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drawings/drawing2.xml" ContentType="application/vnd.openxmlformats-officedocument.drawingml.chartshape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charts/chart7.xml" ContentType="application/vnd.openxmlformats-officedocument.drawingml.chart+xml"/>
  <Override PartName="/ppt/tags/tag34.xml" ContentType="application/vnd.openxmlformats-officedocument.presentationml.tags+xml"/>
  <Override PartName="/ppt/tags/tag12.xml" ContentType="application/vnd.openxmlformats-officedocument.presentationml.tags+xml"/>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tags/tag23.xml" ContentType="application/vnd.openxmlformats-officedocument.presentationml.tags+xml"/>
  <Override PartName="/ppt/drawings/drawing7.xml" ContentType="application/vnd.openxmlformats-officedocument.drawingml.chartshapes+xml"/>
  <Override PartName="/ppt/tags/tag3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drawings/drawing5.xml" ContentType="application/vnd.openxmlformats-officedocument.drawingml.chartshape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charts/chart8.xml" ContentType="application/vnd.openxmlformats-officedocument.drawingml.chart+xml"/>
  <Override PartName="/ppt/tags/tag26.xml" ContentType="application/vnd.openxmlformats-officedocument.presentationml.tags+xml"/>
  <Override PartName="/ppt/charts/chart12.xml" ContentType="application/vnd.openxmlformats-officedocument.drawingml.chart+xml"/>
  <Override PartName="/ppt/tags/tag35.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charts/chart6.xml" ContentType="application/vnd.openxmlformats-officedocument.drawingml.chart+xml"/>
  <Override PartName="/ppt/tags/tag24.xml" ContentType="application/vnd.openxmlformats-officedocument.presentationml.tags+xml"/>
  <Override PartName="/ppt/charts/chart10.xml" ContentType="application/vnd.openxmlformats-officedocument.drawingml.chart+xml"/>
  <Override PartName="/ppt/tags/tag33.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charts/chart4.xml" ContentType="application/vnd.openxmlformats-officedocument.drawingml.chart+xml"/>
  <Override PartName="/ppt/notesSlides/notesSlide6.xml" ContentType="application/vnd.openxmlformats-officedocument.presentationml.notesSlide+xml"/>
  <Override PartName="/ppt/tags/tag22.xml" ContentType="application/vnd.openxmlformats-officedocument.presentationml.tags+xml"/>
  <Override PartName="/ppt/tags/tag31.xml" ContentType="application/vnd.openxmlformats-officedocument.presentationml.tags+xml"/>
  <Override PartName="/ppt/drawings/drawing8.xml" ContentType="application/vnd.openxmlformats-officedocument.drawingml.chartshapes+xml"/>
  <Override PartName="/ppt/slides/slide8.xml" ContentType="application/vnd.openxmlformats-officedocument.presentationml.slide+xml"/>
  <Override PartName="/ppt/charts/chart2.xml" ContentType="application/vnd.openxmlformats-officedocument.drawingml.chart+xml"/>
  <Override PartName="/ppt/tags/tag11.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ppt/drawings/drawing6.xml" ContentType="application/vnd.openxmlformats-officedocument.drawingml.chartshape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charts/chart15.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charts/chart9.xml" ContentType="application/vnd.openxmlformats-officedocument.drawingml.chart+xml"/>
  <Override PartName="/ppt/charts/chart11.xml" ContentType="application/vnd.openxmlformats-officedocument.drawingml.chart+xml"/>
  <Override PartName="/ppt/tags/tag36.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8"/>
  </p:notesMasterIdLst>
  <p:sldIdLst>
    <p:sldId id="331" r:id="rId2"/>
    <p:sldId id="307" r:id="rId3"/>
    <p:sldId id="308" r:id="rId4"/>
    <p:sldId id="332" r:id="rId5"/>
    <p:sldId id="285" r:id="rId6"/>
    <p:sldId id="329" r:id="rId7"/>
    <p:sldId id="333" r:id="rId8"/>
    <p:sldId id="274" r:id="rId9"/>
    <p:sldId id="275" r:id="rId10"/>
    <p:sldId id="300" r:id="rId11"/>
    <p:sldId id="283" r:id="rId12"/>
    <p:sldId id="320" r:id="rId13"/>
    <p:sldId id="299" r:id="rId14"/>
    <p:sldId id="272" r:id="rId15"/>
    <p:sldId id="273" r:id="rId16"/>
    <p:sldId id="277" r:id="rId17"/>
    <p:sldId id="288" r:id="rId18"/>
    <p:sldId id="312" r:id="rId19"/>
    <p:sldId id="335" r:id="rId20"/>
    <p:sldId id="336" r:id="rId21"/>
    <p:sldId id="316" r:id="rId22"/>
    <p:sldId id="317" r:id="rId23"/>
    <p:sldId id="256" r:id="rId24"/>
    <p:sldId id="259" r:id="rId25"/>
    <p:sldId id="261" r:id="rId26"/>
    <p:sldId id="258" r:id="rId27"/>
    <p:sldId id="321" r:id="rId28"/>
    <p:sldId id="268" r:id="rId29"/>
    <p:sldId id="262" r:id="rId30"/>
    <p:sldId id="265" r:id="rId31"/>
    <p:sldId id="266" r:id="rId32"/>
    <p:sldId id="263" r:id="rId33"/>
    <p:sldId id="323" r:id="rId34"/>
    <p:sldId id="318" r:id="rId35"/>
    <p:sldId id="319" r:id="rId36"/>
    <p:sldId id="33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32523"/>
    <a:srgbClr val="CC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6962" autoAdjust="0"/>
    <p:restoredTop sz="94180" autoAdjust="0"/>
  </p:normalViewPr>
  <p:slideViewPr>
    <p:cSldViewPr>
      <p:cViewPr>
        <p:scale>
          <a:sx n="26" d="100"/>
          <a:sy n="26" d="100"/>
        </p:scale>
        <p:origin x="-2400" y="-1014"/>
      </p:cViewPr>
      <p:guideLst>
        <p:guide orient="horz" pos="663"/>
        <p:guide pos="492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7" d="100"/>
        <a:sy n="57"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AAgalaf\My%20Documents\bashfinal.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Documents%20and%20Settings\AAgalaf\My%20Documents\bashfinal.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AAgalaf\My%20Documents\bashfinal.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AAgalaf\My%20Documents\bashfinal.xlsx"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Documents%20and%20Settings\AAgalaf\My%20Documents\bashfinal.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Documents%20and%20Settings\AAgalaf\My%20Documents\bashfinal.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Documents%20and%20Settings\AAgalaf\My%20Documents\bashfinal.xlsx" TargetMode="External"/></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Book2"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Book2"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Book2"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Book2"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Book2"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AAgalaf\My%20Documents\bashfinal.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AAgalaf\My%20Documents\bashfinal.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AAgalaf\My%20Documents\bashfinal.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6"/>
  <c:chart>
    <c:title>
      <c:tx>
        <c:rich>
          <a:bodyPr/>
          <a:lstStyle/>
          <a:p>
            <a:pPr algn="ctr">
              <a:defRPr>
                <a:solidFill>
                  <a:schemeClr val="accent2">
                    <a:lumMod val="50000"/>
                  </a:schemeClr>
                </a:solidFill>
                <a:effectLst/>
                <a:latin typeface="+mn-lt"/>
                <a:ea typeface="+mn-ea"/>
                <a:cs typeface="+mn-cs"/>
              </a:defRPr>
            </a:pPr>
            <a:r>
              <a:rPr lang="ar-AE" sz="2000" b="1" i="0" baseline="0" dirty="0" smtClean="0">
                <a:solidFill>
                  <a:schemeClr val="accent2">
                    <a:lumMod val="50000"/>
                  </a:schemeClr>
                </a:solidFill>
                <a:effectLst/>
                <a:latin typeface="+mn-lt"/>
                <a:ea typeface="+mn-ea"/>
                <a:cs typeface="+mn-cs"/>
              </a:rPr>
              <a:t>أكثر 10 دول </a:t>
            </a:r>
            <a:r>
              <a:rPr lang="ar-SA" sz="2000" b="1" i="0" baseline="0" dirty="0" smtClean="0">
                <a:solidFill>
                  <a:schemeClr val="accent2">
                    <a:lumMod val="50000"/>
                  </a:schemeClr>
                </a:solidFill>
                <a:effectLst/>
                <a:latin typeface="+mn-lt"/>
                <a:ea typeface="+mn-ea"/>
                <a:cs typeface="+mn-cs"/>
              </a:rPr>
              <a:t>تصديرا لل</a:t>
            </a:r>
            <a:r>
              <a:rPr lang="ar-AE" sz="2000" b="1" i="0" baseline="0" dirty="0" smtClean="0">
                <a:solidFill>
                  <a:schemeClr val="accent2">
                    <a:lumMod val="50000"/>
                  </a:schemeClr>
                </a:solidFill>
                <a:effectLst/>
                <a:latin typeface="+mn-lt"/>
                <a:ea typeface="+mn-ea"/>
                <a:cs typeface="+mn-cs"/>
              </a:rPr>
              <a:t>أغذية ل</a:t>
            </a:r>
            <a:r>
              <a:rPr lang="ar-SA" sz="2000" b="1" i="0" baseline="0" dirty="0" smtClean="0">
                <a:solidFill>
                  <a:schemeClr val="accent2">
                    <a:lumMod val="50000"/>
                  </a:schemeClr>
                </a:solidFill>
                <a:effectLst/>
                <a:latin typeface="+mn-lt"/>
                <a:ea typeface="+mn-ea"/>
                <a:cs typeface="+mn-cs"/>
              </a:rPr>
              <a:t>إمارة دبي </a:t>
            </a:r>
            <a:r>
              <a:rPr lang="ar-AE" sz="2000" b="1" i="0" baseline="0" dirty="0" smtClean="0">
                <a:solidFill>
                  <a:schemeClr val="accent2">
                    <a:lumMod val="50000"/>
                  </a:schemeClr>
                </a:solidFill>
                <a:effectLst/>
                <a:latin typeface="+mn-lt"/>
                <a:ea typeface="+mn-ea"/>
                <a:cs typeface="+mn-cs"/>
              </a:rPr>
              <a:t>عام 2009</a:t>
            </a:r>
          </a:p>
          <a:p>
            <a:pPr algn="ctr">
              <a:defRPr>
                <a:solidFill>
                  <a:schemeClr val="accent2">
                    <a:lumMod val="50000"/>
                  </a:schemeClr>
                </a:solidFill>
                <a:effectLst/>
                <a:latin typeface="+mn-lt"/>
                <a:ea typeface="+mn-ea"/>
                <a:cs typeface="+mn-cs"/>
              </a:defRPr>
            </a:pPr>
            <a:r>
              <a:rPr lang="en-US" sz="2000" b="1" i="0" baseline="0" dirty="0" smtClean="0">
                <a:solidFill>
                  <a:schemeClr val="accent2">
                    <a:lumMod val="50000"/>
                  </a:schemeClr>
                </a:solidFill>
                <a:effectLst/>
                <a:latin typeface="+mn-lt"/>
                <a:ea typeface="+mn-ea"/>
                <a:cs typeface="+mn-cs"/>
              </a:rPr>
              <a:t>TOP 10 Countries For Importing Foods In 2009</a:t>
            </a:r>
            <a:endParaRPr lang="en-US" sz="2000" b="1" i="0" baseline="0" dirty="0">
              <a:solidFill>
                <a:schemeClr val="accent2">
                  <a:lumMod val="50000"/>
                </a:schemeClr>
              </a:solidFill>
              <a:effectLst/>
              <a:latin typeface="Arial" pitchFamily="34" charset="0"/>
              <a:cs typeface="Arial" pitchFamily="34" charset="0"/>
            </a:endParaRPr>
          </a:p>
        </c:rich>
      </c:tx>
      <c:layout>
        <c:manualLayout>
          <c:xMode val="edge"/>
          <c:yMode val="edge"/>
          <c:x val="0.12917168990825315"/>
          <c:y val="2.3999461073529009E-3"/>
        </c:manualLayout>
      </c:layout>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title>
    <c:plotArea>
      <c:layout>
        <c:manualLayout>
          <c:layoutTarget val="inner"/>
          <c:xMode val="edge"/>
          <c:yMode val="edge"/>
          <c:x val="6.7594630906779002E-2"/>
          <c:y val="0.21187671520042281"/>
          <c:w val="0.84629430856874666"/>
          <c:h val="0.51961448405883592"/>
        </c:manualLayout>
      </c:layout>
      <c:barChart>
        <c:barDir val="col"/>
        <c:grouping val="clustered"/>
        <c:ser>
          <c:idx val="0"/>
          <c:order val="0"/>
          <c:tx>
            <c:strRef>
              <c:f>Sheet2!$D$53</c:f>
              <c:strCache>
                <c:ptCount val="1"/>
                <c:pt idx="0">
                  <c:v>%</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spPr>
              <a:effectLst/>
            </c:spPr>
            <c:txPr>
              <a:bodyPr rot="-2640000"/>
              <a:lstStyle/>
              <a:p>
                <a:pPr>
                  <a:defRPr lang="ar-SA" b="1">
                    <a:solidFill>
                      <a:schemeClr val="accent2">
                        <a:lumMod val="50000"/>
                      </a:schemeClr>
                    </a:solidFill>
                    <a:effectLst>
                      <a:outerShdw blurRad="38100" dist="38100" dir="2700000" algn="tl">
                        <a:srgbClr val="000000">
                          <a:alpha val="43137"/>
                        </a:srgbClr>
                      </a:outerShdw>
                    </a:effectLst>
                  </a:defRPr>
                </a:pPr>
                <a:endParaRPr lang="en-US"/>
              </a:p>
            </c:txPr>
            <c:showVal val="1"/>
          </c:dLbls>
          <c:cat>
            <c:strRef>
              <c:f>Sheet2!$B$54:$B$63</c:f>
              <c:strCache>
                <c:ptCount val="10"/>
                <c:pt idx="0">
                  <c:v>India</c:v>
                </c:pt>
                <c:pt idx="1">
                  <c:v>Pakistan</c:v>
                </c:pt>
                <c:pt idx="2">
                  <c:v>China</c:v>
                </c:pt>
                <c:pt idx="3">
                  <c:v>Canada</c:v>
                </c:pt>
                <c:pt idx="4">
                  <c:v>Brazil</c:v>
                </c:pt>
                <c:pt idx="5">
                  <c:v>Iran</c:v>
                </c:pt>
                <c:pt idx="6">
                  <c:v>Thailand</c:v>
                </c:pt>
                <c:pt idx="7">
                  <c:v>United States</c:v>
                </c:pt>
                <c:pt idx="8">
                  <c:v>South Africa</c:v>
                </c:pt>
                <c:pt idx="9">
                  <c:v>Australia</c:v>
                </c:pt>
              </c:strCache>
            </c:strRef>
          </c:cat>
          <c:val>
            <c:numRef>
              <c:f>Sheet2!$D$54:$D$63</c:f>
              <c:numCache>
                <c:formatCode>General</c:formatCode>
                <c:ptCount val="10"/>
                <c:pt idx="0">
                  <c:v>27.22</c:v>
                </c:pt>
                <c:pt idx="1">
                  <c:v>8.14</c:v>
                </c:pt>
                <c:pt idx="2">
                  <c:v>6.33</c:v>
                </c:pt>
                <c:pt idx="3">
                  <c:v>4.92</c:v>
                </c:pt>
                <c:pt idx="4">
                  <c:v>4.76</c:v>
                </c:pt>
                <c:pt idx="5">
                  <c:v>4.33</c:v>
                </c:pt>
                <c:pt idx="6">
                  <c:v>4.1499999999999995</c:v>
                </c:pt>
                <c:pt idx="7">
                  <c:v>3.75</c:v>
                </c:pt>
                <c:pt idx="8">
                  <c:v>3.57</c:v>
                </c:pt>
                <c:pt idx="9">
                  <c:v>3.4099999999999997</c:v>
                </c:pt>
              </c:numCache>
            </c:numRef>
          </c:val>
        </c:ser>
        <c:axId val="107726720"/>
        <c:axId val="107728256"/>
      </c:barChart>
      <c:catAx>
        <c:axId val="107726720"/>
        <c:scaling>
          <c:orientation val="minMax"/>
        </c:scaling>
        <c:axPos val="b"/>
        <c:tickLblPos val="nextTo"/>
        <c:txPr>
          <a:bodyPr/>
          <a:lstStyle/>
          <a:p>
            <a:pPr>
              <a:defRPr lang="ar-SA" b="1">
                <a:solidFill>
                  <a:schemeClr val="accent2">
                    <a:lumMod val="50000"/>
                  </a:schemeClr>
                </a:solidFill>
                <a:effectLst>
                  <a:outerShdw blurRad="38100" dist="38100" dir="2700000" algn="tl">
                    <a:srgbClr val="000000">
                      <a:alpha val="43137"/>
                    </a:srgbClr>
                  </a:outerShdw>
                </a:effectLst>
              </a:defRPr>
            </a:pPr>
            <a:endParaRPr lang="en-US"/>
          </a:p>
        </c:txPr>
        <c:crossAx val="107728256"/>
        <c:crosses val="autoZero"/>
        <c:auto val="1"/>
        <c:lblAlgn val="ctr"/>
        <c:lblOffset val="100"/>
      </c:catAx>
      <c:valAx>
        <c:axId val="107728256"/>
        <c:scaling>
          <c:orientation val="minMax"/>
        </c:scaling>
        <c:axPos val="l"/>
        <c:majorGridlines/>
        <c:numFmt formatCode="General" sourceLinked="1"/>
        <c:majorTickMark val="in"/>
        <c:tickLblPos val="nextTo"/>
        <c:txPr>
          <a:bodyPr/>
          <a:lstStyle/>
          <a:p>
            <a:pPr rtl="0">
              <a:defRPr lang="ar-SA" b="1">
                <a:solidFill>
                  <a:schemeClr val="accent2">
                    <a:lumMod val="50000"/>
                  </a:schemeClr>
                </a:solidFill>
              </a:defRPr>
            </a:pPr>
            <a:endParaRPr lang="en-US"/>
          </a:p>
        </c:txPr>
        <c:crossAx val="107726720"/>
        <c:crosses val="autoZero"/>
        <c:crossBetween val="between"/>
      </c:valAx>
    </c:plotArea>
    <c:plotVisOnly val="1"/>
    <c:dispBlanksAs val="gap"/>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style val="42"/>
  <c:chart>
    <c:autoTitleDeleted val="1"/>
    <c:plotArea>
      <c:layout>
        <c:manualLayout>
          <c:layoutTarget val="inner"/>
          <c:xMode val="edge"/>
          <c:yMode val="edge"/>
          <c:x val="0.10988418635170603"/>
          <c:y val="0.19851851851851837"/>
          <c:w val="0.76843460192475943"/>
          <c:h val="0.66519437153689476"/>
        </c:manualLayout>
      </c:layout>
      <c:barChart>
        <c:barDir val="col"/>
        <c:grouping val="clustered"/>
        <c:ser>
          <c:idx val="0"/>
          <c:order val="0"/>
          <c:tx>
            <c:strRef>
              <c:f>Sheet1!$B$41</c:f>
              <c:strCache>
                <c:ptCount val="1"/>
                <c:pt idx="0">
                  <c:v>2009</c:v>
                </c:pt>
              </c:strCache>
            </c:strRef>
          </c:tx>
          <c:spPr>
            <a:effectLst>
              <a:outerShdw blurRad="190500" dist="165100" rotWithShape="0">
                <a:srgbClr val="000000">
                  <a:alpha val="50000"/>
                </a:srgbClr>
              </a:outerShdw>
            </a:effectLst>
          </c:spPr>
          <c:dLbls>
            <c:dLbl>
              <c:idx val="2"/>
              <c:layout>
                <c:manualLayout>
                  <c:x val="-1.2500000000000001E-2"/>
                  <c:y val="-1.458151064450287E-7"/>
                </c:manualLayout>
              </c:layout>
              <c:showVal val="1"/>
            </c:dLbl>
            <c:dLbl>
              <c:idx val="5"/>
              <c:layout>
                <c:manualLayout>
                  <c:x val="-6.9444444444444579E-3"/>
                  <c:y val="7.4074074074074094E-3"/>
                </c:manualLayout>
              </c:layout>
              <c:showVal val="1"/>
            </c:dLbl>
            <c:dLbl>
              <c:idx val="6"/>
              <c:layout>
                <c:manualLayout>
                  <c:x val="-6.9444444444444579E-3"/>
                  <c:y val="-1.8518518518518565E-3"/>
                </c:manualLayout>
              </c:layout>
              <c:showVal val="1"/>
            </c:dLbl>
            <c:dLbl>
              <c:idx val="7"/>
              <c:layout>
                <c:manualLayout>
                  <c:x val="-5.5555555555555558E-3"/>
                  <c:y val="0"/>
                </c:manualLayout>
              </c:layout>
              <c:showVal val="1"/>
            </c:dLbl>
            <c:txPr>
              <a:bodyPr/>
              <a:lstStyle/>
              <a:p>
                <a:pPr>
                  <a:defRPr lang="ar-SA"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Val val="1"/>
          </c:dLbls>
          <c:cat>
            <c:strRef>
              <c:f>Sheet1!$A$42:$A$50</c:f>
              <c:strCache>
                <c:ptCount val="9"/>
                <c:pt idx="0">
                  <c:v>ACC</c:v>
                </c:pt>
                <c:pt idx="1">
                  <c:v>Yeasts &amp; Molds</c:v>
                </c:pt>
                <c:pt idx="2">
                  <c:v>Salmonella</c:v>
                </c:pt>
                <c:pt idx="3">
                  <c:v>E. Coli</c:v>
                </c:pt>
                <c:pt idx="4">
                  <c:v>Coliforms</c:v>
                </c:pt>
                <c:pt idx="5">
                  <c:v>Bacillus Cereus</c:v>
                </c:pt>
                <c:pt idx="6">
                  <c:v>Staphylococcus</c:v>
                </c:pt>
                <c:pt idx="7">
                  <c:v>Pseudomonas</c:v>
                </c:pt>
                <c:pt idx="8">
                  <c:v>Clostridium perfringens</c:v>
                </c:pt>
              </c:strCache>
            </c:strRef>
          </c:cat>
          <c:val>
            <c:numRef>
              <c:f>Sheet1!$B$42:$B$50</c:f>
              <c:numCache>
                <c:formatCode>General</c:formatCode>
                <c:ptCount val="9"/>
                <c:pt idx="0">
                  <c:v>27.2</c:v>
                </c:pt>
                <c:pt idx="1">
                  <c:v>38.4</c:v>
                </c:pt>
                <c:pt idx="2">
                  <c:v>12.6</c:v>
                </c:pt>
                <c:pt idx="3">
                  <c:v>8</c:v>
                </c:pt>
                <c:pt idx="4">
                  <c:v>10.5</c:v>
                </c:pt>
                <c:pt idx="5">
                  <c:v>1.4</c:v>
                </c:pt>
                <c:pt idx="6">
                  <c:v>1.4</c:v>
                </c:pt>
                <c:pt idx="7">
                  <c:v>0.5</c:v>
                </c:pt>
                <c:pt idx="8">
                  <c:v>0</c:v>
                </c:pt>
              </c:numCache>
            </c:numRef>
          </c:val>
        </c:ser>
        <c:ser>
          <c:idx val="1"/>
          <c:order val="1"/>
          <c:tx>
            <c:strRef>
              <c:f>Sheet1!$C$41</c:f>
              <c:strCache>
                <c:ptCount val="1"/>
                <c:pt idx="0">
                  <c:v>2010</c:v>
                </c:pt>
              </c:strCache>
            </c:strRef>
          </c:tx>
          <c:spPr>
            <a:effectLst>
              <a:outerShdw blurRad="190500" dist="165100" rotWithShape="0">
                <a:srgbClr val="000000">
                  <a:alpha val="50000"/>
                </a:srgbClr>
              </a:outerShdw>
            </a:effectLst>
          </c:spPr>
          <c:dLbls>
            <c:dLbl>
              <c:idx val="6"/>
              <c:layout>
                <c:manualLayout>
                  <c:x val="4.1666666666666683E-3"/>
                  <c:y val="5.5555555555555558E-3"/>
                </c:manualLayout>
              </c:layout>
              <c:showVal val="1"/>
            </c:dLbl>
            <c:dLbl>
              <c:idx val="7"/>
              <c:layout>
                <c:manualLayout>
                  <c:x val="6.9444444444444579E-3"/>
                  <c:y val="-1.8518518518518565E-3"/>
                </c:manualLayout>
              </c:layout>
              <c:showVal val="1"/>
            </c:dLbl>
            <c:txPr>
              <a:bodyPr/>
              <a:lstStyle/>
              <a:p>
                <a:pPr>
                  <a:defRPr lang="ar-SA"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Val val="1"/>
          </c:dLbls>
          <c:cat>
            <c:strRef>
              <c:f>Sheet1!$A$42:$A$50</c:f>
              <c:strCache>
                <c:ptCount val="9"/>
                <c:pt idx="0">
                  <c:v>ACC</c:v>
                </c:pt>
                <c:pt idx="1">
                  <c:v>Yeasts &amp; Molds</c:v>
                </c:pt>
                <c:pt idx="2">
                  <c:v>Salmonella</c:v>
                </c:pt>
                <c:pt idx="3">
                  <c:v>E. Coli</c:v>
                </c:pt>
                <c:pt idx="4">
                  <c:v>Coliforms</c:v>
                </c:pt>
                <c:pt idx="5">
                  <c:v>Bacillus Cereus</c:v>
                </c:pt>
                <c:pt idx="6">
                  <c:v>Staphylococcus</c:v>
                </c:pt>
                <c:pt idx="7">
                  <c:v>Pseudomonas</c:v>
                </c:pt>
                <c:pt idx="8">
                  <c:v>Clostridium perfringens</c:v>
                </c:pt>
              </c:strCache>
            </c:strRef>
          </c:cat>
          <c:val>
            <c:numRef>
              <c:f>Sheet1!$C$42:$C$50</c:f>
              <c:numCache>
                <c:formatCode>General</c:formatCode>
                <c:ptCount val="9"/>
                <c:pt idx="0">
                  <c:v>33.200000000000003</c:v>
                </c:pt>
                <c:pt idx="1">
                  <c:v>29.4</c:v>
                </c:pt>
                <c:pt idx="2">
                  <c:v>15.4</c:v>
                </c:pt>
                <c:pt idx="3">
                  <c:v>10.9</c:v>
                </c:pt>
                <c:pt idx="4">
                  <c:v>6</c:v>
                </c:pt>
                <c:pt idx="5">
                  <c:v>3.4</c:v>
                </c:pt>
                <c:pt idx="6">
                  <c:v>1.2</c:v>
                </c:pt>
                <c:pt idx="7">
                  <c:v>0.4</c:v>
                </c:pt>
                <c:pt idx="8">
                  <c:v>0.1</c:v>
                </c:pt>
              </c:numCache>
            </c:numRef>
          </c:val>
        </c:ser>
        <c:ser>
          <c:idx val="2"/>
          <c:order val="2"/>
          <c:tx>
            <c:strRef>
              <c:f>Sheet1!$D$41</c:f>
              <c:strCache>
                <c:ptCount val="1"/>
                <c:pt idx="0">
                  <c:v>+/-</c:v>
                </c:pt>
              </c:strCache>
            </c:strRef>
          </c:tx>
          <c:spPr>
            <a:effectLst>
              <a:outerShdw blurRad="190500" dist="165100" rotWithShape="0">
                <a:srgbClr val="000000">
                  <a:alpha val="50000"/>
                </a:srgbClr>
              </a:outerShdw>
            </a:effectLst>
          </c:spPr>
          <c:dLbls>
            <c:dLbl>
              <c:idx val="1"/>
              <c:layout>
                <c:manualLayout>
                  <c:x val="2.7777777777777974E-3"/>
                  <c:y val="0.11851851851851851"/>
                </c:manualLayout>
              </c:layout>
              <c:showVal val="1"/>
            </c:dLbl>
            <c:txPr>
              <a:bodyPr/>
              <a:lstStyle/>
              <a:p>
                <a:pPr>
                  <a:defRPr lang="ar-SA"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Val val="1"/>
          </c:dLbls>
          <c:cat>
            <c:strRef>
              <c:f>Sheet1!$A$42:$A$50</c:f>
              <c:strCache>
                <c:ptCount val="9"/>
                <c:pt idx="0">
                  <c:v>ACC</c:v>
                </c:pt>
                <c:pt idx="1">
                  <c:v>Yeasts &amp; Molds</c:v>
                </c:pt>
                <c:pt idx="2">
                  <c:v>Salmonella</c:v>
                </c:pt>
                <c:pt idx="3">
                  <c:v>E. Coli</c:v>
                </c:pt>
                <c:pt idx="4">
                  <c:v>Coliforms</c:v>
                </c:pt>
                <c:pt idx="5">
                  <c:v>Bacillus Cereus</c:v>
                </c:pt>
                <c:pt idx="6">
                  <c:v>Staphylococcus</c:v>
                </c:pt>
                <c:pt idx="7">
                  <c:v>Pseudomonas</c:v>
                </c:pt>
                <c:pt idx="8">
                  <c:v>Clostridium perfringens</c:v>
                </c:pt>
              </c:strCache>
            </c:strRef>
          </c:cat>
          <c:val>
            <c:numRef>
              <c:f>Sheet1!$D$42:$D$50</c:f>
              <c:numCache>
                <c:formatCode>General</c:formatCode>
                <c:ptCount val="9"/>
                <c:pt idx="0">
                  <c:v>6</c:v>
                </c:pt>
                <c:pt idx="1">
                  <c:v>-9</c:v>
                </c:pt>
                <c:pt idx="2">
                  <c:v>2.8</c:v>
                </c:pt>
                <c:pt idx="3">
                  <c:v>2.9</c:v>
                </c:pt>
                <c:pt idx="4">
                  <c:v>-4.5</c:v>
                </c:pt>
                <c:pt idx="5">
                  <c:v>2</c:v>
                </c:pt>
                <c:pt idx="6">
                  <c:v>-0.2</c:v>
                </c:pt>
                <c:pt idx="7">
                  <c:v>-0.1</c:v>
                </c:pt>
                <c:pt idx="8">
                  <c:v>0.1</c:v>
                </c:pt>
              </c:numCache>
            </c:numRef>
          </c:val>
        </c:ser>
        <c:axId val="117732864"/>
        <c:axId val="117734784"/>
      </c:barChart>
      <c:catAx>
        <c:axId val="117732864"/>
        <c:scaling>
          <c:orientation val="minMax"/>
        </c:scaling>
        <c:axPos val="b"/>
        <c:title>
          <c:tx>
            <c:rich>
              <a:bodyPr/>
              <a:lstStyle/>
              <a:p>
                <a:pPr>
                  <a:defRPr lang="ar-SA" sz="240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lang="en-US" sz="2400"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Reason For Non Compliance</a:t>
                </a:r>
                <a:endParaRPr lang="en-US" sz="24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c:rich>
          </c:tx>
          <c:layout/>
        </c:title>
        <c:majorTickMark val="none"/>
        <c:tickLblPos val="nextTo"/>
        <c:spPr>
          <a:effectLst/>
        </c:spPr>
        <c:txPr>
          <a:bodyPr rot="-2580000" vert="horz"/>
          <a:lstStyle/>
          <a:p>
            <a:pPr>
              <a:defRPr lang="ar-SA" sz="12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crossAx val="117734784"/>
        <c:crosses val="autoZero"/>
        <c:auto val="1"/>
        <c:lblAlgn val="ctr"/>
        <c:lblOffset val="100"/>
      </c:catAx>
      <c:valAx>
        <c:axId val="117734784"/>
        <c:scaling>
          <c:orientation val="minMax"/>
        </c:scaling>
        <c:axPos val="l"/>
        <c:majorGridlines/>
        <c:title>
          <c:tx>
            <c:rich>
              <a:bodyPr/>
              <a:lstStyle/>
              <a:p>
                <a:pPr>
                  <a:defRPr lang="ar-SA" sz="240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lang="en-US" sz="240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a:t>
                </a:r>
              </a:p>
            </c:rich>
          </c:tx>
          <c:layout/>
        </c:title>
        <c:numFmt formatCode="General" sourceLinked="1"/>
        <c:tickLblPos val="nextTo"/>
        <c:txPr>
          <a:bodyPr/>
          <a:lstStyle/>
          <a:p>
            <a:pPr>
              <a:defRPr lang="ar-SA" b="1">
                <a:solidFill>
                  <a:schemeClr val="accent2">
                    <a:lumMod val="50000"/>
                  </a:schemeClr>
                </a:solidFill>
                <a:effectLst>
                  <a:outerShdw blurRad="38100" dist="38100" dir="2700000" algn="tl">
                    <a:srgbClr val="000000">
                      <a:alpha val="43137"/>
                    </a:srgbClr>
                  </a:outerShdw>
                </a:effectLst>
              </a:defRPr>
            </a:pPr>
            <a:endParaRPr lang="en-US"/>
          </a:p>
        </c:txPr>
        <c:crossAx val="117732864"/>
        <c:crosses val="autoZero"/>
        <c:crossBetween val="between"/>
      </c:valAx>
      <c:spPr>
        <a:noFill/>
        <a:effectLst>
          <a:outerShdw blurRad="190500" dist="165100" sx="1000" sy="1000" algn="ctr" rotWithShape="0">
            <a:srgbClr val="000000"/>
          </a:outerShdw>
        </a:effectLst>
      </c:spPr>
    </c:plotArea>
    <c:legend>
      <c:legendPos val="r"/>
      <c:layout/>
      <c:spPr>
        <a:effectLst/>
      </c:spPr>
      <c:txPr>
        <a:bodyPr/>
        <a:lstStyle/>
        <a:p>
          <a:pPr algn="just" rtl="0">
            <a:defRPr lang="ar-SA" sz="20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legend>
    <c:plotVisOnly val="1"/>
    <c:dispBlanksAs val="gap"/>
  </c:chart>
  <c:spPr>
    <a:noFill/>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42"/>
  <c:chart>
    <c:autoTitleDeleted val="1"/>
    <c:view3D>
      <c:rotX val="30"/>
      <c:rotY val="200"/>
      <c:perspective val="30"/>
    </c:view3D>
    <c:plotArea>
      <c:layout/>
      <c:pie3DChart>
        <c:varyColors val="1"/>
        <c:ser>
          <c:idx val="0"/>
          <c:order val="0"/>
          <c:spPr>
            <a:effectLst>
              <a:outerShdw blurRad="63500" dist="23000" sx="1000" sy="1000" rotWithShape="0">
                <a:srgbClr val="000000"/>
              </a:outerShdw>
            </a:effectLst>
          </c:spPr>
          <c:dLbls>
            <c:dLbl>
              <c:idx val="4"/>
              <c:layout>
                <c:manualLayout>
                  <c:x val="-5.5787729658792834E-2"/>
                  <c:y val="-0.12385258092738409"/>
                </c:manualLayout>
              </c:layout>
              <c:showCatName val="1"/>
              <c:showPercent val="1"/>
            </c:dLbl>
            <c:dLbl>
              <c:idx val="6"/>
              <c:layout>
                <c:manualLayout>
                  <c:x val="0.11154735345581801"/>
                  <c:y val="3.4177602799650092E-3"/>
                </c:manualLayout>
              </c:layout>
              <c:spPr/>
              <c:txPr>
                <a:bodyPr/>
                <a:lstStyle/>
                <a:p>
                  <a:pPr>
                    <a:defRPr lang="ar-SA" sz="12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dLbl>
              <c:idx val="7"/>
              <c:layout>
                <c:manualLayout>
                  <c:x val="9.2781988188976525E-2"/>
                  <c:y val="1.924205307669876E-2"/>
                </c:manualLayout>
              </c:layout>
              <c:spPr/>
              <c:txPr>
                <a:bodyPr/>
                <a:lstStyle/>
                <a:p>
                  <a:pPr>
                    <a:defRPr lang="ar-SA" sz="12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dLbl>
              <c:idx val="8"/>
              <c:layout>
                <c:manualLayout>
                  <c:x val="4.1882545931758525E-2"/>
                  <c:y val="2.6270049577136528E-3"/>
                </c:manualLayout>
              </c:layout>
              <c:spPr/>
              <c:txPr>
                <a:bodyPr/>
                <a:lstStyle/>
                <a:p>
                  <a:pPr>
                    <a:defRPr lang="ar-SA" sz="12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dLbl>
              <c:idx val="9"/>
              <c:layout>
                <c:manualLayout>
                  <c:x val="3.719712379702541E-2"/>
                  <c:y val="4.8196412948381923E-2"/>
                </c:manualLayout>
              </c:layout>
              <c:spPr/>
              <c:txPr>
                <a:bodyPr/>
                <a:lstStyle/>
                <a:p>
                  <a:pPr>
                    <a:defRPr lang="ar-SA" sz="12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dLbl>
              <c:idx val="10"/>
              <c:layout>
                <c:manualLayout>
                  <c:x val="3.7586286089238842E-2"/>
                  <c:y val="5.3545931758530181E-2"/>
                </c:manualLayout>
              </c:layout>
              <c:spPr/>
              <c:txPr>
                <a:bodyPr/>
                <a:lstStyle/>
                <a:p>
                  <a:pPr>
                    <a:defRPr lang="ar-SA" sz="12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dLbl>
              <c:idx val="11"/>
              <c:layout>
                <c:manualLayout>
                  <c:x val="-0.29702537182852246"/>
                  <c:y val="-4.1824438611840188E-2"/>
                </c:manualLayout>
              </c:layout>
              <c:tx>
                <c:rich>
                  <a:bodyPr/>
                  <a:lstStyle/>
                  <a:p>
                    <a:pPr>
                      <a:defRPr lang="ar-SA" sz="12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lang="en-US" dirty="0" smtClean="0"/>
                      <a:t>TDS</a:t>
                    </a:r>
                    <a:endParaRPr lang="en-US" dirty="0"/>
                  </a:p>
                </c:rich>
              </c:tx>
              <c:spPr/>
              <c:showCatName val="1"/>
              <c:showPercent val="1"/>
            </c:dLbl>
            <c:dLbl>
              <c:idx val="12"/>
              <c:layout>
                <c:manualLayout>
                  <c:x val="-7.1293744531933708E-3"/>
                  <c:y val="7.0941236512102671E-2"/>
                </c:manualLayout>
              </c:layout>
              <c:spPr/>
              <c:txPr>
                <a:bodyPr/>
                <a:lstStyle/>
                <a:p>
                  <a:pPr>
                    <a:defRPr lang="ar-SA" sz="12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dLbl>
              <c:idx val="13"/>
              <c:layout>
                <c:manualLayout>
                  <c:x val="-8.3902777777777784E-2"/>
                  <c:y val="5.4882035578885983E-2"/>
                </c:manualLayout>
              </c:layout>
              <c:spPr/>
              <c:txPr>
                <a:bodyPr/>
                <a:lstStyle/>
                <a:p>
                  <a:pPr>
                    <a:defRPr lang="ar-SA" sz="12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dLbl>
              <c:idx val="14"/>
              <c:layout>
                <c:manualLayout>
                  <c:x val="-0.19404910323709698"/>
                  <c:y val="-7.6436862058909302E-2"/>
                </c:manualLayout>
              </c:layout>
              <c:tx>
                <c:rich>
                  <a:bodyPr/>
                  <a:lstStyle/>
                  <a:p>
                    <a:pPr>
                      <a:defRPr lang="ar-SA" sz="12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lang="en-US"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Caffeine</a:t>
                    </a:r>
                    <a:endParaRPr lang="en-US"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c:rich>
              </c:tx>
              <c:spPr/>
              <c:showCatName val="1"/>
              <c:showPercent val="1"/>
            </c:dLbl>
            <c:txPr>
              <a:bodyPr/>
              <a:lstStyle/>
              <a:p>
                <a:pPr>
                  <a:defRPr lang="ar-SA" sz="1200" b="1">
                    <a:latin typeface="Arial" pitchFamily="34" charset="0"/>
                    <a:cs typeface="Arial" pitchFamily="34" charset="0"/>
                  </a:defRPr>
                </a:pPr>
                <a:endParaRPr lang="en-US"/>
              </a:p>
            </c:txPr>
            <c:showCatName val="1"/>
            <c:showPercent val="1"/>
            <c:showLeaderLines val="1"/>
            <c:leaderLines>
              <c:spPr>
                <a:ln>
                  <a:solidFill>
                    <a:schemeClr val="accent2">
                      <a:lumMod val="50000"/>
                    </a:schemeClr>
                  </a:solidFill>
                </a:ln>
              </c:spPr>
            </c:leaderLines>
          </c:dLbls>
          <c:cat>
            <c:strRef>
              <c:f>Sheet1!$A$56:$A$70</c:f>
              <c:strCache>
                <c:ptCount val="15"/>
                <c:pt idx="0">
                  <c:v>Aflatoxins</c:v>
                </c:pt>
                <c:pt idx="1">
                  <c:v>Alcohol</c:v>
                </c:pt>
                <c:pt idx="2">
                  <c:v>Proximate Analysis</c:v>
                </c:pt>
                <c:pt idx="3">
                  <c:v>Colors</c:v>
                </c:pt>
                <c:pt idx="4">
                  <c:v>Salt</c:v>
                </c:pt>
                <c:pt idx="5">
                  <c:v>Preservatives</c:v>
                </c:pt>
                <c:pt idx="6">
                  <c:v>pH</c:v>
                </c:pt>
                <c:pt idx="7">
                  <c:v>Fatty Acids</c:v>
                </c:pt>
                <c:pt idx="8">
                  <c:v>Sweetners</c:v>
                </c:pt>
                <c:pt idx="9">
                  <c:v>Bromates</c:v>
                </c:pt>
                <c:pt idx="10">
                  <c:v>Acidity</c:v>
                </c:pt>
                <c:pt idx="11">
                  <c:v>TDS</c:v>
                </c:pt>
                <c:pt idx="12">
                  <c:v>Benzopyrene</c:v>
                </c:pt>
                <c:pt idx="13">
                  <c:v>Titanium Dioxide</c:v>
                </c:pt>
                <c:pt idx="14">
                  <c:v>Caffeine</c:v>
                </c:pt>
              </c:strCache>
            </c:strRef>
          </c:cat>
          <c:val>
            <c:numRef>
              <c:f>Sheet1!$B$56:$B$70</c:f>
              <c:numCache>
                <c:formatCode>General</c:formatCode>
                <c:ptCount val="15"/>
                <c:pt idx="0">
                  <c:v>42.3</c:v>
                </c:pt>
                <c:pt idx="1">
                  <c:v>8.6</c:v>
                </c:pt>
                <c:pt idx="2">
                  <c:v>11.4</c:v>
                </c:pt>
                <c:pt idx="3">
                  <c:v>11.4</c:v>
                </c:pt>
                <c:pt idx="4">
                  <c:v>3.1</c:v>
                </c:pt>
                <c:pt idx="5">
                  <c:v>7.4</c:v>
                </c:pt>
                <c:pt idx="6">
                  <c:v>2.2999999999999998</c:v>
                </c:pt>
                <c:pt idx="7">
                  <c:v>2.6</c:v>
                </c:pt>
                <c:pt idx="8">
                  <c:v>2.2999999999999998</c:v>
                </c:pt>
                <c:pt idx="9">
                  <c:v>3.1</c:v>
                </c:pt>
                <c:pt idx="10">
                  <c:v>1.4</c:v>
                </c:pt>
                <c:pt idx="11">
                  <c:v>0</c:v>
                </c:pt>
                <c:pt idx="12">
                  <c:v>2.6</c:v>
                </c:pt>
                <c:pt idx="13">
                  <c:v>1.1000000000000001</c:v>
                </c:pt>
                <c:pt idx="14">
                  <c:v>0.30000000000000032</c:v>
                </c:pt>
              </c:numCache>
            </c:numRef>
          </c:val>
        </c:ser>
        <c:dLbls>
          <c:showCatName val="1"/>
          <c:showPercent val="1"/>
        </c:dLbls>
      </c:pie3DChart>
    </c:plotArea>
    <c:plotVisOnly val="1"/>
    <c:dispBlanksAs val="zero"/>
  </c:chart>
  <c:spPr>
    <a:noFill/>
  </c:spPr>
  <c:txPr>
    <a:bodyPr/>
    <a:lstStyle/>
    <a:p>
      <a:pPr>
        <a:defRPr sz="1800"/>
      </a:pPr>
      <a:endParaRPr lang="en-US"/>
    </a:p>
  </c:txPr>
  <c:externalData r:id="rId1"/>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42"/>
  <c:chart>
    <c:autoTitleDeleted val="1"/>
    <c:view3D>
      <c:rotX val="30"/>
      <c:rotY val="220"/>
      <c:perspective val="30"/>
    </c:view3D>
    <c:plotArea>
      <c:layout/>
      <c:pie3DChart>
        <c:varyColors val="1"/>
        <c:ser>
          <c:idx val="0"/>
          <c:order val="0"/>
          <c:spPr>
            <a:effectLst>
              <a:outerShdw blurRad="190500" dist="165100" rotWithShape="0">
                <a:srgbClr val="000000">
                  <a:alpha val="50000"/>
                </a:srgbClr>
              </a:outerShdw>
            </a:effectLst>
          </c:spPr>
          <c:dLbls>
            <c:dLbl>
              <c:idx val="0"/>
              <c:spPr/>
              <c:txPr>
                <a:bodyPr/>
                <a:lstStyle/>
                <a:p>
                  <a:pPr>
                    <a:defRPr lang="ar-SA" sz="1400" b="1">
                      <a:effectLst>
                        <a:outerShdw blurRad="38100" dist="38100" dir="2700000" algn="tl">
                          <a:srgbClr val="000000">
                            <a:alpha val="43137"/>
                          </a:srgbClr>
                        </a:outerShdw>
                      </a:effectLst>
                      <a:latin typeface="Arial" pitchFamily="34" charset="0"/>
                      <a:cs typeface="Arial" pitchFamily="34" charset="0"/>
                    </a:defRPr>
                  </a:pPr>
                  <a:endParaRPr lang="en-US"/>
                </a:p>
              </c:txPr>
            </c:dLbl>
            <c:dLbl>
              <c:idx val="7"/>
              <c:spPr/>
              <c:txPr>
                <a:bodyPr/>
                <a:lstStyle/>
                <a:p>
                  <a:pPr>
                    <a:defRPr lang="ar-SA" sz="14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dLbl>
            <c:dLbl>
              <c:idx val="8"/>
              <c:layout>
                <c:manualLayout>
                  <c:x val="9.535695538057827E-2"/>
                  <c:y val="1.7580781568970565E-2"/>
                </c:manualLayout>
              </c:layout>
              <c:spPr/>
              <c:txPr>
                <a:bodyPr/>
                <a:lstStyle/>
                <a:p>
                  <a:pPr>
                    <a:defRPr lang="ar-SA" sz="14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dLbl>
              <c:idx val="9"/>
              <c:layout>
                <c:manualLayout>
                  <c:x val="4.2507600612423514E-2"/>
                  <c:y val="4.7757217847769561E-2"/>
                </c:manualLayout>
              </c:layout>
              <c:spPr/>
              <c:txPr>
                <a:bodyPr/>
                <a:lstStyle/>
                <a:p>
                  <a:pPr>
                    <a:defRPr lang="ar-SA" sz="14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dLbl>
              <c:idx val="10"/>
              <c:layout>
                <c:manualLayout>
                  <c:x val="-2.5322123797025371E-2"/>
                  <c:y val="2.1142315543890452E-2"/>
                </c:manualLayout>
              </c:layout>
              <c:spPr/>
              <c:txPr>
                <a:bodyPr/>
                <a:lstStyle/>
                <a:p>
                  <a:pPr>
                    <a:defRPr lang="ar-SA" sz="14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dLbl>
              <c:idx val="11"/>
              <c:layout>
                <c:manualLayout>
                  <c:x val="-0.14748797025371818"/>
                  <c:y val="3.1556284631087783E-2"/>
                </c:manualLayout>
              </c:layout>
              <c:spPr/>
              <c:txPr>
                <a:bodyPr/>
                <a:lstStyle/>
                <a:p>
                  <a:pPr>
                    <a:defRPr lang="ar-SA" sz="14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dLbl>
              <c:idx val="12"/>
              <c:layout>
                <c:manualLayout>
                  <c:x val="-6.6337270341207413E-2"/>
                  <c:y val="-2.2809857101195891E-2"/>
                </c:manualLayout>
              </c:layout>
              <c:spPr/>
              <c:txPr>
                <a:bodyPr/>
                <a:lstStyle/>
                <a:p>
                  <a:pPr>
                    <a:defRPr lang="ar-SA" sz="14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txPr>
              <a:bodyPr/>
              <a:lstStyle/>
              <a:p>
                <a:pPr>
                  <a:defRPr lang="ar-SA" sz="1400" b="1">
                    <a:latin typeface="Arial" pitchFamily="34" charset="0"/>
                    <a:cs typeface="Arial" pitchFamily="34" charset="0"/>
                  </a:defRPr>
                </a:pPr>
                <a:endParaRPr lang="en-US"/>
              </a:p>
            </c:txPr>
            <c:showCatName val="1"/>
            <c:showPercent val="1"/>
            <c:showLeaderLines val="1"/>
            <c:leaderLines>
              <c:spPr>
                <a:ln>
                  <a:solidFill>
                    <a:srgbClr val="C0504D">
                      <a:lumMod val="50000"/>
                    </a:srgbClr>
                  </a:solidFill>
                </a:ln>
              </c:spPr>
            </c:leaderLines>
          </c:dLbls>
          <c:cat>
            <c:strRef>
              <c:f>Sheet1!$C$106:$C$118</c:f>
              <c:strCache>
                <c:ptCount val="13"/>
                <c:pt idx="0">
                  <c:v>Aflatoxins</c:v>
                </c:pt>
                <c:pt idx="1">
                  <c:v>Alcohol</c:v>
                </c:pt>
                <c:pt idx="2">
                  <c:v>Proximate Analysis</c:v>
                </c:pt>
                <c:pt idx="3">
                  <c:v>Colors</c:v>
                </c:pt>
                <c:pt idx="4">
                  <c:v>Salt</c:v>
                </c:pt>
                <c:pt idx="5">
                  <c:v>Preservatives</c:v>
                </c:pt>
                <c:pt idx="6">
                  <c:v>pH</c:v>
                </c:pt>
                <c:pt idx="7">
                  <c:v>Fatty Acids</c:v>
                </c:pt>
                <c:pt idx="8">
                  <c:v>Sweetners</c:v>
                </c:pt>
                <c:pt idx="9">
                  <c:v>Bromates</c:v>
                </c:pt>
                <c:pt idx="10">
                  <c:v>Acidity</c:v>
                </c:pt>
                <c:pt idx="11">
                  <c:v>TDS</c:v>
                </c:pt>
                <c:pt idx="12">
                  <c:v>Benzopyrene</c:v>
                </c:pt>
              </c:strCache>
            </c:strRef>
          </c:cat>
          <c:val>
            <c:numRef>
              <c:f>Sheet1!$D$106:$D$118</c:f>
              <c:numCache>
                <c:formatCode>General</c:formatCode>
                <c:ptCount val="13"/>
                <c:pt idx="0">
                  <c:v>31.1</c:v>
                </c:pt>
                <c:pt idx="1">
                  <c:v>11.9</c:v>
                </c:pt>
                <c:pt idx="2">
                  <c:v>16.7</c:v>
                </c:pt>
                <c:pt idx="3">
                  <c:v>6.5</c:v>
                </c:pt>
                <c:pt idx="4">
                  <c:v>6.2</c:v>
                </c:pt>
                <c:pt idx="5">
                  <c:v>6</c:v>
                </c:pt>
                <c:pt idx="6">
                  <c:v>4.7</c:v>
                </c:pt>
                <c:pt idx="7">
                  <c:v>4.2</c:v>
                </c:pt>
                <c:pt idx="8">
                  <c:v>3.5</c:v>
                </c:pt>
                <c:pt idx="9">
                  <c:v>2.7</c:v>
                </c:pt>
                <c:pt idx="10">
                  <c:v>2.2000000000000002</c:v>
                </c:pt>
                <c:pt idx="11">
                  <c:v>2.2000000000000002</c:v>
                </c:pt>
                <c:pt idx="12">
                  <c:v>2</c:v>
                </c:pt>
              </c:numCache>
            </c:numRef>
          </c:val>
        </c:ser>
        <c:dLbls>
          <c:showCatName val="1"/>
          <c:showPercent val="1"/>
        </c:dLbls>
      </c:pie3DChart>
    </c:plotArea>
    <c:plotVisOnly val="1"/>
    <c:dispBlanksAs val="zero"/>
  </c:chart>
  <c:spPr>
    <a:noFill/>
  </c:spPr>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US"/>
  <c:style val="42"/>
  <c:chart>
    <c:title>
      <c:tx>
        <c:rich>
          <a:bodyPr/>
          <a:lstStyle/>
          <a:p>
            <a:pPr marL="0" marR="0" indent="0" algn="ctr" defTabSz="914400" rtl="1" eaLnBrk="1" fontAlgn="auto" latinLnBrk="0" hangingPunct="1">
              <a:lnSpc>
                <a:spcPct val="100000"/>
              </a:lnSpc>
              <a:spcBef>
                <a:spcPts val="0"/>
              </a:spcBef>
              <a:spcAft>
                <a:spcPts val="0"/>
              </a:spcAft>
              <a:buClrTx/>
              <a:buSzTx/>
              <a:buFontTx/>
              <a:buNone/>
              <a:tabLst/>
              <a:defRPr sz="1600" b="1" i="0" u="none" strike="noStrike" kern="1200" baseline="0">
                <a:solidFill>
                  <a:srgbClr val="C0504D">
                    <a:lumMod val="50000"/>
                  </a:srgbClr>
                </a:solidFill>
                <a:latin typeface="+mn-lt"/>
                <a:ea typeface="+mn-ea"/>
                <a:cs typeface="+mn-cs"/>
              </a:defRPr>
            </a:pPr>
            <a:r>
              <a:rPr lang="ar-AE" sz="1800" b="1" i="0" baseline="0" dirty="0" smtClean="0">
                <a:effectLst>
                  <a:outerShdw blurRad="50800" dist="38100" algn="tr" rotWithShape="0">
                    <a:srgbClr val="000000">
                      <a:alpha val="40000"/>
                    </a:srgbClr>
                  </a:outerShdw>
                </a:effectLst>
              </a:rPr>
              <a:t> مقارنة بين أسباب عدم الاستيفاء </a:t>
            </a:r>
            <a:r>
              <a:rPr lang="ar-AE" sz="1800" b="1" i="0" baseline="0" dirty="0" smtClean="0">
                <a:effectLst/>
              </a:rPr>
              <a:t>الكيميائي</a:t>
            </a:r>
            <a:r>
              <a:rPr lang="ar-AE" sz="1800" b="1" i="0" baseline="0" dirty="0" smtClean="0">
                <a:effectLst>
                  <a:outerShdw blurRad="50800" dist="38100" algn="tr" rotWithShape="0">
                    <a:srgbClr val="000000">
                      <a:alpha val="40000"/>
                    </a:srgbClr>
                  </a:outerShdw>
                </a:effectLst>
              </a:rPr>
              <a:t> عامي 2009-2010</a:t>
            </a:r>
            <a:endParaRPr lang="ar-SA" sz="1600" dirty="0" smtClean="0">
              <a:effectLst/>
            </a:endParaRPr>
          </a:p>
          <a:p>
            <a:pPr marL="0" marR="0" indent="0" algn="ctr" defTabSz="914400" rtl="1" eaLnBrk="1" fontAlgn="auto" latinLnBrk="0" hangingPunct="1">
              <a:lnSpc>
                <a:spcPct val="100000"/>
              </a:lnSpc>
              <a:spcBef>
                <a:spcPts val="0"/>
              </a:spcBef>
              <a:spcAft>
                <a:spcPts val="0"/>
              </a:spcAft>
              <a:buClrTx/>
              <a:buSzTx/>
              <a:buFontTx/>
              <a:buNone/>
              <a:tabLst/>
              <a:defRPr sz="1600" b="1" i="0" u="none" strike="noStrike" kern="1200" baseline="0">
                <a:solidFill>
                  <a:srgbClr val="C0504D">
                    <a:lumMod val="50000"/>
                  </a:srgbClr>
                </a:solidFill>
                <a:latin typeface="+mn-lt"/>
                <a:ea typeface="+mn-ea"/>
                <a:cs typeface="+mn-cs"/>
              </a:defRPr>
            </a:pPr>
            <a:r>
              <a:rPr lang="en-US" sz="1600" b="1" i="0" baseline="0" dirty="0" smtClean="0">
                <a:solidFill>
                  <a:schemeClr val="accent2">
                    <a:lumMod val="50000"/>
                  </a:schemeClr>
                </a:solidFill>
                <a:effectLst>
                  <a:outerShdw blurRad="50800" dist="38100" algn="tr" rotWithShape="0">
                    <a:prstClr val="black">
                      <a:alpha val="40000"/>
                    </a:prstClr>
                  </a:outerShdw>
                </a:effectLst>
                <a:latin typeface="+mn-lt"/>
                <a:ea typeface="+mn-ea"/>
                <a:cs typeface="+mn-cs"/>
              </a:rPr>
              <a:t>Comparison between Chemical Non Compliance 2009-2010</a:t>
            </a:r>
            <a:endParaRPr lang="ar-AE" sz="1600" b="1" i="0" baseline="0" dirty="0" smtClean="0">
              <a:solidFill>
                <a:schemeClr val="accent2">
                  <a:lumMod val="50000"/>
                </a:schemeClr>
              </a:solidFill>
              <a:effectLst>
                <a:outerShdw blurRad="50800" dist="38100" algn="tr" rotWithShape="0">
                  <a:prstClr val="black">
                    <a:alpha val="40000"/>
                  </a:prstClr>
                </a:outerShdw>
              </a:effectLst>
              <a:latin typeface="+mn-lt"/>
              <a:ea typeface="+mn-ea"/>
              <a:cs typeface="+mn-cs"/>
            </a:endParaRPr>
          </a:p>
        </c:rich>
      </c:tx>
      <c:layout>
        <c:manualLayout>
          <c:xMode val="edge"/>
          <c:yMode val="edge"/>
          <c:x val="0.15346522309711319"/>
          <c:y val="3.1481481481481485E-2"/>
        </c:manualLayout>
      </c:layout>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glow" dir="t">
            <a:rot lat="0" lon="0" rev="4800000"/>
          </a:lightRig>
        </a:scene3d>
        <a:sp3d prstMaterial="matte">
          <a:bevelT w="127000" h="63500"/>
        </a:sp3d>
      </c:spPr>
    </c:title>
    <c:plotArea>
      <c:layout>
        <c:manualLayout>
          <c:layoutTarget val="inner"/>
          <c:xMode val="edge"/>
          <c:yMode val="edge"/>
          <c:x val="9.407414698162779E-2"/>
          <c:y val="0.1466666666666667"/>
          <c:w val="0.79323272090988628"/>
          <c:h val="0.56186103820356048"/>
        </c:manualLayout>
      </c:layout>
      <c:barChart>
        <c:barDir val="col"/>
        <c:grouping val="clustered"/>
        <c:ser>
          <c:idx val="0"/>
          <c:order val="0"/>
          <c:tx>
            <c:strRef>
              <c:f>Sheet1!$B$55</c:f>
              <c:strCache>
                <c:ptCount val="1"/>
                <c:pt idx="0">
                  <c:v>2009</c:v>
                </c:pt>
              </c:strCache>
            </c:strRef>
          </c:tx>
          <c:spPr>
            <a:effectLst>
              <a:outerShdw blurRad="190500" dist="165100" rotWithShape="0">
                <a:srgbClr val="000000">
                  <a:alpha val="50000"/>
                </a:srgbClr>
              </a:outerShdw>
            </a:effectLst>
          </c:spPr>
          <c:dLbls>
            <c:dLbl>
              <c:idx val="0"/>
              <c:layout>
                <c:manualLayout>
                  <c:x val="-2.7777777777778009E-3"/>
                  <c:y val="2.4074074074074133E-2"/>
                </c:manualLayout>
              </c:layout>
              <c:showVal val="1"/>
            </c:dLbl>
            <c:dLbl>
              <c:idx val="9"/>
              <c:layout>
                <c:manualLayout>
                  <c:x val="-4.1666666666666683E-3"/>
                  <c:y val="7.4074074074074094E-3"/>
                </c:manualLayout>
              </c:layout>
              <c:showVal val="1"/>
            </c:dLbl>
            <c:dLbl>
              <c:idx val="10"/>
              <c:layout>
                <c:manualLayout>
                  <c:x val="-6.9444444444444579E-3"/>
                  <c:y val="1.1111111111111125E-2"/>
                </c:manualLayout>
              </c:layout>
              <c:showVal val="1"/>
            </c:dLbl>
            <c:txPr>
              <a:bodyPr rot="-1740000"/>
              <a:lstStyle/>
              <a:p>
                <a:pPr>
                  <a:defRPr lang="ar-SA"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Val val="1"/>
          </c:dLbls>
          <c:cat>
            <c:strRef>
              <c:f>Sheet1!$A$56:$A$70</c:f>
              <c:strCache>
                <c:ptCount val="15"/>
                <c:pt idx="0">
                  <c:v>Aflatoxins</c:v>
                </c:pt>
                <c:pt idx="1">
                  <c:v>Alcohol</c:v>
                </c:pt>
                <c:pt idx="2">
                  <c:v>Proximate Analysis</c:v>
                </c:pt>
                <c:pt idx="3">
                  <c:v>Colors</c:v>
                </c:pt>
                <c:pt idx="4">
                  <c:v>Salt</c:v>
                </c:pt>
                <c:pt idx="5">
                  <c:v>Preservatives</c:v>
                </c:pt>
                <c:pt idx="6">
                  <c:v>pH</c:v>
                </c:pt>
                <c:pt idx="7">
                  <c:v>Fatty Acids</c:v>
                </c:pt>
                <c:pt idx="8">
                  <c:v>Sweetners</c:v>
                </c:pt>
                <c:pt idx="9">
                  <c:v>Bromates</c:v>
                </c:pt>
                <c:pt idx="10">
                  <c:v>Acidity</c:v>
                </c:pt>
                <c:pt idx="11">
                  <c:v>TDS</c:v>
                </c:pt>
                <c:pt idx="12">
                  <c:v>Benzopyrene</c:v>
                </c:pt>
                <c:pt idx="13">
                  <c:v>Titanium Dioxide</c:v>
                </c:pt>
                <c:pt idx="14">
                  <c:v>Caffeine</c:v>
                </c:pt>
              </c:strCache>
            </c:strRef>
          </c:cat>
          <c:val>
            <c:numRef>
              <c:f>Sheet1!$B$56:$B$70</c:f>
              <c:numCache>
                <c:formatCode>General</c:formatCode>
                <c:ptCount val="15"/>
                <c:pt idx="0">
                  <c:v>42.3</c:v>
                </c:pt>
                <c:pt idx="1">
                  <c:v>8.6</c:v>
                </c:pt>
                <c:pt idx="2">
                  <c:v>11.4</c:v>
                </c:pt>
                <c:pt idx="3">
                  <c:v>11.4</c:v>
                </c:pt>
                <c:pt idx="4">
                  <c:v>3.1</c:v>
                </c:pt>
                <c:pt idx="5">
                  <c:v>7.4</c:v>
                </c:pt>
                <c:pt idx="6">
                  <c:v>2.2999999999999998</c:v>
                </c:pt>
                <c:pt idx="7">
                  <c:v>2.6</c:v>
                </c:pt>
                <c:pt idx="8">
                  <c:v>2.2999999999999998</c:v>
                </c:pt>
                <c:pt idx="9">
                  <c:v>3.1</c:v>
                </c:pt>
                <c:pt idx="10">
                  <c:v>1.4</c:v>
                </c:pt>
                <c:pt idx="11">
                  <c:v>0</c:v>
                </c:pt>
                <c:pt idx="12">
                  <c:v>2.6</c:v>
                </c:pt>
                <c:pt idx="13">
                  <c:v>1.1000000000000001</c:v>
                </c:pt>
                <c:pt idx="14">
                  <c:v>0.30000000000000032</c:v>
                </c:pt>
              </c:numCache>
            </c:numRef>
          </c:val>
        </c:ser>
        <c:ser>
          <c:idx val="1"/>
          <c:order val="1"/>
          <c:tx>
            <c:strRef>
              <c:f>Sheet1!$C$55</c:f>
              <c:strCache>
                <c:ptCount val="1"/>
                <c:pt idx="0">
                  <c:v>2010</c:v>
                </c:pt>
              </c:strCache>
            </c:strRef>
          </c:tx>
          <c:spPr>
            <a:effectLst>
              <a:outerShdw blurRad="190500" dist="165100" rotWithShape="0">
                <a:srgbClr val="000000">
                  <a:alpha val="50000"/>
                </a:srgbClr>
              </a:outerShdw>
            </a:effectLst>
          </c:spPr>
          <c:dLbls>
            <c:dLbl>
              <c:idx val="9"/>
              <c:layout>
                <c:manualLayout>
                  <c:x val="6.9444444444444579E-3"/>
                  <c:y val="-1.1111111111111125E-2"/>
                </c:manualLayout>
              </c:layout>
              <c:showVal val="1"/>
            </c:dLbl>
            <c:dLbl>
              <c:idx val="10"/>
              <c:layout>
                <c:manualLayout>
                  <c:x val="8.3333333333333367E-3"/>
                  <c:y val="1.8518518518518565E-3"/>
                </c:manualLayout>
              </c:layout>
              <c:showVal val="1"/>
            </c:dLbl>
            <c:txPr>
              <a:bodyPr rot="-1560000"/>
              <a:lstStyle/>
              <a:p>
                <a:pPr>
                  <a:defRPr lang="ar-SA" sz="11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Val val="1"/>
          </c:dLbls>
          <c:cat>
            <c:strRef>
              <c:f>Sheet1!$A$56:$A$70</c:f>
              <c:strCache>
                <c:ptCount val="15"/>
                <c:pt idx="0">
                  <c:v>Aflatoxins</c:v>
                </c:pt>
                <c:pt idx="1">
                  <c:v>Alcohol</c:v>
                </c:pt>
                <c:pt idx="2">
                  <c:v>Proximate Analysis</c:v>
                </c:pt>
                <c:pt idx="3">
                  <c:v>Colors</c:v>
                </c:pt>
                <c:pt idx="4">
                  <c:v>Salt</c:v>
                </c:pt>
                <c:pt idx="5">
                  <c:v>Preservatives</c:v>
                </c:pt>
                <c:pt idx="6">
                  <c:v>pH</c:v>
                </c:pt>
                <c:pt idx="7">
                  <c:v>Fatty Acids</c:v>
                </c:pt>
                <c:pt idx="8">
                  <c:v>Sweetners</c:v>
                </c:pt>
                <c:pt idx="9">
                  <c:v>Bromates</c:v>
                </c:pt>
                <c:pt idx="10">
                  <c:v>Acidity</c:v>
                </c:pt>
                <c:pt idx="11">
                  <c:v>TDS</c:v>
                </c:pt>
                <c:pt idx="12">
                  <c:v>Benzopyrene</c:v>
                </c:pt>
                <c:pt idx="13">
                  <c:v>Titanium Dioxide</c:v>
                </c:pt>
                <c:pt idx="14">
                  <c:v>Caffeine</c:v>
                </c:pt>
              </c:strCache>
            </c:strRef>
          </c:cat>
          <c:val>
            <c:numRef>
              <c:f>Sheet1!$C$56:$C$70</c:f>
              <c:numCache>
                <c:formatCode>General</c:formatCode>
                <c:ptCount val="15"/>
                <c:pt idx="0">
                  <c:v>31.1</c:v>
                </c:pt>
                <c:pt idx="1">
                  <c:v>11.9</c:v>
                </c:pt>
                <c:pt idx="2">
                  <c:v>16.7</c:v>
                </c:pt>
                <c:pt idx="3">
                  <c:v>6.5</c:v>
                </c:pt>
                <c:pt idx="4">
                  <c:v>6.2</c:v>
                </c:pt>
                <c:pt idx="5">
                  <c:v>6</c:v>
                </c:pt>
                <c:pt idx="6">
                  <c:v>4.7</c:v>
                </c:pt>
                <c:pt idx="7">
                  <c:v>4.2</c:v>
                </c:pt>
                <c:pt idx="8">
                  <c:v>3.5</c:v>
                </c:pt>
                <c:pt idx="9">
                  <c:v>2.7</c:v>
                </c:pt>
                <c:pt idx="10">
                  <c:v>2.2000000000000002</c:v>
                </c:pt>
                <c:pt idx="11">
                  <c:v>2.2000000000000002</c:v>
                </c:pt>
                <c:pt idx="12">
                  <c:v>2</c:v>
                </c:pt>
                <c:pt idx="13">
                  <c:v>0</c:v>
                </c:pt>
                <c:pt idx="14">
                  <c:v>0</c:v>
                </c:pt>
              </c:numCache>
            </c:numRef>
          </c:val>
        </c:ser>
        <c:axId val="117901184"/>
        <c:axId val="117915648"/>
      </c:barChart>
      <c:catAx>
        <c:axId val="117901184"/>
        <c:scaling>
          <c:orientation val="minMax"/>
        </c:scaling>
        <c:axPos val="b"/>
        <c:title>
          <c:tx>
            <c:rich>
              <a:bodyPr/>
              <a:lstStyle/>
              <a:p>
                <a:pPr>
                  <a:defRPr lang="ar-SA" sz="200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lang="en-US" sz="2000" b="1" i="0" baseline="0"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Reason For Non Compliance</a:t>
                </a:r>
                <a:endParaRPr lang="en-US" sz="2000" b="1" i="0" baseline="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c:rich>
          </c:tx>
          <c:layout>
            <c:manualLayout>
              <c:xMode val="edge"/>
              <c:yMode val="edge"/>
              <c:x val="0.29668700787401725"/>
              <c:y val="0.87592592592592589"/>
            </c:manualLayout>
          </c:layout>
        </c:title>
        <c:majorTickMark val="none"/>
        <c:tickLblPos val="nextTo"/>
        <c:txPr>
          <a:bodyPr/>
          <a:lstStyle/>
          <a:p>
            <a:pPr>
              <a:defRPr lang="ar-SA" sz="14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crossAx val="117915648"/>
        <c:crosses val="autoZero"/>
        <c:auto val="1"/>
        <c:lblAlgn val="ctr"/>
        <c:lblOffset val="100"/>
      </c:catAx>
      <c:valAx>
        <c:axId val="117915648"/>
        <c:scaling>
          <c:orientation val="minMax"/>
        </c:scaling>
        <c:axPos val="l"/>
        <c:majorGridlines/>
        <c:title>
          <c:tx>
            <c:rich>
              <a:bodyPr/>
              <a:lstStyle/>
              <a:p>
                <a:pPr>
                  <a:defRPr lang="ar-SA" sz="240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lang="en-US" sz="2400"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a:t>
                </a:r>
                <a:endParaRPr lang="en-US" sz="24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c:rich>
          </c:tx>
          <c:layout/>
        </c:title>
        <c:numFmt formatCode="General" sourceLinked="1"/>
        <c:tickLblPos val="nextTo"/>
        <c:txPr>
          <a:bodyPr/>
          <a:lstStyle/>
          <a:p>
            <a:pPr>
              <a:defRPr lang="ar-SA"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crossAx val="117901184"/>
        <c:crosses val="autoZero"/>
        <c:crossBetween val="between"/>
      </c:valAx>
      <c:spPr>
        <a:noFill/>
      </c:spPr>
    </c:plotArea>
    <c:legend>
      <c:legendPos val="r"/>
      <c:layout>
        <c:manualLayout>
          <c:xMode val="edge"/>
          <c:yMode val="edge"/>
          <c:x val="0.90258464566929131"/>
          <c:y val="0.49016870807815688"/>
          <c:w val="9.6026465441820433E-2"/>
          <c:h val="0.12373665791776069"/>
        </c:manualLayout>
      </c:layout>
      <c:txPr>
        <a:bodyPr/>
        <a:lstStyle/>
        <a:p>
          <a:pPr rtl="0">
            <a:defRPr lang="ar-SA" sz="18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legend>
    <c:plotVisOnly val="1"/>
    <c:dispBlanksAs val="gap"/>
  </c:chart>
  <c:spPr>
    <a:noFill/>
  </c:sp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42"/>
  <c:chart>
    <c:autoTitleDeleted val="1"/>
    <c:view3D>
      <c:rotX val="30"/>
      <c:perspective val="30"/>
    </c:view3D>
    <c:plotArea>
      <c:layout/>
      <c:pie3DChart>
        <c:varyColors val="1"/>
        <c:ser>
          <c:idx val="0"/>
          <c:order val="0"/>
          <c:tx>
            <c:strRef>
              <c:f>Sheet1!$B$75</c:f>
              <c:strCache>
                <c:ptCount val="1"/>
                <c:pt idx="0">
                  <c:v>2009</c:v>
                </c:pt>
              </c:strCache>
            </c:strRef>
          </c:tx>
          <c:spPr>
            <a:effectLst>
              <a:outerShdw blurRad="190500" dist="165100" rotWithShape="0">
                <a:srgbClr val="000000">
                  <a:alpha val="50000"/>
                </a:srgbClr>
              </a:outerShdw>
            </a:effectLst>
          </c:spPr>
          <c:dLbls>
            <c:dLbl>
              <c:idx val="2"/>
              <c:layout>
                <c:manualLayout>
                  <c:x val="-2.366087051618548E-2"/>
                  <c:y val="0.13057363662875454"/>
                </c:manualLayout>
              </c:layout>
              <c:tx>
                <c:rich>
                  <a:bodyPr/>
                  <a:lstStyle/>
                  <a:p>
                    <a:pPr>
                      <a:defRPr lang="ar-SA" sz="14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dirty="0"/>
                      <a:t>Abnormal Color
</a:t>
                    </a:r>
                  </a:p>
                </c:rich>
              </c:tx>
              <c:spPr/>
              <c:dLblPos val="bestFit"/>
              <c:showCatName val="1"/>
              <c:showPercent val="1"/>
            </c:dLbl>
            <c:dLbl>
              <c:idx val="4"/>
              <c:layout>
                <c:manualLayout>
                  <c:x val="-2.398075240594824E-3"/>
                  <c:y val="1.3996937882764654E-2"/>
                </c:manualLayout>
              </c:layout>
              <c:tx>
                <c:rich>
                  <a:bodyPr/>
                  <a:lstStyle/>
                  <a:p>
                    <a:pPr>
                      <a:defRPr lang="ar-SA" sz="14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dirty="0"/>
                      <a:t>Insect
</a:t>
                    </a:r>
                  </a:p>
                </c:rich>
              </c:tx>
              <c:spPr/>
              <c:dLblPos val="bestFit"/>
              <c:showCatName val="1"/>
              <c:showPercent val="1"/>
            </c:dLbl>
            <c:dLbl>
              <c:idx val="5"/>
              <c:layout>
                <c:manualLayout>
                  <c:x val="0.16762521872265967"/>
                  <c:y val="-0.19273432487605721"/>
                </c:manualLayout>
              </c:layout>
              <c:dLblPos val="bestFit"/>
              <c:showCatName val="1"/>
              <c:showPercent val="1"/>
            </c:dLbl>
            <c:txPr>
              <a:bodyPr/>
              <a:lstStyle/>
              <a:p>
                <a:pPr>
                  <a:defRPr lang="ar-SA" sz="1400" b="1">
                    <a:solidFill>
                      <a:schemeClr val="tx1"/>
                    </a:solidFill>
                    <a:effectLst>
                      <a:outerShdw blurRad="38100" dist="38100" dir="2700000" algn="tl">
                        <a:srgbClr val="000000">
                          <a:alpha val="43137"/>
                        </a:srgbClr>
                      </a:outerShdw>
                    </a:effectLst>
                    <a:latin typeface="Arial" pitchFamily="34" charset="0"/>
                    <a:cs typeface="Arial" pitchFamily="34" charset="0"/>
                  </a:defRPr>
                </a:pPr>
                <a:endParaRPr lang="en-US"/>
              </a:p>
            </c:txPr>
            <c:dLblPos val="bestFit"/>
            <c:showCatName val="1"/>
            <c:showPercent val="1"/>
            <c:showLeaderLines val="1"/>
            <c:leaderLines>
              <c:spPr>
                <a:ln>
                  <a:solidFill>
                    <a:schemeClr val="accent2">
                      <a:lumMod val="50000"/>
                    </a:schemeClr>
                  </a:solidFill>
                </a:ln>
              </c:spPr>
            </c:leaderLines>
          </c:dLbls>
          <c:cat>
            <c:strRef>
              <c:f>Sheet1!$A$76:$A$84</c:f>
              <c:strCache>
                <c:ptCount val="9"/>
                <c:pt idx="0">
                  <c:v>Hair</c:v>
                </c:pt>
                <c:pt idx="1">
                  <c:v>Defrosting</c:v>
                </c:pt>
                <c:pt idx="2">
                  <c:v>Abnormal Color</c:v>
                </c:pt>
                <c:pt idx="3">
                  <c:v>Abnormal Odor</c:v>
                </c:pt>
                <c:pt idx="4">
                  <c:v>Insect</c:v>
                </c:pt>
                <c:pt idx="5">
                  <c:v>Improper Weight</c:v>
                </c:pt>
                <c:pt idx="6">
                  <c:v>Foreign Bodies</c:v>
                </c:pt>
                <c:pt idx="7">
                  <c:v>Spoilage</c:v>
                </c:pt>
                <c:pt idx="8">
                  <c:v>Labeling </c:v>
                </c:pt>
              </c:strCache>
            </c:strRef>
          </c:cat>
          <c:val>
            <c:numRef>
              <c:f>Sheet1!$B$76:$B$84</c:f>
              <c:numCache>
                <c:formatCode>General</c:formatCode>
                <c:ptCount val="9"/>
                <c:pt idx="0">
                  <c:v>4</c:v>
                </c:pt>
                <c:pt idx="1">
                  <c:v>30</c:v>
                </c:pt>
                <c:pt idx="2">
                  <c:v>0</c:v>
                </c:pt>
                <c:pt idx="3">
                  <c:v>6</c:v>
                </c:pt>
                <c:pt idx="4">
                  <c:v>2</c:v>
                </c:pt>
                <c:pt idx="5">
                  <c:v>30</c:v>
                </c:pt>
                <c:pt idx="6">
                  <c:v>12</c:v>
                </c:pt>
                <c:pt idx="7">
                  <c:v>8</c:v>
                </c:pt>
                <c:pt idx="8">
                  <c:v>8</c:v>
                </c:pt>
              </c:numCache>
            </c:numRef>
          </c:val>
        </c:ser>
        <c:dLbls>
          <c:showCatName val="1"/>
          <c:showPercent val="1"/>
        </c:dLbls>
      </c:pie3DChart>
    </c:plotArea>
    <c:plotVisOnly val="1"/>
    <c:dispBlanksAs val="zero"/>
  </c:chart>
  <c:spPr>
    <a:noFill/>
  </c:spPr>
  <c:externalData r:id="rId1"/>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42"/>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400" b="0" i="0" u="none" strike="noStrike" kern="1200" baseline="0">
                <a:solidFill>
                  <a:srgbClr val="C0504D">
                    <a:lumMod val="50000"/>
                  </a:srgbClr>
                </a:solidFill>
                <a:effectLst/>
                <a:latin typeface="+mn-lt"/>
                <a:ea typeface="+mn-ea"/>
                <a:cs typeface="+mn-cs"/>
              </a:defRPr>
            </a:pPr>
            <a:r>
              <a:rPr lang="ar-AE" sz="2400" b="0" i="0" baseline="0" dirty="0" smtClean="0">
                <a:effectLst/>
                <a:latin typeface="Arabic Transparent" pitchFamily="34" charset="0"/>
                <a:cs typeface="Arabic Transparent" pitchFamily="34" charset="0"/>
              </a:rPr>
              <a:t>أسباب عدم الاستيفاء الفيزيائي</a:t>
            </a:r>
            <a:endParaRPr lang="ar-SA" sz="3200" b="0" dirty="0" smtClean="0">
              <a:effectLst/>
              <a:latin typeface="Arabic Transparent" pitchFamily="34" charset="0"/>
              <a:cs typeface="Arabic Transparent"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sz="2400" b="0" i="0" u="none" strike="noStrike" kern="1200" baseline="0">
                <a:solidFill>
                  <a:srgbClr val="C0504D">
                    <a:lumMod val="50000"/>
                  </a:srgbClr>
                </a:solidFill>
                <a:effectLst/>
                <a:latin typeface="+mn-lt"/>
                <a:ea typeface="+mn-ea"/>
                <a:cs typeface="+mn-cs"/>
              </a:defRPr>
            </a:pPr>
            <a:r>
              <a:rPr lang="en-US" sz="2400" b="0" i="0" baseline="0" dirty="0" smtClean="0">
                <a:solidFill>
                  <a:schemeClr val="accent2">
                    <a:lumMod val="50000"/>
                  </a:schemeClr>
                </a:solidFill>
                <a:effectLst/>
                <a:latin typeface="+mn-lt"/>
                <a:ea typeface="+mn-ea"/>
                <a:cs typeface="+mn-cs"/>
              </a:rPr>
              <a:t>Reason Of Physical Non Compliance</a:t>
            </a:r>
            <a:endParaRPr lang="en-US" sz="2400" b="0" dirty="0" smtClean="0">
              <a:solidFill>
                <a:schemeClr val="accent2">
                  <a:lumMod val="50000"/>
                </a:schemeClr>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sz="2400" b="0" i="0" u="none" strike="noStrike" kern="1200" baseline="0">
                <a:solidFill>
                  <a:srgbClr val="C0504D">
                    <a:lumMod val="50000"/>
                  </a:srgbClr>
                </a:solidFill>
                <a:effectLst/>
                <a:latin typeface="+mn-lt"/>
                <a:ea typeface="+mn-ea"/>
                <a:cs typeface="+mn-cs"/>
              </a:defRPr>
            </a:pPr>
            <a:r>
              <a:rPr lang="en-US" sz="2400" b="0" i="0" baseline="0" dirty="0" smtClean="0">
                <a:solidFill>
                  <a:schemeClr val="accent2">
                    <a:lumMod val="50000"/>
                  </a:schemeClr>
                </a:solidFill>
                <a:effectLst/>
                <a:latin typeface="+mn-lt"/>
                <a:ea typeface="+mn-ea"/>
                <a:cs typeface="+mn-cs"/>
              </a:rPr>
              <a:t>2010</a:t>
            </a:r>
            <a:endParaRPr lang="ar-AE" sz="2400" b="0" i="0" baseline="0" dirty="0" smtClean="0">
              <a:solidFill>
                <a:schemeClr val="accent2">
                  <a:lumMod val="50000"/>
                </a:schemeClr>
              </a:solidFill>
              <a:effectLst/>
              <a:latin typeface="+mn-lt"/>
              <a:ea typeface="+mn-ea"/>
              <a:cs typeface="+mn-cs"/>
            </a:endParaRPr>
          </a:p>
        </c:rich>
      </c:tx>
      <c:layout>
        <c:manualLayout>
          <c:xMode val="edge"/>
          <c:yMode val="edge"/>
          <c:x val="0.18022911198600194"/>
          <c:y val="0"/>
        </c:manualLayout>
      </c:layout>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title>
    <c:view3D>
      <c:rotX val="30"/>
      <c:perspective val="30"/>
    </c:view3D>
    <c:plotArea>
      <c:layout/>
      <c:pie3DChart>
        <c:varyColors val="1"/>
        <c:ser>
          <c:idx val="0"/>
          <c:order val="0"/>
          <c:tx>
            <c:strRef>
              <c:f>Sheet1!$R$79</c:f>
              <c:strCache>
                <c:ptCount val="1"/>
                <c:pt idx="0">
                  <c:v>2010</c:v>
                </c:pt>
              </c:strCache>
            </c:strRef>
          </c:tx>
          <c:spPr>
            <a:effectLst>
              <a:outerShdw blurRad="190500" dist="165100" rotWithShape="0">
                <a:srgbClr val="000000">
                  <a:alpha val="50000"/>
                </a:srgbClr>
              </a:outerShdw>
            </a:effectLst>
          </c:spPr>
          <c:dLbls>
            <c:dLbl>
              <c:idx val="5"/>
              <c:layout>
                <c:manualLayout>
                  <c:x val="0"/>
                  <c:y val="2.4336541265675211E-4"/>
                </c:manualLayout>
              </c:layout>
              <c:spPr/>
              <c:txPr>
                <a:bodyPr/>
                <a:lstStyle/>
                <a:p>
                  <a:pPr>
                    <a:defRPr lang="ar-SA" sz="14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dLbl>
              <c:idx val="6"/>
              <c:spPr/>
              <c:txPr>
                <a:bodyPr/>
                <a:lstStyle/>
                <a:p>
                  <a:pPr>
                    <a:defRPr lang="ar-SA" sz="14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dLbl>
            <c:dLbl>
              <c:idx val="8"/>
              <c:delete val="1"/>
            </c:dLbl>
            <c:txPr>
              <a:bodyPr/>
              <a:lstStyle/>
              <a:p>
                <a:pPr>
                  <a:defRPr lang="ar-SA" sz="1400" b="1">
                    <a:latin typeface="Arial" pitchFamily="34" charset="0"/>
                    <a:cs typeface="Arial" pitchFamily="34" charset="0"/>
                  </a:defRPr>
                </a:pPr>
                <a:endParaRPr lang="en-US"/>
              </a:p>
            </c:txPr>
            <c:showCatName val="1"/>
            <c:showPercent val="1"/>
            <c:showLeaderLines val="1"/>
          </c:dLbls>
          <c:cat>
            <c:strRef>
              <c:f>Sheet1!$Q$80:$Q$88</c:f>
              <c:strCache>
                <c:ptCount val="9"/>
                <c:pt idx="0">
                  <c:v>Hair</c:v>
                </c:pt>
                <c:pt idx="1">
                  <c:v>Defrosting</c:v>
                </c:pt>
                <c:pt idx="2">
                  <c:v>Abnormal Color</c:v>
                </c:pt>
                <c:pt idx="3">
                  <c:v>Abnormal Odor</c:v>
                </c:pt>
                <c:pt idx="4">
                  <c:v>Insect</c:v>
                </c:pt>
                <c:pt idx="5">
                  <c:v>Improper Weight</c:v>
                </c:pt>
                <c:pt idx="6">
                  <c:v>Foreign Bodies</c:v>
                </c:pt>
                <c:pt idx="7">
                  <c:v>Spoilage</c:v>
                </c:pt>
                <c:pt idx="8">
                  <c:v>Labeling </c:v>
                </c:pt>
              </c:strCache>
            </c:strRef>
          </c:cat>
          <c:val>
            <c:numRef>
              <c:f>Sheet1!$R$80:$R$88</c:f>
              <c:numCache>
                <c:formatCode>General</c:formatCode>
                <c:ptCount val="9"/>
                <c:pt idx="0">
                  <c:v>32.4</c:v>
                </c:pt>
                <c:pt idx="1">
                  <c:v>19.7</c:v>
                </c:pt>
                <c:pt idx="2">
                  <c:v>8.5</c:v>
                </c:pt>
                <c:pt idx="3">
                  <c:v>8.5</c:v>
                </c:pt>
                <c:pt idx="4">
                  <c:v>8.5</c:v>
                </c:pt>
                <c:pt idx="5">
                  <c:v>5.6</c:v>
                </c:pt>
                <c:pt idx="6">
                  <c:v>5.6</c:v>
                </c:pt>
                <c:pt idx="7">
                  <c:v>11.3</c:v>
                </c:pt>
                <c:pt idx="8">
                  <c:v>0</c:v>
                </c:pt>
              </c:numCache>
            </c:numRef>
          </c:val>
        </c:ser>
        <c:dLbls>
          <c:showCatName val="1"/>
          <c:showPercent val="1"/>
        </c:dLbls>
      </c:pie3DChart>
    </c:plotArea>
    <c:plotVisOnly val="1"/>
    <c:dispBlanksAs val="zero"/>
  </c:chart>
  <c:spPr>
    <a:noFill/>
  </c:sp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style val="42"/>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rgbClr val="C0504D">
                    <a:lumMod val="50000"/>
                  </a:srgbClr>
                </a:solidFill>
                <a:effectLst/>
                <a:latin typeface="+mn-lt"/>
                <a:ea typeface="+mn-ea"/>
                <a:cs typeface="+mn-cs"/>
              </a:defRPr>
            </a:pPr>
            <a:r>
              <a:rPr lang="ar-AE" sz="1800" b="1" i="0" baseline="0" dirty="0" smtClean="0">
                <a:effectLst/>
              </a:rPr>
              <a:t>مقارنة بين أسباب عدم الاستيفاء الفيزيائي 2009-2010</a:t>
            </a:r>
            <a:endParaRPr lang="ar-SA" sz="16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rgbClr val="C0504D">
                    <a:lumMod val="50000"/>
                  </a:srgbClr>
                </a:solidFill>
                <a:effectLst/>
                <a:latin typeface="+mn-lt"/>
                <a:ea typeface="+mn-ea"/>
                <a:cs typeface="+mn-cs"/>
              </a:defRPr>
            </a:pPr>
            <a:r>
              <a:rPr lang="en-US" sz="1600" b="1" i="0" baseline="0" dirty="0" smtClean="0">
                <a:solidFill>
                  <a:schemeClr val="accent2">
                    <a:lumMod val="50000"/>
                  </a:schemeClr>
                </a:solidFill>
                <a:effectLst/>
                <a:latin typeface="+mn-lt"/>
                <a:ea typeface="+mn-ea"/>
                <a:cs typeface="+mn-cs"/>
              </a:rPr>
              <a:t>Comparison between Physical Non Compliance 2009-2010</a:t>
            </a:r>
            <a:endParaRPr lang="ar-AE" sz="1600" b="1" i="0" baseline="0" dirty="0" smtClean="0">
              <a:solidFill>
                <a:schemeClr val="accent2">
                  <a:lumMod val="50000"/>
                </a:schemeClr>
              </a:solidFill>
              <a:effectLst/>
              <a:latin typeface="+mn-lt"/>
              <a:ea typeface="+mn-ea"/>
              <a:cs typeface="+mn-cs"/>
            </a:endParaRPr>
          </a:p>
        </c:rich>
      </c:tx>
      <c:layout>
        <c:manualLayout>
          <c:xMode val="edge"/>
          <c:yMode val="edge"/>
          <c:x val="0.15222572178477689"/>
          <c:y val="5.5555555555555558E-3"/>
        </c:manualLayout>
      </c:layout>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glow" dir="t">
            <a:rot lat="0" lon="0" rev="4800000"/>
          </a:lightRig>
        </a:scene3d>
        <a:sp3d prstMaterial="matte">
          <a:bevelT w="127000" h="63500"/>
        </a:sp3d>
      </c:spPr>
    </c:title>
    <c:plotArea>
      <c:layout/>
      <c:barChart>
        <c:barDir val="col"/>
        <c:grouping val="clustered"/>
        <c:ser>
          <c:idx val="0"/>
          <c:order val="0"/>
          <c:tx>
            <c:strRef>
              <c:f>Sheet1!$B$75</c:f>
              <c:strCache>
                <c:ptCount val="1"/>
                <c:pt idx="0">
                  <c:v>2009</c:v>
                </c:pt>
              </c:strCache>
            </c:strRef>
          </c:tx>
          <c:spPr>
            <a:effectLst>
              <a:outerShdw blurRad="190500" dist="165100" rotWithShape="0">
                <a:srgbClr val="000000">
                  <a:alpha val="50000"/>
                </a:srgbClr>
              </a:outerShdw>
            </a:effectLst>
          </c:spPr>
          <c:dLbls>
            <c:txPr>
              <a:bodyPr/>
              <a:lstStyle/>
              <a:p>
                <a:pPr>
                  <a:defRPr lang="ar-SA"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Val val="1"/>
          </c:dLbls>
          <c:cat>
            <c:strRef>
              <c:f>Sheet1!$A$76:$A$84</c:f>
              <c:strCache>
                <c:ptCount val="9"/>
                <c:pt idx="0">
                  <c:v>Hair</c:v>
                </c:pt>
                <c:pt idx="1">
                  <c:v>Defrosting</c:v>
                </c:pt>
                <c:pt idx="2">
                  <c:v>Abnormal Color</c:v>
                </c:pt>
                <c:pt idx="3">
                  <c:v>Abnormal Odor</c:v>
                </c:pt>
                <c:pt idx="4">
                  <c:v>Insect</c:v>
                </c:pt>
                <c:pt idx="5">
                  <c:v>Improper Weight</c:v>
                </c:pt>
                <c:pt idx="6">
                  <c:v>Foreign Bodies</c:v>
                </c:pt>
                <c:pt idx="7">
                  <c:v>Spoilage</c:v>
                </c:pt>
                <c:pt idx="8">
                  <c:v>Labeling </c:v>
                </c:pt>
              </c:strCache>
            </c:strRef>
          </c:cat>
          <c:val>
            <c:numRef>
              <c:f>Sheet1!$B$76:$B$84</c:f>
              <c:numCache>
                <c:formatCode>General</c:formatCode>
                <c:ptCount val="9"/>
                <c:pt idx="0">
                  <c:v>4</c:v>
                </c:pt>
                <c:pt idx="1">
                  <c:v>30</c:v>
                </c:pt>
                <c:pt idx="2">
                  <c:v>0</c:v>
                </c:pt>
                <c:pt idx="3">
                  <c:v>6</c:v>
                </c:pt>
                <c:pt idx="4">
                  <c:v>2</c:v>
                </c:pt>
                <c:pt idx="5">
                  <c:v>30</c:v>
                </c:pt>
                <c:pt idx="6">
                  <c:v>12</c:v>
                </c:pt>
                <c:pt idx="7">
                  <c:v>8</c:v>
                </c:pt>
                <c:pt idx="8">
                  <c:v>8</c:v>
                </c:pt>
              </c:numCache>
            </c:numRef>
          </c:val>
        </c:ser>
        <c:ser>
          <c:idx val="1"/>
          <c:order val="1"/>
          <c:tx>
            <c:strRef>
              <c:f>Sheet1!$C$75</c:f>
              <c:strCache>
                <c:ptCount val="1"/>
                <c:pt idx="0">
                  <c:v>2010</c:v>
                </c:pt>
              </c:strCache>
            </c:strRef>
          </c:tx>
          <c:spPr>
            <a:effectLst>
              <a:outerShdw blurRad="190500" dist="165100" rotWithShape="0">
                <a:srgbClr val="000000">
                  <a:alpha val="50000"/>
                </a:srgbClr>
              </a:outerShdw>
            </a:effectLst>
          </c:spPr>
          <c:dLbls>
            <c:txPr>
              <a:bodyPr/>
              <a:lstStyle/>
              <a:p>
                <a:pPr>
                  <a:defRPr lang="ar-SA" sz="12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Val val="1"/>
          </c:dLbls>
          <c:cat>
            <c:strRef>
              <c:f>Sheet1!$A$76:$A$84</c:f>
              <c:strCache>
                <c:ptCount val="9"/>
                <c:pt idx="0">
                  <c:v>Hair</c:v>
                </c:pt>
                <c:pt idx="1">
                  <c:v>Defrosting</c:v>
                </c:pt>
                <c:pt idx="2">
                  <c:v>Abnormal Color</c:v>
                </c:pt>
                <c:pt idx="3">
                  <c:v>Abnormal Odor</c:v>
                </c:pt>
                <c:pt idx="4">
                  <c:v>Insect</c:v>
                </c:pt>
                <c:pt idx="5">
                  <c:v>Improper Weight</c:v>
                </c:pt>
                <c:pt idx="6">
                  <c:v>Foreign Bodies</c:v>
                </c:pt>
                <c:pt idx="7">
                  <c:v>Spoilage</c:v>
                </c:pt>
                <c:pt idx="8">
                  <c:v>Labeling </c:v>
                </c:pt>
              </c:strCache>
            </c:strRef>
          </c:cat>
          <c:val>
            <c:numRef>
              <c:f>Sheet1!$C$76:$C$84</c:f>
              <c:numCache>
                <c:formatCode>General</c:formatCode>
                <c:ptCount val="9"/>
                <c:pt idx="0">
                  <c:v>32.4</c:v>
                </c:pt>
                <c:pt idx="1">
                  <c:v>19.7</c:v>
                </c:pt>
                <c:pt idx="2">
                  <c:v>8.5</c:v>
                </c:pt>
                <c:pt idx="3">
                  <c:v>8.5</c:v>
                </c:pt>
                <c:pt idx="4">
                  <c:v>8.5</c:v>
                </c:pt>
                <c:pt idx="5">
                  <c:v>5.6</c:v>
                </c:pt>
                <c:pt idx="6">
                  <c:v>5.6</c:v>
                </c:pt>
                <c:pt idx="7">
                  <c:v>11.3</c:v>
                </c:pt>
                <c:pt idx="8">
                  <c:v>0</c:v>
                </c:pt>
              </c:numCache>
            </c:numRef>
          </c:val>
        </c:ser>
        <c:axId val="118088064"/>
        <c:axId val="118089984"/>
      </c:barChart>
      <c:catAx>
        <c:axId val="118088064"/>
        <c:scaling>
          <c:orientation val="minMax"/>
        </c:scaling>
        <c:axPos val="b"/>
        <c:title>
          <c:tx>
            <c:rich>
              <a:bodyPr/>
              <a:lstStyle/>
              <a:p>
                <a:pPr>
                  <a:defRPr lang="ar-SA">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lang="en-US" sz="1800" b="1" i="0" baseline="0"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Reason For Non Compliance</a:t>
                </a:r>
                <a:endParaRPr lang="en-US" sz="1800" b="1" i="0" baseline="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c:rich>
          </c:tx>
          <c:layout/>
        </c:title>
        <c:majorTickMark val="none"/>
        <c:tickLblPos val="nextTo"/>
        <c:txPr>
          <a:bodyPr rot="-2220000"/>
          <a:lstStyle/>
          <a:p>
            <a:pPr>
              <a:defRPr lang="ar-SA" sz="1240" b="1" baseline="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crossAx val="118089984"/>
        <c:crosses val="autoZero"/>
        <c:auto val="1"/>
        <c:lblAlgn val="ctr"/>
        <c:lblOffset val="100"/>
      </c:catAx>
      <c:valAx>
        <c:axId val="118089984"/>
        <c:scaling>
          <c:orientation val="minMax"/>
        </c:scaling>
        <c:axPos val="l"/>
        <c:majorGridlines/>
        <c:title>
          <c:tx>
            <c:rich>
              <a:bodyPr/>
              <a:lstStyle/>
              <a:p>
                <a:pPr>
                  <a:defRPr lang="ar-SA" sz="200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lang="en-US" sz="2000"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a:t>
                </a:r>
                <a:endParaRPr lang="en-US" sz="20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c:rich>
          </c:tx>
          <c:layout/>
        </c:title>
        <c:numFmt formatCode="General" sourceLinked="1"/>
        <c:tickLblPos val="nextTo"/>
        <c:txPr>
          <a:bodyPr/>
          <a:lstStyle/>
          <a:p>
            <a:pPr>
              <a:defRPr lang="ar-SA"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crossAx val="118088064"/>
        <c:crosses val="autoZero"/>
        <c:crossBetween val="between"/>
      </c:valAx>
      <c:spPr>
        <a:noFill/>
      </c:spPr>
    </c:plotArea>
    <c:legend>
      <c:legendPos val="r"/>
      <c:layout/>
      <c:txPr>
        <a:bodyPr/>
        <a:lstStyle/>
        <a:p>
          <a:pPr>
            <a:defRPr lang="ar-SA" sz="20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legend>
    <c:plotVisOnly val="1"/>
    <c:dispBlanksAs val="gap"/>
  </c:chart>
  <c:spPr>
    <a:noFill/>
  </c:sp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style val="34"/>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C0504D">
                    <a:lumMod val="50000"/>
                  </a:srgbClr>
                </a:solidFill>
                <a:effectLst/>
                <a:latin typeface="+mn-lt"/>
                <a:ea typeface="+mn-ea"/>
                <a:cs typeface="+mn-cs"/>
              </a:defRPr>
            </a:pPr>
            <a:r>
              <a:rPr lang="ar-AE" sz="1600" b="1" i="0" baseline="0" dirty="0" smtClean="0">
                <a:effectLst/>
              </a:rPr>
              <a:t>الإجراءات التي تم اتخاذها حيال الأغذية المستوردة عام 2010</a:t>
            </a:r>
            <a:endParaRPr lang="ar-SA" sz="20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C0504D">
                    <a:lumMod val="50000"/>
                  </a:srgbClr>
                </a:solidFill>
                <a:effectLst/>
                <a:latin typeface="+mn-lt"/>
                <a:ea typeface="+mn-ea"/>
                <a:cs typeface="+mn-cs"/>
              </a:defRPr>
            </a:pPr>
            <a:r>
              <a:rPr lang="en-US" sz="2000" b="1" dirty="0" smtClean="0">
                <a:solidFill>
                  <a:schemeClr val="accent2">
                    <a:lumMod val="50000"/>
                  </a:schemeClr>
                </a:solidFill>
                <a:effectLst/>
                <a:latin typeface="+mn-lt"/>
                <a:ea typeface="+mn-ea"/>
                <a:cs typeface="+mn-cs"/>
              </a:rPr>
              <a:t>Actions </a:t>
            </a:r>
            <a:r>
              <a:rPr lang="en-US" sz="2000" b="1" dirty="0">
                <a:solidFill>
                  <a:schemeClr val="accent2">
                    <a:lumMod val="50000"/>
                  </a:schemeClr>
                </a:solidFill>
                <a:effectLst/>
                <a:latin typeface="+mn-lt"/>
                <a:ea typeface="+mn-ea"/>
                <a:cs typeface="+mn-cs"/>
              </a:rPr>
              <a:t>taken on Foods Imported to Dubai in </a:t>
            </a:r>
            <a:r>
              <a:rPr lang="en-US" sz="2000" b="1" dirty="0" smtClean="0">
                <a:solidFill>
                  <a:schemeClr val="accent2">
                    <a:lumMod val="50000"/>
                  </a:schemeClr>
                </a:solidFill>
                <a:effectLst/>
                <a:latin typeface="+mn-lt"/>
                <a:ea typeface="+mn-ea"/>
                <a:cs typeface="+mn-cs"/>
              </a:rPr>
              <a:t>2010</a:t>
            </a:r>
          </a:p>
        </c:rich>
      </c:tx>
      <c:layout>
        <c:manualLayout>
          <c:xMode val="edge"/>
          <c:yMode val="edge"/>
          <c:x val="0.14513188976377953"/>
          <c:y val="4.0740740740740772E-2"/>
        </c:manualLayout>
      </c:layout>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title>
    <c:view3D>
      <c:rotX val="30"/>
      <c:rotY val="190"/>
      <c:perspective val="30"/>
    </c:view3D>
    <c:plotArea>
      <c:layout>
        <c:manualLayout>
          <c:layoutTarget val="inner"/>
          <c:xMode val="edge"/>
          <c:yMode val="edge"/>
          <c:x val="7.7777777777777779E-2"/>
          <c:y val="0.23010134149897929"/>
          <c:w val="0.84444444444444633"/>
          <c:h val="0.68647331583552051"/>
        </c:manualLayout>
      </c:layout>
      <c:pie3DChart>
        <c:varyColors val="1"/>
        <c:ser>
          <c:idx val="0"/>
          <c:order val="0"/>
          <c:tx>
            <c:strRef>
              <c:f>Sheet2!$D$350</c:f>
              <c:strCache>
                <c:ptCount val="1"/>
                <c:pt idx="0">
                  <c:v>Amount in Tons</c:v>
                </c:pt>
              </c:strCache>
            </c:strRef>
          </c:tx>
          <c:spPr>
            <a:effectLst>
              <a:outerShdw blurRad="190500" dist="165100" algn="ctr" rotWithShape="0">
                <a:srgbClr val="000000">
                  <a:alpha val="50000"/>
                </a:srgbClr>
              </a:outerShdw>
            </a:effectLst>
          </c:spPr>
          <c:dLbls>
            <c:dLbl>
              <c:idx val="0"/>
              <c:spPr/>
              <c:txPr>
                <a:bodyPr/>
                <a:lstStyle/>
                <a:p>
                  <a:pPr>
                    <a:defRPr lang="ar-SA" b="1">
                      <a:solidFill>
                        <a:schemeClr val="tx1"/>
                      </a:solidFill>
                      <a:effectLst>
                        <a:outerShdw blurRad="38100" dist="38100" dir="2700000" algn="tl">
                          <a:srgbClr val="000000">
                            <a:alpha val="43137"/>
                          </a:srgbClr>
                        </a:outerShdw>
                      </a:effectLst>
                      <a:latin typeface="Arial" pitchFamily="34" charset="0"/>
                      <a:cs typeface="Arial" pitchFamily="34" charset="0"/>
                    </a:defRPr>
                  </a:pPr>
                  <a:endParaRPr lang="en-US"/>
                </a:p>
              </c:txPr>
            </c:dLbl>
            <c:dLbl>
              <c:idx val="1"/>
              <c:spPr/>
              <c:txPr>
                <a:bodyPr/>
                <a:lstStyle/>
                <a:p>
                  <a:pPr>
                    <a:defRPr lang="ar-SA" b="1">
                      <a:solidFill>
                        <a:schemeClr val="tx1"/>
                      </a:solidFill>
                      <a:effectLst>
                        <a:outerShdw blurRad="38100" dist="38100" dir="2700000" algn="tl">
                          <a:srgbClr val="000000">
                            <a:alpha val="43137"/>
                          </a:srgbClr>
                        </a:outerShdw>
                      </a:effectLst>
                      <a:latin typeface="Arial" pitchFamily="34" charset="0"/>
                      <a:cs typeface="Arial" pitchFamily="34" charset="0"/>
                    </a:defRPr>
                  </a:pPr>
                  <a:endParaRPr lang="en-US"/>
                </a:p>
              </c:txPr>
            </c:dLbl>
            <c:dLbl>
              <c:idx val="2"/>
              <c:spPr/>
              <c:txPr>
                <a:bodyPr/>
                <a:lstStyle/>
                <a:p>
                  <a:pPr>
                    <a:defRPr lang="ar-SA" b="1">
                      <a:solidFill>
                        <a:schemeClr val="tx1"/>
                      </a:solidFill>
                      <a:effectLst>
                        <a:outerShdw blurRad="38100" dist="38100" dir="2700000" algn="tl">
                          <a:srgbClr val="000000">
                            <a:alpha val="43137"/>
                          </a:srgbClr>
                        </a:outerShdw>
                      </a:effectLst>
                      <a:latin typeface="Arial" pitchFamily="34" charset="0"/>
                      <a:cs typeface="Arial" pitchFamily="34" charset="0"/>
                    </a:defRPr>
                  </a:pPr>
                  <a:endParaRPr lang="en-US"/>
                </a:p>
              </c:txPr>
            </c:dLbl>
            <c:dLbl>
              <c:idx val="3"/>
              <c:layout>
                <c:manualLayout>
                  <c:x val="0.28397703412073483"/>
                  <c:y val="2.4903762029746292E-2"/>
                </c:manualLayout>
              </c:layout>
              <c:spPr/>
              <c:txPr>
                <a:bodyPr/>
                <a:lstStyle/>
                <a:p>
                  <a:pPr>
                    <a:defRPr lang="ar-SA"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dLbl>
              <c:idx val="4"/>
              <c:layout>
                <c:manualLayout>
                  <c:x val="0.13774529746281838"/>
                  <c:y val="3.4625984251968507E-2"/>
                </c:manualLayout>
              </c:layout>
              <c:spPr/>
              <c:txPr>
                <a:bodyPr/>
                <a:lstStyle/>
                <a:p>
                  <a:pPr>
                    <a:defRPr lang="ar-SA"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dLbl>
              <c:idx val="5"/>
              <c:layout>
                <c:manualLayout>
                  <c:x val="-0.19009470691163605"/>
                  <c:y val="4.0595800524934382E-2"/>
                </c:manualLayout>
              </c:layout>
              <c:tx>
                <c:rich>
                  <a:bodyPr/>
                  <a:lstStyle/>
                  <a:p>
                    <a:pPr>
                      <a:defRPr lang="ar-SA"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lang="en-US" dirty="0"/>
                      <a:t>DIP </a:t>
                    </a:r>
                  </a:p>
                </c:rich>
              </c:tx>
              <c:spPr/>
              <c:showCatName val="1"/>
              <c:showPercent val="1"/>
            </c:dLbl>
            <c:dLbl>
              <c:idx val="6"/>
              <c:layout>
                <c:manualLayout>
                  <c:x val="-0.14438571741032374"/>
                  <c:y val="-8.4782735491397004E-3"/>
                </c:manualLayout>
              </c:layout>
              <c:tx>
                <c:rich>
                  <a:bodyPr/>
                  <a:lstStyle/>
                  <a:p>
                    <a:pPr>
                      <a:defRPr lang="ar-SA"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lang="en-US" dirty="0"/>
                      <a:t>Re-export </a:t>
                    </a:r>
                  </a:p>
                </c:rich>
              </c:tx>
              <c:spPr/>
              <c:showCatName val="1"/>
              <c:showPercent val="1"/>
            </c:dLbl>
            <c:txPr>
              <a:bodyPr/>
              <a:lstStyle/>
              <a:p>
                <a:pPr>
                  <a:defRPr lang="ar-SA" b="1">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showLeaderLines val="1"/>
            <c:leaderLines>
              <c:spPr>
                <a:ln>
                  <a:solidFill>
                    <a:schemeClr val="accent2">
                      <a:lumMod val="50000"/>
                    </a:schemeClr>
                  </a:solidFill>
                </a:ln>
              </c:spPr>
            </c:leaderLines>
          </c:dLbls>
          <c:cat>
            <c:strRef>
              <c:f>Sheet2!$C$351:$C$357</c:f>
              <c:strCache>
                <c:ptCount val="7"/>
                <c:pt idx="0">
                  <c:v>Normal Release</c:v>
                </c:pt>
                <c:pt idx="1">
                  <c:v>Rejected Foods </c:v>
                </c:pt>
                <c:pt idx="2">
                  <c:v>Conditional Release </c:v>
                </c:pt>
                <c:pt idx="3">
                  <c:v>Released to free Zone </c:v>
                </c:pt>
                <c:pt idx="4">
                  <c:v>Release to Other Municipalities </c:v>
                </c:pt>
                <c:pt idx="5">
                  <c:v>DIP </c:v>
                </c:pt>
                <c:pt idx="6">
                  <c:v>Re-export </c:v>
                </c:pt>
              </c:strCache>
            </c:strRef>
          </c:cat>
          <c:val>
            <c:numRef>
              <c:f>Sheet2!$D$351:$D$357</c:f>
              <c:numCache>
                <c:formatCode>#,##0.00</c:formatCode>
                <c:ptCount val="7"/>
                <c:pt idx="0">
                  <c:v>4294787</c:v>
                </c:pt>
                <c:pt idx="1">
                  <c:v>432086.5</c:v>
                </c:pt>
                <c:pt idx="2">
                  <c:v>332609.59999999998</c:v>
                </c:pt>
                <c:pt idx="3">
                  <c:v>90313.5</c:v>
                </c:pt>
                <c:pt idx="4">
                  <c:v>52316.5</c:v>
                </c:pt>
                <c:pt idx="5">
                  <c:v>26206</c:v>
                </c:pt>
                <c:pt idx="6">
                  <c:v>7870.2</c:v>
                </c:pt>
              </c:numCache>
            </c:numRef>
          </c:val>
        </c:ser>
        <c:dLbls>
          <c:showCatName val="1"/>
          <c:showPercent val="1"/>
        </c:dLbls>
      </c:pie3DChart>
    </c:plotArea>
    <c:plotVisOnly val="1"/>
    <c:dispBlanksAs val="zero"/>
  </c:chart>
  <c:spPr>
    <a:noFill/>
  </c:sp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42"/>
  <c:clrMapOvr bg1="dk2" tx1="lt1" bg2="dk1" tx2="lt2" accent1="accent1" accent2="accent2" accent3="accent3" accent4="accent4" accent5="accent5" accent6="accent6" hlink="hlink" folHlink="folHlink"/>
  <c:chart>
    <c:autoTitleDeleted val="1"/>
    <c:plotArea>
      <c:layout>
        <c:manualLayout>
          <c:layoutTarget val="inner"/>
          <c:xMode val="edge"/>
          <c:yMode val="edge"/>
          <c:x val="0.10064624802859377"/>
          <c:y val="0.2056997945307194"/>
          <c:w val="0.80750254299765556"/>
          <c:h val="0.5449045626839546"/>
        </c:manualLayout>
      </c:layout>
      <c:barChart>
        <c:barDir val="col"/>
        <c:grouping val="clustered"/>
        <c:ser>
          <c:idx val="0"/>
          <c:order val="0"/>
          <c:tx>
            <c:strRef>
              <c:f>Sheet2!$D$86</c:f>
              <c:strCache>
                <c:ptCount val="1"/>
                <c:pt idx="0">
                  <c:v> % </c:v>
                </c:pt>
              </c:strCache>
            </c:strRef>
          </c:tx>
          <c:spPr>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dLbl>
              <c:idx val="0"/>
              <c:layout>
                <c:manualLayout>
                  <c:x val="2.2222066687197291E-2"/>
                  <c:y val="5.7970820440785163E-3"/>
                </c:manualLayout>
              </c:layout>
              <c:spPr/>
              <c:txPr>
                <a:bodyPr rot="-60000"/>
                <a:lstStyle/>
                <a:p>
                  <a:pPr>
                    <a:defRPr lang="ar-SA" b="1">
                      <a:solidFill>
                        <a:schemeClr val="accent2">
                          <a:lumMod val="50000"/>
                        </a:schemeClr>
                      </a:solidFill>
                      <a:effectLst>
                        <a:outerShdw blurRad="38100" dist="38100" dir="2700000" algn="tl">
                          <a:srgbClr val="000000">
                            <a:alpha val="43137"/>
                          </a:srgbClr>
                        </a:outerShdw>
                      </a:effectLst>
                    </a:defRPr>
                  </a:pPr>
                  <a:endParaRPr lang="en-US"/>
                </a:p>
              </c:txPr>
              <c:showVal val="1"/>
            </c:dLbl>
            <c:txPr>
              <a:bodyPr rot="-2100000"/>
              <a:lstStyle/>
              <a:p>
                <a:pPr>
                  <a:defRPr lang="ar-SA" b="1">
                    <a:solidFill>
                      <a:schemeClr val="accent2">
                        <a:lumMod val="50000"/>
                      </a:schemeClr>
                    </a:solidFill>
                    <a:effectLst>
                      <a:outerShdw blurRad="38100" dist="38100" dir="2700000" algn="tl">
                        <a:srgbClr val="000000">
                          <a:alpha val="43137"/>
                        </a:srgbClr>
                      </a:outerShdw>
                    </a:effectLst>
                  </a:defRPr>
                </a:pPr>
                <a:endParaRPr lang="en-US"/>
              </a:p>
            </c:txPr>
            <c:showVal val="1"/>
          </c:dLbls>
          <c:cat>
            <c:strRef>
              <c:f>Sheet2!$B$87:$B$96</c:f>
              <c:strCache>
                <c:ptCount val="10"/>
                <c:pt idx="0">
                  <c:v>India</c:v>
                </c:pt>
                <c:pt idx="1">
                  <c:v>Pakistan</c:v>
                </c:pt>
                <c:pt idx="2">
                  <c:v>China</c:v>
                </c:pt>
                <c:pt idx="3">
                  <c:v>Brazil</c:v>
                </c:pt>
                <c:pt idx="4">
                  <c:v>United States</c:v>
                </c:pt>
                <c:pt idx="5">
                  <c:v>South Africa</c:v>
                </c:pt>
                <c:pt idx="6">
                  <c:v>Iran</c:v>
                </c:pt>
                <c:pt idx="7">
                  <c:v>Australia</c:v>
                </c:pt>
                <c:pt idx="8">
                  <c:v>Canada</c:v>
                </c:pt>
                <c:pt idx="9">
                  <c:v>Thailand</c:v>
                </c:pt>
              </c:strCache>
            </c:strRef>
          </c:cat>
          <c:val>
            <c:numRef>
              <c:f>Sheet2!$D$87:$D$96</c:f>
              <c:numCache>
                <c:formatCode>General</c:formatCode>
                <c:ptCount val="10"/>
                <c:pt idx="0">
                  <c:v>26.479999999999986</c:v>
                </c:pt>
                <c:pt idx="1">
                  <c:v>10.51</c:v>
                </c:pt>
                <c:pt idx="2">
                  <c:v>6.03</c:v>
                </c:pt>
                <c:pt idx="3">
                  <c:v>4.8199999999999985</c:v>
                </c:pt>
                <c:pt idx="4">
                  <c:v>3.9499999999999997</c:v>
                </c:pt>
                <c:pt idx="5">
                  <c:v>3.72</c:v>
                </c:pt>
                <c:pt idx="6">
                  <c:v>3.4699999999999998</c:v>
                </c:pt>
                <c:pt idx="7">
                  <c:v>3.3899999999999997</c:v>
                </c:pt>
                <c:pt idx="8">
                  <c:v>3.04</c:v>
                </c:pt>
                <c:pt idx="9">
                  <c:v>2.7</c:v>
                </c:pt>
              </c:numCache>
            </c:numRef>
          </c:val>
        </c:ser>
        <c:axId val="110381312"/>
        <c:axId val="110383104"/>
      </c:barChart>
      <c:catAx>
        <c:axId val="110381312"/>
        <c:scaling>
          <c:orientation val="minMax"/>
        </c:scaling>
        <c:axPos val="b"/>
        <c:tickLblPos val="nextTo"/>
        <c:txPr>
          <a:bodyPr/>
          <a:lstStyle/>
          <a:p>
            <a:pPr>
              <a:defRPr lang="ar-SA" b="1">
                <a:solidFill>
                  <a:schemeClr val="accent2">
                    <a:lumMod val="50000"/>
                  </a:schemeClr>
                </a:solidFill>
              </a:defRPr>
            </a:pPr>
            <a:endParaRPr lang="en-US"/>
          </a:p>
        </c:txPr>
        <c:crossAx val="110383104"/>
        <c:crosses val="autoZero"/>
        <c:auto val="1"/>
        <c:lblAlgn val="ctr"/>
        <c:lblOffset val="100"/>
      </c:catAx>
      <c:valAx>
        <c:axId val="110383104"/>
        <c:scaling>
          <c:orientation val="minMax"/>
        </c:scaling>
        <c:axPos val="l"/>
        <c:majorGridlines/>
        <c:numFmt formatCode="General" sourceLinked="1"/>
        <c:tickLblPos val="nextTo"/>
        <c:txPr>
          <a:bodyPr/>
          <a:lstStyle/>
          <a:p>
            <a:pPr>
              <a:defRPr lang="ar-SA" b="1">
                <a:solidFill>
                  <a:schemeClr val="accent2">
                    <a:lumMod val="50000"/>
                  </a:schemeClr>
                </a:solidFill>
                <a:effectLst>
                  <a:outerShdw blurRad="38100" dist="38100" dir="2700000" algn="tl">
                    <a:srgbClr val="000000">
                      <a:alpha val="43137"/>
                    </a:srgbClr>
                  </a:outerShdw>
                </a:effectLst>
              </a:defRPr>
            </a:pPr>
            <a:endParaRPr lang="en-US"/>
          </a:p>
        </c:txPr>
        <c:crossAx val="110381312"/>
        <c:crosses val="autoZero"/>
        <c:crossBetween val="between"/>
      </c:valAx>
      <c:spPr>
        <a:noFill/>
      </c:spPr>
    </c:plotArea>
    <c:plotVisOnly val="1"/>
    <c:dispBlanksAs val="gap"/>
  </c:chart>
  <c:spPr>
    <a:noFill/>
  </c:spPr>
  <c:txPr>
    <a:bodyPr/>
    <a:lstStyle/>
    <a:p>
      <a:pPr>
        <a:defRPr sz="1800"/>
      </a:pPr>
      <a:endParaRPr lang="en-US"/>
    </a:p>
  </c:txPr>
  <c:externalData r:id="rId2"/>
  <c:userShapes r:id="rId3"/>
</c:chartSpace>
</file>

<file path=ppt/charts/chart3.xml><?xml version="1.0" encoding="utf-8"?>
<c:chartSpace xmlns:c="http://schemas.openxmlformats.org/drawingml/2006/chart" xmlns:a="http://schemas.openxmlformats.org/drawingml/2006/main" xmlns:r="http://schemas.openxmlformats.org/officeDocument/2006/relationships">
  <c:lang val="en-US"/>
  <c:style val="26"/>
  <c:chart>
    <c:title>
      <c:tx>
        <c:rich>
          <a:bodyPr/>
          <a:lstStyle/>
          <a:p>
            <a:pPr>
              <a:defRPr sz="2400">
                <a:solidFill>
                  <a:schemeClr val="accent2">
                    <a:lumMod val="50000"/>
                  </a:schemeClr>
                </a:solidFill>
                <a:effectLst/>
                <a:latin typeface="+mn-lt"/>
                <a:ea typeface="+mn-ea"/>
                <a:cs typeface="+mn-cs"/>
              </a:defRPr>
            </a:pPr>
            <a:r>
              <a:rPr lang="en-US" sz="2400" b="1" i="0" baseline="0" dirty="0" smtClean="0">
                <a:solidFill>
                  <a:schemeClr val="accent2">
                    <a:lumMod val="50000"/>
                  </a:schemeClr>
                </a:solidFill>
                <a:effectLst/>
                <a:latin typeface="+mn-lt"/>
                <a:ea typeface="+mn-ea"/>
                <a:cs typeface="+mn-cs"/>
              </a:rPr>
              <a:t>% Of Food Groups Imported In 2009</a:t>
            </a:r>
            <a:endParaRPr lang="en-US" sz="2400" dirty="0" smtClean="0">
              <a:solidFill>
                <a:schemeClr val="accent2">
                  <a:lumMod val="50000"/>
                </a:schemeClr>
              </a:solidFill>
              <a:effectLst/>
              <a:latin typeface="+mn-lt"/>
              <a:ea typeface="+mn-ea"/>
              <a:cs typeface="+mn-cs"/>
            </a:endParaRPr>
          </a:p>
          <a:p>
            <a:pPr>
              <a:defRPr sz="2400">
                <a:solidFill>
                  <a:schemeClr val="accent2">
                    <a:lumMod val="50000"/>
                  </a:schemeClr>
                </a:solidFill>
                <a:effectLst/>
                <a:latin typeface="+mn-lt"/>
                <a:ea typeface="+mn-ea"/>
                <a:cs typeface="+mn-cs"/>
              </a:defRPr>
            </a:pPr>
            <a:r>
              <a:rPr lang="ar-AE" sz="2400" b="1" i="0" baseline="0" dirty="0" smtClean="0">
                <a:solidFill>
                  <a:schemeClr val="accent2">
                    <a:lumMod val="50000"/>
                  </a:schemeClr>
                </a:solidFill>
                <a:effectLst/>
                <a:latin typeface="+mn-lt"/>
                <a:ea typeface="+mn-ea"/>
                <a:cs typeface="+mn-cs"/>
              </a:rPr>
              <a:t>% مجموعات الأغذية المستوردة عام 2009</a:t>
            </a:r>
            <a:endParaRPr lang="en-US" sz="2400" b="1" i="0" baseline="0" dirty="0">
              <a:solidFill>
                <a:schemeClr val="accent2">
                  <a:lumMod val="50000"/>
                </a:schemeClr>
              </a:solidFill>
              <a:effectLst/>
            </a:endParaRPr>
          </a:p>
        </c:rich>
      </c:tx>
      <c:layout>
        <c:manualLayout>
          <c:xMode val="edge"/>
          <c:yMode val="edge"/>
          <c:x val="0.19088582715428787"/>
          <c:y val="3.0995760233918132E-2"/>
        </c:manualLayout>
      </c:layout>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title>
    <c:view3D>
      <c:rotX val="30"/>
      <c:rotY val="210"/>
      <c:perspective val="30"/>
    </c:view3D>
    <c:plotArea>
      <c:layout>
        <c:manualLayout>
          <c:layoutTarget val="inner"/>
          <c:xMode val="edge"/>
          <c:yMode val="edge"/>
          <c:x val="7.9780429359080696E-2"/>
          <c:y val="0.12460482456140373"/>
          <c:w val="0.89014235272791742"/>
          <c:h val="0.83687383040935803"/>
        </c:manualLayout>
      </c:layout>
      <c:pie3DChart>
        <c:varyColors val="1"/>
        <c:ser>
          <c:idx val="0"/>
          <c:order val="0"/>
          <c:tx>
            <c:strRef>
              <c:f>Sheet2!$B$1</c:f>
              <c:strCache>
                <c:ptCount val="1"/>
                <c:pt idx="0">
                  <c:v>Amount in Tons </c:v>
                </c:pt>
              </c:strCache>
            </c:strRef>
          </c:tx>
          <c:spPr>
            <a:effectLst>
              <a:outerShdw blurRad="190500" dist="165100" rotWithShape="0">
                <a:srgbClr val="000000">
                  <a:alpha val="50000"/>
                </a:srgbClr>
              </a:outerShdw>
            </a:effectLst>
          </c:spPr>
          <c:dLbls>
            <c:dLbl>
              <c:idx val="0"/>
              <c:spPr/>
              <c:txPr>
                <a:bodyPr/>
                <a:lstStyle/>
                <a:p>
                  <a:pPr>
                    <a:defRPr lang="ar-SA" sz="1400" b="1">
                      <a:solidFill>
                        <a:schemeClr val="tx1"/>
                      </a:solidFill>
                      <a:effectLst>
                        <a:outerShdw blurRad="38100" dist="38100" dir="2700000" algn="tl">
                          <a:srgbClr val="000000">
                            <a:alpha val="43137"/>
                          </a:srgbClr>
                        </a:outerShdw>
                      </a:effectLst>
                    </a:defRPr>
                  </a:pPr>
                  <a:endParaRPr lang="en-US"/>
                </a:p>
              </c:txPr>
            </c:dLbl>
            <c:dLbl>
              <c:idx val="1"/>
              <c:spPr/>
              <c:txPr>
                <a:bodyPr/>
                <a:lstStyle/>
                <a:p>
                  <a:pPr>
                    <a:defRPr lang="ar-SA" sz="1400" b="1">
                      <a:solidFill>
                        <a:schemeClr val="tx1"/>
                      </a:solidFill>
                      <a:effectLst>
                        <a:outerShdw blurRad="38100" dist="38100" dir="2700000" algn="tl">
                          <a:srgbClr val="000000">
                            <a:alpha val="43137"/>
                          </a:srgbClr>
                        </a:outerShdw>
                      </a:effectLst>
                    </a:defRPr>
                  </a:pPr>
                  <a:endParaRPr lang="en-US"/>
                </a:p>
              </c:txPr>
            </c:dLbl>
            <c:dLbl>
              <c:idx val="2"/>
              <c:layout>
                <c:manualLayout>
                  <c:x val="-0.15415951497639671"/>
                  <c:y val="6.0319298245614127E-2"/>
                </c:manualLayout>
              </c:layout>
              <c:spPr/>
              <c:txPr>
                <a:bodyPr/>
                <a:lstStyle/>
                <a:p>
                  <a:pPr>
                    <a:defRPr lang="ar-SA" sz="1400" b="1">
                      <a:solidFill>
                        <a:schemeClr val="tx1"/>
                      </a:solidFill>
                      <a:effectLst>
                        <a:outerShdw blurRad="38100" dist="38100" dir="2700000" algn="tl">
                          <a:srgbClr val="000000">
                            <a:alpha val="43137"/>
                          </a:srgbClr>
                        </a:outerShdw>
                      </a:effectLst>
                    </a:defRPr>
                  </a:pPr>
                  <a:endParaRPr lang="en-US"/>
                </a:p>
              </c:txPr>
              <c:showCatName val="1"/>
              <c:showPercent val="1"/>
            </c:dLbl>
            <c:dLbl>
              <c:idx val="3"/>
              <c:layout>
                <c:manualLayout>
                  <c:x val="0"/>
                  <c:y val="0.17234488304093598"/>
                </c:manualLayout>
              </c:layout>
              <c:tx>
                <c:rich>
                  <a:bodyPr/>
                  <a:lstStyle/>
                  <a:p>
                    <a:pPr>
                      <a:defRPr lang="ar-SA" sz="1400" b="1">
                        <a:solidFill>
                          <a:schemeClr val="accent2">
                            <a:lumMod val="50000"/>
                          </a:schemeClr>
                        </a:solidFill>
                        <a:effectLst>
                          <a:outerShdw blurRad="38100" dist="38100" dir="2700000" algn="tl">
                            <a:srgbClr val="000000">
                              <a:alpha val="43137"/>
                            </a:srgbClr>
                          </a:outerShdw>
                        </a:effectLst>
                      </a:defRPr>
                    </a:pPr>
                    <a:r>
                      <a:rPr lang="en-US" dirty="0">
                        <a:solidFill>
                          <a:schemeClr val="tx1"/>
                        </a:solidFill>
                      </a:rPr>
                      <a:t>Pulses,</a:t>
                    </a:r>
                    <a:r>
                      <a:rPr lang="en-US" dirty="0"/>
                      <a:t> Seeds, &amp; Nuts
12%</a:t>
                    </a:r>
                  </a:p>
                </c:rich>
              </c:tx>
              <c:spPr/>
              <c:showCatName val="1"/>
              <c:showPercent val="1"/>
            </c:dLbl>
            <c:dLbl>
              <c:idx val="4"/>
              <c:spPr/>
              <c:txPr>
                <a:bodyPr/>
                <a:lstStyle/>
                <a:p>
                  <a:pPr>
                    <a:defRPr lang="ar-SA" sz="1100" b="1">
                      <a:solidFill>
                        <a:schemeClr val="tx1"/>
                      </a:solidFill>
                      <a:effectLst>
                        <a:outerShdw blurRad="38100" dist="38100" dir="2700000" algn="tl">
                          <a:srgbClr val="000000">
                            <a:alpha val="43137"/>
                          </a:srgbClr>
                        </a:outerShdw>
                      </a:effectLst>
                    </a:defRPr>
                  </a:pPr>
                  <a:endParaRPr lang="en-US"/>
                </a:p>
              </c:txPr>
            </c:dLbl>
            <c:dLbl>
              <c:idx val="5"/>
              <c:spPr/>
              <c:txPr>
                <a:bodyPr/>
                <a:lstStyle/>
                <a:p>
                  <a:pPr>
                    <a:defRPr lang="ar-SA" sz="1400" b="1">
                      <a:solidFill>
                        <a:schemeClr val="tx1"/>
                      </a:solidFill>
                      <a:effectLst>
                        <a:outerShdw blurRad="38100" dist="38100" dir="2700000" algn="tl">
                          <a:srgbClr val="000000">
                            <a:alpha val="43137"/>
                          </a:srgbClr>
                        </a:outerShdw>
                      </a:effectLst>
                    </a:defRPr>
                  </a:pPr>
                  <a:endParaRPr lang="en-US"/>
                </a:p>
              </c:txPr>
            </c:dLbl>
            <c:dLbl>
              <c:idx val="6"/>
              <c:layout>
                <c:manualLayout>
                  <c:x val="0.12442607544319415"/>
                  <c:y val="-3.6279093567251529E-2"/>
                </c:manualLayout>
              </c:layout>
              <c:spPr/>
              <c:txPr>
                <a:bodyPr/>
                <a:lstStyle/>
                <a:p>
                  <a:pPr>
                    <a:defRPr lang="ar-SA" sz="1200" b="1">
                      <a:solidFill>
                        <a:schemeClr val="accent2">
                          <a:lumMod val="50000"/>
                        </a:schemeClr>
                      </a:solidFill>
                      <a:effectLst>
                        <a:outerShdw blurRad="38100" dist="38100" dir="2700000" algn="tl">
                          <a:srgbClr val="000000">
                            <a:alpha val="43137"/>
                          </a:srgbClr>
                        </a:outerShdw>
                      </a:effectLst>
                    </a:defRPr>
                  </a:pPr>
                  <a:endParaRPr lang="en-US"/>
                </a:p>
              </c:txPr>
              <c:showCatName val="1"/>
              <c:showPercent val="1"/>
            </c:dLbl>
            <c:dLbl>
              <c:idx val="7"/>
              <c:layout>
                <c:manualLayout>
                  <c:x val="0.24291279135085384"/>
                  <c:y val="6.8736808214876072E-2"/>
                </c:manualLayout>
              </c:layout>
              <c:spPr/>
              <c:txPr>
                <a:bodyPr/>
                <a:lstStyle/>
                <a:p>
                  <a:pPr>
                    <a:defRPr lang="ar-SA" sz="1200" b="1">
                      <a:solidFill>
                        <a:schemeClr val="accent2">
                          <a:lumMod val="50000"/>
                        </a:schemeClr>
                      </a:solidFill>
                      <a:effectLst>
                        <a:outerShdw blurRad="38100" dist="38100" dir="2700000" algn="tl">
                          <a:srgbClr val="000000">
                            <a:alpha val="43137"/>
                          </a:srgbClr>
                        </a:outerShdw>
                      </a:effectLst>
                    </a:defRPr>
                  </a:pPr>
                  <a:endParaRPr lang="en-US"/>
                </a:p>
              </c:txPr>
              <c:showCatName val="1"/>
              <c:showPercent val="1"/>
            </c:dLbl>
            <c:dLbl>
              <c:idx val="8"/>
              <c:layout>
                <c:manualLayout>
                  <c:x val="0.2553444205697748"/>
                  <c:y val="9.7965969759012395E-2"/>
                </c:manualLayout>
              </c:layout>
              <c:spPr/>
              <c:txPr>
                <a:bodyPr/>
                <a:lstStyle/>
                <a:p>
                  <a:pPr>
                    <a:defRPr lang="ar-SA" sz="1200" b="1">
                      <a:solidFill>
                        <a:schemeClr val="accent2">
                          <a:lumMod val="50000"/>
                        </a:schemeClr>
                      </a:solidFill>
                      <a:effectLst>
                        <a:outerShdw blurRad="38100" dist="38100" dir="2700000" algn="tl">
                          <a:srgbClr val="000000">
                            <a:alpha val="43137"/>
                          </a:srgbClr>
                        </a:outerShdw>
                      </a:effectLst>
                    </a:defRPr>
                  </a:pPr>
                  <a:endParaRPr lang="en-US"/>
                </a:p>
              </c:txPr>
              <c:showCatName val="1"/>
              <c:showPercent val="1"/>
            </c:dLbl>
            <c:dLbl>
              <c:idx val="9"/>
              <c:layout>
                <c:manualLayout>
                  <c:x val="0.11084610306273313"/>
                  <c:y val="-0.20739981546716346"/>
                </c:manualLayout>
              </c:layout>
              <c:spPr/>
              <c:txPr>
                <a:bodyPr/>
                <a:lstStyle/>
                <a:p>
                  <a:pPr>
                    <a:defRPr lang="ar-SA" sz="1400" b="1">
                      <a:solidFill>
                        <a:schemeClr val="tx1"/>
                      </a:solidFill>
                      <a:effectLst>
                        <a:outerShdw blurRad="38100" dist="38100" dir="2700000" algn="tl">
                          <a:srgbClr val="000000">
                            <a:alpha val="43137"/>
                          </a:srgbClr>
                        </a:outerShdw>
                      </a:effectLst>
                    </a:defRPr>
                  </a:pPr>
                  <a:endParaRPr lang="en-US"/>
                </a:p>
              </c:txPr>
              <c:showCatName val="1"/>
              <c:showPercent val="1"/>
            </c:dLbl>
            <c:dLbl>
              <c:idx val="10"/>
              <c:layout>
                <c:manualLayout>
                  <c:x val="0.28736419171681826"/>
                  <c:y val="0.11752480725082592"/>
                </c:manualLayout>
              </c:layout>
              <c:spPr/>
              <c:txPr>
                <a:bodyPr/>
                <a:lstStyle/>
                <a:p>
                  <a:pPr>
                    <a:defRPr lang="ar-SA" sz="1100" b="1">
                      <a:solidFill>
                        <a:schemeClr val="accent2">
                          <a:lumMod val="50000"/>
                        </a:schemeClr>
                      </a:solidFill>
                      <a:effectLst>
                        <a:outerShdw blurRad="38100" dist="38100" dir="2700000" algn="tl">
                          <a:srgbClr val="000000">
                            <a:alpha val="43137"/>
                          </a:srgbClr>
                        </a:outerShdw>
                      </a:effectLst>
                    </a:defRPr>
                  </a:pPr>
                  <a:endParaRPr lang="en-US"/>
                </a:p>
              </c:txPr>
              <c:showCatName val="1"/>
              <c:showPercent val="1"/>
            </c:dLbl>
            <c:dLbl>
              <c:idx val="11"/>
              <c:layout>
                <c:manualLayout>
                  <c:x val="0.1177424051439472"/>
                  <c:y val="0.16639792942548848"/>
                </c:manualLayout>
              </c:layout>
              <c:spPr/>
              <c:txPr>
                <a:bodyPr/>
                <a:lstStyle/>
                <a:p>
                  <a:pPr>
                    <a:defRPr lang="ar-SA" sz="1100" b="1">
                      <a:solidFill>
                        <a:schemeClr val="accent2">
                          <a:lumMod val="50000"/>
                        </a:schemeClr>
                      </a:solidFill>
                      <a:effectLst>
                        <a:outerShdw blurRad="38100" dist="38100" dir="2700000" algn="tl">
                          <a:srgbClr val="000000">
                            <a:alpha val="43137"/>
                          </a:srgbClr>
                        </a:outerShdw>
                      </a:effectLst>
                    </a:defRPr>
                  </a:pPr>
                  <a:endParaRPr lang="en-US"/>
                </a:p>
              </c:txPr>
              <c:showCatName val="1"/>
              <c:showPercent val="1"/>
            </c:dLbl>
            <c:dLbl>
              <c:idx val="12"/>
              <c:layout>
                <c:manualLayout>
                  <c:x val="-1.9337251337028963E-3"/>
                  <c:y val="7.5267543859649122E-2"/>
                </c:manualLayout>
              </c:layout>
              <c:spPr/>
              <c:txPr>
                <a:bodyPr/>
                <a:lstStyle/>
                <a:p>
                  <a:pPr>
                    <a:defRPr lang="ar-SA" sz="1100" b="1">
                      <a:solidFill>
                        <a:schemeClr val="accent2">
                          <a:lumMod val="50000"/>
                        </a:schemeClr>
                      </a:solidFill>
                      <a:effectLst>
                        <a:outerShdw blurRad="38100" dist="38100" dir="2700000" algn="tl">
                          <a:srgbClr val="000000">
                            <a:alpha val="43137"/>
                          </a:srgbClr>
                        </a:outerShdw>
                      </a:effectLst>
                    </a:defRPr>
                  </a:pPr>
                  <a:endParaRPr lang="en-US"/>
                </a:p>
              </c:txPr>
              <c:showCatName val="1"/>
              <c:showPercent val="1"/>
            </c:dLbl>
            <c:dLbl>
              <c:idx val="13"/>
              <c:layout>
                <c:manualLayout>
                  <c:x val="-0.11700297127585862"/>
                  <c:y val="0.14564202391367737"/>
                </c:manualLayout>
              </c:layout>
              <c:tx>
                <c:rich>
                  <a:bodyPr/>
                  <a:lstStyle/>
                  <a:p>
                    <a:pPr>
                      <a:defRPr lang="ar-SA" sz="1100" b="1">
                        <a:solidFill>
                          <a:schemeClr val="accent2">
                            <a:lumMod val="50000"/>
                          </a:schemeClr>
                        </a:solidFill>
                        <a:effectLst>
                          <a:outerShdw blurRad="38100" dist="38100" dir="2700000" algn="tl">
                            <a:srgbClr val="000000">
                              <a:alpha val="43137"/>
                            </a:srgbClr>
                          </a:outerShdw>
                        </a:effectLst>
                      </a:defRPr>
                    </a:pPr>
                    <a:r>
                      <a:rPr lang="en-US" sz="1100" b="1" dirty="0">
                        <a:solidFill>
                          <a:schemeClr val="accent2">
                            <a:lumMod val="50000"/>
                          </a:schemeClr>
                        </a:solidFill>
                        <a:effectLst>
                          <a:outerShdw blurRad="38100" dist="38100" dir="2700000" algn="tl">
                            <a:srgbClr val="000000">
                              <a:alpha val="43137"/>
                            </a:srgbClr>
                          </a:outerShdw>
                        </a:effectLst>
                      </a:rPr>
                      <a:t>Food </a:t>
                    </a:r>
                    <a:r>
                      <a:rPr lang="en-US" sz="1100" b="1" dirty="0" smtClean="0">
                        <a:solidFill>
                          <a:schemeClr val="accent2">
                            <a:lumMod val="50000"/>
                          </a:schemeClr>
                        </a:solidFill>
                        <a:effectLst>
                          <a:outerShdw blurRad="38100" dist="38100" dir="2700000" algn="tl">
                            <a:srgbClr val="000000">
                              <a:alpha val="43137"/>
                            </a:srgbClr>
                          </a:outerShdw>
                        </a:effectLst>
                      </a:rPr>
                      <a:t>Additives</a:t>
                    </a:r>
                    <a:endParaRPr lang="en-US" sz="1100" b="1" dirty="0">
                      <a:solidFill>
                        <a:schemeClr val="accent2">
                          <a:lumMod val="50000"/>
                        </a:schemeClr>
                      </a:solidFill>
                      <a:effectLst>
                        <a:outerShdw blurRad="38100" dist="38100" dir="2700000" algn="tl">
                          <a:srgbClr val="000000">
                            <a:alpha val="43137"/>
                          </a:srgbClr>
                        </a:outerShdw>
                      </a:effectLst>
                    </a:endParaRPr>
                  </a:p>
                </c:rich>
              </c:tx>
              <c:spPr/>
              <c:showCatName val="1"/>
              <c:showPercent val="1"/>
            </c:dLbl>
            <c:dLbl>
              <c:idx val="14"/>
              <c:layout>
                <c:manualLayout>
                  <c:x val="-7.1222924344798183E-2"/>
                  <c:y val="4.5067220764071173E-2"/>
                </c:manualLayout>
              </c:layout>
              <c:tx>
                <c:rich>
                  <a:bodyPr/>
                  <a:lstStyle/>
                  <a:p>
                    <a:pPr>
                      <a:defRPr lang="ar-SA" sz="1050" b="1">
                        <a:solidFill>
                          <a:schemeClr val="accent2">
                            <a:lumMod val="50000"/>
                          </a:schemeClr>
                        </a:solidFill>
                        <a:effectLst>
                          <a:outerShdw blurRad="38100" dist="38100" dir="2700000" algn="tl">
                            <a:srgbClr val="000000">
                              <a:alpha val="43137"/>
                            </a:srgbClr>
                          </a:outerShdw>
                        </a:effectLst>
                      </a:defRPr>
                    </a:pPr>
                    <a:r>
                      <a:rPr lang="en-US" sz="1050" b="1" dirty="0">
                        <a:solidFill>
                          <a:schemeClr val="accent2">
                            <a:lumMod val="50000"/>
                          </a:schemeClr>
                        </a:solidFill>
                        <a:effectLst>
                          <a:outerShdw blurRad="38100" dist="38100" dir="2700000" algn="tl">
                            <a:srgbClr val="000000">
                              <a:alpha val="43137"/>
                            </a:srgbClr>
                          </a:outerShdw>
                        </a:effectLst>
                      </a:rPr>
                      <a:t>Miscellaneous Food
</a:t>
                    </a:r>
                  </a:p>
                </c:rich>
              </c:tx>
              <c:spPr/>
              <c:showCatName val="1"/>
              <c:showPercent val="1"/>
            </c:dLbl>
            <c:dLbl>
              <c:idx val="15"/>
              <c:layout>
                <c:manualLayout>
                  <c:x val="-6.1370882400671546E-2"/>
                  <c:y val="-5.6309273840769912E-2"/>
                </c:manualLayout>
              </c:layout>
              <c:tx>
                <c:rich>
                  <a:bodyPr/>
                  <a:lstStyle/>
                  <a:p>
                    <a:pPr>
                      <a:defRPr lang="ar-SA" sz="1000" b="1">
                        <a:solidFill>
                          <a:schemeClr val="accent2">
                            <a:lumMod val="50000"/>
                          </a:schemeClr>
                        </a:solidFill>
                        <a:effectLst>
                          <a:outerShdw blurRad="38100" dist="38100" dir="2700000" algn="tl">
                            <a:srgbClr val="000000">
                              <a:alpha val="43137"/>
                            </a:srgbClr>
                          </a:outerShdw>
                        </a:effectLst>
                      </a:defRPr>
                    </a:pPr>
                    <a:r>
                      <a:rPr lang="en-US" sz="1000" b="1" dirty="0">
                        <a:solidFill>
                          <a:schemeClr val="accent2">
                            <a:lumMod val="50000"/>
                          </a:schemeClr>
                        </a:solidFill>
                        <a:effectLst>
                          <a:outerShdw blurRad="38100" dist="38100" dir="2700000" algn="tl">
                            <a:srgbClr val="000000">
                              <a:alpha val="43137"/>
                            </a:srgbClr>
                          </a:outerShdw>
                        </a:effectLst>
                      </a:rPr>
                      <a:t>Snacks &amp; Ready To Eat Food
</a:t>
                    </a:r>
                  </a:p>
                </c:rich>
              </c:tx>
              <c:spPr/>
              <c:showCatName val="1"/>
              <c:showPercent val="1"/>
            </c:dLbl>
            <c:dLbl>
              <c:idx val="16"/>
              <c:layout>
                <c:manualLayout>
                  <c:x val="-5.2509717785298782E-2"/>
                  <c:y val="-1.1884222805482661E-2"/>
                </c:manualLayout>
              </c:layout>
              <c:tx>
                <c:rich>
                  <a:bodyPr/>
                  <a:lstStyle/>
                  <a:p>
                    <a:pPr>
                      <a:defRPr lang="ar-SA" sz="1000" b="1">
                        <a:solidFill>
                          <a:schemeClr val="accent2">
                            <a:lumMod val="50000"/>
                          </a:schemeClr>
                        </a:solidFill>
                        <a:effectLst>
                          <a:outerShdw blurRad="38100" dist="38100" dir="2700000" algn="tl">
                            <a:srgbClr val="000000">
                              <a:alpha val="43137"/>
                            </a:srgbClr>
                          </a:outerShdw>
                        </a:effectLst>
                      </a:defRPr>
                    </a:pPr>
                    <a:r>
                      <a:rPr lang="en-US" sz="1000" b="1" dirty="0">
                        <a:solidFill>
                          <a:schemeClr val="accent2">
                            <a:lumMod val="50000"/>
                          </a:schemeClr>
                        </a:solidFill>
                        <a:effectLst>
                          <a:outerShdw blurRad="38100" dist="38100" dir="2700000" algn="tl">
                            <a:srgbClr val="000000">
                              <a:alpha val="43137"/>
                            </a:srgbClr>
                          </a:outerShdw>
                        </a:effectLst>
                      </a:rPr>
                      <a:t>Special Nutritional Use </a:t>
                    </a:r>
                    <a:r>
                      <a:rPr lang="en-US" sz="1000" b="1" dirty="0" smtClean="0">
                        <a:solidFill>
                          <a:schemeClr val="accent2">
                            <a:lumMod val="50000"/>
                          </a:schemeClr>
                        </a:solidFill>
                        <a:effectLst>
                          <a:outerShdw blurRad="38100" dist="38100" dir="2700000" algn="tl">
                            <a:srgbClr val="000000">
                              <a:alpha val="43137"/>
                            </a:srgbClr>
                          </a:outerShdw>
                        </a:effectLst>
                      </a:rPr>
                      <a:t>Products</a:t>
                    </a:r>
                    <a:endParaRPr lang="en-US" sz="1000" b="1" dirty="0">
                      <a:solidFill>
                        <a:schemeClr val="accent2">
                          <a:lumMod val="50000"/>
                        </a:schemeClr>
                      </a:solidFill>
                      <a:effectLst>
                        <a:outerShdw blurRad="38100" dist="38100" dir="2700000" algn="tl">
                          <a:srgbClr val="000000">
                            <a:alpha val="43137"/>
                          </a:srgbClr>
                        </a:outerShdw>
                      </a:effectLst>
                    </a:endParaRPr>
                  </a:p>
                </c:rich>
              </c:tx>
              <c:spPr/>
              <c:showCatName val="1"/>
              <c:showPercent val="1"/>
            </c:dLbl>
            <c:dLbl>
              <c:idx val="17"/>
              <c:layout>
                <c:manualLayout>
                  <c:x val="-3.3048945814108346E-2"/>
                  <c:y val="-0.10618780985710118"/>
                </c:manualLayout>
              </c:layout>
              <c:tx>
                <c:rich>
                  <a:bodyPr/>
                  <a:lstStyle/>
                  <a:p>
                    <a:pPr>
                      <a:defRPr lang="ar-SA" sz="1050" b="1">
                        <a:solidFill>
                          <a:schemeClr val="accent2">
                            <a:lumMod val="50000"/>
                          </a:schemeClr>
                        </a:solidFill>
                        <a:effectLst>
                          <a:outerShdw blurRad="38100" dist="38100" dir="2700000" algn="tl">
                            <a:srgbClr val="000000">
                              <a:alpha val="43137"/>
                            </a:srgbClr>
                          </a:outerShdw>
                        </a:effectLst>
                      </a:defRPr>
                    </a:pPr>
                    <a:r>
                      <a:rPr lang="en-US" sz="1050" b="1" dirty="0">
                        <a:solidFill>
                          <a:schemeClr val="accent2">
                            <a:lumMod val="50000"/>
                          </a:schemeClr>
                        </a:solidFill>
                        <a:effectLst>
                          <a:outerShdw blurRad="38100" dist="38100" dir="2700000" algn="tl">
                            <a:srgbClr val="000000">
                              <a:alpha val="43137"/>
                            </a:srgbClr>
                          </a:outerShdw>
                        </a:effectLst>
                      </a:rPr>
                      <a:t>Miscellaneous Non </a:t>
                    </a:r>
                    <a:r>
                      <a:rPr lang="en-US" sz="1050" b="1" dirty="0" smtClean="0">
                        <a:solidFill>
                          <a:schemeClr val="accent2">
                            <a:lumMod val="50000"/>
                          </a:schemeClr>
                        </a:solidFill>
                        <a:effectLst>
                          <a:outerShdw blurRad="38100" dist="38100" dir="2700000" algn="tl">
                            <a:srgbClr val="000000">
                              <a:alpha val="43137"/>
                            </a:srgbClr>
                          </a:outerShdw>
                        </a:effectLst>
                      </a:rPr>
                      <a:t>Food</a:t>
                    </a:r>
                    <a:endParaRPr lang="en-US" sz="1050" b="1" dirty="0">
                      <a:solidFill>
                        <a:schemeClr val="accent2">
                          <a:lumMod val="50000"/>
                        </a:schemeClr>
                      </a:solidFill>
                      <a:effectLst>
                        <a:outerShdw blurRad="38100" dist="38100" dir="2700000" algn="tl">
                          <a:srgbClr val="000000">
                            <a:alpha val="43137"/>
                          </a:srgbClr>
                        </a:outerShdw>
                      </a:effectLst>
                    </a:endParaRPr>
                  </a:p>
                </c:rich>
              </c:tx>
              <c:spPr/>
              <c:showCatName val="1"/>
              <c:showPercent val="1"/>
            </c:dLbl>
            <c:txPr>
              <a:bodyPr/>
              <a:lstStyle/>
              <a:p>
                <a:pPr>
                  <a:defRPr lang="ar-SA" b="1">
                    <a:solidFill>
                      <a:schemeClr val="accent2">
                        <a:lumMod val="50000"/>
                      </a:schemeClr>
                    </a:solidFill>
                    <a:effectLst>
                      <a:outerShdw blurRad="38100" dist="38100" dir="2700000" algn="tl">
                        <a:srgbClr val="000000">
                          <a:alpha val="43137"/>
                        </a:srgbClr>
                      </a:outerShdw>
                    </a:effectLst>
                  </a:defRPr>
                </a:pPr>
                <a:endParaRPr lang="en-US"/>
              </a:p>
            </c:txPr>
            <c:showCatName val="1"/>
            <c:showPercent val="1"/>
            <c:showLeaderLines val="1"/>
            <c:leaderLines>
              <c:spPr>
                <a:ln>
                  <a:solidFill>
                    <a:schemeClr val="accent2">
                      <a:lumMod val="50000"/>
                    </a:schemeClr>
                  </a:solidFill>
                </a:ln>
              </c:spPr>
            </c:leaderLines>
          </c:dLbls>
          <c:cat>
            <c:strRef>
              <c:f>Sheet2!$A$2:$A$19</c:f>
              <c:strCache>
                <c:ptCount val="18"/>
                <c:pt idx="0">
                  <c:v>Grains &amp; Cereals </c:v>
                </c:pt>
                <c:pt idx="1">
                  <c:v>Fruits &amp; Products</c:v>
                </c:pt>
                <c:pt idx="2">
                  <c:v>Vegetables &amp; Products</c:v>
                </c:pt>
                <c:pt idx="3">
                  <c:v>Pulses, Seeds, &amp; Nuts</c:v>
                </c:pt>
                <c:pt idx="4">
                  <c:v>Meat, Poultry And Products</c:v>
                </c:pt>
                <c:pt idx="5">
                  <c:v>Sweets</c:v>
                </c:pt>
                <c:pt idx="6">
                  <c:v>Oils, Fats, And Products</c:v>
                </c:pt>
                <c:pt idx="7">
                  <c:v>Herbs &amp; Spices</c:v>
                </c:pt>
                <c:pt idx="8">
                  <c:v>Dairy Products</c:v>
                </c:pt>
                <c:pt idx="9">
                  <c:v>Beverages &amp; Drinks</c:v>
                </c:pt>
                <c:pt idx="10">
                  <c:v>Seafood &amp; Products</c:v>
                </c:pt>
                <c:pt idx="11">
                  <c:v>Soups, Sauces, &amp; Dressings</c:v>
                </c:pt>
                <c:pt idx="12">
                  <c:v>Water</c:v>
                </c:pt>
                <c:pt idx="13">
                  <c:v>Food Additives</c:v>
                </c:pt>
                <c:pt idx="14">
                  <c:v>Miscellaneous Food</c:v>
                </c:pt>
                <c:pt idx="15">
                  <c:v>Snacks &amp; Ready To Eat Food</c:v>
                </c:pt>
                <c:pt idx="16">
                  <c:v>Special Nutritional Use Products</c:v>
                </c:pt>
                <c:pt idx="17">
                  <c:v>Miscellaneous Non Food</c:v>
                </c:pt>
              </c:strCache>
            </c:strRef>
          </c:cat>
          <c:val>
            <c:numRef>
              <c:f>Sheet2!$B$2:$B$19</c:f>
              <c:numCache>
                <c:formatCode>#,##0.00</c:formatCode>
                <c:ptCount val="18"/>
                <c:pt idx="0">
                  <c:v>1324983.23</c:v>
                </c:pt>
                <c:pt idx="1">
                  <c:v>709779.39</c:v>
                </c:pt>
                <c:pt idx="2">
                  <c:v>550406.57999999565</c:v>
                </c:pt>
                <c:pt idx="3">
                  <c:v>505494.71</c:v>
                </c:pt>
                <c:pt idx="4">
                  <c:v>251950.49</c:v>
                </c:pt>
                <c:pt idx="5">
                  <c:v>230271.26</c:v>
                </c:pt>
                <c:pt idx="6">
                  <c:v>123436.83</c:v>
                </c:pt>
                <c:pt idx="7">
                  <c:v>171770.36</c:v>
                </c:pt>
                <c:pt idx="8">
                  <c:v>145184.4</c:v>
                </c:pt>
                <c:pt idx="9">
                  <c:v>88763.709999999992</c:v>
                </c:pt>
                <c:pt idx="10">
                  <c:v>46282.71</c:v>
                </c:pt>
                <c:pt idx="11">
                  <c:v>45222.9</c:v>
                </c:pt>
                <c:pt idx="12">
                  <c:v>26768.45</c:v>
                </c:pt>
                <c:pt idx="13">
                  <c:v>9606.08</c:v>
                </c:pt>
                <c:pt idx="14" formatCode="General">
                  <c:v>11448.117620000001</c:v>
                </c:pt>
                <c:pt idx="15">
                  <c:v>9458.52</c:v>
                </c:pt>
                <c:pt idx="16">
                  <c:v>3888.9900000000002</c:v>
                </c:pt>
                <c:pt idx="17" formatCode="General">
                  <c:v>5.0599999999999996</c:v>
                </c:pt>
              </c:numCache>
            </c:numRef>
          </c:val>
        </c:ser>
        <c:dLbls>
          <c:showCatName val="1"/>
          <c:showPercent val="1"/>
        </c:dLbls>
      </c:pie3DChart>
    </c:plotArea>
    <c:plotVisOnly val="1"/>
    <c:dispBlanksAs val="zero"/>
  </c:chart>
  <c:txPr>
    <a:bodyPr/>
    <a:lstStyle/>
    <a:p>
      <a:pPr>
        <a:defRPr sz="1800"/>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en-US"/>
  <c:style val="26"/>
  <c:chart>
    <c:title>
      <c:tx>
        <c:rich>
          <a:bodyPr/>
          <a:lstStyle/>
          <a:p>
            <a:pPr>
              <a:defRPr sz="2200">
                <a:solidFill>
                  <a:schemeClr val="accent2">
                    <a:lumMod val="50000"/>
                  </a:schemeClr>
                </a:solidFill>
                <a:effectLst/>
                <a:latin typeface="+mn-lt"/>
                <a:ea typeface="+mn-ea"/>
                <a:cs typeface="+mn-cs"/>
              </a:defRPr>
            </a:pPr>
            <a:r>
              <a:rPr lang="en-US" sz="2200" b="1" i="0" baseline="0" dirty="0" smtClean="0">
                <a:solidFill>
                  <a:schemeClr val="accent2">
                    <a:lumMod val="50000"/>
                  </a:schemeClr>
                </a:solidFill>
                <a:effectLst/>
                <a:latin typeface="+mn-lt"/>
                <a:ea typeface="+mn-ea"/>
                <a:cs typeface="+mn-cs"/>
              </a:rPr>
              <a:t>% Of Food Groups Imported In 2010</a:t>
            </a:r>
            <a:endParaRPr lang="ar-AE" sz="2200" b="1" i="0" baseline="0" dirty="0" smtClean="0">
              <a:solidFill>
                <a:schemeClr val="accent2">
                  <a:lumMod val="50000"/>
                </a:schemeClr>
              </a:solidFill>
              <a:effectLst/>
              <a:latin typeface="+mn-lt"/>
              <a:ea typeface="+mn-ea"/>
              <a:cs typeface="+mn-cs"/>
            </a:endParaRPr>
          </a:p>
          <a:p>
            <a:pPr>
              <a:defRPr sz="2200">
                <a:solidFill>
                  <a:schemeClr val="accent2">
                    <a:lumMod val="50000"/>
                  </a:schemeClr>
                </a:solidFill>
                <a:effectLst/>
                <a:latin typeface="+mn-lt"/>
                <a:ea typeface="+mn-ea"/>
                <a:cs typeface="+mn-cs"/>
              </a:defRPr>
            </a:pPr>
            <a:r>
              <a:rPr lang="ar-AE" sz="2200" b="1" i="0" baseline="0" dirty="0" smtClean="0">
                <a:solidFill>
                  <a:schemeClr val="accent2">
                    <a:lumMod val="50000"/>
                  </a:schemeClr>
                </a:solidFill>
                <a:effectLst/>
                <a:latin typeface="+mn-lt"/>
                <a:ea typeface="+mn-ea"/>
                <a:cs typeface="+mn-cs"/>
              </a:rPr>
              <a:t>نسبة مجموعات الأغذية المستوردة عام 2010</a:t>
            </a:r>
            <a:endParaRPr lang="en-US" sz="2200" b="1" i="0" baseline="0" dirty="0">
              <a:solidFill>
                <a:schemeClr val="accent2">
                  <a:lumMod val="50000"/>
                </a:schemeClr>
              </a:solidFill>
              <a:effectLst/>
            </a:endParaRPr>
          </a:p>
        </c:rich>
      </c:tx>
      <c:layout>
        <c:manualLayout>
          <c:xMode val="edge"/>
          <c:yMode val="edge"/>
          <c:x val="0.20858333333333356"/>
          <c:y val="2.9629629629629662E-2"/>
        </c:manualLayout>
      </c:layout>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title>
    <c:view3D>
      <c:rotX val="30"/>
      <c:rotY val="190"/>
      <c:perspective val="30"/>
    </c:view3D>
    <c:plotArea>
      <c:layout>
        <c:manualLayout>
          <c:layoutTarget val="inner"/>
          <c:xMode val="edge"/>
          <c:yMode val="edge"/>
          <c:x val="8.4722222222222532E-2"/>
          <c:y val="0.18899883347914903"/>
          <c:w val="0.8291666666666665"/>
          <c:h val="0.7170578885972585"/>
        </c:manualLayout>
      </c:layout>
      <c:pie3DChart>
        <c:varyColors val="1"/>
        <c:ser>
          <c:idx val="0"/>
          <c:order val="0"/>
          <c:tx>
            <c:strRef>
              <c:f>Sheet2!$B$28</c:f>
              <c:strCache>
                <c:ptCount val="1"/>
                <c:pt idx="0">
                  <c:v>Amount in Tons </c:v>
                </c:pt>
              </c:strCache>
            </c:strRef>
          </c:tx>
          <c:spPr>
            <a:effectLst>
              <a:outerShdw blurRad="190500" dist="165100" rotWithShape="0">
                <a:srgbClr val="000000">
                  <a:alpha val="50000"/>
                </a:srgbClr>
              </a:outerShdw>
            </a:effectLst>
          </c:spPr>
          <c:dLbls>
            <c:dLbl>
              <c:idx val="4"/>
              <c:spPr/>
              <c:txPr>
                <a:bodyPr/>
                <a:lstStyle/>
                <a:p>
                  <a:pPr>
                    <a:defRPr lang="ar-SA" sz="12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dLbl>
            <c:dLbl>
              <c:idx val="6"/>
              <c:layout>
                <c:manualLayout>
                  <c:x val="-1.0936132983377104E-7"/>
                  <c:y val="2.4324584426946586E-2"/>
                </c:manualLayout>
              </c:layout>
              <c:spPr/>
              <c:txPr>
                <a:bodyPr/>
                <a:lstStyle/>
                <a:p>
                  <a:pPr>
                    <a:defRPr lang="ar-SA" sz="12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dLbl>
              <c:idx val="7"/>
              <c:layout>
                <c:manualLayout>
                  <c:x val="9.9037510936133027E-2"/>
                  <c:y val="3.3380285797608635E-2"/>
                </c:manualLayout>
              </c:layout>
              <c:spPr/>
              <c:txPr>
                <a:bodyPr/>
                <a:lstStyle/>
                <a:p>
                  <a:pPr>
                    <a:defRPr lang="ar-SA" sz="12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dLbl>
              <c:idx val="8"/>
              <c:layout>
                <c:manualLayout>
                  <c:x val="0.19038943569553821"/>
                  <c:y val="5.8316272965879351E-2"/>
                </c:manualLayout>
              </c:layout>
              <c:spPr/>
              <c:txPr>
                <a:bodyPr/>
                <a:lstStyle/>
                <a:p>
                  <a:pPr>
                    <a:defRPr lang="ar-SA" sz="12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dLbl>
              <c:idx val="9"/>
              <c:layout>
                <c:manualLayout>
                  <c:x val="1.6904746281714785E-2"/>
                  <c:y val="3.0559638378536008E-2"/>
                </c:manualLayout>
              </c:layout>
              <c:tx>
                <c:rich>
                  <a:bodyPr/>
                  <a:lstStyle/>
                  <a:p>
                    <a:pPr>
                      <a:defRPr lang="ar-SA" sz="1200" b="1">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defRPr>
                    </a:pPr>
                    <a:r>
                      <a:rPr lang="en-US" b="1" i="0" u="none" dirty="0">
                        <a:solidFill>
                          <a:schemeClr val="accent2">
                            <a:lumMod val="50000"/>
                          </a:schemeClr>
                        </a:solidFill>
                        <a:latin typeface="Arial" pitchFamily="34" charset="0"/>
                        <a:cs typeface="Arial" pitchFamily="34" charset="0"/>
                      </a:rPr>
                      <a:t>Beverages &amp; Drinks
3%</a:t>
                    </a:r>
                  </a:p>
                </c:rich>
              </c:tx>
              <c:spPr/>
              <c:showCatName val="1"/>
              <c:showPercent val="1"/>
            </c:dLbl>
            <c:dLbl>
              <c:idx val="10"/>
              <c:layout>
                <c:manualLayout>
                  <c:x val="9.6527968162258088E-2"/>
                  <c:y val="0.12297039953339158"/>
                </c:manualLayout>
              </c:layout>
              <c:spPr/>
              <c:txPr>
                <a:bodyPr/>
                <a:lstStyle/>
                <a:p>
                  <a:pPr>
                    <a:defRPr lang="ar-SA" sz="12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dLbl>
              <c:idx val="11"/>
              <c:layout>
                <c:manualLayout>
                  <c:x val="-4.0848206474190706E-2"/>
                  <c:y val="8.8200204141149027E-2"/>
                </c:manualLayout>
              </c:layout>
              <c:spPr/>
              <c:txPr>
                <a:bodyPr/>
                <a:lstStyle/>
                <a:p>
                  <a:pPr>
                    <a:defRPr lang="ar-SA" sz="12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dLbl>
            <c:dLbl>
              <c:idx val="12"/>
              <c:layout>
                <c:manualLayout>
                  <c:x val="-0.36835804899387647"/>
                  <c:y val="0.12659711286089267"/>
                </c:manualLayout>
              </c:layout>
              <c:tx>
                <c:rich>
                  <a:bodyPr/>
                  <a:lstStyle/>
                  <a:p>
                    <a:pPr>
                      <a:defRPr lang="ar-SA" sz="11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lang="en-US" sz="1100" b="1"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Water</a:t>
                    </a:r>
                    <a:endParaRPr lang="en-US" sz="11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c:rich>
              </c:tx>
              <c:spPr/>
              <c:showCatName val="1"/>
              <c:showPercent val="1"/>
            </c:dLbl>
            <c:dLbl>
              <c:idx val="13"/>
              <c:layout>
                <c:manualLayout>
                  <c:x val="-0.29966393263342084"/>
                  <c:y val="8.3618547681539826E-2"/>
                </c:manualLayout>
              </c:layout>
              <c:tx>
                <c:rich>
                  <a:bodyPr/>
                  <a:lstStyle/>
                  <a:p>
                    <a:pPr>
                      <a:defRPr lang="ar-SA" sz="11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lang="en-US" sz="11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Food </a:t>
                    </a:r>
                    <a:r>
                      <a:rPr lang="en-US" sz="1100" b="1"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Additives</a:t>
                    </a:r>
                    <a:endParaRPr lang="en-US" sz="11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c:rich>
              </c:tx>
              <c:spPr/>
              <c:showCatName val="1"/>
              <c:showPercent val="1"/>
            </c:dLbl>
            <c:dLbl>
              <c:idx val="14"/>
              <c:layout>
                <c:manualLayout>
                  <c:x val="-0.24094444444444504"/>
                  <c:y val="4.6297754447360763E-2"/>
                </c:manualLayout>
              </c:layout>
              <c:tx>
                <c:rich>
                  <a:bodyPr/>
                  <a:lstStyle/>
                  <a:p>
                    <a:pPr>
                      <a:defRPr lang="ar-SA" sz="11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lang="en-US" sz="11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Miscellaneous </a:t>
                    </a:r>
                    <a:r>
                      <a:rPr lang="en-US" sz="1100" b="1"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Foods</a:t>
                    </a:r>
                    <a:endParaRPr lang="en-US" sz="11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c:rich>
              </c:tx>
              <c:spPr/>
              <c:showCatName val="1"/>
              <c:showPercent val="1"/>
            </c:dLbl>
            <c:dLbl>
              <c:idx val="15"/>
              <c:layout>
                <c:manualLayout>
                  <c:x val="-0.2106846019247591"/>
                  <c:y val="-6.4800233304170458E-3"/>
                </c:manualLayout>
              </c:layout>
              <c:tx>
                <c:rich>
                  <a:bodyPr/>
                  <a:lstStyle/>
                  <a:p>
                    <a:pPr>
                      <a:defRPr lang="ar-SA" sz="11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lang="en-US" sz="11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Snacks &amp; Ready To Eat </a:t>
                    </a:r>
                    <a:r>
                      <a:rPr lang="en-US" sz="1100" b="1"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Food</a:t>
                    </a:r>
                    <a:endParaRPr lang="en-US" sz="11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c:rich>
              </c:tx>
              <c:spPr/>
              <c:showCatName val="1"/>
              <c:showPercent val="1"/>
            </c:dLbl>
            <c:dLbl>
              <c:idx val="16"/>
              <c:layout>
                <c:manualLayout>
                  <c:x val="-0.20297659667541559"/>
                  <c:y val="-5.7868912219305922E-2"/>
                </c:manualLayout>
              </c:layout>
              <c:tx>
                <c:rich>
                  <a:bodyPr/>
                  <a:lstStyle/>
                  <a:p>
                    <a:pPr>
                      <a:defRPr lang="ar-SA" sz="11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lang="en-US" sz="11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Special Nutritional Use </a:t>
                    </a:r>
                    <a:r>
                      <a:rPr lang="en-US" sz="1100" b="1"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Products</a:t>
                    </a:r>
                    <a:endParaRPr lang="en-US" sz="11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c:rich>
              </c:tx>
              <c:spPr/>
              <c:showCatName val="1"/>
              <c:showPercent val="1"/>
            </c:dLbl>
            <c:dLbl>
              <c:idx val="17"/>
              <c:layout>
                <c:manualLayout>
                  <c:x val="-0.19012106299212597"/>
                  <c:y val="-9.0739282589676534E-2"/>
                </c:manualLayout>
              </c:layout>
              <c:tx>
                <c:rich>
                  <a:bodyPr/>
                  <a:lstStyle/>
                  <a:p>
                    <a:pPr>
                      <a:defRPr lang="ar-SA" sz="11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lang="en-US" sz="11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Miscellaneous Non </a:t>
                    </a:r>
                    <a:r>
                      <a:rPr lang="en-US" sz="1100" b="1"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Food</a:t>
                    </a:r>
                    <a:endParaRPr lang="en-US" sz="11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c:rich>
              </c:tx>
              <c:spPr/>
              <c:showCatName val="1"/>
              <c:showPercent val="1"/>
            </c:dLbl>
            <c:txPr>
              <a:bodyPr/>
              <a:lstStyle/>
              <a:p>
                <a:pPr>
                  <a:defRPr lang="ar-SA" sz="1200" b="1">
                    <a:effectLst>
                      <a:outerShdw blurRad="38100" dist="38100" dir="2700000" algn="tl">
                        <a:srgbClr val="000000">
                          <a:alpha val="43137"/>
                        </a:srgbClr>
                      </a:outerShdw>
                    </a:effectLst>
                    <a:latin typeface="Arial" pitchFamily="34" charset="0"/>
                    <a:cs typeface="Arial" pitchFamily="34" charset="0"/>
                  </a:defRPr>
                </a:pPr>
                <a:endParaRPr lang="en-US"/>
              </a:p>
            </c:txPr>
            <c:showCatName val="1"/>
            <c:showPercent val="1"/>
            <c:showLeaderLines val="1"/>
            <c:leaderLines>
              <c:spPr>
                <a:ln>
                  <a:solidFill>
                    <a:schemeClr val="accent2">
                      <a:lumMod val="50000"/>
                    </a:schemeClr>
                  </a:solidFill>
                </a:ln>
              </c:spPr>
            </c:leaderLines>
          </c:dLbls>
          <c:cat>
            <c:strRef>
              <c:f>Sheet2!$A$29:$A$46</c:f>
              <c:strCache>
                <c:ptCount val="18"/>
                <c:pt idx="0">
                  <c:v>Grains &amp; Cereals </c:v>
                </c:pt>
                <c:pt idx="1">
                  <c:v>Fruits &amp; Products</c:v>
                </c:pt>
                <c:pt idx="2">
                  <c:v>Vegetables &amp; Products</c:v>
                </c:pt>
                <c:pt idx="3">
                  <c:v>Pulses, Seeds &amp;  Nuts</c:v>
                </c:pt>
                <c:pt idx="4">
                  <c:v>Meat, Poultry &amp;Products</c:v>
                </c:pt>
                <c:pt idx="5">
                  <c:v>Chocolates &amp; Sweets</c:v>
                </c:pt>
                <c:pt idx="6">
                  <c:v>Oils, Fats, &amp; Products</c:v>
                </c:pt>
                <c:pt idx="7">
                  <c:v>Herbs &amp; Spices</c:v>
                </c:pt>
                <c:pt idx="8">
                  <c:v>Dairy Products</c:v>
                </c:pt>
                <c:pt idx="9">
                  <c:v>Beverages &amp; Drinks</c:v>
                </c:pt>
                <c:pt idx="10">
                  <c:v>Seafood &amp; Products</c:v>
                </c:pt>
                <c:pt idx="11">
                  <c:v>Soups, Sauces, &amp; Dressings</c:v>
                </c:pt>
                <c:pt idx="12">
                  <c:v>Water</c:v>
                </c:pt>
                <c:pt idx="13">
                  <c:v>Food Additives</c:v>
                </c:pt>
                <c:pt idx="14">
                  <c:v>Miscellaneous Food</c:v>
                </c:pt>
                <c:pt idx="15">
                  <c:v>Snacks &amp; Ready To Eat Food</c:v>
                </c:pt>
                <c:pt idx="16">
                  <c:v>Special Nutritional Use Products</c:v>
                </c:pt>
                <c:pt idx="17">
                  <c:v>Miscellaneous Non Food</c:v>
                </c:pt>
              </c:strCache>
            </c:strRef>
          </c:cat>
          <c:val>
            <c:numRef>
              <c:f>Sheet2!$B$29:$B$46</c:f>
              <c:numCache>
                <c:formatCode>#,##0.00</c:formatCode>
                <c:ptCount val="18"/>
                <c:pt idx="0">
                  <c:v>1700663.45</c:v>
                </c:pt>
                <c:pt idx="1">
                  <c:v>931753.49</c:v>
                </c:pt>
                <c:pt idx="2">
                  <c:v>622723.35000000044</c:v>
                </c:pt>
                <c:pt idx="3">
                  <c:v>626944.73</c:v>
                </c:pt>
                <c:pt idx="4">
                  <c:v>382010.46</c:v>
                </c:pt>
                <c:pt idx="5">
                  <c:v>310358.5300000002</c:v>
                </c:pt>
                <c:pt idx="6">
                  <c:v>257657.31</c:v>
                </c:pt>
                <c:pt idx="7">
                  <c:v>199389.47</c:v>
                </c:pt>
                <c:pt idx="8">
                  <c:v>217988.21000000011</c:v>
                </c:pt>
                <c:pt idx="9">
                  <c:v>145201.87</c:v>
                </c:pt>
                <c:pt idx="10">
                  <c:v>97595.26</c:v>
                </c:pt>
                <c:pt idx="11">
                  <c:v>70988.69</c:v>
                </c:pt>
                <c:pt idx="12">
                  <c:v>44517.15</c:v>
                </c:pt>
                <c:pt idx="13">
                  <c:v>16560.349999999897</c:v>
                </c:pt>
                <c:pt idx="14" formatCode="General">
                  <c:v>15764.506450000004</c:v>
                </c:pt>
                <c:pt idx="15">
                  <c:v>14299.91</c:v>
                </c:pt>
                <c:pt idx="16">
                  <c:v>6192.44</c:v>
                </c:pt>
                <c:pt idx="17" formatCode="General">
                  <c:v>0</c:v>
                </c:pt>
              </c:numCache>
            </c:numRef>
          </c:val>
        </c:ser>
        <c:dLbls>
          <c:showCatName val="1"/>
          <c:showPercent val="1"/>
        </c:dLbls>
      </c:pie3DChart>
    </c:plotArea>
    <c:plotVisOnly val="1"/>
    <c:dispBlanksAs val="zero"/>
  </c:chart>
  <c:spPr>
    <a:noFill/>
  </c:spPr>
  <c:txPr>
    <a:bodyPr/>
    <a:lstStyle/>
    <a:p>
      <a:pPr>
        <a:defRPr sz="1800"/>
      </a:pPr>
      <a:endParaRPr lang="en-US"/>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en-US"/>
  <c:style val="42"/>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rgbClr val="C0504D">
                    <a:lumMod val="50000"/>
                  </a:srgbClr>
                </a:solidFill>
                <a:latin typeface="+mn-lt"/>
                <a:ea typeface="+mn-ea"/>
                <a:cs typeface="+mn-cs"/>
              </a:defRPr>
            </a:pPr>
            <a:r>
              <a:rPr lang="ar-AE" sz="2400" b="1" i="0" baseline="0" dirty="0" smtClean="0">
                <a:effectLst>
                  <a:outerShdw blurRad="50800" dist="38100" algn="tr" rotWithShape="0">
                    <a:srgbClr val="000000">
                      <a:alpha val="40000"/>
                    </a:srgbClr>
                  </a:outerShdw>
                </a:effectLst>
              </a:rPr>
              <a:t>الأغذية المستوردة مصنفة حسب منفذ </a:t>
            </a:r>
            <a:r>
              <a:rPr lang="ar-AE" sz="2400" b="1" i="0" baseline="0" dirty="0" smtClean="0">
                <a:effectLst/>
              </a:rPr>
              <a:t>الدخول</a:t>
            </a:r>
            <a:r>
              <a:rPr lang="ar-AE" sz="2400" b="1" i="0" baseline="0" dirty="0" smtClean="0">
                <a:effectLst>
                  <a:outerShdw blurRad="50800" dist="38100" algn="tr" rotWithShape="0">
                    <a:srgbClr val="000000">
                      <a:alpha val="40000"/>
                    </a:srgbClr>
                  </a:outerShdw>
                </a:effectLst>
              </a:rPr>
              <a:t> (2010</a:t>
            </a:r>
            <a:r>
              <a:rPr lang="ar-AE" sz="1800" b="1" i="0" baseline="0" dirty="0" smtClean="0">
                <a:effectLst>
                  <a:outerShdw blurRad="50800" dist="38100" algn="tr" rotWithShape="0">
                    <a:srgbClr val="000000">
                      <a:alpha val="40000"/>
                    </a:srgbClr>
                  </a:outerShdw>
                </a:effectLst>
              </a:rPr>
              <a:t>)</a:t>
            </a:r>
            <a:endParaRPr lang="ar-SA"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rgbClr val="C0504D">
                    <a:lumMod val="50000"/>
                  </a:srgbClr>
                </a:solidFill>
                <a:latin typeface="+mn-lt"/>
                <a:ea typeface="+mn-ea"/>
                <a:cs typeface="+mn-cs"/>
              </a:defRPr>
            </a:pPr>
            <a:r>
              <a:rPr lang="en-US" sz="1800" b="1" i="0" baseline="0" dirty="0" smtClean="0">
                <a:solidFill>
                  <a:schemeClr val="accent2">
                    <a:lumMod val="50000"/>
                  </a:schemeClr>
                </a:solidFill>
                <a:effectLst>
                  <a:outerShdw blurRad="50800" dist="38100" algn="tr" rotWithShape="0">
                    <a:prstClr val="black">
                      <a:alpha val="40000"/>
                    </a:prstClr>
                  </a:outerShdw>
                </a:effectLst>
                <a:latin typeface="+mn-lt"/>
                <a:ea typeface="+mn-ea"/>
                <a:cs typeface="+mn-cs"/>
              </a:rPr>
              <a:t>% Of </a:t>
            </a:r>
            <a:r>
              <a:rPr lang="en-US" sz="1800" b="1" i="0" baseline="0" dirty="0" smtClean="0">
                <a:solidFill>
                  <a:schemeClr val="accent2">
                    <a:lumMod val="50000"/>
                  </a:schemeClr>
                </a:solidFill>
                <a:effectLst/>
                <a:latin typeface="+mn-lt"/>
                <a:ea typeface="+mn-ea"/>
                <a:cs typeface="+mn-cs"/>
              </a:rPr>
              <a:t>Foods</a:t>
            </a:r>
            <a:r>
              <a:rPr lang="en-US" sz="1800" b="1" i="0" baseline="0" dirty="0" smtClean="0">
                <a:solidFill>
                  <a:schemeClr val="accent2">
                    <a:lumMod val="50000"/>
                  </a:schemeClr>
                </a:solidFill>
                <a:effectLst>
                  <a:outerShdw blurRad="50800" dist="38100" algn="tr" rotWithShape="0">
                    <a:prstClr val="black">
                      <a:alpha val="40000"/>
                    </a:prstClr>
                  </a:outerShdw>
                </a:effectLst>
                <a:latin typeface="+mn-lt"/>
                <a:ea typeface="+mn-ea"/>
                <a:cs typeface="+mn-cs"/>
              </a:rPr>
              <a:t> </a:t>
            </a:r>
            <a:r>
              <a:rPr lang="en-US" sz="1800" b="1" i="0" baseline="0" dirty="0" smtClean="0">
                <a:solidFill>
                  <a:schemeClr val="accent2">
                    <a:lumMod val="50000"/>
                  </a:schemeClr>
                </a:solidFill>
                <a:effectLst/>
                <a:latin typeface="+mn-lt"/>
                <a:ea typeface="+mn-ea"/>
                <a:cs typeface="+mn-cs"/>
              </a:rPr>
              <a:t>Imported</a:t>
            </a:r>
            <a:r>
              <a:rPr lang="en-US" sz="1800" b="1" i="0" baseline="0" dirty="0" smtClean="0">
                <a:solidFill>
                  <a:schemeClr val="accent2">
                    <a:lumMod val="50000"/>
                  </a:schemeClr>
                </a:solidFill>
                <a:effectLst>
                  <a:outerShdw blurRad="50800" dist="38100" algn="tr" rotWithShape="0">
                    <a:prstClr val="black">
                      <a:alpha val="40000"/>
                    </a:prstClr>
                  </a:outerShdw>
                </a:effectLst>
                <a:latin typeface="+mn-lt"/>
                <a:ea typeface="+mn-ea"/>
                <a:cs typeface="+mn-cs"/>
              </a:rPr>
              <a:t> Through Different Ports (2010)</a:t>
            </a:r>
            <a:endParaRPr lang="ar-AE" sz="1800" b="1" i="0" baseline="0" dirty="0" smtClean="0">
              <a:solidFill>
                <a:schemeClr val="accent2">
                  <a:lumMod val="50000"/>
                </a:schemeClr>
              </a:solidFill>
              <a:effectLst>
                <a:outerShdw blurRad="50800" dist="38100" algn="tr" rotWithShape="0">
                  <a:prstClr val="black">
                    <a:alpha val="40000"/>
                  </a:prstClr>
                </a:outerShdw>
              </a:effectLst>
              <a:latin typeface="+mn-lt"/>
              <a:ea typeface="+mn-ea"/>
              <a:cs typeface="+mn-cs"/>
            </a:endParaRPr>
          </a:p>
        </c:rich>
      </c:tx>
      <c:layout>
        <c:manualLayout>
          <c:xMode val="edge"/>
          <c:yMode val="edge"/>
          <c:x val="0.15223601923921939"/>
          <c:y val="2.0952380952380948E-2"/>
        </c:manualLayout>
      </c:layout>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50800" dist="38100" dir="8100000" algn="tr" rotWithShape="0">
            <a:prstClr val="black">
              <a:alpha val="40000"/>
            </a:prstClr>
          </a:outerShdw>
        </a:effectLst>
        <a:scene3d>
          <a:camera prst="orthographicFront">
            <a:rot lat="0" lon="0" rev="0"/>
          </a:camera>
          <a:lightRig rig="threePt" dir="t">
            <a:rot lat="0" lon="0" rev="1200000"/>
          </a:lightRig>
        </a:scene3d>
        <a:sp3d>
          <a:bevelT w="63500" h="25400"/>
        </a:sp3d>
      </c:spPr>
    </c:title>
    <c:view3D>
      <c:rotX val="50"/>
      <c:rotY val="250"/>
      <c:perspective val="30"/>
    </c:view3D>
    <c:plotArea>
      <c:layout/>
      <c:pie3DChart>
        <c:varyColors val="1"/>
        <c:ser>
          <c:idx val="0"/>
          <c:order val="0"/>
          <c:spPr>
            <a:effectLst>
              <a:outerShdw blurRad="190500" dist="165100" rotWithShape="0">
                <a:srgbClr val="000000">
                  <a:alpha val="50000"/>
                </a:srgbClr>
              </a:outerShdw>
            </a:effectLst>
          </c:spPr>
          <c:dLbls>
            <c:dLbl>
              <c:idx val="0"/>
              <c:delete val="1"/>
            </c:dLbl>
            <c:dLbl>
              <c:idx val="1"/>
              <c:layout>
                <c:manualLayout>
                  <c:x val="-5.6859222004902329E-2"/>
                  <c:y val="0.15023427071616147"/>
                </c:manualLayout>
              </c:layout>
              <c:spPr/>
              <c:txPr>
                <a:bodyPr/>
                <a:lstStyle/>
                <a:p>
                  <a:pPr>
                    <a:defRPr lang="ar-SA" sz="1400"/>
                  </a:pPr>
                  <a:endParaRPr lang="en-US"/>
                </a:p>
              </c:txPr>
              <c:showPercent val="1"/>
            </c:dLbl>
            <c:dLbl>
              <c:idx val="3"/>
              <c:spPr/>
              <c:txPr>
                <a:bodyPr/>
                <a:lstStyle/>
                <a:p>
                  <a:pPr>
                    <a:defRPr lang="ar-SA" sz="1100">
                      <a:solidFill>
                        <a:schemeClr val="accent2">
                          <a:lumMod val="50000"/>
                        </a:schemeClr>
                      </a:solidFill>
                    </a:defRPr>
                  </a:pPr>
                  <a:endParaRPr lang="en-US"/>
                </a:p>
              </c:txPr>
            </c:dLbl>
            <c:dLbl>
              <c:idx val="4"/>
              <c:layout>
                <c:manualLayout>
                  <c:x val="4.2470207157474793E-2"/>
                  <c:y val="-8.2742557180352463E-2"/>
                </c:manualLayout>
              </c:layout>
              <c:showPercent val="1"/>
            </c:dLbl>
            <c:dLbl>
              <c:idx val="5"/>
              <c:delete val="1"/>
            </c:dLbl>
            <c:dLbl>
              <c:idx val="6"/>
              <c:delete val="1"/>
            </c:dLbl>
            <c:dLbl>
              <c:idx val="7"/>
              <c:delete val="1"/>
            </c:dLbl>
            <c:dLbl>
              <c:idx val="8"/>
              <c:delete val="1"/>
            </c:dLbl>
            <c:dLbl>
              <c:idx val="9"/>
              <c:delete val="1"/>
            </c:dLbl>
            <c:dLbl>
              <c:idx val="10"/>
              <c:delete val="1"/>
            </c:dLbl>
            <c:dLbl>
              <c:idx val="11"/>
              <c:delete val="1"/>
            </c:dLbl>
            <c:dLbl>
              <c:idx val="12"/>
              <c:delete val="1"/>
            </c:dLbl>
            <c:dLbl>
              <c:idx val="13"/>
              <c:delete val="1"/>
            </c:dLbl>
            <c:dLbl>
              <c:idx val="14"/>
              <c:delete val="1"/>
            </c:dLbl>
            <c:dLbl>
              <c:idx val="15"/>
              <c:delete val="1"/>
            </c:dLbl>
            <c:dLbl>
              <c:idx val="16"/>
              <c:delete val="1"/>
            </c:dLbl>
            <c:dLbl>
              <c:idx val="17"/>
              <c:delete val="1"/>
            </c:dLbl>
            <c:dLbl>
              <c:idx val="18"/>
              <c:delete val="1"/>
            </c:dLbl>
            <c:dLbl>
              <c:idx val="19"/>
              <c:delete val="1"/>
            </c:dLbl>
            <c:txPr>
              <a:bodyPr/>
              <a:lstStyle/>
              <a:p>
                <a:pPr>
                  <a:defRPr lang="ar-SA" sz="1100"/>
                </a:pPr>
                <a:endParaRPr lang="en-US"/>
              </a:p>
            </c:txPr>
            <c:showPercent val="1"/>
            <c:showLeaderLines val="1"/>
          </c:dLbls>
          <c:cat>
            <c:strRef>
              <c:f>Sheet2!$A$166:$A$185</c:f>
              <c:strCache>
                <c:ptCount val="20"/>
                <c:pt idx="0">
                  <c:v>Jebel Ali Port Gate 3</c:v>
                </c:pt>
                <c:pt idx="1">
                  <c:v>Hamriyah Port</c:v>
                </c:pt>
                <c:pt idx="2">
                  <c:v>Dubai Airport  DFC</c:v>
                </c:pt>
                <c:pt idx="3">
                  <c:v>Hatta</c:v>
                </c:pt>
                <c:pt idx="4">
                  <c:v>Aladdin Yard</c:v>
                </c:pt>
                <c:pt idx="5">
                  <c:v>Warfage Port</c:v>
                </c:pt>
                <c:pt idx="6">
                  <c:v>EK Mega terminal</c:v>
                </c:pt>
                <c:pt idx="7">
                  <c:v>Ghuaifat</c:v>
                </c:pt>
                <c:pt idx="8">
                  <c:v>Jebel Ali CFS Gate 2</c:v>
                </c:pt>
                <c:pt idx="9">
                  <c:v>Warsan</c:v>
                </c:pt>
                <c:pt idx="10">
                  <c:v>Khor Fakkan Port</c:v>
                </c:pt>
                <c:pt idx="11">
                  <c:v>Central Fruit and Vegetable Market</c:v>
                </c:pt>
                <c:pt idx="12">
                  <c:v>Khalid Port</c:v>
                </c:pt>
                <c:pt idx="13">
                  <c:v>Al Wajajah</c:v>
                </c:pt>
                <c:pt idx="14">
                  <c:v>Port Rashid</c:v>
                </c:pt>
                <c:pt idx="15">
                  <c:v>Mina Zayed</c:v>
                </c:pt>
                <c:pt idx="16">
                  <c:v>Ajman Port</c:v>
                </c:pt>
                <c:pt idx="17">
                  <c:v>Sharjah Airport</c:v>
                </c:pt>
                <c:pt idx="18">
                  <c:v>Abu Dhabi Airport</c:v>
                </c:pt>
                <c:pt idx="19">
                  <c:v>Total </c:v>
                </c:pt>
              </c:strCache>
            </c:strRef>
          </c:cat>
          <c:val>
            <c:numRef>
              <c:f>Sheet2!$B$165:$B$184</c:f>
              <c:numCache>
                <c:formatCode>General</c:formatCode>
                <c:ptCount val="20"/>
                <c:pt idx="0">
                  <c:v>2010</c:v>
                </c:pt>
                <c:pt idx="1">
                  <c:v>5138196.3</c:v>
                </c:pt>
                <c:pt idx="2">
                  <c:v>145418.29999999999</c:v>
                </c:pt>
                <c:pt idx="3">
                  <c:v>109505.4</c:v>
                </c:pt>
                <c:pt idx="4">
                  <c:v>103480.2</c:v>
                </c:pt>
                <c:pt idx="5">
                  <c:v>45920</c:v>
                </c:pt>
                <c:pt idx="6">
                  <c:v>34386.800000000003</c:v>
                </c:pt>
                <c:pt idx="7">
                  <c:v>31962.400000000001</c:v>
                </c:pt>
                <c:pt idx="8">
                  <c:v>28340.2</c:v>
                </c:pt>
                <c:pt idx="9">
                  <c:v>16914</c:v>
                </c:pt>
                <c:pt idx="10">
                  <c:v>2401.8000000000002</c:v>
                </c:pt>
                <c:pt idx="11">
                  <c:v>1289.5999999999999</c:v>
                </c:pt>
                <c:pt idx="12">
                  <c:v>1202.3</c:v>
                </c:pt>
                <c:pt idx="13">
                  <c:v>1071.8</c:v>
                </c:pt>
                <c:pt idx="14">
                  <c:v>199.9</c:v>
                </c:pt>
                <c:pt idx="15">
                  <c:v>166.9</c:v>
                </c:pt>
                <c:pt idx="16">
                  <c:v>80.400000000000006</c:v>
                </c:pt>
                <c:pt idx="17">
                  <c:v>61.8</c:v>
                </c:pt>
                <c:pt idx="18">
                  <c:v>9.5</c:v>
                </c:pt>
                <c:pt idx="19">
                  <c:v>1.8</c:v>
                </c:pt>
              </c:numCache>
            </c:numRef>
          </c:val>
        </c:ser>
        <c:dLbls>
          <c:showPercent val="1"/>
        </c:dLbls>
      </c:pie3DChart>
    </c:plotArea>
    <c:legend>
      <c:legendPos val="r"/>
      <c:legendEntry>
        <c:idx val="19"/>
        <c:txPr>
          <a:bodyPr/>
          <a:lstStyle/>
          <a:p>
            <a:pPr>
              <a:defRPr sz="1000" b="1">
                <a:solidFill>
                  <a:schemeClr val="accent2">
                    <a:lumMod val="50000"/>
                  </a:schemeClr>
                </a:solidFill>
                <a:effectLst>
                  <a:outerShdw blurRad="38100" dist="38100" dir="2700000" algn="tl">
                    <a:srgbClr val="000000">
                      <a:alpha val="43137"/>
                    </a:srgbClr>
                  </a:outerShdw>
                </a:effectLst>
              </a:defRPr>
            </a:pPr>
            <a:endParaRPr lang="en-US"/>
          </a:p>
        </c:txPr>
      </c:legendEntry>
      <c:layout>
        <c:manualLayout>
          <c:xMode val="edge"/>
          <c:yMode val="edge"/>
          <c:x val="0.7080782028312107"/>
          <c:y val="0.26808338957630301"/>
          <c:w val="0.28994817272206663"/>
          <c:h val="0.66949981252344537"/>
        </c:manualLayout>
      </c:layout>
      <c:txPr>
        <a:bodyPr/>
        <a:lstStyle/>
        <a:p>
          <a:pPr>
            <a:defRPr lang="ar-SA" sz="1000" b="1">
              <a:solidFill>
                <a:schemeClr val="accent2">
                  <a:lumMod val="50000"/>
                </a:schemeClr>
              </a:solidFill>
              <a:effectLst>
                <a:outerShdw blurRad="38100" dist="38100" dir="2700000" algn="tl">
                  <a:srgbClr val="000000">
                    <a:alpha val="43137"/>
                  </a:srgbClr>
                </a:outerShdw>
              </a:effectLst>
            </a:defRPr>
          </a:pPr>
          <a:endParaRPr lang="en-US"/>
        </a:p>
      </c:txPr>
    </c:legend>
    <c:plotVisOnly val="1"/>
    <c:dispBlanksAs val="zero"/>
  </c:chart>
  <c:spPr>
    <a:noFill/>
  </c:sp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en-US"/>
  <c:style val="26"/>
  <c:chart>
    <c:title>
      <c:tx>
        <c:rich>
          <a:bodyPr/>
          <a:lstStyle/>
          <a:p>
            <a:pPr>
              <a:defRPr>
                <a:solidFill>
                  <a:schemeClr val="accent2">
                    <a:lumMod val="50000"/>
                  </a:schemeClr>
                </a:solidFill>
                <a:effectLst/>
                <a:latin typeface="+mn-lt"/>
                <a:ea typeface="+mn-ea"/>
                <a:cs typeface="+mn-cs"/>
              </a:defRPr>
            </a:pPr>
            <a:r>
              <a:rPr lang="ar-AE" sz="2800" dirty="0" smtClean="0">
                <a:solidFill>
                  <a:schemeClr val="accent2">
                    <a:lumMod val="50000"/>
                  </a:schemeClr>
                </a:solidFill>
                <a:effectLst/>
                <a:latin typeface="+mn-lt"/>
                <a:ea typeface="+mn-ea"/>
                <a:cs typeface="+mn-cs"/>
              </a:rPr>
              <a:t>النتائج</a:t>
            </a:r>
            <a:r>
              <a:rPr lang="ar-AE" sz="2800" baseline="0" dirty="0" smtClean="0">
                <a:solidFill>
                  <a:schemeClr val="accent2">
                    <a:lumMod val="50000"/>
                  </a:schemeClr>
                </a:solidFill>
                <a:effectLst/>
                <a:latin typeface="+mn-lt"/>
                <a:ea typeface="+mn-ea"/>
                <a:cs typeface="+mn-cs"/>
              </a:rPr>
              <a:t> العامة للعينات</a:t>
            </a:r>
            <a:endParaRPr lang="en-US" sz="2800" dirty="0" smtClean="0">
              <a:solidFill>
                <a:schemeClr val="accent2">
                  <a:lumMod val="50000"/>
                </a:schemeClr>
              </a:solidFill>
              <a:effectLst/>
              <a:latin typeface="+mn-lt"/>
              <a:ea typeface="+mn-ea"/>
              <a:cs typeface="+mn-cs"/>
            </a:endParaRPr>
          </a:p>
          <a:p>
            <a:pPr>
              <a:defRPr>
                <a:solidFill>
                  <a:schemeClr val="accent2">
                    <a:lumMod val="50000"/>
                  </a:schemeClr>
                </a:solidFill>
                <a:effectLst/>
                <a:latin typeface="+mn-lt"/>
                <a:ea typeface="+mn-ea"/>
                <a:cs typeface="+mn-cs"/>
              </a:defRPr>
            </a:pPr>
            <a:r>
              <a:rPr lang="en-US" sz="2800" dirty="0" smtClean="0">
                <a:solidFill>
                  <a:schemeClr val="accent2">
                    <a:lumMod val="50000"/>
                  </a:schemeClr>
                </a:solidFill>
                <a:effectLst/>
                <a:latin typeface="+mn-lt"/>
                <a:ea typeface="+mn-ea"/>
                <a:cs typeface="+mn-cs"/>
              </a:rPr>
              <a:t>General Results Of Samples</a:t>
            </a:r>
            <a:endParaRPr lang="en-US" sz="2800" dirty="0">
              <a:solidFill>
                <a:schemeClr val="accent2">
                  <a:lumMod val="50000"/>
                </a:schemeClr>
              </a:solidFill>
              <a:effectLst/>
              <a:latin typeface="Arial" pitchFamily="34" charset="0"/>
              <a:cs typeface="Arial" pitchFamily="34" charset="0"/>
            </a:endParaRPr>
          </a:p>
        </c:rich>
      </c:tx>
      <c:layout>
        <c:manualLayout>
          <c:xMode val="edge"/>
          <c:yMode val="edge"/>
          <c:x val="0.22766666666666663"/>
          <c:y val="3.1481481481481485E-2"/>
        </c:manualLayout>
      </c:layout>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title>
    <c:plotArea>
      <c:layout>
        <c:manualLayout>
          <c:layoutTarget val="inner"/>
          <c:xMode val="edge"/>
          <c:yMode val="edge"/>
          <c:x val="0.15760840417038924"/>
          <c:y val="0.19496932904807129"/>
          <c:w val="0.70264921204884134"/>
          <c:h val="0.67227888109858336"/>
        </c:manualLayout>
      </c:layout>
      <c:barChart>
        <c:barDir val="col"/>
        <c:grouping val="clustered"/>
        <c:ser>
          <c:idx val="0"/>
          <c:order val="0"/>
          <c:tx>
            <c:strRef>
              <c:f>Sheet1!$B$27</c:f>
              <c:strCache>
                <c:ptCount val="1"/>
                <c:pt idx="0">
                  <c:v>2009</c:v>
                </c:pt>
              </c:strCache>
            </c:strRef>
          </c:tx>
          <c:spPr>
            <a:effectLst>
              <a:outerShdw blurRad="190500" dist="165100" sx="102000" sy="102000" rotWithShape="0">
                <a:srgbClr val="000000">
                  <a:alpha val="52000"/>
                </a:srgbClr>
              </a:outerShdw>
            </a:effectLst>
          </c:spPr>
          <c:dLbls>
            <c:dLbl>
              <c:idx val="0"/>
              <c:layout>
                <c:manualLayout>
                  <c:x val="-1.9444444444444445E-2"/>
                  <c:y val="3.7037037037037238E-3"/>
                </c:manualLayout>
              </c:layout>
              <c:showVal val="1"/>
            </c:dLbl>
            <c:txPr>
              <a:bodyPr/>
              <a:lstStyle/>
              <a:p>
                <a:pPr>
                  <a:defRPr lang="ar-SA" b="1">
                    <a:solidFill>
                      <a:schemeClr val="accent2">
                        <a:lumMod val="50000"/>
                      </a:schemeClr>
                    </a:solidFill>
                    <a:effectLst>
                      <a:outerShdw blurRad="38100" dist="38100" dir="2700000" algn="tl">
                        <a:srgbClr val="000000">
                          <a:alpha val="43137"/>
                        </a:srgbClr>
                      </a:outerShdw>
                    </a:effectLst>
                  </a:defRPr>
                </a:pPr>
                <a:endParaRPr lang="en-US"/>
              </a:p>
            </c:txPr>
            <c:showVal val="1"/>
          </c:dLbls>
          <c:cat>
            <c:strRef>
              <c:f>Sheet1!$A$28:$A$30</c:f>
              <c:strCache>
                <c:ptCount val="3"/>
                <c:pt idx="0">
                  <c:v>Compliant</c:v>
                </c:pt>
                <c:pt idx="1">
                  <c:v>Non-compliant</c:v>
                </c:pt>
                <c:pt idx="2">
                  <c:v>Further Action</c:v>
                </c:pt>
              </c:strCache>
            </c:strRef>
          </c:cat>
          <c:val>
            <c:numRef>
              <c:f>Sheet1!$B$28:$B$30</c:f>
              <c:numCache>
                <c:formatCode>General</c:formatCode>
                <c:ptCount val="3"/>
                <c:pt idx="0">
                  <c:v>75.400000000000006</c:v>
                </c:pt>
                <c:pt idx="1">
                  <c:v>7.7</c:v>
                </c:pt>
                <c:pt idx="2">
                  <c:v>16.899999999999999</c:v>
                </c:pt>
              </c:numCache>
            </c:numRef>
          </c:val>
        </c:ser>
        <c:ser>
          <c:idx val="1"/>
          <c:order val="1"/>
          <c:tx>
            <c:strRef>
              <c:f>Sheet1!$C$27</c:f>
              <c:strCache>
                <c:ptCount val="1"/>
                <c:pt idx="0">
                  <c:v>2010</c:v>
                </c:pt>
              </c:strCache>
            </c:strRef>
          </c:tx>
          <c:spPr>
            <a:effectLst>
              <a:outerShdw blurRad="190500" dist="165100" sx="102000" sy="102000" rotWithShape="0">
                <a:srgbClr val="000000">
                  <a:alpha val="52000"/>
                </a:srgbClr>
              </a:outerShdw>
            </a:effectLst>
          </c:spPr>
          <c:dLbls>
            <c:dLbl>
              <c:idx val="2"/>
              <c:layout>
                <c:manualLayout>
                  <c:x val="5.5555555555554465E-3"/>
                  <c:y val="-3.7037037037037238E-3"/>
                </c:manualLayout>
              </c:layout>
              <c:showVal val="1"/>
            </c:dLbl>
            <c:txPr>
              <a:bodyPr/>
              <a:lstStyle/>
              <a:p>
                <a:pPr>
                  <a:defRPr lang="ar-SA" b="1">
                    <a:solidFill>
                      <a:schemeClr val="accent2">
                        <a:lumMod val="50000"/>
                      </a:schemeClr>
                    </a:solidFill>
                    <a:effectLst>
                      <a:outerShdw blurRad="38100" dist="38100" dir="2700000" algn="tl">
                        <a:srgbClr val="000000">
                          <a:alpha val="43137"/>
                        </a:srgbClr>
                      </a:outerShdw>
                    </a:effectLst>
                  </a:defRPr>
                </a:pPr>
                <a:endParaRPr lang="en-US"/>
              </a:p>
            </c:txPr>
            <c:showVal val="1"/>
          </c:dLbls>
          <c:cat>
            <c:strRef>
              <c:f>Sheet1!$A$28:$A$30</c:f>
              <c:strCache>
                <c:ptCount val="3"/>
                <c:pt idx="0">
                  <c:v>Compliant</c:v>
                </c:pt>
                <c:pt idx="1">
                  <c:v>Non-compliant</c:v>
                </c:pt>
                <c:pt idx="2">
                  <c:v>Further Action</c:v>
                </c:pt>
              </c:strCache>
            </c:strRef>
          </c:cat>
          <c:val>
            <c:numRef>
              <c:f>Sheet1!$C$28:$C$30</c:f>
              <c:numCache>
                <c:formatCode>General</c:formatCode>
                <c:ptCount val="3"/>
                <c:pt idx="0">
                  <c:v>79.3</c:v>
                </c:pt>
                <c:pt idx="1">
                  <c:v>9.8000000000000007</c:v>
                </c:pt>
                <c:pt idx="2">
                  <c:v>10.9</c:v>
                </c:pt>
              </c:numCache>
            </c:numRef>
          </c:val>
        </c:ser>
        <c:ser>
          <c:idx val="2"/>
          <c:order val="2"/>
          <c:tx>
            <c:strRef>
              <c:f>Sheet1!$D$27</c:f>
              <c:strCache>
                <c:ptCount val="1"/>
                <c:pt idx="0">
                  <c:v>+/-</c:v>
                </c:pt>
              </c:strCache>
            </c:strRef>
          </c:tx>
          <c:spPr>
            <a:effectLst>
              <a:outerShdw blurRad="190500" dist="165100" rotWithShape="0">
                <a:srgbClr val="000000">
                  <a:alpha val="50000"/>
                </a:srgbClr>
              </a:outerShdw>
            </a:effectLst>
          </c:spPr>
          <c:dLbls>
            <c:dLbl>
              <c:idx val="2"/>
              <c:layout>
                <c:manualLayout>
                  <c:x val="2.7777777777778178E-3"/>
                  <c:y val="9.0851268591427226E-2"/>
                </c:manualLayout>
              </c:layout>
              <c:showVal val="1"/>
            </c:dLbl>
            <c:txPr>
              <a:bodyPr/>
              <a:lstStyle/>
              <a:p>
                <a:pPr>
                  <a:defRPr lang="ar-SA" b="1">
                    <a:solidFill>
                      <a:schemeClr val="accent2">
                        <a:lumMod val="50000"/>
                      </a:schemeClr>
                    </a:solidFill>
                    <a:effectLst>
                      <a:outerShdw blurRad="38100" dist="38100" dir="2700000" algn="tl">
                        <a:srgbClr val="000000">
                          <a:alpha val="43137"/>
                        </a:srgbClr>
                      </a:outerShdw>
                    </a:effectLst>
                  </a:defRPr>
                </a:pPr>
                <a:endParaRPr lang="en-US"/>
              </a:p>
            </c:txPr>
            <c:showVal val="1"/>
          </c:dLbls>
          <c:cat>
            <c:strRef>
              <c:f>Sheet1!$A$28:$A$30</c:f>
              <c:strCache>
                <c:ptCount val="3"/>
                <c:pt idx="0">
                  <c:v>Compliant</c:v>
                </c:pt>
                <c:pt idx="1">
                  <c:v>Non-compliant</c:v>
                </c:pt>
                <c:pt idx="2">
                  <c:v>Further Action</c:v>
                </c:pt>
              </c:strCache>
            </c:strRef>
          </c:cat>
          <c:val>
            <c:numRef>
              <c:f>Sheet1!$D$28:$D$30</c:f>
              <c:numCache>
                <c:formatCode>General</c:formatCode>
                <c:ptCount val="3"/>
                <c:pt idx="0">
                  <c:v>3.9</c:v>
                </c:pt>
                <c:pt idx="1">
                  <c:v>2.1</c:v>
                </c:pt>
                <c:pt idx="2">
                  <c:v>-6</c:v>
                </c:pt>
              </c:numCache>
            </c:numRef>
          </c:val>
        </c:ser>
        <c:axId val="115012736"/>
        <c:axId val="115014272"/>
      </c:barChart>
      <c:catAx>
        <c:axId val="115012736"/>
        <c:scaling>
          <c:orientation val="minMax"/>
        </c:scaling>
        <c:axPos val="b"/>
        <c:majorTickMark val="none"/>
        <c:tickLblPos val="nextTo"/>
        <c:txPr>
          <a:bodyPr rot="-1860000"/>
          <a:lstStyle/>
          <a:p>
            <a:pPr>
              <a:defRPr lang="ar-SA" b="1">
                <a:solidFill>
                  <a:schemeClr val="accent2">
                    <a:lumMod val="50000"/>
                  </a:schemeClr>
                </a:solidFill>
                <a:effectLst>
                  <a:outerShdw blurRad="38100" dist="38100" dir="2700000" algn="tl">
                    <a:srgbClr val="000000">
                      <a:alpha val="43137"/>
                    </a:srgbClr>
                  </a:outerShdw>
                </a:effectLst>
              </a:defRPr>
            </a:pPr>
            <a:endParaRPr lang="en-US"/>
          </a:p>
        </c:txPr>
        <c:crossAx val="115014272"/>
        <c:crosses val="autoZero"/>
        <c:auto val="1"/>
        <c:lblAlgn val="ctr"/>
        <c:lblOffset val="100"/>
      </c:catAx>
      <c:valAx>
        <c:axId val="115014272"/>
        <c:scaling>
          <c:orientation val="minMax"/>
        </c:scaling>
        <c:axPos val="l"/>
        <c:majorGridlines>
          <c:spPr>
            <a:ln>
              <a:solidFill>
                <a:schemeClr val="tx1"/>
              </a:solidFill>
            </a:ln>
          </c:spPr>
        </c:majorGridlines>
        <c:title>
          <c:tx>
            <c:rich>
              <a:bodyPr/>
              <a:lstStyle/>
              <a:p>
                <a:pPr>
                  <a:defRPr lang="ar-SA">
                    <a:solidFill>
                      <a:schemeClr val="accent2">
                        <a:lumMod val="50000"/>
                      </a:schemeClr>
                    </a:solidFill>
                    <a:effectLst>
                      <a:outerShdw blurRad="38100" dist="38100" dir="2700000" algn="tl">
                        <a:srgbClr val="000000">
                          <a:alpha val="43137"/>
                        </a:srgbClr>
                      </a:outerShdw>
                    </a:effectLst>
                  </a:defRPr>
                </a:pPr>
                <a:r>
                  <a:rPr lang="en-US">
                    <a:solidFill>
                      <a:schemeClr val="accent2">
                        <a:lumMod val="50000"/>
                      </a:schemeClr>
                    </a:solidFill>
                    <a:effectLst>
                      <a:outerShdw blurRad="38100" dist="38100" dir="2700000" algn="tl">
                        <a:srgbClr val="000000">
                          <a:alpha val="43137"/>
                        </a:srgbClr>
                      </a:outerShdw>
                    </a:effectLst>
                  </a:rPr>
                  <a:t>%</a:t>
                </a:r>
              </a:p>
            </c:rich>
          </c:tx>
          <c:layout/>
        </c:title>
        <c:numFmt formatCode="General" sourceLinked="1"/>
        <c:tickLblPos val="nextTo"/>
        <c:spPr>
          <a:ln>
            <a:noFill/>
          </a:ln>
        </c:spPr>
        <c:txPr>
          <a:bodyPr/>
          <a:lstStyle/>
          <a:p>
            <a:pPr>
              <a:defRPr lang="ar-SA" b="1">
                <a:solidFill>
                  <a:schemeClr val="accent2">
                    <a:lumMod val="50000"/>
                  </a:schemeClr>
                </a:solidFill>
                <a:effectLst>
                  <a:outerShdw blurRad="38100" dist="38100" dir="2700000" algn="tl">
                    <a:srgbClr val="000000">
                      <a:alpha val="43137"/>
                    </a:srgbClr>
                  </a:outerShdw>
                </a:effectLst>
              </a:defRPr>
            </a:pPr>
            <a:endParaRPr lang="en-US"/>
          </a:p>
        </c:txPr>
        <c:crossAx val="115012736"/>
        <c:crosses val="autoZero"/>
        <c:crossBetween val="between"/>
      </c:valAx>
    </c:plotArea>
    <c:legend>
      <c:legendPos val="r"/>
      <c:layout/>
      <c:txPr>
        <a:bodyPr/>
        <a:lstStyle/>
        <a:p>
          <a:pPr rtl="0">
            <a:defRPr lang="ar-SA" b="1">
              <a:solidFill>
                <a:schemeClr val="accent2">
                  <a:lumMod val="50000"/>
                </a:schemeClr>
              </a:solidFill>
              <a:effectLst>
                <a:outerShdw blurRad="38100" dist="38100" dir="2700000" algn="tl">
                  <a:srgbClr val="000000">
                    <a:alpha val="43137"/>
                  </a:srgbClr>
                </a:outerShdw>
              </a:effectLst>
            </a:defRPr>
          </a:pPr>
          <a:endParaRPr lang="en-US"/>
        </a:p>
      </c:txPr>
    </c:legend>
    <c:plotVisOnly val="1"/>
    <c:dispBlanksAs val="gap"/>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42"/>
  <c:chart>
    <c:autoTitleDeleted val="1"/>
    <c:plotArea>
      <c:layout>
        <c:manualLayout>
          <c:layoutTarget val="inner"/>
          <c:xMode val="edge"/>
          <c:yMode val="edge"/>
          <c:x val="0.10893274278215284"/>
          <c:y val="1.0518518518518521E-2"/>
          <c:w val="0.80912696850393706"/>
          <c:h val="0.91162029746281981"/>
        </c:manualLayout>
      </c:layout>
      <c:barChart>
        <c:barDir val="col"/>
        <c:grouping val="clustered"/>
        <c:ser>
          <c:idx val="0"/>
          <c:order val="0"/>
          <c:tx>
            <c:strRef>
              <c:f>Sheet1!$G$2</c:f>
              <c:strCache>
                <c:ptCount val="1"/>
                <c:pt idx="0">
                  <c:v>2009</c:v>
                </c:pt>
              </c:strCache>
            </c:strRef>
          </c:tx>
          <c:spPr>
            <a:effectLst>
              <a:outerShdw blurRad="190500" dist="50800" sx="104000" sy="104000" rotWithShape="0">
                <a:srgbClr val="000000">
                  <a:alpha val="74000"/>
                </a:srgbClr>
              </a:outerShdw>
            </a:effectLst>
          </c:spPr>
          <c:dLbls>
            <c:txPr>
              <a:bodyPr/>
              <a:lstStyle/>
              <a:p>
                <a:pPr>
                  <a:defRPr lang="ar-SA" sz="12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Val val="1"/>
          </c:dLbls>
          <c:cat>
            <c:strRef>
              <c:f>Sheet1!$F$3:$F$5</c:f>
              <c:strCache>
                <c:ptCount val="3"/>
                <c:pt idx="0">
                  <c:v>Microbial</c:v>
                </c:pt>
                <c:pt idx="1">
                  <c:v>Chemical</c:v>
                </c:pt>
                <c:pt idx="2">
                  <c:v>Physical</c:v>
                </c:pt>
              </c:strCache>
            </c:strRef>
          </c:cat>
          <c:val>
            <c:numRef>
              <c:f>Sheet1!$G$3:$G$5</c:f>
              <c:numCache>
                <c:formatCode>General</c:formatCode>
                <c:ptCount val="3"/>
                <c:pt idx="0">
                  <c:v>52.2</c:v>
                </c:pt>
                <c:pt idx="1">
                  <c:v>41.9</c:v>
                </c:pt>
                <c:pt idx="2">
                  <c:v>5.9</c:v>
                </c:pt>
              </c:numCache>
            </c:numRef>
          </c:val>
        </c:ser>
        <c:ser>
          <c:idx val="1"/>
          <c:order val="1"/>
          <c:tx>
            <c:strRef>
              <c:f>Sheet1!$H$2</c:f>
              <c:strCache>
                <c:ptCount val="1"/>
                <c:pt idx="0">
                  <c:v>2010</c:v>
                </c:pt>
              </c:strCache>
            </c:strRef>
          </c:tx>
          <c:spPr>
            <a:effectLst>
              <a:outerShdw blurRad="190500" dist="165100" rotWithShape="0">
                <a:srgbClr val="000000">
                  <a:alpha val="50000"/>
                </a:srgbClr>
              </a:outerShdw>
            </a:effectLst>
          </c:spPr>
          <c:dLbls>
            <c:txPr>
              <a:bodyPr/>
              <a:lstStyle/>
              <a:p>
                <a:pPr>
                  <a:defRPr lang="ar-SA" sz="12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showVal val="1"/>
          </c:dLbls>
          <c:cat>
            <c:strRef>
              <c:f>Sheet1!$F$3:$F$5</c:f>
              <c:strCache>
                <c:ptCount val="3"/>
                <c:pt idx="0">
                  <c:v>Microbial</c:v>
                </c:pt>
                <c:pt idx="1">
                  <c:v>Chemical</c:v>
                </c:pt>
                <c:pt idx="2">
                  <c:v>Physical</c:v>
                </c:pt>
              </c:strCache>
            </c:strRef>
          </c:cat>
          <c:val>
            <c:numRef>
              <c:f>Sheet1!$H$3:$H$5</c:f>
              <c:numCache>
                <c:formatCode>General</c:formatCode>
                <c:ptCount val="3"/>
                <c:pt idx="0">
                  <c:v>58.7</c:v>
                </c:pt>
                <c:pt idx="1">
                  <c:v>35.1</c:v>
                </c:pt>
                <c:pt idx="2">
                  <c:v>6.2</c:v>
                </c:pt>
              </c:numCache>
            </c:numRef>
          </c:val>
        </c:ser>
        <c:ser>
          <c:idx val="2"/>
          <c:order val="2"/>
          <c:tx>
            <c:strRef>
              <c:f>Sheet1!$I$2</c:f>
              <c:strCache>
                <c:ptCount val="1"/>
                <c:pt idx="0">
                  <c:v>+/-</c:v>
                </c:pt>
              </c:strCache>
            </c:strRef>
          </c:tx>
          <c:spPr>
            <a:effectLst>
              <a:outerShdw blurRad="190500" dist="165100" rotWithShape="0">
                <a:srgbClr val="000000">
                  <a:alpha val="50000"/>
                </a:srgbClr>
              </a:outerShdw>
            </a:effectLst>
          </c:spPr>
          <c:dLbls>
            <c:txPr>
              <a:bodyPr/>
              <a:lstStyle/>
              <a:p>
                <a:pPr>
                  <a:defRPr lang="ar-SA" sz="1200" b="1">
                    <a:solidFill>
                      <a:schemeClr val="accent2">
                        <a:lumMod val="50000"/>
                      </a:schemeClr>
                    </a:solidFill>
                    <a:effectLst>
                      <a:outerShdw blurRad="38100" dist="38100" dir="2700000" algn="tl">
                        <a:srgbClr val="000000">
                          <a:alpha val="43137"/>
                        </a:srgbClr>
                      </a:outerShdw>
                    </a:effectLst>
                  </a:defRPr>
                </a:pPr>
                <a:endParaRPr lang="en-US"/>
              </a:p>
            </c:txPr>
            <c:showVal val="1"/>
          </c:dLbls>
          <c:cat>
            <c:strRef>
              <c:f>Sheet1!$F$3:$F$5</c:f>
              <c:strCache>
                <c:ptCount val="3"/>
                <c:pt idx="0">
                  <c:v>Microbial</c:v>
                </c:pt>
                <c:pt idx="1">
                  <c:v>Chemical</c:v>
                </c:pt>
                <c:pt idx="2">
                  <c:v>Physical</c:v>
                </c:pt>
              </c:strCache>
            </c:strRef>
          </c:cat>
          <c:val>
            <c:numRef>
              <c:f>Sheet1!$I$3:$I$5</c:f>
              <c:numCache>
                <c:formatCode>General</c:formatCode>
                <c:ptCount val="3"/>
                <c:pt idx="0">
                  <c:v>6.5</c:v>
                </c:pt>
                <c:pt idx="1">
                  <c:v>-6.7999999999999972</c:v>
                </c:pt>
                <c:pt idx="2">
                  <c:v>0.30000000000000032</c:v>
                </c:pt>
              </c:numCache>
            </c:numRef>
          </c:val>
        </c:ser>
        <c:axId val="116350976"/>
        <c:axId val="116352896"/>
      </c:barChart>
      <c:catAx>
        <c:axId val="116350976"/>
        <c:scaling>
          <c:orientation val="minMax"/>
        </c:scaling>
        <c:axPos val="b"/>
        <c:title>
          <c:tx>
            <c:rich>
              <a:bodyPr/>
              <a:lstStyle/>
              <a:p>
                <a:pPr>
                  <a:defRPr lang="ar-SA" sz="2000" baseline="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lang="en-US" sz="2000" baseline="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Reason For Non Compliance </a:t>
                </a:r>
              </a:p>
            </c:rich>
          </c:tx>
          <c:layout/>
        </c:title>
        <c:majorTickMark val="none"/>
        <c:tickLblPos val="nextTo"/>
        <c:txPr>
          <a:bodyPr rot="-2940000"/>
          <a:lstStyle/>
          <a:p>
            <a:pPr>
              <a:defRPr lang="ar-SA" sz="14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crossAx val="116352896"/>
        <c:crosses val="autoZero"/>
        <c:auto val="1"/>
        <c:lblAlgn val="ctr"/>
        <c:lblOffset val="100"/>
      </c:catAx>
      <c:valAx>
        <c:axId val="116352896"/>
        <c:scaling>
          <c:orientation val="minMax"/>
        </c:scaling>
        <c:axPos val="l"/>
        <c:majorGridlines/>
        <c:title>
          <c:tx>
            <c:rich>
              <a:bodyPr/>
              <a:lstStyle/>
              <a:p>
                <a:pPr>
                  <a:defRPr lang="ar-SA" sz="1400" baseline="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r>
                  <a:rPr lang="en-US" sz="1400" baseline="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For Non Compliance</a:t>
                </a:r>
              </a:p>
            </c:rich>
          </c:tx>
          <c:layout/>
        </c:title>
        <c:numFmt formatCode="General" sourceLinked="1"/>
        <c:tickLblPos val="nextTo"/>
        <c:txPr>
          <a:bodyPr/>
          <a:lstStyle/>
          <a:p>
            <a:pPr>
              <a:defRPr lang="ar-SA" b="1">
                <a:effectLst>
                  <a:outerShdw blurRad="38100" dist="38100" dir="2700000" algn="tl">
                    <a:srgbClr val="000000">
                      <a:alpha val="43137"/>
                    </a:srgbClr>
                  </a:outerShdw>
                </a:effectLst>
              </a:defRPr>
            </a:pPr>
            <a:endParaRPr lang="en-US"/>
          </a:p>
        </c:txPr>
        <c:crossAx val="116350976"/>
        <c:crosses val="autoZero"/>
        <c:crossBetween val="between"/>
      </c:valAx>
      <c:spPr>
        <a:noFill/>
      </c:spPr>
    </c:plotArea>
    <c:legend>
      <c:legendPos val="r"/>
      <c:layout/>
      <c:txPr>
        <a:bodyPr/>
        <a:lstStyle/>
        <a:p>
          <a:pPr rtl="0">
            <a:defRPr lang="ar-SA" sz="1600" b="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defRPr>
          </a:pPr>
          <a:endParaRPr lang="en-US"/>
        </a:p>
      </c:txPr>
    </c:legend>
    <c:plotVisOnly val="1"/>
    <c:dispBlanksAs val="gap"/>
  </c:chart>
  <c:spPr>
    <a:noFill/>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style val="42"/>
  <c:chart>
    <c:autoTitleDeleted val="1"/>
    <c:view3D>
      <c:rotX val="30"/>
      <c:rotY val="267"/>
      <c:perspective val="0"/>
    </c:view3D>
    <c:plotArea>
      <c:layout>
        <c:manualLayout>
          <c:layoutTarget val="inner"/>
          <c:xMode val="edge"/>
          <c:yMode val="edge"/>
          <c:x val="0.10972222222222248"/>
          <c:y val="0.22748250218722688"/>
          <c:w val="0.85416666666666652"/>
          <c:h val="0.72397944006999226"/>
        </c:manualLayout>
      </c:layout>
      <c:pie3DChart>
        <c:varyColors val="1"/>
        <c:ser>
          <c:idx val="0"/>
          <c:order val="0"/>
          <c:tx>
            <c:strRef>
              <c:f>Sheet1!$B$41</c:f>
              <c:strCache>
                <c:ptCount val="1"/>
                <c:pt idx="0">
                  <c:v>2009</c:v>
                </c:pt>
              </c:strCache>
            </c:strRef>
          </c:tx>
          <c:spPr>
            <a:effectLst>
              <a:outerShdw blurRad="190500" dist="165100" rotWithShape="0">
                <a:srgbClr val="000000">
                  <a:alpha val="50000"/>
                </a:srgbClr>
              </a:outerShdw>
            </a:effectLst>
          </c:spPr>
          <c:dLbls>
            <c:dLbl>
              <c:idx val="5"/>
              <c:layout/>
              <c:tx>
                <c:rich>
                  <a:bodyPr/>
                  <a:lstStyle/>
                  <a:p>
                    <a:pPr>
                      <a:defRPr lang="ar-SA" sz="1400" b="1">
                        <a:solidFill>
                          <a:schemeClr val="accent2">
                            <a:lumMod val="50000"/>
                          </a:schemeClr>
                        </a:solidFill>
                      </a:defRPr>
                    </a:pPr>
                    <a:r>
                      <a:rPr lang="en-US" sz="1400" b="1" dirty="0">
                        <a:solidFill>
                          <a:schemeClr val="accent2">
                            <a:lumMod val="50000"/>
                          </a:schemeClr>
                        </a:solidFill>
                      </a:rPr>
                      <a:t>B.</a:t>
                    </a:r>
                    <a:r>
                      <a:rPr lang="en-US" sz="1400" b="1" baseline="0" dirty="0">
                        <a:solidFill>
                          <a:schemeClr val="accent2">
                            <a:lumMod val="50000"/>
                          </a:schemeClr>
                        </a:solidFill>
                      </a:rPr>
                      <a:t> cereus</a:t>
                    </a:r>
                    <a:r>
                      <a:rPr lang="en-US" sz="1400" b="1" dirty="0">
                        <a:solidFill>
                          <a:schemeClr val="accent2">
                            <a:lumMod val="50000"/>
                          </a:schemeClr>
                        </a:solidFill>
                      </a:rPr>
                      <a:t>
1%</a:t>
                    </a:r>
                  </a:p>
                </c:rich>
              </c:tx>
              <c:spPr/>
              <c:dLblPos val="bestFit"/>
              <c:showCatName val="1"/>
              <c:showPercent val="1"/>
            </c:dLbl>
            <c:dLbl>
              <c:idx val="6"/>
              <c:layout/>
              <c:tx>
                <c:rich>
                  <a:bodyPr/>
                  <a:lstStyle/>
                  <a:p>
                    <a:pPr>
                      <a:defRPr lang="ar-SA" sz="1400" b="1">
                        <a:solidFill>
                          <a:schemeClr val="accent2">
                            <a:lumMod val="50000"/>
                          </a:schemeClr>
                        </a:solidFill>
                      </a:defRPr>
                    </a:pPr>
                    <a:r>
                      <a:rPr lang="en-US" sz="1400" b="1">
                        <a:solidFill>
                          <a:schemeClr val="accent2">
                            <a:lumMod val="50000"/>
                          </a:schemeClr>
                        </a:solidFill>
                      </a:rPr>
                      <a:t>Staph.
1%</a:t>
                    </a:r>
                  </a:p>
                </c:rich>
              </c:tx>
              <c:spPr/>
              <c:dLblPos val="bestFit"/>
              <c:showCatName val="1"/>
              <c:showPercent val="1"/>
            </c:dLbl>
            <c:dLbl>
              <c:idx val="7"/>
              <c:spPr/>
              <c:txPr>
                <a:bodyPr/>
                <a:lstStyle/>
                <a:p>
                  <a:pPr>
                    <a:defRPr lang="ar-SA" sz="1400" b="1">
                      <a:solidFill>
                        <a:schemeClr val="accent2">
                          <a:lumMod val="50000"/>
                        </a:schemeClr>
                      </a:solidFill>
                    </a:defRPr>
                  </a:pPr>
                  <a:endParaRPr lang="en-US"/>
                </a:p>
              </c:txPr>
            </c:dLbl>
            <c:dLbl>
              <c:idx val="8"/>
              <c:delete val="1"/>
            </c:dLbl>
            <c:txPr>
              <a:bodyPr/>
              <a:lstStyle/>
              <a:p>
                <a:pPr>
                  <a:defRPr lang="ar-SA" sz="1400" b="1"/>
                </a:pPr>
                <a:endParaRPr lang="en-US"/>
              </a:p>
            </c:txPr>
            <c:dLblPos val="bestFit"/>
            <c:showCatName val="1"/>
            <c:showPercent val="1"/>
            <c:showLeaderLines val="1"/>
            <c:leaderLines>
              <c:spPr>
                <a:ln>
                  <a:solidFill>
                    <a:srgbClr val="C0504D">
                      <a:lumMod val="50000"/>
                    </a:srgbClr>
                  </a:solidFill>
                </a:ln>
              </c:spPr>
            </c:leaderLines>
          </c:dLbls>
          <c:cat>
            <c:strRef>
              <c:f>Sheet1!$A$42:$A$50</c:f>
              <c:strCache>
                <c:ptCount val="9"/>
                <c:pt idx="0">
                  <c:v>ACC</c:v>
                </c:pt>
                <c:pt idx="1">
                  <c:v>Yeasts &amp; Molds</c:v>
                </c:pt>
                <c:pt idx="2">
                  <c:v>Salmonella</c:v>
                </c:pt>
                <c:pt idx="3">
                  <c:v>E. Coli</c:v>
                </c:pt>
                <c:pt idx="4">
                  <c:v>Coliforms</c:v>
                </c:pt>
                <c:pt idx="5">
                  <c:v>Bacillus Cereus</c:v>
                </c:pt>
                <c:pt idx="6">
                  <c:v>Staphylococcus</c:v>
                </c:pt>
                <c:pt idx="7">
                  <c:v>Pseudomonas</c:v>
                </c:pt>
                <c:pt idx="8">
                  <c:v>Clostridium perfringens</c:v>
                </c:pt>
              </c:strCache>
            </c:strRef>
          </c:cat>
          <c:val>
            <c:numRef>
              <c:f>Sheet1!$B$42:$B$50</c:f>
              <c:numCache>
                <c:formatCode>General</c:formatCode>
                <c:ptCount val="9"/>
                <c:pt idx="0">
                  <c:v>27.2</c:v>
                </c:pt>
                <c:pt idx="1">
                  <c:v>38.4</c:v>
                </c:pt>
                <c:pt idx="2">
                  <c:v>12.6</c:v>
                </c:pt>
                <c:pt idx="3">
                  <c:v>8</c:v>
                </c:pt>
                <c:pt idx="4">
                  <c:v>10.5</c:v>
                </c:pt>
                <c:pt idx="5">
                  <c:v>1.4</c:v>
                </c:pt>
                <c:pt idx="6">
                  <c:v>1.4</c:v>
                </c:pt>
                <c:pt idx="7">
                  <c:v>0.5</c:v>
                </c:pt>
                <c:pt idx="8">
                  <c:v>0</c:v>
                </c:pt>
              </c:numCache>
            </c:numRef>
          </c:val>
        </c:ser>
        <c:dLbls>
          <c:showCatName val="1"/>
          <c:showPercent val="1"/>
        </c:dLbls>
      </c:pie3DChart>
    </c:plotArea>
    <c:plotVisOnly val="1"/>
    <c:dispBlanksAs val="zero"/>
  </c:chart>
  <c:spPr>
    <a:noFill/>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style val="42"/>
  <c:chart>
    <c:autoTitleDeleted val="1"/>
    <c:view3D>
      <c:rotX val="30"/>
      <c:rotY val="210"/>
      <c:perspective val="30"/>
    </c:view3D>
    <c:plotArea>
      <c:layout>
        <c:manualLayout>
          <c:layoutTarget val="inner"/>
          <c:xMode val="edge"/>
          <c:yMode val="edge"/>
          <c:x val="7.7777777777777779E-2"/>
          <c:y val="0.16435185185185186"/>
          <c:w val="0.84444444444444522"/>
          <c:h val="0.8342592592592597"/>
        </c:manualLayout>
      </c:layout>
      <c:pie3DChart>
        <c:varyColors val="1"/>
        <c:ser>
          <c:idx val="0"/>
          <c:order val="0"/>
          <c:tx>
            <c:strRef>
              <c:f>Sheet1!$B$1</c:f>
              <c:strCache>
                <c:ptCount val="1"/>
                <c:pt idx="0">
                  <c:v>2010</c:v>
                </c:pt>
              </c:strCache>
            </c:strRef>
          </c:tx>
          <c:spPr>
            <a:effectLst>
              <a:outerShdw blurRad="190500" dist="165100" rotWithShape="0">
                <a:srgbClr val="000000">
                  <a:alpha val="50000"/>
                </a:srgbClr>
              </a:outerShdw>
            </a:effectLst>
          </c:spPr>
          <c:dLbls>
            <c:dLbl>
              <c:idx val="5"/>
              <c:layout>
                <c:manualLayout>
                  <c:x val="6.2305227471566117E-2"/>
                  <c:y val="4.9622338874307392E-2"/>
                </c:manualLayout>
              </c:layout>
              <c:tx>
                <c:rich>
                  <a:bodyPr/>
                  <a:lstStyle/>
                  <a:p>
                    <a:pPr>
                      <a:defRPr lang="ar-SA" sz="1400" b="1">
                        <a:solidFill>
                          <a:schemeClr val="tx1"/>
                        </a:solidFill>
                        <a:effectLst>
                          <a:outerShdw blurRad="38100" dist="38100" dir="2700000" algn="tl">
                            <a:srgbClr val="000000">
                              <a:alpha val="43137"/>
                            </a:srgbClr>
                          </a:outerShdw>
                        </a:effectLst>
                      </a:defRPr>
                    </a:pPr>
                    <a:r>
                      <a:rPr lang="en-US" sz="1400" b="1" i="0" u="none" strike="noStrike" baseline="0" dirty="0" smtClean="0">
                        <a:solidFill>
                          <a:schemeClr val="accent2">
                            <a:lumMod val="50000"/>
                          </a:schemeClr>
                        </a:solidFill>
                        <a:effectLst>
                          <a:outerShdw blurRad="38100" dist="38100" dir="2700000" algn="tl">
                            <a:srgbClr val="000000">
                              <a:alpha val="43137"/>
                            </a:srgbClr>
                          </a:outerShdw>
                        </a:effectLst>
                      </a:rPr>
                      <a:t>B. Cereus 3 %</a:t>
                    </a:r>
                    <a:endParaRPr lang="en-US" sz="1400" b="1" dirty="0">
                      <a:solidFill>
                        <a:schemeClr val="accent2">
                          <a:lumMod val="50000"/>
                        </a:schemeClr>
                      </a:solidFill>
                      <a:effectLst>
                        <a:outerShdw blurRad="38100" dist="38100" dir="2700000" algn="tl">
                          <a:srgbClr val="000000">
                            <a:alpha val="43137"/>
                          </a:srgbClr>
                        </a:outerShdw>
                      </a:effectLst>
                    </a:endParaRPr>
                  </a:p>
                </c:rich>
              </c:tx>
              <c:numFmt formatCode="General" sourceLinked="0"/>
              <c:spPr/>
              <c:showCatName val="1"/>
              <c:showPercent val="1"/>
            </c:dLbl>
            <c:dLbl>
              <c:idx val="6"/>
              <c:layout>
                <c:manualLayout>
                  <c:x val="-6.484689413823283E-2"/>
                  <c:y val="9.2131525226013505E-2"/>
                </c:manualLayout>
              </c:layout>
              <c:tx>
                <c:rich>
                  <a:bodyPr/>
                  <a:lstStyle/>
                  <a:p>
                    <a:pPr>
                      <a:defRPr lang="ar-SA" sz="1400" b="1">
                        <a:solidFill>
                          <a:schemeClr val="accent2">
                            <a:lumMod val="50000"/>
                          </a:schemeClr>
                        </a:solidFill>
                        <a:effectLst>
                          <a:outerShdw blurRad="38100" dist="38100" dir="2700000" algn="tl">
                            <a:srgbClr val="000000">
                              <a:alpha val="43137"/>
                            </a:srgbClr>
                          </a:outerShdw>
                        </a:effectLst>
                      </a:defRPr>
                    </a:pPr>
                    <a:r>
                      <a:rPr dirty="0"/>
                      <a:t>Staphylococcus
</a:t>
                    </a:r>
                  </a:p>
                </c:rich>
              </c:tx>
              <c:numFmt formatCode="General" sourceLinked="0"/>
              <c:spPr/>
              <c:showCatName val="1"/>
              <c:showPercent val="1"/>
            </c:dLbl>
            <c:dLbl>
              <c:idx val="7"/>
              <c:layout>
                <c:manualLayout>
                  <c:x val="-5.5709645669291354E-2"/>
                  <c:y val="3.3346019247594054E-2"/>
                </c:manualLayout>
              </c:layout>
              <c:tx>
                <c:rich>
                  <a:bodyPr/>
                  <a:lstStyle/>
                  <a:p>
                    <a:pPr>
                      <a:defRPr lang="ar-SA" sz="1400" b="1">
                        <a:solidFill>
                          <a:schemeClr val="accent2">
                            <a:lumMod val="50000"/>
                          </a:schemeClr>
                        </a:solidFill>
                        <a:effectLst>
                          <a:outerShdw blurRad="38100" dist="38100" dir="2700000" algn="tl">
                            <a:srgbClr val="000000">
                              <a:alpha val="43137"/>
                            </a:srgbClr>
                          </a:outerShdw>
                        </a:effectLst>
                      </a:defRPr>
                    </a:pPr>
                    <a:r>
                      <a:rPr dirty="0"/>
                      <a:t>Pseudomonas
</a:t>
                    </a:r>
                  </a:p>
                </c:rich>
              </c:tx>
              <c:numFmt formatCode="General" sourceLinked="0"/>
              <c:spPr/>
              <c:showCatName val="1"/>
              <c:showPercent val="1"/>
            </c:dLbl>
            <c:dLbl>
              <c:idx val="8"/>
              <c:layout>
                <c:manualLayout>
                  <c:x val="-6.0854877515310588E-2"/>
                  <c:y val="-5.4031933508311543E-2"/>
                </c:manualLayout>
              </c:layout>
              <c:tx>
                <c:rich>
                  <a:bodyPr/>
                  <a:lstStyle/>
                  <a:p>
                    <a:pPr>
                      <a:defRPr lang="ar-SA" sz="1400" b="1">
                        <a:solidFill>
                          <a:schemeClr val="accent2">
                            <a:lumMod val="50000"/>
                          </a:schemeClr>
                        </a:solidFill>
                        <a:effectLst>
                          <a:outerShdw blurRad="38100" dist="38100" dir="2700000" algn="tl">
                            <a:srgbClr val="000000">
                              <a:alpha val="43137"/>
                            </a:srgbClr>
                          </a:outerShdw>
                        </a:effectLst>
                      </a:defRPr>
                    </a:pPr>
                    <a:r>
                      <a:rPr dirty="0"/>
                      <a:t>Clostridium </a:t>
                    </a:r>
                    <a:r>
                      <a:rPr dirty="0" err="1"/>
                      <a:t>perfringens</a:t>
                    </a:r>
                    <a:r>
                      <a:rPr dirty="0"/>
                      <a:t>
</a:t>
                    </a:r>
                  </a:p>
                </c:rich>
              </c:tx>
              <c:numFmt formatCode="General" sourceLinked="0"/>
              <c:spPr/>
              <c:showCatName val="1"/>
              <c:showPercent val="1"/>
            </c:dLbl>
            <c:numFmt formatCode="General" sourceLinked="0"/>
            <c:txPr>
              <a:bodyPr/>
              <a:lstStyle/>
              <a:p>
                <a:pPr>
                  <a:defRPr lang="ar-SA" sz="1400" b="1"/>
                </a:pPr>
                <a:endParaRPr lang="en-US"/>
              </a:p>
            </c:txPr>
            <c:showCatName val="1"/>
            <c:showPercent val="1"/>
            <c:showLeaderLines val="1"/>
            <c:leaderLines>
              <c:spPr>
                <a:ln>
                  <a:solidFill>
                    <a:srgbClr val="C0504D">
                      <a:lumMod val="50000"/>
                    </a:srgbClr>
                  </a:solidFill>
                </a:ln>
              </c:spPr>
            </c:leaderLines>
          </c:dLbls>
          <c:cat>
            <c:strRef>
              <c:f>Sheet1!$A$2:$A$10</c:f>
              <c:strCache>
                <c:ptCount val="9"/>
                <c:pt idx="0">
                  <c:v>ACC</c:v>
                </c:pt>
                <c:pt idx="1">
                  <c:v>Yeasts &amp; Molds</c:v>
                </c:pt>
                <c:pt idx="2">
                  <c:v>Salmonella</c:v>
                </c:pt>
                <c:pt idx="3">
                  <c:v>E. Coli</c:v>
                </c:pt>
                <c:pt idx="4">
                  <c:v>Coliforms</c:v>
                </c:pt>
                <c:pt idx="5">
                  <c:v>Bacillus Cereus</c:v>
                </c:pt>
                <c:pt idx="6">
                  <c:v>Staphylococcus</c:v>
                </c:pt>
                <c:pt idx="7">
                  <c:v>Pseudomonas</c:v>
                </c:pt>
                <c:pt idx="8">
                  <c:v>Clostridium perfringens</c:v>
                </c:pt>
              </c:strCache>
            </c:strRef>
          </c:cat>
          <c:val>
            <c:numRef>
              <c:f>Sheet1!$B$2:$B$10</c:f>
              <c:numCache>
                <c:formatCode>General</c:formatCode>
                <c:ptCount val="9"/>
                <c:pt idx="0">
                  <c:v>33.200000000000003</c:v>
                </c:pt>
                <c:pt idx="1">
                  <c:v>29.4</c:v>
                </c:pt>
                <c:pt idx="2">
                  <c:v>15.4</c:v>
                </c:pt>
                <c:pt idx="3">
                  <c:v>10.9</c:v>
                </c:pt>
                <c:pt idx="4">
                  <c:v>6</c:v>
                </c:pt>
                <c:pt idx="5">
                  <c:v>3.4</c:v>
                </c:pt>
                <c:pt idx="6">
                  <c:v>1.2</c:v>
                </c:pt>
                <c:pt idx="7">
                  <c:v>0.4</c:v>
                </c:pt>
                <c:pt idx="8">
                  <c:v>0.1</c:v>
                </c:pt>
              </c:numCache>
            </c:numRef>
          </c:val>
        </c:ser>
        <c:dLbls>
          <c:showCatName val="1"/>
          <c:showPercent val="1"/>
        </c:dLbls>
      </c:pie3DChart>
      <c:spPr>
        <a:noFill/>
        <a:effectLst>
          <a:outerShdw blurRad="317500" dist="419100" dir="5520000" sx="53000" sy="53000" algn="ctr" rotWithShape="0">
            <a:prstClr val="black">
              <a:alpha val="7000"/>
            </a:prstClr>
          </a:outerShdw>
        </a:effectLst>
      </c:spPr>
    </c:plotArea>
    <c:plotVisOnly val="1"/>
    <c:dispBlanksAs val="zero"/>
  </c:chart>
  <c:spPr>
    <a:noFill/>
  </c:spPr>
  <c:externalData r:id="rId1"/>
  <c:userShapes r:id="rId2"/>
</c:chartSpace>
</file>

<file path=ppt/drawings/_rels/drawing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png"/></Relationships>
</file>

<file path=ppt/drawings/drawing1.xml><?xml version="1.0" encoding="utf-8"?>
<c:userShapes xmlns:c="http://schemas.openxmlformats.org/drawingml/2006/chart">
  <cdr:relSizeAnchor xmlns:cdr="http://schemas.openxmlformats.org/drawingml/2006/chartDrawing">
    <cdr:from>
      <cdr:x>0.88587</cdr:x>
      <cdr:y>0.01701</cdr:y>
    </cdr:from>
    <cdr:to>
      <cdr:x>0.97787</cdr:x>
      <cdr:y>0.13368</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cstate="print"/>
        <a:stretch xmlns:a="http://schemas.openxmlformats.org/drawingml/2006/main">
          <a:fillRect/>
        </a:stretch>
      </cdr:blipFill>
      <cdr:spPr>
        <a:xfrm xmlns:a="http://schemas.openxmlformats.org/drawingml/2006/main">
          <a:off x="8100392" y="116632"/>
          <a:ext cx="841273" cy="800120"/>
        </a:xfrm>
        <a:prstGeom xmlns:a="http://schemas.openxmlformats.org/drawingml/2006/main" prst="round2DiagRect">
          <a:avLst>
            <a:gd name="adj1" fmla="val 16667"/>
            <a:gd name="adj2" fmla="val 0"/>
          </a:avLst>
        </a:prstGeom>
        <a:ln xmlns:a="http://schemas.openxmlformats.org/drawingml/2006/main" w="88900" cap="sq">
          <a:solidFill>
            <a:srgbClr val="FFFFFF"/>
          </a:solidFill>
          <a:miter lim="800000"/>
        </a:ln>
        <a:effectLst xmlns:a="http://schemas.openxmlformats.org/drawingml/2006/main">
          <a:outerShdw blurRad="254000" algn="tl" rotWithShape="0">
            <a:srgbClr val="000000">
              <a:alpha val="43000"/>
            </a:srgbClr>
          </a:outerShdw>
        </a:effectLst>
      </cdr:spPr>
    </cdr:pic>
  </cdr:relSizeAnchor>
  <cdr:relSizeAnchor xmlns:cdr="http://schemas.openxmlformats.org/drawingml/2006/chartDrawing">
    <cdr:from>
      <cdr:x>0.03538</cdr:x>
      <cdr:y>0.02049</cdr:y>
    </cdr:from>
    <cdr:to>
      <cdr:x>0.1367</cdr:x>
      <cdr:y>0.14901</cdr:y>
    </cdr:to>
    <cdr:pic>
      <cdr:nvPicPr>
        <cdr:cNvPr id="3" name="Picture 2" descr="C:\Documents and Settings\AAgalaf\Desktop\gpi\logo\square.jpg"/>
        <cdr:cNvPicPr>
          <a:picLocks xmlns:a="http://schemas.openxmlformats.org/drawingml/2006/main" noChangeAspect="1" noChangeArrowheads="1"/>
        </cdr:cNvPicPr>
      </cdr:nvPicPr>
      <cdr:blipFill>
        <a:blip xmlns:a="http://schemas.openxmlformats.org/drawingml/2006/main" xmlns:r="http://schemas.openxmlformats.org/officeDocument/2006/relationships" r:embed="rId2" cstate="print"/>
        <a:srcRect xmlns:a="http://schemas.openxmlformats.org/drawingml/2006/main"/>
        <a:stretch xmlns:a="http://schemas.openxmlformats.org/drawingml/2006/main">
          <a:fillRect/>
        </a:stretch>
      </cdr:blipFill>
      <cdr:spPr bwMode="auto">
        <a:xfrm xmlns:a="http://schemas.openxmlformats.org/drawingml/2006/main">
          <a:off x="323528" y="140545"/>
          <a:ext cx="926473" cy="881369"/>
        </a:xfrm>
        <a:prstGeom xmlns:a="http://schemas.openxmlformats.org/drawingml/2006/main" prst="round2DiagRect">
          <a:avLst>
            <a:gd name="adj1" fmla="val 16667"/>
            <a:gd name="adj2" fmla="val 0"/>
          </a:avLst>
        </a:prstGeom>
        <a:ln xmlns:a="http://schemas.openxmlformats.org/drawingml/2006/main" w="88900" cap="sq">
          <a:solidFill>
            <a:srgbClr val="FFFFFF"/>
          </a:solidFill>
          <a:miter lim="800000"/>
        </a:ln>
        <a:effectLst xmlns:a="http://schemas.openxmlformats.org/drawingml/2006/main">
          <a:outerShdw blurRad="254000" algn="tl" rotWithShape="0">
            <a:srgbClr val="000000">
              <a:alpha val="43000"/>
            </a:srgbClr>
          </a:outerShdw>
        </a:effectLst>
      </cdr:spPr>
    </cdr:pic>
  </cdr:relSizeAnchor>
</c:userShapes>
</file>

<file path=ppt/drawings/drawing2.xml><?xml version="1.0" encoding="utf-8"?>
<c:userShapes xmlns:c="http://schemas.openxmlformats.org/drawingml/2006/chart">
  <cdr:relSizeAnchor xmlns:cdr="http://schemas.openxmlformats.org/drawingml/2006/chartDrawing">
    <cdr:from>
      <cdr:x>0.03229</cdr:x>
      <cdr:y>0.67887</cdr:y>
    </cdr:from>
    <cdr:to>
      <cdr:x>0.06458</cdr:x>
      <cdr:y>0.88775</cdr:y>
    </cdr:to>
    <cdr:sp macro="" textlink="">
      <cdr:nvSpPr>
        <cdr:cNvPr id="2" name="Left Brace 1"/>
        <cdr:cNvSpPr/>
      </cdr:nvSpPr>
      <cdr:spPr>
        <a:xfrm xmlns:a="http://schemas.openxmlformats.org/drawingml/2006/main">
          <a:off x="285720" y="4643447"/>
          <a:ext cx="285752" cy="1428760"/>
        </a:xfrm>
        <a:prstGeom xmlns:a="http://schemas.openxmlformats.org/drawingml/2006/main" prst="leftBrace">
          <a:avLst/>
        </a:prstGeom>
        <a:ln xmlns:a="http://schemas.openxmlformats.org/drawingml/2006/main">
          <a:solidFill>
            <a:schemeClr val="accent2">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0.03125</cdr:x>
      <cdr:y>0.75</cdr:y>
    </cdr:from>
    <cdr:to>
      <cdr:x>0.03906</cdr:x>
      <cdr:y>1</cdr:y>
    </cdr:to>
    <cdr:sp macro="" textlink="">
      <cdr:nvSpPr>
        <cdr:cNvPr id="2" name="Left Brace 1"/>
        <cdr:cNvSpPr/>
      </cdr:nvSpPr>
      <cdr:spPr>
        <a:xfrm xmlns:a="http://schemas.openxmlformats.org/drawingml/2006/main">
          <a:off x="285720" y="5143512"/>
          <a:ext cx="71438" cy="1714488"/>
        </a:xfrm>
        <a:prstGeom xmlns:a="http://schemas.openxmlformats.org/drawingml/2006/main" prst="leftBrace">
          <a:avLst/>
        </a:prstGeom>
        <a:ln xmlns:a="http://schemas.openxmlformats.org/drawingml/2006/main">
          <a:solidFill>
            <a:schemeClr val="accent2">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sz="500"/>
        </a:p>
      </cdr:txBody>
    </cdr:sp>
  </cdr:relSizeAnchor>
  <cdr:relSizeAnchor xmlns:cdr="http://schemas.openxmlformats.org/drawingml/2006/chartDrawing">
    <cdr:from>
      <cdr:x>0</cdr:x>
      <cdr:y>0.85417</cdr:y>
    </cdr:from>
    <cdr:to>
      <cdr:x>0.06603</cdr:x>
      <cdr:y>0.90625</cdr:y>
    </cdr:to>
    <cdr:sp macro="" textlink="">
      <cdr:nvSpPr>
        <cdr:cNvPr id="5" name="TextBox 4"/>
        <cdr:cNvSpPr txBox="1"/>
      </cdr:nvSpPr>
      <cdr:spPr>
        <a:xfrm xmlns:a="http://schemas.openxmlformats.org/drawingml/2006/main">
          <a:off x="0" y="5857892"/>
          <a:ext cx="603778" cy="3571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chemeClr val="accent2">
                  <a:lumMod val="50000"/>
                </a:schemeClr>
              </a:solidFill>
            </a:rPr>
            <a:t>1%</a:t>
          </a:r>
          <a:endParaRPr lang="en-US" sz="1100" dirty="0">
            <a:solidFill>
              <a:schemeClr val="accent2">
                <a:lumMod val="50000"/>
              </a:schemeClr>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0.69242</cdr:x>
      <cdr:y>0.39932</cdr:y>
    </cdr:from>
    <cdr:to>
      <cdr:x>0.71681</cdr:x>
      <cdr:y>0.92432</cdr:y>
    </cdr:to>
    <cdr:sp macro="" textlink="">
      <cdr:nvSpPr>
        <cdr:cNvPr id="2" name="Left Brace 1"/>
        <cdr:cNvSpPr/>
      </cdr:nvSpPr>
      <cdr:spPr>
        <a:xfrm xmlns:a="http://schemas.openxmlformats.org/drawingml/2006/main">
          <a:off x="6084168" y="2662436"/>
          <a:ext cx="214311" cy="3500438"/>
        </a:xfrm>
        <a:prstGeom xmlns:a="http://schemas.openxmlformats.org/drawingml/2006/main" prst="leftBrace">
          <a:avLst/>
        </a:prstGeom>
        <a:ln xmlns:a="http://schemas.openxmlformats.org/drawingml/2006/main">
          <a:solidFill>
            <a:schemeClr val="accent2">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0.02439</cdr:x>
      <cdr:y>0.64643</cdr:y>
    </cdr:from>
    <cdr:to>
      <cdr:x>0.08129</cdr:x>
      <cdr:y>0.7</cdr:y>
    </cdr:to>
    <cdr:sp macro="" textlink="">
      <cdr:nvSpPr>
        <cdr:cNvPr id="4" name="TextBox 3"/>
        <cdr:cNvSpPr txBox="1"/>
      </cdr:nvSpPr>
      <cdr:spPr>
        <a:xfrm xmlns:a="http://schemas.openxmlformats.org/drawingml/2006/main">
          <a:off x="214282" y="4310070"/>
          <a:ext cx="500038" cy="3571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ar-LB" sz="1200" b="1" dirty="0" smtClean="0">
              <a:solidFill>
                <a:schemeClr val="accent2">
                  <a:lumMod val="50000"/>
                </a:schemeClr>
              </a:solidFill>
              <a:effectLst>
                <a:outerShdw blurRad="38100" dist="38100" dir="2700000" algn="tl">
                  <a:srgbClr val="000000">
                    <a:alpha val="43137"/>
                  </a:srgbClr>
                </a:outerShdw>
              </a:effectLst>
            </a:rPr>
            <a:t>2 %</a:t>
          </a:r>
          <a:endParaRPr lang="en-US" sz="1200" b="1" dirty="0">
            <a:solidFill>
              <a:schemeClr val="accent2">
                <a:lumMod val="50000"/>
              </a:schemeClr>
            </a:solidFill>
            <a:effectLst>
              <a:outerShdw blurRad="38100" dist="38100" dir="2700000" algn="tl">
                <a:srgbClr val="000000">
                  <a:alpha val="43137"/>
                </a:srgbClr>
              </a:outerShdw>
            </a:effectLst>
          </a:endParaRPr>
        </a:p>
      </cdr:txBody>
    </cdr:sp>
  </cdr:relSizeAnchor>
  <cdr:relSizeAnchor xmlns:cdr="http://schemas.openxmlformats.org/drawingml/2006/chartDrawing">
    <cdr:from>
      <cdr:x>0.06837</cdr:x>
      <cdr:y>0.61527</cdr:y>
    </cdr:from>
    <cdr:to>
      <cdr:x>0.09488</cdr:x>
      <cdr:y>0.70272</cdr:y>
    </cdr:to>
    <cdr:sp macro="" textlink="">
      <cdr:nvSpPr>
        <cdr:cNvPr id="5" name="Left Brace 4"/>
        <cdr:cNvSpPr/>
      </cdr:nvSpPr>
      <cdr:spPr>
        <a:xfrm xmlns:a="http://schemas.openxmlformats.org/drawingml/2006/main" rot="-1320000">
          <a:off x="600756" y="4102336"/>
          <a:ext cx="232935" cy="583029"/>
        </a:xfrm>
        <a:prstGeom xmlns:a="http://schemas.openxmlformats.org/drawingml/2006/main" prst="leftBrace">
          <a:avLst/>
        </a:prstGeom>
        <a:ln xmlns:a="http://schemas.openxmlformats.org/drawingml/2006/main">
          <a:solidFill>
            <a:schemeClr val="accent2">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5.xml><?xml version="1.0" encoding="utf-8"?>
<c:userShapes xmlns:c="http://schemas.openxmlformats.org/drawingml/2006/chart">
  <cdr:relSizeAnchor xmlns:cdr="http://schemas.openxmlformats.org/drawingml/2006/chartDrawing">
    <cdr:from>
      <cdr:x>0.03906</cdr:x>
      <cdr:y>0.72917</cdr:y>
    </cdr:from>
    <cdr:to>
      <cdr:x>0.08593</cdr:x>
      <cdr:y>1</cdr:y>
    </cdr:to>
    <cdr:sp macro="" textlink="">
      <cdr:nvSpPr>
        <cdr:cNvPr id="3" name="Left Brace 2"/>
        <cdr:cNvSpPr/>
      </cdr:nvSpPr>
      <cdr:spPr>
        <a:xfrm xmlns:a="http://schemas.openxmlformats.org/drawingml/2006/main">
          <a:off x="357158" y="5000636"/>
          <a:ext cx="428580" cy="1857364"/>
        </a:xfrm>
        <a:prstGeom xmlns:a="http://schemas.openxmlformats.org/drawingml/2006/main" prst="leftBrace">
          <a:avLst/>
        </a:prstGeom>
        <a:noFill xmlns:a="http://schemas.openxmlformats.org/drawingml/2006/main"/>
        <a:ln xmlns:a="http://schemas.openxmlformats.org/drawingml/2006/main" w="9525" cap="flat" cmpd="sng" algn="ctr">
          <a:solidFill>
            <a:srgbClr val="C0504D">
              <a:lumMod val="50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 lastClr="FFFFFF"/>
              </a:solidFill>
              <a:latin typeface="Georgia"/>
            </a:defRPr>
          </a:lvl1pPr>
          <a:lvl2pPr marL="457200" indent="0">
            <a:defRPr sz="1100">
              <a:solidFill>
                <a:sysClr val="window" lastClr="FFFFFF"/>
              </a:solidFill>
              <a:latin typeface="Georgia"/>
            </a:defRPr>
          </a:lvl2pPr>
          <a:lvl3pPr marL="914400" indent="0">
            <a:defRPr sz="1100">
              <a:solidFill>
                <a:sysClr val="window" lastClr="FFFFFF"/>
              </a:solidFill>
              <a:latin typeface="Georgia"/>
            </a:defRPr>
          </a:lvl3pPr>
          <a:lvl4pPr marL="1371600" indent="0">
            <a:defRPr sz="1100">
              <a:solidFill>
                <a:sysClr val="window" lastClr="FFFFFF"/>
              </a:solidFill>
              <a:latin typeface="Georgia"/>
            </a:defRPr>
          </a:lvl4pPr>
          <a:lvl5pPr marL="1828800" indent="0">
            <a:defRPr sz="1100">
              <a:solidFill>
                <a:sysClr val="window" lastClr="FFFFFF"/>
              </a:solidFill>
              <a:latin typeface="Georgia"/>
            </a:defRPr>
          </a:lvl5pPr>
          <a:lvl6pPr marL="2286000" indent="0">
            <a:defRPr sz="1100">
              <a:solidFill>
                <a:sysClr val="window" lastClr="FFFFFF"/>
              </a:solidFill>
              <a:latin typeface="Georgia"/>
            </a:defRPr>
          </a:lvl6pPr>
          <a:lvl7pPr marL="2743200" indent="0">
            <a:defRPr sz="1100">
              <a:solidFill>
                <a:sysClr val="window" lastClr="FFFFFF"/>
              </a:solidFill>
              <a:latin typeface="Georgia"/>
            </a:defRPr>
          </a:lvl7pPr>
          <a:lvl8pPr marL="3200400" indent="0">
            <a:defRPr sz="1100">
              <a:solidFill>
                <a:sysClr val="window" lastClr="FFFFFF"/>
              </a:solidFill>
              <a:latin typeface="Georgia"/>
            </a:defRPr>
          </a:lvl8pPr>
          <a:lvl9pPr marL="3657600" indent="0">
            <a:defRPr sz="1100">
              <a:solidFill>
                <a:sysClr val="window" lastClr="FFFFFF"/>
              </a:solidFill>
              <a:latin typeface="Georgia"/>
            </a:defRPr>
          </a:lvl9pPr>
        </a:lstStyle>
        <a:p xmlns:a="http://schemas.openxmlformats.org/drawingml/2006/main">
          <a:endParaRPr lang="en-US"/>
        </a:p>
      </cdr:txBody>
    </cdr:sp>
  </cdr:relSizeAnchor>
  <cdr:relSizeAnchor xmlns:cdr="http://schemas.openxmlformats.org/drawingml/2006/chartDrawing">
    <cdr:from>
      <cdr:x>0</cdr:x>
      <cdr:y>0.82292</cdr:y>
    </cdr:from>
    <cdr:to>
      <cdr:x>0.0625</cdr:x>
      <cdr:y>0.88542</cdr:y>
    </cdr:to>
    <cdr:sp macro="" textlink="">
      <cdr:nvSpPr>
        <cdr:cNvPr id="4" name="TextBox 3"/>
        <cdr:cNvSpPr txBox="1"/>
      </cdr:nvSpPr>
      <cdr:spPr>
        <a:xfrm xmlns:a="http://schemas.openxmlformats.org/drawingml/2006/main">
          <a:off x="0" y="5643578"/>
          <a:ext cx="571504" cy="42862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solidFill>
                <a:schemeClr val="accent2">
                  <a:lumMod val="50000"/>
                </a:schemeClr>
              </a:solidFill>
            </a:rPr>
            <a:t>3 %</a:t>
          </a:r>
          <a:endParaRPr lang="en-US" sz="1600" b="1" dirty="0">
            <a:solidFill>
              <a:schemeClr val="accent2">
                <a:lumMod val="50000"/>
              </a:schemeClr>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0.06573</cdr:x>
      <cdr:y>0.70849</cdr:y>
    </cdr:from>
    <cdr:to>
      <cdr:x>0.09123</cdr:x>
      <cdr:y>0.84035</cdr:y>
    </cdr:to>
    <cdr:sp macro="" textlink="">
      <cdr:nvSpPr>
        <cdr:cNvPr id="3" name="Left Brace 2"/>
        <cdr:cNvSpPr/>
      </cdr:nvSpPr>
      <cdr:spPr>
        <a:xfrm xmlns:a="http://schemas.openxmlformats.org/drawingml/2006/main" rot="-2040000">
          <a:off x="601024" y="4858802"/>
          <a:ext cx="233222" cy="904296"/>
        </a:xfrm>
        <a:prstGeom xmlns:a="http://schemas.openxmlformats.org/drawingml/2006/main" prst="leftBrace">
          <a:avLst/>
        </a:prstGeom>
        <a:ln xmlns:a="http://schemas.openxmlformats.org/drawingml/2006/main">
          <a:solidFill>
            <a:schemeClr val="accent2">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solidFill>
              <a:schemeClr val="accent2">
                <a:lumMod val="50000"/>
              </a:schemeClr>
            </a:solidFill>
          </a:endParaRPr>
        </a:p>
      </cdr:txBody>
    </cdr:sp>
  </cdr:relSizeAnchor>
  <cdr:relSizeAnchor xmlns:cdr="http://schemas.openxmlformats.org/drawingml/2006/chartDrawing">
    <cdr:from>
      <cdr:x>0.01362</cdr:x>
      <cdr:y>0.78375</cdr:y>
    </cdr:from>
    <cdr:to>
      <cdr:x>0.07612</cdr:x>
      <cdr:y>0.83584</cdr:y>
    </cdr:to>
    <cdr:sp macro="" textlink="">
      <cdr:nvSpPr>
        <cdr:cNvPr id="4" name="TextBox 3"/>
        <cdr:cNvSpPr txBox="1"/>
      </cdr:nvSpPr>
      <cdr:spPr>
        <a:xfrm xmlns:a="http://schemas.openxmlformats.org/drawingml/2006/main">
          <a:off x="124581" y="5374950"/>
          <a:ext cx="571500" cy="35723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chemeClr val="accent2">
                  <a:lumMod val="50000"/>
                </a:schemeClr>
              </a:solidFill>
            </a:rPr>
            <a:t>1%</a:t>
          </a:r>
          <a:endParaRPr lang="en-US" sz="1400" b="1" dirty="0">
            <a:solidFill>
              <a:schemeClr val="accent2">
                <a:lumMod val="50000"/>
              </a:schemeClr>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0.83594</cdr:x>
      <cdr:y>0.84376</cdr:y>
    </cdr:from>
    <cdr:to>
      <cdr:x>0.96094</cdr:x>
      <cdr:y>0.88542</cdr:y>
    </cdr:to>
    <cdr:sp macro="" textlink="">
      <cdr:nvSpPr>
        <cdr:cNvPr id="2" name="TextBox 1"/>
        <cdr:cNvSpPr txBox="1"/>
      </cdr:nvSpPr>
      <cdr:spPr>
        <a:xfrm xmlns:a="http://schemas.openxmlformats.org/drawingml/2006/main">
          <a:off x="7643834" y="5786478"/>
          <a:ext cx="1143008" cy="28572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solidFill>
                <a:schemeClr val="accent2">
                  <a:lumMod val="50000"/>
                </a:schemeClr>
              </a:solidFill>
            </a:rPr>
            <a:t>2 %</a:t>
          </a:r>
          <a:endParaRPr lang="en-US" sz="1600" b="1" dirty="0">
            <a:solidFill>
              <a:schemeClr val="accent2">
                <a:lumMod val="50000"/>
              </a:schemeClr>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0.14844</cdr:x>
      <cdr:y>0.85417</cdr:y>
    </cdr:from>
    <cdr:to>
      <cdr:x>0.19531</cdr:x>
      <cdr:y>0.94792</cdr:y>
    </cdr:to>
    <cdr:sp macro="" textlink="">
      <cdr:nvSpPr>
        <cdr:cNvPr id="4" name="Left Brace 3"/>
        <cdr:cNvSpPr/>
      </cdr:nvSpPr>
      <cdr:spPr>
        <a:xfrm xmlns:a="http://schemas.openxmlformats.org/drawingml/2006/main">
          <a:off x="1357290" y="5857892"/>
          <a:ext cx="428628" cy="642942"/>
        </a:xfrm>
        <a:prstGeom xmlns:a="http://schemas.openxmlformats.org/drawingml/2006/main" prst="leftBrace">
          <a:avLst/>
        </a:prstGeom>
        <a:ln xmlns:a="http://schemas.openxmlformats.org/drawingml/2006/main">
          <a:solidFill>
            <a:schemeClr val="accent2">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0.09375</cdr:x>
      <cdr:y>0.875</cdr:y>
    </cdr:from>
    <cdr:to>
      <cdr:x>0.15625</cdr:x>
      <cdr:y>0.94792</cdr:y>
    </cdr:to>
    <cdr:sp macro="" textlink="">
      <cdr:nvSpPr>
        <cdr:cNvPr id="5" name="TextBox 4"/>
        <cdr:cNvSpPr txBox="1"/>
      </cdr:nvSpPr>
      <cdr:spPr>
        <a:xfrm xmlns:a="http://schemas.openxmlformats.org/drawingml/2006/main">
          <a:off x="857224" y="6000768"/>
          <a:ext cx="571504" cy="50006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chemeClr val="accent2">
                  <a:lumMod val="50000"/>
                </a:schemeClr>
              </a:solidFill>
            </a:rPr>
            <a:t>1%</a:t>
          </a:r>
          <a:endParaRPr lang="en-US" sz="1400" b="1" dirty="0">
            <a:solidFill>
              <a:schemeClr val="accent2">
                <a:lumMod val="50000"/>
              </a:schemeClr>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A8C78F-AD1D-448F-85D5-FC9B8E15300A}" type="datetimeFigureOut">
              <a:rPr lang="en-US" smtClean="0"/>
              <a:pPr/>
              <a:t>2/28/2011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2D33B-93C1-46D8-B845-6B7B974CD41B}" type="slidenum">
              <a:rPr lang="en-US" smtClean="0"/>
              <a:pPr/>
              <a:t>‹#›</a:t>
            </a:fld>
            <a:endParaRPr lang="en-US"/>
          </a:p>
        </p:txBody>
      </p:sp>
    </p:spTree>
    <p:extLst>
      <p:ext uri="{BB962C8B-B14F-4D97-AF65-F5344CB8AC3E}">
        <p14:creationId xmlns:p14="http://schemas.microsoft.com/office/powerpoint/2010/main" xmlns="" val="810844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r" rtl="1"/>
            <a:r>
              <a:rPr lang="ar-AE" dirty="0" smtClean="0"/>
              <a:t>تم تسجيل أكثر من 176</a:t>
            </a:r>
            <a:r>
              <a:rPr lang="ar-AE" baseline="0" dirty="0" smtClean="0"/>
              <a:t> ألف صنف غذائي في برنامج استيراد وإعادة تصدير الأغذية المعروف </a:t>
            </a:r>
            <a:r>
              <a:rPr lang="ar-AE" baseline="0" dirty="0" err="1" smtClean="0"/>
              <a:t>بـــ</a:t>
            </a:r>
            <a:r>
              <a:rPr lang="ar-AE" baseline="0" dirty="0" smtClean="0"/>
              <a:t> (</a:t>
            </a:r>
            <a:r>
              <a:rPr lang="en-US" baseline="0" dirty="0" smtClean="0"/>
              <a:t>FIRS</a:t>
            </a:r>
            <a:r>
              <a:rPr lang="ar-AE" baseline="0" dirty="0" smtClean="0"/>
              <a:t>)، والذي يربط كل معلومات الصنف الغذائي </a:t>
            </a:r>
            <a:r>
              <a:rPr lang="ar-AE" baseline="0" dirty="0" err="1" smtClean="0"/>
              <a:t>بالباركود</a:t>
            </a:r>
            <a:r>
              <a:rPr lang="ar-AE" baseline="0" dirty="0" smtClean="0"/>
              <a:t>. وقد أدى هذا لتسهيل العمل بصورة كبيرة في الموانئ، إذ أصبح المفتشون يركزون على  المخالفات بدلاً عن تسجيل معلومات الصنف والذي يستغرق زمناً طويلاً. يتضح من هذا الجدول أكثر أن الأصناف تسجيلاً كانت الأصناف التي تقع تحت مجموعة الحبوب ومنتجاتها، تلتها الأصناف التي تقع في مجموعة الحلويات </a:t>
            </a:r>
            <a:r>
              <a:rPr lang="ar-AE" baseline="0" dirty="0" err="1" smtClean="0"/>
              <a:t>والشوكولاته</a:t>
            </a:r>
            <a:r>
              <a:rPr lang="ar-AE" baseline="0" dirty="0" smtClean="0"/>
              <a:t>. تسعى</a:t>
            </a:r>
            <a:r>
              <a:rPr lang="ar-AE" dirty="0" smtClean="0"/>
              <a:t> إدارة الرقابة الغذائية</a:t>
            </a:r>
            <a:r>
              <a:rPr lang="ar-AE" baseline="0" dirty="0" smtClean="0"/>
              <a:t> إلى تسجيل كل الأصناف التي ترد للإمارة. وقد</a:t>
            </a:r>
            <a:r>
              <a:rPr lang="ar-AE" dirty="0" smtClean="0"/>
              <a:t> تم تقديم مسودة مصنف الأغذية إلى لجنة </a:t>
            </a:r>
            <a:r>
              <a:rPr lang="ar-AE" dirty="0" err="1" smtClean="0"/>
              <a:t>الكودكس</a:t>
            </a:r>
            <a:r>
              <a:rPr lang="ar-AE" dirty="0" smtClean="0"/>
              <a:t> لدول الشرق الأدنى لتتم الاستفادة منه من قبل هذه الدول، ومن ثم اعتماده كأحد الحلول التي تؤدي لتسهيل إجراءات التفتيش في الموانئ.</a:t>
            </a:r>
            <a:endParaRPr lang="en-US" dirty="0"/>
          </a:p>
        </p:txBody>
      </p:sp>
      <p:sp>
        <p:nvSpPr>
          <p:cNvPr id="4" name="Slide Number Placeholder 3"/>
          <p:cNvSpPr>
            <a:spLocks noGrp="1"/>
          </p:cNvSpPr>
          <p:nvPr>
            <p:ph type="sldNum" sz="quarter" idx="10"/>
          </p:nvPr>
        </p:nvSpPr>
        <p:spPr/>
        <p:txBody>
          <a:bodyPr/>
          <a:lstStyle/>
          <a:p>
            <a:fld id="{9FD2D33B-93C1-46D8-B845-6B7B974CD41B}"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r" rtl="1"/>
            <a:r>
              <a:rPr lang="ar-AE" dirty="0" smtClean="0"/>
              <a:t>تم تسجيل أكثر من 176</a:t>
            </a:r>
            <a:r>
              <a:rPr lang="ar-AE" baseline="0" dirty="0" smtClean="0"/>
              <a:t> ألف صنف غذائي في برنامج استيراد وإعادة تصدير الأغذية المعروف </a:t>
            </a:r>
            <a:r>
              <a:rPr lang="ar-AE" baseline="0" dirty="0" err="1" smtClean="0"/>
              <a:t>بـــ</a:t>
            </a:r>
            <a:r>
              <a:rPr lang="ar-AE" baseline="0" dirty="0" smtClean="0"/>
              <a:t> (</a:t>
            </a:r>
            <a:r>
              <a:rPr lang="en-US" baseline="0" dirty="0" smtClean="0"/>
              <a:t>FIRS</a:t>
            </a:r>
            <a:r>
              <a:rPr lang="ar-AE" baseline="0" dirty="0" smtClean="0"/>
              <a:t>)، والذي يربط كل معلومات الصنف الغذائي </a:t>
            </a:r>
            <a:r>
              <a:rPr lang="ar-AE" baseline="0" dirty="0" err="1" smtClean="0"/>
              <a:t>بالباركود</a:t>
            </a:r>
            <a:r>
              <a:rPr lang="ar-AE" baseline="0" dirty="0" smtClean="0"/>
              <a:t>. وقد أدى هذا لتسهيل العمل بصورة كبيرة في الموانئ، إذ أصبح المفتشون يركزون على  المخالفات بدلاً عن تسجيل معلومات الصنف والذي يستغرق زمناً طويلاً. يتضح من هذا الجدول أكثر أن الأصناف تسجيلاً كانت الأصناف التي تقع تحت مجموعة الحبوب ومنتجاتها، تلتها الأصناف التي تقع في مجموعة الحلويات </a:t>
            </a:r>
            <a:r>
              <a:rPr lang="ar-AE" baseline="0" dirty="0" err="1" smtClean="0"/>
              <a:t>والشوكولاته</a:t>
            </a:r>
            <a:r>
              <a:rPr lang="ar-AE" baseline="0" dirty="0" smtClean="0"/>
              <a:t>. تسعى</a:t>
            </a:r>
            <a:r>
              <a:rPr lang="ar-AE" dirty="0" smtClean="0"/>
              <a:t> إدارة الرقابة الغذائية</a:t>
            </a:r>
            <a:r>
              <a:rPr lang="ar-AE" baseline="0" dirty="0" smtClean="0"/>
              <a:t> إلى تسجيل كل الأصناف التي ترد للإمارة. وقد</a:t>
            </a:r>
            <a:r>
              <a:rPr lang="ar-AE" dirty="0" smtClean="0"/>
              <a:t> تم تقديم مسودة مصنف الأغذية إلى لجنة </a:t>
            </a:r>
            <a:r>
              <a:rPr lang="ar-AE" dirty="0" err="1" smtClean="0"/>
              <a:t>الكودكس</a:t>
            </a:r>
            <a:r>
              <a:rPr lang="ar-AE" dirty="0" smtClean="0"/>
              <a:t> لدول الشرق الأدنى لتتم الاستفادة منه من قبل هذه الدول، ومن ثم اعتماده كأحد الحلول التي تؤدي لتسهيل إجراءات التفتيش في الموانئ.</a:t>
            </a:r>
            <a:endParaRPr lang="en-US" dirty="0"/>
          </a:p>
        </p:txBody>
      </p:sp>
      <p:sp>
        <p:nvSpPr>
          <p:cNvPr id="4" name="Slide Number Placeholder 3"/>
          <p:cNvSpPr>
            <a:spLocks noGrp="1"/>
          </p:cNvSpPr>
          <p:nvPr>
            <p:ph type="sldNum" sz="quarter" idx="10"/>
          </p:nvPr>
        </p:nvSpPr>
        <p:spPr/>
        <p:txBody>
          <a:bodyPr/>
          <a:lstStyle/>
          <a:p>
            <a:fld id="{9FD2D33B-93C1-46D8-B845-6B7B974CD41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9FD2D33B-93C1-46D8-B845-6B7B974CD41B}" type="slidenum">
              <a:rPr lang="en-US" smtClean="0"/>
              <a:pPr/>
              <a:t>4</a:t>
            </a:fld>
            <a:endParaRPr lang="en-US"/>
          </a:p>
        </p:txBody>
      </p:sp>
    </p:spTree>
    <p:extLst>
      <p:ext uri="{BB962C8B-B14F-4D97-AF65-F5344CB8AC3E}">
        <p14:creationId xmlns:p14="http://schemas.microsoft.com/office/powerpoint/2010/main" xmlns="" val="2353834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FD2D33B-93C1-46D8-B845-6B7B974CD41B}"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FD2D33B-93C1-46D8-B845-6B7B974CD41B}" type="slidenum">
              <a:rPr lang="en-US" smtClean="0"/>
              <a:pPr/>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r" rtl="1"/>
            <a:r>
              <a:rPr lang="ar-AE" dirty="0" smtClean="0"/>
              <a:t>تم تسجيل أكثر من 176</a:t>
            </a:r>
            <a:r>
              <a:rPr lang="ar-AE" baseline="0" dirty="0" smtClean="0"/>
              <a:t> ألف صنف غذائي في برنامج استيراد وإعادة تصدير الأغذية المعروف </a:t>
            </a:r>
            <a:r>
              <a:rPr lang="ar-AE" baseline="0" dirty="0" err="1" smtClean="0"/>
              <a:t>بـــ</a:t>
            </a:r>
            <a:r>
              <a:rPr lang="ar-AE" baseline="0" dirty="0" smtClean="0"/>
              <a:t> (</a:t>
            </a:r>
            <a:r>
              <a:rPr lang="en-US" baseline="0" dirty="0" smtClean="0"/>
              <a:t>FIRS</a:t>
            </a:r>
            <a:r>
              <a:rPr lang="ar-AE" baseline="0" dirty="0" smtClean="0"/>
              <a:t>)، والذي يربط كل معلومات الصنف الغذائي </a:t>
            </a:r>
            <a:r>
              <a:rPr lang="ar-AE" baseline="0" dirty="0" err="1" smtClean="0"/>
              <a:t>بالباركود</a:t>
            </a:r>
            <a:r>
              <a:rPr lang="ar-AE" baseline="0" dirty="0" smtClean="0"/>
              <a:t>. وقد أدى هذا لتسهيل العمل بصورة كبيرة في الموانئ، إذ أصبح المفتشون يركزون على  المخالفات بدلاً عن تسجيل معلومات الصنف والذي يستغرق زمناً طويلاً. يتضح من هذا الجدول أكثر أن الأصناف تسجيلاً كانت الأصناف التي تقع تحت مجموعة الحبوب ومنتجاتها، تلتها الأصناف التي تقع في مجموعة الحلويات </a:t>
            </a:r>
            <a:r>
              <a:rPr lang="ar-AE" baseline="0" dirty="0" err="1" smtClean="0"/>
              <a:t>والشوكولاته</a:t>
            </a:r>
            <a:r>
              <a:rPr lang="ar-AE" baseline="0" dirty="0" smtClean="0"/>
              <a:t>. تسعى</a:t>
            </a:r>
            <a:r>
              <a:rPr lang="ar-AE" dirty="0" smtClean="0"/>
              <a:t> إدارة الرقابة الغذائية</a:t>
            </a:r>
            <a:r>
              <a:rPr lang="ar-AE" baseline="0" dirty="0" smtClean="0"/>
              <a:t> إلى تسجيل كل الأصناف التي ترد للإمارة. وقد</a:t>
            </a:r>
            <a:r>
              <a:rPr lang="ar-AE" dirty="0" smtClean="0"/>
              <a:t> تم تقديم مسودة مصنف الأغذية إلى لجنة </a:t>
            </a:r>
            <a:r>
              <a:rPr lang="ar-AE" dirty="0" err="1" smtClean="0"/>
              <a:t>الكودكس</a:t>
            </a:r>
            <a:r>
              <a:rPr lang="ar-AE" dirty="0" smtClean="0"/>
              <a:t> لدول الشرق الأدنى لتتم الاستفادة منه من قبل هذه الدول، ومن ثم اعتماده كأحد الحلول التي تؤدي لتسهيل إجراءات التفتيش في الموانئ.</a:t>
            </a:r>
            <a:endParaRPr lang="en-US" dirty="0"/>
          </a:p>
        </p:txBody>
      </p:sp>
      <p:sp>
        <p:nvSpPr>
          <p:cNvPr id="4" name="Slide Number Placeholder 3"/>
          <p:cNvSpPr>
            <a:spLocks noGrp="1"/>
          </p:cNvSpPr>
          <p:nvPr>
            <p:ph type="sldNum" sz="quarter" idx="10"/>
          </p:nvPr>
        </p:nvSpPr>
        <p:spPr/>
        <p:txBody>
          <a:bodyPr/>
          <a:lstStyle/>
          <a:p>
            <a:fld id="{9FD2D33B-93C1-46D8-B845-6B7B974CD41B}" type="slidenum">
              <a:rPr lang="en-US" smtClean="0"/>
              <a:pPr/>
              <a:t>19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r" rtl="1"/>
            <a:r>
              <a:rPr lang="ar-AE" dirty="0" smtClean="0"/>
              <a:t>ازدادت</a:t>
            </a:r>
            <a:r>
              <a:rPr lang="ar-AE" baseline="0" dirty="0" smtClean="0"/>
              <a:t> نسبة الأغذية المرفوضة ولكن بنسب متفاوتة لأكثر عشر دول تصديراً للأغذية لإمارة دبي. كما نرى من الجدول أن 7 من هذه الدول مصنفة ضمن الدول ذات </a:t>
            </a:r>
            <a:r>
              <a:rPr lang="ar-AE" baseline="0" dirty="0" err="1" smtClean="0"/>
              <a:t>الاقتصادات</a:t>
            </a:r>
            <a:r>
              <a:rPr lang="ar-AE" baseline="0" dirty="0" smtClean="0"/>
              <a:t> الناشئة، مما يحتم علينا التركيز على هذه الدول، من دول إغفال باقي الدول الثلاثة الأخرى.. كما ذكرنا آنفاً أن هذه الزيادة في عدم الاستيفاء قد يكون بسبب تشديد الإجراءات الرقابية في منافذ الإمارة المختلفة.</a:t>
            </a:r>
          </a:p>
        </p:txBody>
      </p:sp>
      <p:sp>
        <p:nvSpPr>
          <p:cNvPr id="4" name="Slide Number Placeholder 3"/>
          <p:cNvSpPr>
            <a:spLocks noGrp="1"/>
          </p:cNvSpPr>
          <p:nvPr>
            <p:ph type="sldNum" sz="quarter" idx="10"/>
          </p:nvPr>
        </p:nvSpPr>
        <p:spPr/>
        <p:txBody>
          <a:bodyPr/>
          <a:lstStyle/>
          <a:p>
            <a:fld id="{9FD2D33B-93C1-46D8-B845-6B7B974CD41B}" type="slidenum">
              <a:rPr lang="en-US" smtClean="0"/>
              <a:pPr/>
              <a:t>20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r" rtl="1"/>
            <a:r>
              <a:rPr lang="ar-AE" dirty="0" smtClean="0"/>
              <a:t>تم تسجيل أكثر من 176</a:t>
            </a:r>
            <a:r>
              <a:rPr lang="ar-AE" baseline="0" dirty="0" smtClean="0"/>
              <a:t> ألف صنف غذائي في برنامج استيراد وإعادة تصدير الأغذية المعروف </a:t>
            </a:r>
            <a:r>
              <a:rPr lang="ar-AE" baseline="0" dirty="0" err="1" smtClean="0"/>
              <a:t>بـــ</a:t>
            </a:r>
            <a:r>
              <a:rPr lang="ar-AE" baseline="0" dirty="0" smtClean="0"/>
              <a:t> (</a:t>
            </a:r>
            <a:r>
              <a:rPr lang="en-US" baseline="0" dirty="0" smtClean="0"/>
              <a:t>FIRS</a:t>
            </a:r>
            <a:r>
              <a:rPr lang="ar-AE" baseline="0" dirty="0" smtClean="0"/>
              <a:t>)، والذي يربط كل معلومات الصنف الغذائي </a:t>
            </a:r>
            <a:r>
              <a:rPr lang="ar-AE" baseline="0" dirty="0" err="1" smtClean="0"/>
              <a:t>بالباركود</a:t>
            </a:r>
            <a:r>
              <a:rPr lang="ar-AE" baseline="0" dirty="0" smtClean="0"/>
              <a:t>. وقد أدى هذا لتسهيل العمل بصورة كبيرة في الموانئ، إذ أصبح المفتشون يركزون على  المخالفات بدلاً عن تسجيل معلومات الصنف والذي يستغرق زمناً طويلاً. يتضح من هذا الجدول أكثر أن الأصناف تسجيلاً كانت الأصناف التي تقع تحت مجموعة الحبوب ومنتجاتها، تلتها الأصناف التي تقع في مجموعة الحلويات </a:t>
            </a:r>
            <a:r>
              <a:rPr lang="ar-AE" baseline="0" dirty="0" err="1" smtClean="0"/>
              <a:t>والشوكولاته</a:t>
            </a:r>
            <a:r>
              <a:rPr lang="ar-AE" baseline="0" dirty="0" smtClean="0"/>
              <a:t>. تسعى</a:t>
            </a:r>
            <a:r>
              <a:rPr lang="ar-AE" dirty="0" smtClean="0"/>
              <a:t> إدارة الرقابة الغذائية</a:t>
            </a:r>
            <a:r>
              <a:rPr lang="ar-AE" baseline="0" dirty="0" smtClean="0"/>
              <a:t> إلى تسجيل كل الأصناف التي ترد للإمارة. وقد</a:t>
            </a:r>
            <a:r>
              <a:rPr lang="ar-AE" dirty="0" smtClean="0"/>
              <a:t> تم تقديم مسودة مصنف الأغذية إلى لجنة </a:t>
            </a:r>
            <a:r>
              <a:rPr lang="ar-AE" dirty="0" err="1" smtClean="0"/>
              <a:t>الكودكس</a:t>
            </a:r>
            <a:r>
              <a:rPr lang="ar-AE" dirty="0" smtClean="0"/>
              <a:t> لدول الشرق الأدنى لتتم الاستفادة منه من قبل هذه الدول، ومن ثم اعتماده كأحد الحلول التي تؤدي لتسهيل إجراءات التفتيش في الموانئ.</a:t>
            </a:r>
            <a:endParaRPr lang="en-US" dirty="0"/>
          </a:p>
        </p:txBody>
      </p:sp>
      <p:sp>
        <p:nvSpPr>
          <p:cNvPr id="4" name="Slide Number Placeholder 3"/>
          <p:cNvSpPr>
            <a:spLocks noGrp="1"/>
          </p:cNvSpPr>
          <p:nvPr>
            <p:ph type="sldNum" sz="quarter" idx="10"/>
          </p:nvPr>
        </p:nvSpPr>
        <p:spPr/>
        <p:txBody>
          <a:bodyPr/>
          <a:lstStyle/>
          <a:p>
            <a:fld id="{9FD2D33B-93C1-46D8-B845-6B7B974CD41B}" type="slidenum">
              <a:rPr lang="en-US" smtClean="0"/>
              <a:pPr/>
              <a:t>34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r" rtl="1"/>
            <a:r>
              <a:rPr lang="ar-AE" dirty="0" smtClean="0"/>
              <a:t>تم تسجيل أكثر من 176</a:t>
            </a:r>
            <a:r>
              <a:rPr lang="ar-AE" baseline="0" dirty="0" smtClean="0"/>
              <a:t> ألف صنف غذائي في برنامج استيراد وإعادة تصدير الأغذية المعروف </a:t>
            </a:r>
            <a:r>
              <a:rPr lang="ar-AE" baseline="0" dirty="0" err="1" smtClean="0"/>
              <a:t>بـــ</a:t>
            </a:r>
            <a:r>
              <a:rPr lang="ar-AE" baseline="0" dirty="0" smtClean="0"/>
              <a:t> (</a:t>
            </a:r>
            <a:r>
              <a:rPr lang="en-US" baseline="0" dirty="0" smtClean="0"/>
              <a:t>FIRS</a:t>
            </a:r>
            <a:r>
              <a:rPr lang="ar-AE" baseline="0" dirty="0" smtClean="0"/>
              <a:t>)، والذي يربط كل معلومات الصنف الغذائي </a:t>
            </a:r>
            <a:r>
              <a:rPr lang="ar-AE" baseline="0" dirty="0" err="1" smtClean="0"/>
              <a:t>بالباركود</a:t>
            </a:r>
            <a:r>
              <a:rPr lang="ar-AE" baseline="0" dirty="0" smtClean="0"/>
              <a:t>. وقد أدى هذا لتسهيل العمل بصورة كبيرة في الموانئ، إذ أصبح المفتشون يركزون على  المخالفات بدلاً عن تسجيل معلومات الصنف والذي يستغرق زمناً طويلاً. يتضح من هذا الجدول أكثر أن الأصناف تسجيلاً كانت الأصناف التي تقع تحت مجموعة الحبوب ومنتجاتها، تلتها الأصناف التي تقع في مجموعة الحلويات </a:t>
            </a:r>
            <a:r>
              <a:rPr lang="ar-AE" baseline="0" dirty="0" err="1" smtClean="0"/>
              <a:t>والشوكولاته</a:t>
            </a:r>
            <a:r>
              <a:rPr lang="ar-AE" baseline="0" dirty="0" smtClean="0"/>
              <a:t>. تسعى</a:t>
            </a:r>
            <a:r>
              <a:rPr lang="ar-AE" dirty="0" smtClean="0"/>
              <a:t> إدارة الرقابة الغذائية</a:t>
            </a:r>
            <a:r>
              <a:rPr lang="ar-AE" baseline="0" dirty="0" smtClean="0"/>
              <a:t> إلى تسجيل كل الأصناف التي ترد للإمارة. وقد</a:t>
            </a:r>
            <a:r>
              <a:rPr lang="ar-AE" dirty="0" smtClean="0"/>
              <a:t> تم تقديم مسودة مصنف الأغذية إلى لجنة </a:t>
            </a:r>
            <a:r>
              <a:rPr lang="ar-AE" dirty="0" err="1" smtClean="0"/>
              <a:t>الكودكس</a:t>
            </a:r>
            <a:r>
              <a:rPr lang="ar-AE" dirty="0" smtClean="0"/>
              <a:t> لدول الشرق الأدنى لتتم الاستفادة منه من قبل هذه الدول، ومن ثم اعتماده كأحد الحلول التي تؤدي لتسهيل إجراءات التفتيش في الموانئ.</a:t>
            </a:r>
            <a:endParaRPr lang="en-US" dirty="0"/>
          </a:p>
        </p:txBody>
      </p:sp>
      <p:sp>
        <p:nvSpPr>
          <p:cNvPr id="4" name="Slide Number Placeholder 3"/>
          <p:cNvSpPr>
            <a:spLocks noGrp="1"/>
          </p:cNvSpPr>
          <p:nvPr>
            <p:ph type="sldNum" sz="quarter" idx="10"/>
          </p:nvPr>
        </p:nvSpPr>
        <p:spPr/>
        <p:txBody>
          <a:bodyPr/>
          <a:lstStyle/>
          <a:p>
            <a:fld id="{9FD2D33B-93C1-46D8-B845-6B7B974CD41B}" type="slidenum">
              <a:rPr lang="en-US" smtClean="0"/>
              <a:pPr/>
              <a:t>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76200"/>
            <a:ext cx="6934200" cy="838200"/>
          </a:xfrm>
        </p:spPr>
        <p:txBody>
          <a:bodyPr/>
          <a:lstStyle>
            <a:lvl1pPr algn="ctr">
              <a:defRPr>
                <a:solidFill>
                  <a:schemeClr val="tx2"/>
                </a:solidFill>
                <a:ea typeface="+mj-ea"/>
                <a:cs typeface="+mj-cs"/>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838200"/>
            <a:ext cx="6477000" cy="609600"/>
          </a:xfrm>
        </p:spPr>
        <p:txBody>
          <a:bodyPr/>
          <a:lstStyle>
            <a:lvl1pPr marL="0" indent="0" algn="ctr">
              <a:buFontTx/>
              <a:buNone/>
              <a:defRPr sz="2800">
                <a:solidFill>
                  <a:schemeClr val="tx1"/>
                </a:solidFill>
                <a:effectLst>
                  <a:outerShdw blurRad="38100" dist="38100" dir="2700000" algn="tl">
                    <a:srgbClr val="000000"/>
                  </a:outerShdw>
                </a:effectLst>
                <a:ea typeface="+mn-ea"/>
                <a:cs typeface="+mn-cs"/>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324600"/>
            <a:ext cx="2667000" cy="381000"/>
          </a:xfrm>
        </p:spPr>
        <p:txBody>
          <a:bodyPr/>
          <a:lstStyle>
            <a:lvl1pPr>
              <a:defRPr/>
            </a:lvl1pPr>
          </a:lstStyle>
          <a:p>
            <a:fld id="{456AAB5D-EE5C-4351-A315-D550A3DEFE4F}" type="datetime1">
              <a:rPr lang="en-US" smtClean="0"/>
              <a:pPr/>
              <a:t>2/28/2011</a:t>
            </a:fld>
            <a:endParaRPr lang="en-US"/>
          </a:p>
        </p:txBody>
      </p:sp>
      <p:sp>
        <p:nvSpPr>
          <p:cNvPr id="3077" name="Rectangle 5"/>
          <p:cNvSpPr>
            <a:spLocks noGrp="1" noChangeArrowheads="1"/>
          </p:cNvSpPr>
          <p:nvPr>
            <p:ph type="ftr" sz="quarter" idx="3"/>
          </p:nvPr>
        </p:nvSpPr>
        <p:spPr>
          <a:xfrm>
            <a:off x="3657600" y="6324600"/>
            <a:ext cx="2971800" cy="381000"/>
          </a:xfrm>
        </p:spPr>
        <p:txBody>
          <a:bodyPr/>
          <a:lstStyle>
            <a:lvl1pPr>
              <a:defRPr/>
            </a:lvl1pPr>
          </a:lstStyle>
          <a:p>
            <a:endParaRPr lang="en-US"/>
          </a:p>
        </p:txBody>
      </p:sp>
      <p:sp>
        <p:nvSpPr>
          <p:cNvPr id="3078" name="Rectangle 6"/>
          <p:cNvSpPr>
            <a:spLocks noGrp="1" noChangeArrowheads="1"/>
          </p:cNvSpPr>
          <p:nvPr>
            <p:ph type="sldNum" sz="quarter" idx="4"/>
          </p:nvPr>
        </p:nvSpPr>
        <p:spPr>
          <a:xfrm>
            <a:off x="7162800" y="6324600"/>
            <a:ext cx="1600200" cy="381000"/>
          </a:xfrm>
        </p:spPr>
        <p:txBody>
          <a:bodyPr/>
          <a:lstStyle>
            <a:lvl1pPr>
              <a:defRPr/>
            </a:lvl1pPr>
          </a:lstStyle>
          <a:p>
            <a:fld id="{9D2384F7-550B-4A9B-95FC-19E285ECC95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61CC9CF-D5A2-4EE4-B065-DA8854CFD105}" type="datetime1">
              <a:rPr lang="en-US" smtClean="0"/>
              <a:pPr/>
              <a:t>2/28/2011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2384F7-550B-4A9B-95FC-19E285ECC9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14551"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76200"/>
            <a:ext cx="6191251"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14D0213-A383-4F01-A596-0C3C0ED13DA3}" type="datetime1">
              <a:rPr lang="en-US" smtClean="0"/>
              <a:pPr/>
              <a:t>2/28/2011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2384F7-550B-4A9B-95FC-19E285ECC9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85C45B2-44C3-4210-BCDB-B241C0FE02ED}" type="datetime1">
              <a:rPr lang="en-US" smtClean="0"/>
              <a:pPr/>
              <a:t>2/28/2011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2384F7-550B-4A9B-95FC-19E285ECC95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D97E892-C17A-4CFE-829C-E79388BB2C24}" type="datetime1">
              <a:rPr lang="en-US" smtClean="0"/>
              <a:pPr/>
              <a:t>2/28/2011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2384F7-550B-4A9B-95FC-19E285ECC95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1" y="1447800"/>
            <a:ext cx="41529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1" y="1447800"/>
            <a:ext cx="41529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AA90050E-0C00-4008-AEBE-006B83109DB9}" type="datetime1">
              <a:rPr lang="en-US" smtClean="0"/>
              <a:pPr/>
              <a:t>2/28/2011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2384F7-550B-4A9B-95FC-19E285ECC9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7713B93-E2FF-4AE4-AC44-2453FC3023CF}" type="datetime1">
              <a:rPr lang="en-US" smtClean="0"/>
              <a:pPr/>
              <a:t>2/28/2011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D2384F7-550B-4A9B-95FC-19E285ECC9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C7DD125-C38E-4F4E-873F-0C47513D038F}" type="datetime1">
              <a:rPr lang="en-US" smtClean="0"/>
              <a:pPr/>
              <a:t>2/28/2011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D2384F7-550B-4A9B-95FC-19E285ECC95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F089F60-99C5-41E8-8C87-CC5532AFDDB8}" type="datetime1">
              <a:rPr lang="en-US" smtClean="0"/>
              <a:pPr/>
              <a:t>2/28/2011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D2384F7-550B-4A9B-95FC-19E285ECC95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A9495C7-5F31-46B3-94CB-8E0D112633D0}" type="datetime1">
              <a:rPr lang="en-US" smtClean="0"/>
              <a:pPr/>
              <a:t>2/28/2011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2384F7-550B-4A9B-95FC-19E285ECC9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24FDCBA-3465-4FD1-87FD-DCC5F73D4F36}" type="datetime1">
              <a:rPr lang="en-US" smtClean="0"/>
              <a:pPr/>
              <a:t>2/28/2011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2384F7-550B-4A9B-95FC-19E285ECC9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alphaModFix amt="47000"/>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76200"/>
            <a:ext cx="8458200" cy="1295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1447800"/>
            <a:ext cx="84582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81000" y="6400800"/>
            <a:ext cx="2971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fld id="{54615D63-EE35-4677-89AD-1D01663D7B9B}" type="datetime1">
              <a:rPr lang="en-US" smtClean="0"/>
              <a:pPr/>
              <a:t>2/28/2011</a:t>
            </a:fld>
            <a:endParaRPr lang="en-US"/>
          </a:p>
        </p:txBody>
      </p:sp>
      <p:sp>
        <p:nvSpPr>
          <p:cNvPr id="1029" name="Rectangle 5"/>
          <p:cNvSpPr>
            <a:spLocks noGrp="1" noChangeArrowheads="1"/>
          </p:cNvSpPr>
          <p:nvPr>
            <p:ph type="ftr" sz="quarter" idx="3"/>
          </p:nvPr>
        </p:nvSpPr>
        <p:spPr bwMode="auto">
          <a:xfrm>
            <a:off x="3810000" y="6400800"/>
            <a:ext cx="3048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endParaRPr lang="en-US"/>
          </a:p>
        </p:txBody>
      </p:sp>
      <p:sp>
        <p:nvSpPr>
          <p:cNvPr id="1030" name="Rectangle 6"/>
          <p:cNvSpPr>
            <a:spLocks noGrp="1" noChangeArrowheads="1"/>
          </p:cNvSpPr>
          <p:nvPr>
            <p:ph type="sldNum" sz="quarter" idx="4"/>
          </p:nvPr>
        </p:nvSpPr>
        <p:spPr bwMode="auto">
          <a:xfrm>
            <a:off x="7239000" y="6400800"/>
            <a:ext cx="1600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fld id="{9D2384F7-550B-4A9B-95FC-19E285ECC956}"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4400" b="1">
          <a:solidFill>
            <a:srgbClr val="FFFFFF"/>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4400" b="1">
          <a:solidFill>
            <a:srgbClr val="FFFFFF"/>
          </a:solidFill>
          <a:effectLst>
            <a:outerShdw blurRad="38100" dist="38100" dir="2700000" algn="tl">
              <a:srgbClr val="000000"/>
            </a:outerShdw>
          </a:effectLst>
          <a:latin typeface="Arial" pitchFamily="34" charset="0"/>
        </a:defRPr>
      </a:lvl2pPr>
      <a:lvl3pPr algn="l" rtl="0" eaLnBrk="1" fontAlgn="base" hangingPunct="1">
        <a:spcBef>
          <a:spcPct val="0"/>
        </a:spcBef>
        <a:spcAft>
          <a:spcPct val="0"/>
        </a:spcAft>
        <a:defRPr sz="4400" b="1">
          <a:solidFill>
            <a:srgbClr val="FFFFFF"/>
          </a:solidFill>
          <a:effectLst>
            <a:outerShdw blurRad="38100" dist="38100" dir="2700000" algn="tl">
              <a:srgbClr val="000000"/>
            </a:outerShdw>
          </a:effectLst>
          <a:latin typeface="Arial" pitchFamily="34" charset="0"/>
        </a:defRPr>
      </a:lvl3pPr>
      <a:lvl4pPr algn="l" rtl="0" eaLnBrk="1" fontAlgn="base" hangingPunct="1">
        <a:spcBef>
          <a:spcPct val="0"/>
        </a:spcBef>
        <a:spcAft>
          <a:spcPct val="0"/>
        </a:spcAft>
        <a:defRPr sz="4400" b="1">
          <a:solidFill>
            <a:srgbClr val="FFFFFF"/>
          </a:solidFill>
          <a:effectLst>
            <a:outerShdw blurRad="38100" dist="38100" dir="2700000" algn="tl">
              <a:srgbClr val="000000"/>
            </a:outerShdw>
          </a:effectLst>
          <a:latin typeface="Arial" pitchFamily="34" charset="0"/>
        </a:defRPr>
      </a:lvl4pPr>
      <a:lvl5pPr algn="l" rtl="0" eaLnBrk="1" fontAlgn="base" hangingPunct="1">
        <a:spcBef>
          <a:spcPct val="0"/>
        </a:spcBef>
        <a:spcAft>
          <a:spcPct val="0"/>
        </a:spcAft>
        <a:defRPr sz="4400" b="1">
          <a:solidFill>
            <a:srgbClr val="FFFFFF"/>
          </a:solidFill>
          <a:effectLst>
            <a:outerShdw blurRad="38100" dist="38100" dir="2700000" algn="tl">
              <a:srgbClr val="000000"/>
            </a:outerShdw>
          </a:effectLst>
          <a:latin typeface="Arial" pitchFamily="34" charset="0"/>
        </a:defRPr>
      </a:lvl5pPr>
      <a:lvl6pPr marL="457200" algn="l" rtl="0" eaLnBrk="1" fontAlgn="base" hangingPunct="1">
        <a:spcBef>
          <a:spcPct val="0"/>
        </a:spcBef>
        <a:spcAft>
          <a:spcPct val="0"/>
        </a:spcAft>
        <a:defRPr sz="4400" b="1">
          <a:solidFill>
            <a:srgbClr val="FFFFFF"/>
          </a:solidFill>
          <a:effectLst>
            <a:outerShdw blurRad="38100" dist="38100" dir="2700000" algn="tl">
              <a:srgbClr val="000000"/>
            </a:outerShdw>
          </a:effectLst>
          <a:latin typeface="Arial" pitchFamily="34" charset="0"/>
        </a:defRPr>
      </a:lvl6pPr>
      <a:lvl7pPr marL="914400" algn="l" rtl="0" eaLnBrk="1" fontAlgn="base" hangingPunct="1">
        <a:spcBef>
          <a:spcPct val="0"/>
        </a:spcBef>
        <a:spcAft>
          <a:spcPct val="0"/>
        </a:spcAft>
        <a:defRPr sz="4400" b="1">
          <a:solidFill>
            <a:srgbClr val="FFFFFF"/>
          </a:solidFill>
          <a:effectLst>
            <a:outerShdw blurRad="38100" dist="38100" dir="2700000" algn="tl">
              <a:srgbClr val="000000"/>
            </a:outerShdw>
          </a:effectLst>
          <a:latin typeface="Arial" pitchFamily="34" charset="0"/>
        </a:defRPr>
      </a:lvl7pPr>
      <a:lvl8pPr marL="1371600" algn="l" rtl="0" eaLnBrk="1" fontAlgn="base" hangingPunct="1">
        <a:spcBef>
          <a:spcPct val="0"/>
        </a:spcBef>
        <a:spcAft>
          <a:spcPct val="0"/>
        </a:spcAft>
        <a:defRPr sz="4400" b="1">
          <a:solidFill>
            <a:srgbClr val="FFFFFF"/>
          </a:solidFill>
          <a:effectLst>
            <a:outerShdw blurRad="38100" dist="38100" dir="2700000" algn="tl">
              <a:srgbClr val="000000"/>
            </a:outerShdw>
          </a:effectLst>
          <a:latin typeface="Arial" pitchFamily="34" charset="0"/>
        </a:defRPr>
      </a:lvl8pPr>
      <a:lvl9pPr marL="1828800" algn="l" rtl="0" eaLnBrk="1" fontAlgn="base" hangingPunct="1">
        <a:spcBef>
          <a:spcPct val="0"/>
        </a:spcBef>
        <a:spcAft>
          <a:spcPct val="0"/>
        </a:spcAft>
        <a:defRPr sz="4400" b="1">
          <a:solidFill>
            <a:srgbClr val="FFFFFF"/>
          </a:solidFill>
          <a:effectLst>
            <a:outerShdw blurRad="38100" dist="38100" dir="2700000" algn="tl">
              <a:srgbClr val="000000"/>
            </a:outerShdw>
          </a:effectLst>
          <a:latin typeface="Arial" pitchFamily="34" charset="0"/>
        </a:defRPr>
      </a:lvl9pPr>
    </p:titleStyle>
    <p:bodyStyle>
      <a:lvl1pPr marL="342900" indent="-342900" algn="l" rtl="0" eaLnBrk="1" fontAlgn="base" hangingPunct="1">
        <a:spcBef>
          <a:spcPct val="20000"/>
        </a:spcBef>
        <a:spcAft>
          <a:spcPct val="0"/>
        </a:spcAft>
        <a:buChar char="•"/>
        <a:defRPr sz="3200">
          <a:solidFill>
            <a:srgbClr val="FFFFFF"/>
          </a:solidFill>
          <a:latin typeface="+mn-lt"/>
          <a:ea typeface="+mn-ea"/>
          <a:cs typeface="+mn-cs"/>
        </a:defRPr>
      </a:lvl1pPr>
      <a:lvl2pPr marL="742950" indent="-285750" algn="l" rtl="0" eaLnBrk="1" fontAlgn="base" hangingPunct="1">
        <a:spcBef>
          <a:spcPct val="20000"/>
        </a:spcBef>
        <a:spcAft>
          <a:spcPct val="0"/>
        </a:spcAft>
        <a:buChar char="•"/>
        <a:defRPr sz="2800">
          <a:solidFill>
            <a:srgbClr val="FFFFFF"/>
          </a:solidFill>
          <a:latin typeface="+mn-lt"/>
        </a:defRPr>
      </a:lvl2pPr>
      <a:lvl3pPr marL="1143000" indent="-228600" algn="l" rtl="0" eaLnBrk="1" fontAlgn="base" hangingPunct="1">
        <a:spcBef>
          <a:spcPct val="20000"/>
        </a:spcBef>
        <a:spcAft>
          <a:spcPct val="0"/>
        </a:spcAft>
        <a:buChar char="•"/>
        <a:defRPr sz="2400">
          <a:solidFill>
            <a:srgbClr val="FFFFFF"/>
          </a:solidFill>
          <a:latin typeface="+mn-lt"/>
        </a:defRPr>
      </a:lvl3pPr>
      <a:lvl4pPr marL="1600200" indent="-228600" algn="l" rtl="0" eaLnBrk="1" fontAlgn="base" hangingPunct="1">
        <a:spcBef>
          <a:spcPct val="20000"/>
        </a:spcBef>
        <a:spcAft>
          <a:spcPct val="0"/>
        </a:spcAft>
        <a:buChar char="•"/>
        <a:defRPr sz="2000">
          <a:solidFill>
            <a:srgbClr val="FFFFFF"/>
          </a:solidFill>
          <a:latin typeface="+mn-lt"/>
        </a:defRPr>
      </a:lvl4pPr>
      <a:lvl5pPr marL="2057400" indent="-228600" algn="l" rtl="0" eaLnBrk="1" fontAlgn="base" hangingPunct="1">
        <a:spcBef>
          <a:spcPct val="20000"/>
        </a:spcBef>
        <a:spcAft>
          <a:spcPct val="0"/>
        </a:spcAft>
        <a:buChar char="•"/>
        <a:defRPr sz="2000">
          <a:solidFill>
            <a:srgbClr val="FFFFFF"/>
          </a:solidFill>
          <a:latin typeface="+mn-lt"/>
        </a:defRPr>
      </a:lvl5pPr>
      <a:lvl6pPr marL="2514600" indent="-228600" algn="l" rtl="0" eaLnBrk="1" fontAlgn="base" hangingPunct="1">
        <a:spcBef>
          <a:spcPct val="20000"/>
        </a:spcBef>
        <a:spcAft>
          <a:spcPct val="0"/>
        </a:spcAft>
        <a:buChar char="•"/>
        <a:defRPr sz="2000">
          <a:solidFill>
            <a:srgbClr val="FFFFFF"/>
          </a:solidFill>
          <a:latin typeface="+mn-lt"/>
        </a:defRPr>
      </a:lvl6pPr>
      <a:lvl7pPr marL="2971800" indent="-228600" algn="l" rtl="0" eaLnBrk="1" fontAlgn="base" hangingPunct="1">
        <a:spcBef>
          <a:spcPct val="20000"/>
        </a:spcBef>
        <a:spcAft>
          <a:spcPct val="0"/>
        </a:spcAft>
        <a:buChar char="•"/>
        <a:defRPr sz="2000">
          <a:solidFill>
            <a:srgbClr val="FFFFFF"/>
          </a:solidFill>
          <a:latin typeface="+mn-lt"/>
        </a:defRPr>
      </a:lvl7pPr>
      <a:lvl8pPr marL="3429000" indent="-228600" algn="l" rtl="0" eaLnBrk="1" fontAlgn="base" hangingPunct="1">
        <a:spcBef>
          <a:spcPct val="20000"/>
        </a:spcBef>
        <a:spcAft>
          <a:spcPct val="0"/>
        </a:spcAft>
        <a:buChar char="•"/>
        <a:defRPr sz="2000">
          <a:solidFill>
            <a:srgbClr val="FFFFFF"/>
          </a:solidFill>
          <a:latin typeface="+mn-lt"/>
        </a:defRPr>
      </a:lvl8pPr>
      <a:lvl9pPr marL="3886200" indent="-228600" algn="l" rtl="0" eaLnBrk="1" fontAlgn="base" hangingPunct="1">
        <a:spcBef>
          <a:spcPct val="20000"/>
        </a:spcBef>
        <a:spcAft>
          <a:spcPct val="0"/>
        </a:spcAft>
        <a:buChar char="•"/>
        <a:defRPr sz="2000">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tags" Target="../tags/tag10.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tags" Target="../tags/tag1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12.xml"/><Relationship Id="rId5" Type="http://schemas.openxmlformats.org/officeDocument/2006/relationships/image" Target="../media/image5.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tags" Target="../tags/tag13.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7.xml"/><Relationship Id="rId1" Type="http://schemas.openxmlformats.org/officeDocument/2006/relationships/tags" Target="../tags/tag14.xml"/><Relationship Id="rId5" Type="http://schemas.openxmlformats.org/officeDocument/2006/relationships/image" Target="../media/image5.pn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7.xml"/><Relationship Id="rId1" Type="http://schemas.openxmlformats.org/officeDocument/2006/relationships/tags" Target="../tags/tag15.xml"/><Relationship Id="rId5" Type="http://schemas.openxmlformats.org/officeDocument/2006/relationships/image" Target="../media/image5.pn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slideLayout" Target="../slideLayouts/slideLayout7.xml"/><Relationship Id="rId1" Type="http://schemas.openxmlformats.org/officeDocument/2006/relationships/tags" Target="../tags/tag16.xml"/><Relationship Id="rId5" Type="http://schemas.openxmlformats.org/officeDocument/2006/relationships/image" Target="../media/image5.pn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tags" Target="../tags/tag17.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18.xml"/><Relationship Id="rId5" Type="http://schemas.openxmlformats.org/officeDocument/2006/relationships/image" Target="../media/image5.pn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19.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5.pn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20.xml"/><Relationship Id="rId5" Type="http://schemas.openxmlformats.org/officeDocument/2006/relationships/image" Target="../media/image5.pn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tags" Target="../tags/tag21.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image" Target="../media/image5.pn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slideLayout" Target="../slideLayouts/slideLayout1.xml"/><Relationship Id="rId1" Type="http://schemas.openxmlformats.org/officeDocument/2006/relationships/tags" Target="../tags/tag23.xml"/><Relationship Id="rId5" Type="http://schemas.openxmlformats.org/officeDocument/2006/relationships/image" Target="../media/image5.png"/><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ags" Target="../tags/tag24.xml"/><Relationship Id="rId5" Type="http://schemas.openxmlformats.org/officeDocument/2006/relationships/chart" Target="../charts/chart8.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slideLayout" Target="../slideLayouts/slideLayout2.xml"/><Relationship Id="rId1" Type="http://schemas.openxmlformats.org/officeDocument/2006/relationships/tags" Target="../tags/tag25.xml"/><Relationship Id="rId5" Type="http://schemas.openxmlformats.org/officeDocument/2006/relationships/image" Target="../media/image5.png"/><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slideLayout" Target="../slideLayouts/slideLayout2.xml"/><Relationship Id="rId1" Type="http://schemas.openxmlformats.org/officeDocument/2006/relationships/tags" Target="../tags/tag26.xml"/><Relationship Id="rId5" Type="http://schemas.openxmlformats.org/officeDocument/2006/relationships/image" Target="../media/image5.png"/><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slideLayout" Target="../slideLayouts/slideLayout1.xml"/><Relationship Id="rId1" Type="http://schemas.openxmlformats.org/officeDocument/2006/relationships/tags" Target="../tags/tag27.xml"/><Relationship Id="rId5" Type="http://schemas.openxmlformats.org/officeDocument/2006/relationships/image" Target="../media/image5.png"/><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slideLayout" Target="../slideLayouts/slideLayout1.xml"/><Relationship Id="rId1" Type="http://schemas.openxmlformats.org/officeDocument/2006/relationships/tags" Target="../tags/tag28.xml"/><Relationship Id="rId5" Type="http://schemas.openxmlformats.org/officeDocument/2006/relationships/image" Target="../media/image5.png"/><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slideLayout" Target="../slideLayouts/slideLayout7.xml"/><Relationship Id="rId1" Type="http://schemas.openxmlformats.org/officeDocument/2006/relationships/tags" Target="../tags/tag29.xml"/><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3.xml"/><Relationship Id="rId5" Type="http://schemas.openxmlformats.org/officeDocument/2006/relationships/image" Target="../media/image5.pn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slideLayout" Target="../slideLayouts/slideLayout1.xml"/><Relationship Id="rId1" Type="http://schemas.openxmlformats.org/officeDocument/2006/relationships/tags" Target="../tags/tag30.xml"/><Relationship Id="rId5" Type="http://schemas.openxmlformats.org/officeDocument/2006/relationships/image" Target="../media/image5.png"/><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slideLayout" Target="../slideLayouts/slideLayout7.xml"/><Relationship Id="rId1" Type="http://schemas.openxmlformats.org/officeDocument/2006/relationships/tags" Target="../tags/tag31.xml"/><Relationship Id="rId5" Type="http://schemas.openxmlformats.org/officeDocument/2006/relationships/image" Target="../media/image5.png"/><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slideLayout" Target="../slideLayouts/slideLayout7.xml"/><Relationship Id="rId1" Type="http://schemas.openxmlformats.org/officeDocument/2006/relationships/tags" Target="../tags/tag32.xml"/><Relationship Id="rId5" Type="http://schemas.openxmlformats.org/officeDocument/2006/relationships/image" Target="../media/image5.png"/><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slideLayout" Target="../slideLayouts/slideLayout6.xml"/><Relationship Id="rId1" Type="http://schemas.openxmlformats.org/officeDocument/2006/relationships/tags" Target="../tags/tag33.xml"/><Relationship Id="rId5" Type="http://schemas.openxmlformats.org/officeDocument/2006/relationships/image" Target="../media/image5.png"/><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34.xml"/><Relationship Id="rId5" Type="http://schemas.openxmlformats.org/officeDocument/2006/relationships/image" Target="../media/image5.png"/><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35.xml"/><Relationship Id="rId5" Type="http://schemas.openxmlformats.org/officeDocument/2006/relationships/image" Target="../media/image5.png"/><Relationship Id="rId4"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xml"/><Relationship Id="rId1" Type="http://schemas.openxmlformats.org/officeDocument/2006/relationships/tags" Target="../tags/tag36.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6.xml"/><Relationship Id="rId1" Type="http://schemas.openxmlformats.org/officeDocument/2006/relationships/tags" Target="../tags/tag5.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tags" Target="../tags/tag6.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tags" Target="../tags/tag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image" Target="../media/image8.jpe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Screen%20shot%202011-01-29%20at%206.51.51%20PM[1].png"/>
          <p:cNvPicPr>
            <a:picLocks noChangeAspect="1"/>
          </p:cNvPicPr>
          <p:nvPr/>
        </p:nvPicPr>
        <p:blipFill>
          <a:blip r:embed="rId4" cstate="print"/>
          <a:stretch>
            <a:fillRect/>
          </a:stretch>
        </p:blipFill>
        <p:spPr>
          <a:xfrm>
            <a:off x="18118323" y="17559531"/>
            <a:ext cx="3541761" cy="372657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Picture 5" descr="لوغو البلدية.jpg"/>
          <p:cNvPicPr>
            <a:picLocks noChangeAspect="1"/>
          </p:cNvPicPr>
          <p:nvPr/>
        </p:nvPicPr>
        <p:blipFill>
          <a:blip r:embed="rId5" cstate="print"/>
          <a:srcRect l="65368" t="8916" r="5773" b="12356"/>
          <a:stretch>
            <a:fillRect/>
          </a:stretch>
        </p:blipFill>
        <p:spPr>
          <a:xfrm>
            <a:off x="13517685" y="10439496"/>
            <a:ext cx="3614787" cy="368182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7" name="Picture 6" descr="لوغو البلدية.jpg"/>
          <p:cNvPicPr>
            <a:picLocks noChangeAspect="1"/>
          </p:cNvPicPr>
          <p:nvPr/>
        </p:nvPicPr>
        <p:blipFill>
          <a:blip r:embed="rId5" cstate="print"/>
          <a:srcRect l="65368" t="8916" r="5773" b="12356"/>
          <a:stretch>
            <a:fillRect/>
          </a:stretch>
        </p:blipFill>
        <p:spPr>
          <a:xfrm>
            <a:off x="1007603" y="-3771801"/>
            <a:ext cx="1410129" cy="141393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8" name="Picture 7" descr="Screen%20shot%202011-01-29%20at%206.51.51%20PM[1].png"/>
          <p:cNvPicPr>
            <a:picLocks noChangeAspect="1"/>
          </p:cNvPicPr>
          <p:nvPr/>
        </p:nvPicPr>
        <p:blipFill>
          <a:blip r:embed="rId4" cstate="print"/>
          <a:stretch>
            <a:fillRect/>
          </a:stretch>
        </p:blipFill>
        <p:spPr>
          <a:xfrm>
            <a:off x="6948263" y="-3627784"/>
            <a:ext cx="1408527" cy="131825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9" name="Rectangle 8"/>
          <p:cNvSpPr/>
          <p:nvPr/>
        </p:nvSpPr>
        <p:spPr>
          <a:xfrm>
            <a:off x="1367029" y="2855838"/>
            <a:ext cx="6805371" cy="1077218"/>
          </a:xfrm>
          <a:prstGeom prst="rect">
            <a:avLst/>
          </a:prstGeom>
          <a:gradFill>
            <a:gsLst>
              <a:gs pos="0">
                <a:schemeClr val="accent3">
                  <a:shade val="51000"/>
                  <a:satMod val="130000"/>
                  <a:alpha val="40000"/>
                </a:schemeClr>
              </a:gs>
              <a:gs pos="80000">
                <a:schemeClr val="accent3">
                  <a:shade val="93000"/>
                  <a:satMod val="130000"/>
                </a:schemeClr>
              </a:gs>
              <a:gs pos="100000">
                <a:schemeClr val="accent3">
                  <a:shade val="94000"/>
                  <a:satMod val="135000"/>
                </a:schemeClr>
              </a:gs>
            </a:gsLst>
          </a:gradFill>
          <a:ln>
            <a:noFill/>
          </a:ln>
          <a:scene3d>
            <a:camera prst="orthographicFront">
              <a:rot lat="0" lon="0" rev="0"/>
            </a:camera>
            <a:lightRig rig="threePt" dir="t">
              <a:rot lat="0" lon="0" rev="1200000"/>
            </a:lightRig>
          </a:scene3d>
          <a:sp3d>
            <a:bevelT w="63500" h="25400" prst="riblet"/>
          </a:sp3d>
        </p:spPr>
        <p:style>
          <a:lnRef idx="0">
            <a:schemeClr val="accent3"/>
          </a:lnRef>
          <a:fillRef idx="3">
            <a:schemeClr val="accent3"/>
          </a:fillRef>
          <a:effectRef idx="3">
            <a:schemeClr val="accent3"/>
          </a:effectRef>
          <a:fontRef idx="minor">
            <a:schemeClr val="lt1"/>
          </a:fontRef>
        </p:style>
        <p:txBody>
          <a:bodyPr wrap="square" lIns="91440" tIns="45720" rIns="91440" bIns="45720">
            <a:spAutoFit/>
          </a:bodyPr>
          <a:lstStyle/>
          <a:p>
            <a:pPr algn="ctr" rtl="1"/>
            <a:r>
              <a:rPr lang="ar-LB" sz="4000" b="1" dirty="0" smtClean="0">
                <a:ln w="19050">
                  <a:no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rPr>
              <a:t>دبي</a:t>
            </a:r>
            <a:r>
              <a:rPr lang="ar-SA" sz="4000" b="1" dirty="0" smtClean="0">
                <a:ln w="19050">
                  <a:no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rPr>
              <a:t> :</a:t>
            </a:r>
            <a:r>
              <a:rPr lang="ar-LB" sz="4000" b="1" dirty="0" smtClean="0">
                <a:ln w="19050">
                  <a:solidFill>
                    <a:schemeClr val="tx2">
                      <a:tint val="1000"/>
                    </a:schemeClr>
                  </a:solid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rPr>
              <a:t> </a:t>
            </a:r>
            <a:r>
              <a:rPr lang="ar-LB" sz="4000" b="1" dirty="0" smtClean="0">
                <a:ln w="19050">
                  <a:no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rPr>
              <a:t>قرية الغذاء العالمية</a:t>
            </a:r>
            <a:endParaRPr lang="en-US" sz="4000" b="1" dirty="0" smtClean="0">
              <a:ln w="19050">
                <a:no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endParaRPr>
          </a:p>
          <a:p>
            <a:pPr algn="ctr" rtl="1"/>
            <a:r>
              <a:rPr lang="en-US" sz="2400" b="1" dirty="0" smtClean="0">
                <a:ln w="19050">
                  <a:no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rPr>
              <a:t>Dubai : A Global Food Village</a:t>
            </a:r>
            <a:endParaRPr lang="en-US" sz="2400" b="1" dirty="0">
              <a:ln w="19050">
                <a:no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endParaRPr>
          </a:p>
        </p:txBody>
      </p:sp>
      <p:sp>
        <p:nvSpPr>
          <p:cNvPr id="10" name="Slide Number Placeholder 9"/>
          <p:cNvSpPr>
            <a:spLocks noGrp="1"/>
          </p:cNvSpPr>
          <p:nvPr>
            <p:ph type="sldNum" sz="quarter" idx="12"/>
          </p:nvPr>
        </p:nvSpPr>
        <p:spPr/>
        <p:txBody>
          <a:bodyPr/>
          <a:lstStyle/>
          <a:p>
            <a:fld id="{9D2384F7-550B-4A9B-95FC-19E285ECC956}" type="slidenum">
              <a:rPr lang="en-US" smtClean="0"/>
              <a:pPr/>
              <a:t>1</a:t>
            </a:fld>
            <a:endParaRPr lang="en-US"/>
          </a:p>
        </p:txBody>
      </p:sp>
    </p:spTree>
    <p:custDataLst>
      <p:tags r:id="rId1"/>
    </p:custData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nodeType="withEffect">
                                  <p:stCondLst>
                                    <p:cond delay="0"/>
                                  </p:stCondLst>
                                  <p:childTnLst>
                                    <p:animMotion origin="layout" path="M 1.94444E-6 7.40741E-7 L -1.67587 -2.10949 " pathEditMode="relative" rAng="0" ptsTypes="AA">
                                      <p:cBhvr>
                                        <p:cTn id="6" dur="8000" fill="hold"/>
                                        <p:tgtEl>
                                          <p:spTgt spid="6"/>
                                        </p:tgtEl>
                                        <p:attrNameLst>
                                          <p:attrName>ppt_x</p:attrName>
                                          <p:attrName>ppt_y</p:attrName>
                                        </p:attrNameLst>
                                      </p:cBhvr>
                                      <p:rCtr x="-83802" y="-105486"/>
                                    </p:animMotion>
                                  </p:childTnLst>
                                </p:cTn>
                              </p:par>
                              <p:par>
                                <p:cTn id="7" presetID="35" presetClass="path" presetSubtype="0" accel="50000" decel="50000" fill="hold" nodeType="withEffect">
                                  <p:stCondLst>
                                    <p:cond delay="1400"/>
                                  </p:stCondLst>
                                  <p:childTnLst>
                                    <p:animMotion origin="layout" path="M 0.40174 0.51689 L -2.40729 -3.04607 " pathEditMode="relative" rAng="0" ptsTypes="AA">
                                      <p:cBhvr>
                                        <p:cTn id="8" dur="6000" fill="hold"/>
                                        <p:tgtEl>
                                          <p:spTgt spid="4"/>
                                        </p:tgtEl>
                                        <p:attrNameLst>
                                          <p:attrName>ppt_x</p:attrName>
                                          <p:attrName>ppt_y</p:attrName>
                                        </p:attrNameLst>
                                      </p:cBhvr>
                                      <p:rCtr x="-140451" y="-178148"/>
                                    </p:animMotion>
                                  </p:childTnLst>
                                </p:cTn>
                              </p:par>
                            </p:childTnLst>
                          </p:cTn>
                        </p:par>
                        <p:par>
                          <p:cTn id="9" fill="hold">
                            <p:stCondLst>
                              <p:cond delay="8000"/>
                            </p:stCondLst>
                            <p:childTnLst>
                              <p:par>
                                <p:cTn id="10" presetID="35" presetClass="path" presetSubtype="0" accel="50000" decel="50000" fill="hold" nodeType="afterEffect">
                                  <p:stCondLst>
                                    <p:cond delay="0"/>
                                  </p:stCondLst>
                                  <p:childTnLst>
                                    <p:animMotion origin="layout" path="M -0.0382 -0.0296 L -0.04167 0.60023 " pathEditMode="relative" rAng="0" ptsTypes="AA">
                                      <p:cBhvr>
                                        <p:cTn id="11" dur="2000" fill="hold"/>
                                        <p:tgtEl>
                                          <p:spTgt spid="7"/>
                                        </p:tgtEl>
                                        <p:attrNameLst>
                                          <p:attrName>ppt_x</p:attrName>
                                          <p:attrName>ppt_y</p:attrName>
                                        </p:attrNameLst>
                                      </p:cBhvr>
                                      <p:rCtr x="-174" y="31491"/>
                                    </p:animMotion>
                                  </p:childTnLst>
                                </p:cTn>
                              </p:par>
                            </p:childTnLst>
                          </p:cTn>
                        </p:par>
                        <p:par>
                          <p:cTn id="12" fill="hold">
                            <p:stCondLst>
                              <p:cond delay="10000"/>
                            </p:stCondLst>
                            <p:childTnLst>
                              <p:par>
                                <p:cTn id="13" presetID="35" presetClass="path" presetSubtype="0" accel="50000" decel="50000" fill="hold" nodeType="afterEffect">
                                  <p:stCondLst>
                                    <p:cond delay="500"/>
                                  </p:stCondLst>
                                  <p:childTnLst>
                                    <p:animMotion origin="layout" path="M 0.03333 -0.04347 L 0.02552 0.58289 " pathEditMode="relative" rAng="0" ptsTypes="AA">
                                      <p:cBhvr>
                                        <p:cTn id="14" dur="2000" fill="hold"/>
                                        <p:tgtEl>
                                          <p:spTgt spid="8"/>
                                        </p:tgtEl>
                                        <p:attrNameLst>
                                          <p:attrName>ppt_x</p:attrName>
                                          <p:attrName>ppt_y</p:attrName>
                                        </p:attrNameLst>
                                      </p:cBhvr>
                                      <p:rCtr x="-399" y="31329"/>
                                    </p:animMotion>
                                  </p:childTnLst>
                                </p:cTn>
                              </p:par>
                              <p:par>
                                <p:cTn id="15" presetID="6" presetClass="entr" presetSubtype="16" fill="hold" grpId="0" nodeType="withEffect">
                                  <p:stCondLst>
                                    <p:cond delay="200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324" y="31532"/>
            <a:ext cx="6499148" cy="1052736"/>
          </a:xfrm>
        </p:spPr>
        <p:style>
          <a:lnRef idx="0">
            <a:schemeClr val="accent3"/>
          </a:lnRef>
          <a:fillRef idx="3">
            <a:schemeClr val="accent3"/>
          </a:fillRef>
          <a:effectRef idx="3">
            <a:schemeClr val="accent3"/>
          </a:effectRef>
          <a:fontRef idx="minor">
            <a:schemeClr val="lt1"/>
          </a:fontRef>
        </p:style>
        <p:txBody>
          <a:bodyPr/>
          <a:lstStyle/>
          <a:p>
            <a:pPr algn="ctr" rtl="1"/>
            <a:r>
              <a:rPr lang="ar-AE" sz="1800" dirty="0">
                <a:solidFill>
                  <a:schemeClr val="accent2">
                    <a:lumMod val="50000"/>
                  </a:schemeClr>
                </a:solidFill>
                <a:effectLst/>
              </a:rPr>
              <a:t>مقارنة بين أكثر 10 دول تصديراً للأغذية عامي 2009-2010 </a:t>
            </a:r>
            <a:r>
              <a:rPr lang="en-US" sz="1800" dirty="0" smtClean="0">
                <a:solidFill>
                  <a:schemeClr val="accent2">
                    <a:lumMod val="50000"/>
                  </a:schemeClr>
                </a:solidFill>
                <a:effectLst/>
              </a:rPr>
              <a:t/>
            </a:r>
            <a:br>
              <a:rPr lang="en-US" sz="1800" dirty="0" smtClean="0">
                <a:solidFill>
                  <a:schemeClr val="accent2">
                    <a:lumMod val="50000"/>
                  </a:schemeClr>
                </a:solidFill>
                <a:effectLst/>
              </a:rPr>
            </a:br>
            <a:r>
              <a:rPr lang="en-US" sz="1800" dirty="0" smtClean="0">
                <a:solidFill>
                  <a:schemeClr val="accent2">
                    <a:lumMod val="50000"/>
                  </a:schemeClr>
                </a:solidFill>
                <a:effectLst/>
              </a:rPr>
              <a:t>Comparison  Between Top 10 Importing Countries (2009 – 2010</a:t>
            </a:r>
            <a:endParaRPr lang="en-US" sz="2400" dirty="0">
              <a:effectLst/>
            </a:endParaRPr>
          </a:p>
        </p:txBody>
      </p:sp>
      <p:pic>
        <p:nvPicPr>
          <p:cNvPr id="4" name="Picture 3" descr="C:\Documents and Settings\AAgalaf\Desktop\gpi\logo\square.jpg"/>
          <p:cNvPicPr>
            <a:picLocks noChangeAspect="1" noChangeArrowheads="1"/>
          </p:cNvPicPr>
          <p:nvPr/>
        </p:nvPicPr>
        <p:blipFill>
          <a:blip r:embed="rId3"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chart"/>
          <p:cNvPicPr>
            <a:picLocks noChangeAspect="1"/>
          </p:cNvPicPr>
          <p:nvPr/>
        </p:nvPicPr>
        <p:blipFill>
          <a:blip r:embed="rId4"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graphicFrame>
        <p:nvGraphicFramePr>
          <p:cNvPr id="6" name="Table 5"/>
          <p:cNvGraphicFramePr>
            <a:graphicFrameLocks noGrp="1"/>
          </p:cNvGraphicFramePr>
          <p:nvPr>
            <p:extLst>
              <p:ext uri="{D42A27DB-BD31-4B8C-83A1-F6EECF244321}">
                <p14:modId xmlns:p14="http://schemas.microsoft.com/office/powerpoint/2010/main" xmlns="" val="946643947"/>
              </p:ext>
            </p:extLst>
          </p:nvPr>
        </p:nvGraphicFramePr>
        <p:xfrm>
          <a:off x="928662" y="1764010"/>
          <a:ext cx="7286676" cy="4279608"/>
        </p:xfrm>
        <a:graphic>
          <a:graphicData uri="http://schemas.openxmlformats.org/drawingml/2006/table">
            <a:tbl>
              <a:tblPr bandRow="1">
                <a:tableStyleId>{306799F8-075E-4A3A-A7F6-7FBC6576F1A4}</a:tableStyleId>
              </a:tblPr>
              <a:tblGrid>
                <a:gridCol w="470459"/>
                <a:gridCol w="1586000"/>
                <a:gridCol w="1959110"/>
                <a:gridCol w="1940171"/>
                <a:gridCol w="1330936"/>
              </a:tblGrid>
              <a:tr h="450544">
                <a:tc>
                  <a:txBody>
                    <a:bodyPr/>
                    <a:lstStyle/>
                    <a:p>
                      <a:pPr marL="0" marR="0" algn="ctr" rtl="0">
                        <a:spcBef>
                          <a:spcPts val="0"/>
                        </a:spcBef>
                        <a:spcAft>
                          <a:spcPts val="0"/>
                        </a:spcAft>
                      </a:pPr>
                      <a:r>
                        <a:rPr lang="en-US" sz="2000" b="1" dirty="0">
                          <a:solidFill>
                            <a:schemeClr val="accent2">
                              <a:lumMod val="50000"/>
                            </a:schemeClr>
                          </a:solidFill>
                          <a:effectLst>
                            <a:outerShdw blurRad="38100" dist="38100" dir="2700000" algn="tl">
                              <a:srgbClr val="000000">
                                <a:alpha val="43137"/>
                              </a:srgbClr>
                            </a:outerShdw>
                          </a:effectLst>
                        </a:rPr>
                        <a:t> </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smtClean="0">
                          <a:solidFill>
                            <a:schemeClr val="accent2">
                              <a:lumMod val="50000"/>
                            </a:schemeClr>
                          </a:solidFill>
                          <a:effectLst>
                            <a:outerShdw blurRad="38100" dist="38100" dir="2700000" algn="tl">
                              <a:srgbClr val="000000">
                                <a:alpha val="43137"/>
                              </a:srgbClr>
                            </a:outerShdw>
                          </a:effectLst>
                        </a:rPr>
                        <a:t>Country</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smtClean="0">
                          <a:solidFill>
                            <a:schemeClr val="accent2">
                              <a:lumMod val="50000"/>
                            </a:schemeClr>
                          </a:solidFill>
                          <a:effectLst>
                            <a:outerShdw blurRad="38100" dist="38100" dir="2700000" algn="tl">
                              <a:srgbClr val="000000">
                                <a:alpha val="43137"/>
                              </a:srgbClr>
                            </a:outerShdw>
                          </a:effectLst>
                        </a:rPr>
                        <a:t>Wt (Tons)  2010</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smtClean="0">
                          <a:solidFill>
                            <a:schemeClr val="accent2">
                              <a:lumMod val="50000"/>
                            </a:schemeClr>
                          </a:solidFill>
                          <a:effectLst>
                            <a:outerShdw blurRad="38100" dist="38100" dir="2700000" algn="tl">
                              <a:srgbClr val="000000">
                                <a:alpha val="43137"/>
                              </a:srgbClr>
                            </a:outerShdw>
                          </a:effectLst>
                        </a:rPr>
                        <a:t>Wt (Tons) 2009</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smtClean="0">
                          <a:solidFill>
                            <a:schemeClr val="accent2">
                              <a:lumMod val="50000"/>
                            </a:schemeClr>
                          </a:solidFill>
                          <a:effectLst>
                            <a:outerShdw blurRad="38100" dist="38100" dir="2700000" algn="tl">
                              <a:srgbClr val="000000">
                                <a:alpha val="43137"/>
                              </a:srgbClr>
                            </a:outerShdw>
                          </a:effectLst>
                        </a:rPr>
                        <a:t>% +/ -</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r>
              <a:tr h="357190">
                <a:tc>
                  <a:txBody>
                    <a:bodyPr/>
                    <a:lstStyle/>
                    <a:p>
                      <a:pPr marL="0" marR="0" algn="ctr" rtl="0">
                        <a:spcBef>
                          <a:spcPts val="0"/>
                        </a:spcBef>
                        <a:spcAft>
                          <a:spcPts val="0"/>
                        </a:spcAft>
                      </a:pPr>
                      <a:r>
                        <a:rPr lang="en-US" sz="2000" dirty="0">
                          <a:solidFill>
                            <a:schemeClr val="accent2">
                              <a:lumMod val="50000"/>
                            </a:schemeClr>
                          </a:solidFill>
                          <a:effectLst>
                            <a:outerShdw blurRad="38100" dist="38100" dir="2700000" algn="tl">
                              <a:srgbClr val="000000">
                                <a:alpha val="43137"/>
                              </a:srgbClr>
                            </a:outerShdw>
                          </a:effectLst>
                        </a:rPr>
                        <a:t>1</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a:solidFill>
                            <a:schemeClr val="accent2">
                              <a:lumMod val="50000"/>
                            </a:schemeClr>
                          </a:solidFill>
                          <a:effectLst>
                            <a:outerShdw blurRad="38100" dist="38100" dir="2700000" algn="tl">
                              <a:srgbClr val="000000">
                                <a:alpha val="43137"/>
                              </a:srgbClr>
                            </a:outerShdw>
                          </a:effectLst>
                        </a:rPr>
                        <a:t>India</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1,498,966</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1,158,187</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smtClean="0">
                          <a:solidFill>
                            <a:schemeClr val="accent2">
                              <a:lumMod val="50000"/>
                            </a:schemeClr>
                          </a:solidFill>
                          <a:effectLst>
                            <a:outerShdw blurRad="38100" dist="38100" dir="2700000" algn="tl">
                              <a:srgbClr val="000000">
                                <a:alpha val="43137"/>
                              </a:srgbClr>
                            </a:outerShdw>
                          </a:effectLst>
                        </a:rPr>
                        <a:t>22.7%</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r>
              <a:tr h="325761">
                <a:tc>
                  <a:txBody>
                    <a:bodyPr/>
                    <a:lstStyle/>
                    <a:p>
                      <a:pPr marL="0" marR="0" algn="ctr" rtl="0">
                        <a:spcBef>
                          <a:spcPts val="0"/>
                        </a:spcBef>
                        <a:spcAft>
                          <a:spcPts val="0"/>
                        </a:spcAft>
                      </a:pPr>
                      <a:r>
                        <a:rPr lang="en-US" sz="2000">
                          <a:solidFill>
                            <a:schemeClr val="accent2">
                              <a:lumMod val="50000"/>
                            </a:schemeClr>
                          </a:solidFill>
                          <a:effectLst>
                            <a:outerShdw blurRad="38100" dist="38100" dir="2700000" algn="tl">
                              <a:srgbClr val="000000">
                                <a:alpha val="43137"/>
                              </a:srgbClr>
                            </a:outerShdw>
                          </a:effectLst>
                        </a:rPr>
                        <a:t>2</a:t>
                      </a:r>
                      <a:endParaRPr lang="en-US" sz="2000" b="1">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a:solidFill>
                            <a:schemeClr val="accent2">
                              <a:lumMod val="50000"/>
                            </a:schemeClr>
                          </a:solidFill>
                          <a:effectLst>
                            <a:outerShdw blurRad="38100" dist="38100" dir="2700000" algn="tl">
                              <a:srgbClr val="000000">
                                <a:alpha val="43137"/>
                              </a:srgbClr>
                            </a:outerShdw>
                          </a:effectLst>
                        </a:rPr>
                        <a:t>Pakistan</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595,203</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346,431</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smtClean="0">
                          <a:solidFill>
                            <a:schemeClr val="accent2">
                              <a:lumMod val="50000"/>
                            </a:schemeClr>
                          </a:solidFill>
                          <a:effectLst>
                            <a:outerShdw blurRad="38100" dist="38100" dir="2700000" algn="tl">
                              <a:srgbClr val="000000">
                                <a:alpha val="43137"/>
                              </a:srgbClr>
                            </a:outerShdw>
                          </a:effectLst>
                        </a:rPr>
                        <a:t>41.8%</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r>
              <a:tr h="374179">
                <a:tc>
                  <a:txBody>
                    <a:bodyPr/>
                    <a:lstStyle/>
                    <a:p>
                      <a:pPr marL="0" marR="0" algn="ctr" rtl="0">
                        <a:spcBef>
                          <a:spcPts val="0"/>
                        </a:spcBef>
                        <a:spcAft>
                          <a:spcPts val="0"/>
                        </a:spcAft>
                      </a:pPr>
                      <a:r>
                        <a:rPr lang="en-US" sz="2000">
                          <a:solidFill>
                            <a:schemeClr val="accent2">
                              <a:lumMod val="50000"/>
                            </a:schemeClr>
                          </a:solidFill>
                          <a:effectLst>
                            <a:outerShdw blurRad="38100" dist="38100" dir="2700000" algn="tl">
                              <a:srgbClr val="000000">
                                <a:alpha val="43137"/>
                              </a:srgbClr>
                            </a:outerShdw>
                          </a:effectLst>
                        </a:rPr>
                        <a:t>3</a:t>
                      </a:r>
                      <a:endParaRPr lang="en-US" sz="2000" b="1">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a:solidFill>
                            <a:schemeClr val="accent2">
                              <a:lumMod val="50000"/>
                            </a:schemeClr>
                          </a:solidFill>
                          <a:effectLst>
                            <a:outerShdw blurRad="38100" dist="38100" dir="2700000" algn="tl">
                              <a:srgbClr val="000000">
                                <a:alpha val="43137"/>
                              </a:srgbClr>
                            </a:outerShdw>
                          </a:effectLst>
                        </a:rPr>
                        <a:t>China</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341,227</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269,379</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smtClean="0">
                          <a:solidFill>
                            <a:schemeClr val="accent2">
                              <a:lumMod val="50000"/>
                            </a:schemeClr>
                          </a:solidFill>
                          <a:effectLst>
                            <a:outerShdw blurRad="38100" dist="38100" dir="2700000" algn="tl">
                              <a:srgbClr val="000000">
                                <a:alpha val="43137"/>
                              </a:srgbClr>
                            </a:outerShdw>
                          </a:effectLst>
                        </a:rPr>
                        <a:t>21.1%</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r>
              <a:tr h="351159">
                <a:tc>
                  <a:txBody>
                    <a:bodyPr/>
                    <a:lstStyle/>
                    <a:p>
                      <a:pPr marL="0" marR="0" algn="ctr" rtl="0">
                        <a:spcBef>
                          <a:spcPts val="0"/>
                        </a:spcBef>
                        <a:spcAft>
                          <a:spcPts val="0"/>
                        </a:spcAft>
                      </a:pPr>
                      <a:r>
                        <a:rPr lang="en-US" sz="2000">
                          <a:solidFill>
                            <a:schemeClr val="accent2">
                              <a:lumMod val="50000"/>
                            </a:schemeClr>
                          </a:solidFill>
                          <a:effectLst>
                            <a:outerShdw blurRad="38100" dist="38100" dir="2700000" algn="tl">
                              <a:srgbClr val="000000">
                                <a:alpha val="43137"/>
                              </a:srgbClr>
                            </a:outerShdw>
                          </a:effectLst>
                        </a:rPr>
                        <a:t>4</a:t>
                      </a:r>
                      <a:endParaRPr lang="en-US" sz="2000" b="1">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a:solidFill>
                            <a:schemeClr val="accent2">
                              <a:lumMod val="50000"/>
                            </a:schemeClr>
                          </a:solidFill>
                          <a:effectLst>
                            <a:outerShdw blurRad="38100" dist="38100" dir="2700000" algn="tl">
                              <a:srgbClr val="000000">
                                <a:alpha val="43137"/>
                              </a:srgbClr>
                            </a:outerShdw>
                          </a:effectLst>
                        </a:rPr>
                        <a:t>Brazil</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272,891</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202,403</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smtClean="0">
                          <a:solidFill>
                            <a:schemeClr val="accent2">
                              <a:lumMod val="50000"/>
                            </a:schemeClr>
                          </a:solidFill>
                          <a:effectLst>
                            <a:outerShdw blurRad="38100" dist="38100" dir="2700000" algn="tl">
                              <a:srgbClr val="000000">
                                <a:alpha val="43137"/>
                              </a:srgbClr>
                            </a:outerShdw>
                          </a:effectLst>
                        </a:rPr>
                        <a:t>25.8%</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r>
              <a:tr h="328139">
                <a:tc>
                  <a:txBody>
                    <a:bodyPr/>
                    <a:lstStyle/>
                    <a:p>
                      <a:pPr marL="0" marR="0" algn="ctr" rtl="0">
                        <a:spcBef>
                          <a:spcPts val="0"/>
                        </a:spcBef>
                        <a:spcAft>
                          <a:spcPts val="0"/>
                        </a:spcAft>
                      </a:pPr>
                      <a:r>
                        <a:rPr lang="en-US" sz="2000">
                          <a:solidFill>
                            <a:schemeClr val="accent2">
                              <a:lumMod val="50000"/>
                            </a:schemeClr>
                          </a:solidFill>
                          <a:effectLst>
                            <a:outerShdw blurRad="38100" dist="38100" dir="2700000" algn="tl">
                              <a:srgbClr val="000000">
                                <a:alpha val="43137"/>
                              </a:srgbClr>
                            </a:outerShdw>
                          </a:effectLst>
                        </a:rPr>
                        <a:t>5</a:t>
                      </a:r>
                      <a:endParaRPr lang="en-US" sz="2000" b="1">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smtClean="0">
                          <a:solidFill>
                            <a:schemeClr val="accent2">
                              <a:lumMod val="50000"/>
                            </a:schemeClr>
                          </a:solidFill>
                          <a:effectLst>
                            <a:outerShdw blurRad="38100" dist="38100" dir="2700000" algn="tl">
                              <a:srgbClr val="000000">
                                <a:alpha val="43137"/>
                              </a:srgbClr>
                            </a:outerShdw>
                          </a:effectLst>
                        </a:rPr>
                        <a:t>USA</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223,834</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159,345</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smtClean="0">
                          <a:solidFill>
                            <a:schemeClr val="accent2">
                              <a:lumMod val="50000"/>
                            </a:schemeClr>
                          </a:solidFill>
                          <a:effectLst>
                            <a:outerShdw blurRad="38100" dist="38100" dir="2700000" algn="tl">
                              <a:srgbClr val="000000">
                                <a:alpha val="43137"/>
                              </a:srgbClr>
                            </a:outerShdw>
                          </a:effectLst>
                        </a:rPr>
                        <a:t>28.8%</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r>
              <a:tr h="428628">
                <a:tc>
                  <a:txBody>
                    <a:bodyPr/>
                    <a:lstStyle/>
                    <a:p>
                      <a:pPr marL="0" marR="0" algn="ctr" rtl="0">
                        <a:spcBef>
                          <a:spcPts val="0"/>
                        </a:spcBef>
                        <a:spcAft>
                          <a:spcPts val="0"/>
                        </a:spcAft>
                      </a:pPr>
                      <a:r>
                        <a:rPr lang="en-US" sz="2000">
                          <a:solidFill>
                            <a:schemeClr val="accent2">
                              <a:lumMod val="50000"/>
                            </a:schemeClr>
                          </a:solidFill>
                          <a:effectLst>
                            <a:outerShdw blurRad="38100" dist="38100" dir="2700000" algn="tl">
                              <a:srgbClr val="000000">
                                <a:alpha val="43137"/>
                              </a:srgbClr>
                            </a:outerShdw>
                          </a:effectLst>
                        </a:rPr>
                        <a:t>6</a:t>
                      </a:r>
                      <a:endParaRPr lang="en-US" sz="2000" b="1">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a:solidFill>
                            <a:schemeClr val="accent2">
                              <a:lumMod val="50000"/>
                            </a:schemeClr>
                          </a:solidFill>
                          <a:effectLst>
                            <a:outerShdw blurRad="38100" dist="38100" dir="2700000" algn="tl">
                              <a:srgbClr val="000000">
                                <a:alpha val="43137"/>
                              </a:srgbClr>
                            </a:outerShdw>
                          </a:effectLst>
                        </a:rPr>
                        <a:t>South Africa</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210,693</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151,806</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smtClean="0">
                          <a:solidFill>
                            <a:schemeClr val="accent2">
                              <a:lumMod val="50000"/>
                            </a:schemeClr>
                          </a:solidFill>
                          <a:effectLst>
                            <a:outerShdw blurRad="38100" dist="38100" dir="2700000" algn="tl">
                              <a:srgbClr val="000000">
                                <a:alpha val="43137"/>
                              </a:srgbClr>
                            </a:outerShdw>
                          </a:effectLst>
                        </a:rPr>
                        <a:t>27.9%</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r>
              <a:tr h="357190">
                <a:tc>
                  <a:txBody>
                    <a:bodyPr/>
                    <a:lstStyle/>
                    <a:p>
                      <a:pPr marL="0" marR="0" algn="ctr" rtl="0">
                        <a:spcBef>
                          <a:spcPts val="0"/>
                        </a:spcBef>
                        <a:spcAft>
                          <a:spcPts val="0"/>
                        </a:spcAft>
                      </a:pPr>
                      <a:r>
                        <a:rPr lang="en-US" sz="2000">
                          <a:solidFill>
                            <a:schemeClr val="accent2">
                              <a:lumMod val="50000"/>
                            </a:schemeClr>
                          </a:solidFill>
                          <a:effectLst>
                            <a:outerShdw blurRad="38100" dist="38100" dir="2700000" algn="tl">
                              <a:srgbClr val="000000">
                                <a:alpha val="43137"/>
                              </a:srgbClr>
                            </a:outerShdw>
                          </a:effectLst>
                        </a:rPr>
                        <a:t>7</a:t>
                      </a:r>
                      <a:endParaRPr lang="en-US" sz="2000" b="1">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a:solidFill>
                            <a:schemeClr val="accent2">
                              <a:lumMod val="50000"/>
                            </a:schemeClr>
                          </a:solidFill>
                          <a:effectLst>
                            <a:outerShdw blurRad="38100" dist="38100" dir="2700000" algn="tl">
                              <a:srgbClr val="000000">
                                <a:alpha val="43137"/>
                              </a:srgbClr>
                            </a:outerShdw>
                          </a:effectLst>
                        </a:rPr>
                        <a:t>Iran</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196,442</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184,433</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smtClean="0">
                          <a:solidFill>
                            <a:schemeClr val="accent2">
                              <a:lumMod val="50000"/>
                            </a:schemeClr>
                          </a:solidFill>
                          <a:effectLst>
                            <a:outerShdw blurRad="38100" dist="38100" dir="2700000" algn="tl">
                              <a:srgbClr val="000000">
                                <a:alpha val="43137"/>
                              </a:srgbClr>
                            </a:outerShdw>
                          </a:effectLst>
                        </a:rPr>
                        <a:t>6.1%</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r>
              <a:tr h="357190">
                <a:tc>
                  <a:txBody>
                    <a:bodyPr/>
                    <a:lstStyle/>
                    <a:p>
                      <a:pPr marL="0" marR="0" algn="ctr" rtl="0">
                        <a:spcBef>
                          <a:spcPts val="0"/>
                        </a:spcBef>
                        <a:spcAft>
                          <a:spcPts val="0"/>
                        </a:spcAft>
                      </a:pPr>
                      <a:r>
                        <a:rPr lang="en-US" sz="2000">
                          <a:solidFill>
                            <a:schemeClr val="accent2">
                              <a:lumMod val="50000"/>
                            </a:schemeClr>
                          </a:solidFill>
                          <a:effectLst>
                            <a:outerShdw blurRad="38100" dist="38100" dir="2700000" algn="tl">
                              <a:srgbClr val="000000">
                                <a:alpha val="43137"/>
                              </a:srgbClr>
                            </a:outerShdw>
                          </a:effectLst>
                        </a:rPr>
                        <a:t>8</a:t>
                      </a:r>
                      <a:endParaRPr lang="en-US" sz="2000" b="1">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a:solidFill>
                            <a:schemeClr val="accent2">
                              <a:lumMod val="50000"/>
                            </a:schemeClr>
                          </a:solidFill>
                          <a:effectLst>
                            <a:outerShdw blurRad="38100" dist="38100" dir="2700000" algn="tl">
                              <a:srgbClr val="000000">
                                <a:alpha val="43137"/>
                              </a:srgbClr>
                            </a:outerShdw>
                          </a:effectLst>
                        </a:rPr>
                        <a:t>Australia</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191,942</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145,123</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smtClean="0">
                          <a:solidFill>
                            <a:schemeClr val="accent2">
                              <a:lumMod val="50000"/>
                            </a:schemeClr>
                          </a:solidFill>
                          <a:effectLst>
                            <a:outerShdw blurRad="38100" dist="38100" dir="2700000" algn="tl">
                              <a:srgbClr val="000000">
                                <a:alpha val="43137"/>
                              </a:srgbClr>
                            </a:outerShdw>
                          </a:effectLst>
                        </a:rPr>
                        <a:t>24.4%</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r>
              <a:tr h="285752">
                <a:tc>
                  <a:txBody>
                    <a:bodyPr/>
                    <a:lstStyle/>
                    <a:p>
                      <a:pPr marL="0" marR="0" algn="ctr" rtl="0">
                        <a:spcBef>
                          <a:spcPts val="0"/>
                        </a:spcBef>
                        <a:spcAft>
                          <a:spcPts val="0"/>
                        </a:spcAft>
                      </a:pPr>
                      <a:r>
                        <a:rPr lang="en-US" sz="2000">
                          <a:solidFill>
                            <a:schemeClr val="accent2">
                              <a:lumMod val="50000"/>
                            </a:schemeClr>
                          </a:solidFill>
                          <a:effectLst>
                            <a:outerShdw blurRad="38100" dist="38100" dir="2700000" algn="tl">
                              <a:srgbClr val="000000">
                                <a:alpha val="43137"/>
                              </a:srgbClr>
                            </a:outerShdw>
                          </a:effectLst>
                        </a:rPr>
                        <a:t>9</a:t>
                      </a:r>
                      <a:endParaRPr lang="en-US" sz="2000" b="1">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a:solidFill>
                            <a:schemeClr val="accent2">
                              <a:lumMod val="50000"/>
                            </a:schemeClr>
                          </a:solidFill>
                          <a:effectLst>
                            <a:outerShdw blurRad="38100" dist="38100" dir="2700000" algn="tl">
                              <a:srgbClr val="000000">
                                <a:alpha val="43137"/>
                              </a:srgbClr>
                            </a:outerShdw>
                          </a:effectLst>
                        </a:rPr>
                        <a:t>Canada</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172,159</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209,182</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a:solidFill>
                            <a:schemeClr val="accent2">
                              <a:lumMod val="50000"/>
                            </a:schemeClr>
                          </a:solidFill>
                          <a:effectLst>
                            <a:outerShdw blurRad="38100" dist="38100" dir="2700000" algn="tl">
                              <a:srgbClr val="000000">
                                <a:alpha val="43137"/>
                              </a:srgbClr>
                            </a:outerShdw>
                          </a:effectLst>
                        </a:rPr>
                        <a:t>-</a:t>
                      </a:r>
                      <a:r>
                        <a:rPr lang="en-US" sz="2000" b="1" dirty="0" smtClean="0">
                          <a:solidFill>
                            <a:schemeClr val="accent2">
                              <a:lumMod val="50000"/>
                            </a:schemeClr>
                          </a:solidFill>
                          <a:effectLst>
                            <a:outerShdw blurRad="38100" dist="38100" dir="2700000" algn="tl">
                              <a:srgbClr val="000000">
                                <a:alpha val="43137"/>
                              </a:srgbClr>
                            </a:outerShdw>
                          </a:effectLst>
                        </a:rPr>
                        <a:t>21.5%</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r>
              <a:tr h="285752">
                <a:tc>
                  <a:txBody>
                    <a:bodyPr/>
                    <a:lstStyle/>
                    <a:p>
                      <a:pPr marL="0" marR="0" algn="ctr" rtl="0">
                        <a:spcBef>
                          <a:spcPts val="0"/>
                        </a:spcBef>
                        <a:spcAft>
                          <a:spcPts val="0"/>
                        </a:spcAft>
                      </a:pPr>
                      <a:r>
                        <a:rPr lang="en-US" sz="2000">
                          <a:solidFill>
                            <a:schemeClr val="accent2">
                              <a:lumMod val="50000"/>
                            </a:schemeClr>
                          </a:solidFill>
                          <a:effectLst>
                            <a:outerShdw blurRad="38100" dist="38100" dir="2700000" algn="tl">
                              <a:srgbClr val="000000">
                                <a:alpha val="43137"/>
                              </a:srgbClr>
                            </a:outerShdw>
                          </a:effectLst>
                        </a:rPr>
                        <a:t>10</a:t>
                      </a:r>
                      <a:endParaRPr lang="en-US" sz="2000" b="1">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a:solidFill>
                            <a:schemeClr val="accent2">
                              <a:lumMod val="50000"/>
                            </a:schemeClr>
                          </a:solidFill>
                          <a:effectLst>
                            <a:outerShdw blurRad="38100" dist="38100" dir="2700000" algn="tl">
                              <a:srgbClr val="000000">
                                <a:alpha val="43137"/>
                              </a:srgbClr>
                            </a:outerShdw>
                          </a:effectLst>
                        </a:rPr>
                        <a:t>Thailand</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152,938</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176,546</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a:solidFill>
                            <a:schemeClr val="accent2">
                              <a:lumMod val="50000"/>
                            </a:schemeClr>
                          </a:solidFill>
                          <a:effectLst>
                            <a:outerShdw blurRad="38100" dist="38100" dir="2700000" algn="tl">
                              <a:srgbClr val="000000">
                                <a:alpha val="43137"/>
                              </a:srgbClr>
                            </a:outerShdw>
                          </a:effectLst>
                        </a:rPr>
                        <a:t>-</a:t>
                      </a:r>
                      <a:r>
                        <a:rPr lang="en-US" sz="2000" b="1" dirty="0" smtClean="0">
                          <a:solidFill>
                            <a:schemeClr val="accent2">
                              <a:lumMod val="50000"/>
                            </a:schemeClr>
                          </a:solidFill>
                          <a:effectLst>
                            <a:outerShdw blurRad="38100" dist="38100" dir="2700000" algn="tl">
                              <a:srgbClr val="000000">
                                <a:alpha val="43137"/>
                              </a:srgbClr>
                            </a:outerShdw>
                          </a:effectLst>
                        </a:rPr>
                        <a:t>15.4%</a:t>
                      </a:r>
                      <a:endParaRPr lang="en-US" sz="2000" b="1" dirty="0">
                        <a:solidFill>
                          <a:schemeClr val="accent2">
                            <a:lumMod val="50000"/>
                          </a:schemeClr>
                        </a:solidFill>
                        <a:effectLst>
                          <a:outerShdw blurRad="38100" dist="38100" dir="2700000" algn="tl">
                            <a:srgbClr val="000000">
                              <a:alpha val="43137"/>
                            </a:srgbClr>
                          </a:outerShdw>
                        </a:effectLst>
                        <a:latin typeface="Times New Roman"/>
                        <a:ea typeface="SimSun"/>
                        <a:cs typeface="Arial"/>
                      </a:endParaRPr>
                    </a:p>
                  </a:txBody>
                  <a:tcPr marL="68580" marR="68580" marT="0" marB="0" anchor="ctr">
                    <a:cell3D prstMaterial="dkEdge">
                      <a:bevel prst="coolSlant"/>
                      <a:lightRig rig="flood" dir="t"/>
                    </a:cell3D>
                  </a:tcPr>
                </a:tc>
              </a:tr>
            </a:tbl>
          </a:graphicData>
        </a:graphic>
      </p:graphicFrame>
      <p:sp>
        <p:nvSpPr>
          <p:cNvPr id="7" name="Slide Number Placeholder 6"/>
          <p:cNvSpPr>
            <a:spLocks noGrp="1"/>
          </p:cNvSpPr>
          <p:nvPr>
            <p:ph type="sldNum" sz="quarter" idx="12"/>
          </p:nvPr>
        </p:nvSpPr>
        <p:spPr/>
        <p:txBody>
          <a:bodyPr/>
          <a:lstStyle/>
          <a:p>
            <a:fld id="{9D2384F7-550B-4A9B-95FC-19E285ECC956}" type="slidenum">
              <a:rPr lang="en-US" smtClean="0"/>
              <a:pPr/>
              <a:t>10</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xmlns="" val="421352418"/>
              </p:ext>
            </p:extLst>
          </p:nvPr>
        </p:nvGraphicFramePr>
        <p:xfrm>
          <a:off x="642911" y="1214423"/>
          <a:ext cx="7929619" cy="5094899"/>
        </p:xfrm>
        <a:graphic>
          <a:graphicData uri="http://schemas.openxmlformats.org/drawingml/2006/table">
            <a:tbl>
              <a:tblPr rtl="1" bandCol="1">
                <a:tableStyleId>{306799F8-075E-4A3A-A7F6-7FBC6576F1A4}</a:tableStyleId>
              </a:tblPr>
              <a:tblGrid>
                <a:gridCol w="5771145"/>
                <a:gridCol w="1588725"/>
                <a:gridCol w="569749"/>
              </a:tblGrid>
              <a:tr h="387349">
                <a:tc>
                  <a:txBody>
                    <a:bodyPr/>
                    <a:lstStyle/>
                    <a:p>
                      <a:pPr marL="0" marR="0" algn="ctr" rtl="0">
                        <a:spcBef>
                          <a:spcPts val="0"/>
                        </a:spcBef>
                        <a:spcAft>
                          <a:spcPts val="0"/>
                        </a:spcAft>
                      </a:pPr>
                      <a:r>
                        <a:rPr lang="en-US" sz="1800" kern="1200" dirty="0" smtClean="0">
                          <a:solidFill>
                            <a:schemeClr val="accent2">
                              <a:lumMod val="50000"/>
                            </a:schemeClr>
                          </a:solidFill>
                          <a:effectLst>
                            <a:outerShdw blurRad="38100" dist="38100" dir="2700000" algn="tl">
                              <a:srgbClr val="000000">
                                <a:alpha val="43137"/>
                              </a:srgbClr>
                            </a:outerShdw>
                          </a:effectLst>
                        </a:rPr>
                        <a:t>Food  Category</a:t>
                      </a:r>
                      <a:endParaRPr lang="en-US" sz="1800" b="1" kern="1200" dirty="0">
                        <a:solidFill>
                          <a:schemeClr val="accent2">
                            <a:lumMod val="50000"/>
                          </a:schemeClr>
                        </a:solidFill>
                        <a:effectLst>
                          <a:outerShdw blurRad="38100" dist="38100" dir="2700000" algn="tl">
                            <a:srgbClr val="000000">
                              <a:alpha val="43137"/>
                            </a:srgbClr>
                          </a:outerShdw>
                        </a:effectLst>
                        <a:latin typeface="+mn-lt"/>
                        <a:ea typeface="+mn-ea"/>
                        <a:cs typeface="+mn-cs"/>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1800" kern="1200" dirty="0" smtClean="0">
                          <a:solidFill>
                            <a:schemeClr val="accent2">
                              <a:lumMod val="50000"/>
                            </a:schemeClr>
                          </a:solidFill>
                          <a:effectLst>
                            <a:outerShdw blurRad="38100" dist="38100" dir="2700000" algn="tl">
                              <a:srgbClr val="000000">
                                <a:alpha val="43137"/>
                              </a:srgbClr>
                            </a:outerShdw>
                          </a:effectLst>
                        </a:rPr>
                        <a:t>country</a:t>
                      </a:r>
                      <a:endParaRPr lang="en-US" sz="1800" b="1" kern="1200" dirty="0">
                        <a:solidFill>
                          <a:schemeClr val="accent2">
                            <a:lumMod val="50000"/>
                          </a:schemeClr>
                        </a:solidFill>
                        <a:effectLst>
                          <a:outerShdw blurRad="38100" dist="38100" dir="2700000" algn="tl">
                            <a:srgbClr val="000000">
                              <a:alpha val="43137"/>
                            </a:srgbClr>
                          </a:outerShdw>
                        </a:effectLst>
                        <a:latin typeface="+mn-lt"/>
                        <a:ea typeface="+mn-ea"/>
                        <a:cs typeface="+mn-cs"/>
                      </a:endParaRPr>
                    </a:p>
                  </a:txBody>
                  <a:tcPr marL="68580" marR="68580" marT="0" marB="0" anchor="ctr">
                    <a:lnR>
                      <a:noFill/>
                    </a:lnR>
                    <a:cell3D prstMaterial="dkEdge">
                      <a:bevel prst="coolSlant"/>
                      <a:lightRig rig="flood" dir="t"/>
                    </a:cell3D>
                  </a:tcPr>
                </a:tc>
                <a:tc>
                  <a:txBody>
                    <a:bodyPr/>
                    <a:lstStyle/>
                    <a:p>
                      <a:pPr marL="0" marR="0" algn="ctr" rtl="0">
                        <a:spcBef>
                          <a:spcPts val="0"/>
                        </a:spcBef>
                        <a:spcAft>
                          <a:spcPts val="0"/>
                        </a:spcAft>
                      </a:pPr>
                      <a:endParaRPr lang="en-US" sz="1800" b="1" kern="1200" dirty="0">
                        <a:solidFill>
                          <a:schemeClr val="accent2">
                            <a:lumMod val="50000"/>
                          </a:schemeClr>
                        </a:solidFill>
                        <a:effectLst>
                          <a:outerShdw blurRad="38100" dist="38100" dir="2700000" algn="tl">
                            <a:srgbClr val="000000">
                              <a:alpha val="43137"/>
                            </a:srgbClr>
                          </a:outerShdw>
                        </a:effectLst>
                        <a:latin typeface="+mn-lt"/>
                        <a:ea typeface="+mn-ea"/>
                        <a:cs typeface="+mn-cs"/>
                      </a:endParaRPr>
                    </a:p>
                  </a:txBody>
                  <a:tcPr marL="68580" marR="68580" marT="0" marB="0" anchor="ctr">
                    <a:lnL>
                      <a:noFill/>
                    </a:lnL>
                    <a:lnR w="9525" cap="flat" cmpd="sng" algn="ctr">
                      <a:noFill/>
                      <a:prstDash val="solid"/>
                    </a:lnR>
                    <a:lnT w="9525" cap="flat" cmpd="sng" algn="ctr">
                      <a:noFill/>
                      <a:prstDash val="solid"/>
                    </a:lnT>
                    <a:lnB>
                      <a:noFill/>
                    </a:lnB>
                    <a:lnTlToBr w="12700" cmpd="sng">
                      <a:noFill/>
                      <a:prstDash val="solid"/>
                    </a:lnTlToBr>
                    <a:lnBlToTr w="12700" cmpd="sng">
                      <a:noFill/>
                      <a:prstDash val="solid"/>
                    </a:lnBlToTr>
                  </a:tcPr>
                </a:tc>
              </a:tr>
              <a:tr h="459978">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Rice &amp; Products, Underground Vegetables, Tropical Fruit, Nuts &amp; Products, Spices</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India </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lnR>
                      <a:noFill/>
                    </a:lnR>
                    <a:cell3D prstMaterial="dkEdge">
                      <a:bevel prst="coolSlant"/>
                      <a:lightRig rig="flood" dir="t"/>
                    </a:cell3D>
                  </a:tcPr>
                </a:tc>
                <a:tc>
                  <a:txBody>
                    <a:bodyPr/>
                    <a:lstStyle/>
                    <a:p>
                      <a:pPr marL="0" marR="0" algn="ctr" rtl="0">
                        <a:spcBef>
                          <a:spcPts val="0"/>
                        </a:spcBef>
                        <a:spcAft>
                          <a:spcPts val="0"/>
                        </a:spcAft>
                      </a:pPr>
                      <a:r>
                        <a:rPr lang="en-US" sz="1800" b="1" dirty="0" smtClean="0">
                          <a:solidFill>
                            <a:schemeClr val="accent2">
                              <a:lumMod val="50000"/>
                            </a:schemeClr>
                          </a:solidFill>
                          <a:effectLst>
                            <a:outerShdw blurRad="228600" dist="266700" dir="2940000" algn="tl">
                              <a:srgbClr val="000000">
                                <a:alpha val="49000"/>
                              </a:srgbClr>
                            </a:outerShdw>
                          </a:effectLst>
                        </a:rPr>
                        <a:t>1</a:t>
                      </a:r>
                      <a:endParaRPr lang="en-US" sz="1800" b="1" dirty="0">
                        <a:solidFill>
                          <a:schemeClr val="accent2">
                            <a:lumMod val="50000"/>
                          </a:schemeClr>
                        </a:solidFill>
                        <a:effectLst>
                          <a:outerShdw blurRad="228600" dist="266700" dir="2940000" algn="tl">
                            <a:srgbClr val="000000">
                              <a:alpha val="49000"/>
                            </a:srgbClr>
                          </a:outerShdw>
                        </a:effectLst>
                        <a:latin typeface="Times New Roman" pitchFamily="18" charset="0"/>
                        <a:ea typeface="SimSun"/>
                        <a:cs typeface="Times New Roman" pitchFamily="18" charset="0"/>
                      </a:endParaRPr>
                    </a:p>
                  </a:txBody>
                  <a:tcPr marL="68580" marR="68580" marT="0" marB="0" anchor="ctr">
                    <a:lnL>
                      <a:noFill/>
                    </a:lnL>
                    <a:lnR w="9525" cap="flat" cmpd="sng" algn="ctr">
                      <a:noFill/>
                      <a:prstDash val="solid"/>
                    </a:lnR>
                    <a:lnT>
                      <a:noFill/>
                    </a:lnT>
                    <a:lnB>
                      <a:noFill/>
                    </a:lnB>
                    <a:lnTlToBr w="12700" cmpd="sng">
                      <a:noFill/>
                      <a:prstDash val="solid"/>
                    </a:lnTlToBr>
                    <a:lnBlToTr w="12700" cmpd="sng">
                      <a:noFill/>
                      <a:prstDash val="solid"/>
                    </a:lnBlToTr>
                  </a:tcPr>
                </a:tc>
              </a:tr>
              <a:tr h="459978">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Rice &amp; Products, Tropical Fruits, Underground Vegetables, Citrus Fruits, Beef &amp; Products</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Pakistan </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lnR>
                      <a:noFill/>
                    </a:lnR>
                    <a:cell3D prstMaterial="dkEdge">
                      <a:bevel prst="coolSlant"/>
                      <a:lightRig rig="flood" dir="t"/>
                    </a:cell3D>
                  </a:tcPr>
                </a:tc>
                <a:tc>
                  <a:txBody>
                    <a:bodyPr/>
                    <a:lstStyle/>
                    <a:p>
                      <a:pPr marL="0" marR="0" algn="ctr" rtl="0">
                        <a:spcBef>
                          <a:spcPts val="0"/>
                        </a:spcBef>
                        <a:spcAft>
                          <a:spcPts val="0"/>
                        </a:spcAft>
                      </a:pPr>
                      <a:r>
                        <a:rPr lang="en-US" sz="1800" b="1" dirty="0" smtClean="0">
                          <a:solidFill>
                            <a:schemeClr val="accent2">
                              <a:lumMod val="50000"/>
                            </a:schemeClr>
                          </a:solidFill>
                          <a:effectLst>
                            <a:outerShdw blurRad="228600" dist="266700" dir="2940000" algn="tl">
                              <a:srgbClr val="000000">
                                <a:alpha val="49000"/>
                              </a:srgbClr>
                            </a:outerShdw>
                          </a:effectLst>
                        </a:rPr>
                        <a:t>2</a:t>
                      </a:r>
                      <a:endParaRPr lang="en-US" sz="1800" b="1" dirty="0">
                        <a:solidFill>
                          <a:schemeClr val="accent2">
                            <a:lumMod val="50000"/>
                          </a:schemeClr>
                        </a:solidFill>
                        <a:effectLst>
                          <a:outerShdw blurRad="228600" dist="266700" dir="2940000" algn="tl">
                            <a:srgbClr val="000000">
                              <a:alpha val="49000"/>
                            </a:srgbClr>
                          </a:outerShdw>
                        </a:effectLst>
                        <a:latin typeface="Times New Roman" pitchFamily="18" charset="0"/>
                        <a:ea typeface="SimSun"/>
                        <a:cs typeface="Times New Roman" pitchFamily="18" charset="0"/>
                      </a:endParaRPr>
                    </a:p>
                  </a:txBody>
                  <a:tcPr marL="68580" marR="68580" marT="0" marB="0" anchor="ctr">
                    <a:lnL>
                      <a:noFill/>
                    </a:lnL>
                    <a:lnR w="9525" cap="flat" cmpd="sng" algn="ctr">
                      <a:noFill/>
                      <a:prstDash val="solid"/>
                    </a:lnR>
                    <a:lnT>
                      <a:noFill/>
                    </a:lnT>
                    <a:lnB>
                      <a:noFill/>
                    </a:lnB>
                    <a:lnTlToBr w="12700" cmpd="sng">
                      <a:noFill/>
                      <a:prstDash val="solid"/>
                    </a:lnTlToBr>
                    <a:lnBlToTr w="12700" cmpd="sng">
                      <a:noFill/>
                      <a:prstDash val="solid"/>
                    </a:lnBlToTr>
                  </a:tcPr>
                </a:tc>
              </a:tr>
              <a:tr h="459978">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Underground Vegetables, </a:t>
                      </a:r>
                      <a:r>
                        <a:rPr lang="en-US" sz="1400" dirty="0" err="1" smtClean="0">
                          <a:solidFill>
                            <a:schemeClr val="accent2">
                              <a:lumMod val="50000"/>
                            </a:schemeClr>
                          </a:solidFill>
                          <a:effectLst>
                            <a:outerShdw blurRad="38100" dist="38100" dir="2700000" algn="tl">
                              <a:srgbClr val="000000">
                                <a:alpha val="43137"/>
                              </a:srgbClr>
                            </a:outerShdw>
                          </a:effectLst>
                        </a:rPr>
                        <a:t>Pome</a:t>
                      </a:r>
                      <a:r>
                        <a:rPr lang="en-US" sz="1400" dirty="0" smtClean="0">
                          <a:solidFill>
                            <a:schemeClr val="accent2">
                              <a:lumMod val="50000"/>
                            </a:schemeClr>
                          </a:solidFill>
                          <a:effectLst>
                            <a:outerShdw blurRad="38100" dist="38100" dir="2700000" algn="tl">
                              <a:srgbClr val="000000">
                                <a:alpha val="43137"/>
                              </a:srgbClr>
                            </a:outerShdw>
                          </a:effectLst>
                        </a:rPr>
                        <a:t> Fruits, Seeds &amp; Products, Pulses &amp; Products, Sauces</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China</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lnR>
                      <a:noFill/>
                    </a:lnR>
                    <a:cell3D prstMaterial="dkEdge">
                      <a:bevel prst="coolSlant"/>
                      <a:lightRig rig="flood" dir="t"/>
                    </a:cell3D>
                  </a:tcPr>
                </a:tc>
                <a:tc>
                  <a:txBody>
                    <a:bodyPr/>
                    <a:lstStyle/>
                    <a:p>
                      <a:pPr marL="0" marR="0" algn="ctr" rtl="0">
                        <a:spcBef>
                          <a:spcPts val="0"/>
                        </a:spcBef>
                        <a:spcAft>
                          <a:spcPts val="0"/>
                        </a:spcAft>
                      </a:pPr>
                      <a:r>
                        <a:rPr lang="en-US" sz="1800" b="1" dirty="0" smtClean="0">
                          <a:solidFill>
                            <a:schemeClr val="accent2">
                              <a:lumMod val="50000"/>
                            </a:schemeClr>
                          </a:solidFill>
                          <a:effectLst>
                            <a:outerShdw blurRad="228600" dist="266700" dir="2940000" algn="tl">
                              <a:srgbClr val="000000">
                                <a:alpha val="49000"/>
                              </a:srgbClr>
                            </a:outerShdw>
                          </a:effectLst>
                        </a:rPr>
                        <a:t>3</a:t>
                      </a:r>
                      <a:endParaRPr lang="en-US" sz="1800" b="1" dirty="0">
                        <a:solidFill>
                          <a:schemeClr val="accent2">
                            <a:lumMod val="50000"/>
                          </a:schemeClr>
                        </a:solidFill>
                        <a:effectLst>
                          <a:outerShdw blurRad="228600" dist="266700" dir="2940000" algn="tl">
                            <a:srgbClr val="000000">
                              <a:alpha val="49000"/>
                            </a:srgbClr>
                          </a:outerShdw>
                        </a:effectLst>
                        <a:latin typeface="Times New Roman" pitchFamily="18" charset="0"/>
                        <a:ea typeface="SimSun"/>
                        <a:cs typeface="Times New Roman" pitchFamily="18" charset="0"/>
                      </a:endParaRPr>
                    </a:p>
                  </a:txBody>
                  <a:tcPr marL="68580" marR="68580" marT="0" marB="0" anchor="ctr">
                    <a:lnL>
                      <a:noFill/>
                    </a:lnL>
                    <a:lnR w="9525" cap="flat" cmpd="sng" algn="ctr">
                      <a:noFill/>
                      <a:prstDash val="solid"/>
                    </a:lnR>
                    <a:lnT>
                      <a:noFill/>
                    </a:lnT>
                    <a:lnB>
                      <a:noFill/>
                    </a:lnB>
                    <a:lnTlToBr w="12700" cmpd="sng">
                      <a:noFill/>
                      <a:prstDash val="solid"/>
                    </a:lnTlToBr>
                    <a:lnBlToTr w="12700" cmpd="sng">
                      <a:noFill/>
                      <a:prstDash val="solid"/>
                    </a:lnBlToTr>
                  </a:tcPr>
                </a:tc>
              </a:tr>
              <a:tr h="459978">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Chicken &amp; Products, Eggs &amp; Products, Sugar, Beef &amp; Products, Citrus Fruits</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Brazil</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lnR>
                      <a:noFill/>
                    </a:lnR>
                    <a:cell3D prstMaterial="dkEdge">
                      <a:bevel prst="coolSlant"/>
                      <a:lightRig rig="flood" dir="t"/>
                    </a:cell3D>
                  </a:tcPr>
                </a:tc>
                <a:tc>
                  <a:txBody>
                    <a:bodyPr/>
                    <a:lstStyle/>
                    <a:p>
                      <a:pPr marL="0" marR="0" algn="ctr" rtl="0">
                        <a:spcBef>
                          <a:spcPts val="0"/>
                        </a:spcBef>
                        <a:spcAft>
                          <a:spcPts val="0"/>
                        </a:spcAft>
                      </a:pPr>
                      <a:r>
                        <a:rPr lang="en-US" sz="1800" b="1" dirty="0" smtClean="0">
                          <a:solidFill>
                            <a:schemeClr val="accent2">
                              <a:lumMod val="50000"/>
                            </a:schemeClr>
                          </a:solidFill>
                          <a:effectLst>
                            <a:outerShdw blurRad="228600" dist="266700" dir="2940000" algn="tl">
                              <a:srgbClr val="000000">
                                <a:alpha val="49000"/>
                              </a:srgbClr>
                            </a:outerShdw>
                          </a:effectLst>
                        </a:rPr>
                        <a:t>4</a:t>
                      </a:r>
                      <a:endParaRPr lang="en-US" sz="1800" b="1" dirty="0">
                        <a:solidFill>
                          <a:schemeClr val="accent2">
                            <a:lumMod val="50000"/>
                          </a:schemeClr>
                        </a:solidFill>
                        <a:effectLst>
                          <a:outerShdw blurRad="228600" dist="266700" dir="2940000" algn="tl">
                            <a:srgbClr val="000000">
                              <a:alpha val="49000"/>
                            </a:srgbClr>
                          </a:outerShdw>
                        </a:effectLst>
                        <a:latin typeface="Times New Roman" pitchFamily="18" charset="0"/>
                        <a:ea typeface="SimSun"/>
                        <a:cs typeface="Times New Roman" pitchFamily="18" charset="0"/>
                      </a:endParaRPr>
                    </a:p>
                  </a:txBody>
                  <a:tcPr marL="68580" marR="68580" marT="0" marB="0" anchor="ctr">
                    <a:lnL>
                      <a:noFill/>
                    </a:lnL>
                    <a:lnR w="9525" cap="flat" cmpd="sng" algn="ctr">
                      <a:noFill/>
                      <a:prstDash val="solid"/>
                    </a:lnR>
                    <a:lnT>
                      <a:noFill/>
                    </a:lnT>
                    <a:lnB>
                      <a:noFill/>
                    </a:lnB>
                    <a:lnTlToBr w="12700" cmpd="sng">
                      <a:noFill/>
                      <a:prstDash val="solid"/>
                    </a:lnTlToBr>
                    <a:lnBlToTr w="12700" cmpd="sng">
                      <a:noFill/>
                      <a:prstDash val="solid"/>
                    </a:lnBlToTr>
                  </a:tcPr>
                </a:tc>
              </a:tr>
              <a:tr h="459978">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Nuts &amp; Products, Chicken &amp; Products, </a:t>
                      </a:r>
                      <a:r>
                        <a:rPr lang="en-US" sz="1400" dirty="0" err="1" smtClean="0">
                          <a:solidFill>
                            <a:schemeClr val="accent2">
                              <a:lumMod val="50000"/>
                            </a:schemeClr>
                          </a:solidFill>
                          <a:effectLst>
                            <a:outerShdw blurRad="38100" dist="38100" dir="2700000" algn="tl">
                              <a:srgbClr val="000000">
                                <a:alpha val="43137"/>
                              </a:srgbClr>
                            </a:outerShdw>
                          </a:effectLst>
                        </a:rPr>
                        <a:t>Pome</a:t>
                      </a:r>
                      <a:r>
                        <a:rPr lang="en-US" sz="1400" dirty="0" smtClean="0">
                          <a:solidFill>
                            <a:schemeClr val="accent2">
                              <a:lumMod val="50000"/>
                            </a:schemeClr>
                          </a:solidFill>
                          <a:effectLst>
                            <a:outerShdw blurRad="38100" dist="38100" dir="2700000" algn="tl">
                              <a:srgbClr val="000000">
                                <a:alpha val="43137"/>
                              </a:srgbClr>
                            </a:outerShdw>
                          </a:effectLst>
                        </a:rPr>
                        <a:t> Fruits, Citrus Fruits, Pulses &amp; Products</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United States</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lnR>
                      <a:noFill/>
                    </a:lnR>
                    <a:cell3D prstMaterial="dkEdge">
                      <a:bevel prst="coolSlant"/>
                      <a:lightRig rig="flood" dir="t"/>
                    </a:cell3D>
                  </a:tcPr>
                </a:tc>
                <a:tc>
                  <a:txBody>
                    <a:bodyPr/>
                    <a:lstStyle/>
                    <a:p>
                      <a:pPr marL="0" marR="0" algn="ctr" rtl="1">
                        <a:spcBef>
                          <a:spcPts val="0"/>
                        </a:spcBef>
                        <a:spcAft>
                          <a:spcPts val="0"/>
                        </a:spcAft>
                      </a:pPr>
                      <a:r>
                        <a:rPr lang="en-US" sz="1800" b="1" dirty="0" smtClean="0">
                          <a:solidFill>
                            <a:schemeClr val="accent2">
                              <a:lumMod val="50000"/>
                            </a:schemeClr>
                          </a:solidFill>
                          <a:effectLst>
                            <a:outerShdw blurRad="228600" dist="266700" dir="2940000" algn="tl">
                              <a:srgbClr val="000000">
                                <a:alpha val="49000"/>
                              </a:srgbClr>
                            </a:outerShdw>
                          </a:effectLst>
                        </a:rPr>
                        <a:t>5</a:t>
                      </a:r>
                      <a:endParaRPr lang="en-US" sz="1800" b="1" dirty="0">
                        <a:solidFill>
                          <a:schemeClr val="accent2">
                            <a:lumMod val="50000"/>
                          </a:schemeClr>
                        </a:solidFill>
                        <a:effectLst>
                          <a:outerShdw blurRad="228600" dist="266700" dir="2940000" algn="tl">
                            <a:srgbClr val="000000">
                              <a:alpha val="49000"/>
                            </a:srgbClr>
                          </a:outerShdw>
                        </a:effectLst>
                        <a:latin typeface="Times New Roman" pitchFamily="18" charset="0"/>
                        <a:ea typeface="SimSun"/>
                        <a:cs typeface="Times New Roman" pitchFamily="18" charset="0"/>
                      </a:endParaRPr>
                    </a:p>
                  </a:txBody>
                  <a:tcPr marL="68580" marR="68580" marT="0" marB="0" anchor="ctr">
                    <a:lnL>
                      <a:noFill/>
                    </a:lnL>
                    <a:lnR w="9525" cap="flat" cmpd="sng" algn="ctr">
                      <a:noFill/>
                      <a:prstDash val="solid"/>
                    </a:lnR>
                    <a:lnT>
                      <a:noFill/>
                    </a:lnT>
                    <a:lnB>
                      <a:noFill/>
                    </a:lnB>
                    <a:lnTlToBr w="12700" cmpd="sng">
                      <a:noFill/>
                      <a:prstDash val="solid"/>
                    </a:lnTlToBr>
                    <a:lnBlToTr w="12700" cmpd="sng">
                      <a:noFill/>
                      <a:prstDash val="solid"/>
                    </a:lnBlToTr>
                  </a:tcPr>
                </a:tc>
              </a:tr>
              <a:tr h="333725">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Citrus Fruits, </a:t>
                      </a:r>
                      <a:r>
                        <a:rPr lang="en-US" sz="1400" dirty="0" err="1" smtClean="0">
                          <a:solidFill>
                            <a:schemeClr val="accent2">
                              <a:lumMod val="50000"/>
                            </a:schemeClr>
                          </a:solidFill>
                          <a:effectLst>
                            <a:outerShdw blurRad="38100" dist="38100" dir="2700000" algn="tl">
                              <a:srgbClr val="000000">
                                <a:alpha val="43137"/>
                              </a:srgbClr>
                            </a:outerShdw>
                          </a:effectLst>
                        </a:rPr>
                        <a:t>Pome</a:t>
                      </a:r>
                      <a:r>
                        <a:rPr lang="en-US" sz="1400" dirty="0" smtClean="0">
                          <a:solidFill>
                            <a:schemeClr val="accent2">
                              <a:lumMod val="50000"/>
                            </a:schemeClr>
                          </a:solidFill>
                          <a:effectLst>
                            <a:outerShdw blurRad="38100" dist="38100" dir="2700000" algn="tl">
                              <a:srgbClr val="000000">
                                <a:alpha val="43137"/>
                              </a:srgbClr>
                            </a:outerShdw>
                          </a:effectLst>
                        </a:rPr>
                        <a:t> Fruits, Stone Fruits, Berries, Corn &amp; Products</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South Africa</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lnR>
                      <a:noFill/>
                    </a:lnR>
                    <a:cell3D prstMaterial="dkEdge">
                      <a:bevel prst="coolSlant"/>
                      <a:lightRig rig="flood" dir="t"/>
                    </a:cell3D>
                  </a:tcPr>
                </a:tc>
                <a:tc>
                  <a:txBody>
                    <a:bodyPr/>
                    <a:lstStyle/>
                    <a:p>
                      <a:pPr marL="0" marR="0" algn="ctr" rtl="1">
                        <a:spcBef>
                          <a:spcPts val="0"/>
                        </a:spcBef>
                        <a:spcAft>
                          <a:spcPts val="0"/>
                        </a:spcAft>
                      </a:pPr>
                      <a:r>
                        <a:rPr lang="en-US" sz="1800" b="1" dirty="0" smtClean="0">
                          <a:solidFill>
                            <a:schemeClr val="accent2">
                              <a:lumMod val="50000"/>
                            </a:schemeClr>
                          </a:solidFill>
                          <a:effectLst>
                            <a:outerShdw blurRad="228600" dist="266700" dir="2940000" algn="tl">
                              <a:srgbClr val="000000">
                                <a:alpha val="49000"/>
                              </a:srgbClr>
                            </a:outerShdw>
                          </a:effectLst>
                        </a:rPr>
                        <a:t>6</a:t>
                      </a:r>
                      <a:endParaRPr lang="en-US" sz="1800" b="1" dirty="0">
                        <a:solidFill>
                          <a:schemeClr val="accent2">
                            <a:lumMod val="50000"/>
                          </a:schemeClr>
                        </a:solidFill>
                        <a:effectLst>
                          <a:outerShdw blurRad="228600" dist="266700" dir="2940000" algn="tl">
                            <a:srgbClr val="000000">
                              <a:alpha val="49000"/>
                            </a:srgbClr>
                          </a:outerShdw>
                        </a:effectLst>
                        <a:latin typeface="Times New Roman" pitchFamily="18" charset="0"/>
                        <a:ea typeface="SimSun"/>
                        <a:cs typeface="Times New Roman" pitchFamily="18" charset="0"/>
                      </a:endParaRPr>
                    </a:p>
                  </a:txBody>
                  <a:tcPr marL="68580" marR="68580" marT="0" marB="0" anchor="ctr">
                    <a:lnL>
                      <a:noFill/>
                    </a:lnL>
                    <a:lnR w="9525" cap="flat" cmpd="sng" algn="ctr">
                      <a:noFill/>
                      <a:prstDash val="solid"/>
                    </a:lnR>
                    <a:lnT>
                      <a:noFill/>
                    </a:lnT>
                    <a:lnB>
                      <a:noFill/>
                    </a:lnB>
                    <a:lnTlToBr w="12700" cmpd="sng">
                      <a:noFill/>
                      <a:prstDash val="solid"/>
                    </a:lnTlToBr>
                    <a:lnBlToTr w="12700" cmpd="sng">
                      <a:noFill/>
                      <a:prstDash val="solid"/>
                    </a:lnBlToTr>
                  </a:tcPr>
                </a:tc>
              </a:tr>
              <a:tr h="613304">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Melons, Underground Vegetables, Leaf &amp; Flower Vegetables, Fruits Of Vegetables, Nuts &amp; Products</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Iran</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lnR>
                      <a:noFill/>
                    </a:lnR>
                    <a:cell3D prstMaterial="dkEdge">
                      <a:bevel prst="coolSlant"/>
                      <a:lightRig rig="flood" dir="t"/>
                    </a:cell3D>
                  </a:tcPr>
                </a:tc>
                <a:tc>
                  <a:txBody>
                    <a:bodyPr/>
                    <a:lstStyle/>
                    <a:p>
                      <a:pPr marL="0" marR="0" algn="ctr" rtl="1">
                        <a:spcBef>
                          <a:spcPts val="0"/>
                        </a:spcBef>
                        <a:spcAft>
                          <a:spcPts val="0"/>
                        </a:spcAft>
                      </a:pPr>
                      <a:r>
                        <a:rPr lang="en-US" sz="1800" b="1" dirty="0" smtClean="0">
                          <a:solidFill>
                            <a:schemeClr val="accent2">
                              <a:lumMod val="50000"/>
                            </a:schemeClr>
                          </a:solidFill>
                          <a:effectLst>
                            <a:outerShdw blurRad="228600" dist="266700" dir="2940000" algn="tl">
                              <a:srgbClr val="000000">
                                <a:alpha val="49000"/>
                              </a:srgbClr>
                            </a:outerShdw>
                          </a:effectLst>
                        </a:rPr>
                        <a:t>7</a:t>
                      </a:r>
                      <a:endParaRPr lang="en-US" sz="1800" b="1" dirty="0">
                        <a:solidFill>
                          <a:schemeClr val="accent2">
                            <a:lumMod val="50000"/>
                          </a:schemeClr>
                        </a:solidFill>
                        <a:effectLst>
                          <a:outerShdw blurRad="228600" dist="266700" dir="2940000" algn="tl">
                            <a:srgbClr val="000000">
                              <a:alpha val="49000"/>
                            </a:srgbClr>
                          </a:outerShdw>
                        </a:effectLst>
                        <a:latin typeface="Times New Roman" pitchFamily="18" charset="0"/>
                        <a:ea typeface="SimSun"/>
                        <a:cs typeface="Times New Roman" pitchFamily="18" charset="0"/>
                      </a:endParaRPr>
                    </a:p>
                  </a:txBody>
                  <a:tcPr marL="68580" marR="68580" marT="0" marB="0" anchor="ctr">
                    <a:lnL>
                      <a:noFill/>
                    </a:lnL>
                    <a:lnR w="9525" cap="flat" cmpd="sng" algn="ctr">
                      <a:noFill/>
                      <a:prstDash val="solid"/>
                    </a:lnR>
                    <a:lnT>
                      <a:noFill/>
                    </a:lnT>
                    <a:lnB>
                      <a:noFill/>
                    </a:lnB>
                    <a:lnTlToBr w="12700" cmpd="sng">
                      <a:noFill/>
                      <a:prstDash val="solid"/>
                    </a:lnTlToBr>
                    <a:lnBlToTr w="12700" cmpd="sng">
                      <a:noFill/>
                      <a:prstDash val="solid"/>
                    </a:lnBlToTr>
                  </a:tcPr>
                </a:tc>
              </a:tr>
              <a:tr h="613304">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Pulses &amp; Products, Wheat &amp; Products, Sheep, Goats &amp; Products, Underground Vegetables, Milk </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Australia</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lnR>
                      <a:noFill/>
                    </a:lnR>
                    <a:cell3D prstMaterial="dkEdge">
                      <a:bevel prst="coolSlant"/>
                      <a:lightRig rig="flood" dir="t"/>
                    </a:cell3D>
                  </a:tcPr>
                </a:tc>
                <a:tc>
                  <a:txBody>
                    <a:bodyPr/>
                    <a:lstStyle/>
                    <a:p>
                      <a:pPr marL="0" marR="0" algn="ctr" rtl="1">
                        <a:spcBef>
                          <a:spcPts val="0"/>
                        </a:spcBef>
                        <a:spcAft>
                          <a:spcPts val="0"/>
                        </a:spcAft>
                      </a:pPr>
                      <a:r>
                        <a:rPr lang="en-US" sz="1800" b="1" dirty="0" smtClean="0">
                          <a:solidFill>
                            <a:schemeClr val="accent2">
                              <a:lumMod val="50000"/>
                            </a:schemeClr>
                          </a:solidFill>
                          <a:effectLst>
                            <a:outerShdw blurRad="228600" dist="266700" dir="2940000" algn="tl">
                              <a:srgbClr val="000000">
                                <a:alpha val="49000"/>
                              </a:srgbClr>
                            </a:outerShdw>
                          </a:effectLst>
                        </a:rPr>
                        <a:t>8</a:t>
                      </a:r>
                      <a:endParaRPr lang="en-US" sz="1800" b="1" dirty="0">
                        <a:solidFill>
                          <a:schemeClr val="accent2">
                            <a:lumMod val="50000"/>
                          </a:schemeClr>
                        </a:solidFill>
                        <a:effectLst>
                          <a:outerShdw blurRad="228600" dist="266700" dir="2940000" algn="tl">
                            <a:srgbClr val="000000">
                              <a:alpha val="49000"/>
                            </a:srgbClr>
                          </a:outerShdw>
                        </a:effectLst>
                        <a:latin typeface="Times New Roman" pitchFamily="18" charset="0"/>
                        <a:ea typeface="SimSun"/>
                        <a:cs typeface="Times New Roman" pitchFamily="18" charset="0"/>
                      </a:endParaRPr>
                    </a:p>
                  </a:txBody>
                  <a:tcPr marL="68580" marR="68580" marT="0" marB="0" anchor="ctr">
                    <a:lnL>
                      <a:noFill/>
                    </a:lnL>
                    <a:lnR w="9525" cap="flat" cmpd="sng" algn="ctr">
                      <a:noFill/>
                      <a:prstDash val="solid"/>
                    </a:lnR>
                    <a:lnT>
                      <a:noFill/>
                    </a:lnT>
                    <a:lnB>
                      <a:noFill/>
                    </a:lnB>
                    <a:lnTlToBr w="12700" cmpd="sng">
                      <a:noFill/>
                      <a:prstDash val="solid"/>
                    </a:lnTlToBr>
                    <a:lnBlToTr w="12700" cmpd="sng">
                      <a:noFill/>
                      <a:prstDash val="solid"/>
                    </a:lnBlToTr>
                  </a:tcPr>
                </a:tc>
              </a:tr>
              <a:tr h="459978">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Pulses &amp; Products, Wheat &amp; Products, Seeds &amp; Products, Ice Cream,  Underground Vegetables</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Canada</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lnR>
                      <a:noFill/>
                    </a:lnR>
                    <a:cell3D prstMaterial="dkEdge">
                      <a:bevel prst="coolSlant"/>
                      <a:lightRig rig="flood" dir="t"/>
                    </a:cell3D>
                  </a:tcPr>
                </a:tc>
                <a:tc>
                  <a:txBody>
                    <a:bodyPr/>
                    <a:lstStyle/>
                    <a:p>
                      <a:pPr marL="0" marR="0" algn="ctr" rtl="1">
                        <a:spcBef>
                          <a:spcPts val="0"/>
                        </a:spcBef>
                        <a:spcAft>
                          <a:spcPts val="0"/>
                        </a:spcAft>
                      </a:pPr>
                      <a:r>
                        <a:rPr lang="en-US" sz="1800" b="1" dirty="0" smtClean="0">
                          <a:solidFill>
                            <a:schemeClr val="accent2">
                              <a:lumMod val="50000"/>
                            </a:schemeClr>
                          </a:solidFill>
                          <a:effectLst>
                            <a:outerShdw blurRad="228600" dist="266700" dir="2940000" algn="tl">
                              <a:srgbClr val="000000">
                                <a:alpha val="49000"/>
                              </a:srgbClr>
                            </a:outerShdw>
                          </a:effectLst>
                        </a:rPr>
                        <a:t>9</a:t>
                      </a:r>
                      <a:endParaRPr lang="en-US" sz="1800" b="1" dirty="0">
                        <a:solidFill>
                          <a:schemeClr val="accent2">
                            <a:lumMod val="50000"/>
                          </a:schemeClr>
                        </a:solidFill>
                        <a:effectLst>
                          <a:outerShdw blurRad="228600" dist="266700" dir="2940000" algn="tl">
                            <a:srgbClr val="000000">
                              <a:alpha val="49000"/>
                            </a:srgbClr>
                          </a:outerShdw>
                        </a:effectLst>
                        <a:latin typeface="Times New Roman" pitchFamily="18" charset="0"/>
                        <a:ea typeface="SimSun"/>
                        <a:cs typeface="Times New Roman" pitchFamily="18" charset="0"/>
                      </a:endParaRPr>
                    </a:p>
                  </a:txBody>
                  <a:tcPr marL="68580" marR="68580" marT="0" marB="0" anchor="ctr">
                    <a:lnL>
                      <a:noFill/>
                    </a:lnL>
                    <a:lnR w="9525" cap="flat" cmpd="sng" algn="ctr">
                      <a:noFill/>
                      <a:prstDash val="solid"/>
                    </a:lnR>
                    <a:lnT>
                      <a:noFill/>
                    </a:lnT>
                    <a:lnB>
                      <a:noFill/>
                    </a:lnB>
                    <a:lnTlToBr w="12700" cmpd="sng">
                      <a:noFill/>
                      <a:prstDash val="solid"/>
                    </a:lnTlToBr>
                    <a:lnBlToTr w="12700" cmpd="sng">
                      <a:noFill/>
                      <a:prstDash val="solid"/>
                    </a:lnBlToTr>
                  </a:tcPr>
                </a:tc>
              </a:tr>
              <a:tr h="387349">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Rice &amp; Products, Sugar, Tropical Fruits, Drink Powder, Fish</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Thailand </a:t>
                      </a:r>
                      <a:endParaRPr lang="en-US" sz="1400" b="1" dirty="0">
                        <a:solidFill>
                          <a:schemeClr val="accent2">
                            <a:lumMod val="50000"/>
                          </a:schemeClr>
                        </a:solidFill>
                        <a:effectLst>
                          <a:outerShdw blurRad="38100" dist="38100" dir="2700000" algn="tl">
                            <a:srgbClr val="000000">
                              <a:alpha val="43137"/>
                            </a:srgbClr>
                          </a:outerShdw>
                        </a:effectLst>
                        <a:latin typeface="Times New Roman" pitchFamily="18" charset="0"/>
                        <a:ea typeface="SimSun"/>
                        <a:cs typeface="Times New Roman" pitchFamily="18" charset="0"/>
                      </a:endParaRPr>
                    </a:p>
                  </a:txBody>
                  <a:tcPr marL="68580" marR="68580" marT="0" marB="0" anchor="ctr">
                    <a:lnR>
                      <a:noFill/>
                    </a:lnR>
                    <a:cell3D prstMaterial="dkEdge">
                      <a:bevel prst="coolSlant"/>
                      <a:lightRig rig="flood" dir="t"/>
                    </a:cell3D>
                  </a:tcPr>
                </a:tc>
                <a:tc>
                  <a:txBody>
                    <a:bodyPr/>
                    <a:lstStyle/>
                    <a:p>
                      <a:pPr marL="0" marR="0" algn="ctr" rtl="1">
                        <a:spcBef>
                          <a:spcPts val="0"/>
                        </a:spcBef>
                        <a:spcAft>
                          <a:spcPts val="0"/>
                        </a:spcAft>
                      </a:pPr>
                      <a:r>
                        <a:rPr lang="en-US" sz="1800" b="1" dirty="0" smtClean="0">
                          <a:solidFill>
                            <a:schemeClr val="accent2">
                              <a:lumMod val="50000"/>
                            </a:schemeClr>
                          </a:solidFill>
                          <a:effectLst>
                            <a:outerShdw blurRad="228600" dist="266700" dir="2940000" algn="tl">
                              <a:srgbClr val="000000">
                                <a:alpha val="49000"/>
                              </a:srgbClr>
                            </a:outerShdw>
                          </a:effectLst>
                        </a:rPr>
                        <a:t>10</a:t>
                      </a:r>
                      <a:endParaRPr lang="en-US" sz="1800" b="1" dirty="0">
                        <a:solidFill>
                          <a:schemeClr val="accent2">
                            <a:lumMod val="50000"/>
                          </a:schemeClr>
                        </a:solidFill>
                        <a:effectLst>
                          <a:outerShdw blurRad="228600" dist="266700" dir="2940000" algn="tl">
                            <a:srgbClr val="000000">
                              <a:alpha val="49000"/>
                            </a:srgbClr>
                          </a:outerShdw>
                        </a:effectLst>
                        <a:latin typeface="Times New Roman" pitchFamily="18" charset="0"/>
                        <a:ea typeface="SimSun"/>
                        <a:cs typeface="Times New Roman" pitchFamily="18" charset="0"/>
                      </a:endParaRPr>
                    </a:p>
                  </a:txBody>
                  <a:tcPr marL="68580" marR="68580" marT="0" marB="0" anchor="ctr">
                    <a:lnL>
                      <a:noFill/>
                    </a:lnL>
                    <a:lnR w="9525" cap="flat" cmpd="sng" algn="ctr">
                      <a:noFill/>
                      <a:prstDash val="solid"/>
                    </a:lnR>
                    <a:lnT>
                      <a:noFill/>
                    </a:lnT>
                    <a:lnB w="9525" cap="flat" cmpd="sng" algn="ctr">
                      <a:noFill/>
                      <a:prstDash val="solid"/>
                    </a:lnB>
                    <a:lnTlToBr w="12700" cmpd="sng">
                      <a:noFill/>
                      <a:prstDash val="solid"/>
                    </a:lnTlToBr>
                    <a:lnBlToTr w="12700" cmpd="sng">
                      <a:noFill/>
                      <a:prstDash val="solid"/>
                    </a:lnBlToTr>
                  </a:tcPr>
                </a:tc>
              </a:tr>
            </a:tbl>
          </a:graphicData>
        </a:graphic>
      </p:graphicFrame>
      <p:sp>
        <p:nvSpPr>
          <p:cNvPr id="6" name="Title 5"/>
          <p:cNvSpPr>
            <a:spLocks noGrp="1"/>
          </p:cNvSpPr>
          <p:nvPr>
            <p:ph type="title"/>
          </p:nvPr>
        </p:nvSpPr>
        <p:spPr>
          <a:xfrm>
            <a:off x="1234922" y="0"/>
            <a:ext cx="6595095" cy="923884"/>
          </a:xfrm>
        </p:spPr>
        <p:style>
          <a:lnRef idx="0">
            <a:schemeClr val="accent3"/>
          </a:lnRef>
          <a:fillRef idx="3">
            <a:schemeClr val="accent3"/>
          </a:fillRef>
          <a:effectRef idx="3">
            <a:schemeClr val="accent3"/>
          </a:effectRef>
          <a:fontRef idx="minor">
            <a:schemeClr val="lt1"/>
          </a:fontRef>
        </p:style>
        <p:txBody>
          <a:bodyPr/>
          <a:lstStyle/>
          <a:p>
            <a:pPr algn="ctr"/>
            <a:r>
              <a:rPr lang="ar-SA" sz="2000" dirty="0" smtClean="0">
                <a:solidFill>
                  <a:schemeClr val="accent2">
                    <a:lumMod val="50000"/>
                  </a:schemeClr>
                </a:solidFill>
                <a:effectLst/>
              </a:rPr>
              <a:t>أ</a:t>
            </a:r>
            <a:r>
              <a:rPr lang="ar-AE" sz="2000" dirty="0" smtClean="0">
                <a:solidFill>
                  <a:schemeClr val="accent2">
                    <a:lumMod val="50000"/>
                  </a:schemeClr>
                </a:solidFill>
                <a:effectLst/>
              </a:rPr>
              <a:t>كثر المجموعات الغذائية المستوردة من أكثر 10 دول </a:t>
            </a:r>
            <a:r>
              <a:rPr lang="en-US" sz="2000" dirty="0" smtClean="0">
                <a:solidFill>
                  <a:schemeClr val="accent2">
                    <a:lumMod val="50000"/>
                  </a:schemeClr>
                </a:solidFill>
                <a:effectLst/>
              </a:rPr>
              <a:t/>
            </a:r>
            <a:br>
              <a:rPr lang="en-US" sz="2000" dirty="0" smtClean="0">
                <a:solidFill>
                  <a:schemeClr val="accent2">
                    <a:lumMod val="50000"/>
                  </a:schemeClr>
                </a:solidFill>
                <a:effectLst/>
              </a:rPr>
            </a:br>
            <a:r>
              <a:rPr lang="en-US" sz="2000" dirty="0" smtClean="0">
                <a:solidFill>
                  <a:schemeClr val="accent2">
                    <a:lumMod val="50000"/>
                  </a:schemeClr>
                </a:solidFill>
                <a:effectLst/>
              </a:rPr>
              <a:t>Top 5 Food Categories Imported From </a:t>
            </a:r>
            <a:br>
              <a:rPr lang="en-US" sz="2000" dirty="0" smtClean="0">
                <a:solidFill>
                  <a:schemeClr val="accent2">
                    <a:lumMod val="50000"/>
                  </a:schemeClr>
                </a:solidFill>
                <a:effectLst/>
              </a:rPr>
            </a:br>
            <a:r>
              <a:rPr lang="en-US" sz="2000" dirty="0" smtClean="0">
                <a:solidFill>
                  <a:schemeClr val="accent2">
                    <a:lumMod val="50000"/>
                  </a:schemeClr>
                </a:solidFill>
                <a:effectLst/>
              </a:rPr>
              <a:t>Top 10 Countries</a:t>
            </a:r>
            <a:endParaRPr lang="en-US" sz="2000" dirty="0">
              <a:solidFill>
                <a:schemeClr val="accent2">
                  <a:lumMod val="50000"/>
                </a:schemeClr>
              </a:solidFill>
              <a:effectLst/>
            </a:endParaRPr>
          </a:p>
        </p:txBody>
      </p:sp>
      <p:pic>
        <p:nvPicPr>
          <p:cNvPr id="4" name="Picture 3" descr="C:\Documents and Settings\AAgalaf\Desktop\gpi\logo\square.jpg"/>
          <p:cNvPicPr>
            <a:picLocks noChangeAspect="1" noChangeArrowheads="1"/>
          </p:cNvPicPr>
          <p:nvPr/>
        </p:nvPicPr>
        <p:blipFill>
          <a:blip r:embed="rId3"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chart"/>
          <p:cNvPicPr>
            <a:picLocks noChangeAspect="1"/>
          </p:cNvPicPr>
          <p:nvPr/>
        </p:nvPicPr>
        <p:blipFill>
          <a:blip r:embed="rId4"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9" name="Freeform 8"/>
          <p:cNvSpPr/>
          <p:nvPr/>
        </p:nvSpPr>
        <p:spPr>
          <a:xfrm>
            <a:off x="2000232" y="1285860"/>
            <a:ext cx="2432132" cy="1569902"/>
          </a:xfrm>
          <a:custGeom>
            <a:avLst/>
            <a:gdLst>
              <a:gd name="connsiteX0" fmla="*/ 0 w 1906912"/>
              <a:gd name="connsiteY0" fmla="*/ 317825 h 1906912"/>
              <a:gd name="connsiteX1" fmla="*/ 317825 w 1906912"/>
              <a:gd name="connsiteY1" fmla="*/ 0 h 1906912"/>
              <a:gd name="connsiteX2" fmla="*/ 1589087 w 1906912"/>
              <a:gd name="connsiteY2" fmla="*/ 0 h 1906912"/>
              <a:gd name="connsiteX3" fmla="*/ 1906912 w 1906912"/>
              <a:gd name="connsiteY3" fmla="*/ 317825 h 1906912"/>
              <a:gd name="connsiteX4" fmla="*/ 1906912 w 1906912"/>
              <a:gd name="connsiteY4" fmla="*/ 1589087 h 1906912"/>
              <a:gd name="connsiteX5" fmla="*/ 1589087 w 1906912"/>
              <a:gd name="connsiteY5" fmla="*/ 1906912 h 1906912"/>
              <a:gd name="connsiteX6" fmla="*/ 317825 w 1906912"/>
              <a:gd name="connsiteY6" fmla="*/ 1906912 h 1906912"/>
              <a:gd name="connsiteX7" fmla="*/ 0 w 1906912"/>
              <a:gd name="connsiteY7" fmla="*/ 1589087 h 1906912"/>
              <a:gd name="connsiteX8" fmla="*/ 0 w 1906912"/>
              <a:gd name="connsiteY8" fmla="*/ 317825 h 1906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6912" h="1906912">
                <a:moveTo>
                  <a:pt x="0" y="317825"/>
                </a:moveTo>
                <a:cubicBezTo>
                  <a:pt x="0" y="142295"/>
                  <a:pt x="142295" y="0"/>
                  <a:pt x="317825" y="0"/>
                </a:cubicBezTo>
                <a:lnTo>
                  <a:pt x="1589087" y="0"/>
                </a:lnTo>
                <a:cubicBezTo>
                  <a:pt x="1764617" y="0"/>
                  <a:pt x="1906912" y="142295"/>
                  <a:pt x="1906912" y="317825"/>
                </a:cubicBezTo>
                <a:lnTo>
                  <a:pt x="1906912" y="1589087"/>
                </a:lnTo>
                <a:cubicBezTo>
                  <a:pt x="1906912" y="1764617"/>
                  <a:pt x="1764617" y="1906912"/>
                  <a:pt x="1589087" y="1906912"/>
                </a:cubicBezTo>
                <a:lnTo>
                  <a:pt x="317825" y="1906912"/>
                </a:lnTo>
                <a:cubicBezTo>
                  <a:pt x="142295" y="1906912"/>
                  <a:pt x="0" y="1764617"/>
                  <a:pt x="0" y="1589087"/>
                </a:cubicBezTo>
                <a:lnTo>
                  <a:pt x="0" y="317825"/>
                </a:lnTo>
                <a:close/>
              </a:path>
            </a:pathLst>
          </a:custGeom>
          <a:ln>
            <a:noFill/>
          </a:ln>
        </p:spPr>
        <p:style>
          <a:lnRef idx="0">
            <a:schemeClr val="accent3"/>
          </a:lnRef>
          <a:fillRef idx="3">
            <a:schemeClr val="accent3"/>
          </a:fillRef>
          <a:effectRef idx="3">
            <a:schemeClr val="accent3"/>
          </a:effectRef>
          <a:fontRef idx="minor">
            <a:schemeClr val="lt1"/>
          </a:fontRef>
        </p:style>
        <p:txBody>
          <a:bodyPr spcFirstLastPara="0" vert="horz" wrap="square" lIns="218818" tIns="218818" rIns="218818" bIns="218818" numCol="1" spcCol="1270" anchor="ctr" anchorCtr="0">
            <a:noAutofit/>
          </a:bodyPr>
          <a:lstStyle/>
          <a:p>
            <a:pPr algn="ctr" defTabSz="1466850" rtl="1">
              <a:lnSpc>
                <a:spcPct val="90000"/>
              </a:lnSpc>
              <a:spcBef>
                <a:spcPct val="0"/>
              </a:spcBef>
              <a:spcAft>
                <a:spcPct val="35000"/>
              </a:spcAft>
            </a:pPr>
            <a:r>
              <a:rPr lang="ar-SA" sz="1600" b="1" dirty="0" smtClean="0">
                <a:solidFill>
                  <a:schemeClr val="accent2">
                    <a:lumMod val="50000"/>
                  </a:schemeClr>
                </a:solidFill>
                <a:latin typeface="Arabic Transparent" pitchFamily="34" charset="0"/>
                <a:cs typeface="Arabic Transparent" pitchFamily="34" charset="0"/>
              </a:rPr>
              <a:t>الحبوب</a:t>
            </a:r>
            <a:r>
              <a:rPr lang="ar-LB" sz="1600" b="1" dirty="0" smtClean="0">
                <a:solidFill>
                  <a:schemeClr val="accent2">
                    <a:lumMod val="50000"/>
                  </a:schemeClr>
                </a:solidFill>
                <a:latin typeface="Arabic Transparent" pitchFamily="34" charset="0"/>
                <a:cs typeface="Arabic Transparent" pitchFamily="34" charset="0"/>
              </a:rPr>
              <a:t> </a:t>
            </a:r>
            <a:r>
              <a:rPr lang="ar-LB" sz="1600" b="1" dirty="0" err="1" smtClean="0">
                <a:solidFill>
                  <a:schemeClr val="accent2">
                    <a:lumMod val="50000"/>
                  </a:schemeClr>
                </a:solidFill>
                <a:latin typeface="Arabic Transparent" pitchFamily="34" charset="0"/>
                <a:cs typeface="Arabic Transparent" pitchFamily="34" charset="0"/>
              </a:rPr>
              <a:t>والبقوليات</a:t>
            </a:r>
            <a:r>
              <a:rPr lang="ar-LB" sz="1600" b="1" dirty="0" smtClean="0">
                <a:solidFill>
                  <a:schemeClr val="accent2">
                    <a:lumMod val="50000"/>
                  </a:schemeClr>
                </a:solidFill>
                <a:latin typeface="Arabic Transparent" pitchFamily="34" charset="0"/>
                <a:cs typeface="Arabic Transparent" pitchFamily="34" charset="0"/>
              </a:rPr>
              <a:t> :</a:t>
            </a:r>
          </a:p>
          <a:p>
            <a:pPr algn="ctr" defTabSz="1466850" rtl="1">
              <a:lnSpc>
                <a:spcPct val="90000"/>
              </a:lnSpc>
              <a:spcBef>
                <a:spcPct val="0"/>
              </a:spcBef>
              <a:spcAft>
                <a:spcPct val="35000"/>
              </a:spcAft>
            </a:pPr>
            <a:r>
              <a:rPr lang="ar-LB" sz="1400" b="1" dirty="0" smtClean="0">
                <a:solidFill>
                  <a:schemeClr val="accent2">
                    <a:lumMod val="50000"/>
                  </a:schemeClr>
                </a:solidFill>
                <a:latin typeface="Arabic Transparent" pitchFamily="34" charset="0"/>
                <a:cs typeface="Arabic Transparent" pitchFamily="34" charset="0"/>
              </a:rPr>
              <a:t>كندا</a:t>
            </a:r>
          </a:p>
          <a:p>
            <a:pPr algn="ctr" defTabSz="1466850" rtl="1">
              <a:lnSpc>
                <a:spcPct val="90000"/>
              </a:lnSpc>
              <a:spcBef>
                <a:spcPct val="0"/>
              </a:spcBef>
              <a:spcAft>
                <a:spcPct val="35000"/>
              </a:spcAft>
            </a:pPr>
            <a:r>
              <a:rPr lang="ar-LB" sz="1400" b="1" dirty="0" smtClean="0">
                <a:solidFill>
                  <a:schemeClr val="accent2">
                    <a:lumMod val="50000"/>
                  </a:schemeClr>
                </a:solidFill>
                <a:latin typeface="Arabic Transparent" pitchFamily="34" charset="0"/>
                <a:cs typeface="Arabic Transparent" pitchFamily="34" charset="0"/>
              </a:rPr>
              <a:t>أستراليا</a:t>
            </a:r>
          </a:p>
          <a:p>
            <a:pPr algn="ctr" defTabSz="1466850" rtl="1">
              <a:lnSpc>
                <a:spcPct val="90000"/>
              </a:lnSpc>
              <a:spcBef>
                <a:spcPct val="0"/>
              </a:spcBef>
              <a:spcAft>
                <a:spcPct val="35000"/>
              </a:spcAft>
            </a:pPr>
            <a:r>
              <a:rPr lang="ar-LB" sz="1400" b="1" dirty="0" smtClean="0">
                <a:solidFill>
                  <a:schemeClr val="accent2">
                    <a:lumMod val="50000"/>
                  </a:schemeClr>
                </a:solidFill>
                <a:latin typeface="Arabic Transparent" pitchFamily="34" charset="0"/>
                <a:cs typeface="Arabic Transparent" pitchFamily="34" charset="0"/>
              </a:rPr>
              <a:t>الولايات المتحدة</a:t>
            </a:r>
          </a:p>
          <a:p>
            <a:pPr algn="ctr" defTabSz="1466850" rtl="1">
              <a:lnSpc>
                <a:spcPct val="90000"/>
              </a:lnSpc>
              <a:spcBef>
                <a:spcPct val="0"/>
              </a:spcBef>
              <a:spcAft>
                <a:spcPct val="35000"/>
              </a:spcAft>
            </a:pPr>
            <a:r>
              <a:rPr lang="ar-LB" sz="1400" b="1" dirty="0" smtClean="0">
                <a:solidFill>
                  <a:schemeClr val="accent2">
                    <a:lumMod val="50000"/>
                  </a:schemeClr>
                </a:solidFill>
                <a:latin typeface="Arabic Transparent" pitchFamily="34" charset="0"/>
                <a:cs typeface="Arabic Transparent" pitchFamily="34" charset="0"/>
              </a:rPr>
              <a:t>إيران</a:t>
            </a:r>
            <a:endParaRPr lang="ar-SA" sz="1400" b="1" dirty="0">
              <a:solidFill>
                <a:schemeClr val="accent2">
                  <a:lumMod val="50000"/>
                </a:schemeClr>
              </a:solidFill>
              <a:latin typeface="Arabic Transparent" pitchFamily="34" charset="0"/>
              <a:cs typeface="Arabic Transparent" pitchFamily="34" charset="0"/>
            </a:endParaRPr>
          </a:p>
        </p:txBody>
      </p:sp>
      <p:sp>
        <p:nvSpPr>
          <p:cNvPr id="10" name="Freeform 9"/>
          <p:cNvSpPr/>
          <p:nvPr/>
        </p:nvSpPr>
        <p:spPr>
          <a:xfrm>
            <a:off x="4564004" y="1285860"/>
            <a:ext cx="2432132" cy="1569902"/>
          </a:xfrm>
          <a:custGeom>
            <a:avLst/>
            <a:gdLst>
              <a:gd name="connsiteX0" fmla="*/ 0 w 1906912"/>
              <a:gd name="connsiteY0" fmla="*/ 317825 h 1906912"/>
              <a:gd name="connsiteX1" fmla="*/ 317825 w 1906912"/>
              <a:gd name="connsiteY1" fmla="*/ 0 h 1906912"/>
              <a:gd name="connsiteX2" fmla="*/ 1589087 w 1906912"/>
              <a:gd name="connsiteY2" fmla="*/ 0 h 1906912"/>
              <a:gd name="connsiteX3" fmla="*/ 1906912 w 1906912"/>
              <a:gd name="connsiteY3" fmla="*/ 317825 h 1906912"/>
              <a:gd name="connsiteX4" fmla="*/ 1906912 w 1906912"/>
              <a:gd name="connsiteY4" fmla="*/ 1589087 h 1906912"/>
              <a:gd name="connsiteX5" fmla="*/ 1589087 w 1906912"/>
              <a:gd name="connsiteY5" fmla="*/ 1906912 h 1906912"/>
              <a:gd name="connsiteX6" fmla="*/ 317825 w 1906912"/>
              <a:gd name="connsiteY6" fmla="*/ 1906912 h 1906912"/>
              <a:gd name="connsiteX7" fmla="*/ 0 w 1906912"/>
              <a:gd name="connsiteY7" fmla="*/ 1589087 h 1906912"/>
              <a:gd name="connsiteX8" fmla="*/ 0 w 1906912"/>
              <a:gd name="connsiteY8" fmla="*/ 317825 h 1906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6912" h="1906912">
                <a:moveTo>
                  <a:pt x="0" y="317825"/>
                </a:moveTo>
                <a:cubicBezTo>
                  <a:pt x="0" y="142295"/>
                  <a:pt x="142295" y="0"/>
                  <a:pt x="317825" y="0"/>
                </a:cubicBezTo>
                <a:lnTo>
                  <a:pt x="1589087" y="0"/>
                </a:lnTo>
                <a:cubicBezTo>
                  <a:pt x="1764617" y="0"/>
                  <a:pt x="1906912" y="142295"/>
                  <a:pt x="1906912" y="317825"/>
                </a:cubicBezTo>
                <a:lnTo>
                  <a:pt x="1906912" y="1589087"/>
                </a:lnTo>
                <a:cubicBezTo>
                  <a:pt x="1906912" y="1764617"/>
                  <a:pt x="1764617" y="1906912"/>
                  <a:pt x="1589087" y="1906912"/>
                </a:cubicBezTo>
                <a:lnTo>
                  <a:pt x="317825" y="1906912"/>
                </a:lnTo>
                <a:cubicBezTo>
                  <a:pt x="142295" y="1906912"/>
                  <a:pt x="0" y="1764617"/>
                  <a:pt x="0" y="1589087"/>
                </a:cubicBezTo>
                <a:lnTo>
                  <a:pt x="0" y="317825"/>
                </a:lnTo>
                <a:close/>
              </a:path>
            </a:pathLst>
          </a:custGeom>
          <a:solidFill>
            <a:schemeClr val="accent3">
              <a:lumMod val="75000"/>
            </a:schemeClr>
          </a:solidFill>
        </p:spPr>
        <p:style>
          <a:lnRef idx="0">
            <a:schemeClr val="accent3"/>
          </a:lnRef>
          <a:fillRef idx="3">
            <a:schemeClr val="accent3"/>
          </a:fillRef>
          <a:effectRef idx="3">
            <a:schemeClr val="accent3"/>
          </a:effectRef>
          <a:fontRef idx="minor">
            <a:schemeClr val="lt1"/>
          </a:fontRef>
        </p:style>
        <p:txBody>
          <a:bodyPr spcFirstLastPara="0" vert="horz" wrap="square" lIns="218818" tIns="218818" rIns="218818" bIns="218818" numCol="1" spcCol="1270" anchor="ctr" anchorCtr="0">
            <a:noAutofit/>
          </a:bodyPr>
          <a:lstStyle/>
          <a:p>
            <a:pPr lvl="0" algn="ctr" defTabSz="1466850" rtl="1">
              <a:lnSpc>
                <a:spcPct val="90000"/>
              </a:lnSpc>
              <a:spcBef>
                <a:spcPct val="0"/>
              </a:spcBef>
              <a:spcAft>
                <a:spcPct val="35000"/>
              </a:spcAft>
            </a:pPr>
            <a:r>
              <a:rPr lang="ar-SA" b="1" kern="1200" dirty="0" smtClean="0">
                <a:solidFill>
                  <a:schemeClr val="accent2">
                    <a:lumMod val="50000"/>
                  </a:schemeClr>
                </a:solidFill>
                <a:effectLst>
                  <a:outerShdw blurRad="38100" dist="38100" dir="2700000" algn="tl">
                    <a:srgbClr val="000000">
                      <a:alpha val="43137"/>
                    </a:srgbClr>
                  </a:outerShdw>
                </a:effectLst>
              </a:rPr>
              <a:t>الأرز</a:t>
            </a:r>
            <a:r>
              <a:rPr lang="ar-LB" sz="1600" kern="1200" dirty="0" smtClean="0">
                <a:solidFill>
                  <a:schemeClr val="accent2">
                    <a:lumMod val="50000"/>
                  </a:schemeClr>
                </a:solidFill>
              </a:rPr>
              <a:t>:</a:t>
            </a:r>
          </a:p>
          <a:p>
            <a:pPr lvl="0" algn="ctr" defTabSz="1466850" rtl="1">
              <a:lnSpc>
                <a:spcPct val="90000"/>
              </a:lnSpc>
              <a:spcBef>
                <a:spcPct val="0"/>
              </a:spcBef>
              <a:spcAft>
                <a:spcPct val="35000"/>
              </a:spcAft>
            </a:pPr>
            <a:r>
              <a:rPr lang="ar-LB" sz="1400" b="1" dirty="0" smtClean="0">
                <a:solidFill>
                  <a:schemeClr val="accent2">
                    <a:lumMod val="50000"/>
                  </a:schemeClr>
                </a:solidFill>
              </a:rPr>
              <a:t>الهند</a:t>
            </a:r>
          </a:p>
          <a:p>
            <a:pPr lvl="0" algn="ctr" defTabSz="1466850" rtl="1">
              <a:lnSpc>
                <a:spcPct val="90000"/>
              </a:lnSpc>
              <a:spcBef>
                <a:spcPct val="0"/>
              </a:spcBef>
              <a:spcAft>
                <a:spcPct val="35000"/>
              </a:spcAft>
            </a:pPr>
            <a:r>
              <a:rPr lang="ar-LB" sz="1400" b="1" kern="1200" dirty="0" smtClean="0">
                <a:solidFill>
                  <a:schemeClr val="accent2">
                    <a:lumMod val="50000"/>
                  </a:schemeClr>
                </a:solidFill>
              </a:rPr>
              <a:t>باكستان</a:t>
            </a:r>
          </a:p>
          <a:p>
            <a:pPr lvl="0" algn="ctr" defTabSz="1466850" rtl="1">
              <a:lnSpc>
                <a:spcPct val="90000"/>
              </a:lnSpc>
              <a:spcBef>
                <a:spcPct val="0"/>
              </a:spcBef>
              <a:spcAft>
                <a:spcPct val="35000"/>
              </a:spcAft>
            </a:pPr>
            <a:r>
              <a:rPr lang="ar-LB" sz="1400" b="1" dirty="0" err="1" smtClean="0">
                <a:solidFill>
                  <a:schemeClr val="accent2">
                    <a:lumMod val="50000"/>
                  </a:schemeClr>
                </a:solidFill>
              </a:rPr>
              <a:t>تايلند</a:t>
            </a:r>
            <a:endParaRPr lang="ar-SA" sz="1400" b="1" kern="1200" dirty="0">
              <a:solidFill>
                <a:schemeClr val="accent2">
                  <a:lumMod val="50000"/>
                </a:schemeClr>
              </a:solidFill>
            </a:endParaRPr>
          </a:p>
        </p:txBody>
      </p:sp>
      <p:sp>
        <p:nvSpPr>
          <p:cNvPr id="11" name="Freeform 10"/>
          <p:cNvSpPr/>
          <p:nvPr/>
        </p:nvSpPr>
        <p:spPr>
          <a:xfrm>
            <a:off x="2000232" y="2643182"/>
            <a:ext cx="2432132" cy="1569902"/>
          </a:xfrm>
          <a:custGeom>
            <a:avLst/>
            <a:gdLst>
              <a:gd name="connsiteX0" fmla="*/ 0 w 1906912"/>
              <a:gd name="connsiteY0" fmla="*/ 317825 h 1906912"/>
              <a:gd name="connsiteX1" fmla="*/ 317825 w 1906912"/>
              <a:gd name="connsiteY1" fmla="*/ 0 h 1906912"/>
              <a:gd name="connsiteX2" fmla="*/ 1589087 w 1906912"/>
              <a:gd name="connsiteY2" fmla="*/ 0 h 1906912"/>
              <a:gd name="connsiteX3" fmla="*/ 1906912 w 1906912"/>
              <a:gd name="connsiteY3" fmla="*/ 317825 h 1906912"/>
              <a:gd name="connsiteX4" fmla="*/ 1906912 w 1906912"/>
              <a:gd name="connsiteY4" fmla="*/ 1589087 h 1906912"/>
              <a:gd name="connsiteX5" fmla="*/ 1589087 w 1906912"/>
              <a:gd name="connsiteY5" fmla="*/ 1906912 h 1906912"/>
              <a:gd name="connsiteX6" fmla="*/ 317825 w 1906912"/>
              <a:gd name="connsiteY6" fmla="*/ 1906912 h 1906912"/>
              <a:gd name="connsiteX7" fmla="*/ 0 w 1906912"/>
              <a:gd name="connsiteY7" fmla="*/ 1589087 h 1906912"/>
              <a:gd name="connsiteX8" fmla="*/ 0 w 1906912"/>
              <a:gd name="connsiteY8" fmla="*/ 317825 h 1906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6912" h="1906912">
                <a:moveTo>
                  <a:pt x="0" y="317825"/>
                </a:moveTo>
                <a:cubicBezTo>
                  <a:pt x="0" y="142295"/>
                  <a:pt x="142295" y="0"/>
                  <a:pt x="317825" y="0"/>
                </a:cubicBezTo>
                <a:lnTo>
                  <a:pt x="1589087" y="0"/>
                </a:lnTo>
                <a:cubicBezTo>
                  <a:pt x="1764617" y="0"/>
                  <a:pt x="1906912" y="142295"/>
                  <a:pt x="1906912" y="317825"/>
                </a:cubicBezTo>
                <a:lnTo>
                  <a:pt x="1906912" y="1589087"/>
                </a:lnTo>
                <a:cubicBezTo>
                  <a:pt x="1906912" y="1764617"/>
                  <a:pt x="1764617" y="1906912"/>
                  <a:pt x="1589087" y="1906912"/>
                </a:cubicBezTo>
                <a:lnTo>
                  <a:pt x="317825" y="1906912"/>
                </a:lnTo>
                <a:cubicBezTo>
                  <a:pt x="142295" y="1906912"/>
                  <a:pt x="0" y="1764617"/>
                  <a:pt x="0" y="1589087"/>
                </a:cubicBezTo>
                <a:lnTo>
                  <a:pt x="0" y="317825"/>
                </a:lnTo>
                <a:close/>
              </a:path>
            </a:pathLst>
          </a:cu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spcFirstLastPara="0" vert="horz" wrap="square" lIns="218818" tIns="218818" rIns="218818" bIns="218818" numCol="1" spcCol="1270" anchor="ctr" anchorCtr="0">
            <a:noAutofit/>
          </a:bodyPr>
          <a:lstStyle/>
          <a:p>
            <a:pPr lvl="0" algn="ctr" defTabSz="1466850" rtl="1">
              <a:lnSpc>
                <a:spcPct val="90000"/>
              </a:lnSpc>
              <a:spcBef>
                <a:spcPct val="0"/>
              </a:spcBef>
              <a:spcAft>
                <a:spcPct val="35000"/>
              </a:spcAft>
            </a:pPr>
            <a:endParaRPr lang="en-US" sz="1600" b="1" kern="1200" dirty="0" smtClean="0">
              <a:solidFill>
                <a:schemeClr val="accent2">
                  <a:lumMod val="50000"/>
                </a:schemeClr>
              </a:solidFill>
            </a:endParaRPr>
          </a:p>
          <a:p>
            <a:pPr lvl="0" algn="ctr" defTabSz="1466850" rtl="1">
              <a:lnSpc>
                <a:spcPct val="90000"/>
              </a:lnSpc>
              <a:spcBef>
                <a:spcPct val="0"/>
              </a:spcBef>
              <a:spcAft>
                <a:spcPct val="35000"/>
              </a:spcAft>
            </a:pPr>
            <a:r>
              <a:rPr lang="ar-LB" sz="1600" b="1" kern="1200" dirty="0" smtClean="0">
                <a:solidFill>
                  <a:schemeClr val="accent2">
                    <a:lumMod val="50000"/>
                  </a:schemeClr>
                </a:solidFill>
              </a:rPr>
              <a:t>السكر:</a:t>
            </a:r>
          </a:p>
          <a:p>
            <a:pPr lvl="0" algn="ctr" defTabSz="1466850" rtl="1">
              <a:lnSpc>
                <a:spcPct val="90000"/>
              </a:lnSpc>
              <a:spcBef>
                <a:spcPct val="0"/>
              </a:spcBef>
              <a:spcAft>
                <a:spcPct val="35000"/>
              </a:spcAft>
            </a:pPr>
            <a:r>
              <a:rPr lang="ar-LB" sz="1400" b="1" dirty="0" smtClean="0">
                <a:solidFill>
                  <a:schemeClr val="accent2">
                    <a:lumMod val="50000"/>
                  </a:schemeClr>
                </a:solidFill>
              </a:rPr>
              <a:t>البرازيل</a:t>
            </a:r>
          </a:p>
          <a:p>
            <a:pPr lvl="0" algn="ctr" defTabSz="1466850" rtl="1">
              <a:lnSpc>
                <a:spcPct val="90000"/>
              </a:lnSpc>
              <a:spcBef>
                <a:spcPct val="0"/>
              </a:spcBef>
              <a:spcAft>
                <a:spcPct val="35000"/>
              </a:spcAft>
            </a:pPr>
            <a:r>
              <a:rPr lang="ar-LB" sz="1400" b="1" dirty="0" smtClean="0">
                <a:solidFill>
                  <a:schemeClr val="accent2">
                    <a:lumMod val="50000"/>
                  </a:schemeClr>
                </a:solidFill>
              </a:rPr>
              <a:t>تايلند</a:t>
            </a:r>
            <a:endParaRPr lang="en-US" sz="1400" b="1" kern="1200" dirty="0" smtClean="0">
              <a:solidFill>
                <a:schemeClr val="accent2">
                  <a:lumMod val="50000"/>
                </a:schemeClr>
              </a:solidFill>
            </a:endParaRPr>
          </a:p>
          <a:p>
            <a:pPr lvl="0" algn="ctr" defTabSz="1466850" rtl="1">
              <a:lnSpc>
                <a:spcPct val="90000"/>
              </a:lnSpc>
              <a:spcBef>
                <a:spcPct val="0"/>
              </a:spcBef>
              <a:spcAft>
                <a:spcPct val="35000"/>
              </a:spcAft>
            </a:pPr>
            <a:r>
              <a:rPr lang="ar-LB" sz="1400" b="1" dirty="0" smtClean="0">
                <a:solidFill>
                  <a:schemeClr val="accent2">
                    <a:lumMod val="50000"/>
                  </a:schemeClr>
                </a:solidFill>
              </a:rPr>
              <a:t>الهند</a:t>
            </a:r>
            <a:endParaRPr lang="en-US" sz="1400" b="1" kern="1200" dirty="0" smtClean="0">
              <a:solidFill>
                <a:schemeClr val="accent2">
                  <a:lumMod val="50000"/>
                </a:schemeClr>
              </a:solidFill>
            </a:endParaRPr>
          </a:p>
          <a:p>
            <a:pPr lvl="0" algn="ctr" defTabSz="1466850" rtl="1">
              <a:lnSpc>
                <a:spcPct val="90000"/>
              </a:lnSpc>
              <a:spcBef>
                <a:spcPct val="0"/>
              </a:spcBef>
              <a:spcAft>
                <a:spcPct val="35000"/>
              </a:spcAft>
            </a:pPr>
            <a:endParaRPr lang="en-US" sz="1400" kern="1200" dirty="0" smtClean="0">
              <a:solidFill>
                <a:schemeClr val="accent2">
                  <a:lumMod val="50000"/>
                </a:schemeClr>
              </a:solidFill>
            </a:endParaRPr>
          </a:p>
          <a:p>
            <a:pPr lvl="0" algn="ctr" defTabSz="1466850" rtl="1">
              <a:lnSpc>
                <a:spcPct val="90000"/>
              </a:lnSpc>
              <a:spcBef>
                <a:spcPct val="0"/>
              </a:spcBef>
              <a:spcAft>
                <a:spcPct val="35000"/>
              </a:spcAft>
            </a:pPr>
            <a:endParaRPr lang="ar-SA" sz="1400" kern="1200" dirty="0">
              <a:solidFill>
                <a:schemeClr val="accent2">
                  <a:lumMod val="50000"/>
                </a:schemeClr>
              </a:solidFill>
              <a:latin typeface="Simplified Arabic" pitchFamily="18" charset="-78"/>
              <a:cs typeface="Simplified Arabic" pitchFamily="18" charset="-78"/>
            </a:endParaRPr>
          </a:p>
        </p:txBody>
      </p:sp>
      <p:sp>
        <p:nvSpPr>
          <p:cNvPr id="12" name="Freeform 11"/>
          <p:cNvSpPr/>
          <p:nvPr/>
        </p:nvSpPr>
        <p:spPr>
          <a:xfrm>
            <a:off x="4564004" y="2643182"/>
            <a:ext cx="2432132" cy="1569902"/>
          </a:xfrm>
          <a:custGeom>
            <a:avLst/>
            <a:gdLst>
              <a:gd name="connsiteX0" fmla="*/ 0 w 1906912"/>
              <a:gd name="connsiteY0" fmla="*/ 317825 h 1906912"/>
              <a:gd name="connsiteX1" fmla="*/ 317825 w 1906912"/>
              <a:gd name="connsiteY1" fmla="*/ 0 h 1906912"/>
              <a:gd name="connsiteX2" fmla="*/ 1589087 w 1906912"/>
              <a:gd name="connsiteY2" fmla="*/ 0 h 1906912"/>
              <a:gd name="connsiteX3" fmla="*/ 1906912 w 1906912"/>
              <a:gd name="connsiteY3" fmla="*/ 317825 h 1906912"/>
              <a:gd name="connsiteX4" fmla="*/ 1906912 w 1906912"/>
              <a:gd name="connsiteY4" fmla="*/ 1589087 h 1906912"/>
              <a:gd name="connsiteX5" fmla="*/ 1589087 w 1906912"/>
              <a:gd name="connsiteY5" fmla="*/ 1906912 h 1906912"/>
              <a:gd name="connsiteX6" fmla="*/ 317825 w 1906912"/>
              <a:gd name="connsiteY6" fmla="*/ 1906912 h 1906912"/>
              <a:gd name="connsiteX7" fmla="*/ 0 w 1906912"/>
              <a:gd name="connsiteY7" fmla="*/ 1589087 h 1906912"/>
              <a:gd name="connsiteX8" fmla="*/ 0 w 1906912"/>
              <a:gd name="connsiteY8" fmla="*/ 317825 h 1906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6912" h="1906912">
                <a:moveTo>
                  <a:pt x="0" y="317825"/>
                </a:moveTo>
                <a:cubicBezTo>
                  <a:pt x="0" y="142295"/>
                  <a:pt x="142295" y="0"/>
                  <a:pt x="317825" y="0"/>
                </a:cubicBezTo>
                <a:lnTo>
                  <a:pt x="1589087" y="0"/>
                </a:lnTo>
                <a:cubicBezTo>
                  <a:pt x="1764617" y="0"/>
                  <a:pt x="1906912" y="142295"/>
                  <a:pt x="1906912" y="317825"/>
                </a:cubicBezTo>
                <a:lnTo>
                  <a:pt x="1906912" y="1589087"/>
                </a:lnTo>
                <a:cubicBezTo>
                  <a:pt x="1906912" y="1764617"/>
                  <a:pt x="1764617" y="1906912"/>
                  <a:pt x="1589087" y="1906912"/>
                </a:cubicBezTo>
                <a:lnTo>
                  <a:pt x="317825" y="1906912"/>
                </a:lnTo>
                <a:cubicBezTo>
                  <a:pt x="142295" y="1906912"/>
                  <a:pt x="0" y="1764617"/>
                  <a:pt x="0" y="1589087"/>
                </a:cubicBezTo>
                <a:lnTo>
                  <a:pt x="0" y="317825"/>
                </a:lnTo>
                <a:close/>
              </a:path>
            </a:pathLst>
          </a:custGeom>
          <a:solidFill>
            <a:schemeClr val="accent3">
              <a:lumMod val="40000"/>
              <a:lumOff val="60000"/>
            </a:schemeClr>
          </a:solidFill>
        </p:spPr>
        <p:style>
          <a:lnRef idx="0">
            <a:schemeClr val="accent3"/>
          </a:lnRef>
          <a:fillRef idx="3">
            <a:schemeClr val="accent3"/>
          </a:fillRef>
          <a:effectRef idx="3">
            <a:schemeClr val="accent3"/>
          </a:effectRef>
          <a:fontRef idx="minor">
            <a:schemeClr val="lt1"/>
          </a:fontRef>
        </p:style>
        <p:txBody>
          <a:bodyPr spcFirstLastPara="0" vert="horz" wrap="square" lIns="218818" tIns="218818" rIns="218818" bIns="218818" numCol="1" spcCol="1270" anchor="ctr" anchorCtr="0">
            <a:noAutofit/>
          </a:bodyPr>
          <a:lstStyle/>
          <a:p>
            <a:pPr lvl="0" algn="ctr" defTabSz="1466850" rtl="1">
              <a:lnSpc>
                <a:spcPct val="90000"/>
              </a:lnSpc>
              <a:spcBef>
                <a:spcPct val="0"/>
              </a:spcBef>
              <a:spcAft>
                <a:spcPct val="35000"/>
              </a:spcAft>
            </a:pPr>
            <a:r>
              <a:rPr lang="ar-LB" sz="1600" b="1" kern="1200" dirty="0" smtClean="0">
                <a:solidFill>
                  <a:schemeClr val="accent2">
                    <a:lumMod val="50000"/>
                  </a:schemeClr>
                </a:solidFill>
              </a:rPr>
              <a:t>اللحوم والدواجن :</a:t>
            </a:r>
          </a:p>
          <a:p>
            <a:pPr lvl="0" algn="ctr" defTabSz="1466850" rtl="1">
              <a:lnSpc>
                <a:spcPct val="90000"/>
              </a:lnSpc>
              <a:spcBef>
                <a:spcPct val="0"/>
              </a:spcBef>
              <a:spcAft>
                <a:spcPct val="35000"/>
              </a:spcAft>
            </a:pPr>
            <a:r>
              <a:rPr lang="ar-LB" sz="1400" b="1" dirty="0" smtClean="0">
                <a:solidFill>
                  <a:schemeClr val="accent2">
                    <a:lumMod val="50000"/>
                  </a:schemeClr>
                </a:solidFill>
              </a:rPr>
              <a:t>البرازيل</a:t>
            </a:r>
          </a:p>
          <a:p>
            <a:pPr lvl="0" algn="ctr" defTabSz="1466850" rtl="1">
              <a:lnSpc>
                <a:spcPct val="90000"/>
              </a:lnSpc>
              <a:spcBef>
                <a:spcPct val="0"/>
              </a:spcBef>
              <a:spcAft>
                <a:spcPct val="35000"/>
              </a:spcAft>
            </a:pPr>
            <a:r>
              <a:rPr lang="ar-LB" sz="1400" b="1" kern="1200" dirty="0" smtClean="0">
                <a:solidFill>
                  <a:schemeClr val="accent2">
                    <a:lumMod val="50000"/>
                  </a:schemeClr>
                </a:solidFill>
              </a:rPr>
              <a:t>الولايات المتحدة</a:t>
            </a:r>
          </a:p>
          <a:p>
            <a:pPr lvl="0" algn="ctr" defTabSz="1466850" rtl="1">
              <a:lnSpc>
                <a:spcPct val="90000"/>
              </a:lnSpc>
              <a:spcBef>
                <a:spcPct val="0"/>
              </a:spcBef>
              <a:spcAft>
                <a:spcPct val="35000"/>
              </a:spcAft>
            </a:pPr>
            <a:r>
              <a:rPr lang="ar-LB" sz="1400" b="1" dirty="0" smtClean="0">
                <a:solidFill>
                  <a:schemeClr val="accent2">
                    <a:lumMod val="50000"/>
                  </a:schemeClr>
                </a:solidFill>
              </a:rPr>
              <a:t>أستراليا</a:t>
            </a:r>
          </a:p>
          <a:p>
            <a:pPr lvl="0" algn="ctr" defTabSz="1466850" rtl="1">
              <a:lnSpc>
                <a:spcPct val="90000"/>
              </a:lnSpc>
              <a:spcBef>
                <a:spcPct val="0"/>
              </a:spcBef>
              <a:spcAft>
                <a:spcPct val="35000"/>
              </a:spcAft>
            </a:pPr>
            <a:r>
              <a:rPr lang="ar-LB" sz="1400" b="1" kern="1200" dirty="0" smtClean="0">
                <a:solidFill>
                  <a:schemeClr val="accent2">
                    <a:lumMod val="50000"/>
                  </a:schemeClr>
                </a:solidFill>
              </a:rPr>
              <a:t>باكستان</a:t>
            </a:r>
            <a:endParaRPr lang="ar-SA" b="1" kern="1200" dirty="0">
              <a:solidFill>
                <a:schemeClr val="accent2">
                  <a:lumMod val="50000"/>
                </a:schemeClr>
              </a:solidFill>
            </a:endParaRPr>
          </a:p>
        </p:txBody>
      </p:sp>
      <p:sp>
        <p:nvSpPr>
          <p:cNvPr id="14" name="Freeform 13"/>
          <p:cNvSpPr/>
          <p:nvPr/>
        </p:nvSpPr>
        <p:spPr>
          <a:xfrm>
            <a:off x="3282876" y="4002238"/>
            <a:ext cx="2432132" cy="1569902"/>
          </a:xfrm>
          <a:custGeom>
            <a:avLst/>
            <a:gdLst>
              <a:gd name="connsiteX0" fmla="*/ 0 w 1906912"/>
              <a:gd name="connsiteY0" fmla="*/ 317825 h 1906912"/>
              <a:gd name="connsiteX1" fmla="*/ 317825 w 1906912"/>
              <a:gd name="connsiteY1" fmla="*/ 0 h 1906912"/>
              <a:gd name="connsiteX2" fmla="*/ 1589087 w 1906912"/>
              <a:gd name="connsiteY2" fmla="*/ 0 h 1906912"/>
              <a:gd name="connsiteX3" fmla="*/ 1906912 w 1906912"/>
              <a:gd name="connsiteY3" fmla="*/ 317825 h 1906912"/>
              <a:gd name="connsiteX4" fmla="*/ 1906912 w 1906912"/>
              <a:gd name="connsiteY4" fmla="*/ 1589087 h 1906912"/>
              <a:gd name="connsiteX5" fmla="*/ 1589087 w 1906912"/>
              <a:gd name="connsiteY5" fmla="*/ 1906912 h 1906912"/>
              <a:gd name="connsiteX6" fmla="*/ 317825 w 1906912"/>
              <a:gd name="connsiteY6" fmla="*/ 1906912 h 1906912"/>
              <a:gd name="connsiteX7" fmla="*/ 0 w 1906912"/>
              <a:gd name="connsiteY7" fmla="*/ 1589087 h 1906912"/>
              <a:gd name="connsiteX8" fmla="*/ 0 w 1906912"/>
              <a:gd name="connsiteY8" fmla="*/ 317825 h 1906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6912" h="1906912">
                <a:moveTo>
                  <a:pt x="0" y="317825"/>
                </a:moveTo>
                <a:cubicBezTo>
                  <a:pt x="0" y="142295"/>
                  <a:pt x="142295" y="0"/>
                  <a:pt x="317825" y="0"/>
                </a:cubicBezTo>
                <a:lnTo>
                  <a:pt x="1589087" y="0"/>
                </a:lnTo>
                <a:cubicBezTo>
                  <a:pt x="1764617" y="0"/>
                  <a:pt x="1906912" y="142295"/>
                  <a:pt x="1906912" y="317825"/>
                </a:cubicBezTo>
                <a:lnTo>
                  <a:pt x="1906912" y="1589087"/>
                </a:lnTo>
                <a:cubicBezTo>
                  <a:pt x="1906912" y="1764617"/>
                  <a:pt x="1764617" y="1906912"/>
                  <a:pt x="1589087" y="1906912"/>
                </a:cubicBezTo>
                <a:lnTo>
                  <a:pt x="317825" y="1906912"/>
                </a:lnTo>
                <a:cubicBezTo>
                  <a:pt x="142295" y="1906912"/>
                  <a:pt x="0" y="1764617"/>
                  <a:pt x="0" y="1589087"/>
                </a:cubicBezTo>
                <a:lnTo>
                  <a:pt x="0" y="317825"/>
                </a:lnTo>
                <a:close/>
              </a:path>
            </a:pathLst>
          </a:custGeom>
          <a:solidFill>
            <a:schemeClr val="accent3">
              <a:lumMod val="20000"/>
              <a:lumOff val="80000"/>
            </a:schemeClr>
          </a:solidFill>
        </p:spPr>
        <p:style>
          <a:lnRef idx="0">
            <a:schemeClr val="accent3"/>
          </a:lnRef>
          <a:fillRef idx="3">
            <a:schemeClr val="accent3"/>
          </a:fillRef>
          <a:effectRef idx="3">
            <a:schemeClr val="accent3"/>
          </a:effectRef>
          <a:fontRef idx="minor">
            <a:schemeClr val="lt1"/>
          </a:fontRef>
        </p:style>
        <p:txBody>
          <a:bodyPr spcFirstLastPara="0" vert="horz" wrap="square" lIns="218818" tIns="218818" rIns="218818" bIns="218818" numCol="1" spcCol="1270" anchor="ctr" anchorCtr="0">
            <a:noAutofit/>
          </a:bodyPr>
          <a:lstStyle/>
          <a:p>
            <a:pPr lvl="0" algn="ctr" defTabSz="1466850" rtl="1">
              <a:lnSpc>
                <a:spcPct val="90000"/>
              </a:lnSpc>
              <a:spcBef>
                <a:spcPct val="0"/>
              </a:spcBef>
              <a:spcAft>
                <a:spcPct val="35000"/>
              </a:spcAft>
            </a:pPr>
            <a:r>
              <a:rPr lang="ar-LB" sz="1600" b="1" kern="1200" dirty="0" smtClean="0">
                <a:solidFill>
                  <a:schemeClr val="accent2">
                    <a:lumMod val="50000"/>
                  </a:schemeClr>
                </a:solidFill>
              </a:rPr>
              <a:t>الخضروات والفاكهة :</a:t>
            </a:r>
          </a:p>
          <a:p>
            <a:pPr lvl="0" algn="ctr" defTabSz="1466850" rtl="1">
              <a:lnSpc>
                <a:spcPct val="90000"/>
              </a:lnSpc>
              <a:spcBef>
                <a:spcPct val="0"/>
              </a:spcBef>
              <a:spcAft>
                <a:spcPct val="35000"/>
              </a:spcAft>
            </a:pPr>
            <a:r>
              <a:rPr lang="ar-LB" sz="1400" b="1" dirty="0" smtClean="0">
                <a:solidFill>
                  <a:schemeClr val="accent2">
                    <a:lumMod val="50000"/>
                  </a:schemeClr>
                </a:solidFill>
              </a:rPr>
              <a:t>الصين</a:t>
            </a:r>
          </a:p>
          <a:p>
            <a:pPr lvl="0" algn="ctr" defTabSz="1466850" rtl="1">
              <a:lnSpc>
                <a:spcPct val="90000"/>
              </a:lnSpc>
              <a:spcBef>
                <a:spcPct val="0"/>
              </a:spcBef>
              <a:spcAft>
                <a:spcPct val="35000"/>
              </a:spcAft>
            </a:pPr>
            <a:r>
              <a:rPr lang="ar-LB" sz="1400" b="1" kern="1200" dirty="0" smtClean="0">
                <a:solidFill>
                  <a:schemeClr val="accent2">
                    <a:lumMod val="50000"/>
                  </a:schemeClr>
                </a:solidFill>
              </a:rPr>
              <a:t>الهند</a:t>
            </a:r>
          </a:p>
          <a:p>
            <a:pPr lvl="0" algn="ctr" defTabSz="1466850" rtl="1">
              <a:lnSpc>
                <a:spcPct val="90000"/>
              </a:lnSpc>
              <a:spcBef>
                <a:spcPct val="0"/>
              </a:spcBef>
              <a:spcAft>
                <a:spcPct val="35000"/>
              </a:spcAft>
            </a:pPr>
            <a:r>
              <a:rPr lang="ar-LB" sz="1400" b="1" dirty="0" smtClean="0">
                <a:solidFill>
                  <a:schemeClr val="accent2">
                    <a:lumMod val="50000"/>
                  </a:schemeClr>
                </a:solidFill>
              </a:rPr>
              <a:t>جنوب أفريقيا</a:t>
            </a:r>
          </a:p>
          <a:p>
            <a:pPr lvl="0" algn="ctr" defTabSz="1466850" rtl="1">
              <a:lnSpc>
                <a:spcPct val="90000"/>
              </a:lnSpc>
              <a:spcBef>
                <a:spcPct val="0"/>
              </a:spcBef>
              <a:spcAft>
                <a:spcPct val="35000"/>
              </a:spcAft>
            </a:pPr>
            <a:r>
              <a:rPr lang="ar-LB" sz="1400" b="1" kern="1200" dirty="0" smtClean="0">
                <a:solidFill>
                  <a:schemeClr val="accent2">
                    <a:lumMod val="50000"/>
                  </a:schemeClr>
                </a:solidFill>
              </a:rPr>
              <a:t>إيران</a:t>
            </a:r>
            <a:endParaRPr lang="ar-SA" sz="1200" b="1" kern="1200" dirty="0">
              <a:solidFill>
                <a:schemeClr val="accent2">
                  <a:lumMod val="50000"/>
                </a:schemeClr>
              </a:solidFill>
            </a:endParaRPr>
          </a:p>
        </p:txBody>
      </p:sp>
      <p:sp>
        <p:nvSpPr>
          <p:cNvPr id="15" name="Slide Number Placeholder 14"/>
          <p:cNvSpPr>
            <a:spLocks noGrp="1"/>
          </p:cNvSpPr>
          <p:nvPr>
            <p:ph type="sldNum" sz="quarter" idx="12"/>
          </p:nvPr>
        </p:nvSpPr>
        <p:spPr/>
        <p:txBody>
          <a:bodyPr/>
          <a:lstStyle/>
          <a:p>
            <a:fld id="{9D2384F7-550B-4A9B-95FC-19E285ECC956}" type="slidenum">
              <a:rPr lang="en-US" smtClean="0"/>
              <a:pPr/>
              <a:t>11</a:t>
            </a:fld>
            <a:endParaRPr lang="en-US"/>
          </a:p>
        </p:txBody>
      </p:sp>
    </p:spTree>
    <p:custDataLst>
      <p:tags r:id="rId1"/>
    </p:custData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0"/>
                                  </p:iterate>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animBg="1" autoUpdateAnimBg="0"/>
      <p:bldP spid="10" grpId="0" animBg="1" autoUpdateAnimBg="0"/>
      <p:bldP spid="11" grpId="0" uiExpand="1" animBg="1"/>
      <p:bldP spid="12" grpId="0" uiExpand="1"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420888"/>
            <a:ext cx="7636056" cy="1368152"/>
          </a:xfrm>
        </p:spPr>
        <p:style>
          <a:lnRef idx="0">
            <a:schemeClr val="accent3"/>
          </a:lnRef>
          <a:fillRef idx="3">
            <a:schemeClr val="accent3"/>
          </a:fillRef>
          <a:effectRef idx="3">
            <a:schemeClr val="accent3"/>
          </a:effectRef>
          <a:fontRef idx="minor">
            <a:schemeClr val="lt1"/>
          </a:fontRef>
        </p:style>
        <p:txBody>
          <a:bodyPr/>
          <a:lstStyle/>
          <a:p>
            <a:pPr algn="ctr"/>
            <a:r>
              <a:rPr lang="ar-AE" sz="2400" dirty="0" smtClean="0">
                <a:solidFill>
                  <a:schemeClr val="accent2">
                    <a:lumMod val="50000"/>
                  </a:schemeClr>
                </a:solidFill>
                <a:effectLst/>
              </a:rPr>
              <a:t>الأغذية المستوردة عامي 2009 – 2010 مصنفة حسب مجموعات الأغذية</a:t>
            </a:r>
            <a:br>
              <a:rPr lang="ar-AE" sz="2400" dirty="0" smtClean="0">
                <a:solidFill>
                  <a:schemeClr val="accent2">
                    <a:lumMod val="50000"/>
                  </a:schemeClr>
                </a:solidFill>
                <a:effectLst/>
              </a:rPr>
            </a:br>
            <a:r>
              <a:rPr lang="en-US" sz="2400" dirty="0" smtClean="0">
                <a:solidFill>
                  <a:schemeClr val="accent2">
                    <a:lumMod val="50000"/>
                  </a:schemeClr>
                </a:solidFill>
                <a:effectLst/>
              </a:rPr>
              <a:t>Foods Imported In 2009 &amp; 2010 According To The Food Group</a:t>
            </a:r>
            <a:endParaRPr lang="en-US" sz="3200" dirty="0">
              <a:effectLst/>
            </a:endParaRPr>
          </a:p>
        </p:txBody>
      </p:sp>
      <p:sp>
        <p:nvSpPr>
          <p:cNvPr id="3" name="Slide Number Placeholder 2"/>
          <p:cNvSpPr>
            <a:spLocks noGrp="1"/>
          </p:cNvSpPr>
          <p:nvPr>
            <p:ph type="sldNum" sz="quarter" idx="12"/>
          </p:nvPr>
        </p:nvSpPr>
        <p:spPr/>
        <p:txBody>
          <a:bodyPr/>
          <a:lstStyle/>
          <a:p>
            <a:fld id="{9D2384F7-550B-4A9B-95FC-19E285ECC956}" type="slidenum">
              <a:rPr lang="en-US" smtClean="0"/>
              <a:pPr/>
              <a:t>12</a:t>
            </a:fld>
            <a:endParaRPr lang="en-US"/>
          </a:p>
        </p:txBody>
      </p:sp>
      <p:pic>
        <p:nvPicPr>
          <p:cNvPr id="5" name="Picture 4" descr="C:\Documents and Settings\AAgalaf\Desktop\gpi\logo\square.jpg"/>
          <p:cNvPicPr>
            <a:picLocks noChangeAspect="1" noChangeArrowheads="1"/>
          </p:cNvPicPr>
          <p:nvPr/>
        </p:nvPicPr>
        <p:blipFill>
          <a:blip r:embed="rId4" cstate="print"/>
          <a:srcRect/>
          <a:stretch>
            <a:fillRect/>
          </a:stretch>
        </p:blipFill>
        <p:spPr bwMode="auto">
          <a:xfrm>
            <a:off x="366642" y="338356"/>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chart"/>
          <p:cNvPicPr>
            <a:picLocks noChangeAspect="1"/>
          </p:cNvPicPr>
          <p:nvPr/>
        </p:nvPicPr>
        <p:blipFill>
          <a:blip r:embed="rId5" cstate="print"/>
          <a:stretch>
            <a:fillRect/>
          </a:stretch>
        </p:blipFill>
        <p:spPr>
          <a:xfrm>
            <a:off x="8106809" y="338356"/>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ustDataLst>
      <p:tags r:id="rId1"/>
    </p:custData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pic>
        <p:nvPicPr>
          <p:cNvPr id="4" name="Picture 3" descr="C:\Documents and Settings\AAgalaf\Desktop\gpi\logo\square.jpg"/>
          <p:cNvPicPr>
            <a:picLocks noChangeAspect="1" noChangeArrowheads="1"/>
          </p:cNvPicPr>
          <p:nvPr/>
        </p:nvPicPr>
        <p:blipFill>
          <a:blip r:embed="rId3"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chart"/>
          <p:cNvPicPr>
            <a:picLocks noChangeAspect="1"/>
          </p:cNvPicPr>
          <p:nvPr/>
        </p:nvPicPr>
        <p:blipFill>
          <a:blip r:embed="rId4"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graphicFrame>
        <p:nvGraphicFramePr>
          <p:cNvPr id="6" name="Table 5"/>
          <p:cNvGraphicFramePr>
            <a:graphicFrameLocks noGrp="1"/>
          </p:cNvGraphicFramePr>
          <p:nvPr>
            <p:extLst>
              <p:ext uri="{D42A27DB-BD31-4B8C-83A1-F6EECF244321}">
                <p14:modId xmlns:p14="http://schemas.microsoft.com/office/powerpoint/2010/main" xmlns="" val="1340093793"/>
              </p:ext>
            </p:extLst>
          </p:nvPr>
        </p:nvGraphicFramePr>
        <p:xfrm>
          <a:off x="357156" y="1071546"/>
          <a:ext cx="8572562" cy="5760720"/>
        </p:xfrm>
        <a:graphic>
          <a:graphicData uri="http://schemas.openxmlformats.org/drawingml/2006/table">
            <a:tbl>
              <a:tblPr bandRow="1">
                <a:tableStyleId>{306799F8-075E-4A3A-A7F6-7FBC6576F1A4}</a:tableStyleId>
              </a:tblPr>
              <a:tblGrid>
                <a:gridCol w="695858"/>
                <a:gridCol w="1919501"/>
                <a:gridCol w="1643630"/>
                <a:gridCol w="2281157"/>
                <a:gridCol w="2032416"/>
              </a:tblGrid>
              <a:tr h="642942">
                <a:tc>
                  <a:txBody>
                    <a:bodyPr/>
                    <a:lstStyle/>
                    <a:p>
                      <a:pPr marL="0" marR="0" algn="ctr" rtl="1">
                        <a:spcBef>
                          <a:spcPts val="0"/>
                        </a:spcBef>
                        <a:spcAft>
                          <a:spcPts val="0"/>
                        </a:spcAft>
                      </a:pPr>
                      <a:r>
                        <a:rPr lang="ar-SA" sz="1200" b="1" dirty="0">
                          <a:solidFill>
                            <a:schemeClr val="accent2">
                              <a:lumMod val="50000"/>
                            </a:schemeClr>
                          </a:solidFill>
                          <a:effectLst>
                            <a:outerShdw blurRad="38100" dist="38100" dir="2700000" algn="tl">
                              <a:srgbClr val="000000">
                                <a:alpha val="43137"/>
                              </a:srgbClr>
                            </a:outerShdw>
                          </a:effectLst>
                        </a:rPr>
                        <a:t>% </a:t>
                      </a:r>
                      <a:r>
                        <a:rPr lang="ar-AE" sz="1200" b="1" dirty="0" smtClean="0">
                          <a:solidFill>
                            <a:schemeClr val="accent2">
                              <a:lumMod val="50000"/>
                            </a:schemeClr>
                          </a:solidFill>
                          <a:effectLst>
                            <a:outerShdw blurRad="38100" dist="38100" dir="2700000" algn="tl">
                              <a:srgbClr val="000000">
                                <a:alpha val="43137"/>
                              </a:srgbClr>
                            </a:outerShdw>
                          </a:effectLst>
                        </a:rPr>
                        <a:t>+/</a:t>
                      </a:r>
                      <a:r>
                        <a:rPr lang="ar-AE" sz="1200" b="1" baseline="0" dirty="0" smtClean="0">
                          <a:solidFill>
                            <a:schemeClr val="accent2">
                              <a:lumMod val="50000"/>
                            </a:schemeClr>
                          </a:solidFill>
                          <a:effectLst>
                            <a:outerShdw blurRad="38100" dist="38100" dir="2700000" algn="tl">
                              <a:srgbClr val="000000">
                                <a:alpha val="43137"/>
                              </a:srgbClr>
                            </a:outerShdw>
                          </a:effectLst>
                        </a:rPr>
                        <a:t> -</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ar-SA" sz="1200" b="1" dirty="0">
                          <a:solidFill>
                            <a:schemeClr val="accent2">
                              <a:lumMod val="50000"/>
                            </a:schemeClr>
                          </a:solidFill>
                          <a:effectLst>
                            <a:outerShdw blurRad="38100" dist="38100" dir="2700000" algn="tl">
                              <a:srgbClr val="000000">
                                <a:alpha val="43137"/>
                              </a:srgbClr>
                            </a:outerShdw>
                          </a:effectLst>
                        </a:rPr>
                        <a:t>كمية الأغذية بالطن عام </a:t>
                      </a:r>
                      <a:r>
                        <a:rPr lang="ar-SA" sz="1200" b="1" dirty="0" smtClean="0">
                          <a:solidFill>
                            <a:schemeClr val="accent2">
                              <a:lumMod val="50000"/>
                            </a:schemeClr>
                          </a:solidFill>
                          <a:effectLst>
                            <a:outerShdw blurRad="38100" dist="38100" dir="2700000" algn="tl">
                              <a:srgbClr val="000000">
                                <a:alpha val="43137"/>
                              </a:srgbClr>
                            </a:outerShdw>
                          </a:effectLst>
                        </a:rPr>
                        <a:t>2009</a:t>
                      </a:r>
                      <a:endParaRPr lang="en-US" sz="1200" b="1" dirty="0" smtClean="0">
                        <a:solidFill>
                          <a:schemeClr val="accent2">
                            <a:lumMod val="50000"/>
                          </a:schemeClr>
                        </a:solidFill>
                        <a:effectLst>
                          <a:outerShdw blurRad="38100" dist="38100" dir="2700000" algn="tl">
                            <a:srgbClr val="000000">
                              <a:alpha val="43137"/>
                            </a:srgbClr>
                          </a:outerShdw>
                        </a:effectLst>
                      </a:endParaRPr>
                    </a:p>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Amount</a:t>
                      </a:r>
                      <a:r>
                        <a:rPr lang="en-US" sz="1200" b="1" baseline="0" dirty="0" smtClean="0">
                          <a:solidFill>
                            <a:schemeClr val="accent2">
                              <a:lumMod val="50000"/>
                            </a:schemeClr>
                          </a:solidFill>
                          <a:effectLst>
                            <a:outerShdw blurRad="38100" dist="38100" dir="2700000" algn="tl">
                              <a:srgbClr val="000000">
                                <a:alpha val="43137"/>
                              </a:srgbClr>
                            </a:outerShdw>
                          </a:effectLst>
                        </a:rPr>
                        <a:t> in Ton (2009)</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ar-SA" sz="1200" b="1" dirty="0" smtClean="0">
                          <a:solidFill>
                            <a:schemeClr val="accent2">
                              <a:lumMod val="50000"/>
                            </a:schemeClr>
                          </a:solidFill>
                          <a:effectLst>
                            <a:outerShdw blurRad="38100" dist="38100" dir="2700000" algn="tl">
                              <a:srgbClr val="000000">
                                <a:alpha val="43137"/>
                              </a:srgbClr>
                            </a:outerShdw>
                          </a:effectLst>
                        </a:rPr>
                        <a:t>كمية </a:t>
                      </a:r>
                      <a:r>
                        <a:rPr lang="ar-SA" sz="1200" b="1" dirty="0">
                          <a:solidFill>
                            <a:schemeClr val="accent2">
                              <a:lumMod val="50000"/>
                            </a:schemeClr>
                          </a:solidFill>
                          <a:effectLst>
                            <a:outerShdw blurRad="38100" dist="38100" dir="2700000" algn="tl">
                              <a:srgbClr val="000000">
                                <a:alpha val="43137"/>
                              </a:srgbClr>
                            </a:outerShdw>
                          </a:effectLst>
                        </a:rPr>
                        <a:t>الأغذية بالطن عام </a:t>
                      </a:r>
                      <a:r>
                        <a:rPr lang="ar-SA" sz="1200" b="1" dirty="0" smtClean="0">
                          <a:solidFill>
                            <a:schemeClr val="accent2">
                              <a:lumMod val="50000"/>
                            </a:schemeClr>
                          </a:solidFill>
                          <a:effectLst>
                            <a:outerShdw blurRad="38100" dist="38100" dir="2700000" algn="tl">
                              <a:srgbClr val="000000">
                                <a:alpha val="43137"/>
                              </a:srgbClr>
                            </a:outerShdw>
                          </a:effectLst>
                        </a:rPr>
                        <a:t>2010</a:t>
                      </a:r>
                      <a:endParaRPr lang="en-US" sz="1200" b="1" dirty="0" smtClean="0">
                        <a:solidFill>
                          <a:schemeClr val="accent2">
                            <a:lumMod val="50000"/>
                          </a:schemeClr>
                        </a:solidFill>
                        <a:effectLst>
                          <a:outerShdw blurRad="38100" dist="38100" dir="2700000" algn="tl">
                            <a:srgbClr val="000000">
                              <a:alpha val="43137"/>
                            </a:srgbClr>
                          </a:outerShdw>
                        </a:effectLst>
                      </a:endParaRPr>
                    </a:p>
                    <a:p>
                      <a:pPr marL="0" marR="0" algn="ctr" rtl="0">
                        <a:spcBef>
                          <a:spcPts val="0"/>
                        </a:spcBef>
                        <a:spcAft>
                          <a:spcPts val="0"/>
                        </a:spcAft>
                      </a:pPr>
                      <a:r>
                        <a:rPr lang="en-US" sz="1200" b="1" kern="1200" dirty="0" smtClean="0">
                          <a:solidFill>
                            <a:schemeClr val="accent2">
                              <a:lumMod val="50000"/>
                            </a:schemeClr>
                          </a:solidFill>
                          <a:effectLst>
                            <a:outerShdw blurRad="38100" dist="38100" dir="2700000" algn="tl">
                              <a:srgbClr val="000000">
                                <a:alpha val="43137"/>
                              </a:srgbClr>
                            </a:outerShdw>
                          </a:effectLst>
                        </a:rPr>
                        <a:t>Amount in Tons (2010)</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1">
                        <a:spcBef>
                          <a:spcPts val="0"/>
                        </a:spcBef>
                        <a:spcAft>
                          <a:spcPts val="0"/>
                        </a:spcAft>
                      </a:pPr>
                      <a:endParaRPr lang="en-US" sz="1400" b="1" dirty="0" smtClean="0">
                        <a:solidFill>
                          <a:schemeClr val="accent2">
                            <a:lumMod val="50000"/>
                          </a:schemeClr>
                        </a:solidFill>
                        <a:effectLst>
                          <a:outerShdw blurRad="38100" dist="38100" dir="2700000" algn="tl">
                            <a:srgbClr val="000000">
                              <a:alpha val="43137"/>
                            </a:srgbClr>
                          </a:outerShdw>
                        </a:effectLst>
                      </a:endParaRPr>
                    </a:p>
                    <a:p>
                      <a:pPr marL="0" marR="0" algn="ctr" rtl="1">
                        <a:spcBef>
                          <a:spcPts val="0"/>
                        </a:spcBef>
                        <a:spcAft>
                          <a:spcPts val="0"/>
                        </a:spcAft>
                      </a:pPr>
                      <a:r>
                        <a:rPr lang="ar-SA" sz="1400" b="1" dirty="0" smtClean="0">
                          <a:solidFill>
                            <a:schemeClr val="accent2">
                              <a:lumMod val="50000"/>
                            </a:schemeClr>
                          </a:solidFill>
                          <a:effectLst>
                            <a:outerShdw blurRad="38100" dist="38100" dir="2700000" algn="tl">
                              <a:srgbClr val="000000">
                                <a:alpha val="43137"/>
                              </a:srgbClr>
                            </a:outerShdw>
                          </a:effectLst>
                        </a:rPr>
                        <a:t>المجموعة الغذائية</a:t>
                      </a:r>
                    </a:p>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Food Group</a:t>
                      </a:r>
                      <a:endParaRPr lang="ar-SA" sz="1400" b="1" dirty="0" smtClean="0">
                        <a:solidFill>
                          <a:schemeClr val="accent2">
                            <a:lumMod val="50000"/>
                          </a:schemeClr>
                        </a:solidFill>
                        <a:effectLst>
                          <a:outerShdw blurRad="38100" dist="38100" dir="2700000" algn="tl">
                            <a:srgbClr val="000000">
                              <a:alpha val="43137"/>
                            </a:srgbClr>
                          </a:outerShdw>
                        </a:effectLst>
                      </a:endParaRPr>
                    </a:p>
                    <a:p>
                      <a:pPr marL="0" marR="0" algn="ctr" rtl="1">
                        <a:spcBef>
                          <a:spcPts val="0"/>
                        </a:spcBef>
                        <a:spcAft>
                          <a:spcPts val="0"/>
                        </a:spcAft>
                      </a:pP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cell3D prstMaterial="dkEdge">
                      <a:bevel prst="coolSlant"/>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smtClean="0">
                          <a:solidFill>
                            <a:schemeClr val="accent2">
                              <a:lumMod val="50000"/>
                            </a:schemeClr>
                          </a:solidFill>
                          <a:effectLst>
                            <a:outerShdw blurRad="38100" dist="38100" dir="2700000" algn="tl">
                              <a:srgbClr val="000000">
                                <a:alpha val="43137"/>
                              </a:srgbClr>
                            </a:outerShdw>
                          </a:effectLst>
                        </a:rPr>
                        <a:t>المجموعة الغذائية</a:t>
                      </a:r>
                      <a:endParaRPr lang="ar-AE" sz="1400" b="1" dirty="0" smtClean="0">
                        <a:solidFill>
                          <a:schemeClr val="accent2">
                            <a:lumMod val="50000"/>
                          </a:schemeClr>
                        </a:solidFill>
                        <a:effectLst>
                          <a:outerShdw blurRad="38100" dist="38100" dir="2700000" algn="tl">
                            <a:srgbClr val="000000">
                              <a:alpha val="43137"/>
                            </a:srgbClr>
                          </a:outerShdw>
                        </a:effectLst>
                      </a:endParaRPr>
                    </a:p>
                    <a:p>
                      <a:pPr marL="0" marR="0" algn="ctr" rtl="1">
                        <a:spcBef>
                          <a:spcPts val="0"/>
                        </a:spcBef>
                        <a:spcAft>
                          <a:spcPts val="0"/>
                        </a:spcAft>
                      </a:pP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lnT>
                    <a:lnB>
                      <a:noFill/>
                    </a:lnB>
                    <a:lnTlToBr w="12700" cmpd="sng">
                      <a:noFill/>
                      <a:prstDash val="solid"/>
                    </a:lnTlToBr>
                    <a:lnBlToTr w="12700" cmpd="sng">
                      <a:noFill/>
                      <a:prstDash val="solid"/>
                    </a:lnBlToTr>
                    <a:cell3D prstMaterial="dkEdge">
                      <a:bevel prst="coolSlant"/>
                      <a:lightRig rig="flood" dir="t"/>
                    </a:cell3D>
                  </a:tcPr>
                </a:tc>
              </a:tr>
              <a:tr h="140628">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22.1%</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1,324,983.2</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1,700,663.4</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Grains </a:t>
                      </a:r>
                      <a:r>
                        <a:rPr lang="en-US" sz="1400" b="1" dirty="0">
                          <a:solidFill>
                            <a:schemeClr val="accent2">
                              <a:lumMod val="50000"/>
                            </a:schemeClr>
                          </a:solidFill>
                          <a:effectLst>
                            <a:outerShdw blurRad="38100" dist="38100" dir="2700000" algn="tl">
                              <a:srgbClr val="000000">
                                <a:alpha val="43137"/>
                              </a:srgbClr>
                            </a:outerShdw>
                          </a:effectLst>
                        </a:rPr>
                        <a:t>&amp; Cereals</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cell3D prstMaterial="dkEdge">
                      <a:bevel prst="coolSlant"/>
                      <a:lightRig rig="flood" dir="t"/>
                    </a:cell3D>
                  </a:tcPr>
                </a:tc>
                <a:tc>
                  <a:txBody>
                    <a:bodyPr/>
                    <a:lstStyle/>
                    <a:p>
                      <a:pPr marL="0" marR="0" algn="ctr" rtl="1">
                        <a:spcBef>
                          <a:spcPts val="0"/>
                        </a:spcBef>
                        <a:spcAft>
                          <a:spcPts val="0"/>
                        </a:spcAft>
                      </a:pPr>
                      <a:r>
                        <a:rPr lang="ar-SA" sz="1400" b="1" dirty="0" smtClean="0">
                          <a:solidFill>
                            <a:schemeClr val="accent2">
                              <a:lumMod val="50000"/>
                            </a:schemeClr>
                          </a:solidFill>
                          <a:effectLst>
                            <a:outerShdw blurRad="38100" dist="38100" dir="2700000" algn="tl">
                              <a:srgbClr val="000000">
                                <a:alpha val="43137"/>
                              </a:srgbClr>
                            </a:outerShdw>
                          </a:effectLst>
                        </a:rPr>
                        <a:t>الحبوب ومنتجاتها</a:t>
                      </a:r>
                      <a:endParaRPr lang="en-US" sz="1400" b="1" dirty="0">
                        <a:solidFill>
                          <a:schemeClr val="accent2">
                            <a:lumMod val="50000"/>
                          </a:schemeClr>
                        </a:solidFill>
                        <a:effectLst>
                          <a:outerShdw blurRad="38100" dist="38100" dir="2700000" algn="tl">
                            <a:srgbClr val="000000">
                              <a:alpha val="43137"/>
                            </a:srgbClr>
                          </a:outerShdw>
                        </a:effectLst>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cell3D prstMaterial="dkEdge">
                      <a:bevel prst="coolSlant"/>
                      <a:lightRig rig="flood" dir="t"/>
                    </a:cell3D>
                  </a:tcPr>
                </a:tc>
              </a:tr>
              <a:tr h="72008">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23.8%</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709,779.4</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931,753.5</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Fruits </a:t>
                      </a:r>
                      <a:r>
                        <a:rPr lang="en-US" sz="1400" b="1" dirty="0">
                          <a:solidFill>
                            <a:schemeClr val="accent2">
                              <a:lumMod val="50000"/>
                            </a:schemeClr>
                          </a:solidFill>
                          <a:effectLst>
                            <a:outerShdw blurRad="38100" dist="38100" dir="2700000" algn="tl">
                              <a:srgbClr val="000000">
                                <a:alpha val="43137"/>
                              </a:srgbClr>
                            </a:outerShdw>
                          </a:effectLst>
                        </a:rPr>
                        <a:t>&amp; Products</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cell3D prstMaterial="dkEdge">
                      <a:bevel prst="coolSlant"/>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smtClean="0">
                          <a:solidFill>
                            <a:schemeClr val="accent2">
                              <a:lumMod val="50000"/>
                            </a:schemeClr>
                          </a:solidFill>
                          <a:effectLst>
                            <a:outerShdw blurRad="38100" dist="38100" dir="2700000" algn="tl">
                              <a:srgbClr val="000000">
                                <a:alpha val="43137"/>
                              </a:srgbClr>
                            </a:outerShdw>
                          </a:effectLst>
                        </a:rPr>
                        <a:t>الفواكه ومنتجاتها</a:t>
                      </a:r>
                      <a:endParaRPr lang="en-US" sz="1400" b="1" dirty="0" smtClean="0">
                        <a:solidFill>
                          <a:schemeClr val="accent2">
                            <a:lumMod val="50000"/>
                          </a:schemeClr>
                        </a:solidFill>
                        <a:effectLst>
                          <a:outerShdw blurRad="38100" dist="38100" dir="2700000" algn="tl">
                            <a:srgbClr val="000000">
                              <a:alpha val="43137"/>
                            </a:srgbClr>
                          </a:outerShdw>
                        </a:effectLst>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cell3D prstMaterial="dkEdge">
                      <a:bevel prst="coolSlant"/>
                      <a:lightRig rig="flood" dir="t"/>
                    </a:cell3D>
                  </a:tcPr>
                </a:tc>
              </a:tr>
              <a:tr h="150872">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11.6%</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550,406.6</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622,723.4</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Vegetables </a:t>
                      </a:r>
                      <a:r>
                        <a:rPr lang="en-US" sz="1400" b="1" dirty="0">
                          <a:solidFill>
                            <a:schemeClr val="accent2">
                              <a:lumMod val="50000"/>
                            </a:schemeClr>
                          </a:solidFill>
                          <a:effectLst>
                            <a:outerShdw blurRad="38100" dist="38100" dir="2700000" algn="tl">
                              <a:srgbClr val="000000">
                                <a:alpha val="43137"/>
                              </a:srgbClr>
                            </a:outerShdw>
                          </a:effectLst>
                        </a:rPr>
                        <a:t>&amp; Products</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cell3D prstMaterial="dkEdge">
                      <a:bevel prst="coolSlant"/>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smtClean="0">
                          <a:solidFill>
                            <a:schemeClr val="accent2">
                              <a:lumMod val="50000"/>
                            </a:schemeClr>
                          </a:solidFill>
                          <a:effectLst>
                            <a:outerShdw blurRad="38100" dist="38100" dir="2700000" algn="tl">
                              <a:srgbClr val="000000">
                                <a:alpha val="43137"/>
                              </a:srgbClr>
                            </a:outerShdw>
                          </a:effectLst>
                        </a:rPr>
                        <a:t>الخضروات ومنتجاتها</a:t>
                      </a:r>
                      <a:endParaRPr lang="en-US" sz="1400" b="1" dirty="0" smtClean="0">
                        <a:solidFill>
                          <a:schemeClr val="accent2">
                            <a:lumMod val="50000"/>
                          </a:schemeClr>
                        </a:solidFill>
                        <a:effectLst>
                          <a:outerShdw blurRad="38100" dist="38100" dir="2700000" algn="tl">
                            <a:srgbClr val="000000">
                              <a:alpha val="43137"/>
                            </a:srgbClr>
                          </a:outerShdw>
                        </a:effectLst>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cell3D prstMaterial="dkEdge">
                      <a:bevel prst="coolSlant"/>
                      <a:lightRig rig="flood" dir="t"/>
                    </a:cell3D>
                  </a:tcPr>
                </a:tc>
              </a:tr>
              <a:tr h="124584">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19.4%</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505,494.7</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626,944.7</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Pulses</a:t>
                      </a:r>
                      <a:r>
                        <a:rPr lang="en-US" sz="1400" b="1" dirty="0">
                          <a:solidFill>
                            <a:schemeClr val="accent2">
                              <a:lumMod val="50000"/>
                            </a:schemeClr>
                          </a:solidFill>
                          <a:effectLst>
                            <a:outerShdw blurRad="38100" dist="38100" dir="2700000" algn="tl">
                              <a:srgbClr val="000000">
                                <a:alpha val="43137"/>
                              </a:srgbClr>
                            </a:outerShdw>
                          </a:effectLst>
                        </a:rPr>
                        <a:t>, Seeds, &amp; Nuts</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cell3D prstMaterial="dkEdge">
                      <a:bevel prst="coolSlant"/>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smtClean="0">
                          <a:solidFill>
                            <a:schemeClr val="accent2">
                              <a:lumMod val="50000"/>
                            </a:schemeClr>
                          </a:solidFill>
                          <a:effectLst>
                            <a:outerShdw blurRad="38100" dist="38100" dir="2700000" algn="tl">
                              <a:srgbClr val="000000">
                                <a:alpha val="43137"/>
                              </a:srgbClr>
                            </a:outerShdw>
                          </a:effectLst>
                        </a:rPr>
                        <a:t>البقوليات ومنتجاتها</a:t>
                      </a:r>
                      <a:endParaRPr lang="en-US" sz="1400" b="1" dirty="0" smtClean="0">
                        <a:solidFill>
                          <a:schemeClr val="accent2">
                            <a:lumMod val="50000"/>
                          </a:schemeClr>
                        </a:solidFill>
                        <a:effectLst>
                          <a:outerShdw blurRad="38100" dist="38100" dir="2700000" algn="tl">
                            <a:srgbClr val="000000">
                              <a:alpha val="43137"/>
                            </a:srgbClr>
                          </a:outerShdw>
                        </a:effectLst>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cell3D prstMaterial="dkEdge">
                      <a:bevel prst="coolSlant"/>
                      <a:lightRig rig="flood" dir="t"/>
                    </a:cell3D>
                  </a:tcPr>
                </a:tc>
              </a:tr>
              <a:tr h="59432">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34.1%</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251,950.5</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382,010.5</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Pulses</a:t>
                      </a:r>
                      <a:r>
                        <a:rPr lang="en-US" sz="1400" b="1" dirty="0">
                          <a:solidFill>
                            <a:schemeClr val="accent2">
                              <a:lumMod val="50000"/>
                            </a:schemeClr>
                          </a:solidFill>
                          <a:effectLst>
                            <a:outerShdw blurRad="38100" dist="38100" dir="2700000" algn="tl">
                              <a:srgbClr val="000000">
                                <a:alpha val="43137"/>
                              </a:srgbClr>
                            </a:outerShdw>
                          </a:effectLst>
                        </a:rPr>
                        <a:t>, Seeds, &amp; Nuts</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cell3D prstMaterial="dkEdge">
                      <a:bevel prst="coolSlant"/>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smtClean="0">
                          <a:solidFill>
                            <a:schemeClr val="accent2">
                              <a:lumMod val="50000"/>
                            </a:schemeClr>
                          </a:solidFill>
                          <a:effectLst>
                            <a:outerShdw blurRad="38100" dist="38100" dir="2700000" algn="tl">
                              <a:srgbClr val="000000">
                                <a:alpha val="43137"/>
                              </a:srgbClr>
                            </a:outerShdw>
                          </a:effectLst>
                        </a:rPr>
                        <a:t>اللحوم والدواجن ومنتجاتها</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cell3D prstMaterial="dkEdge">
                      <a:bevel prst="coolSlant"/>
                      <a:lightRig rig="flood" dir="t"/>
                    </a:cell3D>
                  </a:tcPr>
                </a:tc>
              </a:tr>
              <a:tr h="138296">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25.8%</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230,271.3</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310,358.5</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Sweets </a:t>
                      </a:r>
                      <a:r>
                        <a:rPr lang="en-US" sz="1400" b="1" dirty="0">
                          <a:solidFill>
                            <a:schemeClr val="accent2">
                              <a:lumMod val="50000"/>
                            </a:schemeClr>
                          </a:solidFill>
                          <a:effectLst>
                            <a:outerShdw blurRad="38100" dist="38100" dir="2700000" algn="tl">
                              <a:srgbClr val="000000">
                                <a:alpha val="43137"/>
                              </a:srgbClr>
                            </a:outerShdw>
                          </a:effectLst>
                        </a:rPr>
                        <a:t>&amp; Chocolates</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cell3D prstMaterial="dkEdge">
                      <a:bevel prst="coolSlant"/>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smtClean="0">
                          <a:solidFill>
                            <a:schemeClr val="accent2">
                              <a:lumMod val="50000"/>
                            </a:schemeClr>
                          </a:solidFill>
                          <a:effectLst>
                            <a:outerShdw blurRad="38100" dist="38100" dir="2700000" algn="tl">
                              <a:srgbClr val="000000">
                                <a:alpha val="43137"/>
                              </a:srgbClr>
                            </a:outerShdw>
                          </a:effectLst>
                        </a:rPr>
                        <a:t>الشكولاته، الحلويات، والسكاكر</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cell3D prstMaterial="dkEdge">
                      <a:bevel prst="coolSlant"/>
                      <a:lightRig rig="flood" dir="t"/>
                    </a:cell3D>
                  </a:tcPr>
                </a:tc>
              </a:tr>
              <a:tr h="137180">
                <a:tc>
                  <a:txBody>
                    <a:bodyPr/>
                    <a:lstStyle/>
                    <a:p>
                      <a:pPr marL="0" marR="0" algn="ctr" rtl="0">
                        <a:spcBef>
                          <a:spcPts val="0"/>
                        </a:spcBef>
                        <a:spcAft>
                          <a:spcPts val="0"/>
                        </a:spcAft>
                      </a:pPr>
                      <a:r>
                        <a:rPr lang="en-US" sz="1200" b="1">
                          <a:solidFill>
                            <a:schemeClr val="accent2">
                              <a:lumMod val="50000"/>
                            </a:schemeClr>
                          </a:solidFill>
                          <a:effectLst>
                            <a:outerShdw blurRad="38100" dist="38100" dir="2700000" algn="tl">
                              <a:srgbClr val="000000">
                                <a:alpha val="43137"/>
                              </a:srgbClr>
                            </a:outerShdw>
                          </a:effectLst>
                        </a:rPr>
                        <a:t>52.09</a:t>
                      </a:r>
                      <a:endParaRPr lang="en-US" sz="1200" b="1">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123,436.8</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257,657.3</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Pulses</a:t>
                      </a:r>
                      <a:r>
                        <a:rPr lang="en-US" sz="1400" b="1" dirty="0">
                          <a:solidFill>
                            <a:schemeClr val="accent2">
                              <a:lumMod val="50000"/>
                            </a:schemeClr>
                          </a:solidFill>
                          <a:effectLst>
                            <a:outerShdw blurRad="38100" dist="38100" dir="2700000" algn="tl">
                              <a:srgbClr val="000000">
                                <a:alpha val="43137"/>
                              </a:srgbClr>
                            </a:outerShdw>
                          </a:effectLst>
                        </a:rPr>
                        <a:t>, Seeds, &amp; Nuts</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cell3D prstMaterial="dkEdge">
                      <a:bevel prst="coolSlant"/>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smtClean="0">
                          <a:solidFill>
                            <a:schemeClr val="accent2">
                              <a:lumMod val="50000"/>
                            </a:schemeClr>
                          </a:solidFill>
                          <a:effectLst>
                            <a:outerShdw blurRad="38100" dist="38100" dir="2700000" algn="tl">
                              <a:srgbClr val="000000">
                                <a:alpha val="43137"/>
                              </a:srgbClr>
                            </a:outerShdw>
                          </a:effectLst>
                        </a:rPr>
                        <a:t>الزيوت </a:t>
                      </a:r>
                      <a:r>
                        <a:rPr lang="ar-SA" sz="1400" b="1" smtClean="0">
                          <a:solidFill>
                            <a:schemeClr val="accent2">
                              <a:lumMod val="50000"/>
                            </a:schemeClr>
                          </a:solidFill>
                          <a:effectLst>
                            <a:outerShdw blurRad="38100" dist="38100" dir="2700000" algn="tl">
                              <a:srgbClr val="000000">
                                <a:alpha val="43137"/>
                              </a:srgbClr>
                            </a:outerShdw>
                          </a:effectLst>
                        </a:rPr>
                        <a:t>والشحوم ومنتجاتها</a:t>
                      </a:r>
                      <a:endParaRPr lang="en-US" sz="1400" b="1" dirty="0" smtClean="0">
                        <a:solidFill>
                          <a:schemeClr val="accent2">
                            <a:lumMod val="50000"/>
                          </a:schemeClr>
                        </a:solidFill>
                        <a:effectLst>
                          <a:outerShdw blurRad="38100" dist="38100" dir="2700000" algn="tl">
                            <a:srgbClr val="000000">
                              <a:alpha val="43137"/>
                            </a:srgbClr>
                          </a:outerShdw>
                        </a:effectLst>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cell3D prstMaterial="dkEdge">
                      <a:bevel prst="coolSlant"/>
                      <a:lightRig rig="flood" dir="t"/>
                    </a:cell3D>
                  </a:tcPr>
                </a:tc>
              </a:tr>
              <a:tr h="113556">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13.9%</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171,770.4</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199,389.5</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Herbs </a:t>
                      </a:r>
                      <a:r>
                        <a:rPr lang="en-US" sz="1400" b="1" dirty="0">
                          <a:solidFill>
                            <a:schemeClr val="accent2">
                              <a:lumMod val="50000"/>
                            </a:schemeClr>
                          </a:solidFill>
                          <a:effectLst>
                            <a:outerShdw blurRad="38100" dist="38100" dir="2700000" algn="tl">
                              <a:srgbClr val="000000">
                                <a:alpha val="43137"/>
                              </a:srgbClr>
                            </a:outerShdw>
                          </a:effectLst>
                        </a:rPr>
                        <a:t>&amp; Spices</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cell3D prstMaterial="dkEdge">
                      <a:bevel prst="coolSlant"/>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smtClean="0">
                          <a:solidFill>
                            <a:schemeClr val="accent2">
                              <a:lumMod val="50000"/>
                            </a:schemeClr>
                          </a:solidFill>
                          <a:effectLst>
                            <a:outerShdw blurRad="38100" dist="38100" dir="2700000" algn="tl">
                              <a:srgbClr val="000000">
                                <a:alpha val="43137"/>
                              </a:srgbClr>
                            </a:outerShdw>
                          </a:effectLst>
                        </a:rPr>
                        <a:t>البهارات والأعشاب</a:t>
                      </a:r>
                      <a:endParaRPr lang="en-US" sz="1400" b="1" dirty="0" smtClean="0">
                        <a:solidFill>
                          <a:schemeClr val="accent2">
                            <a:lumMod val="50000"/>
                          </a:schemeClr>
                        </a:solidFill>
                        <a:effectLst>
                          <a:outerShdw blurRad="38100" dist="38100" dir="2700000" algn="tl">
                            <a:srgbClr val="000000">
                              <a:alpha val="43137"/>
                            </a:srgbClr>
                          </a:outerShdw>
                        </a:effectLst>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cell3D prstMaterial="dkEdge">
                      <a:bevel prst="coolSlant"/>
                      <a:lightRig rig="flood" dir="t"/>
                    </a:cell3D>
                  </a:tcPr>
                </a:tc>
              </a:tr>
              <a:tr h="161940">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33.4%</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145,184.4</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217,988.2</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Dairy </a:t>
                      </a:r>
                      <a:r>
                        <a:rPr lang="en-US" sz="1400" b="1" dirty="0">
                          <a:solidFill>
                            <a:schemeClr val="accent2">
                              <a:lumMod val="50000"/>
                            </a:schemeClr>
                          </a:solidFill>
                          <a:effectLst>
                            <a:outerShdw blurRad="38100" dist="38100" dir="2700000" algn="tl">
                              <a:srgbClr val="000000">
                                <a:alpha val="43137"/>
                              </a:srgbClr>
                            </a:outerShdw>
                          </a:effectLst>
                        </a:rPr>
                        <a:t>Products</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cell3D prstMaterial="dkEdge">
                      <a:bevel prst="coolSlant"/>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smtClean="0">
                          <a:solidFill>
                            <a:schemeClr val="accent2">
                              <a:lumMod val="50000"/>
                            </a:schemeClr>
                          </a:solidFill>
                          <a:effectLst>
                            <a:outerShdw blurRad="38100" dist="38100" dir="2700000" algn="tl">
                              <a:srgbClr val="000000">
                                <a:alpha val="43137"/>
                              </a:srgbClr>
                            </a:outerShdw>
                          </a:effectLst>
                        </a:rPr>
                        <a:t>منتجات الألبان</a:t>
                      </a:r>
                      <a:endParaRPr lang="en-US" sz="1400" b="1" dirty="0" smtClean="0">
                        <a:solidFill>
                          <a:schemeClr val="accent2">
                            <a:lumMod val="50000"/>
                          </a:schemeClr>
                        </a:solidFill>
                        <a:effectLst>
                          <a:outerShdw blurRad="38100" dist="38100" dir="2700000" algn="tl">
                            <a:srgbClr val="000000">
                              <a:alpha val="43137"/>
                            </a:srgbClr>
                          </a:outerShdw>
                        </a:effectLst>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cell3D prstMaterial="dkEdge">
                      <a:bevel prst="coolSlant"/>
                      <a:lightRig rig="flood" dir="t"/>
                    </a:cell3D>
                  </a:tcPr>
                </a:tc>
              </a:tr>
              <a:tr h="138316">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38.9%</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88,763.7</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145,201.9</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Beverages </a:t>
                      </a:r>
                      <a:r>
                        <a:rPr lang="en-US" sz="1400" b="1" dirty="0">
                          <a:solidFill>
                            <a:schemeClr val="accent2">
                              <a:lumMod val="50000"/>
                            </a:schemeClr>
                          </a:solidFill>
                          <a:effectLst>
                            <a:outerShdw blurRad="38100" dist="38100" dir="2700000" algn="tl">
                              <a:srgbClr val="000000">
                                <a:alpha val="43137"/>
                              </a:srgbClr>
                            </a:outerShdw>
                          </a:effectLst>
                        </a:rPr>
                        <a:t>&amp; Drinks</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cell3D prstMaterial="dkEdge">
                      <a:bevel prst="coolSlant"/>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smtClean="0">
                          <a:solidFill>
                            <a:schemeClr val="accent2">
                              <a:lumMod val="50000"/>
                            </a:schemeClr>
                          </a:solidFill>
                          <a:effectLst>
                            <a:outerShdw blurRad="38100" dist="38100" dir="2700000" algn="tl">
                              <a:srgbClr val="000000">
                                <a:alpha val="43137"/>
                              </a:srgbClr>
                            </a:outerShdw>
                          </a:effectLst>
                        </a:rPr>
                        <a:t>المشروبات والعصائر</a:t>
                      </a:r>
                      <a:endParaRPr lang="en-US" sz="1400" b="1" dirty="0" smtClean="0">
                        <a:solidFill>
                          <a:schemeClr val="accent2">
                            <a:lumMod val="50000"/>
                          </a:schemeClr>
                        </a:solidFill>
                        <a:effectLst>
                          <a:outerShdw blurRad="38100" dist="38100" dir="2700000" algn="tl">
                            <a:srgbClr val="000000">
                              <a:alpha val="43137"/>
                            </a:srgbClr>
                          </a:outerShdw>
                        </a:effectLst>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cell3D prstMaterial="dkEdge">
                      <a:bevel prst="coolSlant"/>
                      <a:lightRig rig="flood" dir="t"/>
                    </a:cell3D>
                  </a:tcPr>
                </a:tc>
              </a:tr>
              <a:tr h="114692">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52.6%</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46,282.7</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97,595.3</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latin typeface="+mn-lt"/>
                          <a:ea typeface="+mn-ea"/>
                          <a:cs typeface="+mn-cs"/>
                        </a:rPr>
                        <a:t>Fish</a:t>
                      </a:r>
                      <a:r>
                        <a:rPr lang="en-US" sz="1400" b="1" baseline="0" dirty="0" smtClean="0">
                          <a:solidFill>
                            <a:schemeClr val="accent2">
                              <a:lumMod val="50000"/>
                            </a:schemeClr>
                          </a:solidFill>
                          <a:effectLst>
                            <a:outerShdw blurRad="38100" dist="38100" dir="2700000" algn="tl">
                              <a:srgbClr val="000000">
                                <a:alpha val="43137"/>
                              </a:srgbClr>
                            </a:outerShdw>
                          </a:effectLst>
                          <a:latin typeface="+mn-lt"/>
                          <a:ea typeface="+mn-ea"/>
                          <a:cs typeface="+mn-cs"/>
                        </a:rPr>
                        <a:t> &amp; </a:t>
                      </a:r>
                      <a:r>
                        <a:rPr lang="en-US" sz="1400" b="1" dirty="0" smtClean="0">
                          <a:solidFill>
                            <a:schemeClr val="accent2">
                              <a:lumMod val="50000"/>
                            </a:schemeClr>
                          </a:solidFill>
                          <a:effectLst>
                            <a:outerShdw blurRad="38100" dist="38100" dir="2700000" algn="tl">
                              <a:srgbClr val="000000">
                                <a:alpha val="43137"/>
                              </a:srgbClr>
                            </a:outerShdw>
                          </a:effectLst>
                          <a:latin typeface="+mn-lt"/>
                          <a:ea typeface="+mn-ea"/>
                          <a:cs typeface="+mn-cs"/>
                        </a:rPr>
                        <a:t>Sea</a:t>
                      </a:r>
                      <a:r>
                        <a:rPr lang="en-US" sz="1400" b="1" baseline="0" dirty="0" smtClean="0">
                          <a:solidFill>
                            <a:schemeClr val="accent2">
                              <a:lumMod val="50000"/>
                            </a:schemeClr>
                          </a:solidFill>
                          <a:effectLst>
                            <a:outerShdw blurRad="38100" dist="38100" dir="2700000" algn="tl">
                              <a:srgbClr val="000000">
                                <a:alpha val="43137"/>
                              </a:srgbClr>
                            </a:outerShdw>
                          </a:effectLst>
                          <a:latin typeface="+mn-lt"/>
                          <a:ea typeface="+mn-ea"/>
                          <a:cs typeface="+mn-cs"/>
                        </a:rPr>
                        <a:t> Food</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cell3D prstMaterial="dkEdge">
                      <a:bevel prst="coolSlant"/>
                      <a:lightRig rig="flood" dir="t"/>
                    </a:cell3D>
                  </a:tcPr>
                </a:tc>
                <a:tc>
                  <a:txBody>
                    <a:bodyPr/>
                    <a:lstStyle/>
                    <a:p>
                      <a:pPr marL="0" marR="0" algn="ctr" rtl="1">
                        <a:spcBef>
                          <a:spcPts val="0"/>
                        </a:spcBef>
                        <a:spcAft>
                          <a:spcPts val="0"/>
                        </a:spcAft>
                      </a:pPr>
                      <a:r>
                        <a:rPr lang="ar-SA" sz="1400" b="1" dirty="0" smtClean="0">
                          <a:solidFill>
                            <a:schemeClr val="accent2">
                              <a:lumMod val="50000"/>
                            </a:schemeClr>
                          </a:solidFill>
                          <a:effectLst>
                            <a:outerShdw blurRad="38100" dist="38100" dir="2700000" algn="tl">
                              <a:srgbClr val="000000">
                                <a:alpha val="43137"/>
                              </a:srgbClr>
                            </a:outerShdw>
                          </a:effectLst>
                        </a:rPr>
                        <a:t>الأسماك والمنتجات البحرية</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cell3D prstMaterial="dkEdge">
                      <a:bevel prst="coolSlant"/>
                      <a:lightRig rig="flood" dir="t"/>
                    </a:cell3D>
                  </a:tcPr>
                </a:tc>
              </a:tr>
              <a:tr h="91068">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36.3%</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45,222.9</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70,988.7</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Soups</a:t>
                      </a:r>
                      <a:r>
                        <a:rPr lang="en-US" sz="1400" b="1" dirty="0">
                          <a:solidFill>
                            <a:schemeClr val="accent2">
                              <a:lumMod val="50000"/>
                            </a:schemeClr>
                          </a:solidFill>
                          <a:effectLst>
                            <a:outerShdw blurRad="38100" dist="38100" dir="2700000" algn="tl">
                              <a:srgbClr val="000000">
                                <a:alpha val="43137"/>
                              </a:srgbClr>
                            </a:outerShdw>
                          </a:effectLst>
                        </a:rPr>
                        <a:t>, Sauces, &amp; Dressings</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cell3D prstMaterial="dkEdge">
                      <a:bevel prst="coolSlant"/>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smtClean="0">
                          <a:solidFill>
                            <a:schemeClr val="accent2">
                              <a:lumMod val="50000"/>
                            </a:schemeClr>
                          </a:solidFill>
                          <a:effectLst>
                            <a:outerShdw blurRad="38100" dist="38100" dir="2700000" algn="tl">
                              <a:srgbClr val="000000">
                                <a:alpha val="43137"/>
                              </a:srgbClr>
                            </a:outerShdw>
                          </a:effectLst>
                        </a:rPr>
                        <a:t>الشوربات والصلصات</a:t>
                      </a:r>
                      <a:endParaRPr lang="en-US" sz="1400" b="1" dirty="0" smtClean="0">
                        <a:solidFill>
                          <a:schemeClr val="accent2">
                            <a:lumMod val="50000"/>
                          </a:schemeClr>
                        </a:solidFill>
                        <a:effectLst>
                          <a:outerShdw blurRad="38100" dist="38100" dir="2700000" algn="tl">
                            <a:srgbClr val="000000">
                              <a:alpha val="43137"/>
                            </a:srgbClr>
                          </a:outerShdw>
                        </a:effectLst>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cell3D prstMaterial="dkEdge">
                      <a:bevel prst="coolSlant"/>
                      <a:lightRig rig="flood" dir="t"/>
                    </a:cell3D>
                  </a:tcPr>
                </a:tc>
              </a:tr>
              <a:tr h="67444">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39.9%</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26,768.5</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44,517.2</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Water</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cell3D prstMaterial="dkEdge">
                      <a:bevel prst="coolSlant"/>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smtClean="0">
                          <a:solidFill>
                            <a:schemeClr val="accent2">
                              <a:lumMod val="50000"/>
                            </a:schemeClr>
                          </a:solidFill>
                          <a:effectLst>
                            <a:outerShdw blurRad="38100" dist="38100" dir="2700000" algn="tl">
                              <a:srgbClr val="000000">
                                <a:alpha val="43137"/>
                              </a:srgbClr>
                            </a:outerShdw>
                          </a:effectLst>
                        </a:rPr>
                        <a:t>مياه الشرب</a:t>
                      </a:r>
                      <a:endParaRPr lang="en-US" sz="1400" b="1" dirty="0" smtClean="0">
                        <a:solidFill>
                          <a:schemeClr val="accent2">
                            <a:lumMod val="50000"/>
                          </a:schemeClr>
                        </a:solidFill>
                        <a:effectLst>
                          <a:outerShdw blurRad="38100" dist="38100" dir="2700000" algn="tl">
                            <a:srgbClr val="000000">
                              <a:alpha val="43137"/>
                            </a:srgbClr>
                          </a:outerShdw>
                        </a:effectLst>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cell3D prstMaterial="dkEdge">
                      <a:bevel prst="coolSlant"/>
                      <a:lightRig rig="flood" dir="t"/>
                    </a:cell3D>
                  </a:tcPr>
                </a:tc>
              </a:tr>
              <a:tr h="151774">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41.9%</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9,606.1</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16,560.4</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Food </a:t>
                      </a:r>
                      <a:r>
                        <a:rPr lang="en-US" sz="1400" b="1" dirty="0">
                          <a:solidFill>
                            <a:schemeClr val="accent2">
                              <a:lumMod val="50000"/>
                            </a:schemeClr>
                          </a:solidFill>
                          <a:effectLst>
                            <a:outerShdw blurRad="38100" dist="38100" dir="2700000" algn="tl">
                              <a:srgbClr val="000000">
                                <a:alpha val="43137"/>
                              </a:srgbClr>
                            </a:outerShdw>
                          </a:effectLst>
                        </a:rPr>
                        <a:t>Additives</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cell3D prstMaterial="dkEdge">
                      <a:bevel prst="coolSlant"/>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smtClean="0">
                          <a:solidFill>
                            <a:schemeClr val="accent2">
                              <a:lumMod val="50000"/>
                            </a:schemeClr>
                          </a:solidFill>
                          <a:effectLst>
                            <a:outerShdw blurRad="38100" dist="38100" dir="2700000" algn="tl">
                              <a:srgbClr val="000000">
                                <a:alpha val="43137"/>
                              </a:srgbClr>
                            </a:outerShdw>
                          </a:effectLst>
                        </a:rPr>
                        <a:t>المضافات الغذائية</a:t>
                      </a:r>
                      <a:endParaRPr lang="en-US" sz="1400" b="1" dirty="0" smtClean="0">
                        <a:solidFill>
                          <a:schemeClr val="accent2">
                            <a:lumMod val="50000"/>
                          </a:schemeClr>
                        </a:solidFill>
                        <a:effectLst>
                          <a:outerShdw blurRad="38100" dist="38100" dir="2700000" algn="tl">
                            <a:srgbClr val="000000">
                              <a:alpha val="43137"/>
                            </a:srgbClr>
                          </a:outerShdw>
                        </a:effectLst>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cell3D prstMaterial="dkEdge">
                      <a:bevel prst="coolSlant"/>
                      <a:lightRig rig="flood" dir="t"/>
                    </a:cell3D>
                  </a:tcPr>
                </a:tc>
              </a:tr>
              <a:tr h="0">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27.4%</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11,448.1</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15,764.5</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Miscellaneous </a:t>
                      </a:r>
                      <a:r>
                        <a:rPr lang="en-US" sz="1400" b="1" dirty="0">
                          <a:solidFill>
                            <a:schemeClr val="accent2">
                              <a:lumMod val="50000"/>
                            </a:schemeClr>
                          </a:solidFill>
                          <a:effectLst>
                            <a:outerShdw blurRad="38100" dist="38100" dir="2700000" algn="tl">
                              <a:srgbClr val="000000">
                                <a:alpha val="43137"/>
                              </a:srgbClr>
                            </a:outerShdw>
                          </a:effectLst>
                        </a:rPr>
                        <a:t>Food</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cell3D prstMaterial="dkEdge">
                      <a:bevel prst="coolSlant"/>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smtClean="0">
                          <a:solidFill>
                            <a:schemeClr val="accent2">
                              <a:lumMod val="50000"/>
                            </a:schemeClr>
                          </a:solidFill>
                          <a:effectLst>
                            <a:outerShdw blurRad="38100" dist="38100" dir="2700000" algn="tl">
                              <a:srgbClr val="000000">
                                <a:alpha val="43137"/>
                              </a:srgbClr>
                            </a:outerShdw>
                          </a:effectLst>
                        </a:rPr>
                        <a:t>أغذية متنوعة</a:t>
                      </a:r>
                      <a:endParaRPr lang="en-US" sz="1400" b="1" dirty="0" smtClean="0">
                        <a:solidFill>
                          <a:schemeClr val="accent2">
                            <a:lumMod val="50000"/>
                          </a:schemeClr>
                        </a:solidFill>
                        <a:effectLst>
                          <a:outerShdw blurRad="38100" dist="38100" dir="2700000" algn="tl">
                            <a:srgbClr val="000000">
                              <a:alpha val="43137"/>
                            </a:srgbClr>
                          </a:outerShdw>
                        </a:effectLst>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cell3D prstMaterial="dkEdge">
                      <a:bevel prst="coolSlant"/>
                      <a:lightRig rig="flood" dir="t"/>
                    </a:cell3D>
                  </a:tcPr>
                </a:tc>
              </a:tr>
              <a:tr h="140588">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33.7%</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9,458.5</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14,299.9</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Snacks </a:t>
                      </a:r>
                      <a:r>
                        <a:rPr lang="en-US" sz="1400" b="1" dirty="0">
                          <a:solidFill>
                            <a:schemeClr val="accent2">
                              <a:lumMod val="50000"/>
                            </a:schemeClr>
                          </a:solidFill>
                          <a:effectLst>
                            <a:outerShdw blurRad="38100" dist="38100" dir="2700000" algn="tl">
                              <a:srgbClr val="000000">
                                <a:alpha val="43137"/>
                              </a:srgbClr>
                            </a:outerShdw>
                          </a:effectLst>
                        </a:rPr>
                        <a:t>&amp; Ready To Eat Food</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cell3D prstMaterial="dkEdge">
                      <a:bevel prst="coolSlant"/>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smtClean="0">
                          <a:solidFill>
                            <a:schemeClr val="accent2">
                              <a:lumMod val="50000"/>
                            </a:schemeClr>
                          </a:solidFill>
                          <a:effectLst>
                            <a:outerShdw blurRad="38100" dist="38100" dir="2700000" algn="tl">
                              <a:srgbClr val="000000">
                                <a:alpha val="43137"/>
                              </a:srgbClr>
                            </a:outerShdw>
                          </a:effectLst>
                        </a:rPr>
                        <a:t>الأغذية الجاهزة للأكل </a:t>
                      </a:r>
                      <a:endParaRPr lang="en-US" sz="1400" b="1" dirty="0" smtClean="0">
                        <a:solidFill>
                          <a:schemeClr val="accent2">
                            <a:lumMod val="50000"/>
                          </a:schemeClr>
                        </a:solidFill>
                        <a:effectLst>
                          <a:outerShdw blurRad="38100" dist="38100" dir="2700000" algn="tl">
                            <a:srgbClr val="000000">
                              <a:alpha val="43137"/>
                            </a:srgbClr>
                          </a:outerShdw>
                        </a:effectLst>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cell3D prstMaterial="dkEdge">
                      <a:bevel prst="coolSlant"/>
                      <a:lightRig rig="flood" dir="t"/>
                    </a:cell3D>
                  </a:tcPr>
                </a:tc>
              </a:tr>
              <a:tr h="259666">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37.2%</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3,888.9</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6,192.4</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Special </a:t>
                      </a:r>
                      <a:r>
                        <a:rPr lang="en-US" sz="1400" b="1" dirty="0">
                          <a:solidFill>
                            <a:schemeClr val="accent2">
                              <a:lumMod val="50000"/>
                            </a:schemeClr>
                          </a:solidFill>
                          <a:effectLst>
                            <a:outerShdw blurRad="38100" dist="38100" dir="2700000" algn="tl">
                              <a:srgbClr val="000000">
                                <a:alpha val="43137"/>
                              </a:srgbClr>
                            </a:outerShdw>
                          </a:effectLst>
                        </a:rPr>
                        <a:t>Nutritional Use Products</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cell3D prstMaterial="dkEdge">
                      <a:bevel prst="coolSlant"/>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smtClean="0">
                          <a:solidFill>
                            <a:schemeClr val="accent2">
                              <a:lumMod val="50000"/>
                            </a:schemeClr>
                          </a:solidFill>
                          <a:effectLst>
                            <a:outerShdw blurRad="38100" dist="38100" dir="2700000" algn="tl">
                              <a:srgbClr val="000000">
                                <a:alpha val="43137"/>
                              </a:srgbClr>
                            </a:outerShdw>
                          </a:effectLst>
                        </a:rPr>
                        <a:t>منتجات ذات أغراض تغذوية خاصة</a:t>
                      </a:r>
                      <a:endParaRPr lang="en-US" sz="1400" b="1" dirty="0" smtClean="0">
                        <a:solidFill>
                          <a:schemeClr val="accent2">
                            <a:lumMod val="50000"/>
                          </a:schemeClr>
                        </a:solidFill>
                        <a:effectLst>
                          <a:outerShdw blurRad="38100" dist="38100" dir="2700000" algn="tl">
                            <a:srgbClr val="000000">
                              <a:alpha val="43137"/>
                            </a:srgbClr>
                          </a:outerShdw>
                        </a:effectLst>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cell3D prstMaterial="dkEdge">
                      <a:bevel prst="coolSlant"/>
                      <a:lightRig rig="flood" dir="t"/>
                    </a:cell3D>
                  </a:tcPr>
                </a:tc>
              </a:tr>
              <a:tr h="141724">
                <a:tc>
                  <a:txBody>
                    <a:bodyPr/>
                    <a:lstStyle/>
                    <a:p>
                      <a:pPr marL="0" marR="0" algn="ctr" rtl="0">
                        <a:spcBef>
                          <a:spcPts val="0"/>
                        </a:spcBef>
                        <a:spcAft>
                          <a:spcPts val="0"/>
                        </a:spcAft>
                      </a:pPr>
                      <a:r>
                        <a:rPr lang="en-US" sz="1200" b="1" dirty="0">
                          <a:solidFill>
                            <a:schemeClr val="accent2">
                              <a:lumMod val="50000"/>
                            </a:schemeClr>
                          </a:solidFill>
                          <a:effectLst>
                            <a:outerShdw blurRad="38100" dist="38100" dir="2700000" algn="tl">
                              <a:srgbClr val="000000">
                                <a:alpha val="43137"/>
                              </a:srgbClr>
                            </a:outerShdw>
                          </a:effectLst>
                        </a:rPr>
                        <a:t>0.00</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smtClean="0">
                          <a:solidFill>
                            <a:schemeClr val="accent2">
                              <a:lumMod val="50000"/>
                            </a:schemeClr>
                          </a:solidFill>
                          <a:effectLst>
                            <a:outerShdw blurRad="38100" dist="38100" dir="2700000" algn="tl">
                              <a:srgbClr val="000000">
                                <a:alpha val="43137"/>
                              </a:srgbClr>
                            </a:outerShdw>
                          </a:effectLst>
                        </a:rPr>
                        <a:t>5.1</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a:solidFill>
                            <a:schemeClr val="accent2">
                              <a:lumMod val="50000"/>
                            </a:schemeClr>
                          </a:solidFill>
                          <a:effectLst>
                            <a:outerShdw blurRad="38100" dist="38100" dir="2700000" algn="tl">
                              <a:srgbClr val="000000">
                                <a:alpha val="43137"/>
                              </a:srgbClr>
                            </a:outerShdw>
                          </a:effectLst>
                        </a:rPr>
                        <a:t>0.00</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Miscellaneous </a:t>
                      </a:r>
                      <a:r>
                        <a:rPr lang="en-US" sz="1400" b="1" dirty="0">
                          <a:solidFill>
                            <a:schemeClr val="accent2">
                              <a:lumMod val="50000"/>
                            </a:schemeClr>
                          </a:solidFill>
                          <a:effectLst>
                            <a:outerShdw blurRad="38100" dist="38100" dir="2700000" algn="tl">
                              <a:srgbClr val="000000">
                                <a:alpha val="43137"/>
                              </a:srgbClr>
                            </a:outerShdw>
                          </a:effectLst>
                        </a:rPr>
                        <a:t>Non Food</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lnB w="12700" cap="flat" cmpd="sng" algn="ctr">
                      <a:noFill/>
                      <a:prstDash val="solid"/>
                      <a:round/>
                      <a:headEnd type="none" w="med" len="med"/>
                      <a:tailEnd type="none" w="med" len="med"/>
                    </a:lnB>
                    <a:cell3D prstMaterial="dkEdge">
                      <a:bevel prst="coolSlant"/>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smtClean="0">
                          <a:solidFill>
                            <a:schemeClr val="accent2">
                              <a:lumMod val="50000"/>
                            </a:schemeClr>
                          </a:solidFill>
                          <a:effectLst>
                            <a:outerShdw blurRad="38100" dist="38100" dir="2700000" algn="tl">
                              <a:srgbClr val="000000">
                                <a:alpha val="43137"/>
                              </a:srgbClr>
                            </a:outerShdw>
                          </a:effectLst>
                        </a:rPr>
                        <a:t>منتجات غير غذائية</a:t>
                      </a:r>
                      <a:endParaRPr lang="en-US" sz="1400" b="1" dirty="0" smtClean="0">
                        <a:solidFill>
                          <a:schemeClr val="accent2">
                            <a:lumMod val="50000"/>
                          </a:schemeClr>
                        </a:solidFill>
                        <a:effectLst>
                          <a:outerShdw blurRad="38100" dist="38100" dir="2700000" algn="tl">
                            <a:srgbClr val="000000">
                              <a:alpha val="43137"/>
                            </a:srgbClr>
                          </a:outerShdw>
                        </a:effectLst>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cell3D prstMaterial="dkEdge">
                      <a:bevel prst="coolSlant"/>
                      <a:lightRig rig="flood" dir="t"/>
                    </a:cell3D>
                  </a:tcPr>
                </a:tc>
              </a:tr>
              <a:tr h="129833">
                <a:tc>
                  <a:txBody>
                    <a:bodyPr/>
                    <a:lstStyle/>
                    <a:p>
                      <a:pPr marL="0" marR="0" algn="ctr" rtl="0">
                        <a:spcBef>
                          <a:spcPts val="0"/>
                        </a:spcBef>
                        <a:spcAft>
                          <a:spcPts val="0"/>
                        </a:spcAft>
                      </a:pPr>
                      <a:r>
                        <a:rPr lang="en-US" sz="1200" b="1" dirty="0">
                          <a:solidFill>
                            <a:schemeClr val="accent2">
                              <a:lumMod val="50000"/>
                            </a:schemeClr>
                          </a:solidFill>
                          <a:effectLst>
                            <a:outerShdw blurRad="38100" dist="38100" dir="2700000" algn="tl">
                              <a:srgbClr val="000000">
                                <a:alpha val="43137"/>
                              </a:srgbClr>
                            </a:outerShdw>
                          </a:effectLst>
                        </a:rPr>
                        <a:t>24.84</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a:solidFill>
                            <a:schemeClr val="accent2">
                              <a:lumMod val="50000"/>
                            </a:schemeClr>
                          </a:solidFill>
                          <a:effectLst>
                            <a:outerShdw blurRad="38100" dist="38100" dir="2700000" algn="tl">
                              <a:srgbClr val="000000">
                                <a:alpha val="43137"/>
                              </a:srgbClr>
                            </a:outerShdw>
                          </a:effectLst>
                        </a:rPr>
                        <a:t>4254721.77</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cell3D prstMaterial="dkEdge">
                      <a:bevel prst="coolSlant"/>
                      <a:lightRig rig="flood" dir="t"/>
                    </a:cell3D>
                  </a:tcPr>
                </a:tc>
                <a:tc>
                  <a:txBody>
                    <a:bodyPr/>
                    <a:lstStyle/>
                    <a:p>
                      <a:pPr marL="0" marR="0" algn="ctr" rtl="0">
                        <a:spcBef>
                          <a:spcPts val="0"/>
                        </a:spcBef>
                        <a:spcAft>
                          <a:spcPts val="0"/>
                        </a:spcAft>
                      </a:pPr>
                      <a:r>
                        <a:rPr lang="en-US" sz="1200" b="1" dirty="0">
                          <a:solidFill>
                            <a:schemeClr val="accent2">
                              <a:lumMod val="50000"/>
                            </a:schemeClr>
                          </a:solidFill>
                          <a:effectLst>
                            <a:outerShdw blurRad="38100" dist="38100" dir="2700000" algn="tl">
                              <a:srgbClr val="000000">
                                <a:alpha val="43137"/>
                              </a:srgbClr>
                            </a:outerShdw>
                          </a:effectLst>
                        </a:rPr>
                        <a:t>5,660,609.18</a:t>
                      </a:r>
                      <a:endParaRPr lang="en-US" sz="12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R w="12700" cap="flat" cmpd="sng" algn="ctr">
                      <a:noFill/>
                      <a:prstDash val="solid"/>
                      <a:round/>
                      <a:headEnd type="none" w="med" len="med"/>
                      <a:tailEnd type="none" w="med" len="med"/>
                    </a:lnR>
                    <a:cell3D prstMaterial="dkEdge">
                      <a:bevel prst="coolSlant"/>
                      <a:lightRig rig="flood" dir="t"/>
                    </a:cell3D>
                  </a:tcPr>
                </a:tc>
                <a:tc gridSpan="2">
                  <a:txBody>
                    <a:bodyPr/>
                    <a:lstStyle/>
                    <a:p>
                      <a:pPr marL="0" marR="0" algn="ctr" rtl="1">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rPr>
                        <a:t> </a:t>
                      </a:r>
                      <a:r>
                        <a:rPr lang="ar-AE" sz="1400" b="1" dirty="0">
                          <a:solidFill>
                            <a:schemeClr val="accent2">
                              <a:lumMod val="50000"/>
                            </a:schemeClr>
                          </a:solidFill>
                          <a:effectLst>
                            <a:outerShdw blurRad="38100" dist="38100" dir="2700000" algn="tl">
                              <a:srgbClr val="000000">
                                <a:alpha val="43137"/>
                              </a:srgbClr>
                            </a:outerShdw>
                          </a:effectLst>
                        </a:rPr>
                        <a:t>الجملة</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j-cs"/>
                      </a:endParaRPr>
                    </a:p>
                  </a:txBody>
                  <a:tcPr marL="41329" marR="41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cell3D prstMaterial="dkEdge">
                      <a:bevel prst="coolSlant"/>
                      <a:lightRig rig="flood" dir="t"/>
                    </a:cell3D>
                  </a:tcPr>
                </a:tc>
                <a:tc hMerge="1">
                  <a:txBody>
                    <a:bodyPr/>
                    <a:lstStyle/>
                    <a:p>
                      <a:pPr rtl="1"/>
                      <a:endParaRPr lang="ar-SA"/>
                    </a:p>
                  </a:txBody>
                  <a:tcPr/>
                </a:tc>
              </a:tr>
            </a:tbl>
          </a:graphicData>
        </a:graphic>
      </p:graphicFrame>
      <p:sp>
        <p:nvSpPr>
          <p:cNvPr id="7" name="Slide Number Placeholder 6"/>
          <p:cNvSpPr>
            <a:spLocks noGrp="1"/>
          </p:cNvSpPr>
          <p:nvPr>
            <p:ph type="sldNum" sz="quarter" idx="12"/>
          </p:nvPr>
        </p:nvSpPr>
        <p:spPr/>
        <p:txBody>
          <a:bodyPr/>
          <a:lstStyle/>
          <a:p>
            <a:fld id="{9D2384F7-550B-4A9B-95FC-19E285ECC956}" type="slidenum">
              <a:rPr lang="en-US" smtClean="0"/>
              <a:pPr/>
              <a:t>13</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xmlns="" val="858146621"/>
              </p:ext>
            </p:extLst>
          </p:nvPr>
        </p:nvGraphicFramePr>
        <p:xfrm>
          <a:off x="1" y="0"/>
          <a:ext cx="8848724" cy="6840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71470" y="5214951"/>
            <a:ext cx="500034" cy="276999"/>
          </a:xfrm>
          <a:prstGeom prst="rect">
            <a:avLst/>
          </a:prstGeom>
          <a:noFill/>
        </p:spPr>
        <p:txBody>
          <a:bodyPr wrap="square" rtlCol="0">
            <a:spAutoFit/>
          </a:bodyPr>
          <a:lstStyle/>
          <a:p>
            <a:r>
              <a:rPr lang="en-US" sz="1200" dirty="0" smtClean="0">
                <a:solidFill>
                  <a:schemeClr val="accent2">
                    <a:lumMod val="50000"/>
                  </a:schemeClr>
                </a:solidFill>
              </a:rPr>
              <a:t>1 %</a:t>
            </a:r>
            <a:endParaRPr lang="en-US" sz="1200" dirty="0">
              <a:solidFill>
                <a:schemeClr val="accent2">
                  <a:lumMod val="50000"/>
                </a:schemeClr>
              </a:solidFill>
            </a:endParaRPr>
          </a:p>
        </p:txBody>
      </p:sp>
      <p:pic>
        <p:nvPicPr>
          <p:cNvPr id="5" name="Picture 4"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chart"/>
          <p:cNvPicPr>
            <a:picLocks noChangeAspect="1"/>
          </p:cNvPicPr>
          <p:nvPr/>
        </p:nvPicPr>
        <p:blipFill>
          <a:blip r:embed="rId5"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Slide Number Placeholder 6"/>
          <p:cNvSpPr>
            <a:spLocks noGrp="1"/>
          </p:cNvSpPr>
          <p:nvPr>
            <p:ph type="sldNum" sz="quarter" idx="12"/>
          </p:nvPr>
        </p:nvSpPr>
        <p:spPr/>
        <p:txBody>
          <a:bodyPr/>
          <a:lstStyle/>
          <a:p>
            <a:fld id="{9D2384F7-550B-4A9B-95FC-19E285ECC956}" type="slidenum">
              <a:rPr lang="en-US" smtClean="0"/>
              <a:pPr/>
              <a:t>14</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xmlns="" val="521703313"/>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pic>
        <p:nvPicPr>
          <p:cNvPr id="3" name="Picture 2"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 name="chart"/>
          <p:cNvPicPr>
            <a:picLocks noChangeAspect="1"/>
          </p:cNvPicPr>
          <p:nvPr/>
        </p:nvPicPr>
        <p:blipFill>
          <a:blip r:embed="rId5"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Slide Number Placeholder 4"/>
          <p:cNvSpPr>
            <a:spLocks noGrp="1"/>
          </p:cNvSpPr>
          <p:nvPr>
            <p:ph type="sldNum" sz="quarter" idx="12"/>
          </p:nvPr>
        </p:nvSpPr>
        <p:spPr/>
        <p:txBody>
          <a:bodyPr/>
          <a:lstStyle/>
          <a:p>
            <a:fld id="{9D2384F7-550B-4A9B-95FC-19E285ECC956}" type="slidenum">
              <a:rPr lang="en-US" smtClean="0"/>
              <a:pPr/>
              <a:t>15</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xmlns="" val="968475027"/>
              </p:ext>
            </p:extLst>
          </p:nvPr>
        </p:nvGraphicFramePr>
        <p:xfrm>
          <a:off x="0" y="190500"/>
          <a:ext cx="8786843" cy="6667500"/>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3"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chart"/>
          <p:cNvPicPr>
            <a:picLocks noChangeAspect="1"/>
          </p:cNvPicPr>
          <p:nvPr/>
        </p:nvPicPr>
        <p:blipFill>
          <a:blip r:embed="rId5"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Slide Number Placeholder 5"/>
          <p:cNvSpPr>
            <a:spLocks noGrp="1"/>
          </p:cNvSpPr>
          <p:nvPr>
            <p:ph type="sldNum" sz="quarter" idx="12"/>
          </p:nvPr>
        </p:nvSpPr>
        <p:spPr/>
        <p:txBody>
          <a:bodyPr/>
          <a:lstStyle/>
          <a:p>
            <a:fld id="{9D2384F7-550B-4A9B-95FC-19E285ECC956}" type="slidenum">
              <a:rPr lang="en-US" smtClean="0"/>
              <a:pPr/>
              <a:t>16</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4318" y="150844"/>
            <a:ext cx="6408712" cy="852470"/>
          </a:xfrm>
        </p:spPr>
        <p:style>
          <a:lnRef idx="0">
            <a:schemeClr val="accent3"/>
          </a:lnRef>
          <a:fillRef idx="3">
            <a:schemeClr val="accent3"/>
          </a:fillRef>
          <a:effectRef idx="3">
            <a:schemeClr val="accent3"/>
          </a:effectRef>
          <a:fontRef idx="minor">
            <a:schemeClr val="lt1"/>
          </a:fontRef>
        </p:style>
        <p:txBody>
          <a:bodyPr/>
          <a:lstStyle/>
          <a:p>
            <a:pPr algn="ctr"/>
            <a:r>
              <a:rPr lang="en-US" sz="2400" dirty="0" smtClean="0">
                <a:solidFill>
                  <a:schemeClr val="accent2">
                    <a:lumMod val="50000"/>
                  </a:schemeClr>
                </a:solidFill>
                <a:effectLst>
                  <a:outerShdw blurRad="50800" dist="38100" dir="18900000" algn="bl" rotWithShape="0">
                    <a:prstClr val="black">
                      <a:alpha val="40000"/>
                    </a:prstClr>
                  </a:outerShdw>
                </a:effectLst>
              </a:rPr>
              <a:t>2009 Vs </a:t>
            </a:r>
            <a:r>
              <a:rPr lang="en-US" sz="2400" dirty="0" smtClean="0">
                <a:solidFill>
                  <a:schemeClr val="accent2">
                    <a:lumMod val="50000"/>
                  </a:schemeClr>
                </a:solidFill>
                <a:effectLst/>
              </a:rPr>
              <a:t>2010</a:t>
            </a:r>
            <a:r>
              <a:rPr lang="en-US" sz="2400" dirty="0" smtClean="0">
                <a:solidFill>
                  <a:schemeClr val="accent2">
                    <a:lumMod val="50000"/>
                  </a:schemeClr>
                </a:solidFill>
                <a:effectLst>
                  <a:outerShdw blurRad="50800" dist="38100" dir="18900000" algn="bl" rotWithShape="0">
                    <a:prstClr val="black">
                      <a:alpha val="40000"/>
                    </a:prstClr>
                  </a:outerShdw>
                </a:effectLst>
              </a:rPr>
              <a:t> </a:t>
            </a:r>
            <a:r>
              <a:rPr lang="en-US" sz="2400" dirty="0" smtClean="0">
                <a:solidFill>
                  <a:schemeClr val="accent2">
                    <a:lumMod val="50000"/>
                  </a:schemeClr>
                </a:solidFill>
                <a:effectLst/>
              </a:rPr>
              <a:t>Consignee-wise</a:t>
            </a:r>
            <a:r>
              <a:rPr lang="en-US" sz="2400" dirty="0" smtClean="0">
                <a:solidFill>
                  <a:schemeClr val="accent2">
                    <a:lumMod val="50000"/>
                  </a:schemeClr>
                </a:solidFill>
                <a:effectLst>
                  <a:outerShdw blurRad="50800" dist="38100" dir="18900000" algn="bl" rotWithShape="0">
                    <a:prstClr val="black">
                      <a:alpha val="40000"/>
                    </a:prstClr>
                  </a:outerShdw>
                </a:effectLst>
              </a:rPr>
              <a:t/>
            </a:r>
            <a:br>
              <a:rPr lang="en-US" sz="2400" dirty="0" smtClean="0">
                <a:solidFill>
                  <a:schemeClr val="accent2">
                    <a:lumMod val="50000"/>
                  </a:schemeClr>
                </a:solidFill>
                <a:effectLst>
                  <a:outerShdw blurRad="50800" dist="38100" dir="18900000" algn="bl" rotWithShape="0">
                    <a:prstClr val="black">
                      <a:alpha val="40000"/>
                    </a:prstClr>
                  </a:outerShdw>
                </a:effectLst>
              </a:rPr>
            </a:br>
            <a:r>
              <a:rPr lang="ar-AE" sz="2400" dirty="0" smtClean="0">
                <a:solidFill>
                  <a:schemeClr val="accent2">
                    <a:lumMod val="50000"/>
                  </a:schemeClr>
                </a:solidFill>
                <a:effectLst>
                  <a:outerShdw blurRad="50800" dist="38100" dir="18900000" algn="bl" rotWithShape="0">
                    <a:prstClr val="black">
                      <a:alpha val="40000"/>
                    </a:prstClr>
                  </a:outerShdw>
                </a:effectLst>
              </a:rPr>
              <a:t>مقارنة بين عامي 2009-2010 حسب نوع المستورد</a:t>
            </a:r>
            <a:endParaRPr lang="en-US" sz="2400" dirty="0">
              <a:solidFill>
                <a:schemeClr val="accent2">
                  <a:lumMod val="50000"/>
                </a:schemeClr>
              </a:solidFill>
              <a:effectLst>
                <a:outerShdw blurRad="50800" dist="38100" dir="18900000" algn="bl" rotWithShape="0">
                  <a:prstClr val="black">
                    <a:alpha val="40000"/>
                  </a:prstClr>
                </a:outerShdw>
              </a:effectLst>
            </a:endParaRPr>
          </a:p>
        </p:txBody>
      </p:sp>
      <p:pic>
        <p:nvPicPr>
          <p:cNvPr id="4" name="Picture 3" descr="C:\Documents and Settings\AAgalaf\Desktop\gpi\logo\square.jpg"/>
          <p:cNvPicPr>
            <a:picLocks noChangeAspect="1" noChangeArrowheads="1"/>
          </p:cNvPicPr>
          <p:nvPr/>
        </p:nvPicPr>
        <p:blipFill>
          <a:blip r:embed="rId3"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chart"/>
          <p:cNvPicPr>
            <a:picLocks noChangeAspect="1"/>
          </p:cNvPicPr>
          <p:nvPr/>
        </p:nvPicPr>
        <p:blipFill>
          <a:blip r:embed="rId4"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graphicFrame>
        <p:nvGraphicFramePr>
          <p:cNvPr id="6" name="Table 5"/>
          <p:cNvGraphicFramePr>
            <a:graphicFrameLocks noGrp="1"/>
          </p:cNvGraphicFramePr>
          <p:nvPr>
            <p:extLst>
              <p:ext uri="{D42A27DB-BD31-4B8C-83A1-F6EECF244321}">
                <p14:modId xmlns:p14="http://schemas.microsoft.com/office/powerpoint/2010/main" xmlns="" val="4181305276"/>
              </p:ext>
            </p:extLst>
          </p:nvPr>
        </p:nvGraphicFramePr>
        <p:xfrm>
          <a:off x="571472" y="1833212"/>
          <a:ext cx="8215370" cy="4313789"/>
        </p:xfrm>
        <a:graphic>
          <a:graphicData uri="http://schemas.openxmlformats.org/drawingml/2006/table">
            <a:tbl>
              <a:tblPr firstRow="1">
                <a:tableStyleId>{306799F8-075E-4A3A-A7F6-7FBC6576F1A4}</a:tableStyleId>
              </a:tblPr>
              <a:tblGrid>
                <a:gridCol w="3258991"/>
                <a:gridCol w="1833182"/>
                <a:gridCol w="1697390"/>
                <a:gridCol w="1425807"/>
              </a:tblGrid>
              <a:tr h="1144405">
                <a:tc>
                  <a:txBody>
                    <a:bodyPr/>
                    <a:lstStyle/>
                    <a:p>
                      <a:pPr marL="0" marR="0" algn="ctr" rtl="0">
                        <a:spcBef>
                          <a:spcPts val="0"/>
                        </a:spcBef>
                        <a:spcAft>
                          <a:spcPts val="0"/>
                        </a:spcAft>
                      </a:pPr>
                      <a:r>
                        <a:rPr lang="ar-AE" sz="2000" dirty="0" smtClean="0">
                          <a:solidFill>
                            <a:schemeClr val="accent2">
                              <a:lumMod val="50000"/>
                            </a:schemeClr>
                          </a:solidFill>
                          <a:effectLst>
                            <a:outerShdw blurRad="38100" dist="38100" dir="2700000" algn="tl">
                              <a:srgbClr val="000000">
                                <a:alpha val="43137"/>
                              </a:srgbClr>
                            </a:outerShdw>
                          </a:effectLst>
                        </a:rPr>
                        <a:t>نوع المستورد</a:t>
                      </a:r>
                      <a:r>
                        <a:rPr lang="ar-AE" sz="2000" baseline="0" dirty="0" smtClean="0">
                          <a:solidFill>
                            <a:schemeClr val="accent2">
                              <a:lumMod val="50000"/>
                            </a:schemeClr>
                          </a:solidFill>
                          <a:effectLst>
                            <a:outerShdw blurRad="38100" dist="38100" dir="2700000" algn="tl">
                              <a:srgbClr val="000000">
                                <a:alpha val="43137"/>
                              </a:srgbClr>
                            </a:outerShdw>
                          </a:effectLst>
                        </a:rPr>
                        <a:t>  </a:t>
                      </a:r>
                      <a:endParaRPr lang="en-US" sz="2000" baseline="0" dirty="0" smtClean="0">
                        <a:solidFill>
                          <a:schemeClr val="accent2">
                            <a:lumMod val="50000"/>
                          </a:schemeClr>
                        </a:solidFill>
                        <a:effectLst>
                          <a:outerShdw blurRad="38100" dist="38100" dir="2700000" algn="tl">
                            <a:srgbClr val="000000">
                              <a:alpha val="43137"/>
                            </a:srgbClr>
                          </a:outerShdw>
                        </a:effectLst>
                      </a:endParaRPr>
                    </a:p>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Consignee</a:t>
                      </a:r>
                      <a:r>
                        <a:rPr lang="ar-AE" sz="2000" dirty="0" smtClean="0">
                          <a:solidFill>
                            <a:schemeClr val="accent2">
                              <a:lumMod val="50000"/>
                            </a:schemeClr>
                          </a:solidFill>
                          <a:effectLst>
                            <a:outerShdw blurRad="38100" dist="38100" dir="2700000" algn="tl">
                              <a:srgbClr val="000000">
                                <a:alpha val="43137"/>
                              </a:srgbClr>
                            </a:outerShdw>
                          </a:effectLst>
                        </a:rPr>
                        <a:t> </a:t>
                      </a:r>
                      <a:r>
                        <a:rPr lang="en-US" sz="2000" dirty="0" smtClean="0">
                          <a:solidFill>
                            <a:schemeClr val="accent2">
                              <a:lumMod val="50000"/>
                            </a:schemeClr>
                          </a:solidFill>
                          <a:effectLst>
                            <a:outerShdw blurRad="38100" dist="38100" dir="2700000" algn="tl">
                              <a:srgbClr val="000000">
                                <a:alpha val="43137"/>
                              </a:srgbClr>
                            </a:outerShdw>
                          </a:effectLst>
                        </a:rPr>
                        <a:t>type</a:t>
                      </a:r>
                      <a:r>
                        <a:rPr lang="ar-AE" sz="2000" baseline="0" dirty="0" smtClean="0">
                          <a:solidFill>
                            <a:schemeClr val="accent2">
                              <a:lumMod val="50000"/>
                            </a:schemeClr>
                          </a:solidFill>
                          <a:effectLst>
                            <a:outerShdw blurRad="38100" dist="38100" dir="2700000" algn="tl">
                              <a:srgbClr val="000000">
                                <a:alpha val="43137"/>
                              </a:srgbClr>
                            </a:outerShdw>
                          </a:effectLst>
                        </a:rPr>
                        <a:t> </a:t>
                      </a:r>
                      <a:endParaRPr lang="ar-SA" sz="2000" baseline="0" dirty="0" smtClean="0">
                        <a:solidFill>
                          <a:schemeClr val="accent2">
                            <a:lumMod val="50000"/>
                          </a:schemeClr>
                        </a:solidFill>
                        <a:effectLst>
                          <a:outerShdw blurRad="38100" dist="38100" dir="2700000" algn="tl">
                            <a:srgbClr val="000000">
                              <a:alpha val="43137"/>
                            </a:srgbClr>
                          </a:outerShdw>
                        </a:effectLst>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ar-SA" sz="2000" dirty="0" smtClean="0">
                          <a:solidFill>
                            <a:schemeClr val="accent2">
                              <a:lumMod val="50000"/>
                            </a:schemeClr>
                          </a:solidFill>
                          <a:effectLst>
                            <a:outerShdw blurRad="38100" dist="38100" dir="2700000" algn="tl">
                              <a:srgbClr val="000000">
                                <a:alpha val="43137"/>
                              </a:srgbClr>
                            </a:outerShdw>
                          </a:effectLst>
                        </a:rPr>
                        <a:t>الكمية بالطن</a:t>
                      </a:r>
                      <a:endParaRPr lang="en-US" sz="2000" dirty="0" smtClean="0">
                        <a:solidFill>
                          <a:schemeClr val="accent2">
                            <a:lumMod val="50000"/>
                          </a:schemeClr>
                        </a:solidFill>
                        <a:effectLst>
                          <a:outerShdw blurRad="38100" dist="38100" dir="2700000" algn="tl">
                            <a:srgbClr val="000000">
                              <a:alpha val="43137"/>
                            </a:srgbClr>
                          </a:outerShdw>
                        </a:effectLst>
                      </a:endParaRPr>
                    </a:p>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Amount</a:t>
                      </a:r>
                      <a:r>
                        <a:rPr lang="en-US" sz="2000" baseline="0" dirty="0" smtClean="0">
                          <a:solidFill>
                            <a:schemeClr val="accent2">
                              <a:lumMod val="50000"/>
                            </a:schemeClr>
                          </a:solidFill>
                          <a:effectLst>
                            <a:outerShdw blurRad="38100" dist="38100" dir="2700000" algn="tl">
                              <a:srgbClr val="000000">
                                <a:alpha val="43137"/>
                              </a:srgbClr>
                            </a:outerShdw>
                          </a:effectLst>
                        </a:rPr>
                        <a:t> (Ton)</a:t>
                      </a:r>
                      <a:endParaRPr lang="ar-AE" sz="2000" dirty="0" smtClean="0">
                        <a:solidFill>
                          <a:schemeClr val="accent2">
                            <a:lumMod val="50000"/>
                          </a:schemeClr>
                        </a:solidFill>
                        <a:effectLst>
                          <a:outerShdw blurRad="38100" dist="38100" dir="2700000" algn="tl">
                            <a:srgbClr val="000000">
                              <a:alpha val="43137"/>
                            </a:srgbClr>
                          </a:outerShdw>
                        </a:effectLst>
                      </a:endParaRPr>
                    </a:p>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2010</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2000" dirty="0" smtClean="0">
                          <a:solidFill>
                            <a:schemeClr val="accent2">
                              <a:lumMod val="50000"/>
                            </a:schemeClr>
                          </a:solidFill>
                          <a:effectLst>
                            <a:outerShdw blurRad="38100" dist="38100" dir="2700000" algn="tl">
                              <a:srgbClr val="000000">
                                <a:alpha val="43137"/>
                              </a:srgbClr>
                            </a:outerShdw>
                          </a:effectLst>
                        </a:rPr>
                        <a:t>الكمية بالطن</a:t>
                      </a:r>
                      <a:endParaRPr lang="en-US" sz="2000" smtClean="0">
                        <a:solidFill>
                          <a:schemeClr val="accent2">
                            <a:lumMod val="50000"/>
                          </a:schemeClr>
                        </a:solidFill>
                        <a:effectLst>
                          <a:outerShdw blurRad="38100" dist="38100" dir="2700000" algn="tl">
                            <a:srgbClr val="000000">
                              <a:alpha val="43137"/>
                            </a:srgbClr>
                          </a:outerShdw>
                        </a:effectLst>
                      </a:endParaRPr>
                    </a:p>
                    <a:p>
                      <a:pPr marL="0" marR="0" algn="ctr" rtl="0">
                        <a:spcBef>
                          <a:spcPts val="0"/>
                        </a:spcBef>
                        <a:spcAft>
                          <a:spcPts val="0"/>
                        </a:spcAft>
                      </a:pPr>
                      <a:r>
                        <a:rPr lang="en-US" sz="2000" smtClean="0">
                          <a:solidFill>
                            <a:schemeClr val="accent2">
                              <a:lumMod val="50000"/>
                            </a:schemeClr>
                          </a:solidFill>
                          <a:effectLst>
                            <a:outerShdw blurRad="38100" dist="38100" dir="2700000" algn="tl">
                              <a:srgbClr val="000000">
                                <a:alpha val="43137"/>
                              </a:srgbClr>
                            </a:outerShdw>
                          </a:effectLst>
                        </a:rPr>
                        <a:t>Amount </a:t>
                      </a:r>
                      <a:r>
                        <a:rPr lang="en-US" sz="2000" dirty="0" smtClean="0">
                          <a:solidFill>
                            <a:schemeClr val="accent2">
                              <a:lumMod val="50000"/>
                            </a:schemeClr>
                          </a:solidFill>
                          <a:effectLst>
                            <a:outerShdw blurRad="38100" dist="38100" dir="2700000" algn="tl">
                              <a:srgbClr val="000000">
                                <a:alpha val="43137"/>
                              </a:srgbClr>
                            </a:outerShdw>
                          </a:effectLst>
                        </a:rPr>
                        <a:t>(Ton)</a:t>
                      </a:r>
                    </a:p>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2009</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a:t>
                      </a:r>
                    </a:p>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Tons</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r>
              <a:tr h="600048">
                <a:tc>
                  <a:txBody>
                    <a:bodyPr/>
                    <a:lstStyle/>
                    <a:p>
                      <a:pPr marL="0" marR="0" algn="l"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Food Establishments</a:t>
                      </a:r>
                      <a:endParaRPr lang="ar-AE" sz="2000" dirty="0" smtClean="0">
                        <a:solidFill>
                          <a:schemeClr val="accent2">
                            <a:lumMod val="50000"/>
                          </a:schemeClr>
                        </a:solidFill>
                        <a:effectLst>
                          <a:outerShdw blurRad="38100" dist="38100" dir="2700000" algn="tl">
                            <a:srgbClr val="000000">
                              <a:alpha val="43137"/>
                            </a:srgbClr>
                          </a:outerShdw>
                        </a:effectLst>
                      </a:endParaRPr>
                    </a:p>
                    <a:p>
                      <a:pPr marL="0" marR="0" algn="r" rtl="1">
                        <a:spcBef>
                          <a:spcPts val="0"/>
                        </a:spcBef>
                        <a:spcAft>
                          <a:spcPts val="0"/>
                        </a:spcAft>
                      </a:pPr>
                      <a:r>
                        <a:rPr lang="ar-AE" sz="2000" dirty="0" smtClean="0">
                          <a:solidFill>
                            <a:schemeClr val="accent2">
                              <a:lumMod val="50000"/>
                            </a:schemeClr>
                          </a:solidFill>
                          <a:effectLst>
                            <a:outerShdw blurRad="38100" dist="38100" dir="2700000" algn="tl">
                              <a:srgbClr val="000000">
                                <a:alpha val="43137"/>
                              </a:srgbClr>
                            </a:outerShdw>
                          </a:effectLst>
                        </a:rPr>
                        <a:t>مؤسسات</a:t>
                      </a:r>
                      <a:r>
                        <a:rPr lang="ar-AE" sz="2000" baseline="0" dirty="0" smtClean="0">
                          <a:solidFill>
                            <a:schemeClr val="accent2">
                              <a:lumMod val="50000"/>
                            </a:schemeClr>
                          </a:solidFill>
                          <a:effectLst>
                            <a:outerShdw blurRad="38100" dist="38100" dir="2700000" algn="tl">
                              <a:srgbClr val="000000">
                                <a:alpha val="43137"/>
                              </a:srgbClr>
                            </a:outerShdw>
                          </a:effectLst>
                        </a:rPr>
                        <a:t> غذائية</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5,521,213</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4,245,136</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1800" dirty="0" smtClean="0">
                          <a:solidFill>
                            <a:schemeClr val="accent2">
                              <a:lumMod val="50000"/>
                            </a:schemeClr>
                          </a:solidFill>
                          <a:effectLst>
                            <a:outerShdw blurRad="38100" dist="38100" dir="2700000" algn="tl">
                              <a:srgbClr val="000000">
                                <a:alpha val="43137"/>
                              </a:srgbClr>
                            </a:outerShdw>
                          </a:effectLst>
                        </a:rPr>
                        <a:t>1,276,077</a:t>
                      </a:r>
                      <a:endParaRPr lang="en-US" sz="18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r>
              <a:tr h="589023">
                <a:tc>
                  <a:txBody>
                    <a:bodyPr/>
                    <a:lstStyle/>
                    <a:p>
                      <a:pPr marL="0" marR="0" algn="l"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Government</a:t>
                      </a:r>
                      <a:endParaRPr lang="ar-AE" sz="2000" dirty="0" smtClean="0">
                        <a:solidFill>
                          <a:schemeClr val="accent2">
                            <a:lumMod val="50000"/>
                          </a:schemeClr>
                        </a:solidFill>
                        <a:effectLst>
                          <a:outerShdw blurRad="38100" dist="38100" dir="2700000" algn="tl">
                            <a:srgbClr val="000000">
                              <a:alpha val="43137"/>
                            </a:srgbClr>
                          </a:outerShdw>
                        </a:effectLst>
                      </a:endParaRPr>
                    </a:p>
                    <a:p>
                      <a:pPr marL="0" marR="0" algn="r" rtl="1">
                        <a:spcBef>
                          <a:spcPts val="0"/>
                        </a:spcBef>
                        <a:spcAft>
                          <a:spcPts val="0"/>
                        </a:spcAft>
                      </a:pPr>
                      <a:r>
                        <a:rPr lang="ar-AE" sz="2000" dirty="0" smtClean="0">
                          <a:solidFill>
                            <a:schemeClr val="accent2">
                              <a:lumMod val="50000"/>
                            </a:schemeClr>
                          </a:solidFill>
                          <a:effectLst>
                            <a:outerShdw blurRad="38100" dist="38100" dir="2700000" algn="tl">
                              <a:srgbClr val="000000">
                                <a:alpha val="43137"/>
                              </a:srgbClr>
                            </a:outerShdw>
                          </a:effectLst>
                        </a:rPr>
                        <a:t>جهات حكومية</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93,831</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3,934</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89,897</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r>
              <a:tr h="589023">
                <a:tc>
                  <a:txBody>
                    <a:bodyPr/>
                    <a:lstStyle/>
                    <a:p>
                      <a:pPr marL="0" marR="0" algn="l"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Personal </a:t>
                      </a:r>
                      <a:endParaRPr lang="ar-AE" sz="2000" dirty="0" smtClean="0">
                        <a:solidFill>
                          <a:schemeClr val="accent2">
                            <a:lumMod val="50000"/>
                          </a:schemeClr>
                        </a:solidFill>
                        <a:effectLst>
                          <a:outerShdw blurRad="38100" dist="38100" dir="2700000" algn="tl">
                            <a:srgbClr val="000000">
                              <a:alpha val="43137"/>
                            </a:srgbClr>
                          </a:outerShdw>
                        </a:effectLst>
                      </a:endParaRPr>
                    </a:p>
                    <a:p>
                      <a:pPr marL="0" marR="0" algn="r" rtl="1">
                        <a:spcBef>
                          <a:spcPts val="0"/>
                        </a:spcBef>
                        <a:spcAft>
                          <a:spcPts val="0"/>
                        </a:spcAft>
                      </a:pPr>
                      <a:r>
                        <a:rPr lang="ar-AE" sz="2000" dirty="0" smtClean="0">
                          <a:solidFill>
                            <a:schemeClr val="accent2">
                              <a:lumMod val="50000"/>
                            </a:schemeClr>
                          </a:solidFill>
                          <a:effectLst>
                            <a:outerShdw blurRad="38100" dist="38100" dir="2700000" algn="tl">
                              <a:srgbClr val="000000">
                                <a:alpha val="43137"/>
                              </a:srgbClr>
                            </a:outerShdw>
                          </a:effectLst>
                        </a:rPr>
                        <a:t>شحنات شخصية</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39,543</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75</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39,467</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r>
              <a:tr h="589023">
                <a:tc>
                  <a:txBody>
                    <a:bodyPr/>
                    <a:lstStyle/>
                    <a:p>
                      <a:pPr marL="0" marR="0" algn="l"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Non Food Company</a:t>
                      </a:r>
                      <a:endParaRPr lang="ar-AE" sz="2000" dirty="0" smtClean="0">
                        <a:solidFill>
                          <a:schemeClr val="accent2">
                            <a:lumMod val="50000"/>
                          </a:schemeClr>
                        </a:solidFill>
                        <a:effectLst>
                          <a:outerShdw blurRad="38100" dist="38100" dir="2700000" algn="tl">
                            <a:srgbClr val="000000">
                              <a:alpha val="43137"/>
                            </a:srgbClr>
                          </a:outerShdw>
                        </a:effectLst>
                      </a:endParaRPr>
                    </a:p>
                    <a:p>
                      <a:pPr marL="0" marR="0" algn="r" rtl="1">
                        <a:spcBef>
                          <a:spcPts val="0"/>
                        </a:spcBef>
                        <a:spcAft>
                          <a:spcPts val="0"/>
                        </a:spcAft>
                      </a:pPr>
                      <a:r>
                        <a:rPr lang="ar-AE" sz="2000" dirty="0" smtClean="0">
                          <a:solidFill>
                            <a:schemeClr val="accent2">
                              <a:lumMod val="50000"/>
                            </a:schemeClr>
                          </a:solidFill>
                          <a:effectLst>
                            <a:outerShdw blurRad="38100" dist="38100" dir="2700000" algn="tl">
                              <a:srgbClr val="000000">
                                <a:alpha val="43137"/>
                              </a:srgbClr>
                            </a:outerShdw>
                          </a:effectLst>
                        </a:rPr>
                        <a:t>شركات</a:t>
                      </a:r>
                      <a:r>
                        <a:rPr lang="ar-AE" sz="2000" baseline="0" dirty="0" smtClean="0">
                          <a:solidFill>
                            <a:schemeClr val="accent2">
                              <a:lumMod val="50000"/>
                            </a:schemeClr>
                          </a:solidFill>
                          <a:effectLst>
                            <a:outerShdw blurRad="38100" dist="38100" dir="2700000" algn="tl">
                              <a:srgbClr val="000000">
                                <a:alpha val="43137"/>
                              </a:srgbClr>
                            </a:outerShdw>
                          </a:effectLst>
                        </a:rPr>
                        <a:t> غير غذائية </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6,020</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5,575</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dirty="0" smtClean="0">
                          <a:solidFill>
                            <a:schemeClr val="accent2">
                              <a:lumMod val="50000"/>
                            </a:schemeClr>
                          </a:solidFill>
                          <a:effectLst>
                            <a:outerShdw blurRad="38100" dist="38100" dir="2700000" algn="tl">
                              <a:srgbClr val="000000">
                                <a:alpha val="43137"/>
                              </a:srgbClr>
                            </a:outerShdw>
                          </a:effectLst>
                        </a:rPr>
                        <a:t>445</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r>
              <a:tr h="656189">
                <a:tc>
                  <a:txBody>
                    <a:bodyPr/>
                    <a:lstStyle/>
                    <a:p>
                      <a:pPr marL="0" marR="0" algn="l" rtl="0">
                        <a:spcBef>
                          <a:spcPts val="0"/>
                        </a:spcBef>
                        <a:spcAft>
                          <a:spcPts val="0"/>
                        </a:spcAft>
                      </a:pPr>
                      <a:r>
                        <a:rPr lang="en-US" sz="2000" b="1" dirty="0" smtClean="0">
                          <a:solidFill>
                            <a:schemeClr val="accent2">
                              <a:lumMod val="50000"/>
                            </a:schemeClr>
                          </a:solidFill>
                          <a:effectLst>
                            <a:outerShdw blurRad="38100" dist="38100" dir="2700000" algn="tl">
                              <a:srgbClr val="000000">
                                <a:alpha val="43137"/>
                              </a:srgbClr>
                            </a:outerShdw>
                          </a:effectLst>
                        </a:rPr>
                        <a:t>Total</a:t>
                      </a:r>
                      <a:r>
                        <a:rPr lang="ar-AE" sz="2000" b="1" dirty="0" smtClean="0">
                          <a:solidFill>
                            <a:schemeClr val="accent2">
                              <a:lumMod val="50000"/>
                            </a:schemeClr>
                          </a:solidFill>
                          <a:effectLst>
                            <a:outerShdw blurRad="38100" dist="38100" dir="2700000" algn="tl">
                              <a:srgbClr val="000000">
                                <a:alpha val="43137"/>
                              </a:srgbClr>
                            </a:outerShdw>
                          </a:effectLst>
                        </a:rPr>
                        <a:t> الجملة                      </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smtClean="0">
                          <a:solidFill>
                            <a:schemeClr val="accent2">
                              <a:lumMod val="50000"/>
                            </a:schemeClr>
                          </a:solidFill>
                          <a:effectLst>
                            <a:outerShdw blurRad="38100" dist="38100" dir="2700000" algn="tl">
                              <a:srgbClr val="000000">
                                <a:alpha val="43137"/>
                              </a:srgbClr>
                            </a:outerShdw>
                          </a:effectLst>
                        </a:rPr>
                        <a:t>5,660,609</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smtClean="0">
                          <a:solidFill>
                            <a:schemeClr val="accent2">
                              <a:lumMod val="50000"/>
                            </a:schemeClr>
                          </a:solidFill>
                          <a:effectLst>
                            <a:outerShdw blurRad="38100" dist="38100" dir="2700000" algn="tl">
                              <a:srgbClr val="000000">
                                <a:alpha val="43137"/>
                              </a:srgbClr>
                            </a:outerShdw>
                          </a:effectLst>
                        </a:rPr>
                        <a:t>4,254,722</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2000" b="1" dirty="0" smtClean="0">
                          <a:solidFill>
                            <a:schemeClr val="accent2">
                              <a:lumMod val="50000"/>
                            </a:schemeClr>
                          </a:solidFill>
                          <a:effectLst>
                            <a:outerShdw blurRad="38100" dist="38100" dir="2700000" algn="tl">
                              <a:srgbClr val="000000">
                                <a:alpha val="43137"/>
                              </a:srgbClr>
                            </a:outerShdw>
                          </a:effectLst>
                        </a:rPr>
                        <a:t>1,405,887</a:t>
                      </a:r>
                      <a:endParaRPr lang="en-US" sz="20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r>
            </a:tbl>
          </a:graphicData>
        </a:graphic>
      </p:graphicFrame>
      <p:sp>
        <p:nvSpPr>
          <p:cNvPr id="7" name="Slide Number Placeholder 6"/>
          <p:cNvSpPr>
            <a:spLocks noGrp="1"/>
          </p:cNvSpPr>
          <p:nvPr>
            <p:ph type="sldNum" sz="quarter" idx="12"/>
          </p:nvPr>
        </p:nvSpPr>
        <p:spPr/>
        <p:txBody>
          <a:bodyPr/>
          <a:lstStyle/>
          <a:p>
            <a:fld id="{9D2384F7-550B-4A9B-95FC-19E285ECC956}" type="slidenum">
              <a:rPr lang="en-US" smtClean="0"/>
              <a:pPr/>
              <a:t>17</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bwMode="auto">
          <a:xfrm>
            <a:off x="395537" y="2636912"/>
            <a:ext cx="8424935" cy="1368152"/>
          </a:xfrm>
          <a:prstGeom prst="rect">
            <a:avLst/>
          </a:prstGeom>
          <a:ln>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LB" sz="2800" b="1" i="0" u="none" strike="noStrike" kern="0" cap="none" spc="0" normalizeH="0" baseline="0" noProof="0" dirty="0" err="1" smtClean="0">
                <a:ln>
                  <a:noFill/>
                </a:ln>
                <a:solidFill>
                  <a:schemeClr val="accent2">
                    <a:lumMod val="50000"/>
                  </a:schemeClr>
                </a:solidFill>
                <a:uLnTx/>
                <a:uFillTx/>
                <a:latin typeface="+mj-lt"/>
                <a:ea typeface="+mj-ea"/>
                <a:cs typeface="+mj-cs"/>
              </a:rPr>
              <a:t>تفاص</a:t>
            </a:r>
            <a:r>
              <a:rPr kumimoji="0" lang="ar-AE" sz="2800" b="1" i="0" u="none" strike="noStrike" kern="0" cap="none" spc="0" normalizeH="0" baseline="0" noProof="0" dirty="0" smtClean="0">
                <a:ln>
                  <a:noFill/>
                </a:ln>
                <a:solidFill>
                  <a:schemeClr val="accent2">
                    <a:lumMod val="50000"/>
                  </a:schemeClr>
                </a:solidFill>
                <a:uLnTx/>
                <a:uFillTx/>
                <a:latin typeface="+mj-lt"/>
                <a:ea typeface="+mj-ea"/>
                <a:cs typeface="+mj-cs"/>
              </a:rPr>
              <a:t>يل الأغذية المرفوضة حسب بلد المنشأ (2009)</a:t>
            </a:r>
            <a:br>
              <a:rPr kumimoji="0" lang="ar-AE" sz="2800" b="1" i="0" u="none" strike="noStrike" kern="0" cap="none" spc="0" normalizeH="0" baseline="0" noProof="0" dirty="0" smtClean="0">
                <a:ln>
                  <a:noFill/>
                </a:ln>
                <a:solidFill>
                  <a:schemeClr val="accent2">
                    <a:lumMod val="50000"/>
                  </a:schemeClr>
                </a:solidFill>
                <a:uLnTx/>
                <a:uFillTx/>
                <a:latin typeface="+mj-lt"/>
                <a:ea typeface="+mj-ea"/>
                <a:cs typeface="+mj-cs"/>
              </a:rPr>
            </a:br>
            <a:r>
              <a:rPr kumimoji="0" lang="en-US" sz="2800" b="1" i="0" u="none" strike="noStrike" kern="0" cap="none" spc="0" normalizeH="0" baseline="0" noProof="0" dirty="0" smtClean="0">
                <a:ln>
                  <a:noFill/>
                </a:ln>
                <a:solidFill>
                  <a:schemeClr val="accent2">
                    <a:lumMod val="50000"/>
                  </a:schemeClr>
                </a:solidFill>
                <a:uLnTx/>
                <a:uFillTx/>
                <a:latin typeface="+mj-lt"/>
                <a:ea typeface="+mj-ea"/>
                <a:cs typeface="+mj-cs"/>
              </a:rPr>
              <a:t>Amounts of Rejected Foods (Country-wise) 20</a:t>
            </a:r>
            <a:r>
              <a:rPr lang="en-US" sz="2800" b="1" kern="0" dirty="0" smtClean="0">
                <a:solidFill>
                  <a:schemeClr val="accent2">
                    <a:lumMod val="50000"/>
                  </a:schemeClr>
                </a:solidFill>
                <a:latin typeface="+mj-lt"/>
                <a:ea typeface="+mj-ea"/>
                <a:cs typeface="+mj-cs"/>
              </a:rPr>
              <a:t>09</a:t>
            </a:r>
            <a:endParaRPr kumimoji="0" lang="en-US" sz="2800" b="1" i="0" u="none" strike="noStrike" kern="0" cap="none" spc="0" normalizeH="0" baseline="0" noProof="0" dirty="0">
              <a:ln>
                <a:noFill/>
              </a:ln>
              <a:solidFill>
                <a:schemeClr val="accent2">
                  <a:lumMod val="50000"/>
                </a:schemeClr>
              </a:solidFill>
              <a:uLnTx/>
              <a:uFillTx/>
              <a:latin typeface="+mj-lt"/>
              <a:ea typeface="+mj-ea"/>
              <a:cs typeface="+mj-cs"/>
            </a:endParaRPr>
          </a:p>
        </p:txBody>
      </p:sp>
      <p:sp>
        <p:nvSpPr>
          <p:cNvPr id="4" name="Title 3"/>
          <p:cNvSpPr>
            <a:spLocks noGrp="1"/>
          </p:cNvSpPr>
          <p:nvPr>
            <p:ph type="title"/>
          </p:nvPr>
        </p:nvSpPr>
        <p:spPr/>
        <p:txBody>
          <a:bodyPr/>
          <a:lstStyle/>
          <a:p>
            <a:endParaRPr lang="en-US" dirty="0">
              <a:effectLst/>
            </a:endParaRPr>
          </a:p>
        </p:txBody>
      </p:sp>
      <p:sp>
        <p:nvSpPr>
          <p:cNvPr id="5" name="Slide Number Placeholder 4"/>
          <p:cNvSpPr>
            <a:spLocks noGrp="1"/>
          </p:cNvSpPr>
          <p:nvPr>
            <p:ph type="sldNum" sz="quarter" idx="12"/>
          </p:nvPr>
        </p:nvSpPr>
        <p:spPr/>
        <p:txBody>
          <a:bodyPr/>
          <a:lstStyle/>
          <a:p>
            <a:fld id="{9D2384F7-550B-4A9B-95FC-19E285ECC956}" type="slidenum">
              <a:rPr lang="en-US" smtClean="0"/>
              <a:pPr/>
              <a:t>18</a:t>
            </a:fld>
            <a:endParaRPr lang="en-US"/>
          </a:p>
        </p:txBody>
      </p:sp>
      <p:pic>
        <p:nvPicPr>
          <p:cNvPr id="7" name="Picture 6" descr="C:\Documents and Settings\AAgalaf\Desktop\gpi\logo\square.jpg"/>
          <p:cNvPicPr>
            <a:picLocks noChangeAspect="1" noChangeArrowheads="1"/>
          </p:cNvPicPr>
          <p:nvPr/>
        </p:nvPicPr>
        <p:blipFill>
          <a:blip r:embed="rId4" cstate="print"/>
          <a:srcRect/>
          <a:stretch>
            <a:fillRect/>
          </a:stretch>
        </p:blipFill>
        <p:spPr bwMode="auto">
          <a:xfrm>
            <a:off x="332296" y="338356"/>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8" name="chart"/>
          <p:cNvPicPr>
            <a:picLocks noChangeAspect="1"/>
          </p:cNvPicPr>
          <p:nvPr/>
        </p:nvPicPr>
        <p:blipFill>
          <a:blip r:embed="rId5" cstate="print"/>
          <a:stretch>
            <a:fillRect/>
          </a:stretch>
        </p:blipFill>
        <p:spPr>
          <a:xfrm>
            <a:off x="8072463" y="338356"/>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ustDataLst>
      <p:tags r:id="rId1"/>
    </p:custData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481900388"/>
              </p:ext>
            </p:extLst>
          </p:nvPr>
        </p:nvGraphicFramePr>
        <p:xfrm>
          <a:off x="1000100" y="7033578"/>
          <a:ext cx="7215242" cy="30640270"/>
        </p:xfrm>
        <a:graphic>
          <a:graphicData uri="http://schemas.openxmlformats.org/drawingml/2006/table">
            <a:tbl>
              <a:tblPr firstRow="1" bandRow="1">
                <a:tableStyleId>{306799F8-075E-4A3A-A7F6-7FBC6576F1A4}</a:tableStyleId>
              </a:tblPr>
              <a:tblGrid>
                <a:gridCol w="934771"/>
                <a:gridCol w="2614428"/>
                <a:gridCol w="1226883"/>
                <a:gridCol w="1226883"/>
                <a:gridCol w="1212277"/>
              </a:tblGrid>
              <a:tr h="55008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Rating</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Country</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Imported Foods</a:t>
                      </a:r>
                      <a:r>
                        <a:rPr lang="en-US" sz="1200" b="1" u="none" strike="noStrike" baseline="0"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(Tons)</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Rejected Foods (Tons)</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of</a:t>
                      </a:r>
                      <a:r>
                        <a:rPr lang="en-US" sz="1200" b="1" u="none" strike="noStrike" baseline="0"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Rejected Foods</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Lithuania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25.4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25.4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Dominican Republic</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17.1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93.2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Bolivia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558.1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442.0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79.2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Kazakhstan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844.0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649.0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76.9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Djibouti</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78.6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59.4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75.5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Mozambique</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3129.0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2354.7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75.3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Romania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2109.0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1246.7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59.1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Burkina Faso</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110.1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57.0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51.8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Mauritius</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356.3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175.5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49.3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Togo</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46.3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11</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Uzbekistan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1006.7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451.7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44.9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Ivory Coast</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89.4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36.3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40.6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Comoros</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648.5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241.6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37.3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Austria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10858.1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3980.8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36.7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Uruguay</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3749.8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1219.1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32.5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16</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Tanzania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9619.3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2922.7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30.4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17</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Nepal</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142.5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40.5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28.5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18</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Belize</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669.2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182.3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27.2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19</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Costa Rica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195.9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53.3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27.2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20</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Madagascar</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1291.3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341.5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26.4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Jordan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2779.8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732.4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26.3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Nigeria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753.1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184.4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24.5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23</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Slovenia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22.7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21.6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24</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Colombia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2018.7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425.3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21.1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25</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Afghanistan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10216.5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1894.5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18.5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26</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Latvia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329.0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59.3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18.0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27</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Portugal</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2317.9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416.9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18.0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28</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Myanmar</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58661.3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9579.0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16.3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29</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Tunisia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2345.2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382.1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16.3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30</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Argentina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64251.3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10130.4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31</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United Kingdom</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42208.7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6552.7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32</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Paraguay</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1664.3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254.5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33</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Vietnam</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46312.5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6765.4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Hong Kong</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340.6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49.6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Czech Republic</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768.5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109.5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Honduras</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134.0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19.0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Denmark</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9894.0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1382.3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Brazil</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272891.3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38030.1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39</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Nicaragua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669.5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92.9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40</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Germany</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47522.5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6584.5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41</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Bahrain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9542.4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1311.8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42</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Guatemala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5047.7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666.7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43</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Syria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3723.1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479.8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44</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Ireland</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8340.6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1064.7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45</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Algeria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8058.9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889.6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11.0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46</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Poland</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16306.6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1778.0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36720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47</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India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1498967.0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153757.1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48</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Korea(South)</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8689.6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878.2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49</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Slovakia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50</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Bulgaria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1674.6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165.1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51</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Mexico</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2164.3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212.4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52</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Sweden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604.8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59.0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53</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Sri Lanka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55374.9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5370.9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54</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France</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94513.8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8988.4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55</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United States</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223787.8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21137.7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56</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Morocco</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4569.2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429.0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57</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Turkey</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72659.3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6616.3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58</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Qatar</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313.2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27.0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59</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Russian Federation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6951.5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578.8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60</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Azerbaijan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196.8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61</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Ecuador</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1741.5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128.8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62</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Taiwan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2013.8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145.5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63</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Pakistan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595203.5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41621.4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64</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Peru</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2548.3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177.3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65</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Norway</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3694.4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250.8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66</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Ethiopia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30466.8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2047.1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67</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Netherlands</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119368.9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7969.4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68</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Ukraine</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42950.6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2778.4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69</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Singapore</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19138.7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1223.0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70</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Belgium</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59513.3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3759.0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71</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Thailand</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152919.9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8852.3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72</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Iraq</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1906.4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108.4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73</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China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341209.5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17952.8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74</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Indonesia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43339.1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1971.8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75</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Kenya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37125.6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1564.9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76</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Palestine</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235.5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77</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Spain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35053.3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1415.5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78</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Canada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172159.1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6845.5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79</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Saudi Arabia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17586.6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695.4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80</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Reunion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692.7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27.1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81</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Iran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196442.3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7537.8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82</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Malaysia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103150.9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3913.6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83</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Finland</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3574.5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126.3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84</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Cyprus</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2436.5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84.5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97806">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United Arab Emirates</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5727.5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187.5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Australia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191941.2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6051.1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Yemen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515.8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Kuwait</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890.1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25.1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Armenia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112.4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Lebanon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14906.2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387.6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Bangladesh</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14378.9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349.2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Egypt</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98383.8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2118.7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Hungary</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483.3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South Africa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210693.8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3744.0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Malawi</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1279.4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22.4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Switzerland</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10311.8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180.1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Somalia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586.0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Italy</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137107.7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2250.5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Greece</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8405.9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127.3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Georgia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186.9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Belarus</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102.8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Serbia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19.7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New Zealand</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72344.1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858.5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Kyrgyzstan</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87.9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105</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Philippines</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104756.1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1145.5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Japan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24109.3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262.7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Sudan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278.7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Uganda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261.9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Zimbabwe</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1419.9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110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Chile</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37780.5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186.6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111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Ghana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136.5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112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Luxembourg</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2290.3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113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Oman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101207.6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449.5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114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Malta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5463.7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20.5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115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Cambodia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48.9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116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Angola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179.5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117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Swaziland</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437.9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118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Albania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119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Andorra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Benin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121</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Bhutan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122</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Bosnia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3127.3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123</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Brunei Darussalam</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55.4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124</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Burundi</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59.1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125</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Cameroon</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16032">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126</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Central African Republic</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22.7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219744">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127</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Congo democratic republic of</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64.0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128</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Croatia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129</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Eritrea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130</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Estonia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131</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Fiji</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205.4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132</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French Guiana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84.1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585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133</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French Polynesia(Tahiti) </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134</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Haiti</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26.1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135</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Iceland</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636.4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136</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Jamaica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19.0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137</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Kiribati</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41.7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138</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Korea(North)</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17.5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139</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Kosovo</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109.2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140</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Laos</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30.9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141</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Liberia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142</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Libya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143</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Macedonia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28.9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144</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Maldives</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33.4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145</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Mauritania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146</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Micronesia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8.0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147</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Moldova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20.2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Namibia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421.6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149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Nauru</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9.7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Niger</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151</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Palau</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74.5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Panama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74.5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Papua New Guinea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Rwanda</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216.4</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35928">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155</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Saint Kitts and Nevis</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7.3</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Senegal</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2.9</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27328">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157</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Serbia and Montenegro</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300.0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158</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Seychelles</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124.8</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467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159</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Trinidad and Tobago</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22.2</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18432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160</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Vanuatu</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170.6</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0.0</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r h="367200">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Total</a:t>
                      </a:r>
                      <a:endParaRPr lang="en-US" sz="12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5,660,460.5</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432,218.8</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c>
                  <a:txBody>
                    <a:bodyPr/>
                    <a:lstStyle/>
                    <a:p>
                      <a:pPr algn="ctr" fontAlgn="b"/>
                      <a:r>
                        <a:rPr lang="en-US" sz="1200" b="1"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a:t>
                      </a:r>
                      <a:endParaRPr lang="en-US" sz="12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1440" marR="1440" marT="1440" marB="0" anchor="ctr">
                    <a:cell3D prstMaterial="dkEdge">
                      <a:bevel prst="coolSlant"/>
                      <a:lightRig rig="flood" dir="t"/>
                    </a:cell3D>
                  </a:tcPr>
                </a:tc>
              </a:tr>
            </a:tbl>
          </a:graphicData>
        </a:graphic>
      </p:graphicFrame>
      <p:sp>
        <p:nvSpPr>
          <p:cNvPr id="5" name="Title 4"/>
          <p:cNvSpPr>
            <a:spLocks noGrp="1"/>
          </p:cNvSpPr>
          <p:nvPr>
            <p:ph type="title"/>
          </p:nvPr>
        </p:nvSpPr>
        <p:spPr>
          <a:xfrm>
            <a:off x="1619671" y="-24"/>
            <a:ext cx="5976665" cy="785818"/>
          </a:xfrm>
        </p:spPr>
        <p:style>
          <a:lnRef idx="0">
            <a:schemeClr val="accent3"/>
          </a:lnRef>
          <a:fillRef idx="3">
            <a:schemeClr val="accent3"/>
          </a:fillRef>
          <a:effectRef idx="3">
            <a:schemeClr val="accent3"/>
          </a:effectRef>
          <a:fontRef idx="minor">
            <a:schemeClr val="lt1"/>
          </a:fontRef>
        </p:style>
        <p:txBody>
          <a:bodyPr/>
          <a:lstStyle/>
          <a:p>
            <a:pPr algn="ctr"/>
            <a:r>
              <a:rPr lang="ar-AE" sz="1800" dirty="0" smtClean="0">
                <a:solidFill>
                  <a:schemeClr val="accent2">
                    <a:lumMod val="50000"/>
                  </a:schemeClr>
                </a:solidFill>
                <a:effectLst/>
              </a:rPr>
              <a:t>تفاصيل الأغذية المرفوضة حسب بلد المنشأ (2010)</a:t>
            </a:r>
            <a:br>
              <a:rPr lang="ar-AE" sz="1800" dirty="0" smtClean="0">
                <a:solidFill>
                  <a:schemeClr val="accent2">
                    <a:lumMod val="50000"/>
                  </a:schemeClr>
                </a:solidFill>
                <a:effectLst/>
              </a:rPr>
            </a:br>
            <a:r>
              <a:rPr lang="en-US" sz="1800" dirty="0" smtClean="0">
                <a:solidFill>
                  <a:schemeClr val="accent2">
                    <a:lumMod val="50000"/>
                  </a:schemeClr>
                </a:solidFill>
                <a:effectLst/>
              </a:rPr>
              <a:t>Amounts of Rejected Foods (Country-wise) 2010</a:t>
            </a:r>
            <a:endParaRPr lang="en-US" sz="1800" dirty="0">
              <a:solidFill>
                <a:schemeClr val="accent2">
                  <a:lumMod val="50000"/>
                </a:schemeClr>
              </a:solidFill>
              <a:effectLst/>
            </a:endParaRPr>
          </a:p>
        </p:txBody>
      </p:sp>
      <p:pic>
        <p:nvPicPr>
          <p:cNvPr id="6" name="Picture 5"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7" name="chart"/>
          <p:cNvPicPr>
            <a:picLocks noChangeAspect="1"/>
          </p:cNvPicPr>
          <p:nvPr/>
        </p:nvPicPr>
        <p:blipFill>
          <a:blip r:embed="rId5"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ustDataLst>
      <p:tags r:id="rId1"/>
    </p:custData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5.55556E-7 -1.68052E-6 L -0.00382 -0.82525 " pathEditMode="relative" rAng="0" ptsTypes="AA">
                                      <p:cBhvr>
                                        <p:cTn id="6" dur="2000" fill="hold"/>
                                        <p:tgtEl>
                                          <p:spTgt spid="4"/>
                                        </p:tgtEl>
                                        <p:attrNameLst>
                                          <p:attrName>ppt_x</p:attrName>
                                          <p:attrName>ppt_y</p:attrName>
                                        </p:attrNameLst>
                                      </p:cBhvr>
                                      <p:rCtr x="-2" y="-413"/>
                                    </p:animMotion>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nodeType="clickEffect">
                                  <p:stCondLst>
                                    <p:cond delay="0"/>
                                  </p:stCondLst>
                                  <p:childTnLst>
                                    <p:animMotion origin="layout" path="M -0.00382 -0.82525 L 0.00017 -4.91667 " pathEditMode="relative" rAng="0" ptsTypes="AA">
                                      <p:cBhvr>
                                        <p:cTn id="10" dur="2000" fill="hold"/>
                                        <p:tgtEl>
                                          <p:spTgt spid="4"/>
                                        </p:tgtEl>
                                        <p:attrNameLst>
                                          <p:attrName>ppt_x</p:attrName>
                                          <p:attrName>ppt_y</p:attrName>
                                        </p:attrNameLst>
                                      </p:cBhvr>
                                      <p:rCtr x="2" y="-20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p:txBody>
          <a:bodyPr/>
          <a:lstStyle/>
          <a:p>
            <a:fld id="{9D2384F7-550B-4A9B-95FC-19E285ECC956}" type="slidenum">
              <a:rPr lang="en-US" smtClean="0"/>
              <a:pPr/>
              <a:t>2</a:t>
            </a:fld>
            <a:endParaRPr lang="en-US"/>
          </a:p>
        </p:txBody>
      </p:sp>
      <p:sp>
        <p:nvSpPr>
          <p:cNvPr id="40961" name="Rectangle 1"/>
          <p:cNvSpPr>
            <a:spLocks noChangeArrowheads="1"/>
          </p:cNvSpPr>
          <p:nvPr/>
        </p:nvSpPr>
        <p:spPr bwMode="auto">
          <a:xfrm>
            <a:off x="1214414" y="1273719"/>
            <a:ext cx="6643735"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just" rtl="1" fontAlgn="base">
              <a:spcBef>
                <a:spcPct val="0"/>
              </a:spcBef>
              <a:spcAft>
                <a:spcPct val="0"/>
              </a:spcAft>
              <a:buFont typeface="Arial" pitchFamily="34" charset="0"/>
              <a:buChar char="•"/>
            </a:pPr>
            <a:endParaRPr lang="ar-AE" sz="2400" b="1" dirty="0" smtClean="0" bmk="OLE_LINK8">
              <a:solidFill>
                <a:schemeClr val="accent2">
                  <a:lumMod val="50000"/>
                </a:schemeClr>
              </a:solidFill>
              <a:effectLst>
                <a:outerShdw blurRad="38100" dist="38100" dir="2700000" algn="tl">
                  <a:srgbClr val="000000">
                    <a:alpha val="43137"/>
                  </a:srgbClr>
                </a:outerShdw>
              </a:effectLst>
              <a:ea typeface="SimSun"/>
              <a:cs typeface="Simplified Arabic" pitchFamily="2" charset="-78"/>
            </a:endParaRPr>
          </a:p>
          <a:p>
            <a:pPr marL="342900" indent="-342900" algn="just" rtl="1" fontAlgn="base">
              <a:spcBef>
                <a:spcPct val="0"/>
              </a:spcBef>
              <a:spcAft>
                <a:spcPct val="0"/>
              </a:spcAft>
              <a:buFont typeface="Arial" pitchFamily="34" charset="0"/>
              <a:buChar char="•"/>
            </a:pPr>
            <a:r>
              <a:rPr lang="ar-SA" sz="2400" b="1" dirty="0" smtClean="0" bmk="OLE_LINK8">
                <a:solidFill>
                  <a:schemeClr val="accent2">
                    <a:lumMod val="50000"/>
                  </a:schemeClr>
                </a:solidFill>
                <a:effectLst>
                  <a:outerShdw blurRad="38100" dist="38100" dir="2700000" algn="tl">
                    <a:srgbClr val="000000">
                      <a:alpha val="43137"/>
                    </a:srgbClr>
                  </a:outerShdw>
                </a:effectLst>
                <a:cs typeface="Simplified Arabic" pitchFamily="2" charset="-78"/>
              </a:rPr>
              <a:t>قيمة فاتورة الغذاء العالمية تناهز 1 تريليون دولار .*</a:t>
            </a:r>
            <a:endParaRPr lang="ar-AE" sz="2400" b="1" dirty="0" smtClean="0" bmk="OLE_LINK8">
              <a:solidFill>
                <a:schemeClr val="accent2">
                  <a:lumMod val="50000"/>
                </a:schemeClr>
              </a:solidFill>
              <a:effectLst>
                <a:outerShdw blurRad="38100" dist="38100" dir="2700000" algn="tl">
                  <a:srgbClr val="000000">
                    <a:alpha val="43137"/>
                  </a:srgbClr>
                </a:outerShdw>
              </a:effectLst>
              <a:cs typeface="Simplified Arabic" pitchFamily="2" charset="-78"/>
            </a:endParaRPr>
          </a:p>
          <a:p>
            <a:pPr marL="342900" indent="-342900" algn="just" rtl="1" fontAlgn="base">
              <a:spcBef>
                <a:spcPct val="0"/>
              </a:spcBef>
              <a:spcAft>
                <a:spcPct val="0"/>
              </a:spcAft>
              <a:buFont typeface="Arial" pitchFamily="34" charset="0"/>
              <a:buChar char="•"/>
            </a:pPr>
            <a:r>
              <a:rPr lang="ar-AE" sz="2400" b="1" dirty="0" smtClean="0">
                <a:solidFill>
                  <a:schemeClr val="accent2">
                    <a:lumMod val="50000"/>
                  </a:schemeClr>
                </a:solidFill>
                <a:effectLst>
                  <a:outerShdw blurRad="38100" dist="38100" dir="2700000" algn="tl">
                    <a:srgbClr val="000000">
                      <a:alpha val="43137"/>
                    </a:srgbClr>
                  </a:outerShdw>
                </a:effectLst>
                <a:ea typeface="SimSun"/>
                <a:cs typeface="Simplified Arabic" pitchFamily="2" charset="-78"/>
              </a:rPr>
              <a:t>قيمة واردات الأغذية للإمارات بلغت 2</a:t>
            </a:r>
            <a:r>
              <a:rPr lang="ar-LB" sz="2400" b="1" dirty="0" smtClean="0">
                <a:solidFill>
                  <a:schemeClr val="accent2">
                    <a:lumMod val="50000"/>
                  </a:schemeClr>
                </a:solidFill>
                <a:effectLst>
                  <a:outerShdw blurRad="38100" dist="38100" dir="2700000" algn="tl">
                    <a:srgbClr val="000000">
                      <a:alpha val="43137"/>
                    </a:srgbClr>
                  </a:outerShdw>
                </a:effectLst>
                <a:ea typeface="SimSun"/>
                <a:cs typeface="Simplified Arabic" pitchFamily="2" charset="-78"/>
              </a:rPr>
              <a:t>8</a:t>
            </a:r>
            <a:r>
              <a:rPr lang="ar-AE" sz="2400" b="1" dirty="0" smtClean="0">
                <a:solidFill>
                  <a:schemeClr val="accent2">
                    <a:lumMod val="50000"/>
                  </a:schemeClr>
                </a:solidFill>
                <a:effectLst>
                  <a:outerShdw blurRad="38100" dist="38100" dir="2700000" algn="tl">
                    <a:srgbClr val="000000">
                      <a:alpha val="43137"/>
                    </a:srgbClr>
                  </a:outerShdw>
                </a:effectLst>
                <a:ea typeface="SimSun"/>
                <a:cs typeface="Simplified Arabic" pitchFamily="2" charset="-78"/>
              </a:rPr>
              <a:t> مليار درهم (أكثر من </a:t>
            </a:r>
            <a:r>
              <a:rPr lang="ar-LB" sz="2400" b="1" dirty="0" smtClean="0">
                <a:solidFill>
                  <a:schemeClr val="accent2">
                    <a:lumMod val="50000"/>
                  </a:schemeClr>
                </a:solidFill>
                <a:effectLst>
                  <a:outerShdw blurRad="38100" dist="38100" dir="2700000" algn="tl">
                    <a:srgbClr val="000000">
                      <a:alpha val="43137"/>
                    </a:srgbClr>
                  </a:outerShdw>
                </a:effectLst>
                <a:ea typeface="SimSun"/>
                <a:cs typeface="Simplified Arabic" pitchFamily="2" charset="-78"/>
              </a:rPr>
              <a:t>7</a:t>
            </a:r>
            <a:r>
              <a:rPr lang="ar-AE" sz="2400" b="1" dirty="0" smtClean="0">
                <a:solidFill>
                  <a:schemeClr val="accent2">
                    <a:lumMod val="50000"/>
                  </a:schemeClr>
                </a:solidFill>
                <a:effectLst>
                  <a:outerShdw blurRad="38100" dist="38100" dir="2700000" algn="tl">
                    <a:srgbClr val="000000">
                      <a:alpha val="43137"/>
                    </a:srgbClr>
                  </a:outerShdw>
                </a:effectLst>
                <a:ea typeface="SimSun"/>
                <a:cs typeface="Simplified Arabic" pitchFamily="2" charset="-78"/>
              </a:rPr>
              <a:t> مليار دولار)</a:t>
            </a:r>
            <a:r>
              <a:rPr lang="en-US" sz="2400" b="1" dirty="0" smtClean="0">
                <a:solidFill>
                  <a:schemeClr val="accent2">
                    <a:lumMod val="50000"/>
                  </a:schemeClr>
                </a:solidFill>
                <a:effectLst>
                  <a:outerShdw blurRad="38100" dist="38100" dir="2700000" algn="tl">
                    <a:srgbClr val="000000">
                      <a:alpha val="43137"/>
                    </a:srgbClr>
                  </a:outerShdw>
                </a:effectLst>
                <a:ea typeface="SimSun"/>
                <a:cs typeface="Simplified Arabic" pitchFamily="2" charset="-78"/>
              </a:rPr>
              <a:t> </a:t>
            </a:r>
            <a:r>
              <a:rPr lang="ar-AE" sz="2400" b="1" dirty="0" smtClean="0">
                <a:solidFill>
                  <a:schemeClr val="accent2">
                    <a:lumMod val="50000"/>
                  </a:schemeClr>
                </a:solidFill>
                <a:effectLst>
                  <a:outerShdw blurRad="38100" dist="38100" dir="2700000" algn="tl">
                    <a:srgbClr val="000000">
                      <a:alpha val="43137"/>
                    </a:srgbClr>
                  </a:outerShdw>
                </a:effectLst>
                <a:ea typeface="SimSun"/>
                <a:cs typeface="Simplified Arabic" pitchFamily="2" charset="-78"/>
              </a:rPr>
              <a:t> (2010)</a:t>
            </a:r>
            <a:r>
              <a:rPr lang="ar-SA" sz="2400" b="1" dirty="0" smtClean="0">
                <a:solidFill>
                  <a:schemeClr val="accent2">
                    <a:lumMod val="50000"/>
                  </a:schemeClr>
                </a:solidFill>
                <a:effectLst>
                  <a:outerShdw blurRad="38100" dist="38100" dir="2700000" algn="tl">
                    <a:srgbClr val="000000">
                      <a:alpha val="43137"/>
                    </a:srgbClr>
                  </a:outerShdw>
                </a:effectLst>
                <a:ea typeface="SimSun"/>
                <a:cs typeface="Simplified Arabic" pitchFamily="2" charset="-78"/>
              </a:rPr>
              <a:t>**.</a:t>
            </a:r>
          </a:p>
          <a:p>
            <a:pPr marL="342900" indent="-342900" algn="just" rtl="1" fontAlgn="base">
              <a:spcBef>
                <a:spcPct val="0"/>
              </a:spcBef>
              <a:spcAft>
                <a:spcPct val="0"/>
              </a:spcAft>
              <a:buFont typeface="Arial" pitchFamily="34" charset="0"/>
              <a:buChar char="•"/>
            </a:pPr>
            <a:r>
              <a:rPr lang="ar-SA" sz="2400" b="1" dirty="0" smtClean="0">
                <a:solidFill>
                  <a:schemeClr val="accent2">
                    <a:lumMod val="50000"/>
                  </a:schemeClr>
                </a:solidFill>
                <a:effectLst>
                  <a:outerShdw blurRad="38100" dist="38100" dir="2700000" algn="tl">
                    <a:srgbClr val="000000">
                      <a:alpha val="43137"/>
                    </a:srgbClr>
                  </a:outerShdw>
                </a:effectLst>
                <a:ea typeface="SimSun"/>
                <a:cs typeface="Simplified Arabic" pitchFamily="2" charset="-78"/>
              </a:rPr>
              <a:t>تشكل ما يقارب من 80 – 90 % من الاغذية المتداولة أغذية مستوردة .</a:t>
            </a:r>
            <a:endParaRPr lang="ar-AE" sz="2400" b="1" dirty="0" smtClean="0">
              <a:solidFill>
                <a:schemeClr val="accent2">
                  <a:lumMod val="50000"/>
                </a:schemeClr>
              </a:solidFill>
              <a:effectLst>
                <a:outerShdw blurRad="38100" dist="38100" dir="2700000" algn="tl">
                  <a:srgbClr val="000000">
                    <a:alpha val="43137"/>
                  </a:srgbClr>
                </a:outerShdw>
              </a:effectLst>
              <a:ea typeface="SimSun"/>
              <a:cs typeface="Simplified Arabic" pitchFamily="2" charset="-78"/>
            </a:endParaRPr>
          </a:p>
          <a:p>
            <a:pPr marL="342900" indent="-342900" algn="just" rtl="1" fontAlgn="base">
              <a:spcBef>
                <a:spcPct val="0"/>
              </a:spcBef>
              <a:spcAft>
                <a:spcPct val="0"/>
              </a:spcAft>
              <a:buFont typeface="Arial" pitchFamily="34" charset="0"/>
              <a:buChar char="•"/>
            </a:pPr>
            <a:r>
              <a:rPr lang="ar-AE" sz="2400" b="1" dirty="0" smtClean="0">
                <a:solidFill>
                  <a:schemeClr val="accent2">
                    <a:lumMod val="50000"/>
                  </a:schemeClr>
                </a:solidFill>
                <a:effectLst>
                  <a:outerShdw blurRad="38100" dist="38100" dir="2700000" algn="tl">
                    <a:srgbClr val="000000">
                      <a:alpha val="43137"/>
                    </a:srgbClr>
                  </a:outerShdw>
                </a:effectLst>
                <a:ea typeface="SimSun"/>
                <a:cs typeface="Simplified Arabic" pitchFamily="2" charset="-78"/>
              </a:rPr>
              <a:t>بلغت قيمة الأغذية المصدرة 4,656,478 درهم (حوالي 1,2 مليار دولار) (2010)</a:t>
            </a:r>
            <a:r>
              <a:rPr lang="ar-SA" sz="2400" b="1" dirty="0" smtClean="0">
                <a:solidFill>
                  <a:schemeClr val="accent2">
                    <a:lumMod val="50000"/>
                  </a:schemeClr>
                </a:solidFill>
                <a:effectLst>
                  <a:outerShdw blurRad="38100" dist="38100" dir="2700000" algn="tl">
                    <a:srgbClr val="000000">
                      <a:alpha val="43137"/>
                    </a:srgbClr>
                  </a:outerShdw>
                </a:effectLst>
                <a:ea typeface="SimSun"/>
                <a:cs typeface="Simplified Arabic" pitchFamily="2" charset="-78"/>
              </a:rPr>
              <a:t>**.</a:t>
            </a:r>
            <a:endParaRPr lang="ar-AE" sz="2400" b="1" dirty="0" smtClean="0">
              <a:solidFill>
                <a:schemeClr val="accent2">
                  <a:lumMod val="50000"/>
                </a:schemeClr>
              </a:solidFill>
              <a:effectLst>
                <a:outerShdw blurRad="38100" dist="38100" dir="2700000" algn="tl">
                  <a:srgbClr val="000000">
                    <a:alpha val="43137"/>
                  </a:srgbClr>
                </a:outerShdw>
              </a:effectLst>
              <a:ea typeface="SimSun"/>
              <a:cs typeface="Simplified Arabic" pitchFamily="2" charset="-78"/>
            </a:endParaRPr>
          </a:p>
          <a:p>
            <a:pPr marL="342900" indent="-342900" algn="just" rtl="1" fontAlgn="base">
              <a:spcBef>
                <a:spcPct val="0"/>
              </a:spcBef>
              <a:spcAft>
                <a:spcPct val="0"/>
              </a:spcAft>
              <a:buFont typeface="Arial" pitchFamily="34" charset="0"/>
              <a:buChar char="•"/>
            </a:pPr>
            <a:r>
              <a:rPr lang="ar-AE" sz="2400" b="1" dirty="0" smtClean="0">
                <a:solidFill>
                  <a:schemeClr val="accent2">
                    <a:lumMod val="50000"/>
                  </a:schemeClr>
                </a:solidFill>
                <a:effectLst>
                  <a:outerShdw blurRad="38100" dist="38100" dir="2700000" algn="tl">
                    <a:srgbClr val="000000">
                      <a:alpha val="43137"/>
                    </a:srgbClr>
                  </a:outerShdw>
                </a:effectLst>
                <a:ea typeface="SimSun"/>
                <a:cs typeface="Simplified Arabic" pitchFamily="2" charset="-78"/>
              </a:rPr>
              <a:t>بلغت قيمة الأغذية المعاد تصديرها 4,959,565 درهم (حوالي 1,4 مليار دولار) </a:t>
            </a:r>
            <a:r>
              <a:rPr lang="ar-SA" sz="2400" b="1" dirty="0" smtClean="0">
                <a:solidFill>
                  <a:schemeClr val="accent2">
                    <a:lumMod val="50000"/>
                  </a:schemeClr>
                </a:solidFill>
                <a:effectLst>
                  <a:outerShdw blurRad="38100" dist="38100" dir="2700000" algn="tl">
                    <a:srgbClr val="000000">
                      <a:alpha val="43137"/>
                    </a:srgbClr>
                  </a:outerShdw>
                </a:effectLst>
                <a:ea typeface="SimSun"/>
                <a:cs typeface="Simplified Arabic" pitchFamily="2" charset="-78"/>
              </a:rPr>
              <a:t>.</a:t>
            </a:r>
            <a:endParaRPr lang="en-US" sz="2400" b="1" dirty="0" smtClean="0">
              <a:solidFill>
                <a:schemeClr val="accent2">
                  <a:lumMod val="50000"/>
                </a:schemeClr>
              </a:solidFill>
              <a:effectLst>
                <a:outerShdw blurRad="38100" dist="38100" dir="2700000" algn="tl">
                  <a:srgbClr val="000000">
                    <a:alpha val="43137"/>
                  </a:srgbClr>
                </a:outerShdw>
              </a:effectLst>
              <a:ea typeface="SimSun"/>
              <a:cs typeface="Simplified Arabic" pitchFamily="2" charset="-78"/>
            </a:endParaRPr>
          </a:p>
          <a:p>
            <a:pPr marL="342900" indent="-342900" algn="just" rtl="1" fontAlgn="base">
              <a:spcBef>
                <a:spcPct val="0"/>
              </a:spcBef>
              <a:spcAft>
                <a:spcPct val="0"/>
              </a:spcAft>
              <a:buFont typeface="Arial" pitchFamily="34" charset="0"/>
              <a:buChar char="•"/>
            </a:pPr>
            <a:r>
              <a:rPr lang="ar-AE" sz="2400" b="1" dirty="0" smtClean="0">
                <a:solidFill>
                  <a:schemeClr val="accent2">
                    <a:lumMod val="50000"/>
                  </a:schemeClr>
                </a:solidFill>
                <a:effectLst>
                  <a:outerShdw blurRad="38100" dist="38100" dir="2700000" algn="tl">
                    <a:srgbClr val="000000">
                      <a:alpha val="43137"/>
                    </a:srgbClr>
                  </a:outerShdw>
                </a:effectLst>
                <a:ea typeface="SimSun"/>
                <a:cs typeface="Simplified Arabic" pitchFamily="2" charset="-78"/>
              </a:rPr>
              <a:t>تعداد سكان دبي (2010) بلغ 1,905,476 نسمة</a:t>
            </a:r>
            <a:r>
              <a:rPr lang="ar-SA" sz="2400" b="1" dirty="0" smtClean="0">
                <a:solidFill>
                  <a:schemeClr val="accent2">
                    <a:lumMod val="50000"/>
                  </a:schemeClr>
                </a:solidFill>
                <a:effectLst>
                  <a:outerShdw blurRad="38100" dist="38100" dir="2700000" algn="tl">
                    <a:srgbClr val="000000">
                      <a:alpha val="43137"/>
                    </a:srgbClr>
                  </a:outerShdw>
                </a:effectLst>
                <a:ea typeface="SimSun"/>
                <a:cs typeface="Simplified Arabic" pitchFamily="2" charset="-78"/>
              </a:rPr>
              <a:t> **.</a:t>
            </a:r>
            <a:endParaRPr lang="ar-AE" sz="2400" b="1" dirty="0" smtClean="0">
              <a:solidFill>
                <a:schemeClr val="accent2">
                  <a:lumMod val="50000"/>
                </a:schemeClr>
              </a:solidFill>
              <a:effectLst>
                <a:outerShdw blurRad="38100" dist="38100" dir="2700000" algn="tl">
                  <a:srgbClr val="000000">
                    <a:alpha val="43137"/>
                  </a:srgbClr>
                </a:outerShdw>
              </a:effectLst>
              <a:ea typeface="SimSun"/>
              <a:cs typeface="Simplified Arabic" pitchFamily="2" charset="-78"/>
            </a:endParaRPr>
          </a:p>
          <a:p>
            <a:pPr marL="342900" indent="-342900" algn="just" rtl="1" fontAlgn="base">
              <a:spcBef>
                <a:spcPct val="0"/>
              </a:spcBef>
              <a:spcAft>
                <a:spcPct val="0"/>
              </a:spcAft>
              <a:buFont typeface="Arial" pitchFamily="34" charset="0"/>
              <a:buChar char="•"/>
            </a:pPr>
            <a:r>
              <a:rPr lang="ar-AE" sz="2400" b="1" dirty="0" smtClean="0" bmk="OLE_LINK8">
                <a:solidFill>
                  <a:schemeClr val="accent2">
                    <a:lumMod val="50000"/>
                  </a:schemeClr>
                </a:solidFill>
                <a:effectLst>
                  <a:outerShdw blurRad="38100" dist="38100" dir="2700000" algn="tl">
                    <a:srgbClr val="000000">
                      <a:alpha val="43137"/>
                    </a:srgbClr>
                  </a:outerShdw>
                </a:effectLst>
                <a:cs typeface="Simplified Arabic" pitchFamily="2" charset="-78"/>
              </a:rPr>
              <a:t>تستورد دبي أغذية من أكثر من 160 دولة (2009 - 2010)</a:t>
            </a:r>
            <a:r>
              <a:rPr lang="ar-SA" sz="2400" b="1" dirty="0" smtClean="0" bmk="OLE_LINK8">
                <a:solidFill>
                  <a:schemeClr val="accent2">
                    <a:lumMod val="50000"/>
                  </a:schemeClr>
                </a:solidFill>
                <a:effectLst>
                  <a:outerShdw blurRad="38100" dist="38100" dir="2700000" algn="tl">
                    <a:srgbClr val="000000">
                      <a:alpha val="43137"/>
                    </a:srgbClr>
                  </a:outerShdw>
                </a:effectLst>
                <a:cs typeface="Simplified Arabic" pitchFamily="2" charset="-78"/>
              </a:rPr>
              <a:t> .</a:t>
            </a:r>
            <a:endParaRPr lang="ar-AE" sz="2400" b="1" dirty="0" smtClean="0" bmk="OLE_LINK8">
              <a:solidFill>
                <a:schemeClr val="accent2">
                  <a:lumMod val="50000"/>
                </a:schemeClr>
              </a:solidFill>
              <a:effectLst>
                <a:outerShdw blurRad="38100" dist="38100" dir="2700000" algn="tl">
                  <a:srgbClr val="000000">
                    <a:alpha val="43137"/>
                  </a:srgbClr>
                </a:outerShdw>
              </a:effectLst>
              <a:cs typeface="Simplified Arabic" pitchFamily="2" charset="-78"/>
            </a:endParaRPr>
          </a:p>
        </p:txBody>
      </p:sp>
      <p:pic>
        <p:nvPicPr>
          <p:cNvPr id="4" name="Picture 3"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chart"/>
          <p:cNvPicPr>
            <a:picLocks noChangeAspect="1"/>
          </p:cNvPicPr>
          <p:nvPr/>
        </p:nvPicPr>
        <p:blipFill>
          <a:blip r:embed="rId5"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3" name="Title 2"/>
          <p:cNvSpPr>
            <a:spLocks noGrp="1"/>
          </p:cNvSpPr>
          <p:nvPr>
            <p:ph type="ctrTitle"/>
          </p:nvPr>
        </p:nvSpPr>
        <p:spPr>
          <a:xfrm>
            <a:off x="1403648" y="148207"/>
            <a:ext cx="6264696" cy="904305"/>
          </a:xfrm>
        </p:spPr>
        <p:style>
          <a:lnRef idx="0">
            <a:schemeClr val="accent3"/>
          </a:lnRef>
          <a:fillRef idx="3">
            <a:schemeClr val="accent3"/>
          </a:fillRef>
          <a:effectRef idx="3">
            <a:schemeClr val="accent3"/>
          </a:effectRef>
          <a:fontRef idx="minor">
            <a:schemeClr val="lt1"/>
          </a:fontRef>
        </p:style>
        <p:txBody>
          <a:bodyPr/>
          <a:lstStyle/>
          <a:p>
            <a:r>
              <a:rPr lang="en-US" sz="2800" kern="1200" dirty="0" smtClean="0">
                <a:ln w="19050">
                  <a:no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rPr>
              <a:t/>
            </a:r>
            <a:br>
              <a:rPr lang="en-US" sz="2800" kern="1200" dirty="0" smtClean="0">
                <a:ln w="19050">
                  <a:no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rPr>
            </a:br>
            <a:r>
              <a:rPr lang="ar-AE" sz="2800" kern="1200" dirty="0" smtClean="0">
                <a:ln w="19050">
                  <a:no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rPr>
              <a:t>مقدمة</a:t>
            </a:r>
            <a:r>
              <a:rPr lang="en-US" sz="2800" kern="1200" dirty="0" smtClean="0">
                <a:ln w="19050">
                  <a:no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rPr>
              <a:t> </a:t>
            </a:r>
            <a:r>
              <a:rPr lang="en-US" sz="2800" kern="1200" dirty="0">
                <a:ln w="19050">
                  <a:no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rPr>
              <a:t/>
            </a:r>
            <a:br>
              <a:rPr lang="en-US" sz="2800" kern="1200" dirty="0">
                <a:ln w="19050">
                  <a:no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rPr>
            </a:br>
            <a:r>
              <a:rPr lang="en-US" sz="2800" kern="1200" dirty="0">
                <a:ln w="19050">
                  <a:no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rPr>
              <a:t>Introduction</a:t>
            </a:r>
            <a:r>
              <a:rPr lang="ar-SA" sz="2800" dirty="0"/>
              <a:t/>
            </a:r>
            <a:br>
              <a:rPr lang="ar-SA" sz="2800" dirty="0"/>
            </a:br>
            <a:endParaRPr lang="ar-SA" sz="2800" dirty="0"/>
          </a:p>
        </p:txBody>
      </p:sp>
      <p:sp>
        <p:nvSpPr>
          <p:cNvPr id="2" name="TextBox 1"/>
          <p:cNvSpPr txBox="1"/>
          <p:nvPr/>
        </p:nvSpPr>
        <p:spPr>
          <a:xfrm>
            <a:off x="332296" y="6167366"/>
            <a:ext cx="1647416" cy="461665"/>
          </a:xfrm>
          <a:prstGeom prst="rect">
            <a:avLst/>
          </a:prstGeom>
          <a:noFill/>
        </p:spPr>
        <p:txBody>
          <a:bodyPr wrap="square" rtlCol="1">
            <a:spAutoFit/>
          </a:bodyPr>
          <a:lstStyle/>
          <a:p>
            <a:pPr algn="r" rtl="1"/>
            <a:r>
              <a:rPr lang="ar-SA" sz="1200" b="1" dirty="0" smtClean="0">
                <a:solidFill>
                  <a:schemeClr val="accent2">
                    <a:lumMod val="50000"/>
                  </a:schemeClr>
                </a:solidFill>
                <a:effectLst>
                  <a:outerShdw blurRad="38100" dist="38100" dir="2700000" algn="tl">
                    <a:srgbClr val="000000">
                      <a:alpha val="43137"/>
                    </a:srgbClr>
                  </a:outerShdw>
                </a:effectLst>
              </a:rPr>
              <a:t>*  منظمة الفاو</a:t>
            </a:r>
          </a:p>
          <a:p>
            <a:pPr algn="r" rtl="1"/>
            <a:r>
              <a:rPr lang="ar-SA" sz="1200" b="1" dirty="0" smtClean="0">
                <a:solidFill>
                  <a:schemeClr val="accent2">
                    <a:lumMod val="50000"/>
                  </a:schemeClr>
                </a:solidFill>
                <a:effectLst>
                  <a:outerShdw blurRad="38100" dist="38100" dir="2700000" algn="tl">
                    <a:srgbClr val="000000">
                      <a:alpha val="43137"/>
                    </a:srgbClr>
                  </a:outerShdw>
                </a:effectLst>
              </a:rPr>
              <a:t>** مركز الإحصاء - دبي</a:t>
            </a:r>
            <a:endParaRPr lang="ar-SA" sz="1200" b="1" dirty="0">
              <a:solidFill>
                <a:schemeClr val="accent2">
                  <a:lumMod val="50000"/>
                </a:schemeClr>
              </a:solidFill>
              <a:effectLst>
                <a:outerShdw blurRad="38100" dist="38100" dir="2700000" algn="tl">
                  <a:srgbClr val="000000">
                    <a:alpha val="43137"/>
                  </a:srgbClr>
                </a:outerShdw>
              </a:effectLst>
            </a:endParaRPr>
          </a:p>
        </p:txBody>
      </p:sp>
    </p:spTree>
    <p:custDataLst>
      <p:tags r:id="rId1"/>
    </p:custDataLst>
  </p:cSld>
  <p:clrMapOvr>
    <a:masterClrMapping/>
  </p:clrMapOvr>
  <p:transition>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76200"/>
            <a:ext cx="6552456" cy="1120552"/>
          </a:xfrm>
        </p:spPr>
        <p:style>
          <a:lnRef idx="0">
            <a:schemeClr val="accent3"/>
          </a:lnRef>
          <a:fillRef idx="3">
            <a:schemeClr val="accent3"/>
          </a:fillRef>
          <a:effectRef idx="3">
            <a:schemeClr val="accent3"/>
          </a:effectRef>
          <a:fontRef idx="minor">
            <a:schemeClr val="lt1"/>
          </a:fontRef>
        </p:style>
        <p:txBody>
          <a:bodyPr anchor="ctr"/>
          <a:lstStyle/>
          <a:p>
            <a:pPr algn="ctr" rtl="1"/>
            <a:r>
              <a:rPr lang="ar-AE" sz="1800" dirty="0" smtClean="0">
                <a:solidFill>
                  <a:schemeClr val="bg2"/>
                </a:solidFill>
              </a:rPr>
              <a:t/>
            </a:r>
            <a:br>
              <a:rPr lang="ar-AE" sz="1800" dirty="0" smtClean="0">
                <a:solidFill>
                  <a:schemeClr val="bg2"/>
                </a:solidFill>
              </a:rPr>
            </a:br>
            <a:r>
              <a:rPr lang="ar-AE" sz="1800" b="0"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مقارنة بين الأغذية المرفوضة في عامي 2009 و2010 من أكثر 10 دول استيراداً للأغذية</a:t>
            </a:r>
            <a:br>
              <a:rPr lang="ar-AE" sz="1800" b="0"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br>
            <a:r>
              <a:rPr lang="en-US" sz="1800" b="0"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Rejected Foods in 2009 &amp; 2010 Imported from Top 10 Countries</a:t>
            </a:r>
            <a:r>
              <a:rPr lang="en-US" sz="1800" dirty="0" smtClean="0">
                <a:solidFill>
                  <a:schemeClr val="bg2"/>
                </a:solidFill>
              </a:rPr>
              <a:t/>
            </a:r>
            <a:br>
              <a:rPr lang="en-US" sz="1800" dirty="0" smtClean="0">
                <a:solidFill>
                  <a:schemeClr val="bg2"/>
                </a:solidFill>
              </a:rPr>
            </a:br>
            <a:endParaRPr lang="en-US" sz="1800" dirty="0">
              <a:solidFill>
                <a:schemeClr val="bg2"/>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945129367"/>
              </p:ext>
            </p:extLst>
          </p:nvPr>
        </p:nvGraphicFramePr>
        <p:xfrm>
          <a:off x="500034" y="2276872"/>
          <a:ext cx="8143933" cy="3373146"/>
        </p:xfrm>
        <a:graphic>
          <a:graphicData uri="http://schemas.openxmlformats.org/drawingml/2006/table">
            <a:tbl>
              <a:tblPr firstRow="1" bandRow="1">
                <a:tableStyleId>{306799F8-075E-4A3A-A7F6-7FBC6576F1A4}</a:tableStyleId>
              </a:tblPr>
              <a:tblGrid>
                <a:gridCol w="1487833"/>
                <a:gridCol w="2819054"/>
                <a:gridCol w="2740748"/>
                <a:gridCol w="1096298"/>
              </a:tblGrid>
              <a:tr h="830840">
                <a:tc>
                  <a:txBody>
                    <a:bodyPr/>
                    <a:lstStyle/>
                    <a:p>
                      <a:pPr algn="ctr" fontAlgn="b"/>
                      <a:r>
                        <a:rPr lang="en-US" sz="1600" b="1" u="none" strike="noStrike" dirty="0">
                          <a:solidFill>
                            <a:schemeClr val="accent2">
                              <a:lumMod val="50000"/>
                            </a:schemeClr>
                          </a:solidFill>
                          <a:effectLst>
                            <a:outerShdw blurRad="38100" dist="38100" dir="2700000" algn="tl">
                              <a:srgbClr val="000000">
                                <a:alpha val="43137"/>
                              </a:srgbClr>
                            </a:outerShdw>
                          </a:effectLst>
                          <a:cs typeface="+mj-cs"/>
                        </a:rPr>
                        <a:t>Country</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a:solidFill>
                            <a:schemeClr val="accent2">
                              <a:lumMod val="50000"/>
                            </a:schemeClr>
                          </a:solidFill>
                          <a:effectLst>
                            <a:outerShdw blurRad="38100" dist="38100" dir="2700000" algn="tl">
                              <a:srgbClr val="000000">
                                <a:alpha val="43137"/>
                              </a:srgbClr>
                            </a:outerShdw>
                          </a:effectLst>
                          <a:cs typeface="+mj-cs"/>
                        </a:rPr>
                        <a:t> % of Rejected Foods in 2010</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a:solidFill>
                            <a:schemeClr val="accent2">
                              <a:lumMod val="50000"/>
                            </a:schemeClr>
                          </a:solidFill>
                          <a:effectLst>
                            <a:outerShdw blurRad="38100" dist="38100" dir="2700000" algn="tl">
                              <a:srgbClr val="000000">
                                <a:alpha val="43137"/>
                              </a:srgbClr>
                            </a:outerShdw>
                          </a:effectLst>
                          <a:cs typeface="+mj-cs"/>
                        </a:rPr>
                        <a:t> % of Rejected Foods in 2009</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smtClean="0">
                          <a:solidFill>
                            <a:schemeClr val="accent2">
                              <a:lumMod val="50000"/>
                            </a:schemeClr>
                          </a:solidFill>
                          <a:effectLst>
                            <a:outerShdw blurRad="38100" dist="38100" dir="2700000" algn="tl">
                              <a:srgbClr val="000000">
                                <a:alpha val="43137"/>
                              </a:srgbClr>
                            </a:outerShdw>
                          </a:effectLst>
                          <a:cs typeface="+mj-cs"/>
                        </a:rPr>
                        <a:t>% Increase</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r>
              <a:tr h="262021">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Brazil</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a:solidFill>
                            <a:schemeClr val="accent2">
                              <a:lumMod val="50000"/>
                            </a:schemeClr>
                          </a:solidFill>
                          <a:effectLst>
                            <a:outerShdw blurRad="38100" dist="38100" dir="2700000" algn="tl">
                              <a:srgbClr val="000000">
                                <a:alpha val="43137"/>
                              </a:srgbClr>
                            </a:outerShdw>
                          </a:effectLst>
                          <a:cs typeface="+mj-cs"/>
                        </a:rPr>
                        <a:t>13.93</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a:solidFill>
                            <a:schemeClr val="accent2">
                              <a:lumMod val="50000"/>
                            </a:schemeClr>
                          </a:solidFill>
                          <a:effectLst>
                            <a:outerShdw blurRad="38100" dist="38100" dir="2700000" algn="tl">
                              <a:srgbClr val="000000">
                                <a:alpha val="43137"/>
                              </a:srgbClr>
                            </a:outerShdw>
                          </a:effectLst>
                          <a:cs typeface="+mj-cs"/>
                        </a:rPr>
                        <a:t>3.85</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smtClean="0">
                          <a:solidFill>
                            <a:schemeClr val="accent2">
                              <a:lumMod val="50000"/>
                            </a:schemeClr>
                          </a:solidFill>
                          <a:effectLst>
                            <a:outerShdw blurRad="38100" dist="38100" dir="2700000" algn="tl">
                              <a:srgbClr val="000000">
                                <a:alpha val="43137"/>
                              </a:srgbClr>
                            </a:outerShdw>
                          </a:effectLst>
                          <a:cs typeface="+mj-cs"/>
                        </a:rPr>
                        <a:t>10.1%</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r>
              <a:tr h="144016">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India</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a:solidFill>
                            <a:schemeClr val="accent2">
                              <a:lumMod val="50000"/>
                            </a:schemeClr>
                          </a:solidFill>
                          <a:effectLst>
                            <a:outerShdw blurRad="38100" dist="38100" dir="2700000" algn="tl">
                              <a:srgbClr val="000000">
                                <a:alpha val="43137"/>
                              </a:srgbClr>
                            </a:outerShdw>
                          </a:effectLst>
                          <a:cs typeface="+mj-cs"/>
                        </a:rPr>
                        <a:t>10.25</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a:solidFill>
                            <a:schemeClr val="accent2">
                              <a:lumMod val="50000"/>
                            </a:schemeClr>
                          </a:solidFill>
                          <a:effectLst>
                            <a:outerShdw blurRad="38100" dist="38100" dir="2700000" algn="tl">
                              <a:srgbClr val="000000">
                                <a:alpha val="43137"/>
                              </a:srgbClr>
                            </a:outerShdw>
                          </a:effectLst>
                          <a:cs typeface="+mj-cs"/>
                        </a:rPr>
                        <a:t>1.89</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smtClean="0">
                          <a:solidFill>
                            <a:schemeClr val="accent2">
                              <a:lumMod val="50000"/>
                            </a:schemeClr>
                          </a:solidFill>
                          <a:effectLst>
                            <a:outerShdw blurRad="38100" dist="38100" dir="2700000" algn="tl">
                              <a:srgbClr val="000000">
                                <a:alpha val="43137"/>
                              </a:srgbClr>
                            </a:outerShdw>
                          </a:effectLst>
                          <a:cs typeface="+mj-cs"/>
                        </a:rPr>
                        <a:t>8.4%</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r>
              <a:tr h="178683">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United States</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a:solidFill>
                            <a:schemeClr val="accent2">
                              <a:lumMod val="50000"/>
                            </a:schemeClr>
                          </a:solidFill>
                          <a:effectLst>
                            <a:outerShdw blurRad="38100" dist="38100" dir="2700000" algn="tl">
                              <a:srgbClr val="000000">
                                <a:alpha val="43137"/>
                              </a:srgbClr>
                            </a:outerShdw>
                          </a:effectLst>
                          <a:cs typeface="+mj-cs"/>
                        </a:rPr>
                        <a:t>9.44</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5.46</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smtClean="0">
                          <a:solidFill>
                            <a:schemeClr val="accent2">
                              <a:lumMod val="50000"/>
                            </a:schemeClr>
                          </a:solidFill>
                          <a:effectLst>
                            <a:outerShdw blurRad="38100" dist="38100" dir="2700000" algn="tl">
                              <a:srgbClr val="000000">
                                <a:alpha val="43137"/>
                              </a:srgbClr>
                            </a:outerShdw>
                          </a:effectLst>
                          <a:cs typeface="+mj-cs"/>
                        </a:rPr>
                        <a:t>3.9%</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r>
              <a:tr h="69334">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Pakistan</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6.99</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0.73</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smtClean="0">
                          <a:solidFill>
                            <a:schemeClr val="accent2">
                              <a:lumMod val="50000"/>
                            </a:schemeClr>
                          </a:solidFill>
                          <a:effectLst>
                            <a:outerShdw blurRad="38100" dist="38100" dir="2700000" algn="tl">
                              <a:srgbClr val="000000">
                                <a:alpha val="43137"/>
                              </a:srgbClr>
                            </a:outerShdw>
                          </a:effectLst>
                          <a:cs typeface="+mj-cs"/>
                        </a:rPr>
                        <a:t>6.3%</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r>
              <a:tr h="176009">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Thailand</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a:solidFill>
                            <a:schemeClr val="accent2">
                              <a:lumMod val="50000"/>
                            </a:schemeClr>
                          </a:solidFill>
                          <a:effectLst>
                            <a:outerShdw blurRad="38100" dist="38100" dir="2700000" algn="tl">
                              <a:srgbClr val="000000">
                                <a:alpha val="43137"/>
                              </a:srgbClr>
                            </a:outerShdw>
                          </a:effectLst>
                          <a:cs typeface="+mj-cs"/>
                        </a:rPr>
                        <a:t>5.78</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0.99</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smtClean="0">
                          <a:solidFill>
                            <a:schemeClr val="accent2">
                              <a:lumMod val="50000"/>
                            </a:schemeClr>
                          </a:solidFill>
                          <a:effectLst>
                            <a:outerShdw blurRad="38100" dist="38100" dir="2700000" algn="tl">
                              <a:srgbClr val="000000">
                                <a:alpha val="43137"/>
                              </a:srgbClr>
                            </a:outerShdw>
                          </a:effectLst>
                          <a:cs typeface="+mj-cs"/>
                        </a:rPr>
                        <a:t>4.8%</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r>
              <a:tr h="66660">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China</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5.26</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4.06</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smtClean="0">
                          <a:solidFill>
                            <a:schemeClr val="accent2">
                              <a:lumMod val="50000"/>
                            </a:schemeClr>
                          </a:solidFill>
                          <a:effectLst>
                            <a:outerShdw blurRad="38100" dist="38100" dir="2700000" algn="tl">
                              <a:srgbClr val="000000">
                                <a:alpha val="43137"/>
                              </a:srgbClr>
                            </a:outerShdw>
                          </a:effectLst>
                          <a:cs typeface="+mj-cs"/>
                        </a:rPr>
                        <a:t>1.2%</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r>
              <a:tr h="0">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Canada</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3.97</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a:solidFill>
                            <a:schemeClr val="accent2">
                              <a:lumMod val="50000"/>
                            </a:schemeClr>
                          </a:solidFill>
                          <a:effectLst>
                            <a:outerShdw blurRad="38100" dist="38100" dir="2700000" algn="tl">
                              <a:srgbClr val="000000">
                                <a:alpha val="43137"/>
                              </a:srgbClr>
                            </a:outerShdw>
                          </a:effectLst>
                          <a:cs typeface="+mj-cs"/>
                        </a:rPr>
                        <a:t>0.89</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smtClean="0">
                          <a:solidFill>
                            <a:schemeClr val="accent2">
                              <a:lumMod val="50000"/>
                            </a:schemeClr>
                          </a:solidFill>
                          <a:effectLst>
                            <a:outerShdw blurRad="38100" dist="38100" dir="2700000" algn="tl">
                              <a:srgbClr val="000000">
                                <a:alpha val="43137"/>
                              </a:srgbClr>
                            </a:outerShdw>
                          </a:effectLst>
                          <a:cs typeface="+mj-cs"/>
                        </a:rPr>
                        <a:t>3.1%</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r>
              <a:tr h="63986">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Iran</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3.83</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1.23</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smtClean="0">
                          <a:solidFill>
                            <a:schemeClr val="accent2">
                              <a:lumMod val="50000"/>
                            </a:schemeClr>
                          </a:solidFill>
                          <a:effectLst>
                            <a:outerShdw blurRad="38100" dist="38100" dir="2700000" algn="tl">
                              <a:srgbClr val="000000">
                                <a:alpha val="43137"/>
                              </a:srgbClr>
                            </a:outerShdw>
                          </a:effectLst>
                          <a:cs typeface="+mj-cs"/>
                        </a:rPr>
                        <a:t>2.6%</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r>
              <a:tr h="0">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Australia</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3.15</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a:solidFill>
                            <a:schemeClr val="accent2">
                              <a:lumMod val="50000"/>
                            </a:schemeClr>
                          </a:solidFill>
                          <a:effectLst>
                            <a:outerShdw blurRad="38100" dist="38100" dir="2700000" algn="tl">
                              <a:srgbClr val="000000">
                                <a:alpha val="43137"/>
                              </a:srgbClr>
                            </a:outerShdw>
                          </a:effectLst>
                          <a:cs typeface="+mj-cs"/>
                        </a:rPr>
                        <a:t>0.95</a:t>
                      </a:r>
                      <a:endParaRPr lang="en-US" sz="1600" b="1" i="0" u="none" strike="noStrike">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smtClean="0">
                          <a:solidFill>
                            <a:schemeClr val="accent2">
                              <a:lumMod val="50000"/>
                            </a:schemeClr>
                          </a:solidFill>
                          <a:effectLst>
                            <a:outerShdw blurRad="38100" dist="38100" dir="2700000" algn="tl">
                              <a:srgbClr val="000000">
                                <a:alpha val="43137"/>
                              </a:srgbClr>
                            </a:outerShdw>
                          </a:effectLst>
                          <a:cs typeface="+mj-cs"/>
                        </a:rPr>
                        <a:t>2.2%</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r>
              <a:tr h="61312">
                <a:tc>
                  <a:txBody>
                    <a:bodyPr/>
                    <a:lstStyle/>
                    <a:p>
                      <a:pPr algn="ctr" fontAlgn="b"/>
                      <a:r>
                        <a:rPr lang="en-US" sz="1600" b="1" u="none" strike="noStrike" dirty="0">
                          <a:solidFill>
                            <a:schemeClr val="accent2">
                              <a:lumMod val="50000"/>
                            </a:schemeClr>
                          </a:solidFill>
                          <a:effectLst>
                            <a:outerShdw blurRad="38100" dist="38100" dir="2700000" algn="tl">
                              <a:srgbClr val="000000">
                                <a:alpha val="43137"/>
                              </a:srgbClr>
                            </a:outerShdw>
                          </a:effectLst>
                          <a:cs typeface="+mj-cs"/>
                        </a:rPr>
                        <a:t>South Africa</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a:solidFill>
                            <a:schemeClr val="accent2">
                              <a:lumMod val="50000"/>
                            </a:schemeClr>
                          </a:solidFill>
                          <a:effectLst>
                            <a:outerShdw blurRad="38100" dist="38100" dir="2700000" algn="tl">
                              <a:srgbClr val="000000">
                                <a:alpha val="43137"/>
                              </a:srgbClr>
                            </a:outerShdw>
                          </a:effectLst>
                          <a:cs typeface="+mj-cs"/>
                        </a:rPr>
                        <a:t>1.77</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a:solidFill>
                            <a:schemeClr val="accent2">
                              <a:lumMod val="50000"/>
                            </a:schemeClr>
                          </a:solidFill>
                          <a:effectLst>
                            <a:outerShdw blurRad="38100" dist="38100" dir="2700000" algn="tl">
                              <a:srgbClr val="000000">
                                <a:alpha val="43137"/>
                              </a:srgbClr>
                            </a:outerShdw>
                          </a:effectLst>
                          <a:cs typeface="+mj-cs"/>
                        </a:rPr>
                        <a:t>0.37</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c>
                  <a:txBody>
                    <a:bodyPr/>
                    <a:lstStyle/>
                    <a:p>
                      <a:pPr algn="ctr" fontAlgn="b"/>
                      <a:r>
                        <a:rPr lang="en-US" sz="1600" b="1" u="none" strike="noStrike" dirty="0" smtClean="0">
                          <a:solidFill>
                            <a:schemeClr val="accent2">
                              <a:lumMod val="50000"/>
                            </a:schemeClr>
                          </a:solidFill>
                          <a:effectLst>
                            <a:outerShdw blurRad="38100" dist="38100" dir="2700000" algn="tl">
                              <a:srgbClr val="000000">
                                <a:alpha val="43137"/>
                              </a:srgbClr>
                            </a:outerShdw>
                          </a:effectLst>
                          <a:cs typeface="+mj-cs"/>
                        </a:rPr>
                        <a:t>1.4%</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mj-cs"/>
                      </a:endParaRPr>
                    </a:p>
                  </a:txBody>
                  <a:tcPr marL="9525" marR="9525" marT="9525" marB="0" anchor="ctr">
                    <a:cell3D prstMaterial="dkEdge">
                      <a:bevel prst="coolSlant"/>
                      <a:lightRig rig="flood" dir="t"/>
                    </a:cell3D>
                  </a:tcPr>
                </a:tc>
              </a:tr>
            </a:tbl>
          </a:graphicData>
        </a:graphic>
      </p:graphicFrame>
      <p:pic>
        <p:nvPicPr>
          <p:cNvPr id="5" name="Picture 4"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chart"/>
          <p:cNvPicPr>
            <a:picLocks noChangeAspect="1"/>
          </p:cNvPicPr>
          <p:nvPr/>
        </p:nvPicPr>
        <p:blipFill>
          <a:blip r:embed="rId5"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ustDataLst>
      <p:tags r:id="rId1"/>
    </p:custData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AAgalaf\Desktop\gpi\logo\square.jpg"/>
          <p:cNvPicPr>
            <a:picLocks noChangeAspect="1" noChangeArrowheads="1"/>
          </p:cNvPicPr>
          <p:nvPr/>
        </p:nvPicPr>
        <p:blipFill>
          <a:blip r:embed="rId3"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chart"/>
          <p:cNvPicPr>
            <a:picLocks noChangeAspect="1"/>
          </p:cNvPicPr>
          <p:nvPr/>
        </p:nvPicPr>
        <p:blipFill>
          <a:blip r:embed="rId4"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Title 5"/>
          <p:cNvSpPr>
            <a:spLocks noGrp="1"/>
          </p:cNvSpPr>
          <p:nvPr>
            <p:ph type="title"/>
          </p:nvPr>
        </p:nvSpPr>
        <p:spPr>
          <a:xfrm>
            <a:off x="327926" y="2727581"/>
            <a:ext cx="8458200" cy="1224136"/>
          </a:xfrm>
        </p:spPr>
        <p:style>
          <a:lnRef idx="0">
            <a:schemeClr val="accent3"/>
          </a:lnRef>
          <a:fillRef idx="3">
            <a:schemeClr val="accent3"/>
          </a:fillRef>
          <a:effectRef idx="3">
            <a:schemeClr val="accent3"/>
          </a:effectRef>
          <a:fontRef idx="minor">
            <a:schemeClr val="lt1"/>
          </a:fontRef>
        </p:style>
        <p:txBody>
          <a:bodyPr/>
          <a:lstStyle/>
          <a:p>
            <a:pPr algn="ctr" rtl="1"/>
            <a:r>
              <a:rPr lang="ar-AE" sz="3200" dirty="0">
                <a:solidFill>
                  <a:schemeClr val="accent2">
                    <a:lumMod val="50000"/>
                  </a:schemeClr>
                </a:solidFill>
                <a:effectLst/>
              </a:rPr>
              <a:t>النتائج المخبرية لعينات </a:t>
            </a:r>
            <a:r>
              <a:rPr lang="ar-AE" sz="3200" dirty="0" smtClean="0">
                <a:solidFill>
                  <a:schemeClr val="accent2">
                    <a:lumMod val="50000"/>
                  </a:schemeClr>
                </a:solidFill>
                <a:effectLst/>
              </a:rPr>
              <a:t>الأغذية</a:t>
            </a:r>
            <a:r>
              <a:rPr lang="ar-SA" sz="3200" dirty="0" smtClean="0">
                <a:solidFill>
                  <a:schemeClr val="accent2">
                    <a:lumMod val="50000"/>
                  </a:schemeClr>
                </a:solidFill>
                <a:effectLst/>
              </a:rPr>
              <a:t/>
            </a:r>
            <a:br>
              <a:rPr lang="ar-SA" sz="3200" dirty="0" smtClean="0">
                <a:solidFill>
                  <a:schemeClr val="accent2">
                    <a:lumMod val="50000"/>
                  </a:schemeClr>
                </a:solidFill>
                <a:effectLst/>
              </a:rPr>
            </a:br>
            <a:r>
              <a:rPr lang="ar-AE" sz="3200" dirty="0" smtClean="0">
                <a:solidFill>
                  <a:schemeClr val="accent2">
                    <a:lumMod val="50000"/>
                  </a:schemeClr>
                </a:solidFill>
                <a:effectLst/>
              </a:rPr>
              <a:t> </a:t>
            </a:r>
            <a:r>
              <a:rPr lang="en-US" sz="3200" dirty="0" smtClean="0">
                <a:solidFill>
                  <a:schemeClr val="accent2">
                    <a:lumMod val="50000"/>
                  </a:schemeClr>
                </a:solidFill>
                <a:effectLst/>
              </a:rPr>
              <a:t>Laboratory Results of Food Samples</a:t>
            </a:r>
            <a:endParaRPr lang="en-US" sz="3200" dirty="0">
              <a:solidFill>
                <a:schemeClr val="accent2">
                  <a:lumMod val="50000"/>
                </a:schemeClr>
              </a:solidFill>
              <a:effectLst/>
            </a:endParaRPr>
          </a:p>
        </p:txBody>
      </p:sp>
      <p:sp>
        <p:nvSpPr>
          <p:cNvPr id="7" name="Slide Number Placeholder 6"/>
          <p:cNvSpPr>
            <a:spLocks noGrp="1"/>
          </p:cNvSpPr>
          <p:nvPr>
            <p:ph type="sldNum" sz="quarter" idx="12"/>
          </p:nvPr>
        </p:nvSpPr>
        <p:spPr/>
        <p:txBody>
          <a:bodyPr/>
          <a:lstStyle/>
          <a:p>
            <a:fld id="{9D2384F7-550B-4A9B-95FC-19E285ECC956}" type="slidenum">
              <a:rPr lang="en-US" smtClean="0"/>
              <a:pPr/>
              <a:t>21</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xmlns="" val="166408366"/>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pic>
        <p:nvPicPr>
          <p:cNvPr id="3" name="Picture 2"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chart"/>
          <p:cNvPicPr>
            <a:picLocks noChangeAspect="1"/>
          </p:cNvPicPr>
          <p:nvPr/>
        </p:nvPicPr>
        <p:blipFill>
          <a:blip r:embed="rId5"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Slide Number Placeholder 5"/>
          <p:cNvSpPr>
            <a:spLocks noGrp="1"/>
          </p:cNvSpPr>
          <p:nvPr>
            <p:ph type="sldNum" sz="quarter" idx="12"/>
          </p:nvPr>
        </p:nvSpPr>
        <p:spPr/>
        <p:txBody>
          <a:bodyPr/>
          <a:lstStyle/>
          <a:p>
            <a:fld id="{9D2384F7-550B-4A9B-95FC-19E285ECC956}" type="slidenum">
              <a:rPr lang="en-US" smtClean="0"/>
              <a:pPr/>
              <a:t>22</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1680" y="176739"/>
            <a:ext cx="5760640" cy="110912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3" name="Subtitle 2"/>
          <p:cNvSpPr>
            <a:spLocks noGrp="1"/>
          </p:cNvSpPr>
          <p:nvPr>
            <p:ph type="subTitle" idx="1"/>
          </p:nvPr>
        </p:nvSpPr>
        <p:spPr>
          <a:xfrm>
            <a:off x="1357289" y="285728"/>
            <a:ext cx="6477000" cy="609600"/>
          </a:xfrm>
        </p:spPr>
        <p:txBody>
          <a:bodyPr/>
          <a:lstStyle/>
          <a:p>
            <a:r>
              <a:rPr lang="ar-AE" b="1" dirty="0">
                <a:solidFill>
                  <a:schemeClr val="accent2">
                    <a:lumMod val="50000"/>
                  </a:schemeClr>
                </a:solidFill>
                <a:effectLst>
                  <a:outerShdw blurRad="50800" dist="38100" dir="18900000" algn="bl" rotWithShape="0">
                    <a:prstClr val="black">
                      <a:alpha val="40000"/>
                    </a:prstClr>
                  </a:outerShdw>
                </a:effectLst>
                <a:latin typeface="Arial" pitchFamily="34" charset="0"/>
                <a:cs typeface="Arial" pitchFamily="34" charset="0"/>
              </a:rPr>
              <a:t>أسباب عدم استيفاء عينات الأغذية</a:t>
            </a:r>
            <a:r>
              <a:rPr lang="en-US" b="1" dirty="0">
                <a:solidFill>
                  <a:schemeClr val="accent2">
                    <a:lumMod val="50000"/>
                  </a:schemeClr>
                </a:solidFill>
                <a:effectLst>
                  <a:outerShdw blurRad="50800" dist="38100" dir="18900000" algn="bl" rotWithShape="0">
                    <a:prstClr val="black">
                      <a:alpha val="40000"/>
                    </a:prstClr>
                  </a:outerShdw>
                </a:effectLst>
                <a:latin typeface="Arial" pitchFamily="34" charset="0"/>
                <a:cs typeface="Arial" pitchFamily="34" charset="0"/>
              </a:rPr>
              <a:t> </a:t>
            </a:r>
            <a:endParaRPr lang="en-US" b="1" dirty="0" smtClean="0">
              <a:solidFill>
                <a:schemeClr val="accent2">
                  <a:lumMod val="50000"/>
                </a:schemeClr>
              </a:solidFill>
              <a:effectLst>
                <a:outerShdw blurRad="50800" dist="38100" dir="18900000" algn="bl" rotWithShape="0">
                  <a:prstClr val="black">
                    <a:alpha val="40000"/>
                  </a:prstClr>
                </a:outerShdw>
              </a:effectLst>
              <a:latin typeface="Arial" pitchFamily="34" charset="0"/>
              <a:cs typeface="Arial" pitchFamily="34" charset="0"/>
            </a:endParaRPr>
          </a:p>
          <a:p>
            <a:r>
              <a:rPr lang="en-US" b="1" dirty="0" smtClean="0">
                <a:solidFill>
                  <a:schemeClr val="accent2">
                    <a:lumMod val="50000"/>
                  </a:schemeClr>
                </a:solidFill>
                <a:effectLst>
                  <a:outerShdw blurRad="50800" dist="38100" dir="18900000" algn="bl" rotWithShape="0">
                    <a:prstClr val="black">
                      <a:alpha val="40000"/>
                    </a:prstClr>
                  </a:outerShdw>
                </a:effectLst>
                <a:latin typeface="Arial" pitchFamily="34" charset="0"/>
                <a:cs typeface="Arial" pitchFamily="34" charset="0"/>
              </a:rPr>
              <a:t>Reasons For Non-Compliance</a:t>
            </a:r>
            <a:endParaRPr lang="ar-AE" b="1" dirty="0" smtClean="0">
              <a:solidFill>
                <a:schemeClr val="accent2">
                  <a:lumMod val="50000"/>
                </a:schemeClr>
              </a:solidFill>
              <a:effectLst>
                <a:outerShdw blurRad="50800" dist="38100" dir="18900000" algn="bl" rotWithShape="0">
                  <a:prstClr val="black">
                    <a:alpha val="40000"/>
                  </a:prstClr>
                </a:outerShdw>
              </a:effectLst>
              <a:latin typeface="Arial" pitchFamily="34" charset="0"/>
              <a:cs typeface="Arial" pitchFamily="34" charset="0"/>
            </a:endParaRPr>
          </a:p>
          <a:p>
            <a:endParaRPr lang="en-US" dirty="0">
              <a:solidFill>
                <a:schemeClr val="accent2">
                  <a:lumMod val="50000"/>
                </a:schemeClr>
              </a:solidFill>
            </a:endParaRPr>
          </a:p>
        </p:txBody>
      </p:sp>
      <p:graphicFrame>
        <p:nvGraphicFramePr>
          <p:cNvPr id="4" name="Chart 3"/>
          <p:cNvGraphicFramePr/>
          <p:nvPr>
            <p:extLst>
              <p:ext uri="{D42A27DB-BD31-4B8C-83A1-F6EECF244321}">
                <p14:modId xmlns:p14="http://schemas.microsoft.com/office/powerpoint/2010/main" xmlns="" val="2568735963"/>
              </p:ext>
            </p:extLst>
          </p:nvPr>
        </p:nvGraphicFramePr>
        <p:xfrm>
          <a:off x="500034" y="1071546"/>
          <a:ext cx="8072495" cy="5286412"/>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chart"/>
          <p:cNvPicPr>
            <a:picLocks noChangeAspect="1"/>
          </p:cNvPicPr>
          <p:nvPr/>
        </p:nvPicPr>
        <p:blipFill>
          <a:blip r:embed="rId5"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Slide Number Placeholder 6"/>
          <p:cNvSpPr>
            <a:spLocks noGrp="1"/>
          </p:cNvSpPr>
          <p:nvPr>
            <p:ph type="sldNum" sz="quarter" idx="4"/>
          </p:nvPr>
        </p:nvSpPr>
        <p:spPr/>
        <p:txBody>
          <a:bodyPr/>
          <a:lstStyle/>
          <a:p>
            <a:fld id="{9D2384F7-550B-4A9B-95FC-19E285ECC956}" type="slidenum">
              <a:rPr lang="en-US" smtClean="0"/>
              <a:pPr/>
              <a:t>23</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210543" y="104594"/>
            <a:ext cx="6673825" cy="94814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fontAlgn="auto">
              <a:spcBef>
                <a:spcPts val="0"/>
              </a:spcBef>
              <a:spcAft>
                <a:spcPts val="0"/>
              </a:spcAft>
              <a:defRPr lang="ar-SA" sz="2000" b="1" i="0" u="none" strike="noStrike" kern="1200" baseline="0">
                <a:solidFill>
                  <a:sysClr val="window" lastClr="FFFFFF"/>
                </a:solidFill>
                <a:effectLst>
                  <a:outerShdw blurRad="50800" dist="38100" dir="18900000" algn="bl" rotWithShape="0">
                    <a:prstClr val="black">
                      <a:alpha val="40000"/>
                    </a:prstClr>
                  </a:outerShdw>
                </a:effectLst>
                <a:latin typeface="Arial" pitchFamily="34" charset="0"/>
                <a:ea typeface="+mn-ea"/>
                <a:cs typeface="Arial" pitchFamily="34" charset="0"/>
              </a:defRPr>
            </a:pPr>
            <a:r>
              <a:rPr lang="en-US" sz="1800" kern="1200" dirty="0" smtClean="0">
                <a:solidFill>
                  <a:schemeClr val="accent2">
                    <a:lumMod val="50000"/>
                  </a:schemeClr>
                </a:solidFill>
                <a:effectLst>
                  <a:outerShdw blurRad="50800" dist="38100" algn="tr" rotWithShape="0">
                    <a:prstClr val="black">
                      <a:alpha val="40000"/>
                    </a:prstClr>
                  </a:outerShdw>
                </a:effectLst>
                <a:latin typeface="Arial" pitchFamily="34" charset="0"/>
                <a:cs typeface="Arial" pitchFamily="34" charset="0"/>
              </a:rPr>
              <a:t/>
            </a:r>
            <a:br>
              <a:rPr lang="en-US" sz="1800" kern="1200" dirty="0" smtClean="0">
                <a:solidFill>
                  <a:schemeClr val="accent2">
                    <a:lumMod val="50000"/>
                  </a:schemeClr>
                </a:solidFill>
                <a:effectLst>
                  <a:outerShdw blurRad="50800" dist="38100" algn="tr" rotWithShape="0">
                    <a:prstClr val="black">
                      <a:alpha val="40000"/>
                    </a:prstClr>
                  </a:outerShdw>
                </a:effectLst>
                <a:latin typeface="Arial" pitchFamily="34" charset="0"/>
                <a:cs typeface="Arial" pitchFamily="34" charset="0"/>
              </a:rPr>
            </a:br>
            <a:r>
              <a:rPr lang="ar-AE" sz="2400" kern="1200" dirty="0" smtClean="0">
                <a:solidFill>
                  <a:schemeClr val="accent2">
                    <a:lumMod val="50000"/>
                  </a:schemeClr>
                </a:solidFill>
                <a:effectLst>
                  <a:outerShdw blurRad="50800" dist="38100" algn="tr" rotWithShape="0">
                    <a:prstClr val="black">
                      <a:alpha val="40000"/>
                    </a:prstClr>
                  </a:outerShdw>
                </a:effectLst>
                <a:latin typeface="Arial" pitchFamily="34" charset="0"/>
                <a:cs typeface="Arial" pitchFamily="34" charset="0"/>
              </a:rPr>
              <a:t>تفاصيل </a:t>
            </a:r>
            <a:r>
              <a:rPr lang="ar-AE" sz="2400" kern="1200" dirty="0">
                <a:solidFill>
                  <a:schemeClr val="accent2">
                    <a:lumMod val="50000"/>
                  </a:schemeClr>
                </a:solidFill>
                <a:effectLst>
                  <a:outerShdw blurRad="50800" dist="38100" algn="tr" rotWithShape="0">
                    <a:prstClr val="black">
                      <a:alpha val="40000"/>
                    </a:prstClr>
                  </a:outerShdw>
                </a:effectLst>
                <a:latin typeface="Arial" pitchFamily="34" charset="0"/>
                <a:cs typeface="Arial" pitchFamily="34" charset="0"/>
              </a:rPr>
              <a:t>عدم الاستيفاء الميكروبي 2009</a:t>
            </a:r>
            <a:r>
              <a:rPr lang="en-US" sz="2400" kern="1200" dirty="0">
                <a:solidFill>
                  <a:schemeClr val="accent2">
                    <a:lumMod val="50000"/>
                  </a:schemeClr>
                </a:solidFill>
                <a:effectLst>
                  <a:outerShdw blurRad="50800" dist="38100" algn="tr" rotWithShape="0">
                    <a:prstClr val="black">
                      <a:alpha val="40000"/>
                    </a:prstClr>
                  </a:outerShdw>
                </a:effectLst>
                <a:latin typeface="Arial" pitchFamily="34" charset="0"/>
                <a:cs typeface="Arial" pitchFamily="34" charset="0"/>
              </a:rPr>
              <a:t/>
            </a:r>
            <a:br>
              <a:rPr lang="en-US" sz="2400" kern="1200" dirty="0">
                <a:solidFill>
                  <a:schemeClr val="accent2">
                    <a:lumMod val="50000"/>
                  </a:schemeClr>
                </a:solidFill>
                <a:effectLst>
                  <a:outerShdw blurRad="50800" dist="38100" algn="tr" rotWithShape="0">
                    <a:prstClr val="black">
                      <a:alpha val="40000"/>
                    </a:prstClr>
                  </a:outerShdw>
                </a:effectLst>
                <a:latin typeface="Arial" pitchFamily="34" charset="0"/>
                <a:cs typeface="Arial" pitchFamily="34" charset="0"/>
              </a:rPr>
            </a:br>
            <a:r>
              <a:rPr lang="en-US" sz="2400" kern="1200" dirty="0" smtClean="0">
                <a:solidFill>
                  <a:schemeClr val="accent2">
                    <a:lumMod val="50000"/>
                  </a:schemeClr>
                </a:solidFill>
                <a:effectLst>
                  <a:outerShdw blurRad="50800" dist="38100" algn="tr" rotWithShape="0">
                    <a:prstClr val="black">
                      <a:alpha val="40000"/>
                    </a:prstClr>
                  </a:outerShdw>
                </a:effectLst>
                <a:latin typeface="Arial" pitchFamily="34" charset="0"/>
                <a:cs typeface="Arial" pitchFamily="34" charset="0"/>
              </a:rPr>
              <a:t>Details </a:t>
            </a:r>
            <a:r>
              <a:rPr lang="en-US" sz="2400" kern="1200" dirty="0">
                <a:solidFill>
                  <a:schemeClr val="accent2">
                    <a:lumMod val="50000"/>
                  </a:schemeClr>
                </a:solidFill>
                <a:effectLst>
                  <a:outerShdw blurRad="50800" dist="38100" algn="tr" rotWithShape="0">
                    <a:prstClr val="black">
                      <a:alpha val="40000"/>
                    </a:prstClr>
                  </a:outerShdw>
                </a:effectLst>
                <a:latin typeface="Arial" pitchFamily="34" charset="0"/>
                <a:cs typeface="Arial" pitchFamily="34" charset="0"/>
              </a:rPr>
              <a:t>Of Microbial Non </a:t>
            </a:r>
            <a:r>
              <a:rPr lang="en-US" sz="2400" kern="1200" dirty="0" smtClean="0">
                <a:solidFill>
                  <a:schemeClr val="accent2">
                    <a:lumMod val="50000"/>
                  </a:schemeClr>
                </a:solidFill>
                <a:effectLst>
                  <a:outerShdw blurRad="50800" dist="38100" algn="tr" rotWithShape="0">
                    <a:prstClr val="black">
                      <a:alpha val="40000"/>
                    </a:prstClr>
                  </a:outerShdw>
                </a:effectLst>
                <a:latin typeface="Arial" pitchFamily="34" charset="0"/>
                <a:cs typeface="Arial" pitchFamily="34" charset="0"/>
              </a:rPr>
              <a:t>Compliance 2009</a:t>
            </a:r>
            <a:r>
              <a:rPr lang="ar-AE" sz="1800" kern="1200" dirty="0">
                <a:solidFill>
                  <a:schemeClr val="accent2">
                    <a:lumMod val="50000"/>
                  </a:schemeClr>
                </a:solidFill>
                <a:effectLst>
                  <a:outerShdw blurRad="50800" dist="38100" algn="tr" rotWithShape="0">
                    <a:prstClr val="black">
                      <a:alpha val="40000"/>
                    </a:prstClr>
                  </a:outerShdw>
                </a:effectLst>
                <a:latin typeface="Arial" pitchFamily="34" charset="0"/>
                <a:cs typeface="Arial" pitchFamily="34" charset="0"/>
              </a:rPr>
              <a:t/>
            </a:r>
            <a:br>
              <a:rPr lang="ar-AE" sz="1800" kern="1200" dirty="0">
                <a:solidFill>
                  <a:schemeClr val="accent2">
                    <a:lumMod val="50000"/>
                  </a:schemeClr>
                </a:solidFill>
                <a:effectLst>
                  <a:outerShdw blurRad="50800" dist="38100" algn="tr" rotWithShape="0">
                    <a:prstClr val="black">
                      <a:alpha val="40000"/>
                    </a:prstClr>
                  </a:outerShdw>
                </a:effectLst>
                <a:latin typeface="Arial" pitchFamily="34" charset="0"/>
                <a:cs typeface="Arial" pitchFamily="34" charset="0"/>
              </a:rPr>
            </a:br>
            <a:r>
              <a:rPr lang="ar-AE" sz="1800" kern="1200" dirty="0">
                <a:solidFill>
                  <a:schemeClr val="accent2">
                    <a:lumMod val="50000"/>
                  </a:schemeClr>
                </a:solidFill>
                <a:effectLst>
                  <a:outerShdw blurRad="50800" dist="38100" algn="tr" rotWithShape="0">
                    <a:prstClr val="black">
                      <a:alpha val="40000"/>
                    </a:prstClr>
                  </a:outerShdw>
                </a:effectLst>
                <a:latin typeface="Arial" pitchFamily="34" charset="0"/>
                <a:cs typeface="Arial" pitchFamily="34" charset="0"/>
              </a:rPr>
              <a:t> </a:t>
            </a:r>
            <a:endParaRPr lang="ar-SA" sz="1800" dirty="0"/>
          </a:p>
        </p:txBody>
      </p:sp>
      <p:sp>
        <p:nvSpPr>
          <p:cNvPr id="7" name="Slide Number Placeholder 6"/>
          <p:cNvSpPr>
            <a:spLocks noGrp="1"/>
          </p:cNvSpPr>
          <p:nvPr>
            <p:ph type="sldNum" sz="quarter" idx="4"/>
          </p:nvPr>
        </p:nvSpPr>
        <p:spPr/>
        <p:txBody>
          <a:bodyPr/>
          <a:lstStyle/>
          <a:p>
            <a:fld id="{9D2384F7-550B-4A9B-95FC-19E285ECC956}" type="slidenum">
              <a:rPr lang="en-US" smtClean="0"/>
              <a:pPr/>
              <a:t>24</a:t>
            </a:fld>
            <a:endParaRPr lang="en-US"/>
          </a:p>
        </p:txBody>
      </p:sp>
      <p:pic>
        <p:nvPicPr>
          <p:cNvPr id="5" name="Picture 4" descr="C:\Documents and Settings\AAgalaf\Desktop\gpi\logo\square.jpg"/>
          <p:cNvPicPr>
            <a:picLocks noChangeAspect="1" noChangeArrowheads="1"/>
          </p:cNvPicPr>
          <p:nvPr/>
        </p:nvPicPr>
        <p:blipFill>
          <a:blip r:embed="rId3"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chart"/>
          <p:cNvPicPr>
            <a:picLocks noChangeAspect="1"/>
          </p:cNvPicPr>
          <p:nvPr/>
        </p:nvPicPr>
        <p:blipFill>
          <a:blip r:embed="rId4"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graphicFrame>
        <p:nvGraphicFramePr>
          <p:cNvPr id="4" name="Chart 3"/>
          <p:cNvGraphicFramePr/>
          <p:nvPr>
            <p:extLst>
              <p:ext uri="{D42A27DB-BD31-4B8C-83A1-F6EECF244321}">
                <p14:modId xmlns:p14="http://schemas.microsoft.com/office/powerpoint/2010/main" xmlns="" val="1494958637"/>
              </p:ext>
            </p:extLst>
          </p:nvPr>
        </p:nvGraphicFramePr>
        <p:xfrm>
          <a:off x="-28707" y="0"/>
          <a:ext cx="9144000" cy="6858000"/>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cSld>
  <p:clrMapOvr>
    <a:masterClrMapping/>
  </p:clrMapOvr>
  <p:transition>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76200"/>
            <a:ext cx="6480448" cy="1120552"/>
          </a:xfrm>
        </p:spPr>
        <p:style>
          <a:lnRef idx="0">
            <a:schemeClr val="accent3"/>
          </a:lnRef>
          <a:fillRef idx="3">
            <a:schemeClr val="accent3"/>
          </a:fillRef>
          <a:effectRef idx="3">
            <a:schemeClr val="accent3"/>
          </a:effectRef>
          <a:fontRef idx="minor">
            <a:schemeClr val="lt1"/>
          </a:fontRef>
        </p:style>
        <p:txBody>
          <a:bodyPr/>
          <a:lstStyle/>
          <a:p>
            <a:pPr algn="ctr" fontAlgn="auto">
              <a:spcBef>
                <a:spcPts val="0"/>
              </a:spcBef>
              <a:spcAft>
                <a:spcPts val="0"/>
              </a:spcAft>
              <a:defRPr sz="2000" b="1" i="0" u="none" strike="noStrike" kern="1200" baseline="0">
                <a:solidFill>
                  <a:srgbClr val="C0504D">
                    <a:lumMod val="50000"/>
                  </a:srgbClr>
                </a:solidFill>
                <a:latin typeface="+mn-lt"/>
                <a:ea typeface="+mn-ea"/>
                <a:cs typeface="+mn-cs"/>
              </a:defRPr>
            </a:pPr>
            <a:r>
              <a:rPr lang="ar-AE" sz="2800" kern="1200" dirty="0">
                <a:solidFill>
                  <a:srgbClr val="C0504D">
                    <a:lumMod val="50000"/>
                  </a:srgbClr>
                </a:solidFill>
                <a:effectLst>
                  <a:outerShdw blurRad="50800" dist="38100" algn="tr" rotWithShape="0">
                    <a:srgbClr val="000000">
                      <a:alpha val="40000"/>
                    </a:srgbClr>
                  </a:outerShdw>
                </a:effectLst>
              </a:rPr>
              <a:t>تفاصيل عدم الاستيفاء الميكروبي 2010</a:t>
            </a:r>
            <a:r>
              <a:rPr lang="ar-SA" sz="1600" kern="1200" dirty="0">
                <a:solidFill>
                  <a:srgbClr val="C0504D">
                    <a:lumMod val="50000"/>
                  </a:srgbClr>
                </a:solidFill>
                <a:effectLst/>
              </a:rPr>
              <a:t/>
            </a:r>
            <a:br>
              <a:rPr lang="ar-SA" sz="1600" kern="1200" dirty="0">
                <a:solidFill>
                  <a:srgbClr val="C0504D">
                    <a:lumMod val="50000"/>
                  </a:srgbClr>
                </a:solidFill>
                <a:effectLst/>
              </a:rPr>
            </a:br>
            <a:r>
              <a:rPr lang="en-US" sz="1600" kern="1200" dirty="0">
                <a:solidFill>
                  <a:schemeClr val="accent2">
                    <a:lumMod val="50000"/>
                  </a:schemeClr>
                </a:solidFill>
                <a:effectLst>
                  <a:outerShdw blurRad="50800" dist="38100" algn="tr" rotWithShape="0">
                    <a:prstClr val="black">
                      <a:alpha val="40000"/>
                    </a:prstClr>
                  </a:outerShdw>
                </a:effectLst>
              </a:rPr>
              <a:t/>
            </a:r>
            <a:br>
              <a:rPr lang="en-US" sz="1600" kern="1200" dirty="0">
                <a:solidFill>
                  <a:schemeClr val="accent2">
                    <a:lumMod val="50000"/>
                  </a:schemeClr>
                </a:solidFill>
                <a:effectLst>
                  <a:outerShdw blurRad="50800" dist="38100" algn="tr" rotWithShape="0">
                    <a:prstClr val="black">
                      <a:alpha val="40000"/>
                    </a:prstClr>
                  </a:outerShdw>
                </a:effectLst>
              </a:rPr>
            </a:br>
            <a:r>
              <a:rPr lang="en-US" sz="2000" kern="1200" dirty="0">
                <a:solidFill>
                  <a:schemeClr val="accent2">
                    <a:lumMod val="50000"/>
                  </a:schemeClr>
                </a:solidFill>
                <a:effectLst>
                  <a:outerShdw blurRad="50800" dist="38100" algn="tr" rotWithShape="0">
                    <a:prstClr val="black">
                      <a:alpha val="40000"/>
                    </a:prstClr>
                  </a:outerShdw>
                </a:effectLst>
              </a:rPr>
              <a:t>Details Of Microbial Non </a:t>
            </a:r>
            <a:r>
              <a:rPr lang="en-US" sz="2000" kern="1200" dirty="0" smtClean="0">
                <a:solidFill>
                  <a:schemeClr val="accent2">
                    <a:lumMod val="50000"/>
                  </a:schemeClr>
                </a:solidFill>
                <a:effectLst>
                  <a:outerShdw blurRad="50800" dist="38100" algn="tr" rotWithShape="0">
                    <a:prstClr val="black">
                      <a:alpha val="40000"/>
                    </a:prstClr>
                  </a:outerShdw>
                </a:effectLst>
              </a:rPr>
              <a:t>Compliance 2010</a:t>
            </a:r>
            <a:r>
              <a:rPr lang="en-US" sz="1600" kern="1200" dirty="0">
                <a:solidFill>
                  <a:schemeClr val="accent2">
                    <a:lumMod val="50000"/>
                  </a:schemeClr>
                </a:solidFill>
                <a:effectLst>
                  <a:outerShdw blurRad="50800" dist="38100" algn="tr" rotWithShape="0">
                    <a:prstClr val="black">
                      <a:alpha val="40000"/>
                    </a:prstClr>
                  </a:outerShdw>
                </a:effectLst>
              </a:rPr>
              <a:t/>
            </a:r>
            <a:br>
              <a:rPr lang="en-US" sz="1600" kern="1200" dirty="0">
                <a:solidFill>
                  <a:schemeClr val="accent2">
                    <a:lumMod val="50000"/>
                  </a:schemeClr>
                </a:solidFill>
                <a:effectLst>
                  <a:outerShdw blurRad="50800" dist="38100" algn="tr" rotWithShape="0">
                    <a:prstClr val="black">
                      <a:alpha val="40000"/>
                    </a:prstClr>
                  </a:outerShdw>
                </a:effectLst>
              </a:rPr>
            </a:br>
            <a:endParaRPr lang="en-US" sz="1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879835815"/>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chart"/>
          <p:cNvPicPr>
            <a:picLocks noChangeAspect="1"/>
          </p:cNvPicPr>
          <p:nvPr/>
        </p:nvPicPr>
        <p:blipFill>
          <a:blip r:embed="rId5"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Slide Number Placeholder 6"/>
          <p:cNvSpPr>
            <a:spLocks noGrp="1"/>
          </p:cNvSpPr>
          <p:nvPr>
            <p:ph type="sldNum" sz="quarter" idx="12"/>
          </p:nvPr>
        </p:nvSpPr>
        <p:spPr/>
        <p:txBody>
          <a:bodyPr/>
          <a:lstStyle/>
          <a:p>
            <a:fld id="{9D2384F7-550B-4A9B-95FC-19E285ECC956}" type="slidenum">
              <a:rPr lang="en-US" smtClean="0"/>
              <a:pPr/>
              <a:t>25</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76200"/>
            <a:ext cx="6480448" cy="12954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algn="ctr"/>
            <a:r>
              <a:rPr lang="en-US" sz="2400" dirty="0" smtClean="0">
                <a:solidFill>
                  <a:schemeClr val="accent2">
                    <a:lumMod val="50000"/>
                  </a:schemeClr>
                </a:solidFill>
                <a:effectLst>
                  <a:outerShdw blurRad="50800" dist="38100" algn="tr" rotWithShape="0">
                    <a:prstClr val="black">
                      <a:alpha val="40000"/>
                    </a:prstClr>
                  </a:outerShdw>
                </a:effectLst>
              </a:rPr>
              <a:t/>
            </a:r>
            <a:br>
              <a:rPr lang="en-US" sz="2400" dirty="0" smtClean="0">
                <a:solidFill>
                  <a:schemeClr val="accent2">
                    <a:lumMod val="50000"/>
                  </a:schemeClr>
                </a:solidFill>
                <a:effectLst>
                  <a:outerShdw blurRad="50800" dist="38100" algn="tr" rotWithShape="0">
                    <a:prstClr val="black">
                      <a:alpha val="40000"/>
                    </a:prstClr>
                  </a:outerShdw>
                </a:effectLst>
              </a:rPr>
            </a:br>
            <a:r>
              <a:rPr lang="en-US" sz="2400" dirty="0">
                <a:solidFill>
                  <a:schemeClr val="accent2">
                    <a:lumMod val="50000"/>
                  </a:schemeClr>
                </a:solidFill>
                <a:effectLst>
                  <a:outerShdw blurRad="50800" dist="38100" algn="tr" rotWithShape="0">
                    <a:prstClr val="black">
                      <a:alpha val="40000"/>
                    </a:prstClr>
                  </a:outerShdw>
                </a:effectLst>
              </a:rPr>
              <a:t/>
            </a:r>
            <a:br>
              <a:rPr lang="en-US" sz="2400" dirty="0">
                <a:solidFill>
                  <a:schemeClr val="accent2">
                    <a:lumMod val="50000"/>
                  </a:schemeClr>
                </a:solidFill>
                <a:effectLst>
                  <a:outerShdw blurRad="50800" dist="38100" algn="tr" rotWithShape="0">
                    <a:prstClr val="black">
                      <a:alpha val="40000"/>
                    </a:prstClr>
                  </a:outerShdw>
                </a:effectLst>
              </a:rPr>
            </a:br>
            <a:r>
              <a:rPr lang="ar-AE" sz="2400" dirty="0" smtClean="0">
                <a:solidFill>
                  <a:schemeClr val="accent2">
                    <a:lumMod val="50000"/>
                  </a:schemeClr>
                </a:solidFill>
                <a:effectLst>
                  <a:outerShdw blurRad="50800" dist="38100" algn="tr" rotWithShape="0">
                    <a:prstClr val="black">
                      <a:alpha val="40000"/>
                    </a:prstClr>
                  </a:outerShdw>
                </a:effectLst>
              </a:rPr>
              <a:t>مقارنة </a:t>
            </a:r>
            <a:r>
              <a:rPr lang="ar-AE" sz="2400" dirty="0">
                <a:solidFill>
                  <a:schemeClr val="accent2">
                    <a:lumMod val="50000"/>
                  </a:schemeClr>
                </a:solidFill>
                <a:effectLst>
                  <a:outerShdw blurRad="50800" dist="38100" algn="tr" rotWithShape="0">
                    <a:prstClr val="black">
                      <a:alpha val="40000"/>
                    </a:prstClr>
                  </a:outerShdw>
                </a:effectLst>
              </a:rPr>
              <a:t>بين أسباب عدم الاستيفاء الميكروبي </a:t>
            </a:r>
            <a:r>
              <a:rPr lang="ar-AE" sz="2400" dirty="0" smtClean="0">
                <a:solidFill>
                  <a:schemeClr val="accent2">
                    <a:lumMod val="50000"/>
                  </a:schemeClr>
                </a:solidFill>
                <a:effectLst>
                  <a:outerShdw blurRad="50800" dist="38100" algn="tr" rotWithShape="0">
                    <a:prstClr val="black">
                      <a:alpha val="40000"/>
                    </a:prstClr>
                  </a:outerShdw>
                </a:effectLst>
              </a:rPr>
              <a:t>2009-2010</a:t>
            </a:r>
            <a:r>
              <a:rPr lang="en-US" sz="2400" dirty="0" smtClean="0">
                <a:solidFill>
                  <a:schemeClr val="accent2">
                    <a:lumMod val="50000"/>
                  </a:schemeClr>
                </a:solidFill>
                <a:effectLst>
                  <a:outerShdw blurRad="50800" dist="38100" algn="tr" rotWithShape="0">
                    <a:prstClr val="black">
                      <a:alpha val="40000"/>
                    </a:prstClr>
                  </a:outerShdw>
                </a:effectLst>
              </a:rPr>
              <a:t/>
            </a:r>
            <a:br>
              <a:rPr lang="en-US" sz="2400" dirty="0" smtClean="0">
                <a:solidFill>
                  <a:schemeClr val="accent2">
                    <a:lumMod val="50000"/>
                  </a:schemeClr>
                </a:solidFill>
                <a:effectLst>
                  <a:outerShdw blurRad="50800" dist="38100" algn="tr" rotWithShape="0">
                    <a:prstClr val="black">
                      <a:alpha val="40000"/>
                    </a:prstClr>
                  </a:outerShdw>
                </a:effectLst>
              </a:rPr>
            </a:br>
            <a:r>
              <a:rPr lang="en-US" sz="2400" dirty="0">
                <a:solidFill>
                  <a:schemeClr val="accent2">
                    <a:lumMod val="50000"/>
                  </a:schemeClr>
                </a:solidFill>
                <a:effectLst>
                  <a:outerShdw blurRad="50800" dist="38100" algn="tr" rotWithShape="0">
                    <a:prstClr val="black">
                      <a:alpha val="40000"/>
                    </a:prstClr>
                  </a:outerShdw>
                </a:effectLst>
              </a:rPr>
              <a:t>Comparison between Microbial Non Compliance 2009-2010</a:t>
            </a:r>
            <a:r>
              <a:rPr lang="en-US" sz="3600" dirty="0">
                <a:solidFill>
                  <a:schemeClr val="accent2">
                    <a:lumMod val="50000"/>
                  </a:schemeClr>
                </a:solidFill>
              </a:rPr>
              <a:t/>
            </a:r>
            <a:br>
              <a:rPr lang="en-US" sz="3600" dirty="0">
                <a:solidFill>
                  <a:schemeClr val="accent2">
                    <a:lumMod val="50000"/>
                  </a:schemeClr>
                </a:solidFill>
              </a:rPr>
            </a:br>
            <a:r>
              <a:rPr lang="en-US" sz="2400" dirty="0">
                <a:solidFill>
                  <a:schemeClr val="accent2">
                    <a:lumMod val="50000"/>
                  </a:schemeClr>
                </a:solidFill>
                <a:effectLst>
                  <a:outerShdw blurRad="50800" dist="38100" algn="tr" rotWithShape="0">
                    <a:prstClr val="black">
                      <a:alpha val="40000"/>
                    </a:prstClr>
                  </a:outerShdw>
                </a:effectLst>
              </a:rPr>
              <a:t/>
            </a:r>
            <a:br>
              <a:rPr lang="en-US" sz="2400" dirty="0">
                <a:solidFill>
                  <a:schemeClr val="accent2">
                    <a:lumMod val="50000"/>
                  </a:schemeClr>
                </a:solidFill>
                <a:effectLst>
                  <a:outerShdw blurRad="50800" dist="38100" algn="tr" rotWithShape="0">
                    <a:prstClr val="black">
                      <a:alpha val="40000"/>
                    </a:prstClr>
                  </a:outerShdw>
                </a:effectLst>
              </a:rPr>
            </a:br>
            <a:endParaRPr lang="en-US" sz="2400" dirty="0">
              <a:solidFill>
                <a:schemeClr val="accent2">
                  <a:lumMod val="50000"/>
                </a:schemeClr>
              </a:solidFill>
            </a:endParaRPr>
          </a:p>
        </p:txBody>
      </p:sp>
      <p:sp>
        <p:nvSpPr>
          <p:cNvPr id="3" name="Content Placeholder 2"/>
          <p:cNvSpPr>
            <a:spLocks noGrp="1"/>
          </p:cNvSpPr>
          <p:nvPr>
            <p:ph idx="1"/>
          </p:nvPr>
        </p:nvSpPr>
        <p:spPr/>
        <p:txBody>
          <a:bodyPr/>
          <a:lstStyle/>
          <a:p>
            <a:endParaRPr lang="en-US"/>
          </a:p>
        </p:txBody>
      </p:sp>
      <p:graphicFrame>
        <p:nvGraphicFramePr>
          <p:cNvPr id="5" name="Chart 4"/>
          <p:cNvGraphicFramePr/>
          <p:nvPr>
            <p:extLst>
              <p:ext uri="{D42A27DB-BD31-4B8C-83A1-F6EECF244321}">
                <p14:modId xmlns:p14="http://schemas.microsoft.com/office/powerpoint/2010/main" xmlns="" val="2249920844"/>
              </p:ext>
            </p:extLst>
          </p:nvPr>
        </p:nvGraphicFramePr>
        <p:xfrm>
          <a:off x="0" y="26288"/>
          <a:ext cx="9144000" cy="6858000"/>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7" name="chart"/>
          <p:cNvPicPr>
            <a:picLocks noChangeAspect="1"/>
          </p:cNvPicPr>
          <p:nvPr/>
        </p:nvPicPr>
        <p:blipFill>
          <a:blip r:embed="rId5"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8" name="Slide Number Placeholder 7"/>
          <p:cNvSpPr>
            <a:spLocks noGrp="1"/>
          </p:cNvSpPr>
          <p:nvPr>
            <p:ph type="sldNum" sz="quarter" idx="12"/>
          </p:nvPr>
        </p:nvSpPr>
        <p:spPr/>
        <p:txBody>
          <a:bodyPr/>
          <a:lstStyle/>
          <a:p>
            <a:fld id="{9D2384F7-550B-4A9B-95FC-19E285ECC956}" type="slidenum">
              <a:rPr lang="en-US" smtClean="0"/>
              <a:pPr/>
              <a:t>26</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xmlns="" val="2382041090"/>
              </p:ext>
            </p:extLst>
          </p:nvPr>
        </p:nvGraphicFramePr>
        <p:xfrm>
          <a:off x="0" y="214290"/>
          <a:ext cx="9144000" cy="6858000"/>
        </p:xfrm>
        <a:graphic>
          <a:graphicData uri="http://schemas.openxmlformats.org/drawingml/2006/chart">
            <c:chart xmlns:c="http://schemas.openxmlformats.org/drawingml/2006/chart" xmlns:r="http://schemas.openxmlformats.org/officeDocument/2006/relationships" r:id="rId3"/>
          </a:graphicData>
        </a:graphic>
      </p:graphicFrame>
      <p:pic>
        <p:nvPicPr>
          <p:cNvPr id="3" name="Picture 2"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 name="chart"/>
          <p:cNvPicPr>
            <a:picLocks noChangeAspect="1"/>
          </p:cNvPicPr>
          <p:nvPr/>
        </p:nvPicPr>
        <p:blipFill>
          <a:blip r:embed="rId5"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Title 5"/>
          <p:cNvSpPr>
            <a:spLocks noGrp="1"/>
          </p:cNvSpPr>
          <p:nvPr>
            <p:ph type="ctrTitle"/>
          </p:nvPr>
        </p:nvSpPr>
        <p:spPr>
          <a:xfrm>
            <a:off x="1503040" y="76200"/>
            <a:ext cx="6165304" cy="838200"/>
          </a:xfrm>
        </p:spPr>
        <p:style>
          <a:lnRef idx="0">
            <a:schemeClr val="accent3"/>
          </a:lnRef>
          <a:fillRef idx="3">
            <a:schemeClr val="accent3"/>
          </a:fillRef>
          <a:effectRef idx="3">
            <a:schemeClr val="accent3"/>
          </a:effectRef>
          <a:fontRef idx="minor">
            <a:schemeClr val="lt1"/>
          </a:fontRef>
        </p:style>
        <p:txBody>
          <a:bodyPr/>
          <a:lstStyle/>
          <a:p>
            <a:pPr rtl="1">
              <a:defRPr lang="ar-SA" sz="2000" b="1" i="0" u="none" strike="noStrike" kern="1200" baseline="0">
                <a:solidFill>
                  <a:srgbClr val="C0504D">
                    <a:lumMod val="50000"/>
                  </a:srgbClr>
                </a:solidFill>
                <a:effectLst>
                  <a:outerShdw blurRad="38100" dist="38100" dir="2700000" algn="tl">
                    <a:srgbClr val="000000">
                      <a:alpha val="43137"/>
                    </a:srgbClr>
                  </a:outerShdw>
                </a:effectLst>
                <a:latin typeface="+mn-lt"/>
                <a:ea typeface="+mn-ea"/>
                <a:cs typeface="+mn-cs"/>
              </a:defRPr>
            </a:pPr>
            <a:r>
              <a:rPr lang="ar-SA" dirty="0" smtClean="0">
                <a:solidFill>
                  <a:schemeClr val="accent2">
                    <a:lumMod val="50000"/>
                  </a:schemeClr>
                </a:solidFill>
                <a:effectLst>
                  <a:outerShdw blurRad="38100" dist="38100" dir="2700000" algn="tl">
                    <a:srgbClr val="000000">
                      <a:alpha val="43137"/>
                    </a:srgbClr>
                  </a:outerShdw>
                </a:effectLst>
              </a:rPr>
              <a:t/>
            </a:r>
            <a:br>
              <a:rPr lang="ar-SA" dirty="0" smtClean="0">
                <a:solidFill>
                  <a:schemeClr val="accent2">
                    <a:lumMod val="50000"/>
                  </a:schemeClr>
                </a:solidFill>
                <a:effectLst>
                  <a:outerShdw blurRad="38100" dist="38100" dir="2700000" algn="tl">
                    <a:srgbClr val="000000">
                      <a:alpha val="43137"/>
                    </a:srgbClr>
                  </a:outerShdw>
                </a:effectLst>
              </a:rPr>
            </a:br>
            <a:r>
              <a:rPr lang="ar-SA" dirty="0">
                <a:solidFill>
                  <a:schemeClr val="accent2">
                    <a:lumMod val="50000"/>
                  </a:schemeClr>
                </a:solidFill>
                <a:effectLst>
                  <a:outerShdw blurRad="38100" dist="38100" dir="2700000" algn="tl">
                    <a:srgbClr val="000000">
                      <a:alpha val="43137"/>
                    </a:srgbClr>
                  </a:outerShdw>
                </a:effectLst>
              </a:rPr>
              <a:t/>
            </a:r>
            <a:br>
              <a:rPr lang="ar-SA" dirty="0">
                <a:solidFill>
                  <a:schemeClr val="accent2">
                    <a:lumMod val="50000"/>
                  </a:schemeClr>
                </a:solidFill>
                <a:effectLst>
                  <a:outerShdw blurRad="38100" dist="38100" dir="2700000" algn="tl">
                    <a:srgbClr val="000000">
                      <a:alpha val="43137"/>
                    </a:srgbClr>
                  </a:outerShdw>
                </a:effectLst>
              </a:rPr>
            </a:br>
            <a:r>
              <a:rPr lang="ar-AE" dirty="0" smtClean="0">
                <a:solidFill>
                  <a:schemeClr val="accent2">
                    <a:lumMod val="50000"/>
                  </a:schemeClr>
                </a:solidFill>
                <a:effectLst/>
              </a:rPr>
              <a:t>أسباب </a:t>
            </a:r>
            <a:r>
              <a:rPr lang="ar-AE" dirty="0">
                <a:solidFill>
                  <a:schemeClr val="accent2">
                    <a:lumMod val="50000"/>
                  </a:schemeClr>
                </a:solidFill>
                <a:effectLst/>
              </a:rPr>
              <a:t>عدم الاستيفاء </a:t>
            </a:r>
            <a:r>
              <a:rPr lang="ar-AE" dirty="0" smtClean="0">
                <a:solidFill>
                  <a:schemeClr val="accent2">
                    <a:lumMod val="50000"/>
                  </a:schemeClr>
                </a:solidFill>
                <a:effectLst/>
              </a:rPr>
              <a:t>الكيم</a:t>
            </a:r>
            <a:r>
              <a:rPr lang="ar-SA" dirty="0" smtClean="0">
                <a:solidFill>
                  <a:schemeClr val="accent2">
                    <a:lumMod val="50000"/>
                  </a:schemeClr>
                </a:solidFill>
                <a:effectLst/>
              </a:rPr>
              <a:t>ي</a:t>
            </a:r>
            <a:r>
              <a:rPr lang="ar-AE" dirty="0" smtClean="0">
                <a:solidFill>
                  <a:schemeClr val="accent2">
                    <a:lumMod val="50000"/>
                  </a:schemeClr>
                </a:solidFill>
                <a:effectLst/>
              </a:rPr>
              <a:t>ائي </a:t>
            </a:r>
            <a:r>
              <a:rPr lang="ar-SA" dirty="0" smtClean="0">
                <a:solidFill>
                  <a:schemeClr val="accent2">
                    <a:lumMod val="50000"/>
                  </a:schemeClr>
                </a:solidFill>
                <a:effectLst/>
              </a:rPr>
              <a:t> </a:t>
            </a:r>
            <a:r>
              <a:rPr lang="ar-AE" dirty="0" smtClean="0">
                <a:solidFill>
                  <a:schemeClr val="accent2">
                    <a:lumMod val="50000"/>
                  </a:schemeClr>
                </a:solidFill>
                <a:effectLst/>
              </a:rPr>
              <a:t>2009</a:t>
            </a:r>
            <a:r>
              <a:rPr lang="en-US" dirty="0" smtClean="0">
                <a:solidFill>
                  <a:schemeClr val="accent2">
                    <a:lumMod val="50000"/>
                  </a:schemeClr>
                </a:solidFill>
                <a:effectLst/>
              </a:rPr>
              <a:t/>
            </a:r>
            <a:br>
              <a:rPr lang="en-US" dirty="0" smtClean="0">
                <a:solidFill>
                  <a:schemeClr val="accent2">
                    <a:lumMod val="50000"/>
                  </a:schemeClr>
                </a:solidFill>
                <a:effectLst/>
              </a:rPr>
            </a:br>
            <a:r>
              <a:rPr lang="en-US" kern="1200" dirty="0">
                <a:solidFill>
                  <a:schemeClr val="accent2">
                    <a:lumMod val="50000"/>
                  </a:schemeClr>
                </a:solidFill>
                <a:effectLst/>
              </a:rPr>
              <a:t>Reason For Chemical Non Compliance</a:t>
            </a:r>
            <a:br>
              <a:rPr lang="en-US" kern="1200" dirty="0">
                <a:solidFill>
                  <a:schemeClr val="accent2">
                    <a:lumMod val="50000"/>
                  </a:schemeClr>
                </a:solidFill>
                <a:effectLst/>
              </a:rPr>
            </a:br>
            <a:r>
              <a:rPr lang="en-US" kern="1200" dirty="0">
                <a:solidFill>
                  <a:schemeClr val="accent2">
                    <a:lumMod val="50000"/>
                  </a:schemeClr>
                </a:solidFill>
                <a:effectLst/>
              </a:rPr>
              <a:t>2009</a:t>
            </a:r>
            <a:r>
              <a:rPr lang="ar-AE" kern="1200" dirty="0">
                <a:solidFill>
                  <a:schemeClr val="accent2">
                    <a:lumMod val="50000"/>
                  </a:schemeClr>
                </a:solidFill>
                <a:effectLst>
                  <a:outerShdw blurRad="38100" dist="38100" dir="2700000" algn="tl">
                    <a:srgbClr val="000000">
                      <a:alpha val="43137"/>
                    </a:srgbClr>
                  </a:outerShdw>
                </a:effectLst>
              </a:rPr>
              <a:t/>
            </a:r>
            <a:br>
              <a:rPr lang="ar-AE" kern="1200" dirty="0">
                <a:solidFill>
                  <a:schemeClr val="accent2">
                    <a:lumMod val="50000"/>
                  </a:schemeClr>
                </a:solidFill>
                <a:effectLst>
                  <a:outerShdw blurRad="38100" dist="38100" dir="2700000" algn="tl">
                    <a:srgbClr val="000000">
                      <a:alpha val="43137"/>
                    </a:srgbClr>
                  </a:outerShdw>
                </a:effectLst>
              </a:rPr>
            </a:br>
            <a:r>
              <a:rPr lang="en-US" dirty="0">
                <a:solidFill>
                  <a:schemeClr val="accent2">
                    <a:lumMod val="50000"/>
                  </a:schemeClr>
                </a:solidFill>
                <a:effectLst>
                  <a:outerShdw blurRad="38100" dist="38100" dir="2700000" algn="tl">
                    <a:srgbClr val="000000">
                      <a:alpha val="43137"/>
                    </a:srgbClr>
                  </a:outerShdw>
                </a:effectLst>
              </a:rPr>
              <a:t/>
            </a:r>
            <a:br>
              <a:rPr lang="en-US" dirty="0">
                <a:solidFill>
                  <a:schemeClr val="accent2">
                    <a:lumMod val="50000"/>
                  </a:schemeClr>
                </a:solidFill>
                <a:effectLst>
                  <a:outerShdw blurRad="38100" dist="38100" dir="2700000" algn="tl">
                    <a:srgbClr val="000000">
                      <a:alpha val="43137"/>
                    </a:srgbClr>
                  </a:outerShdw>
                </a:effectLst>
              </a:rPr>
            </a:br>
            <a:endParaRPr lang="ar-SA" dirty="0"/>
          </a:p>
        </p:txBody>
      </p:sp>
      <p:sp>
        <p:nvSpPr>
          <p:cNvPr id="5" name="Slide Number Placeholder 4"/>
          <p:cNvSpPr>
            <a:spLocks noGrp="1"/>
          </p:cNvSpPr>
          <p:nvPr>
            <p:ph type="sldNum" sz="quarter" idx="4"/>
          </p:nvPr>
        </p:nvSpPr>
        <p:spPr/>
        <p:txBody>
          <a:bodyPr/>
          <a:lstStyle/>
          <a:p>
            <a:fld id="{9D2384F7-550B-4A9B-95FC-19E285ECC956}" type="slidenum">
              <a:rPr lang="en-US" smtClean="0"/>
              <a:pPr/>
              <a:t>27</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xmlns="" val="627097744"/>
              </p:ext>
            </p:extLst>
          </p:nvPr>
        </p:nvGraphicFramePr>
        <p:xfrm>
          <a:off x="0" y="332656"/>
          <a:ext cx="9144000" cy="6858000"/>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3"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chart"/>
          <p:cNvPicPr>
            <a:picLocks noChangeAspect="1"/>
          </p:cNvPicPr>
          <p:nvPr/>
        </p:nvPicPr>
        <p:blipFill>
          <a:blip r:embed="rId5"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 name="Title 1"/>
          <p:cNvSpPr>
            <a:spLocks noGrp="1"/>
          </p:cNvSpPr>
          <p:nvPr>
            <p:ph type="ctrTitle"/>
          </p:nvPr>
        </p:nvSpPr>
        <p:spPr>
          <a:xfrm>
            <a:off x="1547664" y="128258"/>
            <a:ext cx="6192688" cy="85247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fontAlgn="auto">
              <a:spcBef>
                <a:spcPts val="0"/>
              </a:spcBef>
              <a:spcAft>
                <a:spcPts val="0"/>
              </a:spcAft>
              <a:defRPr lang="ar-SA" sz="2000" b="1" i="0" u="none" strike="noStrike" kern="1200" baseline="0">
                <a:solidFill>
                  <a:srgbClr val="C0504D">
                    <a:lumMod val="50000"/>
                  </a:srgbClr>
                </a:solidFill>
                <a:effectLst>
                  <a:outerShdw blurRad="38100" dist="38100" dir="2700000" algn="tl">
                    <a:srgbClr val="000000">
                      <a:alpha val="43137"/>
                    </a:srgbClr>
                  </a:outerShdw>
                </a:effectLst>
                <a:latin typeface="Arial" pitchFamily="34" charset="0"/>
                <a:ea typeface="+mn-ea"/>
                <a:cs typeface="Arial" pitchFamily="34" charset="0"/>
              </a:defRPr>
            </a:pPr>
            <a:r>
              <a:rPr lang="en-US" kern="1200" dirty="0" smtClean="0">
                <a:solidFill>
                  <a:srgbClr val="C0504D">
                    <a:lumMod val="50000"/>
                  </a:srgbClr>
                </a:solidFill>
                <a:effectLst/>
                <a:latin typeface="Arial" pitchFamily="34" charset="0"/>
                <a:cs typeface="Arial" pitchFamily="34" charset="0"/>
              </a:rPr>
              <a:t/>
            </a:r>
            <a:br>
              <a:rPr lang="en-US" kern="1200" dirty="0" smtClean="0">
                <a:solidFill>
                  <a:srgbClr val="C0504D">
                    <a:lumMod val="50000"/>
                  </a:srgbClr>
                </a:solidFill>
                <a:effectLst/>
                <a:latin typeface="Arial" pitchFamily="34" charset="0"/>
                <a:cs typeface="Arial" pitchFamily="34" charset="0"/>
              </a:rPr>
            </a:br>
            <a:r>
              <a:rPr lang="ar-AE" sz="2400" kern="1200" dirty="0" smtClean="0">
                <a:solidFill>
                  <a:srgbClr val="C0504D">
                    <a:lumMod val="50000"/>
                  </a:srgbClr>
                </a:solidFill>
                <a:effectLst/>
                <a:latin typeface="Arial" pitchFamily="34" charset="0"/>
                <a:cs typeface="Arial" pitchFamily="34" charset="0"/>
              </a:rPr>
              <a:t>أسباب </a:t>
            </a:r>
            <a:r>
              <a:rPr lang="ar-AE" sz="2400" kern="1200" dirty="0">
                <a:solidFill>
                  <a:srgbClr val="C0504D">
                    <a:lumMod val="50000"/>
                  </a:srgbClr>
                </a:solidFill>
                <a:effectLst/>
                <a:latin typeface="Arial" pitchFamily="34" charset="0"/>
                <a:cs typeface="Arial" pitchFamily="34" charset="0"/>
              </a:rPr>
              <a:t>عدم الاستيفاء الكيميائي 2010</a:t>
            </a:r>
            <a:r>
              <a:rPr lang="ar-SA" sz="5400" kern="1200" dirty="0">
                <a:solidFill>
                  <a:srgbClr val="C0504D">
                    <a:lumMod val="50000"/>
                  </a:srgbClr>
                </a:solidFill>
                <a:effectLst/>
                <a:latin typeface="Arial" pitchFamily="34" charset="0"/>
                <a:cs typeface="Arial" pitchFamily="34" charset="0"/>
              </a:rPr>
              <a:t/>
            </a:r>
            <a:br>
              <a:rPr lang="ar-SA" sz="5400" kern="1200" dirty="0">
                <a:solidFill>
                  <a:srgbClr val="C0504D">
                    <a:lumMod val="50000"/>
                  </a:srgbClr>
                </a:solidFill>
                <a:effectLst/>
                <a:latin typeface="Arial" pitchFamily="34" charset="0"/>
                <a:cs typeface="Arial" pitchFamily="34" charset="0"/>
              </a:rPr>
            </a:br>
            <a:r>
              <a:rPr lang="en-US" sz="2000" kern="1200" dirty="0">
                <a:solidFill>
                  <a:srgbClr val="C0504D">
                    <a:lumMod val="50000"/>
                  </a:srgbClr>
                </a:solidFill>
                <a:effectLst/>
                <a:latin typeface="Arial" pitchFamily="34" charset="0"/>
                <a:cs typeface="Arial" pitchFamily="34" charset="0"/>
              </a:rPr>
              <a:t>Reasons Of Chemical Non </a:t>
            </a:r>
            <a:r>
              <a:rPr lang="en-US" sz="2000" kern="1200" dirty="0" smtClean="0">
                <a:solidFill>
                  <a:srgbClr val="C0504D">
                    <a:lumMod val="50000"/>
                  </a:srgbClr>
                </a:solidFill>
                <a:effectLst/>
                <a:latin typeface="Arial" pitchFamily="34" charset="0"/>
                <a:cs typeface="Arial" pitchFamily="34" charset="0"/>
              </a:rPr>
              <a:t>Compliance </a:t>
            </a:r>
            <a:r>
              <a:rPr lang="en-US" sz="2400" kern="1200" dirty="0" smtClean="0">
                <a:solidFill>
                  <a:srgbClr val="C0504D">
                    <a:lumMod val="50000"/>
                  </a:srgbClr>
                </a:solidFill>
                <a:effectLst/>
                <a:latin typeface="Arial" pitchFamily="34" charset="0"/>
                <a:cs typeface="Arial" pitchFamily="34" charset="0"/>
              </a:rPr>
              <a:t>2010</a:t>
            </a:r>
            <a:r>
              <a:rPr lang="en-US" sz="5400" kern="1200" dirty="0">
                <a:solidFill>
                  <a:srgbClr val="C0504D">
                    <a:lumMod val="50000"/>
                  </a:srgbClr>
                </a:solidFill>
                <a:effectLst>
                  <a:outerShdw blurRad="38100" dist="38100" dir="2700000" algn="tl">
                    <a:srgbClr val="000000">
                      <a:alpha val="43137"/>
                    </a:srgbClr>
                  </a:outerShdw>
                </a:effectLst>
                <a:latin typeface="Arial" pitchFamily="34" charset="0"/>
                <a:cs typeface="Arial" pitchFamily="34" charset="0"/>
              </a:rPr>
              <a:t/>
            </a:r>
            <a:br>
              <a:rPr lang="en-US" sz="5400" kern="1200" dirty="0">
                <a:solidFill>
                  <a:srgbClr val="C0504D">
                    <a:lumMod val="50000"/>
                  </a:srgbClr>
                </a:solidFill>
                <a:effectLst>
                  <a:outerShdw blurRad="38100" dist="38100" dir="2700000" algn="tl">
                    <a:srgbClr val="000000">
                      <a:alpha val="43137"/>
                    </a:srgbClr>
                  </a:outerShdw>
                </a:effectLst>
                <a:latin typeface="Arial" pitchFamily="34" charset="0"/>
                <a:cs typeface="Arial" pitchFamily="34" charset="0"/>
              </a:rPr>
            </a:br>
            <a:endParaRPr lang="ar-SA" dirty="0"/>
          </a:p>
        </p:txBody>
      </p:sp>
      <p:sp>
        <p:nvSpPr>
          <p:cNvPr id="6" name="Slide Number Placeholder 5"/>
          <p:cNvSpPr>
            <a:spLocks noGrp="1"/>
          </p:cNvSpPr>
          <p:nvPr>
            <p:ph type="sldNum" sz="quarter" idx="4"/>
          </p:nvPr>
        </p:nvSpPr>
        <p:spPr/>
        <p:txBody>
          <a:bodyPr/>
          <a:lstStyle/>
          <a:p>
            <a:fld id="{9D2384F7-550B-4A9B-95FC-19E285ECC956}" type="slidenum">
              <a:rPr lang="en-US" smtClean="0"/>
              <a:pPr/>
              <a:t>28</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xmlns="" val="1051826244"/>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pic>
        <p:nvPicPr>
          <p:cNvPr id="3" name="Picture 2"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 name="chart"/>
          <p:cNvPicPr>
            <a:picLocks noChangeAspect="1"/>
          </p:cNvPicPr>
          <p:nvPr/>
        </p:nvPicPr>
        <p:blipFill>
          <a:blip r:embed="rId5"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Slide Number Placeholder 4"/>
          <p:cNvSpPr>
            <a:spLocks noGrp="1"/>
          </p:cNvSpPr>
          <p:nvPr>
            <p:ph type="sldNum" sz="quarter" idx="12"/>
          </p:nvPr>
        </p:nvSpPr>
        <p:spPr/>
        <p:txBody>
          <a:bodyPr/>
          <a:lstStyle/>
          <a:p>
            <a:fld id="{9D2384F7-550B-4A9B-95FC-19E285ECC956}" type="slidenum">
              <a:rPr lang="en-US" smtClean="0"/>
              <a:pPr/>
              <a:t>29</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1214415" y="1588151"/>
            <a:ext cx="6500857"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lgn="just" rtl="1" fontAlgn="base">
              <a:spcBef>
                <a:spcPct val="0"/>
              </a:spcBef>
              <a:spcAft>
                <a:spcPct val="0"/>
              </a:spcAft>
              <a:buFont typeface="Arial" pitchFamily="34" charset="0"/>
              <a:buChar char="•"/>
            </a:pPr>
            <a:r>
              <a:rPr lang="ar-AE" sz="2400" b="1" dirty="0" smtClean="0" bmk="OLE_LINK8">
                <a:solidFill>
                  <a:schemeClr val="accent2">
                    <a:lumMod val="50000"/>
                  </a:schemeClr>
                </a:solidFill>
                <a:effectLst>
                  <a:outerShdw blurRad="38100" dist="38100" dir="2700000" algn="tl">
                    <a:srgbClr val="000000">
                      <a:alpha val="43137"/>
                    </a:srgbClr>
                  </a:outerShdw>
                </a:effectLst>
                <a:cs typeface="Simplified Arabic" pitchFamily="2" charset="-78"/>
              </a:rPr>
              <a:t>يتطلب هذا الكم الهائل من الأغذية تطبيق أنظمة رقابية وإلكترونية لضمان انسيابية حركة تجارة الأغذية مع التركيز على سلامة الأغذية وجودتها.</a:t>
            </a:r>
          </a:p>
          <a:p>
            <a:pPr marL="342900" lvl="0" indent="-342900" algn="just" rtl="1" fontAlgn="base">
              <a:spcBef>
                <a:spcPct val="0"/>
              </a:spcBef>
              <a:spcAft>
                <a:spcPct val="0"/>
              </a:spcAft>
              <a:buFont typeface="Arial" pitchFamily="34" charset="0"/>
              <a:buChar char="•"/>
            </a:pPr>
            <a:r>
              <a:rPr lang="ar-AE" sz="2400" b="1" dirty="0" smtClean="0" bmk="OLE_LINK8">
                <a:solidFill>
                  <a:schemeClr val="accent2">
                    <a:lumMod val="50000"/>
                  </a:schemeClr>
                </a:solidFill>
                <a:effectLst>
                  <a:outerShdw blurRad="38100" dist="38100" dir="2700000" algn="tl">
                    <a:srgbClr val="000000">
                      <a:alpha val="43137"/>
                    </a:srgbClr>
                  </a:outerShdw>
                </a:effectLst>
                <a:cs typeface="Simplified Arabic" pitchFamily="2" charset="-78"/>
              </a:rPr>
              <a:t>طورت بلدية دبي برامج رقابية تعتبر من الأفضل في العالم حيث أتاحت الحصول على إحصائيات دقيقة يتم استخدامها في وضع استراتجيات سلامة الأغذية على مستوى إمارة دبي.</a:t>
            </a:r>
          </a:p>
          <a:p>
            <a:pPr marL="342900" lvl="0" indent="-342900" algn="just" rtl="1" fontAlgn="base">
              <a:spcBef>
                <a:spcPct val="0"/>
              </a:spcBef>
              <a:spcAft>
                <a:spcPct val="0"/>
              </a:spcAft>
              <a:buFont typeface="Arial" pitchFamily="34" charset="0"/>
              <a:buChar char="•"/>
            </a:pPr>
            <a:r>
              <a:rPr lang="ar-AE" sz="2400" b="1" dirty="0" smtClean="0" bmk="OLE_LINK8">
                <a:solidFill>
                  <a:schemeClr val="accent2">
                    <a:lumMod val="50000"/>
                  </a:schemeClr>
                </a:solidFill>
                <a:effectLst>
                  <a:outerShdw blurRad="38100" dist="38100" dir="2700000" algn="tl">
                    <a:srgbClr val="000000">
                      <a:alpha val="43137"/>
                    </a:srgbClr>
                  </a:outerShdw>
                </a:effectLst>
                <a:cs typeface="Simplified Arabic" pitchFamily="2" charset="-78"/>
              </a:rPr>
              <a:t>سنستعرض في هذه العجالة بعضاً من هذه الإحصائيات ومن ثم نقترح بعض الحلول للتساؤلات التي تم طرحها في فيلم الافتتاح</a:t>
            </a:r>
            <a:r>
              <a:rPr lang="ar-SA" sz="2400" b="1" dirty="0" smtClean="0" bmk="OLE_LINK8">
                <a:solidFill>
                  <a:schemeClr val="accent2">
                    <a:lumMod val="50000"/>
                  </a:schemeClr>
                </a:solidFill>
                <a:effectLst>
                  <a:outerShdw blurRad="38100" dist="38100" dir="2700000" algn="tl">
                    <a:srgbClr val="000000">
                      <a:alpha val="43137"/>
                    </a:srgbClr>
                  </a:outerShdw>
                </a:effectLst>
                <a:cs typeface="Simplified Arabic" pitchFamily="2" charset="-78"/>
              </a:rPr>
              <a:t> .</a:t>
            </a:r>
            <a:endParaRPr lang="ar-AE" sz="2400" b="1" dirty="0" smtClean="0" bmk="OLE_LINK8">
              <a:solidFill>
                <a:schemeClr val="accent2">
                  <a:lumMod val="50000"/>
                </a:schemeClr>
              </a:solidFill>
              <a:effectLst>
                <a:outerShdw blurRad="38100" dist="38100" dir="2700000" algn="tl">
                  <a:srgbClr val="000000">
                    <a:alpha val="43137"/>
                  </a:srgbClr>
                </a:outerShdw>
              </a:effectLst>
              <a:cs typeface="Simplified Arabic" pitchFamily="2" charset="-78"/>
            </a:endParaRPr>
          </a:p>
          <a:p>
            <a:pPr marL="342900" lvl="0" indent="-342900" algn="r" rtl="1" fontAlgn="base">
              <a:spcBef>
                <a:spcPct val="0"/>
              </a:spcBef>
              <a:spcAft>
                <a:spcPct val="0"/>
              </a:spcAft>
              <a:buFont typeface="Arial" pitchFamily="34" charset="0"/>
              <a:buChar char="•"/>
            </a:pPr>
            <a:endParaRPr lang="ar-AE" sz="2400" b="1" dirty="0" smtClean="0" bmk="OLE_LINK8">
              <a:solidFill>
                <a:schemeClr val="bg1"/>
              </a:solidFill>
              <a:cs typeface="Simplified Arabic" pitchFamily="2" charset="-78"/>
            </a:endParaRPr>
          </a:p>
          <a:p>
            <a:pPr marL="342900" lvl="0" indent="-342900" algn="r" rtl="1" fontAlgn="base">
              <a:spcBef>
                <a:spcPct val="0"/>
              </a:spcBef>
              <a:spcAft>
                <a:spcPct val="0"/>
              </a:spcAft>
              <a:buFont typeface="Arial" pitchFamily="34" charset="0"/>
              <a:buChar char="•"/>
            </a:pPr>
            <a:endParaRPr kumimoji="0" lang="ar-AE" sz="2400" b="1" i="0" u="none" strike="noStrike" cap="none" normalizeH="0" dirty="0" smtClean="0" bmk="OLE_LINK8">
              <a:ln>
                <a:noFill/>
              </a:ln>
              <a:solidFill>
                <a:schemeClr val="bg1"/>
              </a:solidFill>
              <a:effectLst/>
              <a:ea typeface="SimSun"/>
              <a:cs typeface="Simplified Arabic" pitchFamily="2" charset="-78"/>
            </a:endParaRPr>
          </a:p>
          <a:p>
            <a:pPr marL="342900" lvl="0" indent="-342900" algn="r" rtl="1" fontAlgn="base">
              <a:spcBef>
                <a:spcPct val="0"/>
              </a:spcBef>
              <a:spcAft>
                <a:spcPct val="0"/>
              </a:spcAft>
              <a:buFont typeface="Arial" pitchFamily="34" charset="0"/>
              <a:buChar char="•"/>
            </a:pPr>
            <a:endParaRPr kumimoji="0" lang="ar-AE" sz="2400" b="1" i="0" u="none" strike="noStrike" cap="none" normalizeH="0" dirty="0" smtClean="0">
              <a:ln>
                <a:noFill/>
              </a:ln>
              <a:solidFill>
                <a:schemeClr val="bg1"/>
              </a:solidFill>
              <a:effectLst/>
              <a:ea typeface="SimSun"/>
              <a:cs typeface="Simplified Arabic" pitchFamily="2" charset="-78"/>
            </a:endParaRPr>
          </a:p>
        </p:txBody>
      </p:sp>
      <p:pic>
        <p:nvPicPr>
          <p:cNvPr id="4" name="Picture 3"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chart"/>
          <p:cNvPicPr>
            <a:picLocks noChangeAspect="1"/>
          </p:cNvPicPr>
          <p:nvPr/>
        </p:nvPicPr>
        <p:blipFill>
          <a:blip r:embed="rId5"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Slide Number Placeholder 6"/>
          <p:cNvSpPr>
            <a:spLocks noGrp="1"/>
          </p:cNvSpPr>
          <p:nvPr>
            <p:ph type="sldNum" sz="quarter" idx="12"/>
          </p:nvPr>
        </p:nvSpPr>
        <p:spPr/>
        <p:txBody>
          <a:bodyPr/>
          <a:lstStyle/>
          <a:p>
            <a:fld id="{9D2384F7-550B-4A9B-95FC-19E285ECC956}" type="slidenum">
              <a:rPr lang="en-US" smtClean="0"/>
              <a:pPr/>
              <a:t>3</a:t>
            </a:fld>
            <a:endParaRPr lang="en-US"/>
          </a:p>
        </p:txBody>
      </p:sp>
      <p:sp>
        <p:nvSpPr>
          <p:cNvPr id="8" name="Title 2"/>
          <p:cNvSpPr txBox="1">
            <a:spLocks/>
          </p:cNvSpPr>
          <p:nvPr/>
        </p:nvSpPr>
        <p:spPr bwMode="auto">
          <a:xfrm>
            <a:off x="1403648" y="148208"/>
            <a:ext cx="6264696" cy="904305"/>
          </a:xfrm>
          <a:prstGeom prst="rect">
            <a:avLst/>
          </a:prstGeom>
          <a:ln w="9525">
            <a:noFill/>
            <a:miter lim="800000"/>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b="1">
                <a:solidFill>
                  <a:schemeClr val="lt1"/>
                </a:solidFill>
                <a:effectLst>
                  <a:outerShdw blurRad="38100" dist="38100" dir="2700000" algn="tl">
                    <a:srgbClr val="000000"/>
                  </a:outerShdw>
                </a:effectLst>
                <a:latin typeface="+mn-lt"/>
                <a:ea typeface="+mn-ea"/>
                <a:cs typeface="+mn-cs"/>
              </a:defRPr>
            </a:lvl1pPr>
            <a:lvl2pPr algn="l" rtl="0" eaLnBrk="1" fontAlgn="base" hangingPunct="1">
              <a:spcBef>
                <a:spcPct val="0"/>
              </a:spcBef>
              <a:spcAft>
                <a:spcPct val="0"/>
              </a:spcAft>
              <a:defRPr sz="4400" b="1">
                <a:solidFill>
                  <a:schemeClr val="lt1"/>
                </a:solidFill>
                <a:effectLst>
                  <a:outerShdw blurRad="38100" dist="38100" dir="2700000" algn="tl">
                    <a:srgbClr val="000000"/>
                  </a:outerShdw>
                </a:effectLst>
                <a:latin typeface="+mn-lt"/>
                <a:ea typeface="+mn-ea"/>
                <a:cs typeface="+mn-cs"/>
              </a:defRPr>
            </a:lvl2pPr>
            <a:lvl3pPr algn="l" rtl="0" eaLnBrk="1" fontAlgn="base" hangingPunct="1">
              <a:spcBef>
                <a:spcPct val="0"/>
              </a:spcBef>
              <a:spcAft>
                <a:spcPct val="0"/>
              </a:spcAft>
              <a:defRPr sz="4400" b="1">
                <a:solidFill>
                  <a:schemeClr val="lt1"/>
                </a:solidFill>
                <a:effectLst>
                  <a:outerShdw blurRad="38100" dist="38100" dir="2700000" algn="tl">
                    <a:srgbClr val="000000"/>
                  </a:outerShdw>
                </a:effectLst>
                <a:latin typeface="+mn-lt"/>
                <a:ea typeface="+mn-ea"/>
                <a:cs typeface="+mn-cs"/>
              </a:defRPr>
            </a:lvl3pPr>
            <a:lvl4pPr algn="l" rtl="0" eaLnBrk="1" fontAlgn="base" hangingPunct="1">
              <a:spcBef>
                <a:spcPct val="0"/>
              </a:spcBef>
              <a:spcAft>
                <a:spcPct val="0"/>
              </a:spcAft>
              <a:defRPr sz="4400" b="1">
                <a:solidFill>
                  <a:schemeClr val="lt1"/>
                </a:solidFill>
                <a:effectLst>
                  <a:outerShdw blurRad="38100" dist="38100" dir="2700000" algn="tl">
                    <a:srgbClr val="000000"/>
                  </a:outerShdw>
                </a:effectLst>
                <a:latin typeface="+mn-lt"/>
                <a:ea typeface="+mn-ea"/>
                <a:cs typeface="+mn-cs"/>
              </a:defRPr>
            </a:lvl4pPr>
            <a:lvl5pPr algn="l" rtl="0" eaLnBrk="1" fontAlgn="base" hangingPunct="1">
              <a:spcBef>
                <a:spcPct val="0"/>
              </a:spcBef>
              <a:spcAft>
                <a:spcPct val="0"/>
              </a:spcAft>
              <a:defRPr sz="4400" b="1">
                <a:solidFill>
                  <a:schemeClr val="lt1"/>
                </a:solidFill>
                <a:effectLst>
                  <a:outerShdw blurRad="38100" dist="38100" dir="2700000" algn="tl">
                    <a:srgbClr val="000000"/>
                  </a:outerShdw>
                </a:effectLst>
                <a:latin typeface="+mn-lt"/>
                <a:ea typeface="+mn-ea"/>
                <a:cs typeface="+mn-cs"/>
              </a:defRPr>
            </a:lvl5pPr>
            <a:lvl6pPr marL="457200" algn="l" rtl="0" eaLnBrk="1" fontAlgn="base" hangingPunct="1">
              <a:spcBef>
                <a:spcPct val="0"/>
              </a:spcBef>
              <a:spcAft>
                <a:spcPct val="0"/>
              </a:spcAft>
              <a:defRPr sz="4400" b="1">
                <a:solidFill>
                  <a:schemeClr val="lt1"/>
                </a:solidFill>
                <a:effectLst>
                  <a:outerShdw blurRad="38100" dist="38100" dir="2700000" algn="tl">
                    <a:srgbClr val="000000"/>
                  </a:outerShdw>
                </a:effectLst>
                <a:latin typeface="+mn-lt"/>
                <a:ea typeface="+mn-ea"/>
                <a:cs typeface="+mn-cs"/>
              </a:defRPr>
            </a:lvl6pPr>
            <a:lvl7pPr marL="914400" algn="l" rtl="0" eaLnBrk="1" fontAlgn="base" hangingPunct="1">
              <a:spcBef>
                <a:spcPct val="0"/>
              </a:spcBef>
              <a:spcAft>
                <a:spcPct val="0"/>
              </a:spcAft>
              <a:defRPr sz="4400" b="1">
                <a:solidFill>
                  <a:schemeClr val="lt1"/>
                </a:solidFill>
                <a:effectLst>
                  <a:outerShdw blurRad="38100" dist="38100" dir="2700000" algn="tl">
                    <a:srgbClr val="000000"/>
                  </a:outerShdw>
                </a:effectLst>
                <a:latin typeface="+mn-lt"/>
                <a:ea typeface="+mn-ea"/>
                <a:cs typeface="+mn-cs"/>
              </a:defRPr>
            </a:lvl7pPr>
            <a:lvl8pPr marL="1371600" algn="l" rtl="0" eaLnBrk="1" fontAlgn="base" hangingPunct="1">
              <a:spcBef>
                <a:spcPct val="0"/>
              </a:spcBef>
              <a:spcAft>
                <a:spcPct val="0"/>
              </a:spcAft>
              <a:defRPr sz="4400" b="1">
                <a:solidFill>
                  <a:schemeClr val="lt1"/>
                </a:solidFill>
                <a:effectLst>
                  <a:outerShdw blurRad="38100" dist="38100" dir="2700000" algn="tl">
                    <a:srgbClr val="000000"/>
                  </a:outerShdw>
                </a:effectLst>
                <a:latin typeface="+mn-lt"/>
                <a:ea typeface="+mn-ea"/>
                <a:cs typeface="+mn-cs"/>
              </a:defRPr>
            </a:lvl8pPr>
            <a:lvl9pPr marL="1828800" algn="l" rtl="0" eaLnBrk="1" fontAlgn="base" hangingPunct="1">
              <a:spcBef>
                <a:spcPct val="0"/>
              </a:spcBef>
              <a:spcAft>
                <a:spcPct val="0"/>
              </a:spcAft>
              <a:defRPr sz="4400" b="1">
                <a:solidFill>
                  <a:schemeClr val="lt1"/>
                </a:solidFill>
                <a:effectLst>
                  <a:outerShdw blurRad="38100" dist="38100" dir="2700000" algn="tl">
                    <a:srgbClr val="000000"/>
                  </a:outerShdw>
                </a:effectLst>
                <a:latin typeface="+mn-lt"/>
                <a:ea typeface="+mn-ea"/>
                <a:cs typeface="+mn-cs"/>
              </a:defRPr>
            </a:lvl9pPr>
          </a:lstStyle>
          <a:p>
            <a:pPr algn="ctr"/>
            <a:r>
              <a:rPr lang="en-US" sz="2800" kern="1200" smtClean="0">
                <a:ln w="19050">
                  <a:no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rPr>
              <a:t/>
            </a:r>
            <a:br>
              <a:rPr lang="en-US" sz="2800" kern="1200" smtClean="0">
                <a:ln w="19050">
                  <a:no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rPr>
            </a:br>
            <a:r>
              <a:rPr lang="ar-AE" sz="2800" kern="1200" smtClean="0">
                <a:ln w="19050">
                  <a:no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rPr>
              <a:t>مقدمة</a:t>
            </a:r>
            <a:r>
              <a:rPr lang="en-US" sz="2800" kern="1200" smtClean="0">
                <a:ln w="19050">
                  <a:no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rPr>
              <a:t> </a:t>
            </a:r>
            <a:br>
              <a:rPr lang="en-US" sz="2800" kern="1200" smtClean="0">
                <a:ln w="19050">
                  <a:no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rPr>
            </a:br>
            <a:r>
              <a:rPr lang="en-US" sz="2800" kern="1200" smtClean="0">
                <a:ln w="19050">
                  <a:noFill/>
                  <a:prstDash val="solid"/>
                </a:ln>
                <a:solidFill>
                  <a:schemeClr val="accent2">
                    <a:lumMod val="50000"/>
                  </a:schemeClr>
                </a:solidFill>
                <a:effectLst>
                  <a:outerShdw blurRad="38100" dist="38100" dir="2700000" algn="tl">
                    <a:srgbClr val="000000">
                      <a:alpha val="43137"/>
                    </a:srgbClr>
                  </a:outerShdw>
                </a:effectLst>
                <a:cs typeface="Arabic Transparent" pitchFamily="2" charset="-78"/>
              </a:rPr>
              <a:t>Introduction</a:t>
            </a:r>
            <a:r>
              <a:rPr lang="ar-SA" sz="2800" smtClean="0"/>
              <a:t/>
            </a:r>
            <a:br>
              <a:rPr lang="ar-SA" sz="2800" smtClean="0"/>
            </a:br>
            <a:endParaRPr lang="ar-SA" sz="2800" dirty="0"/>
          </a:p>
        </p:txBody>
      </p:sp>
    </p:spTree>
    <p:custDataLst>
      <p:tags r:id="rId1"/>
    </p:custDataLst>
  </p:cSld>
  <p:clrMapOvr>
    <a:masterClrMapping/>
  </p:clrMapOvr>
  <p:transition>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xmlns="" val="1910156910"/>
              </p:ext>
            </p:extLst>
          </p:nvPr>
        </p:nvGraphicFramePr>
        <p:xfrm>
          <a:off x="0" y="571480"/>
          <a:ext cx="9144000" cy="6858000"/>
        </p:xfrm>
        <a:graphic>
          <a:graphicData uri="http://schemas.openxmlformats.org/drawingml/2006/chart">
            <c:chart xmlns:c="http://schemas.openxmlformats.org/drawingml/2006/chart" xmlns:r="http://schemas.openxmlformats.org/officeDocument/2006/relationships" r:id="rId3"/>
          </a:graphicData>
        </a:graphic>
      </p:graphicFrame>
      <p:pic>
        <p:nvPicPr>
          <p:cNvPr id="3" name="Picture 2"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 name="chart"/>
          <p:cNvPicPr>
            <a:picLocks noChangeAspect="1"/>
          </p:cNvPicPr>
          <p:nvPr/>
        </p:nvPicPr>
        <p:blipFill>
          <a:blip r:embed="rId5"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Title 5"/>
          <p:cNvSpPr>
            <a:spLocks noGrp="1"/>
          </p:cNvSpPr>
          <p:nvPr>
            <p:ph type="ctrTitle"/>
          </p:nvPr>
        </p:nvSpPr>
        <p:spPr>
          <a:xfrm>
            <a:off x="1215280" y="64661"/>
            <a:ext cx="6669088" cy="1192560"/>
          </a:xfrm>
        </p:spPr>
        <p:style>
          <a:lnRef idx="0">
            <a:schemeClr val="accent3"/>
          </a:lnRef>
          <a:fillRef idx="3">
            <a:schemeClr val="accent3"/>
          </a:fillRef>
          <a:effectRef idx="3">
            <a:schemeClr val="accent3"/>
          </a:effectRef>
          <a:fontRef idx="minor">
            <a:schemeClr val="lt1"/>
          </a:fontRef>
        </p:style>
        <p:txBody>
          <a:bodyPr/>
          <a:lstStyle/>
          <a:p>
            <a:pPr rtl="1">
              <a:defRPr sz="2400" b="1" i="0" u="none" strike="noStrike" kern="1200" baseline="0">
                <a:solidFill>
                  <a:srgbClr val="C0504D">
                    <a:lumMod val="50000"/>
                  </a:srgbClr>
                </a:solidFill>
                <a:effectLst/>
                <a:latin typeface="+mn-lt"/>
                <a:ea typeface="+mn-ea"/>
                <a:cs typeface="+mn-cs"/>
              </a:defRPr>
            </a:pPr>
            <a:r>
              <a:rPr lang="ar-SA" dirty="0" smtClean="0">
                <a:solidFill>
                  <a:schemeClr val="accent2">
                    <a:lumMod val="50000"/>
                  </a:schemeClr>
                </a:solidFill>
                <a:effectLst/>
              </a:rPr>
              <a:t/>
            </a:r>
            <a:br>
              <a:rPr lang="ar-SA" dirty="0" smtClean="0">
                <a:solidFill>
                  <a:schemeClr val="accent2">
                    <a:lumMod val="50000"/>
                  </a:schemeClr>
                </a:solidFill>
                <a:effectLst/>
              </a:rPr>
            </a:br>
            <a:r>
              <a:rPr lang="ar-SA" dirty="0">
                <a:solidFill>
                  <a:schemeClr val="accent2">
                    <a:lumMod val="50000"/>
                  </a:schemeClr>
                </a:solidFill>
                <a:effectLst/>
              </a:rPr>
              <a:t/>
            </a:r>
            <a:br>
              <a:rPr lang="ar-SA" dirty="0">
                <a:solidFill>
                  <a:schemeClr val="accent2">
                    <a:lumMod val="50000"/>
                  </a:schemeClr>
                </a:solidFill>
                <a:effectLst/>
              </a:rPr>
            </a:br>
            <a:r>
              <a:rPr lang="ar-AE" dirty="0" smtClean="0">
                <a:solidFill>
                  <a:schemeClr val="accent2">
                    <a:lumMod val="50000"/>
                  </a:schemeClr>
                </a:solidFill>
                <a:effectLst/>
              </a:rPr>
              <a:t>أسباب </a:t>
            </a:r>
            <a:r>
              <a:rPr lang="ar-AE" dirty="0">
                <a:solidFill>
                  <a:schemeClr val="accent2">
                    <a:lumMod val="50000"/>
                  </a:schemeClr>
                </a:solidFill>
                <a:effectLst/>
              </a:rPr>
              <a:t>عدم الاستيفاء الفيزيائي </a:t>
            </a:r>
            <a:r>
              <a:rPr lang="ar-AE" dirty="0" smtClean="0">
                <a:solidFill>
                  <a:schemeClr val="accent2">
                    <a:lumMod val="50000"/>
                  </a:schemeClr>
                </a:solidFill>
                <a:effectLst/>
              </a:rPr>
              <a:t>2009</a:t>
            </a:r>
            <a:r>
              <a:rPr lang="en-US" dirty="0" smtClean="0">
                <a:solidFill>
                  <a:schemeClr val="accent2">
                    <a:lumMod val="50000"/>
                  </a:schemeClr>
                </a:solidFill>
                <a:effectLst/>
              </a:rPr>
              <a:t/>
            </a:r>
            <a:br>
              <a:rPr lang="en-US" dirty="0" smtClean="0">
                <a:solidFill>
                  <a:schemeClr val="accent2">
                    <a:lumMod val="50000"/>
                  </a:schemeClr>
                </a:solidFill>
                <a:effectLst/>
              </a:rPr>
            </a:br>
            <a:r>
              <a:rPr lang="en-US" sz="2000" kern="1200" dirty="0">
                <a:solidFill>
                  <a:schemeClr val="accent2">
                    <a:lumMod val="50000"/>
                  </a:schemeClr>
                </a:solidFill>
                <a:effectLst/>
              </a:rPr>
              <a:t>Reason For Physical Non Compliance </a:t>
            </a:r>
            <a:br>
              <a:rPr lang="en-US" sz="2000" kern="1200" dirty="0">
                <a:solidFill>
                  <a:schemeClr val="accent2">
                    <a:lumMod val="50000"/>
                  </a:schemeClr>
                </a:solidFill>
                <a:effectLst/>
              </a:rPr>
            </a:br>
            <a:r>
              <a:rPr lang="en-US" sz="2000" kern="1200" dirty="0">
                <a:solidFill>
                  <a:schemeClr val="accent2">
                    <a:lumMod val="50000"/>
                  </a:schemeClr>
                </a:solidFill>
                <a:effectLst/>
              </a:rPr>
              <a:t>2009</a:t>
            </a:r>
            <a:r>
              <a:rPr lang="ar-AE" sz="2000" kern="1200" dirty="0">
                <a:solidFill>
                  <a:schemeClr val="accent2">
                    <a:lumMod val="50000"/>
                  </a:schemeClr>
                </a:solidFill>
                <a:effectLst/>
              </a:rPr>
              <a:t/>
            </a:r>
            <a:br>
              <a:rPr lang="ar-AE" sz="2000" kern="1200" dirty="0">
                <a:solidFill>
                  <a:schemeClr val="accent2">
                    <a:lumMod val="50000"/>
                  </a:schemeClr>
                </a:solidFill>
                <a:effectLst/>
              </a:rPr>
            </a:br>
            <a:r>
              <a:rPr lang="en-US" dirty="0">
                <a:solidFill>
                  <a:schemeClr val="accent2">
                    <a:lumMod val="50000"/>
                  </a:schemeClr>
                </a:solidFill>
                <a:effectLst/>
              </a:rPr>
              <a:t/>
            </a:r>
            <a:br>
              <a:rPr lang="en-US" dirty="0">
                <a:solidFill>
                  <a:schemeClr val="accent2">
                    <a:lumMod val="50000"/>
                  </a:schemeClr>
                </a:solidFill>
                <a:effectLst/>
              </a:rPr>
            </a:br>
            <a:endParaRPr lang="ar-SA" dirty="0"/>
          </a:p>
        </p:txBody>
      </p:sp>
      <p:sp>
        <p:nvSpPr>
          <p:cNvPr id="7" name="Right Brace 6"/>
          <p:cNvSpPr/>
          <p:nvPr/>
        </p:nvSpPr>
        <p:spPr>
          <a:xfrm rot="5400000">
            <a:off x="7679553" y="5107793"/>
            <a:ext cx="285752" cy="2071702"/>
          </a:xfrm>
          <a:prstGeom prst="rightBrac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xmlns="" val="3551568876"/>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pic>
        <p:nvPicPr>
          <p:cNvPr id="3" name="Picture 2"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 name="chart"/>
          <p:cNvPicPr>
            <a:picLocks noChangeAspect="1"/>
          </p:cNvPicPr>
          <p:nvPr/>
        </p:nvPicPr>
        <p:blipFill>
          <a:blip r:embed="rId5"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Slide Number Placeholder 4"/>
          <p:cNvSpPr>
            <a:spLocks noGrp="1"/>
          </p:cNvSpPr>
          <p:nvPr>
            <p:ph type="sldNum" sz="quarter" idx="12"/>
          </p:nvPr>
        </p:nvSpPr>
        <p:spPr/>
        <p:txBody>
          <a:bodyPr/>
          <a:lstStyle/>
          <a:p>
            <a:fld id="{9D2384F7-550B-4A9B-95FC-19E285ECC956}" type="slidenum">
              <a:rPr lang="en-US" smtClean="0"/>
              <a:pPr/>
              <a:t>31</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xmlns="" val="3483379871"/>
              </p:ext>
            </p:extLst>
          </p:nvPr>
        </p:nvGraphicFramePr>
        <p:xfrm>
          <a:off x="1" y="0"/>
          <a:ext cx="9144000" cy="6858000"/>
        </p:xfrm>
        <a:graphic>
          <a:graphicData uri="http://schemas.openxmlformats.org/drawingml/2006/chart">
            <c:chart xmlns:c="http://schemas.openxmlformats.org/drawingml/2006/chart" xmlns:r="http://schemas.openxmlformats.org/officeDocument/2006/relationships" r:id="rId3"/>
          </a:graphicData>
        </a:graphic>
      </p:graphicFrame>
      <p:pic>
        <p:nvPicPr>
          <p:cNvPr id="3" name="Picture 2"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 name="chart"/>
          <p:cNvPicPr>
            <a:picLocks noChangeAspect="1"/>
          </p:cNvPicPr>
          <p:nvPr/>
        </p:nvPicPr>
        <p:blipFill>
          <a:blip r:embed="rId5"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Slide Number Placeholder 4"/>
          <p:cNvSpPr>
            <a:spLocks noGrp="1"/>
          </p:cNvSpPr>
          <p:nvPr>
            <p:ph type="sldNum" sz="quarter" idx="12"/>
          </p:nvPr>
        </p:nvSpPr>
        <p:spPr/>
        <p:txBody>
          <a:bodyPr/>
          <a:lstStyle/>
          <a:p>
            <a:fld id="{9D2384F7-550B-4A9B-95FC-19E285ECC956}" type="slidenum">
              <a:rPr lang="en-US" smtClean="0"/>
              <a:pPr/>
              <a:t>32</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xmlns="" val="3895937397"/>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3"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chart"/>
          <p:cNvPicPr>
            <a:picLocks noChangeAspect="1"/>
          </p:cNvPicPr>
          <p:nvPr/>
        </p:nvPicPr>
        <p:blipFill>
          <a:blip r:embed="rId5" cstate="print"/>
          <a:stretch>
            <a:fillRect/>
          </a:stretch>
        </p:blipFill>
        <p:spPr>
          <a:xfrm>
            <a:off x="8244408" y="155845"/>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Slide Number Placeholder 5"/>
          <p:cNvSpPr>
            <a:spLocks noGrp="1"/>
          </p:cNvSpPr>
          <p:nvPr>
            <p:ph type="sldNum" sz="quarter" idx="12"/>
          </p:nvPr>
        </p:nvSpPr>
        <p:spPr/>
        <p:txBody>
          <a:bodyPr/>
          <a:lstStyle/>
          <a:p>
            <a:fld id="{9D2384F7-550B-4A9B-95FC-19E285ECC956}" type="slidenum">
              <a:rPr lang="en-US" smtClean="0"/>
              <a:pPr/>
              <a:t>33</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31640" y="214289"/>
            <a:ext cx="6480448" cy="83822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lvl="0" algn="ctr"/>
            <a:r>
              <a:rPr lang="ar-AE" sz="2400" dirty="0">
                <a:solidFill>
                  <a:schemeClr val="accent2">
                    <a:lumMod val="50000"/>
                  </a:schemeClr>
                </a:solidFill>
                <a:effectLst/>
              </a:rPr>
              <a:t>الأسس الرئيسية لخارطة الطريق لضمان سلامة الأغذية المستوردة </a:t>
            </a:r>
            <a:endParaRPr lang="en-US" sz="2400" dirty="0">
              <a:solidFill>
                <a:schemeClr val="accent2">
                  <a:lumMod val="50000"/>
                </a:schemeClr>
              </a:solidFill>
              <a:effectLst/>
            </a:endParaRPr>
          </a:p>
        </p:txBody>
      </p:sp>
      <p:sp>
        <p:nvSpPr>
          <p:cNvPr id="40961" name="Rectangle 1"/>
          <p:cNvSpPr>
            <a:spLocks noChangeArrowheads="1"/>
          </p:cNvSpPr>
          <p:nvPr/>
        </p:nvSpPr>
        <p:spPr bwMode="auto">
          <a:xfrm>
            <a:off x="357157" y="1844824"/>
            <a:ext cx="828680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rtl="1">
              <a:buFont typeface="Arial" pitchFamily="34" charset="0"/>
              <a:buChar char="•"/>
            </a:pPr>
            <a:endParaRPr lang="en-US" sz="2400" b="1" dirty="0" smtClean="0">
              <a:solidFill>
                <a:schemeClr val="bg1"/>
              </a:solidFill>
            </a:endParaRPr>
          </a:p>
          <a:p>
            <a:pPr marL="342900" lvl="0" indent="-342900" algn="r" rtl="1">
              <a:buFont typeface="Arial" pitchFamily="34" charset="0"/>
              <a:buChar char="•"/>
            </a:pPr>
            <a:r>
              <a:rPr lang="ar-AE" sz="2400" b="1" dirty="0" smtClean="0">
                <a:solidFill>
                  <a:schemeClr val="accent2">
                    <a:lumMod val="50000"/>
                  </a:schemeClr>
                </a:solidFill>
                <a:effectLst>
                  <a:outerShdw blurRad="38100" dist="38100" dir="2700000" algn="tl">
                    <a:srgbClr val="000000">
                      <a:alpha val="43137"/>
                    </a:srgbClr>
                  </a:outerShdw>
                </a:effectLst>
              </a:rPr>
              <a:t>نقل نقطة التحكم الاستراتجية إلى المنشأ أو الدولة المستوردة </a:t>
            </a:r>
            <a:r>
              <a:rPr lang="en-US" sz="2400" b="1" dirty="0" smtClean="0">
                <a:solidFill>
                  <a:schemeClr val="accent2">
                    <a:lumMod val="50000"/>
                  </a:schemeClr>
                </a:solidFill>
                <a:effectLst>
                  <a:outerShdw blurRad="38100" dist="38100" dir="2700000" algn="tl">
                    <a:srgbClr val="000000">
                      <a:alpha val="43137"/>
                    </a:srgbClr>
                  </a:outerShdw>
                </a:effectLst>
              </a:rPr>
              <a:t>.</a:t>
            </a:r>
            <a:endParaRPr lang="en-US" sz="2400" b="1" dirty="0">
              <a:solidFill>
                <a:schemeClr val="accent2">
                  <a:lumMod val="50000"/>
                </a:schemeClr>
              </a:solidFill>
              <a:effectLst>
                <a:outerShdw blurRad="38100" dist="38100" dir="2700000" algn="tl">
                  <a:srgbClr val="000000">
                    <a:alpha val="43137"/>
                  </a:srgbClr>
                </a:outerShdw>
              </a:effectLst>
            </a:endParaRPr>
          </a:p>
          <a:p>
            <a:pPr marL="342900" indent="-342900" algn="r" rtl="1">
              <a:buFont typeface="Arial" pitchFamily="34" charset="0"/>
              <a:buChar char="•"/>
            </a:pPr>
            <a:r>
              <a:rPr lang="ar-AE" sz="2400" b="1" dirty="0">
                <a:solidFill>
                  <a:schemeClr val="accent2">
                    <a:lumMod val="50000"/>
                  </a:schemeClr>
                </a:solidFill>
                <a:effectLst>
                  <a:outerShdw blurRad="38100" dist="38100" dir="2700000" algn="tl">
                    <a:srgbClr val="000000">
                      <a:alpha val="43137"/>
                    </a:srgbClr>
                  </a:outerShdw>
                </a:effectLst>
                <a:cs typeface="Arabic Transparent" pitchFamily="2" charset="-78"/>
              </a:rPr>
              <a:t>البدء في تطبيق استراتجيات أهداف السلامة الغذائية وذلك عبر تحليل مخرجات برامج تقصي حالات التسممات الغذائية لمعرفة الأخطار </a:t>
            </a:r>
            <a:r>
              <a:rPr lang="ar-AE" sz="2400" b="1" dirty="0" smtClean="0">
                <a:solidFill>
                  <a:schemeClr val="accent2">
                    <a:lumMod val="50000"/>
                  </a:schemeClr>
                </a:solidFill>
                <a:effectLst>
                  <a:outerShdw blurRad="38100" dist="38100" dir="2700000" algn="tl">
                    <a:srgbClr val="000000">
                      <a:alpha val="43137"/>
                    </a:srgbClr>
                  </a:outerShdw>
                </a:effectLst>
                <a:cs typeface="Arabic Transparent" pitchFamily="2" charset="-78"/>
              </a:rPr>
              <a:t>الموجودة وربطها </a:t>
            </a:r>
            <a:r>
              <a:rPr lang="ar-AE" sz="2400" b="1" dirty="0">
                <a:solidFill>
                  <a:schemeClr val="accent2">
                    <a:lumMod val="50000"/>
                  </a:schemeClr>
                </a:solidFill>
                <a:effectLst>
                  <a:outerShdw blurRad="38100" dist="38100" dir="2700000" algn="tl">
                    <a:srgbClr val="000000">
                      <a:alpha val="43137"/>
                    </a:srgbClr>
                  </a:outerShdw>
                </a:effectLst>
                <a:cs typeface="Arabic Transparent" pitchFamily="2" charset="-78"/>
              </a:rPr>
              <a:t>ببرامج الرقابة على الأغذية المستوردة من خلال برامج تفتيشية وتحليل مخبري </a:t>
            </a:r>
            <a:r>
              <a:rPr lang="ar-AE" sz="2400" b="1" dirty="0" smtClean="0">
                <a:solidFill>
                  <a:schemeClr val="accent2">
                    <a:lumMod val="50000"/>
                  </a:schemeClr>
                </a:solidFill>
                <a:effectLst>
                  <a:outerShdw blurRad="38100" dist="38100" dir="2700000" algn="tl">
                    <a:srgbClr val="000000">
                      <a:alpha val="43137"/>
                    </a:srgbClr>
                  </a:outerShdw>
                </a:effectLst>
                <a:cs typeface="Arabic Transparent" pitchFamily="2" charset="-78"/>
              </a:rPr>
              <a:t>تركز </a:t>
            </a:r>
            <a:r>
              <a:rPr lang="ar-AE" sz="2400" b="1" dirty="0">
                <a:solidFill>
                  <a:schemeClr val="accent2">
                    <a:lumMod val="50000"/>
                  </a:schemeClr>
                </a:solidFill>
                <a:effectLst>
                  <a:outerShdw blurRad="38100" dist="38100" dir="2700000" algn="tl">
                    <a:srgbClr val="000000">
                      <a:alpha val="43137"/>
                    </a:srgbClr>
                  </a:outerShdw>
                </a:effectLst>
                <a:cs typeface="Arabic Transparent" pitchFamily="2" charset="-78"/>
              </a:rPr>
              <a:t>على الأخطار المحتملة</a:t>
            </a:r>
            <a:r>
              <a:rPr lang="ar-AE" sz="2400" b="1" dirty="0" smtClean="0">
                <a:solidFill>
                  <a:schemeClr val="accent2">
                    <a:lumMod val="50000"/>
                  </a:schemeClr>
                </a:solidFill>
                <a:effectLst>
                  <a:outerShdw blurRad="38100" dist="38100" dir="2700000" algn="tl">
                    <a:srgbClr val="000000">
                      <a:alpha val="43137"/>
                    </a:srgbClr>
                  </a:outerShdw>
                </a:effectLst>
                <a:cs typeface="Arabic Transparent" pitchFamily="2" charset="-78"/>
              </a:rPr>
              <a:t>.</a:t>
            </a:r>
            <a:endParaRPr lang="en-US" sz="2400" b="1" dirty="0" smtClean="0">
              <a:solidFill>
                <a:schemeClr val="accent2">
                  <a:lumMod val="50000"/>
                </a:schemeClr>
              </a:solidFill>
              <a:effectLst>
                <a:outerShdw blurRad="38100" dist="38100" dir="2700000" algn="tl">
                  <a:srgbClr val="000000">
                    <a:alpha val="43137"/>
                  </a:srgbClr>
                </a:outerShdw>
              </a:effectLst>
            </a:endParaRPr>
          </a:p>
          <a:p>
            <a:pPr marL="342900" lvl="0" indent="-342900" algn="r" rtl="1">
              <a:buFont typeface="Arial" pitchFamily="34" charset="0"/>
              <a:buChar char="•"/>
            </a:pPr>
            <a:r>
              <a:rPr lang="ar-AE" sz="2400" b="1" dirty="0" smtClean="0">
                <a:solidFill>
                  <a:schemeClr val="accent2">
                    <a:lumMod val="50000"/>
                  </a:schemeClr>
                </a:solidFill>
                <a:effectLst>
                  <a:outerShdw blurRad="38100" dist="38100" dir="2700000" algn="tl">
                    <a:srgbClr val="000000">
                      <a:alpha val="43137"/>
                    </a:srgbClr>
                  </a:outerShdw>
                </a:effectLst>
              </a:rPr>
              <a:t>مواءمة المواصفات الحالية وإجراءات الرقابة مع المواصفات والإجراءات الدولية مع الوضع في الاعتبار خصوصية دول المنطقة وبالصورة التي تؤدي لضمان سلامة الأغذية وتقليل الرفض غير المبرر للأغذية. </a:t>
            </a:r>
            <a:endParaRPr kumimoji="0" lang="ar-AE" sz="2400" b="1" i="0" u="none" strike="noStrike" cap="none" normalizeH="0" baseline="0" dirty="0" smtClean="0">
              <a:ln>
                <a:noFill/>
              </a:ln>
              <a:solidFill>
                <a:schemeClr val="accent2">
                  <a:lumMod val="50000"/>
                </a:schemeClr>
              </a:solidFill>
              <a:effectLst>
                <a:outerShdw blurRad="38100" dist="38100" dir="2700000" algn="tl">
                  <a:srgbClr val="000000">
                    <a:alpha val="43137"/>
                  </a:srgbClr>
                </a:outerShdw>
              </a:effectLst>
              <a:cs typeface="Arial" pitchFamily="34" charset="0"/>
            </a:endParaRPr>
          </a:p>
        </p:txBody>
      </p:sp>
      <p:sp>
        <p:nvSpPr>
          <p:cNvPr id="4" name="Rectangle 3"/>
          <p:cNvSpPr/>
          <p:nvPr/>
        </p:nvSpPr>
        <p:spPr>
          <a:xfrm>
            <a:off x="285720" y="857232"/>
            <a:ext cx="8001056" cy="830997"/>
          </a:xfrm>
          <a:prstGeom prst="rect">
            <a:avLst/>
          </a:prstGeom>
        </p:spPr>
        <p:txBody>
          <a:bodyPr wrap="square">
            <a:spAutoFit/>
          </a:bodyPr>
          <a:lstStyle/>
          <a:p>
            <a:pPr lvl="0" algn="ctr" rtl="1"/>
            <a:endParaRPr lang="en-US" sz="2400" dirty="0">
              <a:solidFill>
                <a:schemeClr val="accent2">
                  <a:lumMod val="50000"/>
                </a:schemeClr>
              </a:solidFill>
              <a:effectLst>
                <a:outerShdw blurRad="38100" dist="38100" dir="2700000" algn="tl">
                  <a:srgbClr val="000000">
                    <a:alpha val="43137"/>
                  </a:srgbClr>
                </a:outerShdw>
              </a:effectLst>
            </a:endParaRPr>
          </a:p>
          <a:p>
            <a:pPr lvl="0" algn="ctr" rtl="1"/>
            <a:r>
              <a:rPr lang="ar-AE" sz="2400" dirty="0" smtClean="0">
                <a:solidFill>
                  <a:schemeClr val="accent2">
                    <a:lumMod val="50000"/>
                  </a:schemeClr>
                </a:solidFill>
                <a:effectLst>
                  <a:outerShdw blurRad="38100" dist="38100" dir="2700000" algn="tl">
                    <a:srgbClr val="000000">
                      <a:alpha val="43137"/>
                    </a:srgbClr>
                  </a:outerShdw>
                </a:effectLst>
              </a:rPr>
              <a:t>المبدأ في خارطة الطريق هو أن الوقاية خير من العلاج</a:t>
            </a:r>
            <a:endParaRPr lang="en-US" sz="2400" dirty="0" smtClean="0">
              <a:solidFill>
                <a:schemeClr val="accent2">
                  <a:lumMod val="50000"/>
                </a:schemeClr>
              </a:solidFill>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9D2384F7-550B-4A9B-95FC-19E285ECC956}" type="slidenum">
              <a:rPr lang="en-US" smtClean="0"/>
              <a:pPr/>
              <a:t>34</a:t>
            </a:fld>
            <a:endParaRPr lang="en-US"/>
          </a:p>
        </p:txBody>
      </p:sp>
      <p:pic>
        <p:nvPicPr>
          <p:cNvPr id="7" name="Picture 6"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8" name="chart"/>
          <p:cNvPicPr>
            <a:picLocks noChangeAspect="1"/>
          </p:cNvPicPr>
          <p:nvPr/>
        </p:nvPicPr>
        <p:blipFill>
          <a:blip r:embed="rId5"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ustDataLst>
      <p:tags r:id="rId1"/>
    </p:custDataLst>
  </p:cSld>
  <p:clrMapOvr>
    <a:masterClrMapping/>
  </p:clrMapOvr>
  <p:transition>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357157" y="1556792"/>
            <a:ext cx="8286808" cy="39934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lgn="r" rtl="1">
              <a:buFont typeface="Arial" pitchFamily="34" charset="0"/>
              <a:buChar char="•"/>
            </a:pPr>
            <a:r>
              <a:rPr lang="ar-AE" sz="2400" b="1" dirty="0" smtClean="0">
                <a:solidFill>
                  <a:schemeClr val="accent2">
                    <a:lumMod val="50000"/>
                  </a:schemeClr>
                </a:solidFill>
                <a:effectLst>
                  <a:outerShdw blurRad="38100" dist="38100" dir="2700000" algn="tl">
                    <a:srgbClr val="000000">
                      <a:alpha val="43137"/>
                    </a:srgbClr>
                  </a:outerShdw>
                </a:effectLst>
              </a:rPr>
              <a:t>ضرورة وجود</a:t>
            </a:r>
            <a:r>
              <a:rPr lang="en-US" sz="2400" b="1" dirty="0" smtClean="0">
                <a:solidFill>
                  <a:schemeClr val="accent2">
                    <a:lumMod val="50000"/>
                  </a:schemeClr>
                </a:solidFill>
                <a:effectLst>
                  <a:outerShdw blurRad="38100" dist="38100" dir="2700000" algn="tl">
                    <a:srgbClr val="000000">
                      <a:alpha val="43137"/>
                    </a:srgbClr>
                  </a:outerShdw>
                </a:effectLst>
              </a:rPr>
              <a:t> </a:t>
            </a:r>
            <a:r>
              <a:rPr lang="ar-SA" sz="2400" b="1" dirty="0" smtClean="0">
                <a:solidFill>
                  <a:schemeClr val="accent2">
                    <a:lumMod val="50000"/>
                  </a:schemeClr>
                </a:solidFill>
                <a:effectLst>
                  <a:outerShdw blurRad="38100" dist="38100" dir="2700000" algn="tl">
                    <a:srgbClr val="000000">
                      <a:alpha val="43137"/>
                    </a:srgbClr>
                  </a:outerShdw>
                </a:effectLst>
              </a:rPr>
              <a:t>مركز إقليمي </a:t>
            </a:r>
            <a:r>
              <a:rPr lang="ar-AE" sz="2400" b="1" dirty="0" smtClean="0">
                <a:solidFill>
                  <a:schemeClr val="accent2">
                    <a:lumMod val="50000"/>
                  </a:schemeClr>
                </a:solidFill>
                <a:effectLst>
                  <a:outerShdw blurRad="38100" dist="38100" dir="2700000" algn="tl">
                    <a:srgbClr val="000000">
                      <a:alpha val="43137"/>
                    </a:srgbClr>
                  </a:outerShdw>
                </a:effectLst>
              </a:rPr>
              <a:t>لتقييم مخاطر الأغذية بدول مجلس التعاون لخلق توازن ما بين سلامة الأغذية والرفض غير المبرر للأغذية.</a:t>
            </a:r>
            <a:endParaRPr lang="en-US" sz="2400" b="1" dirty="0" smtClean="0">
              <a:solidFill>
                <a:schemeClr val="accent2">
                  <a:lumMod val="50000"/>
                </a:schemeClr>
              </a:solidFill>
              <a:effectLst>
                <a:outerShdw blurRad="38100" dist="38100" dir="2700000" algn="tl">
                  <a:srgbClr val="000000">
                    <a:alpha val="43137"/>
                  </a:srgbClr>
                </a:outerShdw>
              </a:effectLst>
            </a:endParaRPr>
          </a:p>
          <a:p>
            <a:pPr marL="342900" lvl="0" indent="-342900" algn="r" rtl="1">
              <a:buFont typeface="Arial" pitchFamily="34" charset="0"/>
              <a:buChar char="•"/>
            </a:pPr>
            <a:r>
              <a:rPr lang="ar-AE" sz="2400" b="1" dirty="0" smtClean="0">
                <a:solidFill>
                  <a:schemeClr val="accent2">
                    <a:lumMod val="50000"/>
                  </a:schemeClr>
                </a:solidFill>
                <a:effectLst>
                  <a:outerShdw blurRad="38100" dist="38100" dir="2700000" algn="tl">
                    <a:srgbClr val="000000">
                      <a:alpha val="43137"/>
                    </a:srgbClr>
                  </a:outerShdw>
                </a:effectLst>
              </a:rPr>
              <a:t>تعزيز وتفعيل دور الشبكات الدولية مثل </a:t>
            </a:r>
            <a:r>
              <a:rPr lang="ar-AE" sz="2400" b="1" dirty="0" err="1" smtClean="0">
                <a:solidFill>
                  <a:schemeClr val="accent2">
                    <a:lumMod val="50000"/>
                  </a:schemeClr>
                </a:solidFill>
                <a:effectLst>
                  <a:outerShdw blurRad="38100" dist="38100" dir="2700000" algn="tl">
                    <a:srgbClr val="000000">
                      <a:alpha val="43137"/>
                    </a:srgbClr>
                  </a:outerShdw>
                </a:effectLst>
              </a:rPr>
              <a:t>الإنفوسان</a:t>
            </a:r>
            <a:r>
              <a:rPr lang="ar-AE" sz="2400" b="1" dirty="0" smtClean="0">
                <a:solidFill>
                  <a:schemeClr val="accent2">
                    <a:lumMod val="50000"/>
                  </a:schemeClr>
                </a:solidFill>
                <a:effectLst>
                  <a:outerShdw blurRad="38100" dist="38100" dir="2700000" algn="tl">
                    <a:srgbClr val="000000">
                      <a:alpha val="43137"/>
                    </a:srgbClr>
                  </a:outerShdw>
                </a:effectLst>
              </a:rPr>
              <a:t> وذلك لتبادل المعلومات الخاصة بالأغذية، فضلاً عن تفعيل برامج التتبع (</a:t>
            </a:r>
            <a:r>
              <a:rPr lang="en-US" sz="2400" b="1" dirty="0" smtClean="0">
                <a:solidFill>
                  <a:schemeClr val="accent2">
                    <a:lumMod val="50000"/>
                  </a:schemeClr>
                </a:solidFill>
                <a:effectLst>
                  <a:outerShdw blurRad="38100" dist="38100" dir="2700000" algn="tl">
                    <a:srgbClr val="000000">
                      <a:alpha val="43137"/>
                    </a:srgbClr>
                  </a:outerShdw>
                </a:effectLst>
              </a:rPr>
              <a:t>Traceability</a:t>
            </a:r>
            <a:r>
              <a:rPr lang="ar-AE" sz="2400" b="1" dirty="0" smtClean="0">
                <a:solidFill>
                  <a:schemeClr val="accent2">
                    <a:lumMod val="50000"/>
                  </a:schemeClr>
                </a:solidFill>
                <a:effectLst>
                  <a:outerShdw blurRad="38100" dist="38100" dir="2700000" algn="tl">
                    <a:srgbClr val="000000">
                      <a:alpha val="43137"/>
                    </a:srgbClr>
                  </a:outerShdw>
                </a:effectLst>
              </a:rPr>
              <a:t>) واستدعاء الأغذية (</a:t>
            </a:r>
            <a:r>
              <a:rPr lang="en-US" sz="2400" b="1" dirty="0" smtClean="0">
                <a:solidFill>
                  <a:schemeClr val="accent2">
                    <a:lumMod val="50000"/>
                  </a:schemeClr>
                </a:solidFill>
                <a:effectLst>
                  <a:outerShdw blurRad="38100" dist="38100" dir="2700000" algn="tl">
                    <a:srgbClr val="000000">
                      <a:alpha val="43137"/>
                    </a:srgbClr>
                  </a:outerShdw>
                </a:effectLst>
              </a:rPr>
              <a:t>Recall</a:t>
            </a:r>
            <a:r>
              <a:rPr lang="ar-AE" sz="2400" b="1" dirty="0" smtClean="0">
                <a:solidFill>
                  <a:schemeClr val="accent2">
                    <a:lumMod val="50000"/>
                  </a:schemeClr>
                </a:solidFill>
                <a:effectLst>
                  <a:outerShdw blurRad="38100" dist="38100" dir="2700000" algn="tl">
                    <a:srgbClr val="000000">
                      <a:alpha val="43137"/>
                    </a:srgbClr>
                  </a:outerShdw>
                </a:effectLst>
              </a:rPr>
              <a:t>) (مقترح جهاز أبو ظبي للرقابة الغذائية).</a:t>
            </a:r>
            <a:endParaRPr lang="en-US" sz="2400" b="1" dirty="0" smtClean="0">
              <a:solidFill>
                <a:schemeClr val="accent2">
                  <a:lumMod val="50000"/>
                </a:schemeClr>
              </a:solidFill>
              <a:effectLst>
                <a:outerShdw blurRad="38100" dist="38100" dir="2700000" algn="tl">
                  <a:srgbClr val="000000">
                    <a:alpha val="43137"/>
                  </a:srgbClr>
                </a:outerShdw>
              </a:effectLst>
            </a:endParaRPr>
          </a:p>
          <a:p>
            <a:pPr marL="342900" indent="-342900" algn="r" rtl="1">
              <a:buFont typeface="Arial" pitchFamily="34" charset="0"/>
              <a:buChar char="•"/>
            </a:pPr>
            <a:r>
              <a:rPr lang="ar-AE" sz="2400" b="1" dirty="0" smtClean="0">
                <a:solidFill>
                  <a:schemeClr val="accent2">
                    <a:lumMod val="50000"/>
                  </a:schemeClr>
                </a:solidFill>
                <a:effectLst>
                  <a:outerShdw blurRad="38100" dist="38100" dir="2700000" algn="tl">
                    <a:srgbClr val="000000">
                      <a:alpha val="43137"/>
                    </a:srgbClr>
                  </a:outerShdw>
                </a:effectLst>
              </a:rPr>
              <a:t>إنشاء مركز لتبادل نتائج الاختبارات والمعلومات المتعلقة بسلامة الأغذية المستوردة على مستوى الدولة والمنطقة، تمهيداً لإعداد قاعدة بيانات متكاملة يستفاد منها في كل الأوجه بما يشمل تعزيز الأمن الغذائي والتبادل التجاري.</a:t>
            </a:r>
          </a:p>
          <a:p>
            <a:pPr marL="342900" indent="-342900" algn="r" rtl="1">
              <a:buFont typeface="Arial" pitchFamily="34" charset="0"/>
              <a:buChar char="•"/>
            </a:pPr>
            <a:r>
              <a:rPr lang="ar-AE" sz="2400" b="1" dirty="0" smtClean="0">
                <a:solidFill>
                  <a:schemeClr val="accent2">
                    <a:lumMod val="50000"/>
                  </a:schemeClr>
                </a:solidFill>
                <a:effectLst>
                  <a:outerShdw blurRad="38100" dist="38100" dir="2700000" algn="tl">
                    <a:srgbClr val="000000">
                      <a:alpha val="43137"/>
                    </a:srgbClr>
                  </a:outerShdw>
                </a:effectLst>
                <a:cs typeface="Arabic Transparent" pitchFamily="2" charset="-78"/>
              </a:rPr>
              <a:t>إنشاء نظام رقابي إلكتروني موحد على مستوى الدولة والإقليم أو </a:t>
            </a:r>
            <a:r>
              <a:rPr lang="ar-AE" sz="2800" b="1" dirty="0" smtClean="0">
                <a:solidFill>
                  <a:schemeClr val="accent2">
                    <a:lumMod val="50000"/>
                  </a:schemeClr>
                </a:solidFill>
                <a:effectLst>
                  <a:outerShdw blurRad="38100" dist="38100" dir="2700000" algn="tl">
                    <a:srgbClr val="000000">
                      <a:alpha val="43137"/>
                    </a:srgbClr>
                  </a:outerShdw>
                </a:effectLst>
                <a:cs typeface="Arabic Transparent" pitchFamily="2" charset="-78"/>
              </a:rPr>
              <a:t>تطوير</a:t>
            </a:r>
            <a:r>
              <a:rPr lang="ar-AE" sz="2400" b="1" dirty="0" smtClean="0">
                <a:solidFill>
                  <a:schemeClr val="accent2">
                    <a:lumMod val="50000"/>
                  </a:schemeClr>
                </a:solidFill>
                <a:effectLst>
                  <a:outerShdw blurRad="38100" dist="38100" dir="2700000" algn="tl">
                    <a:srgbClr val="000000">
                      <a:alpha val="43137"/>
                    </a:srgbClr>
                  </a:outerShdw>
                </a:effectLst>
                <a:cs typeface="Arabic Transparent" pitchFamily="2" charset="-78"/>
              </a:rPr>
              <a:t> الأنظمة القائمة بما يلاءم متطلبات كل إمارة أو دولة.</a:t>
            </a:r>
            <a:endParaRPr kumimoji="0" lang="ar-AE" sz="2400" b="1" i="0" u="none" strike="noStrike" cap="none" normalizeH="0" baseline="0" dirty="0" smtClean="0">
              <a:ln>
                <a:noFill/>
              </a:ln>
              <a:solidFill>
                <a:schemeClr val="accent2">
                  <a:lumMod val="50000"/>
                </a:schemeClr>
              </a:solidFill>
              <a:effectLst>
                <a:outerShdw blurRad="38100" dist="38100" dir="2700000" algn="tl">
                  <a:srgbClr val="000000">
                    <a:alpha val="43137"/>
                  </a:srgbClr>
                </a:outerShdw>
              </a:effectLst>
              <a:cs typeface="Arial" pitchFamily="34" charset="0"/>
            </a:endParaRPr>
          </a:p>
        </p:txBody>
      </p:sp>
      <p:sp>
        <p:nvSpPr>
          <p:cNvPr id="4" name="Slide Number Placeholder 3"/>
          <p:cNvSpPr>
            <a:spLocks noGrp="1"/>
          </p:cNvSpPr>
          <p:nvPr>
            <p:ph type="sldNum" sz="quarter" idx="12"/>
          </p:nvPr>
        </p:nvSpPr>
        <p:spPr/>
        <p:txBody>
          <a:bodyPr/>
          <a:lstStyle/>
          <a:p>
            <a:fld id="{9D2384F7-550B-4A9B-95FC-19E285ECC956}" type="slidenum">
              <a:rPr lang="en-US" smtClean="0"/>
              <a:pPr/>
              <a:t>35</a:t>
            </a:fld>
            <a:endParaRPr lang="en-US"/>
          </a:p>
        </p:txBody>
      </p:sp>
      <p:sp>
        <p:nvSpPr>
          <p:cNvPr id="2" name="Title 1"/>
          <p:cNvSpPr>
            <a:spLocks noGrp="1"/>
          </p:cNvSpPr>
          <p:nvPr>
            <p:ph type="title"/>
          </p:nvPr>
        </p:nvSpPr>
        <p:spPr/>
        <p:txBody>
          <a:bodyPr/>
          <a:lstStyle/>
          <a:p>
            <a:endParaRPr lang="ar-SA" dirty="0"/>
          </a:p>
        </p:txBody>
      </p:sp>
      <p:sp>
        <p:nvSpPr>
          <p:cNvPr id="6" name="Title 4"/>
          <p:cNvSpPr txBox="1">
            <a:spLocks/>
          </p:cNvSpPr>
          <p:nvPr/>
        </p:nvSpPr>
        <p:spPr bwMode="auto">
          <a:xfrm>
            <a:off x="1331640" y="214289"/>
            <a:ext cx="6480448" cy="838223"/>
          </a:xfrm>
          <a:prstGeom prst="rect">
            <a:avLst/>
          </a:prstGeom>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b="1">
                <a:solidFill>
                  <a:schemeClr val="lt1"/>
                </a:solidFill>
                <a:effectLst>
                  <a:outerShdw blurRad="38100" dist="38100" dir="2700000" algn="tl">
                    <a:srgbClr val="000000"/>
                  </a:outerShdw>
                </a:effectLst>
                <a:latin typeface="+mn-lt"/>
                <a:ea typeface="+mn-ea"/>
                <a:cs typeface="+mn-cs"/>
              </a:defRPr>
            </a:lvl1pPr>
            <a:lvl2pPr algn="l" rtl="0" eaLnBrk="1" fontAlgn="base" hangingPunct="1">
              <a:spcBef>
                <a:spcPct val="0"/>
              </a:spcBef>
              <a:spcAft>
                <a:spcPct val="0"/>
              </a:spcAft>
              <a:defRPr sz="4400" b="1">
                <a:solidFill>
                  <a:schemeClr val="lt1"/>
                </a:solidFill>
                <a:effectLst>
                  <a:outerShdw blurRad="38100" dist="38100" dir="2700000" algn="tl">
                    <a:srgbClr val="000000"/>
                  </a:outerShdw>
                </a:effectLst>
                <a:latin typeface="+mn-lt"/>
                <a:ea typeface="+mn-ea"/>
                <a:cs typeface="+mn-cs"/>
              </a:defRPr>
            </a:lvl2pPr>
            <a:lvl3pPr algn="l" rtl="0" eaLnBrk="1" fontAlgn="base" hangingPunct="1">
              <a:spcBef>
                <a:spcPct val="0"/>
              </a:spcBef>
              <a:spcAft>
                <a:spcPct val="0"/>
              </a:spcAft>
              <a:defRPr sz="4400" b="1">
                <a:solidFill>
                  <a:schemeClr val="lt1"/>
                </a:solidFill>
                <a:effectLst>
                  <a:outerShdw blurRad="38100" dist="38100" dir="2700000" algn="tl">
                    <a:srgbClr val="000000"/>
                  </a:outerShdw>
                </a:effectLst>
                <a:latin typeface="+mn-lt"/>
                <a:ea typeface="+mn-ea"/>
                <a:cs typeface="+mn-cs"/>
              </a:defRPr>
            </a:lvl3pPr>
            <a:lvl4pPr algn="l" rtl="0" eaLnBrk="1" fontAlgn="base" hangingPunct="1">
              <a:spcBef>
                <a:spcPct val="0"/>
              </a:spcBef>
              <a:spcAft>
                <a:spcPct val="0"/>
              </a:spcAft>
              <a:defRPr sz="4400" b="1">
                <a:solidFill>
                  <a:schemeClr val="lt1"/>
                </a:solidFill>
                <a:effectLst>
                  <a:outerShdw blurRad="38100" dist="38100" dir="2700000" algn="tl">
                    <a:srgbClr val="000000"/>
                  </a:outerShdw>
                </a:effectLst>
                <a:latin typeface="+mn-lt"/>
                <a:ea typeface="+mn-ea"/>
                <a:cs typeface="+mn-cs"/>
              </a:defRPr>
            </a:lvl4pPr>
            <a:lvl5pPr algn="l" rtl="0" eaLnBrk="1" fontAlgn="base" hangingPunct="1">
              <a:spcBef>
                <a:spcPct val="0"/>
              </a:spcBef>
              <a:spcAft>
                <a:spcPct val="0"/>
              </a:spcAft>
              <a:defRPr sz="4400" b="1">
                <a:solidFill>
                  <a:schemeClr val="lt1"/>
                </a:solidFill>
                <a:effectLst>
                  <a:outerShdw blurRad="38100" dist="38100" dir="2700000" algn="tl">
                    <a:srgbClr val="000000"/>
                  </a:outerShdw>
                </a:effectLst>
                <a:latin typeface="+mn-lt"/>
                <a:ea typeface="+mn-ea"/>
                <a:cs typeface="+mn-cs"/>
              </a:defRPr>
            </a:lvl5pPr>
            <a:lvl6pPr marL="457200" algn="l" rtl="0" eaLnBrk="1" fontAlgn="base" hangingPunct="1">
              <a:spcBef>
                <a:spcPct val="0"/>
              </a:spcBef>
              <a:spcAft>
                <a:spcPct val="0"/>
              </a:spcAft>
              <a:defRPr sz="4400" b="1">
                <a:solidFill>
                  <a:schemeClr val="lt1"/>
                </a:solidFill>
                <a:effectLst>
                  <a:outerShdw blurRad="38100" dist="38100" dir="2700000" algn="tl">
                    <a:srgbClr val="000000"/>
                  </a:outerShdw>
                </a:effectLst>
                <a:latin typeface="+mn-lt"/>
                <a:ea typeface="+mn-ea"/>
                <a:cs typeface="+mn-cs"/>
              </a:defRPr>
            </a:lvl6pPr>
            <a:lvl7pPr marL="914400" algn="l" rtl="0" eaLnBrk="1" fontAlgn="base" hangingPunct="1">
              <a:spcBef>
                <a:spcPct val="0"/>
              </a:spcBef>
              <a:spcAft>
                <a:spcPct val="0"/>
              </a:spcAft>
              <a:defRPr sz="4400" b="1">
                <a:solidFill>
                  <a:schemeClr val="lt1"/>
                </a:solidFill>
                <a:effectLst>
                  <a:outerShdw blurRad="38100" dist="38100" dir="2700000" algn="tl">
                    <a:srgbClr val="000000"/>
                  </a:outerShdw>
                </a:effectLst>
                <a:latin typeface="+mn-lt"/>
                <a:ea typeface="+mn-ea"/>
                <a:cs typeface="+mn-cs"/>
              </a:defRPr>
            </a:lvl7pPr>
            <a:lvl8pPr marL="1371600" algn="l" rtl="0" eaLnBrk="1" fontAlgn="base" hangingPunct="1">
              <a:spcBef>
                <a:spcPct val="0"/>
              </a:spcBef>
              <a:spcAft>
                <a:spcPct val="0"/>
              </a:spcAft>
              <a:defRPr sz="4400" b="1">
                <a:solidFill>
                  <a:schemeClr val="lt1"/>
                </a:solidFill>
                <a:effectLst>
                  <a:outerShdw blurRad="38100" dist="38100" dir="2700000" algn="tl">
                    <a:srgbClr val="000000"/>
                  </a:outerShdw>
                </a:effectLst>
                <a:latin typeface="+mn-lt"/>
                <a:ea typeface="+mn-ea"/>
                <a:cs typeface="+mn-cs"/>
              </a:defRPr>
            </a:lvl8pPr>
            <a:lvl9pPr marL="1828800" algn="l" rtl="0" eaLnBrk="1" fontAlgn="base" hangingPunct="1">
              <a:spcBef>
                <a:spcPct val="0"/>
              </a:spcBef>
              <a:spcAft>
                <a:spcPct val="0"/>
              </a:spcAft>
              <a:defRPr sz="4400" b="1">
                <a:solidFill>
                  <a:schemeClr val="lt1"/>
                </a:solidFill>
                <a:effectLst>
                  <a:outerShdw blurRad="38100" dist="38100" dir="2700000" algn="tl">
                    <a:srgbClr val="000000"/>
                  </a:outerShdw>
                </a:effectLst>
                <a:latin typeface="+mn-lt"/>
                <a:ea typeface="+mn-ea"/>
                <a:cs typeface="+mn-cs"/>
              </a:defRPr>
            </a:lvl9pPr>
          </a:lstStyle>
          <a:p>
            <a:pPr algn="ctr"/>
            <a:r>
              <a:rPr lang="ar-AE" sz="2400" dirty="0" smtClean="0">
                <a:solidFill>
                  <a:schemeClr val="accent2">
                    <a:lumMod val="50000"/>
                  </a:schemeClr>
                </a:solidFill>
                <a:effectLst/>
              </a:rPr>
              <a:t>الأسس الرئيسية لخارطة الطريق لضمان سلامة الأغذية المستوردة </a:t>
            </a:r>
            <a:endParaRPr lang="en-US" sz="2400" dirty="0">
              <a:solidFill>
                <a:schemeClr val="accent2">
                  <a:lumMod val="50000"/>
                </a:schemeClr>
              </a:solidFill>
              <a:effectLst/>
            </a:endParaRPr>
          </a:p>
        </p:txBody>
      </p:sp>
      <p:pic>
        <p:nvPicPr>
          <p:cNvPr id="7" name="Picture 6" descr="C:\Documents and Settings\AAgalaf\Desktop\gpi\logo\square.jpg"/>
          <p:cNvPicPr>
            <a:picLocks noChangeAspect="1" noChangeArrowheads="1"/>
          </p:cNvPicPr>
          <p:nvPr/>
        </p:nvPicPr>
        <p:blipFill>
          <a:blip r:embed="rId4"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8" name="chart"/>
          <p:cNvPicPr>
            <a:picLocks noChangeAspect="1"/>
          </p:cNvPicPr>
          <p:nvPr/>
        </p:nvPicPr>
        <p:blipFill>
          <a:blip r:embed="rId5"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ustDataLst>
      <p:tags r:id="rId1"/>
    </p:custDataLst>
  </p:cSld>
  <p:clrMapOvr>
    <a:masterClrMapping/>
  </p:clrMapOvr>
  <p:transition>
    <p:randomBa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22313" y="2636912"/>
            <a:ext cx="7772400" cy="936104"/>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nchor="ctr"/>
          <a:lstStyle/>
          <a:p>
            <a:pPr algn="ctr" rtl="1"/>
            <a:r>
              <a:rPr lang="ar-SA" sz="5400" dirty="0" smtClean="0">
                <a:solidFill>
                  <a:schemeClr val="accent2">
                    <a:lumMod val="50000"/>
                  </a:schemeClr>
                </a:solidFill>
                <a:latin typeface="Arabic Transparent" pitchFamily="34" charset="0"/>
                <a:cs typeface="Arabic Transparent" pitchFamily="34" charset="0"/>
              </a:rPr>
              <a:t>شكرا لحسن إستماعكم</a:t>
            </a:r>
            <a:endParaRPr lang="ar-SA" sz="5400" dirty="0">
              <a:solidFill>
                <a:schemeClr val="accent2">
                  <a:lumMod val="50000"/>
                </a:schemeClr>
              </a:solidFill>
              <a:latin typeface="Arabic Transparent" pitchFamily="34" charset="0"/>
              <a:cs typeface="Arabic Transparent" pitchFamily="34" charset="0"/>
            </a:endParaRPr>
          </a:p>
        </p:txBody>
      </p:sp>
      <p:sp>
        <p:nvSpPr>
          <p:cNvPr id="3" name="Slide Number Placeholder 2"/>
          <p:cNvSpPr>
            <a:spLocks noGrp="1"/>
          </p:cNvSpPr>
          <p:nvPr>
            <p:ph type="sldNum" sz="quarter" idx="12"/>
          </p:nvPr>
        </p:nvSpPr>
        <p:spPr/>
        <p:txBody>
          <a:bodyPr/>
          <a:lstStyle/>
          <a:p>
            <a:fld id="{9D2384F7-550B-4A9B-95FC-19E285ECC956}" type="slidenum">
              <a:rPr lang="en-US" smtClean="0"/>
              <a:pPr/>
              <a:t>36</a:t>
            </a:fld>
            <a:endParaRPr lang="en-US"/>
          </a:p>
        </p:txBody>
      </p:sp>
      <p:pic>
        <p:nvPicPr>
          <p:cNvPr id="7" name="Picture 6" descr="C:\Documents and Settings\AAgalaf\Desktop\gpi\logo\square.jpg"/>
          <p:cNvPicPr>
            <a:picLocks noChangeAspect="1" noChangeArrowheads="1"/>
          </p:cNvPicPr>
          <p:nvPr/>
        </p:nvPicPr>
        <p:blipFill>
          <a:blip r:embed="rId3" cstate="print"/>
          <a:srcRect/>
          <a:stretch>
            <a:fillRect/>
          </a:stretch>
        </p:blipFill>
        <p:spPr bwMode="auto">
          <a:xfrm>
            <a:off x="332296"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8" name="chart"/>
          <p:cNvPicPr>
            <a:picLocks noChangeAspect="1"/>
          </p:cNvPicPr>
          <p:nvPr/>
        </p:nvPicPr>
        <p:blipFill>
          <a:blip r:embed="rId4" cstate="print"/>
          <a:stretch>
            <a:fillRect/>
          </a:stretch>
        </p:blipFill>
        <p:spPr>
          <a:xfrm>
            <a:off x="8072463"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9" name="Title 8"/>
          <p:cNvSpPr>
            <a:spLocks noGrp="1"/>
          </p:cNvSpPr>
          <p:nvPr>
            <p:ph type="title"/>
          </p:nvPr>
        </p:nvSpPr>
        <p:spPr/>
        <p:txBody>
          <a:bodyPr/>
          <a:lstStyle/>
          <a:p>
            <a:endParaRPr lang="ar-SA" dirty="0"/>
          </a:p>
        </p:txBody>
      </p:sp>
    </p:spTree>
    <p:custDataLst>
      <p:tags r:id="rId1"/>
    </p:custDataLst>
    <p:extLst>
      <p:ext uri="{BB962C8B-B14F-4D97-AF65-F5344CB8AC3E}">
        <p14:creationId xmlns:p14="http://schemas.microsoft.com/office/powerpoint/2010/main" xmlns="" val="1374262603"/>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ake cutted.jpg"/>
          <p:cNvPicPr>
            <a:picLocks noChangeAspect="1"/>
          </p:cNvPicPr>
          <p:nvPr/>
        </p:nvPicPr>
        <p:blipFill>
          <a:blip r:embed="rId4" cstate="print"/>
          <a:stretch>
            <a:fillRect/>
          </a:stretch>
        </p:blipFill>
        <p:spPr>
          <a:xfrm>
            <a:off x="3438112" y="102767"/>
            <a:ext cx="2286016" cy="22011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6" name="TextBox 15"/>
          <p:cNvSpPr txBox="1"/>
          <p:nvPr/>
        </p:nvSpPr>
        <p:spPr>
          <a:xfrm>
            <a:off x="4572689" y="-3916107"/>
            <a:ext cx="121444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AE" b="1" dirty="0" smtClean="0">
                <a:solidFill>
                  <a:schemeClr val="accent2">
                    <a:lumMod val="50000"/>
                  </a:schemeClr>
                </a:solidFill>
                <a:effectLst>
                  <a:outerShdw blurRad="38100" dist="38100" dir="2700000" algn="tl">
                    <a:srgbClr val="000000">
                      <a:alpha val="43137"/>
                    </a:srgbClr>
                  </a:outerShdw>
                </a:effectLst>
              </a:rPr>
              <a:t>فواكه مجمدة</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18" name="TextBox 17"/>
          <p:cNvSpPr txBox="1"/>
          <p:nvPr/>
        </p:nvSpPr>
        <p:spPr>
          <a:xfrm>
            <a:off x="3266855" y="-3906815"/>
            <a:ext cx="121444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AE" b="1" dirty="0" smtClean="0">
                <a:solidFill>
                  <a:schemeClr val="accent2">
                    <a:lumMod val="50000"/>
                  </a:schemeClr>
                </a:solidFill>
                <a:effectLst>
                  <a:outerShdw blurRad="38100" dist="38100" dir="2700000" algn="tl">
                    <a:srgbClr val="000000">
                      <a:alpha val="43137"/>
                    </a:srgbClr>
                  </a:outerShdw>
                </a:effectLst>
              </a:rPr>
              <a:t>وغيرها الكثير</a:t>
            </a:r>
            <a:endParaRPr lang="en-US" b="1" dirty="0">
              <a:solidFill>
                <a:schemeClr val="accent2">
                  <a:lumMod val="50000"/>
                </a:schemeClr>
              </a:solidFill>
              <a:effectLst>
                <a:outerShdw blurRad="38100" dist="38100" dir="2700000" algn="tl">
                  <a:srgbClr val="000000">
                    <a:alpha val="43137"/>
                  </a:srgbClr>
                </a:outerShdw>
              </a:effectLst>
            </a:endParaRPr>
          </a:p>
        </p:txBody>
      </p:sp>
      <p:grpSp>
        <p:nvGrpSpPr>
          <p:cNvPr id="4" name="Group 3"/>
          <p:cNvGrpSpPr/>
          <p:nvPr/>
        </p:nvGrpSpPr>
        <p:grpSpPr>
          <a:xfrm>
            <a:off x="0" y="3000372"/>
            <a:ext cx="9144000" cy="642942"/>
            <a:chOff x="0" y="3000372"/>
            <a:chExt cx="9144000" cy="642942"/>
          </a:xfrm>
        </p:grpSpPr>
        <p:sp>
          <p:nvSpPr>
            <p:cNvPr id="39" name="Rounded Rectangle 38"/>
            <p:cNvSpPr/>
            <p:nvPr/>
          </p:nvSpPr>
          <p:spPr>
            <a:xfrm>
              <a:off x="0" y="3000372"/>
              <a:ext cx="9144000" cy="642942"/>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31" name="Rectangle 30"/>
            <p:cNvSpPr/>
            <p:nvPr/>
          </p:nvSpPr>
          <p:spPr>
            <a:xfrm>
              <a:off x="107504" y="3143248"/>
              <a:ext cx="3203627"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rtl="1"/>
              <a:r>
                <a:rPr lang="ar-LB" b="1" dirty="0" smtClean="0">
                  <a:solidFill>
                    <a:schemeClr val="accent2">
                      <a:lumMod val="50000"/>
                    </a:schemeClr>
                  </a:solidFill>
                  <a:effectLst>
                    <a:outerShdw blurRad="38100" dist="38100" dir="2700000" algn="tl">
                      <a:srgbClr val="000000">
                        <a:alpha val="43137"/>
                      </a:srgbClr>
                    </a:outerShdw>
                  </a:effectLst>
                </a:rPr>
                <a:t>المواصفات</a:t>
              </a:r>
              <a:endParaRPr lang="en-US" b="1" dirty="0" smtClean="0">
                <a:solidFill>
                  <a:schemeClr val="accent2">
                    <a:lumMod val="50000"/>
                  </a:schemeClr>
                </a:solidFill>
                <a:effectLst>
                  <a:outerShdw blurRad="38100" dist="38100" dir="2700000" algn="tl">
                    <a:srgbClr val="000000">
                      <a:alpha val="43137"/>
                    </a:srgbClr>
                  </a:outerShdw>
                </a:effectLst>
              </a:endParaRPr>
            </a:p>
          </p:txBody>
        </p:sp>
        <p:sp>
          <p:nvSpPr>
            <p:cNvPr id="33" name="Rectangle 32"/>
            <p:cNvSpPr/>
            <p:nvPr/>
          </p:nvSpPr>
          <p:spPr>
            <a:xfrm>
              <a:off x="3419872" y="3143248"/>
              <a:ext cx="2214578"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LB" b="1" dirty="0" smtClean="0">
                  <a:solidFill>
                    <a:schemeClr val="accent2">
                      <a:lumMod val="50000"/>
                    </a:schemeClr>
                  </a:solidFill>
                  <a:effectLst>
                    <a:outerShdw blurRad="38100" dist="38100" dir="2700000" algn="tl">
                      <a:srgbClr val="000000">
                        <a:alpha val="43137"/>
                      </a:srgbClr>
                    </a:outerShdw>
                  </a:effectLst>
                </a:rPr>
                <a:t>المسار في السلسلة الغذائية</a:t>
              </a:r>
              <a:endParaRPr lang="en-US" b="1" dirty="0" smtClean="0">
                <a:solidFill>
                  <a:schemeClr val="accent2">
                    <a:lumMod val="50000"/>
                  </a:schemeClr>
                </a:solidFill>
                <a:effectLst>
                  <a:outerShdw blurRad="38100" dist="38100" dir="2700000" algn="tl">
                    <a:srgbClr val="000000">
                      <a:alpha val="43137"/>
                    </a:srgbClr>
                  </a:outerShdw>
                </a:effectLst>
              </a:endParaRPr>
            </a:p>
          </p:txBody>
        </p:sp>
        <p:sp>
          <p:nvSpPr>
            <p:cNvPr id="34" name="Rectangle 33"/>
            <p:cNvSpPr/>
            <p:nvPr/>
          </p:nvSpPr>
          <p:spPr>
            <a:xfrm>
              <a:off x="5734388" y="3143248"/>
              <a:ext cx="128588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LB" b="1" dirty="0" smtClean="0">
                  <a:solidFill>
                    <a:schemeClr val="accent2">
                      <a:lumMod val="50000"/>
                    </a:schemeClr>
                  </a:solidFill>
                  <a:effectLst>
                    <a:outerShdw blurRad="38100" dist="38100" dir="2700000" algn="tl">
                      <a:srgbClr val="000000">
                        <a:alpha val="43137"/>
                      </a:srgbClr>
                    </a:outerShdw>
                  </a:effectLst>
                </a:rPr>
                <a:t>الدولة</a:t>
              </a:r>
              <a:endParaRPr lang="en-US" b="1" dirty="0" smtClean="0">
                <a:solidFill>
                  <a:schemeClr val="accent2">
                    <a:lumMod val="50000"/>
                  </a:schemeClr>
                </a:solidFill>
                <a:effectLst>
                  <a:outerShdw blurRad="38100" dist="38100" dir="2700000" algn="tl">
                    <a:srgbClr val="000000">
                      <a:alpha val="43137"/>
                    </a:srgbClr>
                  </a:outerShdw>
                </a:effectLst>
              </a:endParaRPr>
            </a:p>
          </p:txBody>
        </p:sp>
        <p:sp>
          <p:nvSpPr>
            <p:cNvPr id="35" name="Rectangle 34"/>
            <p:cNvSpPr/>
            <p:nvPr/>
          </p:nvSpPr>
          <p:spPr>
            <a:xfrm>
              <a:off x="7164288" y="3143248"/>
              <a:ext cx="122413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LB" b="1" dirty="0" smtClean="0">
                  <a:solidFill>
                    <a:schemeClr val="accent2">
                      <a:lumMod val="50000"/>
                    </a:schemeClr>
                  </a:solidFill>
                  <a:effectLst>
                    <a:outerShdw blurRad="38100" dist="38100" dir="2700000" algn="tl">
                      <a:srgbClr val="000000">
                        <a:alpha val="43137"/>
                      </a:srgbClr>
                    </a:outerShdw>
                  </a:effectLst>
                </a:rPr>
                <a:t>المكون</a:t>
              </a:r>
              <a:endParaRPr lang="en-US" b="1" dirty="0" smtClean="0">
                <a:solidFill>
                  <a:schemeClr val="accent2">
                    <a:lumMod val="50000"/>
                  </a:schemeClr>
                </a:solidFill>
                <a:effectLst>
                  <a:outerShdw blurRad="38100" dist="38100" dir="2700000" algn="tl">
                    <a:srgbClr val="000000">
                      <a:alpha val="43137"/>
                    </a:srgbClr>
                  </a:outerShdw>
                </a:effectLst>
              </a:endParaRPr>
            </a:p>
          </p:txBody>
        </p:sp>
        <p:sp>
          <p:nvSpPr>
            <p:cNvPr id="36" name="Rectangle 35"/>
            <p:cNvSpPr/>
            <p:nvPr/>
          </p:nvSpPr>
          <p:spPr>
            <a:xfrm>
              <a:off x="8515404" y="3143247"/>
              <a:ext cx="43815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LB" b="1" dirty="0" smtClean="0">
                  <a:solidFill>
                    <a:schemeClr val="accent2">
                      <a:lumMod val="50000"/>
                    </a:schemeClr>
                  </a:solidFill>
                  <a:effectLst>
                    <a:outerShdw blurRad="38100" dist="38100" dir="2700000" algn="tl">
                      <a:srgbClr val="000000">
                        <a:alpha val="43137"/>
                      </a:srgbClr>
                    </a:outerShdw>
                  </a:effectLst>
                </a:rPr>
                <a:t>م</a:t>
              </a:r>
              <a:endParaRPr lang="en-US" b="1" dirty="0" smtClean="0">
                <a:solidFill>
                  <a:schemeClr val="accent2">
                    <a:lumMod val="50000"/>
                  </a:schemeClr>
                </a:solidFill>
                <a:effectLst>
                  <a:outerShdw blurRad="38100" dist="38100" dir="2700000" algn="tl">
                    <a:srgbClr val="000000">
                      <a:alpha val="43137"/>
                    </a:srgbClr>
                  </a:outerShdw>
                </a:effectLst>
              </a:endParaRPr>
            </a:p>
          </p:txBody>
        </p:sp>
      </p:grpSp>
      <p:sp>
        <p:nvSpPr>
          <p:cNvPr id="47" name="Rectangle 46"/>
          <p:cNvSpPr/>
          <p:nvPr/>
        </p:nvSpPr>
        <p:spPr>
          <a:xfrm>
            <a:off x="3321327" y="-2239522"/>
            <a:ext cx="2214578"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AE" b="1" dirty="0" smtClean="0">
                <a:solidFill>
                  <a:schemeClr val="accent2">
                    <a:lumMod val="50000"/>
                  </a:schemeClr>
                </a:solidFill>
                <a:effectLst>
                  <a:outerShdw blurRad="38100" dist="38100" dir="2700000" algn="tl">
                    <a:srgbClr val="000000">
                      <a:alpha val="43137"/>
                    </a:srgbClr>
                  </a:outerShdw>
                </a:effectLst>
              </a:rPr>
              <a:t>العرض</a:t>
            </a:r>
            <a:endParaRPr lang="en-US" b="1" dirty="0" smtClean="0">
              <a:solidFill>
                <a:schemeClr val="accent2">
                  <a:lumMod val="50000"/>
                </a:schemeClr>
              </a:solidFill>
              <a:effectLst>
                <a:outerShdw blurRad="38100" dist="38100" dir="2700000" algn="tl">
                  <a:srgbClr val="000000">
                    <a:alpha val="43137"/>
                  </a:srgbClr>
                </a:outerShdw>
              </a:effectLst>
            </a:endParaRPr>
          </a:p>
        </p:txBody>
      </p:sp>
      <p:sp>
        <p:nvSpPr>
          <p:cNvPr id="48" name="Rectangle 47"/>
          <p:cNvSpPr/>
          <p:nvPr/>
        </p:nvSpPr>
        <p:spPr>
          <a:xfrm>
            <a:off x="3321327" y="-1965912"/>
            <a:ext cx="2214578"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rtl="1"/>
            <a:r>
              <a:rPr lang="ar-AE" b="1" dirty="0" smtClean="0">
                <a:solidFill>
                  <a:schemeClr val="accent2">
                    <a:lumMod val="50000"/>
                  </a:schemeClr>
                </a:solidFill>
                <a:effectLst>
                  <a:outerShdw blurRad="38100" dist="38100" dir="2700000" algn="tl">
                    <a:srgbClr val="000000">
                      <a:alpha val="43137"/>
                    </a:srgbClr>
                  </a:outerShdw>
                </a:effectLst>
              </a:rPr>
              <a:t>المصنع</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49" name="Rectangle 48"/>
          <p:cNvSpPr/>
          <p:nvPr/>
        </p:nvSpPr>
        <p:spPr>
          <a:xfrm>
            <a:off x="3321327" y="-1680160"/>
            <a:ext cx="2214578"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AE" b="1" dirty="0" smtClean="0">
                <a:solidFill>
                  <a:schemeClr val="accent2">
                    <a:lumMod val="50000"/>
                  </a:schemeClr>
                </a:solidFill>
                <a:effectLst>
                  <a:outerShdw blurRad="38100" dist="38100" dir="2700000" algn="tl">
                    <a:srgbClr val="000000">
                      <a:alpha val="43137"/>
                    </a:srgbClr>
                  </a:outerShdw>
                </a:effectLst>
              </a:rPr>
              <a:t>النقل</a:t>
            </a:r>
            <a:endParaRPr lang="en-US" b="1" dirty="0" smtClean="0">
              <a:solidFill>
                <a:schemeClr val="accent2">
                  <a:lumMod val="50000"/>
                </a:schemeClr>
              </a:solidFill>
              <a:effectLst>
                <a:outerShdw blurRad="38100" dist="38100" dir="2700000" algn="tl">
                  <a:srgbClr val="000000">
                    <a:alpha val="43137"/>
                  </a:srgbClr>
                </a:outerShdw>
              </a:effectLst>
            </a:endParaRPr>
          </a:p>
        </p:txBody>
      </p:sp>
      <p:sp>
        <p:nvSpPr>
          <p:cNvPr id="50" name="Rectangle 49"/>
          <p:cNvSpPr/>
          <p:nvPr/>
        </p:nvSpPr>
        <p:spPr>
          <a:xfrm>
            <a:off x="3321327" y="-1394408"/>
            <a:ext cx="2214578"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AE" b="1" dirty="0" smtClean="0">
                <a:solidFill>
                  <a:schemeClr val="accent2">
                    <a:lumMod val="50000"/>
                  </a:schemeClr>
                </a:solidFill>
                <a:effectLst>
                  <a:outerShdw blurRad="38100" dist="38100" dir="2700000" algn="tl">
                    <a:srgbClr val="000000">
                      <a:alpha val="43137"/>
                    </a:srgbClr>
                  </a:outerShdw>
                </a:effectLst>
              </a:rPr>
              <a:t>الميناء والمختبر</a:t>
            </a:r>
            <a:endParaRPr lang="en-US" b="1" dirty="0" smtClean="0">
              <a:solidFill>
                <a:schemeClr val="accent2">
                  <a:lumMod val="50000"/>
                </a:schemeClr>
              </a:solidFill>
              <a:effectLst>
                <a:outerShdw blurRad="38100" dist="38100" dir="2700000" algn="tl">
                  <a:srgbClr val="000000">
                    <a:alpha val="43137"/>
                  </a:srgbClr>
                </a:outerShdw>
              </a:effectLst>
            </a:endParaRPr>
          </a:p>
        </p:txBody>
      </p:sp>
      <p:sp>
        <p:nvSpPr>
          <p:cNvPr id="51" name="Rectangle 50"/>
          <p:cNvSpPr/>
          <p:nvPr/>
        </p:nvSpPr>
        <p:spPr>
          <a:xfrm>
            <a:off x="3321327" y="-1108656"/>
            <a:ext cx="2214578"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LB" b="1" dirty="0" smtClean="0">
                <a:solidFill>
                  <a:schemeClr val="accent2">
                    <a:lumMod val="50000"/>
                  </a:schemeClr>
                </a:solidFill>
                <a:effectLst>
                  <a:outerShdw blurRad="38100" dist="38100" dir="2700000" algn="tl">
                    <a:srgbClr val="000000">
                      <a:alpha val="43137"/>
                    </a:srgbClr>
                  </a:outerShdw>
                </a:effectLst>
              </a:rPr>
              <a:t>المزرعة</a:t>
            </a:r>
            <a:endParaRPr lang="en-US" b="1" dirty="0" smtClean="0">
              <a:solidFill>
                <a:schemeClr val="accent2">
                  <a:lumMod val="50000"/>
                </a:schemeClr>
              </a:solidFill>
              <a:effectLst>
                <a:outerShdw blurRad="38100" dist="38100" dir="2700000" algn="tl">
                  <a:srgbClr val="000000">
                    <a:alpha val="43137"/>
                  </a:srgbClr>
                </a:outerShdw>
              </a:effectLst>
            </a:endParaRPr>
          </a:p>
        </p:txBody>
      </p:sp>
      <p:sp>
        <p:nvSpPr>
          <p:cNvPr id="52" name="Rectangle 51"/>
          <p:cNvSpPr/>
          <p:nvPr/>
        </p:nvSpPr>
        <p:spPr>
          <a:xfrm>
            <a:off x="3321327" y="-810762"/>
            <a:ext cx="2214578"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LB" b="1" dirty="0" smtClean="0">
                <a:solidFill>
                  <a:schemeClr val="accent2">
                    <a:lumMod val="50000"/>
                  </a:schemeClr>
                </a:solidFill>
                <a:effectLst>
                  <a:outerShdw blurRad="38100" dist="38100" dir="2700000" algn="tl">
                    <a:srgbClr val="000000">
                      <a:alpha val="43137"/>
                    </a:srgbClr>
                  </a:outerShdw>
                </a:effectLst>
              </a:rPr>
              <a:t>المستهلك</a:t>
            </a:r>
            <a:endParaRPr lang="en-US" b="1" dirty="0" smtClean="0">
              <a:solidFill>
                <a:schemeClr val="accent2">
                  <a:lumMod val="50000"/>
                </a:schemeClr>
              </a:solidFill>
              <a:effectLst>
                <a:outerShdw blurRad="38100" dist="38100" dir="2700000" algn="tl">
                  <a:srgbClr val="000000">
                    <a:alpha val="43137"/>
                  </a:srgbClr>
                </a:outerShdw>
              </a:effectLst>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8" name="Rectangle 6"/>
          <p:cNvSpPr>
            <a:spLocks noChangeArrowheads="1"/>
          </p:cNvSpPr>
          <p:nvPr/>
        </p:nvSpPr>
        <p:spPr bwMode="auto">
          <a:xfrm>
            <a:off x="0" y="1095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9" name="Rectangle 7"/>
          <p:cNvSpPr>
            <a:spLocks noChangeArrowheads="1"/>
          </p:cNvSpPr>
          <p:nvPr/>
        </p:nvSpPr>
        <p:spPr bwMode="auto">
          <a:xfrm>
            <a:off x="0" y="1371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0" name="Rectangle 8"/>
          <p:cNvSpPr>
            <a:spLocks noChangeArrowheads="1"/>
          </p:cNvSpPr>
          <p:nvPr/>
        </p:nvSpPr>
        <p:spPr bwMode="auto">
          <a:xfrm>
            <a:off x="0" y="1685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TextBox 59"/>
          <p:cNvSpPr txBox="1"/>
          <p:nvPr/>
        </p:nvSpPr>
        <p:spPr>
          <a:xfrm>
            <a:off x="8604448" y="3684591"/>
            <a:ext cx="219078" cy="369332"/>
          </a:xfrm>
          <a:prstGeom prst="rect">
            <a:avLst/>
          </a:prstGeom>
          <a:noFill/>
        </p:spPr>
        <p:txBody>
          <a:bodyPr wrap="square" rtlCol="0">
            <a:spAutoFit/>
          </a:bodyPr>
          <a:lstStyle/>
          <a:p>
            <a:r>
              <a:rPr lang="ar-SA" b="1" dirty="0">
                <a:solidFill>
                  <a:schemeClr val="accent2">
                    <a:lumMod val="50000"/>
                  </a:schemeClr>
                </a:solidFill>
                <a:effectLst>
                  <a:outerShdw blurRad="38100" dist="38100" dir="2700000" algn="tl">
                    <a:srgbClr val="000000">
                      <a:alpha val="43137"/>
                    </a:srgbClr>
                  </a:outerShdw>
                </a:effectLst>
              </a:rPr>
              <a:t>1</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61" name="TextBox 60"/>
          <p:cNvSpPr txBox="1"/>
          <p:nvPr/>
        </p:nvSpPr>
        <p:spPr>
          <a:xfrm>
            <a:off x="8604448" y="4139788"/>
            <a:ext cx="314510" cy="369332"/>
          </a:xfrm>
          <a:prstGeom prst="rect">
            <a:avLst/>
          </a:prstGeom>
          <a:noFill/>
        </p:spPr>
        <p:txBody>
          <a:bodyPr wrap="none" rtlCol="0">
            <a:spAutoFit/>
          </a:bodyPr>
          <a:lstStyle/>
          <a:p>
            <a:r>
              <a:rPr lang="ar-LB" b="1" dirty="0" smtClean="0">
                <a:solidFill>
                  <a:schemeClr val="accent2">
                    <a:lumMod val="50000"/>
                  </a:schemeClr>
                </a:solidFill>
                <a:effectLst>
                  <a:outerShdw blurRad="38100" dist="38100" dir="2700000" algn="tl">
                    <a:srgbClr val="000000">
                      <a:alpha val="43137"/>
                    </a:srgbClr>
                  </a:outerShdw>
                </a:effectLst>
              </a:rPr>
              <a:t>2</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62" name="TextBox 61"/>
          <p:cNvSpPr txBox="1"/>
          <p:nvPr/>
        </p:nvSpPr>
        <p:spPr>
          <a:xfrm>
            <a:off x="8604448" y="4634843"/>
            <a:ext cx="314510" cy="369332"/>
          </a:xfrm>
          <a:prstGeom prst="rect">
            <a:avLst/>
          </a:prstGeom>
          <a:noFill/>
        </p:spPr>
        <p:txBody>
          <a:bodyPr wrap="none" rtlCol="0">
            <a:spAutoFit/>
          </a:bodyPr>
          <a:lstStyle/>
          <a:p>
            <a:r>
              <a:rPr lang="ar-LB" b="1" dirty="0" smtClean="0">
                <a:solidFill>
                  <a:schemeClr val="accent2">
                    <a:lumMod val="50000"/>
                  </a:schemeClr>
                </a:solidFill>
                <a:effectLst>
                  <a:outerShdw blurRad="38100" dist="38100" dir="2700000" algn="tl">
                    <a:srgbClr val="000000">
                      <a:alpha val="43137"/>
                    </a:srgbClr>
                  </a:outerShdw>
                </a:effectLst>
              </a:rPr>
              <a:t>3</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63" name="TextBox 62"/>
          <p:cNvSpPr txBox="1"/>
          <p:nvPr/>
        </p:nvSpPr>
        <p:spPr>
          <a:xfrm>
            <a:off x="8604448" y="4994883"/>
            <a:ext cx="314510" cy="369332"/>
          </a:xfrm>
          <a:prstGeom prst="rect">
            <a:avLst/>
          </a:prstGeom>
          <a:noFill/>
        </p:spPr>
        <p:txBody>
          <a:bodyPr wrap="none" rtlCol="0">
            <a:spAutoFit/>
          </a:bodyPr>
          <a:lstStyle/>
          <a:p>
            <a:r>
              <a:rPr lang="ar-LB" b="1" dirty="0" smtClean="0">
                <a:solidFill>
                  <a:schemeClr val="accent2">
                    <a:lumMod val="50000"/>
                  </a:schemeClr>
                </a:solidFill>
                <a:effectLst>
                  <a:outerShdw blurRad="38100" dist="38100" dir="2700000" algn="tl">
                    <a:srgbClr val="000000">
                      <a:alpha val="43137"/>
                    </a:srgbClr>
                  </a:outerShdw>
                </a:effectLst>
              </a:rPr>
              <a:t>4</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66" name="TextBox 65"/>
          <p:cNvSpPr txBox="1"/>
          <p:nvPr/>
        </p:nvSpPr>
        <p:spPr>
          <a:xfrm>
            <a:off x="8604448" y="5399928"/>
            <a:ext cx="314510" cy="369332"/>
          </a:xfrm>
          <a:prstGeom prst="rect">
            <a:avLst/>
          </a:prstGeom>
          <a:noFill/>
        </p:spPr>
        <p:txBody>
          <a:bodyPr wrap="none" rtlCol="0">
            <a:spAutoFit/>
          </a:bodyPr>
          <a:lstStyle/>
          <a:p>
            <a:r>
              <a:rPr lang="ar-LB" b="1" dirty="0" smtClean="0">
                <a:solidFill>
                  <a:schemeClr val="accent2">
                    <a:lumMod val="50000"/>
                  </a:schemeClr>
                </a:solidFill>
                <a:effectLst>
                  <a:outerShdw blurRad="38100" dist="38100" dir="2700000" algn="tl">
                    <a:srgbClr val="000000">
                      <a:alpha val="43137"/>
                    </a:srgbClr>
                  </a:outerShdw>
                </a:effectLst>
              </a:rPr>
              <a:t>5</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53" name="TextBox 52"/>
          <p:cNvSpPr txBox="1"/>
          <p:nvPr/>
        </p:nvSpPr>
        <p:spPr>
          <a:xfrm>
            <a:off x="6011863" y="-4507322"/>
            <a:ext cx="1224433"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AE" b="1" dirty="0" smtClean="0">
                <a:solidFill>
                  <a:schemeClr val="accent2">
                    <a:lumMod val="50000"/>
                  </a:schemeClr>
                </a:solidFill>
                <a:effectLst>
                  <a:outerShdw blurRad="38100" dist="38100" dir="2700000" algn="tl">
                    <a:srgbClr val="000000">
                      <a:alpha val="43137"/>
                    </a:srgbClr>
                  </a:outerShdw>
                </a:effectLst>
              </a:rPr>
              <a:t>القمح</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54" name="TextBox 53"/>
          <p:cNvSpPr txBox="1"/>
          <p:nvPr/>
        </p:nvSpPr>
        <p:spPr>
          <a:xfrm>
            <a:off x="6012160" y="-4077835"/>
            <a:ext cx="122413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LB" b="1" dirty="0" smtClean="0">
                <a:solidFill>
                  <a:schemeClr val="accent2">
                    <a:lumMod val="50000"/>
                  </a:schemeClr>
                </a:solidFill>
                <a:effectLst>
                  <a:outerShdw blurRad="38100" dist="38100" dir="2700000" algn="tl">
                    <a:srgbClr val="000000">
                      <a:alpha val="43137"/>
                    </a:srgbClr>
                  </a:outerShdw>
                </a:effectLst>
              </a:rPr>
              <a:t>حليب</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55" name="TextBox 54"/>
          <p:cNvSpPr txBox="1"/>
          <p:nvPr/>
        </p:nvSpPr>
        <p:spPr>
          <a:xfrm>
            <a:off x="6012160" y="-3645787"/>
            <a:ext cx="122413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LB" b="1" dirty="0" smtClean="0">
                <a:solidFill>
                  <a:schemeClr val="accent2">
                    <a:lumMod val="50000"/>
                  </a:schemeClr>
                </a:solidFill>
                <a:effectLst>
                  <a:outerShdw blurRad="38100" dist="38100" dir="2700000" algn="tl">
                    <a:srgbClr val="000000">
                      <a:alpha val="43137"/>
                    </a:srgbClr>
                  </a:outerShdw>
                </a:effectLst>
              </a:rPr>
              <a:t>سكر</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56" name="TextBox 55"/>
          <p:cNvSpPr txBox="1"/>
          <p:nvPr/>
        </p:nvSpPr>
        <p:spPr>
          <a:xfrm>
            <a:off x="6012160" y="-3211494"/>
            <a:ext cx="122413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LB" b="1" dirty="0" err="1" smtClean="0">
                <a:solidFill>
                  <a:schemeClr val="accent2">
                    <a:lumMod val="50000"/>
                  </a:schemeClr>
                </a:solidFill>
                <a:effectLst>
                  <a:outerShdw blurRad="38100" dist="38100" dir="2700000" algn="tl">
                    <a:srgbClr val="000000">
                      <a:alpha val="43137"/>
                    </a:srgbClr>
                  </a:outerShdw>
                </a:effectLst>
              </a:rPr>
              <a:t>زبدة</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57" name="TextBox 56"/>
          <p:cNvSpPr txBox="1"/>
          <p:nvPr/>
        </p:nvSpPr>
        <p:spPr>
          <a:xfrm>
            <a:off x="6012160" y="-2790983"/>
            <a:ext cx="1224136" cy="369333"/>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LB" b="1" dirty="0" err="1" smtClean="0">
                <a:solidFill>
                  <a:schemeClr val="accent2">
                    <a:lumMod val="50000"/>
                  </a:schemeClr>
                </a:solidFill>
                <a:effectLst>
                  <a:outerShdw blurRad="38100" dist="38100" dir="2700000" algn="tl">
                    <a:srgbClr val="000000">
                      <a:alpha val="43137"/>
                    </a:srgbClr>
                  </a:outerShdw>
                </a:effectLst>
              </a:rPr>
              <a:t>قشطة</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75" name="Rectangle 74"/>
          <p:cNvSpPr/>
          <p:nvPr/>
        </p:nvSpPr>
        <p:spPr>
          <a:xfrm>
            <a:off x="5709490" y="-8182937"/>
            <a:ext cx="128588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LB" b="1" dirty="0" smtClean="0">
                <a:solidFill>
                  <a:schemeClr val="accent2">
                    <a:lumMod val="50000"/>
                  </a:schemeClr>
                </a:solidFill>
                <a:effectLst>
                  <a:outerShdw blurRad="38100" dist="38100" dir="2700000" algn="tl">
                    <a:srgbClr val="000000">
                      <a:alpha val="43137"/>
                    </a:srgbClr>
                  </a:outerShdw>
                </a:effectLst>
              </a:rPr>
              <a:t>مصر</a:t>
            </a:r>
            <a:endParaRPr lang="en-US" b="1" dirty="0" smtClean="0">
              <a:solidFill>
                <a:schemeClr val="accent2">
                  <a:lumMod val="50000"/>
                </a:schemeClr>
              </a:solidFill>
              <a:effectLst>
                <a:outerShdw blurRad="38100" dist="38100" dir="2700000" algn="tl">
                  <a:srgbClr val="000000">
                    <a:alpha val="43137"/>
                  </a:srgbClr>
                </a:outerShdw>
              </a:effectLst>
            </a:endParaRPr>
          </a:p>
        </p:txBody>
      </p:sp>
      <p:sp>
        <p:nvSpPr>
          <p:cNvPr id="76" name="Rectangle 75"/>
          <p:cNvSpPr/>
          <p:nvPr/>
        </p:nvSpPr>
        <p:spPr>
          <a:xfrm>
            <a:off x="5705574" y="-8597921"/>
            <a:ext cx="128588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LB" b="1" dirty="0" smtClean="0">
                <a:solidFill>
                  <a:schemeClr val="accent2">
                    <a:lumMod val="50000"/>
                  </a:schemeClr>
                </a:solidFill>
                <a:effectLst>
                  <a:outerShdw blurRad="38100" dist="38100" dir="2700000" algn="tl">
                    <a:srgbClr val="000000">
                      <a:alpha val="43137"/>
                    </a:srgbClr>
                  </a:outerShdw>
                </a:effectLst>
              </a:rPr>
              <a:t>نيوزلندا</a:t>
            </a:r>
            <a:endParaRPr lang="en-US" b="1" dirty="0" smtClean="0">
              <a:solidFill>
                <a:schemeClr val="accent2">
                  <a:lumMod val="50000"/>
                </a:schemeClr>
              </a:solidFill>
              <a:effectLst>
                <a:outerShdw blurRad="38100" dist="38100" dir="2700000" algn="tl">
                  <a:srgbClr val="000000">
                    <a:alpha val="43137"/>
                  </a:srgbClr>
                </a:outerShdw>
              </a:effectLst>
            </a:endParaRPr>
          </a:p>
        </p:txBody>
      </p:sp>
      <p:sp>
        <p:nvSpPr>
          <p:cNvPr id="77" name="Rectangle 76"/>
          <p:cNvSpPr/>
          <p:nvPr/>
        </p:nvSpPr>
        <p:spPr>
          <a:xfrm>
            <a:off x="5701658" y="-9038032"/>
            <a:ext cx="128588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LB" b="1" dirty="0" smtClean="0">
                <a:solidFill>
                  <a:schemeClr val="accent2">
                    <a:lumMod val="50000"/>
                  </a:schemeClr>
                </a:solidFill>
                <a:effectLst>
                  <a:outerShdw blurRad="38100" dist="38100" dir="2700000" algn="tl">
                    <a:srgbClr val="000000">
                      <a:alpha val="43137"/>
                    </a:srgbClr>
                  </a:outerShdw>
                </a:effectLst>
              </a:rPr>
              <a:t>البرازيل</a:t>
            </a:r>
            <a:endParaRPr lang="en-US" b="1" dirty="0" smtClean="0">
              <a:solidFill>
                <a:schemeClr val="accent2">
                  <a:lumMod val="50000"/>
                </a:schemeClr>
              </a:solidFill>
              <a:effectLst>
                <a:outerShdw blurRad="38100" dist="38100" dir="2700000" algn="tl">
                  <a:srgbClr val="000000">
                    <a:alpha val="43137"/>
                  </a:srgbClr>
                </a:outerShdw>
              </a:effectLst>
            </a:endParaRPr>
          </a:p>
        </p:txBody>
      </p:sp>
      <p:sp>
        <p:nvSpPr>
          <p:cNvPr id="78" name="Rectangle 77"/>
          <p:cNvSpPr/>
          <p:nvPr/>
        </p:nvSpPr>
        <p:spPr>
          <a:xfrm>
            <a:off x="5697125" y="-9462308"/>
            <a:ext cx="128588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SA" b="1" dirty="0" smtClean="0">
                <a:solidFill>
                  <a:schemeClr val="accent2">
                    <a:lumMod val="50000"/>
                  </a:schemeClr>
                </a:solidFill>
                <a:effectLst>
                  <a:outerShdw blurRad="38100" dist="38100" dir="2700000" algn="tl">
                    <a:srgbClr val="000000">
                      <a:alpha val="43137"/>
                    </a:srgbClr>
                  </a:outerShdw>
                </a:effectLst>
              </a:rPr>
              <a:t>هولندا</a:t>
            </a:r>
            <a:endParaRPr lang="en-US" b="1" dirty="0" smtClean="0">
              <a:solidFill>
                <a:schemeClr val="accent2">
                  <a:lumMod val="50000"/>
                </a:schemeClr>
              </a:solidFill>
              <a:effectLst>
                <a:outerShdw blurRad="38100" dist="38100" dir="2700000" algn="tl">
                  <a:srgbClr val="000000">
                    <a:alpha val="43137"/>
                  </a:srgbClr>
                </a:outerShdw>
              </a:effectLst>
            </a:endParaRPr>
          </a:p>
        </p:txBody>
      </p:sp>
      <p:sp>
        <p:nvSpPr>
          <p:cNvPr id="79" name="Rectangle 78"/>
          <p:cNvSpPr/>
          <p:nvPr/>
        </p:nvSpPr>
        <p:spPr>
          <a:xfrm>
            <a:off x="5699075" y="-9892480"/>
            <a:ext cx="128588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SA" b="1" dirty="0" smtClean="0">
                <a:solidFill>
                  <a:schemeClr val="accent2">
                    <a:lumMod val="50000"/>
                  </a:schemeClr>
                </a:solidFill>
                <a:effectLst>
                  <a:outerShdw blurRad="38100" dist="38100" dir="2700000" algn="tl">
                    <a:srgbClr val="000000">
                      <a:alpha val="43137"/>
                    </a:srgbClr>
                  </a:outerShdw>
                </a:effectLst>
              </a:rPr>
              <a:t>روسيا</a:t>
            </a:r>
            <a:endParaRPr lang="en-US" b="1" dirty="0" smtClean="0">
              <a:solidFill>
                <a:schemeClr val="accent2">
                  <a:lumMod val="50000"/>
                </a:schemeClr>
              </a:solidFill>
              <a:effectLst>
                <a:outerShdw blurRad="38100" dist="38100" dir="2700000" algn="tl">
                  <a:srgbClr val="000000">
                    <a:alpha val="43137"/>
                  </a:srgbClr>
                </a:outerShdw>
              </a:effectLst>
            </a:endParaRPr>
          </a:p>
        </p:txBody>
      </p:sp>
      <p:grpSp>
        <p:nvGrpSpPr>
          <p:cNvPr id="2" name="Group 1"/>
          <p:cNvGrpSpPr/>
          <p:nvPr/>
        </p:nvGrpSpPr>
        <p:grpSpPr>
          <a:xfrm>
            <a:off x="5706050" y="-7731593"/>
            <a:ext cx="1295823" cy="2078875"/>
            <a:chOff x="5706050" y="-7731593"/>
            <a:chExt cx="1295823" cy="2078875"/>
          </a:xfrm>
        </p:grpSpPr>
        <p:sp>
          <p:nvSpPr>
            <p:cNvPr id="80" name="Rectangle 79"/>
            <p:cNvSpPr/>
            <p:nvPr/>
          </p:nvSpPr>
          <p:spPr>
            <a:xfrm>
              <a:off x="5706050" y="-6022050"/>
              <a:ext cx="128588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SA" b="1" dirty="0" smtClean="0">
                  <a:solidFill>
                    <a:schemeClr val="accent2">
                      <a:lumMod val="50000"/>
                    </a:schemeClr>
                  </a:solidFill>
                  <a:effectLst>
                    <a:outerShdw blurRad="38100" dist="38100" dir="2700000" algn="tl">
                      <a:srgbClr val="000000">
                        <a:alpha val="43137"/>
                      </a:srgbClr>
                    </a:outerShdw>
                  </a:effectLst>
                </a:rPr>
                <a:t>أمريكا</a:t>
              </a:r>
              <a:endParaRPr lang="en-US" b="1" dirty="0" smtClean="0">
                <a:solidFill>
                  <a:schemeClr val="accent2">
                    <a:lumMod val="50000"/>
                  </a:schemeClr>
                </a:solidFill>
                <a:effectLst>
                  <a:outerShdw blurRad="38100" dist="38100" dir="2700000" algn="tl">
                    <a:srgbClr val="000000">
                      <a:alpha val="43137"/>
                    </a:srgbClr>
                  </a:outerShdw>
                </a:effectLst>
              </a:endParaRPr>
            </a:p>
          </p:txBody>
        </p:sp>
        <p:sp>
          <p:nvSpPr>
            <p:cNvPr id="81" name="Rectangle 80"/>
            <p:cNvSpPr/>
            <p:nvPr/>
          </p:nvSpPr>
          <p:spPr>
            <a:xfrm>
              <a:off x="5715989" y="-6437034"/>
              <a:ext cx="128588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SA" b="1" dirty="0" smtClean="0">
                  <a:solidFill>
                    <a:schemeClr val="accent2">
                      <a:lumMod val="50000"/>
                    </a:schemeClr>
                  </a:solidFill>
                  <a:effectLst>
                    <a:outerShdw blurRad="38100" dist="38100" dir="2700000" algn="tl">
                      <a:srgbClr val="000000">
                        <a:alpha val="43137"/>
                      </a:srgbClr>
                    </a:outerShdw>
                  </a:effectLst>
                </a:rPr>
                <a:t>ألمانيا</a:t>
              </a:r>
              <a:endParaRPr lang="en-US" b="1" dirty="0" smtClean="0">
                <a:solidFill>
                  <a:schemeClr val="accent2">
                    <a:lumMod val="50000"/>
                  </a:schemeClr>
                </a:solidFill>
                <a:effectLst>
                  <a:outerShdw blurRad="38100" dist="38100" dir="2700000" algn="tl">
                    <a:srgbClr val="000000">
                      <a:alpha val="43137"/>
                    </a:srgbClr>
                  </a:outerShdw>
                </a:effectLst>
              </a:endParaRPr>
            </a:p>
          </p:txBody>
        </p:sp>
        <p:sp>
          <p:nvSpPr>
            <p:cNvPr id="82" name="Rectangle 81"/>
            <p:cNvSpPr/>
            <p:nvPr/>
          </p:nvSpPr>
          <p:spPr>
            <a:xfrm>
              <a:off x="5712073" y="-6877145"/>
              <a:ext cx="128588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SA" b="1" dirty="0" smtClean="0">
                  <a:solidFill>
                    <a:schemeClr val="accent2">
                      <a:lumMod val="50000"/>
                    </a:schemeClr>
                  </a:solidFill>
                  <a:effectLst>
                    <a:outerShdw blurRad="38100" dist="38100" dir="2700000" algn="tl">
                      <a:srgbClr val="000000">
                        <a:alpha val="43137"/>
                      </a:srgbClr>
                    </a:outerShdw>
                  </a:effectLst>
                </a:rPr>
                <a:t>غانا</a:t>
              </a:r>
              <a:endParaRPr lang="en-US" b="1" dirty="0" smtClean="0">
                <a:solidFill>
                  <a:schemeClr val="accent2">
                    <a:lumMod val="50000"/>
                  </a:schemeClr>
                </a:solidFill>
                <a:effectLst>
                  <a:outerShdw blurRad="38100" dist="38100" dir="2700000" algn="tl">
                    <a:srgbClr val="000000">
                      <a:alpha val="43137"/>
                    </a:srgbClr>
                  </a:outerShdw>
                </a:effectLst>
              </a:endParaRPr>
            </a:p>
          </p:txBody>
        </p:sp>
        <p:sp>
          <p:nvSpPr>
            <p:cNvPr id="83" name="Rectangle 82"/>
            <p:cNvSpPr/>
            <p:nvPr/>
          </p:nvSpPr>
          <p:spPr>
            <a:xfrm>
              <a:off x="5707540" y="-7301421"/>
              <a:ext cx="128588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SA" b="1" dirty="0" smtClean="0">
                  <a:solidFill>
                    <a:schemeClr val="accent2">
                      <a:lumMod val="50000"/>
                    </a:schemeClr>
                  </a:solidFill>
                  <a:effectLst>
                    <a:outerShdw blurRad="38100" dist="38100" dir="2700000" algn="tl">
                      <a:srgbClr val="000000">
                        <a:alpha val="43137"/>
                      </a:srgbClr>
                    </a:outerShdw>
                  </a:effectLst>
                </a:rPr>
                <a:t>مدغشقر</a:t>
              </a:r>
              <a:endParaRPr lang="en-US" b="1" dirty="0" smtClean="0">
                <a:solidFill>
                  <a:schemeClr val="accent2">
                    <a:lumMod val="50000"/>
                  </a:schemeClr>
                </a:solidFill>
                <a:effectLst>
                  <a:outerShdw blurRad="38100" dist="38100" dir="2700000" algn="tl">
                    <a:srgbClr val="000000">
                      <a:alpha val="43137"/>
                    </a:srgbClr>
                  </a:outerShdw>
                </a:effectLst>
              </a:endParaRPr>
            </a:p>
          </p:txBody>
        </p:sp>
        <p:sp>
          <p:nvSpPr>
            <p:cNvPr id="84" name="Rectangle 83"/>
            <p:cNvSpPr/>
            <p:nvPr/>
          </p:nvSpPr>
          <p:spPr>
            <a:xfrm>
              <a:off x="5709490" y="-7731593"/>
              <a:ext cx="128588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SA" b="1" dirty="0" smtClean="0">
                  <a:solidFill>
                    <a:schemeClr val="accent2">
                      <a:lumMod val="50000"/>
                    </a:schemeClr>
                  </a:solidFill>
                  <a:effectLst>
                    <a:outerShdw blurRad="38100" dist="38100" dir="2700000" algn="tl">
                      <a:srgbClr val="000000">
                        <a:alpha val="43137"/>
                      </a:srgbClr>
                    </a:outerShdw>
                  </a:effectLst>
                </a:rPr>
                <a:t>سويسرا</a:t>
              </a:r>
              <a:endParaRPr lang="en-US" b="1" dirty="0" smtClean="0">
                <a:solidFill>
                  <a:schemeClr val="accent2">
                    <a:lumMod val="50000"/>
                  </a:schemeClr>
                </a:solidFill>
                <a:effectLst>
                  <a:outerShdw blurRad="38100" dist="38100" dir="2700000" algn="tl">
                    <a:srgbClr val="000000">
                      <a:alpha val="43137"/>
                    </a:srgbClr>
                  </a:outerShdw>
                </a:effectLst>
              </a:endParaRPr>
            </a:p>
          </p:txBody>
        </p:sp>
      </p:grpSp>
      <p:grpSp>
        <p:nvGrpSpPr>
          <p:cNvPr id="6" name="Group 5"/>
          <p:cNvGrpSpPr/>
          <p:nvPr/>
        </p:nvGrpSpPr>
        <p:grpSpPr>
          <a:xfrm>
            <a:off x="1862402" y="-2646675"/>
            <a:ext cx="1224433" cy="2085672"/>
            <a:chOff x="71500" y="-4491880"/>
            <a:chExt cx="1224433" cy="2085672"/>
          </a:xfrm>
        </p:grpSpPr>
        <p:sp>
          <p:nvSpPr>
            <p:cNvPr id="59" name="TextBox 58"/>
            <p:cNvSpPr txBox="1"/>
            <p:nvPr/>
          </p:nvSpPr>
          <p:spPr>
            <a:xfrm>
              <a:off x="71500" y="-4491880"/>
              <a:ext cx="1224433"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defPPr>
                <a:defRPr lang="ar-SA"/>
              </a:defPPr>
              <a:lvl1pPr algn="ctr">
                <a:defRPr b="1">
                  <a:solidFill>
                    <a:schemeClr val="accent2">
                      <a:lumMod val="50000"/>
                    </a:schemeClr>
                  </a:solidFill>
                  <a:effectLst>
                    <a:outerShdw blurRad="38100" dist="38100" dir="2700000" algn="tl">
                      <a:srgbClr val="000000">
                        <a:alpha val="43137"/>
                      </a:srgbClr>
                    </a:outerShdw>
                  </a:effectLst>
                </a:defRPr>
              </a:lvl1pPr>
            </a:lstStyle>
            <a:p>
              <a:r>
                <a:rPr lang="ar-AE" dirty="0"/>
                <a:t>شوكولاته</a:t>
              </a:r>
              <a:endParaRPr lang="en-US" dirty="0"/>
            </a:p>
          </p:txBody>
        </p:sp>
        <p:sp>
          <p:nvSpPr>
            <p:cNvPr id="67" name="TextBox 66"/>
            <p:cNvSpPr txBox="1"/>
            <p:nvPr/>
          </p:nvSpPr>
          <p:spPr>
            <a:xfrm>
              <a:off x="71797" y="-4062393"/>
              <a:ext cx="122413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AE" b="1" dirty="0" smtClean="0">
                  <a:solidFill>
                    <a:schemeClr val="accent2">
                      <a:lumMod val="50000"/>
                    </a:schemeClr>
                  </a:solidFill>
                  <a:effectLst>
                    <a:outerShdw blurRad="38100" dist="38100" dir="2700000" algn="tl">
                      <a:srgbClr val="000000">
                        <a:alpha val="43137"/>
                      </a:srgbClr>
                    </a:outerShdw>
                  </a:effectLst>
                </a:rPr>
                <a:t>فانيلا</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68" name="TextBox 67"/>
            <p:cNvSpPr txBox="1"/>
            <p:nvPr/>
          </p:nvSpPr>
          <p:spPr>
            <a:xfrm>
              <a:off x="71797" y="-3630345"/>
              <a:ext cx="122413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AE" b="1" dirty="0" smtClean="0">
                  <a:solidFill>
                    <a:schemeClr val="accent2">
                      <a:lumMod val="50000"/>
                    </a:schemeClr>
                  </a:solidFill>
                  <a:effectLst>
                    <a:outerShdw blurRad="38100" dist="38100" dir="2700000" algn="tl">
                      <a:srgbClr val="000000">
                        <a:alpha val="43137"/>
                      </a:srgbClr>
                    </a:outerShdw>
                  </a:effectLst>
                </a:rPr>
                <a:t>كاكاو</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69" name="TextBox 68"/>
            <p:cNvSpPr txBox="1"/>
            <p:nvPr/>
          </p:nvSpPr>
          <p:spPr>
            <a:xfrm>
              <a:off x="71797" y="-3196052"/>
              <a:ext cx="122413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AE" b="1" dirty="0" smtClean="0">
                  <a:solidFill>
                    <a:schemeClr val="accent2">
                      <a:lumMod val="50000"/>
                    </a:schemeClr>
                  </a:solidFill>
                  <a:effectLst>
                    <a:outerShdw blurRad="38100" dist="38100" dir="2700000" algn="tl">
                      <a:srgbClr val="000000">
                        <a:alpha val="43137"/>
                      </a:srgbClr>
                    </a:outerShdw>
                  </a:effectLst>
                </a:rPr>
                <a:t>ألوان</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70" name="TextBox 69"/>
            <p:cNvSpPr txBox="1"/>
            <p:nvPr/>
          </p:nvSpPr>
          <p:spPr>
            <a:xfrm>
              <a:off x="71797" y="-2775541"/>
              <a:ext cx="1224136" cy="369333"/>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ar-AE" b="1" dirty="0" smtClean="0">
                  <a:solidFill>
                    <a:schemeClr val="accent2">
                      <a:lumMod val="50000"/>
                    </a:schemeClr>
                  </a:solidFill>
                  <a:effectLst>
                    <a:outerShdw blurRad="38100" dist="38100" dir="2700000" algn="tl">
                      <a:srgbClr val="000000">
                        <a:alpha val="43137"/>
                      </a:srgbClr>
                    </a:outerShdw>
                  </a:effectLst>
                </a:rPr>
                <a:t>منكهات</a:t>
              </a:r>
              <a:endParaRPr lang="en-US" b="1" dirty="0">
                <a:solidFill>
                  <a:schemeClr val="accent2">
                    <a:lumMod val="50000"/>
                  </a:schemeClr>
                </a:solidFill>
                <a:effectLst>
                  <a:outerShdw blurRad="38100" dist="38100" dir="2700000" algn="tl">
                    <a:srgbClr val="000000">
                      <a:alpha val="43137"/>
                    </a:srgbClr>
                  </a:outerShdw>
                </a:effectLst>
              </a:endParaRPr>
            </a:p>
          </p:txBody>
        </p:sp>
      </p:grpSp>
      <p:graphicFrame>
        <p:nvGraphicFramePr>
          <p:cNvPr id="65" name="Table 64"/>
          <p:cNvGraphicFramePr>
            <a:graphicFrameLocks noGrp="1"/>
          </p:cNvGraphicFramePr>
          <p:nvPr>
            <p:extLst>
              <p:ext uri="{D42A27DB-BD31-4B8C-83A1-F6EECF244321}">
                <p14:modId xmlns:p14="http://schemas.microsoft.com/office/powerpoint/2010/main" xmlns="" val="417114341"/>
              </p:ext>
            </p:extLst>
          </p:nvPr>
        </p:nvGraphicFramePr>
        <p:xfrm>
          <a:off x="179469" y="7067384"/>
          <a:ext cx="5508655" cy="3874751"/>
        </p:xfrm>
        <a:graphic>
          <a:graphicData uri="http://schemas.openxmlformats.org/drawingml/2006/table">
            <a:tbl>
              <a:tblPr>
                <a:effectLst>
                  <a:innerShdw blurRad="114300">
                    <a:prstClr val="black"/>
                  </a:innerShdw>
                </a:effectLst>
                <a:tableStyleId>{306799F8-075E-4A3A-A7F6-7FBC6576F1A4}</a:tableStyleId>
              </a:tblPr>
              <a:tblGrid>
                <a:gridCol w="3260739"/>
                <a:gridCol w="2247916"/>
              </a:tblGrid>
              <a:tr h="459577">
                <a:tc>
                  <a:txBody>
                    <a:bodyPr/>
                    <a:lstStyle/>
                    <a:p>
                      <a:pPr algn="r" rtl="1">
                        <a:buFont typeface="Arial" pitchFamily="34" charset="0"/>
                        <a:buChar char="•"/>
                      </a:pPr>
                      <a:endParaRPr lang="en-US" sz="800" b="1" kern="1200" dirty="0" smtClean="0">
                        <a:solidFill>
                          <a:schemeClr val="accent2">
                            <a:lumMod val="50000"/>
                          </a:schemeClr>
                        </a:solidFill>
                        <a:effectLst/>
                        <a:latin typeface="Arabic Transparent" pitchFamily="34" charset="0"/>
                        <a:ea typeface="+mn-ea"/>
                        <a:cs typeface="Arabic Transparent" pitchFamily="34" charset="0"/>
                      </a:endParaRPr>
                    </a:p>
                    <a:p>
                      <a:pPr algn="r" rtl="1">
                        <a:buFont typeface="Arial" pitchFamily="34" charset="0"/>
                        <a:buChar char="•"/>
                      </a:pPr>
                      <a:r>
                        <a:rPr lang="ar-AE" sz="800" b="1" kern="1200" dirty="0" smtClean="0">
                          <a:solidFill>
                            <a:schemeClr val="accent2">
                              <a:lumMod val="50000"/>
                            </a:schemeClr>
                          </a:solidFill>
                          <a:effectLst/>
                          <a:latin typeface="Arabic Transparent" pitchFamily="34" charset="0"/>
                          <a:ea typeface="+mn-ea"/>
                          <a:cs typeface="Arabic Transparent" pitchFamily="34" charset="0"/>
                        </a:rPr>
                        <a:t>م </a:t>
                      </a:r>
                      <a:r>
                        <a:rPr lang="ar-AE" sz="800" b="1" kern="1200" dirty="0" err="1" smtClean="0">
                          <a:solidFill>
                            <a:schemeClr val="accent2">
                              <a:lumMod val="50000"/>
                            </a:schemeClr>
                          </a:solidFill>
                          <a:effectLst/>
                          <a:latin typeface="Arabic Transparent" pitchFamily="34" charset="0"/>
                          <a:ea typeface="+mn-ea"/>
                          <a:cs typeface="Arabic Transparent" pitchFamily="34" charset="0"/>
                        </a:rPr>
                        <a:t>ق</a:t>
                      </a:r>
                      <a:r>
                        <a:rPr lang="ar-AE" sz="800" b="1" kern="1200" dirty="0" smtClean="0">
                          <a:solidFill>
                            <a:schemeClr val="accent2">
                              <a:lumMod val="50000"/>
                            </a:schemeClr>
                          </a:solidFill>
                          <a:effectLst/>
                          <a:latin typeface="Arabic Transparent" pitchFamily="34" charset="0"/>
                          <a:ea typeface="+mn-ea"/>
                          <a:cs typeface="Arabic Transparent" pitchFamily="34" charset="0"/>
                        </a:rPr>
                        <a:t> خ 382 " الحدود القصوى المسموح </a:t>
                      </a:r>
                      <a:r>
                        <a:rPr lang="ar-AE" sz="800" b="1" kern="1200" dirty="0" err="1" smtClean="0">
                          <a:solidFill>
                            <a:schemeClr val="accent2">
                              <a:lumMod val="50000"/>
                            </a:schemeClr>
                          </a:solidFill>
                          <a:effectLst/>
                          <a:latin typeface="Arabic Transparent" pitchFamily="34" charset="0"/>
                          <a:ea typeface="+mn-ea"/>
                          <a:cs typeface="Arabic Transparent" pitchFamily="34" charset="0"/>
                        </a:rPr>
                        <a:t>بها</a:t>
                      </a:r>
                      <a:r>
                        <a:rPr lang="ar-AE" sz="800" b="1" kern="1200" dirty="0" smtClean="0">
                          <a:solidFill>
                            <a:schemeClr val="accent2">
                              <a:lumMod val="50000"/>
                            </a:schemeClr>
                          </a:solidFill>
                          <a:effectLst/>
                          <a:latin typeface="Arabic Transparent" pitchFamily="34" charset="0"/>
                          <a:ea typeface="+mn-ea"/>
                          <a:cs typeface="Arabic Transparent" pitchFamily="34" charset="0"/>
                        </a:rPr>
                        <a:t> من بقايا مبيدات </a:t>
                      </a:r>
                      <a:r>
                        <a:rPr lang="ar-AE" sz="800" b="1" kern="1200" dirty="0" err="1" smtClean="0">
                          <a:solidFill>
                            <a:schemeClr val="accent2">
                              <a:lumMod val="50000"/>
                            </a:schemeClr>
                          </a:solidFill>
                          <a:effectLst/>
                          <a:latin typeface="Arabic Transparent" pitchFamily="34" charset="0"/>
                          <a:ea typeface="+mn-ea"/>
                          <a:cs typeface="Arabic Transparent" pitchFamily="34" charset="0"/>
                        </a:rPr>
                        <a:t>الأفات</a:t>
                      </a:r>
                      <a:r>
                        <a:rPr lang="ar-AE" sz="800" b="1" kern="1200" dirty="0" smtClean="0">
                          <a:solidFill>
                            <a:schemeClr val="accent2">
                              <a:lumMod val="50000"/>
                            </a:schemeClr>
                          </a:solidFill>
                          <a:effectLst/>
                          <a:latin typeface="Arabic Transparent" pitchFamily="34" charset="0"/>
                          <a:ea typeface="+mn-ea"/>
                          <a:cs typeface="Arabic Transparent" pitchFamily="34" charset="0"/>
                        </a:rPr>
                        <a:t> في المنتجات الزراعية – الجزء الأول"</a:t>
                      </a:r>
                      <a:endParaRPr lang="en-US" sz="800" b="1" kern="1200" dirty="0" smtClean="0">
                        <a:solidFill>
                          <a:schemeClr val="accent2">
                            <a:lumMod val="50000"/>
                          </a:schemeClr>
                        </a:solidFill>
                        <a:effectLst/>
                        <a:latin typeface="Arabic Transparent" pitchFamily="34" charset="0"/>
                        <a:ea typeface="+mn-ea"/>
                        <a:cs typeface="Arabic Transparent" pitchFamily="34" charset="0"/>
                      </a:endParaRPr>
                    </a:p>
                    <a:p>
                      <a:pPr algn="r" rtl="1">
                        <a:buFont typeface="Arial" pitchFamily="34" charset="0"/>
                        <a:buChar char="•"/>
                      </a:pPr>
                      <a:r>
                        <a:rPr lang="ar-AE" sz="800" b="1" kern="1200" dirty="0" smtClean="0">
                          <a:solidFill>
                            <a:schemeClr val="accent2">
                              <a:lumMod val="50000"/>
                            </a:schemeClr>
                          </a:solidFill>
                          <a:effectLst/>
                          <a:latin typeface="Arabic Transparent" pitchFamily="34" charset="0"/>
                          <a:ea typeface="+mn-ea"/>
                          <a:cs typeface="Arabic Transparent" pitchFamily="34" charset="0"/>
                        </a:rPr>
                        <a:t>م </a:t>
                      </a:r>
                      <a:r>
                        <a:rPr lang="ar-AE" sz="800" b="1" kern="1200" dirty="0" err="1" smtClean="0">
                          <a:solidFill>
                            <a:schemeClr val="accent2">
                              <a:lumMod val="50000"/>
                            </a:schemeClr>
                          </a:solidFill>
                          <a:effectLst/>
                          <a:latin typeface="Arabic Transparent" pitchFamily="34" charset="0"/>
                          <a:ea typeface="+mn-ea"/>
                          <a:cs typeface="Arabic Transparent" pitchFamily="34" charset="0"/>
                        </a:rPr>
                        <a:t>ق</a:t>
                      </a:r>
                      <a:r>
                        <a:rPr lang="ar-AE" sz="800" b="1" kern="1200" dirty="0" smtClean="0">
                          <a:solidFill>
                            <a:schemeClr val="accent2">
                              <a:lumMod val="50000"/>
                            </a:schemeClr>
                          </a:solidFill>
                          <a:effectLst/>
                          <a:latin typeface="Arabic Transparent" pitchFamily="34" charset="0"/>
                          <a:ea typeface="+mn-ea"/>
                          <a:cs typeface="Arabic Transparent" pitchFamily="34" charset="0"/>
                        </a:rPr>
                        <a:t> خ 383 "الحدود القصوى المسموح </a:t>
                      </a:r>
                      <a:r>
                        <a:rPr lang="ar-AE" sz="800" b="1" kern="1200" dirty="0" err="1" smtClean="0">
                          <a:solidFill>
                            <a:schemeClr val="accent2">
                              <a:lumMod val="50000"/>
                            </a:schemeClr>
                          </a:solidFill>
                          <a:effectLst/>
                          <a:latin typeface="Arabic Transparent" pitchFamily="34" charset="0"/>
                          <a:ea typeface="+mn-ea"/>
                          <a:cs typeface="Arabic Transparent" pitchFamily="34" charset="0"/>
                        </a:rPr>
                        <a:t>بها</a:t>
                      </a:r>
                      <a:r>
                        <a:rPr lang="ar-AE" sz="800" b="1" kern="1200" dirty="0" smtClean="0">
                          <a:solidFill>
                            <a:schemeClr val="accent2">
                              <a:lumMod val="50000"/>
                            </a:schemeClr>
                          </a:solidFill>
                          <a:effectLst/>
                          <a:latin typeface="Arabic Transparent" pitchFamily="34" charset="0"/>
                          <a:ea typeface="+mn-ea"/>
                          <a:cs typeface="Arabic Transparent" pitchFamily="34" charset="0"/>
                        </a:rPr>
                        <a:t> من بقايا مبيدات الآفات في المنتجات الزراعية – الجزء الثاني"</a:t>
                      </a:r>
                      <a:endParaRPr lang="en-US" sz="800" b="1" kern="1200" dirty="0" smtClean="0">
                        <a:solidFill>
                          <a:schemeClr val="accent2">
                            <a:lumMod val="50000"/>
                          </a:schemeClr>
                        </a:solidFill>
                        <a:effectLst/>
                        <a:latin typeface="Arabic Transparent" pitchFamily="34" charset="0"/>
                        <a:ea typeface="+mn-ea"/>
                        <a:cs typeface="Arabic Transparent" pitchFamily="34" charset="0"/>
                      </a:endParaRPr>
                    </a:p>
                    <a:p>
                      <a:pPr algn="r" rtl="1">
                        <a:buFont typeface="Arial" pitchFamily="34" charset="0"/>
                        <a:buChar char="•"/>
                      </a:pPr>
                      <a:r>
                        <a:rPr lang="ar-AE" sz="800" b="1" kern="1200" dirty="0" smtClean="0">
                          <a:solidFill>
                            <a:schemeClr val="accent2">
                              <a:lumMod val="50000"/>
                            </a:schemeClr>
                          </a:solidFill>
                          <a:effectLst/>
                          <a:latin typeface="Arabic Transparent" pitchFamily="34" charset="0"/>
                          <a:ea typeface="+mn-ea"/>
                          <a:cs typeface="Arabic Transparent" pitchFamily="34" charset="0"/>
                        </a:rPr>
                        <a:t>م </a:t>
                      </a:r>
                      <a:r>
                        <a:rPr lang="ar-AE" sz="800" b="1" kern="1200" dirty="0" err="1" smtClean="0">
                          <a:solidFill>
                            <a:schemeClr val="accent2">
                              <a:lumMod val="50000"/>
                            </a:schemeClr>
                          </a:solidFill>
                          <a:effectLst/>
                          <a:latin typeface="Arabic Transparent" pitchFamily="34" charset="0"/>
                          <a:ea typeface="+mn-ea"/>
                          <a:cs typeface="Arabic Transparent" pitchFamily="34" charset="0"/>
                        </a:rPr>
                        <a:t>ق</a:t>
                      </a:r>
                      <a:r>
                        <a:rPr lang="ar-AE" sz="800" b="1" kern="1200" dirty="0" smtClean="0">
                          <a:solidFill>
                            <a:schemeClr val="accent2">
                              <a:lumMod val="50000"/>
                            </a:schemeClr>
                          </a:solidFill>
                          <a:effectLst/>
                          <a:latin typeface="Arabic Transparent" pitchFamily="34" charset="0"/>
                          <a:ea typeface="+mn-ea"/>
                          <a:cs typeface="Arabic Transparent" pitchFamily="34" charset="0"/>
                        </a:rPr>
                        <a:t> خ 841"الحدود القصوى للسموم الفطرية المسموح </a:t>
                      </a:r>
                      <a:r>
                        <a:rPr lang="ar-AE" sz="800" b="1" kern="1200" dirty="0" err="1" smtClean="0">
                          <a:solidFill>
                            <a:schemeClr val="accent2">
                              <a:lumMod val="50000"/>
                            </a:schemeClr>
                          </a:solidFill>
                          <a:effectLst/>
                          <a:latin typeface="Arabic Transparent" pitchFamily="34" charset="0"/>
                          <a:ea typeface="+mn-ea"/>
                          <a:cs typeface="Arabic Transparent" pitchFamily="34" charset="0"/>
                        </a:rPr>
                        <a:t>بها</a:t>
                      </a:r>
                      <a:r>
                        <a:rPr lang="ar-AE" sz="800" b="1" kern="1200" dirty="0" smtClean="0">
                          <a:solidFill>
                            <a:schemeClr val="accent2">
                              <a:lumMod val="50000"/>
                            </a:schemeClr>
                          </a:solidFill>
                          <a:effectLst/>
                          <a:latin typeface="Arabic Transparent" pitchFamily="34" charset="0"/>
                          <a:ea typeface="+mn-ea"/>
                          <a:cs typeface="Arabic Transparent" pitchFamily="34" charset="0"/>
                        </a:rPr>
                        <a:t> في الأغذية والأعلاف – </a:t>
                      </a:r>
                      <a:r>
                        <a:rPr lang="ar-AE" sz="800" b="1" kern="1200" dirty="0" err="1" smtClean="0">
                          <a:solidFill>
                            <a:schemeClr val="accent2">
                              <a:lumMod val="50000"/>
                            </a:schemeClr>
                          </a:solidFill>
                          <a:effectLst/>
                          <a:latin typeface="Arabic Transparent" pitchFamily="34" charset="0"/>
                          <a:ea typeface="+mn-ea"/>
                          <a:cs typeface="Arabic Transparent" pitchFamily="34" charset="0"/>
                        </a:rPr>
                        <a:t>الافلاتوكسينات</a:t>
                      </a:r>
                      <a:r>
                        <a:rPr lang="ar-AE" sz="800" b="1" kern="1200" dirty="0" smtClean="0">
                          <a:solidFill>
                            <a:schemeClr val="accent2">
                              <a:lumMod val="50000"/>
                            </a:schemeClr>
                          </a:solidFill>
                          <a:effectLst/>
                          <a:latin typeface="Arabic Transparent" pitchFamily="34" charset="0"/>
                          <a:ea typeface="+mn-ea"/>
                          <a:cs typeface="Arabic Transparent" pitchFamily="34" charset="0"/>
                        </a:rPr>
                        <a:t>".</a:t>
                      </a:r>
                      <a:endParaRPr lang="en-US" sz="800" b="1" kern="1200" dirty="0" smtClean="0">
                        <a:solidFill>
                          <a:schemeClr val="accent2">
                            <a:lumMod val="50000"/>
                          </a:schemeClr>
                        </a:solidFill>
                        <a:effectLst/>
                        <a:latin typeface="Arabic Transparent" pitchFamily="34" charset="0"/>
                        <a:ea typeface="+mn-ea"/>
                        <a:cs typeface="Arabic Transparent" pitchFamily="34" charset="0"/>
                      </a:endParaRPr>
                    </a:p>
                    <a:p>
                      <a:pPr algn="r" rtl="1">
                        <a:buFont typeface="Arial" pitchFamily="34" charset="0"/>
                        <a:buChar char="•"/>
                      </a:pPr>
                      <a:r>
                        <a:rPr lang="ar-AE" sz="800" b="1" kern="1200" dirty="0" smtClean="0">
                          <a:solidFill>
                            <a:schemeClr val="accent2">
                              <a:lumMod val="50000"/>
                            </a:schemeClr>
                          </a:solidFill>
                          <a:effectLst/>
                          <a:latin typeface="Arabic Transparent" pitchFamily="34" charset="0"/>
                          <a:ea typeface="+mn-ea"/>
                          <a:cs typeface="Arabic Transparent" pitchFamily="34" charset="0"/>
                        </a:rPr>
                        <a:t>م </a:t>
                      </a:r>
                      <a:r>
                        <a:rPr lang="ar-AE" sz="800" b="1" kern="1200" dirty="0" err="1" smtClean="0">
                          <a:solidFill>
                            <a:schemeClr val="accent2">
                              <a:lumMod val="50000"/>
                            </a:schemeClr>
                          </a:solidFill>
                          <a:effectLst/>
                          <a:latin typeface="Arabic Transparent" pitchFamily="34" charset="0"/>
                          <a:ea typeface="+mn-ea"/>
                          <a:cs typeface="Arabic Transparent" pitchFamily="34" charset="0"/>
                        </a:rPr>
                        <a:t>ق</a:t>
                      </a:r>
                      <a:r>
                        <a:rPr lang="ar-AE" sz="800" b="1" kern="1200" dirty="0" smtClean="0">
                          <a:solidFill>
                            <a:schemeClr val="accent2">
                              <a:lumMod val="50000"/>
                            </a:schemeClr>
                          </a:solidFill>
                          <a:effectLst/>
                          <a:latin typeface="Arabic Transparent" pitchFamily="34" charset="0"/>
                          <a:ea typeface="+mn-ea"/>
                          <a:cs typeface="Arabic Transparent" pitchFamily="34" charset="0"/>
                        </a:rPr>
                        <a:t> خ 998 "حدود المستويات الإشعاعية المسموح </a:t>
                      </a:r>
                      <a:r>
                        <a:rPr lang="ar-AE" sz="800" b="1" kern="1200" dirty="0" err="1" smtClean="0">
                          <a:solidFill>
                            <a:schemeClr val="accent2">
                              <a:lumMod val="50000"/>
                            </a:schemeClr>
                          </a:solidFill>
                          <a:effectLst/>
                          <a:latin typeface="Arabic Transparent" pitchFamily="34" charset="0"/>
                          <a:ea typeface="+mn-ea"/>
                          <a:cs typeface="Arabic Transparent" pitchFamily="34" charset="0"/>
                        </a:rPr>
                        <a:t>بها</a:t>
                      </a:r>
                      <a:r>
                        <a:rPr lang="ar-AE" sz="800" b="1" kern="1200" dirty="0" smtClean="0">
                          <a:solidFill>
                            <a:schemeClr val="accent2">
                              <a:lumMod val="50000"/>
                            </a:schemeClr>
                          </a:solidFill>
                          <a:effectLst/>
                          <a:latin typeface="Arabic Transparent" pitchFamily="34" charset="0"/>
                          <a:ea typeface="+mn-ea"/>
                          <a:cs typeface="Arabic Transparent" pitchFamily="34" charset="0"/>
                        </a:rPr>
                        <a:t> في المواد الغذائية – الجزء الأول .</a:t>
                      </a:r>
                      <a:endParaRPr lang="en-US" sz="800" b="1" kern="1200" dirty="0" smtClean="0">
                        <a:solidFill>
                          <a:schemeClr val="accent2">
                            <a:lumMod val="50000"/>
                          </a:schemeClr>
                        </a:solidFill>
                        <a:effectLst/>
                        <a:latin typeface="Arabic Transparent" pitchFamily="34" charset="0"/>
                        <a:ea typeface="+mn-ea"/>
                        <a:cs typeface="Arabic Transparent" pitchFamily="34" charset="0"/>
                      </a:endParaRPr>
                    </a:p>
                    <a:p>
                      <a:pPr algn="r" rtl="1">
                        <a:buFont typeface="Arial" pitchFamily="34" charset="0"/>
                        <a:buChar char="•"/>
                      </a:pPr>
                      <a:r>
                        <a:rPr lang="ar-AE" sz="800" b="1" kern="1200" dirty="0" smtClean="0">
                          <a:solidFill>
                            <a:schemeClr val="accent2">
                              <a:lumMod val="50000"/>
                            </a:schemeClr>
                          </a:solidFill>
                          <a:effectLst/>
                          <a:latin typeface="Arabic Transparent" pitchFamily="34" charset="0"/>
                          <a:ea typeface="+mn-ea"/>
                          <a:cs typeface="Arabic Transparent" pitchFamily="34" charset="0"/>
                        </a:rPr>
                        <a:t>م </a:t>
                      </a:r>
                      <a:r>
                        <a:rPr lang="ar-AE" sz="800" b="1" kern="1200" dirty="0" err="1" smtClean="0">
                          <a:solidFill>
                            <a:schemeClr val="accent2">
                              <a:lumMod val="50000"/>
                            </a:schemeClr>
                          </a:solidFill>
                          <a:effectLst/>
                          <a:latin typeface="Arabic Transparent" pitchFamily="34" charset="0"/>
                          <a:ea typeface="+mn-ea"/>
                          <a:cs typeface="Arabic Transparent" pitchFamily="34" charset="0"/>
                        </a:rPr>
                        <a:t>ق</a:t>
                      </a:r>
                      <a:r>
                        <a:rPr lang="ar-AE" sz="800" b="1" kern="1200" dirty="0" smtClean="0">
                          <a:solidFill>
                            <a:schemeClr val="accent2">
                              <a:lumMod val="50000"/>
                            </a:schemeClr>
                          </a:solidFill>
                          <a:effectLst/>
                          <a:latin typeface="Arabic Transparent" pitchFamily="34" charset="0"/>
                          <a:ea typeface="+mn-ea"/>
                          <a:cs typeface="Arabic Transparent" pitchFamily="34" charset="0"/>
                        </a:rPr>
                        <a:t> خ "حبوب القمح ".</a:t>
                      </a:r>
                      <a:endParaRPr lang="en-US" sz="800" b="1" kern="1200" dirty="0" smtClean="0">
                        <a:solidFill>
                          <a:schemeClr val="accent2">
                            <a:lumMod val="50000"/>
                          </a:schemeClr>
                        </a:solidFill>
                        <a:effectLst/>
                        <a:latin typeface="Arabic Transparent" pitchFamily="34" charset="0"/>
                        <a:ea typeface="+mn-ea"/>
                        <a:cs typeface="Arabic Transparent" pitchFamily="34" charset="0"/>
                      </a:endParaRPr>
                    </a:p>
                    <a:p>
                      <a:pPr algn="r" rtl="1">
                        <a:buFont typeface="Arial" pitchFamily="34" charset="0"/>
                        <a:buNone/>
                      </a:pPr>
                      <a:endParaRPr lang="en-US" sz="800" b="1" kern="1200" dirty="0" smtClean="0">
                        <a:solidFill>
                          <a:schemeClr val="accent2">
                            <a:lumMod val="50000"/>
                          </a:schemeClr>
                        </a:solidFill>
                        <a:effectLst/>
                        <a:latin typeface="Arabic Transparent" pitchFamily="34" charset="0"/>
                        <a:ea typeface="+mn-ea"/>
                        <a:cs typeface="Arabic Transparent" pitchFamily="34" charset="0"/>
                      </a:endParaRPr>
                    </a:p>
                  </a:txBody>
                  <a:tcPr marL="47501" marR="4750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AE" sz="1600" b="1" dirty="0">
                          <a:solidFill>
                            <a:schemeClr val="accent2">
                              <a:lumMod val="50000"/>
                            </a:schemeClr>
                          </a:solidFill>
                          <a:effectLst>
                            <a:outerShdw blurRad="38100" dist="38100" dir="2700000" algn="tl">
                              <a:srgbClr val="000000">
                                <a:alpha val="43137"/>
                              </a:srgbClr>
                            </a:outerShdw>
                          </a:effectLst>
                          <a:cs typeface="Arabic Transparent" pitchFamily="2" charset="-78"/>
                        </a:rPr>
                        <a:t>المزرعة</a:t>
                      </a:r>
                      <a:endParaRPr lang="en-US" sz="1600" b="1" dirty="0">
                        <a:solidFill>
                          <a:schemeClr val="accent2">
                            <a:lumMod val="50000"/>
                          </a:schemeClr>
                        </a:solidFill>
                        <a:effectLst>
                          <a:outerShdw blurRad="38100" dist="38100" dir="2700000" algn="tl">
                            <a:srgbClr val="000000">
                              <a:alpha val="43137"/>
                            </a:srgbClr>
                          </a:outerShdw>
                        </a:effectLst>
                        <a:latin typeface="Calibri"/>
                        <a:ea typeface="SimSun"/>
                        <a:cs typeface="Arabic Transparent" pitchFamily="2" charset="-78"/>
                      </a:endParaRPr>
                    </a:p>
                  </a:txBody>
                  <a:tcPr marL="47501" marR="47501" marT="0" marB="0" anchor="ctr">
                    <a:lnL w="12700" cap="flat" cmpd="sng" algn="ctr">
                      <a:no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r>
              <a:tr h="1046587">
                <a:tc>
                  <a:txBody>
                    <a:bodyPr/>
                    <a:lstStyle/>
                    <a:p>
                      <a:pPr marL="0" marR="0" algn="ctr" rtl="0">
                        <a:lnSpc>
                          <a:spcPct val="115000"/>
                        </a:lnSpc>
                        <a:spcBef>
                          <a:spcPts val="0"/>
                        </a:spcBef>
                        <a:spcAft>
                          <a:spcPts val="0"/>
                        </a:spcAft>
                      </a:pPr>
                      <a:endParaRPr lang="ar-AE" sz="800" b="1" dirty="0">
                        <a:solidFill>
                          <a:schemeClr val="accent2">
                            <a:lumMod val="50000"/>
                          </a:schemeClr>
                        </a:solidFill>
                        <a:effectLst/>
                        <a:latin typeface="Arabic Transparent" pitchFamily="34" charset="0"/>
                        <a:cs typeface="Arabic Transparent" pitchFamily="34" charset="0"/>
                      </a:endParaRPr>
                    </a:p>
                    <a:p>
                      <a:pPr marL="0" marR="0" algn="ctr" rtl="1">
                        <a:lnSpc>
                          <a:spcPct val="115000"/>
                        </a:lnSpc>
                        <a:spcBef>
                          <a:spcPts val="0"/>
                        </a:spcBef>
                        <a:spcAft>
                          <a:spcPts val="0"/>
                        </a:spcAft>
                      </a:pPr>
                      <a:r>
                        <a:rPr lang="ar-AE" sz="800" b="1" dirty="0">
                          <a:solidFill>
                            <a:schemeClr val="accent2">
                              <a:lumMod val="50000"/>
                            </a:schemeClr>
                          </a:solidFill>
                          <a:effectLst/>
                          <a:latin typeface="Arabic Transparent" pitchFamily="34" charset="0"/>
                          <a:cs typeface="Arabic Transparent" pitchFamily="34" charset="0"/>
                        </a:rPr>
                        <a:t>م </a:t>
                      </a:r>
                      <a:r>
                        <a:rPr lang="ar-AE" sz="800" b="1" dirty="0" err="1">
                          <a:solidFill>
                            <a:schemeClr val="accent2">
                              <a:lumMod val="50000"/>
                            </a:schemeClr>
                          </a:solidFill>
                          <a:effectLst/>
                          <a:latin typeface="Arabic Transparent" pitchFamily="34" charset="0"/>
                          <a:cs typeface="Arabic Transparent" pitchFamily="34" charset="0"/>
                        </a:rPr>
                        <a:t>ق</a:t>
                      </a:r>
                      <a:r>
                        <a:rPr lang="ar-AE" sz="800" b="1" dirty="0">
                          <a:solidFill>
                            <a:schemeClr val="accent2">
                              <a:lumMod val="50000"/>
                            </a:schemeClr>
                          </a:solidFill>
                          <a:effectLst/>
                          <a:latin typeface="Arabic Transparent" pitchFamily="34" charset="0"/>
                          <a:cs typeface="Arabic Transparent" pitchFamily="34" charset="0"/>
                        </a:rPr>
                        <a:t> خ 1863 مواد تعبئة الأغذية </a:t>
                      </a:r>
                      <a:endParaRPr lang="en-US" sz="800" b="1" dirty="0">
                        <a:solidFill>
                          <a:schemeClr val="accent2">
                            <a:lumMod val="50000"/>
                          </a:schemeClr>
                        </a:solidFill>
                        <a:effectLst/>
                        <a:latin typeface="Arabic Transparent" pitchFamily="34" charset="0"/>
                        <a:cs typeface="Arabic Transparent" pitchFamily="34" charset="0"/>
                      </a:endParaRPr>
                    </a:p>
                    <a:p>
                      <a:pPr marL="0" marR="0" algn="ctr" rtl="1">
                        <a:lnSpc>
                          <a:spcPct val="115000"/>
                        </a:lnSpc>
                        <a:spcBef>
                          <a:spcPts val="0"/>
                        </a:spcBef>
                        <a:spcAft>
                          <a:spcPts val="0"/>
                        </a:spcAft>
                      </a:pPr>
                      <a:r>
                        <a:rPr lang="ar-AE" sz="800" b="1" dirty="0">
                          <a:solidFill>
                            <a:schemeClr val="accent2">
                              <a:lumMod val="50000"/>
                            </a:schemeClr>
                          </a:solidFill>
                          <a:effectLst/>
                          <a:latin typeface="Arabic Transparent" pitchFamily="34" charset="0"/>
                          <a:cs typeface="Arabic Transparent" pitchFamily="34" charset="0"/>
                        </a:rPr>
                        <a:t>مواصفة </a:t>
                      </a:r>
                      <a:r>
                        <a:rPr lang="ar-AE" sz="800" b="1" dirty="0" err="1">
                          <a:solidFill>
                            <a:schemeClr val="accent2">
                              <a:lumMod val="50000"/>
                            </a:schemeClr>
                          </a:solidFill>
                          <a:effectLst/>
                          <a:latin typeface="Arabic Transparent" pitchFamily="34" charset="0"/>
                          <a:cs typeface="Arabic Transparent" pitchFamily="34" charset="0"/>
                        </a:rPr>
                        <a:t>الآيزو</a:t>
                      </a:r>
                      <a:r>
                        <a:rPr lang="ar-AE" sz="800" b="1" dirty="0">
                          <a:solidFill>
                            <a:schemeClr val="accent2">
                              <a:lumMod val="50000"/>
                            </a:schemeClr>
                          </a:solidFill>
                          <a:effectLst/>
                          <a:latin typeface="Arabic Transparent" pitchFamily="34" charset="0"/>
                          <a:cs typeface="Arabic Transparent" pitchFamily="34" charset="0"/>
                        </a:rPr>
                        <a:t> 17020 التفتيش على الأغذية (طور التطبيق)</a:t>
                      </a:r>
                      <a:endParaRPr lang="en-US" sz="800" b="1" dirty="0">
                        <a:solidFill>
                          <a:schemeClr val="accent2">
                            <a:lumMod val="50000"/>
                          </a:schemeClr>
                        </a:solidFill>
                        <a:effectLst/>
                        <a:latin typeface="Arabic Transparent" pitchFamily="34" charset="0"/>
                        <a:cs typeface="Arabic Transparent" pitchFamily="34" charset="0"/>
                      </a:endParaRPr>
                    </a:p>
                    <a:p>
                      <a:pPr marL="0" marR="0" algn="ctr" rtl="1">
                        <a:lnSpc>
                          <a:spcPct val="115000"/>
                        </a:lnSpc>
                        <a:spcBef>
                          <a:spcPts val="0"/>
                        </a:spcBef>
                        <a:spcAft>
                          <a:spcPts val="0"/>
                        </a:spcAft>
                      </a:pPr>
                      <a:r>
                        <a:rPr lang="ar-AE" sz="800" b="1" dirty="0">
                          <a:solidFill>
                            <a:schemeClr val="accent2">
                              <a:lumMod val="50000"/>
                            </a:schemeClr>
                          </a:solidFill>
                          <a:effectLst/>
                          <a:latin typeface="Arabic Transparent" pitchFamily="34" charset="0"/>
                          <a:cs typeface="Arabic Transparent" pitchFamily="34" charset="0"/>
                        </a:rPr>
                        <a:t>مواصفة </a:t>
                      </a:r>
                      <a:r>
                        <a:rPr lang="ar-AE" sz="800" b="1" dirty="0" err="1">
                          <a:solidFill>
                            <a:schemeClr val="accent2">
                              <a:lumMod val="50000"/>
                            </a:schemeClr>
                          </a:solidFill>
                          <a:effectLst/>
                          <a:latin typeface="Arabic Transparent" pitchFamily="34" charset="0"/>
                          <a:cs typeface="Arabic Transparent" pitchFamily="34" charset="0"/>
                        </a:rPr>
                        <a:t>الآيزو</a:t>
                      </a:r>
                      <a:r>
                        <a:rPr lang="ar-AE" sz="800" b="1" dirty="0">
                          <a:solidFill>
                            <a:schemeClr val="accent2">
                              <a:lumMod val="50000"/>
                            </a:schemeClr>
                          </a:solidFill>
                          <a:effectLst/>
                          <a:latin typeface="Arabic Transparent" pitchFamily="34" charset="0"/>
                          <a:cs typeface="Arabic Transparent" pitchFamily="34" charset="0"/>
                        </a:rPr>
                        <a:t> 9001 (الجودة)</a:t>
                      </a:r>
                      <a:endParaRPr lang="en-US" sz="800" b="1" dirty="0">
                        <a:solidFill>
                          <a:schemeClr val="accent2">
                            <a:lumMod val="50000"/>
                          </a:schemeClr>
                        </a:solidFill>
                        <a:effectLst/>
                        <a:latin typeface="Arabic Transparent" pitchFamily="34" charset="0"/>
                        <a:cs typeface="Arabic Transparent" pitchFamily="34" charset="0"/>
                      </a:endParaRPr>
                    </a:p>
                    <a:p>
                      <a:pPr marL="0" marR="0" algn="ctr" rtl="1">
                        <a:lnSpc>
                          <a:spcPct val="115000"/>
                        </a:lnSpc>
                        <a:spcBef>
                          <a:spcPts val="0"/>
                        </a:spcBef>
                        <a:spcAft>
                          <a:spcPts val="0"/>
                        </a:spcAft>
                      </a:pPr>
                      <a:r>
                        <a:rPr lang="ar-AE" sz="800" b="1" dirty="0">
                          <a:solidFill>
                            <a:schemeClr val="accent2">
                              <a:lumMod val="50000"/>
                            </a:schemeClr>
                          </a:solidFill>
                          <a:effectLst/>
                          <a:latin typeface="Arabic Transparent" pitchFamily="34" charset="0"/>
                          <a:cs typeface="Arabic Transparent" pitchFamily="34" charset="0"/>
                        </a:rPr>
                        <a:t>مواصفة </a:t>
                      </a:r>
                      <a:r>
                        <a:rPr lang="ar-AE" sz="800" b="1" dirty="0" err="1">
                          <a:solidFill>
                            <a:schemeClr val="accent2">
                              <a:lumMod val="50000"/>
                            </a:schemeClr>
                          </a:solidFill>
                          <a:effectLst/>
                          <a:latin typeface="Arabic Transparent" pitchFamily="34" charset="0"/>
                          <a:cs typeface="Arabic Transparent" pitchFamily="34" charset="0"/>
                        </a:rPr>
                        <a:t>الآيزو</a:t>
                      </a:r>
                      <a:r>
                        <a:rPr lang="ar-AE" sz="800" b="1" dirty="0">
                          <a:solidFill>
                            <a:schemeClr val="accent2">
                              <a:lumMod val="50000"/>
                            </a:schemeClr>
                          </a:solidFill>
                          <a:effectLst/>
                          <a:latin typeface="Arabic Transparent" pitchFamily="34" charset="0"/>
                          <a:cs typeface="Arabic Transparent" pitchFamily="34" charset="0"/>
                        </a:rPr>
                        <a:t> 17025 الجودة في المختبرات</a:t>
                      </a:r>
                      <a:endParaRPr lang="en-US" sz="800" b="1" dirty="0">
                        <a:solidFill>
                          <a:schemeClr val="accent2">
                            <a:lumMod val="50000"/>
                          </a:schemeClr>
                        </a:solidFill>
                        <a:effectLst/>
                        <a:latin typeface="Arabic Transparent" pitchFamily="34" charset="0"/>
                        <a:ea typeface="SimSun"/>
                        <a:cs typeface="Arabic Transparent" pitchFamily="34" charset="0"/>
                      </a:endParaRPr>
                    </a:p>
                  </a:txBody>
                  <a:tcPr marL="47501" marR="4750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B" sz="1600" b="1" dirty="0" smtClean="0">
                          <a:solidFill>
                            <a:schemeClr val="accent2">
                              <a:lumMod val="50000"/>
                            </a:schemeClr>
                          </a:solidFill>
                          <a:effectLst>
                            <a:outerShdw blurRad="38100" dist="38100" dir="2700000" algn="tl">
                              <a:srgbClr val="000000">
                                <a:alpha val="43137"/>
                              </a:srgbClr>
                            </a:outerShdw>
                          </a:effectLst>
                          <a:cs typeface="Arabic Transparent" pitchFamily="2" charset="-78"/>
                        </a:rPr>
                        <a:t>التفتيش في المنافذ</a:t>
                      </a:r>
                      <a:endParaRPr lang="en-US" sz="1600" b="1" dirty="0">
                        <a:solidFill>
                          <a:schemeClr val="accent2">
                            <a:lumMod val="50000"/>
                          </a:schemeClr>
                        </a:solidFill>
                        <a:effectLst>
                          <a:outerShdw blurRad="38100" dist="38100" dir="2700000" algn="tl">
                            <a:srgbClr val="000000">
                              <a:alpha val="43137"/>
                            </a:srgbClr>
                          </a:outerShdw>
                        </a:effectLst>
                        <a:latin typeface="Calibri"/>
                        <a:ea typeface="SimSun"/>
                        <a:cs typeface="Arabic Transparent" pitchFamily="2" charset="-78"/>
                      </a:endParaRPr>
                    </a:p>
                  </a:txBody>
                  <a:tcPr marL="47501" marR="47501" marT="0" marB="0" anchor="ctr">
                    <a:lnL w="12700" cap="flat" cmpd="sng" algn="ctr">
                      <a:noFill/>
                      <a:prstDash val="solid"/>
                      <a:round/>
                      <a:headEnd type="none" w="med" len="med"/>
                      <a:tailEnd type="none" w="med" len="med"/>
                    </a:lnL>
                    <a:lnR w="9525" cap="flat" cmpd="sng" algn="ctr">
                      <a:noFill/>
                      <a:prstDash val="soli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r>
              <a:tr h="648103">
                <a:tc>
                  <a:txBody>
                    <a:bodyPr/>
                    <a:lstStyle/>
                    <a:p>
                      <a:pPr marL="0" marR="0" algn="ctr" rtl="1">
                        <a:lnSpc>
                          <a:spcPct val="115000"/>
                        </a:lnSpc>
                        <a:spcBef>
                          <a:spcPts val="0"/>
                        </a:spcBef>
                        <a:spcAft>
                          <a:spcPts val="0"/>
                        </a:spcAft>
                      </a:pPr>
                      <a:r>
                        <a:rPr lang="ar-AE" sz="800" b="1" dirty="0">
                          <a:solidFill>
                            <a:schemeClr val="accent2">
                              <a:lumMod val="50000"/>
                            </a:schemeClr>
                          </a:solidFill>
                          <a:effectLst/>
                          <a:latin typeface="Arabic Transparent" pitchFamily="34" charset="0"/>
                          <a:cs typeface="Arabic Transparent" pitchFamily="34" charset="0"/>
                        </a:rPr>
                        <a:t>م </a:t>
                      </a:r>
                      <a:r>
                        <a:rPr lang="ar-AE" sz="800" b="1" dirty="0" err="1">
                          <a:solidFill>
                            <a:schemeClr val="accent2">
                              <a:lumMod val="50000"/>
                            </a:schemeClr>
                          </a:solidFill>
                          <a:effectLst/>
                          <a:latin typeface="Arabic Transparent" pitchFamily="34" charset="0"/>
                          <a:cs typeface="Arabic Transparent" pitchFamily="34" charset="0"/>
                        </a:rPr>
                        <a:t>ق</a:t>
                      </a:r>
                      <a:r>
                        <a:rPr lang="ar-AE" sz="800" b="1" dirty="0">
                          <a:solidFill>
                            <a:schemeClr val="accent2">
                              <a:lumMod val="50000"/>
                            </a:schemeClr>
                          </a:solidFill>
                          <a:effectLst/>
                          <a:latin typeface="Arabic Transparent" pitchFamily="34" charset="0"/>
                          <a:cs typeface="Arabic Transparent" pitchFamily="34" charset="0"/>
                        </a:rPr>
                        <a:t> خ 323 شروط نقل الأغذية</a:t>
                      </a:r>
                      <a:endParaRPr lang="en-US" sz="800" b="1" dirty="0">
                        <a:solidFill>
                          <a:schemeClr val="accent2">
                            <a:lumMod val="50000"/>
                          </a:schemeClr>
                        </a:solidFill>
                        <a:effectLst/>
                        <a:latin typeface="Arabic Transparent" pitchFamily="34" charset="0"/>
                        <a:cs typeface="Arabic Transparent" pitchFamily="34" charset="0"/>
                      </a:endParaRPr>
                    </a:p>
                    <a:p>
                      <a:pPr marL="0" marR="0" algn="ctr" rtl="1">
                        <a:lnSpc>
                          <a:spcPct val="115000"/>
                        </a:lnSpc>
                        <a:spcBef>
                          <a:spcPts val="0"/>
                        </a:spcBef>
                        <a:spcAft>
                          <a:spcPts val="0"/>
                        </a:spcAft>
                      </a:pPr>
                      <a:r>
                        <a:rPr lang="ar-AE" sz="800" b="1" dirty="0">
                          <a:solidFill>
                            <a:schemeClr val="accent2">
                              <a:lumMod val="50000"/>
                            </a:schemeClr>
                          </a:solidFill>
                          <a:effectLst/>
                          <a:latin typeface="Arabic Transparent" pitchFamily="34" charset="0"/>
                          <a:cs typeface="Arabic Transparent" pitchFamily="34" charset="0"/>
                        </a:rPr>
                        <a:t>شروط النقل السليم (بلدية دبي)</a:t>
                      </a:r>
                      <a:endParaRPr lang="en-US" sz="800" b="1" dirty="0">
                        <a:solidFill>
                          <a:schemeClr val="accent2">
                            <a:lumMod val="50000"/>
                          </a:schemeClr>
                        </a:solidFill>
                        <a:effectLst/>
                        <a:latin typeface="Arabic Transparent" pitchFamily="34" charset="0"/>
                        <a:cs typeface="Arabic Transparent" pitchFamily="34" charset="0"/>
                      </a:endParaRPr>
                    </a:p>
                    <a:p>
                      <a:pPr marL="0" marR="0" algn="ctr" rtl="1">
                        <a:lnSpc>
                          <a:spcPct val="115000"/>
                        </a:lnSpc>
                        <a:spcBef>
                          <a:spcPts val="0"/>
                        </a:spcBef>
                        <a:spcAft>
                          <a:spcPts val="0"/>
                        </a:spcAft>
                      </a:pPr>
                      <a:r>
                        <a:rPr lang="ar-AE" sz="800" b="1" dirty="0">
                          <a:solidFill>
                            <a:schemeClr val="accent2">
                              <a:lumMod val="50000"/>
                            </a:schemeClr>
                          </a:solidFill>
                          <a:effectLst/>
                          <a:latin typeface="Arabic Transparent" pitchFamily="34" charset="0"/>
                          <a:cs typeface="Arabic Transparent" pitchFamily="34" charset="0"/>
                        </a:rPr>
                        <a:t>تدريب العاملين في مجال نقل المنتجات الغذائية</a:t>
                      </a:r>
                      <a:endParaRPr lang="en-US" sz="800" b="1" dirty="0">
                        <a:solidFill>
                          <a:schemeClr val="accent2">
                            <a:lumMod val="50000"/>
                          </a:schemeClr>
                        </a:solidFill>
                        <a:effectLst/>
                        <a:latin typeface="Arabic Transparent" pitchFamily="34" charset="0"/>
                        <a:ea typeface="SimSun"/>
                        <a:cs typeface="Arabic Transparent" pitchFamily="34" charset="0"/>
                      </a:endParaRPr>
                    </a:p>
                  </a:txBody>
                  <a:tcPr marL="47501" marR="4750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AE" sz="1600" b="1" dirty="0">
                          <a:solidFill>
                            <a:schemeClr val="accent2">
                              <a:lumMod val="50000"/>
                            </a:schemeClr>
                          </a:solidFill>
                          <a:effectLst>
                            <a:outerShdw blurRad="38100" dist="38100" dir="2700000" algn="tl">
                              <a:srgbClr val="000000">
                                <a:alpha val="43137"/>
                              </a:srgbClr>
                            </a:outerShdw>
                          </a:effectLst>
                          <a:cs typeface="Arabic Transparent" pitchFamily="2" charset="-78"/>
                        </a:rPr>
                        <a:t>النقل</a:t>
                      </a:r>
                      <a:endParaRPr lang="en-US" sz="1600" b="1" dirty="0">
                        <a:solidFill>
                          <a:schemeClr val="accent2">
                            <a:lumMod val="50000"/>
                          </a:schemeClr>
                        </a:solidFill>
                        <a:effectLst>
                          <a:outerShdw blurRad="38100" dist="38100" dir="2700000" algn="tl">
                            <a:srgbClr val="000000">
                              <a:alpha val="43137"/>
                            </a:srgbClr>
                          </a:outerShdw>
                        </a:effectLst>
                        <a:latin typeface="Calibri"/>
                        <a:ea typeface="SimSun"/>
                        <a:cs typeface="Arabic Transparent" pitchFamily="2" charset="-78"/>
                      </a:endParaRPr>
                    </a:p>
                  </a:txBody>
                  <a:tcPr marL="47501" marR="47501" marT="0" marB="0" anchor="ctr">
                    <a:lnL w="12700" cap="flat" cmpd="sng" algn="ctr">
                      <a:noFill/>
                      <a:prstDash val="solid"/>
                      <a:round/>
                      <a:headEnd type="none" w="med" len="med"/>
                      <a:tailEnd type="none" w="med" len="med"/>
                    </a:lnL>
                    <a:lnR w="9525" cap="flat" cmpd="sng" algn="ctr">
                      <a:noFill/>
                      <a:prstDash val="soli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r>
              <a:tr h="593174">
                <a:tc>
                  <a:txBody>
                    <a:bodyPr/>
                    <a:lstStyle/>
                    <a:p>
                      <a:pPr marL="0" marR="0" algn="ctr" rtl="0">
                        <a:lnSpc>
                          <a:spcPct val="115000"/>
                        </a:lnSpc>
                        <a:spcBef>
                          <a:spcPts val="0"/>
                        </a:spcBef>
                        <a:spcAft>
                          <a:spcPts val="0"/>
                        </a:spcAft>
                      </a:pPr>
                      <a:endParaRPr lang="ar-AE" sz="800" b="1" dirty="0">
                        <a:solidFill>
                          <a:schemeClr val="accent2">
                            <a:lumMod val="50000"/>
                          </a:schemeClr>
                        </a:solidFill>
                        <a:effectLst/>
                        <a:latin typeface="Arabic Transparent" pitchFamily="34" charset="0"/>
                        <a:cs typeface="Arabic Transparent" pitchFamily="34" charset="0"/>
                      </a:endParaRPr>
                    </a:p>
                    <a:p>
                      <a:pPr marL="0" marR="0" algn="ctr" rtl="1">
                        <a:lnSpc>
                          <a:spcPct val="115000"/>
                        </a:lnSpc>
                        <a:spcBef>
                          <a:spcPts val="0"/>
                        </a:spcBef>
                        <a:spcAft>
                          <a:spcPts val="0"/>
                        </a:spcAft>
                      </a:pPr>
                      <a:r>
                        <a:rPr lang="ar-AE" sz="800" b="1" dirty="0">
                          <a:solidFill>
                            <a:schemeClr val="accent2">
                              <a:lumMod val="50000"/>
                            </a:schemeClr>
                          </a:solidFill>
                          <a:effectLst/>
                          <a:latin typeface="Arabic Transparent" pitchFamily="34" charset="0"/>
                          <a:cs typeface="Arabic Transparent" pitchFamily="34" charset="0"/>
                        </a:rPr>
                        <a:t>مواصفة مواد تعبئة الأغذية 1863</a:t>
                      </a:r>
                      <a:endParaRPr lang="en-US" sz="800" b="1" dirty="0">
                        <a:solidFill>
                          <a:schemeClr val="accent2">
                            <a:lumMod val="50000"/>
                          </a:schemeClr>
                        </a:solidFill>
                        <a:effectLst/>
                        <a:latin typeface="Arabic Transparent" pitchFamily="34" charset="0"/>
                        <a:cs typeface="Arabic Transparent" pitchFamily="34" charset="0"/>
                      </a:endParaRPr>
                    </a:p>
                    <a:p>
                      <a:pPr marL="0" marR="0" algn="ctr" rtl="1">
                        <a:lnSpc>
                          <a:spcPct val="115000"/>
                        </a:lnSpc>
                        <a:spcBef>
                          <a:spcPts val="0"/>
                        </a:spcBef>
                        <a:spcAft>
                          <a:spcPts val="0"/>
                        </a:spcAft>
                      </a:pPr>
                      <a:r>
                        <a:rPr lang="ar-AE" sz="800" b="1" dirty="0">
                          <a:solidFill>
                            <a:schemeClr val="accent2">
                              <a:lumMod val="50000"/>
                            </a:schemeClr>
                          </a:solidFill>
                          <a:effectLst/>
                          <a:latin typeface="Arabic Transparent" pitchFamily="34" charset="0"/>
                          <a:cs typeface="Arabic Transparent" pitchFamily="34" charset="0"/>
                        </a:rPr>
                        <a:t>تطبيق كافة المواصفات المتعلقة بالحدود الميكروبية</a:t>
                      </a:r>
                      <a:endParaRPr lang="en-US" sz="800" b="1" dirty="0">
                        <a:solidFill>
                          <a:schemeClr val="accent2">
                            <a:lumMod val="50000"/>
                          </a:schemeClr>
                        </a:solidFill>
                        <a:effectLst/>
                        <a:latin typeface="Arabic Transparent" pitchFamily="34" charset="0"/>
                        <a:ea typeface="SimSun"/>
                        <a:cs typeface="Arabic Transparent" pitchFamily="34" charset="0"/>
                      </a:endParaRPr>
                    </a:p>
                  </a:txBody>
                  <a:tcPr marL="47501" marR="4750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AE" sz="1600" b="1" dirty="0">
                          <a:solidFill>
                            <a:schemeClr val="accent2">
                              <a:lumMod val="50000"/>
                            </a:schemeClr>
                          </a:solidFill>
                          <a:effectLst>
                            <a:outerShdw blurRad="38100" dist="38100" dir="2700000" algn="tl">
                              <a:srgbClr val="000000">
                                <a:alpha val="43137"/>
                              </a:srgbClr>
                            </a:outerShdw>
                          </a:effectLst>
                          <a:cs typeface="Arabic Transparent" pitchFamily="2" charset="-78"/>
                        </a:rPr>
                        <a:t>المصنع</a:t>
                      </a:r>
                      <a:endParaRPr lang="en-US" sz="1600" b="1" dirty="0">
                        <a:solidFill>
                          <a:schemeClr val="accent2">
                            <a:lumMod val="50000"/>
                          </a:schemeClr>
                        </a:solidFill>
                        <a:effectLst>
                          <a:outerShdw blurRad="38100" dist="38100" dir="2700000" algn="tl">
                            <a:srgbClr val="000000">
                              <a:alpha val="43137"/>
                            </a:srgbClr>
                          </a:outerShdw>
                        </a:effectLst>
                        <a:latin typeface="Calibri"/>
                        <a:ea typeface="SimSun"/>
                        <a:cs typeface="Arabic Transparent" pitchFamily="2" charset="-78"/>
                      </a:endParaRPr>
                    </a:p>
                  </a:txBody>
                  <a:tcPr marL="47501" marR="47501" marT="0" marB="0" anchor="ctr">
                    <a:lnL w="12700" cap="flat" cmpd="sng" algn="ctr">
                      <a:noFill/>
                      <a:prstDash val="solid"/>
                      <a:round/>
                      <a:headEnd type="none" w="med" len="med"/>
                      <a:tailEnd type="none" w="med" len="med"/>
                    </a:lnL>
                    <a:lnR w="9525" cap="flat" cmpd="sng" algn="ctr">
                      <a:noFill/>
                      <a:prstDash val="soli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r>
              <a:tr h="367687">
                <a:tc>
                  <a:txBody>
                    <a:bodyPr/>
                    <a:lstStyle/>
                    <a:p>
                      <a:pPr marL="0" marR="0" algn="ctr" rtl="1">
                        <a:lnSpc>
                          <a:spcPct val="115000"/>
                        </a:lnSpc>
                        <a:spcBef>
                          <a:spcPts val="0"/>
                        </a:spcBef>
                        <a:spcAft>
                          <a:spcPts val="0"/>
                        </a:spcAft>
                      </a:pPr>
                      <a:r>
                        <a:rPr lang="ar-AE" sz="800" b="1" dirty="0">
                          <a:solidFill>
                            <a:schemeClr val="accent2">
                              <a:lumMod val="50000"/>
                            </a:schemeClr>
                          </a:solidFill>
                          <a:effectLst/>
                          <a:latin typeface="Arabic Transparent" pitchFamily="34" charset="0"/>
                          <a:cs typeface="Arabic Transparent" pitchFamily="34" charset="0"/>
                        </a:rPr>
                        <a:t>الشروط الصحية بالمؤسسات الغذائية</a:t>
                      </a:r>
                      <a:endParaRPr lang="en-US" sz="800" b="1" dirty="0">
                        <a:solidFill>
                          <a:schemeClr val="accent2">
                            <a:lumMod val="50000"/>
                          </a:schemeClr>
                        </a:solidFill>
                        <a:effectLst/>
                        <a:latin typeface="Arabic Transparent" pitchFamily="34" charset="0"/>
                        <a:cs typeface="Arabic Transparent" pitchFamily="34" charset="0"/>
                      </a:endParaRPr>
                    </a:p>
                    <a:p>
                      <a:pPr marL="0" marR="0" algn="ctr" rtl="1">
                        <a:lnSpc>
                          <a:spcPct val="115000"/>
                        </a:lnSpc>
                        <a:spcBef>
                          <a:spcPts val="0"/>
                        </a:spcBef>
                        <a:spcAft>
                          <a:spcPts val="0"/>
                        </a:spcAft>
                      </a:pPr>
                      <a:r>
                        <a:rPr lang="ar-AE" sz="800" b="1" dirty="0">
                          <a:solidFill>
                            <a:schemeClr val="accent2">
                              <a:lumMod val="50000"/>
                            </a:schemeClr>
                          </a:solidFill>
                          <a:effectLst/>
                          <a:latin typeface="Arabic Transparent" pitchFamily="34" charset="0"/>
                          <a:cs typeface="Arabic Transparent" pitchFamily="34" charset="0"/>
                        </a:rPr>
                        <a:t>تدريب العاملين بالمؤسسات الغذائية</a:t>
                      </a:r>
                      <a:endParaRPr lang="en-US" sz="800" b="1" dirty="0">
                        <a:solidFill>
                          <a:schemeClr val="accent2">
                            <a:lumMod val="50000"/>
                          </a:schemeClr>
                        </a:solidFill>
                        <a:effectLst/>
                        <a:latin typeface="Arabic Transparent" pitchFamily="34" charset="0"/>
                        <a:ea typeface="SimSun"/>
                        <a:cs typeface="Arabic Transparent" pitchFamily="34" charset="0"/>
                      </a:endParaRPr>
                    </a:p>
                  </a:txBody>
                  <a:tcPr marL="47501" marR="4750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AE" sz="1600" b="1" dirty="0">
                          <a:solidFill>
                            <a:schemeClr val="accent2">
                              <a:lumMod val="50000"/>
                            </a:schemeClr>
                          </a:solidFill>
                          <a:effectLst>
                            <a:outerShdw blurRad="38100" dist="38100" dir="2700000" algn="tl">
                              <a:srgbClr val="000000">
                                <a:alpha val="43137"/>
                              </a:srgbClr>
                            </a:outerShdw>
                          </a:effectLst>
                          <a:cs typeface="Arabic Transparent" pitchFamily="2" charset="-78"/>
                        </a:rPr>
                        <a:t>العرض</a:t>
                      </a:r>
                      <a:endParaRPr lang="en-US" sz="1600" b="1" dirty="0">
                        <a:solidFill>
                          <a:schemeClr val="accent2">
                            <a:lumMod val="50000"/>
                          </a:schemeClr>
                        </a:solidFill>
                        <a:effectLst>
                          <a:outerShdw blurRad="38100" dist="38100" dir="2700000" algn="tl">
                            <a:srgbClr val="000000">
                              <a:alpha val="43137"/>
                            </a:srgbClr>
                          </a:outerShdw>
                        </a:effectLst>
                        <a:latin typeface="Calibri"/>
                        <a:ea typeface="SimSun"/>
                        <a:cs typeface="Arabic Transparent" pitchFamily="2" charset="-78"/>
                      </a:endParaRPr>
                    </a:p>
                  </a:txBody>
                  <a:tcPr marL="47501" marR="47501" marT="0" marB="0" anchor="ctr">
                    <a:lnL w="12700" cap="flat" cmpd="sng" algn="ctr">
                      <a:noFill/>
                      <a:prstDash val="solid"/>
                      <a:round/>
                      <a:headEnd type="none" w="med" len="med"/>
                      <a:tailEnd type="none" w="med" len="med"/>
                    </a:lnL>
                    <a:lnR w="9525" cap="flat" cmpd="sng" algn="ctr">
                      <a:noFill/>
                      <a:prstDash val="soli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5" name="Group 4"/>
          <p:cNvGrpSpPr/>
          <p:nvPr/>
        </p:nvGrpSpPr>
        <p:grpSpPr>
          <a:xfrm>
            <a:off x="10199878" y="3744035"/>
            <a:ext cx="444352" cy="2084669"/>
            <a:chOff x="10199878" y="3744035"/>
            <a:chExt cx="444352" cy="2084669"/>
          </a:xfrm>
        </p:grpSpPr>
        <p:sp>
          <p:nvSpPr>
            <p:cNvPr id="71" name="TextBox 70"/>
            <p:cNvSpPr txBox="1"/>
            <p:nvPr/>
          </p:nvSpPr>
          <p:spPr>
            <a:xfrm>
              <a:off x="10224628" y="3744035"/>
              <a:ext cx="333037" cy="369332"/>
            </a:xfrm>
            <a:prstGeom prst="rect">
              <a:avLst/>
            </a:prstGeom>
            <a:noFill/>
          </p:spPr>
          <p:txBody>
            <a:bodyPr wrap="square" rtlCol="0">
              <a:spAutoFit/>
            </a:bodyPr>
            <a:lstStyle/>
            <a:p>
              <a:r>
                <a:rPr lang="ar-SA" b="1" dirty="0" smtClean="0">
                  <a:solidFill>
                    <a:schemeClr val="accent2">
                      <a:lumMod val="50000"/>
                    </a:schemeClr>
                  </a:solidFill>
                  <a:effectLst>
                    <a:outerShdw blurRad="38100" dist="38100" dir="2700000" algn="tl">
                      <a:srgbClr val="000000">
                        <a:alpha val="43137"/>
                      </a:srgbClr>
                    </a:outerShdw>
                  </a:effectLst>
                </a:rPr>
                <a:t>6</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85" name="TextBox 84"/>
            <p:cNvSpPr txBox="1"/>
            <p:nvPr/>
          </p:nvSpPr>
          <p:spPr>
            <a:xfrm>
              <a:off x="10224628" y="4199232"/>
              <a:ext cx="314510" cy="369332"/>
            </a:xfrm>
            <a:prstGeom prst="rect">
              <a:avLst/>
            </a:prstGeom>
            <a:noFill/>
          </p:spPr>
          <p:txBody>
            <a:bodyPr wrap="none" rtlCol="0">
              <a:spAutoFit/>
            </a:bodyPr>
            <a:lstStyle/>
            <a:p>
              <a:r>
                <a:rPr lang="ar-SA" b="1" dirty="0" smtClean="0">
                  <a:solidFill>
                    <a:schemeClr val="accent2">
                      <a:lumMod val="50000"/>
                    </a:schemeClr>
                  </a:solidFill>
                  <a:effectLst>
                    <a:outerShdw blurRad="38100" dist="38100" dir="2700000" algn="tl">
                      <a:srgbClr val="000000">
                        <a:alpha val="43137"/>
                      </a:srgbClr>
                    </a:outerShdw>
                  </a:effectLst>
                </a:rPr>
                <a:t>7</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86" name="TextBox 85"/>
            <p:cNvSpPr txBox="1"/>
            <p:nvPr/>
          </p:nvSpPr>
          <p:spPr>
            <a:xfrm>
              <a:off x="10224628" y="4694287"/>
              <a:ext cx="314510" cy="369332"/>
            </a:xfrm>
            <a:prstGeom prst="rect">
              <a:avLst/>
            </a:prstGeom>
            <a:noFill/>
          </p:spPr>
          <p:txBody>
            <a:bodyPr wrap="none" rtlCol="0">
              <a:spAutoFit/>
            </a:bodyPr>
            <a:lstStyle/>
            <a:p>
              <a:r>
                <a:rPr lang="ar-SA" b="1" dirty="0" smtClean="0">
                  <a:solidFill>
                    <a:schemeClr val="accent2">
                      <a:lumMod val="50000"/>
                    </a:schemeClr>
                  </a:solidFill>
                  <a:effectLst>
                    <a:outerShdw blurRad="38100" dist="38100" dir="2700000" algn="tl">
                      <a:srgbClr val="000000">
                        <a:alpha val="43137"/>
                      </a:srgbClr>
                    </a:outerShdw>
                  </a:effectLst>
                </a:rPr>
                <a:t>8</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87" name="TextBox 86"/>
            <p:cNvSpPr txBox="1"/>
            <p:nvPr/>
          </p:nvSpPr>
          <p:spPr>
            <a:xfrm>
              <a:off x="10224628" y="5054327"/>
              <a:ext cx="314510" cy="369332"/>
            </a:xfrm>
            <a:prstGeom prst="rect">
              <a:avLst/>
            </a:prstGeom>
            <a:noFill/>
          </p:spPr>
          <p:txBody>
            <a:bodyPr wrap="none" rtlCol="0">
              <a:spAutoFit/>
            </a:bodyPr>
            <a:lstStyle/>
            <a:p>
              <a:r>
                <a:rPr lang="ar-SA" b="1" dirty="0" smtClean="0">
                  <a:solidFill>
                    <a:schemeClr val="accent2">
                      <a:lumMod val="50000"/>
                    </a:schemeClr>
                  </a:solidFill>
                  <a:effectLst>
                    <a:outerShdw blurRad="38100" dist="38100" dir="2700000" algn="tl">
                      <a:srgbClr val="000000">
                        <a:alpha val="43137"/>
                      </a:srgbClr>
                    </a:outerShdw>
                  </a:effectLst>
                </a:rPr>
                <a:t>9</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88" name="TextBox 87"/>
            <p:cNvSpPr txBox="1"/>
            <p:nvPr/>
          </p:nvSpPr>
          <p:spPr>
            <a:xfrm>
              <a:off x="10199878" y="5459372"/>
              <a:ext cx="444352" cy="369332"/>
            </a:xfrm>
            <a:prstGeom prst="rect">
              <a:avLst/>
            </a:prstGeom>
            <a:noFill/>
          </p:spPr>
          <p:txBody>
            <a:bodyPr wrap="none" rtlCol="0">
              <a:spAutoFit/>
            </a:bodyPr>
            <a:lstStyle/>
            <a:p>
              <a:r>
                <a:rPr lang="ar-SA" b="1" dirty="0" smtClean="0">
                  <a:solidFill>
                    <a:schemeClr val="accent2">
                      <a:lumMod val="50000"/>
                    </a:schemeClr>
                  </a:solidFill>
                  <a:effectLst>
                    <a:outerShdw blurRad="38100" dist="38100" dir="2700000" algn="tl">
                      <a:srgbClr val="000000">
                        <a:alpha val="43137"/>
                      </a:srgbClr>
                    </a:outerShdw>
                  </a:effectLst>
                </a:rPr>
                <a:t>10</a:t>
              </a:r>
              <a:endParaRPr lang="en-US" b="1" dirty="0">
                <a:solidFill>
                  <a:schemeClr val="accent2">
                    <a:lumMod val="50000"/>
                  </a:schemeClr>
                </a:solidFill>
                <a:effectLst>
                  <a:outerShdw blurRad="38100" dist="38100" dir="2700000" algn="tl">
                    <a:srgbClr val="000000">
                      <a:alpha val="43137"/>
                    </a:srgbClr>
                  </a:outerShdw>
                </a:effectLst>
              </a:endParaRPr>
            </a:p>
          </p:txBody>
        </p:sp>
      </p:grpSp>
      <p:graphicFrame>
        <p:nvGraphicFramePr>
          <p:cNvPr id="58" name="Table 57"/>
          <p:cNvGraphicFramePr>
            <a:graphicFrameLocks noGrp="1"/>
          </p:cNvGraphicFramePr>
          <p:nvPr>
            <p:extLst>
              <p:ext uri="{D42A27DB-BD31-4B8C-83A1-F6EECF244321}">
                <p14:modId xmlns:p14="http://schemas.microsoft.com/office/powerpoint/2010/main" xmlns="" val="3421876739"/>
              </p:ext>
            </p:extLst>
          </p:nvPr>
        </p:nvGraphicFramePr>
        <p:xfrm>
          <a:off x="142844" y="11358618"/>
          <a:ext cx="5508655" cy="3115128"/>
        </p:xfrm>
        <a:graphic>
          <a:graphicData uri="http://schemas.openxmlformats.org/drawingml/2006/table">
            <a:tbl>
              <a:tblPr>
                <a:effectLst>
                  <a:innerShdw blurRad="114300">
                    <a:prstClr val="black"/>
                  </a:innerShdw>
                </a:effectLst>
                <a:tableStyleId>{306799F8-075E-4A3A-A7F6-7FBC6576F1A4}</a:tableStyleId>
              </a:tblPr>
              <a:tblGrid>
                <a:gridCol w="3260739"/>
                <a:gridCol w="2247916"/>
              </a:tblGrid>
              <a:tr h="459577">
                <a:tc>
                  <a:txBody>
                    <a:bodyPr/>
                    <a:lstStyle/>
                    <a:p>
                      <a:pPr algn="ctr" rtl="1">
                        <a:buFont typeface="Arial" pitchFamily="34" charset="0"/>
                        <a:buNone/>
                      </a:pPr>
                      <a:r>
                        <a:rPr lang="ar-LB" sz="1050" b="1" kern="1200" dirty="0" smtClean="0">
                          <a:solidFill>
                            <a:schemeClr val="accent2">
                              <a:lumMod val="50000"/>
                            </a:schemeClr>
                          </a:solidFill>
                          <a:effectLst>
                            <a:outerShdw blurRad="38100" dist="38100" dir="2700000" algn="tl">
                              <a:srgbClr val="000000">
                                <a:alpha val="43137"/>
                              </a:srgbClr>
                            </a:outerShdw>
                          </a:effectLst>
                          <a:latin typeface="+mn-lt"/>
                          <a:ea typeface="+mn-ea"/>
                          <a:cs typeface="+mn-cs"/>
                        </a:rPr>
                        <a:t>تطبق مواصفات مختلفة على حسب المكوّن</a:t>
                      </a:r>
                      <a:endParaRPr lang="en-US" sz="1050" b="1" kern="1200" dirty="0" smtClean="0">
                        <a:solidFill>
                          <a:schemeClr val="accent2">
                            <a:lumMod val="50000"/>
                          </a:schemeClr>
                        </a:solidFill>
                        <a:effectLst>
                          <a:outerShdw blurRad="38100" dist="38100" dir="2700000" algn="tl">
                            <a:srgbClr val="000000">
                              <a:alpha val="43137"/>
                            </a:srgbClr>
                          </a:outerShdw>
                        </a:effectLst>
                        <a:latin typeface="+mn-lt"/>
                        <a:ea typeface="+mn-ea"/>
                        <a:cs typeface="+mn-cs"/>
                      </a:endParaRPr>
                    </a:p>
                    <a:p>
                      <a:pPr algn="ctr" rtl="1">
                        <a:buFont typeface="Arial" pitchFamily="34" charset="0"/>
                        <a:buNone/>
                      </a:pPr>
                      <a:endParaRPr lang="en-US" sz="1050" b="1" kern="1200" dirty="0" smtClean="0">
                        <a:solidFill>
                          <a:schemeClr val="accent2">
                            <a:lumMod val="50000"/>
                          </a:schemeClr>
                        </a:solidFill>
                        <a:effectLst>
                          <a:outerShdw blurRad="38100" dist="38100" dir="2700000" algn="tl">
                            <a:srgbClr val="000000">
                              <a:alpha val="43137"/>
                            </a:srgbClr>
                          </a:outerShdw>
                        </a:effectLst>
                        <a:latin typeface="+mn-lt"/>
                        <a:ea typeface="+mn-ea"/>
                        <a:cs typeface="+mn-cs"/>
                      </a:endParaRPr>
                    </a:p>
                  </a:txBody>
                  <a:tcPr marL="47501" marR="4750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AE" sz="1600" b="1" dirty="0">
                          <a:solidFill>
                            <a:schemeClr val="accent2">
                              <a:lumMod val="50000"/>
                            </a:schemeClr>
                          </a:solidFill>
                          <a:effectLst>
                            <a:outerShdw blurRad="38100" dist="38100" dir="2700000" algn="tl">
                              <a:srgbClr val="000000">
                                <a:alpha val="43137"/>
                              </a:srgbClr>
                            </a:outerShdw>
                          </a:effectLst>
                          <a:cs typeface="Arabic Transparent" pitchFamily="2" charset="-78"/>
                        </a:rPr>
                        <a:t>المزرعة</a:t>
                      </a:r>
                      <a:endParaRPr lang="en-US" sz="1600" b="1" dirty="0">
                        <a:solidFill>
                          <a:schemeClr val="accent2">
                            <a:lumMod val="50000"/>
                          </a:schemeClr>
                        </a:solidFill>
                        <a:effectLst>
                          <a:outerShdw blurRad="38100" dist="38100" dir="2700000" algn="tl">
                            <a:srgbClr val="000000">
                              <a:alpha val="43137"/>
                            </a:srgbClr>
                          </a:outerShdw>
                        </a:effectLst>
                        <a:latin typeface="Calibri"/>
                        <a:ea typeface="SimSun"/>
                        <a:cs typeface="Arabic Transparent" pitchFamily="2" charset="-78"/>
                      </a:endParaRPr>
                    </a:p>
                  </a:txBody>
                  <a:tcPr marL="47501" marR="47501" marT="0" marB="0" anchor="ctr">
                    <a:lnL w="12700" cap="flat" cmpd="sng" algn="ctr">
                      <a:no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r>
              <a:tr h="1046587">
                <a:tc>
                  <a:txBody>
                    <a:bodyPr/>
                    <a:lstStyle/>
                    <a:p>
                      <a:pPr algn="ctr" rtl="1">
                        <a:buFont typeface="Arial" pitchFamily="34" charset="0"/>
                        <a:buNone/>
                      </a:pPr>
                      <a:r>
                        <a:rPr lang="ar-LB" sz="1050" b="1" kern="1200" dirty="0" smtClean="0">
                          <a:solidFill>
                            <a:schemeClr val="accent2">
                              <a:lumMod val="50000"/>
                            </a:schemeClr>
                          </a:solidFill>
                          <a:effectLst>
                            <a:outerShdw blurRad="38100" dist="38100" dir="2700000" algn="tl">
                              <a:srgbClr val="000000">
                                <a:alpha val="43137"/>
                              </a:srgbClr>
                            </a:outerShdw>
                          </a:effectLst>
                          <a:latin typeface="+mn-lt"/>
                          <a:ea typeface="+mn-ea"/>
                          <a:cs typeface="+mn-cs"/>
                        </a:rPr>
                        <a:t>تطبق مواصفات مختلفة على حسب المكوّن</a:t>
                      </a:r>
                      <a:endParaRPr lang="en-US" sz="1050" b="1" kern="1200" dirty="0" smtClean="0">
                        <a:solidFill>
                          <a:schemeClr val="accent2">
                            <a:lumMod val="50000"/>
                          </a:schemeClr>
                        </a:solidFill>
                        <a:effectLst>
                          <a:outerShdw blurRad="38100" dist="38100" dir="2700000" algn="tl">
                            <a:srgbClr val="000000">
                              <a:alpha val="43137"/>
                            </a:srgbClr>
                          </a:outerShdw>
                        </a:effectLst>
                        <a:latin typeface="+mn-lt"/>
                        <a:ea typeface="+mn-ea"/>
                        <a:cs typeface="+mn-cs"/>
                      </a:endParaRPr>
                    </a:p>
                  </a:txBody>
                  <a:tcPr marL="47501" marR="4750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B" sz="1600" b="1" dirty="0" smtClean="0">
                          <a:solidFill>
                            <a:schemeClr val="accent2">
                              <a:lumMod val="50000"/>
                            </a:schemeClr>
                          </a:solidFill>
                          <a:effectLst>
                            <a:outerShdw blurRad="38100" dist="38100" dir="2700000" algn="tl">
                              <a:srgbClr val="000000">
                                <a:alpha val="43137"/>
                              </a:srgbClr>
                            </a:outerShdw>
                          </a:effectLst>
                          <a:cs typeface="Arabic Transparent" pitchFamily="2" charset="-78"/>
                        </a:rPr>
                        <a:t>التفتيش في المنافذ</a:t>
                      </a:r>
                      <a:endParaRPr lang="en-US" sz="1600" b="1" dirty="0">
                        <a:solidFill>
                          <a:schemeClr val="accent2">
                            <a:lumMod val="50000"/>
                          </a:schemeClr>
                        </a:solidFill>
                        <a:effectLst>
                          <a:outerShdw blurRad="38100" dist="38100" dir="2700000" algn="tl">
                            <a:srgbClr val="000000">
                              <a:alpha val="43137"/>
                            </a:srgbClr>
                          </a:outerShdw>
                        </a:effectLst>
                        <a:latin typeface="Calibri"/>
                        <a:ea typeface="SimSun"/>
                        <a:cs typeface="Arabic Transparent" pitchFamily="2" charset="-78"/>
                      </a:endParaRPr>
                    </a:p>
                  </a:txBody>
                  <a:tcPr marL="47501" marR="47501" marT="0" marB="0" anchor="ctr">
                    <a:lnL w="12700" cap="flat" cmpd="sng" algn="ctr">
                      <a:noFill/>
                      <a:prstDash val="solid"/>
                      <a:round/>
                      <a:headEnd type="none" w="med" len="med"/>
                      <a:tailEnd type="none" w="med" len="med"/>
                    </a:lnL>
                    <a:lnR w="9525" cap="flat" cmpd="sng" algn="ctr">
                      <a:noFill/>
                      <a:prstDash val="soli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r>
              <a:tr h="648103">
                <a:tc>
                  <a:txBody>
                    <a:bodyPr/>
                    <a:lstStyle/>
                    <a:p>
                      <a:pPr algn="ctr" rtl="1">
                        <a:buFont typeface="Arial" pitchFamily="34" charset="0"/>
                        <a:buNone/>
                      </a:pPr>
                      <a:r>
                        <a:rPr lang="ar-LB" sz="1050" b="1" kern="1200" dirty="0" smtClean="0">
                          <a:solidFill>
                            <a:schemeClr val="accent2">
                              <a:lumMod val="50000"/>
                            </a:schemeClr>
                          </a:solidFill>
                          <a:effectLst>
                            <a:outerShdw blurRad="38100" dist="38100" dir="2700000" algn="tl">
                              <a:srgbClr val="000000">
                                <a:alpha val="43137"/>
                              </a:srgbClr>
                            </a:outerShdw>
                          </a:effectLst>
                          <a:latin typeface="+mn-lt"/>
                          <a:ea typeface="+mn-ea"/>
                          <a:cs typeface="+mn-cs"/>
                        </a:rPr>
                        <a:t>تطبق مواصفات مختلفة على حسب المكوّن</a:t>
                      </a:r>
                      <a:endParaRPr lang="en-US" sz="1050" b="1" kern="1200" dirty="0" smtClean="0">
                        <a:solidFill>
                          <a:schemeClr val="accent2">
                            <a:lumMod val="50000"/>
                          </a:schemeClr>
                        </a:solidFill>
                        <a:effectLst>
                          <a:outerShdw blurRad="38100" dist="38100" dir="2700000" algn="tl">
                            <a:srgbClr val="000000">
                              <a:alpha val="43137"/>
                            </a:srgbClr>
                          </a:outerShdw>
                        </a:effectLst>
                        <a:latin typeface="+mn-lt"/>
                        <a:ea typeface="+mn-ea"/>
                        <a:cs typeface="+mn-cs"/>
                      </a:endParaRPr>
                    </a:p>
                  </a:txBody>
                  <a:tcPr marL="47501" marR="4750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AE" sz="1600" b="1" dirty="0">
                          <a:solidFill>
                            <a:schemeClr val="accent2">
                              <a:lumMod val="50000"/>
                            </a:schemeClr>
                          </a:solidFill>
                          <a:effectLst>
                            <a:outerShdw blurRad="38100" dist="38100" dir="2700000" algn="tl">
                              <a:srgbClr val="000000">
                                <a:alpha val="43137"/>
                              </a:srgbClr>
                            </a:outerShdw>
                          </a:effectLst>
                          <a:cs typeface="Arabic Transparent" pitchFamily="2" charset="-78"/>
                        </a:rPr>
                        <a:t>النقل</a:t>
                      </a:r>
                      <a:endParaRPr lang="en-US" sz="1600" b="1" dirty="0">
                        <a:solidFill>
                          <a:schemeClr val="accent2">
                            <a:lumMod val="50000"/>
                          </a:schemeClr>
                        </a:solidFill>
                        <a:effectLst>
                          <a:outerShdw blurRad="38100" dist="38100" dir="2700000" algn="tl">
                            <a:srgbClr val="000000">
                              <a:alpha val="43137"/>
                            </a:srgbClr>
                          </a:outerShdw>
                        </a:effectLst>
                        <a:latin typeface="Calibri"/>
                        <a:ea typeface="SimSun"/>
                        <a:cs typeface="Arabic Transparent" pitchFamily="2" charset="-78"/>
                      </a:endParaRPr>
                    </a:p>
                  </a:txBody>
                  <a:tcPr marL="47501" marR="47501" marT="0" marB="0" anchor="ctr">
                    <a:lnL w="12700" cap="flat" cmpd="sng" algn="ctr">
                      <a:noFill/>
                      <a:prstDash val="solid"/>
                      <a:round/>
                      <a:headEnd type="none" w="med" len="med"/>
                      <a:tailEnd type="none" w="med" len="med"/>
                    </a:lnL>
                    <a:lnR w="9525" cap="flat" cmpd="sng" algn="ctr">
                      <a:noFill/>
                      <a:prstDash val="soli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r>
              <a:tr h="593174">
                <a:tc>
                  <a:txBody>
                    <a:bodyPr/>
                    <a:lstStyle/>
                    <a:p>
                      <a:pPr algn="ctr" rtl="1">
                        <a:buFont typeface="Arial" pitchFamily="34" charset="0"/>
                        <a:buNone/>
                      </a:pPr>
                      <a:r>
                        <a:rPr lang="ar-LB" sz="1050" b="1" kern="1200" dirty="0" smtClean="0">
                          <a:solidFill>
                            <a:schemeClr val="accent2">
                              <a:lumMod val="50000"/>
                            </a:schemeClr>
                          </a:solidFill>
                          <a:effectLst>
                            <a:outerShdw blurRad="38100" dist="38100" dir="2700000" algn="tl">
                              <a:srgbClr val="000000">
                                <a:alpha val="43137"/>
                              </a:srgbClr>
                            </a:outerShdw>
                          </a:effectLst>
                          <a:latin typeface="+mn-lt"/>
                          <a:ea typeface="+mn-ea"/>
                          <a:cs typeface="+mn-cs"/>
                        </a:rPr>
                        <a:t>تطبق مواصفات مختلفة على حسب المكوّن</a:t>
                      </a:r>
                      <a:endParaRPr lang="en-US" sz="1050" b="1" kern="1200" dirty="0" smtClean="0">
                        <a:solidFill>
                          <a:schemeClr val="accent2">
                            <a:lumMod val="50000"/>
                          </a:schemeClr>
                        </a:solidFill>
                        <a:effectLst>
                          <a:outerShdw blurRad="38100" dist="38100" dir="2700000" algn="tl">
                            <a:srgbClr val="000000">
                              <a:alpha val="43137"/>
                            </a:srgbClr>
                          </a:outerShdw>
                        </a:effectLst>
                        <a:latin typeface="+mn-lt"/>
                        <a:ea typeface="+mn-ea"/>
                        <a:cs typeface="+mn-cs"/>
                      </a:endParaRPr>
                    </a:p>
                  </a:txBody>
                  <a:tcPr marL="47501" marR="4750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AE" sz="1600" b="1" dirty="0">
                          <a:solidFill>
                            <a:schemeClr val="accent2">
                              <a:lumMod val="50000"/>
                            </a:schemeClr>
                          </a:solidFill>
                          <a:effectLst>
                            <a:outerShdw blurRad="38100" dist="38100" dir="2700000" algn="tl">
                              <a:srgbClr val="000000">
                                <a:alpha val="43137"/>
                              </a:srgbClr>
                            </a:outerShdw>
                          </a:effectLst>
                          <a:cs typeface="Arabic Transparent" pitchFamily="2" charset="-78"/>
                        </a:rPr>
                        <a:t>المصنع</a:t>
                      </a:r>
                      <a:endParaRPr lang="en-US" sz="1600" b="1" dirty="0">
                        <a:solidFill>
                          <a:schemeClr val="accent2">
                            <a:lumMod val="50000"/>
                          </a:schemeClr>
                        </a:solidFill>
                        <a:effectLst>
                          <a:outerShdw blurRad="38100" dist="38100" dir="2700000" algn="tl">
                            <a:srgbClr val="000000">
                              <a:alpha val="43137"/>
                            </a:srgbClr>
                          </a:outerShdw>
                        </a:effectLst>
                        <a:latin typeface="Calibri"/>
                        <a:ea typeface="SimSun"/>
                        <a:cs typeface="Arabic Transparent" pitchFamily="2" charset="-78"/>
                      </a:endParaRPr>
                    </a:p>
                  </a:txBody>
                  <a:tcPr marL="47501" marR="47501" marT="0" marB="0" anchor="ctr">
                    <a:lnL w="12700" cap="flat" cmpd="sng" algn="ctr">
                      <a:noFill/>
                      <a:prstDash val="solid"/>
                      <a:round/>
                      <a:headEnd type="none" w="med" len="med"/>
                      <a:tailEnd type="none" w="med" len="med"/>
                    </a:lnL>
                    <a:lnR w="9525" cap="flat" cmpd="sng" algn="ctr">
                      <a:noFill/>
                      <a:prstDash val="soli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r>
              <a:tr h="367687">
                <a:tc>
                  <a:txBody>
                    <a:bodyPr/>
                    <a:lstStyle/>
                    <a:p>
                      <a:pPr algn="ctr" rtl="1">
                        <a:buFont typeface="Arial" pitchFamily="34" charset="0"/>
                        <a:buNone/>
                      </a:pPr>
                      <a:r>
                        <a:rPr lang="ar-LB" sz="1050" b="1" kern="1200" dirty="0" smtClean="0">
                          <a:solidFill>
                            <a:schemeClr val="accent2">
                              <a:lumMod val="50000"/>
                            </a:schemeClr>
                          </a:solidFill>
                          <a:effectLst>
                            <a:outerShdw blurRad="38100" dist="38100" dir="2700000" algn="tl">
                              <a:srgbClr val="000000">
                                <a:alpha val="43137"/>
                              </a:srgbClr>
                            </a:outerShdw>
                          </a:effectLst>
                          <a:latin typeface="+mn-lt"/>
                          <a:ea typeface="+mn-ea"/>
                          <a:cs typeface="+mn-cs"/>
                        </a:rPr>
                        <a:t>تطبق مواصفات مختلفة على حسب المكوّن</a:t>
                      </a:r>
                      <a:endParaRPr lang="en-US" sz="1050" b="1" kern="1200" dirty="0" smtClean="0">
                        <a:solidFill>
                          <a:schemeClr val="accent2">
                            <a:lumMod val="50000"/>
                          </a:schemeClr>
                        </a:solidFill>
                        <a:effectLst>
                          <a:outerShdw blurRad="38100" dist="38100" dir="2700000" algn="tl">
                            <a:srgbClr val="000000">
                              <a:alpha val="43137"/>
                            </a:srgbClr>
                          </a:outerShdw>
                        </a:effectLst>
                        <a:latin typeface="+mn-lt"/>
                        <a:ea typeface="+mn-ea"/>
                        <a:cs typeface="+mn-cs"/>
                      </a:endParaRPr>
                    </a:p>
                  </a:txBody>
                  <a:tcPr marL="47501" marR="4750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AE" sz="1600" b="1" dirty="0">
                          <a:solidFill>
                            <a:schemeClr val="accent2">
                              <a:lumMod val="50000"/>
                            </a:schemeClr>
                          </a:solidFill>
                          <a:effectLst>
                            <a:outerShdw blurRad="38100" dist="38100" dir="2700000" algn="tl">
                              <a:srgbClr val="000000">
                                <a:alpha val="43137"/>
                              </a:srgbClr>
                            </a:outerShdw>
                          </a:effectLst>
                          <a:cs typeface="Arabic Transparent" pitchFamily="2" charset="-78"/>
                        </a:rPr>
                        <a:t>العرض</a:t>
                      </a:r>
                      <a:endParaRPr lang="en-US" sz="1600" b="1" dirty="0">
                        <a:solidFill>
                          <a:schemeClr val="accent2">
                            <a:lumMod val="50000"/>
                          </a:schemeClr>
                        </a:solidFill>
                        <a:effectLst>
                          <a:outerShdw blurRad="38100" dist="38100" dir="2700000" algn="tl">
                            <a:srgbClr val="000000">
                              <a:alpha val="43137"/>
                            </a:srgbClr>
                          </a:outerShdw>
                        </a:effectLst>
                        <a:latin typeface="Calibri"/>
                        <a:ea typeface="SimSun"/>
                        <a:cs typeface="Arabic Transparent" pitchFamily="2" charset="-78"/>
                      </a:endParaRPr>
                    </a:p>
                  </a:txBody>
                  <a:tcPr marL="47501" marR="47501" marT="0" marB="0" anchor="ctr">
                    <a:lnL w="12700" cap="flat" cmpd="sng" algn="ctr">
                      <a:noFill/>
                      <a:prstDash val="solid"/>
                      <a:round/>
                      <a:headEnd type="none" w="med" len="med"/>
                      <a:tailEnd type="none" w="med" len="med"/>
                    </a:lnL>
                    <a:lnR w="9525" cap="flat" cmpd="sng" algn="ctr">
                      <a:noFill/>
                      <a:prstDash val="soli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72" name="Slide Number Placeholder 71"/>
          <p:cNvSpPr>
            <a:spLocks noGrp="1"/>
          </p:cNvSpPr>
          <p:nvPr>
            <p:ph type="sldNum" sz="quarter" idx="12"/>
          </p:nvPr>
        </p:nvSpPr>
        <p:spPr/>
        <p:txBody>
          <a:bodyPr/>
          <a:lstStyle/>
          <a:p>
            <a:fld id="{9D2384F7-550B-4A9B-95FC-19E285ECC956}" type="slidenum">
              <a:rPr lang="en-US" smtClean="0"/>
              <a:pPr/>
              <a:t>4</a:t>
            </a:fld>
            <a:endParaRPr lang="en-US"/>
          </a:p>
        </p:txBody>
      </p:sp>
    </p:spTree>
    <p:custDataLst>
      <p:tags r:id="rId1"/>
    </p:custDataLst>
    <p:extLst>
      <p:ext uri="{BB962C8B-B14F-4D97-AF65-F5344CB8AC3E}">
        <p14:creationId xmlns:p14="http://schemas.microsoft.com/office/powerpoint/2010/main" xmlns="" val="204306149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grpId="0" nodeType="clickEffect">
                                  <p:stCondLst>
                                    <p:cond delay="0"/>
                                  </p:stCondLst>
                                  <p:childTnLst>
                                    <p:animMotion origin="layout" path="M 3.61111E-6 -1.11022E-16 L -0.00434 0.76134 " pathEditMode="relative" rAng="0" ptsTypes="AA">
                                      <p:cBhvr>
                                        <p:cTn id="12" dur="2000" fill="hold"/>
                                        <p:tgtEl>
                                          <p:spTgt spid="53"/>
                                        </p:tgtEl>
                                        <p:attrNameLst>
                                          <p:attrName>ppt_x</p:attrName>
                                          <p:attrName>ppt_y</p:attrName>
                                        </p:attrNameLst>
                                      </p:cBhvr>
                                      <p:rCtr x="-226" y="38079"/>
                                    </p:animMotion>
                                  </p:childTnLst>
                                </p:cTn>
                              </p:par>
                              <p:par>
                                <p:cTn id="13" presetID="42" presetClass="path" presetSubtype="0" accel="50000" decel="50000" fill="hold" grpId="0" nodeType="withEffect">
                                  <p:stCondLst>
                                    <p:cond delay="0"/>
                                  </p:stCondLst>
                                  <p:childTnLst>
                                    <p:animMotion origin="layout" path="M 4.44444E-6 2.59259E-6 L -0.00382 0.76065 " pathEditMode="relative" rAng="0" ptsTypes="AA">
                                      <p:cBhvr>
                                        <p:cTn id="14" dur="2000" fill="hold"/>
                                        <p:tgtEl>
                                          <p:spTgt spid="54"/>
                                        </p:tgtEl>
                                        <p:attrNameLst>
                                          <p:attrName>ppt_x</p:attrName>
                                          <p:attrName>ppt_y</p:attrName>
                                        </p:attrNameLst>
                                      </p:cBhvr>
                                      <p:rCtr x="-191" y="38032"/>
                                    </p:animMotion>
                                  </p:childTnLst>
                                </p:cTn>
                              </p:par>
                              <p:par>
                                <p:cTn id="15" presetID="42" presetClass="path" presetSubtype="0" accel="50000" decel="50000" fill="hold" grpId="0" nodeType="withEffect">
                                  <p:stCondLst>
                                    <p:cond delay="0"/>
                                  </p:stCondLst>
                                  <p:childTnLst>
                                    <p:animMotion origin="layout" path="M 4.44444E-6 -1.85185E-6 L -0.00434 0.76042 " pathEditMode="relative" rAng="0" ptsTypes="AA">
                                      <p:cBhvr>
                                        <p:cTn id="16" dur="2000" fill="hold"/>
                                        <p:tgtEl>
                                          <p:spTgt spid="55"/>
                                        </p:tgtEl>
                                        <p:attrNameLst>
                                          <p:attrName>ppt_x</p:attrName>
                                          <p:attrName>ppt_y</p:attrName>
                                        </p:attrNameLst>
                                      </p:cBhvr>
                                      <p:rCtr x="-226" y="38032"/>
                                    </p:animMotion>
                                  </p:childTnLst>
                                </p:cTn>
                              </p:par>
                              <p:par>
                                <p:cTn id="17" presetID="42" presetClass="path" presetSubtype="0" accel="50000" decel="50000" fill="hold" grpId="0" nodeType="withEffect">
                                  <p:stCondLst>
                                    <p:cond delay="0"/>
                                  </p:stCondLst>
                                  <p:childTnLst>
                                    <p:animMotion origin="layout" path="M 4.44444E-6 2.54571E-8 L -0.00434 0.76001 " pathEditMode="relative" rAng="0" ptsTypes="AA">
                                      <p:cBhvr>
                                        <p:cTn id="18" dur="2000" fill="hold"/>
                                        <p:tgtEl>
                                          <p:spTgt spid="56"/>
                                        </p:tgtEl>
                                        <p:attrNameLst>
                                          <p:attrName>ppt_x</p:attrName>
                                          <p:attrName>ppt_y</p:attrName>
                                        </p:attrNameLst>
                                      </p:cBhvr>
                                      <p:rCtr x="-226" y="38000"/>
                                    </p:animMotion>
                                  </p:childTnLst>
                                </p:cTn>
                              </p:par>
                              <p:par>
                                <p:cTn id="19" presetID="42" presetClass="path" presetSubtype="0" accel="50000" decel="50000" fill="hold" grpId="0" nodeType="withEffect">
                                  <p:stCondLst>
                                    <p:cond delay="0"/>
                                  </p:stCondLst>
                                  <p:childTnLst>
                                    <p:animMotion origin="layout" path="M 4.44444E-6 1.11111E-6 L -0.00434 0.75926 " pathEditMode="relative" rAng="0" ptsTypes="AA">
                                      <p:cBhvr>
                                        <p:cTn id="20" dur="2000" fill="hold"/>
                                        <p:tgtEl>
                                          <p:spTgt spid="57"/>
                                        </p:tgtEl>
                                        <p:attrNameLst>
                                          <p:attrName>ppt_x</p:attrName>
                                          <p:attrName>ppt_y</p:attrName>
                                        </p:attrNameLst>
                                      </p:cBhvr>
                                      <p:rCtr x="-226" y="37963"/>
                                    </p:animMotion>
                                  </p:childTnLst>
                                </p:cTn>
                              </p:par>
                            </p:childTnLst>
                          </p:cTn>
                        </p:par>
                      </p:childTnLst>
                    </p:cTn>
                  </p:par>
                  <p:par>
                    <p:cTn id="21" fill="hold">
                      <p:stCondLst>
                        <p:cond delay="indefinite"/>
                      </p:stCondLst>
                      <p:childTnLst>
                        <p:par>
                          <p:cTn id="22" fill="hold">
                            <p:stCondLst>
                              <p:cond delay="0"/>
                            </p:stCondLst>
                            <p:childTnLst>
                              <p:par>
                                <p:cTn id="23" presetID="49" presetClass="path" presetSubtype="0" accel="50000" decel="50000" fill="hold" nodeType="clickEffect">
                                  <p:stCondLst>
                                    <p:cond delay="0"/>
                                  </p:stCondLst>
                                  <p:childTnLst>
                                    <p:animMotion origin="layout" path="M 2.77778E-6 4.94912E-6 L 2.77778E-6 0.48936 " pathEditMode="relative" rAng="0" ptsTypes="AA">
                                      <p:cBhvr>
                                        <p:cTn id="24" dur="2000" fill="hold"/>
                                        <p:tgtEl>
                                          <p:spTgt spid="6"/>
                                        </p:tgtEl>
                                        <p:attrNameLst>
                                          <p:attrName>ppt_x</p:attrName>
                                          <p:attrName>ppt_y</p:attrName>
                                        </p:attrNameLst>
                                      </p:cBhvr>
                                      <p:rCtr x="0" y="24468"/>
                                    </p:animMotion>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grpId="0" nodeType="clickEffect">
                                  <p:stCondLst>
                                    <p:cond delay="0"/>
                                  </p:stCondLst>
                                  <p:childTnLst>
                                    <p:animMotion origin="layout" path="M 5.55556E-7 1.48148E-6 L 5.55556E-7 0.92338 " pathEditMode="relative" rAng="0" ptsTypes="AA">
                                      <p:cBhvr>
                                        <p:cTn id="28" dur="2000" fill="hold"/>
                                        <p:tgtEl>
                                          <p:spTgt spid="16">
                                            <p:bg/>
                                          </p:spTgt>
                                        </p:tgtEl>
                                        <p:attrNameLst>
                                          <p:attrName>ppt_x</p:attrName>
                                          <p:attrName>ppt_y</p:attrName>
                                        </p:attrNameLst>
                                      </p:cBhvr>
                                      <p:rCtr x="0" y="46181"/>
                                    </p:animMotion>
                                  </p:childTnLst>
                                </p:cTn>
                              </p:par>
                              <p:par>
                                <p:cTn id="29" presetID="42" presetClass="path" presetSubtype="0" accel="50000" decel="50000" fill="hold" grpId="0" nodeType="withEffect">
                                  <p:stCondLst>
                                    <p:cond delay="0"/>
                                  </p:stCondLst>
                                  <p:childTnLst>
                                    <p:animMotion origin="layout" path="M 5.55556E-7 1.48148E-6 L 5.55556E-7 0.92338 " pathEditMode="relative" rAng="0" ptsTypes="AA">
                                      <p:cBhvr>
                                        <p:cTn id="30" dur="2000" fill="hold"/>
                                        <p:tgtEl>
                                          <p:spTgt spid="16">
                                            <p:txEl>
                                              <p:pRg st="0" end="0"/>
                                            </p:txEl>
                                          </p:spTgt>
                                        </p:tgtEl>
                                        <p:attrNameLst>
                                          <p:attrName>ppt_x</p:attrName>
                                          <p:attrName>ppt_y</p:attrName>
                                        </p:attrNameLst>
                                      </p:cBhvr>
                                      <p:rCtr x="0" y="46181"/>
                                    </p:animMotion>
                                  </p:childTnLst>
                                </p:cTn>
                              </p:par>
                              <p:par>
                                <p:cTn id="31" presetID="42" presetClass="path" presetSubtype="0" accel="50000" decel="50000" fill="hold" grpId="0" nodeType="withEffect">
                                  <p:stCondLst>
                                    <p:cond delay="0"/>
                                  </p:stCondLst>
                                  <p:childTnLst>
                                    <p:animMotion origin="layout" path="M -1.11111E-6 2.59259E-6 L -1.11111E-6 0.92199 " pathEditMode="relative" rAng="0" ptsTypes="AA">
                                      <p:cBhvr>
                                        <p:cTn id="32" dur="2000" fill="hold"/>
                                        <p:tgtEl>
                                          <p:spTgt spid="18">
                                            <p:bg/>
                                          </p:spTgt>
                                        </p:tgtEl>
                                        <p:attrNameLst>
                                          <p:attrName>ppt_x</p:attrName>
                                          <p:attrName>ppt_y</p:attrName>
                                        </p:attrNameLst>
                                      </p:cBhvr>
                                      <p:rCtr x="0" y="46111"/>
                                    </p:animMotion>
                                  </p:childTnLst>
                                </p:cTn>
                              </p:par>
                              <p:par>
                                <p:cTn id="33" presetID="42" presetClass="path" presetSubtype="0" accel="50000" decel="50000" fill="hold" grpId="0" nodeType="withEffect">
                                  <p:stCondLst>
                                    <p:cond delay="0"/>
                                  </p:stCondLst>
                                  <p:childTnLst>
                                    <p:animMotion origin="layout" path="M -1.11111E-6 2.59259E-6 L -1.11111E-6 0.92199 " pathEditMode="relative" rAng="0" ptsTypes="AA">
                                      <p:cBhvr>
                                        <p:cTn id="34" dur="2000" fill="hold"/>
                                        <p:tgtEl>
                                          <p:spTgt spid="18">
                                            <p:txEl>
                                              <p:pRg st="0" end="0"/>
                                            </p:txEl>
                                          </p:spTgt>
                                        </p:tgtEl>
                                        <p:attrNameLst>
                                          <p:attrName>ppt_x</p:attrName>
                                          <p:attrName>ppt_y</p:attrName>
                                        </p:attrNameLst>
                                      </p:cBhvr>
                                      <p:rCtr x="0" y="46111"/>
                                    </p:animMotion>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p:cTn id="39" dur="500" fill="hold"/>
                                        <p:tgtEl>
                                          <p:spTgt spid="4"/>
                                        </p:tgtEl>
                                        <p:attrNameLst>
                                          <p:attrName>ppt_w</p:attrName>
                                        </p:attrNameLst>
                                      </p:cBhvr>
                                      <p:tavLst>
                                        <p:tav tm="0">
                                          <p:val>
                                            <p:fltVal val="0"/>
                                          </p:val>
                                        </p:tav>
                                        <p:tav tm="100000">
                                          <p:val>
                                            <p:strVal val="#ppt_w"/>
                                          </p:val>
                                        </p:tav>
                                      </p:tavLst>
                                    </p:anim>
                                    <p:anim calcmode="lin" valueType="num">
                                      <p:cBhvr>
                                        <p:cTn id="40" dur="500" fill="hold"/>
                                        <p:tgtEl>
                                          <p:spTgt spid="4"/>
                                        </p:tgtEl>
                                        <p:attrNameLst>
                                          <p:attrName>ppt_h</p:attrName>
                                        </p:attrNameLst>
                                      </p:cBhvr>
                                      <p:tavLst>
                                        <p:tav tm="0">
                                          <p:val>
                                            <p:fltVal val="0"/>
                                          </p:val>
                                        </p:tav>
                                        <p:tav tm="100000">
                                          <p:val>
                                            <p:strVal val="#ppt_h"/>
                                          </p:val>
                                        </p:tav>
                                      </p:tavLst>
                                    </p:anim>
                                    <p:animEffect transition="in" filter="fade">
                                      <p:cBhvr>
                                        <p:cTn id="41" dur="500"/>
                                        <p:tgtEl>
                                          <p:spTgt spid="4"/>
                                        </p:tgtEl>
                                      </p:cBhvr>
                                    </p:animEffect>
                                  </p:childTnLst>
                                </p:cTn>
                              </p:par>
                              <p:par>
                                <p:cTn id="42" presetID="2" presetClass="entr" presetSubtype="4" fill="hold" grpId="0" nodeType="withEffect">
                                  <p:stCondLst>
                                    <p:cond delay="0"/>
                                  </p:stCondLst>
                                  <p:childTnLst>
                                    <p:set>
                                      <p:cBhvr>
                                        <p:cTn id="43" dur="1" fill="hold">
                                          <p:stCondLst>
                                            <p:cond delay="0"/>
                                          </p:stCondLst>
                                        </p:cTn>
                                        <p:tgtEl>
                                          <p:spTgt spid="60"/>
                                        </p:tgtEl>
                                        <p:attrNameLst>
                                          <p:attrName>style.visibility</p:attrName>
                                        </p:attrNameLst>
                                      </p:cBhvr>
                                      <p:to>
                                        <p:strVal val="visible"/>
                                      </p:to>
                                    </p:set>
                                    <p:anim calcmode="lin" valueType="num">
                                      <p:cBhvr additive="base">
                                        <p:cTn id="44" dur="500" fill="hold"/>
                                        <p:tgtEl>
                                          <p:spTgt spid="60"/>
                                        </p:tgtEl>
                                        <p:attrNameLst>
                                          <p:attrName>ppt_x</p:attrName>
                                        </p:attrNameLst>
                                      </p:cBhvr>
                                      <p:tavLst>
                                        <p:tav tm="0">
                                          <p:val>
                                            <p:strVal val="#ppt_x"/>
                                          </p:val>
                                        </p:tav>
                                        <p:tav tm="100000">
                                          <p:val>
                                            <p:strVal val="#ppt_x"/>
                                          </p:val>
                                        </p:tav>
                                      </p:tavLst>
                                    </p:anim>
                                    <p:anim calcmode="lin" valueType="num">
                                      <p:cBhvr additive="base">
                                        <p:cTn id="45" dur="500" fill="hold"/>
                                        <p:tgtEl>
                                          <p:spTgt spid="60"/>
                                        </p:tgtEl>
                                        <p:attrNameLst>
                                          <p:attrName>ppt_y</p:attrName>
                                        </p:attrNameLst>
                                      </p:cBhvr>
                                      <p:tavLst>
                                        <p:tav tm="0">
                                          <p:val>
                                            <p:strVal val="1+#ppt_h/2"/>
                                          </p:val>
                                        </p:tav>
                                        <p:tav tm="100000">
                                          <p:val>
                                            <p:strVal val="#ppt_y"/>
                                          </p:val>
                                        </p:tav>
                                      </p:tavLst>
                                    </p:anim>
                                  </p:childTnLst>
                                </p:cTn>
                              </p:par>
                              <p:par>
                                <p:cTn id="46" presetID="49" presetClass="path" presetSubtype="0" accel="50000" decel="50000" fill="hold" grpId="1" nodeType="withEffect">
                                  <p:stCondLst>
                                    <p:cond delay="0"/>
                                  </p:stCondLst>
                                  <p:childTnLst>
                                    <p:animMotion origin="layout" path="M -0.00434 0.76202 L 0.12517 1.19658 " pathEditMode="relative" rAng="0" ptsTypes="AA">
                                      <p:cBhvr>
                                        <p:cTn id="47" dur="500" fill="hold"/>
                                        <p:tgtEl>
                                          <p:spTgt spid="53"/>
                                        </p:tgtEl>
                                        <p:attrNameLst>
                                          <p:attrName>ppt_x</p:attrName>
                                          <p:attrName>ppt_y</p:attrName>
                                        </p:attrNameLst>
                                      </p:cBhvr>
                                      <p:rCtr x="6476" y="21716"/>
                                    </p:animMotion>
                                  </p:childTnLst>
                                </p:cTn>
                              </p:par>
                              <p:par>
                                <p:cTn id="48" presetID="42" presetClass="path" presetSubtype="0" accel="50000" decel="50000" fill="hold" grpId="0" nodeType="withEffect">
                                  <p:stCondLst>
                                    <p:cond delay="0"/>
                                  </p:stCondLst>
                                  <p:childTnLst>
                                    <p:animMotion origin="layout" path="M 5.55556E-7 -7.40741E-7 L 0.00417 1.98264 " pathEditMode="relative" rAng="0" ptsTypes="AA">
                                      <p:cBhvr>
                                        <p:cTn id="49" dur="500" fill="hold"/>
                                        <p:tgtEl>
                                          <p:spTgt spid="79"/>
                                        </p:tgtEl>
                                        <p:attrNameLst>
                                          <p:attrName>ppt_x</p:attrName>
                                          <p:attrName>ppt_y</p:attrName>
                                        </p:attrNameLst>
                                      </p:cBhvr>
                                      <p:rCtr x="208" y="99144"/>
                                    </p:animMotion>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61"/>
                                        </p:tgtEl>
                                        <p:attrNameLst>
                                          <p:attrName>style.visibility</p:attrName>
                                        </p:attrNameLst>
                                      </p:cBhvr>
                                      <p:to>
                                        <p:strVal val="visible"/>
                                      </p:to>
                                    </p:set>
                                    <p:anim calcmode="lin" valueType="num">
                                      <p:cBhvr additive="base">
                                        <p:cTn id="54" dur="500" fill="hold"/>
                                        <p:tgtEl>
                                          <p:spTgt spid="61"/>
                                        </p:tgtEl>
                                        <p:attrNameLst>
                                          <p:attrName>ppt_x</p:attrName>
                                        </p:attrNameLst>
                                      </p:cBhvr>
                                      <p:tavLst>
                                        <p:tav tm="0">
                                          <p:val>
                                            <p:strVal val="#ppt_x"/>
                                          </p:val>
                                        </p:tav>
                                        <p:tav tm="100000">
                                          <p:val>
                                            <p:strVal val="#ppt_x"/>
                                          </p:val>
                                        </p:tav>
                                      </p:tavLst>
                                    </p:anim>
                                    <p:anim calcmode="lin" valueType="num">
                                      <p:cBhvr additive="base">
                                        <p:cTn id="55" dur="500" fill="hold"/>
                                        <p:tgtEl>
                                          <p:spTgt spid="61"/>
                                        </p:tgtEl>
                                        <p:attrNameLst>
                                          <p:attrName>ppt_y</p:attrName>
                                        </p:attrNameLst>
                                      </p:cBhvr>
                                      <p:tavLst>
                                        <p:tav tm="0">
                                          <p:val>
                                            <p:strVal val="1+#ppt_h/2"/>
                                          </p:val>
                                        </p:tav>
                                        <p:tav tm="100000">
                                          <p:val>
                                            <p:strVal val="#ppt_y"/>
                                          </p:val>
                                        </p:tav>
                                      </p:tavLst>
                                    </p:anim>
                                  </p:childTnLst>
                                </p:cTn>
                              </p:par>
                              <p:par>
                                <p:cTn id="56" presetID="49" presetClass="path" presetSubtype="0" accel="50000" decel="50000" fill="hold" grpId="1" nodeType="withEffect">
                                  <p:stCondLst>
                                    <p:cond delay="0"/>
                                  </p:stCondLst>
                                  <p:childTnLst>
                                    <p:animMotion origin="layout" path="M -0.00382 0.7618 L 0.125 1.19606 " pathEditMode="relative" rAng="0" ptsTypes="AA">
                                      <p:cBhvr>
                                        <p:cTn id="57" dur="500" fill="hold"/>
                                        <p:tgtEl>
                                          <p:spTgt spid="54"/>
                                        </p:tgtEl>
                                        <p:attrNameLst>
                                          <p:attrName>ppt_x</p:attrName>
                                          <p:attrName>ppt_y</p:attrName>
                                        </p:attrNameLst>
                                      </p:cBhvr>
                                      <p:rCtr x="6441" y="21713"/>
                                    </p:animMotion>
                                  </p:childTnLst>
                                </p:cTn>
                              </p:par>
                              <p:par>
                                <p:cTn id="58" presetID="42" presetClass="path" presetSubtype="0" accel="50000" decel="50000" fill="hold" grpId="0" nodeType="withEffect">
                                  <p:stCondLst>
                                    <p:cond delay="0"/>
                                  </p:stCondLst>
                                  <p:childTnLst>
                                    <p:animMotion origin="layout" path="M -2.77778E-6 -2.22222E-6 L 0.00434 1.98125 " pathEditMode="relative" rAng="0" ptsTypes="AA">
                                      <p:cBhvr>
                                        <p:cTn id="59" dur="500" fill="hold"/>
                                        <p:tgtEl>
                                          <p:spTgt spid="78"/>
                                        </p:tgtEl>
                                        <p:attrNameLst>
                                          <p:attrName>ppt_x</p:attrName>
                                          <p:attrName>ppt_y</p:attrName>
                                        </p:attrNameLst>
                                      </p:cBhvr>
                                      <p:rCtr x="208" y="99074"/>
                                    </p:animMotion>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62"/>
                                        </p:tgtEl>
                                        <p:attrNameLst>
                                          <p:attrName>style.visibility</p:attrName>
                                        </p:attrNameLst>
                                      </p:cBhvr>
                                      <p:to>
                                        <p:strVal val="visible"/>
                                      </p:to>
                                    </p:set>
                                    <p:anim calcmode="lin" valueType="num">
                                      <p:cBhvr additive="base">
                                        <p:cTn id="64" dur="500" fill="hold"/>
                                        <p:tgtEl>
                                          <p:spTgt spid="62"/>
                                        </p:tgtEl>
                                        <p:attrNameLst>
                                          <p:attrName>ppt_x</p:attrName>
                                        </p:attrNameLst>
                                      </p:cBhvr>
                                      <p:tavLst>
                                        <p:tav tm="0">
                                          <p:val>
                                            <p:strVal val="#ppt_x"/>
                                          </p:val>
                                        </p:tav>
                                        <p:tav tm="100000">
                                          <p:val>
                                            <p:strVal val="#ppt_x"/>
                                          </p:val>
                                        </p:tav>
                                      </p:tavLst>
                                    </p:anim>
                                    <p:anim calcmode="lin" valueType="num">
                                      <p:cBhvr additive="base">
                                        <p:cTn id="65" dur="500" fill="hold"/>
                                        <p:tgtEl>
                                          <p:spTgt spid="62"/>
                                        </p:tgtEl>
                                        <p:attrNameLst>
                                          <p:attrName>ppt_y</p:attrName>
                                        </p:attrNameLst>
                                      </p:cBhvr>
                                      <p:tavLst>
                                        <p:tav tm="0">
                                          <p:val>
                                            <p:strVal val="1+#ppt_h/2"/>
                                          </p:val>
                                        </p:tav>
                                        <p:tav tm="100000">
                                          <p:val>
                                            <p:strVal val="#ppt_y"/>
                                          </p:val>
                                        </p:tav>
                                      </p:tavLst>
                                    </p:anim>
                                  </p:childTnLst>
                                </p:cTn>
                              </p:par>
                              <p:par>
                                <p:cTn id="66" presetID="49" presetClass="path" presetSubtype="0" accel="50000" decel="50000" fill="hold" grpId="1" nodeType="withEffect">
                                  <p:stCondLst>
                                    <p:cond delay="0"/>
                                  </p:stCondLst>
                                  <p:childTnLst>
                                    <p:animMotion origin="layout" path="M -0.00434 0.76158 L 0.125 1.19607 " pathEditMode="relative" rAng="0" ptsTypes="AA">
                                      <p:cBhvr>
                                        <p:cTn id="67" dur="500" fill="hold"/>
                                        <p:tgtEl>
                                          <p:spTgt spid="55"/>
                                        </p:tgtEl>
                                        <p:attrNameLst>
                                          <p:attrName>ppt_x</p:attrName>
                                          <p:attrName>ppt_y</p:attrName>
                                        </p:attrNameLst>
                                      </p:cBhvr>
                                      <p:rCtr x="6458" y="21713"/>
                                    </p:animMotion>
                                  </p:childTnLst>
                                </p:cTn>
                              </p:par>
                              <p:par>
                                <p:cTn id="68" presetID="42" presetClass="path" presetSubtype="0" accel="50000" decel="50000" fill="hold" grpId="0" nodeType="withEffect">
                                  <p:stCondLst>
                                    <p:cond delay="0"/>
                                  </p:stCondLst>
                                  <p:childTnLst>
                                    <p:animMotion origin="layout" path="M -3.61111E-6 0.00208 L 0.00382 1.98266 " pathEditMode="relative" rAng="0" ptsTypes="AA">
                                      <p:cBhvr>
                                        <p:cTn id="69" dur="500" fill="hold"/>
                                        <p:tgtEl>
                                          <p:spTgt spid="77"/>
                                        </p:tgtEl>
                                        <p:attrNameLst>
                                          <p:attrName>ppt_x</p:attrName>
                                          <p:attrName>ppt_y</p:attrName>
                                        </p:attrNameLst>
                                      </p:cBhvr>
                                      <p:rCtr x="191" y="99029"/>
                                    </p:animMotion>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63"/>
                                        </p:tgtEl>
                                        <p:attrNameLst>
                                          <p:attrName>style.visibility</p:attrName>
                                        </p:attrNameLst>
                                      </p:cBhvr>
                                      <p:to>
                                        <p:strVal val="visible"/>
                                      </p:to>
                                    </p:set>
                                    <p:anim calcmode="lin" valueType="num">
                                      <p:cBhvr additive="base">
                                        <p:cTn id="74" dur="500" fill="hold"/>
                                        <p:tgtEl>
                                          <p:spTgt spid="63"/>
                                        </p:tgtEl>
                                        <p:attrNameLst>
                                          <p:attrName>ppt_x</p:attrName>
                                        </p:attrNameLst>
                                      </p:cBhvr>
                                      <p:tavLst>
                                        <p:tav tm="0">
                                          <p:val>
                                            <p:strVal val="#ppt_x"/>
                                          </p:val>
                                        </p:tav>
                                        <p:tav tm="100000">
                                          <p:val>
                                            <p:strVal val="#ppt_x"/>
                                          </p:val>
                                        </p:tav>
                                      </p:tavLst>
                                    </p:anim>
                                    <p:anim calcmode="lin" valueType="num">
                                      <p:cBhvr additive="base">
                                        <p:cTn id="75" dur="500" fill="hold"/>
                                        <p:tgtEl>
                                          <p:spTgt spid="63"/>
                                        </p:tgtEl>
                                        <p:attrNameLst>
                                          <p:attrName>ppt_y</p:attrName>
                                        </p:attrNameLst>
                                      </p:cBhvr>
                                      <p:tavLst>
                                        <p:tav tm="0">
                                          <p:val>
                                            <p:strVal val="1+#ppt_h/2"/>
                                          </p:val>
                                        </p:tav>
                                        <p:tav tm="100000">
                                          <p:val>
                                            <p:strVal val="#ppt_y"/>
                                          </p:val>
                                        </p:tav>
                                      </p:tavLst>
                                    </p:anim>
                                  </p:childTnLst>
                                </p:cTn>
                              </p:par>
                              <p:par>
                                <p:cTn id="76" presetID="49" presetClass="path" presetSubtype="0" accel="50000" decel="50000" fill="hold" grpId="1" nodeType="withEffect">
                                  <p:stCondLst>
                                    <p:cond delay="0"/>
                                  </p:stCondLst>
                                  <p:childTnLst>
                                    <p:animMotion origin="layout" path="M -0.00434 0.76412 L 0.125 1.19351 " pathEditMode="relative" rAng="0" ptsTypes="AA">
                                      <p:cBhvr>
                                        <p:cTn id="77" dur="500" fill="hold"/>
                                        <p:tgtEl>
                                          <p:spTgt spid="56"/>
                                        </p:tgtEl>
                                        <p:attrNameLst>
                                          <p:attrName>ppt_x</p:attrName>
                                          <p:attrName>ppt_y</p:attrName>
                                        </p:attrNameLst>
                                      </p:cBhvr>
                                      <p:rCtr x="6458" y="21458"/>
                                    </p:animMotion>
                                  </p:childTnLst>
                                </p:cTn>
                              </p:par>
                              <p:par>
                                <p:cTn id="78" presetID="42" presetClass="path" presetSubtype="0" accel="50000" decel="50000" fill="hold" grpId="0" nodeType="withEffect">
                                  <p:stCondLst>
                                    <p:cond delay="0"/>
                                  </p:stCondLst>
                                  <p:childTnLst>
                                    <p:animMotion origin="layout" path="M -8.33333E-7 0.00417 L 0.00347 1.98127 " pathEditMode="relative" rAng="0" ptsTypes="AA">
                                      <p:cBhvr>
                                        <p:cTn id="79" dur="500" fill="hold"/>
                                        <p:tgtEl>
                                          <p:spTgt spid="76"/>
                                        </p:tgtEl>
                                        <p:attrNameLst>
                                          <p:attrName>ppt_x</p:attrName>
                                          <p:attrName>ppt_y</p:attrName>
                                        </p:attrNameLst>
                                      </p:cBhvr>
                                      <p:rCtr x="174" y="98867"/>
                                    </p:animMotion>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66"/>
                                        </p:tgtEl>
                                        <p:attrNameLst>
                                          <p:attrName>style.visibility</p:attrName>
                                        </p:attrNameLst>
                                      </p:cBhvr>
                                      <p:to>
                                        <p:strVal val="visible"/>
                                      </p:to>
                                    </p:set>
                                    <p:anim calcmode="lin" valueType="num">
                                      <p:cBhvr additive="base">
                                        <p:cTn id="84" dur="500" fill="hold"/>
                                        <p:tgtEl>
                                          <p:spTgt spid="66"/>
                                        </p:tgtEl>
                                        <p:attrNameLst>
                                          <p:attrName>ppt_x</p:attrName>
                                        </p:attrNameLst>
                                      </p:cBhvr>
                                      <p:tavLst>
                                        <p:tav tm="0">
                                          <p:val>
                                            <p:strVal val="#ppt_x"/>
                                          </p:val>
                                        </p:tav>
                                        <p:tav tm="100000">
                                          <p:val>
                                            <p:strVal val="#ppt_x"/>
                                          </p:val>
                                        </p:tav>
                                      </p:tavLst>
                                    </p:anim>
                                    <p:anim calcmode="lin" valueType="num">
                                      <p:cBhvr additive="base">
                                        <p:cTn id="85" dur="500" fill="hold"/>
                                        <p:tgtEl>
                                          <p:spTgt spid="66"/>
                                        </p:tgtEl>
                                        <p:attrNameLst>
                                          <p:attrName>ppt_y</p:attrName>
                                        </p:attrNameLst>
                                      </p:cBhvr>
                                      <p:tavLst>
                                        <p:tav tm="0">
                                          <p:val>
                                            <p:strVal val="1+#ppt_h/2"/>
                                          </p:val>
                                        </p:tav>
                                        <p:tav tm="100000">
                                          <p:val>
                                            <p:strVal val="#ppt_y"/>
                                          </p:val>
                                        </p:tav>
                                      </p:tavLst>
                                    </p:anim>
                                  </p:childTnLst>
                                </p:cTn>
                              </p:par>
                              <p:par>
                                <p:cTn id="86" presetID="49" presetClass="path" presetSubtype="0" accel="50000" decel="50000" fill="hold" grpId="1" nodeType="withEffect">
                                  <p:stCondLst>
                                    <p:cond delay="0"/>
                                  </p:stCondLst>
                                  <p:childTnLst>
                                    <p:animMotion origin="layout" path="M -0.00643 0.7375 L 0.1243 1.19491 " pathEditMode="relative" rAng="0" ptsTypes="AA">
                                      <p:cBhvr>
                                        <p:cTn id="87" dur="500" fill="hold"/>
                                        <p:tgtEl>
                                          <p:spTgt spid="57"/>
                                        </p:tgtEl>
                                        <p:attrNameLst>
                                          <p:attrName>ppt_x</p:attrName>
                                          <p:attrName>ppt_y</p:attrName>
                                        </p:attrNameLst>
                                      </p:cBhvr>
                                      <p:rCtr x="6528" y="22870"/>
                                    </p:animMotion>
                                  </p:childTnLst>
                                </p:cTn>
                              </p:par>
                              <p:par>
                                <p:cTn id="88" presetID="42" presetClass="path" presetSubtype="0" accel="50000" decel="50000" fill="hold" grpId="0" nodeType="withEffect">
                                  <p:stCondLst>
                                    <p:cond delay="0"/>
                                  </p:stCondLst>
                                  <p:childTnLst>
                                    <p:animMotion origin="layout" path="M -1.66667E-6 0.00208 L 0.00295 1.98149 " pathEditMode="relative" rAng="0" ptsTypes="AA">
                                      <p:cBhvr>
                                        <p:cTn id="89" dur="500" fill="hold"/>
                                        <p:tgtEl>
                                          <p:spTgt spid="75"/>
                                        </p:tgtEl>
                                        <p:attrNameLst>
                                          <p:attrName>ppt_x</p:attrName>
                                          <p:attrName>ppt_y</p:attrName>
                                        </p:attrNameLst>
                                      </p:cBhvr>
                                      <p:rCtr x="139" y="98982"/>
                                    </p:animMotion>
                                  </p:childTnLst>
                                </p:cTn>
                              </p:par>
                            </p:childTnLst>
                          </p:cTn>
                        </p:par>
                      </p:childTnLst>
                    </p:cTn>
                  </p:par>
                  <p:par>
                    <p:cTn id="90" fill="hold">
                      <p:stCondLst>
                        <p:cond delay="indefinite"/>
                      </p:stCondLst>
                      <p:childTnLst>
                        <p:par>
                          <p:cTn id="91" fill="hold">
                            <p:stCondLst>
                              <p:cond delay="0"/>
                            </p:stCondLst>
                            <p:childTnLst>
                              <p:par>
                                <p:cTn id="92" presetID="1" presetClass="exit" presetSubtype="0" fill="hold" grpId="2" nodeType="clickEffect">
                                  <p:stCondLst>
                                    <p:cond delay="0"/>
                                  </p:stCondLst>
                                  <p:childTnLst>
                                    <p:set>
                                      <p:cBhvr>
                                        <p:cTn id="93" dur="1" fill="hold">
                                          <p:stCondLst>
                                            <p:cond delay="0"/>
                                          </p:stCondLst>
                                        </p:cTn>
                                        <p:tgtEl>
                                          <p:spTgt spid="54"/>
                                        </p:tgtEl>
                                        <p:attrNameLst>
                                          <p:attrName>style.visibility</p:attrName>
                                        </p:attrNameLst>
                                      </p:cBhvr>
                                      <p:to>
                                        <p:strVal val="hidden"/>
                                      </p:to>
                                    </p:set>
                                  </p:childTnLst>
                                </p:cTn>
                              </p:par>
                            </p:childTnLst>
                          </p:cTn>
                        </p:par>
                        <p:par>
                          <p:cTn id="94" fill="hold">
                            <p:stCondLst>
                              <p:cond delay="0"/>
                            </p:stCondLst>
                            <p:childTnLst>
                              <p:par>
                                <p:cTn id="95" presetID="1" presetClass="exit" presetSubtype="0" fill="hold" grpId="1" nodeType="afterEffect">
                                  <p:stCondLst>
                                    <p:cond delay="0"/>
                                  </p:stCondLst>
                                  <p:childTnLst>
                                    <p:set>
                                      <p:cBhvr>
                                        <p:cTn id="96" dur="1" fill="hold">
                                          <p:stCondLst>
                                            <p:cond delay="0"/>
                                          </p:stCondLst>
                                        </p:cTn>
                                        <p:tgtEl>
                                          <p:spTgt spid="61"/>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78"/>
                                        </p:tgtEl>
                                        <p:attrNameLst>
                                          <p:attrName>style.visibility</p:attrName>
                                        </p:attrNameLst>
                                      </p:cBhvr>
                                      <p:to>
                                        <p:strVal val="hidden"/>
                                      </p:to>
                                    </p:set>
                                  </p:childTnLst>
                                </p:cTn>
                              </p:par>
                              <p:par>
                                <p:cTn id="99" presetID="1" presetClass="exit" presetSubtype="0" fill="hold" grpId="1" nodeType="withEffect">
                                  <p:stCondLst>
                                    <p:cond delay="0"/>
                                  </p:stCondLst>
                                  <p:childTnLst>
                                    <p:set>
                                      <p:cBhvr>
                                        <p:cTn id="100" dur="1" fill="hold">
                                          <p:stCondLst>
                                            <p:cond delay="0"/>
                                          </p:stCondLst>
                                        </p:cTn>
                                        <p:tgtEl>
                                          <p:spTgt spid="62"/>
                                        </p:tgtEl>
                                        <p:attrNameLst>
                                          <p:attrName>style.visibility</p:attrName>
                                        </p:attrNameLst>
                                      </p:cBhvr>
                                      <p:to>
                                        <p:strVal val="hidden"/>
                                      </p:to>
                                    </p:set>
                                  </p:childTnLst>
                                </p:cTn>
                              </p:par>
                              <p:par>
                                <p:cTn id="101" presetID="1" presetClass="exit" presetSubtype="0" fill="hold" grpId="2" nodeType="withEffect">
                                  <p:stCondLst>
                                    <p:cond delay="0"/>
                                  </p:stCondLst>
                                  <p:childTnLst>
                                    <p:set>
                                      <p:cBhvr>
                                        <p:cTn id="102" dur="1" fill="hold">
                                          <p:stCondLst>
                                            <p:cond delay="0"/>
                                          </p:stCondLst>
                                        </p:cTn>
                                        <p:tgtEl>
                                          <p:spTgt spid="55"/>
                                        </p:tgtEl>
                                        <p:attrNameLst>
                                          <p:attrName>style.visibility</p:attrName>
                                        </p:attrNameLst>
                                      </p:cBhvr>
                                      <p:to>
                                        <p:strVal val="hidden"/>
                                      </p:to>
                                    </p:set>
                                  </p:childTnLst>
                                </p:cTn>
                              </p:par>
                              <p:par>
                                <p:cTn id="103" presetID="1" presetClass="exit" presetSubtype="0" fill="hold" grpId="1" nodeType="withEffect">
                                  <p:stCondLst>
                                    <p:cond delay="0"/>
                                  </p:stCondLst>
                                  <p:childTnLst>
                                    <p:set>
                                      <p:cBhvr>
                                        <p:cTn id="104" dur="1" fill="hold">
                                          <p:stCondLst>
                                            <p:cond delay="0"/>
                                          </p:stCondLst>
                                        </p:cTn>
                                        <p:tgtEl>
                                          <p:spTgt spid="77"/>
                                        </p:tgtEl>
                                        <p:attrNameLst>
                                          <p:attrName>style.visibility</p:attrName>
                                        </p:attrNameLst>
                                      </p:cBhvr>
                                      <p:to>
                                        <p:strVal val="hidden"/>
                                      </p:to>
                                    </p:set>
                                  </p:childTnLst>
                                </p:cTn>
                              </p:par>
                              <p:par>
                                <p:cTn id="105" presetID="1" presetClass="exit" presetSubtype="0" fill="hold" grpId="1" nodeType="withEffect">
                                  <p:stCondLst>
                                    <p:cond delay="0"/>
                                  </p:stCondLst>
                                  <p:childTnLst>
                                    <p:set>
                                      <p:cBhvr>
                                        <p:cTn id="106" dur="1" fill="hold">
                                          <p:stCondLst>
                                            <p:cond delay="0"/>
                                          </p:stCondLst>
                                        </p:cTn>
                                        <p:tgtEl>
                                          <p:spTgt spid="63"/>
                                        </p:tgtEl>
                                        <p:attrNameLst>
                                          <p:attrName>style.visibility</p:attrName>
                                        </p:attrNameLst>
                                      </p:cBhvr>
                                      <p:to>
                                        <p:strVal val="hidden"/>
                                      </p:to>
                                    </p:set>
                                  </p:childTnLst>
                                </p:cTn>
                              </p:par>
                              <p:par>
                                <p:cTn id="107" presetID="1" presetClass="exit" presetSubtype="0" fill="hold" grpId="2" nodeType="withEffect">
                                  <p:stCondLst>
                                    <p:cond delay="0"/>
                                  </p:stCondLst>
                                  <p:childTnLst>
                                    <p:set>
                                      <p:cBhvr>
                                        <p:cTn id="108" dur="1" fill="hold">
                                          <p:stCondLst>
                                            <p:cond delay="0"/>
                                          </p:stCondLst>
                                        </p:cTn>
                                        <p:tgtEl>
                                          <p:spTgt spid="56"/>
                                        </p:tgtEl>
                                        <p:attrNameLst>
                                          <p:attrName>style.visibility</p:attrName>
                                        </p:attrNameLst>
                                      </p:cBhvr>
                                      <p:to>
                                        <p:strVal val="hidden"/>
                                      </p:to>
                                    </p:set>
                                  </p:childTnLst>
                                </p:cTn>
                              </p:par>
                              <p:par>
                                <p:cTn id="109" presetID="1" presetClass="exit" presetSubtype="0" fill="hold" grpId="1" nodeType="withEffect">
                                  <p:stCondLst>
                                    <p:cond delay="0"/>
                                  </p:stCondLst>
                                  <p:childTnLst>
                                    <p:set>
                                      <p:cBhvr>
                                        <p:cTn id="110" dur="1" fill="hold">
                                          <p:stCondLst>
                                            <p:cond delay="0"/>
                                          </p:stCondLst>
                                        </p:cTn>
                                        <p:tgtEl>
                                          <p:spTgt spid="76"/>
                                        </p:tgtEl>
                                        <p:attrNameLst>
                                          <p:attrName>style.visibility</p:attrName>
                                        </p:attrNameLst>
                                      </p:cBhvr>
                                      <p:to>
                                        <p:strVal val="hidden"/>
                                      </p:to>
                                    </p:set>
                                  </p:childTnLst>
                                </p:cTn>
                              </p:par>
                              <p:par>
                                <p:cTn id="111" presetID="1" presetClass="exit" presetSubtype="0" fill="hold" grpId="1" nodeType="withEffect">
                                  <p:stCondLst>
                                    <p:cond delay="0"/>
                                  </p:stCondLst>
                                  <p:childTnLst>
                                    <p:set>
                                      <p:cBhvr>
                                        <p:cTn id="112" dur="1" fill="hold">
                                          <p:stCondLst>
                                            <p:cond delay="0"/>
                                          </p:stCondLst>
                                        </p:cTn>
                                        <p:tgtEl>
                                          <p:spTgt spid="66"/>
                                        </p:tgtEl>
                                        <p:attrNameLst>
                                          <p:attrName>style.visibility</p:attrName>
                                        </p:attrNameLst>
                                      </p:cBhvr>
                                      <p:to>
                                        <p:strVal val="hidden"/>
                                      </p:to>
                                    </p:set>
                                  </p:childTnLst>
                                </p:cTn>
                              </p:par>
                              <p:par>
                                <p:cTn id="113" presetID="1" presetClass="exit" presetSubtype="0" fill="hold" grpId="2" nodeType="withEffect">
                                  <p:stCondLst>
                                    <p:cond delay="0"/>
                                  </p:stCondLst>
                                  <p:childTnLst>
                                    <p:set>
                                      <p:cBhvr>
                                        <p:cTn id="114" dur="1" fill="hold">
                                          <p:stCondLst>
                                            <p:cond delay="0"/>
                                          </p:stCondLst>
                                        </p:cTn>
                                        <p:tgtEl>
                                          <p:spTgt spid="57"/>
                                        </p:tgtEl>
                                        <p:attrNameLst>
                                          <p:attrName>style.visibility</p:attrName>
                                        </p:attrNameLst>
                                      </p:cBhvr>
                                      <p:to>
                                        <p:strVal val="hidden"/>
                                      </p:to>
                                    </p:set>
                                  </p:childTnLst>
                                </p:cTn>
                              </p:par>
                              <p:par>
                                <p:cTn id="115" presetID="1" presetClass="exit" presetSubtype="0" fill="hold" grpId="1" nodeType="withEffect">
                                  <p:stCondLst>
                                    <p:cond delay="0"/>
                                  </p:stCondLst>
                                  <p:childTnLst>
                                    <p:set>
                                      <p:cBhvr>
                                        <p:cTn id="116" dur="1" fill="hold">
                                          <p:stCondLst>
                                            <p:cond delay="0"/>
                                          </p:stCondLst>
                                        </p:cTn>
                                        <p:tgtEl>
                                          <p:spTgt spid="75"/>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56" presetClass="path" presetSubtype="0" accel="50000" decel="50000" fill="hold" nodeType="clickEffect">
                                  <p:stCondLst>
                                    <p:cond delay="0"/>
                                  </p:stCondLst>
                                  <p:childTnLst>
                                    <p:animMotion origin="layout" path="M -2.77778E-7 -0.00462 L -0.00538 -0.48541 " pathEditMode="relative" rAng="0" ptsTypes="AA">
                                      <p:cBhvr>
                                        <p:cTn id="120" dur="500" fill="hold"/>
                                        <p:tgtEl>
                                          <p:spTgt spid="65"/>
                                        </p:tgtEl>
                                        <p:attrNameLst>
                                          <p:attrName>ppt_x</p:attrName>
                                          <p:attrName>ppt_y</p:attrName>
                                        </p:attrNameLst>
                                      </p:cBhvr>
                                      <p:rCtr x="-278" y="-24051"/>
                                    </p:animMotion>
                                  </p:childTnLst>
                                </p:cTn>
                              </p:par>
                            </p:childTnLst>
                          </p:cTn>
                        </p:par>
                      </p:childTnLst>
                    </p:cTn>
                  </p:par>
                  <p:par>
                    <p:cTn id="121" fill="hold">
                      <p:stCondLst>
                        <p:cond delay="indefinite"/>
                      </p:stCondLst>
                      <p:childTnLst>
                        <p:par>
                          <p:cTn id="122" fill="hold">
                            <p:stCondLst>
                              <p:cond delay="0"/>
                            </p:stCondLst>
                            <p:childTnLst>
                              <p:par>
                                <p:cTn id="123" presetID="56" presetClass="path" presetSubtype="0" accel="50000" decel="50000" fill="hold" nodeType="clickEffect">
                                  <p:stCondLst>
                                    <p:cond delay="0"/>
                                  </p:stCondLst>
                                  <p:childTnLst>
                                    <p:animMotion origin="layout" path="M -0.00538 -0.4859 L 0.18368 -0.82154 " pathEditMode="relative" rAng="0" ptsTypes="AA">
                                      <p:cBhvr>
                                        <p:cTn id="124" dur="2000" fill="hold"/>
                                        <p:tgtEl>
                                          <p:spTgt spid="65"/>
                                        </p:tgtEl>
                                        <p:attrNameLst>
                                          <p:attrName>ppt_x</p:attrName>
                                          <p:attrName>ppt_y</p:attrName>
                                        </p:attrNameLst>
                                      </p:cBhvr>
                                      <p:rCtr x="94" y="-168"/>
                                    </p:animMotion>
                                  </p:childTnLst>
                                </p:cTn>
                              </p:par>
                              <p:par>
                                <p:cTn id="125" presetID="6" presetClass="emph" presetSubtype="0" fill="hold" nodeType="withEffect">
                                  <p:stCondLst>
                                    <p:cond delay="0"/>
                                  </p:stCondLst>
                                  <p:childTnLst>
                                    <p:animScale>
                                      <p:cBhvr>
                                        <p:cTn id="126" dur="2000" fill="hold"/>
                                        <p:tgtEl>
                                          <p:spTgt spid="65"/>
                                        </p:tgtEl>
                                      </p:cBhvr>
                                      <p:by x="100000" y="100000"/>
                                    </p:animScale>
                                  </p:childTnLst>
                                </p:cTn>
                              </p:par>
                            </p:childTnLst>
                          </p:cTn>
                        </p:par>
                        <p:par>
                          <p:cTn id="127" fill="hold">
                            <p:stCondLst>
                              <p:cond delay="2000"/>
                            </p:stCondLst>
                            <p:childTnLst>
                              <p:par>
                                <p:cTn id="128" presetID="6" presetClass="emph" presetSubtype="0" fill="hold" nodeType="afterEffect">
                                  <p:stCondLst>
                                    <p:cond delay="0"/>
                                  </p:stCondLst>
                                  <p:childTnLst>
                                    <p:animScale>
                                      <p:cBhvr>
                                        <p:cTn id="129" dur="2000" fill="hold"/>
                                        <p:tgtEl>
                                          <p:spTgt spid="65"/>
                                        </p:tgtEl>
                                      </p:cBhvr>
                                      <p:by x="150000" y="150000"/>
                                    </p:animScale>
                                  </p:childTnLst>
                                </p:cTn>
                              </p:par>
                            </p:childTnLst>
                          </p:cTn>
                        </p:par>
                      </p:childTnLst>
                    </p:cTn>
                  </p:par>
                  <p:par>
                    <p:cTn id="130" fill="hold">
                      <p:stCondLst>
                        <p:cond delay="indefinite"/>
                      </p:stCondLst>
                      <p:childTnLst>
                        <p:par>
                          <p:cTn id="131" fill="hold">
                            <p:stCondLst>
                              <p:cond delay="0"/>
                            </p:stCondLst>
                            <p:childTnLst>
                              <p:par>
                                <p:cTn id="132" presetID="6" presetClass="emph" presetSubtype="0" fill="hold" nodeType="clickEffect">
                                  <p:stCondLst>
                                    <p:cond delay="0"/>
                                  </p:stCondLst>
                                  <p:childTnLst>
                                    <p:animScale>
                                      <p:cBhvr>
                                        <p:cTn id="133" dur="2000" fill="hold"/>
                                        <p:tgtEl>
                                          <p:spTgt spid="65"/>
                                        </p:tgtEl>
                                      </p:cBhvr>
                                      <p:by x="65000" y="65000"/>
                                    </p:animScale>
                                  </p:childTnLst>
                                </p:cTn>
                              </p:par>
                              <p:par>
                                <p:cTn id="134" presetID="42" presetClass="path" presetSubtype="0" accel="50000" decel="50000" fill="hold" nodeType="withEffect">
                                  <p:stCondLst>
                                    <p:cond delay="0"/>
                                  </p:stCondLst>
                                  <p:childTnLst>
                                    <p:animMotion origin="layout" path="M 0.18368 -0.82755 L -0.00538 -0.48218 " pathEditMode="relative" rAng="0" ptsTypes="AA">
                                      <p:cBhvr>
                                        <p:cTn id="135" dur="2000" fill="hold"/>
                                        <p:tgtEl>
                                          <p:spTgt spid="65"/>
                                        </p:tgtEl>
                                        <p:attrNameLst>
                                          <p:attrName>ppt_x</p:attrName>
                                          <p:attrName>ppt_y</p:attrName>
                                        </p:attrNameLst>
                                      </p:cBhvr>
                                      <p:rCtr x="-9462" y="17269"/>
                                    </p:animMotion>
                                  </p:childTnLst>
                                </p:cTn>
                              </p:par>
                              <p:par>
                                <p:cTn id="136" presetID="1" presetClass="exit" presetSubtype="0" fill="hold" grpId="1" nodeType="withEffect">
                                  <p:stCondLst>
                                    <p:cond delay="1500"/>
                                  </p:stCondLst>
                                  <p:childTnLst>
                                    <p:set>
                                      <p:cBhvr>
                                        <p:cTn id="137" dur="1" fill="hold">
                                          <p:stCondLst>
                                            <p:cond delay="0"/>
                                          </p:stCondLst>
                                        </p:cTn>
                                        <p:tgtEl>
                                          <p:spTgt spid="60"/>
                                        </p:tgtEl>
                                        <p:attrNameLst>
                                          <p:attrName>style.visibility</p:attrName>
                                        </p:attrNameLst>
                                      </p:cBhvr>
                                      <p:to>
                                        <p:strVal val="hidden"/>
                                      </p:to>
                                    </p:set>
                                  </p:childTnLst>
                                </p:cTn>
                              </p:par>
                              <p:par>
                                <p:cTn id="138" presetID="35" presetClass="path" presetSubtype="0" accel="50000" decel="50000" fill="hold" nodeType="withEffect">
                                  <p:stCondLst>
                                    <p:cond delay="2000"/>
                                  </p:stCondLst>
                                  <p:childTnLst>
                                    <p:animMotion origin="layout" path="M -0.00591 3.33333E-6 L -0.1724 -0.00116 " pathEditMode="relative" rAng="0" ptsTypes="AA">
                                      <p:cBhvr>
                                        <p:cTn id="139" dur="500" fill="hold"/>
                                        <p:tgtEl>
                                          <p:spTgt spid="5"/>
                                        </p:tgtEl>
                                        <p:attrNameLst>
                                          <p:attrName>ppt_x</p:attrName>
                                          <p:attrName>ppt_y</p:attrName>
                                        </p:attrNameLst>
                                      </p:cBhvr>
                                      <p:rCtr x="-8333" y="-69"/>
                                    </p:animMotion>
                                  </p:childTnLst>
                                </p:cTn>
                              </p:par>
                              <p:par>
                                <p:cTn id="140" presetID="49" presetClass="path" presetSubtype="0" accel="50000" decel="50000" fill="hold" nodeType="withEffect">
                                  <p:stCondLst>
                                    <p:cond delay="2500"/>
                                  </p:stCondLst>
                                  <p:childTnLst>
                                    <p:animMotion origin="layout" path="M 3.88889E-6 0.48449 L 0.57968 0.9257 " pathEditMode="relative" rAng="0" ptsTypes="AA">
                                      <p:cBhvr>
                                        <p:cTn id="141" dur="500" fill="hold"/>
                                        <p:tgtEl>
                                          <p:spTgt spid="6"/>
                                        </p:tgtEl>
                                        <p:attrNameLst>
                                          <p:attrName>ppt_x</p:attrName>
                                          <p:attrName>ppt_y</p:attrName>
                                        </p:attrNameLst>
                                      </p:cBhvr>
                                      <p:rCtr x="28976" y="22060"/>
                                    </p:animMotion>
                                  </p:childTnLst>
                                </p:cTn>
                              </p:par>
                              <p:par>
                                <p:cTn id="142" presetID="1" presetClass="exit" presetSubtype="0" fill="hold" grpId="1" nodeType="withEffect">
                                  <p:stCondLst>
                                    <p:cond delay="0"/>
                                  </p:stCondLst>
                                  <p:childTnLst>
                                    <p:set>
                                      <p:cBhvr>
                                        <p:cTn id="143" dur="1" fill="hold">
                                          <p:stCondLst>
                                            <p:cond delay="0"/>
                                          </p:stCondLst>
                                        </p:cTn>
                                        <p:tgtEl>
                                          <p:spTgt spid="16">
                                            <p:txEl>
                                              <p:pRg st="0" end="0"/>
                                            </p:txEl>
                                          </p:spTgt>
                                        </p:tgtEl>
                                        <p:attrNameLst>
                                          <p:attrName>style.visibility</p:attrName>
                                        </p:attrNameLst>
                                      </p:cBhvr>
                                      <p:to>
                                        <p:strVal val="hidden"/>
                                      </p:to>
                                    </p:set>
                                  </p:childTnLst>
                                </p:cTn>
                              </p:par>
                              <p:par>
                                <p:cTn id="144" presetID="1" presetClass="exit" presetSubtype="0" fill="hold" grpId="1" nodeType="withEffect">
                                  <p:stCondLst>
                                    <p:cond delay="0"/>
                                  </p:stCondLst>
                                  <p:childTnLst>
                                    <p:set>
                                      <p:cBhvr>
                                        <p:cTn id="145" dur="1" fill="hold">
                                          <p:stCondLst>
                                            <p:cond delay="0"/>
                                          </p:stCondLst>
                                        </p:cTn>
                                        <p:tgtEl>
                                          <p:spTgt spid="16">
                                            <p:bg/>
                                          </p:spTgt>
                                        </p:tgtEl>
                                        <p:attrNameLst>
                                          <p:attrName>style.visibility</p:attrName>
                                        </p:attrNameLst>
                                      </p:cBhvr>
                                      <p:to>
                                        <p:strVal val="hidden"/>
                                      </p:to>
                                    </p:set>
                                  </p:childTnLst>
                                </p:cTn>
                              </p:par>
                              <p:par>
                                <p:cTn id="146" presetID="1" presetClass="exit" presetSubtype="0" fill="hold" grpId="1" nodeType="withEffect">
                                  <p:stCondLst>
                                    <p:cond delay="0"/>
                                  </p:stCondLst>
                                  <p:childTnLst>
                                    <p:set>
                                      <p:cBhvr>
                                        <p:cTn id="147" dur="1" fill="hold">
                                          <p:stCondLst>
                                            <p:cond delay="0"/>
                                          </p:stCondLst>
                                        </p:cTn>
                                        <p:tgtEl>
                                          <p:spTgt spid="18">
                                            <p:txEl>
                                              <p:pRg st="0" end="0"/>
                                            </p:txEl>
                                          </p:spTgt>
                                        </p:tgtEl>
                                        <p:attrNameLst>
                                          <p:attrName>style.visibility</p:attrName>
                                        </p:attrNameLst>
                                      </p:cBhvr>
                                      <p:to>
                                        <p:strVal val="hidden"/>
                                      </p:to>
                                    </p:set>
                                  </p:childTnLst>
                                </p:cTn>
                              </p:par>
                              <p:par>
                                <p:cTn id="148" presetID="1" presetClass="exit" presetSubtype="0" fill="hold" grpId="1" nodeType="withEffect">
                                  <p:stCondLst>
                                    <p:cond delay="0"/>
                                  </p:stCondLst>
                                  <p:childTnLst>
                                    <p:set>
                                      <p:cBhvr>
                                        <p:cTn id="149" dur="1" fill="hold">
                                          <p:stCondLst>
                                            <p:cond delay="0"/>
                                          </p:stCondLst>
                                        </p:cTn>
                                        <p:tgtEl>
                                          <p:spTgt spid="18">
                                            <p:bg/>
                                          </p:spTgt>
                                        </p:tgtEl>
                                        <p:attrNameLst>
                                          <p:attrName>style.visibility</p:attrName>
                                        </p:attrNameLst>
                                      </p:cBhvr>
                                      <p:to>
                                        <p:strVal val="hidden"/>
                                      </p:to>
                                    </p:set>
                                  </p:childTnLst>
                                </p:cTn>
                              </p:par>
                              <p:par>
                                <p:cTn id="150" presetID="1" presetClass="exit" presetSubtype="0" fill="hold" grpId="1" nodeType="withEffect">
                                  <p:stCondLst>
                                    <p:cond delay="2000"/>
                                  </p:stCondLst>
                                  <p:childTnLst>
                                    <p:set>
                                      <p:cBhvr>
                                        <p:cTn id="151" dur="1" fill="hold">
                                          <p:stCondLst>
                                            <p:cond delay="0"/>
                                          </p:stCondLst>
                                        </p:cTn>
                                        <p:tgtEl>
                                          <p:spTgt spid="79"/>
                                        </p:tgtEl>
                                        <p:attrNameLst>
                                          <p:attrName>style.visibility</p:attrName>
                                        </p:attrNameLst>
                                      </p:cBhvr>
                                      <p:to>
                                        <p:strVal val="hidden"/>
                                      </p:to>
                                    </p:set>
                                  </p:childTnLst>
                                </p:cTn>
                              </p:par>
                              <p:par>
                                <p:cTn id="152" presetID="1" presetClass="exit" presetSubtype="0" fill="hold" grpId="2" nodeType="withEffect">
                                  <p:stCondLst>
                                    <p:cond delay="2000"/>
                                  </p:stCondLst>
                                  <p:childTnLst>
                                    <p:set>
                                      <p:cBhvr>
                                        <p:cTn id="153" dur="1" fill="hold">
                                          <p:stCondLst>
                                            <p:cond delay="0"/>
                                          </p:stCondLst>
                                        </p:cTn>
                                        <p:tgtEl>
                                          <p:spTgt spid="53"/>
                                        </p:tgtEl>
                                        <p:attrNameLst>
                                          <p:attrName>style.visibility</p:attrName>
                                        </p:attrNameLst>
                                      </p:cBhvr>
                                      <p:to>
                                        <p:strVal val="hidden"/>
                                      </p:to>
                                    </p:set>
                                  </p:childTnLst>
                                </p:cTn>
                              </p:par>
                              <p:par>
                                <p:cTn id="154" presetID="42" presetClass="path" presetSubtype="0" accel="50000" decel="50000" fill="hold" nodeType="withEffect">
                                  <p:stCondLst>
                                    <p:cond delay="2000"/>
                                  </p:stCondLst>
                                  <p:childTnLst>
                                    <p:animMotion origin="layout" path="M -1.66667E-6 0.03492 L 0.00295 1.66651 " pathEditMode="relative" rAng="0" ptsTypes="AA">
                                      <p:cBhvr>
                                        <p:cTn id="155" dur="1000" fill="hold"/>
                                        <p:tgtEl>
                                          <p:spTgt spid="2"/>
                                        </p:tgtEl>
                                        <p:attrNameLst>
                                          <p:attrName>ppt_x</p:attrName>
                                          <p:attrName>ppt_y</p:attrName>
                                        </p:attrNameLst>
                                      </p:cBhvr>
                                      <p:rCtr x="139" y="81591"/>
                                    </p:animMotion>
                                  </p:childTnLst>
                                </p:cTn>
                              </p:par>
                              <p:par>
                                <p:cTn id="156" presetID="10" presetClass="exit" presetSubtype="0" fill="hold" nodeType="withEffect">
                                  <p:stCondLst>
                                    <p:cond delay="1000"/>
                                  </p:stCondLst>
                                  <p:childTnLst>
                                    <p:animEffect transition="out" filter="fade">
                                      <p:cBhvr>
                                        <p:cTn id="157" dur="2000"/>
                                        <p:tgtEl>
                                          <p:spTgt spid="65"/>
                                        </p:tgtEl>
                                      </p:cBhvr>
                                    </p:animEffect>
                                    <p:set>
                                      <p:cBhvr>
                                        <p:cTn id="158" dur="1" fill="hold">
                                          <p:stCondLst>
                                            <p:cond delay="1999"/>
                                          </p:stCondLst>
                                        </p:cTn>
                                        <p:tgtEl>
                                          <p:spTgt spid="65"/>
                                        </p:tgtEl>
                                        <p:attrNameLst>
                                          <p:attrName>style.visibility</p:attrName>
                                        </p:attrNameLst>
                                      </p:cBhvr>
                                      <p:to>
                                        <p:strVal val="hidden"/>
                                      </p:to>
                                    </p:set>
                                  </p:childTnLst>
                                </p:cTn>
                              </p:par>
                              <p:par>
                                <p:cTn id="159" presetID="56" presetClass="path" presetSubtype="0" accel="50000" decel="50000" fill="hold" nodeType="withEffect">
                                  <p:stCondLst>
                                    <p:cond delay="2500"/>
                                  </p:stCondLst>
                                  <p:childTnLst>
                                    <p:animMotion origin="layout" path="M -0.00347 -0.00901 L -0.00139 -1.10875 " pathEditMode="relative" rAng="0" ptsTypes="AA">
                                      <p:cBhvr>
                                        <p:cTn id="160" dur="300" fill="hold"/>
                                        <p:tgtEl>
                                          <p:spTgt spid="58"/>
                                        </p:tgtEl>
                                        <p:attrNameLst>
                                          <p:attrName>ppt_x</p:attrName>
                                          <p:attrName>ppt_y</p:attrName>
                                        </p:attrNameLst>
                                      </p:cBhvr>
                                      <p:rCtr x="1" y="-550"/>
                                    </p:animMotion>
                                  </p:childTnLst>
                                </p:cTn>
                              </p:par>
                            </p:childTnLst>
                          </p:cTn>
                        </p:par>
                      </p:childTnLst>
                    </p:cTn>
                  </p:par>
                  <p:par>
                    <p:cTn id="161" fill="hold">
                      <p:stCondLst>
                        <p:cond delay="indefinite"/>
                      </p:stCondLst>
                      <p:childTnLst>
                        <p:par>
                          <p:cTn id="162" fill="hold">
                            <p:stCondLst>
                              <p:cond delay="0"/>
                            </p:stCondLst>
                            <p:childTnLst>
                              <p:par>
                                <p:cTn id="163" presetID="10" presetClass="exit" presetSubtype="0" fill="hold" nodeType="clickEffect">
                                  <p:stCondLst>
                                    <p:cond delay="0"/>
                                  </p:stCondLst>
                                  <p:childTnLst>
                                    <p:animEffect transition="out" filter="fade">
                                      <p:cBhvr>
                                        <p:cTn id="164" dur="2000"/>
                                        <p:tgtEl>
                                          <p:spTgt spid="58"/>
                                        </p:tgtEl>
                                      </p:cBhvr>
                                    </p:animEffect>
                                    <p:set>
                                      <p:cBhvr>
                                        <p:cTn id="165" dur="1" fill="hold">
                                          <p:stCondLst>
                                            <p:cond delay="1999"/>
                                          </p:stCondLst>
                                        </p:cTn>
                                        <p:tgtEl>
                                          <p:spTgt spid="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allAtOnce" animBg="1"/>
      <p:bldP spid="16" grpId="1" build="allAtOnce" animBg="1"/>
      <p:bldP spid="18" grpId="0" uiExpand="1" build="allAtOnce" animBg="1"/>
      <p:bldP spid="18" grpId="1" build="allAtOnce" animBg="1"/>
      <p:bldP spid="60" grpId="0"/>
      <p:bldP spid="60" grpId="1"/>
      <p:bldP spid="61" grpId="0"/>
      <p:bldP spid="61" grpId="1"/>
      <p:bldP spid="62" grpId="0"/>
      <p:bldP spid="62" grpId="1"/>
      <p:bldP spid="63" grpId="0"/>
      <p:bldP spid="63" grpId="1"/>
      <p:bldP spid="66" grpId="0"/>
      <p:bldP spid="66" grpId="1"/>
      <p:bldP spid="53" grpId="0" animBg="1"/>
      <p:bldP spid="53" grpId="1" animBg="1"/>
      <p:bldP spid="53" grpId="2" animBg="1"/>
      <p:bldP spid="54" grpId="0" animBg="1"/>
      <p:bldP spid="54" grpId="1" animBg="1"/>
      <p:bldP spid="54" grpId="2" animBg="1"/>
      <p:bldP spid="55" grpId="0" animBg="1"/>
      <p:bldP spid="55" grpId="1" animBg="1"/>
      <p:bldP spid="55" grpId="2" animBg="1"/>
      <p:bldP spid="56" grpId="0" animBg="1"/>
      <p:bldP spid="56" grpId="1" animBg="1"/>
      <p:bldP spid="56" grpId="2" animBg="1"/>
      <p:bldP spid="57" grpId="0" animBg="1"/>
      <p:bldP spid="57" grpId="1" animBg="1"/>
      <p:bldP spid="57" grpId="2" animBg="1"/>
      <p:bldP spid="75" grpId="0" animBg="1"/>
      <p:bldP spid="75" grpId="1" animBg="1"/>
      <p:bldP spid="76" grpId="0" animBg="1"/>
      <p:bldP spid="76" grpId="1" animBg="1"/>
      <p:bldP spid="77" grpId="0" animBg="1"/>
      <p:bldP spid="77" grpId="1" animBg="1"/>
      <p:bldP spid="78" grpId="0" animBg="1"/>
      <p:bldP spid="78" grpId="1" animBg="1"/>
      <p:bldP spid="79" grpId="0" animBg="1"/>
      <p:bldP spid="79"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99310"/>
            <a:ext cx="5927644" cy="830997"/>
          </a:xfr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algn="ctr"/>
            <a:r>
              <a:rPr lang="ar-AE" sz="2400" kern="1200" dirty="0" smtClean="0">
                <a:ln w="19050">
                  <a:noFill/>
                  <a:prstDash val="solid"/>
                </a:ln>
                <a:solidFill>
                  <a:schemeClr val="accent2">
                    <a:lumMod val="50000"/>
                  </a:schemeClr>
                </a:solidFill>
                <a:effectLst/>
                <a:cs typeface="Arabic Transparent" pitchFamily="2" charset="-78"/>
              </a:rPr>
              <a:t>لمحة إحصائية</a:t>
            </a:r>
            <a:r>
              <a:rPr lang="en-US" sz="2400" kern="1200" dirty="0" smtClean="0">
                <a:ln w="19050">
                  <a:noFill/>
                  <a:prstDash val="solid"/>
                </a:ln>
                <a:solidFill>
                  <a:schemeClr val="accent2">
                    <a:lumMod val="50000"/>
                  </a:schemeClr>
                </a:solidFill>
                <a:effectLst/>
                <a:cs typeface="Arabic Transparent" pitchFamily="2" charset="-78"/>
              </a:rPr>
              <a:t/>
            </a:r>
            <a:br>
              <a:rPr lang="en-US" sz="2400" kern="1200" dirty="0" smtClean="0">
                <a:ln w="19050">
                  <a:noFill/>
                  <a:prstDash val="solid"/>
                </a:ln>
                <a:solidFill>
                  <a:schemeClr val="accent2">
                    <a:lumMod val="50000"/>
                  </a:schemeClr>
                </a:solidFill>
                <a:effectLst/>
                <a:cs typeface="Arabic Transparent" pitchFamily="2" charset="-78"/>
              </a:rPr>
            </a:br>
            <a:r>
              <a:rPr lang="en-US" sz="2400" kern="1200" dirty="0" smtClean="0">
                <a:ln w="19050">
                  <a:noFill/>
                  <a:prstDash val="solid"/>
                </a:ln>
                <a:solidFill>
                  <a:schemeClr val="accent2">
                    <a:lumMod val="50000"/>
                  </a:schemeClr>
                </a:solidFill>
                <a:effectLst/>
                <a:cs typeface="Arabic Transparent" pitchFamily="2" charset="-78"/>
              </a:rPr>
              <a:t>Statistics At A Glance</a:t>
            </a:r>
          </a:p>
        </p:txBody>
      </p:sp>
      <p:pic>
        <p:nvPicPr>
          <p:cNvPr id="5" name="chart"/>
          <p:cNvPicPr>
            <a:picLocks noChangeAspect="1"/>
          </p:cNvPicPr>
          <p:nvPr/>
        </p:nvPicPr>
        <p:blipFill>
          <a:blip r:embed="rId3" cstate="print"/>
          <a:stretch>
            <a:fillRect/>
          </a:stretch>
        </p:blipFill>
        <p:spPr>
          <a:xfrm>
            <a:off x="7812360" y="142852"/>
            <a:ext cx="974483" cy="92869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Picture 2" descr="C:\Documents and Settings\AAgalaf\Desktop\gpi\logo\square.jpg"/>
          <p:cNvPicPr>
            <a:picLocks noChangeAspect="1" noChangeArrowheads="1"/>
          </p:cNvPicPr>
          <p:nvPr/>
        </p:nvPicPr>
        <p:blipFill>
          <a:blip r:embed="rId4" cstate="print"/>
          <a:srcRect/>
          <a:stretch>
            <a:fillRect/>
          </a:stretch>
        </p:blipFill>
        <p:spPr bwMode="auto">
          <a:xfrm>
            <a:off x="214282" y="142853"/>
            <a:ext cx="901334" cy="92869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graphicFrame>
        <p:nvGraphicFramePr>
          <p:cNvPr id="7" name="Table 6"/>
          <p:cNvGraphicFramePr>
            <a:graphicFrameLocks noGrp="1"/>
          </p:cNvGraphicFramePr>
          <p:nvPr>
            <p:extLst>
              <p:ext uri="{D42A27DB-BD31-4B8C-83A1-F6EECF244321}">
                <p14:modId xmlns:p14="http://schemas.microsoft.com/office/powerpoint/2010/main" xmlns="" val="3471605680"/>
              </p:ext>
            </p:extLst>
          </p:nvPr>
        </p:nvGraphicFramePr>
        <p:xfrm>
          <a:off x="571472" y="1428736"/>
          <a:ext cx="7858179" cy="5131898"/>
        </p:xfrm>
        <a:graphic>
          <a:graphicData uri="http://schemas.openxmlformats.org/drawingml/2006/table">
            <a:tbl>
              <a:tblPr bandRow="1">
                <a:tableStyleId>{306799F8-075E-4A3A-A7F6-7FBC6576F1A4}</a:tableStyleId>
              </a:tblPr>
              <a:tblGrid>
                <a:gridCol w="4288560"/>
                <a:gridCol w="1224136"/>
                <a:gridCol w="1152128"/>
                <a:gridCol w="1193355"/>
              </a:tblGrid>
              <a:tr h="416088">
                <a:tc>
                  <a:txBody>
                    <a:bodyPr/>
                    <a:lstStyle/>
                    <a:p>
                      <a:pPr marL="0" marR="0" lvl="0" algn="ctr" rtl="0">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rPr>
                        <a:t>Statistics  </a:t>
                      </a:r>
                      <a:endParaRPr lang="en-US" sz="14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2010</a:t>
                      </a:r>
                      <a:endParaRPr lang="en-US" sz="14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algn="ctr" rtl="1">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2009</a:t>
                      </a:r>
                      <a:endParaRPr lang="en-US" sz="14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c>
                  <a:txBody>
                    <a:bodyPr/>
                    <a:lstStyle/>
                    <a:p>
                      <a:pPr marL="0" marR="0" algn="ctr" rtl="0">
                        <a:spcBef>
                          <a:spcPts val="0"/>
                        </a:spcBef>
                        <a:spcAft>
                          <a:spcPts val="0"/>
                        </a:spcAft>
                      </a:pPr>
                      <a:r>
                        <a:rPr lang="en-US" sz="1400" b="1" dirty="0" smtClean="0">
                          <a:solidFill>
                            <a:schemeClr val="accent2">
                              <a:lumMod val="50000"/>
                            </a:schemeClr>
                          </a:solidFill>
                          <a:effectLst>
                            <a:outerShdw blurRad="38100" dist="38100" dir="2700000" algn="tl">
                              <a:srgbClr val="000000">
                                <a:alpha val="43137"/>
                              </a:srgbClr>
                            </a:outerShdw>
                          </a:effectLst>
                        </a:rPr>
                        <a:t>+</a:t>
                      </a:r>
                      <a:r>
                        <a:rPr lang="en-US" sz="1400" b="1" baseline="0" dirty="0" smtClean="0">
                          <a:solidFill>
                            <a:schemeClr val="accent2">
                              <a:lumMod val="50000"/>
                            </a:schemeClr>
                          </a:solidFill>
                          <a:effectLst>
                            <a:outerShdw blurRad="38100" dist="38100" dir="2700000" algn="tl">
                              <a:srgbClr val="000000">
                                <a:alpha val="43137"/>
                              </a:srgbClr>
                            </a:outerShdw>
                          </a:effectLst>
                        </a:rPr>
                        <a:t> / -</a:t>
                      </a:r>
                      <a:endParaRPr lang="en-US" sz="1400" b="1" dirty="0">
                        <a:solidFill>
                          <a:schemeClr val="accent2">
                            <a:lumMod val="50000"/>
                          </a:schemeClr>
                        </a:solidFill>
                        <a:effectLst>
                          <a:outerShdw blurRad="38100" dist="38100" dir="2700000" algn="tl">
                            <a:srgbClr val="000000">
                              <a:alpha val="43137"/>
                            </a:srgbClr>
                          </a:outerShdw>
                        </a:effectLst>
                        <a:latin typeface="Arial" pitchFamily="34" charset="0"/>
                        <a:ea typeface="SimSun"/>
                        <a:cs typeface="Arial" pitchFamily="34" charset="0"/>
                      </a:endParaRPr>
                    </a:p>
                  </a:txBody>
                  <a:tcPr marL="68580" marR="68580" marT="0" marB="0" anchor="ctr">
                    <a:cell3D prstMaterial="dkEdge">
                      <a:bevel prst="coolSlant"/>
                      <a:lightRig rig="flood" dir="t"/>
                    </a:cell3D>
                  </a:tcPr>
                </a:tc>
              </a:tr>
              <a:tr h="441916">
                <a:tc>
                  <a:txBody>
                    <a:bodyPr/>
                    <a:lstStyle/>
                    <a:p>
                      <a:pPr marL="0" marR="0" lvl="0" algn="l" rtl="0">
                        <a:spcBef>
                          <a:spcPts val="0"/>
                        </a:spcBef>
                        <a:spcAft>
                          <a:spcPts val="0"/>
                        </a:spcAft>
                      </a:pPr>
                      <a:r>
                        <a:rPr lang="en-US" sz="1400" dirty="0">
                          <a:solidFill>
                            <a:schemeClr val="accent2">
                              <a:lumMod val="50000"/>
                            </a:schemeClr>
                          </a:solidFill>
                          <a:effectLst>
                            <a:outerShdw blurRad="38100" dist="38100" dir="2700000" algn="tl">
                              <a:srgbClr val="000000">
                                <a:alpha val="43137"/>
                              </a:srgbClr>
                            </a:outerShdw>
                          </a:effectLst>
                        </a:rPr>
                        <a:t>No. of Registered Food Items </a:t>
                      </a:r>
                      <a:endParaRPr lang="ar-AE" sz="1400" dirty="0" smtClean="0">
                        <a:solidFill>
                          <a:schemeClr val="accent2">
                            <a:lumMod val="50000"/>
                          </a:schemeClr>
                        </a:solidFill>
                        <a:effectLst>
                          <a:outerShdw blurRad="38100" dist="38100" dir="2700000" algn="tl">
                            <a:srgbClr val="000000">
                              <a:alpha val="43137"/>
                            </a:srgbClr>
                          </a:outerShdw>
                        </a:effectLst>
                      </a:endParaRPr>
                    </a:p>
                    <a:p>
                      <a:pPr marL="0" marR="0" lvl="0" algn="l" rtl="1">
                        <a:spcBef>
                          <a:spcPts val="0"/>
                        </a:spcBef>
                        <a:spcAft>
                          <a:spcPts val="0"/>
                        </a:spcAft>
                      </a:pPr>
                      <a:r>
                        <a:rPr lang="ar-AE" sz="1400" dirty="0" smtClean="0">
                          <a:solidFill>
                            <a:schemeClr val="accent2">
                              <a:lumMod val="50000"/>
                            </a:schemeClr>
                          </a:solidFill>
                          <a:effectLst>
                            <a:outerShdw blurRad="38100" dist="38100" dir="2700000" algn="tl">
                              <a:srgbClr val="000000">
                                <a:alpha val="43137"/>
                              </a:srgbClr>
                            </a:outerShdw>
                          </a:effectLst>
                        </a:rPr>
                        <a:t>عدد الأصناف المسجلة إلكترونياً                                     </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n-cs"/>
                      </a:endParaRPr>
                    </a:p>
                  </a:txBody>
                  <a:tcPr marL="68580" marR="68580" marT="0" marB="0" anchor="ctr">
                    <a:cell3D prstMaterial="dkEdge">
                      <a:bevel prst="coolSlant"/>
                      <a:lightRig rig="flood" dir="t"/>
                    </a:cell3D>
                  </a:tcPr>
                </a:tc>
                <a:tc>
                  <a:txBody>
                    <a:bodyPr/>
                    <a:lstStyle/>
                    <a:p>
                      <a:pPr algn="ctr" rtl="0" fontAlgn="ctr"/>
                      <a:r>
                        <a:rPr lang="ar-SA" sz="1400" b="1" i="0" u="none" strike="noStrike" dirty="0">
                          <a:solidFill>
                            <a:srgbClr val="632523"/>
                          </a:solidFill>
                          <a:effectLst>
                            <a:outerShdw blurRad="50800" dist="38100" algn="tr" rotWithShape="0">
                              <a:prstClr val="black">
                                <a:alpha val="40000"/>
                              </a:prstClr>
                            </a:outerShdw>
                          </a:effectLst>
                          <a:latin typeface="+mn-lt"/>
                        </a:rPr>
                        <a:t>176,424</a:t>
                      </a:r>
                    </a:p>
                  </a:txBody>
                  <a:tcPr marL="9525" marR="9525" marT="9525" marB="0" anchor="ctr">
                    <a:cell3D prstMaterial="dkEdge">
                      <a:bevel prst="coolSlant"/>
                      <a:lightRig rig="flood" dir="t"/>
                    </a:cell3D>
                  </a:tcPr>
                </a:tc>
                <a:tc>
                  <a:txBody>
                    <a:bodyPr/>
                    <a:lstStyle/>
                    <a:p>
                      <a:pPr algn="ctr" rtl="0" fontAlgn="ctr"/>
                      <a:r>
                        <a:rPr lang="ar-SA" sz="1400" b="1" i="0" u="none" strike="noStrike" dirty="0">
                          <a:solidFill>
                            <a:srgbClr val="632523"/>
                          </a:solidFill>
                          <a:effectLst>
                            <a:outerShdw blurRad="50800" dist="38100" algn="tr" rotWithShape="0">
                              <a:prstClr val="black">
                                <a:alpha val="40000"/>
                              </a:prstClr>
                            </a:outerShdw>
                          </a:effectLst>
                          <a:latin typeface="Georgia"/>
                        </a:rPr>
                        <a:t>128,000</a:t>
                      </a:r>
                    </a:p>
                  </a:txBody>
                  <a:tcPr marL="9525" marR="9525" marT="9525" marB="0" anchor="ctr">
                    <a:cell3D prstMaterial="dkEdge">
                      <a:bevel prst="coolSlant"/>
                      <a:lightRig rig="flood" dir="t"/>
                    </a:cell3D>
                  </a:tcPr>
                </a:tc>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27.4%</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n-cs"/>
                      </a:endParaRPr>
                    </a:p>
                  </a:txBody>
                  <a:tcPr marL="68580" marR="68580" marT="0" marB="0" anchor="ctr">
                    <a:cell3D prstMaterial="dkEdge">
                      <a:bevel prst="coolSlant"/>
                      <a:lightRig rig="flood" dir="t"/>
                    </a:cell3D>
                  </a:tcPr>
                </a:tc>
              </a:tr>
              <a:tr h="500066">
                <a:tc>
                  <a:txBody>
                    <a:bodyPr/>
                    <a:lstStyle/>
                    <a:p>
                      <a:pPr marL="0" marR="0" lvl="0" algn="l" rtl="0">
                        <a:spcBef>
                          <a:spcPts val="0"/>
                        </a:spcBef>
                        <a:spcAft>
                          <a:spcPts val="0"/>
                        </a:spcAft>
                      </a:pPr>
                      <a:r>
                        <a:rPr lang="en-US" sz="1400" dirty="0">
                          <a:solidFill>
                            <a:schemeClr val="accent2">
                              <a:lumMod val="50000"/>
                            </a:schemeClr>
                          </a:solidFill>
                          <a:effectLst>
                            <a:outerShdw blurRad="38100" dist="38100" dir="2700000" algn="tl">
                              <a:srgbClr val="000000">
                                <a:alpha val="43137"/>
                              </a:srgbClr>
                            </a:outerShdw>
                          </a:effectLst>
                        </a:rPr>
                        <a:t>Amount of Imported Foods (</a:t>
                      </a:r>
                      <a:r>
                        <a:rPr lang="en-US" sz="1400" dirty="0" smtClean="0">
                          <a:solidFill>
                            <a:schemeClr val="accent2">
                              <a:lumMod val="50000"/>
                            </a:schemeClr>
                          </a:solidFill>
                          <a:effectLst>
                            <a:outerShdw blurRad="38100" dist="38100" dir="2700000" algn="tl">
                              <a:srgbClr val="000000">
                                <a:alpha val="43137"/>
                              </a:srgbClr>
                            </a:outerShdw>
                          </a:effectLst>
                        </a:rPr>
                        <a:t>Tons)</a:t>
                      </a:r>
                      <a:endParaRPr lang="ar-AE" sz="1400" dirty="0" smtClean="0">
                        <a:solidFill>
                          <a:schemeClr val="accent2">
                            <a:lumMod val="50000"/>
                          </a:schemeClr>
                        </a:solidFill>
                        <a:effectLst>
                          <a:outerShdw blurRad="38100" dist="38100" dir="2700000" algn="tl">
                            <a:srgbClr val="000000">
                              <a:alpha val="43137"/>
                            </a:srgbClr>
                          </a:outerShdw>
                        </a:effectLst>
                      </a:endParaRPr>
                    </a:p>
                    <a:p>
                      <a:pPr marL="0" marR="0" lvl="0" algn="l" rtl="1">
                        <a:spcBef>
                          <a:spcPts val="0"/>
                        </a:spcBef>
                        <a:spcAft>
                          <a:spcPts val="0"/>
                        </a:spcAft>
                      </a:pPr>
                      <a:r>
                        <a:rPr lang="ar-AE" sz="1400" dirty="0" smtClean="0">
                          <a:solidFill>
                            <a:schemeClr val="accent2">
                              <a:lumMod val="50000"/>
                            </a:schemeClr>
                          </a:solidFill>
                          <a:effectLst>
                            <a:outerShdw blurRad="38100" dist="38100" dir="2700000" algn="tl">
                              <a:srgbClr val="000000">
                                <a:alpha val="43137"/>
                              </a:srgbClr>
                            </a:outerShdw>
                          </a:effectLst>
                        </a:rPr>
                        <a:t>كمية الأغذية المستوردة بالطن</a:t>
                      </a:r>
                      <a:r>
                        <a:rPr lang="ar-AE" sz="1400" baseline="0" dirty="0" smtClean="0">
                          <a:solidFill>
                            <a:schemeClr val="accent2">
                              <a:lumMod val="50000"/>
                            </a:schemeClr>
                          </a:solidFill>
                          <a:effectLst>
                            <a:outerShdw blurRad="38100" dist="38100" dir="2700000" algn="tl">
                              <a:srgbClr val="000000">
                                <a:alpha val="43137"/>
                              </a:srgbClr>
                            </a:outerShdw>
                          </a:effectLst>
                        </a:rPr>
                        <a:t>                                        </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n-cs"/>
                      </a:endParaRPr>
                    </a:p>
                  </a:txBody>
                  <a:tcPr marL="68580" marR="68580" marT="0" marB="0" anchor="ctr">
                    <a:cell3D prstMaterial="dkEdge">
                      <a:bevel prst="coolSlant"/>
                      <a:lightRig rig="flood" dir="t"/>
                    </a:cell3D>
                  </a:tcPr>
                </a:tc>
                <a:tc>
                  <a:txBody>
                    <a:bodyPr/>
                    <a:lstStyle/>
                    <a:p>
                      <a:pPr algn="ctr" rtl="0" fontAlgn="ctr"/>
                      <a:r>
                        <a:rPr lang="ar-SA" sz="1400" b="1" i="0" u="none" strike="noStrike">
                          <a:solidFill>
                            <a:srgbClr val="632523"/>
                          </a:solidFill>
                          <a:effectLst>
                            <a:outerShdw blurRad="50800" dist="38100" algn="tr" rotWithShape="0">
                              <a:prstClr val="black">
                                <a:alpha val="40000"/>
                              </a:prstClr>
                            </a:outerShdw>
                          </a:effectLst>
                          <a:latin typeface="+mn-lt"/>
                        </a:rPr>
                        <a:t>5,237,074</a:t>
                      </a:r>
                    </a:p>
                  </a:txBody>
                  <a:tcPr marL="9525" marR="9525" marT="9525" marB="0" anchor="ctr">
                    <a:cell3D prstMaterial="dkEdge">
                      <a:bevel prst="coolSlant"/>
                      <a:lightRig rig="flood" dir="t"/>
                    </a:cell3D>
                  </a:tcPr>
                </a:tc>
                <a:tc>
                  <a:txBody>
                    <a:bodyPr/>
                    <a:lstStyle/>
                    <a:p>
                      <a:pPr algn="ctr" rtl="0" fontAlgn="ctr"/>
                      <a:r>
                        <a:rPr lang="ar-SA" sz="1400" b="1" i="0" u="none" strike="noStrike" dirty="0">
                          <a:solidFill>
                            <a:srgbClr val="632523"/>
                          </a:solidFill>
                          <a:effectLst>
                            <a:outerShdw blurRad="50800" dist="38100" algn="tr" rotWithShape="0">
                              <a:prstClr val="black">
                                <a:alpha val="40000"/>
                              </a:prstClr>
                            </a:outerShdw>
                          </a:effectLst>
                          <a:latin typeface="Georgia"/>
                        </a:rPr>
                        <a:t>4,028,317</a:t>
                      </a:r>
                    </a:p>
                  </a:txBody>
                  <a:tcPr marL="9525" marR="9525" marT="9525" marB="0" anchor="ctr">
                    <a:cell3D prstMaterial="dkEdge">
                      <a:bevel prst="coolSlant"/>
                      <a:lightRig rig="flood" dir="t"/>
                    </a:cell3D>
                  </a:tcPr>
                </a:tc>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23.1%</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n-cs"/>
                      </a:endParaRPr>
                    </a:p>
                  </a:txBody>
                  <a:tcPr marL="68580" marR="68580" marT="0" marB="0" anchor="ctr">
                    <a:cell3D prstMaterial="dkEdge">
                      <a:bevel prst="coolSlant"/>
                      <a:lightRig rig="flood" dir="t"/>
                    </a:cell3D>
                  </a:tcPr>
                </a:tc>
              </a:tr>
              <a:tr h="768678">
                <a:tc>
                  <a:txBody>
                    <a:bodyPr/>
                    <a:lstStyle/>
                    <a:p>
                      <a:pPr marL="0" marR="0" lvl="0" algn="l" rtl="0">
                        <a:spcBef>
                          <a:spcPts val="0"/>
                        </a:spcBef>
                        <a:spcAft>
                          <a:spcPts val="0"/>
                        </a:spcAft>
                      </a:pPr>
                      <a:r>
                        <a:rPr lang="en-US" sz="1400" dirty="0">
                          <a:solidFill>
                            <a:schemeClr val="accent2">
                              <a:lumMod val="50000"/>
                            </a:schemeClr>
                          </a:solidFill>
                          <a:effectLst>
                            <a:outerShdw blurRad="38100" dist="38100" dir="2700000" algn="tl">
                              <a:srgbClr val="000000">
                                <a:alpha val="43137"/>
                              </a:srgbClr>
                            </a:outerShdw>
                          </a:effectLst>
                        </a:rPr>
                        <a:t>Amount of Foods Imported for Re-export (Tons</a:t>
                      </a:r>
                      <a:r>
                        <a:rPr lang="en-US" sz="1400" dirty="0" smtClean="0">
                          <a:solidFill>
                            <a:schemeClr val="accent2">
                              <a:lumMod val="50000"/>
                            </a:schemeClr>
                          </a:solidFill>
                          <a:effectLst>
                            <a:outerShdw blurRad="38100" dist="38100" dir="2700000" algn="tl">
                              <a:srgbClr val="000000">
                                <a:alpha val="43137"/>
                              </a:srgbClr>
                            </a:outerShdw>
                          </a:effectLst>
                        </a:rPr>
                        <a:t>)</a:t>
                      </a:r>
                      <a:endParaRPr lang="ar-AE" sz="1400" dirty="0" smtClean="0">
                        <a:solidFill>
                          <a:schemeClr val="accent2">
                            <a:lumMod val="50000"/>
                          </a:schemeClr>
                        </a:solidFill>
                        <a:effectLst>
                          <a:outerShdw blurRad="38100" dist="38100" dir="2700000" algn="tl">
                            <a:srgbClr val="000000">
                              <a:alpha val="43137"/>
                            </a:srgbClr>
                          </a:outerShdw>
                        </a:effectLst>
                      </a:endParaRPr>
                    </a:p>
                    <a:p>
                      <a:pPr marL="0" marR="0" lvl="0" algn="l" rtl="1">
                        <a:spcBef>
                          <a:spcPts val="0"/>
                        </a:spcBef>
                        <a:spcAft>
                          <a:spcPts val="0"/>
                        </a:spcAft>
                      </a:pPr>
                      <a:r>
                        <a:rPr lang="ar-AE" sz="1600" dirty="0" smtClean="0">
                          <a:solidFill>
                            <a:schemeClr val="accent2">
                              <a:lumMod val="50000"/>
                            </a:schemeClr>
                          </a:solidFill>
                          <a:effectLst>
                            <a:outerShdw blurRad="38100" dist="38100" dir="2700000" algn="tl">
                              <a:srgbClr val="000000">
                                <a:alpha val="43137"/>
                              </a:srgbClr>
                            </a:outerShdw>
                          </a:effectLst>
                        </a:rPr>
                        <a:t>كمية</a:t>
                      </a:r>
                      <a:r>
                        <a:rPr lang="ar-AE" sz="1600" baseline="0" dirty="0" smtClean="0">
                          <a:solidFill>
                            <a:schemeClr val="accent2">
                              <a:lumMod val="50000"/>
                            </a:schemeClr>
                          </a:solidFill>
                          <a:effectLst>
                            <a:outerShdw blurRad="38100" dist="38100" dir="2700000" algn="tl">
                              <a:srgbClr val="000000">
                                <a:alpha val="43137"/>
                              </a:srgbClr>
                            </a:outerShdw>
                          </a:effectLst>
                        </a:rPr>
                        <a:t> الأغذية المستوردة لغرض إعادة التصدير  بالطن                        </a:t>
                      </a:r>
                      <a:endParaRPr lang="en-US" sz="1600" b="1" dirty="0">
                        <a:solidFill>
                          <a:schemeClr val="accent2">
                            <a:lumMod val="50000"/>
                          </a:schemeClr>
                        </a:solidFill>
                        <a:effectLst>
                          <a:outerShdw blurRad="38100" dist="38100" dir="2700000" algn="tl">
                            <a:srgbClr val="000000">
                              <a:alpha val="43137"/>
                            </a:srgbClr>
                          </a:outerShdw>
                        </a:effectLst>
                        <a:latin typeface="Times New Roman"/>
                        <a:ea typeface="SimSun"/>
                        <a:cs typeface="+mn-cs"/>
                      </a:endParaRPr>
                    </a:p>
                  </a:txBody>
                  <a:tcPr marL="68580" marR="68580" marT="0" marB="0" anchor="ctr">
                    <a:cell3D prstMaterial="dkEdge">
                      <a:bevel prst="coolSlant"/>
                      <a:lightRig rig="flood" dir="t"/>
                    </a:cell3D>
                  </a:tcPr>
                </a:tc>
                <a:tc>
                  <a:txBody>
                    <a:bodyPr/>
                    <a:lstStyle/>
                    <a:p>
                      <a:pPr algn="ctr" rtl="0" fontAlgn="ctr"/>
                      <a:r>
                        <a:rPr lang="ar-SA" sz="1400" b="1" i="0" u="none" strike="noStrike" dirty="0">
                          <a:solidFill>
                            <a:srgbClr val="632523"/>
                          </a:solidFill>
                          <a:effectLst>
                            <a:outerShdw blurRad="50800" dist="38100" algn="tr" rotWithShape="0">
                              <a:prstClr val="black">
                                <a:alpha val="40000"/>
                              </a:prstClr>
                            </a:outerShdw>
                          </a:effectLst>
                          <a:latin typeface="+mn-lt"/>
                        </a:rPr>
                        <a:t>423,521</a:t>
                      </a:r>
                    </a:p>
                  </a:txBody>
                  <a:tcPr marL="9525" marR="9525" marT="9525" marB="0" anchor="ctr">
                    <a:cell3D prstMaterial="dkEdge">
                      <a:bevel prst="coolSlant"/>
                      <a:lightRig rig="flood" dir="t"/>
                    </a:cell3D>
                  </a:tcPr>
                </a:tc>
                <a:tc>
                  <a:txBody>
                    <a:bodyPr/>
                    <a:lstStyle/>
                    <a:p>
                      <a:pPr algn="ctr" rtl="0" fontAlgn="ctr"/>
                      <a:r>
                        <a:rPr lang="ar-SA" sz="1400" b="1" i="0" u="none" strike="noStrike" dirty="0">
                          <a:solidFill>
                            <a:srgbClr val="632523"/>
                          </a:solidFill>
                          <a:effectLst>
                            <a:outerShdw blurRad="50800" dist="38100" algn="tr" rotWithShape="0">
                              <a:prstClr val="black">
                                <a:alpha val="40000"/>
                              </a:prstClr>
                            </a:outerShdw>
                          </a:effectLst>
                          <a:latin typeface="Georgia"/>
                        </a:rPr>
                        <a:t>226,402</a:t>
                      </a:r>
                    </a:p>
                  </a:txBody>
                  <a:tcPr marL="9525" marR="9525" marT="9525" marB="0" anchor="ctr">
                    <a:cell3D prstMaterial="dkEdge">
                      <a:bevel prst="coolSlant"/>
                      <a:lightRig rig="flood" dir="t"/>
                    </a:cell3D>
                  </a:tcPr>
                </a:tc>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46.5%</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n-cs"/>
                      </a:endParaRPr>
                    </a:p>
                  </a:txBody>
                  <a:tcPr marL="68580" marR="68580" marT="0" marB="0" anchor="ctr">
                    <a:cell3D prstMaterial="dkEdge">
                      <a:bevel prst="coolSlant"/>
                      <a:lightRig rig="flood" dir="t"/>
                    </a:cell3D>
                  </a:tcPr>
                </a:tc>
              </a:tr>
              <a:tr h="517206">
                <a:tc>
                  <a:txBody>
                    <a:bodyPr/>
                    <a:lstStyle/>
                    <a:p>
                      <a:pPr marL="0" marR="0" lvl="0" algn="l" rtl="0">
                        <a:spcBef>
                          <a:spcPts val="0"/>
                        </a:spcBef>
                        <a:spcAft>
                          <a:spcPts val="0"/>
                        </a:spcAft>
                      </a:pPr>
                      <a:r>
                        <a:rPr lang="en-US" sz="1400" dirty="0">
                          <a:solidFill>
                            <a:schemeClr val="accent2">
                              <a:lumMod val="50000"/>
                            </a:schemeClr>
                          </a:solidFill>
                          <a:effectLst>
                            <a:outerShdw blurRad="38100" dist="38100" dir="2700000" algn="tl">
                              <a:srgbClr val="000000">
                                <a:alpha val="43137"/>
                              </a:srgbClr>
                            </a:outerShdw>
                          </a:effectLst>
                        </a:rPr>
                        <a:t>Amount of Rejected Foods (Tons</a:t>
                      </a:r>
                      <a:r>
                        <a:rPr lang="en-US" sz="1400" dirty="0" smtClean="0">
                          <a:solidFill>
                            <a:schemeClr val="accent2">
                              <a:lumMod val="50000"/>
                            </a:schemeClr>
                          </a:solidFill>
                          <a:effectLst>
                            <a:outerShdw blurRad="38100" dist="38100" dir="2700000" algn="tl">
                              <a:srgbClr val="000000">
                                <a:alpha val="43137"/>
                              </a:srgbClr>
                            </a:outerShdw>
                          </a:effectLst>
                        </a:rPr>
                        <a:t>)</a:t>
                      </a:r>
                      <a:endParaRPr lang="ar-AE" sz="1400" dirty="0" smtClean="0">
                        <a:solidFill>
                          <a:schemeClr val="accent2">
                            <a:lumMod val="50000"/>
                          </a:schemeClr>
                        </a:solidFill>
                        <a:effectLst>
                          <a:outerShdw blurRad="38100" dist="38100" dir="2700000" algn="tl">
                            <a:srgbClr val="000000">
                              <a:alpha val="43137"/>
                            </a:srgbClr>
                          </a:outerShdw>
                        </a:effectLst>
                      </a:endParaRPr>
                    </a:p>
                    <a:p>
                      <a:pPr marL="0" marR="0" lvl="0" algn="l" rtl="1">
                        <a:spcBef>
                          <a:spcPts val="0"/>
                        </a:spcBef>
                        <a:spcAft>
                          <a:spcPts val="0"/>
                        </a:spcAft>
                      </a:pPr>
                      <a:r>
                        <a:rPr lang="ar-AE" sz="1400" dirty="0" smtClean="0">
                          <a:solidFill>
                            <a:schemeClr val="accent2">
                              <a:lumMod val="50000"/>
                            </a:schemeClr>
                          </a:solidFill>
                          <a:effectLst>
                            <a:outerShdw blurRad="38100" dist="38100" dir="2700000" algn="tl">
                              <a:srgbClr val="000000">
                                <a:alpha val="43137"/>
                              </a:srgbClr>
                            </a:outerShdw>
                          </a:effectLst>
                        </a:rPr>
                        <a:t>كمية الأغذية المرفوضة بالطن</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n-cs"/>
                      </a:endParaRPr>
                    </a:p>
                  </a:txBody>
                  <a:tcPr marL="68580" marR="68580" marT="0" marB="0" anchor="ctr">
                    <a:cell3D prstMaterial="dkEdge">
                      <a:bevel prst="coolSlant"/>
                      <a:lightRig rig="flood" dir="t"/>
                    </a:cell3D>
                  </a:tcPr>
                </a:tc>
                <a:tc>
                  <a:txBody>
                    <a:bodyPr/>
                    <a:lstStyle/>
                    <a:p>
                      <a:pPr algn="ctr" rtl="0" fontAlgn="ctr"/>
                      <a:r>
                        <a:rPr lang="ar-SA" sz="1400" b="1" i="0" u="none" strike="noStrike" dirty="0">
                          <a:solidFill>
                            <a:srgbClr val="632523"/>
                          </a:solidFill>
                          <a:effectLst>
                            <a:outerShdw blurRad="50800" dist="38100" algn="tr" rotWithShape="0">
                              <a:prstClr val="black">
                                <a:alpha val="40000"/>
                              </a:prstClr>
                            </a:outerShdw>
                          </a:effectLst>
                          <a:latin typeface="+mn-lt"/>
                        </a:rPr>
                        <a:t>5,237,074</a:t>
                      </a:r>
                    </a:p>
                  </a:txBody>
                  <a:tcPr marL="9525" marR="9525" marT="9525" marB="0" anchor="ctr">
                    <a:cell3D prstMaterial="dkEdge">
                      <a:bevel prst="coolSlant"/>
                      <a:lightRig rig="flood" dir="t"/>
                    </a:cell3D>
                  </a:tcPr>
                </a:tc>
                <a:tc>
                  <a:txBody>
                    <a:bodyPr/>
                    <a:lstStyle/>
                    <a:p>
                      <a:pPr algn="ctr" rtl="0" fontAlgn="ctr"/>
                      <a:r>
                        <a:rPr lang="ar-SA" sz="1400" b="1" i="0" u="none" strike="noStrike" dirty="0">
                          <a:solidFill>
                            <a:srgbClr val="632523"/>
                          </a:solidFill>
                          <a:effectLst>
                            <a:outerShdw blurRad="50800" dist="38100" algn="tr" rotWithShape="0">
                              <a:prstClr val="black">
                                <a:alpha val="40000"/>
                              </a:prstClr>
                            </a:outerShdw>
                          </a:effectLst>
                          <a:latin typeface="Georgia"/>
                        </a:rPr>
                        <a:t>4,028,317</a:t>
                      </a:r>
                    </a:p>
                  </a:txBody>
                  <a:tcPr marL="9525" marR="9525" marT="9525" marB="0" anchor="ctr">
                    <a:cell3D prstMaterial="dkEdge">
                      <a:bevel prst="coolSlant"/>
                      <a:lightRig rig="flood" dir="t"/>
                    </a:cell3D>
                  </a:tcPr>
                </a:tc>
                <a:tc>
                  <a:txBody>
                    <a:bodyPr/>
                    <a:lstStyle/>
                    <a:p>
                      <a:pPr marL="0" marR="0" algn="ctr" defTabSz="914400" rtl="1" eaLnBrk="1" latinLnBrk="0" hangingPunct="1">
                        <a:lnSpc>
                          <a:spcPct val="115000"/>
                        </a:lnSpc>
                        <a:spcBef>
                          <a:spcPts val="0"/>
                        </a:spcBef>
                        <a:spcAft>
                          <a:spcPts val="0"/>
                        </a:spcAft>
                      </a:pPr>
                      <a:r>
                        <a:rPr lang="en-US" sz="1400" kern="1200" dirty="0" smtClean="0">
                          <a:solidFill>
                            <a:schemeClr val="accent2">
                              <a:lumMod val="50000"/>
                            </a:schemeClr>
                          </a:solidFill>
                          <a:effectLst>
                            <a:outerShdw blurRad="38100" dist="38100" dir="2700000" algn="tl">
                              <a:srgbClr val="000000">
                                <a:alpha val="43137"/>
                              </a:srgbClr>
                            </a:outerShdw>
                          </a:effectLst>
                        </a:rPr>
                        <a:t>23.1% </a:t>
                      </a:r>
                      <a:endParaRPr lang="en-US" sz="1400" b="1" kern="1200" dirty="0" smtClean="0">
                        <a:solidFill>
                          <a:schemeClr val="accent2">
                            <a:lumMod val="50000"/>
                          </a:schemeClr>
                        </a:solidFill>
                        <a:effectLst>
                          <a:outerShdw blurRad="38100" dist="38100" dir="2700000" algn="tl">
                            <a:srgbClr val="000000">
                              <a:alpha val="43137"/>
                            </a:srgbClr>
                          </a:outerShdw>
                        </a:effectLst>
                        <a:latin typeface="+mn-lt"/>
                        <a:ea typeface="+mn-ea"/>
                        <a:cs typeface="+mn-cs"/>
                      </a:endParaRPr>
                    </a:p>
                  </a:txBody>
                  <a:tcPr marL="68580" marR="68580" marT="9525" marB="0" anchor="ctr">
                    <a:cell3D prstMaterial="dkEdge">
                      <a:bevel prst="coolSlant"/>
                      <a:lightRig rig="flood" dir="t"/>
                    </a:cell3D>
                  </a:tcPr>
                </a:tc>
              </a:tr>
              <a:tr h="571504">
                <a:tc>
                  <a:txBody>
                    <a:bodyPr/>
                    <a:lstStyle/>
                    <a:p>
                      <a:pPr marL="0" marR="0" lvl="0" algn="l" rtl="0">
                        <a:spcBef>
                          <a:spcPts val="0"/>
                        </a:spcBef>
                        <a:spcAft>
                          <a:spcPts val="0"/>
                        </a:spcAft>
                      </a:pPr>
                      <a:r>
                        <a:rPr lang="en-US" sz="1400" dirty="0">
                          <a:solidFill>
                            <a:schemeClr val="accent2">
                              <a:lumMod val="50000"/>
                            </a:schemeClr>
                          </a:solidFill>
                          <a:effectLst>
                            <a:outerShdw blurRad="38100" dist="38100" dir="2700000" algn="tl">
                              <a:srgbClr val="000000">
                                <a:alpha val="43137"/>
                              </a:srgbClr>
                            </a:outerShdw>
                          </a:effectLst>
                        </a:rPr>
                        <a:t>Amount of Destroyed Foods (Tons) </a:t>
                      </a:r>
                      <a:endParaRPr lang="ar-AE" sz="1400" dirty="0" smtClean="0">
                        <a:solidFill>
                          <a:schemeClr val="accent2">
                            <a:lumMod val="50000"/>
                          </a:schemeClr>
                        </a:solidFill>
                        <a:effectLst>
                          <a:outerShdw blurRad="38100" dist="38100" dir="2700000" algn="tl">
                            <a:srgbClr val="000000">
                              <a:alpha val="43137"/>
                            </a:srgbClr>
                          </a:outerShdw>
                        </a:effectLst>
                      </a:endParaRPr>
                    </a:p>
                    <a:p>
                      <a:pPr marL="0" marR="0" lvl="0" algn="l" rtl="1">
                        <a:spcBef>
                          <a:spcPts val="0"/>
                        </a:spcBef>
                        <a:spcAft>
                          <a:spcPts val="0"/>
                        </a:spcAft>
                      </a:pPr>
                      <a:r>
                        <a:rPr lang="ar-AE" sz="1400" dirty="0" smtClean="0">
                          <a:solidFill>
                            <a:schemeClr val="accent2">
                              <a:lumMod val="50000"/>
                            </a:schemeClr>
                          </a:solidFill>
                          <a:effectLst>
                            <a:outerShdw blurRad="38100" dist="38100" dir="2700000" algn="tl">
                              <a:srgbClr val="000000">
                                <a:alpha val="43137"/>
                              </a:srgbClr>
                            </a:outerShdw>
                          </a:effectLst>
                        </a:rPr>
                        <a:t>كمية الأغذية</a:t>
                      </a:r>
                      <a:r>
                        <a:rPr lang="ar-AE" sz="1400" baseline="0" dirty="0" smtClean="0">
                          <a:solidFill>
                            <a:schemeClr val="accent2">
                              <a:lumMod val="50000"/>
                            </a:schemeClr>
                          </a:solidFill>
                          <a:effectLst>
                            <a:outerShdw blurRad="38100" dist="38100" dir="2700000" algn="tl">
                              <a:srgbClr val="000000">
                                <a:alpha val="43137"/>
                              </a:srgbClr>
                            </a:outerShdw>
                          </a:effectLst>
                        </a:rPr>
                        <a:t> التي تم </a:t>
                      </a:r>
                      <a:r>
                        <a:rPr lang="ar-AE" sz="1400" baseline="0" dirty="0" err="1" smtClean="0">
                          <a:solidFill>
                            <a:schemeClr val="accent2">
                              <a:lumMod val="50000"/>
                            </a:schemeClr>
                          </a:solidFill>
                          <a:effectLst>
                            <a:outerShdw blurRad="38100" dist="38100" dir="2700000" algn="tl">
                              <a:srgbClr val="000000">
                                <a:alpha val="43137"/>
                              </a:srgbClr>
                            </a:outerShdw>
                          </a:effectLst>
                        </a:rPr>
                        <a:t>اتلافها</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n-cs"/>
                      </a:endParaRPr>
                    </a:p>
                  </a:txBody>
                  <a:tcPr marL="68580" marR="68580" marT="0" marB="0" anchor="ctr">
                    <a:cell3D prstMaterial="dkEdge">
                      <a:bevel prst="coolSlant"/>
                      <a:lightRig rig="flood" dir="t"/>
                    </a:cell3D>
                  </a:tcPr>
                </a:tc>
                <a:tc>
                  <a:txBody>
                    <a:bodyPr/>
                    <a:lstStyle/>
                    <a:p>
                      <a:pPr algn="ctr" rtl="0" fontAlgn="ctr"/>
                      <a:r>
                        <a:rPr lang="ar-SA" sz="1400" b="1" i="0" u="none" strike="noStrike" dirty="0">
                          <a:solidFill>
                            <a:srgbClr val="632523"/>
                          </a:solidFill>
                          <a:effectLst>
                            <a:outerShdw blurRad="50800" dist="38100" algn="tr" rotWithShape="0">
                              <a:prstClr val="black">
                                <a:alpha val="40000"/>
                              </a:prstClr>
                            </a:outerShdw>
                          </a:effectLst>
                          <a:latin typeface="+mn-lt"/>
                        </a:rPr>
                        <a:t>423,521</a:t>
                      </a:r>
                    </a:p>
                  </a:txBody>
                  <a:tcPr marL="9525" marR="9525" marT="9525" marB="0" anchor="ctr">
                    <a:cell3D prstMaterial="dkEdge">
                      <a:bevel prst="coolSlant"/>
                      <a:lightRig rig="flood" dir="t"/>
                    </a:cell3D>
                  </a:tcPr>
                </a:tc>
                <a:tc>
                  <a:txBody>
                    <a:bodyPr/>
                    <a:lstStyle/>
                    <a:p>
                      <a:pPr algn="ctr" rtl="0" fontAlgn="ctr"/>
                      <a:r>
                        <a:rPr lang="ar-SA" sz="1400" b="1" i="0" u="none" strike="noStrike" dirty="0">
                          <a:solidFill>
                            <a:srgbClr val="632523"/>
                          </a:solidFill>
                          <a:effectLst>
                            <a:outerShdw blurRad="50800" dist="38100" algn="tr" rotWithShape="0">
                              <a:prstClr val="black">
                                <a:alpha val="40000"/>
                              </a:prstClr>
                            </a:outerShdw>
                          </a:effectLst>
                          <a:latin typeface="Georgia"/>
                        </a:rPr>
                        <a:t>226,402</a:t>
                      </a:r>
                    </a:p>
                  </a:txBody>
                  <a:tcPr marL="9525" marR="9525" marT="9525" marB="0" anchor="ctr">
                    <a:cell3D prstMaterial="dkEdge">
                      <a:bevel prst="coolSlant"/>
                      <a:lightRig rig="flood" dir="t"/>
                    </a:cell3D>
                  </a:tcPr>
                </a:tc>
                <a:tc>
                  <a:txBody>
                    <a:bodyPr/>
                    <a:lstStyle/>
                    <a:p>
                      <a:pPr marL="0" marR="0" algn="ctr" defTabSz="914400" rtl="1" eaLnBrk="1" latinLnBrk="0" hangingPunct="1">
                        <a:lnSpc>
                          <a:spcPct val="115000"/>
                        </a:lnSpc>
                        <a:spcBef>
                          <a:spcPts val="0"/>
                        </a:spcBef>
                        <a:spcAft>
                          <a:spcPts val="0"/>
                        </a:spcAft>
                      </a:pPr>
                      <a:r>
                        <a:rPr lang="en-US" sz="1400" kern="1200" dirty="0" smtClean="0">
                          <a:solidFill>
                            <a:schemeClr val="accent2">
                              <a:lumMod val="50000"/>
                            </a:schemeClr>
                          </a:solidFill>
                          <a:effectLst>
                            <a:outerShdw blurRad="38100" dist="38100" dir="2700000" algn="tl">
                              <a:srgbClr val="000000">
                                <a:alpha val="43137"/>
                              </a:srgbClr>
                            </a:outerShdw>
                          </a:effectLst>
                        </a:rPr>
                        <a:t>46.5% </a:t>
                      </a:r>
                      <a:endParaRPr lang="en-US" sz="1400" b="1" kern="1200" dirty="0" smtClean="0">
                        <a:solidFill>
                          <a:schemeClr val="accent2">
                            <a:lumMod val="50000"/>
                          </a:schemeClr>
                        </a:solidFill>
                        <a:effectLst>
                          <a:outerShdw blurRad="38100" dist="38100" dir="2700000" algn="tl">
                            <a:srgbClr val="000000">
                              <a:alpha val="43137"/>
                            </a:srgbClr>
                          </a:outerShdw>
                        </a:effectLst>
                        <a:latin typeface="+mn-lt"/>
                        <a:ea typeface="+mn-ea"/>
                        <a:cs typeface="+mn-cs"/>
                      </a:endParaRPr>
                    </a:p>
                  </a:txBody>
                  <a:tcPr marL="68580" marR="68580" marT="9525" marB="0" anchor="ctr">
                    <a:cell3D prstMaterial="dkEdge">
                      <a:bevel prst="coolSlant"/>
                      <a:lightRig rig="flood" dir="t"/>
                    </a:cell3D>
                  </a:tcPr>
                </a:tc>
              </a:tr>
              <a:tr h="822976">
                <a:tc>
                  <a:txBody>
                    <a:bodyPr/>
                    <a:lstStyle/>
                    <a:p>
                      <a:pPr marL="0" marR="0" lvl="0" algn="l" rtl="0">
                        <a:spcBef>
                          <a:spcPts val="0"/>
                        </a:spcBef>
                        <a:spcAft>
                          <a:spcPts val="0"/>
                        </a:spcAft>
                      </a:pPr>
                      <a:r>
                        <a:rPr lang="en-US" sz="1400" dirty="0">
                          <a:solidFill>
                            <a:schemeClr val="accent2">
                              <a:lumMod val="50000"/>
                            </a:schemeClr>
                          </a:solidFill>
                          <a:effectLst>
                            <a:outerShdw blurRad="38100" dist="38100" dir="2700000" algn="tl">
                              <a:srgbClr val="000000">
                                <a:alpha val="43137"/>
                              </a:srgbClr>
                            </a:outerShdw>
                          </a:effectLst>
                        </a:rPr>
                        <a:t>% of Non-compliant Imported Foods (Lab Results) </a:t>
                      </a:r>
                      <a:endParaRPr lang="ar-AE" sz="1400" dirty="0" smtClean="0">
                        <a:solidFill>
                          <a:schemeClr val="accent2">
                            <a:lumMod val="50000"/>
                          </a:schemeClr>
                        </a:solidFill>
                        <a:effectLst>
                          <a:outerShdw blurRad="38100" dist="38100" dir="2700000" algn="tl">
                            <a:srgbClr val="000000">
                              <a:alpha val="43137"/>
                            </a:srgbClr>
                          </a:outerShdw>
                        </a:effectLst>
                      </a:endParaRPr>
                    </a:p>
                    <a:p>
                      <a:pPr marL="0" marR="0" lvl="0" algn="l" rtl="1">
                        <a:spcBef>
                          <a:spcPts val="0"/>
                        </a:spcBef>
                        <a:spcAft>
                          <a:spcPts val="0"/>
                        </a:spcAft>
                      </a:pPr>
                      <a:r>
                        <a:rPr lang="ar-AE" sz="1400" dirty="0" smtClean="0">
                          <a:solidFill>
                            <a:schemeClr val="accent2">
                              <a:lumMod val="50000"/>
                            </a:schemeClr>
                          </a:solidFill>
                          <a:effectLst>
                            <a:outerShdw blurRad="38100" dist="38100" dir="2700000" algn="tl">
                              <a:srgbClr val="000000">
                                <a:alpha val="43137"/>
                              </a:srgbClr>
                            </a:outerShdw>
                          </a:effectLst>
                        </a:rPr>
                        <a:t>% الأغذية المستوردة غير المستوفية </a:t>
                      </a:r>
                      <a:r>
                        <a:rPr lang="ar-AE" sz="1400" dirty="0" err="1" smtClean="0">
                          <a:solidFill>
                            <a:schemeClr val="accent2">
                              <a:lumMod val="50000"/>
                            </a:schemeClr>
                          </a:solidFill>
                          <a:effectLst>
                            <a:outerShdw blurRad="38100" dist="38100" dir="2700000" algn="tl">
                              <a:srgbClr val="000000">
                                <a:alpha val="43137"/>
                              </a:srgbClr>
                            </a:outerShdw>
                          </a:effectLst>
                        </a:rPr>
                        <a:t>مخبرياً</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n-cs"/>
                      </a:endParaRPr>
                    </a:p>
                  </a:txBody>
                  <a:tcPr marL="68580" marR="68580" marT="0" marB="0" anchor="ctr">
                    <a:cell3D prstMaterial="dkEdge">
                      <a:bevel prst="coolSlant"/>
                      <a:lightRig rig="flood" dir="t"/>
                    </a:cell3D>
                  </a:tcPr>
                </a:tc>
                <a:tc>
                  <a:txBody>
                    <a:bodyPr/>
                    <a:lstStyle/>
                    <a:p>
                      <a:pPr algn="ctr" rtl="0" fontAlgn="ctr"/>
                      <a:r>
                        <a:rPr lang="ar-SA" sz="1400" b="1" i="0" u="none" strike="noStrike" dirty="0">
                          <a:solidFill>
                            <a:srgbClr val="632523"/>
                          </a:solidFill>
                          <a:effectLst>
                            <a:outerShdw blurRad="50800" dist="38100" algn="tr" rotWithShape="0">
                              <a:prstClr val="black">
                                <a:alpha val="40000"/>
                              </a:prstClr>
                            </a:outerShdw>
                          </a:effectLst>
                          <a:latin typeface="+mn-lt"/>
                        </a:rPr>
                        <a:t>9.80%</a:t>
                      </a:r>
                    </a:p>
                  </a:txBody>
                  <a:tcPr marL="9525" marR="9525" marT="9525" marB="0" anchor="ctr">
                    <a:cell3D prstMaterial="dkEdge">
                      <a:bevel prst="coolSlant"/>
                      <a:lightRig rig="flood" dir="t"/>
                    </a:cell3D>
                  </a:tcPr>
                </a:tc>
                <a:tc>
                  <a:txBody>
                    <a:bodyPr/>
                    <a:lstStyle/>
                    <a:p>
                      <a:pPr algn="ctr" rtl="0" fontAlgn="ctr"/>
                      <a:r>
                        <a:rPr lang="ar-SA" sz="1400" b="1" i="0" u="none" strike="noStrike" dirty="0">
                          <a:solidFill>
                            <a:srgbClr val="632523"/>
                          </a:solidFill>
                          <a:effectLst>
                            <a:outerShdw blurRad="50800" dist="38100" algn="tr" rotWithShape="0">
                              <a:prstClr val="black">
                                <a:alpha val="40000"/>
                              </a:prstClr>
                            </a:outerShdw>
                          </a:effectLst>
                          <a:latin typeface="Georgia"/>
                        </a:rPr>
                        <a:t>7.70%</a:t>
                      </a:r>
                    </a:p>
                  </a:txBody>
                  <a:tcPr marL="9525" marR="9525" marT="9525" marB="0" anchor="ctr">
                    <a:cell3D prstMaterial="dkEdge">
                      <a:bevel prst="coolSlant"/>
                      <a:lightRig rig="flood" dir="t"/>
                    </a:cell3D>
                  </a:tcPr>
                </a:tc>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21.4%</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n-cs"/>
                      </a:endParaRPr>
                    </a:p>
                  </a:txBody>
                  <a:tcPr marL="68580" marR="68580" marT="0" marB="0" anchor="ctr">
                    <a:cell3D prstMaterial="dkEdge">
                      <a:bevel prst="coolSlant"/>
                      <a:lightRig rig="flood" dir="t"/>
                    </a:cell3D>
                  </a:tcPr>
                </a:tc>
              </a:tr>
              <a:tr h="605784">
                <a:tc>
                  <a:txBody>
                    <a:bodyPr/>
                    <a:lstStyle/>
                    <a:p>
                      <a:pPr marL="0" marR="0" lvl="0" algn="l" rtl="0">
                        <a:spcBef>
                          <a:spcPts val="0"/>
                        </a:spcBef>
                        <a:spcAft>
                          <a:spcPts val="0"/>
                        </a:spcAft>
                      </a:pPr>
                      <a:r>
                        <a:rPr lang="en-US" sz="1400" dirty="0">
                          <a:solidFill>
                            <a:schemeClr val="accent2">
                              <a:lumMod val="50000"/>
                            </a:schemeClr>
                          </a:solidFill>
                          <a:effectLst>
                            <a:outerShdw blurRad="38100" dist="38100" dir="2700000" algn="tl">
                              <a:srgbClr val="000000">
                                <a:alpha val="43137"/>
                              </a:srgbClr>
                            </a:outerShdw>
                          </a:effectLst>
                        </a:rPr>
                        <a:t>No. of Countries Importing Foods to </a:t>
                      </a:r>
                      <a:r>
                        <a:rPr lang="en-US" sz="1400" dirty="0" smtClean="0">
                          <a:solidFill>
                            <a:schemeClr val="accent2">
                              <a:lumMod val="50000"/>
                            </a:schemeClr>
                          </a:solidFill>
                          <a:effectLst>
                            <a:outerShdw blurRad="38100" dist="38100" dir="2700000" algn="tl">
                              <a:srgbClr val="000000">
                                <a:alpha val="43137"/>
                              </a:srgbClr>
                            </a:outerShdw>
                          </a:effectLst>
                        </a:rPr>
                        <a:t>Dubai</a:t>
                      </a:r>
                      <a:endParaRPr lang="ar-AE" sz="1400" dirty="0" smtClean="0">
                        <a:solidFill>
                          <a:schemeClr val="accent2">
                            <a:lumMod val="50000"/>
                          </a:schemeClr>
                        </a:solidFill>
                        <a:effectLst>
                          <a:outerShdw blurRad="38100" dist="38100" dir="2700000" algn="tl">
                            <a:srgbClr val="000000">
                              <a:alpha val="43137"/>
                            </a:srgbClr>
                          </a:outerShdw>
                        </a:effectLst>
                      </a:endParaRPr>
                    </a:p>
                    <a:p>
                      <a:pPr marL="0" marR="0" lvl="0" algn="l" rtl="1">
                        <a:spcBef>
                          <a:spcPts val="0"/>
                        </a:spcBef>
                        <a:spcAft>
                          <a:spcPts val="0"/>
                        </a:spcAft>
                      </a:pPr>
                      <a:r>
                        <a:rPr lang="ar-AE" sz="1400" dirty="0" smtClean="0">
                          <a:solidFill>
                            <a:schemeClr val="accent2">
                              <a:lumMod val="50000"/>
                            </a:schemeClr>
                          </a:solidFill>
                          <a:effectLst>
                            <a:outerShdw blurRad="38100" dist="38100" dir="2700000" algn="tl">
                              <a:srgbClr val="000000">
                                <a:alpha val="43137"/>
                              </a:srgbClr>
                            </a:outerShdw>
                          </a:effectLst>
                        </a:rPr>
                        <a:t>عدد الدول التي صدرت</a:t>
                      </a:r>
                      <a:r>
                        <a:rPr lang="ar-AE" sz="1400" baseline="0" dirty="0" smtClean="0">
                          <a:solidFill>
                            <a:schemeClr val="accent2">
                              <a:lumMod val="50000"/>
                            </a:schemeClr>
                          </a:solidFill>
                          <a:effectLst>
                            <a:outerShdw blurRad="38100" dist="38100" dir="2700000" algn="tl">
                              <a:srgbClr val="000000">
                                <a:alpha val="43137"/>
                              </a:srgbClr>
                            </a:outerShdw>
                          </a:effectLst>
                        </a:rPr>
                        <a:t> أغذية لدبي</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n-cs"/>
                      </a:endParaRPr>
                    </a:p>
                  </a:txBody>
                  <a:tcPr marL="68580" marR="68580" marT="0" marB="0" anchor="ctr">
                    <a:cell3D prstMaterial="dkEdge">
                      <a:bevel prst="coolSlant"/>
                      <a:lightRig rig="flood" dir="t"/>
                    </a:cell3D>
                  </a:tcPr>
                </a:tc>
                <a:tc>
                  <a:txBody>
                    <a:bodyPr/>
                    <a:lstStyle/>
                    <a:p>
                      <a:pPr algn="ctr" rtl="0" fontAlgn="ctr"/>
                      <a:r>
                        <a:rPr lang="ar-SA" sz="1400" b="1" i="0" u="none" strike="noStrike" dirty="0">
                          <a:solidFill>
                            <a:srgbClr val="632523"/>
                          </a:solidFill>
                          <a:effectLst>
                            <a:outerShdw blurRad="50800" dist="38100" algn="tr" rotWithShape="0">
                              <a:prstClr val="black">
                                <a:alpha val="40000"/>
                              </a:prstClr>
                            </a:outerShdw>
                          </a:effectLst>
                          <a:latin typeface="+mn-lt"/>
                        </a:rPr>
                        <a:t>160</a:t>
                      </a:r>
                    </a:p>
                  </a:txBody>
                  <a:tcPr marL="9525" marR="9525" marT="9525" marB="0" anchor="ctr">
                    <a:cell3D prstMaterial="dkEdge">
                      <a:bevel prst="coolSlant"/>
                      <a:lightRig rig="flood" dir="t"/>
                    </a:cell3D>
                  </a:tcPr>
                </a:tc>
                <a:tc>
                  <a:txBody>
                    <a:bodyPr/>
                    <a:lstStyle/>
                    <a:p>
                      <a:pPr algn="ctr" rtl="0" fontAlgn="ctr"/>
                      <a:r>
                        <a:rPr lang="ar-SA" sz="1400" b="1" i="0" u="none" strike="noStrike" dirty="0">
                          <a:solidFill>
                            <a:srgbClr val="632523"/>
                          </a:solidFill>
                          <a:effectLst>
                            <a:outerShdw blurRad="50800" dist="38100" algn="tr" rotWithShape="0">
                              <a:prstClr val="black">
                                <a:alpha val="40000"/>
                              </a:prstClr>
                            </a:outerShdw>
                          </a:effectLst>
                          <a:latin typeface="Georgia"/>
                        </a:rPr>
                        <a:t>163</a:t>
                      </a:r>
                    </a:p>
                  </a:txBody>
                  <a:tcPr marL="9525" marR="9525" marT="9525" marB="0" anchor="ctr">
                    <a:cell3D prstMaterial="dkEdge">
                      <a:bevel prst="coolSlant"/>
                      <a:lightRig rig="flood" dir="t"/>
                    </a:cell3D>
                  </a:tcPr>
                </a:tc>
                <a:tc>
                  <a:txBody>
                    <a:bodyPr/>
                    <a:lstStyle/>
                    <a:p>
                      <a:pPr marL="0" marR="0" algn="ctr" rtl="0">
                        <a:spcBef>
                          <a:spcPts val="0"/>
                        </a:spcBef>
                        <a:spcAft>
                          <a:spcPts val="0"/>
                        </a:spcAft>
                      </a:pPr>
                      <a:r>
                        <a:rPr lang="en-US" sz="1400" dirty="0">
                          <a:solidFill>
                            <a:schemeClr val="accent2">
                              <a:lumMod val="50000"/>
                            </a:schemeClr>
                          </a:solidFill>
                          <a:effectLst>
                            <a:outerShdw blurRad="38100" dist="38100" dir="2700000" algn="tl">
                              <a:srgbClr val="000000">
                                <a:alpha val="43137"/>
                              </a:srgbClr>
                            </a:outerShdw>
                          </a:effectLst>
                        </a:rPr>
                        <a:t>-</a:t>
                      </a:r>
                      <a:r>
                        <a:rPr lang="en-US" sz="1400" dirty="0" smtClean="0">
                          <a:solidFill>
                            <a:schemeClr val="accent2">
                              <a:lumMod val="50000"/>
                            </a:schemeClr>
                          </a:solidFill>
                          <a:effectLst>
                            <a:outerShdw blurRad="38100" dist="38100" dir="2700000" algn="tl">
                              <a:srgbClr val="000000">
                                <a:alpha val="43137"/>
                              </a:srgbClr>
                            </a:outerShdw>
                          </a:effectLst>
                        </a:rPr>
                        <a:t>1.9%</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n-cs"/>
                      </a:endParaRPr>
                    </a:p>
                  </a:txBody>
                  <a:tcPr marL="68580" marR="68580" marT="0" marB="0" anchor="ctr">
                    <a:cell3D prstMaterial="dkEdge">
                      <a:bevel prst="coolSlant"/>
                      <a:lightRig rig="flood" dir="t"/>
                    </a:cell3D>
                  </a:tcPr>
                </a:tc>
              </a:tr>
              <a:tr h="487680">
                <a:tc>
                  <a:txBody>
                    <a:bodyPr/>
                    <a:lstStyle/>
                    <a:p>
                      <a:pPr marL="0" marR="0" lvl="0" algn="l" rtl="0">
                        <a:spcBef>
                          <a:spcPts val="0"/>
                        </a:spcBef>
                        <a:spcAft>
                          <a:spcPts val="0"/>
                        </a:spcAft>
                      </a:pPr>
                      <a:r>
                        <a:rPr lang="en-US" sz="1400" dirty="0">
                          <a:solidFill>
                            <a:schemeClr val="accent2">
                              <a:lumMod val="50000"/>
                            </a:schemeClr>
                          </a:solidFill>
                          <a:effectLst>
                            <a:outerShdw blurRad="38100" dist="38100" dir="2700000" algn="tl">
                              <a:srgbClr val="000000">
                                <a:alpha val="43137"/>
                              </a:srgbClr>
                            </a:outerShdw>
                          </a:effectLst>
                        </a:rPr>
                        <a:t>No. of Ports of </a:t>
                      </a:r>
                      <a:r>
                        <a:rPr lang="en-US" sz="1400" dirty="0" smtClean="0">
                          <a:solidFill>
                            <a:schemeClr val="accent2">
                              <a:lumMod val="50000"/>
                            </a:schemeClr>
                          </a:solidFill>
                          <a:effectLst>
                            <a:outerShdw blurRad="38100" dist="38100" dir="2700000" algn="tl">
                              <a:srgbClr val="000000">
                                <a:alpha val="43137"/>
                              </a:srgbClr>
                            </a:outerShdw>
                          </a:effectLst>
                        </a:rPr>
                        <a:t>Entry</a:t>
                      </a:r>
                      <a:endParaRPr lang="ar-AE" sz="1400" dirty="0" smtClean="0">
                        <a:solidFill>
                          <a:schemeClr val="accent2">
                            <a:lumMod val="50000"/>
                          </a:schemeClr>
                        </a:solidFill>
                        <a:effectLst>
                          <a:outerShdw blurRad="38100" dist="38100" dir="2700000" algn="tl">
                            <a:srgbClr val="000000">
                              <a:alpha val="43137"/>
                            </a:srgbClr>
                          </a:outerShdw>
                        </a:effectLst>
                      </a:endParaRPr>
                    </a:p>
                    <a:p>
                      <a:pPr marL="0" marR="0" lvl="0" algn="l" rtl="1">
                        <a:spcBef>
                          <a:spcPts val="0"/>
                        </a:spcBef>
                        <a:spcAft>
                          <a:spcPts val="0"/>
                        </a:spcAft>
                      </a:pPr>
                      <a:r>
                        <a:rPr lang="ar-AE" sz="1400" dirty="0" smtClean="0">
                          <a:solidFill>
                            <a:schemeClr val="accent2">
                              <a:lumMod val="50000"/>
                            </a:schemeClr>
                          </a:solidFill>
                          <a:effectLst>
                            <a:outerShdw blurRad="38100" dist="38100" dir="2700000" algn="tl">
                              <a:srgbClr val="000000">
                                <a:alpha val="43137"/>
                              </a:srgbClr>
                            </a:outerShdw>
                          </a:effectLst>
                        </a:rPr>
                        <a:t>عدد منافذ الدخول لإمارة</a:t>
                      </a:r>
                      <a:r>
                        <a:rPr lang="ar-AE" sz="1400" baseline="0" dirty="0" smtClean="0">
                          <a:solidFill>
                            <a:schemeClr val="accent2">
                              <a:lumMod val="50000"/>
                            </a:schemeClr>
                          </a:solidFill>
                          <a:effectLst>
                            <a:outerShdw blurRad="38100" dist="38100" dir="2700000" algn="tl">
                              <a:srgbClr val="000000">
                                <a:alpha val="43137"/>
                              </a:srgbClr>
                            </a:outerShdw>
                          </a:effectLst>
                        </a:rPr>
                        <a:t> دبي</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n-cs"/>
                      </a:endParaRPr>
                    </a:p>
                  </a:txBody>
                  <a:tcPr marL="68580" marR="68580" marT="0" marB="0" anchor="ctr">
                    <a:cell3D prstMaterial="dkEdge">
                      <a:bevel prst="coolSlant"/>
                      <a:lightRig rig="flood" dir="t"/>
                    </a:cell3D>
                  </a:tcPr>
                </a:tc>
                <a:tc>
                  <a:txBody>
                    <a:bodyPr/>
                    <a:lstStyle/>
                    <a:p>
                      <a:pPr algn="ctr" rtl="0" fontAlgn="ctr"/>
                      <a:r>
                        <a:rPr lang="ar-SA" sz="1400" b="1" i="0" u="none" strike="noStrike" dirty="0">
                          <a:solidFill>
                            <a:srgbClr val="632523"/>
                          </a:solidFill>
                          <a:effectLst>
                            <a:outerShdw blurRad="50800" dist="38100" algn="tr" rotWithShape="0">
                              <a:prstClr val="black">
                                <a:alpha val="40000"/>
                              </a:prstClr>
                            </a:outerShdw>
                          </a:effectLst>
                          <a:latin typeface="+mn-lt"/>
                        </a:rPr>
                        <a:t>19</a:t>
                      </a:r>
                    </a:p>
                  </a:txBody>
                  <a:tcPr marL="9525" marR="9525" marT="9525" marB="0" anchor="ctr">
                    <a:cell3D prstMaterial="dkEdge">
                      <a:bevel prst="coolSlant"/>
                      <a:lightRig rig="flood" dir="t"/>
                    </a:cell3D>
                  </a:tcPr>
                </a:tc>
                <a:tc>
                  <a:txBody>
                    <a:bodyPr/>
                    <a:lstStyle/>
                    <a:p>
                      <a:pPr algn="ctr" rtl="0" fontAlgn="ctr"/>
                      <a:r>
                        <a:rPr lang="ar-SA" sz="1400" b="1" i="0" u="none" strike="noStrike" dirty="0">
                          <a:solidFill>
                            <a:srgbClr val="632523"/>
                          </a:solidFill>
                          <a:effectLst>
                            <a:outerShdw blurRad="50800" dist="38100" algn="tr" rotWithShape="0">
                              <a:prstClr val="black">
                                <a:alpha val="40000"/>
                              </a:prstClr>
                            </a:outerShdw>
                          </a:effectLst>
                          <a:latin typeface="Georgia"/>
                        </a:rPr>
                        <a:t>16</a:t>
                      </a:r>
                    </a:p>
                  </a:txBody>
                  <a:tcPr marL="9525" marR="9525" marT="9525" marB="0" anchor="ctr">
                    <a:cell3D prstMaterial="dkEdge">
                      <a:bevel prst="coolSlant"/>
                      <a:lightRig rig="flood" dir="t"/>
                    </a:cell3D>
                  </a:tcPr>
                </a:tc>
                <a:tc>
                  <a:txBody>
                    <a:bodyPr/>
                    <a:lstStyle/>
                    <a:p>
                      <a:pPr marL="0" marR="0" algn="ctr" rtl="0">
                        <a:spcBef>
                          <a:spcPts val="0"/>
                        </a:spcBef>
                        <a:spcAft>
                          <a:spcPts val="0"/>
                        </a:spcAft>
                      </a:pPr>
                      <a:r>
                        <a:rPr lang="en-US" sz="1400" dirty="0" smtClean="0">
                          <a:solidFill>
                            <a:schemeClr val="accent2">
                              <a:lumMod val="50000"/>
                            </a:schemeClr>
                          </a:solidFill>
                          <a:effectLst>
                            <a:outerShdw blurRad="38100" dist="38100" dir="2700000" algn="tl">
                              <a:srgbClr val="000000">
                                <a:alpha val="43137"/>
                              </a:srgbClr>
                            </a:outerShdw>
                          </a:effectLst>
                        </a:rPr>
                        <a:t>15.8%</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SimSun"/>
                        <a:cs typeface="+mn-cs"/>
                      </a:endParaRPr>
                    </a:p>
                  </a:txBody>
                  <a:tcPr marL="68580" marR="68580" marT="0" marB="0" anchor="ctr">
                    <a:cell3D prstMaterial="dkEdge">
                      <a:bevel prst="coolSlant"/>
                      <a:lightRig rig="flood" dir="t"/>
                    </a:cell3D>
                  </a:tcPr>
                </a:tc>
              </a:tr>
            </a:tbl>
          </a:graphicData>
        </a:graphic>
      </p:graphicFrame>
      <p:sp>
        <p:nvSpPr>
          <p:cNvPr id="8" name="Slide Number Placeholder 7"/>
          <p:cNvSpPr>
            <a:spLocks noGrp="1"/>
          </p:cNvSpPr>
          <p:nvPr>
            <p:ph type="sldNum" sz="quarter" idx="12"/>
          </p:nvPr>
        </p:nvSpPr>
        <p:spPr/>
        <p:txBody>
          <a:bodyPr/>
          <a:lstStyle/>
          <a:p>
            <a:fld id="{9D2384F7-550B-4A9B-95FC-19E285ECC956}" type="slidenum">
              <a:rPr lang="en-US" smtClean="0"/>
              <a:pPr/>
              <a:t>5</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093380420"/>
              </p:ext>
            </p:extLst>
          </p:nvPr>
        </p:nvGraphicFramePr>
        <p:xfrm>
          <a:off x="642910" y="1357298"/>
          <a:ext cx="7929618" cy="5190739"/>
        </p:xfrm>
        <a:graphic>
          <a:graphicData uri="http://schemas.openxmlformats.org/drawingml/2006/table">
            <a:tbl>
              <a:tblPr lastRow="1" bandRow="1">
                <a:tableStyleId>{306799F8-075E-4A3A-A7F6-7FBC6576F1A4}</a:tableStyleId>
              </a:tblPr>
              <a:tblGrid>
                <a:gridCol w="3714776"/>
                <a:gridCol w="2707097"/>
                <a:gridCol w="1507745"/>
              </a:tblGrid>
              <a:tr h="287840">
                <a:tc>
                  <a:txBody>
                    <a:bodyPr/>
                    <a:lstStyle/>
                    <a:p>
                      <a:pPr lvl="1" algn="ctr" rtl="0" fontAlgn="b"/>
                      <a:r>
                        <a:rPr lang="en-US" sz="1600" b="1" u="none" strike="noStrike" dirty="0" smtClean="0">
                          <a:solidFill>
                            <a:schemeClr val="accent2">
                              <a:lumMod val="50000"/>
                            </a:schemeClr>
                          </a:solidFill>
                          <a:effectLst>
                            <a:outerShdw blurRad="38100" dist="38100" dir="2700000" algn="tl">
                              <a:srgbClr val="000000">
                                <a:alpha val="43137"/>
                              </a:srgbClr>
                            </a:outerShdw>
                          </a:effectLst>
                        </a:rPr>
                        <a:t>Food</a:t>
                      </a:r>
                      <a:r>
                        <a:rPr lang="en-US" sz="1600" b="1" u="none" strike="noStrike" baseline="0" dirty="0" smtClean="0">
                          <a:solidFill>
                            <a:schemeClr val="accent2">
                              <a:lumMod val="50000"/>
                            </a:schemeClr>
                          </a:solidFill>
                          <a:effectLst>
                            <a:outerShdw blurRad="38100" dist="38100" dir="2700000" algn="tl">
                              <a:srgbClr val="000000">
                                <a:alpha val="43137"/>
                              </a:srgbClr>
                            </a:outerShdw>
                          </a:effectLst>
                        </a:rPr>
                        <a:t> Group</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ctr">
                    <a:cell3D prstMaterial="dkEdge">
                      <a:bevel prst="coolSlant"/>
                      <a:lightRig rig="flood" dir="t"/>
                    </a:cell3D>
                    <a:solidFill>
                      <a:schemeClr val="lt1">
                        <a:alpha val="21000"/>
                      </a:schemeClr>
                    </a:solidFill>
                  </a:tcPr>
                </a:tc>
                <a:tc>
                  <a:txBody>
                    <a:bodyPr/>
                    <a:lstStyle/>
                    <a:p>
                      <a:pPr lvl="0" algn="ctr" rtl="1" fontAlgn="b"/>
                      <a:r>
                        <a:rPr lang="ar-LB" sz="1600" b="1" u="none" strike="noStrike" dirty="0" smtClean="0">
                          <a:solidFill>
                            <a:schemeClr val="accent2">
                              <a:lumMod val="50000"/>
                            </a:schemeClr>
                          </a:solidFill>
                          <a:effectLst>
                            <a:outerShdw blurRad="38100" dist="38100" dir="2700000" algn="tl">
                              <a:srgbClr val="000000">
                                <a:alpha val="43137"/>
                              </a:srgbClr>
                            </a:outerShdw>
                          </a:effectLst>
                        </a:rPr>
                        <a:t>المجموعة الغذائي</a:t>
                      </a:r>
                      <a:r>
                        <a:rPr lang="ar-SA" sz="1600" b="1" u="none" strike="noStrike" dirty="0" smtClean="0">
                          <a:solidFill>
                            <a:schemeClr val="accent2">
                              <a:lumMod val="50000"/>
                            </a:schemeClr>
                          </a:solidFill>
                          <a:effectLst>
                            <a:outerShdw blurRad="38100" dist="38100" dir="2700000" algn="tl">
                              <a:srgbClr val="000000">
                                <a:alpha val="43137"/>
                              </a:srgbClr>
                            </a:outerShdw>
                          </a:effectLst>
                        </a:rPr>
                        <a:t>ة</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ctr">
                    <a:cell3D prstMaterial="dkEdge">
                      <a:bevel prst="coolSlant"/>
                      <a:lightRig rig="flood" dir="t"/>
                    </a:cell3D>
                    <a:solidFill>
                      <a:schemeClr val="lt1">
                        <a:alpha val="21000"/>
                      </a:schemeClr>
                    </a:solidFill>
                  </a:tcPr>
                </a:tc>
                <a:tc>
                  <a:txBody>
                    <a:bodyPr/>
                    <a:lstStyle/>
                    <a:p>
                      <a:pPr algn="ctr" fontAlgn="b"/>
                      <a:r>
                        <a:rPr lang="ar-LB" sz="1600" b="1" u="none" strike="noStrike" baseline="0" dirty="0" smtClean="0">
                          <a:solidFill>
                            <a:schemeClr val="accent2">
                              <a:lumMod val="50000"/>
                            </a:schemeClr>
                          </a:solidFill>
                          <a:effectLst>
                            <a:outerShdw blurRad="38100" dist="38100" dir="2700000" algn="tl">
                              <a:srgbClr val="000000">
                                <a:alpha val="43137"/>
                              </a:srgbClr>
                            </a:outerShdw>
                          </a:effectLst>
                        </a:rPr>
                        <a:t>عدد الأصناف</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ctr">
                    <a:cell3D prstMaterial="dkEdge">
                      <a:bevel prst="coolSlant"/>
                      <a:lightRig rig="flood" dir="t"/>
                    </a:cell3D>
                    <a:solidFill>
                      <a:schemeClr val="lt1">
                        <a:alpha val="21000"/>
                      </a:schemeClr>
                    </a:solidFill>
                  </a:tcPr>
                </a:tc>
              </a:tr>
              <a:tr h="226023">
                <a:tc>
                  <a:txBody>
                    <a:bodyPr/>
                    <a:lstStyle/>
                    <a:p>
                      <a:pPr marL="457200" marR="0" algn="l"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Grains, Cereals And Products</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457200" marR="0" algn="r" rtl="0" fontAlgn="b">
                        <a:lnSpc>
                          <a:spcPct val="115000"/>
                        </a:lnSpc>
                        <a:spcBef>
                          <a:spcPts val="0"/>
                        </a:spcBef>
                        <a:spcAft>
                          <a:spcPts val="0"/>
                        </a:spcAft>
                      </a:pPr>
                      <a:r>
                        <a:rPr lang="ar-AE" sz="1400" kern="1200">
                          <a:solidFill>
                            <a:srgbClr val="632523"/>
                          </a:solidFill>
                          <a:effectLst>
                            <a:outerShdw blurRad="38100" dist="38100" dir="2700000" algn="tl">
                              <a:srgbClr val="000000">
                                <a:alpha val="43000"/>
                              </a:srgbClr>
                            </a:outerShdw>
                          </a:effectLst>
                          <a:latin typeface="Georgia"/>
                          <a:ea typeface="Times New Roman"/>
                          <a:cs typeface="Arial"/>
                        </a:rPr>
                        <a:t>الحبوب ومنتجاتها </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0" marR="0" algn="ctr"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33599</a:t>
                      </a:r>
                      <a:endParaRPr lang="en-US" sz="1200">
                        <a:effectLst/>
                        <a:latin typeface="Calibri"/>
                        <a:ea typeface="Calibri"/>
                        <a:cs typeface="Arial"/>
                      </a:endParaRPr>
                    </a:p>
                  </a:txBody>
                  <a:tcPr marL="9525" marR="9525" marT="9525" marB="0" anchor="ctr">
                    <a:cell3D prstMaterial="dkEdge">
                      <a:bevel prst="coolSlant"/>
                      <a:lightRig rig="flood" dir="t"/>
                    </a:cell3D>
                  </a:tcPr>
                </a:tc>
              </a:tr>
              <a:tr h="200520">
                <a:tc>
                  <a:txBody>
                    <a:bodyPr/>
                    <a:lstStyle/>
                    <a:p>
                      <a:pPr marL="457200" marR="0" algn="l" rtl="0" fontAlgn="b">
                        <a:lnSpc>
                          <a:spcPts val="158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Chocolates, Confectionery</a:t>
                      </a:r>
                      <a:r>
                        <a:rPr lang="en-US" sz="1400" kern="1200">
                          <a:solidFill>
                            <a:srgbClr val="632523"/>
                          </a:solidFill>
                          <a:effectLst>
                            <a:outerShdw blurRad="38100" dist="38100" dir="2700000" algn="tl">
                              <a:srgbClr val="000000">
                                <a:alpha val="43000"/>
                              </a:srgbClr>
                            </a:outerShdw>
                          </a:effectLst>
                          <a:latin typeface="Arial"/>
                          <a:ea typeface="Times New Roman"/>
                          <a:cs typeface="Arial"/>
                        </a:rPr>
                        <a:t> </a:t>
                      </a: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 &amp; Products</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457200" marR="0" algn="r" rtl="0" fontAlgn="b">
                        <a:lnSpc>
                          <a:spcPts val="1580"/>
                        </a:lnSpc>
                        <a:spcBef>
                          <a:spcPts val="0"/>
                        </a:spcBef>
                        <a:spcAft>
                          <a:spcPts val="0"/>
                        </a:spcAft>
                      </a:pPr>
                      <a:r>
                        <a:rPr lang="ar-AE" sz="1400" kern="1200" dirty="0">
                          <a:solidFill>
                            <a:srgbClr val="632523"/>
                          </a:solidFill>
                          <a:effectLst>
                            <a:outerShdw blurRad="38100" dist="38100" dir="2700000" algn="tl">
                              <a:srgbClr val="000000">
                                <a:alpha val="43000"/>
                              </a:srgbClr>
                            </a:outerShdw>
                          </a:effectLst>
                          <a:latin typeface="Georgia"/>
                          <a:ea typeface="Times New Roman"/>
                          <a:cs typeface="Arial"/>
                        </a:rPr>
                        <a:t>الحلويات والشوكولاته </a:t>
                      </a:r>
                      <a:endParaRPr lang="en-US" sz="1200" dirty="0">
                        <a:effectLst/>
                        <a:latin typeface="Calibri"/>
                        <a:ea typeface="Calibri"/>
                        <a:cs typeface="Arial"/>
                      </a:endParaRPr>
                    </a:p>
                  </a:txBody>
                  <a:tcPr marL="9525" marR="9525" marT="9525" marB="0" anchor="ctr">
                    <a:cell3D prstMaterial="dkEdge">
                      <a:bevel prst="coolSlant"/>
                      <a:lightRig rig="flood" dir="t"/>
                    </a:cell3D>
                  </a:tcPr>
                </a:tc>
                <a:tc>
                  <a:txBody>
                    <a:bodyPr/>
                    <a:lstStyle/>
                    <a:p>
                      <a:pPr marL="0" marR="0" algn="ctr" rtl="0" fontAlgn="b">
                        <a:lnSpc>
                          <a:spcPts val="158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29931</a:t>
                      </a:r>
                      <a:endParaRPr lang="en-US" sz="1200">
                        <a:effectLst/>
                        <a:latin typeface="Calibri"/>
                        <a:ea typeface="Calibri"/>
                        <a:cs typeface="Arial"/>
                      </a:endParaRPr>
                    </a:p>
                  </a:txBody>
                  <a:tcPr marL="9525" marR="9525" marT="9525" marB="0" anchor="ctr">
                    <a:cell3D prstMaterial="dkEdge">
                      <a:bevel prst="coolSlant"/>
                      <a:lightRig rig="flood" dir="t"/>
                    </a:cell3D>
                  </a:tcPr>
                </a:tc>
              </a:tr>
              <a:tr h="229341">
                <a:tc>
                  <a:txBody>
                    <a:bodyPr/>
                    <a:lstStyle/>
                    <a:p>
                      <a:pPr marL="457200" marR="0" algn="l" rtl="0" fontAlgn="b">
                        <a:lnSpc>
                          <a:spcPts val="169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Herbs, Spices &amp; Products</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457200" marR="0" algn="r" rtl="0" fontAlgn="b">
                        <a:lnSpc>
                          <a:spcPts val="1690"/>
                        </a:lnSpc>
                        <a:spcBef>
                          <a:spcPts val="0"/>
                        </a:spcBef>
                        <a:spcAft>
                          <a:spcPts val="0"/>
                        </a:spcAft>
                      </a:pPr>
                      <a:r>
                        <a:rPr lang="ar-AE" sz="1400" kern="1200" dirty="0">
                          <a:solidFill>
                            <a:srgbClr val="632523"/>
                          </a:solidFill>
                          <a:effectLst>
                            <a:outerShdw blurRad="38100" dist="38100" dir="2700000" algn="tl">
                              <a:srgbClr val="000000">
                                <a:alpha val="43000"/>
                              </a:srgbClr>
                            </a:outerShdw>
                          </a:effectLst>
                          <a:latin typeface="Georgia"/>
                          <a:ea typeface="Times New Roman"/>
                          <a:cs typeface="Arial"/>
                        </a:rPr>
                        <a:t>الأعشاب، البهارات ومنتجاتها </a:t>
                      </a:r>
                      <a:endParaRPr lang="en-US" sz="1200" dirty="0">
                        <a:effectLst/>
                        <a:latin typeface="Calibri"/>
                        <a:ea typeface="Calibri"/>
                        <a:cs typeface="Arial"/>
                      </a:endParaRPr>
                    </a:p>
                  </a:txBody>
                  <a:tcPr marL="9525" marR="9525" marT="9525" marB="0" anchor="ctr">
                    <a:cell3D prstMaterial="dkEdge">
                      <a:bevel prst="coolSlant"/>
                      <a:lightRig rig="flood" dir="t"/>
                    </a:cell3D>
                  </a:tcPr>
                </a:tc>
                <a:tc>
                  <a:txBody>
                    <a:bodyPr/>
                    <a:lstStyle/>
                    <a:p>
                      <a:pPr marL="0" marR="0" algn="ctr" rtl="0" fontAlgn="b">
                        <a:lnSpc>
                          <a:spcPts val="169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17152</a:t>
                      </a:r>
                      <a:endParaRPr lang="en-US" sz="1200">
                        <a:effectLst/>
                        <a:latin typeface="Calibri"/>
                        <a:ea typeface="Calibri"/>
                        <a:cs typeface="Arial"/>
                      </a:endParaRPr>
                    </a:p>
                  </a:txBody>
                  <a:tcPr marL="9525" marR="9525" marT="9525" marB="0" anchor="ctr">
                    <a:cell3D prstMaterial="dkEdge">
                      <a:bevel prst="coolSlant"/>
                      <a:lightRig rig="flood" dir="t"/>
                    </a:cell3D>
                  </a:tcPr>
                </a:tc>
              </a:tr>
              <a:tr h="226023">
                <a:tc>
                  <a:txBody>
                    <a:bodyPr/>
                    <a:lstStyle/>
                    <a:p>
                      <a:pPr marL="457200" marR="0" algn="l"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Meat, Poultry And Products</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457200" marR="0" algn="r" rtl="0" fontAlgn="b">
                        <a:lnSpc>
                          <a:spcPct val="115000"/>
                        </a:lnSpc>
                        <a:spcBef>
                          <a:spcPts val="0"/>
                        </a:spcBef>
                        <a:spcAft>
                          <a:spcPts val="0"/>
                        </a:spcAft>
                      </a:pPr>
                      <a:r>
                        <a:rPr lang="ar-AE" sz="1400" kern="1200">
                          <a:solidFill>
                            <a:srgbClr val="632523"/>
                          </a:solidFill>
                          <a:effectLst>
                            <a:outerShdw blurRad="38100" dist="38100" dir="2700000" algn="tl">
                              <a:srgbClr val="000000">
                                <a:alpha val="43000"/>
                              </a:srgbClr>
                            </a:outerShdw>
                          </a:effectLst>
                          <a:latin typeface="Georgia"/>
                          <a:ea typeface="Times New Roman"/>
                          <a:cs typeface="Arial"/>
                        </a:rPr>
                        <a:t>اللحوم، الدواجن ومنتجاتها </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0" marR="0" algn="ctr"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14226</a:t>
                      </a:r>
                      <a:endParaRPr lang="en-US" sz="1200">
                        <a:effectLst/>
                        <a:latin typeface="Calibri"/>
                        <a:ea typeface="Calibri"/>
                        <a:cs typeface="Arial"/>
                      </a:endParaRPr>
                    </a:p>
                  </a:txBody>
                  <a:tcPr marL="9525" marR="9525" marT="9525" marB="0" anchor="ctr">
                    <a:cell3D prstMaterial="dkEdge">
                      <a:bevel prst="coolSlant"/>
                      <a:lightRig rig="flood" dir="t"/>
                    </a:cell3D>
                  </a:tcPr>
                </a:tc>
              </a:tr>
              <a:tr h="226023">
                <a:tc>
                  <a:txBody>
                    <a:bodyPr/>
                    <a:lstStyle/>
                    <a:p>
                      <a:pPr marL="457200" marR="0" algn="l"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Dairy Products</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457200" marR="0" algn="r" rtl="0" fontAlgn="b">
                        <a:lnSpc>
                          <a:spcPct val="115000"/>
                        </a:lnSpc>
                        <a:spcBef>
                          <a:spcPts val="0"/>
                        </a:spcBef>
                        <a:spcAft>
                          <a:spcPts val="0"/>
                        </a:spcAft>
                      </a:pPr>
                      <a:r>
                        <a:rPr lang="ar-AE" sz="1400" kern="1200">
                          <a:solidFill>
                            <a:srgbClr val="632523"/>
                          </a:solidFill>
                          <a:effectLst>
                            <a:outerShdw blurRad="38100" dist="38100" dir="2700000" algn="tl">
                              <a:srgbClr val="000000">
                                <a:alpha val="43000"/>
                              </a:srgbClr>
                            </a:outerShdw>
                          </a:effectLst>
                          <a:latin typeface="Georgia"/>
                          <a:ea typeface="Times New Roman"/>
                          <a:cs typeface="Arial"/>
                        </a:rPr>
                        <a:t>منتجات الحليب </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0" marR="0" algn="ctr"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12787</a:t>
                      </a:r>
                      <a:endParaRPr lang="en-US" sz="1200">
                        <a:effectLst/>
                        <a:latin typeface="Calibri"/>
                        <a:ea typeface="Calibri"/>
                        <a:cs typeface="Arial"/>
                      </a:endParaRPr>
                    </a:p>
                  </a:txBody>
                  <a:tcPr marL="9525" marR="9525" marT="9525" marB="0" anchor="ctr">
                    <a:cell3D prstMaterial="dkEdge">
                      <a:bevel prst="coolSlant"/>
                      <a:lightRig rig="flood" dir="t"/>
                    </a:cell3D>
                  </a:tcPr>
                </a:tc>
              </a:tr>
              <a:tr h="226023">
                <a:tc>
                  <a:txBody>
                    <a:bodyPr/>
                    <a:lstStyle/>
                    <a:p>
                      <a:pPr marL="457200" marR="0" algn="l"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Vegetables And Products</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457200" marR="0" algn="r" rtl="0" fontAlgn="b">
                        <a:lnSpc>
                          <a:spcPct val="115000"/>
                        </a:lnSpc>
                        <a:spcBef>
                          <a:spcPts val="0"/>
                        </a:spcBef>
                        <a:spcAft>
                          <a:spcPts val="0"/>
                        </a:spcAft>
                      </a:pPr>
                      <a:r>
                        <a:rPr lang="ar-AE" sz="1400" kern="1200">
                          <a:solidFill>
                            <a:srgbClr val="632523"/>
                          </a:solidFill>
                          <a:effectLst>
                            <a:outerShdw blurRad="38100" dist="38100" dir="2700000" algn="tl">
                              <a:srgbClr val="000000">
                                <a:alpha val="43000"/>
                              </a:srgbClr>
                            </a:outerShdw>
                          </a:effectLst>
                          <a:latin typeface="Georgia"/>
                          <a:ea typeface="Times New Roman"/>
                          <a:cs typeface="Arial"/>
                        </a:rPr>
                        <a:t>الخضروات ومنتجاتها </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0" marR="0" algn="ctr"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9906</a:t>
                      </a:r>
                      <a:endParaRPr lang="en-US" sz="1200">
                        <a:effectLst/>
                        <a:latin typeface="Calibri"/>
                        <a:ea typeface="Calibri"/>
                        <a:cs typeface="Arial"/>
                      </a:endParaRPr>
                    </a:p>
                  </a:txBody>
                  <a:tcPr marL="9525" marR="9525" marT="9525" marB="0" anchor="ctr">
                    <a:cell3D prstMaterial="dkEdge">
                      <a:bevel prst="coolSlant"/>
                      <a:lightRig rig="flood" dir="t"/>
                    </a:cell3D>
                  </a:tcPr>
                </a:tc>
              </a:tr>
              <a:tr h="235598">
                <a:tc>
                  <a:txBody>
                    <a:bodyPr/>
                    <a:lstStyle/>
                    <a:p>
                      <a:pPr marL="457200" marR="0" algn="l"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Soups,  Sauces, Dressing And Products</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457200" marR="0" algn="r" rtl="0" fontAlgn="b">
                        <a:lnSpc>
                          <a:spcPct val="115000"/>
                        </a:lnSpc>
                        <a:spcBef>
                          <a:spcPts val="0"/>
                        </a:spcBef>
                        <a:spcAft>
                          <a:spcPts val="0"/>
                        </a:spcAft>
                      </a:pPr>
                      <a:r>
                        <a:rPr lang="ar-AE" sz="1400" kern="1200">
                          <a:solidFill>
                            <a:srgbClr val="632523"/>
                          </a:solidFill>
                          <a:effectLst>
                            <a:outerShdw blurRad="38100" dist="38100" dir="2700000" algn="tl">
                              <a:srgbClr val="000000">
                                <a:alpha val="43000"/>
                              </a:srgbClr>
                            </a:outerShdw>
                          </a:effectLst>
                          <a:latin typeface="Georgia"/>
                          <a:ea typeface="Times New Roman"/>
                          <a:cs typeface="Arial"/>
                        </a:rPr>
                        <a:t>الشوربات، الصلصات ومنتجاتها </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0" marR="0" algn="ctr"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9346</a:t>
                      </a:r>
                      <a:endParaRPr lang="en-US" sz="1200">
                        <a:effectLst/>
                        <a:latin typeface="Calibri"/>
                        <a:ea typeface="Calibri"/>
                        <a:cs typeface="Arial"/>
                      </a:endParaRPr>
                    </a:p>
                  </a:txBody>
                  <a:tcPr marL="9525" marR="9525" marT="9525" marB="0" anchor="ctr">
                    <a:cell3D prstMaterial="dkEdge">
                      <a:bevel prst="coolSlant"/>
                      <a:lightRig rig="flood" dir="t"/>
                    </a:cell3D>
                  </a:tcPr>
                </a:tc>
              </a:tr>
              <a:tr h="214314">
                <a:tc>
                  <a:txBody>
                    <a:bodyPr/>
                    <a:lstStyle/>
                    <a:p>
                      <a:pPr marL="457200" marR="0" algn="l"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Beverages And Soft Drinks</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457200" marR="0" algn="r" rtl="0" fontAlgn="b">
                        <a:lnSpc>
                          <a:spcPct val="115000"/>
                        </a:lnSpc>
                        <a:spcBef>
                          <a:spcPts val="0"/>
                        </a:spcBef>
                        <a:spcAft>
                          <a:spcPts val="0"/>
                        </a:spcAft>
                      </a:pPr>
                      <a:r>
                        <a:rPr lang="ar-AE" sz="1400" kern="1200">
                          <a:solidFill>
                            <a:srgbClr val="632523"/>
                          </a:solidFill>
                          <a:effectLst>
                            <a:outerShdw blurRad="38100" dist="38100" dir="2700000" algn="tl">
                              <a:srgbClr val="000000">
                                <a:alpha val="43000"/>
                              </a:srgbClr>
                            </a:outerShdw>
                          </a:effectLst>
                          <a:latin typeface="Georgia"/>
                          <a:ea typeface="Times New Roman"/>
                          <a:cs typeface="Arial"/>
                        </a:rPr>
                        <a:t>المشروبات والعصائر </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0" marR="0" algn="ctr"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8916</a:t>
                      </a:r>
                      <a:endParaRPr lang="en-US" sz="1200">
                        <a:effectLst/>
                        <a:latin typeface="Calibri"/>
                        <a:ea typeface="Calibri"/>
                        <a:cs typeface="Arial"/>
                      </a:endParaRPr>
                    </a:p>
                  </a:txBody>
                  <a:tcPr marL="9525" marR="9525" marT="9525" marB="0" anchor="ctr">
                    <a:cell3D prstMaterial="dkEdge">
                      <a:bevel prst="coolSlant"/>
                      <a:lightRig rig="flood" dir="t"/>
                    </a:cell3D>
                  </a:tcPr>
                </a:tc>
              </a:tr>
              <a:tr h="256931">
                <a:tc>
                  <a:txBody>
                    <a:bodyPr/>
                    <a:lstStyle/>
                    <a:p>
                      <a:pPr marL="457200" marR="0" algn="l" rtl="0" fontAlgn="b">
                        <a:lnSpc>
                          <a:spcPts val="164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Pulses, Seeds, Nuts, and Products</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457200" marR="0" algn="r" rtl="0" fontAlgn="b">
                        <a:lnSpc>
                          <a:spcPts val="1640"/>
                        </a:lnSpc>
                        <a:spcBef>
                          <a:spcPts val="0"/>
                        </a:spcBef>
                        <a:spcAft>
                          <a:spcPts val="0"/>
                        </a:spcAft>
                      </a:pPr>
                      <a:r>
                        <a:rPr lang="ar-AE" sz="1400" kern="1200">
                          <a:solidFill>
                            <a:srgbClr val="632523"/>
                          </a:solidFill>
                          <a:effectLst>
                            <a:outerShdw blurRad="38100" dist="38100" dir="2700000" algn="tl">
                              <a:srgbClr val="000000">
                                <a:alpha val="43000"/>
                              </a:srgbClr>
                            </a:outerShdw>
                          </a:effectLst>
                          <a:latin typeface="Georgia"/>
                          <a:ea typeface="Times New Roman"/>
                          <a:cs typeface="Arial"/>
                        </a:rPr>
                        <a:t>البقوليات، البذور والمكسرات ومنتجاتها </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0" marR="0" algn="ctr" rtl="0" fontAlgn="b">
                        <a:lnSpc>
                          <a:spcPts val="164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8689</a:t>
                      </a:r>
                      <a:endParaRPr lang="en-US" sz="1200">
                        <a:effectLst/>
                        <a:latin typeface="Calibri"/>
                        <a:ea typeface="Calibri"/>
                        <a:cs typeface="Arial"/>
                      </a:endParaRPr>
                    </a:p>
                  </a:txBody>
                  <a:tcPr marL="9525" marR="9525" marT="9525" marB="0" anchor="ctr">
                    <a:cell3D prstMaterial="dkEdge">
                      <a:bevel prst="coolSlant"/>
                      <a:lightRig rig="flood" dir="t"/>
                    </a:cell3D>
                  </a:tcPr>
                </a:tc>
              </a:tr>
              <a:tr h="226023">
                <a:tc>
                  <a:txBody>
                    <a:bodyPr/>
                    <a:lstStyle/>
                    <a:p>
                      <a:pPr marL="457200" marR="0" algn="l"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Fish, Seafood And Products</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457200" marR="0" algn="r" rtl="0" fontAlgn="b">
                        <a:lnSpc>
                          <a:spcPct val="115000"/>
                        </a:lnSpc>
                        <a:spcBef>
                          <a:spcPts val="0"/>
                        </a:spcBef>
                        <a:spcAft>
                          <a:spcPts val="0"/>
                        </a:spcAft>
                      </a:pPr>
                      <a:r>
                        <a:rPr lang="ar-AE" sz="1400" kern="1200">
                          <a:solidFill>
                            <a:srgbClr val="632523"/>
                          </a:solidFill>
                          <a:effectLst>
                            <a:outerShdw blurRad="38100" dist="38100" dir="2700000" algn="tl">
                              <a:srgbClr val="000000">
                                <a:alpha val="43000"/>
                              </a:srgbClr>
                            </a:outerShdw>
                          </a:effectLst>
                          <a:latin typeface="Georgia"/>
                          <a:ea typeface="Times New Roman"/>
                          <a:cs typeface="Arial"/>
                        </a:rPr>
                        <a:t>الأسماك والأغذية البحرية </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0" marR="0" algn="ctr"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7352</a:t>
                      </a:r>
                      <a:endParaRPr lang="en-US" sz="1200">
                        <a:effectLst/>
                        <a:latin typeface="Calibri"/>
                        <a:ea typeface="Calibri"/>
                        <a:cs typeface="Arial"/>
                      </a:endParaRPr>
                    </a:p>
                  </a:txBody>
                  <a:tcPr marL="9525" marR="9525" marT="9525" marB="0" anchor="ctr">
                    <a:cell3D prstMaterial="dkEdge">
                      <a:bevel prst="coolSlant"/>
                      <a:lightRig rig="flood" dir="t"/>
                    </a:cell3D>
                  </a:tcPr>
                </a:tc>
              </a:tr>
              <a:tr h="226023">
                <a:tc>
                  <a:txBody>
                    <a:bodyPr/>
                    <a:lstStyle/>
                    <a:p>
                      <a:pPr marL="457200" marR="0" algn="l"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Fruits And Products</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457200" marR="0" algn="r" rtl="0" fontAlgn="b">
                        <a:lnSpc>
                          <a:spcPct val="115000"/>
                        </a:lnSpc>
                        <a:spcBef>
                          <a:spcPts val="0"/>
                        </a:spcBef>
                        <a:spcAft>
                          <a:spcPts val="0"/>
                        </a:spcAft>
                      </a:pPr>
                      <a:r>
                        <a:rPr lang="ar-LB" sz="1400" kern="1200">
                          <a:solidFill>
                            <a:srgbClr val="632523"/>
                          </a:solidFill>
                          <a:effectLst>
                            <a:outerShdw blurRad="38100" dist="38100" dir="2700000" algn="tl">
                              <a:srgbClr val="000000">
                                <a:alpha val="43000"/>
                              </a:srgbClr>
                            </a:outerShdw>
                          </a:effectLst>
                          <a:latin typeface="Georgia"/>
                          <a:ea typeface="Times New Roman"/>
                          <a:cs typeface="Arial"/>
                        </a:rPr>
                        <a:t>الفواكه ومنتجاتها</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0" marR="0" algn="ctr"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6242</a:t>
                      </a:r>
                      <a:endParaRPr lang="en-US" sz="1200">
                        <a:effectLst/>
                        <a:latin typeface="Calibri"/>
                        <a:ea typeface="Calibri"/>
                        <a:cs typeface="Arial"/>
                      </a:endParaRPr>
                    </a:p>
                  </a:txBody>
                  <a:tcPr marL="9525" marR="9525" marT="9525" marB="0" anchor="ctr">
                    <a:cell3D prstMaterial="dkEdge">
                      <a:bevel prst="coolSlant"/>
                      <a:lightRig rig="flood" dir="t"/>
                    </a:cell3D>
                  </a:tcPr>
                </a:tc>
              </a:tr>
              <a:tr h="226023">
                <a:tc>
                  <a:txBody>
                    <a:bodyPr/>
                    <a:lstStyle/>
                    <a:p>
                      <a:pPr marL="457200" marR="0" algn="l"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Snacks And Ready To Eat Food</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457200" marR="0" algn="r" rtl="0" fontAlgn="b">
                        <a:lnSpc>
                          <a:spcPct val="115000"/>
                        </a:lnSpc>
                        <a:spcBef>
                          <a:spcPts val="0"/>
                        </a:spcBef>
                        <a:spcAft>
                          <a:spcPts val="0"/>
                        </a:spcAft>
                      </a:pPr>
                      <a:r>
                        <a:rPr lang="ar-AE" sz="1400" kern="1200">
                          <a:solidFill>
                            <a:srgbClr val="632523"/>
                          </a:solidFill>
                          <a:effectLst>
                            <a:outerShdw blurRad="38100" dist="38100" dir="2700000" algn="tl">
                              <a:srgbClr val="000000">
                                <a:alpha val="43000"/>
                              </a:srgbClr>
                            </a:outerShdw>
                          </a:effectLst>
                          <a:latin typeface="Georgia"/>
                          <a:ea typeface="Times New Roman"/>
                          <a:cs typeface="Arial"/>
                        </a:rPr>
                        <a:t>الأغذية الجاهزة للأكل والوجبات الخفيفة </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0" marR="0" algn="ctr"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4657</a:t>
                      </a:r>
                      <a:endParaRPr lang="en-US" sz="1200">
                        <a:effectLst/>
                        <a:latin typeface="Calibri"/>
                        <a:ea typeface="Calibri"/>
                        <a:cs typeface="Arial"/>
                      </a:endParaRPr>
                    </a:p>
                  </a:txBody>
                  <a:tcPr marL="9525" marR="9525" marT="9525" marB="0" anchor="ctr">
                    <a:cell3D prstMaterial="dkEdge">
                      <a:bevel prst="coolSlant"/>
                      <a:lightRig rig="flood" dir="t"/>
                    </a:cell3D>
                  </a:tcPr>
                </a:tc>
              </a:tr>
              <a:tr h="208008">
                <a:tc>
                  <a:txBody>
                    <a:bodyPr/>
                    <a:lstStyle/>
                    <a:p>
                      <a:pPr marL="457200" marR="0" algn="l"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Oils, Fats, And Products</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457200" marR="0" algn="r" rtl="0" fontAlgn="b">
                        <a:lnSpc>
                          <a:spcPct val="115000"/>
                        </a:lnSpc>
                        <a:spcBef>
                          <a:spcPts val="0"/>
                        </a:spcBef>
                        <a:spcAft>
                          <a:spcPts val="0"/>
                        </a:spcAft>
                      </a:pPr>
                      <a:r>
                        <a:rPr lang="ar-AE" sz="1400" kern="1200">
                          <a:solidFill>
                            <a:srgbClr val="632523"/>
                          </a:solidFill>
                          <a:effectLst>
                            <a:outerShdw blurRad="38100" dist="38100" dir="2700000" algn="tl">
                              <a:srgbClr val="000000">
                                <a:alpha val="43000"/>
                              </a:srgbClr>
                            </a:outerShdw>
                          </a:effectLst>
                          <a:latin typeface="Georgia"/>
                          <a:ea typeface="Times New Roman"/>
                          <a:cs typeface="Arial"/>
                        </a:rPr>
                        <a:t>الزيوت والشحوم ومنتجاتها </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0" marR="0" algn="ctr"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4155</a:t>
                      </a:r>
                      <a:endParaRPr lang="en-US" sz="1200">
                        <a:effectLst/>
                        <a:latin typeface="Calibri"/>
                        <a:ea typeface="Calibri"/>
                        <a:cs typeface="Arial"/>
                      </a:endParaRPr>
                    </a:p>
                  </a:txBody>
                  <a:tcPr marL="9525" marR="9525" marT="9525" marB="0" anchor="ctr">
                    <a:cell3D prstMaterial="dkEdge">
                      <a:bevel prst="coolSlant"/>
                      <a:lightRig rig="flood" dir="t"/>
                    </a:cell3D>
                  </a:tcPr>
                </a:tc>
              </a:tr>
              <a:tr h="226023">
                <a:tc>
                  <a:txBody>
                    <a:bodyPr/>
                    <a:lstStyle/>
                    <a:p>
                      <a:pPr marL="457200" marR="0" algn="l"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Miscellaneous Food</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457200" marR="0" algn="r" rtl="0" fontAlgn="b">
                        <a:lnSpc>
                          <a:spcPct val="115000"/>
                        </a:lnSpc>
                        <a:spcBef>
                          <a:spcPts val="0"/>
                        </a:spcBef>
                        <a:spcAft>
                          <a:spcPts val="0"/>
                        </a:spcAft>
                      </a:pPr>
                      <a:r>
                        <a:rPr lang="ar-AE" sz="1400" kern="1200">
                          <a:solidFill>
                            <a:srgbClr val="632523"/>
                          </a:solidFill>
                          <a:effectLst>
                            <a:outerShdw blurRad="38100" dist="38100" dir="2700000" algn="tl">
                              <a:srgbClr val="000000">
                                <a:alpha val="43000"/>
                              </a:srgbClr>
                            </a:outerShdw>
                          </a:effectLst>
                          <a:latin typeface="Georgia"/>
                          <a:ea typeface="Times New Roman"/>
                          <a:cs typeface="Arial"/>
                        </a:rPr>
                        <a:t>أغذية متنوعة </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0" marR="0" algn="ctr"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3444</a:t>
                      </a:r>
                      <a:endParaRPr lang="en-US" sz="1200">
                        <a:effectLst/>
                        <a:latin typeface="Calibri"/>
                        <a:ea typeface="Calibri"/>
                        <a:cs typeface="Arial"/>
                      </a:endParaRPr>
                    </a:p>
                  </a:txBody>
                  <a:tcPr marL="9525" marR="9525" marT="9525" marB="0" anchor="ctr">
                    <a:cell3D prstMaterial="dkEdge">
                      <a:bevel prst="coolSlant"/>
                      <a:lightRig rig="flood" dir="t"/>
                    </a:cell3D>
                  </a:tcPr>
                </a:tc>
              </a:tr>
              <a:tr h="226023">
                <a:tc>
                  <a:txBody>
                    <a:bodyPr/>
                    <a:lstStyle/>
                    <a:p>
                      <a:pPr marL="457200" marR="0" algn="l"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Food Additives</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457200" marR="0" algn="r" rtl="0" fontAlgn="b">
                        <a:lnSpc>
                          <a:spcPct val="115000"/>
                        </a:lnSpc>
                        <a:spcBef>
                          <a:spcPts val="0"/>
                        </a:spcBef>
                        <a:spcAft>
                          <a:spcPts val="0"/>
                        </a:spcAft>
                      </a:pPr>
                      <a:r>
                        <a:rPr lang="ar-AE" sz="1400" kern="1200">
                          <a:solidFill>
                            <a:srgbClr val="632523"/>
                          </a:solidFill>
                          <a:effectLst>
                            <a:outerShdw blurRad="38100" dist="38100" dir="2700000" algn="tl">
                              <a:srgbClr val="000000">
                                <a:alpha val="43000"/>
                              </a:srgbClr>
                            </a:outerShdw>
                          </a:effectLst>
                          <a:latin typeface="Georgia"/>
                          <a:ea typeface="Times New Roman"/>
                          <a:cs typeface="Arial"/>
                        </a:rPr>
                        <a:t>المضافات الغذائية </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0" marR="0" algn="ctr"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3141</a:t>
                      </a:r>
                      <a:endParaRPr lang="en-US" sz="1200">
                        <a:effectLst/>
                        <a:latin typeface="Calibri"/>
                        <a:ea typeface="Calibri"/>
                        <a:cs typeface="Arial"/>
                      </a:endParaRPr>
                    </a:p>
                  </a:txBody>
                  <a:tcPr marL="9525" marR="9525" marT="9525" marB="0" anchor="ctr">
                    <a:cell3D prstMaterial="dkEdge">
                      <a:bevel prst="coolSlant"/>
                      <a:lightRig rig="flood" dir="t"/>
                    </a:cell3D>
                  </a:tcPr>
                </a:tc>
              </a:tr>
              <a:tr h="226023">
                <a:tc>
                  <a:txBody>
                    <a:bodyPr/>
                    <a:lstStyle/>
                    <a:p>
                      <a:pPr marL="457200" marR="0" algn="l"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Special Nutritional Use Products</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457200" marR="0" algn="r" rtl="0" fontAlgn="b">
                        <a:lnSpc>
                          <a:spcPct val="115000"/>
                        </a:lnSpc>
                        <a:spcBef>
                          <a:spcPts val="0"/>
                        </a:spcBef>
                        <a:spcAft>
                          <a:spcPts val="0"/>
                        </a:spcAft>
                      </a:pPr>
                      <a:r>
                        <a:rPr lang="ar-AE" sz="1400" kern="1200">
                          <a:solidFill>
                            <a:srgbClr val="632523"/>
                          </a:solidFill>
                          <a:effectLst>
                            <a:outerShdw blurRad="38100" dist="38100" dir="2700000" algn="tl">
                              <a:srgbClr val="000000">
                                <a:alpha val="43000"/>
                              </a:srgbClr>
                            </a:outerShdw>
                          </a:effectLst>
                          <a:latin typeface="Georgia"/>
                          <a:ea typeface="Times New Roman"/>
                          <a:cs typeface="Arial"/>
                        </a:rPr>
                        <a:t>أغذية ذات استخدامات تغذوية خاصة </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0" marR="0" algn="ctr"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1491</a:t>
                      </a:r>
                      <a:endParaRPr lang="en-US" sz="1200">
                        <a:effectLst/>
                        <a:latin typeface="Calibri"/>
                        <a:ea typeface="Calibri"/>
                        <a:cs typeface="Arial"/>
                      </a:endParaRPr>
                    </a:p>
                  </a:txBody>
                  <a:tcPr marL="9525" marR="9525" marT="9525" marB="0" anchor="ctr">
                    <a:cell3D prstMaterial="dkEdge">
                      <a:bevel prst="coolSlant"/>
                      <a:lightRig rig="flood" dir="t"/>
                    </a:cell3D>
                  </a:tcPr>
                </a:tc>
              </a:tr>
              <a:tr h="226023">
                <a:tc>
                  <a:txBody>
                    <a:bodyPr/>
                    <a:lstStyle/>
                    <a:p>
                      <a:pPr marL="457200" marR="0" algn="l"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Water</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457200" marR="0" algn="r" rtl="0" fontAlgn="b">
                        <a:lnSpc>
                          <a:spcPct val="115000"/>
                        </a:lnSpc>
                        <a:spcBef>
                          <a:spcPts val="0"/>
                        </a:spcBef>
                        <a:spcAft>
                          <a:spcPts val="0"/>
                        </a:spcAft>
                      </a:pPr>
                      <a:r>
                        <a:rPr lang="ar-AE" sz="1400" kern="1200">
                          <a:solidFill>
                            <a:srgbClr val="632523"/>
                          </a:solidFill>
                          <a:effectLst>
                            <a:outerShdw blurRad="38100" dist="38100" dir="2700000" algn="tl">
                              <a:srgbClr val="000000">
                                <a:alpha val="43000"/>
                              </a:srgbClr>
                            </a:outerShdw>
                          </a:effectLst>
                          <a:latin typeface="Georgia"/>
                          <a:ea typeface="Times New Roman"/>
                          <a:cs typeface="Arial"/>
                        </a:rPr>
                        <a:t>المياه </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0" marR="0" algn="ctr"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1383</a:t>
                      </a:r>
                      <a:endParaRPr lang="en-US" sz="1200">
                        <a:effectLst/>
                        <a:latin typeface="Calibri"/>
                        <a:ea typeface="Calibri"/>
                        <a:cs typeface="Arial"/>
                      </a:endParaRPr>
                    </a:p>
                  </a:txBody>
                  <a:tcPr marL="9525" marR="9525" marT="9525" marB="0" anchor="ctr">
                    <a:cell3D prstMaterial="dkEdge">
                      <a:bevel prst="coolSlant"/>
                      <a:lightRig rig="flood" dir="t"/>
                    </a:cell3D>
                  </a:tcPr>
                </a:tc>
              </a:tr>
              <a:tr h="226023">
                <a:tc>
                  <a:txBody>
                    <a:bodyPr/>
                    <a:lstStyle/>
                    <a:p>
                      <a:pPr marL="457200" marR="0" algn="l" rtl="0" fontAlgn="b">
                        <a:lnSpc>
                          <a:spcPct val="115000"/>
                        </a:lnSpc>
                        <a:spcBef>
                          <a:spcPts val="0"/>
                        </a:spcBef>
                        <a:spcAft>
                          <a:spcPts val="0"/>
                        </a:spcAft>
                      </a:pPr>
                      <a:r>
                        <a:rPr lang="en-US" sz="1400" kern="1200">
                          <a:solidFill>
                            <a:srgbClr val="632523"/>
                          </a:solidFill>
                          <a:effectLst>
                            <a:outerShdw blurRad="38100" dist="38100" dir="2700000" algn="tl">
                              <a:srgbClr val="000000">
                                <a:alpha val="43000"/>
                              </a:srgbClr>
                            </a:outerShdw>
                          </a:effectLst>
                          <a:latin typeface="Georgia"/>
                          <a:ea typeface="Times New Roman"/>
                          <a:cs typeface="Arial"/>
                        </a:rPr>
                        <a:t>Miscellaneous Non Food</a:t>
                      </a:r>
                      <a:endParaRPr lang="en-US" sz="1200">
                        <a:effectLst/>
                        <a:latin typeface="Calibri"/>
                        <a:ea typeface="Calibri"/>
                        <a:cs typeface="Arial"/>
                      </a:endParaRPr>
                    </a:p>
                  </a:txBody>
                  <a:tcPr marL="9525" marR="9525" marT="9525" marB="0" anchor="ctr">
                    <a:cell3D prstMaterial="dkEdge">
                      <a:bevel prst="coolSlant"/>
                      <a:lightRig rig="flood" dir="t"/>
                    </a:cell3D>
                  </a:tcPr>
                </a:tc>
                <a:tc>
                  <a:txBody>
                    <a:bodyPr/>
                    <a:lstStyle/>
                    <a:p>
                      <a:pPr marL="457200" marR="0" algn="r" rtl="0" fontAlgn="b">
                        <a:lnSpc>
                          <a:spcPct val="115000"/>
                        </a:lnSpc>
                        <a:spcBef>
                          <a:spcPts val="0"/>
                        </a:spcBef>
                        <a:spcAft>
                          <a:spcPts val="0"/>
                        </a:spcAft>
                      </a:pPr>
                      <a:r>
                        <a:rPr lang="ar-AE" sz="1400" kern="1200" dirty="0">
                          <a:solidFill>
                            <a:srgbClr val="632523"/>
                          </a:solidFill>
                          <a:effectLst>
                            <a:outerShdw blurRad="38100" dist="38100" dir="2700000" algn="tl">
                              <a:srgbClr val="000000">
                                <a:alpha val="43000"/>
                              </a:srgbClr>
                            </a:outerShdw>
                          </a:effectLst>
                          <a:latin typeface="Georgia"/>
                          <a:ea typeface="Times New Roman"/>
                          <a:cs typeface="Arial"/>
                        </a:rPr>
                        <a:t>منتجات غير غذائية </a:t>
                      </a:r>
                      <a:endParaRPr lang="en-US" sz="1200" dirty="0">
                        <a:effectLst/>
                        <a:latin typeface="Calibri"/>
                        <a:ea typeface="Calibri"/>
                        <a:cs typeface="Arial"/>
                      </a:endParaRPr>
                    </a:p>
                  </a:txBody>
                  <a:tcPr marL="9525" marR="9525" marT="9525" marB="0" anchor="ctr">
                    <a:cell3D prstMaterial="dkEdge">
                      <a:bevel prst="coolSlant"/>
                      <a:lightRig rig="flood" dir="t"/>
                    </a:cell3D>
                  </a:tcPr>
                </a:tc>
                <a:tc>
                  <a:txBody>
                    <a:bodyPr/>
                    <a:lstStyle/>
                    <a:p>
                      <a:pPr marL="0" marR="0" algn="ctr" rtl="0" fontAlgn="b">
                        <a:lnSpc>
                          <a:spcPct val="115000"/>
                        </a:lnSpc>
                        <a:spcBef>
                          <a:spcPts val="0"/>
                        </a:spcBef>
                        <a:spcAft>
                          <a:spcPts val="0"/>
                        </a:spcAft>
                      </a:pPr>
                      <a:r>
                        <a:rPr lang="en-US" sz="1400" kern="1200" dirty="0">
                          <a:solidFill>
                            <a:srgbClr val="632523"/>
                          </a:solidFill>
                          <a:effectLst>
                            <a:outerShdw blurRad="38100" dist="38100" dir="2700000" algn="tl">
                              <a:srgbClr val="000000">
                                <a:alpha val="43000"/>
                              </a:srgbClr>
                            </a:outerShdw>
                          </a:effectLst>
                          <a:latin typeface="Georgia"/>
                          <a:ea typeface="Times New Roman"/>
                          <a:cs typeface="Arial"/>
                        </a:rPr>
                        <a:t>7</a:t>
                      </a:r>
                      <a:endParaRPr lang="en-US" sz="1200" dirty="0">
                        <a:effectLst/>
                        <a:latin typeface="Calibri"/>
                        <a:ea typeface="Calibri"/>
                        <a:cs typeface="Arial"/>
                      </a:endParaRPr>
                    </a:p>
                  </a:txBody>
                  <a:tcPr marL="9525" marR="9525" marT="9525" marB="0" anchor="ctr">
                    <a:cell3D prstMaterial="dkEdge">
                      <a:bevel prst="coolSlant"/>
                      <a:lightRig rig="flood" dir="t"/>
                    </a:cell3D>
                  </a:tcPr>
                </a:tc>
              </a:tr>
              <a:tr h="380567">
                <a:tc>
                  <a:txBody>
                    <a:bodyPr/>
                    <a:lstStyle/>
                    <a:p>
                      <a:pPr lvl="1" algn="l" rtl="0" fontAlgn="b"/>
                      <a:r>
                        <a:rPr lang="en-US" sz="1600" b="1" u="none" strike="noStrike" dirty="0">
                          <a:solidFill>
                            <a:schemeClr val="accent2">
                              <a:lumMod val="50000"/>
                            </a:schemeClr>
                          </a:solidFill>
                          <a:effectLst>
                            <a:outerShdw blurRad="38100" dist="38100" dir="2700000" algn="tl">
                              <a:srgbClr val="000000">
                                <a:alpha val="43137"/>
                              </a:srgbClr>
                            </a:outerShdw>
                          </a:effectLst>
                        </a:rPr>
                        <a:t>Total</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ctr">
                    <a:cell3D prstMaterial="dkEdge">
                      <a:bevel prst="coolSlant"/>
                      <a:lightRig rig="flood" dir="t"/>
                    </a:cell3D>
                  </a:tcPr>
                </a:tc>
                <a:tc>
                  <a:txBody>
                    <a:bodyPr/>
                    <a:lstStyle/>
                    <a:p>
                      <a:pPr lvl="1" algn="r" rtl="0" fontAlgn="b"/>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ctr">
                    <a:cell3D prstMaterial="dkEdge">
                      <a:bevel prst="coolSlant"/>
                      <a:lightRig rig="flood" dir="t"/>
                    </a:cell3D>
                  </a:tcPr>
                </a:tc>
                <a:tc>
                  <a:txBody>
                    <a:bodyPr/>
                    <a:lstStyle/>
                    <a:p>
                      <a:pPr algn="ctr" fontAlgn="b"/>
                      <a:r>
                        <a:rPr lang="en-US" sz="1600" b="1" u="none" strike="noStrike" dirty="0" smtClean="0">
                          <a:solidFill>
                            <a:schemeClr val="accent2">
                              <a:lumMod val="50000"/>
                            </a:schemeClr>
                          </a:solidFill>
                          <a:effectLst>
                            <a:outerShdw blurRad="38100" dist="38100" dir="2700000" algn="tl">
                              <a:srgbClr val="000000">
                                <a:alpha val="43137"/>
                              </a:srgbClr>
                            </a:outerShdw>
                          </a:effectLst>
                        </a:rPr>
                        <a:t>176,424</a:t>
                      </a:r>
                      <a:endParaRPr lang="en-US" sz="1600" b="1" i="0" u="none" strike="noStrike"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ctr">
                    <a:cell3D prstMaterial="dkEdge">
                      <a:bevel prst="coolSlant"/>
                      <a:lightRig rig="flood" dir="t"/>
                    </a:cell3D>
                  </a:tcPr>
                </a:tc>
              </a:tr>
            </a:tbl>
          </a:graphicData>
        </a:graphic>
      </p:graphicFrame>
      <p:sp>
        <p:nvSpPr>
          <p:cNvPr id="5" name="Title 4"/>
          <p:cNvSpPr>
            <a:spLocks noGrp="1"/>
          </p:cNvSpPr>
          <p:nvPr>
            <p:ph type="title"/>
          </p:nvPr>
        </p:nvSpPr>
        <p:spPr>
          <a:xfrm>
            <a:off x="1215334" y="260648"/>
            <a:ext cx="6595096" cy="79208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ar-AE" sz="2400" dirty="0" smtClean="0">
                <a:solidFill>
                  <a:schemeClr val="accent2">
                    <a:lumMod val="50000"/>
                  </a:schemeClr>
                </a:solidFill>
                <a:effectLst/>
                <a:latin typeface="Arial" pitchFamily="34" charset="0"/>
                <a:cs typeface="Arial" pitchFamily="34" charset="0"/>
              </a:rPr>
              <a:t>عدد </a:t>
            </a:r>
            <a:r>
              <a:rPr lang="ar-AE" sz="2400" dirty="0">
                <a:solidFill>
                  <a:schemeClr val="accent2">
                    <a:lumMod val="50000"/>
                  </a:schemeClr>
                </a:solidFill>
                <a:effectLst/>
                <a:latin typeface="Arial" pitchFamily="34" charset="0"/>
                <a:cs typeface="Arial" pitchFamily="34" charset="0"/>
              </a:rPr>
              <a:t>الأصناف الغذائية المسجلة في النظام </a:t>
            </a:r>
            <a:r>
              <a:rPr lang="ar-AE" sz="2400" dirty="0" smtClean="0">
                <a:solidFill>
                  <a:schemeClr val="accent2">
                    <a:lumMod val="50000"/>
                  </a:schemeClr>
                </a:solidFill>
                <a:effectLst/>
                <a:latin typeface="Arial" pitchFamily="34" charset="0"/>
                <a:cs typeface="Arial" pitchFamily="34" charset="0"/>
              </a:rPr>
              <a:t>الإلكتروني</a:t>
            </a:r>
            <a:r>
              <a:rPr lang="ar-SA" sz="2400" dirty="0" smtClean="0">
                <a:solidFill>
                  <a:schemeClr val="accent2">
                    <a:lumMod val="50000"/>
                  </a:schemeClr>
                </a:solidFill>
                <a:effectLst/>
                <a:latin typeface="Arial" pitchFamily="34" charset="0"/>
                <a:cs typeface="Arial" pitchFamily="34" charset="0"/>
              </a:rPr>
              <a:t/>
            </a:r>
            <a:br>
              <a:rPr lang="ar-SA" sz="2400" dirty="0" smtClean="0">
                <a:solidFill>
                  <a:schemeClr val="accent2">
                    <a:lumMod val="50000"/>
                  </a:schemeClr>
                </a:solidFill>
                <a:effectLst/>
                <a:latin typeface="Arial" pitchFamily="34" charset="0"/>
                <a:cs typeface="Arial" pitchFamily="34" charset="0"/>
              </a:rPr>
            </a:br>
            <a:r>
              <a:rPr lang="en-US" sz="2400" dirty="0" smtClean="0">
                <a:solidFill>
                  <a:schemeClr val="accent2">
                    <a:lumMod val="50000"/>
                  </a:schemeClr>
                </a:solidFill>
                <a:effectLst/>
                <a:latin typeface="Arial" pitchFamily="34" charset="0"/>
                <a:cs typeface="Arial" pitchFamily="34" charset="0"/>
              </a:rPr>
              <a:t>No. Of Food Items Registered</a:t>
            </a:r>
            <a:r>
              <a:rPr lang="ar-AE" sz="2400" dirty="0" smtClean="0">
                <a:solidFill>
                  <a:schemeClr val="accent2">
                    <a:lumMod val="50000"/>
                  </a:schemeClr>
                </a:solidFill>
                <a:effectLst/>
                <a:latin typeface="Arial" pitchFamily="34" charset="0"/>
                <a:cs typeface="Arial" pitchFamily="34" charset="0"/>
              </a:rPr>
              <a:t> </a:t>
            </a:r>
            <a:r>
              <a:rPr lang="en-US" sz="2400" dirty="0" smtClean="0">
                <a:solidFill>
                  <a:schemeClr val="accent2">
                    <a:lumMod val="50000"/>
                  </a:schemeClr>
                </a:solidFill>
                <a:effectLst/>
                <a:latin typeface="Arial" pitchFamily="34" charset="0"/>
                <a:cs typeface="Arial" pitchFamily="34" charset="0"/>
              </a:rPr>
              <a:t> In The E-system</a:t>
            </a:r>
            <a:endParaRPr lang="en-US" sz="2400" dirty="0">
              <a:solidFill>
                <a:schemeClr val="accent2">
                  <a:lumMod val="50000"/>
                </a:schemeClr>
              </a:solidFill>
              <a:effectLst/>
              <a:latin typeface="Arial" pitchFamily="34" charset="0"/>
              <a:cs typeface="Arial" pitchFamily="34" charset="0"/>
            </a:endParaRPr>
          </a:p>
        </p:txBody>
      </p:sp>
      <p:pic>
        <p:nvPicPr>
          <p:cNvPr id="4" name="Picture 3" descr="C:\Documents and Settings\AAgalaf\Desktop\gpi\logo\square.jpg"/>
          <p:cNvPicPr>
            <a:picLocks noChangeAspect="1" noChangeArrowheads="1"/>
          </p:cNvPicPr>
          <p:nvPr/>
        </p:nvPicPr>
        <p:blipFill>
          <a:blip r:embed="rId3" cstate="print"/>
          <a:srcRect/>
          <a:stretch>
            <a:fillRect/>
          </a:stretch>
        </p:blipFill>
        <p:spPr bwMode="auto">
          <a:xfrm>
            <a:off x="332295"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chart"/>
          <p:cNvPicPr>
            <a:picLocks noChangeAspect="1"/>
          </p:cNvPicPr>
          <p:nvPr/>
        </p:nvPicPr>
        <p:blipFill>
          <a:blip r:embed="rId4" cstate="print"/>
          <a:stretch>
            <a:fillRect/>
          </a:stretch>
        </p:blipFill>
        <p:spPr>
          <a:xfrm>
            <a:off x="8072462"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Slide Number Placeholder 6"/>
          <p:cNvSpPr>
            <a:spLocks noGrp="1"/>
          </p:cNvSpPr>
          <p:nvPr>
            <p:ph type="sldNum" sz="quarter" idx="12"/>
          </p:nvPr>
        </p:nvSpPr>
        <p:spPr/>
        <p:txBody>
          <a:bodyPr/>
          <a:lstStyle/>
          <a:p>
            <a:fld id="{9D2384F7-550B-4A9B-95FC-19E285ECC956}" type="slidenum">
              <a:rPr lang="en-US" smtClean="0"/>
              <a:pPr/>
              <a:t>6</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2384F7-550B-4A9B-95FC-19E285ECC956}" type="slidenum">
              <a:rPr lang="en-US" smtClean="0"/>
              <a:pPr/>
              <a:t>7</a:t>
            </a:fld>
            <a:endParaRPr lang="en-US"/>
          </a:p>
        </p:txBody>
      </p:sp>
      <p:pic>
        <p:nvPicPr>
          <p:cNvPr id="5" name="Picture 4" descr="C:\Documents and Settings\AAgalaf\Desktop\gpi\logo\square.jpg"/>
          <p:cNvPicPr>
            <a:picLocks noChangeAspect="1" noChangeArrowheads="1"/>
          </p:cNvPicPr>
          <p:nvPr/>
        </p:nvPicPr>
        <p:blipFill>
          <a:blip r:embed="rId3" cstate="print"/>
          <a:srcRect/>
          <a:stretch>
            <a:fillRect/>
          </a:stretch>
        </p:blipFill>
        <p:spPr bwMode="auto">
          <a:xfrm>
            <a:off x="332295" y="214290"/>
            <a:ext cx="667805"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chart"/>
          <p:cNvPicPr>
            <a:picLocks noChangeAspect="1"/>
          </p:cNvPicPr>
          <p:nvPr/>
        </p:nvPicPr>
        <p:blipFill>
          <a:blip r:embed="rId4" cstate="print"/>
          <a:stretch>
            <a:fillRect/>
          </a:stretch>
        </p:blipFill>
        <p:spPr>
          <a:xfrm>
            <a:off x="8072462" y="214290"/>
            <a:ext cx="713663" cy="7143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graphicFrame>
        <p:nvGraphicFramePr>
          <p:cNvPr id="7" name="Table 6"/>
          <p:cNvGraphicFramePr>
            <a:graphicFrameLocks noGrp="1"/>
          </p:cNvGraphicFramePr>
          <p:nvPr/>
        </p:nvGraphicFramePr>
        <p:xfrm>
          <a:off x="1142976" y="7882160"/>
          <a:ext cx="6786610" cy="28583580"/>
        </p:xfrm>
        <a:graphic>
          <a:graphicData uri="http://schemas.openxmlformats.org/drawingml/2006/table">
            <a:tbl>
              <a:tblPr bandRow="1">
                <a:tableStyleId>{306799F8-075E-4A3A-A7F6-7FBC6576F1A4}</a:tableStyleId>
              </a:tblPr>
              <a:tblGrid>
                <a:gridCol w="620283"/>
                <a:gridCol w="2420314"/>
                <a:gridCol w="1398672"/>
                <a:gridCol w="2347341"/>
              </a:tblGrid>
              <a:tr h="27865">
                <a:tc>
                  <a:txBody>
                    <a:bodyPr/>
                    <a:lstStyle/>
                    <a:p>
                      <a:pPr algn="ctr">
                        <a:lnSpc>
                          <a:spcPct val="115000"/>
                        </a:lnSpc>
                      </a:pPr>
                      <a:endParaRPr lang="en-US" sz="1000" b="1" dirty="0">
                        <a:solidFill>
                          <a:schemeClr val="accent2">
                            <a:lumMod val="50000"/>
                          </a:schemeClr>
                        </a:solidFill>
                        <a:latin typeface="Arial" pitchFamily="34" charset="0"/>
                        <a:ea typeface="Times New Roman"/>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600" b="1" dirty="0" smtClean="0">
                          <a:solidFill>
                            <a:schemeClr val="accent2">
                              <a:lumMod val="50000"/>
                            </a:schemeClr>
                          </a:solidFill>
                          <a:latin typeface="Arial" pitchFamily="34" charset="0"/>
                          <a:cs typeface="Arial" pitchFamily="34" charset="0"/>
                        </a:rPr>
                        <a:t>Country</a:t>
                      </a:r>
                      <a:endParaRPr lang="en-US" sz="1600" b="1" dirty="0">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600" b="1">
                          <a:solidFill>
                            <a:schemeClr val="accent2">
                              <a:lumMod val="50000"/>
                            </a:schemeClr>
                          </a:solidFill>
                          <a:latin typeface="Arial" pitchFamily="34" charset="0"/>
                          <a:cs typeface="Arial" pitchFamily="34" charset="0"/>
                        </a:rPr>
                        <a:t>Weight </a:t>
                      </a:r>
                      <a:endParaRPr lang="en-US" sz="16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600" b="1" dirty="0">
                          <a:solidFill>
                            <a:schemeClr val="accent2">
                              <a:lumMod val="50000"/>
                            </a:schemeClr>
                          </a:solidFill>
                          <a:latin typeface="Arial" pitchFamily="34" charset="0"/>
                          <a:cs typeface="Arial" pitchFamily="34" charset="0"/>
                        </a:rPr>
                        <a:t>% </a:t>
                      </a:r>
                      <a:endParaRPr lang="en-US" sz="1600" b="1" dirty="0">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India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1,498,967.00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26.48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Pakistan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595,203.50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10.51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China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341,227.70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6.03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Brazil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272,891.30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4.82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United States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223,834.60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3.95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South Africa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210,693.80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3.72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Iran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196,442.30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3.47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Australia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191,942.50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3.39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Canada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172,159.10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3.04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Thailand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152,938.40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2.7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Italy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137,107.80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2.42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Netherlands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119,381.50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2.11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Philippines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104,756.10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1.85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Malaysia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103,150.90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1.82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Oman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101,215.00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1.79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Egypt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98,383.79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1.74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France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94,513.95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1.67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Turkey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72,661.75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1.28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New Zealand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72,344.07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1.28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20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Argentina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64,251.29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1.14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21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Belgium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59,513.31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1.05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22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Myanmar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58,661.30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1.04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23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Sri Lanka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55,374.89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0.98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24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Germany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47,540.89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0.84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25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Vietnam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46,312.45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0.82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26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Indonesia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43,339.11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0.77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27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Ukraine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42,950.63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0.76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28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United Kingdom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42,208.66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0.75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29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Chile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37,780.52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0.67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30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Kenya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37,125.58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0.66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31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Spain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35,053.30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0.62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32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Ethiopia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30,466.77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0.54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33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Japan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24,109.31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0.43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34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Singapore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19,138.72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0.34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35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Saudi Arabia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17,586.65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0.31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36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Poland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16,306.61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0.29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37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Lebanon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14,929.09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0.26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38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Bangladesh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14,378.94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0.25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39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Austria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10,858.11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0.19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40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Switzerland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10,311.76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0.18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41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Afghanistan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10,216.51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0.18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42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Denmark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9,893.98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0.17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43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Tanzania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9,619.32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0.17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44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Bahrain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9,542.35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0.17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45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Korea(South)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8,689.56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0.15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46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Greece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8,405.93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0.15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47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Ireland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8,340.58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0.15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48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Algeria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8,058.94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0.14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49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Russian Federation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6,951.52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0.12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50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United Arab Emirates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5,727.47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51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Malta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5,463.65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0.097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52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Guatemala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5,047.72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0.089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53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Morocco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4,569.22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0.081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54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Uruguay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3,749.81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0.066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55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Syria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3,723.09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0.066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56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Norway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3,694.43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0.065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57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Finland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3,574.46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0.063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58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Mozambique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3,128.98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0.055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59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Bosnia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3,127.30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0.055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60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Jordan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2,779.76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0.049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61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Peru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2,548.34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0.045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62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Cyprus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2,436.46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0.043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63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Tunisia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2,345.21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0.041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64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Portugal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2,317.93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0.041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65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Luxembourg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2,290.31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66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Mexico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2,164.29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0.038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67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Romania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2,109.03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0.037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68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Colombia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2,018.74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0.036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69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Taiwan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2,013.76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0.036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70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Iraq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1,906.42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0.034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71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Ecuador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1,741.54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0.031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72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Bulgaria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1,674.58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73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Paraguay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1,664.34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0.029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74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Zimbabwe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1,419.88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0.025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75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Madagascar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1,291.28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0.023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76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Malawi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1,279.41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0.023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77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Uzbekistan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1,006.69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0.018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78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Kuwait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890.10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0.016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79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Kazakhstan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844.05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0.015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80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Czech Republic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768.48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0.014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81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Nigeria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753.13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0.013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82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Reunion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692.70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0.012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83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Nicaragua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669.52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0.012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84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Belize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669.17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0.012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85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Comoros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648.48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0.011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86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Iceland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636.38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0.011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87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Sweden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604.85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0.011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88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Somalia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586.03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0.0104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89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Bolivia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558.10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0.0099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90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Yemen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515.80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0.0091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91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Hungary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483.30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0.0085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92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Swaziland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437.94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0.0077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93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Namibia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421.64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0.0074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94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Mauritius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356.27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0.0063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95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Hong Kong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340.61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96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Latvia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329.00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0.0058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97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Qatar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313.24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0.0055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2666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98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Serbia and Montenegro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300.00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0.0053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99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Sudan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278.68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0.0049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100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Uganda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261.90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0.0046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101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Palestine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235.47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0.0042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102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Rwanda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216.40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0.0038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103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Fiji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205.40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0.0036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104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Azerbaijan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196.78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0.0035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105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Costa Rica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195.87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0.0035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106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Georgia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186.90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0.0033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107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Angola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179.54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0.0032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108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Vanuatu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170.60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109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Nepal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142.51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0.0025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110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Ghana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136.46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0.0024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111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Honduras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133.96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0.0024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112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Seychelles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124.75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0.0022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113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Armenia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112.36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114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Burkina Faso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110.11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0.0019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115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Kosovo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109.20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0.0019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116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Belarus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102.77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0.0018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117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Ivory Coast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89.38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0.0016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118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Kyrgyzstan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87.93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0.0016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119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French Guiana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84.08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0.0015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120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Djibouti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78.64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0.0014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121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Palau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74.53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0.0013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122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Panama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74.48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0.0013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123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Congo democratic republic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63.98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0.0011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124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Burundi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59.14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125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Brunei Darussalam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55.38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0.00098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126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Cambodia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48.86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0.00086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127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Kiribati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41.69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0.00074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128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Maldives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33.43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0.00059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129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Laos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30.90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0.00055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130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Macedonia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28.94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0.00051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131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Haiti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26.12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0.00046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132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Lithuania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25.37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0.00045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34191">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133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Central African Republic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22.70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134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Slovenia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22.68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135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Trinidad and Tobago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22.23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0.00039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136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Moldova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20.23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0.00036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137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Serbia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19.69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0.00035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138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Jamaica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18.99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0.00034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139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Korea(North)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17.54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0.00031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140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Dominican Republic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17.08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141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Croatia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10.90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0.00019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142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Nauru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9.70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0.00017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143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Togo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8.21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0.00014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144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Micronesia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8.00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0.00014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145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Saint Kitts and Nevis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7.26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0.00013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146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Liberia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6.46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0.00011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147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Estonia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5.00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0.000088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148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Slovakia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3.76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0.000066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149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Bhutan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3.40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0.00006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150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Niger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3.19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0.000056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151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Papua New Guinea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3.00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0.000053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30024">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152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French Polynesia(Tahiti)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3.00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0.000053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153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Benin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2.97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0.000052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154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Senegal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2.86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0.000051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155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Libya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2.19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0.000039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156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Eritrea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0.50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0.000009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157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Mauritania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0.41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0.000007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158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Andorra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0.30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0.000005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159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Cameroon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0.01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0.0000003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160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Albania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000" b="1">
                          <a:solidFill>
                            <a:schemeClr val="accent2">
                              <a:lumMod val="50000"/>
                            </a:schemeClr>
                          </a:solidFill>
                          <a:latin typeface="Arial" pitchFamily="34" charset="0"/>
                          <a:cs typeface="Arial" pitchFamily="34" charset="0"/>
                        </a:rPr>
                        <a:t>0.00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000" b="1">
                          <a:solidFill>
                            <a:schemeClr val="accent2">
                              <a:lumMod val="50000"/>
                            </a:schemeClr>
                          </a:solidFill>
                          <a:latin typeface="Arial" pitchFamily="34" charset="0"/>
                          <a:cs typeface="Arial" pitchFamily="34" charset="0"/>
                        </a:rPr>
                        <a:t>0.0000002 </a:t>
                      </a:r>
                      <a:endParaRPr lang="en-US" sz="1000" b="1">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r h="0">
                <a:tc>
                  <a:txBody>
                    <a:bodyPr/>
                    <a:lstStyle/>
                    <a:p>
                      <a:pPr algn="ctr">
                        <a:lnSpc>
                          <a:spcPct val="115000"/>
                        </a:lnSpc>
                      </a:pPr>
                      <a:endParaRPr lang="en-US" sz="1000" b="1">
                        <a:solidFill>
                          <a:schemeClr val="accent2">
                            <a:lumMod val="50000"/>
                          </a:schemeClr>
                        </a:solidFill>
                        <a:latin typeface="Arial" pitchFamily="34" charset="0"/>
                        <a:ea typeface="Times New Roman"/>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400" b="1" dirty="0">
                          <a:solidFill>
                            <a:schemeClr val="accent2">
                              <a:lumMod val="50000"/>
                            </a:schemeClr>
                          </a:solidFill>
                          <a:latin typeface="Arial" pitchFamily="34" charset="0"/>
                          <a:cs typeface="Arial" pitchFamily="34" charset="0"/>
                        </a:rPr>
                        <a:t>Total </a:t>
                      </a:r>
                      <a:endParaRPr lang="en-US" sz="1400" b="1" dirty="0">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rtl="1">
                        <a:lnSpc>
                          <a:spcPct val="115000"/>
                        </a:lnSpc>
                        <a:spcBef>
                          <a:spcPts val="0"/>
                        </a:spcBef>
                        <a:spcAft>
                          <a:spcPts val="1000"/>
                        </a:spcAft>
                      </a:pPr>
                      <a:r>
                        <a:rPr lang="ar-SA" sz="1400" b="1" dirty="0">
                          <a:solidFill>
                            <a:schemeClr val="accent2">
                              <a:lumMod val="50000"/>
                            </a:schemeClr>
                          </a:solidFill>
                          <a:latin typeface="Arial" pitchFamily="34" charset="0"/>
                          <a:cs typeface="Arial" pitchFamily="34" charset="0"/>
                        </a:rPr>
                        <a:t>5,660,609.00 </a:t>
                      </a:r>
                      <a:endParaRPr lang="en-US" sz="1400" b="1" dirty="0">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c>
                  <a:txBody>
                    <a:bodyPr/>
                    <a:lstStyle/>
                    <a:p>
                      <a:pPr marL="0" marR="0" algn="ctr">
                        <a:lnSpc>
                          <a:spcPct val="115000"/>
                        </a:lnSpc>
                        <a:spcBef>
                          <a:spcPts val="0"/>
                        </a:spcBef>
                        <a:spcAft>
                          <a:spcPts val="1000"/>
                        </a:spcAft>
                      </a:pPr>
                      <a:r>
                        <a:rPr lang="en-US" sz="1400" b="1" dirty="0">
                          <a:solidFill>
                            <a:schemeClr val="accent2">
                              <a:lumMod val="50000"/>
                            </a:schemeClr>
                          </a:solidFill>
                          <a:latin typeface="Arial" pitchFamily="34" charset="0"/>
                          <a:cs typeface="Arial" pitchFamily="34" charset="0"/>
                        </a:rPr>
                        <a:t>100 % </a:t>
                      </a:r>
                      <a:endParaRPr lang="en-US" sz="1400" b="1" dirty="0">
                        <a:solidFill>
                          <a:schemeClr val="accent2">
                            <a:lumMod val="50000"/>
                          </a:schemeClr>
                        </a:solidFill>
                        <a:latin typeface="Arial" pitchFamily="34" charset="0"/>
                        <a:ea typeface="Calibri"/>
                        <a:cs typeface="Arial" pitchFamily="34" charset="0"/>
                      </a:endParaRPr>
                    </a:p>
                  </a:txBody>
                  <a:tcPr marL="100" marR="100" marT="100" marB="0" anchor="ctr">
                    <a:cell3D prstMaterial="dkEdge">
                      <a:bevel prst="coolSlant"/>
                      <a:lightRig rig="flood" dir="t"/>
                    </a:cell3D>
                  </a:tcPr>
                </a:tc>
              </a:tr>
            </a:tbl>
          </a:graphicData>
        </a:graphic>
      </p:graphicFrame>
      <p:sp>
        <p:nvSpPr>
          <p:cNvPr id="2" name="Title 1"/>
          <p:cNvSpPr>
            <a:spLocks noGrp="1"/>
          </p:cNvSpPr>
          <p:nvPr>
            <p:ph type="title"/>
          </p:nvPr>
        </p:nvSpPr>
        <p:spPr>
          <a:xfrm>
            <a:off x="1331640" y="-24"/>
            <a:ext cx="6480720" cy="112476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nchor="t"/>
          <a:lstStyle/>
          <a:p>
            <a:pPr algn="ctr" rtl="1"/>
            <a:r>
              <a:rPr lang="ar-LB" sz="2400" dirty="0" smtClean="0">
                <a:solidFill>
                  <a:schemeClr val="accent2">
                    <a:lumMod val="50000"/>
                  </a:schemeClr>
                </a:solidFill>
                <a:effectLst/>
              </a:rPr>
              <a:t>تصنيف الدول حسب كميات الأغذية</a:t>
            </a:r>
            <a:r>
              <a:rPr lang="en-US" sz="2400" dirty="0" smtClean="0">
                <a:solidFill>
                  <a:schemeClr val="accent2">
                    <a:lumMod val="50000"/>
                  </a:schemeClr>
                </a:solidFill>
                <a:effectLst/>
              </a:rPr>
              <a:t> </a:t>
            </a:r>
            <a:r>
              <a:rPr lang="ar-LB" sz="2400" dirty="0" smtClean="0">
                <a:solidFill>
                  <a:schemeClr val="accent2">
                    <a:lumMod val="50000"/>
                  </a:schemeClr>
                </a:solidFill>
                <a:effectLst/>
              </a:rPr>
              <a:t>المستوردة</a:t>
            </a:r>
            <a:r>
              <a:rPr lang="en-US" sz="2400" dirty="0" smtClean="0">
                <a:solidFill>
                  <a:schemeClr val="accent2">
                    <a:lumMod val="50000"/>
                  </a:schemeClr>
                </a:solidFill>
                <a:effectLst/>
              </a:rPr>
              <a:t>   2010 </a:t>
            </a:r>
            <a:r>
              <a:rPr lang="ar-LB" sz="2800" dirty="0" smtClean="0">
                <a:solidFill>
                  <a:schemeClr val="accent2">
                    <a:lumMod val="50000"/>
                  </a:schemeClr>
                </a:solidFill>
                <a:effectLst/>
              </a:rPr>
              <a:t/>
            </a:r>
            <a:br>
              <a:rPr lang="ar-LB" sz="2800" dirty="0" smtClean="0">
                <a:solidFill>
                  <a:schemeClr val="accent2">
                    <a:lumMod val="50000"/>
                  </a:schemeClr>
                </a:solidFill>
                <a:effectLst/>
              </a:rPr>
            </a:br>
            <a:r>
              <a:rPr lang="en-US" sz="2000" dirty="0" smtClean="0">
                <a:solidFill>
                  <a:schemeClr val="accent2">
                    <a:lumMod val="50000"/>
                  </a:schemeClr>
                </a:solidFill>
                <a:effectLst/>
              </a:rPr>
              <a:t>Countries Ranking According To Amount Of Imported Foods 2010</a:t>
            </a:r>
            <a:endParaRPr lang="en-US" dirty="0">
              <a:effectLst/>
            </a:endParaRPr>
          </a:p>
        </p:txBody>
      </p:sp>
    </p:spTree>
    <p:custDataLst>
      <p:tags r:id="rId1"/>
    </p:custData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3.05556E-6 3.2687E-6 L -0.00382 -0.90374 " pathEditMode="relative" rAng="0" ptsTypes="AA">
                                      <p:cBhvr>
                                        <p:cTn id="6" dur="2000" fill="hold"/>
                                        <p:tgtEl>
                                          <p:spTgt spid="7"/>
                                        </p:tgtEl>
                                        <p:attrNameLst>
                                          <p:attrName>ppt_x</p:attrName>
                                          <p:attrName>ppt_y</p:attrName>
                                        </p:attrNameLst>
                                      </p:cBhvr>
                                      <p:rCtr x="-2" y="-452"/>
                                    </p:animMotion>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nodeType="clickEffect">
                                  <p:stCondLst>
                                    <p:cond delay="0"/>
                                  </p:stCondLst>
                                  <p:childTnLst>
                                    <p:animMotion origin="layout" path="M -0.00382 -0.90374 L 0.00399 -4.63135 " pathEditMode="relative" rAng="0" ptsTypes="AA">
                                      <p:cBhvr>
                                        <p:cTn id="10" dur="2000" fill="hold"/>
                                        <p:tgtEl>
                                          <p:spTgt spid="7"/>
                                        </p:tgtEl>
                                        <p:attrNameLst>
                                          <p:attrName>ppt_x</p:attrName>
                                          <p:attrName>ppt_y</p:attrName>
                                        </p:attrNameLst>
                                      </p:cBhvr>
                                      <p:rCtr x="4" y="-186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xmlns="" val="609525235"/>
              </p:ext>
            </p:extLst>
          </p:nvPr>
        </p:nvGraphicFramePr>
        <p:xfrm>
          <a:off x="279182" y="214292"/>
          <a:ext cx="8613296" cy="6383060"/>
        </p:xfrm>
        <a:graphic>
          <a:graphicData uri="http://schemas.openxmlformats.org/drawingml/2006/chart">
            <c:chart xmlns:c="http://schemas.openxmlformats.org/drawingml/2006/chart" xmlns:r="http://schemas.openxmlformats.org/officeDocument/2006/relationships" r:id="rId3"/>
          </a:graphicData>
        </a:graphic>
      </p:graphicFrame>
      <p:pic>
        <p:nvPicPr>
          <p:cNvPr id="5" name="chart"/>
          <p:cNvPicPr>
            <a:picLocks noChangeAspect="1"/>
          </p:cNvPicPr>
          <p:nvPr/>
        </p:nvPicPr>
        <p:blipFill>
          <a:blip r:embed="rId4" cstate="print"/>
          <a:stretch>
            <a:fillRect/>
          </a:stretch>
        </p:blipFill>
        <p:spPr>
          <a:xfrm>
            <a:off x="7990006" y="188640"/>
            <a:ext cx="830466" cy="74365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Picture 2" descr="C:\Documents and Settings\AAgalaf\Desktop\gpi\logo\square.jpg"/>
          <p:cNvPicPr>
            <a:picLocks noChangeAspect="1" noChangeArrowheads="1"/>
          </p:cNvPicPr>
          <p:nvPr/>
        </p:nvPicPr>
        <p:blipFill>
          <a:blip r:embed="rId5" cstate="print"/>
          <a:srcRect/>
          <a:stretch>
            <a:fillRect/>
          </a:stretch>
        </p:blipFill>
        <p:spPr bwMode="auto">
          <a:xfrm>
            <a:off x="279182" y="214292"/>
            <a:ext cx="908441" cy="71800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Slide Number Placeholder 6"/>
          <p:cNvSpPr>
            <a:spLocks noGrp="1"/>
          </p:cNvSpPr>
          <p:nvPr>
            <p:ph type="sldNum" sz="quarter" idx="12"/>
          </p:nvPr>
        </p:nvSpPr>
        <p:spPr/>
        <p:txBody>
          <a:bodyPr/>
          <a:lstStyle/>
          <a:p>
            <a:fld id="{9D2384F7-550B-4A9B-95FC-19E285ECC956}" type="slidenum">
              <a:rPr lang="en-US" smtClean="0"/>
              <a:pPr/>
              <a:t>8</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xmlns="" val="50347390"/>
              </p:ext>
            </p:extLst>
          </p:nvPr>
        </p:nvGraphicFramePr>
        <p:xfrm>
          <a:off x="0" y="0"/>
          <a:ext cx="9144000" cy="6858001"/>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ctrTitle"/>
          </p:nvPr>
        </p:nvSpPr>
        <p:spPr>
          <a:xfrm>
            <a:off x="1691680" y="188640"/>
            <a:ext cx="5760640" cy="936104"/>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rtl="1">
              <a:defRPr sz="2160" b="1" i="0" u="none" strike="noStrike" kern="1200" baseline="0">
                <a:solidFill>
                  <a:sysClr val="window" lastClr="FFFFFF"/>
                </a:solidFill>
                <a:latin typeface="+mn-lt"/>
                <a:ea typeface="+mn-ea"/>
                <a:cs typeface="+mn-cs"/>
              </a:defRPr>
            </a:pPr>
            <a:r>
              <a:rPr lang="ar-AE" kern="1200" dirty="0">
                <a:solidFill>
                  <a:schemeClr val="accent2">
                    <a:lumMod val="50000"/>
                  </a:schemeClr>
                </a:solidFill>
                <a:effectLst/>
              </a:rPr>
              <a:t>أكثر 10 دول </a:t>
            </a:r>
            <a:r>
              <a:rPr lang="ar-SA" kern="1200" dirty="0">
                <a:solidFill>
                  <a:schemeClr val="accent2">
                    <a:lumMod val="50000"/>
                  </a:schemeClr>
                </a:solidFill>
                <a:effectLst/>
              </a:rPr>
              <a:t>تصديرا لل</a:t>
            </a:r>
            <a:r>
              <a:rPr lang="ar-AE" kern="1200" dirty="0">
                <a:solidFill>
                  <a:schemeClr val="accent2">
                    <a:lumMod val="50000"/>
                  </a:schemeClr>
                </a:solidFill>
                <a:effectLst/>
              </a:rPr>
              <a:t>أغذية </a:t>
            </a:r>
            <a:r>
              <a:rPr lang="ar-SA" kern="1200" dirty="0">
                <a:solidFill>
                  <a:schemeClr val="accent2">
                    <a:lumMod val="50000"/>
                  </a:schemeClr>
                </a:solidFill>
                <a:effectLst/>
              </a:rPr>
              <a:t>لإمارة </a:t>
            </a:r>
            <a:r>
              <a:rPr lang="ar-AE" kern="1200" dirty="0">
                <a:solidFill>
                  <a:schemeClr val="accent2">
                    <a:lumMod val="50000"/>
                  </a:schemeClr>
                </a:solidFill>
                <a:effectLst/>
              </a:rPr>
              <a:t>دبي عام 2010</a:t>
            </a:r>
            <a:r>
              <a:rPr lang="en-US" kern="1200" dirty="0">
                <a:solidFill>
                  <a:schemeClr val="accent2">
                    <a:lumMod val="50000"/>
                  </a:schemeClr>
                </a:solidFill>
                <a:effectLst/>
              </a:rPr>
              <a:t> </a:t>
            </a:r>
            <a:r>
              <a:rPr lang="ar-AE" kern="1200" dirty="0">
                <a:solidFill>
                  <a:schemeClr val="accent2">
                    <a:lumMod val="50000"/>
                  </a:schemeClr>
                </a:solidFill>
                <a:effectLst/>
              </a:rPr>
              <a:t/>
            </a:r>
            <a:br>
              <a:rPr lang="ar-AE" kern="1200" dirty="0">
                <a:solidFill>
                  <a:schemeClr val="accent2">
                    <a:lumMod val="50000"/>
                  </a:schemeClr>
                </a:solidFill>
                <a:effectLst/>
              </a:rPr>
            </a:br>
            <a:r>
              <a:rPr lang="en-US" sz="1800" kern="1200" dirty="0">
                <a:solidFill>
                  <a:schemeClr val="accent2">
                    <a:lumMod val="50000"/>
                  </a:schemeClr>
                </a:solidFill>
                <a:effectLst/>
              </a:rPr>
              <a:t>TOP 10 Countries For Importing Foods In </a:t>
            </a:r>
            <a:r>
              <a:rPr lang="en-US" sz="1800" kern="1200" dirty="0" smtClean="0">
                <a:solidFill>
                  <a:schemeClr val="accent2">
                    <a:lumMod val="50000"/>
                  </a:schemeClr>
                </a:solidFill>
                <a:effectLst/>
              </a:rPr>
              <a:t>2010</a:t>
            </a:r>
            <a:endParaRPr lang="ar-SA" dirty="0">
              <a:effectLst/>
            </a:endParaRPr>
          </a:p>
        </p:txBody>
      </p:sp>
      <p:sp>
        <p:nvSpPr>
          <p:cNvPr id="3" name="Slide Number Placeholder 2"/>
          <p:cNvSpPr>
            <a:spLocks noGrp="1"/>
          </p:cNvSpPr>
          <p:nvPr>
            <p:ph type="sldNum" sz="quarter" idx="4"/>
          </p:nvPr>
        </p:nvSpPr>
        <p:spPr/>
        <p:txBody>
          <a:bodyPr/>
          <a:lstStyle/>
          <a:p>
            <a:fld id="{9D2384F7-550B-4A9B-95FC-19E285ECC956}" type="slidenum">
              <a:rPr lang="en-US" smtClean="0"/>
              <a:pPr/>
              <a:t>9</a:t>
            </a:fld>
            <a:endParaRPr lang="en-US"/>
          </a:p>
        </p:txBody>
      </p:sp>
    </p:spTree>
    <p:custDataLst>
      <p:tags r:id="rId1"/>
    </p:custDataLst>
  </p:cSld>
  <p:clrMapOvr>
    <a:masterClrMapping/>
  </p:clrMapOvr>
  <p:transition>
    <p:randomBar dir="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Fast "/>
  <p:tag name="POWER3D IMAGE0" val="square.jpg"/>
  <p:tag name="POWER3D SOUND" val="Emerald Screens"/>
</p:tagLst>
</file>

<file path=ppt/tags/tag10.xml><?xml version="1.0" encoding="utf-8"?>
<p:tagLst xmlns:a="http://schemas.openxmlformats.org/drawingml/2006/main" xmlns:r="http://schemas.openxmlformats.org/officeDocument/2006/relationships" xmlns:p="http://schemas.openxmlformats.org/presentationml/2006/main">
  <p:tag name="POWER3D TRANSITION" val="TurnImageTurn.p3d 1"/>
  <p:tag name="POWER3D OPTIONS" val="Fast "/>
  <p:tag name="POWER3D IMAGE0" val="C:\Program Files (x86)\PowerPlugs\Transitions\square.jpg"/>
  <p:tag name="POWER3D SOUND" val="Turn Image Turn"/>
</p:tagLst>
</file>

<file path=ppt/tags/tag11.xml><?xml version="1.0" encoding="utf-8"?>
<p:tagLst xmlns:a="http://schemas.openxmlformats.org/drawingml/2006/main" xmlns:r="http://schemas.openxmlformats.org/officeDocument/2006/relationships" xmlns:p="http://schemas.openxmlformats.org/presentationml/2006/main">
  <p:tag name="POWER3D TRANSITION" val="TurningPieces.p3d 1"/>
  <p:tag name="POWER3D OPTIONS" val="Fast "/>
  <p:tag name="POWER3D IMAGE0" val="C:\Program Files (x86)\PowerPlugs\Transitions\square.jpg"/>
  <p:tag name="POWER3D SOUND" val="Turning Pieces"/>
  <p:tag name="WP_AF_EFFECT_INFO" val="0"/>
</p:tagLst>
</file>

<file path=ppt/tags/tag12.xml><?xml version="1.0" encoding="utf-8"?>
<p:tagLst xmlns:a="http://schemas.openxmlformats.org/drawingml/2006/main" xmlns:r="http://schemas.openxmlformats.org/officeDocument/2006/relationships" xmlns:p="http://schemas.openxmlformats.org/presentationml/2006/main">
  <p:tag name="POWER3D TRANSITION" val="TwirlingPanels.p3d 0"/>
  <p:tag name="POWER3D OPTIONS" val="Fast "/>
  <p:tag name="POWER3D IMAGE0" val="C:\Program Files (x86)\PowerPlugs\Transitions\square.jpg"/>
  <p:tag name="POWER3D SOUND" val="Twirling Panels"/>
</p:tagLst>
</file>

<file path=ppt/tags/tag13.xml><?xml version="1.0" encoding="utf-8"?>
<p:tagLst xmlns:a="http://schemas.openxmlformats.org/drawingml/2006/main" xmlns:r="http://schemas.openxmlformats.org/officeDocument/2006/relationships" xmlns:p="http://schemas.openxmlformats.org/presentationml/2006/main">
  <p:tag name="POWER3D TRANSITION" val="VirtualBillboard.p3d 0"/>
  <p:tag name="POWER3D OPTIONS" val="Fast "/>
  <p:tag name="POWER3D IMAGE0" val="C:\Program Files (x86)\PowerPlugs\Transitions\square.jpg"/>
  <p:tag name="POWER3D SOUND" val="Virtual Billboard"/>
</p:tagLst>
</file>

<file path=ppt/tags/tag14.xml><?xml version="1.0" encoding="utf-8"?>
<p:tagLst xmlns:a="http://schemas.openxmlformats.org/drawingml/2006/main" xmlns:r="http://schemas.openxmlformats.org/officeDocument/2006/relationships" xmlns:p="http://schemas.openxmlformats.org/presentationml/2006/main">
  <p:tag name="POWER3D TRANSITION" val="EmeraldScreens.p3d 2"/>
  <p:tag name="POWER3D OPTIONS" val="Fast "/>
  <p:tag name="POWER3D IMAGE0" val="square.jpg"/>
  <p:tag name="POWER3D SOUND" val="Emerald Screens"/>
</p:tagLst>
</file>

<file path=ppt/tags/tag15.xml><?xml version="1.0" encoding="utf-8"?>
<p:tagLst xmlns:a="http://schemas.openxmlformats.org/drawingml/2006/main" xmlns:r="http://schemas.openxmlformats.org/officeDocument/2006/relationships" xmlns:p="http://schemas.openxmlformats.org/presentationml/2006/main">
  <p:tag name="POWER3D TRANSITION" val="ImperialDisk.p3d 2"/>
  <p:tag name="POWER3D OPTIONS" val="Fast "/>
  <p:tag name="POWER3D IMAGE0" val="C:\Program Files (x86)\PowerPlugs\Transitions\square.jpg"/>
  <p:tag name="POWER3D SOUND" val="Imperial Disk"/>
</p:tagLst>
</file>

<file path=ppt/tags/tag16.xml><?xml version="1.0" encoding="utf-8"?>
<p:tagLst xmlns:a="http://schemas.openxmlformats.org/drawingml/2006/main" xmlns:r="http://schemas.openxmlformats.org/officeDocument/2006/relationships" xmlns:p="http://schemas.openxmlformats.org/presentationml/2006/main">
  <p:tag name="POWER3D TRANSITION" val="TurnImageTurn.p3d 2"/>
  <p:tag name="POWER3D OPTIONS" val="Fast "/>
  <p:tag name="POWER3D IMAGE0" val="C:\Program Files (x86)\PowerPlugs\Transitions\square.jpg"/>
  <p:tag name="POWER3D SOUND" val="Turn Image Turn"/>
</p:tagLst>
</file>

<file path=ppt/tags/tag17.xml><?xml version="1.0" encoding="utf-8"?>
<p:tagLst xmlns:a="http://schemas.openxmlformats.org/drawingml/2006/main" xmlns:r="http://schemas.openxmlformats.org/officeDocument/2006/relationships" xmlns:p="http://schemas.openxmlformats.org/presentationml/2006/main">
  <p:tag name="POWER3D TRANSITION" val="TurningPieces.p3d 2"/>
  <p:tag name="POWER3D OPTIONS" val="Fast "/>
  <p:tag name="POWER3D IMAGE0" val="C:\Program Files (x86)\PowerPlugs\Transitions\square.jpg"/>
  <p:tag name="POWER3D SOUND" val="Turning Pieces"/>
</p:tagLst>
</file>

<file path=ppt/tags/tag18.xml><?xml version="1.0" encoding="utf-8"?>
<p:tagLst xmlns:a="http://schemas.openxmlformats.org/drawingml/2006/main" xmlns:r="http://schemas.openxmlformats.org/officeDocument/2006/relationships" xmlns:p="http://schemas.openxmlformats.org/presentationml/2006/main">
  <p:tag name="POWER3D TRANSITION" val="TwirlingPanels.p3d 1"/>
  <p:tag name="POWER3D OPTIONS" val="Fast "/>
  <p:tag name="POWER3D IMAGE0" val="C:\Program Files (x86)\PowerPlugs\Transitions\square.jpg"/>
  <p:tag name="POWER3D SOUND" val="Twirling Panels"/>
</p:tagLst>
</file>

<file path=ppt/tags/tag19.xml><?xml version="1.0" encoding="utf-8"?>
<p:tagLst xmlns:a="http://schemas.openxmlformats.org/drawingml/2006/main" xmlns:r="http://schemas.openxmlformats.org/officeDocument/2006/relationships" xmlns:p="http://schemas.openxmlformats.org/presentationml/2006/main">
  <p:tag name="POWER3D TRANSITION" val="VirtualBillboard.p3d 1"/>
  <p:tag name="POWER3D OPTIONS" val="Fast "/>
  <p:tag name="POWER3D IMAGE0" val="C:\Program Files (x86)\PowerPlugs\Transitions\square.jpg"/>
  <p:tag name="POWER3D SOUND" val="Virtual Billboard"/>
  <p:tag name="WP_AF_EFFECT_INFO" val="0"/>
</p:tagLst>
</file>

<file path=ppt/tags/tag2.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Fast "/>
  <p:tag name="POWER3D IMAGE0" val="C:\Program Files (x86)\PowerPlugs\Transitions\square.jpg"/>
  <p:tag name="POWER3D SOUND" val="Emerald Screens"/>
</p:tagLst>
</file>

<file path=ppt/tags/tag20.xml><?xml version="1.0" encoding="utf-8"?>
<p:tagLst xmlns:a="http://schemas.openxmlformats.org/drawingml/2006/main" xmlns:r="http://schemas.openxmlformats.org/officeDocument/2006/relationships" xmlns:p="http://schemas.openxmlformats.org/presentationml/2006/main">
  <p:tag name="POWER3D TRANSITION" val="EmeraldScreens.p3d 3"/>
  <p:tag name="POWER3D OPTIONS" val="Fast "/>
  <p:tag name="POWER3D IMAGE0" val="square.jpg"/>
  <p:tag name="POWER3D SOUND" val="Emerald Screens"/>
</p:tagLst>
</file>

<file path=ppt/tags/tag21.xml><?xml version="1.0" encoding="utf-8"?>
<p:tagLst xmlns:a="http://schemas.openxmlformats.org/drawingml/2006/main" xmlns:r="http://schemas.openxmlformats.org/officeDocument/2006/relationships" xmlns:p="http://schemas.openxmlformats.org/presentationml/2006/main">
  <p:tag name="POWER3D TRANSITION" val="ImperialDisk.p3d 3"/>
  <p:tag name="POWER3D OPTIONS" val="Fast "/>
  <p:tag name="POWER3D IMAGE0" val="C:\Program Files (x86)\PowerPlugs\Transitions\square.jpg"/>
  <p:tag name="POWER3D SOUND" val="Imperial Disk"/>
</p:tagLst>
</file>

<file path=ppt/tags/tag22.xml><?xml version="1.0" encoding="utf-8"?>
<p:tagLst xmlns:a="http://schemas.openxmlformats.org/drawingml/2006/main" xmlns:r="http://schemas.openxmlformats.org/officeDocument/2006/relationships" xmlns:p="http://schemas.openxmlformats.org/presentationml/2006/main">
  <p:tag name="POWER3D TRANSITION" val="TurnImageTurn.p3d 3"/>
  <p:tag name="POWER3D OPTIONS" val="Fast "/>
  <p:tag name="POWER3D IMAGE0" val="C:\Program Files (x86)\PowerPlugs\Transitions\square.jpg"/>
  <p:tag name="POWER3D SOUND" val="Turn Image Turn"/>
</p:tagLst>
</file>

<file path=ppt/tags/tag23.xml><?xml version="1.0" encoding="utf-8"?>
<p:tagLst xmlns:a="http://schemas.openxmlformats.org/drawingml/2006/main" xmlns:r="http://schemas.openxmlformats.org/officeDocument/2006/relationships" xmlns:p="http://schemas.openxmlformats.org/presentationml/2006/main">
  <p:tag name="POWER3D TRANSITION" val="TurningPieces.p3d 3"/>
  <p:tag name="POWER3D OPTIONS" val="Fast "/>
  <p:tag name="POWER3D IMAGE0" val="C:\Program Files (x86)\PowerPlugs\Transitions\square.jpg"/>
  <p:tag name="POWER3D SOUND" val="Turning Pieces"/>
</p:tagLst>
</file>

<file path=ppt/tags/tag24.xml><?xml version="1.0" encoding="utf-8"?>
<p:tagLst xmlns:a="http://schemas.openxmlformats.org/drawingml/2006/main" xmlns:r="http://schemas.openxmlformats.org/officeDocument/2006/relationships" xmlns:p="http://schemas.openxmlformats.org/presentationml/2006/main">
  <p:tag name="POWER3D TRANSITION" val="EmeraldScreens.p3d 3"/>
  <p:tag name="POWER3D OPTIONS" val="Fast "/>
  <p:tag name="POWER3D IMAGE0" val="square.jpg"/>
  <p:tag name="POWER3D SOUND" val="Emerald Screens"/>
</p:tagLst>
</file>

<file path=ppt/tags/tag25.xml><?xml version="1.0" encoding="utf-8"?>
<p:tagLst xmlns:a="http://schemas.openxmlformats.org/drawingml/2006/main" xmlns:r="http://schemas.openxmlformats.org/officeDocument/2006/relationships" xmlns:p="http://schemas.openxmlformats.org/presentationml/2006/main">
  <p:tag name="POWER3D TRANSITION" val="VirtualBillboard.p3d 2"/>
  <p:tag name="POWER3D OPTIONS" val="Fast "/>
  <p:tag name="POWER3D IMAGE0" val="C:\Program Files (x86)\PowerPlugs\Transitions\square.jpg"/>
  <p:tag name="POWER3D SOUND" val="Virtual Billboard"/>
</p:tagLst>
</file>

<file path=ppt/tags/tag26.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Fast "/>
  <p:tag name="POWER3D IMAGE0" val="square.jpg"/>
  <p:tag name="POWER3D SOUND" val="Emerald Screens"/>
</p:tagLst>
</file>

<file path=ppt/tags/tag27.xml><?xml version="1.0" encoding="utf-8"?>
<p:tagLst xmlns:a="http://schemas.openxmlformats.org/drawingml/2006/main" xmlns:r="http://schemas.openxmlformats.org/officeDocument/2006/relationships" xmlns:p="http://schemas.openxmlformats.org/presentationml/2006/main">
  <p:tag name="POWER3D TRANSITION" val="ImperialDisk.p3d 0"/>
  <p:tag name="POWER3D OPTIONS" val="Fast "/>
  <p:tag name="POWER3D IMAGE0" val="C:\Program Files (x86)\PowerPlugs\Transitions\square.jpg"/>
  <p:tag name="POWER3D SOUND" val="Imperial Disk"/>
</p:tagLst>
</file>

<file path=ppt/tags/tag28.xml><?xml version="1.0" encoding="utf-8"?>
<p:tagLst xmlns:a="http://schemas.openxmlformats.org/drawingml/2006/main" xmlns:r="http://schemas.openxmlformats.org/officeDocument/2006/relationships" xmlns:p="http://schemas.openxmlformats.org/presentationml/2006/main">
  <p:tag name="POWER3D TRANSITION" val="TurnImageTurn.p3d 0"/>
  <p:tag name="POWER3D OPTIONS" val="Fast "/>
  <p:tag name="POWER3D IMAGE0" val="C:\Program Files (x86)\PowerPlugs\Transitions\square.jpg"/>
  <p:tag name="POWER3D SOUND" val="Turn Image Turn"/>
</p:tagLst>
</file>

<file path=ppt/tags/tag29.xml><?xml version="1.0" encoding="utf-8"?>
<p:tagLst xmlns:a="http://schemas.openxmlformats.org/drawingml/2006/main" xmlns:r="http://schemas.openxmlformats.org/officeDocument/2006/relationships" xmlns:p="http://schemas.openxmlformats.org/presentationml/2006/main">
  <p:tag name="POWER3D TRANSITION" val="TurningPieces.p3d 0"/>
  <p:tag name="POWER3D OPTIONS" val="Fast "/>
  <p:tag name="POWER3D IMAGE0" val="C:\Program Files (x86)\PowerPlugs\Transitions\square.jpg"/>
  <p:tag name="POWER3D SOUND" val="Turning Pieces"/>
</p:tagLst>
</file>

<file path=ppt/tags/tag3.xml><?xml version="1.0" encoding="utf-8"?>
<p:tagLst xmlns:a="http://schemas.openxmlformats.org/drawingml/2006/main" xmlns:r="http://schemas.openxmlformats.org/officeDocument/2006/relationships" xmlns:p="http://schemas.openxmlformats.org/presentationml/2006/main">
  <p:tag name="POWER3D TRANSITION" val="ImperialDisk.p3d 0"/>
  <p:tag name="POWER3D OPTIONS" val="Fast "/>
  <p:tag name="POWER3D IMAGE0" val="C:\Program Files (x86)\PowerPlugs\Transitions\square.jpg"/>
  <p:tag name="POWER3D SOUND" val="Imperial Disk"/>
</p:tagLst>
</file>

<file path=ppt/tags/tag30.xml><?xml version="1.0" encoding="utf-8"?>
<p:tagLst xmlns:a="http://schemas.openxmlformats.org/drawingml/2006/main" xmlns:r="http://schemas.openxmlformats.org/officeDocument/2006/relationships" xmlns:p="http://schemas.openxmlformats.org/presentationml/2006/main">
  <p:tag name="POWER3D TRANSITION" val="TwirlingPanels.p3d 1"/>
  <p:tag name="POWER3D OPTIONS" val="Fast "/>
  <p:tag name="POWER3D IMAGE0" val="C:\Program Files (x86)\PowerPlugs\Transitions\square.jpg"/>
  <p:tag name="POWER3D SOUND" val="Twirling Panels"/>
</p:tagLst>
</file>

<file path=ppt/tags/tag31.xml><?xml version="1.0" encoding="utf-8"?>
<p:tagLst xmlns:a="http://schemas.openxmlformats.org/drawingml/2006/main" xmlns:r="http://schemas.openxmlformats.org/officeDocument/2006/relationships" xmlns:p="http://schemas.openxmlformats.org/presentationml/2006/main">
  <p:tag name="POWER3D TRANSITION" val="VirtualBillboard.p3d 3"/>
  <p:tag name="POWER3D OPTIONS" val="Fast "/>
  <p:tag name="POWER3D IMAGE0" val="C:\Program Files (x86)\PowerPlugs\Transitions\square.jpg"/>
  <p:tag name="POWER3D SOUND" val="Virtual Billboard"/>
</p:tagLst>
</file>

<file path=ppt/tags/tag32.xml><?xml version="1.0" encoding="utf-8"?>
<p:tagLst xmlns:a="http://schemas.openxmlformats.org/drawingml/2006/main" xmlns:r="http://schemas.openxmlformats.org/officeDocument/2006/relationships" xmlns:p="http://schemas.openxmlformats.org/presentationml/2006/main">
  <p:tag name="WP_AF_EFFECT_INFO" val="0"/>
  <p:tag name="POWER3D TRANSITION" val="EmeraldScreens.p3d 1"/>
  <p:tag name="POWER3D OPTIONS" val="Fast "/>
  <p:tag name="POWER3D IMAGE0" val="square.jpg"/>
  <p:tag name="POWER3D SOUND" val="Emerald Screens"/>
</p:tagLst>
</file>

<file path=ppt/tags/tag33.xml><?xml version="1.0" encoding="utf-8"?>
<p:tagLst xmlns:a="http://schemas.openxmlformats.org/drawingml/2006/main" xmlns:r="http://schemas.openxmlformats.org/officeDocument/2006/relationships" xmlns:p="http://schemas.openxmlformats.org/presentationml/2006/main">
  <p:tag name="POWER3D TRANSITION" val="ImperialDisk.p3d 1"/>
  <p:tag name="POWER3D OPTIONS" val="Fast "/>
  <p:tag name="POWER3D IMAGE0" val="C:\Program Files (x86)\PowerPlugs\Transitions\square.jpg"/>
  <p:tag name="POWER3D SOUND" val="Imperial Disk"/>
</p:tagLst>
</file>

<file path=ppt/tags/tag34.xml><?xml version="1.0" encoding="utf-8"?>
<p:tagLst xmlns:a="http://schemas.openxmlformats.org/drawingml/2006/main" xmlns:r="http://schemas.openxmlformats.org/officeDocument/2006/relationships" xmlns:p="http://schemas.openxmlformats.org/presentationml/2006/main">
  <p:tag name="POWER3D TRANSITION" val="TurnImageTurn.p3d 1"/>
  <p:tag name="POWER3D OPTIONS" val="Fast "/>
  <p:tag name="POWER3D IMAGE0" val="C:\Program Files (x86)\PowerPlugs\Transitions\square.jpg"/>
  <p:tag name="POWER3D SOUND" val="Turn Image Turn"/>
</p:tagLst>
</file>

<file path=ppt/tags/tag35.xml><?xml version="1.0" encoding="utf-8"?>
<p:tagLst xmlns:a="http://schemas.openxmlformats.org/drawingml/2006/main" xmlns:r="http://schemas.openxmlformats.org/officeDocument/2006/relationships" xmlns:p="http://schemas.openxmlformats.org/presentationml/2006/main">
  <p:tag name="POWER3D TRANSITION" val="TurningPieces.p3d 1"/>
  <p:tag name="POWER3D OPTIONS" val="Fast "/>
  <p:tag name="POWER3D IMAGE0" val="C:\Program Files (x86)\PowerPlugs\Transitions\square.jpg"/>
  <p:tag name="POWER3D SOUND" val="Turning Pieces"/>
</p:tagLst>
</file>

<file path=ppt/tags/tag36.xml><?xml version="1.0" encoding="utf-8"?>
<p:tagLst xmlns:a="http://schemas.openxmlformats.org/drawingml/2006/main" xmlns:r="http://schemas.openxmlformats.org/officeDocument/2006/relationships" xmlns:p="http://schemas.openxmlformats.org/presentationml/2006/main">
  <p:tag name="POWER3D TRANSITION" val="TwirlingPanels.p3d 2"/>
  <p:tag name="POWER3D OPTIONS" val="Fast "/>
  <p:tag name="POWER3D IMAGE0" val="C:\Program Files (x86)\PowerPlugs\Transitions\square.jpg"/>
  <p:tag name="POWER3D SOUND" val="Twirling Panels"/>
</p:tagLst>
</file>

<file path=ppt/tags/tag4.xml><?xml version="1.0" encoding="utf-8"?>
<p:tagLst xmlns:a="http://schemas.openxmlformats.org/drawingml/2006/main" xmlns:r="http://schemas.openxmlformats.org/officeDocument/2006/relationships" xmlns:p="http://schemas.openxmlformats.org/presentationml/2006/main">
  <p:tag name="POWER3D TRANSITION" val="TurnImageTurn.p3d 0"/>
  <p:tag name="POWER3D OPTIONS" val="Fast "/>
  <p:tag name="POWER3D IMAGE0" val="C:\Program Files (x86)\PowerPlugs\Transitions\square.jpg"/>
  <p:tag name="POWER3D SOUND" val="Turn Image Turn"/>
  <p:tag name="WP_AF_EFFECT_INFO" val="0"/>
</p:tagLst>
</file>

<file path=ppt/tags/tag5.xml><?xml version="1.0" encoding="utf-8"?>
<p:tagLst xmlns:a="http://schemas.openxmlformats.org/drawingml/2006/main" xmlns:r="http://schemas.openxmlformats.org/officeDocument/2006/relationships" xmlns:p="http://schemas.openxmlformats.org/presentationml/2006/main">
  <p:tag name="POWER3D TRANSITION" val="TurningPieces.p3d 0"/>
  <p:tag name="POWER3D OPTIONS" val="Fast "/>
  <p:tag name="POWER3D IMAGE0" val="C:\Program Files (x86)\PowerPlugs\Transitions\square.jpg"/>
  <p:tag name="POWER3D SOUND" val="Turning Pieces"/>
</p:tagLst>
</file>

<file path=ppt/tags/tag6.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Fast "/>
  <p:tag name="POWER3D IMAGE0" val="square.jpg"/>
  <p:tag name="POWER3D SOUND" val="Emerald Screens"/>
</p:tagLst>
</file>

<file path=ppt/tags/tag7.xml><?xml version="1.0" encoding="utf-8"?>
<p:tagLst xmlns:a="http://schemas.openxmlformats.org/drawingml/2006/main" xmlns:r="http://schemas.openxmlformats.org/officeDocument/2006/relationships" xmlns:p="http://schemas.openxmlformats.org/presentationml/2006/main">
  <p:tag name="POWER3D TRANSITION" val="TurnImageTurn.p3d 0"/>
  <p:tag name="POWER3D OPTIONS" val="Fast "/>
  <p:tag name="POWER3D IMAGE0" val="C:\Program Files (x86)\PowerPlugs\Transitions\square.jpg"/>
  <p:tag name="POWER3D SOUND" val="Turn Image Turn"/>
  <p:tag name="WP_AF_EFFECT_INFO" val="0"/>
</p:tagLst>
</file>

<file path=ppt/tags/tag8.xml><?xml version="1.0" encoding="utf-8"?>
<p:tagLst xmlns:a="http://schemas.openxmlformats.org/drawingml/2006/main" xmlns:r="http://schemas.openxmlformats.org/officeDocument/2006/relationships" xmlns:p="http://schemas.openxmlformats.org/presentationml/2006/main">
  <p:tag name="POWER3D TRANSITION" val="EmeraldScreens.p3d 1"/>
  <p:tag name="POWER3D OPTIONS" val="Fast "/>
  <p:tag name="POWER3D IMAGE0" val="square.jpg"/>
  <p:tag name="POWER3D SOUND" val="Emerald Screens"/>
</p:tagLst>
</file>

<file path=ppt/tags/tag9.xml><?xml version="1.0" encoding="utf-8"?>
<p:tagLst xmlns:a="http://schemas.openxmlformats.org/drawingml/2006/main" xmlns:r="http://schemas.openxmlformats.org/officeDocument/2006/relationships" xmlns:p="http://schemas.openxmlformats.org/presentationml/2006/main">
  <p:tag name="POWER3D TRANSITION" val="ImperialDisk.p3d 1"/>
  <p:tag name="POWER3D OPTIONS" val="Fast "/>
  <p:tag name="POWER3D IMAGE0" val="C:\Program Files (x86)\PowerPlugs\Transitions\square.jpg"/>
  <p:tag name="POWER3D SOUND" val="Imperial Disk"/>
</p:tagLst>
</file>

<file path=ppt/theme/theme1.xml><?xml version="1.0" encoding="utf-8"?>
<a:theme xmlns:a="http://schemas.openxmlformats.org/drawingml/2006/main" name="Bigidea_am_2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gidea_am_2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gidea_am_2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gidea_am_21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gidea_am_21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gidea_am_21 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gidea_am_21 6">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gidea_am_21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gidea_am_21 8">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gidea_am_21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gidea_am_21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gidea_am_21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igidea_am_21 12">
        <a:dk1>
          <a:srgbClr val="3E3E5C"/>
        </a:dk1>
        <a:lt1>
          <a:srgbClr val="FFD833"/>
        </a:lt1>
        <a:dk2>
          <a:srgbClr val="666699"/>
        </a:dk2>
        <a:lt2>
          <a:srgbClr val="FFFFFF"/>
        </a:lt2>
        <a:accent1>
          <a:srgbClr val="60597B"/>
        </a:accent1>
        <a:accent2>
          <a:srgbClr val="6666FF"/>
        </a:accent2>
        <a:accent3>
          <a:srgbClr val="B8B8CA"/>
        </a:accent3>
        <a:accent4>
          <a:srgbClr val="DAB82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gidea_am_21 13">
        <a:dk1>
          <a:srgbClr val="000000"/>
        </a:dk1>
        <a:lt1>
          <a:srgbClr val="666699"/>
        </a:lt1>
        <a:dk2>
          <a:srgbClr val="FF57C7"/>
        </a:dk2>
        <a:lt2>
          <a:srgbClr val="3E3E5C"/>
        </a:lt2>
        <a:accent1>
          <a:srgbClr val="60597B"/>
        </a:accent1>
        <a:accent2>
          <a:srgbClr val="6666FF"/>
        </a:accent2>
        <a:accent3>
          <a:srgbClr val="B8B8CA"/>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Bigidea_am_21 14">
        <a:dk1>
          <a:srgbClr val="FF29C7"/>
        </a:dk1>
        <a:lt1>
          <a:srgbClr val="666699"/>
        </a:lt1>
        <a:dk2>
          <a:srgbClr val="000000"/>
        </a:dk2>
        <a:lt2>
          <a:srgbClr val="3E3E5C"/>
        </a:lt2>
        <a:accent1>
          <a:srgbClr val="60597B"/>
        </a:accent1>
        <a:accent2>
          <a:srgbClr val="6666FF"/>
        </a:accent2>
        <a:accent3>
          <a:srgbClr val="B8B8CA"/>
        </a:accent3>
        <a:accent4>
          <a:srgbClr val="DA21AA"/>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Bigidea_am_21 15">
        <a:dk1>
          <a:srgbClr val="3E3E5C"/>
        </a:dk1>
        <a:lt1>
          <a:srgbClr val="A7E200"/>
        </a:lt1>
        <a:dk2>
          <a:srgbClr val="666699"/>
        </a:dk2>
        <a:lt2>
          <a:srgbClr val="FFFFFF"/>
        </a:lt2>
        <a:accent1>
          <a:srgbClr val="60597B"/>
        </a:accent1>
        <a:accent2>
          <a:srgbClr val="6666FF"/>
        </a:accent2>
        <a:accent3>
          <a:srgbClr val="B8B8CA"/>
        </a:accent3>
        <a:accent4>
          <a:srgbClr val="8EC100"/>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AboveTheCrowd PowerPlugs Templates for PowerPoint</Template>
  <TotalTime>3830</TotalTime>
  <Words>4254</Words>
  <Application>Microsoft Office PowerPoint</Application>
  <PresentationFormat>On-screen Show (4:3)</PresentationFormat>
  <Paragraphs>2135</Paragraphs>
  <Slides>36</Slides>
  <Notes>9</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Bigidea_am_21</vt:lpstr>
      <vt:lpstr>Slide 1</vt:lpstr>
      <vt:lpstr> مقدمة  Introduction </vt:lpstr>
      <vt:lpstr>Slide 3</vt:lpstr>
      <vt:lpstr>Slide 4</vt:lpstr>
      <vt:lpstr>لمحة إحصائية Statistics At A Glance</vt:lpstr>
      <vt:lpstr>عدد الأصناف الغذائية المسجلة في النظام الإلكتروني No. Of Food Items Registered  In The E-system</vt:lpstr>
      <vt:lpstr>تصنيف الدول حسب كميات الأغذية المستوردة   2010  Countries Ranking According To Amount Of Imported Foods 2010</vt:lpstr>
      <vt:lpstr>Slide 8</vt:lpstr>
      <vt:lpstr>أكثر 10 دول تصديرا للأغذية لإمارة دبي عام 2010  TOP 10 Countries For Importing Foods In 2010</vt:lpstr>
      <vt:lpstr>مقارنة بين أكثر 10 دول تصديراً للأغذية عامي 2009-2010  Comparison  Between Top 10 Importing Countries (2009 – 2010</vt:lpstr>
      <vt:lpstr>أكثر المجموعات الغذائية المستوردة من أكثر 10 دول  Top 5 Food Categories Imported From  Top 10 Countries</vt:lpstr>
      <vt:lpstr>الأغذية المستوردة عامي 2009 – 2010 مصنفة حسب مجموعات الأغذية Foods Imported In 2009 &amp; 2010 According To The Food Group</vt:lpstr>
      <vt:lpstr>Slide 13</vt:lpstr>
      <vt:lpstr>Slide 14</vt:lpstr>
      <vt:lpstr>Slide 15</vt:lpstr>
      <vt:lpstr>Slide 16</vt:lpstr>
      <vt:lpstr>2009 Vs 2010 Consignee-wise مقارنة بين عامي 2009-2010 حسب نوع المستورد</vt:lpstr>
      <vt:lpstr>Slide 18</vt:lpstr>
      <vt:lpstr>تفاصيل الأغذية المرفوضة حسب بلد المنشأ (2010) Amounts of Rejected Foods (Country-wise) 2010</vt:lpstr>
      <vt:lpstr> مقارنة بين الأغذية المرفوضة في عامي 2009 و2010 من أكثر 10 دول استيراداً للأغذية Rejected Foods in 2009 &amp; 2010 Imported from Top 10 Countries </vt:lpstr>
      <vt:lpstr>النتائج المخبرية لعينات الأغذية  Laboratory Results of Food Samples</vt:lpstr>
      <vt:lpstr>Slide 22</vt:lpstr>
      <vt:lpstr>Slide 23</vt:lpstr>
      <vt:lpstr> تفاصيل عدم الاستيفاء الميكروبي 2009 Details Of Microbial Non Compliance 2009  </vt:lpstr>
      <vt:lpstr>تفاصيل عدم الاستيفاء الميكروبي 2010  Details Of Microbial Non Compliance 2010 </vt:lpstr>
      <vt:lpstr>  مقارنة بين أسباب عدم الاستيفاء الميكروبي 2009-2010 Comparison between Microbial Non Compliance 2009-2010  </vt:lpstr>
      <vt:lpstr>  أسباب عدم الاستيفاء الكيميائي  2009 Reason For Chemical Non Compliance 2009  </vt:lpstr>
      <vt:lpstr> أسباب عدم الاستيفاء الكيميائي 2010 Reasons Of Chemical Non Compliance 2010 </vt:lpstr>
      <vt:lpstr>Slide 29</vt:lpstr>
      <vt:lpstr>  أسباب عدم الاستيفاء الفيزيائي 2009 Reason For Physical Non Compliance  2009  </vt:lpstr>
      <vt:lpstr>Slide 31</vt:lpstr>
      <vt:lpstr>Slide 32</vt:lpstr>
      <vt:lpstr>Slide 33</vt:lpstr>
      <vt:lpstr>الأسس الرئيسية لخارطة الطريق لضمان سلامة الأغذية المستوردة </vt:lpstr>
      <vt:lpstr>Slide 35</vt:lpstr>
      <vt:lpstr>Slide 36</vt:lpstr>
    </vt:vector>
  </TitlesOfParts>
  <Company>Dubai Municipality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Adnan Ali Ahmed Galaf</dc:creator>
  <cp:lastModifiedBy>ex2</cp:lastModifiedBy>
  <cp:revision>604</cp:revision>
  <dcterms:created xsi:type="dcterms:W3CDTF">2011-02-09T05:32:14Z</dcterms:created>
  <dcterms:modified xsi:type="dcterms:W3CDTF">2011-02-28T03:52:28Z</dcterms:modified>
</cp:coreProperties>
</file>