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rawings/drawing2.xml" ContentType="application/vnd.openxmlformats-officedocument.drawingml.chartshape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charts/chart7.xml" ContentType="application/vnd.openxmlformats-officedocument.drawingml.chart+xml"/>
  <Override PartName="/ppt/tags/tag34.xml" ContentType="application/vnd.openxmlformats-officedocument.presentationml.tags+xml"/>
  <Override PartName="/ppt/tags/tag12.xml" ContentType="application/vnd.openxmlformats-officedocument.presentationml.tags+xml"/>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tags/tag23.xml" ContentType="application/vnd.openxmlformats-officedocument.presentationml.tags+xml"/>
  <Override PartName="/ppt/drawings/drawing7.xml" ContentType="application/vnd.openxmlformats-officedocument.drawingml.chartshapes+xml"/>
  <Override PartName="/ppt/tags/tag3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ppt/tags/tag21.xml" ContentType="application/vnd.openxmlformats-officedocument.presentationml.tags+xml"/>
  <Override PartName="/ppt/drawings/drawing5.xml" ContentType="application/vnd.openxmlformats-officedocument.drawingml.chartshape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charts/chart8.xml" ContentType="application/vnd.openxmlformats-officedocument.drawingml.chart+xml"/>
  <Override PartName="/ppt/tags/tag26.xml" ContentType="application/vnd.openxmlformats-officedocument.presentationml.tags+xml"/>
  <Override PartName="/ppt/charts/chart12.xml" ContentType="application/vnd.openxmlformats-officedocument.drawingml.chart+xml"/>
  <Override PartName="/ppt/tags/tag35.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charts/chart6.xml" ContentType="application/vnd.openxmlformats-officedocument.drawingml.chart+xml"/>
  <Override PartName="/ppt/tags/tag24.xml" ContentType="application/vnd.openxmlformats-officedocument.presentationml.tags+xml"/>
  <Override PartName="/ppt/charts/chart10.xml" ContentType="application/vnd.openxmlformats-officedocument.drawingml.chart+xml"/>
  <Override PartName="/ppt/tags/tag33.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charts/chart4.xml" ContentType="application/vnd.openxmlformats-officedocument.drawingml.chart+xml"/>
  <Override PartName="/ppt/notesSlides/notesSlide6.xml" ContentType="application/vnd.openxmlformats-officedocument.presentationml.notesSlide+xml"/>
  <Override PartName="/ppt/tags/tag22.xml" ContentType="application/vnd.openxmlformats-officedocument.presentationml.tags+xml"/>
  <Override PartName="/ppt/tags/tag31.xml" ContentType="application/vnd.openxmlformats-officedocument.presentationml.tags+xml"/>
  <Override PartName="/ppt/drawings/drawing8.xml" ContentType="application/vnd.openxmlformats-officedocument.drawingml.chartshapes+xml"/>
  <Override PartName="/ppt/slides/slide8.xml" ContentType="application/vnd.openxmlformats-officedocument.presentationml.slide+xml"/>
  <Override PartName="/ppt/charts/chart2.xml" ContentType="application/vnd.openxmlformats-officedocument.drawingml.chart+xml"/>
  <Override PartName="/ppt/tags/tag11.xml" ContentType="application/vnd.openxmlformats-officedocument.presentationml.tags+xml"/>
  <Override PartName="/ppt/notesSlides/notesSlide4.xml" ContentType="application/vnd.openxmlformats-officedocument.presentationml.notesSlide+xml"/>
  <Override PartName="/ppt/tags/tag20.xml" ContentType="application/vnd.openxmlformats-officedocument.presentationml.tags+xml"/>
  <Override PartName="/ppt/drawings/drawing6.xml" ContentType="application/vnd.openxmlformats-officedocument.drawingml.chartshape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charts/chart15.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charts/chart9.xml" ContentType="application/vnd.openxmlformats-officedocument.drawingml.chart+xml"/>
  <Override PartName="/ppt/charts/chart11.xml" ContentType="application/vnd.openxmlformats-officedocument.drawingml.chart+xml"/>
  <Override PartName="/ppt/tags/tag36.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notesSlides/notesSlide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8"/>
  </p:notesMasterIdLst>
  <p:sldIdLst>
    <p:sldId id="331" r:id="rId2"/>
    <p:sldId id="307" r:id="rId3"/>
    <p:sldId id="308" r:id="rId4"/>
    <p:sldId id="332" r:id="rId5"/>
    <p:sldId id="285" r:id="rId6"/>
    <p:sldId id="329" r:id="rId7"/>
    <p:sldId id="333" r:id="rId8"/>
    <p:sldId id="274" r:id="rId9"/>
    <p:sldId id="275" r:id="rId10"/>
    <p:sldId id="300" r:id="rId11"/>
    <p:sldId id="283" r:id="rId12"/>
    <p:sldId id="320" r:id="rId13"/>
    <p:sldId id="299" r:id="rId14"/>
    <p:sldId id="272" r:id="rId15"/>
    <p:sldId id="273" r:id="rId16"/>
    <p:sldId id="277" r:id="rId17"/>
    <p:sldId id="288" r:id="rId18"/>
    <p:sldId id="312" r:id="rId19"/>
    <p:sldId id="335" r:id="rId20"/>
    <p:sldId id="336" r:id="rId21"/>
    <p:sldId id="316" r:id="rId22"/>
    <p:sldId id="317" r:id="rId23"/>
    <p:sldId id="256" r:id="rId24"/>
    <p:sldId id="259" r:id="rId25"/>
    <p:sldId id="261" r:id="rId26"/>
    <p:sldId id="258" r:id="rId27"/>
    <p:sldId id="321" r:id="rId28"/>
    <p:sldId id="268" r:id="rId29"/>
    <p:sldId id="262" r:id="rId30"/>
    <p:sldId id="265" r:id="rId31"/>
    <p:sldId id="266" r:id="rId32"/>
    <p:sldId id="263" r:id="rId33"/>
    <p:sldId id="323" r:id="rId34"/>
    <p:sldId id="318" r:id="rId35"/>
    <p:sldId id="319" r:id="rId36"/>
    <p:sldId id="337"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32523"/>
    <a:srgbClr val="CC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aximized">
    <p:restoredLeft sz="16962" autoAdjust="0"/>
    <p:restoredTop sz="94180" autoAdjust="0"/>
  </p:normalViewPr>
  <p:slideViewPr>
    <p:cSldViewPr>
      <p:cViewPr>
        <p:scale>
          <a:sx n="26" d="100"/>
          <a:sy n="26" d="100"/>
        </p:scale>
        <p:origin x="-2400" y="-1014"/>
      </p:cViewPr>
      <p:guideLst>
        <p:guide orient="horz" pos="663"/>
        <p:guide pos="49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7" d="100"/>
        <a:sy n="57"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AAgalaf\My%20Documents\bashfinal.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Documents%20and%20Settings\AAgalaf\My%20Documents\bashfinal.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Documents%20and%20Settings\AAgalaf\My%20Documents\bashfinal.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Documents%20and%20Settings\AAgalaf\My%20Documents\bashfinal.xlsx" TargetMode="External"/></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C:\Documents%20and%20Settings\AAgalaf\My%20Documents\bashfinal.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Documents%20and%20Settings\AAgalaf\My%20Documents\bashfinal.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Documents%20and%20Settings\AAgalaf\My%20Documents\bashfinal.xlsx" TargetMode="External"/></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Book2" TargetMode="Externa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Book2"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Book2"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Book2"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Book2"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AAgalaf\My%20Documents\bashfinal.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AAgalaf\My%20Documents\bashfinal.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AAgalaf\My%20Documents\bashfinal.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Book2"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26"/>
  <c:chart>
    <c:title>
      <c:tx>
        <c:rich>
          <a:bodyPr/>
          <a:lstStyle/>
          <a:p>
            <a:pPr algn="ctr">
              <a:defRPr>
                <a:solidFill>
                  <a:schemeClr val="accent2">
                    <a:lumMod val="50000"/>
                  </a:schemeClr>
                </a:solidFill>
                <a:effectLst/>
                <a:latin typeface="+mn-lt"/>
                <a:ea typeface="+mn-ea"/>
                <a:cs typeface="+mn-cs"/>
              </a:defRPr>
            </a:pPr>
            <a:r>
              <a:rPr lang="ar-AE" sz="2000" b="1" i="0" baseline="0" dirty="0" smtClean="0">
                <a:solidFill>
                  <a:schemeClr val="accent2">
                    <a:lumMod val="50000"/>
                  </a:schemeClr>
                </a:solidFill>
                <a:effectLst/>
                <a:latin typeface="+mn-lt"/>
                <a:ea typeface="+mn-ea"/>
                <a:cs typeface="+mn-cs"/>
              </a:rPr>
              <a:t>أكثر 10 دول </a:t>
            </a:r>
            <a:r>
              <a:rPr lang="ar-SA" sz="2000" b="1" i="0" baseline="0" dirty="0" smtClean="0">
                <a:solidFill>
                  <a:schemeClr val="accent2">
                    <a:lumMod val="50000"/>
                  </a:schemeClr>
                </a:solidFill>
                <a:effectLst/>
                <a:latin typeface="+mn-lt"/>
                <a:ea typeface="+mn-ea"/>
                <a:cs typeface="+mn-cs"/>
              </a:rPr>
              <a:t>تصديرا لل</a:t>
            </a:r>
            <a:r>
              <a:rPr lang="ar-AE" sz="2000" b="1" i="0" baseline="0" dirty="0" smtClean="0">
                <a:solidFill>
                  <a:schemeClr val="accent2">
                    <a:lumMod val="50000"/>
                  </a:schemeClr>
                </a:solidFill>
                <a:effectLst/>
                <a:latin typeface="+mn-lt"/>
                <a:ea typeface="+mn-ea"/>
                <a:cs typeface="+mn-cs"/>
              </a:rPr>
              <a:t>أغذية ل</a:t>
            </a:r>
            <a:r>
              <a:rPr lang="ar-SA" sz="2000" b="1" i="0" baseline="0" dirty="0" smtClean="0">
                <a:solidFill>
                  <a:schemeClr val="accent2">
                    <a:lumMod val="50000"/>
                  </a:schemeClr>
                </a:solidFill>
                <a:effectLst/>
                <a:latin typeface="+mn-lt"/>
                <a:ea typeface="+mn-ea"/>
                <a:cs typeface="+mn-cs"/>
              </a:rPr>
              <a:t>إمارة دبي </a:t>
            </a:r>
            <a:r>
              <a:rPr lang="ar-AE" sz="2000" b="1" i="0" baseline="0" dirty="0" smtClean="0">
                <a:solidFill>
                  <a:schemeClr val="accent2">
                    <a:lumMod val="50000"/>
                  </a:schemeClr>
                </a:solidFill>
                <a:effectLst/>
                <a:latin typeface="+mn-lt"/>
                <a:ea typeface="+mn-ea"/>
                <a:cs typeface="+mn-cs"/>
              </a:rPr>
              <a:t>عام 2009</a:t>
            </a:r>
          </a:p>
          <a:p>
            <a:pPr algn="ctr">
              <a:defRPr>
                <a:solidFill>
                  <a:schemeClr val="accent2">
                    <a:lumMod val="50000"/>
                  </a:schemeClr>
                </a:solidFill>
                <a:effectLst/>
                <a:latin typeface="+mn-lt"/>
                <a:ea typeface="+mn-ea"/>
                <a:cs typeface="+mn-cs"/>
              </a:defRPr>
            </a:pPr>
            <a:r>
              <a:rPr lang="en-US" sz="2000" b="1" i="0" baseline="0" dirty="0" smtClean="0">
                <a:solidFill>
                  <a:schemeClr val="accent2">
                    <a:lumMod val="50000"/>
                  </a:schemeClr>
                </a:solidFill>
                <a:effectLst/>
                <a:latin typeface="+mn-lt"/>
                <a:ea typeface="+mn-ea"/>
                <a:cs typeface="+mn-cs"/>
              </a:rPr>
              <a:t>TOP 10 Countries For Importing Foods In 2009</a:t>
            </a:r>
            <a:endParaRPr lang="en-US" sz="2000" b="1" i="0" baseline="0" dirty="0">
              <a:solidFill>
                <a:schemeClr val="accent2">
                  <a:lumMod val="50000"/>
                </a:schemeClr>
              </a:solidFill>
              <a:effectLst/>
              <a:latin typeface="Arial" pitchFamily="34" charset="0"/>
              <a:cs typeface="Arial" pitchFamily="34" charset="0"/>
            </a:endParaRPr>
          </a:p>
        </c:rich>
      </c:tx>
      <c:layout>
        <c:manualLayout>
          <c:xMode val="edge"/>
          <c:yMode val="edge"/>
          <c:x val="0.12917168990825315"/>
          <c:y val="2.3999461073529009E-3"/>
        </c:manualLayout>
      </c:layou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itle>
    <c:plotArea>
      <c:layout>
        <c:manualLayout>
          <c:layoutTarget val="inner"/>
          <c:xMode val="edge"/>
          <c:yMode val="edge"/>
          <c:x val="6.7594630906779002E-2"/>
          <c:y val="0.21187671520042281"/>
          <c:w val="0.84629430856874666"/>
          <c:h val="0.51961448405883592"/>
        </c:manualLayout>
      </c:layout>
      <c:barChart>
        <c:barDir val="col"/>
        <c:grouping val="clustered"/>
        <c:ser>
          <c:idx val="0"/>
          <c:order val="0"/>
          <c:tx>
            <c:strRef>
              <c:f>Sheet2!$D$53</c:f>
              <c:strCache>
                <c:ptCount val="1"/>
                <c:pt idx="0">
                  <c:v>%</c:v>
                </c:pt>
              </c:strCache>
            </c:strRef>
          </c:tx>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Lbls>
            <c:spPr>
              <a:effectLst/>
            </c:spPr>
            <c:txPr>
              <a:bodyPr rot="-2640000"/>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showVal val="1"/>
          </c:dLbls>
          <c:cat>
            <c:strRef>
              <c:f>Sheet2!$B$54:$B$63</c:f>
              <c:strCache>
                <c:ptCount val="10"/>
                <c:pt idx="0">
                  <c:v>India</c:v>
                </c:pt>
                <c:pt idx="1">
                  <c:v>Pakistan</c:v>
                </c:pt>
                <c:pt idx="2">
                  <c:v>China</c:v>
                </c:pt>
                <c:pt idx="3">
                  <c:v>Canada</c:v>
                </c:pt>
                <c:pt idx="4">
                  <c:v>Brazil</c:v>
                </c:pt>
                <c:pt idx="5">
                  <c:v>Iran</c:v>
                </c:pt>
                <c:pt idx="6">
                  <c:v>Thailand</c:v>
                </c:pt>
                <c:pt idx="7">
                  <c:v>United States</c:v>
                </c:pt>
                <c:pt idx="8">
                  <c:v>South Africa</c:v>
                </c:pt>
                <c:pt idx="9">
                  <c:v>Australia</c:v>
                </c:pt>
              </c:strCache>
            </c:strRef>
          </c:cat>
          <c:val>
            <c:numRef>
              <c:f>Sheet2!$D$54:$D$63</c:f>
              <c:numCache>
                <c:formatCode>General</c:formatCode>
                <c:ptCount val="10"/>
                <c:pt idx="0">
                  <c:v>27.22</c:v>
                </c:pt>
                <c:pt idx="1">
                  <c:v>8.14</c:v>
                </c:pt>
                <c:pt idx="2">
                  <c:v>6.33</c:v>
                </c:pt>
                <c:pt idx="3">
                  <c:v>4.92</c:v>
                </c:pt>
                <c:pt idx="4">
                  <c:v>4.76</c:v>
                </c:pt>
                <c:pt idx="5">
                  <c:v>4.33</c:v>
                </c:pt>
                <c:pt idx="6">
                  <c:v>4.1499999999999995</c:v>
                </c:pt>
                <c:pt idx="7">
                  <c:v>3.75</c:v>
                </c:pt>
                <c:pt idx="8">
                  <c:v>3.57</c:v>
                </c:pt>
                <c:pt idx="9">
                  <c:v>3.4099999999999997</c:v>
                </c:pt>
              </c:numCache>
            </c:numRef>
          </c:val>
        </c:ser>
        <c:axId val="107726720"/>
        <c:axId val="107728256"/>
      </c:barChart>
      <c:catAx>
        <c:axId val="107726720"/>
        <c:scaling>
          <c:orientation val="minMax"/>
        </c:scaling>
        <c:axPos val="b"/>
        <c:tickLblPos val="nextTo"/>
        <c:txPr>
          <a:bodyPr/>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crossAx val="107728256"/>
        <c:crosses val="autoZero"/>
        <c:auto val="1"/>
        <c:lblAlgn val="ctr"/>
        <c:lblOffset val="100"/>
      </c:catAx>
      <c:valAx>
        <c:axId val="107728256"/>
        <c:scaling>
          <c:orientation val="minMax"/>
        </c:scaling>
        <c:axPos val="l"/>
        <c:majorGridlines/>
        <c:numFmt formatCode="General" sourceLinked="1"/>
        <c:majorTickMark val="in"/>
        <c:tickLblPos val="nextTo"/>
        <c:txPr>
          <a:bodyPr/>
          <a:lstStyle/>
          <a:p>
            <a:pPr rtl="0">
              <a:defRPr lang="ar-SA" b="1">
                <a:solidFill>
                  <a:schemeClr val="accent2">
                    <a:lumMod val="50000"/>
                  </a:schemeClr>
                </a:solidFill>
              </a:defRPr>
            </a:pPr>
            <a:endParaRPr lang="en-US"/>
          </a:p>
        </c:txPr>
        <c:crossAx val="107726720"/>
        <c:crosses val="autoZero"/>
        <c:crossBetween val="between"/>
      </c:valAx>
    </c:plotArea>
    <c:plotVisOnly val="1"/>
    <c:dispBlanksAs val="gap"/>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style val="42"/>
  <c:chart>
    <c:autoTitleDeleted val="1"/>
    <c:plotArea>
      <c:layout>
        <c:manualLayout>
          <c:layoutTarget val="inner"/>
          <c:xMode val="edge"/>
          <c:yMode val="edge"/>
          <c:x val="0.10988418635170603"/>
          <c:y val="0.19851851851851837"/>
          <c:w val="0.76843460192475943"/>
          <c:h val="0.66519437153689476"/>
        </c:manualLayout>
      </c:layout>
      <c:barChart>
        <c:barDir val="col"/>
        <c:grouping val="clustered"/>
        <c:ser>
          <c:idx val="0"/>
          <c:order val="0"/>
          <c:tx>
            <c:strRef>
              <c:f>Sheet1!$B$41</c:f>
              <c:strCache>
                <c:ptCount val="1"/>
                <c:pt idx="0">
                  <c:v>2009</c:v>
                </c:pt>
              </c:strCache>
            </c:strRef>
          </c:tx>
          <c:spPr>
            <a:effectLst>
              <a:outerShdw blurRad="190500" dist="165100" rotWithShape="0">
                <a:srgbClr val="000000">
                  <a:alpha val="50000"/>
                </a:srgbClr>
              </a:outerShdw>
            </a:effectLst>
          </c:spPr>
          <c:dLbls>
            <c:dLbl>
              <c:idx val="2"/>
              <c:layout>
                <c:manualLayout>
                  <c:x val="-1.2500000000000001E-2"/>
                  <c:y val="-1.458151064450287E-7"/>
                </c:manualLayout>
              </c:layout>
              <c:showVal val="1"/>
            </c:dLbl>
            <c:dLbl>
              <c:idx val="5"/>
              <c:layout>
                <c:manualLayout>
                  <c:x val="-6.9444444444444579E-3"/>
                  <c:y val="7.4074074074074094E-3"/>
                </c:manualLayout>
              </c:layout>
              <c:showVal val="1"/>
            </c:dLbl>
            <c:dLbl>
              <c:idx val="6"/>
              <c:layout>
                <c:manualLayout>
                  <c:x val="-6.9444444444444579E-3"/>
                  <c:y val="-1.8518518518518565E-3"/>
                </c:manualLayout>
              </c:layout>
              <c:showVal val="1"/>
            </c:dLbl>
            <c:dLbl>
              <c:idx val="7"/>
              <c:layout>
                <c:manualLayout>
                  <c:x val="-5.5555555555555558E-3"/>
                  <c:y val="0"/>
                </c:manualLayout>
              </c:layout>
              <c:showVal val="1"/>
            </c:dLbl>
            <c:txPr>
              <a:bodyPr/>
              <a:lstStyle/>
              <a:p>
                <a:pPr>
                  <a:defRPr lang="ar-SA"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Val val="1"/>
          </c:dLbls>
          <c:cat>
            <c:strRef>
              <c:f>Sheet1!$A$42:$A$50</c:f>
              <c:strCache>
                <c:ptCount val="9"/>
                <c:pt idx="0">
                  <c:v>ACC</c:v>
                </c:pt>
                <c:pt idx="1">
                  <c:v>Yeasts &amp; Molds</c:v>
                </c:pt>
                <c:pt idx="2">
                  <c:v>Salmonella</c:v>
                </c:pt>
                <c:pt idx="3">
                  <c:v>E. Coli</c:v>
                </c:pt>
                <c:pt idx="4">
                  <c:v>Coliforms</c:v>
                </c:pt>
                <c:pt idx="5">
                  <c:v>Bacillus Cereus</c:v>
                </c:pt>
                <c:pt idx="6">
                  <c:v>Staphylococcus</c:v>
                </c:pt>
                <c:pt idx="7">
                  <c:v>Pseudomonas</c:v>
                </c:pt>
                <c:pt idx="8">
                  <c:v>Clostridium perfringens</c:v>
                </c:pt>
              </c:strCache>
            </c:strRef>
          </c:cat>
          <c:val>
            <c:numRef>
              <c:f>Sheet1!$B$42:$B$50</c:f>
              <c:numCache>
                <c:formatCode>General</c:formatCode>
                <c:ptCount val="9"/>
                <c:pt idx="0">
                  <c:v>27.2</c:v>
                </c:pt>
                <c:pt idx="1">
                  <c:v>38.4</c:v>
                </c:pt>
                <c:pt idx="2">
                  <c:v>12.6</c:v>
                </c:pt>
                <c:pt idx="3">
                  <c:v>8</c:v>
                </c:pt>
                <c:pt idx="4">
                  <c:v>10.5</c:v>
                </c:pt>
                <c:pt idx="5">
                  <c:v>1.4</c:v>
                </c:pt>
                <c:pt idx="6">
                  <c:v>1.4</c:v>
                </c:pt>
                <c:pt idx="7">
                  <c:v>0.5</c:v>
                </c:pt>
                <c:pt idx="8">
                  <c:v>0</c:v>
                </c:pt>
              </c:numCache>
            </c:numRef>
          </c:val>
        </c:ser>
        <c:ser>
          <c:idx val="1"/>
          <c:order val="1"/>
          <c:tx>
            <c:strRef>
              <c:f>Sheet1!$C$41</c:f>
              <c:strCache>
                <c:ptCount val="1"/>
                <c:pt idx="0">
                  <c:v>2010</c:v>
                </c:pt>
              </c:strCache>
            </c:strRef>
          </c:tx>
          <c:spPr>
            <a:effectLst>
              <a:outerShdw blurRad="190500" dist="165100" rotWithShape="0">
                <a:srgbClr val="000000">
                  <a:alpha val="50000"/>
                </a:srgbClr>
              </a:outerShdw>
            </a:effectLst>
          </c:spPr>
          <c:dLbls>
            <c:dLbl>
              <c:idx val="6"/>
              <c:layout>
                <c:manualLayout>
                  <c:x val="4.1666666666666683E-3"/>
                  <c:y val="5.5555555555555558E-3"/>
                </c:manualLayout>
              </c:layout>
              <c:showVal val="1"/>
            </c:dLbl>
            <c:dLbl>
              <c:idx val="7"/>
              <c:layout>
                <c:manualLayout>
                  <c:x val="6.9444444444444579E-3"/>
                  <c:y val="-1.8518518518518565E-3"/>
                </c:manualLayout>
              </c:layout>
              <c:showVal val="1"/>
            </c:dLbl>
            <c:txPr>
              <a:bodyPr/>
              <a:lstStyle/>
              <a:p>
                <a:pPr>
                  <a:defRPr lang="ar-SA"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Val val="1"/>
          </c:dLbls>
          <c:cat>
            <c:strRef>
              <c:f>Sheet1!$A$42:$A$50</c:f>
              <c:strCache>
                <c:ptCount val="9"/>
                <c:pt idx="0">
                  <c:v>ACC</c:v>
                </c:pt>
                <c:pt idx="1">
                  <c:v>Yeasts &amp; Molds</c:v>
                </c:pt>
                <c:pt idx="2">
                  <c:v>Salmonella</c:v>
                </c:pt>
                <c:pt idx="3">
                  <c:v>E. Coli</c:v>
                </c:pt>
                <c:pt idx="4">
                  <c:v>Coliforms</c:v>
                </c:pt>
                <c:pt idx="5">
                  <c:v>Bacillus Cereus</c:v>
                </c:pt>
                <c:pt idx="6">
                  <c:v>Staphylococcus</c:v>
                </c:pt>
                <c:pt idx="7">
                  <c:v>Pseudomonas</c:v>
                </c:pt>
                <c:pt idx="8">
                  <c:v>Clostridium perfringens</c:v>
                </c:pt>
              </c:strCache>
            </c:strRef>
          </c:cat>
          <c:val>
            <c:numRef>
              <c:f>Sheet1!$C$42:$C$50</c:f>
              <c:numCache>
                <c:formatCode>General</c:formatCode>
                <c:ptCount val="9"/>
                <c:pt idx="0">
                  <c:v>33.200000000000003</c:v>
                </c:pt>
                <c:pt idx="1">
                  <c:v>29.4</c:v>
                </c:pt>
                <c:pt idx="2">
                  <c:v>15.4</c:v>
                </c:pt>
                <c:pt idx="3">
                  <c:v>10.9</c:v>
                </c:pt>
                <c:pt idx="4">
                  <c:v>6</c:v>
                </c:pt>
                <c:pt idx="5">
                  <c:v>3.4</c:v>
                </c:pt>
                <c:pt idx="6">
                  <c:v>1.2</c:v>
                </c:pt>
                <c:pt idx="7">
                  <c:v>0.4</c:v>
                </c:pt>
                <c:pt idx="8">
                  <c:v>0.1</c:v>
                </c:pt>
              </c:numCache>
            </c:numRef>
          </c:val>
        </c:ser>
        <c:ser>
          <c:idx val="2"/>
          <c:order val="2"/>
          <c:tx>
            <c:strRef>
              <c:f>Sheet1!$D$41</c:f>
              <c:strCache>
                <c:ptCount val="1"/>
                <c:pt idx="0">
                  <c:v>+/-</c:v>
                </c:pt>
              </c:strCache>
            </c:strRef>
          </c:tx>
          <c:spPr>
            <a:effectLst>
              <a:outerShdw blurRad="190500" dist="165100" rotWithShape="0">
                <a:srgbClr val="000000">
                  <a:alpha val="50000"/>
                </a:srgbClr>
              </a:outerShdw>
            </a:effectLst>
          </c:spPr>
          <c:dLbls>
            <c:dLbl>
              <c:idx val="1"/>
              <c:layout>
                <c:manualLayout>
                  <c:x val="2.7777777777777974E-3"/>
                  <c:y val="0.11851851851851851"/>
                </c:manualLayout>
              </c:layout>
              <c:showVal val="1"/>
            </c:dLbl>
            <c:txPr>
              <a:bodyPr/>
              <a:lstStyle/>
              <a:p>
                <a:pPr>
                  <a:defRPr lang="ar-SA"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Val val="1"/>
          </c:dLbls>
          <c:cat>
            <c:strRef>
              <c:f>Sheet1!$A$42:$A$50</c:f>
              <c:strCache>
                <c:ptCount val="9"/>
                <c:pt idx="0">
                  <c:v>ACC</c:v>
                </c:pt>
                <c:pt idx="1">
                  <c:v>Yeasts &amp; Molds</c:v>
                </c:pt>
                <c:pt idx="2">
                  <c:v>Salmonella</c:v>
                </c:pt>
                <c:pt idx="3">
                  <c:v>E. Coli</c:v>
                </c:pt>
                <c:pt idx="4">
                  <c:v>Coliforms</c:v>
                </c:pt>
                <c:pt idx="5">
                  <c:v>Bacillus Cereus</c:v>
                </c:pt>
                <c:pt idx="6">
                  <c:v>Staphylococcus</c:v>
                </c:pt>
                <c:pt idx="7">
                  <c:v>Pseudomonas</c:v>
                </c:pt>
                <c:pt idx="8">
                  <c:v>Clostridium perfringens</c:v>
                </c:pt>
              </c:strCache>
            </c:strRef>
          </c:cat>
          <c:val>
            <c:numRef>
              <c:f>Sheet1!$D$42:$D$50</c:f>
              <c:numCache>
                <c:formatCode>General</c:formatCode>
                <c:ptCount val="9"/>
                <c:pt idx="0">
                  <c:v>6</c:v>
                </c:pt>
                <c:pt idx="1">
                  <c:v>-9</c:v>
                </c:pt>
                <c:pt idx="2">
                  <c:v>2.8</c:v>
                </c:pt>
                <c:pt idx="3">
                  <c:v>2.9</c:v>
                </c:pt>
                <c:pt idx="4">
                  <c:v>-4.5</c:v>
                </c:pt>
                <c:pt idx="5">
                  <c:v>2</c:v>
                </c:pt>
                <c:pt idx="6">
                  <c:v>-0.2</c:v>
                </c:pt>
                <c:pt idx="7">
                  <c:v>-0.1</c:v>
                </c:pt>
                <c:pt idx="8">
                  <c:v>0.1</c:v>
                </c:pt>
              </c:numCache>
            </c:numRef>
          </c:val>
        </c:ser>
        <c:axId val="117732864"/>
        <c:axId val="117734784"/>
      </c:barChart>
      <c:catAx>
        <c:axId val="117732864"/>
        <c:scaling>
          <c:orientation val="minMax"/>
        </c:scaling>
        <c:axPos val="b"/>
        <c:title>
          <c:tx>
            <c:rich>
              <a:bodyPr/>
              <a:lstStyle/>
              <a:p>
                <a:pPr>
                  <a:defRPr lang="ar-SA" sz="240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240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Reason For Non Compliance</a:t>
                </a:r>
                <a:endParaRPr lang="en-US" sz="2400"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layout/>
        </c:title>
        <c:majorTickMark val="none"/>
        <c:tickLblPos val="nextTo"/>
        <c:spPr>
          <a:effectLst/>
        </c:spPr>
        <c:txPr>
          <a:bodyPr rot="-2580000" vert="horz"/>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crossAx val="117734784"/>
        <c:crosses val="autoZero"/>
        <c:auto val="1"/>
        <c:lblAlgn val="ctr"/>
        <c:lblOffset val="100"/>
      </c:catAx>
      <c:valAx>
        <c:axId val="117734784"/>
        <c:scaling>
          <c:orientation val="minMax"/>
        </c:scaling>
        <c:axPos val="l"/>
        <c:majorGridlines/>
        <c:title>
          <c:tx>
            <c:rich>
              <a:bodyPr/>
              <a:lstStyle/>
              <a:p>
                <a:pPr>
                  <a:defRPr lang="ar-SA" sz="240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240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t>
                </a:r>
              </a:p>
            </c:rich>
          </c:tx>
          <c:layout/>
        </c:title>
        <c:numFmt formatCode="General" sourceLinked="1"/>
        <c:tickLblPos val="nextTo"/>
        <c:txPr>
          <a:bodyPr/>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crossAx val="117732864"/>
        <c:crosses val="autoZero"/>
        <c:crossBetween val="between"/>
      </c:valAx>
      <c:spPr>
        <a:noFill/>
        <a:effectLst>
          <a:outerShdw blurRad="190500" dist="165100" sx="1000" sy="1000" algn="ctr" rotWithShape="0">
            <a:srgbClr val="000000"/>
          </a:outerShdw>
        </a:effectLst>
      </c:spPr>
    </c:plotArea>
    <c:legend>
      <c:legendPos val="r"/>
      <c:layout/>
      <c:spPr>
        <a:effectLst/>
      </c:spPr>
      <c:txPr>
        <a:bodyPr/>
        <a:lstStyle/>
        <a:p>
          <a:pPr algn="just" rtl="0">
            <a:defRPr lang="ar-SA" sz="20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legend>
    <c:plotVisOnly val="1"/>
    <c:dispBlanksAs val="gap"/>
  </c:chart>
  <c:spPr>
    <a:noFill/>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42"/>
  <c:chart>
    <c:autoTitleDeleted val="1"/>
    <c:view3D>
      <c:rotX val="30"/>
      <c:rotY val="200"/>
      <c:perspective val="30"/>
    </c:view3D>
    <c:plotArea>
      <c:layout/>
      <c:pie3DChart>
        <c:varyColors val="1"/>
        <c:ser>
          <c:idx val="0"/>
          <c:order val="0"/>
          <c:spPr>
            <a:effectLst>
              <a:outerShdw blurRad="63500" dist="23000" sx="1000" sy="1000" rotWithShape="0">
                <a:srgbClr val="000000"/>
              </a:outerShdw>
            </a:effectLst>
          </c:spPr>
          <c:dLbls>
            <c:dLbl>
              <c:idx val="4"/>
              <c:layout>
                <c:manualLayout>
                  <c:x val="-5.5787729658792834E-2"/>
                  <c:y val="-0.12385258092738409"/>
                </c:manualLayout>
              </c:layout>
              <c:showCatName val="1"/>
              <c:showPercent val="1"/>
            </c:dLbl>
            <c:dLbl>
              <c:idx val="6"/>
              <c:layout>
                <c:manualLayout>
                  <c:x val="0.11154735345581801"/>
                  <c:y val="3.4177602799650092E-3"/>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7"/>
              <c:layout>
                <c:manualLayout>
                  <c:x val="9.2781988188976525E-2"/>
                  <c:y val="1.924205307669876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8"/>
              <c:layout>
                <c:manualLayout>
                  <c:x val="4.1882545931758525E-2"/>
                  <c:y val="2.6270049577136528E-3"/>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9"/>
              <c:layout>
                <c:manualLayout>
                  <c:x val="3.719712379702541E-2"/>
                  <c:y val="4.8196412948381923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10"/>
              <c:layout>
                <c:manualLayout>
                  <c:x val="3.7586286089238842E-2"/>
                  <c:y val="5.3545931758530181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11"/>
              <c:layout>
                <c:manualLayout>
                  <c:x val="-0.29702537182852246"/>
                  <c:y val="-4.1824438611840188E-2"/>
                </c:manualLayout>
              </c:layout>
              <c:tx>
                <c:rich>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dirty="0" smtClean="0"/>
                      <a:t>TDS</a:t>
                    </a:r>
                    <a:endParaRPr lang="en-US" dirty="0"/>
                  </a:p>
                </c:rich>
              </c:tx>
              <c:spPr/>
              <c:showCatName val="1"/>
              <c:showPercent val="1"/>
            </c:dLbl>
            <c:dLbl>
              <c:idx val="12"/>
              <c:layout>
                <c:manualLayout>
                  <c:x val="-7.1293744531933708E-3"/>
                  <c:y val="7.0941236512102671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13"/>
              <c:layout>
                <c:manualLayout>
                  <c:x val="-8.3902777777777784E-2"/>
                  <c:y val="5.4882035578885983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14"/>
              <c:layout>
                <c:manualLayout>
                  <c:x val="-0.19404910323709698"/>
                  <c:y val="-7.6436862058909302E-2"/>
                </c:manualLayout>
              </c:layout>
              <c:tx>
                <c:rich>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Caffeine</a:t>
                    </a:r>
                    <a:endParaRPr lang="en-US"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spPr/>
              <c:showCatName val="1"/>
              <c:showPercent val="1"/>
            </c:dLbl>
            <c:txPr>
              <a:bodyPr/>
              <a:lstStyle/>
              <a:p>
                <a:pPr>
                  <a:defRPr lang="ar-SA" sz="1200" b="1">
                    <a:latin typeface="Arial" pitchFamily="34" charset="0"/>
                    <a:cs typeface="Arial" pitchFamily="34" charset="0"/>
                  </a:defRPr>
                </a:pPr>
                <a:endParaRPr lang="en-US"/>
              </a:p>
            </c:txPr>
            <c:showCatName val="1"/>
            <c:showPercent val="1"/>
            <c:showLeaderLines val="1"/>
            <c:leaderLines>
              <c:spPr>
                <a:ln>
                  <a:solidFill>
                    <a:schemeClr val="accent2">
                      <a:lumMod val="50000"/>
                    </a:schemeClr>
                  </a:solidFill>
                </a:ln>
              </c:spPr>
            </c:leaderLines>
          </c:dLbls>
          <c:cat>
            <c:strRef>
              <c:f>Sheet1!$A$56:$A$70</c:f>
              <c:strCache>
                <c:ptCount val="15"/>
                <c:pt idx="0">
                  <c:v>Aflatoxins</c:v>
                </c:pt>
                <c:pt idx="1">
                  <c:v>Alcohol</c:v>
                </c:pt>
                <c:pt idx="2">
                  <c:v>Proximate Analysis</c:v>
                </c:pt>
                <c:pt idx="3">
                  <c:v>Colors</c:v>
                </c:pt>
                <c:pt idx="4">
                  <c:v>Salt</c:v>
                </c:pt>
                <c:pt idx="5">
                  <c:v>Preservatives</c:v>
                </c:pt>
                <c:pt idx="6">
                  <c:v>pH</c:v>
                </c:pt>
                <c:pt idx="7">
                  <c:v>Fatty Acids</c:v>
                </c:pt>
                <c:pt idx="8">
                  <c:v>Sweetners</c:v>
                </c:pt>
                <c:pt idx="9">
                  <c:v>Bromates</c:v>
                </c:pt>
                <c:pt idx="10">
                  <c:v>Acidity</c:v>
                </c:pt>
                <c:pt idx="11">
                  <c:v>TDS</c:v>
                </c:pt>
                <c:pt idx="12">
                  <c:v>Benzopyrene</c:v>
                </c:pt>
                <c:pt idx="13">
                  <c:v>Titanium Dioxide</c:v>
                </c:pt>
                <c:pt idx="14">
                  <c:v>Caffeine</c:v>
                </c:pt>
              </c:strCache>
            </c:strRef>
          </c:cat>
          <c:val>
            <c:numRef>
              <c:f>Sheet1!$B$56:$B$70</c:f>
              <c:numCache>
                <c:formatCode>General</c:formatCode>
                <c:ptCount val="15"/>
                <c:pt idx="0">
                  <c:v>42.3</c:v>
                </c:pt>
                <c:pt idx="1">
                  <c:v>8.6</c:v>
                </c:pt>
                <c:pt idx="2">
                  <c:v>11.4</c:v>
                </c:pt>
                <c:pt idx="3">
                  <c:v>11.4</c:v>
                </c:pt>
                <c:pt idx="4">
                  <c:v>3.1</c:v>
                </c:pt>
                <c:pt idx="5">
                  <c:v>7.4</c:v>
                </c:pt>
                <c:pt idx="6">
                  <c:v>2.2999999999999998</c:v>
                </c:pt>
                <c:pt idx="7">
                  <c:v>2.6</c:v>
                </c:pt>
                <c:pt idx="8">
                  <c:v>2.2999999999999998</c:v>
                </c:pt>
                <c:pt idx="9">
                  <c:v>3.1</c:v>
                </c:pt>
                <c:pt idx="10">
                  <c:v>1.4</c:v>
                </c:pt>
                <c:pt idx="11">
                  <c:v>0</c:v>
                </c:pt>
                <c:pt idx="12">
                  <c:v>2.6</c:v>
                </c:pt>
                <c:pt idx="13">
                  <c:v>1.1000000000000001</c:v>
                </c:pt>
                <c:pt idx="14">
                  <c:v>0.30000000000000032</c:v>
                </c:pt>
              </c:numCache>
            </c:numRef>
          </c:val>
        </c:ser>
        <c:dLbls>
          <c:showCatName val="1"/>
          <c:showPercent val="1"/>
        </c:dLbls>
      </c:pie3DChart>
    </c:plotArea>
    <c:plotVisOnly val="1"/>
    <c:dispBlanksAs val="zero"/>
  </c:chart>
  <c:spPr>
    <a:noFill/>
  </c:spPr>
  <c:txPr>
    <a:bodyPr/>
    <a:lstStyle/>
    <a:p>
      <a:pPr>
        <a:defRPr sz="1800"/>
      </a:pPr>
      <a:endParaRPr lang="en-US"/>
    </a:p>
  </c:txPr>
  <c:externalData r:id="rId1"/>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42"/>
  <c:chart>
    <c:autoTitleDeleted val="1"/>
    <c:view3D>
      <c:rotX val="30"/>
      <c:rotY val="220"/>
      <c:perspective val="30"/>
    </c:view3D>
    <c:plotArea>
      <c:layout/>
      <c:pie3DChart>
        <c:varyColors val="1"/>
        <c:ser>
          <c:idx val="0"/>
          <c:order val="0"/>
          <c:spPr>
            <a:effectLst>
              <a:outerShdw blurRad="190500" dist="165100" rotWithShape="0">
                <a:srgbClr val="000000">
                  <a:alpha val="50000"/>
                </a:srgbClr>
              </a:outerShdw>
            </a:effectLst>
          </c:spPr>
          <c:dLbls>
            <c:dLbl>
              <c:idx val="0"/>
              <c:spPr/>
              <c:txPr>
                <a:bodyPr/>
                <a:lstStyle/>
                <a:p>
                  <a:pPr>
                    <a:defRPr lang="ar-SA" sz="1400" b="1">
                      <a:effectLst>
                        <a:outerShdw blurRad="38100" dist="38100" dir="2700000" algn="tl">
                          <a:srgbClr val="000000">
                            <a:alpha val="43137"/>
                          </a:srgbClr>
                        </a:outerShdw>
                      </a:effectLst>
                      <a:latin typeface="Arial" pitchFamily="34" charset="0"/>
                      <a:cs typeface="Arial" pitchFamily="34" charset="0"/>
                    </a:defRPr>
                  </a:pPr>
                  <a:endParaRPr lang="en-US"/>
                </a:p>
              </c:txPr>
            </c:dLbl>
            <c:dLbl>
              <c:idx val="7"/>
              <c:spPr/>
              <c:txPr>
                <a:bodyPr/>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dLbl>
            <c:dLbl>
              <c:idx val="8"/>
              <c:layout>
                <c:manualLayout>
                  <c:x val="9.535695538057827E-2"/>
                  <c:y val="1.7580781568970565E-2"/>
                </c:manualLayout>
              </c:layout>
              <c:spPr/>
              <c:txPr>
                <a:bodyPr/>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9"/>
              <c:layout>
                <c:manualLayout>
                  <c:x val="4.2507600612423514E-2"/>
                  <c:y val="4.7757217847769561E-2"/>
                </c:manualLayout>
              </c:layout>
              <c:spPr/>
              <c:txPr>
                <a:bodyPr/>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10"/>
              <c:layout>
                <c:manualLayout>
                  <c:x val="-2.5322123797025371E-2"/>
                  <c:y val="2.1142315543890452E-2"/>
                </c:manualLayout>
              </c:layout>
              <c:spPr/>
              <c:txPr>
                <a:bodyPr/>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11"/>
              <c:layout>
                <c:manualLayout>
                  <c:x val="-0.14748797025371818"/>
                  <c:y val="3.1556284631087783E-2"/>
                </c:manualLayout>
              </c:layout>
              <c:spPr/>
              <c:txPr>
                <a:bodyPr/>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12"/>
              <c:layout>
                <c:manualLayout>
                  <c:x val="-6.6337270341207413E-2"/>
                  <c:y val="-2.2809857101195891E-2"/>
                </c:manualLayout>
              </c:layout>
              <c:spPr/>
              <c:txPr>
                <a:bodyPr/>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txPr>
              <a:bodyPr/>
              <a:lstStyle/>
              <a:p>
                <a:pPr>
                  <a:defRPr lang="ar-SA" sz="1400" b="1">
                    <a:latin typeface="Arial" pitchFamily="34" charset="0"/>
                    <a:cs typeface="Arial" pitchFamily="34" charset="0"/>
                  </a:defRPr>
                </a:pPr>
                <a:endParaRPr lang="en-US"/>
              </a:p>
            </c:txPr>
            <c:showCatName val="1"/>
            <c:showPercent val="1"/>
            <c:showLeaderLines val="1"/>
            <c:leaderLines>
              <c:spPr>
                <a:ln>
                  <a:solidFill>
                    <a:srgbClr val="C0504D">
                      <a:lumMod val="50000"/>
                    </a:srgbClr>
                  </a:solidFill>
                </a:ln>
              </c:spPr>
            </c:leaderLines>
          </c:dLbls>
          <c:cat>
            <c:strRef>
              <c:f>Sheet1!$C$106:$C$118</c:f>
              <c:strCache>
                <c:ptCount val="13"/>
                <c:pt idx="0">
                  <c:v>Aflatoxins</c:v>
                </c:pt>
                <c:pt idx="1">
                  <c:v>Alcohol</c:v>
                </c:pt>
                <c:pt idx="2">
                  <c:v>Proximate Analysis</c:v>
                </c:pt>
                <c:pt idx="3">
                  <c:v>Colors</c:v>
                </c:pt>
                <c:pt idx="4">
                  <c:v>Salt</c:v>
                </c:pt>
                <c:pt idx="5">
                  <c:v>Preservatives</c:v>
                </c:pt>
                <c:pt idx="6">
                  <c:v>pH</c:v>
                </c:pt>
                <c:pt idx="7">
                  <c:v>Fatty Acids</c:v>
                </c:pt>
                <c:pt idx="8">
                  <c:v>Sweetners</c:v>
                </c:pt>
                <c:pt idx="9">
                  <c:v>Bromates</c:v>
                </c:pt>
                <c:pt idx="10">
                  <c:v>Acidity</c:v>
                </c:pt>
                <c:pt idx="11">
                  <c:v>TDS</c:v>
                </c:pt>
                <c:pt idx="12">
                  <c:v>Benzopyrene</c:v>
                </c:pt>
              </c:strCache>
            </c:strRef>
          </c:cat>
          <c:val>
            <c:numRef>
              <c:f>Sheet1!$D$106:$D$118</c:f>
              <c:numCache>
                <c:formatCode>General</c:formatCode>
                <c:ptCount val="13"/>
                <c:pt idx="0">
                  <c:v>31.1</c:v>
                </c:pt>
                <c:pt idx="1">
                  <c:v>11.9</c:v>
                </c:pt>
                <c:pt idx="2">
                  <c:v>16.7</c:v>
                </c:pt>
                <c:pt idx="3">
                  <c:v>6.5</c:v>
                </c:pt>
                <c:pt idx="4">
                  <c:v>6.2</c:v>
                </c:pt>
                <c:pt idx="5">
                  <c:v>6</c:v>
                </c:pt>
                <c:pt idx="6">
                  <c:v>4.7</c:v>
                </c:pt>
                <c:pt idx="7">
                  <c:v>4.2</c:v>
                </c:pt>
                <c:pt idx="8">
                  <c:v>3.5</c:v>
                </c:pt>
                <c:pt idx="9">
                  <c:v>2.7</c:v>
                </c:pt>
                <c:pt idx="10">
                  <c:v>2.2000000000000002</c:v>
                </c:pt>
                <c:pt idx="11">
                  <c:v>2.2000000000000002</c:v>
                </c:pt>
                <c:pt idx="12">
                  <c:v>2</c:v>
                </c:pt>
              </c:numCache>
            </c:numRef>
          </c:val>
        </c:ser>
        <c:dLbls>
          <c:showCatName val="1"/>
          <c:showPercent val="1"/>
        </c:dLbls>
      </c:pie3DChart>
    </c:plotArea>
    <c:plotVisOnly val="1"/>
    <c:dispBlanksAs val="zero"/>
  </c:chart>
  <c:spPr>
    <a:noFill/>
  </c:spPr>
  <c:txPr>
    <a:bodyPr/>
    <a:lstStyle/>
    <a:p>
      <a:pPr>
        <a:defRPr sz="18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US"/>
  <c:style val="42"/>
  <c:chart>
    <c:title>
      <c:tx>
        <c:rich>
          <a:bodyPr/>
          <a:lstStyle/>
          <a:p>
            <a:pPr marL="0" marR="0" indent="0" algn="ctr" defTabSz="914400" rtl="1" eaLnBrk="1" fontAlgn="auto" latinLnBrk="0" hangingPunct="1">
              <a:lnSpc>
                <a:spcPct val="100000"/>
              </a:lnSpc>
              <a:spcBef>
                <a:spcPts val="0"/>
              </a:spcBef>
              <a:spcAft>
                <a:spcPts val="0"/>
              </a:spcAft>
              <a:buClrTx/>
              <a:buSzTx/>
              <a:buFontTx/>
              <a:buNone/>
              <a:tabLst/>
              <a:defRPr sz="1600" b="1" i="0" u="none" strike="noStrike" kern="1200" baseline="0">
                <a:solidFill>
                  <a:srgbClr val="C0504D">
                    <a:lumMod val="50000"/>
                  </a:srgbClr>
                </a:solidFill>
                <a:latin typeface="+mn-lt"/>
                <a:ea typeface="+mn-ea"/>
                <a:cs typeface="+mn-cs"/>
              </a:defRPr>
            </a:pPr>
            <a:r>
              <a:rPr lang="ar-AE" sz="1800" b="1" i="0" baseline="0" dirty="0" smtClean="0">
                <a:effectLst>
                  <a:outerShdw blurRad="50800" dist="38100" algn="tr" rotWithShape="0">
                    <a:srgbClr val="000000">
                      <a:alpha val="40000"/>
                    </a:srgbClr>
                  </a:outerShdw>
                </a:effectLst>
              </a:rPr>
              <a:t> مقارنة بين أسباب عدم الاستيفاء </a:t>
            </a:r>
            <a:r>
              <a:rPr lang="ar-AE" sz="1800" b="1" i="0" baseline="0" dirty="0" smtClean="0">
                <a:effectLst/>
              </a:rPr>
              <a:t>الكيميائي</a:t>
            </a:r>
            <a:r>
              <a:rPr lang="ar-AE" sz="1800" b="1" i="0" baseline="0" dirty="0" smtClean="0">
                <a:effectLst>
                  <a:outerShdw blurRad="50800" dist="38100" algn="tr" rotWithShape="0">
                    <a:srgbClr val="000000">
                      <a:alpha val="40000"/>
                    </a:srgbClr>
                  </a:outerShdw>
                </a:effectLst>
              </a:rPr>
              <a:t> عامي 2009-2010</a:t>
            </a:r>
            <a:endParaRPr lang="ar-SA" sz="1600" dirty="0" smtClean="0">
              <a:effectLst/>
            </a:endParaRPr>
          </a:p>
          <a:p>
            <a:pPr marL="0" marR="0" indent="0" algn="ctr" defTabSz="914400" rtl="1" eaLnBrk="1" fontAlgn="auto" latinLnBrk="0" hangingPunct="1">
              <a:lnSpc>
                <a:spcPct val="100000"/>
              </a:lnSpc>
              <a:spcBef>
                <a:spcPts val="0"/>
              </a:spcBef>
              <a:spcAft>
                <a:spcPts val="0"/>
              </a:spcAft>
              <a:buClrTx/>
              <a:buSzTx/>
              <a:buFontTx/>
              <a:buNone/>
              <a:tabLst/>
              <a:defRPr sz="1600" b="1" i="0" u="none" strike="noStrike" kern="1200" baseline="0">
                <a:solidFill>
                  <a:srgbClr val="C0504D">
                    <a:lumMod val="50000"/>
                  </a:srgbClr>
                </a:solidFill>
                <a:latin typeface="+mn-lt"/>
                <a:ea typeface="+mn-ea"/>
                <a:cs typeface="+mn-cs"/>
              </a:defRPr>
            </a:pPr>
            <a:r>
              <a:rPr lang="en-US" sz="1600" b="1" i="0" baseline="0" dirty="0" smtClean="0">
                <a:solidFill>
                  <a:schemeClr val="accent2">
                    <a:lumMod val="50000"/>
                  </a:schemeClr>
                </a:solidFill>
                <a:effectLst>
                  <a:outerShdw blurRad="50800" dist="38100" algn="tr" rotWithShape="0">
                    <a:prstClr val="black">
                      <a:alpha val="40000"/>
                    </a:prstClr>
                  </a:outerShdw>
                </a:effectLst>
                <a:latin typeface="+mn-lt"/>
                <a:ea typeface="+mn-ea"/>
                <a:cs typeface="+mn-cs"/>
              </a:rPr>
              <a:t>Comparison between Chemical Non Compliance 2009-2010</a:t>
            </a:r>
            <a:endParaRPr lang="ar-AE" sz="1600" b="1" i="0" baseline="0" dirty="0" smtClean="0">
              <a:solidFill>
                <a:schemeClr val="accent2">
                  <a:lumMod val="50000"/>
                </a:schemeClr>
              </a:solidFill>
              <a:effectLst>
                <a:outerShdw blurRad="50800" dist="38100" algn="tr" rotWithShape="0">
                  <a:prstClr val="black">
                    <a:alpha val="40000"/>
                  </a:prstClr>
                </a:outerShdw>
              </a:effectLst>
              <a:latin typeface="+mn-lt"/>
              <a:ea typeface="+mn-ea"/>
              <a:cs typeface="+mn-cs"/>
            </a:endParaRPr>
          </a:p>
        </c:rich>
      </c:tx>
      <c:layout>
        <c:manualLayout>
          <c:xMode val="edge"/>
          <c:yMode val="edge"/>
          <c:x val="0.15346522309711319"/>
          <c:y val="3.1481481481481485E-2"/>
        </c:manualLayout>
      </c:layou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glow" dir="t">
            <a:rot lat="0" lon="0" rev="4800000"/>
          </a:lightRig>
        </a:scene3d>
        <a:sp3d prstMaterial="matte">
          <a:bevelT w="127000" h="63500"/>
        </a:sp3d>
      </c:spPr>
    </c:title>
    <c:plotArea>
      <c:layout>
        <c:manualLayout>
          <c:layoutTarget val="inner"/>
          <c:xMode val="edge"/>
          <c:yMode val="edge"/>
          <c:x val="9.407414698162779E-2"/>
          <c:y val="0.1466666666666667"/>
          <c:w val="0.79323272090988628"/>
          <c:h val="0.56186103820356048"/>
        </c:manualLayout>
      </c:layout>
      <c:barChart>
        <c:barDir val="col"/>
        <c:grouping val="clustered"/>
        <c:ser>
          <c:idx val="0"/>
          <c:order val="0"/>
          <c:tx>
            <c:strRef>
              <c:f>Sheet1!$B$55</c:f>
              <c:strCache>
                <c:ptCount val="1"/>
                <c:pt idx="0">
                  <c:v>2009</c:v>
                </c:pt>
              </c:strCache>
            </c:strRef>
          </c:tx>
          <c:spPr>
            <a:effectLst>
              <a:outerShdw blurRad="190500" dist="165100" rotWithShape="0">
                <a:srgbClr val="000000">
                  <a:alpha val="50000"/>
                </a:srgbClr>
              </a:outerShdw>
            </a:effectLst>
          </c:spPr>
          <c:dLbls>
            <c:dLbl>
              <c:idx val="0"/>
              <c:layout>
                <c:manualLayout>
                  <c:x val="-2.7777777777778009E-3"/>
                  <c:y val="2.4074074074074133E-2"/>
                </c:manualLayout>
              </c:layout>
              <c:showVal val="1"/>
            </c:dLbl>
            <c:dLbl>
              <c:idx val="9"/>
              <c:layout>
                <c:manualLayout>
                  <c:x val="-4.1666666666666683E-3"/>
                  <c:y val="7.4074074074074094E-3"/>
                </c:manualLayout>
              </c:layout>
              <c:showVal val="1"/>
            </c:dLbl>
            <c:dLbl>
              <c:idx val="10"/>
              <c:layout>
                <c:manualLayout>
                  <c:x val="-6.9444444444444579E-3"/>
                  <c:y val="1.1111111111111125E-2"/>
                </c:manualLayout>
              </c:layout>
              <c:showVal val="1"/>
            </c:dLbl>
            <c:txPr>
              <a:bodyPr rot="-1740000"/>
              <a:lstStyle/>
              <a:p>
                <a:pPr>
                  <a:defRPr lang="ar-SA"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Val val="1"/>
          </c:dLbls>
          <c:cat>
            <c:strRef>
              <c:f>Sheet1!$A$56:$A$70</c:f>
              <c:strCache>
                <c:ptCount val="15"/>
                <c:pt idx="0">
                  <c:v>Aflatoxins</c:v>
                </c:pt>
                <c:pt idx="1">
                  <c:v>Alcohol</c:v>
                </c:pt>
                <c:pt idx="2">
                  <c:v>Proximate Analysis</c:v>
                </c:pt>
                <c:pt idx="3">
                  <c:v>Colors</c:v>
                </c:pt>
                <c:pt idx="4">
                  <c:v>Salt</c:v>
                </c:pt>
                <c:pt idx="5">
                  <c:v>Preservatives</c:v>
                </c:pt>
                <c:pt idx="6">
                  <c:v>pH</c:v>
                </c:pt>
                <c:pt idx="7">
                  <c:v>Fatty Acids</c:v>
                </c:pt>
                <c:pt idx="8">
                  <c:v>Sweetners</c:v>
                </c:pt>
                <c:pt idx="9">
                  <c:v>Bromates</c:v>
                </c:pt>
                <c:pt idx="10">
                  <c:v>Acidity</c:v>
                </c:pt>
                <c:pt idx="11">
                  <c:v>TDS</c:v>
                </c:pt>
                <c:pt idx="12">
                  <c:v>Benzopyrene</c:v>
                </c:pt>
                <c:pt idx="13">
                  <c:v>Titanium Dioxide</c:v>
                </c:pt>
                <c:pt idx="14">
                  <c:v>Caffeine</c:v>
                </c:pt>
              </c:strCache>
            </c:strRef>
          </c:cat>
          <c:val>
            <c:numRef>
              <c:f>Sheet1!$B$56:$B$70</c:f>
              <c:numCache>
                <c:formatCode>General</c:formatCode>
                <c:ptCount val="15"/>
                <c:pt idx="0">
                  <c:v>42.3</c:v>
                </c:pt>
                <c:pt idx="1">
                  <c:v>8.6</c:v>
                </c:pt>
                <c:pt idx="2">
                  <c:v>11.4</c:v>
                </c:pt>
                <c:pt idx="3">
                  <c:v>11.4</c:v>
                </c:pt>
                <c:pt idx="4">
                  <c:v>3.1</c:v>
                </c:pt>
                <c:pt idx="5">
                  <c:v>7.4</c:v>
                </c:pt>
                <c:pt idx="6">
                  <c:v>2.2999999999999998</c:v>
                </c:pt>
                <c:pt idx="7">
                  <c:v>2.6</c:v>
                </c:pt>
                <c:pt idx="8">
                  <c:v>2.2999999999999998</c:v>
                </c:pt>
                <c:pt idx="9">
                  <c:v>3.1</c:v>
                </c:pt>
                <c:pt idx="10">
                  <c:v>1.4</c:v>
                </c:pt>
                <c:pt idx="11">
                  <c:v>0</c:v>
                </c:pt>
                <c:pt idx="12">
                  <c:v>2.6</c:v>
                </c:pt>
                <c:pt idx="13">
                  <c:v>1.1000000000000001</c:v>
                </c:pt>
                <c:pt idx="14">
                  <c:v>0.30000000000000032</c:v>
                </c:pt>
              </c:numCache>
            </c:numRef>
          </c:val>
        </c:ser>
        <c:ser>
          <c:idx val="1"/>
          <c:order val="1"/>
          <c:tx>
            <c:strRef>
              <c:f>Sheet1!$C$55</c:f>
              <c:strCache>
                <c:ptCount val="1"/>
                <c:pt idx="0">
                  <c:v>2010</c:v>
                </c:pt>
              </c:strCache>
            </c:strRef>
          </c:tx>
          <c:spPr>
            <a:effectLst>
              <a:outerShdw blurRad="190500" dist="165100" rotWithShape="0">
                <a:srgbClr val="000000">
                  <a:alpha val="50000"/>
                </a:srgbClr>
              </a:outerShdw>
            </a:effectLst>
          </c:spPr>
          <c:dLbls>
            <c:dLbl>
              <c:idx val="9"/>
              <c:layout>
                <c:manualLayout>
                  <c:x val="6.9444444444444579E-3"/>
                  <c:y val="-1.1111111111111125E-2"/>
                </c:manualLayout>
              </c:layout>
              <c:showVal val="1"/>
            </c:dLbl>
            <c:dLbl>
              <c:idx val="10"/>
              <c:layout>
                <c:manualLayout>
                  <c:x val="8.3333333333333367E-3"/>
                  <c:y val="1.8518518518518565E-3"/>
                </c:manualLayout>
              </c:layout>
              <c:showVal val="1"/>
            </c:dLbl>
            <c:txPr>
              <a:bodyPr rot="-1560000"/>
              <a:lstStyle/>
              <a:p>
                <a:pPr>
                  <a:defRPr lang="ar-SA" sz="11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Val val="1"/>
          </c:dLbls>
          <c:cat>
            <c:strRef>
              <c:f>Sheet1!$A$56:$A$70</c:f>
              <c:strCache>
                <c:ptCount val="15"/>
                <c:pt idx="0">
                  <c:v>Aflatoxins</c:v>
                </c:pt>
                <c:pt idx="1">
                  <c:v>Alcohol</c:v>
                </c:pt>
                <c:pt idx="2">
                  <c:v>Proximate Analysis</c:v>
                </c:pt>
                <c:pt idx="3">
                  <c:v>Colors</c:v>
                </c:pt>
                <c:pt idx="4">
                  <c:v>Salt</c:v>
                </c:pt>
                <c:pt idx="5">
                  <c:v>Preservatives</c:v>
                </c:pt>
                <c:pt idx="6">
                  <c:v>pH</c:v>
                </c:pt>
                <c:pt idx="7">
                  <c:v>Fatty Acids</c:v>
                </c:pt>
                <c:pt idx="8">
                  <c:v>Sweetners</c:v>
                </c:pt>
                <c:pt idx="9">
                  <c:v>Bromates</c:v>
                </c:pt>
                <c:pt idx="10">
                  <c:v>Acidity</c:v>
                </c:pt>
                <c:pt idx="11">
                  <c:v>TDS</c:v>
                </c:pt>
                <c:pt idx="12">
                  <c:v>Benzopyrene</c:v>
                </c:pt>
                <c:pt idx="13">
                  <c:v>Titanium Dioxide</c:v>
                </c:pt>
                <c:pt idx="14">
                  <c:v>Caffeine</c:v>
                </c:pt>
              </c:strCache>
            </c:strRef>
          </c:cat>
          <c:val>
            <c:numRef>
              <c:f>Sheet1!$C$56:$C$70</c:f>
              <c:numCache>
                <c:formatCode>General</c:formatCode>
                <c:ptCount val="15"/>
                <c:pt idx="0">
                  <c:v>31.1</c:v>
                </c:pt>
                <c:pt idx="1">
                  <c:v>11.9</c:v>
                </c:pt>
                <c:pt idx="2">
                  <c:v>16.7</c:v>
                </c:pt>
                <c:pt idx="3">
                  <c:v>6.5</c:v>
                </c:pt>
                <c:pt idx="4">
                  <c:v>6.2</c:v>
                </c:pt>
                <c:pt idx="5">
                  <c:v>6</c:v>
                </c:pt>
                <c:pt idx="6">
                  <c:v>4.7</c:v>
                </c:pt>
                <c:pt idx="7">
                  <c:v>4.2</c:v>
                </c:pt>
                <c:pt idx="8">
                  <c:v>3.5</c:v>
                </c:pt>
                <c:pt idx="9">
                  <c:v>2.7</c:v>
                </c:pt>
                <c:pt idx="10">
                  <c:v>2.2000000000000002</c:v>
                </c:pt>
                <c:pt idx="11">
                  <c:v>2.2000000000000002</c:v>
                </c:pt>
                <c:pt idx="12">
                  <c:v>2</c:v>
                </c:pt>
                <c:pt idx="13">
                  <c:v>0</c:v>
                </c:pt>
                <c:pt idx="14">
                  <c:v>0</c:v>
                </c:pt>
              </c:numCache>
            </c:numRef>
          </c:val>
        </c:ser>
        <c:axId val="117901184"/>
        <c:axId val="117915648"/>
      </c:barChart>
      <c:catAx>
        <c:axId val="117901184"/>
        <c:scaling>
          <c:orientation val="minMax"/>
        </c:scaling>
        <c:axPos val="b"/>
        <c:title>
          <c:tx>
            <c:rich>
              <a:bodyPr/>
              <a:lstStyle/>
              <a:p>
                <a:pPr>
                  <a:defRPr lang="ar-SA" sz="200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2000" b="1" i="0" baseline="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Reason For Non Compliance</a:t>
                </a:r>
                <a:endParaRPr lang="en-US" sz="2000" b="1" i="0" baseline="0"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layout>
            <c:manualLayout>
              <c:xMode val="edge"/>
              <c:yMode val="edge"/>
              <c:x val="0.29668700787401725"/>
              <c:y val="0.87592592592592589"/>
            </c:manualLayout>
          </c:layout>
        </c:title>
        <c:majorTickMark val="none"/>
        <c:tickLblPos val="nextTo"/>
        <c:txPr>
          <a:bodyPr/>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crossAx val="117915648"/>
        <c:crosses val="autoZero"/>
        <c:auto val="1"/>
        <c:lblAlgn val="ctr"/>
        <c:lblOffset val="100"/>
      </c:catAx>
      <c:valAx>
        <c:axId val="117915648"/>
        <c:scaling>
          <c:orientation val="minMax"/>
        </c:scaling>
        <c:axPos val="l"/>
        <c:majorGridlines/>
        <c:title>
          <c:tx>
            <c:rich>
              <a:bodyPr/>
              <a:lstStyle/>
              <a:p>
                <a:pPr>
                  <a:defRPr lang="ar-SA" sz="240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240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t>
                </a:r>
                <a:endParaRPr lang="en-US" sz="2400"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layout/>
        </c:title>
        <c:numFmt formatCode="General" sourceLinked="1"/>
        <c:tickLblPos val="nextTo"/>
        <c:txPr>
          <a:bodyPr/>
          <a:lstStyle/>
          <a:p>
            <a:pPr>
              <a:defRPr lang="ar-SA"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crossAx val="117901184"/>
        <c:crosses val="autoZero"/>
        <c:crossBetween val="between"/>
      </c:valAx>
      <c:spPr>
        <a:noFill/>
      </c:spPr>
    </c:plotArea>
    <c:legend>
      <c:legendPos val="r"/>
      <c:layout>
        <c:manualLayout>
          <c:xMode val="edge"/>
          <c:yMode val="edge"/>
          <c:x val="0.90258464566929131"/>
          <c:y val="0.49016870807815688"/>
          <c:w val="9.6026465441820433E-2"/>
          <c:h val="0.12373665791776069"/>
        </c:manualLayout>
      </c:layout>
      <c:txPr>
        <a:bodyPr/>
        <a:lstStyle/>
        <a:p>
          <a:pPr rtl="0">
            <a:defRPr lang="ar-SA" sz="18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legend>
    <c:plotVisOnly val="1"/>
    <c:dispBlanksAs val="gap"/>
  </c:chart>
  <c:spPr>
    <a:noFill/>
  </c:sp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42"/>
  <c:chart>
    <c:autoTitleDeleted val="1"/>
    <c:view3D>
      <c:rotX val="30"/>
      <c:perspective val="30"/>
    </c:view3D>
    <c:plotArea>
      <c:layout/>
      <c:pie3DChart>
        <c:varyColors val="1"/>
        <c:ser>
          <c:idx val="0"/>
          <c:order val="0"/>
          <c:tx>
            <c:strRef>
              <c:f>Sheet1!$B$75</c:f>
              <c:strCache>
                <c:ptCount val="1"/>
                <c:pt idx="0">
                  <c:v>2009</c:v>
                </c:pt>
              </c:strCache>
            </c:strRef>
          </c:tx>
          <c:spPr>
            <a:effectLst>
              <a:outerShdw blurRad="190500" dist="165100" rotWithShape="0">
                <a:srgbClr val="000000">
                  <a:alpha val="50000"/>
                </a:srgbClr>
              </a:outerShdw>
            </a:effectLst>
          </c:spPr>
          <c:dLbls>
            <c:dLbl>
              <c:idx val="2"/>
              <c:layout>
                <c:manualLayout>
                  <c:x val="-2.366087051618548E-2"/>
                  <c:y val="0.13057363662875454"/>
                </c:manualLayout>
              </c:layout>
              <c:tx>
                <c:rich>
                  <a:bodyPr/>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dirty="0"/>
                      <a:t>Abnormal Color
</a:t>
                    </a:r>
                  </a:p>
                </c:rich>
              </c:tx>
              <c:spPr/>
              <c:dLblPos val="bestFit"/>
              <c:showCatName val="1"/>
              <c:showPercent val="1"/>
            </c:dLbl>
            <c:dLbl>
              <c:idx val="4"/>
              <c:layout>
                <c:manualLayout>
                  <c:x val="-2.398075240594824E-3"/>
                  <c:y val="1.3996937882764654E-2"/>
                </c:manualLayout>
              </c:layout>
              <c:tx>
                <c:rich>
                  <a:bodyPr/>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dirty="0"/>
                      <a:t>Insect
</a:t>
                    </a:r>
                  </a:p>
                </c:rich>
              </c:tx>
              <c:spPr/>
              <c:dLblPos val="bestFit"/>
              <c:showCatName val="1"/>
              <c:showPercent val="1"/>
            </c:dLbl>
            <c:dLbl>
              <c:idx val="5"/>
              <c:layout>
                <c:manualLayout>
                  <c:x val="0.16762521872265967"/>
                  <c:y val="-0.19273432487605721"/>
                </c:manualLayout>
              </c:layout>
              <c:dLblPos val="bestFit"/>
              <c:showCatName val="1"/>
              <c:showPercent val="1"/>
            </c:dLbl>
            <c:txPr>
              <a:bodyPr/>
              <a:lstStyle/>
              <a:p>
                <a:pPr>
                  <a:defRPr lang="ar-SA" sz="1400" b="1">
                    <a:solidFill>
                      <a:schemeClr val="tx1"/>
                    </a:solidFill>
                    <a:effectLst>
                      <a:outerShdw blurRad="38100" dist="38100" dir="2700000" algn="tl">
                        <a:srgbClr val="000000">
                          <a:alpha val="43137"/>
                        </a:srgbClr>
                      </a:outerShdw>
                    </a:effectLst>
                    <a:latin typeface="Arial" pitchFamily="34" charset="0"/>
                    <a:cs typeface="Arial" pitchFamily="34" charset="0"/>
                  </a:defRPr>
                </a:pPr>
                <a:endParaRPr lang="en-US"/>
              </a:p>
            </c:txPr>
            <c:dLblPos val="bestFit"/>
            <c:showCatName val="1"/>
            <c:showPercent val="1"/>
            <c:showLeaderLines val="1"/>
            <c:leaderLines>
              <c:spPr>
                <a:ln>
                  <a:solidFill>
                    <a:schemeClr val="accent2">
                      <a:lumMod val="50000"/>
                    </a:schemeClr>
                  </a:solidFill>
                </a:ln>
              </c:spPr>
            </c:leaderLines>
          </c:dLbls>
          <c:cat>
            <c:strRef>
              <c:f>Sheet1!$A$76:$A$84</c:f>
              <c:strCache>
                <c:ptCount val="9"/>
                <c:pt idx="0">
                  <c:v>Hair</c:v>
                </c:pt>
                <c:pt idx="1">
                  <c:v>Defrosting</c:v>
                </c:pt>
                <c:pt idx="2">
                  <c:v>Abnormal Color</c:v>
                </c:pt>
                <c:pt idx="3">
                  <c:v>Abnormal Odor</c:v>
                </c:pt>
                <c:pt idx="4">
                  <c:v>Insect</c:v>
                </c:pt>
                <c:pt idx="5">
                  <c:v>Improper Weight</c:v>
                </c:pt>
                <c:pt idx="6">
                  <c:v>Foreign Bodies</c:v>
                </c:pt>
                <c:pt idx="7">
                  <c:v>Spoilage</c:v>
                </c:pt>
                <c:pt idx="8">
                  <c:v>Labeling </c:v>
                </c:pt>
              </c:strCache>
            </c:strRef>
          </c:cat>
          <c:val>
            <c:numRef>
              <c:f>Sheet1!$B$76:$B$84</c:f>
              <c:numCache>
                <c:formatCode>General</c:formatCode>
                <c:ptCount val="9"/>
                <c:pt idx="0">
                  <c:v>4</c:v>
                </c:pt>
                <c:pt idx="1">
                  <c:v>30</c:v>
                </c:pt>
                <c:pt idx="2">
                  <c:v>0</c:v>
                </c:pt>
                <c:pt idx="3">
                  <c:v>6</c:v>
                </c:pt>
                <c:pt idx="4">
                  <c:v>2</c:v>
                </c:pt>
                <c:pt idx="5">
                  <c:v>30</c:v>
                </c:pt>
                <c:pt idx="6">
                  <c:v>12</c:v>
                </c:pt>
                <c:pt idx="7">
                  <c:v>8</c:v>
                </c:pt>
                <c:pt idx="8">
                  <c:v>8</c:v>
                </c:pt>
              </c:numCache>
            </c:numRef>
          </c:val>
        </c:ser>
        <c:dLbls>
          <c:showCatName val="1"/>
          <c:showPercent val="1"/>
        </c:dLbls>
      </c:pie3DChart>
    </c:plotArea>
    <c:plotVisOnly val="1"/>
    <c:dispBlanksAs val="zero"/>
  </c:chart>
  <c:spPr>
    <a:noFill/>
  </c:spPr>
  <c:externalData r:id="rId1"/>
  <c:userShapes r:id="rId2"/>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42"/>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2400" b="0" i="0" u="none" strike="noStrike" kern="1200" baseline="0">
                <a:solidFill>
                  <a:srgbClr val="C0504D">
                    <a:lumMod val="50000"/>
                  </a:srgbClr>
                </a:solidFill>
                <a:effectLst/>
                <a:latin typeface="+mn-lt"/>
                <a:ea typeface="+mn-ea"/>
                <a:cs typeface="+mn-cs"/>
              </a:defRPr>
            </a:pPr>
            <a:r>
              <a:rPr lang="ar-AE" sz="2400" b="0" i="0" baseline="0" dirty="0" smtClean="0">
                <a:effectLst/>
                <a:latin typeface="Arabic Transparent" pitchFamily="34" charset="0"/>
                <a:cs typeface="Arabic Transparent" pitchFamily="34" charset="0"/>
              </a:rPr>
              <a:t>أسباب عدم الاستيفاء الفيزيائي</a:t>
            </a:r>
            <a:endParaRPr lang="ar-SA" sz="3200" b="0" dirty="0" smtClean="0">
              <a:effectLst/>
              <a:latin typeface="Arabic Transparent" pitchFamily="34" charset="0"/>
              <a:cs typeface="Arabic Transparent"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sz="2400" b="0" i="0" u="none" strike="noStrike" kern="1200" baseline="0">
                <a:solidFill>
                  <a:srgbClr val="C0504D">
                    <a:lumMod val="50000"/>
                  </a:srgbClr>
                </a:solidFill>
                <a:effectLst/>
                <a:latin typeface="+mn-lt"/>
                <a:ea typeface="+mn-ea"/>
                <a:cs typeface="+mn-cs"/>
              </a:defRPr>
            </a:pPr>
            <a:r>
              <a:rPr lang="en-US" sz="2400" b="0" i="0" baseline="0" dirty="0" smtClean="0">
                <a:solidFill>
                  <a:schemeClr val="accent2">
                    <a:lumMod val="50000"/>
                  </a:schemeClr>
                </a:solidFill>
                <a:effectLst/>
                <a:latin typeface="+mn-lt"/>
                <a:ea typeface="+mn-ea"/>
                <a:cs typeface="+mn-cs"/>
              </a:rPr>
              <a:t>Reason Of Physical Non Compliance</a:t>
            </a:r>
            <a:endParaRPr lang="en-US" sz="2400" b="0" dirty="0" smtClean="0">
              <a:solidFill>
                <a:schemeClr val="accent2">
                  <a:lumMod val="50000"/>
                </a:schemeClr>
              </a:solidFill>
              <a:effectLst/>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sz="2400" b="0" i="0" u="none" strike="noStrike" kern="1200" baseline="0">
                <a:solidFill>
                  <a:srgbClr val="C0504D">
                    <a:lumMod val="50000"/>
                  </a:srgbClr>
                </a:solidFill>
                <a:effectLst/>
                <a:latin typeface="+mn-lt"/>
                <a:ea typeface="+mn-ea"/>
                <a:cs typeface="+mn-cs"/>
              </a:defRPr>
            </a:pPr>
            <a:r>
              <a:rPr lang="en-US" sz="2400" b="0" i="0" baseline="0" dirty="0" smtClean="0">
                <a:solidFill>
                  <a:schemeClr val="accent2">
                    <a:lumMod val="50000"/>
                  </a:schemeClr>
                </a:solidFill>
                <a:effectLst/>
                <a:latin typeface="+mn-lt"/>
                <a:ea typeface="+mn-ea"/>
                <a:cs typeface="+mn-cs"/>
              </a:rPr>
              <a:t>2010</a:t>
            </a:r>
            <a:endParaRPr lang="ar-AE" sz="2400" b="0" i="0" baseline="0" dirty="0" smtClean="0">
              <a:solidFill>
                <a:schemeClr val="accent2">
                  <a:lumMod val="50000"/>
                </a:schemeClr>
              </a:solidFill>
              <a:effectLst/>
              <a:latin typeface="+mn-lt"/>
              <a:ea typeface="+mn-ea"/>
              <a:cs typeface="+mn-cs"/>
            </a:endParaRPr>
          </a:p>
        </c:rich>
      </c:tx>
      <c:layout>
        <c:manualLayout>
          <c:xMode val="edge"/>
          <c:yMode val="edge"/>
          <c:x val="0.18022911198600194"/>
          <c:y val="0"/>
        </c:manualLayout>
      </c:layou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itle>
    <c:view3D>
      <c:rotX val="30"/>
      <c:perspective val="30"/>
    </c:view3D>
    <c:plotArea>
      <c:layout/>
      <c:pie3DChart>
        <c:varyColors val="1"/>
        <c:ser>
          <c:idx val="0"/>
          <c:order val="0"/>
          <c:tx>
            <c:strRef>
              <c:f>Sheet1!$R$79</c:f>
              <c:strCache>
                <c:ptCount val="1"/>
                <c:pt idx="0">
                  <c:v>2010</c:v>
                </c:pt>
              </c:strCache>
            </c:strRef>
          </c:tx>
          <c:spPr>
            <a:effectLst>
              <a:outerShdw blurRad="190500" dist="165100" rotWithShape="0">
                <a:srgbClr val="000000">
                  <a:alpha val="50000"/>
                </a:srgbClr>
              </a:outerShdw>
            </a:effectLst>
          </c:spPr>
          <c:dLbls>
            <c:dLbl>
              <c:idx val="5"/>
              <c:layout>
                <c:manualLayout>
                  <c:x val="0"/>
                  <c:y val="2.4336541265675211E-4"/>
                </c:manualLayout>
              </c:layout>
              <c:spPr/>
              <c:txPr>
                <a:bodyPr/>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6"/>
              <c:spPr/>
              <c:txPr>
                <a:bodyPr/>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dLbl>
            <c:dLbl>
              <c:idx val="8"/>
              <c:delete val="1"/>
            </c:dLbl>
            <c:txPr>
              <a:bodyPr/>
              <a:lstStyle/>
              <a:p>
                <a:pPr>
                  <a:defRPr lang="ar-SA" sz="1400" b="1">
                    <a:latin typeface="Arial" pitchFamily="34" charset="0"/>
                    <a:cs typeface="Arial" pitchFamily="34" charset="0"/>
                  </a:defRPr>
                </a:pPr>
                <a:endParaRPr lang="en-US"/>
              </a:p>
            </c:txPr>
            <c:showCatName val="1"/>
            <c:showPercent val="1"/>
            <c:showLeaderLines val="1"/>
          </c:dLbls>
          <c:cat>
            <c:strRef>
              <c:f>Sheet1!$Q$80:$Q$88</c:f>
              <c:strCache>
                <c:ptCount val="9"/>
                <c:pt idx="0">
                  <c:v>Hair</c:v>
                </c:pt>
                <c:pt idx="1">
                  <c:v>Defrosting</c:v>
                </c:pt>
                <c:pt idx="2">
                  <c:v>Abnormal Color</c:v>
                </c:pt>
                <c:pt idx="3">
                  <c:v>Abnormal Odor</c:v>
                </c:pt>
                <c:pt idx="4">
                  <c:v>Insect</c:v>
                </c:pt>
                <c:pt idx="5">
                  <c:v>Improper Weight</c:v>
                </c:pt>
                <c:pt idx="6">
                  <c:v>Foreign Bodies</c:v>
                </c:pt>
                <c:pt idx="7">
                  <c:v>Spoilage</c:v>
                </c:pt>
                <c:pt idx="8">
                  <c:v>Labeling </c:v>
                </c:pt>
              </c:strCache>
            </c:strRef>
          </c:cat>
          <c:val>
            <c:numRef>
              <c:f>Sheet1!$R$80:$R$88</c:f>
              <c:numCache>
                <c:formatCode>General</c:formatCode>
                <c:ptCount val="9"/>
                <c:pt idx="0">
                  <c:v>32.4</c:v>
                </c:pt>
                <c:pt idx="1">
                  <c:v>19.7</c:v>
                </c:pt>
                <c:pt idx="2">
                  <c:v>8.5</c:v>
                </c:pt>
                <c:pt idx="3">
                  <c:v>8.5</c:v>
                </c:pt>
                <c:pt idx="4">
                  <c:v>8.5</c:v>
                </c:pt>
                <c:pt idx="5">
                  <c:v>5.6</c:v>
                </c:pt>
                <c:pt idx="6">
                  <c:v>5.6</c:v>
                </c:pt>
                <c:pt idx="7">
                  <c:v>11.3</c:v>
                </c:pt>
                <c:pt idx="8">
                  <c:v>0</c:v>
                </c:pt>
              </c:numCache>
            </c:numRef>
          </c:val>
        </c:ser>
        <c:dLbls>
          <c:showCatName val="1"/>
          <c:showPercent val="1"/>
        </c:dLbls>
      </c:pie3DChart>
    </c:plotArea>
    <c:plotVisOnly val="1"/>
    <c:dispBlanksAs val="zero"/>
  </c:chart>
  <c:spPr>
    <a:noFill/>
  </c:sp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style val="42"/>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rgbClr val="C0504D">
                    <a:lumMod val="50000"/>
                  </a:srgbClr>
                </a:solidFill>
                <a:effectLst/>
                <a:latin typeface="+mn-lt"/>
                <a:ea typeface="+mn-ea"/>
                <a:cs typeface="+mn-cs"/>
              </a:defRPr>
            </a:pPr>
            <a:r>
              <a:rPr lang="ar-AE" sz="1800" b="1" i="0" baseline="0" dirty="0" smtClean="0">
                <a:effectLst/>
              </a:rPr>
              <a:t>مقارنة بين أسباب عدم الاستيفاء الفيزيائي 2009-2010</a:t>
            </a:r>
            <a:endParaRPr lang="ar-SA" sz="16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rgbClr val="C0504D">
                    <a:lumMod val="50000"/>
                  </a:srgbClr>
                </a:solidFill>
                <a:effectLst/>
                <a:latin typeface="+mn-lt"/>
                <a:ea typeface="+mn-ea"/>
                <a:cs typeface="+mn-cs"/>
              </a:defRPr>
            </a:pPr>
            <a:r>
              <a:rPr lang="en-US" sz="1600" b="1" i="0" baseline="0" dirty="0" smtClean="0">
                <a:solidFill>
                  <a:schemeClr val="accent2">
                    <a:lumMod val="50000"/>
                  </a:schemeClr>
                </a:solidFill>
                <a:effectLst/>
                <a:latin typeface="+mn-lt"/>
                <a:ea typeface="+mn-ea"/>
                <a:cs typeface="+mn-cs"/>
              </a:rPr>
              <a:t>Comparison between Physical Non Compliance 2009-2010</a:t>
            </a:r>
            <a:endParaRPr lang="ar-AE" sz="1600" b="1" i="0" baseline="0" dirty="0" smtClean="0">
              <a:solidFill>
                <a:schemeClr val="accent2">
                  <a:lumMod val="50000"/>
                </a:schemeClr>
              </a:solidFill>
              <a:effectLst/>
              <a:latin typeface="+mn-lt"/>
              <a:ea typeface="+mn-ea"/>
              <a:cs typeface="+mn-cs"/>
            </a:endParaRPr>
          </a:p>
        </c:rich>
      </c:tx>
      <c:layout>
        <c:manualLayout>
          <c:xMode val="edge"/>
          <c:yMode val="edge"/>
          <c:x val="0.15222572178477689"/>
          <c:y val="5.5555555555555558E-3"/>
        </c:manualLayout>
      </c:layou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glow" dir="t">
            <a:rot lat="0" lon="0" rev="4800000"/>
          </a:lightRig>
        </a:scene3d>
        <a:sp3d prstMaterial="matte">
          <a:bevelT w="127000" h="63500"/>
        </a:sp3d>
      </c:spPr>
    </c:title>
    <c:plotArea>
      <c:layout/>
      <c:barChart>
        <c:barDir val="col"/>
        <c:grouping val="clustered"/>
        <c:ser>
          <c:idx val="0"/>
          <c:order val="0"/>
          <c:tx>
            <c:strRef>
              <c:f>Sheet1!$B$75</c:f>
              <c:strCache>
                <c:ptCount val="1"/>
                <c:pt idx="0">
                  <c:v>2009</c:v>
                </c:pt>
              </c:strCache>
            </c:strRef>
          </c:tx>
          <c:spPr>
            <a:effectLst>
              <a:outerShdw blurRad="190500" dist="165100" rotWithShape="0">
                <a:srgbClr val="000000">
                  <a:alpha val="50000"/>
                </a:srgbClr>
              </a:outerShdw>
            </a:effectLst>
          </c:spPr>
          <c:dLbls>
            <c:txPr>
              <a:bodyPr/>
              <a:lstStyle/>
              <a:p>
                <a:pPr>
                  <a:defRPr lang="ar-SA"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Val val="1"/>
          </c:dLbls>
          <c:cat>
            <c:strRef>
              <c:f>Sheet1!$A$76:$A$84</c:f>
              <c:strCache>
                <c:ptCount val="9"/>
                <c:pt idx="0">
                  <c:v>Hair</c:v>
                </c:pt>
                <c:pt idx="1">
                  <c:v>Defrosting</c:v>
                </c:pt>
                <c:pt idx="2">
                  <c:v>Abnormal Color</c:v>
                </c:pt>
                <c:pt idx="3">
                  <c:v>Abnormal Odor</c:v>
                </c:pt>
                <c:pt idx="4">
                  <c:v>Insect</c:v>
                </c:pt>
                <c:pt idx="5">
                  <c:v>Improper Weight</c:v>
                </c:pt>
                <c:pt idx="6">
                  <c:v>Foreign Bodies</c:v>
                </c:pt>
                <c:pt idx="7">
                  <c:v>Spoilage</c:v>
                </c:pt>
                <c:pt idx="8">
                  <c:v>Labeling </c:v>
                </c:pt>
              </c:strCache>
            </c:strRef>
          </c:cat>
          <c:val>
            <c:numRef>
              <c:f>Sheet1!$B$76:$B$84</c:f>
              <c:numCache>
                <c:formatCode>General</c:formatCode>
                <c:ptCount val="9"/>
                <c:pt idx="0">
                  <c:v>4</c:v>
                </c:pt>
                <c:pt idx="1">
                  <c:v>30</c:v>
                </c:pt>
                <c:pt idx="2">
                  <c:v>0</c:v>
                </c:pt>
                <c:pt idx="3">
                  <c:v>6</c:v>
                </c:pt>
                <c:pt idx="4">
                  <c:v>2</c:v>
                </c:pt>
                <c:pt idx="5">
                  <c:v>30</c:v>
                </c:pt>
                <c:pt idx="6">
                  <c:v>12</c:v>
                </c:pt>
                <c:pt idx="7">
                  <c:v>8</c:v>
                </c:pt>
                <c:pt idx="8">
                  <c:v>8</c:v>
                </c:pt>
              </c:numCache>
            </c:numRef>
          </c:val>
        </c:ser>
        <c:ser>
          <c:idx val="1"/>
          <c:order val="1"/>
          <c:tx>
            <c:strRef>
              <c:f>Sheet1!$C$75</c:f>
              <c:strCache>
                <c:ptCount val="1"/>
                <c:pt idx="0">
                  <c:v>2010</c:v>
                </c:pt>
              </c:strCache>
            </c:strRef>
          </c:tx>
          <c:spPr>
            <a:effectLst>
              <a:outerShdw blurRad="190500" dist="165100" rotWithShape="0">
                <a:srgbClr val="000000">
                  <a:alpha val="50000"/>
                </a:srgbClr>
              </a:outerShdw>
            </a:effectLst>
          </c:spPr>
          <c:dLbls>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Val val="1"/>
          </c:dLbls>
          <c:cat>
            <c:strRef>
              <c:f>Sheet1!$A$76:$A$84</c:f>
              <c:strCache>
                <c:ptCount val="9"/>
                <c:pt idx="0">
                  <c:v>Hair</c:v>
                </c:pt>
                <c:pt idx="1">
                  <c:v>Defrosting</c:v>
                </c:pt>
                <c:pt idx="2">
                  <c:v>Abnormal Color</c:v>
                </c:pt>
                <c:pt idx="3">
                  <c:v>Abnormal Odor</c:v>
                </c:pt>
                <c:pt idx="4">
                  <c:v>Insect</c:v>
                </c:pt>
                <c:pt idx="5">
                  <c:v>Improper Weight</c:v>
                </c:pt>
                <c:pt idx="6">
                  <c:v>Foreign Bodies</c:v>
                </c:pt>
                <c:pt idx="7">
                  <c:v>Spoilage</c:v>
                </c:pt>
                <c:pt idx="8">
                  <c:v>Labeling </c:v>
                </c:pt>
              </c:strCache>
            </c:strRef>
          </c:cat>
          <c:val>
            <c:numRef>
              <c:f>Sheet1!$C$76:$C$84</c:f>
              <c:numCache>
                <c:formatCode>General</c:formatCode>
                <c:ptCount val="9"/>
                <c:pt idx="0">
                  <c:v>32.4</c:v>
                </c:pt>
                <c:pt idx="1">
                  <c:v>19.7</c:v>
                </c:pt>
                <c:pt idx="2">
                  <c:v>8.5</c:v>
                </c:pt>
                <c:pt idx="3">
                  <c:v>8.5</c:v>
                </c:pt>
                <c:pt idx="4">
                  <c:v>8.5</c:v>
                </c:pt>
                <c:pt idx="5">
                  <c:v>5.6</c:v>
                </c:pt>
                <c:pt idx="6">
                  <c:v>5.6</c:v>
                </c:pt>
                <c:pt idx="7">
                  <c:v>11.3</c:v>
                </c:pt>
                <c:pt idx="8">
                  <c:v>0</c:v>
                </c:pt>
              </c:numCache>
            </c:numRef>
          </c:val>
        </c:ser>
        <c:axId val="118088064"/>
        <c:axId val="118089984"/>
      </c:barChart>
      <c:catAx>
        <c:axId val="118088064"/>
        <c:scaling>
          <c:orientation val="minMax"/>
        </c:scaling>
        <c:axPos val="b"/>
        <c:title>
          <c:tx>
            <c:rich>
              <a:bodyPr/>
              <a:lstStyle/>
              <a:p>
                <a:pPr>
                  <a:defRPr lang="ar-SA">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1800" b="1" i="0" baseline="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Reason For Non Compliance</a:t>
                </a:r>
                <a:endParaRPr lang="en-US" sz="1800" b="1" i="0" baseline="0"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layout/>
        </c:title>
        <c:majorTickMark val="none"/>
        <c:tickLblPos val="nextTo"/>
        <c:txPr>
          <a:bodyPr rot="-2220000"/>
          <a:lstStyle/>
          <a:p>
            <a:pPr>
              <a:defRPr lang="ar-SA" sz="1240" b="1" baseline="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crossAx val="118089984"/>
        <c:crosses val="autoZero"/>
        <c:auto val="1"/>
        <c:lblAlgn val="ctr"/>
        <c:lblOffset val="100"/>
      </c:catAx>
      <c:valAx>
        <c:axId val="118089984"/>
        <c:scaling>
          <c:orientation val="minMax"/>
        </c:scaling>
        <c:axPos val="l"/>
        <c:majorGridlines/>
        <c:title>
          <c:tx>
            <c:rich>
              <a:bodyPr/>
              <a:lstStyle/>
              <a:p>
                <a:pPr>
                  <a:defRPr lang="ar-SA" sz="200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200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t>
                </a:r>
                <a:endParaRPr lang="en-US" sz="2000"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layout/>
        </c:title>
        <c:numFmt formatCode="General" sourceLinked="1"/>
        <c:tickLblPos val="nextTo"/>
        <c:txPr>
          <a:bodyPr/>
          <a:lstStyle/>
          <a:p>
            <a:pPr>
              <a:defRPr lang="ar-SA"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crossAx val="118088064"/>
        <c:crosses val="autoZero"/>
        <c:crossBetween val="between"/>
      </c:valAx>
      <c:spPr>
        <a:noFill/>
      </c:spPr>
    </c:plotArea>
    <c:legend>
      <c:legendPos val="r"/>
      <c:layout/>
      <c:txPr>
        <a:bodyPr/>
        <a:lstStyle/>
        <a:p>
          <a:pPr>
            <a:defRPr lang="ar-SA" sz="20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legend>
    <c:plotVisOnly val="1"/>
    <c:dispBlanksAs val="gap"/>
  </c:chart>
  <c:spPr>
    <a:noFill/>
  </c:sp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style val="34"/>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2000" b="1" i="0" u="none" strike="noStrike" kern="1200" baseline="0">
                <a:solidFill>
                  <a:srgbClr val="C0504D">
                    <a:lumMod val="50000"/>
                  </a:srgbClr>
                </a:solidFill>
                <a:effectLst/>
                <a:latin typeface="+mn-lt"/>
                <a:ea typeface="+mn-ea"/>
                <a:cs typeface="+mn-cs"/>
              </a:defRPr>
            </a:pPr>
            <a:r>
              <a:rPr lang="ar-AE" sz="1600" b="1" i="0" baseline="0" dirty="0" smtClean="0">
                <a:effectLst/>
              </a:rPr>
              <a:t>الإجراءات التي تم اتخاذها حيال الأغذية المستوردة عام 2010</a:t>
            </a:r>
            <a:endParaRPr lang="ar-SA" sz="20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sz="2000" b="1" i="0" u="none" strike="noStrike" kern="1200" baseline="0">
                <a:solidFill>
                  <a:srgbClr val="C0504D">
                    <a:lumMod val="50000"/>
                  </a:srgbClr>
                </a:solidFill>
                <a:effectLst/>
                <a:latin typeface="+mn-lt"/>
                <a:ea typeface="+mn-ea"/>
                <a:cs typeface="+mn-cs"/>
              </a:defRPr>
            </a:pPr>
            <a:r>
              <a:rPr lang="en-US" sz="2000" b="1" dirty="0" smtClean="0">
                <a:solidFill>
                  <a:schemeClr val="accent2">
                    <a:lumMod val="50000"/>
                  </a:schemeClr>
                </a:solidFill>
                <a:effectLst/>
                <a:latin typeface="+mn-lt"/>
                <a:ea typeface="+mn-ea"/>
                <a:cs typeface="+mn-cs"/>
              </a:rPr>
              <a:t>Actions </a:t>
            </a:r>
            <a:r>
              <a:rPr lang="en-US" sz="2000" b="1" dirty="0">
                <a:solidFill>
                  <a:schemeClr val="accent2">
                    <a:lumMod val="50000"/>
                  </a:schemeClr>
                </a:solidFill>
                <a:effectLst/>
                <a:latin typeface="+mn-lt"/>
                <a:ea typeface="+mn-ea"/>
                <a:cs typeface="+mn-cs"/>
              </a:rPr>
              <a:t>taken on Foods Imported to Dubai in </a:t>
            </a:r>
            <a:r>
              <a:rPr lang="en-US" sz="2000" b="1" dirty="0" smtClean="0">
                <a:solidFill>
                  <a:schemeClr val="accent2">
                    <a:lumMod val="50000"/>
                  </a:schemeClr>
                </a:solidFill>
                <a:effectLst/>
                <a:latin typeface="+mn-lt"/>
                <a:ea typeface="+mn-ea"/>
                <a:cs typeface="+mn-cs"/>
              </a:rPr>
              <a:t>2010</a:t>
            </a:r>
          </a:p>
        </c:rich>
      </c:tx>
      <c:layout>
        <c:manualLayout>
          <c:xMode val="edge"/>
          <c:yMode val="edge"/>
          <c:x val="0.14513188976377953"/>
          <c:y val="4.0740740740740772E-2"/>
        </c:manualLayout>
      </c:layou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itle>
    <c:view3D>
      <c:rotX val="30"/>
      <c:rotY val="190"/>
      <c:perspective val="30"/>
    </c:view3D>
    <c:plotArea>
      <c:layout>
        <c:manualLayout>
          <c:layoutTarget val="inner"/>
          <c:xMode val="edge"/>
          <c:yMode val="edge"/>
          <c:x val="7.7777777777777779E-2"/>
          <c:y val="0.23010134149897929"/>
          <c:w val="0.84444444444444633"/>
          <c:h val="0.68647331583552051"/>
        </c:manualLayout>
      </c:layout>
      <c:pie3DChart>
        <c:varyColors val="1"/>
        <c:ser>
          <c:idx val="0"/>
          <c:order val="0"/>
          <c:tx>
            <c:strRef>
              <c:f>Sheet2!$D$350</c:f>
              <c:strCache>
                <c:ptCount val="1"/>
                <c:pt idx="0">
                  <c:v>Amount in Tons</c:v>
                </c:pt>
              </c:strCache>
            </c:strRef>
          </c:tx>
          <c:spPr>
            <a:effectLst>
              <a:outerShdw blurRad="190500" dist="165100" algn="ctr" rotWithShape="0">
                <a:srgbClr val="000000">
                  <a:alpha val="50000"/>
                </a:srgbClr>
              </a:outerShdw>
            </a:effectLst>
          </c:spPr>
          <c:dLbls>
            <c:dLbl>
              <c:idx val="0"/>
              <c:spPr/>
              <c:txPr>
                <a:bodyPr/>
                <a:lstStyle/>
                <a:p>
                  <a:pPr>
                    <a:defRPr lang="ar-SA" b="1">
                      <a:solidFill>
                        <a:schemeClr val="tx1"/>
                      </a:solidFill>
                      <a:effectLst>
                        <a:outerShdw blurRad="38100" dist="38100" dir="2700000" algn="tl">
                          <a:srgbClr val="000000">
                            <a:alpha val="43137"/>
                          </a:srgbClr>
                        </a:outerShdw>
                      </a:effectLst>
                      <a:latin typeface="Arial" pitchFamily="34" charset="0"/>
                      <a:cs typeface="Arial" pitchFamily="34" charset="0"/>
                    </a:defRPr>
                  </a:pPr>
                  <a:endParaRPr lang="en-US"/>
                </a:p>
              </c:txPr>
            </c:dLbl>
            <c:dLbl>
              <c:idx val="1"/>
              <c:spPr/>
              <c:txPr>
                <a:bodyPr/>
                <a:lstStyle/>
                <a:p>
                  <a:pPr>
                    <a:defRPr lang="ar-SA" b="1">
                      <a:solidFill>
                        <a:schemeClr val="tx1"/>
                      </a:solidFill>
                      <a:effectLst>
                        <a:outerShdw blurRad="38100" dist="38100" dir="2700000" algn="tl">
                          <a:srgbClr val="000000">
                            <a:alpha val="43137"/>
                          </a:srgbClr>
                        </a:outerShdw>
                      </a:effectLst>
                      <a:latin typeface="Arial" pitchFamily="34" charset="0"/>
                      <a:cs typeface="Arial" pitchFamily="34" charset="0"/>
                    </a:defRPr>
                  </a:pPr>
                  <a:endParaRPr lang="en-US"/>
                </a:p>
              </c:txPr>
            </c:dLbl>
            <c:dLbl>
              <c:idx val="2"/>
              <c:spPr/>
              <c:txPr>
                <a:bodyPr/>
                <a:lstStyle/>
                <a:p>
                  <a:pPr>
                    <a:defRPr lang="ar-SA" b="1">
                      <a:solidFill>
                        <a:schemeClr val="tx1"/>
                      </a:solidFill>
                      <a:effectLst>
                        <a:outerShdw blurRad="38100" dist="38100" dir="2700000" algn="tl">
                          <a:srgbClr val="000000">
                            <a:alpha val="43137"/>
                          </a:srgbClr>
                        </a:outerShdw>
                      </a:effectLst>
                      <a:latin typeface="Arial" pitchFamily="34" charset="0"/>
                      <a:cs typeface="Arial" pitchFamily="34" charset="0"/>
                    </a:defRPr>
                  </a:pPr>
                  <a:endParaRPr lang="en-US"/>
                </a:p>
              </c:txPr>
            </c:dLbl>
            <c:dLbl>
              <c:idx val="3"/>
              <c:layout>
                <c:manualLayout>
                  <c:x val="0.28397703412073483"/>
                  <c:y val="2.4903762029746292E-2"/>
                </c:manualLayout>
              </c:layout>
              <c:spPr/>
              <c:txPr>
                <a:bodyPr/>
                <a:lstStyle/>
                <a:p>
                  <a:pPr>
                    <a:defRPr lang="ar-SA"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4"/>
              <c:layout>
                <c:manualLayout>
                  <c:x val="0.13774529746281838"/>
                  <c:y val="3.4625984251968507E-2"/>
                </c:manualLayout>
              </c:layout>
              <c:spPr/>
              <c:txPr>
                <a:bodyPr/>
                <a:lstStyle/>
                <a:p>
                  <a:pPr>
                    <a:defRPr lang="ar-SA"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5"/>
              <c:layout>
                <c:manualLayout>
                  <c:x val="-0.19009470691163605"/>
                  <c:y val="4.0595800524934382E-2"/>
                </c:manualLayout>
              </c:layout>
              <c:tx>
                <c:rich>
                  <a:bodyPr/>
                  <a:lstStyle/>
                  <a:p>
                    <a:pPr>
                      <a:defRPr lang="ar-SA"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dirty="0"/>
                      <a:t>DIP </a:t>
                    </a:r>
                  </a:p>
                </c:rich>
              </c:tx>
              <c:spPr/>
              <c:showCatName val="1"/>
              <c:showPercent val="1"/>
            </c:dLbl>
            <c:dLbl>
              <c:idx val="6"/>
              <c:layout>
                <c:manualLayout>
                  <c:x val="-0.14438571741032374"/>
                  <c:y val="-8.4782735491397004E-3"/>
                </c:manualLayout>
              </c:layout>
              <c:tx>
                <c:rich>
                  <a:bodyPr/>
                  <a:lstStyle/>
                  <a:p>
                    <a:pPr>
                      <a:defRPr lang="ar-SA"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dirty="0"/>
                      <a:t>Re-export </a:t>
                    </a:r>
                  </a:p>
                </c:rich>
              </c:tx>
              <c:spPr/>
              <c:showCatName val="1"/>
              <c:showPercent val="1"/>
            </c:dLbl>
            <c:txPr>
              <a:bodyPr/>
              <a:lstStyle/>
              <a:p>
                <a:pPr>
                  <a:defRPr lang="ar-SA" b="1">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showLeaderLines val="1"/>
            <c:leaderLines>
              <c:spPr>
                <a:ln>
                  <a:solidFill>
                    <a:schemeClr val="accent2">
                      <a:lumMod val="50000"/>
                    </a:schemeClr>
                  </a:solidFill>
                </a:ln>
              </c:spPr>
            </c:leaderLines>
          </c:dLbls>
          <c:cat>
            <c:strRef>
              <c:f>Sheet2!$C$351:$C$357</c:f>
              <c:strCache>
                <c:ptCount val="7"/>
                <c:pt idx="0">
                  <c:v>Normal Release</c:v>
                </c:pt>
                <c:pt idx="1">
                  <c:v>Rejected Foods </c:v>
                </c:pt>
                <c:pt idx="2">
                  <c:v>Conditional Release </c:v>
                </c:pt>
                <c:pt idx="3">
                  <c:v>Released to free Zone </c:v>
                </c:pt>
                <c:pt idx="4">
                  <c:v>Release to Other Municipalities </c:v>
                </c:pt>
                <c:pt idx="5">
                  <c:v>DIP </c:v>
                </c:pt>
                <c:pt idx="6">
                  <c:v>Re-export </c:v>
                </c:pt>
              </c:strCache>
            </c:strRef>
          </c:cat>
          <c:val>
            <c:numRef>
              <c:f>Sheet2!$D$351:$D$357</c:f>
              <c:numCache>
                <c:formatCode>#,##0.00</c:formatCode>
                <c:ptCount val="7"/>
                <c:pt idx="0">
                  <c:v>4294787</c:v>
                </c:pt>
                <c:pt idx="1">
                  <c:v>432086.5</c:v>
                </c:pt>
                <c:pt idx="2">
                  <c:v>332609.59999999998</c:v>
                </c:pt>
                <c:pt idx="3">
                  <c:v>90313.5</c:v>
                </c:pt>
                <c:pt idx="4">
                  <c:v>52316.5</c:v>
                </c:pt>
                <c:pt idx="5">
                  <c:v>26206</c:v>
                </c:pt>
                <c:pt idx="6">
                  <c:v>7870.2</c:v>
                </c:pt>
              </c:numCache>
            </c:numRef>
          </c:val>
        </c:ser>
        <c:dLbls>
          <c:showCatName val="1"/>
          <c:showPercent val="1"/>
        </c:dLbls>
      </c:pie3DChart>
    </c:plotArea>
    <c:plotVisOnly val="1"/>
    <c:dispBlanksAs val="zero"/>
  </c:chart>
  <c:spPr>
    <a:noFill/>
  </c:sp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42"/>
  <c:clrMapOvr bg1="dk2" tx1="lt1" bg2="dk1" tx2="lt2" accent1="accent1" accent2="accent2" accent3="accent3" accent4="accent4" accent5="accent5" accent6="accent6" hlink="hlink" folHlink="folHlink"/>
  <c:chart>
    <c:autoTitleDeleted val="1"/>
    <c:plotArea>
      <c:layout>
        <c:manualLayout>
          <c:layoutTarget val="inner"/>
          <c:xMode val="edge"/>
          <c:yMode val="edge"/>
          <c:x val="0.10064624802859377"/>
          <c:y val="0.2056997945307194"/>
          <c:w val="0.80750254299765556"/>
          <c:h val="0.5449045626839546"/>
        </c:manualLayout>
      </c:layout>
      <c:barChart>
        <c:barDir val="col"/>
        <c:grouping val="clustered"/>
        <c:ser>
          <c:idx val="0"/>
          <c:order val="0"/>
          <c:tx>
            <c:strRef>
              <c:f>Sheet2!$D$86</c:f>
              <c:strCache>
                <c:ptCount val="1"/>
                <c:pt idx="0">
                  <c:v> % </c:v>
                </c:pt>
              </c:strCache>
            </c:strRef>
          </c:tx>
          <c:spPr>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Lbls>
            <c:dLbl>
              <c:idx val="0"/>
              <c:layout>
                <c:manualLayout>
                  <c:x val="2.2222066687197291E-2"/>
                  <c:y val="5.7970820440785163E-3"/>
                </c:manualLayout>
              </c:layout>
              <c:spPr/>
              <c:txPr>
                <a:bodyPr rot="-60000"/>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showVal val="1"/>
            </c:dLbl>
            <c:txPr>
              <a:bodyPr rot="-2100000"/>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showVal val="1"/>
          </c:dLbls>
          <c:cat>
            <c:strRef>
              <c:f>Sheet2!$B$87:$B$96</c:f>
              <c:strCache>
                <c:ptCount val="10"/>
                <c:pt idx="0">
                  <c:v>India</c:v>
                </c:pt>
                <c:pt idx="1">
                  <c:v>Pakistan</c:v>
                </c:pt>
                <c:pt idx="2">
                  <c:v>China</c:v>
                </c:pt>
                <c:pt idx="3">
                  <c:v>Brazil</c:v>
                </c:pt>
                <c:pt idx="4">
                  <c:v>United States</c:v>
                </c:pt>
                <c:pt idx="5">
                  <c:v>South Africa</c:v>
                </c:pt>
                <c:pt idx="6">
                  <c:v>Iran</c:v>
                </c:pt>
                <c:pt idx="7">
                  <c:v>Australia</c:v>
                </c:pt>
                <c:pt idx="8">
                  <c:v>Canada</c:v>
                </c:pt>
                <c:pt idx="9">
                  <c:v>Thailand</c:v>
                </c:pt>
              </c:strCache>
            </c:strRef>
          </c:cat>
          <c:val>
            <c:numRef>
              <c:f>Sheet2!$D$87:$D$96</c:f>
              <c:numCache>
                <c:formatCode>General</c:formatCode>
                <c:ptCount val="10"/>
                <c:pt idx="0">
                  <c:v>26.479999999999986</c:v>
                </c:pt>
                <c:pt idx="1">
                  <c:v>10.51</c:v>
                </c:pt>
                <c:pt idx="2">
                  <c:v>6.03</c:v>
                </c:pt>
                <c:pt idx="3">
                  <c:v>4.8199999999999985</c:v>
                </c:pt>
                <c:pt idx="4">
                  <c:v>3.9499999999999997</c:v>
                </c:pt>
                <c:pt idx="5">
                  <c:v>3.72</c:v>
                </c:pt>
                <c:pt idx="6">
                  <c:v>3.4699999999999998</c:v>
                </c:pt>
                <c:pt idx="7">
                  <c:v>3.3899999999999997</c:v>
                </c:pt>
                <c:pt idx="8">
                  <c:v>3.04</c:v>
                </c:pt>
                <c:pt idx="9">
                  <c:v>2.7</c:v>
                </c:pt>
              </c:numCache>
            </c:numRef>
          </c:val>
        </c:ser>
        <c:axId val="110381312"/>
        <c:axId val="110383104"/>
      </c:barChart>
      <c:catAx>
        <c:axId val="110381312"/>
        <c:scaling>
          <c:orientation val="minMax"/>
        </c:scaling>
        <c:axPos val="b"/>
        <c:tickLblPos val="nextTo"/>
        <c:txPr>
          <a:bodyPr/>
          <a:lstStyle/>
          <a:p>
            <a:pPr>
              <a:defRPr lang="ar-SA" b="1">
                <a:solidFill>
                  <a:schemeClr val="accent2">
                    <a:lumMod val="50000"/>
                  </a:schemeClr>
                </a:solidFill>
              </a:defRPr>
            </a:pPr>
            <a:endParaRPr lang="en-US"/>
          </a:p>
        </c:txPr>
        <c:crossAx val="110383104"/>
        <c:crosses val="autoZero"/>
        <c:auto val="1"/>
        <c:lblAlgn val="ctr"/>
        <c:lblOffset val="100"/>
      </c:catAx>
      <c:valAx>
        <c:axId val="110383104"/>
        <c:scaling>
          <c:orientation val="minMax"/>
        </c:scaling>
        <c:axPos val="l"/>
        <c:majorGridlines/>
        <c:numFmt formatCode="General" sourceLinked="1"/>
        <c:tickLblPos val="nextTo"/>
        <c:txPr>
          <a:bodyPr/>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crossAx val="110381312"/>
        <c:crosses val="autoZero"/>
        <c:crossBetween val="between"/>
      </c:valAx>
      <c:spPr>
        <a:noFill/>
      </c:spPr>
    </c:plotArea>
    <c:plotVisOnly val="1"/>
    <c:dispBlanksAs val="gap"/>
  </c:chart>
  <c:spPr>
    <a:noFill/>
  </c:spPr>
  <c:txPr>
    <a:bodyPr/>
    <a:lstStyle/>
    <a:p>
      <a:pPr>
        <a:defRPr sz="1800"/>
      </a:pPr>
      <a:endParaRPr lang="en-US"/>
    </a:p>
  </c:txPr>
  <c:externalData r:id="rId2"/>
  <c:userShapes r:id="rId3"/>
</c:chartSpace>
</file>

<file path=ppt/charts/chart3.xml><?xml version="1.0" encoding="utf-8"?>
<c:chartSpace xmlns:c="http://schemas.openxmlformats.org/drawingml/2006/chart" xmlns:a="http://schemas.openxmlformats.org/drawingml/2006/main" xmlns:r="http://schemas.openxmlformats.org/officeDocument/2006/relationships">
  <c:lang val="en-US"/>
  <c:style val="26"/>
  <c:chart>
    <c:title>
      <c:tx>
        <c:rich>
          <a:bodyPr/>
          <a:lstStyle/>
          <a:p>
            <a:pPr>
              <a:defRPr sz="2400">
                <a:solidFill>
                  <a:schemeClr val="accent2">
                    <a:lumMod val="50000"/>
                  </a:schemeClr>
                </a:solidFill>
                <a:effectLst/>
                <a:latin typeface="+mn-lt"/>
                <a:ea typeface="+mn-ea"/>
                <a:cs typeface="+mn-cs"/>
              </a:defRPr>
            </a:pPr>
            <a:r>
              <a:rPr lang="en-US" sz="2400" b="1" i="0" baseline="0" dirty="0" smtClean="0">
                <a:solidFill>
                  <a:schemeClr val="accent2">
                    <a:lumMod val="50000"/>
                  </a:schemeClr>
                </a:solidFill>
                <a:effectLst/>
                <a:latin typeface="+mn-lt"/>
                <a:ea typeface="+mn-ea"/>
                <a:cs typeface="+mn-cs"/>
              </a:rPr>
              <a:t>% Of Food Groups Imported In 2009</a:t>
            </a:r>
            <a:endParaRPr lang="en-US" sz="2400" dirty="0" smtClean="0">
              <a:solidFill>
                <a:schemeClr val="accent2">
                  <a:lumMod val="50000"/>
                </a:schemeClr>
              </a:solidFill>
              <a:effectLst/>
              <a:latin typeface="+mn-lt"/>
              <a:ea typeface="+mn-ea"/>
              <a:cs typeface="+mn-cs"/>
            </a:endParaRPr>
          </a:p>
          <a:p>
            <a:pPr>
              <a:defRPr sz="2400">
                <a:solidFill>
                  <a:schemeClr val="accent2">
                    <a:lumMod val="50000"/>
                  </a:schemeClr>
                </a:solidFill>
                <a:effectLst/>
                <a:latin typeface="+mn-lt"/>
                <a:ea typeface="+mn-ea"/>
                <a:cs typeface="+mn-cs"/>
              </a:defRPr>
            </a:pPr>
            <a:r>
              <a:rPr lang="ar-AE" sz="2400" b="1" i="0" baseline="0" dirty="0" smtClean="0">
                <a:solidFill>
                  <a:schemeClr val="accent2">
                    <a:lumMod val="50000"/>
                  </a:schemeClr>
                </a:solidFill>
                <a:effectLst/>
                <a:latin typeface="+mn-lt"/>
                <a:ea typeface="+mn-ea"/>
                <a:cs typeface="+mn-cs"/>
              </a:rPr>
              <a:t>% مجموعات الأغذية المستوردة عام 2009</a:t>
            </a:r>
            <a:endParaRPr lang="en-US" sz="2400" b="1" i="0" baseline="0" dirty="0">
              <a:solidFill>
                <a:schemeClr val="accent2">
                  <a:lumMod val="50000"/>
                </a:schemeClr>
              </a:solidFill>
              <a:effectLst/>
            </a:endParaRPr>
          </a:p>
        </c:rich>
      </c:tx>
      <c:layout>
        <c:manualLayout>
          <c:xMode val="edge"/>
          <c:yMode val="edge"/>
          <c:x val="0.19088582715428787"/>
          <c:y val="3.0995760233918132E-2"/>
        </c:manualLayout>
      </c:layou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itle>
    <c:view3D>
      <c:rotX val="30"/>
      <c:rotY val="210"/>
      <c:perspective val="30"/>
    </c:view3D>
    <c:plotArea>
      <c:layout>
        <c:manualLayout>
          <c:layoutTarget val="inner"/>
          <c:xMode val="edge"/>
          <c:yMode val="edge"/>
          <c:x val="7.9780429359080696E-2"/>
          <c:y val="0.12460482456140373"/>
          <c:w val="0.89014235272791742"/>
          <c:h val="0.83687383040935803"/>
        </c:manualLayout>
      </c:layout>
      <c:pie3DChart>
        <c:varyColors val="1"/>
        <c:ser>
          <c:idx val="0"/>
          <c:order val="0"/>
          <c:tx>
            <c:strRef>
              <c:f>Sheet2!$B$1</c:f>
              <c:strCache>
                <c:ptCount val="1"/>
                <c:pt idx="0">
                  <c:v>Amount in Tons </c:v>
                </c:pt>
              </c:strCache>
            </c:strRef>
          </c:tx>
          <c:spPr>
            <a:effectLst>
              <a:outerShdw blurRad="190500" dist="165100" rotWithShape="0">
                <a:srgbClr val="000000">
                  <a:alpha val="50000"/>
                </a:srgbClr>
              </a:outerShdw>
            </a:effectLst>
          </c:spPr>
          <c:dLbls>
            <c:dLbl>
              <c:idx val="0"/>
              <c:spPr/>
              <c:txPr>
                <a:bodyPr/>
                <a:lstStyle/>
                <a:p>
                  <a:pPr>
                    <a:defRPr lang="ar-SA" sz="1400" b="1">
                      <a:solidFill>
                        <a:schemeClr val="tx1"/>
                      </a:solidFill>
                      <a:effectLst>
                        <a:outerShdw blurRad="38100" dist="38100" dir="2700000" algn="tl">
                          <a:srgbClr val="000000">
                            <a:alpha val="43137"/>
                          </a:srgbClr>
                        </a:outerShdw>
                      </a:effectLst>
                    </a:defRPr>
                  </a:pPr>
                  <a:endParaRPr lang="en-US"/>
                </a:p>
              </c:txPr>
            </c:dLbl>
            <c:dLbl>
              <c:idx val="1"/>
              <c:spPr/>
              <c:txPr>
                <a:bodyPr/>
                <a:lstStyle/>
                <a:p>
                  <a:pPr>
                    <a:defRPr lang="ar-SA" sz="1400" b="1">
                      <a:solidFill>
                        <a:schemeClr val="tx1"/>
                      </a:solidFill>
                      <a:effectLst>
                        <a:outerShdw blurRad="38100" dist="38100" dir="2700000" algn="tl">
                          <a:srgbClr val="000000">
                            <a:alpha val="43137"/>
                          </a:srgbClr>
                        </a:outerShdw>
                      </a:effectLst>
                    </a:defRPr>
                  </a:pPr>
                  <a:endParaRPr lang="en-US"/>
                </a:p>
              </c:txPr>
            </c:dLbl>
            <c:dLbl>
              <c:idx val="2"/>
              <c:layout>
                <c:manualLayout>
                  <c:x val="-0.15415951497639671"/>
                  <c:y val="6.0319298245614127E-2"/>
                </c:manualLayout>
              </c:layout>
              <c:spPr/>
              <c:txPr>
                <a:bodyPr/>
                <a:lstStyle/>
                <a:p>
                  <a:pPr>
                    <a:defRPr lang="ar-SA" sz="1400" b="1">
                      <a:solidFill>
                        <a:schemeClr val="tx1"/>
                      </a:solidFill>
                      <a:effectLst>
                        <a:outerShdw blurRad="38100" dist="38100" dir="2700000" algn="tl">
                          <a:srgbClr val="000000">
                            <a:alpha val="43137"/>
                          </a:srgbClr>
                        </a:outerShdw>
                      </a:effectLst>
                    </a:defRPr>
                  </a:pPr>
                  <a:endParaRPr lang="en-US"/>
                </a:p>
              </c:txPr>
              <c:showCatName val="1"/>
              <c:showPercent val="1"/>
            </c:dLbl>
            <c:dLbl>
              <c:idx val="3"/>
              <c:layout>
                <c:manualLayout>
                  <c:x val="0"/>
                  <c:y val="0.17234488304093598"/>
                </c:manualLayout>
              </c:layout>
              <c:tx>
                <c:rich>
                  <a:bodyPr/>
                  <a:lstStyle/>
                  <a:p>
                    <a:pPr>
                      <a:defRPr lang="ar-SA" sz="1400" b="1">
                        <a:solidFill>
                          <a:schemeClr val="accent2">
                            <a:lumMod val="50000"/>
                          </a:schemeClr>
                        </a:solidFill>
                        <a:effectLst>
                          <a:outerShdw blurRad="38100" dist="38100" dir="2700000" algn="tl">
                            <a:srgbClr val="000000">
                              <a:alpha val="43137"/>
                            </a:srgbClr>
                          </a:outerShdw>
                        </a:effectLst>
                      </a:defRPr>
                    </a:pPr>
                    <a:r>
                      <a:rPr lang="en-US" dirty="0">
                        <a:solidFill>
                          <a:schemeClr val="tx1"/>
                        </a:solidFill>
                      </a:rPr>
                      <a:t>Pulses,</a:t>
                    </a:r>
                    <a:r>
                      <a:rPr lang="en-US" dirty="0"/>
                      <a:t> Seeds, &amp; Nuts
12%</a:t>
                    </a:r>
                  </a:p>
                </c:rich>
              </c:tx>
              <c:spPr/>
              <c:showCatName val="1"/>
              <c:showPercent val="1"/>
            </c:dLbl>
            <c:dLbl>
              <c:idx val="4"/>
              <c:spPr/>
              <c:txPr>
                <a:bodyPr/>
                <a:lstStyle/>
                <a:p>
                  <a:pPr>
                    <a:defRPr lang="ar-SA" sz="1100" b="1">
                      <a:solidFill>
                        <a:schemeClr val="tx1"/>
                      </a:solidFill>
                      <a:effectLst>
                        <a:outerShdw blurRad="38100" dist="38100" dir="2700000" algn="tl">
                          <a:srgbClr val="000000">
                            <a:alpha val="43137"/>
                          </a:srgbClr>
                        </a:outerShdw>
                      </a:effectLst>
                    </a:defRPr>
                  </a:pPr>
                  <a:endParaRPr lang="en-US"/>
                </a:p>
              </c:txPr>
            </c:dLbl>
            <c:dLbl>
              <c:idx val="5"/>
              <c:spPr/>
              <c:txPr>
                <a:bodyPr/>
                <a:lstStyle/>
                <a:p>
                  <a:pPr>
                    <a:defRPr lang="ar-SA" sz="1400" b="1">
                      <a:solidFill>
                        <a:schemeClr val="tx1"/>
                      </a:solidFill>
                      <a:effectLst>
                        <a:outerShdw blurRad="38100" dist="38100" dir="2700000" algn="tl">
                          <a:srgbClr val="000000">
                            <a:alpha val="43137"/>
                          </a:srgbClr>
                        </a:outerShdw>
                      </a:effectLst>
                    </a:defRPr>
                  </a:pPr>
                  <a:endParaRPr lang="en-US"/>
                </a:p>
              </c:txPr>
            </c:dLbl>
            <c:dLbl>
              <c:idx val="6"/>
              <c:layout>
                <c:manualLayout>
                  <c:x val="0.12442607544319415"/>
                  <c:y val="-3.6279093567251529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defRPr>
                  </a:pPr>
                  <a:endParaRPr lang="en-US"/>
                </a:p>
              </c:txPr>
              <c:showCatName val="1"/>
              <c:showPercent val="1"/>
            </c:dLbl>
            <c:dLbl>
              <c:idx val="7"/>
              <c:layout>
                <c:manualLayout>
                  <c:x val="0.24291279135085384"/>
                  <c:y val="6.8736808214876072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defRPr>
                  </a:pPr>
                  <a:endParaRPr lang="en-US"/>
                </a:p>
              </c:txPr>
              <c:showCatName val="1"/>
              <c:showPercent val="1"/>
            </c:dLbl>
            <c:dLbl>
              <c:idx val="8"/>
              <c:layout>
                <c:manualLayout>
                  <c:x val="0.2553444205697748"/>
                  <c:y val="9.7965969759012395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defRPr>
                  </a:pPr>
                  <a:endParaRPr lang="en-US"/>
                </a:p>
              </c:txPr>
              <c:showCatName val="1"/>
              <c:showPercent val="1"/>
            </c:dLbl>
            <c:dLbl>
              <c:idx val="9"/>
              <c:layout>
                <c:manualLayout>
                  <c:x val="0.11084610306273313"/>
                  <c:y val="-0.20739981546716346"/>
                </c:manualLayout>
              </c:layout>
              <c:spPr/>
              <c:txPr>
                <a:bodyPr/>
                <a:lstStyle/>
                <a:p>
                  <a:pPr>
                    <a:defRPr lang="ar-SA" sz="1400" b="1">
                      <a:solidFill>
                        <a:schemeClr val="tx1"/>
                      </a:solidFill>
                      <a:effectLst>
                        <a:outerShdw blurRad="38100" dist="38100" dir="2700000" algn="tl">
                          <a:srgbClr val="000000">
                            <a:alpha val="43137"/>
                          </a:srgbClr>
                        </a:outerShdw>
                      </a:effectLst>
                    </a:defRPr>
                  </a:pPr>
                  <a:endParaRPr lang="en-US"/>
                </a:p>
              </c:txPr>
              <c:showCatName val="1"/>
              <c:showPercent val="1"/>
            </c:dLbl>
            <c:dLbl>
              <c:idx val="10"/>
              <c:layout>
                <c:manualLayout>
                  <c:x val="0.28736419171681826"/>
                  <c:y val="0.11752480725082592"/>
                </c:manualLayout>
              </c:layout>
              <c:spPr/>
              <c:txPr>
                <a:bodyPr/>
                <a:lstStyle/>
                <a:p>
                  <a:pPr>
                    <a:defRPr lang="ar-SA" sz="1100" b="1">
                      <a:solidFill>
                        <a:schemeClr val="accent2">
                          <a:lumMod val="50000"/>
                        </a:schemeClr>
                      </a:solidFill>
                      <a:effectLst>
                        <a:outerShdw blurRad="38100" dist="38100" dir="2700000" algn="tl">
                          <a:srgbClr val="000000">
                            <a:alpha val="43137"/>
                          </a:srgbClr>
                        </a:outerShdw>
                      </a:effectLst>
                    </a:defRPr>
                  </a:pPr>
                  <a:endParaRPr lang="en-US"/>
                </a:p>
              </c:txPr>
              <c:showCatName val="1"/>
              <c:showPercent val="1"/>
            </c:dLbl>
            <c:dLbl>
              <c:idx val="11"/>
              <c:layout>
                <c:manualLayout>
                  <c:x val="0.1177424051439472"/>
                  <c:y val="0.16639792942548848"/>
                </c:manualLayout>
              </c:layout>
              <c:spPr/>
              <c:txPr>
                <a:bodyPr/>
                <a:lstStyle/>
                <a:p>
                  <a:pPr>
                    <a:defRPr lang="ar-SA" sz="1100" b="1">
                      <a:solidFill>
                        <a:schemeClr val="accent2">
                          <a:lumMod val="50000"/>
                        </a:schemeClr>
                      </a:solidFill>
                      <a:effectLst>
                        <a:outerShdw blurRad="38100" dist="38100" dir="2700000" algn="tl">
                          <a:srgbClr val="000000">
                            <a:alpha val="43137"/>
                          </a:srgbClr>
                        </a:outerShdw>
                      </a:effectLst>
                    </a:defRPr>
                  </a:pPr>
                  <a:endParaRPr lang="en-US"/>
                </a:p>
              </c:txPr>
              <c:showCatName val="1"/>
              <c:showPercent val="1"/>
            </c:dLbl>
            <c:dLbl>
              <c:idx val="12"/>
              <c:layout>
                <c:manualLayout>
                  <c:x val="-1.9337251337028963E-3"/>
                  <c:y val="7.5267543859649122E-2"/>
                </c:manualLayout>
              </c:layout>
              <c:spPr/>
              <c:txPr>
                <a:bodyPr/>
                <a:lstStyle/>
                <a:p>
                  <a:pPr>
                    <a:defRPr lang="ar-SA" sz="1100" b="1">
                      <a:solidFill>
                        <a:schemeClr val="accent2">
                          <a:lumMod val="50000"/>
                        </a:schemeClr>
                      </a:solidFill>
                      <a:effectLst>
                        <a:outerShdw blurRad="38100" dist="38100" dir="2700000" algn="tl">
                          <a:srgbClr val="000000">
                            <a:alpha val="43137"/>
                          </a:srgbClr>
                        </a:outerShdw>
                      </a:effectLst>
                    </a:defRPr>
                  </a:pPr>
                  <a:endParaRPr lang="en-US"/>
                </a:p>
              </c:txPr>
              <c:showCatName val="1"/>
              <c:showPercent val="1"/>
            </c:dLbl>
            <c:dLbl>
              <c:idx val="13"/>
              <c:layout>
                <c:manualLayout>
                  <c:x val="-0.11700297127585862"/>
                  <c:y val="0.14564202391367737"/>
                </c:manualLayout>
              </c:layout>
              <c:tx>
                <c:rich>
                  <a:bodyPr/>
                  <a:lstStyle/>
                  <a:p>
                    <a:pPr>
                      <a:defRPr lang="ar-SA" sz="1100" b="1">
                        <a:solidFill>
                          <a:schemeClr val="accent2">
                            <a:lumMod val="50000"/>
                          </a:schemeClr>
                        </a:solidFill>
                        <a:effectLst>
                          <a:outerShdw blurRad="38100" dist="38100" dir="2700000" algn="tl">
                            <a:srgbClr val="000000">
                              <a:alpha val="43137"/>
                            </a:srgbClr>
                          </a:outerShdw>
                        </a:effectLst>
                      </a:defRPr>
                    </a:pPr>
                    <a:r>
                      <a:rPr lang="en-US" sz="1100" b="1" dirty="0">
                        <a:solidFill>
                          <a:schemeClr val="accent2">
                            <a:lumMod val="50000"/>
                          </a:schemeClr>
                        </a:solidFill>
                        <a:effectLst>
                          <a:outerShdw blurRad="38100" dist="38100" dir="2700000" algn="tl">
                            <a:srgbClr val="000000">
                              <a:alpha val="43137"/>
                            </a:srgbClr>
                          </a:outerShdw>
                        </a:effectLst>
                      </a:rPr>
                      <a:t>Food </a:t>
                    </a:r>
                    <a:r>
                      <a:rPr lang="en-US" sz="1100" b="1" dirty="0" smtClean="0">
                        <a:solidFill>
                          <a:schemeClr val="accent2">
                            <a:lumMod val="50000"/>
                          </a:schemeClr>
                        </a:solidFill>
                        <a:effectLst>
                          <a:outerShdw blurRad="38100" dist="38100" dir="2700000" algn="tl">
                            <a:srgbClr val="000000">
                              <a:alpha val="43137"/>
                            </a:srgbClr>
                          </a:outerShdw>
                        </a:effectLst>
                      </a:rPr>
                      <a:t>Additives</a:t>
                    </a:r>
                    <a:endParaRPr lang="en-US" sz="1100" b="1" dirty="0">
                      <a:solidFill>
                        <a:schemeClr val="accent2">
                          <a:lumMod val="50000"/>
                        </a:schemeClr>
                      </a:solidFill>
                      <a:effectLst>
                        <a:outerShdw blurRad="38100" dist="38100" dir="2700000" algn="tl">
                          <a:srgbClr val="000000">
                            <a:alpha val="43137"/>
                          </a:srgbClr>
                        </a:outerShdw>
                      </a:effectLst>
                    </a:endParaRPr>
                  </a:p>
                </c:rich>
              </c:tx>
              <c:spPr/>
              <c:showCatName val="1"/>
              <c:showPercent val="1"/>
            </c:dLbl>
            <c:dLbl>
              <c:idx val="14"/>
              <c:layout>
                <c:manualLayout>
                  <c:x val="-7.1222924344798183E-2"/>
                  <c:y val="4.5067220764071173E-2"/>
                </c:manualLayout>
              </c:layout>
              <c:tx>
                <c:rich>
                  <a:bodyPr/>
                  <a:lstStyle/>
                  <a:p>
                    <a:pPr>
                      <a:defRPr lang="ar-SA" sz="1050" b="1">
                        <a:solidFill>
                          <a:schemeClr val="accent2">
                            <a:lumMod val="50000"/>
                          </a:schemeClr>
                        </a:solidFill>
                        <a:effectLst>
                          <a:outerShdw blurRad="38100" dist="38100" dir="2700000" algn="tl">
                            <a:srgbClr val="000000">
                              <a:alpha val="43137"/>
                            </a:srgbClr>
                          </a:outerShdw>
                        </a:effectLst>
                      </a:defRPr>
                    </a:pPr>
                    <a:r>
                      <a:rPr lang="en-US" sz="1050" b="1" dirty="0">
                        <a:solidFill>
                          <a:schemeClr val="accent2">
                            <a:lumMod val="50000"/>
                          </a:schemeClr>
                        </a:solidFill>
                        <a:effectLst>
                          <a:outerShdw blurRad="38100" dist="38100" dir="2700000" algn="tl">
                            <a:srgbClr val="000000">
                              <a:alpha val="43137"/>
                            </a:srgbClr>
                          </a:outerShdw>
                        </a:effectLst>
                      </a:rPr>
                      <a:t>Miscellaneous Food
</a:t>
                    </a:r>
                  </a:p>
                </c:rich>
              </c:tx>
              <c:spPr/>
              <c:showCatName val="1"/>
              <c:showPercent val="1"/>
            </c:dLbl>
            <c:dLbl>
              <c:idx val="15"/>
              <c:layout>
                <c:manualLayout>
                  <c:x val="-6.1370882400671546E-2"/>
                  <c:y val="-5.6309273840769912E-2"/>
                </c:manualLayout>
              </c:layout>
              <c:tx>
                <c:rich>
                  <a:bodyPr/>
                  <a:lstStyle/>
                  <a:p>
                    <a:pPr>
                      <a:defRPr lang="ar-SA" sz="1000" b="1">
                        <a:solidFill>
                          <a:schemeClr val="accent2">
                            <a:lumMod val="50000"/>
                          </a:schemeClr>
                        </a:solidFill>
                        <a:effectLst>
                          <a:outerShdw blurRad="38100" dist="38100" dir="2700000" algn="tl">
                            <a:srgbClr val="000000">
                              <a:alpha val="43137"/>
                            </a:srgbClr>
                          </a:outerShdw>
                        </a:effectLst>
                      </a:defRPr>
                    </a:pPr>
                    <a:r>
                      <a:rPr lang="en-US" sz="1000" b="1" dirty="0">
                        <a:solidFill>
                          <a:schemeClr val="accent2">
                            <a:lumMod val="50000"/>
                          </a:schemeClr>
                        </a:solidFill>
                        <a:effectLst>
                          <a:outerShdw blurRad="38100" dist="38100" dir="2700000" algn="tl">
                            <a:srgbClr val="000000">
                              <a:alpha val="43137"/>
                            </a:srgbClr>
                          </a:outerShdw>
                        </a:effectLst>
                      </a:rPr>
                      <a:t>Snacks &amp; Ready To Eat Food
</a:t>
                    </a:r>
                  </a:p>
                </c:rich>
              </c:tx>
              <c:spPr/>
              <c:showCatName val="1"/>
              <c:showPercent val="1"/>
            </c:dLbl>
            <c:dLbl>
              <c:idx val="16"/>
              <c:layout>
                <c:manualLayout>
                  <c:x val="-5.2509717785298782E-2"/>
                  <c:y val="-1.1884222805482661E-2"/>
                </c:manualLayout>
              </c:layout>
              <c:tx>
                <c:rich>
                  <a:bodyPr/>
                  <a:lstStyle/>
                  <a:p>
                    <a:pPr>
                      <a:defRPr lang="ar-SA" sz="1000" b="1">
                        <a:solidFill>
                          <a:schemeClr val="accent2">
                            <a:lumMod val="50000"/>
                          </a:schemeClr>
                        </a:solidFill>
                        <a:effectLst>
                          <a:outerShdw blurRad="38100" dist="38100" dir="2700000" algn="tl">
                            <a:srgbClr val="000000">
                              <a:alpha val="43137"/>
                            </a:srgbClr>
                          </a:outerShdw>
                        </a:effectLst>
                      </a:defRPr>
                    </a:pPr>
                    <a:r>
                      <a:rPr lang="en-US" sz="1000" b="1" dirty="0">
                        <a:solidFill>
                          <a:schemeClr val="accent2">
                            <a:lumMod val="50000"/>
                          </a:schemeClr>
                        </a:solidFill>
                        <a:effectLst>
                          <a:outerShdw blurRad="38100" dist="38100" dir="2700000" algn="tl">
                            <a:srgbClr val="000000">
                              <a:alpha val="43137"/>
                            </a:srgbClr>
                          </a:outerShdw>
                        </a:effectLst>
                      </a:rPr>
                      <a:t>Special Nutritional Use </a:t>
                    </a:r>
                    <a:r>
                      <a:rPr lang="en-US" sz="1000" b="1" dirty="0" smtClean="0">
                        <a:solidFill>
                          <a:schemeClr val="accent2">
                            <a:lumMod val="50000"/>
                          </a:schemeClr>
                        </a:solidFill>
                        <a:effectLst>
                          <a:outerShdw blurRad="38100" dist="38100" dir="2700000" algn="tl">
                            <a:srgbClr val="000000">
                              <a:alpha val="43137"/>
                            </a:srgbClr>
                          </a:outerShdw>
                        </a:effectLst>
                      </a:rPr>
                      <a:t>Products</a:t>
                    </a:r>
                    <a:endParaRPr lang="en-US" sz="1000" b="1" dirty="0">
                      <a:solidFill>
                        <a:schemeClr val="accent2">
                          <a:lumMod val="50000"/>
                        </a:schemeClr>
                      </a:solidFill>
                      <a:effectLst>
                        <a:outerShdw blurRad="38100" dist="38100" dir="2700000" algn="tl">
                          <a:srgbClr val="000000">
                            <a:alpha val="43137"/>
                          </a:srgbClr>
                        </a:outerShdw>
                      </a:effectLst>
                    </a:endParaRPr>
                  </a:p>
                </c:rich>
              </c:tx>
              <c:spPr/>
              <c:showCatName val="1"/>
              <c:showPercent val="1"/>
            </c:dLbl>
            <c:dLbl>
              <c:idx val="17"/>
              <c:layout>
                <c:manualLayout>
                  <c:x val="-3.3048945814108346E-2"/>
                  <c:y val="-0.10618780985710118"/>
                </c:manualLayout>
              </c:layout>
              <c:tx>
                <c:rich>
                  <a:bodyPr/>
                  <a:lstStyle/>
                  <a:p>
                    <a:pPr>
                      <a:defRPr lang="ar-SA" sz="1050" b="1">
                        <a:solidFill>
                          <a:schemeClr val="accent2">
                            <a:lumMod val="50000"/>
                          </a:schemeClr>
                        </a:solidFill>
                        <a:effectLst>
                          <a:outerShdw blurRad="38100" dist="38100" dir="2700000" algn="tl">
                            <a:srgbClr val="000000">
                              <a:alpha val="43137"/>
                            </a:srgbClr>
                          </a:outerShdw>
                        </a:effectLst>
                      </a:defRPr>
                    </a:pPr>
                    <a:r>
                      <a:rPr lang="en-US" sz="1050" b="1" dirty="0">
                        <a:solidFill>
                          <a:schemeClr val="accent2">
                            <a:lumMod val="50000"/>
                          </a:schemeClr>
                        </a:solidFill>
                        <a:effectLst>
                          <a:outerShdw blurRad="38100" dist="38100" dir="2700000" algn="tl">
                            <a:srgbClr val="000000">
                              <a:alpha val="43137"/>
                            </a:srgbClr>
                          </a:outerShdw>
                        </a:effectLst>
                      </a:rPr>
                      <a:t>Miscellaneous Non </a:t>
                    </a:r>
                    <a:r>
                      <a:rPr lang="en-US" sz="1050" b="1" dirty="0" smtClean="0">
                        <a:solidFill>
                          <a:schemeClr val="accent2">
                            <a:lumMod val="50000"/>
                          </a:schemeClr>
                        </a:solidFill>
                        <a:effectLst>
                          <a:outerShdw blurRad="38100" dist="38100" dir="2700000" algn="tl">
                            <a:srgbClr val="000000">
                              <a:alpha val="43137"/>
                            </a:srgbClr>
                          </a:outerShdw>
                        </a:effectLst>
                      </a:rPr>
                      <a:t>Food</a:t>
                    </a:r>
                    <a:endParaRPr lang="en-US" sz="1050" b="1" dirty="0">
                      <a:solidFill>
                        <a:schemeClr val="accent2">
                          <a:lumMod val="50000"/>
                        </a:schemeClr>
                      </a:solidFill>
                      <a:effectLst>
                        <a:outerShdw blurRad="38100" dist="38100" dir="2700000" algn="tl">
                          <a:srgbClr val="000000">
                            <a:alpha val="43137"/>
                          </a:srgbClr>
                        </a:outerShdw>
                      </a:effectLst>
                    </a:endParaRPr>
                  </a:p>
                </c:rich>
              </c:tx>
              <c:spPr/>
              <c:showCatName val="1"/>
              <c:showPercent val="1"/>
            </c:dLbl>
            <c:txPr>
              <a:bodyPr/>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showCatName val="1"/>
            <c:showPercent val="1"/>
            <c:showLeaderLines val="1"/>
            <c:leaderLines>
              <c:spPr>
                <a:ln>
                  <a:solidFill>
                    <a:schemeClr val="accent2">
                      <a:lumMod val="50000"/>
                    </a:schemeClr>
                  </a:solidFill>
                </a:ln>
              </c:spPr>
            </c:leaderLines>
          </c:dLbls>
          <c:cat>
            <c:strRef>
              <c:f>Sheet2!$A$2:$A$19</c:f>
              <c:strCache>
                <c:ptCount val="18"/>
                <c:pt idx="0">
                  <c:v>Grains &amp; Cereals </c:v>
                </c:pt>
                <c:pt idx="1">
                  <c:v>Fruits &amp; Products</c:v>
                </c:pt>
                <c:pt idx="2">
                  <c:v>Vegetables &amp; Products</c:v>
                </c:pt>
                <c:pt idx="3">
                  <c:v>Pulses, Seeds, &amp; Nuts</c:v>
                </c:pt>
                <c:pt idx="4">
                  <c:v>Meat, Poultry And Products</c:v>
                </c:pt>
                <c:pt idx="5">
                  <c:v>Sweets</c:v>
                </c:pt>
                <c:pt idx="6">
                  <c:v>Oils, Fats, And Products</c:v>
                </c:pt>
                <c:pt idx="7">
                  <c:v>Herbs &amp; Spices</c:v>
                </c:pt>
                <c:pt idx="8">
                  <c:v>Dairy Products</c:v>
                </c:pt>
                <c:pt idx="9">
                  <c:v>Beverages &amp; Drinks</c:v>
                </c:pt>
                <c:pt idx="10">
                  <c:v>Seafood &amp; Products</c:v>
                </c:pt>
                <c:pt idx="11">
                  <c:v>Soups, Sauces, &amp; Dressings</c:v>
                </c:pt>
                <c:pt idx="12">
                  <c:v>Water</c:v>
                </c:pt>
                <c:pt idx="13">
                  <c:v>Food Additives</c:v>
                </c:pt>
                <c:pt idx="14">
                  <c:v>Miscellaneous Food</c:v>
                </c:pt>
                <c:pt idx="15">
                  <c:v>Snacks &amp; Ready To Eat Food</c:v>
                </c:pt>
                <c:pt idx="16">
                  <c:v>Special Nutritional Use Products</c:v>
                </c:pt>
                <c:pt idx="17">
                  <c:v>Miscellaneous Non Food</c:v>
                </c:pt>
              </c:strCache>
            </c:strRef>
          </c:cat>
          <c:val>
            <c:numRef>
              <c:f>Sheet2!$B$2:$B$19</c:f>
              <c:numCache>
                <c:formatCode>#,##0.00</c:formatCode>
                <c:ptCount val="18"/>
                <c:pt idx="0">
                  <c:v>1324983.23</c:v>
                </c:pt>
                <c:pt idx="1">
                  <c:v>709779.39</c:v>
                </c:pt>
                <c:pt idx="2">
                  <c:v>550406.57999999565</c:v>
                </c:pt>
                <c:pt idx="3">
                  <c:v>505494.71</c:v>
                </c:pt>
                <c:pt idx="4">
                  <c:v>251950.49</c:v>
                </c:pt>
                <c:pt idx="5">
                  <c:v>230271.26</c:v>
                </c:pt>
                <c:pt idx="6">
                  <c:v>123436.83</c:v>
                </c:pt>
                <c:pt idx="7">
                  <c:v>171770.36</c:v>
                </c:pt>
                <c:pt idx="8">
                  <c:v>145184.4</c:v>
                </c:pt>
                <c:pt idx="9">
                  <c:v>88763.709999999992</c:v>
                </c:pt>
                <c:pt idx="10">
                  <c:v>46282.71</c:v>
                </c:pt>
                <c:pt idx="11">
                  <c:v>45222.9</c:v>
                </c:pt>
                <c:pt idx="12">
                  <c:v>26768.45</c:v>
                </c:pt>
                <c:pt idx="13">
                  <c:v>9606.08</c:v>
                </c:pt>
                <c:pt idx="14" formatCode="General">
                  <c:v>11448.117620000001</c:v>
                </c:pt>
                <c:pt idx="15">
                  <c:v>9458.52</c:v>
                </c:pt>
                <c:pt idx="16">
                  <c:v>3888.9900000000002</c:v>
                </c:pt>
                <c:pt idx="17" formatCode="General">
                  <c:v>5.0599999999999996</c:v>
                </c:pt>
              </c:numCache>
            </c:numRef>
          </c:val>
        </c:ser>
        <c:dLbls>
          <c:showCatName val="1"/>
          <c:showPercent val="1"/>
        </c:dLbls>
      </c:pie3DChart>
    </c:plotArea>
    <c:plotVisOnly val="1"/>
    <c:dispBlanksAs val="zero"/>
  </c:chart>
  <c:txPr>
    <a:bodyPr/>
    <a:lstStyle/>
    <a:p>
      <a:pPr>
        <a:defRPr sz="1800"/>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lang val="en-US"/>
  <c:style val="26"/>
  <c:chart>
    <c:title>
      <c:tx>
        <c:rich>
          <a:bodyPr/>
          <a:lstStyle/>
          <a:p>
            <a:pPr>
              <a:defRPr sz="2200">
                <a:solidFill>
                  <a:schemeClr val="accent2">
                    <a:lumMod val="50000"/>
                  </a:schemeClr>
                </a:solidFill>
                <a:effectLst/>
                <a:latin typeface="+mn-lt"/>
                <a:ea typeface="+mn-ea"/>
                <a:cs typeface="+mn-cs"/>
              </a:defRPr>
            </a:pPr>
            <a:r>
              <a:rPr lang="en-US" sz="2200" b="1" i="0" baseline="0" dirty="0" smtClean="0">
                <a:solidFill>
                  <a:schemeClr val="accent2">
                    <a:lumMod val="50000"/>
                  </a:schemeClr>
                </a:solidFill>
                <a:effectLst/>
                <a:latin typeface="+mn-lt"/>
                <a:ea typeface="+mn-ea"/>
                <a:cs typeface="+mn-cs"/>
              </a:rPr>
              <a:t>% Of Food Groups Imported In 2010</a:t>
            </a:r>
            <a:endParaRPr lang="ar-AE" sz="2200" b="1" i="0" baseline="0" dirty="0" smtClean="0">
              <a:solidFill>
                <a:schemeClr val="accent2">
                  <a:lumMod val="50000"/>
                </a:schemeClr>
              </a:solidFill>
              <a:effectLst/>
              <a:latin typeface="+mn-lt"/>
              <a:ea typeface="+mn-ea"/>
              <a:cs typeface="+mn-cs"/>
            </a:endParaRPr>
          </a:p>
          <a:p>
            <a:pPr>
              <a:defRPr sz="2200">
                <a:solidFill>
                  <a:schemeClr val="accent2">
                    <a:lumMod val="50000"/>
                  </a:schemeClr>
                </a:solidFill>
                <a:effectLst/>
                <a:latin typeface="+mn-lt"/>
                <a:ea typeface="+mn-ea"/>
                <a:cs typeface="+mn-cs"/>
              </a:defRPr>
            </a:pPr>
            <a:r>
              <a:rPr lang="ar-AE" sz="2200" b="1" i="0" baseline="0" dirty="0" smtClean="0">
                <a:solidFill>
                  <a:schemeClr val="accent2">
                    <a:lumMod val="50000"/>
                  </a:schemeClr>
                </a:solidFill>
                <a:effectLst/>
                <a:latin typeface="+mn-lt"/>
                <a:ea typeface="+mn-ea"/>
                <a:cs typeface="+mn-cs"/>
              </a:rPr>
              <a:t>نسبة مجموعات الأغذية المستوردة عام 2010</a:t>
            </a:r>
            <a:endParaRPr lang="en-US" sz="2200" b="1" i="0" baseline="0" dirty="0">
              <a:solidFill>
                <a:schemeClr val="accent2">
                  <a:lumMod val="50000"/>
                </a:schemeClr>
              </a:solidFill>
              <a:effectLst/>
            </a:endParaRPr>
          </a:p>
        </c:rich>
      </c:tx>
      <c:layout>
        <c:manualLayout>
          <c:xMode val="edge"/>
          <c:yMode val="edge"/>
          <c:x val="0.20858333333333356"/>
          <c:y val="2.9629629629629662E-2"/>
        </c:manualLayout>
      </c:layou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itle>
    <c:view3D>
      <c:rotX val="30"/>
      <c:rotY val="190"/>
      <c:perspective val="30"/>
    </c:view3D>
    <c:plotArea>
      <c:layout>
        <c:manualLayout>
          <c:layoutTarget val="inner"/>
          <c:xMode val="edge"/>
          <c:yMode val="edge"/>
          <c:x val="8.4722222222222532E-2"/>
          <c:y val="0.18899883347914903"/>
          <c:w val="0.8291666666666665"/>
          <c:h val="0.7170578885972585"/>
        </c:manualLayout>
      </c:layout>
      <c:pie3DChart>
        <c:varyColors val="1"/>
        <c:ser>
          <c:idx val="0"/>
          <c:order val="0"/>
          <c:tx>
            <c:strRef>
              <c:f>Sheet2!$B$28</c:f>
              <c:strCache>
                <c:ptCount val="1"/>
                <c:pt idx="0">
                  <c:v>Amount in Tons </c:v>
                </c:pt>
              </c:strCache>
            </c:strRef>
          </c:tx>
          <c:spPr>
            <a:effectLst>
              <a:outerShdw blurRad="190500" dist="165100" rotWithShape="0">
                <a:srgbClr val="000000">
                  <a:alpha val="50000"/>
                </a:srgbClr>
              </a:outerShdw>
            </a:effectLst>
          </c:spPr>
          <c:dLbls>
            <c:dLbl>
              <c:idx val="4"/>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dLbl>
            <c:dLbl>
              <c:idx val="6"/>
              <c:layout>
                <c:manualLayout>
                  <c:x val="-1.0936132983377104E-7"/>
                  <c:y val="2.4324584426946586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7"/>
              <c:layout>
                <c:manualLayout>
                  <c:x val="9.9037510936133027E-2"/>
                  <c:y val="3.3380285797608635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8"/>
              <c:layout>
                <c:manualLayout>
                  <c:x val="0.19038943569553821"/>
                  <c:y val="5.8316272965879351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9"/>
              <c:layout>
                <c:manualLayout>
                  <c:x val="1.6904746281714785E-2"/>
                  <c:y val="3.0559638378536008E-2"/>
                </c:manualLayout>
              </c:layout>
              <c:tx>
                <c:rich>
                  <a:bodyPr/>
                  <a:lstStyle/>
                  <a:p>
                    <a:pPr>
                      <a:defRPr lang="ar-SA" sz="1200" b="1">
                        <a:solidFill>
                          <a:schemeClr val="tx1">
                            <a:lumMod val="95000"/>
                          </a:schemeClr>
                        </a:solidFill>
                        <a:effectLst>
                          <a:outerShdw blurRad="38100" dist="38100" dir="2700000" algn="tl">
                            <a:srgbClr val="000000">
                              <a:alpha val="43137"/>
                            </a:srgbClr>
                          </a:outerShdw>
                        </a:effectLst>
                        <a:latin typeface="Arial" pitchFamily="34" charset="0"/>
                        <a:cs typeface="Arial" pitchFamily="34" charset="0"/>
                      </a:defRPr>
                    </a:pPr>
                    <a:r>
                      <a:rPr lang="en-US" b="1" i="0" u="none" dirty="0">
                        <a:solidFill>
                          <a:schemeClr val="accent2">
                            <a:lumMod val="50000"/>
                          </a:schemeClr>
                        </a:solidFill>
                        <a:latin typeface="Arial" pitchFamily="34" charset="0"/>
                        <a:cs typeface="Arial" pitchFamily="34" charset="0"/>
                      </a:rPr>
                      <a:t>Beverages &amp; Drinks
3%</a:t>
                    </a:r>
                  </a:p>
                </c:rich>
              </c:tx>
              <c:spPr/>
              <c:showCatName val="1"/>
              <c:showPercent val="1"/>
            </c:dLbl>
            <c:dLbl>
              <c:idx val="10"/>
              <c:layout>
                <c:manualLayout>
                  <c:x val="9.6527968162258088E-2"/>
                  <c:y val="0.12297039953339158"/>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11"/>
              <c:layout>
                <c:manualLayout>
                  <c:x val="-4.0848206474190706E-2"/>
                  <c:y val="8.8200204141149027E-2"/>
                </c:manualLayout>
              </c:layout>
              <c:spPr/>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dLbl>
            <c:dLbl>
              <c:idx val="12"/>
              <c:layout>
                <c:manualLayout>
                  <c:x val="-0.36835804899387647"/>
                  <c:y val="0.12659711286089267"/>
                </c:manualLayout>
              </c:layout>
              <c:tx>
                <c:rich>
                  <a:bodyPr/>
                  <a:lstStyle/>
                  <a:p>
                    <a:pPr>
                      <a:defRPr lang="ar-SA" sz="11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1100" b="1"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Water</a:t>
                    </a:r>
                    <a:endParaRPr lang="en-US" sz="1100" b="1"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spPr/>
              <c:showCatName val="1"/>
              <c:showPercent val="1"/>
            </c:dLbl>
            <c:dLbl>
              <c:idx val="13"/>
              <c:layout>
                <c:manualLayout>
                  <c:x val="-0.29966393263342084"/>
                  <c:y val="8.3618547681539826E-2"/>
                </c:manualLayout>
              </c:layout>
              <c:tx>
                <c:rich>
                  <a:bodyPr/>
                  <a:lstStyle/>
                  <a:p>
                    <a:pPr>
                      <a:defRPr lang="ar-SA" sz="11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1100" b="1"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Food </a:t>
                    </a:r>
                    <a:r>
                      <a:rPr lang="en-US" sz="1100" b="1"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Additives</a:t>
                    </a:r>
                    <a:endParaRPr lang="en-US" sz="1100" b="1"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spPr/>
              <c:showCatName val="1"/>
              <c:showPercent val="1"/>
            </c:dLbl>
            <c:dLbl>
              <c:idx val="14"/>
              <c:layout>
                <c:manualLayout>
                  <c:x val="-0.24094444444444504"/>
                  <c:y val="4.6297754447360763E-2"/>
                </c:manualLayout>
              </c:layout>
              <c:tx>
                <c:rich>
                  <a:bodyPr/>
                  <a:lstStyle/>
                  <a:p>
                    <a:pPr>
                      <a:defRPr lang="ar-SA" sz="11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1100" b="1"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Miscellaneous </a:t>
                    </a:r>
                    <a:r>
                      <a:rPr lang="en-US" sz="1100" b="1"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Foods</a:t>
                    </a:r>
                    <a:endParaRPr lang="en-US" sz="1100" b="1"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spPr/>
              <c:showCatName val="1"/>
              <c:showPercent val="1"/>
            </c:dLbl>
            <c:dLbl>
              <c:idx val="15"/>
              <c:layout>
                <c:manualLayout>
                  <c:x val="-0.2106846019247591"/>
                  <c:y val="-6.4800233304170458E-3"/>
                </c:manualLayout>
              </c:layout>
              <c:tx>
                <c:rich>
                  <a:bodyPr/>
                  <a:lstStyle/>
                  <a:p>
                    <a:pPr>
                      <a:defRPr lang="ar-SA" sz="11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1100" b="1"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Snacks &amp; Ready To Eat </a:t>
                    </a:r>
                    <a:r>
                      <a:rPr lang="en-US" sz="1100" b="1"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Food</a:t>
                    </a:r>
                    <a:endParaRPr lang="en-US" sz="1100" b="1"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spPr/>
              <c:showCatName val="1"/>
              <c:showPercent val="1"/>
            </c:dLbl>
            <c:dLbl>
              <c:idx val="16"/>
              <c:layout>
                <c:manualLayout>
                  <c:x val="-0.20297659667541559"/>
                  <c:y val="-5.7868912219305922E-2"/>
                </c:manualLayout>
              </c:layout>
              <c:tx>
                <c:rich>
                  <a:bodyPr/>
                  <a:lstStyle/>
                  <a:p>
                    <a:pPr>
                      <a:defRPr lang="ar-SA" sz="11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1100" b="1"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Special Nutritional Use </a:t>
                    </a:r>
                    <a:r>
                      <a:rPr lang="en-US" sz="1100" b="1"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Products</a:t>
                    </a:r>
                    <a:endParaRPr lang="en-US" sz="1100" b="1"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spPr/>
              <c:showCatName val="1"/>
              <c:showPercent val="1"/>
            </c:dLbl>
            <c:dLbl>
              <c:idx val="17"/>
              <c:layout>
                <c:manualLayout>
                  <c:x val="-0.19012106299212597"/>
                  <c:y val="-9.0739282589676534E-2"/>
                </c:manualLayout>
              </c:layout>
              <c:tx>
                <c:rich>
                  <a:bodyPr/>
                  <a:lstStyle/>
                  <a:p>
                    <a:pPr>
                      <a:defRPr lang="ar-SA" sz="11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1100" b="1"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Miscellaneous Non </a:t>
                    </a:r>
                    <a:r>
                      <a:rPr lang="en-US" sz="1100" b="1"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Food</a:t>
                    </a:r>
                    <a:endParaRPr lang="en-US" sz="1100" b="1"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c:rich>
              </c:tx>
              <c:spPr/>
              <c:showCatName val="1"/>
              <c:showPercent val="1"/>
            </c:dLbl>
            <c:txPr>
              <a:bodyPr/>
              <a:lstStyle/>
              <a:p>
                <a:pPr>
                  <a:defRPr lang="ar-SA" sz="1200" b="1">
                    <a:effectLst>
                      <a:outerShdw blurRad="38100" dist="38100" dir="2700000" algn="tl">
                        <a:srgbClr val="000000">
                          <a:alpha val="43137"/>
                        </a:srgbClr>
                      </a:outerShdw>
                    </a:effectLst>
                    <a:latin typeface="Arial" pitchFamily="34" charset="0"/>
                    <a:cs typeface="Arial" pitchFamily="34" charset="0"/>
                  </a:defRPr>
                </a:pPr>
                <a:endParaRPr lang="en-US"/>
              </a:p>
            </c:txPr>
            <c:showCatName val="1"/>
            <c:showPercent val="1"/>
            <c:showLeaderLines val="1"/>
            <c:leaderLines>
              <c:spPr>
                <a:ln>
                  <a:solidFill>
                    <a:schemeClr val="accent2">
                      <a:lumMod val="50000"/>
                    </a:schemeClr>
                  </a:solidFill>
                </a:ln>
              </c:spPr>
            </c:leaderLines>
          </c:dLbls>
          <c:cat>
            <c:strRef>
              <c:f>Sheet2!$A$29:$A$46</c:f>
              <c:strCache>
                <c:ptCount val="18"/>
                <c:pt idx="0">
                  <c:v>Grains &amp; Cereals </c:v>
                </c:pt>
                <c:pt idx="1">
                  <c:v>Fruits &amp; Products</c:v>
                </c:pt>
                <c:pt idx="2">
                  <c:v>Vegetables &amp; Products</c:v>
                </c:pt>
                <c:pt idx="3">
                  <c:v>Pulses, Seeds &amp;  Nuts</c:v>
                </c:pt>
                <c:pt idx="4">
                  <c:v>Meat, Poultry &amp;Products</c:v>
                </c:pt>
                <c:pt idx="5">
                  <c:v>Chocolates &amp; Sweets</c:v>
                </c:pt>
                <c:pt idx="6">
                  <c:v>Oils, Fats, &amp; Products</c:v>
                </c:pt>
                <c:pt idx="7">
                  <c:v>Herbs &amp; Spices</c:v>
                </c:pt>
                <c:pt idx="8">
                  <c:v>Dairy Products</c:v>
                </c:pt>
                <c:pt idx="9">
                  <c:v>Beverages &amp; Drinks</c:v>
                </c:pt>
                <c:pt idx="10">
                  <c:v>Seafood &amp; Products</c:v>
                </c:pt>
                <c:pt idx="11">
                  <c:v>Soups, Sauces, &amp; Dressings</c:v>
                </c:pt>
                <c:pt idx="12">
                  <c:v>Water</c:v>
                </c:pt>
                <c:pt idx="13">
                  <c:v>Food Additives</c:v>
                </c:pt>
                <c:pt idx="14">
                  <c:v>Miscellaneous Food</c:v>
                </c:pt>
                <c:pt idx="15">
                  <c:v>Snacks &amp; Ready To Eat Food</c:v>
                </c:pt>
                <c:pt idx="16">
                  <c:v>Special Nutritional Use Products</c:v>
                </c:pt>
                <c:pt idx="17">
                  <c:v>Miscellaneous Non Food</c:v>
                </c:pt>
              </c:strCache>
            </c:strRef>
          </c:cat>
          <c:val>
            <c:numRef>
              <c:f>Sheet2!$B$29:$B$46</c:f>
              <c:numCache>
                <c:formatCode>#,##0.00</c:formatCode>
                <c:ptCount val="18"/>
                <c:pt idx="0">
                  <c:v>1700663.45</c:v>
                </c:pt>
                <c:pt idx="1">
                  <c:v>931753.49</c:v>
                </c:pt>
                <c:pt idx="2">
                  <c:v>622723.35000000044</c:v>
                </c:pt>
                <c:pt idx="3">
                  <c:v>626944.73</c:v>
                </c:pt>
                <c:pt idx="4">
                  <c:v>382010.46</c:v>
                </c:pt>
                <c:pt idx="5">
                  <c:v>310358.5300000002</c:v>
                </c:pt>
                <c:pt idx="6">
                  <c:v>257657.31</c:v>
                </c:pt>
                <c:pt idx="7">
                  <c:v>199389.47</c:v>
                </c:pt>
                <c:pt idx="8">
                  <c:v>217988.21000000011</c:v>
                </c:pt>
                <c:pt idx="9">
                  <c:v>145201.87</c:v>
                </c:pt>
                <c:pt idx="10">
                  <c:v>97595.26</c:v>
                </c:pt>
                <c:pt idx="11">
                  <c:v>70988.69</c:v>
                </c:pt>
                <c:pt idx="12">
                  <c:v>44517.15</c:v>
                </c:pt>
                <c:pt idx="13">
                  <c:v>16560.349999999897</c:v>
                </c:pt>
                <c:pt idx="14" formatCode="General">
                  <c:v>15764.506450000004</c:v>
                </c:pt>
                <c:pt idx="15">
                  <c:v>14299.91</c:v>
                </c:pt>
                <c:pt idx="16">
                  <c:v>6192.44</c:v>
                </c:pt>
                <c:pt idx="17" formatCode="General">
                  <c:v>0</c:v>
                </c:pt>
              </c:numCache>
            </c:numRef>
          </c:val>
        </c:ser>
        <c:dLbls>
          <c:showCatName val="1"/>
          <c:showPercent val="1"/>
        </c:dLbls>
      </c:pie3DChart>
    </c:plotArea>
    <c:plotVisOnly val="1"/>
    <c:dispBlanksAs val="zero"/>
  </c:chart>
  <c:spPr>
    <a:noFill/>
  </c:spPr>
  <c:txPr>
    <a:bodyPr/>
    <a:lstStyle/>
    <a:p>
      <a:pPr>
        <a:defRPr sz="1800"/>
      </a:pPr>
      <a:endParaRPr lang="en-US"/>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en-US"/>
  <c:style val="42"/>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rgbClr val="C0504D">
                    <a:lumMod val="50000"/>
                  </a:srgbClr>
                </a:solidFill>
                <a:latin typeface="+mn-lt"/>
                <a:ea typeface="+mn-ea"/>
                <a:cs typeface="+mn-cs"/>
              </a:defRPr>
            </a:pPr>
            <a:r>
              <a:rPr lang="ar-AE" sz="2400" b="1" i="0" baseline="0" dirty="0" smtClean="0">
                <a:effectLst>
                  <a:outerShdw blurRad="50800" dist="38100" algn="tr" rotWithShape="0">
                    <a:srgbClr val="000000">
                      <a:alpha val="40000"/>
                    </a:srgbClr>
                  </a:outerShdw>
                </a:effectLst>
              </a:rPr>
              <a:t>الأغذية المستوردة مصنفة حسب منفذ </a:t>
            </a:r>
            <a:r>
              <a:rPr lang="ar-AE" sz="2400" b="1" i="0" baseline="0" dirty="0" smtClean="0">
                <a:effectLst/>
              </a:rPr>
              <a:t>الدخول</a:t>
            </a:r>
            <a:r>
              <a:rPr lang="ar-AE" sz="2400" b="1" i="0" baseline="0" dirty="0" smtClean="0">
                <a:effectLst>
                  <a:outerShdw blurRad="50800" dist="38100" algn="tr" rotWithShape="0">
                    <a:srgbClr val="000000">
                      <a:alpha val="40000"/>
                    </a:srgbClr>
                  </a:outerShdw>
                </a:effectLst>
              </a:rPr>
              <a:t> (2010</a:t>
            </a:r>
            <a:r>
              <a:rPr lang="ar-AE" sz="1800" b="1" i="0" baseline="0" dirty="0" smtClean="0">
                <a:effectLst>
                  <a:outerShdw blurRad="50800" dist="38100" algn="tr" rotWithShape="0">
                    <a:srgbClr val="000000">
                      <a:alpha val="40000"/>
                    </a:srgbClr>
                  </a:outerShdw>
                </a:effectLst>
              </a:rPr>
              <a:t>)</a:t>
            </a:r>
            <a:endParaRPr lang="ar-SA"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rgbClr val="C0504D">
                    <a:lumMod val="50000"/>
                  </a:srgbClr>
                </a:solidFill>
                <a:latin typeface="+mn-lt"/>
                <a:ea typeface="+mn-ea"/>
                <a:cs typeface="+mn-cs"/>
              </a:defRPr>
            </a:pPr>
            <a:r>
              <a:rPr lang="en-US" sz="1800" b="1" i="0" baseline="0" dirty="0" smtClean="0">
                <a:solidFill>
                  <a:schemeClr val="accent2">
                    <a:lumMod val="50000"/>
                  </a:schemeClr>
                </a:solidFill>
                <a:effectLst>
                  <a:outerShdw blurRad="50800" dist="38100" algn="tr" rotWithShape="0">
                    <a:prstClr val="black">
                      <a:alpha val="40000"/>
                    </a:prstClr>
                  </a:outerShdw>
                </a:effectLst>
                <a:latin typeface="+mn-lt"/>
                <a:ea typeface="+mn-ea"/>
                <a:cs typeface="+mn-cs"/>
              </a:rPr>
              <a:t>% Of </a:t>
            </a:r>
            <a:r>
              <a:rPr lang="en-US" sz="1800" b="1" i="0" baseline="0" dirty="0" smtClean="0">
                <a:solidFill>
                  <a:schemeClr val="accent2">
                    <a:lumMod val="50000"/>
                  </a:schemeClr>
                </a:solidFill>
                <a:effectLst/>
                <a:latin typeface="+mn-lt"/>
                <a:ea typeface="+mn-ea"/>
                <a:cs typeface="+mn-cs"/>
              </a:rPr>
              <a:t>Foods</a:t>
            </a:r>
            <a:r>
              <a:rPr lang="en-US" sz="1800" b="1" i="0" baseline="0" dirty="0" smtClean="0">
                <a:solidFill>
                  <a:schemeClr val="accent2">
                    <a:lumMod val="50000"/>
                  </a:schemeClr>
                </a:solidFill>
                <a:effectLst>
                  <a:outerShdw blurRad="50800" dist="38100" algn="tr" rotWithShape="0">
                    <a:prstClr val="black">
                      <a:alpha val="40000"/>
                    </a:prstClr>
                  </a:outerShdw>
                </a:effectLst>
                <a:latin typeface="+mn-lt"/>
                <a:ea typeface="+mn-ea"/>
                <a:cs typeface="+mn-cs"/>
              </a:rPr>
              <a:t> </a:t>
            </a:r>
            <a:r>
              <a:rPr lang="en-US" sz="1800" b="1" i="0" baseline="0" dirty="0" smtClean="0">
                <a:solidFill>
                  <a:schemeClr val="accent2">
                    <a:lumMod val="50000"/>
                  </a:schemeClr>
                </a:solidFill>
                <a:effectLst/>
                <a:latin typeface="+mn-lt"/>
                <a:ea typeface="+mn-ea"/>
                <a:cs typeface="+mn-cs"/>
              </a:rPr>
              <a:t>Imported</a:t>
            </a:r>
            <a:r>
              <a:rPr lang="en-US" sz="1800" b="1" i="0" baseline="0" dirty="0" smtClean="0">
                <a:solidFill>
                  <a:schemeClr val="accent2">
                    <a:lumMod val="50000"/>
                  </a:schemeClr>
                </a:solidFill>
                <a:effectLst>
                  <a:outerShdw blurRad="50800" dist="38100" algn="tr" rotWithShape="0">
                    <a:prstClr val="black">
                      <a:alpha val="40000"/>
                    </a:prstClr>
                  </a:outerShdw>
                </a:effectLst>
                <a:latin typeface="+mn-lt"/>
                <a:ea typeface="+mn-ea"/>
                <a:cs typeface="+mn-cs"/>
              </a:rPr>
              <a:t> Through Different Ports (2010)</a:t>
            </a:r>
            <a:endParaRPr lang="ar-AE" sz="1800" b="1" i="0" baseline="0" dirty="0" smtClean="0">
              <a:solidFill>
                <a:schemeClr val="accent2">
                  <a:lumMod val="50000"/>
                </a:schemeClr>
              </a:solidFill>
              <a:effectLst>
                <a:outerShdw blurRad="50800" dist="38100" algn="tr" rotWithShape="0">
                  <a:prstClr val="black">
                    <a:alpha val="40000"/>
                  </a:prstClr>
                </a:outerShdw>
              </a:effectLst>
              <a:latin typeface="+mn-lt"/>
              <a:ea typeface="+mn-ea"/>
              <a:cs typeface="+mn-cs"/>
            </a:endParaRPr>
          </a:p>
        </c:rich>
      </c:tx>
      <c:layout>
        <c:manualLayout>
          <c:xMode val="edge"/>
          <c:yMode val="edge"/>
          <c:x val="0.15223601923921939"/>
          <c:y val="2.0952380952380948E-2"/>
        </c:manualLayout>
      </c:layou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50800" dist="38100" dir="8100000" algn="tr" rotWithShape="0">
            <a:prstClr val="black">
              <a:alpha val="40000"/>
            </a:prstClr>
          </a:outerShdw>
        </a:effectLst>
        <a:scene3d>
          <a:camera prst="orthographicFront">
            <a:rot lat="0" lon="0" rev="0"/>
          </a:camera>
          <a:lightRig rig="threePt" dir="t">
            <a:rot lat="0" lon="0" rev="1200000"/>
          </a:lightRig>
        </a:scene3d>
        <a:sp3d>
          <a:bevelT w="63500" h="25400"/>
        </a:sp3d>
      </c:spPr>
    </c:title>
    <c:view3D>
      <c:rotX val="50"/>
      <c:rotY val="250"/>
      <c:perspective val="30"/>
    </c:view3D>
    <c:plotArea>
      <c:layout/>
      <c:pie3DChart>
        <c:varyColors val="1"/>
        <c:ser>
          <c:idx val="0"/>
          <c:order val="0"/>
          <c:spPr>
            <a:effectLst>
              <a:outerShdw blurRad="190500" dist="165100" rotWithShape="0">
                <a:srgbClr val="000000">
                  <a:alpha val="50000"/>
                </a:srgbClr>
              </a:outerShdw>
            </a:effectLst>
          </c:spPr>
          <c:dLbls>
            <c:dLbl>
              <c:idx val="0"/>
              <c:delete val="1"/>
            </c:dLbl>
            <c:dLbl>
              <c:idx val="1"/>
              <c:layout>
                <c:manualLayout>
                  <c:x val="-5.6859222004902329E-2"/>
                  <c:y val="0.15023427071616147"/>
                </c:manualLayout>
              </c:layout>
              <c:spPr/>
              <c:txPr>
                <a:bodyPr/>
                <a:lstStyle/>
                <a:p>
                  <a:pPr>
                    <a:defRPr lang="ar-SA" sz="1400"/>
                  </a:pPr>
                  <a:endParaRPr lang="en-US"/>
                </a:p>
              </c:txPr>
              <c:showPercent val="1"/>
            </c:dLbl>
            <c:dLbl>
              <c:idx val="3"/>
              <c:spPr/>
              <c:txPr>
                <a:bodyPr/>
                <a:lstStyle/>
                <a:p>
                  <a:pPr>
                    <a:defRPr lang="ar-SA" sz="1100">
                      <a:solidFill>
                        <a:schemeClr val="accent2">
                          <a:lumMod val="50000"/>
                        </a:schemeClr>
                      </a:solidFill>
                    </a:defRPr>
                  </a:pPr>
                  <a:endParaRPr lang="en-US"/>
                </a:p>
              </c:txPr>
            </c:dLbl>
            <c:dLbl>
              <c:idx val="4"/>
              <c:layout>
                <c:manualLayout>
                  <c:x val="4.2470207157474793E-2"/>
                  <c:y val="-8.2742557180352463E-2"/>
                </c:manualLayout>
              </c:layout>
              <c:showPercent val="1"/>
            </c:dLbl>
            <c:dLbl>
              <c:idx val="5"/>
              <c:delete val="1"/>
            </c:dLbl>
            <c:dLbl>
              <c:idx val="6"/>
              <c:delete val="1"/>
            </c:dLbl>
            <c:dLbl>
              <c:idx val="7"/>
              <c:delete val="1"/>
            </c:dLbl>
            <c:dLbl>
              <c:idx val="8"/>
              <c:delete val="1"/>
            </c:dLbl>
            <c:dLbl>
              <c:idx val="9"/>
              <c:delete val="1"/>
            </c:dLbl>
            <c:dLbl>
              <c:idx val="10"/>
              <c:delete val="1"/>
            </c:dLbl>
            <c:dLbl>
              <c:idx val="11"/>
              <c:delete val="1"/>
            </c:dLbl>
            <c:dLbl>
              <c:idx val="12"/>
              <c:delete val="1"/>
            </c:dLbl>
            <c:dLbl>
              <c:idx val="13"/>
              <c:delete val="1"/>
            </c:dLbl>
            <c:dLbl>
              <c:idx val="14"/>
              <c:delete val="1"/>
            </c:dLbl>
            <c:dLbl>
              <c:idx val="15"/>
              <c:delete val="1"/>
            </c:dLbl>
            <c:dLbl>
              <c:idx val="16"/>
              <c:delete val="1"/>
            </c:dLbl>
            <c:dLbl>
              <c:idx val="17"/>
              <c:delete val="1"/>
            </c:dLbl>
            <c:dLbl>
              <c:idx val="18"/>
              <c:delete val="1"/>
            </c:dLbl>
            <c:dLbl>
              <c:idx val="19"/>
              <c:delete val="1"/>
            </c:dLbl>
            <c:txPr>
              <a:bodyPr/>
              <a:lstStyle/>
              <a:p>
                <a:pPr>
                  <a:defRPr lang="ar-SA" sz="1100"/>
                </a:pPr>
                <a:endParaRPr lang="en-US"/>
              </a:p>
            </c:txPr>
            <c:showPercent val="1"/>
            <c:showLeaderLines val="1"/>
          </c:dLbls>
          <c:cat>
            <c:strRef>
              <c:f>Sheet2!$A$166:$A$185</c:f>
              <c:strCache>
                <c:ptCount val="20"/>
                <c:pt idx="0">
                  <c:v>Jebel Ali Port Gate 3</c:v>
                </c:pt>
                <c:pt idx="1">
                  <c:v>Hamriyah Port</c:v>
                </c:pt>
                <c:pt idx="2">
                  <c:v>Dubai Airport  DFC</c:v>
                </c:pt>
                <c:pt idx="3">
                  <c:v>Hatta</c:v>
                </c:pt>
                <c:pt idx="4">
                  <c:v>Aladdin Yard</c:v>
                </c:pt>
                <c:pt idx="5">
                  <c:v>Warfage Port</c:v>
                </c:pt>
                <c:pt idx="6">
                  <c:v>EK Mega terminal</c:v>
                </c:pt>
                <c:pt idx="7">
                  <c:v>Ghuaifat</c:v>
                </c:pt>
                <c:pt idx="8">
                  <c:v>Jebel Ali CFS Gate 2</c:v>
                </c:pt>
                <c:pt idx="9">
                  <c:v>Warsan</c:v>
                </c:pt>
                <c:pt idx="10">
                  <c:v>Khor Fakkan Port</c:v>
                </c:pt>
                <c:pt idx="11">
                  <c:v>Central Fruit and Vegetable Market</c:v>
                </c:pt>
                <c:pt idx="12">
                  <c:v>Khalid Port</c:v>
                </c:pt>
                <c:pt idx="13">
                  <c:v>Al Wajajah</c:v>
                </c:pt>
                <c:pt idx="14">
                  <c:v>Port Rashid</c:v>
                </c:pt>
                <c:pt idx="15">
                  <c:v>Mina Zayed</c:v>
                </c:pt>
                <c:pt idx="16">
                  <c:v>Ajman Port</c:v>
                </c:pt>
                <c:pt idx="17">
                  <c:v>Sharjah Airport</c:v>
                </c:pt>
                <c:pt idx="18">
                  <c:v>Abu Dhabi Airport</c:v>
                </c:pt>
                <c:pt idx="19">
                  <c:v>Total </c:v>
                </c:pt>
              </c:strCache>
            </c:strRef>
          </c:cat>
          <c:val>
            <c:numRef>
              <c:f>Sheet2!$B$165:$B$184</c:f>
              <c:numCache>
                <c:formatCode>General</c:formatCode>
                <c:ptCount val="20"/>
                <c:pt idx="0">
                  <c:v>2010</c:v>
                </c:pt>
                <c:pt idx="1">
                  <c:v>5138196.3</c:v>
                </c:pt>
                <c:pt idx="2">
                  <c:v>145418.29999999999</c:v>
                </c:pt>
                <c:pt idx="3">
                  <c:v>109505.4</c:v>
                </c:pt>
                <c:pt idx="4">
                  <c:v>103480.2</c:v>
                </c:pt>
                <c:pt idx="5">
                  <c:v>45920</c:v>
                </c:pt>
                <c:pt idx="6">
                  <c:v>34386.800000000003</c:v>
                </c:pt>
                <c:pt idx="7">
                  <c:v>31962.400000000001</c:v>
                </c:pt>
                <c:pt idx="8">
                  <c:v>28340.2</c:v>
                </c:pt>
                <c:pt idx="9">
                  <c:v>16914</c:v>
                </c:pt>
                <c:pt idx="10">
                  <c:v>2401.8000000000002</c:v>
                </c:pt>
                <c:pt idx="11">
                  <c:v>1289.5999999999999</c:v>
                </c:pt>
                <c:pt idx="12">
                  <c:v>1202.3</c:v>
                </c:pt>
                <c:pt idx="13">
                  <c:v>1071.8</c:v>
                </c:pt>
                <c:pt idx="14">
                  <c:v>199.9</c:v>
                </c:pt>
                <c:pt idx="15">
                  <c:v>166.9</c:v>
                </c:pt>
                <c:pt idx="16">
                  <c:v>80.400000000000006</c:v>
                </c:pt>
                <c:pt idx="17">
                  <c:v>61.8</c:v>
                </c:pt>
                <c:pt idx="18">
                  <c:v>9.5</c:v>
                </c:pt>
                <c:pt idx="19">
                  <c:v>1.8</c:v>
                </c:pt>
              </c:numCache>
            </c:numRef>
          </c:val>
        </c:ser>
        <c:dLbls>
          <c:showPercent val="1"/>
        </c:dLbls>
      </c:pie3DChart>
    </c:plotArea>
    <c:legend>
      <c:legendPos val="r"/>
      <c:legendEntry>
        <c:idx val="19"/>
        <c:txPr>
          <a:bodyPr/>
          <a:lstStyle/>
          <a:p>
            <a:pPr>
              <a:defRPr sz="1000" b="1">
                <a:solidFill>
                  <a:schemeClr val="accent2">
                    <a:lumMod val="50000"/>
                  </a:schemeClr>
                </a:solidFill>
                <a:effectLst>
                  <a:outerShdw blurRad="38100" dist="38100" dir="2700000" algn="tl">
                    <a:srgbClr val="000000">
                      <a:alpha val="43137"/>
                    </a:srgbClr>
                  </a:outerShdw>
                </a:effectLst>
              </a:defRPr>
            </a:pPr>
            <a:endParaRPr lang="en-US"/>
          </a:p>
        </c:txPr>
      </c:legendEntry>
      <c:layout>
        <c:manualLayout>
          <c:xMode val="edge"/>
          <c:yMode val="edge"/>
          <c:x val="0.7080782028312107"/>
          <c:y val="0.26808338957630301"/>
          <c:w val="0.28994817272206663"/>
          <c:h val="0.66949981252344537"/>
        </c:manualLayout>
      </c:layout>
      <c:txPr>
        <a:bodyPr/>
        <a:lstStyle/>
        <a:p>
          <a:pPr>
            <a:defRPr lang="ar-SA" sz="1000" b="1">
              <a:solidFill>
                <a:schemeClr val="accent2">
                  <a:lumMod val="50000"/>
                </a:schemeClr>
              </a:solidFill>
              <a:effectLst>
                <a:outerShdw blurRad="38100" dist="38100" dir="2700000" algn="tl">
                  <a:srgbClr val="000000">
                    <a:alpha val="43137"/>
                  </a:srgbClr>
                </a:outerShdw>
              </a:effectLst>
            </a:defRPr>
          </a:pPr>
          <a:endParaRPr lang="en-US"/>
        </a:p>
      </c:txPr>
    </c:legend>
    <c:plotVisOnly val="1"/>
    <c:dispBlanksAs val="zero"/>
  </c:chart>
  <c:spPr>
    <a:noFill/>
  </c:sp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en-US"/>
  <c:style val="26"/>
  <c:chart>
    <c:title>
      <c:tx>
        <c:rich>
          <a:bodyPr/>
          <a:lstStyle/>
          <a:p>
            <a:pPr>
              <a:defRPr>
                <a:solidFill>
                  <a:schemeClr val="accent2">
                    <a:lumMod val="50000"/>
                  </a:schemeClr>
                </a:solidFill>
                <a:effectLst/>
                <a:latin typeface="+mn-lt"/>
                <a:ea typeface="+mn-ea"/>
                <a:cs typeface="+mn-cs"/>
              </a:defRPr>
            </a:pPr>
            <a:r>
              <a:rPr lang="ar-AE" sz="2800" dirty="0" smtClean="0">
                <a:solidFill>
                  <a:schemeClr val="accent2">
                    <a:lumMod val="50000"/>
                  </a:schemeClr>
                </a:solidFill>
                <a:effectLst/>
                <a:latin typeface="+mn-lt"/>
                <a:ea typeface="+mn-ea"/>
                <a:cs typeface="+mn-cs"/>
              </a:rPr>
              <a:t>النتائج</a:t>
            </a:r>
            <a:r>
              <a:rPr lang="ar-AE" sz="2800" baseline="0" dirty="0" smtClean="0">
                <a:solidFill>
                  <a:schemeClr val="accent2">
                    <a:lumMod val="50000"/>
                  </a:schemeClr>
                </a:solidFill>
                <a:effectLst/>
                <a:latin typeface="+mn-lt"/>
                <a:ea typeface="+mn-ea"/>
                <a:cs typeface="+mn-cs"/>
              </a:rPr>
              <a:t> العامة للعينات</a:t>
            </a:r>
            <a:endParaRPr lang="en-US" sz="2800" dirty="0" smtClean="0">
              <a:solidFill>
                <a:schemeClr val="accent2">
                  <a:lumMod val="50000"/>
                </a:schemeClr>
              </a:solidFill>
              <a:effectLst/>
              <a:latin typeface="+mn-lt"/>
              <a:ea typeface="+mn-ea"/>
              <a:cs typeface="+mn-cs"/>
            </a:endParaRPr>
          </a:p>
          <a:p>
            <a:pPr>
              <a:defRPr>
                <a:solidFill>
                  <a:schemeClr val="accent2">
                    <a:lumMod val="50000"/>
                  </a:schemeClr>
                </a:solidFill>
                <a:effectLst/>
                <a:latin typeface="+mn-lt"/>
                <a:ea typeface="+mn-ea"/>
                <a:cs typeface="+mn-cs"/>
              </a:defRPr>
            </a:pPr>
            <a:r>
              <a:rPr lang="en-US" sz="2800" dirty="0" smtClean="0">
                <a:solidFill>
                  <a:schemeClr val="accent2">
                    <a:lumMod val="50000"/>
                  </a:schemeClr>
                </a:solidFill>
                <a:effectLst/>
                <a:latin typeface="+mn-lt"/>
                <a:ea typeface="+mn-ea"/>
                <a:cs typeface="+mn-cs"/>
              </a:rPr>
              <a:t>General Results Of Samples</a:t>
            </a:r>
            <a:endParaRPr lang="en-US" sz="2800" dirty="0">
              <a:solidFill>
                <a:schemeClr val="accent2">
                  <a:lumMod val="50000"/>
                </a:schemeClr>
              </a:solidFill>
              <a:effectLst/>
              <a:latin typeface="Arial" pitchFamily="34" charset="0"/>
              <a:cs typeface="Arial" pitchFamily="34" charset="0"/>
            </a:endParaRPr>
          </a:p>
        </c:rich>
      </c:tx>
      <c:layout>
        <c:manualLayout>
          <c:xMode val="edge"/>
          <c:yMode val="edge"/>
          <c:x val="0.22766666666666663"/>
          <c:y val="3.1481481481481485E-2"/>
        </c:manualLayout>
      </c:layout>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itle>
    <c:plotArea>
      <c:layout>
        <c:manualLayout>
          <c:layoutTarget val="inner"/>
          <c:xMode val="edge"/>
          <c:yMode val="edge"/>
          <c:x val="0.15760840417038924"/>
          <c:y val="0.19496932904807129"/>
          <c:w val="0.70264921204884134"/>
          <c:h val="0.67227888109858336"/>
        </c:manualLayout>
      </c:layout>
      <c:barChart>
        <c:barDir val="col"/>
        <c:grouping val="clustered"/>
        <c:ser>
          <c:idx val="0"/>
          <c:order val="0"/>
          <c:tx>
            <c:strRef>
              <c:f>Sheet1!$B$27</c:f>
              <c:strCache>
                <c:ptCount val="1"/>
                <c:pt idx="0">
                  <c:v>2009</c:v>
                </c:pt>
              </c:strCache>
            </c:strRef>
          </c:tx>
          <c:spPr>
            <a:effectLst>
              <a:outerShdw blurRad="190500" dist="165100" sx="102000" sy="102000" rotWithShape="0">
                <a:srgbClr val="000000">
                  <a:alpha val="52000"/>
                </a:srgbClr>
              </a:outerShdw>
            </a:effectLst>
          </c:spPr>
          <c:dLbls>
            <c:dLbl>
              <c:idx val="0"/>
              <c:layout>
                <c:manualLayout>
                  <c:x val="-1.9444444444444445E-2"/>
                  <c:y val="3.7037037037037238E-3"/>
                </c:manualLayout>
              </c:layout>
              <c:showVal val="1"/>
            </c:dLbl>
            <c:txPr>
              <a:bodyPr/>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showVal val="1"/>
          </c:dLbls>
          <c:cat>
            <c:strRef>
              <c:f>Sheet1!$A$28:$A$30</c:f>
              <c:strCache>
                <c:ptCount val="3"/>
                <c:pt idx="0">
                  <c:v>Compliant</c:v>
                </c:pt>
                <c:pt idx="1">
                  <c:v>Non-compliant</c:v>
                </c:pt>
                <c:pt idx="2">
                  <c:v>Further Action</c:v>
                </c:pt>
              </c:strCache>
            </c:strRef>
          </c:cat>
          <c:val>
            <c:numRef>
              <c:f>Sheet1!$B$28:$B$30</c:f>
              <c:numCache>
                <c:formatCode>General</c:formatCode>
                <c:ptCount val="3"/>
                <c:pt idx="0">
                  <c:v>75.400000000000006</c:v>
                </c:pt>
                <c:pt idx="1">
                  <c:v>7.7</c:v>
                </c:pt>
                <c:pt idx="2">
                  <c:v>16.899999999999999</c:v>
                </c:pt>
              </c:numCache>
            </c:numRef>
          </c:val>
        </c:ser>
        <c:ser>
          <c:idx val="1"/>
          <c:order val="1"/>
          <c:tx>
            <c:strRef>
              <c:f>Sheet1!$C$27</c:f>
              <c:strCache>
                <c:ptCount val="1"/>
                <c:pt idx="0">
                  <c:v>2010</c:v>
                </c:pt>
              </c:strCache>
            </c:strRef>
          </c:tx>
          <c:spPr>
            <a:effectLst>
              <a:outerShdw blurRad="190500" dist="165100" sx="102000" sy="102000" rotWithShape="0">
                <a:srgbClr val="000000">
                  <a:alpha val="52000"/>
                </a:srgbClr>
              </a:outerShdw>
            </a:effectLst>
          </c:spPr>
          <c:dLbls>
            <c:dLbl>
              <c:idx val="2"/>
              <c:layout>
                <c:manualLayout>
                  <c:x val="5.5555555555554465E-3"/>
                  <c:y val="-3.7037037037037238E-3"/>
                </c:manualLayout>
              </c:layout>
              <c:showVal val="1"/>
            </c:dLbl>
            <c:txPr>
              <a:bodyPr/>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showVal val="1"/>
          </c:dLbls>
          <c:cat>
            <c:strRef>
              <c:f>Sheet1!$A$28:$A$30</c:f>
              <c:strCache>
                <c:ptCount val="3"/>
                <c:pt idx="0">
                  <c:v>Compliant</c:v>
                </c:pt>
                <c:pt idx="1">
                  <c:v>Non-compliant</c:v>
                </c:pt>
                <c:pt idx="2">
                  <c:v>Further Action</c:v>
                </c:pt>
              </c:strCache>
            </c:strRef>
          </c:cat>
          <c:val>
            <c:numRef>
              <c:f>Sheet1!$C$28:$C$30</c:f>
              <c:numCache>
                <c:formatCode>General</c:formatCode>
                <c:ptCount val="3"/>
                <c:pt idx="0">
                  <c:v>79.3</c:v>
                </c:pt>
                <c:pt idx="1">
                  <c:v>9.8000000000000007</c:v>
                </c:pt>
                <c:pt idx="2">
                  <c:v>10.9</c:v>
                </c:pt>
              </c:numCache>
            </c:numRef>
          </c:val>
        </c:ser>
        <c:ser>
          <c:idx val="2"/>
          <c:order val="2"/>
          <c:tx>
            <c:strRef>
              <c:f>Sheet1!$D$27</c:f>
              <c:strCache>
                <c:ptCount val="1"/>
                <c:pt idx="0">
                  <c:v>+/-</c:v>
                </c:pt>
              </c:strCache>
            </c:strRef>
          </c:tx>
          <c:spPr>
            <a:effectLst>
              <a:outerShdw blurRad="190500" dist="165100" rotWithShape="0">
                <a:srgbClr val="000000">
                  <a:alpha val="50000"/>
                </a:srgbClr>
              </a:outerShdw>
            </a:effectLst>
          </c:spPr>
          <c:dLbls>
            <c:dLbl>
              <c:idx val="2"/>
              <c:layout>
                <c:manualLayout>
                  <c:x val="2.7777777777778178E-3"/>
                  <c:y val="9.0851268591427226E-2"/>
                </c:manualLayout>
              </c:layout>
              <c:showVal val="1"/>
            </c:dLbl>
            <c:txPr>
              <a:bodyPr/>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showVal val="1"/>
          </c:dLbls>
          <c:cat>
            <c:strRef>
              <c:f>Sheet1!$A$28:$A$30</c:f>
              <c:strCache>
                <c:ptCount val="3"/>
                <c:pt idx="0">
                  <c:v>Compliant</c:v>
                </c:pt>
                <c:pt idx="1">
                  <c:v>Non-compliant</c:v>
                </c:pt>
                <c:pt idx="2">
                  <c:v>Further Action</c:v>
                </c:pt>
              </c:strCache>
            </c:strRef>
          </c:cat>
          <c:val>
            <c:numRef>
              <c:f>Sheet1!$D$28:$D$30</c:f>
              <c:numCache>
                <c:formatCode>General</c:formatCode>
                <c:ptCount val="3"/>
                <c:pt idx="0">
                  <c:v>3.9</c:v>
                </c:pt>
                <c:pt idx="1">
                  <c:v>2.1</c:v>
                </c:pt>
                <c:pt idx="2">
                  <c:v>-6</c:v>
                </c:pt>
              </c:numCache>
            </c:numRef>
          </c:val>
        </c:ser>
        <c:axId val="115012736"/>
        <c:axId val="115014272"/>
      </c:barChart>
      <c:catAx>
        <c:axId val="115012736"/>
        <c:scaling>
          <c:orientation val="minMax"/>
        </c:scaling>
        <c:axPos val="b"/>
        <c:majorTickMark val="none"/>
        <c:tickLblPos val="nextTo"/>
        <c:txPr>
          <a:bodyPr rot="-1860000"/>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crossAx val="115014272"/>
        <c:crosses val="autoZero"/>
        <c:auto val="1"/>
        <c:lblAlgn val="ctr"/>
        <c:lblOffset val="100"/>
      </c:catAx>
      <c:valAx>
        <c:axId val="115014272"/>
        <c:scaling>
          <c:orientation val="minMax"/>
        </c:scaling>
        <c:axPos val="l"/>
        <c:majorGridlines>
          <c:spPr>
            <a:ln>
              <a:solidFill>
                <a:schemeClr val="tx1"/>
              </a:solidFill>
            </a:ln>
          </c:spPr>
        </c:majorGridlines>
        <c:title>
          <c:tx>
            <c:rich>
              <a:bodyPr/>
              <a:lstStyle/>
              <a:p>
                <a:pPr>
                  <a:defRPr lang="ar-SA">
                    <a:solidFill>
                      <a:schemeClr val="accent2">
                        <a:lumMod val="50000"/>
                      </a:schemeClr>
                    </a:solidFill>
                    <a:effectLst>
                      <a:outerShdw blurRad="38100" dist="38100" dir="2700000" algn="tl">
                        <a:srgbClr val="000000">
                          <a:alpha val="43137"/>
                        </a:srgbClr>
                      </a:outerShdw>
                    </a:effectLst>
                  </a:defRPr>
                </a:pPr>
                <a:r>
                  <a:rPr lang="en-US">
                    <a:solidFill>
                      <a:schemeClr val="accent2">
                        <a:lumMod val="50000"/>
                      </a:schemeClr>
                    </a:solidFill>
                    <a:effectLst>
                      <a:outerShdw blurRad="38100" dist="38100" dir="2700000" algn="tl">
                        <a:srgbClr val="000000">
                          <a:alpha val="43137"/>
                        </a:srgbClr>
                      </a:outerShdw>
                    </a:effectLst>
                  </a:rPr>
                  <a:t>%</a:t>
                </a:r>
              </a:p>
            </c:rich>
          </c:tx>
          <c:layout/>
        </c:title>
        <c:numFmt formatCode="General" sourceLinked="1"/>
        <c:tickLblPos val="nextTo"/>
        <c:spPr>
          <a:ln>
            <a:noFill/>
          </a:ln>
        </c:spPr>
        <c:txPr>
          <a:bodyPr/>
          <a:lstStyle/>
          <a:p>
            <a:pPr>
              <a:defRPr lang="ar-SA" b="1">
                <a:solidFill>
                  <a:schemeClr val="accent2">
                    <a:lumMod val="50000"/>
                  </a:schemeClr>
                </a:solidFill>
                <a:effectLst>
                  <a:outerShdw blurRad="38100" dist="38100" dir="2700000" algn="tl">
                    <a:srgbClr val="000000">
                      <a:alpha val="43137"/>
                    </a:srgbClr>
                  </a:outerShdw>
                </a:effectLst>
              </a:defRPr>
            </a:pPr>
            <a:endParaRPr lang="en-US"/>
          </a:p>
        </c:txPr>
        <c:crossAx val="115012736"/>
        <c:crosses val="autoZero"/>
        <c:crossBetween val="between"/>
      </c:valAx>
    </c:plotArea>
    <c:legend>
      <c:legendPos val="r"/>
      <c:layout/>
      <c:txPr>
        <a:bodyPr/>
        <a:lstStyle/>
        <a:p>
          <a:pPr rtl="0">
            <a:defRPr lang="ar-SA" b="1">
              <a:solidFill>
                <a:schemeClr val="accent2">
                  <a:lumMod val="50000"/>
                </a:schemeClr>
              </a:solidFill>
              <a:effectLst>
                <a:outerShdw blurRad="38100" dist="38100" dir="2700000" algn="tl">
                  <a:srgbClr val="000000">
                    <a:alpha val="43137"/>
                  </a:srgbClr>
                </a:outerShdw>
              </a:effectLst>
            </a:defRPr>
          </a:pPr>
          <a:endParaRPr lang="en-US"/>
        </a:p>
      </c:txPr>
    </c:legend>
    <c:plotVisOnly val="1"/>
    <c:dispBlanksAs val="gap"/>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42"/>
  <c:chart>
    <c:autoTitleDeleted val="1"/>
    <c:plotArea>
      <c:layout>
        <c:manualLayout>
          <c:layoutTarget val="inner"/>
          <c:xMode val="edge"/>
          <c:yMode val="edge"/>
          <c:x val="0.10893274278215284"/>
          <c:y val="1.0518518518518521E-2"/>
          <c:w val="0.80912696850393706"/>
          <c:h val="0.91162029746281981"/>
        </c:manualLayout>
      </c:layout>
      <c:barChart>
        <c:barDir val="col"/>
        <c:grouping val="clustered"/>
        <c:ser>
          <c:idx val="0"/>
          <c:order val="0"/>
          <c:tx>
            <c:strRef>
              <c:f>Sheet1!$G$2</c:f>
              <c:strCache>
                <c:ptCount val="1"/>
                <c:pt idx="0">
                  <c:v>2009</c:v>
                </c:pt>
              </c:strCache>
            </c:strRef>
          </c:tx>
          <c:spPr>
            <a:effectLst>
              <a:outerShdw blurRad="190500" dist="50800" sx="104000" sy="104000" rotWithShape="0">
                <a:srgbClr val="000000">
                  <a:alpha val="74000"/>
                </a:srgbClr>
              </a:outerShdw>
            </a:effectLst>
          </c:spPr>
          <c:dLbls>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Val val="1"/>
          </c:dLbls>
          <c:cat>
            <c:strRef>
              <c:f>Sheet1!$F$3:$F$5</c:f>
              <c:strCache>
                <c:ptCount val="3"/>
                <c:pt idx="0">
                  <c:v>Microbial</c:v>
                </c:pt>
                <c:pt idx="1">
                  <c:v>Chemical</c:v>
                </c:pt>
                <c:pt idx="2">
                  <c:v>Physical</c:v>
                </c:pt>
              </c:strCache>
            </c:strRef>
          </c:cat>
          <c:val>
            <c:numRef>
              <c:f>Sheet1!$G$3:$G$5</c:f>
              <c:numCache>
                <c:formatCode>General</c:formatCode>
                <c:ptCount val="3"/>
                <c:pt idx="0">
                  <c:v>52.2</c:v>
                </c:pt>
                <c:pt idx="1">
                  <c:v>41.9</c:v>
                </c:pt>
                <c:pt idx="2">
                  <c:v>5.9</c:v>
                </c:pt>
              </c:numCache>
            </c:numRef>
          </c:val>
        </c:ser>
        <c:ser>
          <c:idx val="1"/>
          <c:order val="1"/>
          <c:tx>
            <c:strRef>
              <c:f>Sheet1!$H$2</c:f>
              <c:strCache>
                <c:ptCount val="1"/>
                <c:pt idx="0">
                  <c:v>2010</c:v>
                </c:pt>
              </c:strCache>
            </c:strRef>
          </c:tx>
          <c:spPr>
            <a:effectLst>
              <a:outerShdw blurRad="190500" dist="165100" rotWithShape="0">
                <a:srgbClr val="000000">
                  <a:alpha val="50000"/>
                </a:srgbClr>
              </a:outerShdw>
            </a:effectLst>
          </c:spPr>
          <c:dLbls>
            <c:txPr>
              <a:bodyPr/>
              <a:lstStyle/>
              <a:p>
                <a:pPr>
                  <a:defRPr lang="ar-SA" sz="12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showVal val="1"/>
          </c:dLbls>
          <c:cat>
            <c:strRef>
              <c:f>Sheet1!$F$3:$F$5</c:f>
              <c:strCache>
                <c:ptCount val="3"/>
                <c:pt idx="0">
                  <c:v>Microbial</c:v>
                </c:pt>
                <c:pt idx="1">
                  <c:v>Chemical</c:v>
                </c:pt>
                <c:pt idx="2">
                  <c:v>Physical</c:v>
                </c:pt>
              </c:strCache>
            </c:strRef>
          </c:cat>
          <c:val>
            <c:numRef>
              <c:f>Sheet1!$H$3:$H$5</c:f>
              <c:numCache>
                <c:formatCode>General</c:formatCode>
                <c:ptCount val="3"/>
                <c:pt idx="0">
                  <c:v>58.7</c:v>
                </c:pt>
                <c:pt idx="1">
                  <c:v>35.1</c:v>
                </c:pt>
                <c:pt idx="2">
                  <c:v>6.2</c:v>
                </c:pt>
              </c:numCache>
            </c:numRef>
          </c:val>
        </c:ser>
        <c:ser>
          <c:idx val="2"/>
          <c:order val="2"/>
          <c:tx>
            <c:strRef>
              <c:f>Sheet1!$I$2</c:f>
              <c:strCache>
                <c:ptCount val="1"/>
                <c:pt idx="0">
                  <c:v>+/-</c:v>
                </c:pt>
              </c:strCache>
            </c:strRef>
          </c:tx>
          <c:spPr>
            <a:effectLst>
              <a:outerShdw blurRad="190500" dist="165100" rotWithShape="0">
                <a:srgbClr val="000000">
                  <a:alpha val="50000"/>
                </a:srgbClr>
              </a:outerShdw>
            </a:effectLst>
          </c:spPr>
          <c:dLbls>
            <c:txPr>
              <a:bodyPr/>
              <a:lstStyle/>
              <a:p>
                <a:pPr>
                  <a:defRPr lang="ar-SA" sz="1200" b="1">
                    <a:solidFill>
                      <a:schemeClr val="accent2">
                        <a:lumMod val="50000"/>
                      </a:schemeClr>
                    </a:solidFill>
                    <a:effectLst>
                      <a:outerShdw blurRad="38100" dist="38100" dir="2700000" algn="tl">
                        <a:srgbClr val="000000">
                          <a:alpha val="43137"/>
                        </a:srgbClr>
                      </a:outerShdw>
                    </a:effectLst>
                  </a:defRPr>
                </a:pPr>
                <a:endParaRPr lang="en-US"/>
              </a:p>
            </c:txPr>
            <c:showVal val="1"/>
          </c:dLbls>
          <c:cat>
            <c:strRef>
              <c:f>Sheet1!$F$3:$F$5</c:f>
              <c:strCache>
                <c:ptCount val="3"/>
                <c:pt idx="0">
                  <c:v>Microbial</c:v>
                </c:pt>
                <c:pt idx="1">
                  <c:v>Chemical</c:v>
                </c:pt>
                <c:pt idx="2">
                  <c:v>Physical</c:v>
                </c:pt>
              </c:strCache>
            </c:strRef>
          </c:cat>
          <c:val>
            <c:numRef>
              <c:f>Sheet1!$I$3:$I$5</c:f>
              <c:numCache>
                <c:formatCode>General</c:formatCode>
                <c:ptCount val="3"/>
                <c:pt idx="0">
                  <c:v>6.5</c:v>
                </c:pt>
                <c:pt idx="1">
                  <c:v>-6.7999999999999972</c:v>
                </c:pt>
                <c:pt idx="2">
                  <c:v>0.30000000000000032</c:v>
                </c:pt>
              </c:numCache>
            </c:numRef>
          </c:val>
        </c:ser>
        <c:axId val="116350976"/>
        <c:axId val="116352896"/>
      </c:barChart>
      <c:catAx>
        <c:axId val="116350976"/>
        <c:scaling>
          <c:orientation val="minMax"/>
        </c:scaling>
        <c:axPos val="b"/>
        <c:title>
          <c:tx>
            <c:rich>
              <a:bodyPr/>
              <a:lstStyle/>
              <a:p>
                <a:pPr>
                  <a:defRPr lang="ar-SA" sz="2000" baseline="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2000" baseline="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Reason For Non Compliance </a:t>
                </a:r>
              </a:p>
            </c:rich>
          </c:tx>
          <c:layout/>
        </c:title>
        <c:majorTickMark val="none"/>
        <c:tickLblPos val="nextTo"/>
        <c:txPr>
          <a:bodyPr rot="-2940000"/>
          <a:lstStyle/>
          <a:p>
            <a:pPr>
              <a:defRPr lang="ar-SA" sz="14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crossAx val="116352896"/>
        <c:crosses val="autoZero"/>
        <c:auto val="1"/>
        <c:lblAlgn val="ctr"/>
        <c:lblOffset val="100"/>
      </c:catAx>
      <c:valAx>
        <c:axId val="116352896"/>
        <c:scaling>
          <c:orientation val="minMax"/>
        </c:scaling>
        <c:axPos val="l"/>
        <c:majorGridlines/>
        <c:title>
          <c:tx>
            <c:rich>
              <a:bodyPr/>
              <a:lstStyle/>
              <a:p>
                <a:pPr>
                  <a:defRPr lang="ar-SA" sz="1400" baseline="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r>
                  <a:rPr lang="en-US" sz="1400" baseline="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 For Non Compliance</a:t>
                </a:r>
              </a:p>
            </c:rich>
          </c:tx>
          <c:layout/>
        </c:title>
        <c:numFmt formatCode="General" sourceLinked="1"/>
        <c:tickLblPos val="nextTo"/>
        <c:txPr>
          <a:bodyPr/>
          <a:lstStyle/>
          <a:p>
            <a:pPr>
              <a:defRPr lang="ar-SA" b="1">
                <a:effectLst>
                  <a:outerShdw blurRad="38100" dist="38100" dir="2700000" algn="tl">
                    <a:srgbClr val="000000">
                      <a:alpha val="43137"/>
                    </a:srgbClr>
                  </a:outerShdw>
                </a:effectLst>
              </a:defRPr>
            </a:pPr>
            <a:endParaRPr lang="en-US"/>
          </a:p>
        </c:txPr>
        <c:crossAx val="116350976"/>
        <c:crosses val="autoZero"/>
        <c:crossBetween val="between"/>
      </c:valAx>
      <c:spPr>
        <a:noFill/>
      </c:spPr>
    </c:plotArea>
    <c:legend>
      <c:legendPos val="r"/>
      <c:layout/>
      <c:txPr>
        <a:bodyPr/>
        <a:lstStyle/>
        <a:p>
          <a:pPr rtl="0">
            <a:defRPr lang="ar-SA" sz="1600" b="1">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defRPr>
          </a:pPr>
          <a:endParaRPr lang="en-US"/>
        </a:p>
      </c:txPr>
    </c:legend>
    <c:plotVisOnly val="1"/>
    <c:dispBlanksAs val="gap"/>
  </c:chart>
  <c:spPr>
    <a:noFill/>
  </c:sp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style val="42"/>
  <c:chart>
    <c:autoTitleDeleted val="1"/>
    <c:view3D>
      <c:rotX val="30"/>
      <c:rotY val="267"/>
      <c:perspective val="0"/>
    </c:view3D>
    <c:plotArea>
      <c:layout>
        <c:manualLayout>
          <c:layoutTarget val="inner"/>
          <c:xMode val="edge"/>
          <c:yMode val="edge"/>
          <c:x val="0.10972222222222248"/>
          <c:y val="0.22748250218722688"/>
          <c:w val="0.85416666666666652"/>
          <c:h val="0.72397944006999226"/>
        </c:manualLayout>
      </c:layout>
      <c:pie3DChart>
        <c:varyColors val="1"/>
        <c:ser>
          <c:idx val="0"/>
          <c:order val="0"/>
          <c:tx>
            <c:strRef>
              <c:f>Sheet1!$B$41</c:f>
              <c:strCache>
                <c:ptCount val="1"/>
                <c:pt idx="0">
                  <c:v>2009</c:v>
                </c:pt>
              </c:strCache>
            </c:strRef>
          </c:tx>
          <c:spPr>
            <a:effectLst>
              <a:outerShdw blurRad="190500" dist="165100" rotWithShape="0">
                <a:srgbClr val="000000">
                  <a:alpha val="50000"/>
                </a:srgbClr>
              </a:outerShdw>
            </a:effectLst>
          </c:spPr>
          <c:dLbls>
            <c:dLbl>
              <c:idx val="5"/>
              <c:layout/>
              <c:tx>
                <c:rich>
                  <a:bodyPr/>
                  <a:lstStyle/>
                  <a:p>
                    <a:pPr>
                      <a:defRPr lang="ar-SA" sz="1400" b="1">
                        <a:solidFill>
                          <a:schemeClr val="accent2">
                            <a:lumMod val="50000"/>
                          </a:schemeClr>
                        </a:solidFill>
                      </a:defRPr>
                    </a:pPr>
                    <a:r>
                      <a:rPr lang="en-US" sz="1400" b="1" dirty="0">
                        <a:solidFill>
                          <a:schemeClr val="accent2">
                            <a:lumMod val="50000"/>
                          </a:schemeClr>
                        </a:solidFill>
                      </a:rPr>
                      <a:t>B.</a:t>
                    </a:r>
                    <a:r>
                      <a:rPr lang="en-US" sz="1400" b="1" baseline="0" dirty="0">
                        <a:solidFill>
                          <a:schemeClr val="accent2">
                            <a:lumMod val="50000"/>
                          </a:schemeClr>
                        </a:solidFill>
                      </a:rPr>
                      <a:t> cereus</a:t>
                    </a:r>
                    <a:r>
                      <a:rPr lang="en-US" sz="1400" b="1" dirty="0">
                        <a:solidFill>
                          <a:schemeClr val="accent2">
                            <a:lumMod val="50000"/>
                          </a:schemeClr>
                        </a:solidFill>
                      </a:rPr>
                      <a:t>
1%</a:t>
                    </a:r>
                  </a:p>
                </c:rich>
              </c:tx>
              <c:spPr/>
              <c:dLblPos val="bestFit"/>
              <c:showCatName val="1"/>
              <c:showPercent val="1"/>
            </c:dLbl>
            <c:dLbl>
              <c:idx val="6"/>
              <c:layout/>
              <c:tx>
                <c:rich>
                  <a:bodyPr/>
                  <a:lstStyle/>
                  <a:p>
                    <a:pPr>
                      <a:defRPr lang="ar-SA" sz="1400" b="1">
                        <a:solidFill>
                          <a:schemeClr val="accent2">
                            <a:lumMod val="50000"/>
                          </a:schemeClr>
                        </a:solidFill>
                      </a:defRPr>
                    </a:pPr>
                    <a:r>
                      <a:rPr lang="en-US" sz="1400" b="1">
                        <a:solidFill>
                          <a:schemeClr val="accent2">
                            <a:lumMod val="50000"/>
                          </a:schemeClr>
                        </a:solidFill>
                      </a:rPr>
                      <a:t>Staph.
1%</a:t>
                    </a:r>
                  </a:p>
                </c:rich>
              </c:tx>
              <c:spPr/>
              <c:dLblPos val="bestFit"/>
              <c:showCatName val="1"/>
              <c:showPercent val="1"/>
            </c:dLbl>
            <c:dLbl>
              <c:idx val="7"/>
              <c:spPr/>
              <c:txPr>
                <a:bodyPr/>
                <a:lstStyle/>
                <a:p>
                  <a:pPr>
                    <a:defRPr lang="ar-SA" sz="1400" b="1">
                      <a:solidFill>
                        <a:schemeClr val="accent2">
                          <a:lumMod val="50000"/>
                        </a:schemeClr>
                      </a:solidFill>
                    </a:defRPr>
                  </a:pPr>
                  <a:endParaRPr lang="en-US"/>
                </a:p>
              </c:txPr>
            </c:dLbl>
            <c:dLbl>
              <c:idx val="8"/>
              <c:delete val="1"/>
            </c:dLbl>
            <c:txPr>
              <a:bodyPr/>
              <a:lstStyle/>
              <a:p>
                <a:pPr>
                  <a:defRPr lang="ar-SA" sz="1400" b="1"/>
                </a:pPr>
                <a:endParaRPr lang="en-US"/>
              </a:p>
            </c:txPr>
            <c:dLblPos val="bestFit"/>
            <c:showCatName val="1"/>
            <c:showPercent val="1"/>
            <c:showLeaderLines val="1"/>
            <c:leaderLines>
              <c:spPr>
                <a:ln>
                  <a:solidFill>
                    <a:srgbClr val="C0504D">
                      <a:lumMod val="50000"/>
                    </a:srgbClr>
                  </a:solidFill>
                </a:ln>
              </c:spPr>
            </c:leaderLines>
          </c:dLbls>
          <c:cat>
            <c:strRef>
              <c:f>Sheet1!$A$42:$A$50</c:f>
              <c:strCache>
                <c:ptCount val="9"/>
                <c:pt idx="0">
                  <c:v>ACC</c:v>
                </c:pt>
                <c:pt idx="1">
                  <c:v>Yeasts &amp; Molds</c:v>
                </c:pt>
                <c:pt idx="2">
                  <c:v>Salmonella</c:v>
                </c:pt>
                <c:pt idx="3">
                  <c:v>E. Coli</c:v>
                </c:pt>
                <c:pt idx="4">
                  <c:v>Coliforms</c:v>
                </c:pt>
                <c:pt idx="5">
                  <c:v>Bacillus Cereus</c:v>
                </c:pt>
                <c:pt idx="6">
                  <c:v>Staphylococcus</c:v>
                </c:pt>
                <c:pt idx="7">
                  <c:v>Pseudomonas</c:v>
                </c:pt>
                <c:pt idx="8">
                  <c:v>Clostridium perfringens</c:v>
                </c:pt>
              </c:strCache>
            </c:strRef>
          </c:cat>
          <c:val>
            <c:numRef>
              <c:f>Sheet1!$B$42:$B$50</c:f>
              <c:numCache>
                <c:formatCode>General</c:formatCode>
                <c:ptCount val="9"/>
                <c:pt idx="0">
                  <c:v>27.2</c:v>
                </c:pt>
                <c:pt idx="1">
                  <c:v>38.4</c:v>
                </c:pt>
                <c:pt idx="2">
                  <c:v>12.6</c:v>
                </c:pt>
                <c:pt idx="3">
                  <c:v>8</c:v>
                </c:pt>
                <c:pt idx="4">
                  <c:v>10.5</c:v>
                </c:pt>
                <c:pt idx="5">
                  <c:v>1.4</c:v>
                </c:pt>
                <c:pt idx="6">
                  <c:v>1.4</c:v>
                </c:pt>
                <c:pt idx="7">
                  <c:v>0.5</c:v>
                </c:pt>
                <c:pt idx="8">
                  <c:v>0</c:v>
                </c:pt>
              </c:numCache>
            </c:numRef>
          </c:val>
        </c:ser>
        <c:dLbls>
          <c:showCatName val="1"/>
          <c:showPercent val="1"/>
        </c:dLbls>
      </c:pie3DChart>
    </c:plotArea>
    <c:plotVisOnly val="1"/>
    <c:dispBlanksAs val="zero"/>
  </c:chart>
  <c:spPr>
    <a:noFill/>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style val="42"/>
  <c:chart>
    <c:autoTitleDeleted val="1"/>
    <c:view3D>
      <c:rotX val="30"/>
      <c:rotY val="210"/>
      <c:perspective val="30"/>
    </c:view3D>
    <c:plotArea>
      <c:layout>
        <c:manualLayout>
          <c:layoutTarget val="inner"/>
          <c:xMode val="edge"/>
          <c:yMode val="edge"/>
          <c:x val="7.7777777777777779E-2"/>
          <c:y val="0.16435185185185186"/>
          <c:w val="0.84444444444444522"/>
          <c:h val="0.8342592592592597"/>
        </c:manualLayout>
      </c:layout>
      <c:pie3DChart>
        <c:varyColors val="1"/>
        <c:ser>
          <c:idx val="0"/>
          <c:order val="0"/>
          <c:tx>
            <c:strRef>
              <c:f>Sheet1!$B$1</c:f>
              <c:strCache>
                <c:ptCount val="1"/>
                <c:pt idx="0">
                  <c:v>2010</c:v>
                </c:pt>
              </c:strCache>
            </c:strRef>
          </c:tx>
          <c:spPr>
            <a:effectLst>
              <a:outerShdw blurRad="190500" dist="165100" rotWithShape="0">
                <a:srgbClr val="000000">
                  <a:alpha val="50000"/>
                </a:srgbClr>
              </a:outerShdw>
            </a:effectLst>
          </c:spPr>
          <c:dLbls>
            <c:dLbl>
              <c:idx val="5"/>
              <c:layout>
                <c:manualLayout>
                  <c:x val="6.2305227471566117E-2"/>
                  <c:y val="4.9622338874307392E-2"/>
                </c:manualLayout>
              </c:layout>
              <c:tx>
                <c:rich>
                  <a:bodyPr/>
                  <a:lstStyle/>
                  <a:p>
                    <a:pPr>
                      <a:defRPr lang="ar-SA" sz="1400" b="1">
                        <a:solidFill>
                          <a:schemeClr val="tx1"/>
                        </a:solidFill>
                        <a:effectLst>
                          <a:outerShdw blurRad="38100" dist="38100" dir="2700000" algn="tl">
                            <a:srgbClr val="000000">
                              <a:alpha val="43137"/>
                            </a:srgbClr>
                          </a:outerShdw>
                        </a:effectLst>
                      </a:defRPr>
                    </a:pPr>
                    <a:r>
                      <a:rPr lang="en-US" sz="1400" b="1" i="0" u="none" strike="noStrike" baseline="0" dirty="0" smtClean="0">
                        <a:solidFill>
                          <a:schemeClr val="accent2">
                            <a:lumMod val="50000"/>
                          </a:schemeClr>
                        </a:solidFill>
                        <a:effectLst>
                          <a:outerShdw blurRad="38100" dist="38100" dir="2700000" algn="tl">
                            <a:srgbClr val="000000">
                              <a:alpha val="43137"/>
                            </a:srgbClr>
                          </a:outerShdw>
                        </a:effectLst>
                      </a:rPr>
                      <a:t>B. Cereus 3 %</a:t>
                    </a:r>
                    <a:endParaRPr lang="en-US" sz="1400" b="1" dirty="0">
                      <a:solidFill>
                        <a:schemeClr val="accent2">
                          <a:lumMod val="50000"/>
                        </a:schemeClr>
                      </a:solidFill>
                      <a:effectLst>
                        <a:outerShdw blurRad="38100" dist="38100" dir="2700000" algn="tl">
                          <a:srgbClr val="000000">
                            <a:alpha val="43137"/>
                          </a:srgbClr>
                        </a:outerShdw>
                      </a:effectLst>
                    </a:endParaRPr>
                  </a:p>
                </c:rich>
              </c:tx>
              <c:numFmt formatCode="General" sourceLinked="0"/>
              <c:spPr/>
              <c:showCatName val="1"/>
              <c:showPercent val="1"/>
            </c:dLbl>
            <c:dLbl>
              <c:idx val="6"/>
              <c:layout>
                <c:manualLayout>
                  <c:x val="-6.484689413823283E-2"/>
                  <c:y val="9.2131525226013505E-2"/>
                </c:manualLayout>
              </c:layout>
              <c:tx>
                <c:rich>
                  <a:bodyPr/>
                  <a:lstStyle/>
                  <a:p>
                    <a:pPr>
                      <a:defRPr lang="ar-SA" sz="1400" b="1">
                        <a:solidFill>
                          <a:schemeClr val="accent2">
                            <a:lumMod val="50000"/>
                          </a:schemeClr>
                        </a:solidFill>
                        <a:effectLst>
                          <a:outerShdw blurRad="38100" dist="38100" dir="2700000" algn="tl">
                            <a:srgbClr val="000000">
                              <a:alpha val="43137"/>
                            </a:srgbClr>
                          </a:outerShdw>
                        </a:effectLst>
                      </a:defRPr>
                    </a:pPr>
                    <a:r>
                      <a:rPr dirty="0"/>
                      <a:t>Staphylococcus
</a:t>
                    </a:r>
                  </a:p>
                </c:rich>
              </c:tx>
              <c:numFmt formatCode="General" sourceLinked="0"/>
              <c:spPr/>
              <c:showCatName val="1"/>
              <c:showPercent val="1"/>
            </c:dLbl>
            <c:dLbl>
              <c:idx val="7"/>
              <c:layout>
                <c:manualLayout>
                  <c:x val="-5.5709645669291354E-2"/>
                  <c:y val="3.3346019247594054E-2"/>
                </c:manualLayout>
              </c:layout>
              <c:tx>
                <c:rich>
                  <a:bodyPr/>
                  <a:lstStyle/>
                  <a:p>
                    <a:pPr>
                      <a:defRPr lang="ar-SA" sz="1400" b="1">
                        <a:solidFill>
                          <a:schemeClr val="accent2">
                            <a:lumMod val="50000"/>
                          </a:schemeClr>
                        </a:solidFill>
                        <a:effectLst>
                          <a:outerShdw blurRad="38100" dist="38100" dir="2700000" algn="tl">
                            <a:srgbClr val="000000">
                              <a:alpha val="43137"/>
                            </a:srgbClr>
                          </a:outerShdw>
                        </a:effectLst>
                      </a:defRPr>
                    </a:pPr>
                    <a:r>
                      <a:rPr dirty="0"/>
                      <a:t>Pseudomonas
</a:t>
                    </a:r>
                  </a:p>
                </c:rich>
              </c:tx>
              <c:numFmt formatCode="General" sourceLinked="0"/>
              <c:spPr/>
              <c:showCatName val="1"/>
              <c:showPercent val="1"/>
            </c:dLbl>
            <c:dLbl>
              <c:idx val="8"/>
              <c:layout>
                <c:manualLayout>
                  <c:x val="-6.0854877515310588E-2"/>
                  <c:y val="-5.4031933508311543E-2"/>
                </c:manualLayout>
              </c:layout>
              <c:tx>
                <c:rich>
                  <a:bodyPr/>
                  <a:lstStyle/>
                  <a:p>
                    <a:pPr>
                      <a:defRPr lang="ar-SA" sz="1400" b="1">
                        <a:solidFill>
                          <a:schemeClr val="accent2">
                            <a:lumMod val="50000"/>
                          </a:schemeClr>
                        </a:solidFill>
                        <a:effectLst>
                          <a:outerShdw blurRad="38100" dist="38100" dir="2700000" algn="tl">
                            <a:srgbClr val="000000">
                              <a:alpha val="43137"/>
                            </a:srgbClr>
                          </a:outerShdw>
                        </a:effectLst>
                      </a:defRPr>
                    </a:pPr>
                    <a:r>
                      <a:rPr dirty="0"/>
                      <a:t>Clostridium </a:t>
                    </a:r>
                    <a:r>
                      <a:rPr dirty="0" err="1"/>
                      <a:t>perfringens</a:t>
                    </a:r>
                    <a:r>
                      <a:rPr dirty="0"/>
                      <a:t>
</a:t>
                    </a:r>
                  </a:p>
                </c:rich>
              </c:tx>
              <c:numFmt formatCode="General" sourceLinked="0"/>
              <c:spPr/>
              <c:showCatName val="1"/>
              <c:showPercent val="1"/>
            </c:dLbl>
            <c:numFmt formatCode="General" sourceLinked="0"/>
            <c:txPr>
              <a:bodyPr/>
              <a:lstStyle/>
              <a:p>
                <a:pPr>
                  <a:defRPr lang="ar-SA" sz="1400" b="1"/>
                </a:pPr>
                <a:endParaRPr lang="en-US"/>
              </a:p>
            </c:txPr>
            <c:showCatName val="1"/>
            <c:showPercent val="1"/>
            <c:showLeaderLines val="1"/>
            <c:leaderLines>
              <c:spPr>
                <a:ln>
                  <a:solidFill>
                    <a:srgbClr val="C0504D">
                      <a:lumMod val="50000"/>
                    </a:srgbClr>
                  </a:solidFill>
                </a:ln>
              </c:spPr>
            </c:leaderLines>
          </c:dLbls>
          <c:cat>
            <c:strRef>
              <c:f>Sheet1!$A$2:$A$10</c:f>
              <c:strCache>
                <c:ptCount val="9"/>
                <c:pt idx="0">
                  <c:v>ACC</c:v>
                </c:pt>
                <c:pt idx="1">
                  <c:v>Yeasts &amp; Molds</c:v>
                </c:pt>
                <c:pt idx="2">
                  <c:v>Salmonella</c:v>
                </c:pt>
                <c:pt idx="3">
                  <c:v>E. Coli</c:v>
                </c:pt>
                <c:pt idx="4">
                  <c:v>Coliforms</c:v>
                </c:pt>
                <c:pt idx="5">
                  <c:v>Bacillus Cereus</c:v>
                </c:pt>
                <c:pt idx="6">
                  <c:v>Staphylococcus</c:v>
                </c:pt>
                <c:pt idx="7">
                  <c:v>Pseudomonas</c:v>
                </c:pt>
                <c:pt idx="8">
                  <c:v>Clostridium perfringens</c:v>
                </c:pt>
              </c:strCache>
            </c:strRef>
          </c:cat>
          <c:val>
            <c:numRef>
              <c:f>Sheet1!$B$2:$B$10</c:f>
              <c:numCache>
                <c:formatCode>General</c:formatCode>
                <c:ptCount val="9"/>
                <c:pt idx="0">
                  <c:v>33.200000000000003</c:v>
                </c:pt>
                <c:pt idx="1">
                  <c:v>29.4</c:v>
                </c:pt>
                <c:pt idx="2">
                  <c:v>15.4</c:v>
                </c:pt>
                <c:pt idx="3">
                  <c:v>10.9</c:v>
                </c:pt>
                <c:pt idx="4">
                  <c:v>6</c:v>
                </c:pt>
                <c:pt idx="5">
                  <c:v>3.4</c:v>
                </c:pt>
                <c:pt idx="6">
                  <c:v>1.2</c:v>
                </c:pt>
                <c:pt idx="7">
                  <c:v>0.4</c:v>
                </c:pt>
                <c:pt idx="8">
                  <c:v>0.1</c:v>
                </c:pt>
              </c:numCache>
            </c:numRef>
          </c:val>
        </c:ser>
        <c:dLbls>
          <c:showCatName val="1"/>
          <c:showPercent val="1"/>
        </c:dLbls>
      </c:pie3DChart>
      <c:spPr>
        <a:noFill/>
        <a:effectLst>
          <a:outerShdw blurRad="317500" dist="419100" dir="5520000" sx="53000" sy="53000" algn="ctr" rotWithShape="0">
            <a:prstClr val="black">
              <a:alpha val="7000"/>
            </a:prstClr>
          </a:outerShdw>
        </a:effectLst>
      </c:spPr>
    </c:plotArea>
    <c:plotVisOnly val="1"/>
    <c:dispBlanksAs val="zero"/>
  </c:chart>
  <c:spPr>
    <a:noFill/>
  </c:spPr>
  <c:externalData r:id="rId1"/>
  <c:userShapes r:id="rId2"/>
</c:chartSpace>
</file>

<file path=ppt/drawings/_rels/drawing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image" Target="../media/image7.png"/></Relationships>
</file>

<file path=ppt/drawings/drawing1.xml><?xml version="1.0" encoding="utf-8"?>
<c:userShapes xmlns:c="http://schemas.openxmlformats.org/drawingml/2006/chart">
  <cdr:relSizeAnchor xmlns:cdr="http://schemas.openxmlformats.org/drawingml/2006/chartDrawing">
    <cdr:from>
      <cdr:x>0.88587</cdr:x>
      <cdr:y>0.01701</cdr:y>
    </cdr:from>
    <cdr:to>
      <cdr:x>0.97787</cdr:x>
      <cdr:y>0.13368</cdr:y>
    </cdr:to>
    <cdr:pic>
      <cdr:nvPicPr>
        <cdr:cNvPr id="2" name="chart"/>
        <cdr:cNvPicPr>
          <a:picLocks xmlns:a="http://schemas.openxmlformats.org/drawingml/2006/main" noChangeAspect="1"/>
        </cdr:cNvPicPr>
      </cdr:nvPicPr>
      <cdr:blipFill>
        <a:blip xmlns:a="http://schemas.openxmlformats.org/drawingml/2006/main" xmlns:r="http://schemas.openxmlformats.org/officeDocument/2006/relationships" r:embed="rId1" cstate="print"/>
        <a:stretch xmlns:a="http://schemas.openxmlformats.org/drawingml/2006/main">
          <a:fillRect/>
        </a:stretch>
      </cdr:blipFill>
      <cdr:spPr>
        <a:xfrm xmlns:a="http://schemas.openxmlformats.org/drawingml/2006/main">
          <a:off x="8100392" y="116632"/>
          <a:ext cx="841273" cy="800120"/>
        </a:xfrm>
        <a:prstGeom xmlns:a="http://schemas.openxmlformats.org/drawingml/2006/main" prst="round2DiagRect">
          <a:avLst>
            <a:gd name="adj1" fmla="val 16667"/>
            <a:gd name="adj2" fmla="val 0"/>
          </a:avLst>
        </a:prstGeom>
        <a:ln xmlns:a="http://schemas.openxmlformats.org/drawingml/2006/main" w="88900" cap="sq">
          <a:solidFill>
            <a:srgbClr val="FFFFFF"/>
          </a:solidFill>
          <a:miter lim="800000"/>
        </a:ln>
        <a:effectLst xmlns:a="http://schemas.openxmlformats.org/drawingml/2006/main">
          <a:outerShdw blurRad="254000" algn="tl" rotWithShape="0">
            <a:srgbClr val="000000">
              <a:alpha val="43000"/>
            </a:srgbClr>
          </a:outerShdw>
        </a:effectLst>
      </cdr:spPr>
    </cdr:pic>
  </cdr:relSizeAnchor>
  <cdr:relSizeAnchor xmlns:cdr="http://schemas.openxmlformats.org/drawingml/2006/chartDrawing">
    <cdr:from>
      <cdr:x>0.03538</cdr:x>
      <cdr:y>0.02049</cdr:y>
    </cdr:from>
    <cdr:to>
      <cdr:x>0.1367</cdr:x>
      <cdr:y>0.14901</cdr:y>
    </cdr:to>
    <cdr:pic>
      <cdr:nvPicPr>
        <cdr:cNvPr id="3" name="Picture 2" descr="C:\Documents and Settings\AAgalaf\Desktop\gpi\logo\square.jpg"/>
        <cdr:cNvPicPr>
          <a:picLocks xmlns:a="http://schemas.openxmlformats.org/drawingml/2006/main" noChangeAspect="1" noChangeArrowheads="1"/>
        </cdr:cNvPicPr>
      </cdr:nvPicPr>
      <cdr:blipFill>
        <a:blip xmlns:a="http://schemas.openxmlformats.org/drawingml/2006/main" xmlns:r="http://schemas.openxmlformats.org/officeDocument/2006/relationships" r:embed="rId2" cstate="print"/>
        <a:srcRect xmlns:a="http://schemas.openxmlformats.org/drawingml/2006/main"/>
        <a:stretch xmlns:a="http://schemas.openxmlformats.org/drawingml/2006/main">
          <a:fillRect/>
        </a:stretch>
      </cdr:blipFill>
      <cdr:spPr bwMode="auto">
        <a:xfrm xmlns:a="http://schemas.openxmlformats.org/drawingml/2006/main">
          <a:off x="323528" y="140545"/>
          <a:ext cx="926473" cy="881369"/>
        </a:xfrm>
        <a:prstGeom xmlns:a="http://schemas.openxmlformats.org/drawingml/2006/main" prst="round2DiagRect">
          <a:avLst>
            <a:gd name="adj1" fmla="val 16667"/>
            <a:gd name="adj2" fmla="val 0"/>
          </a:avLst>
        </a:prstGeom>
        <a:ln xmlns:a="http://schemas.openxmlformats.org/drawingml/2006/main" w="88900" cap="sq">
          <a:solidFill>
            <a:srgbClr val="FFFFFF"/>
          </a:solidFill>
          <a:miter lim="800000"/>
        </a:ln>
        <a:effectLst xmlns:a="http://schemas.openxmlformats.org/drawingml/2006/main">
          <a:outerShdw blurRad="254000" algn="tl" rotWithShape="0">
            <a:srgbClr val="000000">
              <a:alpha val="43000"/>
            </a:srgbClr>
          </a:outerShdw>
        </a:effectLst>
      </cdr:spPr>
    </cdr:pic>
  </cdr:relSizeAnchor>
</c:userShapes>
</file>

<file path=ppt/drawings/drawing2.xml><?xml version="1.0" encoding="utf-8"?>
<c:userShapes xmlns:c="http://schemas.openxmlformats.org/drawingml/2006/chart">
  <cdr:relSizeAnchor xmlns:cdr="http://schemas.openxmlformats.org/drawingml/2006/chartDrawing">
    <cdr:from>
      <cdr:x>0.03229</cdr:x>
      <cdr:y>0.67887</cdr:y>
    </cdr:from>
    <cdr:to>
      <cdr:x>0.06458</cdr:x>
      <cdr:y>0.88775</cdr:y>
    </cdr:to>
    <cdr:sp macro="" textlink="">
      <cdr:nvSpPr>
        <cdr:cNvPr id="2" name="Left Brace 1"/>
        <cdr:cNvSpPr/>
      </cdr:nvSpPr>
      <cdr:spPr>
        <a:xfrm xmlns:a="http://schemas.openxmlformats.org/drawingml/2006/main">
          <a:off x="285720" y="4643447"/>
          <a:ext cx="285752" cy="1428760"/>
        </a:xfrm>
        <a:prstGeom xmlns:a="http://schemas.openxmlformats.org/drawingml/2006/main" prst="leftBrace">
          <a:avLst/>
        </a:prstGeom>
        <a:ln xmlns:a="http://schemas.openxmlformats.org/drawingml/2006/main">
          <a:solidFill>
            <a:schemeClr val="accent2">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0.03125</cdr:x>
      <cdr:y>0.75</cdr:y>
    </cdr:from>
    <cdr:to>
      <cdr:x>0.03906</cdr:x>
      <cdr:y>1</cdr:y>
    </cdr:to>
    <cdr:sp macro="" textlink="">
      <cdr:nvSpPr>
        <cdr:cNvPr id="2" name="Left Brace 1"/>
        <cdr:cNvSpPr/>
      </cdr:nvSpPr>
      <cdr:spPr>
        <a:xfrm xmlns:a="http://schemas.openxmlformats.org/drawingml/2006/main">
          <a:off x="285720" y="5143512"/>
          <a:ext cx="71438" cy="1714488"/>
        </a:xfrm>
        <a:prstGeom xmlns:a="http://schemas.openxmlformats.org/drawingml/2006/main" prst="leftBrace">
          <a:avLst/>
        </a:prstGeom>
        <a:ln xmlns:a="http://schemas.openxmlformats.org/drawingml/2006/main">
          <a:solidFill>
            <a:schemeClr val="accent2">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sz="500"/>
        </a:p>
      </cdr:txBody>
    </cdr:sp>
  </cdr:relSizeAnchor>
  <cdr:relSizeAnchor xmlns:cdr="http://schemas.openxmlformats.org/drawingml/2006/chartDrawing">
    <cdr:from>
      <cdr:x>0</cdr:x>
      <cdr:y>0.85417</cdr:y>
    </cdr:from>
    <cdr:to>
      <cdr:x>0.06603</cdr:x>
      <cdr:y>0.90625</cdr:y>
    </cdr:to>
    <cdr:sp macro="" textlink="">
      <cdr:nvSpPr>
        <cdr:cNvPr id="5" name="TextBox 4"/>
        <cdr:cNvSpPr txBox="1"/>
      </cdr:nvSpPr>
      <cdr:spPr>
        <a:xfrm xmlns:a="http://schemas.openxmlformats.org/drawingml/2006/main">
          <a:off x="0" y="5857892"/>
          <a:ext cx="603778" cy="3571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smtClean="0">
              <a:solidFill>
                <a:schemeClr val="accent2">
                  <a:lumMod val="50000"/>
                </a:schemeClr>
              </a:solidFill>
            </a:rPr>
            <a:t>1%</a:t>
          </a:r>
          <a:endParaRPr lang="en-US" sz="1100" dirty="0">
            <a:solidFill>
              <a:schemeClr val="accent2">
                <a:lumMod val="50000"/>
              </a:schemeClr>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0.69242</cdr:x>
      <cdr:y>0.39932</cdr:y>
    </cdr:from>
    <cdr:to>
      <cdr:x>0.71681</cdr:x>
      <cdr:y>0.92432</cdr:y>
    </cdr:to>
    <cdr:sp macro="" textlink="">
      <cdr:nvSpPr>
        <cdr:cNvPr id="2" name="Left Brace 1"/>
        <cdr:cNvSpPr/>
      </cdr:nvSpPr>
      <cdr:spPr>
        <a:xfrm xmlns:a="http://schemas.openxmlformats.org/drawingml/2006/main">
          <a:off x="6084168" y="2662436"/>
          <a:ext cx="214311" cy="3500438"/>
        </a:xfrm>
        <a:prstGeom xmlns:a="http://schemas.openxmlformats.org/drawingml/2006/main" prst="leftBrace">
          <a:avLst/>
        </a:prstGeom>
        <a:ln xmlns:a="http://schemas.openxmlformats.org/drawingml/2006/main">
          <a:solidFill>
            <a:schemeClr val="accent2">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0.02439</cdr:x>
      <cdr:y>0.64643</cdr:y>
    </cdr:from>
    <cdr:to>
      <cdr:x>0.08129</cdr:x>
      <cdr:y>0.7</cdr:y>
    </cdr:to>
    <cdr:sp macro="" textlink="">
      <cdr:nvSpPr>
        <cdr:cNvPr id="4" name="TextBox 3"/>
        <cdr:cNvSpPr txBox="1"/>
      </cdr:nvSpPr>
      <cdr:spPr>
        <a:xfrm xmlns:a="http://schemas.openxmlformats.org/drawingml/2006/main">
          <a:off x="214282" y="4310070"/>
          <a:ext cx="500038" cy="35718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ar-LB" sz="1200" b="1" dirty="0" smtClean="0">
              <a:solidFill>
                <a:schemeClr val="accent2">
                  <a:lumMod val="50000"/>
                </a:schemeClr>
              </a:solidFill>
              <a:effectLst>
                <a:outerShdw blurRad="38100" dist="38100" dir="2700000" algn="tl">
                  <a:srgbClr val="000000">
                    <a:alpha val="43137"/>
                  </a:srgbClr>
                </a:outerShdw>
              </a:effectLst>
            </a:rPr>
            <a:t>2 %</a:t>
          </a:r>
          <a:endParaRPr lang="en-US" sz="1200" b="1" dirty="0">
            <a:solidFill>
              <a:schemeClr val="accent2">
                <a:lumMod val="50000"/>
              </a:schemeClr>
            </a:solidFill>
            <a:effectLst>
              <a:outerShdw blurRad="38100" dist="38100" dir="2700000" algn="tl">
                <a:srgbClr val="000000">
                  <a:alpha val="43137"/>
                </a:srgbClr>
              </a:outerShdw>
            </a:effectLst>
          </a:endParaRPr>
        </a:p>
      </cdr:txBody>
    </cdr:sp>
  </cdr:relSizeAnchor>
  <cdr:relSizeAnchor xmlns:cdr="http://schemas.openxmlformats.org/drawingml/2006/chartDrawing">
    <cdr:from>
      <cdr:x>0.06837</cdr:x>
      <cdr:y>0.61527</cdr:y>
    </cdr:from>
    <cdr:to>
      <cdr:x>0.09488</cdr:x>
      <cdr:y>0.70272</cdr:y>
    </cdr:to>
    <cdr:sp macro="" textlink="">
      <cdr:nvSpPr>
        <cdr:cNvPr id="5" name="Left Brace 4"/>
        <cdr:cNvSpPr/>
      </cdr:nvSpPr>
      <cdr:spPr>
        <a:xfrm xmlns:a="http://schemas.openxmlformats.org/drawingml/2006/main" rot="-1320000">
          <a:off x="600756" y="4102336"/>
          <a:ext cx="232935" cy="583029"/>
        </a:xfrm>
        <a:prstGeom xmlns:a="http://schemas.openxmlformats.org/drawingml/2006/main" prst="leftBrace">
          <a:avLst/>
        </a:prstGeom>
        <a:ln xmlns:a="http://schemas.openxmlformats.org/drawingml/2006/main">
          <a:solidFill>
            <a:schemeClr val="accent2">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0.03906</cdr:x>
      <cdr:y>0.72917</cdr:y>
    </cdr:from>
    <cdr:to>
      <cdr:x>0.08593</cdr:x>
      <cdr:y>1</cdr:y>
    </cdr:to>
    <cdr:sp macro="" textlink="">
      <cdr:nvSpPr>
        <cdr:cNvPr id="3" name="Left Brace 2"/>
        <cdr:cNvSpPr/>
      </cdr:nvSpPr>
      <cdr:spPr>
        <a:xfrm xmlns:a="http://schemas.openxmlformats.org/drawingml/2006/main">
          <a:off x="357158" y="5000636"/>
          <a:ext cx="428580" cy="1857364"/>
        </a:xfrm>
        <a:prstGeom xmlns:a="http://schemas.openxmlformats.org/drawingml/2006/main" prst="leftBrace">
          <a:avLst/>
        </a:prstGeom>
        <a:noFill xmlns:a="http://schemas.openxmlformats.org/drawingml/2006/main"/>
        <a:ln xmlns:a="http://schemas.openxmlformats.org/drawingml/2006/main" w="9525" cap="flat" cmpd="sng" algn="ctr">
          <a:solidFill>
            <a:srgbClr val="C0504D">
              <a:lumMod val="50000"/>
            </a:srgbClr>
          </a:solidFill>
          <a:prstDash val="solid"/>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 lastClr="FFFFFF"/>
              </a:solidFill>
              <a:latin typeface="Georgia"/>
            </a:defRPr>
          </a:lvl1pPr>
          <a:lvl2pPr marL="457200" indent="0">
            <a:defRPr sz="1100">
              <a:solidFill>
                <a:sysClr val="window" lastClr="FFFFFF"/>
              </a:solidFill>
              <a:latin typeface="Georgia"/>
            </a:defRPr>
          </a:lvl2pPr>
          <a:lvl3pPr marL="914400" indent="0">
            <a:defRPr sz="1100">
              <a:solidFill>
                <a:sysClr val="window" lastClr="FFFFFF"/>
              </a:solidFill>
              <a:latin typeface="Georgia"/>
            </a:defRPr>
          </a:lvl3pPr>
          <a:lvl4pPr marL="1371600" indent="0">
            <a:defRPr sz="1100">
              <a:solidFill>
                <a:sysClr val="window" lastClr="FFFFFF"/>
              </a:solidFill>
              <a:latin typeface="Georgia"/>
            </a:defRPr>
          </a:lvl4pPr>
          <a:lvl5pPr marL="1828800" indent="0">
            <a:defRPr sz="1100">
              <a:solidFill>
                <a:sysClr val="window" lastClr="FFFFFF"/>
              </a:solidFill>
              <a:latin typeface="Georgia"/>
            </a:defRPr>
          </a:lvl5pPr>
          <a:lvl6pPr marL="2286000" indent="0">
            <a:defRPr sz="1100">
              <a:solidFill>
                <a:sysClr val="window" lastClr="FFFFFF"/>
              </a:solidFill>
              <a:latin typeface="Georgia"/>
            </a:defRPr>
          </a:lvl6pPr>
          <a:lvl7pPr marL="2743200" indent="0">
            <a:defRPr sz="1100">
              <a:solidFill>
                <a:sysClr val="window" lastClr="FFFFFF"/>
              </a:solidFill>
              <a:latin typeface="Georgia"/>
            </a:defRPr>
          </a:lvl7pPr>
          <a:lvl8pPr marL="3200400" indent="0">
            <a:defRPr sz="1100">
              <a:solidFill>
                <a:sysClr val="window" lastClr="FFFFFF"/>
              </a:solidFill>
              <a:latin typeface="Georgia"/>
            </a:defRPr>
          </a:lvl8pPr>
          <a:lvl9pPr marL="3657600" indent="0">
            <a:defRPr sz="1100">
              <a:solidFill>
                <a:sysClr val="window" lastClr="FFFFFF"/>
              </a:solidFill>
              <a:latin typeface="Georgia"/>
            </a:defRPr>
          </a:lvl9pPr>
        </a:lstStyle>
        <a:p xmlns:a="http://schemas.openxmlformats.org/drawingml/2006/main">
          <a:endParaRPr lang="en-US"/>
        </a:p>
      </cdr:txBody>
    </cdr:sp>
  </cdr:relSizeAnchor>
  <cdr:relSizeAnchor xmlns:cdr="http://schemas.openxmlformats.org/drawingml/2006/chartDrawing">
    <cdr:from>
      <cdr:x>0</cdr:x>
      <cdr:y>0.82292</cdr:y>
    </cdr:from>
    <cdr:to>
      <cdr:x>0.0625</cdr:x>
      <cdr:y>0.88542</cdr:y>
    </cdr:to>
    <cdr:sp macro="" textlink="">
      <cdr:nvSpPr>
        <cdr:cNvPr id="4" name="TextBox 3"/>
        <cdr:cNvSpPr txBox="1"/>
      </cdr:nvSpPr>
      <cdr:spPr>
        <a:xfrm xmlns:a="http://schemas.openxmlformats.org/drawingml/2006/main">
          <a:off x="0" y="5643578"/>
          <a:ext cx="571504" cy="42862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b="1" dirty="0" smtClean="0">
              <a:solidFill>
                <a:schemeClr val="accent2">
                  <a:lumMod val="50000"/>
                </a:schemeClr>
              </a:solidFill>
            </a:rPr>
            <a:t>3 %</a:t>
          </a:r>
          <a:endParaRPr lang="en-US" sz="1600" b="1" dirty="0">
            <a:solidFill>
              <a:schemeClr val="accent2">
                <a:lumMod val="50000"/>
              </a:schemeClr>
            </a:solidFill>
          </a:endParaRPr>
        </a:p>
      </cdr:txBody>
    </cdr:sp>
  </cdr:relSizeAnchor>
</c:userShapes>
</file>

<file path=ppt/drawings/drawing6.xml><?xml version="1.0" encoding="utf-8"?>
<c:userShapes xmlns:c="http://schemas.openxmlformats.org/drawingml/2006/chart">
  <cdr:relSizeAnchor xmlns:cdr="http://schemas.openxmlformats.org/drawingml/2006/chartDrawing">
    <cdr:from>
      <cdr:x>0.06573</cdr:x>
      <cdr:y>0.70849</cdr:y>
    </cdr:from>
    <cdr:to>
      <cdr:x>0.09123</cdr:x>
      <cdr:y>0.84035</cdr:y>
    </cdr:to>
    <cdr:sp macro="" textlink="">
      <cdr:nvSpPr>
        <cdr:cNvPr id="3" name="Left Brace 2"/>
        <cdr:cNvSpPr/>
      </cdr:nvSpPr>
      <cdr:spPr>
        <a:xfrm xmlns:a="http://schemas.openxmlformats.org/drawingml/2006/main" rot="-2040000">
          <a:off x="601024" y="4858802"/>
          <a:ext cx="233222" cy="904296"/>
        </a:xfrm>
        <a:prstGeom xmlns:a="http://schemas.openxmlformats.org/drawingml/2006/main" prst="leftBrace">
          <a:avLst/>
        </a:prstGeom>
        <a:ln xmlns:a="http://schemas.openxmlformats.org/drawingml/2006/main">
          <a:solidFill>
            <a:schemeClr val="accent2">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solidFill>
              <a:schemeClr val="accent2">
                <a:lumMod val="50000"/>
              </a:schemeClr>
            </a:solidFill>
          </a:endParaRPr>
        </a:p>
      </cdr:txBody>
    </cdr:sp>
  </cdr:relSizeAnchor>
  <cdr:relSizeAnchor xmlns:cdr="http://schemas.openxmlformats.org/drawingml/2006/chartDrawing">
    <cdr:from>
      <cdr:x>0.01362</cdr:x>
      <cdr:y>0.78375</cdr:y>
    </cdr:from>
    <cdr:to>
      <cdr:x>0.07612</cdr:x>
      <cdr:y>0.83584</cdr:y>
    </cdr:to>
    <cdr:sp macro="" textlink="">
      <cdr:nvSpPr>
        <cdr:cNvPr id="4" name="TextBox 3"/>
        <cdr:cNvSpPr txBox="1"/>
      </cdr:nvSpPr>
      <cdr:spPr>
        <a:xfrm xmlns:a="http://schemas.openxmlformats.org/drawingml/2006/main">
          <a:off x="124581" y="5374950"/>
          <a:ext cx="571500" cy="3572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solidFill>
                <a:schemeClr val="accent2">
                  <a:lumMod val="50000"/>
                </a:schemeClr>
              </a:solidFill>
            </a:rPr>
            <a:t>1%</a:t>
          </a:r>
          <a:endParaRPr lang="en-US" sz="1400" b="1" dirty="0">
            <a:solidFill>
              <a:schemeClr val="accent2">
                <a:lumMod val="50000"/>
              </a:schemeClr>
            </a:solidFill>
          </a:endParaRPr>
        </a:p>
      </cdr:txBody>
    </cdr:sp>
  </cdr:relSizeAnchor>
</c:userShapes>
</file>

<file path=ppt/drawings/drawing7.xml><?xml version="1.0" encoding="utf-8"?>
<c:userShapes xmlns:c="http://schemas.openxmlformats.org/drawingml/2006/chart">
  <cdr:relSizeAnchor xmlns:cdr="http://schemas.openxmlformats.org/drawingml/2006/chartDrawing">
    <cdr:from>
      <cdr:x>0.83594</cdr:x>
      <cdr:y>0.84376</cdr:y>
    </cdr:from>
    <cdr:to>
      <cdr:x>0.96094</cdr:x>
      <cdr:y>0.88542</cdr:y>
    </cdr:to>
    <cdr:sp macro="" textlink="">
      <cdr:nvSpPr>
        <cdr:cNvPr id="2" name="TextBox 1"/>
        <cdr:cNvSpPr txBox="1"/>
      </cdr:nvSpPr>
      <cdr:spPr>
        <a:xfrm xmlns:a="http://schemas.openxmlformats.org/drawingml/2006/main">
          <a:off x="7643834" y="5786478"/>
          <a:ext cx="1143008" cy="28572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b="1" dirty="0" smtClean="0">
              <a:solidFill>
                <a:schemeClr val="accent2">
                  <a:lumMod val="50000"/>
                </a:schemeClr>
              </a:solidFill>
            </a:rPr>
            <a:t>2 %</a:t>
          </a:r>
          <a:endParaRPr lang="en-US" sz="1600" b="1" dirty="0">
            <a:solidFill>
              <a:schemeClr val="accent2">
                <a:lumMod val="50000"/>
              </a:schemeClr>
            </a:solidFill>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0.14844</cdr:x>
      <cdr:y>0.85417</cdr:y>
    </cdr:from>
    <cdr:to>
      <cdr:x>0.19531</cdr:x>
      <cdr:y>0.94792</cdr:y>
    </cdr:to>
    <cdr:sp macro="" textlink="">
      <cdr:nvSpPr>
        <cdr:cNvPr id="4" name="Left Brace 3"/>
        <cdr:cNvSpPr/>
      </cdr:nvSpPr>
      <cdr:spPr>
        <a:xfrm xmlns:a="http://schemas.openxmlformats.org/drawingml/2006/main">
          <a:off x="1357290" y="5857892"/>
          <a:ext cx="428628" cy="642942"/>
        </a:xfrm>
        <a:prstGeom xmlns:a="http://schemas.openxmlformats.org/drawingml/2006/main" prst="leftBrace">
          <a:avLst/>
        </a:prstGeom>
        <a:ln xmlns:a="http://schemas.openxmlformats.org/drawingml/2006/main">
          <a:solidFill>
            <a:schemeClr val="accent2">
              <a:lumMod val="50000"/>
            </a:schemeClr>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0.09375</cdr:x>
      <cdr:y>0.875</cdr:y>
    </cdr:from>
    <cdr:to>
      <cdr:x>0.15625</cdr:x>
      <cdr:y>0.94792</cdr:y>
    </cdr:to>
    <cdr:sp macro="" textlink="">
      <cdr:nvSpPr>
        <cdr:cNvPr id="5" name="TextBox 4"/>
        <cdr:cNvSpPr txBox="1"/>
      </cdr:nvSpPr>
      <cdr:spPr>
        <a:xfrm xmlns:a="http://schemas.openxmlformats.org/drawingml/2006/main">
          <a:off x="857224" y="6000768"/>
          <a:ext cx="571504" cy="50006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solidFill>
                <a:schemeClr val="accent2">
                  <a:lumMod val="50000"/>
                </a:schemeClr>
              </a:solidFill>
            </a:rPr>
            <a:t>1%</a:t>
          </a:r>
          <a:endParaRPr lang="en-US" sz="1400" b="1" dirty="0">
            <a:solidFill>
              <a:schemeClr val="accent2">
                <a:lumMod val="50000"/>
              </a:schemeClr>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A8C78F-AD1D-448F-85D5-FC9B8E15300A}" type="datetimeFigureOut">
              <a:rPr lang="en-US" smtClean="0"/>
              <a:pPr/>
              <a:t>2/28/2011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2D33B-93C1-46D8-B845-6B7B974CD41B}" type="slidenum">
              <a:rPr lang="en-US" smtClean="0"/>
              <a:pPr/>
              <a:t>‹#›</a:t>
            </a:fld>
            <a:endParaRPr lang="en-US"/>
          </a:p>
        </p:txBody>
      </p:sp>
    </p:spTree>
    <p:extLst>
      <p:ext uri="{BB962C8B-B14F-4D97-AF65-F5344CB8AC3E}">
        <p14:creationId xmlns:p14="http://schemas.microsoft.com/office/powerpoint/2010/main" xmlns="" val="810844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algn="r" rtl="1"/>
            <a:r>
              <a:rPr lang="ar-AE" dirty="0" smtClean="0"/>
              <a:t>تم تسجيل أكثر من 176</a:t>
            </a:r>
            <a:r>
              <a:rPr lang="ar-AE" baseline="0" dirty="0" smtClean="0"/>
              <a:t> ألف صنف غذائي في برنامج استيراد وإعادة تصدير الأغذية المعروف </a:t>
            </a:r>
            <a:r>
              <a:rPr lang="ar-AE" baseline="0" dirty="0" err="1" smtClean="0"/>
              <a:t>بـــ</a:t>
            </a:r>
            <a:r>
              <a:rPr lang="ar-AE" baseline="0" dirty="0" smtClean="0"/>
              <a:t> (</a:t>
            </a:r>
            <a:r>
              <a:rPr lang="en-US" baseline="0" dirty="0" smtClean="0"/>
              <a:t>FIRS</a:t>
            </a:r>
            <a:r>
              <a:rPr lang="ar-AE" baseline="0" dirty="0" smtClean="0"/>
              <a:t>)، والذي يربط كل معلومات الصنف الغذائي </a:t>
            </a:r>
            <a:r>
              <a:rPr lang="ar-AE" baseline="0" dirty="0" err="1" smtClean="0"/>
              <a:t>بالباركود</a:t>
            </a:r>
            <a:r>
              <a:rPr lang="ar-AE" baseline="0" dirty="0" smtClean="0"/>
              <a:t>. وقد أدى هذا لتسهيل العمل بصورة كبيرة في الموانئ، إذ أصبح المفتشون يركزون على  المخالفات بدلاً عن تسجيل معلومات الصنف والذي يستغرق زمناً طويلاً. يتضح من هذا الجدول أكثر أن الأصناف تسجيلاً كانت الأصناف التي تقع تحت مجموعة الحبوب ومنتجاتها، تلتها الأصناف التي تقع في مجموعة الحلويات </a:t>
            </a:r>
            <a:r>
              <a:rPr lang="ar-AE" baseline="0" dirty="0" err="1" smtClean="0"/>
              <a:t>والشوكولاته</a:t>
            </a:r>
            <a:r>
              <a:rPr lang="ar-AE" baseline="0" dirty="0" smtClean="0"/>
              <a:t>. تسعى</a:t>
            </a:r>
            <a:r>
              <a:rPr lang="ar-AE" dirty="0" smtClean="0"/>
              <a:t> إدارة الرقابة الغذائية</a:t>
            </a:r>
            <a:r>
              <a:rPr lang="ar-AE" baseline="0" dirty="0" smtClean="0"/>
              <a:t> إلى تسجيل كل الأصناف التي ترد للإمارة. وقد</a:t>
            </a:r>
            <a:r>
              <a:rPr lang="ar-AE" dirty="0" smtClean="0"/>
              <a:t> تم تقديم مسودة مصنف الأغذية إلى لجنة </a:t>
            </a:r>
            <a:r>
              <a:rPr lang="ar-AE" dirty="0" err="1" smtClean="0"/>
              <a:t>الكودكس</a:t>
            </a:r>
            <a:r>
              <a:rPr lang="ar-AE" dirty="0" smtClean="0"/>
              <a:t> لدول الشرق الأدنى لتتم الاستفادة منه من قبل هذه الدول، ومن ثم اعتماده كأحد الحلول التي تؤدي لتسهيل إجراءات التفتيش في الموانئ.</a:t>
            </a:r>
            <a:endParaRPr lang="en-US" dirty="0"/>
          </a:p>
        </p:txBody>
      </p:sp>
      <p:sp>
        <p:nvSpPr>
          <p:cNvPr id="4" name="Slide Number Placeholder 3"/>
          <p:cNvSpPr>
            <a:spLocks noGrp="1"/>
          </p:cNvSpPr>
          <p:nvPr>
            <p:ph type="sldNum" sz="quarter" idx="10"/>
          </p:nvPr>
        </p:nvSpPr>
        <p:spPr/>
        <p:txBody>
          <a:bodyPr/>
          <a:lstStyle/>
          <a:p>
            <a:fld id="{9FD2D33B-93C1-46D8-B845-6B7B974CD41B}"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algn="r" rtl="1"/>
            <a:r>
              <a:rPr lang="ar-AE" dirty="0" smtClean="0"/>
              <a:t>تم تسجيل أكثر من 176</a:t>
            </a:r>
            <a:r>
              <a:rPr lang="ar-AE" baseline="0" dirty="0" smtClean="0"/>
              <a:t> ألف صنف غذائي في برنامج استيراد وإعادة تصدير الأغذية المعروف </a:t>
            </a:r>
            <a:r>
              <a:rPr lang="ar-AE" baseline="0" dirty="0" err="1" smtClean="0"/>
              <a:t>بـــ</a:t>
            </a:r>
            <a:r>
              <a:rPr lang="ar-AE" baseline="0" dirty="0" smtClean="0"/>
              <a:t> (</a:t>
            </a:r>
            <a:r>
              <a:rPr lang="en-US" baseline="0" dirty="0" smtClean="0"/>
              <a:t>FIRS</a:t>
            </a:r>
            <a:r>
              <a:rPr lang="ar-AE" baseline="0" dirty="0" smtClean="0"/>
              <a:t>)، والذي يربط كل معلومات الصنف الغذائي </a:t>
            </a:r>
            <a:r>
              <a:rPr lang="ar-AE" baseline="0" dirty="0" err="1" smtClean="0"/>
              <a:t>بالباركود</a:t>
            </a:r>
            <a:r>
              <a:rPr lang="ar-AE" baseline="0" dirty="0" smtClean="0"/>
              <a:t>. وقد أدى هذا لتسهيل العمل بصورة كبيرة في الموانئ، إذ أصبح المفتشون يركزون على  المخالفات بدلاً عن تسجيل معلومات الصنف والذي يستغرق زمناً طويلاً. يتضح من هذا الجدول أكثر أن الأصناف تسجيلاً كانت الأصناف التي تقع تحت مجموعة الحبوب ومنتجاتها، تلتها الأصناف التي تقع في مجموعة الحلويات </a:t>
            </a:r>
            <a:r>
              <a:rPr lang="ar-AE" baseline="0" dirty="0" err="1" smtClean="0"/>
              <a:t>والشوكولاته</a:t>
            </a:r>
            <a:r>
              <a:rPr lang="ar-AE" baseline="0" dirty="0" smtClean="0"/>
              <a:t>. تسعى</a:t>
            </a:r>
            <a:r>
              <a:rPr lang="ar-AE" dirty="0" smtClean="0"/>
              <a:t> إدارة الرقابة الغذائية</a:t>
            </a:r>
            <a:r>
              <a:rPr lang="ar-AE" baseline="0" dirty="0" smtClean="0"/>
              <a:t> إلى تسجيل كل الأصناف التي ترد للإمارة. وقد</a:t>
            </a:r>
            <a:r>
              <a:rPr lang="ar-AE" dirty="0" smtClean="0"/>
              <a:t> تم تقديم مسودة مصنف الأغذية إلى لجنة </a:t>
            </a:r>
            <a:r>
              <a:rPr lang="ar-AE" dirty="0" err="1" smtClean="0"/>
              <a:t>الكودكس</a:t>
            </a:r>
            <a:r>
              <a:rPr lang="ar-AE" dirty="0" smtClean="0"/>
              <a:t> لدول الشرق الأدنى لتتم الاستفادة منه من قبل هذه الدول، ومن ثم اعتماده كأحد الحلول التي تؤدي لتسهيل إجراءات التفتيش في الموانئ.</a:t>
            </a:r>
            <a:endParaRPr lang="en-US" dirty="0"/>
          </a:p>
        </p:txBody>
      </p:sp>
      <p:sp>
        <p:nvSpPr>
          <p:cNvPr id="4" name="Slide Number Placeholder 3"/>
          <p:cNvSpPr>
            <a:spLocks noGrp="1"/>
          </p:cNvSpPr>
          <p:nvPr>
            <p:ph type="sldNum" sz="quarter" idx="10"/>
          </p:nvPr>
        </p:nvSpPr>
        <p:spPr/>
        <p:txBody>
          <a:bodyPr/>
          <a:lstStyle/>
          <a:p>
            <a:fld id="{9FD2D33B-93C1-46D8-B845-6B7B974CD41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9FD2D33B-93C1-46D8-B845-6B7B974CD41B}" type="slidenum">
              <a:rPr lang="en-US" smtClean="0"/>
              <a:pPr/>
              <a:t>4</a:t>
            </a:fld>
            <a:endParaRPr lang="en-US"/>
          </a:p>
        </p:txBody>
      </p:sp>
    </p:spTree>
    <p:extLst>
      <p:ext uri="{BB962C8B-B14F-4D97-AF65-F5344CB8AC3E}">
        <p14:creationId xmlns:p14="http://schemas.microsoft.com/office/powerpoint/2010/main" xmlns="" val="2353834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D2D33B-93C1-46D8-B845-6B7B974CD41B}"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FD2D33B-93C1-46D8-B845-6B7B974CD41B}"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algn="r" rtl="1"/>
            <a:r>
              <a:rPr lang="ar-AE" dirty="0" smtClean="0"/>
              <a:t>تم تسجيل أكثر من 176</a:t>
            </a:r>
            <a:r>
              <a:rPr lang="ar-AE" baseline="0" dirty="0" smtClean="0"/>
              <a:t> ألف صنف غذائي في برنامج استيراد وإعادة تصدير الأغذية المعروف </a:t>
            </a:r>
            <a:r>
              <a:rPr lang="ar-AE" baseline="0" dirty="0" err="1" smtClean="0"/>
              <a:t>بـــ</a:t>
            </a:r>
            <a:r>
              <a:rPr lang="ar-AE" baseline="0" dirty="0" smtClean="0"/>
              <a:t> (</a:t>
            </a:r>
            <a:r>
              <a:rPr lang="en-US" baseline="0" dirty="0" smtClean="0"/>
              <a:t>FIRS</a:t>
            </a:r>
            <a:r>
              <a:rPr lang="ar-AE" baseline="0" dirty="0" smtClean="0"/>
              <a:t>)، والذي يربط كل معلومات الصنف الغذائي </a:t>
            </a:r>
            <a:r>
              <a:rPr lang="ar-AE" baseline="0" dirty="0" err="1" smtClean="0"/>
              <a:t>بالباركود</a:t>
            </a:r>
            <a:r>
              <a:rPr lang="ar-AE" baseline="0" dirty="0" smtClean="0"/>
              <a:t>. وقد أدى هذا لتسهيل العمل بصورة كبيرة في الموانئ، إذ أصبح المفتشون يركزون على  المخالفات بدلاً عن تسجيل معلومات الصنف والذي يستغرق زمناً طويلاً. يتضح من هذا الجدول أكثر أن الأصناف تسجيلاً كانت الأصناف التي تقع تحت مجموعة الحبوب ومنتجاتها، تلتها الأصناف التي تقع في مجموعة الحلويات </a:t>
            </a:r>
            <a:r>
              <a:rPr lang="ar-AE" baseline="0" dirty="0" err="1" smtClean="0"/>
              <a:t>والشوكولاته</a:t>
            </a:r>
            <a:r>
              <a:rPr lang="ar-AE" baseline="0" dirty="0" smtClean="0"/>
              <a:t>. تسعى</a:t>
            </a:r>
            <a:r>
              <a:rPr lang="ar-AE" dirty="0" smtClean="0"/>
              <a:t> إدارة الرقابة الغذائية</a:t>
            </a:r>
            <a:r>
              <a:rPr lang="ar-AE" baseline="0" dirty="0" smtClean="0"/>
              <a:t> إلى تسجيل كل الأصناف التي ترد للإمارة. وقد</a:t>
            </a:r>
            <a:r>
              <a:rPr lang="ar-AE" dirty="0" smtClean="0"/>
              <a:t> تم تقديم مسودة مصنف الأغذية إلى لجنة </a:t>
            </a:r>
            <a:r>
              <a:rPr lang="ar-AE" dirty="0" err="1" smtClean="0"/>
              <a:t>الكودكس</a:t>
            </a:r>
            <a:r>
              <a:rPr lang="ar-AE" dirty="0" smtClean="0"/>
              <a:t> لدول الشرق الأدنى لتتم الاستفادة منه من قبل هذه الدول، ومن ثم اعتماده كأحد الحلول التي تؤدي لتسهيل إجراءات التفتيش في الموانئ.</a:t>
            </a:r>
            <a:endParaRPr lang="en-US" dirty="0"/>
          </a:p>
        </p:txBody>
      </p:sp>
      <p:sp>
        <p:nvSpPr>
          <p:cNvPr id="4" name="Slide Number Placeholder 3"/>
          <p:cNvSpPr>
            <a:spLocks noGrp="1"/>
          </p:cNvSpPr>
          <p:nvPr>
            <p:ph type="sldNum" sz="quarter" idx="10"/>
          </p:nvPr>
        </p:nvSpPr>
        <p:spPr/>
        <p:txBody>
          <a:bodyPr/>
          <a:lstStyle/>
          <a:p>
            <a:fld id="{9FD2D33B-93C1-46D8-B845-6B7B974CD41B}" type="slidenum">
              <a:rPr lang="en-US" smtClean="0"/>
              <a:pPr/>
              <a:t>19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algn="r" rtl="1"/>
            <a:r>
              <a:rPr lang="ar-AE" dirty="0" smtClean="0"/>
              <a:t>ازدادت</a:t>
            </a:r>
            <a:r>
              <a:rPr lang="ar-AE" baseline="0" dirty="0" smtClean="0"/>
              <a:t> نسبة الأغذية المرفوضة ولكن بنسب متفاوتة لأكثر عشر دول تصديراً للأغذية لإمارة دبي. كما نرى من الجدول أن 7 من هذه الدول مصنفة ضمن الدول ذات </a:t>
            </a:r>
            <a:r>
              <a:rPr lang="ar-AE" baseline="0" dirty="0" err="1" smtClean="0"/>
              <a:t>الاقتصادات</a:t>
            </a:r>
            <a:r>
              <a:rPr lang="ar-AE" baseline="0" dirty="0" smtClean="0"/>
              <a:t> الناشئة، مما يحتم علينا التركيز على هذه الدول، من دول إغفال باقي الدول الثلاثة الأخرى.. كما ذكرنا آنفاً أن هذه الزيادة في عدم الاستيفاء قد يكون بسبب تشديد الإجراءات الرقابية في منافذ الإمارة المختلفة.</a:t>
            </a:r>
          </a:p>
        </p:txBody>
      </p:sp>
      <p:sp>
        <p:nvSpPr>
          <p:cNvPr id="4" name="Slide Number Placeholder 3"/>
          <p:cNvSpPr>
            <a:spLocks noGrp="1"/>
          </p:cNvSpPr>
          <p:nvPr>
            <p:ph type="sldNum" sz="quarter" idx="10"/>
          </p:nvPr>
        </p:nvSpPr>
        <p:spPr/>
        <p:txBody>
          <a:bodyPr/>
          <a:lstStyle/>
          <a:p>
            <a:fld id="{9FD2D33B-93C1-46D8-B845-6B7B974CD41B}" type="slidenum">
              <a:rPr lang="en-US" smtClean="0"/>
              <a:pPr/>
              <a:t>20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algn="r" rtl="1"/>
            <a:r>
              <a:rPr lang="ar-AE" dirty="0" smtClean="0"/>
              <a:t>تم تسجيل أكثر من 176</a:t>
            </a:r>
            <a:r>
              <a:rPr lang="ar-AE" baseline="0" dirty="0" smtClean="0"/>
              <a:t> ألف صنف غذائي في برنامج استيراد وإعادة تصدير الأغذية المعروف </a:t>
            </a:r>
            <a:r>
              <a:rPr lang="ar-AE" baseline="0" dirty="0" err="1" smtClean="0"/>
              <a:t>بـــ</a:t>
            </a:r>
            <a:r>
              <a:rPr lang="ar-AE" baseline="0" dirty="0" smtClean="0"/>
              <a:t> (</a:t>
            </a:r>
            <a:r>
              <a:rPr lang="en-US" baseline="0" dirty="0" smtClean="0"/>
              <a:t>FIRS</a:t>
            </a:r>
            <a:r>
              <a:rPr lang="ar-AE" baseline="0" dirty="0" smtClean="0"/>
              <a:t>)، والذي يربط كل معلومات الصنف الغذائي </a:t>
            </a:r>
            <a:r>
              <a:rPr lang="ar-AE" baseline="0" dirty="0" err="1" smtClean="0"/>
              <a:t>بالباركود</a:t>
            </a:r>
            <a:r>
              <a:rPr lang="ar-AE" baseline="0" dirty="0" smtClean="0"/>
              <a:t>. وقد أدى هذا لتسهيل العمل بصورة كبيرة في الموانئ، إذ أصبح المفتشون يركزون على  المخالفات بدلاً عن تسجيل معلومات الصنف والذي يستغرق زمناً طويلاً. يتضح من هذا الجدول أكثر أن الأصناف تسجيلاً كانت الأصناف التي تقع تحت مجموعة الحبوب ومنتجاتها، تلتها الأصناف التي تقع في مجموعة الحلويات </a:t>
            </a:r>
            <a:r>
              <a:rPr lang="ar-AE" baseline="0" dirty="0" err="1" smtClean="0"/>
              <a:t>والشوكولاته</a:t>
            </a:r>
            <a:r>
              <a:rPr lang="ar-AE" baseline="0" dirty="0" smtClean="0"/>
              <a:t>. تسعى</a:t>
            </a:r>
            <a:r>
              <a:rPr lang="ar-AE" dirty="0" smtClean="0"/>
              <a:t> إدارة الرقابة الغذائية</a:t>
            </a:r>
            <a:r>
              <a:rPr lang="ar-AE" baseline="0" dirty="0" smtClean="0"/>
              <a:t> إلى تسجيل كل الأصناف التي ترد للإمارة. وقد</a:t>
            </a:r>
            <a:r>
              <a:rPr lang="ar-AE" dirty="0" smtClean="0"/>
              <a:t> تم تقديم مسودة مصنف الأغذية إلى لجنة </a:t>
            </a:r>
            <a:r>
              <a:rPr lang="ar-AE" dirty="0" err="1" smtClean="0"/>
              <a:t>الكودكس</a:t>
            </a:r>
            <a:r>
              <a:rPr lang="ar-AE" dirty="0" smtClean="0"/>
              <a:t> لدول الشرق الأدنى لتتم الاستفادة منه من قبل هذه الدول، ومن ثم اعتماده كأحد الحلول التي تؤدي لتسهيل إجراءات التفتيش في الموانئ.</a:t>
            </a:r>
            <a:endParaRPr lang="en-US" dirty="0"/>
          </a:p>
        </p:txBody>
      </p:sp>
      <p:sp>
        <p:nvSpPr>
          <p:cNvPr id="4" name="Slide Number Placeholder 3"/>
          <p:cNvSpPr>
            <a:spLocks noGrp="1"/>
          </p:cNvSpPr>
          <p:nvPr>
            <p:ph type="sldNum" sz="quarter" idx="10"/>
          </p:nvPr>
        </p:nvSpPr>
        <p:spPr/>
        <p:txBody>
          <a:bodyPr/>
          <a:lstStyle/>
          <a:p>
            <a:fld id="{9FD2D33B-93C1-46D8-B845-6B7B974CD41B}" type="slidenum">
              <a:rPr lang="en-US" smtClean="0"/>
              <a:pPr/>
              <a:t>34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algn="r" rtl="1"/>
            <a:r>
              <a:rPr lang="ar-AE" dirty="0" smtClean="0"/>
              <a:t>تم تسجيل أكثر من 176</a:t>
            </a:r>
            <a:r>
              <a:rPr lang="ar-AE" baseline="0" dirty="0" smtClean="0"/>
              <a:t> ألف صنف غذائي في برنامج استيراد وإعادة تصدير الأغذية المعروف </a:t>
            </a:r>
            <a:r>
              <a:rPr lang="ar-AE" baseline="0" dirty="0" err="1" smtClean="0"/>
              <a:t>بـــ</a:t>
            </a:r>
            <a:r>
              <a:rPr lang="ar-AE" baseline="0" dirty="0" smtClean="0"/>
              <a:t> (</a:t>
            </a:r>
            <a:r>
              <a:rPr lang="en-US" baseline="0" dirty="0" smtClean="0"/>
              <a:t>FIRS</a:t>
            </a:r>
            <a:r>
              <a:rPr lang="ar-AE" baseline="0" dirty="0" smtClean="0"/>
              <a:t>)، والذي يربط كل معلومات الصنف الغذائي </a:t>
            </a:r>
            <a:r>
              <a:rPr lang="ar-AE" baseline="0" dirty="0" err="1" smtClean="0"/>
              <a:t>بالباركود</a:t>
            </a:r>
            <a:r>
              <a:rPr lang="ar-AE" baseline="0" dirty="0" smtClean="0"/>
              <a:t>. وقد أدى هذا لتسهيل العمل بصورة كبيرة في الموانئ، إذ أصبح المفتشون يركزون على  المخالفات بدلاً عن تسجيل معلومات الصنف والذي يستغرق زمناً طويلاً. يتضح من هذا الجدول أكثر أن الأصناف تسجيلاً كانت الأصناف التي تقع تحت مجموعة الحبوب ومنتجاتها، تلتها الأصناف التي تقع في مجموعة الحلويات </a:t>
            </a:r>
            <a:r>
              <a:rPr lang="ar-AE" baseline="0" dirty="0" err="1" smtClean="0"/>
              <a:t>والشوكولاته</a:t>
            </a:r>
            <a:r>
              <a:rPr lang="ar-AE" baseline="0" dirty="0" smtClean="0"/>
              <a:t>. تسعى</a:t>
            </a:r>
            <a:r>
              <a:rPr lang="ar-AE" dirty="0" smtClean="0"/>
              <a:t> إدارة الرقابة الغذائية</a:t>
            </a:r>
            <a:r>
              <a:rPr lang="ar-AE" baseline="0" dirty="0" smtClean="0"/>
              <a:t> إلى تسجيل كل الأصناف التي ترد للإمارة. وقد</a:t>
            </a:r>
            <a:r>
              <a:rPr lang="ar-AE" dirty="0" smtClean="0"/>
              <a:t> تم تقديم مسودة مصنف الأغذية إلى لجنة </a:t>
            </a:r>
            <a:r>
              <a:rPr lang="ar-AE" dirty="0" err="1" smtClean="0"/>
              <a:t>الكودكس</a:t>
            </a:r>
            <a:r>
              <a:rPr lang="ar-AE" dirty="0" smtClean="0"/>
              <a:t> لدول الشرق الأدنى لتتم الاستفادة منه من قبل هذه الدول، ومن ثم اعتماده كأحد الحلول التي تؤدي لتسهيل إجراءات التفتيش في الموانئ.</a:t>
            </a:r>
            <a:endParaRPr lang="en-US" dirty="0"/>
          </a:p>
        </p:txBody>
      </p:sp>
      <p:sp>
        <p:nvSpPr>
          <p:cNvPr id="4" name="Slide Number Placeholder 3"/>
          <p:cNvSpPr>
            <a:spLocks noGrp="1"/>
          </p:cNvSpPr>
          <p:nvPr>
            <p:ph type="sldNum" sz="quarter" idx="10"/>
          </p:nvPr>
        </p:nvSpPr>
        <p:spPr/>
        <p:txBody>
          <a:bodyPr/>
          <a:lstStyle/>
          <a:p>
            <a:fld id="{9FD2D33B-93C1-46D8-B845-6B7B974CD41B}" type="slidenum">
              <a:rPr lang="en-US" smtClean="0"/>
              <a:pPr/>
              <a:t>35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43000" y="76200"/>
            <a:ext cx="6934200" cy="838200"/>
          </a:xfrm>
        </p:spPr>
        <p:txBody>
          <a:bodyPr/>
          <a:lstStyle>
            <a:lvl1pPr algn="ctr">
              <a:defRPr>
                <a:solidFill>
                  <a:schemeClr val="tx2"/>
                </a:solidFill>
                <a:ea typeface="+mj-ea"/>
                <a:cs typeface="+mj-cs"/>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838200"/>
            <a:ext cx="6477000" cy="609600"/>
          </a:xfrm>
        </p:spPr>
        <p:txBody>
          <a:bodyPr/>
          <a:lstStyle>
            <a:lvl1pPr marL="0" indent="0" algn="ctr">
              <a:buFontTx/>
              <a:buNone/>
              <a:defRPr sz="2800">
                <a:solidFill>
                  <a:schemeClr val="tx1"/>
                </a:solidFill>
                <a:effectLst>
                  <a:outerShdw blurRad="38100" dist="38100" dir="2700000" algn="tl">
                    <a:srgbClr val="000000"/>
                  </a:outerShdw>
                </a:effectLst>
                <a:ea typeface="+mn-ea"/>
                <a:cs typeface="+mn-cs"/>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324600"/>
            <a:ext cx="2667000" cy="381000"/>
          </a:xfrm>
        </p:spPr>
        <p:txBody>
          <a:bodyPr/>
          <a:lstStyle>
            <a:lvl1pPr>
              <a:defRPr/>
            </a:lvl1pPr>
          </a:lstStyle>
          <a:p>
            <a:fld id="{456AAB5D-EE5C-4351-A315-D550A3DEFE4F}" type="datetime1">
              <a:rPr lang="en-US" smtClean="0"/>
              <a:pPr/>
              <a:t>2/28/2011</a:t>
            </a:fld>
            <a:endParaRPr lang="en-US"/>
          </a:p>
        </p:txBody>
      </p:sp>
      <p:sp>
        <p:nvSpPr>
          <p:cNvPr id="3077" name="Rectangle 5"/>
          <p:cNvSpPr>
            <a:spLocks noGrp="1" noChangeArrowheads="1"/>
          </p:cNvSpPr>
          <p:nvPr>
            <p:ph type="ftr" sz="quarter" idx="3"/>
          </p:nvPr>
        </p:nvSpPr>
        <p:spPr>
          <a:xfrm>
            <a:off x="3657600" y="6324600"/>
            <a:ext cx="2971800" cy="381000"/>
          </a:xfrm>
        </p:spPr>
        <p:txBody>
          <a:bodyPr/>
          <a:lstStyle>
            <a:lvl1pPr>
              <a:defRPr/>
            </a:lvl1pPr>
          </a:lstStyle>
          <a:p>
            <a:endParaRPr lang="en-US"/>
          </a:p>
        </p:txBody>
      </p:sp>
      <p:sp>
        <p:nvSpPr>
          <p:cNvPr id="3078" name="Rectangle 6"/>
          <p:cNvSpPr>
            <a:spLocks noGrp="1" noChangeArrowheads="1"/>
          </p:cNvSpPr>
          <p:nvPr>
            <p:ph type="sldNum" sz="quarter" idx="4"/>
          </p:nvPr>
        </p:nvSpPr>
        <p:spPr>
          <a:xfrm>
            <a:off x="7162800" y="6324600"/>
            <a:ext cx="1600200" cy="381000"/>
          </a:xfrm>
        </p:spPr>
        <p:txBody>
          <a:bodyPr/>
          <a:lstStyle>
            <a:lvl1pPr>
              <a:defRPr/>
            </a:lvl1pPr>
          </a:lstStyle>
          <a:p>
            <a:fld id="{9D2384F7-550B-4A9B-95FC-19E285ECC95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61CC9CF-D5A2-4EE4-B065-DA8854CFD105}" type="datetime1">
              <a:rPr lang="en-US" smtClean="0"/>
              <a:pPr/>
              <a:t>2/28/2011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D2384F7-550B-4A9B-95FC-19E285ECC9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76200"/>
            <a:ext cx="2114551"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76200"/>
            <a:ext cx="6191251"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E14D0213-A383-4F01-A596-0C3C0ED13DA3}" type="datetime1">
              <a:rPr lang="en-US" smtClean="0"/>
              <a:pPr/>
              <a:t>2/28/2011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D2384F7-550B-4A9B-95FC-19E285ECC9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85C45B2-44C3-4210-BCDB-B241C0FE02ED}" type="datetime1">
              <a:rPr lang="en-US" smtClean="0"/>
              <a:pPr/>
              <a:t>2/28/2011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D2384F7-550B-4A9B-95FC-19E285ECC95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9D97E892-C17A-4CFE-829C-E79388BB2C24}" type="datetime1">
              <a:rPr lang="en-US" smtClean="0"/>
              <a:pPr/>
              <a:t>2/28/2011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D2384F7-550B-4A9B-95FC-19E285ECC95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1" y="14478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1" y="1447800"/>
            <a:ext cx="41529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AA90050E-0C00-4008-AEBE-006B83109DB9}" type="datetime1">
              <a:rPr lang="en-US" smtClean="0"/>
              <a:pPr/>
              <a:t>2/28/2011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2384F7-550B-4A9B-95FC-19E285ECC9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87713B93-E2FF-4AE4-AC44-2453FC3023CF}" type="datetime1">
              <a:rPr lang="en-US" smtClean="0"/>
              <a:pPr/>
              <a:t>2/28/2011</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D2384F7-550B-4A9B-95FC-19E285ECC9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2C7DD125-C38E-4F4E-873F-0C47513D038F}" type="datetime1">
              <a:rPr lang="en-US" smtClean="0"/>
              <a:pPr/>
              <a:t>2/28/2011</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D2384F7-550B-4A9B-95FC-19E285ECC95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F089F60-99C5-41E8-8C87-CC5532AFDDB8}" type="datetime1">
              <a:rPr lang="en-US" smtClean="0"/>
              <a:pPr/>
              <a:t>2/28/2011</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9D2384F7-550B-4A9B-95FC-19E285ECC95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A9495C7-5F31-46B3-94CB-8E0D112633D0}" type="datetime1">
              <a:rPr lang="en-US" smtClean="0"/>
              <a:pPr/>
              <a:t>2/28/2011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2384F7-550B-4A9B-95FC-19E285ECC9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C24FDCBA-3465-4FD1-87FD-DCC5F73D4F36}" type="datetime1">
              <a:rPr lang="en-US" smtClean="0"/>
              <a:pPr/>
              <a:t>2/28/2011</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2384F7-550B-4A9B-95FC-19E285ECC95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alphaModFix amt="47000"/>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76200"/>
            <a:ext cx="8458200" cy="1295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1447800"/>
            <a:ext cx="8458200" cy="4876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81000" y="6400800"/>
            <a:ext cx="2971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FFFF"/>
                </a:solidFill>
              </a:defRPr>
            </a:lvl1pPr>
          </a:lstStyle>
          <a:p>
            <a:fld id="{54615D63-EE35-4677-89AD-1D01663D7B9B}" type="datetime1">
              <a:rPr lang="en-US" smtClean="0"/>
              <a:pPr/>
              <a:t>2/28/2011</a:t>
            </a:fld>
            <a:endParaRPr lang="en-US"/>
          </a:p>
        </p:txBody>
      </p:sp>
      <p:sp>
        <p:nvSpPr>
          <p:cNvPr id="1029" name="Rectangle 5"/>
          <p:cNvSpPr>
            <a:spLocks noGrp="1" noChangeArrowheads="1"/>
          </p:cNvSpPr>
          <p:nvPr>
            <p:ph type="ftr" sz="quarter" idx="3"/>
          </p:nvPr>
        </p:nvSpPr>
        <p:spPr bwMode="auto">
          <a:xfrm>
            <a:off x="3810000" y="6400800"/>
            <a:ext cx="3048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FFFFFF"/>
                </a:solidFill>
              </a:defRPr>
            </a:lvl1pPr>
          </a:lstStyle>
          <a:p>
            <a:endParaRPr lang="en-US"/>
          </a:p>
        </p:txBody>
      </p:sp>
      <p:sp>
        <p:nvSpPr>
          <p:cNvPr id="1030" name="Rectangle 6"/>
          <p:cNvSpPr>
            <a:spLocks noGrp="1" noChangeArrowheads="1"/>
          </p:cNvSpPr>
          <p:nvPr>
            <p:ph type="sldNum" sz="quarter" idx="4"/>
          </p:nvPr>
        </p:nvSpPr>
        <p:spPr bwMode="auto">
          <a:xfrm>
            <a:off x="7239000" y="6400800"/>
            <a:ext cx="16002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FFFFFF"/>
                </a:solidFill>
              </a:defRPr>
            </a:lvl1pPr>
          </a:lstStyle>
          <a:p>
            <a:fld id="{9D2384F7-550B-4A9B-95FC-19E285ECC956}" type="slidenum">
              <a:rPr lang="en-US" smtClean="0"/>
              <a:pPr/>
              <a:t>‹#›</a:t>
            </a:fld>
            <a:endParaRPr lang="en-US"/>
          </a:p>
        </p:txBody>
      </p:sp>
    </p:spTree>
  </p:cSld>
  <p:clrMap bg1="dk2" tx1="lt1" bg2="dk1"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hf hdr="0" ftr="0" dt="0"/>
  <p:txStyles>
    <p:titleStyle>
      <a:lvl1pPr algn="l" rtl="0" eaLnBrk="1" fontAlgn="base" hangingPunct="1">
        <a:spcBef>
          <a:spcPct val="0"/>
        </a:spcBef>
        <a:spcAft>
          <a:spcPct val="0"/>
        </a:spcAft>
        <a:defRPr sz="4400" b="1">
          <a:solidFill>
            <a:srgbClr val="FFFFFF"/>
          </a:solidFill>
          <a:effectLst>
            <a:outerShdw blurRad="38100" dist="38100" dir="2700000" algn="tl">
              <a:srgbClr val="000000"/>
            </a:outerShdw>
          </a:effectLst>
          <a:latin typeface="+mj-lt"/>
          <a:ea typeface="+mj-ea"/>
          <a:cs typeface="+mj-cs"/>
        </a:defRPr>
      </a:lvl1pPr>
      <a:lvl2pPr algn="l" rtl="0" eaLnBrk="1" fontAlgn="base" hangingPunct="1">
        <a:spcBef>
          <a:spcPct val="0"/>
        </a:spcBef>
        <a:spcAft>
          <a:spcPct val="0"/>
        </a:spcAft>
        <a:defRPr sz="4400" b="1">
          <a:solidFill>
            <a:srgbClr val="FFFFFF"/>
          </a:solidFill>
          <a:effectLst>
            <a:outerShdw blurRad="38100" dist="38100" dir="2700000" algn="tl">
              <a:srgbClr val="000000"/>
            </a:outerShdw>
          </a:effectLst>
          <a:latin typeface="Arial" pitchFamily="34" charset="0"/>
        </a:defRPr>
      </a:lvl2pPr>
      <a:lvl3pPr algn="l" rtl="0" eaLnBrk="1" fontAlgn="base" hangingPunct="1">
        <a:spcBef>
          <a:spcPct val="0"/>
        </a:spcBef>
        <a:spcAft>
          <a:spcPct val="0"/>
        </a:spcAft>
        <a:defRPr sz="4400" b="1">
          <a:solidFill>
            <a:srgbClr val="FFFFFF"/>
          </a:solidFill>
          <a:effectLst>
            <a:outerShdw blurRad="38100" dist="38100" dir="2700000" algn="tl">
              <a:srgbClr val="000000"/>
            </a:outerShdw>
          </a:effectLst>
          <a:latin typeface="Arial" pitchFamily="34" charset="0"/>
        </a:defRPr>
      </a:lvl3pPr>
      <a:lvl4pPr algn="l" rtl="0" eaLnBrk="1" fontAlgn="base" hangingPunct="1">
        <a:spcBef>
          <a:spcPct val="0"/>
        </a:spcBef>
        <a:spcAft>
          <a:spcPct val="0"/>
        </a:spcAft>
        <a:defRPr sz="4400" b="1">
          <a:solidFill>
            <a:srgbClr val="FFFFFF"/>
          </a:solidFill>
          <a:effectLst>
            <a:outerShdw blurRad="38100" dist="38100" dir="2700000" algn="tl">
              <a:srgbClr val="000000"/>
            </a:outerShdw>
          </a:effectLst>
          <a:latin typeface="Arial" pitchFamily="34" charset="0"/>
        </a:defRPr>
      </a:lvl4pPr>
      <a:lvl5pPr algn="l" rtl="0" eaLnBrk="1" fontAlgn="base" hangingPunct="1">
        <a:spcBef>
          <a:spcPct val="0"/>
        </a:spcBef>
        <a:spcAft>
          <a:spcPct val="0"/>
        </a:spcAft>
        <a:defRPr sz="4400" b="1">
          <a:solidFill>
            <a:srgbClr val="FFFFFF"/>
          </a:solidFill>
          <a:effectLst>
            <a:outerShdw blurRad="38100" dist="38100" dir="2700000" algn="tl">
              <a:srgbClr val="000000"/>
            </a:outerShdw>
          </a:effectLst>
          <a:latin typeface="Arial" pitchFamily="34" charset="0"/>
        </a:defRPr>
      </a:lvl5pPr>
      <a:lvl6pPr marL="457200" algn="l" rtl="0" eaLnBrk="1" fontAlgn="base" hangingPunct="1">
        <a:spcBef>
          <a:spcPct val="0"/>
        </a:spcBef>
        <a:spcAft>
          <a:spcPct val="0"/>
        </a:spcAft>
        <a:defRPr sz="4400" b="1">
          <a:solidFill>
            <a:srgbClr val="FFFFFF"/>
          </a:solidFill>
          <a:effectLst>
            <a:outerShdw blurRad="38100" dist="38100" dir="2700000" algn="tl">
              <a:srgbClr val="000000"/>
            </a:outerShdw>
          </a:effectLst>
          <a:latin typeface="Arial" pitchFamily="34" charset="0"/>
        </a:defRPr>
      </a:lvl6pPr>
      <a:lvl7pPr marL="914400" algn="l" rtl="0" eaLnBrk="1" fontAlgn="base" hangingPunct="1">
        <a:spcBef>
          <a:spcPct val="0"/>
        </a:spcBef>
        <a:spcAft>
          <a:spcPct val="0"/>
        </a:spcAft>
        <a:defRPr sz="4400" b="1">
          <a:solidFill>
            <a:srgbClr val="FFFFFF"/>
          </a:solidFill>
          <a:effectLst>
            <a:outerShdw blurRad="38100" dist="38100" dir="2700000" algn="tl">
              <a:srgbClr val="000000"/>
            </a:outerShdw>
          </a:effectLst>
          <a:latin typeface="Arial" pitchFamily="34" charset="0"/>
        </a:defRPr>
      </a:lvl7pPr>
      <a:lvl8pPr marL="1371600" algn="l" rtl="0" eaLnBrk="1" fontAlgn="base" hangingPunct="1">
        <a:spcBef>
          <a:spcPct val="0"/>
        </a:spcBef>
        <a:spcAft>
          <a:spcPct val="0"/>
        </a:spcAft>
        <a:defRPr sz="4400" b="1">
          <a:solidFill>
            <a:srgbClr val="FFFFFF"/>
          </a:solidFill>
          <a:effectLst>
            <a:outerShdw blurRad="38100" dist="38100" dir="2700000" algn="tl">
              <a:srgbClr val="000000"/>
            </a:outerShdw>
          </a:effectLst>
          <a:latin typeface="Arial" pitchFamily="34" charset="0"/>
        </a:defRPr>
      </a:lvl8pPr>
      <a:lvl9pPr marL="1828800" algn="l" rtl="0" eaLnBrk="1" fontAlgn="base" hangingPunct="1">
        <a:spcBef>
          <a:spcPct val="0"/>
        </a:spcBef>
        <a:spcAft>
          <a:spcPct val="0"/>
        </a:spcAft>
        <a:defRPr sz="4400" b="1">
          <a:solidFill>
            <a:srgbClr val="FFFFFF"/>
          </a:solidFill>
          <a:effectLst>
            <a:outerShdw blurRad="38100" dist="38100" dir="2700000" algn="tl">
              <a:srgbClr val="000000"/>
            </a:outerShdw>
          </a:effectLst>
          <a:latin typeface="Arial" pitchFamily="34" charset="0"/>
        </a:defRPr>
      </a:lvl9pPr>
    </p:titleStyle>
    <p:bodyStyle>
      <a:lvl1pPr marL="342900" indent="-342900" algn="l" rtl="0" eaLnBrk="1" fontAlgn="base" hangingPunct="1">
        <a:spcBef>
          <a:spcPct val="20000"/>
        </a:spcBef>
        <a:spcAft>
          <a:spcPct val="0"/>
        </a:spcAft>
        <a:buChar char="•"/>
        <a:defRPr sz="3200">
          <a:solidFill>
            <a:srgbClr val="FFFFFF"/>
          </a:solidFill>
          <a:latin typeface="+mn-lt"/>
          <a:ea typeface="+mn-ea"/>
          <a:cs typeface="+mn-cs"/>
        </a:defRPr>
      </a:lvl1pPr>
      <a:lvl2pPr marL="742950" indent="-285750" algn="l" rtl="0" eaLnBrk="1" fontAlgn="base" hangingPunct="1">
        <a:spcBef>
          <a:spcPct val="20000"/>
        </a:spcBef>
        <a:spcAft>
          <a:spcPct val="0"/>
        </a:spcAft>
        <a:buChar char="•"/>
        <a:defRPr sz="2800">
          <a:solidFill>
            <a:srgbClr val="FFFFFF"/>
          </a:solidFill>
          <a:latin typeface="+mn-lt"/>
        </a:defRPr>
      </a:lvl2pPr>
      <a:lvl3pPr marL="1143000" indent="-228600" algn="l" rtl="0" eaLnBrk="1" fontAlgn="base" hangingPunct="1">
        <a:spcBef>
          <a:spcPct val="20000"/>
        </a:spcBef>
        <a:spcAft>
          <a:spcPct val="0"/>
        </a:spcAft>
        <a:buChar char="•"/>
        <a:defRPr sz="2400">
          <a:solidFill>
            <a:srgbClr val="FFFFFF"/>
          </a:solidFill>
          <a:latin typeface="+mn-lt"/>
        </a:defRPr>
      </a:lvl3pPr>
      <a:lvl4pPr marL="1600200" indent="-228600" algn="l" rtl="0" eaLnBrk="1" fontAlgn="base" hangingPunct="1">
        <a:spcBef>
          <a:spcPct val="20000"/>
        </a:spcBef>
        <a:spcAft>
          <a:spcPct val="0"/>
        </a:spcAft>
        <a:buChar char="•"/>
        <a:defRPr sz="2000">
          <a:solidFill>
            <a:srgbClr val="FFFFFF"/>
          </a:solidFill>
          <a:latin typeface="+mn-lt"/>
        </a:defRPr>
      </a:lvl4pPr>
      <a:lvl5pPr marL="2057400" indent="-228600" algn="l" rtl="0" eaLnBrk="1" fontAlgn="base" hangingPunct="1">
        <a:spcBef>
          <a:spcPct val="20000"/>
        </a:spcBef>
        <a:spcAft>
          <a:spcPct val="0"/>
        </a:spcAft>
        <a:buChar char="•"/>
        <a:defRPr sz="2000">
          <a:solidFill>
            <a:srgbClr val="FFFFFF"/>
          </a:solidFill>
          <a:latin typeface="+mn-lt"/>
        </a:defRPr>
      </a:lvl5pPr>
      <a:lvl6pPr marL="2514600" indent="-228600" algn="l" rtl="0" eaLnBrk="1" fontAlgn="base" hangingPunct="1">
        <a:spcBef>
          <a:spcPct val="20000"/>
        </a:spcBef>
        <a:spcAft>
          <a:spcPct val="0"/>
        </a:spcAft>
        <a:buChar char="•"/>
        <a:defRPr sz="2000">
          <a:solidFill>
            <a:srgbClr val="FFFFFF"/>
          </a:solidFill>
          <a:latin typeface="+mn-lt"/>
        </a:defRPr>
      </a:lvl6pPr>
      <a:lvl7pPr marL="2971800" indent="-228600" algn="l" rtl="0" eaLnBrk="1" fontAlgn="base" hangingPunct="1">
        <a:spcBef>
          <a:spcPct val="20000"/>
        </a:spcBef>
        <a:spcAft>
          <a:spcPct val="0"/>
        </a:spcAft>
        <a:buChar char="•"/>
        <a:defRPr sz="2000">
          <a:solidFill>
            <a:srgbClr val="FFFFFF"/>
          </a:solidFill>
          <a:latin typeface="+mn-lt"/>
        </a:defRPr>
      </a:lvl7pPr>
      <a:lvl8pPr marL="3429000" indent="-228600" algn="l" rtl="0" eaLnBrk="1" fontAlgn="base" hangingPunct="1">
        <a:spcBef>
          <a:spcPct val="20000"/>
        </a:spcBef>
        <a:spcAft>
          <a:spcPct val="0"/>
        </a:spcAft>
        <a:buChar char="•"/>
        <a:defRPr sz="2000">
          <a:solidFill>
            <a:srgbClr val="FFFFFF"/>
          </a:solidFill>
          <a:latin typeface="+mn-lt"/>
        </a:defRPr>
      </a:lvl8pPr>
      <a:lvl9pPr marL="3886200" indent="-228600" algn="l" rtl="0" eaLnBrk="1" fontAlgn="base" hangingPunct="1">
        <a:spcBef>
          <a:spcPct val="20000"/>
        </a:spcBef>
        <a:spcAft>
          <a:spcPct val="0"/>
        </a:spcAft>
        <a:buChar char="•"/>
        <a:defRPr sz="2000">
          <a:solidFill>
            <a:srgbClr val="FFFF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tags" Target="../tags/tag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6.xml"/><Relationship Id="rId1" Type="http://schemas.openxmlformats.org/officeDocument/2006/relationships/tags" Target="../tags/tag10.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6.xml"/><Relationship Id="rId1" Type="http://schemas.openxmlformats.org/officeDocument/2006/relationships/tags" Target="../tags/tag1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12.xml"/><Relationship Id="rId5" Type="http://schemas.openxmlformats.org/officeDocument/2006/relationships/image" Target="../media/image5.pn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6.xml"/><Relationship Id="rId1" Type="http://schemas.openxmlformats.org/officeDocument/2006/relationships/tags" Target="../tags/tag13.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7.xml"/><Relationship Id="rId1" Type="http://schemas.openxmlformats.org/officeDocument/2006/relationships/tags" Target="../tags/tag14.xml"/><Relationship Id="rId5" Type="http://schemas.openxmlformats.org/officeDocument/2006/relationships/image" Target="../media/image5.pn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7.xml"/><Relationship Id="rId1" Type="http://schemas.openxmlformats.org/officeDocument/2006/relationships/tags" Target="../tags/tag15.xml"/><Relationship Id="rId5" Type="http://schemas.openxmlformats.org/officeDocument/2006/relationships/image" Target="../media/image5.pn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7.xml"/><Relationship Id="rId1" Type="http://schemas.openxmlformats.org/officeDocument/2006/relationships/tags" Target="../tags/tag16.xml"/><Relationship Id="rId5" Type="http://schemas.openxmlformats.org/officeDocument/2006/relationships/image" Target="../media/image5.pn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6.xml"/><Relationship Id="rId1" Type="http://schemas.openxmlformats.org/officeDocument/2006/relationships/tags" Target="../tags/tag17.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18.xml"/><Relationship Id="rId5" Type="http://schemas.openxmlformats.org/officeDocument/2006/relationships/image" Target="../media/image5.png"/><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19.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5.pn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tags" Target="../tags/tag20.xml"/><Relationship Id="rId5" Type="http://schemas.openxmlformats.org/officeDocument/2006/relationships/image" Target="../media/image5.png"/><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6.xml"/><Relationship Id="rId1" Type="http://schemas.openxmlformats.org/officeDocument/2006/relationships/tags" Target="../tags/tag21.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image" Target="../media/image5.png"/><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slideLayout" Target="../slideLayouts/slideLayout1.xml"/><Relationship Id="rId1" Type="http://schemas.openxmlformats.org/officeDocument/2006/relationships/tags" Target="../tags/tag23.xml"/><Relationship Id="rId5" Type="http://schemas.openxmlformats.org/officeDocument/2006/relationships/image" Target="../media/image5.png"/><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tags" Target="../tags/tag24.xml"/><Relationship Id="rId5" Type="http://schemas.openxmlformats.org/officeDocument/2006/relationships/chart" Target="../charts/chart8.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image" Target="../media/image5.png"/><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slideLayout" Target="../slideLayouts/slideLayout2.xml"/><Relationship Id="rId1" Type="http://schemas.openxmlformats.org/officeDocument/2006/relationships/tags" Target="../tags/tag26.xml"/><Relationship Id="rId5" Type="http://schemas.openxmlformats.org/officeDocument/2006/relationships/image" Target="../media/image5.png"/><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slideLayout" Target="../slideLayouts/slideLayout1.xml"/><Relationship Id="rId1" Type="http://schemas.openxmlformats.org/officeDocument/2006/relationships/tags" Target="../tags/tag27.xml"/><Relationship Id="rId5" Type="http://schemas.openxmlformats.org/officeDocument/2006/relationships/image" Target="../media/image5.png"/><Relationship Id="rId4" Type="http://schemas.openxmlformats.org/officeDocument/2006/relationships/image" Target="../media/image4.jpeg"/></Relationships>
</file>

<file path=ppt/slides/_rels/slide2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slideLayout" Target="../slideLayouts/slideLayout1.xml"/><Relationship Id="rId1" Type="http://schemas.openxmlformats.org/officeDocument/2006/relationships/tags" Target="../tags/tag28.xml"/><Relationship Id="rId5" Type="http://schemas.openxmlformats.org/officeDocument/2006/relationships/image" Target="../media/image5.png"/><Relationship Id="rId4" Type="http://schemas.openxmlformats.org/officeDocument/2006/relationships/image" Target="../media/image4.jpeg"/></Relationships>
</file>

<file path=ppt/slides/_rels/slide2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slideLayout" Target="../slideLayouts/slideLayout7.xml"/><Relationship Id="rId1" Type="http://schemas.openxmlformats.org/officeDocument/2006/relationships/tags" Target="../tags/tag29.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3.xml"/><Relationship Id="rId5" Type="http://schemas.openxmlformats.org/officeDocument/2006/relationships/image" Target="../media/image5.pn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slideLayout" Target="../slideLayouts/slideLayout1.xml"/><Relationship Id="rId1" Type="http://schemas.openxmlformats.org/officeDocument/2006/relationships/tags" Target="../tags/tag30.xml"/><Relationship Id="rId5" Type="http://schemas.openxmlformats.org/officeDocument/2006/relationships/image" Target="../media/image5.png"/><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slideLayout" Target="../slideLayouts/slideLayout7.xml"/><Relationship Id="rId1" Type="http://schemas.openxmlformats.org/officeDocument/2006/relationships/tags" Target="../tags/tag31.xml"/><Relationship Id="rId5" Type="http://schemas.openxmlformats.org/officeDocument/2006/relationships/image" Target="../media/image5.png"/><Relationship Id="rId4" Type="http://schemas.openxmlformats.org/officeDocument/2006/relationships/image" Target="../media/image4.jpeg"/></Relationships>
</file>

<file path=ppt/slides/_rels/slide3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slideLayout" Target="../slideLayouts/slideLayout7.xml"/><Relationship Id="rId1" Type="http://schemas.openxmlformats.org/officeDocument/2006/relationships/tags" Target="../tags/tag32.xml"/><Relationship Id="rId5" Type="http://schemas.openxmlformats.org/officeDocument/2006/relationships/image" Target="../media/image5.png"/><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slideLayout" Target="../slideLayouts/slideLayout6.xml"/><Relationship Id="rId1" Type="http://schemas.openxmlformats.org/officeDocument/2006/relationships/tags" Target="../tags/tag33.xml"/><Relationship Id="rId5" Type="http://schemas.openxmlformats.org/officeDocument/2006/relationships/image" Target="../media/image5.png"/><Relationship Id="rId4" Type="http://schemas.openxmlformats.org/officeDocument/2006/relationships/image" Target="../media/image4.jpe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tags" Target="../tags/tag34.xml"/><Relationship Id="rId5" Type="http://schemas.openxmlformats.org/officeDocument/2006/relationships/image" Target="../media/image5.png"/><Relationship Id="rId4" Type="http://schemas.openxmlformats.org/officeDocument/2006/relationships/image" Target="../media/image4.jpeg"/></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35.xml"/><Relationship Id="rId5" Type="http://schemas.openxmlformats.org/officeDocument/2006/relationships/image" Target="../media/image5.png"/><Relationship Id="rId4" Type="http://schemas.openxmlformats.org/officeDocument/2006/relationships/image" Target="../media/image4.jpeg"/></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3.xml"/><Relationship Id="rId1" Type="http://schemas.openxmlformats.org/officeDocument/2006/relationships/tags" Target="../tags/tag36.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4.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6.xml"/><Relationship Id="rId1" Type="http://schemas.openxmlformats.org/officeDocument/2006/relationships/tags" Target="../tags/tag5.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6.xml"/><Relationship Id="rId1" Type="http://schemas.openxmlformats.org/officeDocument/2006/relationships/tags" Target="../tags/tag6.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6.xml"/><Relationship Id="rId1" Type="http://schemas.openxmlformats.org/officeDocument/2006/relationships/tags" Target="../tags/tag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image" Target="../media/image8.jpe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Screen%20shot%202011-01-29%20at%206.51.51%20PM[1].png"/>
          <p:cNvPicPr>
            <a:picLocks noChangeAspect="1"/>
          </p:cNvPicPr>
          <p:nvPr/>
        </p:nvPicPr>
        <p:blipFill>
          <a:blip r:embed="rId4" cstate="print"/>
          <a:stretch>
            <a:fillRect/>
          </a:stretch>
        </p:blipFill>
        <p:spPr>
          <a:xfrm>
            <a:off x="18118323" y="17559531"/>
            <a:ext cx="3541761" cy="3726578"/>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Picture 5" descr="لوغو البلدية.jpg"/>
          <p:cNvPicPr>
            <a:picLocks noChangeAspect="1"/>
          </p:cNvPicPr>
          <p:nvPr/>
        </p:nvPicPr>
        <p:blipFill>
          <a:blip r:embed="rId5" cstate="print"/>
          <a:srcRect l="65368" t="8916" r="5773" b="12356"/>
          <a:stretch>
            <a:fillRect/>
          </a:stretch>
        </p:blipFill>
        <p:spPr>
          <a:xfrm>
            <a:off x="13517685" y="10439496"/>
            <a:ext cx="3614787" cy="368182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7" name="Picture 6" descr="لوغو البلدية.jpg"/>
          <p:cNvPicPr>
            <a:picLocks noChangeAspect="1"/>
          </p:cNvPicPr>
          <p:nvPr/>
        </p:nvPicPr>
        <p:blipFill>
          <a:blip r:embed="rId5" cstate="print"/>
          <a:srcRect l="65368" t="8916" r="5773" b="12356"/>
          <a:stretch>
            <a:fillRect/>
          </a:stretch>
        </p:blipFill>
        <p:spPr>
          <a:xfrm>
            <a:off x="1007603" y="-3771801"/>
            <a:ext cx="1410129" cy="1413937"/>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8" name="Picture 7" descr="Screen%20shot%202011-01-29%20at%206.51.51%20PM[1].png"/>
          <p:cNvPicPr>
            <a:picLocks noChangeAspect="1"/>
          </p:cNvPicPr>
          <p:nvPr/>
        </p:nvPicPr>
        <p:blipFill>
          <a:blip r:embed="rId4" cstate="print"/>
          <a:stretch>
            <a:fillRect/>
          </a:stretch>
        </p:blipFill>
        <p:spPr>
          <a:xfrm>
            <a:off x="6948263" y="-3627784"/>
            <a:ext cx="1408527" cy="1318256"/>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9" name="Rectangle 8"/>
          <p:cNvSpPr/>
          <p:nvPr/>
        </p:nvSpPr>
        <p:spPr>
          <a:xfrm>
            <a:off x="1367029" y="2855838"/>
            <a:ext cx="6805371" cy="1077218"/>
          </a:xfrm>
          <a:prstGeom prst="rect">
            <a:avLst/>
          </a:prstGeom>
          <a:gradFill>
            <a:gsLst>
              <a:gs pos="0">
                <a:schemeClr val="accent3">
                  <a:shade val="51000"/>
                  <a:satMod val="130000"/>
                  <a:alpha val="40000"/>
                </a:schemeClr>
              </a:gs>
              <a:gs pos="80000">
                <a:schemeClr val="accent3">
                  <a:shade val="93000"/>
                  <a:satMod val="130000"/>
                </a:schemeClr>
              </a:gs>
              <a:gs pos="100000">
                <a:schemeClr val="accent3">
                  <a:shade val="94000"/>
                  <a:satMod val="135000"/>
                </a:schemeClr>
              </a:gs>
            </a:gsLst>
          </a:gradFill>
          <a:ln>
            <a:noFill/>
          </a:ln>
          <a:scene3d>
            <a:camera prst="orthographicFront">
              <a:rot lat="0" lon="0" rev="0"/>
            </a:camera>
            <a:lightRig rig="threePt" dir="t">
              <a:rot lat="0" lon="0" rev="1200000"/>
            </a:lightRig>
          </a:scene3d>
          <a:sp3d>
            <a:bevelT w="63500" h="25400" prst="riblet"/>
          </a:sp3d>
        </p:spPr>
        <p:style>
          <a:lnRef idx="0">
            <a:schemeClr val="accent3"/>
          </a:lnRef>
          <a:fillRef idx="3">
            <a:schemeClr val="accent3"/>
          </a:fillRef>
          <a:effectRef idx="3">
            <a:schemeClr val="accent3"/>
          </a:effectRef>
          <a:fontRef idx="minor">
            <a:schemeClr val="lt1"/>
          </a:fontRef>
        </p:style>
        <p:txBody>
          <a:bodyPr wrap="square" lIns="91440" tIns="45720" rIns="91440" bIns="45720">
            <a:spAutoFit/>
          </a:bodyPr>
          <a:lstStyle/>
          <a:p>
            <a:pPr algn="ctr" rtl="1"/>
            <a:r>
              <a:rPr lang="ar-LB" sz="4000" b="1" dirty="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دبي</a:t>
            </a:r>
            <a:r>
              <a:rPr lang="ar-SA" sz="4000" b="1" dirty="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 :</a:t>
            </a:r>
            <a:r>
              <a:rPr lang="ar-LB" sz="4000" b="1" dirty="0" smtClean="0">
                <a:ln w="19050">
                  <a:solidFill>
                    <a:schemeClr val="tx2">
                      <a:tint val="1000"/>
                    </a:schemeClr>
                  </a:solid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 </a:t>
            </a:r>
            <a:r>
              <a:rPr lang="ar-LB" sz="4000" b="1" dirty="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قرية الغذاء العالمية</a:t>
            </a:r>
            <a:endParaRPr lang="en-US" sz="4000" b="1" dirty="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endParaRPr>
          </a:p>
          <a:p>
            <a:pPr algn="ctr" rtl="1"/>
            <a:r>
              <a:rPr lang="en-US" sz="2400" b="1" dirty="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Dubai : A Global Food Village</a:t>
            </a:r>
            <a:endParaRPr lang="en-US" sz="2400" b="1" dirty="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endParaRPr>
          </a:p>
        </p:txBody>
      </p:sp>
      <p:sp>
        <p:nvSpPr>
          <p:cNvPr id="10" name="Slide Number Placeholder 9"/>
          <p:cNvSpPr>
            <a:spLocks noGrp="1"/>
          </p:cNvSpPr>
          <p:nvPr>
            <p:ph type="sldNum" sz="quarter" idx="12"/>
          </p:nvPr>
        </p:nvSpPr>
        <p:spPr/>
        <p:txBody>
          <a:bodyPr/>
          <a:lstStyle/>
          <a:p>
            <a:fld id="{9D2384F7-550B-4A9B-95FC-19E285ECC956}" type="slidenum">
              <a:rPr lang="en-US" smtClean="0"/>
              <a:pPr/>
              <a:t>1</a:t>
            </a:fld>
            <a:endParaRPr lang="en-US"/>
          </a:p>
        </p:txBody>
      </p:sp>
    </p:spTree>
    <p:custDataLst>
      <p:tags r:id="rId1"/>
    </p:custData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nodeType="withEffect">
                                  <p:stCondLst>
                                    <p:cond delay="0"/>
                                  </p:stCondLst>
                                  <p:childTnLst>
                                    <p:animMotion origin="layout" path="M 1.94444E-6 7.40741E-7 L -1.67587 -2.10949 " pathEditMode="relative" rAng="0" ptsTypes="AA">
                                      <p:cBhvr>
                                        <p:cTn id="6" dur="8000" fill="hold"/>
                                        <p:tgtEl>
                                          <p:spTgt spid="6"/>
                                        </p:tgtEl>
                                        <p:attrNameLst>
                                          <p:attrName>ppt_x</p:attrName>
                                          <p:attrName>ppt_y</p:attrName>
                                        </p:attrNameLst>
                                      </p:cBhvr>
                                      <p:rCtr x="-83802" y="-105486"/>
                                    </p:animMotion>
                                  </p:childTnLst>
                                </p:cTn>
                              </p:par>
                              <p:par>
                                <p:cTn id="7" presetID="35" presetClass="path" presetSubtype="0" accel="50000" decel="50000" fill="hold" nodeType="withEffect">
                                  <p:stCondLst>
                                    <p:cond delay="1400"/>
                                  </p:stCondLst>
                                  <p:childTnLst>
                                    <p:animMotion origin="layout" path="M 0.40174 0.51689 L -2.40729 -3.04607 " pathEditMode="relative" rAng="0" ptsTypes="AA">
                                      <p:cBhvr>
                                        <p:cTn id="8" dur="6000" fill="hold"/>
                                        <p:tgtEl>
                                          <p:spTgt spid="4"/>
                                        </p:tgtEl>
                                        <p:attrNameLst>
                                          <p:attrName>ppt_x</p:attrName>
                                          <p:attrName>ppt_y</p:attrName>
                                        </p:attrNameLst>
                                      </p:cBhvr>
                                      <p:rCtr x="-140451" y="-178148"/>
                                    </p:animMotion>
                                  </p:childTnLst>
                                </p:cTn>
                              </p:par>
                            </p:childTnLst>
                          </p:cTn>
                        </p:par>
                        <p:par>
                          <p:cTn id="9" fill="hold">
                            <p:stCondLst>
                              <p:cond delay="8000"/>
                            </p:stCondLst>
                            <p:childTnLst>
                              <p:par>
                                <p:cTn id="10" presetID="35" presetClass="path" presetSubtype="0" accel="50000" decel="50000" fill="hold" nodeType="afterEffect">
                                  <p:stCondLst>
                                    <p:cond delay="0"/>
                                  </p:stCondLst>
                                  <p:childTnLst>
                                    <p:animMotion origin="layout" path="M -0.0382 -0.0296 L -0.04167 0.60023 " pathEditMode="relative" rAng="0" ptsTypes="AA">
                                      <p:cBhvr>
                                        <p:cTn id="11" dur="2000" fill="hold"/>
                                        <p:tgtEl>
                                          <p:spTgt spid="7"/>
                                        </p:tgtEl>
                                        <p:attrNameLst>
                                          <p:attrName>ppt_x</p:attrName>
                                          <p:attrName>ppt_y</p:attrName>
                                        </p:attrNameLst>
                                      </p:cBhvr>
                                      <p:rCtr x="-174" y="31491"/>
                                    </p:animMotion>
                                  </p:childTnLst>
                                </p:cTn>
                              </p:par>
                            </p:childTnLst>
                          </p:cTn>
                        </p:par>
                        <p:par>
                          <p:cTn id="12" fill="hold">
                            <p:stCondLst>
                              <p:cond delay="10000"/>
                            </p:stCondLst>
                            <p:childTnLst>
                              <p:par>
                                <p:cTn id="13" presetID="35" presetClass="path" presetSubtype="0" accel="50000" decel="50000" fill="hold" nodeType="afterEffect">
                                  <p:stCondLst>
                                    <p:cond delay="500"/>
                                  </p:stCondLst>
                                  <p:childTnLst>
                                    <p:animMotion origin="layout" path="M 0.03333 -0.04347 L 0.02552 0.58289 " pathEditMode="relative" rAng="0" ptsTypes="AA">
                                      <p:cBhvr>
                                        <p:cTn id="14" dur="2000" fill="hold"/>
                                        <p:tgtEl>
                                          <p:spTgt spid="8"/>
                                        </p:tgtEl>
                                        <p:attrNameLst>
                                          <p:attrName>ppt_x</p:attrName>
                                          <p:attrName>ppt_y</p:attrName>
                                        </p:attrNameLst>
                                      </p:cBhvr>
                                      <p:rCtr x="-399" y="31329"/>
                                    </p:animMotion>
                                  </p:childTnLst>
                                </p:cTn>
                              </p:par>
                              <p:par>
                                <p:cTn id="15" presetID="6" presetClass="entr" presetSubtype="16" fill="hold" grpId="0" nodeType="withEffect">
                                  <p:stCondLst>
                                    <p:cond delay="2000"/>
                                  </p:stCondLst>
                                  <p:childTnLst>
                                    <p:set>
                                      <p:cBhvr>
                                        <p:cTn id="16" dur="1" fill="hold">
                                          <p:stCondLst>
                                            <p:cond delay="0"/>
                                          </p:stCondLst>
                                        </p:cTn>
                                        <p:tgtEl>
                                          <p:spTgt spid="9"/>
                                        </p:tgtEl>
                                        <p:attrNameLst>
                                          <p:attrName>style.visibility</p:attrName>
                                        </p:attrNameLst>
                                      </p:cBhvr>
                                      <p:to>
                                        <p:strVal val="visible"/>
                                      </p:to>
                                    </p:set>
                                    <p:animEffect transition="in" filter="circle(in)">
                                      <p:cBhvr>
                                        <p:cTn id="1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324" y="31532"/>
            <a:ext cx="6499148" cy="1052736"/>
          </a:xfrm>
        </p:spPr>
        <p:style>
          <a:lnRef idx="0">
            <a:schemeClr val="accent3"/>
          </a:lnRef>
          <a:fillRef idx="3">
            <a:schemeClr val="accent3"/>
          </a:fillRef>
          <a:effectRef idx="3">
            <a:schemeClr val="accent3"/>
          </a:effectRef>
          <a:fontRef idx="minor">
            <a:schemeClr val="lt1"/>
          </a:fontRef>
        </p:style>
        <p:txBody>
          <a:bodyPr/>
          <a:lstStyle/>
          <a:p>
            <a:pPr algn="ctr" rtl="1"/>
            <a:r>
              <a:rPr lang="ar-AE" sz="1800" dirty="0">
                <a:solidFill>
                  <a:schemeClr val="accent2">
                    <a:lumMod val="50000"/>
                  </a:schemeClr>
                </a:solidFill>
                <a:effectLst/>
              </a:rPr>
              <a:t>مقارنة بين أكثر 10 دول تصديراً للأغذية عامي 2009-2010 </a:t>
            </a:r>
            <a:r>
              <a:rPr lang="en-US" sz="1800" dirty="0" smtClean="0">
                <a:solidFill>
                  <a:schemeClr val="accent2">
                    <a:lumMod val="50000"/>
                  </a:schemeClr>
                </a:solidFill>
                <a:effectLst/>
              </a:rPr>
              <a:t/>
            </a:r>
            <a:br>
              <a:rPr lang="en-US" sz="1800" dirty="0" smtClean="0">
                <a:solidFill>
                  <a:schemeClr val="accent2">
                    <a:lumMod val="50000"/>
                  </a:schemeClr>
                </a:solidFill>
                <a:effectLst/>
              </a:rPr>
            </a:br>
            <a:r>
              <a:rPr lang="en-US" sz="1800" dirty="0" smtClean="0">
                <a:solidFill>
                  <a:schemeClr val="accent2">
                    <a:lumMod val="50000"/>
                  </a:schemeClr>
                </a:solidFill>
                <a:effectLst/>
              </a:rPr>
              <a:t>Comparison  Between Top 10 Importing Countries (2009 – 2010</a:t>
            </a:r>
            <a:endParaRPr lang="en-US" sz="2400" dirty="0">
              <a:effectLst/>
            </a:endParaRPr>
          </a:p>
        </p:txBody>
      </p:sp>
      <p:pic>
        <p:nvPicPr>
          <p:cNvPr id="4" name="Picture 3" descr="C:\Documents and Settings\AAgalaf\Desktop\gpi\logo\square.jpg"/>
          <p:cNvPicPr>
            <a:picLocks noChangeAspect="1" noChangeArrowheads="1"/>
          </p:cNvPicPr>
          <p:nvPr/>
        </p:nvPicPr>
        <p:blipFill>
          <a:blip r:embed="rId3"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chart"/>
          <p:cNvPicPr>
            <a:picLocks noChangeAspect="1"/>
          </p:cNvPicPr>
          <p:nvPr/>
        </p:nvPicPr>
        <p:blipFill>
          <a:blip r:embed="rId4"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graphicFrame>
        <p:nvGraphicFramePr>
          <p:cNvPr id="6" name="Table 5"/>
          <p:cNvGraphicFramePr>
            <a:graphicFrameLocks noGrp="1"/>
          </p:cNvGraphicFramePr>
          <p:nvPr>
            <p:extLst>
              <p:ext uri="{D42A27DB-BD31-4B8C-83A1-F6EECF244321}">
                <p14:modId xmlns:p14="http://schemas.microsoft.com/office/powerpoint/2010/main" xmlns="" val="946643947"/>
              </p:ext>
            </p:extLst>
          </p:nvPr>
        </p:nvGraphicFramePr>
        <p:xfrm>
          <a:off x="928662" y="1764010"/>
          <a:ext cx="7286676" cy="4279608"/>
        </p:xfrm>
        <a:graphic>
          <a:graphicData uri="http://schemas.openxmlformats.org/drawingml/2006/table">
            <a:tbl>
              <a:tblPr bandRow="1">
                <a:tableStyleId>{306799F8-075E-4A3A-A7F6-7FBC6576F1A4}</a:tableStyleId>
              </a:tblPr>
              <a:tblGrid>
                <a:gridCol w="470459"/>
                <a:gridCol w="1586000"/>
                <a:gridCol w="1959110"/>
                <a:gridCol w="1940171"/>
                <a:gridCol w="1330936"/>
              </a:tblGrid>
              <a:tr h="450544">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 </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Country</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Wt (Tons)  2010</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Wt (Tons) 2009</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 +/ -</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r>
              <a:tr h="357190">
                <a:tc>
                  <a:txBody>
                    <a:bodyPr/>
                    <a:lstStyle/>
                    <a:p>
                      <a:pPr marL="0" marR="0" algn="ctr" rtl="0">
                        <a:spcBef>
                          <a:spcPts val="0"/>
                        </a:spcBef>
                        <a:spcAft>
                          <a:spcPts val="0"/>
                        </a:spcAft>
                      </a:pPr>
                      <a:r>
                        <a:rPr lang="en-US" sz="2000" dirty="0">
                          <a:solidFill>
                            <a:schemeClr val="accent2">
                              <a:lumMod val="50000"/>
                            </a:schemeClr>
                          </a:solidFill>
                          <a:effectLst>
                            <a:outerShdw blurRad="38100" dist="38100" dir="2700000" algn="tl">
                              <a:srgbClr val="000000">
                                <a:alpha val="43137"/>
                              </a:srgbClr>
                            </a:outerShdw>
                          </a:effectLst>
                        </a:rPr>
                        <a:t>1</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India</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1,498,966</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1,158,187</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22.7%</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r>
              <a:tr h="325761">
                <a:tc>
                  <a:txBody>
                    <a:bodyPr/>
                    <a:lstStyle/>
                    <a:p>
                      <a:pPr marL="0" marR="0" algn="ctr" rtl="0">
                        <a:spcBef>
                          <a:spcPts val="0"/>
                        </a:spcBef>
                        <a:spcAft>
                          <a:spcPts val="0"/>
                        </a:spcAft>
                      </a:pPr>
                      <a:r>
                        <a:rPr lang="en-US" sz="2000">
                          <a:solidFill>
                            <a:schemeClr val="accent2">
                              <a:lumMod val="50000"/>
                            </a:schemeClr>
                          </a:solidFill>
                          <a:effectLst>
                            <a:outerShdw blurRad="38100" dist="38100" dir="2700000" algn="tl">
                              <a:srgbClr val="000000">
                                <a:alpha val="43137"/>
                              </a:srgbClr>
                            </a:outerShdw>
                          </a:effectLst>
                        </a:rPr>
                        <a:t>2</a:t>
                      </a:r>
                      <a:endParaRPr lang="en-US" sz="2000" b="1">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Pakistan</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595,203</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346,431</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41.8%</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r>
              <a:tr h="374179">
                <a:tc>
                  <a:txBody>
                    <a:bodyPr/>
                    <a:lstStyle/>
                    <a:p>
                      <a:pPr marL="0" marR="0" algn="ctr" rtl="0">
                        <a:spcBef>
                          <a:spcPts val="0"/>
                        </a:spcBef>
                        <a:spcAft>
                          <a:spcPts val="0"/>
                        </a:spcAft>
                      </a:pPr>
                      <a:r>
                        <a:rPr lang="en-US" sz="2000">
                          <a:solidFill>
                            <a:schemeClr val="accent2">
                              <a:lumMod val="50000"/>
                            </a:schemeClr>
                          </a:solidFill>
                          <a:effectLst>
                            <a:outerShdw blurRad="38100" dist="38100" dir="2700000" algn="tl">
                              <a:srgbClr val="000000">
                                <a:alpha val="43137"/>
                              </a:srgbClr>
                            </a:outerShdw>
                          </a:effectLst>
                        </a:rPr>
                        <a:t>3</a:t>
                      </a:r>
                      <a:endParaRPr lang="en-US" sz="2000" b="1">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China</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341,227</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269,379</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21.1%</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r>
              <a:tr h="351159">
                <a:tc>
                  <a:txBody>
                    <a:bodyPr/>
                    <a:lstStyle/>
                    <a:p>
                      <a:pPr marL="0" marR="0" algn="ctr" rtl="0">
                        <a:spcBef>
                          <a:spcPts val="0"/>
                        </a:spcBef>
                        <a:spcAft>
                          <a:spcPts val="0"/>
                        </a:spcAft>
                      </a:pPr>
                      <a:r>
                        <a:rPr lang="en-US" sz="2000">
                          <a:solidFill>
                            <a:schemeClr val="accent2">
                              <a:lumMod val="50000"/>
                            </a:schemeClr>
                          </a:solidFill>
                          <a:effectLst>
                            <a:outerShdw blurRad="38100" dist="38100" dir="2700000" algn="tl">
                              <a:srgbClr val="000000">
                                <a:alpha val="43137"/>
                              </a:srgbClr>
                            </a:outerShdw>
                          </a:effectLst>
                        </a:rPr>
                        <a:t>4</a:t>
                      </a:r>
                      <a:endParaRPr lang="en-US" sz="2000" b="1">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Brazil</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272,891</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202,403</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25.8%</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r>
              <a:tr h="328139">
                <a:tc>
                  <a:txBody>
                    <a:bodyPr/>
                    <a:lstStyle/>
                    <a:p>
                      <a:pPr marL="0" marR="0" algn="ctr" rtl="0">
                        <a:spcBef>
                          <a:spcPts val="0"/>
                        </a:spcBef>
                        <a:spcAft>
                          <a:spcPts val="0"/>
                        </a:spcAft>
                      </a:pPr>
                      <a:r>
                        <a:rPr lang="en-US" sz="2000">
                          <a:solidFill>
                            <a:schemeClr val="accent2">
                              <a:lumMod val="50000"/>
                            </a:schemeClr>
                          </a:solidFill>
                          <a:effectLst>
                            <a:outerShdw blurRad="38100" dist="38100" dir="2700000" algn="tl">
                              <a:srgbClr val="000000">
                                <a:alpha val="43137"/>
                              </a:srgbClr>
                            </a:outerShdw>
                          </a:effectLst>
                        </a:rPr>
                        <a:t>5</a:t>
                      </a:r>
                      <a:endParaRPr lang="en-US" sz="2000" b="1">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USA</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223,834</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159,345</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28.8%</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r>
              <a:tr h="428628">
                <a:tc>
                  <a:txBody>
                    <a:bodyPr/>
                    <a:lstStyle/>
                    <a:p>
                      <a:pPr marL="0" marR="0" algn="ctr" rtl="0">
                        <a:spcBef>
                          <a:spcPts val="0"/>
                        </a:spcBef>
                        <a:spcAft>
                          <a:spcPts val="0"/>
                        </a:spcAft>
                      </a:pPr>
                      <a:r>
                        <a:rPr lang="en-US" sz="2000">
                          <a:solidFill>
                            <a:schemeClr val="accent2">
                              <a:lumMod val="50000"/>
                            </a:schemeClr>
                          </a:solidFill>
                          <a:effectLst>
                            <a:outerShdw blurRad="38100" dist="38100" dir="2700000" algn="tl">
                              <a:srgbClr val="000000">
                                <a:alpha val="43137"/>
                              </a:srgbClr>
                            </a:outerShdw>
                          </a:effectLst>
                        </a:rPr>
                        <a:t>6</a:t>
                      </a:r>
                      <a:endParaRPr lang="en-US" sz="2000" b="1">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South Africa</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210,693</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151,806</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27.9%</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r>
              <a:tr h="357190">
                <a:tc>
                  <a:txBody>
                    <a:bodyPr/>
                    <a:lstStyle/>
                    <a:p>
                      <a:pPr marL="0" marR="0" algn="ctr" rtl="0">
                        <a:spcBef>
                          <a:spcPts val="0"/>
                        </a:spcBef>
                        <a:spcAft>
                          <a:spcPts val="0"/>
                        </a:spcAft>
                      </a:pPr>
                      <a:r>
                        <a:rPr lang="en-US" sz="2000">
                          <a:solidFill>
                            <a:schemeClr val="accent2">
                              <a:lumMod val="50000"/>
                            </a:schemeClr>
                          </a:solidFill>
                          <a:effectLst>
                            <a:outerShdw blurRad="38100" dist="38100" dir="2700000" algn="tl">
                              <a:srgbClr val="000000">
                                <a:alpha val="43137"/>
                              </a:srgbClr>
                            </a:outerShdw>
                          </a:effectLst>
                        </a:rPr>
                        <a:t>7</a:t>
                      </a:r>
                      <a:endParaRPr lang="en-US" sz="2000" b="1">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Iran</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196,442</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184,433</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6.1%</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r>
              <a:tr h="357190">
                <a:tc>
                  <a:txBody>
                    <a:bodyPr/>
                    <a:lstStyle/>
                    <a:p>
                      <a:pPr marL="0" marR="0" algn="ctr" rtl="0">
                        <a:spcBef>
                          <a:spcPts val="0"/>
                        </a:spcBef>
                        <a:spcAft>
                          <a:spcPts val="0"/>
                        </a:spcAft>
                      </a:pPr>
                      <a:r>
                        <a:rPr lang="en-US" sz="2000">
                          <a:solidFill>
                            <a:schemeClr val="accent2">
                              <a:lumMod val="50000"/>
                            </a:schemeClr>
                          </a:solidFill>
                          <a:effectLst>
                            <a:outerShdw blurRad="38100" dist="38100" dir="2700000" algn="tl">
                              <a:srgbClr val="000000">
                                <a:alpha val="43137"/>
                              </a:srgbClr>
                            </a:outerShdw>
                          </a:effectLst>
                        </a:rPr>
                        <a:t>8</a:t>
                      </a:r>
                      <a:endParaRPr lang="en-US" sz="2000" b="1">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Australia</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191,942</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145,123</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24.4%</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r>
              <a:tr h="285752">
                <a:tc>
                  <a:txBody>
                    <a:bodyPr/>
                    <a:lstStyle/>
                    <a:p>
                      <a:pPr marL="0" marR="0" algn="ctr" rtl="0">
                        <a:spcBef>
                          <a:spcPts val="0"/>
                        </a:spcBef>
                        <a:spcAft>
                          <a:spcPts val="0"/>
                        </a:spcAft>
                      </a:pPr>
                      <a:r>
                        <a:rPr lang="en-US" sz="2000">
                          <a:solidFill>
                            <a:schemeClr val="accent2">
                              <a:lumMod val="50000"/>
                            </a:schemeClr>
                          </a:solidFill>
                          <a:effectLst>
                            <a:outerShdw blurRad="38100" dist="38100" dir="2700000" algn="tl">
                              <a:srgbClr val="000000">
                                <a:alpha val="43137"/>
                              </a:srgbClr>
                            </a:outerShdw>
                          </a:effectLst>
                        </a:rPr>
                        <a:t>9</a:t>
                      </a:r>
                      <a:endParaRPr lang="en-US" sz="2000" b="1">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Canada</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172,159</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209,182</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a:t>
                      </a:r>
                      <a:r>
                        <a:rPr lang="en-US" sz="2000" b="1" dirty="0" smtClean="0">
                          <a:solidFill>
                            <a:schemeClr val="accent2">
                              <a:lumMod val="50000"/>
                            </a:schemeClr>
                          </a:solidFill>
                          <a:effectLst>
                            <a:outerShdw blurRad="38100" dist="38100" dir="2700000" algn="tl">
                              <a:srgbClr val="000000">
                                <a:alpha val="43137"/>
                              </a:srgbClr>
                            </a:outerShdw>
                          </a:effectLst>
                        </a:rPr>
                        <a:t>21.5%</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r>
              <a:tr h="285752">
                <a:tc>
                  <a:txBody>
                    <a:bodyPr/>
                    <a:lstStyle/>
                    <a:p>
                      <a:pPr marL="0" marR="0" algn="ctr" rtl="0">
                        <a:spcBef>
                          <a:spcPts val="0"/>
                        </a:spcBef>
                        <a:spcAft>
                          <a:spcPts val="0"/>
                        </a:spcAft>
                      </a:pPr>
                      <a:r>
                        <a:rPr lang="en-US" sz="2000">
                          <a:solidFill>
                            <a:schemeClr val="accent2">
                              <a:lumMod val="50000"/>
                            </a:schemeClr>
                          </a:solidFill>
                          <a:effectLst>
                            <a:outerShdw blurRad="38100" dist="38100" dir="2700000" algn="tl">
                              <a:srgbClr val="000000">
                                <a:alpha val="43137"/>
                              </a:srgbClr>
                            </a:outerShdw>
                          </a:effectLst>
                        </a:rPr>
                        <a:t>10</a:t>
                      </a:r>
                      <a:endParaRPr lang="en-US" sz="2000" b="1">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Thailand</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152,938</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176,546</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a:solidFill>
                            <a:schemeClr val="accent2">
                              <a:lumMod val="50000"/>
                            </a:schemeClr>
                          </a:solidFill>
                          <a:effectLst>
                            <a:outerShdw blurRad="38100" dist="38100" dir="2700000" algn="tl">
                              <a:srgbClr val="000000">
                                <a:alpha val="43137"/>
                              </a:srgbClr>
                            </a:outerShdw>
                          </a:effectLst>
                        </a:rPr>
                        <a:t>-</a:t>
                      </a:r>
                      <a:r>
                        <a:rPr lang="en-US" sz="2000" b="1" dirty="0" smtClean="0">
                          <a:solidFill>
                            <a:schemeClr val="accent2">
                              <a:lumMod val="50000"/>
                            </a:schemeClr>
                          </a:solidFill>
                          <a:effectLst>
                            <a:outerShdw blurRad="38100" dist="38100" dir="2700000" algn="tl">
                              <a:srgbClr val="000000">
                                <a:alpha val="43137"/>
                              </a:srgbClr>
                            </a:outerShdw>
                          </a:effectLst>
                        </a:rPr>
                        <a:t>15.4%</a:t>
                      </a:r>
                      <a:endParaRPr lang="en-US" sz="2000" b="1" dirty="0">
                        <a:solidFill>
                          <a:schemeClr val="accent2">
                            <a:lumMod val="50000"/>
                          </a:schemeClr>
                        </a:solidFill>
                        <a:effectLst>
                          <a:outerShdw blurRad="38100" dist="38100" dir="2700000" algn="tl">
                            <a:srgbClr val="000000">
                              <a:alpha val="43137"/>
                            </a:srgbClr>
                          </a:outerShdw>
                        </a:effectLst>
                        <a:latin typeface="Times New Roman"/>
                        <a:ea typeface="SimSun"/>
                        <a:cs typeface="Arial"/>
                      </a:endParaRPr>
                    </a:p>
                  </a:txBody>
                  <a:tcPr marL="68580" marR="68580" marT="0" marB="0" anchor="ctr">
                    <a:cell3D prstMaterial="dkEdge">
                      <a:bevel prst="coolSlant"/>
                      <a:lightRig rig="flood" dir="t"/>
                    </a:cell3D>
                  </a:tcPr>
                </a:tc>
              </a:tr>
            </a:tbl>
          </a:graphicData>
        </a:graphic>
      </p:graphicFrame>
      <p:sp>
        <p:nvSpPr>
          <p:cNvPr id="7" name="Slide Number Placeholder 6"/>
          <p:cNvSpPr>
            <a:spLocks noGrp="1"/>
          </p:cNvSpPr>
          <p:nvPr>
            <p:ph type="sldNum" sz="quarter" idx="12"/>
          </p:nvPr>
        </p:nvSpPr>
        <p:spPr/>
        <p:txBody>
          <a:bodyPr/>
          <a:lstStyle/>
          <a:p>
            <a:fld id="{9D2384F7-550B-4A9B-95FC-19E285ECC956}" type="slidenum">
              <a:rPr lang="en-US" smtClean="0"/>
              <a:pPr/>
              <a:t>10</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xmlns="" val="421352418"/>
              </p:ext>
            </p:extLst>
          </p:nvPr>
        </p:nvGraphicFramePr>
        <p:xfrm>
          <a:off x="642911" y="1214423"/>
          <a:ext cx="7929619" cy="5094899"/>
        </p:xfrm>
        <a:graphic>
          <a:graphicData uri="http://schemas.openxmlformats.org/drawingml/2006/table">
            <a:tbl>
              <a:tblPr rtl="1" bandCol="1">
                <a:tableStyleId>{306799F8-075E-4A3A-A7F6-7FBC6576F1A4}</a:tableStyleId>
              </a:tblPr>
              <a:tblGrid>
                <a:gridCol w="5771145"/>
                <a:gridCol w="1588725"/>
                <a:gridCol w="569749"/>
              </a:tblGrid>
              <a:tr h="387349">
                <a:tc>
                  <a:txBody>
                    <a:bodyPr/>
                    <a:lstStyle/>
                    <a:p>
                      <a:pPr marL="0" marR="0" algn="ctr" rtl="0">
                        <a:spcBef>
                          <a:spcPts val="0"/>
                        </a:spcBef>
                        <a:spcAft>
                          <a:spcPts val="0"/>
                        </a:spcAft>
                      </a:pPr>
                      <a:r>
                        <a:rPr lang="en-US" sz="1800" kern="1200" dirty="0" smtClean="0">
                          <a:solidFill>
                            <a:schemeClr val="accent2">
                              <a:lumMod val="50000"/>
                            </a:schemeClr>
                          </a:solidFill>
                          <a:effectLst>
                            <a:outerShdw blurRad="38100" dist="38100" dir="2700000" algn="tl">
                              <a:srgbClr val="000000">
                                <a:alpha val="43137"/>
                              </a:srgbClr>
                            </a:outerShdw>
                          </a:effectLst>
                        </a:rPr>
                        <a:t>Food  Category</a:t>
                      </a:r>
                      <a:endParaRPr lang="en-US" sz="1800" b="1" kern="1200" dirty="0">
                        <a:solidFill>
                          <a:schemeClr val="accent2">
                            <a:lumMod val="50000"/>
                          </a:schemeClr>
                        </a:solidFill>
                        <a:effectLst>
                          <a:outerShdw blurRad="38100" dist="38100" dir="2700000" algn="tl">
                            <a:srgbClr val="000000">
                              <a:alpha val="43137"/>
                            </a:srgbClr>
                          </a:outerShdw>
                        </a:effectLst>
                        <a:latin typeface="+mn-lt"/>
                        <a:ea typeface="+mn-ea"/>
                        <a:cs typeface="+mn-cs"/>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800" kern="1200" dirty="0" smtClean="0">
                          <a:solidFill>
                            <a:schemeClr val="accent2">
                              <a:lumMod val="50000"/>
                            </a:schemeClr>
                          </a:solidFill>
                          <a:effectLst>
                            <a:outerShdw blurRad="38100" dist="38100" dir="2700000" algn="tl">
                              <a:srgbClr val="000000">
                                <a:alpha val="43137"/>
                              </a:srgbClr>
                            </a:outerShdw>
                          </a:effectLst>
                        </a:rPr>
                        <a:t>country</a:t>
                      </a:r>
                      <a:endParaRPr lang="en-US" sz="1800" b="1" kern="1200" dirty="0">
                        <a:solidFill>
                          <a:schemeClr val="accent2">
                            <a:lumMod val="50000"/>
                          </a:schemeClr>
                        </a:solidFill>
                        <a:effectLst>
                          <a:outerShdw blurRad="38100" dist="38100" dir="2700000" algn="tl">
                            <a:srgbClr val="000000">
                              <a:alpha val="43137"/>
                            </a:srgbClr>
                          </a:outerShdw>
                        </a:effectLst>
                        <a:latin typeface="+mn-lt"/>
                        <a:ea typeface="+mn-ea"/>
                        <a:cs typeface="+mn-cs"/>
                      </a:endParaRPr>
                    </a:p>
                  </a:txBody>
                  <a:tcPr marL="68580" marR="68580" marT="0" marB="0" anchor="ctr">
                    <a:lnR>
                      <a:noFill/>
                    </a:lnR>
                    <a:cell3D prstMaterial="dkEdge">
                      <a:bevel prst="coolSlant"/>
                      <a:lightRig rig="flood" dir="t"/>
                    </a:cell3D>
                  </a:tcPr>
                </a:tc>
                <a:tc>
                  <a:txBody>
                    <a:bodyPr/>
                    <a:lstStyle/>
                    <a:p>
                      <a:pPr marL="0" marR="0" algn="ctr" rtl="0">
                        <a:spcBef>
                          <a:spcPts val="0"/>
                        </a:spcBef>
                        <a:spcAft>
                          <a:spcPts val="0"/>
                        </a:spcAft>
                      </a:pPr>
                      <a:endParaRPr lang="en-US" sz="1800" b="1" kern="1200" dirty="0">
                        <a:solidFill>
                          <a:schemeClr val="accent2">
                            <a:lumMod val="50000"/>
                          </a:schemeClr>
                        </a:solidFill>
                        <a:effectLst>
                          <a:outerShdw blurRad="38100" dist="38100" dir="2700000" algn="tl">
                            <a:srgbClr val="000000">
                              <a:alpha val="43137"/>
                            </a:srgbClr>
                          </a:outerShdw>
                        </a:effectLst>
                        <a:latin typeface="+mn-lt"/>
                        <a:ea typeface="+mn-ea"/>
                        <a:cs typeface="+mn-cs"/>
                      </a:endParaRPr>
                    </a:p>
                  </a:txBody>
                  <a:tcPr marL="68580" marR="68580" marT="0" marB="0" anchor="ctr">
                    <a:lnL>
                      <a:noFill/>
                    </a:lnL>
                    <a:lnR w="9525" cap="flat" cmpd="sng" algn="ctr">
                      <a:noFill/>
                      <a:prstDash val="solid"/>
                    </a:lnR>
                    <a:lnT w="9525" cap="flat" cmpd="sng" algn="ctr">
                      <a:noFill/>
                      <a:prstDash val="solid"/>
                    </a:lnT>
                    <a:lnB>
                      <a:noFill/>
                    </a:lnB>
                    <a:lnTlToBr w="12700" cmpd="sng">
                      <a:noFill/>
                      <a:prstDash val="solid"/>
                    </a:lnTlToBr>
                    <a:lnBlToTr w="12700" cmpd="sng">
                      <a:noFill/>
                      <a:prstDash val="solid"/>
                    </a:lnBlToTr>
                  </a:tcPr>
                </a:tc>
              </a:tr>
              <a:tr h="459978">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Rice &amp; Products, Underground Vegetables, Tropical Fruit, Nuts &amp; Products, Spices</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India </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lnR>
                      <a:noFill/>
                    </a:lnR>
                    <a:cell3D prstMaterial="dkEdge">
                      <a:bevel prst="coolSlant"/>
                      <a:lightRig rig="flood" dir="t"/>
                    </a:cell3D>
                  </a:tcPr>
                </a:tc>
                <a:tc>
                  <a:txBody>
                    <a:bodyPr/>
                    <a:lstStyle/>
                    <a:p>
                      <a:pPr marL="0" marR="0" algn="ctr" rtl="0">
                        <a:spcBef>
                          <a:spcPts val="0"/>
                        </a:spcBef>
                        <a:spcAft>
                          <a:spcPts val="0"/>
                        </a:spcAft>
                      </a:pPr>
                      <a:r>
                        <a:rPr lang="en-US" sz="1800" b="1" dirty="0" smtClean="0">
                          <a:solidFill>
                            <a:schemeClr val="accent2">
                              <a:lumMod val="50000"/>
                            </a:schemeClr>
                          </a:solidFill>
                          <a:effectLst>
                            <a:outerShdw blurRad="228600" dist="266700" dir="2940000" algn="tl">
                              <a:srgbClr val="000000">
                                <a:alpha val="49000"/>
                              </a:srgbClr>
                            </a:outerShdw>
                          </a:effectLst>
                        </a:rPr>
                        <a:t>1</a:t>
                      </a:r>
                      <a:endParaRPr lang="en-US" sz="1800" b="1" dirty="0">
                        <a:solidFill>
                          <a:schemeClr val="accent2">
                            <a:lumMod val="50000"/>
                          </a:schemeClr>
                        </a:solidFill>
                        <a:effectLst>
                          <a:outerShdw blurRad="228600" dist="266700" dir="2940000" algn="tl">
                            <a:srgbClr val="000000">
                              <a:alpha val="49000"/>
                            </a:srgbClr>
                          </a:outerShdw>
                        </a:effectLst>
                        <a:latin typeface="Times New Roman" pitchFamily="18" charset="0"/>
                        <a:ea typeface="SimSun"/>
                        <a:cs typeface="Times New Roman" pitchFamily="18" charset="0"/>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r>
              <a:tr h="459978">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Rice &amp; Products, Tropical Fruits, Underground Vegetables, Citrus Fruits, Beef &amp; Products</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Pakistan </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lnR>
                      <a:noFill/>
                    </a:lnR>
                    <a:cell3D prstMaterial="dkEdge">
                      <a:bevel prst="coolSlant"/>
                      <a:lightRig rig="flood" dir="t"/>
                    </a:cell3D>
                  </a:tcPr>
                </a:tc>
                <a:tc>
                  <a:txBody>
                    <a:bodyPr/>
                    <a:lstStyle/>
                    <a:p>
                      <a:pPr marL="0" marR="0" algn="ctr" rtl="0">
                        <a:spcBef>
                          <a:spcPts val="0"/>
                        </a:spcBef>
                        <a:spcAft>
                          <a:spcPts val="0"/>
                        </a:spcAft>
                      </a:pPr>
                      <a:r>
                        <a:rPr lang="en-US" sz="1800" b="1" dirty="0" smtClean="0">
                          <a:solidFill>
                            <a:schemeClr val="accent2">
                              <a:lumMod val="50000"/>
                            </a:schemeClr>
                          </a:solidFill>
                          <a:effectLst>
                            <a:outerShdw blurRad="228600" dist="266700" dir="2940000" algn="tl">
                              <a:srgbClr val="000000">
                                <a:alpha val="49000"/>
                              </a:srgbClr>
                            </a:outerShdw>
                          </a:effectLst>
                        </a:rPr>
                        <a:t>2</a:t>
                      </a:r>
                      <a:endParaRPr lang="en-US" sz="1800" b="1" dirty="0">
                        <a:solidFill>
                          <a:schemeClr val="accent2">
                            <a:lumMod val="50000"/>
                          </a:schemeClr>
                        </a:solidFill>
                        <a:effectLst>
                          <a:outerShdw blurRad="228600" dist="266700" dir="2940000" algn="tl">
                            <a:srgbClr val="000000">
                              <a:alpha val="49000"/>
                            </a:srgbClr>
                          </a:outerShdw>
                        </a:effectLst>
                        <a:latin typeface="Times New Roman" pitchFamily="18" charset="0"/>
                        <a:ea typeface="SimSun"/>
                        <a:cs typeface="Times New Roman" pitchFamily="18" charset="0"/>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r>
              <a:tr h="459978">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Underground Vegetables, </a:t>
                      </a:r>
                      <a:r>
                        <a:rPr lang="en-US" sz="1400" dirty="0" err="1" smtClean="0">
                          <a:solidFill>
                            <a:schemeClr val="accent2">
                              <a:lumMod val="50000"/>
                            </a:schemeClr>
                          </a:solidFill>
                          <a:effectLst>
                            <a:outerShdw blurRad="38100" dist="38100" dir="2700000" algn="tl">
                              <a:srgbClr val="000000">
                                <a:alpha val="43137"/>
                              </a:srgbClr>
                            </a:outerShdw>
                          </a:effectLst>
                        </a:rPr>
                        <a:t>Pome</a:t>
                      </a:r>
                      <a:r>
                        <a:rPr lang="en-US" sz="1400" dirty="0" smtClean="0">
                          <a:solidFill>
                            <a:schemeClr val="accent2">
                              <a:lumMod val="50000"/>
                            </a:schemeClr>
                          </a:solidFill>
                          <a:effectLst>
                            <a:outerShdw blurRad="38100" dist="38100" dir="2700000" algn="tl">
                              <a:srgbClr val="000000">
                                <a:alpha val="43137"/>
                              </a:srgbClr>
                            </a:outerShdw>
                          </a:effectLst>
                        </a:rPr>
                        <a:t> Fruits, Seeds &amp; Products, Pulses &amp; Products, Sauces</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China</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lnR>
                      <a:noFill/>
                    </a:lnR>
                    <a:cell3D prstMaterial="dkEdge">
                      <a:bevel prst="coolSlant"/>
                      <a:lightRig rig="flood" dir="t"/>
                    </a:cell3D>
                  </a:tcPr>
                </a:tc>
                <a:tc>
                  <a:txBody>
                    <a:bodyPr/>
                    <a:lstStyle/>
                    <a:p>
                      <a:pPr marL="0" marR="0" algn="ctr" rtl="0">
                        <a:spcBef>
                          <a:spcPts val="0"/>
                        </a:spcBef>
                        <a:spcAft>
                          <a:spcPts val="0"/>
                        </a:spcAft>
                      </a:pPr>
                      <a:r>
                        <a:rPr lang="en-US" sz="1800" b="1" dirty="0" smtClean="0">
                          <a:solidFill>
                            <a:schemeClr val="accent2">
                              <a:lumMod val="50000"/>
                            </a:schemeClr>
                          </a:solidFill>
                          <a:effectLst>
                            <a:outerShdw blurRad="228600" dist="266700" dir="2940000" algn="tl">
                              <a:srgbClr val="000000">
                                <a:alpha val="49000"/>
                              </a:srgbClr>
                            </a:outerShdw>
                          </a:effectLst>
                        </a:rPr>
                        <a:t>3</a:t>
                      </a:r>
                      <a:endParaRPr lang="en-US" sz="1800" b="1" dirty="0">
                        <a:solidFill>
                          <a:schemeClr val="accent2">
                            <a:lumMod val="50000"/>
                          </a:schemeClr>
                        </a:solidFill>
                        <a:effectLst>
                          <a:outerShdw blurRad="228600" dist="266700" dir="2940000" algn="tl">
                            <a:srgbClr val="000000">
                              <a:alpha val="49000"/>
                            </a:srgbClr>
                          </a:outerShdw>
                        </a:effectLst>
                        <a:latin typeface="Times New Roman" pitchFamily="18" charset="0"/>
                        <a:ea typeface="SimSun"/>
                        <a:cs typeface="Times New Roman" pitchFamily="18" charset="0"/>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r>
              <a:tr h="459978">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Chicken &amp; Products, Eggs &amp; Products, Sugar, Beef &amp; Products, Citrus Fruits</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Brazil</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lnR>
                      <a:noFill/>
                    </a:lnR>
                    <a:cell3D prstMaterial="dkEdge">
                      <a:bevel prst="coolSlant"/>
                      <a:lightRig rig="flood" dir="t"/>
                    </a:cell3D>
                  </a:tcPr>
                </a:tc>
                <a:tc>
                  <a:txBody>
                    <a:bodyPr/>
                    <a:lstStyle/>
                    <a:p>
                      <a:pPr marL="0" marR="0" algn="ctr" rtl="0">
                        <a:spcBef>
                          <a:spcPts val="0"/>
                        </a:spcBef>
                        <a:spcAft>
                          <a:spcPts val="0"/>
                        </a:spcAft>
                      </a:pPr>
                      <a:r>
                        <a:rPr lang="en-US" sz="1800" b="1" dirty="0" smtClean="0">
                          <a:solidFill>
                            <a:schemeClr val="accent2">
                              <a:lumMod val="50000"/>
                            </a:schemeClr>
                          </a:solidFill>
                          <a:effectLst>
                            <a:outerShdw blurRad="228600" dist="266700" dir="2940000" algn="tl">
                              <a:srgbClr val="000000">
                                <a:alpha val="49000"/>
                              </a:srgbClr>
                            </a:outerShdw>
                          </a:effectLst>
                        </a:rPr>
                        <a:t>4</a:t>
                      </a:r>
                      <a:endParaRPr lang="en-US" sz="1800" b="1" dirty="0">
                        <a:solidFill>
                          <a:schemeClr val="accent2">
                            <a:lumMod val="50000"/>
                          </a:schemeClr>
                        </a:solidFill>
                        <a:effectLst>
                          <a:outerShdw blurRad="228600" dist="266700" dir="2940000" algn="tl">
                            <a:srgbClr val="000000">
                              <a:alpha val="49000"/>
                            </a:srgbClr>
                          </a:outerShdw>
                        </a:effectLst>
                        <a:latin typeface="Times New Roman" pitchFamily="18" charset="0"/>
                        <a:ea typeface="SimSun"/>
                        <a:cs typeface="Times New Roman" pitchFamily="18" charset="0"/>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r>
              <a:tr h="459978">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Nuts &amp; Products, Chicken &amp; Products, </a:t>
                      </a:r>
                      <a:r>
                        <a:rPr lang="en-US" sz="1400" dirty="0" err="1" smtClean="0">
                          <a:solidFill>
                            <a:schemeClr val="accent2">
                              <a:lumMod val="50000"/>
                            </a:schemeClr>
                          </a:solidFill>
                          <a:effectLst>
                            <a:outerShdw blurRad="38100" dist="38100" dir="2700000" algn="tl">
                              <a:srgbClr val="000000">
                                <a:alpha val="43137"/>
                              </a:srgbClr>
                            </a:outerShdw>
                          </a:effectLst>
                        </a:rPr>
                        <a:t>Pome</a:t>
                      </a:r>
                      <a:r>
                        <a:rPr lang="en-US" sz="1400" dirty="0" smtClean="0">
                          <a:solidFill>
                            <a:schemeClr val="accent2">
                              <a:lumMod val="50000"/>
                            </a:schemeClr>
                          </a:solidFill>
                          <a:effectLst>
                            <a:outerShdw blurRad="38100" dist="38100" dir="2700000" algn="tl">
                              <a:srgbClr val="000000">
                                <a:alpha val="43137"/>
                              </a:srgbClr>
                            </a:outerShdw>
                          </a:effectLst>
                        </a:rPr>
                        <a:t> Fruits, Citrus Fruits, Pulses &amp; Products</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United States</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lnR>
                      <a:noFill/>
                    </a:lnR>
                    <a:cell3D prstMaterial="dkEdge">
                      <a:bevel prst="coolSlant"/>
                      <a:lightRig rig="flood" dir="t"/>
                    </a:cell3D>
                  </a:tcPr>
                </a:tc>
                <a:tc>
                  <a:txBody>
                    <a:bodyPr/>
                    <a:lstStyle/>
                    <a:p>
                      <a:pPr marL="0" marR="0" algn="ctr" rtl="1">
                        <a:spcBef>
                          <a:spcPts val="0"/>
                        </a:spcBef>
                        <a:spcAft>
                          <a:spcPts val="0"/>
                        </a:spcAft>
                      </a:pPr>
                      <a:r>
                        <a:rPr lang="en-US" sz="1800" b="1" dirty="0" smtClean="0">
                          <a:solidFill>
                            <a:schemeClr val="accent2">
                              <a:lumMod val="50000"/>
                            </a:schemeClr>
                          </a:solidFill>
                          <a:effectLst>
                            <a:outerShdw blurRad="228600" dist="266700" dir="2940000" algn="tl">
                              <a:srgbClr val="000000">
                                <a:alpha val="49000"/>
                              </a:srgbClr>
                            </a:outerShdw>
                          </a:effectLst>
                        </a:rPr>
                        <a:t>5</a:t>
                      </a:r>
                      <a:endParaRPr lang="en-US" sz="1800" b="1" dirty="0">
                        <a:solidFill>
                          <a:schemeClr val="accent2">
                            <a:lumMod val="50000"/>
                          </a:schemeClr>
                        </a:solidFill>
                        <a:effectLst>
                          <a:outerShdw blurRad="228600" dist="266700" dir="2940000" algn="tl">
                            <a:srgbClr val="000000">
                              <a:alpha val="49000"/>
                            </a:srgbClr>
                          </a:outerShdw>
                        </a:effectLst>
                        <a:latin typeface="Times New Roman" pitchFamily="18" charset="0"/>
                        <a:ea typeface="SimSun"/>
                        <a:cs typeface="Times New Roman" pitchFamily="18" charset="0"/>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r>
              <a:tr h="333725">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Citrus Fruits, </a:t>
                      </a:r>
                      <a:r>
                        <a:rPr lang="en-US" sz="1400" dirty="0" err="1" smtClean="0">
                          <a:solidFill>
                            <a:schemeClr val="accent2">
                              <a:lumMod val="50000"/>
                            </a:schemeClr>
                          </a:solidFill>
                          <a:effectLst>
                            <a:outerShdw blurRad="38100" dist="38100" dir="2700000" algn="tl">
                              <a:srgbClr val="000000">
                                <a:alpha val="43137"/>
                              </a:srgbClr>
                            </a:outerShdw>
                          </a:effectLst>
                        </a:rPr>
                        <a:t>Pome</a:t>
                      </a:r>
                      <a:r>
                        <a:rPr lang="en-US" sz="1400" dirty="0" smtClean="0">
                          <a:solidFill>
                            <a:schemeClr val="accent2">
                              <a:lumMod val="50000"/>
                            </a:schemeClr>
                          </a:solidFill>
                          <a:effectLst>
                            <a:outerShdw blurRad="38100" dist="38100" dir="2700000" algn="tl">
                              <a:srgbClr val="000000">
                                <a:alpha val="43137"/>
                              </a:srgbClr>
                            </a:outerShdw>
                          </a:effectLst>
                        </a:rPr>
                        <a:t> Fruits, Stone Fruits, Berries, Corn &amp; Products</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South Africa</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lnR>
                      <a:noFill/>
                    </a:lnR>
                    <a:cell3D prstMaterial="dkEdge">
                      <a:bevel prst="coolSlant"/>
                      <a:lightRig rig="flood" dir="t"/>
                    </a:cell3D>
                  </a:tcPr>
                </a:tc>
                <a:tc>
                  <a:txBody>
                    <a:bodyPr/>
                    <a:lstStyle/>
                    <a:p>
                      <a:pPr marL="0" marR="0" algn="ctr" rtl="1">
                        <a:spcBef>
                          <a:spcPts val="0"/>
                        </a:spcBef>
                        <a:spcAft>
                          <a:spcPts val="0"/>
                        </a:spcAft>
                      </a:pPr>
                      <a:r>
                        <a:rPr lang="en-US" sz="1800" b="1" dirty="0" smtClean="0">
                          <a:solidFill>
                            <a:schemeClr val="accent2">
                              <a:lumMod val="50000"/>
                            </a:schemeClr>
                          </a:solidFill>
                          <a:effectLst>
                            <a:outerShdw blurRad="228600" dist="266700" dir="2940000" algn="tl">
                              <a:srgbClr val="000000">
                                <a:alpha val="49000"/>
                              </a:srgbClr>
                            </a:outerShdw>
                          </a:effectLst>
                        </a:rPr>
                        <a:t>6</a:t>
                      </a:r>
                      <a:endParaRPr lang="en-US" sz="1800" b="1" dirty="0">
                        <a:solidFill>
                          <a:schemeClr val="accent2">
                            <a:lumMod val="50000"/>
                          </a:schemeClr>
                        </a:solidFill>
                        <a:effectLst>
                          <a:outerShdw blurRad="228600" dist="266700" dir="2940000" algn="tl">
                            <a:srgbClr val="000000">
                              <a:alpha val="49000"/>
                            </a:srgbClr>
                          </a:outerShdw>
                        </a:effectLst>
                        <a:latin typeface="Times New Roman" pitchFamily="18" charset="0"/>
                        <a:ea typeface="SimSun"/>
                        <a:cs typeface="Times New Roman" pitchFamily="18" charset="0"/>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r>
              <a:tr h="613304">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Melons, Underground Vegetables, Leaf &amp; Flower Vegetables, Fruits Of Vegetables, Nuts &amp; Products</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Iran</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lnR>
                      <a:noFill/>
                    </a:lnR>
                    <a:cell3D prstMaterial="dkEdge">
                      <a:bevel prst="coolSlant"/>
                      <a:lightRig rig="flood" dir="t"/>
                    </a:cell3D>
                  </a:tcPr>
                </a:tc>
                <a:tc>
                  <a:txBody>
                    <a:bodyPr/>
                    <a:lstStyle/>
                    <a:p>
                      <a:pPr marL="0" marR="0" algn="ctr" rtl="1">
                        <a:spcBef>
                          <a:spcPts val="0"/>
                        </a:spcBef>
                        <a:spcAft>
                          <a:spcPts val="0"/>
                        </a:spcAft>
                      </a:pPr>
                      <a:r>
                        <a:rPr lang="en-US" sz="1800" b="1" dirty="0" smtClean="0">
                          <a:solidFill>
                            <a:schemeClr val="accent2">
                              <a:lumMod val="50000"/>
                            </a:schemeClr>
                          </a:solidFill>
                          <a:effectLst>
                            <a:outerShdw blurRad="228600" dist="266700" dir="2940000" algn="tl">
                              <a:srgbClr val="000000">
                                <a:alpha val="49000"/>
                              </a:srgbClr>
                            </a:outerShdw>
                          </a:effectLst>
                        </a:rPr>
                        <a:t>7</a:t>
                      </a:r>
                      <a:endParaRPr lang="en-US" sz="1800" b="1" dirty="0">
                        <a:solidFill>
                          <a:schemeClr val="accent2">
                            <a:lumMod val="50000"/>
                          </a:schemeClr>
                        </a:solidFill>
                        <a:effectLst>
                          <a:outerShdw blurRad="228600" dist="266700" dir="2940000" algn="tl">
                            <a:srgbClr val="000000">
                              <a:alpha val="49000"/>
                            </a:srgbClr>
                          </a:outerShdw>
                        </a:effectLst>
                        <a:latin typeface="Times New Roman" pitchFamily="18" charset="0"/>
                        <a:ea typeface="SimSun"/>
                        <a:cs typeface="Times New Roman" pitchFamily="18" charset="0"/>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r>
              <a:tr h="613304">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Pulses &amp; Products, Wheat &amp; Products, Sheep, Goats &amp; Products, Underground Vegetables, Milk </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Australia</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lnR>
                      <a:noFill/>
                    </a:lnR>
                    <a:cell3D prstMaterial="dkEdge">
                      <a:bevel prst="coolSlant"/>
                      <a:lightRig rig="flood" dir="t"/>
                    </a:cell3D>
                  </a:tcPr>
                </a:tc>
                <a:tc>
                  <a:txBody>
                    <a:bodyPr/>
                    <a:lstStyle/>
                    <a:p>
                      <a:pPr marL="0" marR="0" algn="ctr" rtl="1">
                        <a:spcBef>
                          <a:spcPts val="0"/>
                        </a:spcBef>
                        <a:spcAft>
                          <a:spcPts val="0"/>
                        </a:spcAft>
                      </a:pPr>
                      <a:r>
                        <a:rPr lang="en-US" sz="1800" b="1" dirty="0" smtClean="0">
                          <a:solidFill>
                            <a:schemeClr val="accent2">
                              <a:lumMod val="50000"/>
                            </a:schemeClr>
                          </a:solidFill>
                          <a:effectLst>
                            <a:outerShdw blurRad="228600" dist="266700" dir="2940000" algn="tl">
                              <a:srgbClr val="000000">
                                <a:alpha val="49000"/>
                              </a:srgbClr>
                            </a:outerShdw>
                          </a:effectLst>
                        </a:rPr>
                        <a:t>8</a:t>
                      </a:r>
                      <a:endParaRPr lang="en-US" sz="1800" b="1" dirty="0">
                        <a:solidFill>
                          <a:schemeClr val="accent2">
                            <a:lumMod val="50000"/>
                          </a:schemeClr>
                        </a:solidFill>
                        <a:effectLst>
                          <a:outerShdw blurRad="228600" dist="266700" dir="2940000" algn="tl">
                            <a:srgbClr val="000000">
                              <a:alpha val="49000"/>
                            </a:srgbClr>
                          </a:outerShdw>
                        </a:effectLst>
                        <a:latin typeface="Times New Roman" pitchFamily="18" charset="0"/>
                        <a:ea typeface="SimSun"/>
                        <a:cs typeface="Times New Roman" pitchFamily="18" charset="0"/>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r>
              <a:tr h="459978">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Pulses &amp; Products, Wheat &amp; Products, Seeds &amp; Products, Ice Cream,  Underground Vegetables</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Canada</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lnR>
                      <a:noFill/>
                    </a:lnR>
                    <a:cell3D prstMaterial="dkEdge">
                      <a:bevel prst="coolSlant"/>
                      <a:lightRig rig="flood" dir="t"/>
                    </a:cell3D>
                  </a:tcPr>
                </a:tc>
                <a:tc>
                  <a:txBody>
                    <a:bodyPr/>
                    <a:lstStyle/>
                    <a:p>
                      <a:pPr marL="0" marR="0" algn="ctr" rtl="1">
                        <a:spcBef>
                          <a:spcPts val="0"/>
                        </a:spcBef>
                        <a:spcAft>
                          <a:spcPts val="0"/>
                        </a:spcAft>
                      </a:pPr>
                      <a:r>
                        <a:rPr lang="en-US" sz="1800" b="1" dirty="0" smtClean="0">
                          <a:solidFill>
                            <a:schemeClr val="accent2">
                              <a:lumMod val="50000"/>
                            </a:schemeClr>
                          </a:solidFill>
                          <a:effectLst>
                            <a:outerShdw blurRad="228600" dist="266700" dir="2940000" algn="tl">
                              <a:srgbClr val="000000">
                                <a:alpha val="49000"/>
                              </a:srgbClr>
                            </a:outerShdw>
                          </a:effectLst>
                        </a:rPr>
                        <a:t>9</a:t>
                      </a:r>
                      <a:endParaRPr lang="en-US" sz="1800" b="1" dirty="0">
                        <a:solidFill>
                          <a:schemeClr val="accent2">
                            <a:lumMod val="50000"/>
                          </a:schemeClr>
                        </a:solidFill>
                        <a:effectLst>
                          <a:outerShdw blurRad="228600" dist="266700" dir="2940000" algn="tl">
                            <a:srgbClr val="000000">
                              <a:alpha val="49000"/>
                            </a:srgbClr>
                          </a:outerShdw>
                        </a:effectLst>
                        <a:latin typeface="Times New Roman" pitchFamily="18" charset="0"/>
                        <a:ea typeface="SimSun"/>
                        <a:cs typeface="Times New Roman" pitchFamily="18" charset="0"/>
                      </a:endParaRPr>
                    </a:p>
                  </a:txBody>
                  <a:tcPr marL="68580" marR="68580" marT="0" marB="0" anchor="ctr">
                    <a:lnL>
                      <a:noFill/>
                    </a:lnL>
                    <a:lnR w="9525" cap="flat" cmpd="sng" algn="ctr">
                      <a:noFill/>
                      <a:prstDash val="solid"/>
                    </a:lnR>
                    <a:lnT>
                      <a:noFill/>
                    </a:lnT>
                    <a:lnB>
                      <a:noFill/>
                    </a:lnB>
                    <a:lnTlToBr w="12700" cmpd="sng">
                      <a:noFill/>
                      <a:prstDash val="solid"/>
                    </a:lnTlToBr>
                    <a:lnBlToTr w="12700" cmpd="sng">
                      <a:noFill/>
                      <a:prstDash val="solid"/>
                    </a:lnBlToTr>
                  </a:tcPr>
                </a:tc>
              </a:tr>
              <a:tr h="387349">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Rice &amp; Products, Sugar, Tropical Fruits, Drink Powder, Fish</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Thailand </a:t>
                      </a:r>
                      <a:endParaRPr lang="en-US" sz="1400" b="1" dirty="0">
                        <a:solidFill>
                          <a:schemeClr val="accent2">
                            <a:lumMod val="50000"/>
                          </a:schemeClr>
                        </a:solidFill>
                        <a:effectLst>
                          <a:outerShdw blurRad="38100" dist="38100" dir="2700000" algn="tl">
                            <a:srgbClr val="000000">
                              <a:alpha val="43137"/>
                            </a:srgbClr>
                          </a:outerShdw>
                        </a:effectLst>
                        <a:latin typeface="Times New Roman" pitchFamily="18" charset="0"/>
                        <a:ea typeface="SimSun"/>
                        <a:cs typeface="Times New Roman" pitchFamily="18" charset="0"/>
                      </a:endParaRPr>
                    </a:p>
                  </a:txBody>
                  <a:tcPr marL="68580" marR="68580" marT="0" marB="0" anchor="ctr">
                    <a:lnR>
                      <a:noFill/>
                    </a:lnR>
                    <a:cell3D prstMaterial="dkEdge">
                      <a:bevel prst="coolSlant"/>
                      <a:lightRig rig="flood" dir="t"/>
                    </a:cell3D>
                  </a:tcPr>
                </a:tc>
                <a:tc>
                  <a:txBody>
                    <a:bodyPr/>
                    <a:lstStyle/>
                    <a:p>
                      <a:pPr marL="0" marR="0" algn="ctr" rtl="1">
                        <a:spcBef>
                          <a:spcPts val="0"/>
                        </a:spcBef>
                        <a:spcAft>
                          <a:spcPts val="0"/>
                        </a:spcAft>
                      </a:pPr>
                      <a:r>
                        <a:rPr lang="en-US" sz="1800" b="1" dirty="0" smtClean="0">
                          <a:solidFill>
                            <a:schemeClr val="accent2">
                              <a:lumMod val="50000"/>
                            </a:schemeClr>
                          </a:solidFill>
                          <a:effectLst>
                            <a:outerShdw blurRad="228600" dist="266700" dir="2940000" algn="tl">
                              <a:srgbClr val="000000">
                                <a:alpha val="49000"/>
                              </a:srgbClr>
                            </a:outerShdw>
                          </a:effectLst>
                        </a:rPr>
                        <a:t>10</a:t>
                      </a:r>
                      <a:endParaRPr lang="en-US" sz="1800" b="1" dirty="0">
                        <a:solidFill>
                          <a:schemeClr val="accent2">
                            <a:lumMod val="50000"/>
                          </a:schemeClr>
                        </a:solidFill>
                        <a:effectLst>
                          <a:outerShdw blurRad="228600" dist="266700" dir="2940000" algn="tl">
                            <a:srgbClr val="000000">
                              <a:alpha val="49000"/>
                            </a:srgbClr>
                          </a:outerShdw>
                        </a:effectLst>
                        <a:latin typeface="Times New Roman" pitchFamily="18" charset="0"/>
                        <a:ea typeface="SimSun"/>
                        <a:cs typeface="Times New Roman" pitchFamily="18" charset="0"/>
                      </a:endParaRPr>
                    </a:p>
                  </a:txBody>
                  <a:tcPr marL="68580" marR="68580" marT="0" marB="0" anchor="ctr">
                    <a:lnL>
                      <a:noFill/>
                    </a:lnL>
                    <a:lnR w="9525" cap="flat" cmpd="sng" algn="ctr">
                      <a:noFill/>
                      <a:prstDash val="solid"/>
                    </a:lnR>
                    <a:lnT>
                      <a:noFill/>
                    </a:lnT>
                    <a:lnB w="9525" cap="flat" cmpd="sng" algn="ctr">
                      <a:noFill/>
                      <a:prstDash val="solid"/>
                    </a:lnB>
                    <a:lnTlToBr w="12700" cmpd="sng">
                      <a:noFill/>
                      <a:prstDash val="solid"/>
                    </a:lnTlToBr>
                    <a:lnBlToTr w="12700" cmpd="sng">
                      <a:noFill/>
                      <a:prstDash val="solid"/>
                    </a:lnBlToTr>
                  </a:tcPr>
                </a:tc>
              </a:tr>
            </a:tbl>
          </a:graphicData>
        </a:graphic>
      </p:graphicFrame>
      <p:sp>
        <p:nvSpPr>
          <p:cNvPr id="6" name="Title 5"/>
          <p:cNvSpPr>
            <a:spLocks noGrp="1"/>
          </p:cNvSpPr>
          <p:nvPr>
            <p:ph type="title"/>
          </p:nvPr>
        </p:nvSpPr>
        <p:spPr>
          <a:xfrm>
            <a:off x="1234922" y="0"/>
            <a:ext cx="6595095" cy="923884"/>
          </a:xfrm>
        </p:spPr>
        <p:style>
          <a:lnRef idx="0">
            <a:schemeClr val="accent3"/>
          </a:lnRef>
          <a:fillRef idx="3">
            <a:schemeClr val="accent3"/>
          </a:fillRef>
          <a:effectRef idx="3">
            <a:schemeClr val="accent3"/>
          </a:effectRef>
          <a:fontRef idx="minor">
            <a:schemeClr val="lt1"/>
          </a:fontRef>
        </p:style>
        <p:txBody>
          <a:bodyPr/>
          <a:lstStyle/>
          <a:p>
            <a:pPr algn="ctr"/>
            <a:r>
              <a:rPr lang="ar-SA" sz="2000" dirty="0" smtClean="0">
                <a:solidFill>
                  <a:schemeClr val="accent2">
                    <a:lumMod val="50000"/>
                  </a:schemeClr>
                </a:solidFill>
                <a:effectLst/>
              </a:rPr>
              <a:t>أ</a:t>
            </a:r>
            <a:r>
              <a:rPr lang="ar-AE" sz="2000" dirty="0" smtClean="0">
                <a:solidFill>
                  <a:schemeClr val="accent2">
                    <a:lumMod val="50000"/>
                  </a:schemeClr>
                </a:solidFill>
                <a:effectLst/>
              </a:rPr>
              <a:t>كثر المجموعات الغذائية المستوردة من أكثر 10 دول </a:t>
            </a:r>
            <a:r>
              <a:rPr lang="en-US" sz="2000" dirty="0" smtClean="0">
                <a:solidFill>
                  <a:schemeClr val="accent2">
                    <a:lumMod val="50000"/>
                  </a:schemeClr>
                </a:solidFill>
                <a:effectLst/>
              </a:rPr>
              <a:t/>
            </a:r>
            <a:br>
              <a:rPr lang="en-US" sz="2000" dirty="0" smtClean="0">
                <a:solidFill>
                  <a:schemeClr val="accent2">
                    <a:lumMod val="50000"/>
                  </a:schemeClr>
                </a:solidFill>
                <a:effectLst/>
              </a:rPr>
            </a:br>
            <a:r>
              <a:rPr lang="en-US" sz="2000" dirty="0" smtClean="0">
                <a:solidFill>
                  <a:schemeClr val="accent2">
                    <a:lumMod val="50000"/>
                  </a:schemeClr>
                </a:solidFill>
                <a:effectLst/>
              </a:rPr>
              <a:t>Top 5 Food Categories Imported From </a:t>
            </a:r>
            <a:br>
              <a:rPr lang="en-US" sz="2000" dirty="0" smtClean="0">
                <a:solidFill>
                  <a:schemeClr val="accent2">
                    <a:lumMod val="50000"/>
                  </a:schemeClr>
                </a:solidFill>
                <a:effectLst/>
              </a:rPr>
            </a:br>
            <a:r>
              <a:rPr lang="en-US" sz="2000" dirty="0" smtClean="0">
                <a:solidFill>
                  <a:schemeClr val="accent2">
                    <a:lumMod val="50000"/>
                  </a:schemeClr>
                </a:solidFill>
                <a:effectLst/>
              </a:rPr>
              <a:t>Top 10 Countries</a:t>
            </a:r>
            <a:endParaRPr lang="en-US" sz="2000" dirty="0">
              <a:solidFill>
                <a:schemeClr val="accent2">
                  <a:lumMod val="50000"/>
                </a:schemeClr>
              </a:solidFill>
              <a:effectLst/>
            </a:endParaRPr>
          </a:p>
        </p:txBody>
      </p:sp>
      <p:pic>
        <p:nvPicPr>
          <p:cNvPr id="4" name="Picture 3" descr="C:\Documents and Settings\AAgalaf\Desktop\gpi\logo\square.jpg"/>
          <p:cNvPicPr>
            <a:picLocks noChangeAspect="1" noChangeArrowheads="1"/>
          </p:cNvPicPr>
          <p:nvPr/>
        </p:nvPicPr>
        <p:blipFill>
          <a:blip r:embed="rId3"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chart"/>
          <p:cNvPicPr>
            <a:picLocks noChangeAspect="1"/>
          </p:cNvPicPr>
          <p:nvPr/>
        </p:nvPicPr>
        <p:blipFill>
          <a:blip r:embed="rId4"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9" name="Freeform 8"/>
          <p:cNvSpPr/>
          <p:nvPr/>
        </p:nvSpPr>
        <p:spPr>
          <a:xfrm>
            <a:off x="2000232" y="1285860"/>
            <a:ext cx="2432132" cy="1569902"/>
          </a:xfrm>
          <a:custGeom>
            <a:avLst/>
            <a:gdLst>
              <a:gd name="connsiteX0" fmla="*/ 0 w 1906912"/>
              <a:gd name="connsiteY0" fmla="*/ 317825 h 1906912"/>
              <a:gd name="connsiteX1" fmla="*/ 317825 w 1906912"/>
              <a:gd name="connsiteY1" fmla="*/ 0 h 1906912"/>
              <a:gd name="connsiteX2" fmla="*/ 1589087 w 1906912"/>
              <a:gd name="connsiteY2" fmla="*/ 0 h 1906912"/>
              <a:gd name="connsiteX3" fmla="*/ 1906912 w 1906912"/>
              <a:gd name="connsiteY3" fmla="*/ 317825 h 1906912"/>
              <a:gd name="connsiteX4" fmla="*/ 1906912 w 1906912"/>
              <a:gd name="connsiteY4" fmla="*/ 1589087 h 1906912"/>
              <a:gd name="connsiteX5" fmla="*/ 1589087 w 1906912"/>
              <a:gd name="connsiteY5" fmla="*/ 1906912 h 1906912"/>
              <a:gd name="connsiteX6" fmla="*/ 317825 w 1906912"/>
              <a:gd name="connsiteY6" fmla="*/ 1906912 h 1906912"/>
              <a:gd name="connsiteX7" fmla="*/ 0 w 1906912"/>
              <a:gd name="connsiteY7" fmla="*/ 1589087 h 1906912"/>
              <a:gd name="connsiteX8" fmla="*/ 0 w 1906912"/>
              <a:gd name="connsiteY8" fmla="*/ 317825 h 1906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6912" h="1906912">
                <a:moveTo>
                  <a:pt x="0" y="317825"/>
                </a:moveTo>
                <a:cubicBezTo>
                  <a:pt x="0" y="142295"/>
                  <a:pt x="142295" y="0"/>
                  <a:pt x="317825" y="0"/>
                </a:cubicBezTo>
                <a:lnTo>
                  <a:pt x="1589087" y="0"/>
                </a:lnTo>
                <a:cubicBezTo>
                  <a:pt x="1764617" y="0"/>
                  <a:pt x="1906912" y="142295"/>
                  <a:pt x="1906912" y="317825"/>
                </a:cubicBezTo>
                <a:lnTo>
                  <a:pt x="1906912" y="1589087"/>
                </a:lnTo>
                <a:cubicBezTo>
                  <a:pt x="1906912" y="1764617"/>
                  <a:pt x="1764617" y="1906912"/>
                  <a:pt x="1589087" y="1906912"/>
                </a:cubicBezTo>
                <a:lnTo>
                  <a:pt x="317825" y="1906912"/>
                </a:lnTo>
                <a:cubicBezTo>
                  <a:pt x="142295" y="1906912"/>
                  <a:pt x="0" y="1764617"/>
                  <a:pt x="0" y="1589087"/>
                </a:cubicBezTo>
                <a:lnTo>
                  <a:pt x="0" y="317825"/>
                </a:lnTo>
                <a:close/>
              </a:path>
            </a:pathLst>
          </a:custGeom>
          <a:ln>
            <a:noFill/>
          </a:ln>
        </p:spPr>
        <p:style>
          <a:lnRef idx="0">
            <a:schemeClr val="accent3"/>
          </a:lnRef>
          <a:fillRef idx="3">
            <a:schemeClr val="accent3"/>
          </a:fillRef>
          <a:effectRef idx="3">
            <a:schemeClr val="accent3"/>
          </a:effectRef>
          <a:fontRef idx="minor">
            <a:schemeClr val="lt1"/>
          </a:fontRef>
        </p:style>
        <p:txBody>
          <a:bodyPr spcFirstLastPara="0" vert="horz" wrap="square" lIns="218818" tIns="218818" rIns="218818" bIns="218818" numCol="1" spcCol="1270" anchor="ctr" anchorCtr="0">
            <a:noAutofit/>
          </a:bodyPr>
          <a:lstStyle/>
          <a:p>
            <a:pPr algn="ctr" defTabSz="1466850" rtl="1">
              <a:lnSpc>
                <a:spcPct val="90000"/>
              </a:lnSpc>
              <a:spcBef>
                <a:spcPct val="0"/>
              </a:spcBef>
              <a:spcAft>
                <a:spcPct val="35000"/>
              </a:spcAft>
            </a:pPr>
            <a:r>
              <a:rPr lang="ar-SA" sz="1600" b="1" dirty="0" smtClean="0">
                <a:solidFill>
                  <a:schemeClr val="accent2">
                    <a:lumMod val="50000"/>
                  </a:schemeClr>
                </a:solidFill>
                <a:latin typeface="Arabic Transparent" pitchFamily="34" charset="0"/>
                <a:cs typeface="Arabic Transparent" pitchFamily="34" charset="0"/>
              </a:rPr>
              <a:t>الحبوب</a:t>
            </a:r>
            <a:r>
              <a:rPr lang="ar-LB" sz="1600" b="1" dirty="0" smtClean="0">
                <a:solidFill>
                  <a:schemeClr val="accent2">
                    <a:lumMod val="50000"/>
                  </a:schemeClr>
                </a:solidFill>
                <a:latin typeface="Arabic Transparent" pitchFamily="34" charset="0"/>
                <a:cs typeface="Arabic Transparent" pitchFamily="34" charset="0"/>
              </a:rPr>
              <a:t> </a:t>
            </a:r>
            <a:r>
              <a:rPr lang="ar-LB" sz="1600" b="1" dirty="0" err="1" smtClean="0">
                <a:solidFill>
                  <a:schemeClr val="accent2">
                    <a:lumMod val="50000"/>
                  </a:schemeClr>
                </a:solidFill>
                <a:latin typeface="Arabic Transparent" pitchFamily="34" charset="0"/>
                <a:cs typeface="Arabic Transparent" pitchFamily="34" charset="0"/>
              </a:rPr>
              <a:t>والبقوليات</a:t>
            </a:r>
            <a:r>
              <a:rPr lang="ar-LB" sz="1600" b="1" dirty="0" smtClean="0">
                <a:solidFill>
                  <a:schemeClr val="accent2">
                    <a:lumMod val="50000"/>
                  </a:schemeClr>
                </a:solidFill>
                <a:latin typeface="Arabic Transparent" pitchFamily="34" charset="0"/>
                <a:cs typeface="Arabic Transparent" pitchFamily="34" charset="0"/>
              </a:rPr>
              <a:t> :</a:t>
            </a:r>
          </a:p>
          <a:p>
            <a:pPr algn="ctr" defTabSz="1466850" rtl="1">
              <a:lnSpc>
                <a:spcPct val="90000"/>
              </a:lnSpc>
              <a:spcBef>
                <a:spcPct val="0"/>
              </a:spcBef>
              <a:spcAft>
                <a:spcPct val="35000"/>
              </a:spcAft>
            </a:pPr>
            <a:r>
              <a:rPr lang="ar-LB" sz="1400" b="1" dirty="0" smtClean="0">
                <a:solidFill>
                  <a:schemeClr val="accent2">
                    <a:lumMod val="50000"/>
                  </a:schemeClr>
                </a:solidFill>
                <a:latin typeface="Arabic Transparent" pitchFamily="34" charset="0"/>
                <a:cs typeface="Arabic Transparent" pitchFamily="34" charset="0"/>
              </a:rPr>
              <a:t>كندا</a:t>
            </a:r>
          </a:p>
          <a:p>
            <a:pPr algn="ctr" defTabSz="1466850" rtl="1">
              <a:lnSpc>
                <a:spcPct val="90000"/>
              </a:lnSpc>
              <a:spcBef>
                <a:spcPct val="0"/>
              </a:spcBef>
              <a:spcAft>
                <a:spcPct val="35000"/>
              </a:spcAft>
            </a:pPr>
            <a:r>
              <a:rPr lang="ar-LB" sz="1400" b="1" dirty="0" smtClean="0">
                <a:solidFill>
                  <a:schemeClr val="accent2">
                    <a:lumMod val="50000"/>
                  </a:schemeClr>
                </a:solidFill>
                <a:latin typeface="Arabic Transparent" pitchFamily="34" charset="0"/>
                <a:cs typeface="Arabic Transparent" pitchFamily="34" charset="0"/>
              </a:rPr>
              <a:t>أستراليا</a:t>
            </a:r>
          </a:p>
          <a:p>
            <a:pPr algn="ctr" defTabSz="1466850" rtl="1">
              <a:lnSpc>
                <a:spcPct val="90000"/>
              </a:lnSpc>
              <a:spcBef>
                <a:spcPct val="0"/>
              </a:spcBef>
              <a:spcAft>
                <a:spcPct val="35000"/>
              </a:spcAft>
            </a:pPr>
            <a:r>
              <a:rPr lang="ar-LB" sz="1400" b="1" dirty="0" smtClean="0">
                <a:solidFill>
                  <a:schemeClr val="accent2">
                    <a:lumMod val="50000"/>
                  </a:schemeClr>
                </a:solidFill>
                <a:latin typeface="Arabic Transparent" pitchFamily="34" charset="0"/>
                <a:cs typeface="Arabic Transparent" pitchFamily="34" charset="0"/>
              </a:rPr>
              <a:t>الولايات المتحدة</a:t>
            </a:r>
          </a:p>
          <a:p>
            <a:pPr algn="ctr" defTabSz="1466850" rtl="1">
              <a:lnSpc>
                <a:spcPct val="90000"/>
              </a:lnSpc>
              <a:spcBef>
                <a:spcPct val="0"/>
              </a:spcBef>
              <a:spcAft>
                <a:spcPct val="35000"/>
              </a:spcAft>
            </a:pPr>
            <a:r>
              <a:rPr lang="ar-LB" sz="1400" b="1" dirty="0" smtClean="0">
                <a:solidFill>
                  <a:schemeClr val="accent2">
                    <a:lumMod val="50000"/>
                  </a:schemeClr>
                </a:solidFill>
                <a:latin typeface="Arabic Transparent" pitchFamily="34" charset="0"/>
                <a:cs typeface="Arabic Transparent" pitchFamily="34" charset="0"/>
              </a:rPr>
              <a:t>إيران</a:t>
            </a:r>
            <a:endParaRPr lang="ar-SA" sz="1400" b="1" dirty="0">
              <a:solidFill>
                <a:schemeClr val="accent2">
                  <a:lumMod val="50000"/>
                </a:schemeClr>
              </a:solidFill>
              <a:latin typeface="Arabic Transparent" pitchFamily="34" charset="0"/>
              <a:cs typeface="Arabic Transparent" pitchFamily="34" charset="0"/>
            </a:endParaRPr>
          </a:p>
        </p:txBody>
      </p:sp>
      <p:sp>
        <p:nvSpPr>
          <p:cNvPr id="10" name="Freeform 9"/>
          <p:cNvSpPr/>
          <p:nvPr/>
        </p:nvSpPr>
        <p:spPr>
          <a:xfrm>
            <a:off x="4564004" y="1285860"/>
            <a:ext cx="2432132" cy="1569902"/>
          </a:xfrm>
          <a:custGeom>
            <a:avLst/>
            <a:gdLst>
              <a:gd name="connsiteX0" fmla="*/ 0 w 1906912"/>
              <a:gd name="connsiteY0" fmla="*/ 317825 h 1906912"/>
              <a:gd name="connsiteX1" fmla="*/ 317825 w 1906912"/>
              <a:gd name="connsiteY1" fmla="*/ 0 h 1906912"/>
              <a:gd name="connsiteX2" fmla="*/ 1589087 w 1906912"/>
              <a:gd name="connsiteY2" fmla="*/ 0 h 1906912"/>
              <a:gd name="connsiteX3" fmla="*/ 1906912 w 1906912"/>
              <a:gd name="connsiteY3" fmla="*/ 317825 h 1906912"/>
              <a:gd name="connsiteX4" fmla="*/ 1906912 w 1906912"/>
              <a:gd name="connsiteY4" fmla="*/ 1589087 h 1906912"/>
              <a:gd name="connsiteX5" fmla="*/ 1589087 w 1906912"/>
              <a:gd name="connsiteY5" fmla="*/ 1906912 h 1906912"/>
              <a:gd name="connsiteX6" fmla="*/ 317825 w 1906912"/>
              <a:gd name="connsiteY6" fmla="*/ 1906912 h 1906912"/>
              <a:gd name="connsiteX7" fmla="*/ 0 w 1906912"/>
              <a:gd name="connsiteY7" fmla="*/ 1589087 h 1906912"/>
              <a:gd name="connsiteX8" fmla="*/ 0 w 1906912"/>
              <a:gd name="connsiteY8" fmla="*/ 317825 h 1906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6912" h="1906912">
                <a:moveTo>
                  <a:pt x="0" y="317825"/>
                </a:moveTo>
                <a:cubicBezTo>
                  <a:pt x="0" y="142295"/>
                  <a:pt x="142295" y="0"/>
                  <a:pt x="317825" y="0"/>
                </a:cubicBezTo>
                <a:lnTo>
                  <a:pt x="1589087" y="0"/>
                </a:lnTo>
                <a:cubicBezTo>
                  <a:pt x="1764617" y="0"/>
                  <a:pt x="1906912" y="142295"/>
                  <a:pt x="1906912" y="317825"/>
                </a:cubicBezTo>
                <a:lnTo>
                  <a:pt x="1906912" y="1589087"/>
                </a:lnTo>
                <a:cubicBezTo>
                  <a:pt x="1906912" y="1764617"/>
                  <a:pt x="1764617" y="1906912"/>
                  <a:pt x="1589087" y="1906912"/>
                </a:cubicBezTo>
                <a:lnTo>
                  <a:pt x="317825" y="1906912"/>
                </a:lnTo>
                <a:cubicBezTo>
                  <a:pt x="142295" y="1906912"/>
                  <a:pt x="0" y="1764617"/>
                  <a:pt x="0" y="1589087"/>
                </a:cubicBezTo>
                <a:lnTo>
                  <a:pt x="0" y="317825"/>
                </a:lnTo>
                <a:close/>
              </a:path>
            </a:pathLst>
          </a:custGeom>
          <a:solidFill>
            <a:schemeClr val="accent3">
              <a:lumMod val="75000"/>
            </a:schemeClr>
          </a:solidFill>
        </p:spPr>
        <p:style>
          <a:lnRef idx="0">
            <a:schemeClr val="accent3"/>
          </a:lnRef>
          <a:fillRef idx="3">
            <a:schemeClr val="accent3"/>
          </a:fillRef>
          <a:effectRef idx="3">
            <a:schemeClr val="accent3"/>
          </a:effectRef>
          <a:fontRef idx="minor">
            <a:schemeClr val="lt1"/>
          </a:fontRef>
        </p:style>
        <p:txBody>
          <a:bodyPr spcFirstLastPara="0" vert="horz" wrap="square" lIns="218818" tIns="218818" rIns="218818" bIns="218818" numCol="1" spcCol="1270" anchor="ctr" anchorCtr="0">
            <a:noAutofit/>
          </a:bodyPr>
          <a:lstStyle/>
          <a:p>
            <a:pPr lvl="0" algn="ctr" defTabSz="1466850" rtl="1">
              <a:lnSpc>
                <a:spcPct val="90000"/>
              </a:lnSpc>
              <a:spcBef>
                <a:spcPct val="0"/>
              </a:spcBef>
              <a:spcAft>
                <a:spcPct val="35000"/>
              </a:spcAft>
            </a:pPr>
            <a:r>
              <a:rPr lang="ar-SA" b="1" kern="1200" dirty="0" smtClean="0">
                <a:solidFill>
                  <a:schemeClr val="accent2">
                    <a:lumMod val="50000"/>
                  </a:schemeClr>
                </a:solidFill>
                <a:effectLst>
                  <a:outerShdw blurRad="38100" dist="38100" dir="2700000" algn="tl">
                    <a:srgbClr val="000000">
                      <a:alpha val="43137"/>
                    </a:srgbClr>
                  </a:outerShdw>
                </a:effectLst>
              </a:rPr>
              <a:t>الأرز</a:t>
            </a:r>
            <a:r>
              <a:rPr lang="ar-LB" sz="1600" kern="1200" dirty="0" smtClean="0">
                <a:solidFill>
                  <a:schemeClr val="accent2">
                    <a:lumMod val="50000"/>
                  </a:schemeClr>
                </a:solidFill>
              </a:rPr>
              <a:t>:</a:t>
            </a:r>
          </a:p>
          <a:p>
            <a:pPr lvl="0" algn="ctr" defTabSz="1466850" rtl="1">
              <a:lnSpc>
                <a:spcPct val="90000"/>
              </a:lnSpc>
              <a:spcBef>
                <a:spcPct val="0"/>
              </a:spcBef>
              <a:spcAft>
                <a:spcPct val="35000"/>
              </a:spcAft>
            </a:pPr>
            <a:r>
              <a:rPr lang="ar-LB" sz="1400" b="1" dirty="0" smtClean="0">
                <a:solidFill>
                  <a:schemeClr val="accent2">
                    <a:lumMod val="50000"/>
                  </a:schemeClr>
                </a:solidFill>
              </a:rPr>
              <a:t>الهند</a:t>
            </a:r>
          </a:p>
          <a:p>
            <a:pPr lvl="0" algn="ctr" defTabSz="1466850" rtl="1">
              <a:lnSpc>
                <a:spcPct val="90000"/>
              </a:lnSpc>
              <a:spcBef>
                <a:spcPct val="0"/>
              </a:spcBef>
              <a:spcAft>
                <a:spcPct val="35000"/>
              </a:spcAft>
            </a:pPr>
            <a:r>
              <a:rPr lang="ar-LB" sz="1400" b="1" kern="1200" dirty="0" smtClean="0">
                <a:solidFill>
                  <a:schemeClr val="accent2">
                    <a:lumMod val="50000"/>
                  </a:schemeClr>
                </a:solidFill>
              </a:rPr>
              <a:t>باكستان</a:t>
            </a:r>
          </a:p>
          <a:p>
            <a:pPr lvl="0" algn="ctr" defTabSz="1466850" rtl="1">
              <a:lnSpc>
                <a:spcPct val="90000"/>
              </a:lnSpc>
              <a:spcBef>
                <a:spcPct val="0"/>
              </a:spcBef>
              <a:spcAft>
                <a:spcPct val="35000"/>
              </a:spcAft>
            </a:pPr>
            <a:r>
              <a:rPr lang="ar-LB" sz="1400" b="1" dirty="0" err="1" smtClean="0">
                <a:solidFill>
                  <a:schemeClr val="accent2">
                    <a:lumMod val="50000"/>
                  </a:schemeClr>
                </a:solidFill>
              </a:rPr>
              <a:t>تايلند</a:t>
            </a:r>
            <a:endParaRPr lang="ar-SA" sz="1400" b="1" kern="1200" dirty="0">
              <a:solidFill>
                <a:schemeClr val="accent2">
                  <a:lumMod val="50000"/>
                </a:schemeClr>
              </a:solidFill>
            </a:endParaRPr>
          </a:p>
        </p:txBody>
      </p:sp>
      <p:sp>
        <p:nvSpPr>
          <p:cNvPr id="11" name="Freeform 10"/>
          <p:cNvSpPr/>
          <p:nvPr/>
        </p:nvSpPr>
        <p:spPr>
          <a:xfrm>
            <a:off x="2000232" y="2643182"/>
            <a:ext cx="2432132" cy="1569902"/>
          </a:xfrm>
          <a:custGeom>
            <a:avLst/>
            <a:gdLst>
              <a:gd name="connsiteX0" fmla="*/ 0 w 1906912"/>
              <a:gd name="connsiteY0" fmla="*/ 317825 h 1906912"/>
              <a:gd name="connsiteX1" fmla="*/ 317825 w 1906912"/>
              <a:gd name="connsiteY1" fmla="*/ 0 h 1906912"/>
              <a:gd name="connsiteX2" fmla="*/ 1589087 w 1906912"/>
              <a:gd name="connsiteY2" fmla="*/ 0 h 1906912"/>
              <a:gd name="connsiteX3" fmla="*/ 1906912 w 1906912"/>
              <a:gd name="connsiteY3" fmla="*/ 317825 h 1906912"/>
              <a:gd name="connsiteX4" fmla="*/ 1906912 w 1906912"/>
              <a:gd name="connsiteY4" fmla="*/ 1589087 h 1906912"/>
              <a:gd name="connsiteX5" fmla="*/ 1589087 w 1906912"/>
              <a:gd name="connsiteY5" fmla="*/ 1906912 h 1906912"/>
              <a:gd name="connsiteX6" fmla="*/ 317825 w 1906912"/>
              <a:gd name="connsiteY6" fmla="*/ 1906912 h 1906912"/>
              <a:gd name="connsiteX7" fmla="*/ 0 w 1906912"/>
              <a:gd name="connsiteY7" fmla="*/ 1589087 h 1906912"/>
              <a:gd name="connsiteX8" fmla="*/ 0 w 1906912"/>
              <a:gd name="connsiteY8" fmla="*/ 317825 h 1906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6912" h="1906912">
                <a:moveTo>
                  <a:pt x="0" y="317825"/>
                </a:moveTo>
                <a:cubicBezTo>
                  <a:pt x="0" y="142295"/>
                  <a:pt x="142295" y="0"/>
                  <a:pt x="317825" y="0"/>
                </a:cubicBezTo>
                <a:lnTo>
                  <a:pt x="1589087" y="0"/>
                </a:lnTo>
                <a:cubicBezTo>
                  <a:pt x="1764617" y="0"/>
                  <a:pt x="1906912" y="142295"/>
                  <a:pt x="1906912" y="317825"/>
                </a:cubicBezTo>
                <a:lnTo>
                  <a:pt x="1906912" y="1589087"/>
                </a:lnTo>
                <a:cubicBezTo>
                  <a:pt x="1906912" y="1764617"/>
                  <a:pt x="1764617" y="1906912"/>
                  <a:pt x="1589087" y="1906912"/>
                </a:cubicBezTo>
                <a:lnTo>
                  <a:pt x="317825" y="1906912"/>
                </a:lnTo>
                <a:cubicBezTo>
                  <a:pt x="142295" y="1906912"/>
                  <a:pt x="0" y="1764617"/>
                  <a:pt x="0" y="1589087"/>
                </a:cubicBezTo>
                <a:lnTo>
                  <a:pt x="0" y="317825"/>
                </a:lnTo>
                <a:close/>
              </a:path>
            </a:pathLst>
          </a:custGeom>
          <a:solidFill>
            <a:schemeClr val="accent3">
              <a:lumMod val="60000"/>
              <a:lumOff val="40000"/>
            </a:schemeClr>
          </a:solidFill>
        </p:spPr>
        <p:style>
          <a:lnRef idx="0">
            <a:schemeClr val="accent3"/>
          </a:lnRef>
          <a:fillRef idx="3">
            <a:schemeClr val="accent3"/>
          </a:fillRef>
          <a:effectRef idx="3">
            <a:schemeClr val="accent3"/>
          </a:effectRef>
          <a:fontRef idx="minor">
            <a:schemeClr val="lt1"/>
          </a:fontRef>
        </p:style>
        <p:txBody>
          <a:bodyPr spcFirstLastPara="0" vert="horz" wrap="square" lIns="218818" tIns="218818" rIns="218818" bIns="218818" numCol="1" spcCol="1270" anchor="ctr" anchorCtr="0">
            <a:noAutofit/>
          </a:bodyPr>
          <a:lstStyle/>
          <a:p>
            <a:pPr lvl="0" algn="ctr" defTabSz="1466850" rtl="1">
              <a:lnSpc>
                <a:spcPct val="90000"/>
              </a:lnSpc>
              <a:spcBef>
                <a:spcPct val="0"/>
              </a:spcBef>
              <a:spcAft>
                <a:spcPct val="35000"/>
              </a:spcAft>
            </a:pPr>
            <a:endParaRPr lang="en-US" sz="1600" b="1" kern="1200" dirty="0" smtClean="0">
              <a:solidFill>
                <a:schemeClr val="accent2">
                  <a:lumMod val="50000"/>
                </a:schemeClr>
              </a:solidFill>
            </a:endParaRPr>
          </a:p>
          <a:p>
            <a:pPr lvl="0" algn="ctr" defTabSz="1466850" rtl="1">
              <a:lnSpc>
                <a:spcPct val="90000"/>
              </a:lnSpc>
              <a:spcBef>
                <a:spcPct val="0"/>
              </a:spcBef>
              <a:spcAft>
                <a:spcPct val="35000"/>
              </a:spcAft>
            </a:pPr>
            <a:r>
              <a:rPr lang="ar-LB" sz="1600" b="1" kern="1200" dirty="0" smtClean="0">
                <a:solidFill>
                  <a:schemeClr val="accent2">
                    <a:lumMod val="50000"/>
                  </a:schemeClr>
                </a:solidFill>
              </a:rPr>
              <a:t>السكر:</a:t>
            </a:r>
          </a:p>
          <a:p>
            <a:pPr lvl="0" algn="ctr" defTabSz="1466850" rtl="1">
              <a:lnSpc>
                <a:spcPct val="90000"/>
              </a:lnSpc>
              <a:spcBef>
                <a:spcPct val="0"/>
              </a:spcBef>
              <a:spcAft>
                <a:spcPct val="35000"/>
              </a:spcAft>
            </a:pPr>
            <a:r>
              <a:rPr lang="ar-LB" sz="1400" b="1" dirty="0" smtClean="0">
                <a:solidFill>
                  <a:schemeClr val="accent2">
                    <a:lumMod val="50000"/>
                  </a:schemeClr>
                </a:solidFill>
              </a:rPr>
              <a:t>البرازيل</a:t>
            </a:r>
          </a:p>
          <a:p>
            <a:pPr lvl="0" algn="ctr" defTabSz="1466850" rtl="1">
              <a:lnSpc>
                <a:spcPct val="90000"/>
              </a:lnSpc>
              <a:spcBef>
                <a:spcPct val="0"/>
              </a:spcBef>
              <a:spcAft>
                <a:spcPct val="35000"/>
              </a:spcAft>
            </a:pPr>
            <a:r>
              <a:rPr lang="ar-LB" sz="1400" b="1" dirty="0" smtClean="0">
                <a:solidFill>
                  <a:schemeClr val="accent2">
                    <a:lumMod val="50000"/>
                  </a:schemeClr>
                </a:solidFill>
              </a:rPr>
              <a:t>تايلند</a:t>
            </a:r>
            <a:endParaRPr lang="en-US" sz="1400" b="1" kern="1200" dirty="0" smtClean="0">
              <a:solidFill>
                <a:schemeClr val="accent2">
                  <a:lumMod val="50000"/>
                </a:schemeClr>
              </a:solidFill>
            </a:endParaRPr>
          </a:p>
          <a:p>
            <a:pPr lvl="0" algn="ctr" defTabSz="1466850" rtl="1">
              <a:lnSpc>
                <a:spcPct val="90000"/>
              </a:lnSpc>
              <a:spcBef>
                <a:spcPct val="0"/>
              </a:spcBef>
              <a:spcAft>
                <a:spcPct val="35000"/>
              </a:spcAft>
            </a:pPr>
            <a:r>
              <a:rPr lang="ar-LB" sz="1400" b="1" dirty="0" smtClean="0">
                <a:solidFill>
                  <a:schemeClr val="accent2">
                    <a:lumMod val="50000"/>
                  </a:schemeClr>
                </a:solidFill>
              </a:rPr>
              <a:t>الهند</a:t>
            </a:r>
            <a:endParaRPr lang="en-US" sz="1400" b="1" kern="1200" dirty="0" smtClean="0">
              <a:solidFill>
                <a:schemeClr val="accent2">
                  <a:lumMod val="50000"/>
                </a:schemeClr>
              </a:solidFill>
            </a:endParaRPr>
          </a:p>
          <a:p>
            <a:pPr lvl="0" algn="ctr" defTabSz="1466850" rtl="1">
              <a:lnSpc>
                <a:spcPct val="90000"/>
              </a:lnSpc>
              <a:spcBef>
                <a:spcPct val="0"/>
              </a:spcBef>
              <a:spcAft>
                <a:spcPct val="35000"/>
              </a:spcAft>
            </a:pPr>
            <a:endParaRPr lang="en-US" sz="1400" kern="1200" dirty="0" smtClean="0">
              <a:solidFill>
                <a:schemeClr val="accent2">
                  <a:lumMod val="50000"/>
                </a:schemeClr>
              </a:solidFill>
            </a:endParaRPr>
          </a:p>
          <a:p>
            <a:pPr lvl="0" algn="ctr" defTabSz="1466850" rtl="1">
              <a:lnSpc>
                <a:spcPct val="90000"/>
              </a:lnSpc>
              <a:spcBef>
                <a:spcPct val="0"/>
              </a:spcBef>
              <a:spcAft>
                <a:spcPct val="35000"/>
              </a:spcAft>
            </a:pPr>
            <a:endParaRPr lang="ar-SA" sz="1400" kern="1200" dirty="0">
              <a:solidFill>
                <a:schemeClr val="accent2">
                  <a:lumMod val="50000"/>
                </a:schemeClr>
              </a:solidFill>
              <a:latin typeface="Simplified Arabic" pitchFamily="18" charset="-78"/>
              <a:cs typeface="Simplified Arabic" pitchFamily="18" charset="-78"/>
            </a:endParaRPr>
          </a:p>
        </p:txBody>
      </p:sp>
      <p:sp>
        <p:nvSpPr>
          <p:cNvPr id="12" name="Freeform 11"/>
          <p:cNvSpPr/>
          <p:nvPr/>
        </p:nvSpPr>
        <p:spPr>
          <a:xfrm>
            <a:off x="4564004" y="2643182"/>
            <a:ext cx="2432132" cy="1569902"/>
          </a:xfrm>
          <a:custGeom>
            <a:avLst/>
            <a:gdLst>
              <a:gd name="connsiteX0" fmla="*/ 0 w 1906912"/>
              <a:gd name="connsiteY0" fmla="*/ 317825 h 1906912"/>
              <a:gd name="connsiteX1" fmla="*/ 317825 w 1906912"/>
              <a:gd name="connsiteY1" fmla="*/ 0 h 1906912"/>
              <a:gd name="connsiteX2" fmla="*/ 1589087 w 1906912"/>
              <a:gd name="connsiteY2" fmla="*/ 0 h 1906912"/>
              <a:gd name="connsiteX3" fmla="*/ 1906912 w 1906912"/>
              <a:gd name="connsiteY3" fmla="*/ 317825 h 1906912"/>
              <a:gd name="connsiteX4" fmla="*/ 1906912 w 1906912"/>
              <a:gd name="connsiteY4" fmla="*/ 1589087 h 1906912"/>
              <a:gd name="connsiteX5" fmla="*/ 1589087 w 1906912"/>
              <a:gd name="connsiteY5" fmla="*/ 1906912 h 1906912"/>
              <a:gd name="connsiteX6" fmla="*/ 317825 w 1906912"/>
              <a:gd name="connsiteY6" fmla="*/ 1906912 h 1906912"/>
              <a:gd name="connsiteX7" fmla="*/ 0 w 1906912"/>
              <a:gd name="connsiteY7" fmla="*/ 1589087 h 1906912"/>
              <a:gd name="connsiteX8" fmla="*/ 0 w 1906912"/>
              <a:gd name="connsiteY8" fmla="*/ 317825 h 1906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6912" h="1906912">
                <a:moveTo>
                  <a:pt x="0" y="317825"/>
                </a:moveTo>
                <a:cubicBezTo>
                  <a:pt x="0" y="142295"/>
                  <a:pt x="142295" y="0"/>
                  <a:pt x="317825" y="0"/>
                </a:cubicBezTo>
                <a:lnTo>
                  <a:pt x="1589087" y="0"/>
                </a:lnTo>
                <a:cubicBezTo>
                  <a:pt x="1764617" y="0"/>
                  <a:pt x="1906912" y="142295"/>
                  <a:pt x="1906912" y="317825"/>
                </a:cubicBezTo>
                <a:lnTo>
                  <a:pt x="1906912" y="1589087"/>
                </a:lnTo>
                <a:cubicBezTo>
                  <a:pt x="1906912" y="1764617"/>
                  <a:pt x="1764617" y="1906912"/>
                  <a:pt x="1589087" y="1906912"/>
                </a:cubicBezTo>
                <a:lnTo>
                  <a:pt x="317825" y="1906912"/>
                </a:lnTo>
                <a:cubicBezTo>
                  <a:pt x="142295" y="1906912"/>
                  <a:pt x="0" y="1764617"/>
                  <a:pt x="0" y="1589087"/>
                </a:cubicBezTo>
                <a:lnTo>
                  <a:pt x="0" y="317825"/>
                </a:lnTo>
                <a:close/>
              </a:path>
            </a:pathLst>
          </a:custGeom>
          <a:solidFill>
            <a:schemeClr val="accent3">
              <a:lumMod val="40000"/>
              <a:lumOff val="60000"/>
            </a:schemeClr>
          </a:solidFill>
        </p:spPr>
        <p:style>
          <a:lnRef idx="0">
            <a:schemeClr val="accent3"/>
          </a:lnRef>
          <a:fillRef idx="3">
            <a:schemeClr val="accent3"/>
          </a:fillRef>
          <a:effectRef idx="3">
            <a:schemeClr val="accent3"/>
          </a:effectRef>
          <a:fontRef idx="minor">
            <a:schemeClr val="lt1"/>
          </a:fontRef>
        </p:style>
        <p:txBody>
          <a:bodyPr spcFirstLastPara="0" vert="horz" wrap="square" lIns="218818" tIns="218818" rIns="218818" bIns="218818" numCol="1" spcCol="1270" anchor="ctr" anchorCtr="0">
            <a:noAutofit/>
          </a:bodyPr>
          <a:lstStyle/>
          <a:p>
            <a:pPr lvl="0" algn="ctr" defTabSz="1466850" rtl="1">
              <a:lnSpc>
                <a:spcPct val="90000"/>
              </a:lnSpc>
              <a:spcBef>
                <a:spcPct val="0"/>
              </a:spcBef>
              <a:spcAft>
                <a:spcPct val="35000"/>
              </a:spcAft>
            </a:pPr>
            <a:r>
              <a:rPr lang="ar-LB" sz="1600" b="1" kern="1200" dirty="0" smtClean="0">
                <a:solidFill>
                  <a:schemeClr val="accent2">
                    <a:lumMod val="50000"/>
                  </a:schemeClr>
                </a:solidFill>
              </a:rPr>
              <a:t>اللحوم والدواجن :</a:t>
            </a:r>
          </a:p>
          <a:p>
            <a:pPr lvl="0" algn="ctr" defTabSz="1466850" rtl="1">
              <a:lnSpc>
                <a:spcPct val="90000"/>
              </a:lnSpc>
              <a:spcBef>
                <a:spcPct val="0"/>
              </a:spcBef>
              <a:spcAft>
                <a:spcPct val="35000"/>
              </a:spcAft>
            </a:pPr>
            <a:r>
              <a:rPr lang="ar-LB" sz="1400" b="1" dirty="0" smtClean="0">
                <a:solidFill>
                  <a:schemeClr val="accent2">
                    <a:lumMod val="50000"/>
                  </a:schemeClr>
                </a:solidFill>
              </a:rPr>
              <a:t>البرازيل</a:t>
            </a:r>
          </a:p>
          <a:p>
            <a:pPr lvl="0" algn="ctr" defTabSz="1466850" rtl="1">
              <a:lnSpc>
                <a:spcPct val="90000"/>
              </a:lnSpc>
              <a:spcBef>
                <a:spcPct val="0"/>
              </a:spcBef>
              <a:spcAft>
                <a:spcPct val="35000"/>
              </a:spcAft>
            </a:pPr>
            <a:r>
              <a:rPr lang="ar-LB" sz="1400" b="1" kern="1200" dirty="0" smtClean="0">
                <a:solidFill>
                  <a:schemeClr val="accent2">
                    <a:lumMod val="50000"/>
                  </a:schemeClr>
                </a:solidFill>
              </a:rPr>
              <a:t>الولايات المتحدة</a:t>
            </a:r>
          </a:p>
          <a:p>
            <a:pPr lvl="0" algn="ctr" defTabSz="1466850" rtl="1">
              <a:lnSpc>
                <a:spcPct val="90000"/>
              </a:lnSpc>
              <a:spcBef>
                <a:spcPct val="0"/>
              </a:spcBef>
              <a:spcAft>
                <a:spcPct val="35000"/>
              </a:spcAft>
            </a:pPr>
            <a:r>
              <a:rPr lang="ar-LB" sz="1400" b="1" dirty="0" smtClean="0">
                <a:solidFill>
                  <a:schemeClr val="accent2">
                    <a:lumMod val="50000"/>
                  </a:schemeClr>
                </a:solidFill>
              </a:rPr>
              <a:t>أستراليا</a:t>
            </a:r>
          </a:p>
          <a:p>
            <a:pPr lvl="0" algn="ctr" defTabSz="1466850" rtl="1">
              <a:lnSpc>
                <a:spcPct val="90000"/>
              </a:lnSpc>
              <a:spcBef>
                <a:spcPct val="0"/>
              </a:spcBef>
              <a:spcAft>
                <a:spcPct val="35000"/>
              </a:spcAft>
            </a:pPr>
            <a:r>
              <a:rPr lang="ar-LB" sz="1400" b="1" kern="1200" dirty="0" smtClean="0">
                <a:solidFill>
                  <a:schemeClr val="accent2">
                    <a:lumMod val="50000"/>
                  </a:schemeClr>
                </a:solidFill>
              </a:rPr>
              <a:t>باكستان</a:t>
            </a:r>
            <a:endParaRPr lang="ar-SA" b="1" kern="1200" dirty="0">
              <a:solidFill>
                <a:schemeClr val="accent2">
                  <a:lumMod val="50000"/>
                </a:schemeClr>
              </a:solidFill>
            </a:endParaRPr>
          </a:p>
        </p:txBody>
      </p:sp>
      <p:sp>
        <p:nvSpPr>
          <p:cNvPr id="14" name="Freeform 13"/>
          <p:cNvSpPr/>
          <p:nvPr/>
        </p:nvSpPr>
        <p:spPr>
          <a:xfrm>
            <a:off x="3282876" y="4002238"/>
            <a:ext cx="2432132" cy="1569902"/>
          </a:xfrm>
          <a:custGeom>
            <a:avLst/>
            <a:gdLst>
              <a:gd name="connsiteX0" fmla="*/ 0 w 1906912"/>
              <a:gd name="connsiteY0" fmla="*/ 317825 h 1906912"/>
              <a:gd name="connsiteX1" fmla="*/ 317825 w 1906912"/>
              <a:gd name="connsiteY1" fmla="*/ 0 h 1906912"/>
              <a:gd name="connsiteX2" fmla="*/ 1589087 w 1906912"/>
              <a:gd name="connsiteY2" fmla="*/ 0 h 1906912"/>
              <a:gd name="connsiteX3" fmla="*/ 1906912 w 1906912"/>
              <a:gd name="connsiteY3" fmla="*/ 317825 h 1906912"/>
              <a:gd name="connsiteX4" fmla="*/ 1906912 w 1906912"/>
              <a:gd name="connsiteY4" fmla="*/ 1589087 h 1906912"/>
              <a:gd name="connsiteX5" fmla="*/ 1589087 w 1906912"/>
              <a:gd name="connsiteY5" fmla="*/ 1906912 h 1906912"/>
              <a:gd name="connsiteX6" fmla="*/ 317825 w 1906912"/>
              <a:gd name="connsiteY6" fmla="*/ 1906912 h 1906912"/>
              <a:gd name="connsiteX7" fmla="*/ 0 w 1906912"/>
              <a:gd name="connsiteY7" fmla="*/ 1589087 h 1906912"/>
              <a:gd name="connsiteX8" fmla="*/ 0 w 1906912"/>
              <a:gd name="connsiteY8" fmla="*/ 317825 h 1906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6912" h="1906912">
                <a:moveTo>
                  <a:pt x="0" y="317825"/>
                </a:moveTo>
                <a:cubicBezTo>
                  <a:pt x="0" y="142295"/>
                  <a:pt x="142295" y="0"/>
                  <a:pt x="317825" y="0"/>
                </a:cubicBezTo>
                <a:lnTo>
                  <a:pt x="1589087" y="0"/>
                </a:lnTo>
                <a:cubicBezTo>
                  <a:pt x="1764617" y="0"/>
                  <a:pt x="1906912" y="142295"/>
                  <a:pt x="1906912" y="317825"/>
                </a:cubicBezTo>
                <a:lnTo>
                  <a:pt x="1906912" y="1589087"/>
                </a:lnTo>
                <a:cubicBezTo>
                  <a:pt x="1906912" y="1764617"/>
                  <a:pt x="1764617" y="1906912"/>
                  <a:pt x="1589087" y="1906912"/>
                </a:cubicBezTo>
                <a:lnTo>
                  <a:pt x="317825" y="1906912"/>
                </a:lnTo>
                <a:cubicBezTo>
                  <a:pt x="142295" y="1906912"/>
                  <a:pt x="0" y="1764617"/>
                  <a:pt x="0" y="1589087"/>
                </a:cubicBezTo>
                <a:lnTo>
                  <a:pt x="0" y="317825"/>
                </a:lnTo>
                <a:close/>
              </a:path>
            </a:pathLst>
          </a:custGeom>
          <a:solidFill>
            <a:schemeClr val="accent3">
              <a:lumMod val="20000"/>
              <a:lumOff val="80000"/>
            </a:schemeClr>
          </a:solidFill>
        </p:spPr>
        <p:style>
          <a:lnRef idx="0">
            <a:schemeClr val="accent3"/>
          </a:lnRef>
          <a:fillRef idx="3">
            <a:schemeClr val="accent3"/>
          </a:fillRef>
          <a:effectRef idx="3">
            <a:schemeClr val="accent3"/>
          </a:effectRef>
          <a:fontRef idx="minor">
            <a:schemeClr val="lt1"/>
          </a:fontRef>
        </p:style>
        <p:txBody>
          <a:bodyPr spcFirstLastPara="0" vert="horz" wrap="square" lIns="218818" tIns="218818" rIns="218818" bIns="218818" numCol="1" spcCol="1270" anchor="ctr" anchorCtr="0">
            <a:noAutofit/>
          </a:bodyPr>
          <a:lstStyle/>
          <a:p>
            <a:pPr lvl="0" algn="ctr" defTabSz="1466850" rtl="1">
              <a:lnSpc>
                <a:spcPct val="90000"/>
              </a:lnSpc>
              <a:spcBef>
                <a:spcPct val="0"/>
              </a:spcBef>
              <a:spcAft>
                <a:spcPct val="35000"/>
              </a:spcAft>
            </a:pPr>
            <a:r>
              <a:rPr lang="ar-LB" sz="1600" b="1" kern="1200" dirty="0" smtClean="0">
                <a:solidFill>
                  <a:schemeClr val="accent2">
                    <a:lumMod val="50000"/>
                  </a:schemeClr>
                </a:solidFill>
              </a:rPr>
              <a:t>الخضروات والفاكهة :</a:t>
            </a:r>
          </a:p>
          <a:p>
            <a:pPr lvl="0" algn="ctr" defTabSz="1466850" rtl="1">
              <a:lnSpc>
                <a:spcPct val="90000"/>
              </a:lnSpc>
              <a:spcBef>
                <a:spcPct val="0"/>
              </a:spcBef>
              <a:spcAft>
                <a:spcPct val="35000"/>
              </a:spcAft>
            </a:pPr>
            <a:r>
              <a:rPr lang="ar-LB" sz="1400" b="1" dirty="0" smtClean="0">
                <a:solidFill>
                  <a:schemeClr val="accent2">
                    <a:lumMod val="50000"/>
                  </a:schemeClr>
                </a:solidFill>
              </a:rPr>
              <a:t>الصين</a:t>
            </a:r>
          </a:p>
          <a:p>
            <a:pPr lvl="0" algn="ctr" defTabSz="1466850" rtl="1">
              <a:lnSpc>
                <a:spcPct val="90000"/>
              </a:lnSpc>
              <a:spcBef>
                <a:spcPct val="0"/>
              </a:spcBef>
              <a:spcAft>
                <a:spcPct val="35000"/>
              </a:spcAft>
            </a:pPr>
            <a:r>
              <a:rPr lang="ar-LB" sz="1400" b="1" kern="1200" dirty="0" smtClean="0">
                <a:solidFill>
                  <a:schemeClr val="accent2">
                    <a:lumMod val="50000"/>
                  </a:schemeClr>
                </a:solidFill>
              </a:rPr>
              <a:t>الهند</a:t>
            </a:r>
          </a:p>
          <a:p>
            <a:pPr lvl="0" algn="ctr" defTabSz="1466850" rtl="1">
              <a:lnSpc>
                <a:spcPct val="90000"/>
              </a:lnSpc>
              <a:spcBef>
                <a:spcPct val="0"/>
              </a:spcBef>
              <a:spcAft>
                <a:spcPct val="35000"/>
              </a:spcAft>
            </a:pPr>
            <a:r>
              <a:rPr lang="ar-LB" sz="1400" b="1" dirty="0" smtClean="0">
                <a:solidFill>
                  <a:schemeClr val="accent2">
                    <a:lumMod val="50000"/>
                  </a:schemeClr>
                </a:solidFill>
              </a:rPr>
              <a:t>جنوب أفريقيا</a:t>
            </a:r>
          </a:p>
          <a:p>
            <a:pPr lvl="0" algn="ctr" defTabSz="1466850" rtl="1">
              <a:lnSpc>
                <a:spcPct val="90000"/>
              </a:lnSpc>
              <a:spcBef>
                <a:spcPct val="0"/>
              </a:spcBef>
              <a:spcAft>
                <a:spcPct val="35000"/>
              </a:spcAft>
            </a:pPr>
            <a:r>
              <a:rPr lang="ar-LB" sz="1400" b="1" kern="1200" dirty="0" smtClean="0">
                <a:solidFill>
                  <a:schemeClr val="accent2">
                    <a:lumMod val="50000"/>
                  </a:schemeClr>
                </a:solidFill>
              </a:rPr>
              <a:t>إيران</a:t>
            </a:r>
            <a:endParaRPr lang="ar-SA" sz="1200" b="1" kern="1200" dirty="0">
              <a:solidFill>
                <a:schemeClr val="accent2">
                  <a:lumMod val="50000"/>
                </a:schemeClr>
              </a:solidFill>
            </a:endParaRPr>
          </a:p>
        </p:txBody>
      </p:sp>
      <p:sp>
        <p:nvSpPr>
          <p:cNvPr id="15" name="Slide Number Placeholder 14"/>
          <p:cNvSpPr>
            <a:spLocks noGrp="1"/>
          </p:cNvSpPr>
          <p:nvPr>
            <p:ph type="sldNum" sz="quarter" idx="12"/>
          </p:nvPr>
        </p:nvSpPr>
        <p:spPr/>
        <p:txBody>
          <a:bodyPr/>
          <a:lstStyle/>
          <a:p>
            <a:fld id="{9D2384F7-550B-4A9B-95FC-19E285ECC956}" type="slidenum">
              <a:rPr lang="en-US" smtClean="0"/>
              <a:pPr/>
              <a:t>11</a:t>
            </a:fld>
            <a:endParaRPr lang="en-US"/>
          </a:p>
        </p:txBody>
      </p:sp>
    </p:spTree>
    <p:custDataLst>
      <p:tags r:id="rId1"/>
    </p:custDataLst>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lt">
                                    <p:tmAbs val="0"/>
                                  </p:iterate>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animBg="1" autoUpdateAnimBg="0"/>
      <p:bldP spid="10" grpId="0" animBg="1" autoUpdateAnimBg="0"/>
      <p:bldP spid="11" grpId="0" uiExpand="1" animBg="1"/>
      <p:bldP spid="12" grpId="0" uiExpand="1"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420888"/>
            <a:ext cx="7636056" cy="1368152"/>
          </a:xfrm>
        </p:spPr>
        <p:style>
          <a:lnRef idx="0">
            <a:schemeClr val="accent3"/>
          </a:lnRef>
          <a:fillRef idx="3">
            <a:schemeClr val="accent3"/>
          </a:fillRef>
          <a:effectRef idx="3">
            <a:schemeClr val="accent3"/>
          </a:effectRef>
          <a:fontRef idx="minor">
            <a:schemeClr val="lt1"/>
          </a:fontRef>
        </p:style>
        <p:txBody>
          <a:bodyPr/>
          <a:lstStyle/>
          <a:p>
            <a:pPr algn="ctr"/>
            <a:r>
              <a:rPr lang="ar-AE" sz="2400" dirty="0" smtClean="0">
                <a:solidFill>
                  <a:schemeClr val="accent2">
                    <a:lumMod val="50000"/>
                  </a:schemeClr>
                </a:solidFill>
                <a:effectLst/>
              </a:rPr>
              <a:t>الأغذية المستوردة عامي 2009 – 2010 مصنفة حسب مجموعات الأغذية</a:t>
            </a:r>
            <a:br>
              <a:rPr lang="ar-AE" sz="2400" dirty="0" smtClean="0">
                <a:solidFill>
                  <a:schemeClr val="accent2">
                    <a:lumMod val="50000"/>
                  </a:schemeClr>
                </a:solidFill>
                <a:effectLst/>
              </a:rPr>
            </a:br>
            <a:r>
              <a:rPr lang="en-US" sz="2400" dirty="0" smtClean="0">
                <a:solidFill>
                  <a:schemeClr val="accent2">
                    <a:lumMod val="50000"/>
                  </a:schemeClr>
                </a:solidFill>
                <a:effectLst/>
              </a:rPr>
              <a:t>Foods Imported In 2009 &amp; 2010 According To The Food Group</a:t>
            </a:r>
            <a:endParaRPr lang="en-US" sz="3200" dirty="0">
              <a:effectLst/>
            </a:endParaRPr>
          </a:p>
        </p:txBody>
      </p:sp>
      <p:sp>
        <p:nvSpPr>
          <p:cNvPr id="3" name="Slide Number Placeholder 2"/>
          <p:cNvSpPr>
            <a:spLocks noGrp="1"/>
          </p:cNvSpPr>
          <p:nvPr>
            <p:ph type="sldNum" sz="quarter" idx="12"/>
          </p:nvPr>
        </p:nvSpPr>
        <p:spPr/>
        <p:txBody>
          <a:bodyPr/>
          <a:lstStyle/>
          <a:p>
            <a:fld id="{9D2384F7-550B-4A9B-95FC-19E285ECC956}" type="slidenum">
              <a:rPr lang="en-US" smtClean="0"/>
              <a:pPr/>
              <a:t>12</a:t>
            </a:fld>
            <a:endParaRPr lang="en-US"/>
          </a:p>
        </p:txBody>
      </p:sp>
      <p:pic>
        <p:nvPicPr>
          <p:cNvPr id="5" name="Picture 4" descr="C:\Documents and Settings\AAgalaf\Desktop\gpi\logo\square.jpg"/>
          <p:cNvPicPr>
            <a:picLocks noChangeAspect="1" noChangeArrowheads="1"/>
          </p:cNvPicPr>
          <p:nvPr/>
        </p:nvPicPr>
        <p:blipFill>
          <a:blip r:embed="rId4" cstate="print"/>
          <a:srcRect/>
          <a:stretch>
            <a:fillRect/>
          </a:stretch>
        </p:blipFill>
        <p:spPr bwMode="auto">
          <a:xfrm>
            <a:off x="366642" y="338356"/>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chart"/>
          <p:cNvPicPr>
            <a:picLocks noChangeAspect="1"/>
          </p:cNvPicPr>
          <p:nvPr/>
        </p:nvPicPr>
        <p:blipFill>
          <a:blip r:embed="rId5" cstate="print"/>
          <a:stretch>
            <a:fillRect/>
          </a:stretch>
        </p:blipFill>
        <p:spPr>
          <a:xfrm>
            <a:off x="8106809" y="338356"/>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ustDataLst>
      <p:tags r:id="rId1"/>
    </p:custData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effectLst/>
            </a:endParaRPr>
          </a:p>
        </p:txBody>
      </p:sp>
      <p:pic>
        <p:nvPicPr>
          <p:cNvPr id="4" name="Picture 3" descr="C:\Documents and Settings\AAgalaf\Desktop\gpi\logo\square.jpg"/>
          <p:cNvPicPr>
            <a:picLocks noChangeAspect="1" noChangeArrowheads="1"/>
          </p:cNvPicPr>
          <p:nvPr/>
        </p:nvPicPr>
        <p:blipFill>
          <a:blip r:embed="rId3"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chart"/>
          <p:cNvPicPr>
            <a:picLocks noChangeAspect="1"/>
          </p:cNvPicPr>
          <p:nvPr/>
        </p:nvPicPr>
        <p:blipFill>
          <a:blip r:embed="rId4"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graphicFrame>
        <p:nvGraphicFramePr>
          <p:cNvPr id="6" name="Table 5"/>
          <p:cNvGraphicFramePr>
            <a:graphicFrameLocks noGrp="1"/>
          </p:cNvGraphicFramePr>
          <p:nvPr>
            <p:extLst>
              <p:ext uri="{D42A27DB-BD31-4B8C-83A1-F6EECF244321}">
                <p14:modId xmlns:p14="http://schemas.microsoft.com/office/powerpoint/2010/main" xmlns="" val="1340093793"/>
              </p:ext>
            </p:extLst>
          </p:nvPr>
        </p:nvGraphicFramePr>
        <p:xfrm>
          <a:off x="357156" y="1071546"/>
          <a:ext cx="8572562" cy="5760720"/>
        </p:xfrm>
        <a:graphic>
          <a:graphicData uri="http://schemas.openxmlformats.org/drawingml/2006/table">
            <a:tbl>
              <a:tblPr bandRow="1">
                <a:tableStyleId>{306799F8-075E-4A3A-A7F6-7FBC6576F1A4}</a:tableStyleId>
              </a:tblPr>
              <a:tblGrid>
                <a:gridCol w="695858"/>
                <a:gridCol w="1919501"/>
                <a:gridCol w="1643630"/>
                <a:gridCol w="2281157"/>
                <a:gridCol w="2032416"/>
              </a:tblGrid>
              <a:tr h="642942">
                <a:tc>
                  <a:txBody>
                    <a:bodyPr/>
                    <a:lstStyle/>
                    <a:p>
                      <a:pPr marL="0" marR="0" algn="ctr" rtl="1">
                        <a:spcBef>
                          <a:spcPts val="0"/>
                        </a:spcBef>
                        <a:spcAft>
                          <a:spcPts val="0"/>
                        </a:spcAft>
                      </a:pPr>
                      <a:r>
                        <a:rPr lang="ar-SA" sz="1200" b="1" dirty="0">
                          <a:solidFill>
                            <a:schemeClr val="accent2">
                              <a:lumMod val="50000"/>
                            </a:schemeClr>
                          </a:solidFill>
                          <a:effectLst>
                            <a:outerShdw blurRad="38100" dist="38100" dir="2700000" algn="tl">
                              <a:srgbClr val="000000">
                                <a:alpha val="43137"/>
                              </a:srgbClr>
                            </a:outerShdw>
                          </a:effectLst>
                        </a:rPr>
                        <a:t>% </a:t>
                      </a:r>
                      <a:r>
                        <a:rPr lang="ar-AE" sz="1200" b="1" dirty="0" smtClean="0">
                          <a:solidFill>
                            <a:schemeClr val="accent2">
                              <a:lumMod val="50000"/>
                            </a:schemeClr>
                          </a:solidFill>
                          <a:effectLst>
                            <a:outerShdw blurRad="38100" dist="38100" dir="2700000" algn="tl">
                              <a:srgbClr val="000000">
                                <a:alpha val="43137"/>
                              </a:srgbClr>
                            </a:outerShdw>
                          </a:effectLst>
                        </a:rPr>
                        <a:t>+/</a:t>
                      </a:r>
                      <a:r>
                        <a:rPr lang="ar-AE" sz="1200" b="1" baseline="0" dirty="0" smtClean="0">
                          <a:solidFill>
                            <a:schemeClr val="accent2">
                              <a:lumMod val="50000"/>
                            </a:schemeClr>
                          </a:solidFill>
                          <a:effectLst>
                            <a:outerShdw blurRad="38100" dist="38100" dir="2700000" algn="tl">
                              <a:srgbClr val="000000">
                                <a:alpha val="43137"/>
                              </a:srgbClr>
                            </a:outerShdw>
                          </a:effectLst>
                        </a:rPr>
                        <a:t> -</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ar-SA" sz="1200" b="1" dirty="0">
                          <a:solidFill>
                            <a:schemeClr val="accent2">
                              <a:lumMod val="50000"/>
                            </a:schemeClr>
                          </a:solidFill>
                          <a:effectLst>
                            <a:outerShdw blurRad="38100" dist="38100" dir="2700000" algn="tl">
                              <a:srgbClr val="000000">
                                <a:alpha val="43137"/>
                              </a:srgbClr>
                            </a:outerShdw>
                          </a:effectLst>
                        </a:rPr>
                        <a:t>كمية الأغذية بالطن عام </a:t>
                      </a:r>
                      <a:r>
                        <a:rPr lang="ar-SA" sz="1200" b="1" dirty="0" smtClean="0">
                          <a:solidFill>
                            <a:schemeClr val="accent2">
                              <a:lumMod val="50000"/>
                            </a:schemeClr>
                          </a:solidFill>
                          <a:effectLst>
                            <a:outerShdw blurRad="38100" dist="38100" dir="2700000" algn="tl">
                              <a:srgbClr val="000000">
                                <a:alpha val="43137"/>
                              </a:srgbClr>
                            </a:outerShdw>
                          </a:effectLst>
                        </a:rPr>
                        <a:t>2009</a:t>
                      </a:r>
                      <a:endParaRPr lang="en-US" sz="1200" b="1" dirty="0" smtClean="0">
                        <a:solidFill>
                          <a:schemeClr val="accent2">
                            <a:lumMod val="50000"/>
                          </a:schemeClr>
                        </a:solidFill>
                        <a:effectLst>
                          <a:outerShdw blurRad="38100" dist="38100" dir="2700000" algn="tl">
                            <a:srgbClr val="000000">
                              <a:alpha val="43137"/>
                            </a:srgbClr>
                          </a:outerShdw>
                        </a:effectLst>
                      </a:endParaRPr>
                    </a:p>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Amount</a:t>
                      </a:r>
                      <a:r>
                        <a:rPr lang="en-US" sz="1200" b="1" baseline="0" dirty="0" smtClean="0">
                          <a:solidFill>
                            <a:schemeClr val="accent2">
                              <a:lumMod val="50000"/>
                            </a:schemeClr>
                          </a:solidFill>
                          <a:effectLst>
                            <a:outerShdw blurRad="38100" dist="38100" dir="2700000" algn="tl">
                              <a:srgbClr val="000000">
                                <a:alpha val="43137"/>
                              </a:srgbClr>
                            </a:outerShdw>
                          </a:effectLst>
                        </a:rPr>
                        <a:t> in Ton (2009)</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ar-SA" sz="1200" b="1" dirty="0" smtClean="0">
                          <a:solidFill>
                            <a:schemeClr val="accent2">
                              <a:lumMod val="50000"/>
                            </a:schemeClr>
                          </a:solidFill>
                          <a:effectLst>
                            <a:outerShdw blurRad="38100" dist="38100" dir="2700000" algn="tl">
                              <a:srgbClr val="000000">
                                <a:alpha val="43137"/>
                              </a:srgbClr>
                            </a:outerShdw>
                          </a:effectLst>
                        </a:rPr>
                        <a:t>كمية </a:t>
                      </a:r>
                      <a:r>
                        <a:rPr lang="ar-SA" sz="1200" b="1" dirty="0">
                          <a:solidFill>
                            <a:schemeClr val="accent2">
                              <a:lumMod val="50000"/>
                            </a:schemeClr>
                          </a:solidFill>
                          <a:effectLst>
                            <a:outerShdw blurRad="38100" dist="38100" dir="2700000" algn="tl">
                              <a:srgbClr val="000000">
                                <a:alpha val="43137"/>
                              </a:srgbClr>
                            </a:outerShdw>
                          </a:effectLst>
                        </a:rPr>
                        <a:t>الأغذية بالطن عام </a:t>
                      </a:r>
                      <a:r>
                        <a:rPr lang="ar-SA" sz="1200" b="1" dirty="0" smtClean="0">
                          <a:solidFill>
                            <a:schemeClr val="accent2">
                              <a:lumMod val="50000"/>
                            </a:schemeClr>
                          </a:solidFill>
                          <a:effectLst>
                            <a:outerShdw blurRad="38100" dist="38100" dir="2700000" algn="tl">
                              <a:srgbClr val="000000">
                                <a:alpha val="43137"/>
                              </a:srgbClr>
                            </a:outerShdw>
                          </a:effectLst>
                        </a:rPr>
                        <a:t>2010</a:t>
                      </a:r>
                      <a:endParaRPr lang="en-US" sz="1200" b="1" dirty="0" smtClean="0">
                        <a:solidFill>
                          <a:schemeClr val="accent2">
                            <a:lumMod val="50000"/>
                          </a:schemeClr>
                        </a:solidFill>
                        <a:effectLst>
                          <a:outerShdw blurRad="38100" dist="38100" dir="2700000" algn="tl">
                            <a:srgbClr val="000000">
                              <a:alpha val="43137"/>
                            </a:srgbClr>
                          </a:outerShdw>
                        </a:effectLst>
                      </a:endParaRPr>
                    </a:p>
                    <a:p>
                      <a:pPr marL="0" marR="0" algn="ctr" rtl="0">
                        <a:spcBef>
                          <a:spcPts val="0"/>
                        </a:spcBef>
                        <a:spcAft>
                          <a:spcPts val="0"/>
                        </a:spcAft>
                      </a:pPr>
                      <a:r>
                        <a:rPr lang="en-US" sz="1200" b="1" kern="1200" dirty="0" smtClean="0">
                          <a:solidFill>
                            <a:schemeClr val="accent2">
                              <a:lumMod val="50000"/>
                            </a:schemeClr>
                          </a:solidFill>
                          <a:effectLst>
                            <a:outerShdw blurRad="38100" dist="38100" dir="2700000" algn="tl">
                              <a:srgbClr val="000000">
                                <a:alpha val="43137"/>
                              </a:srgbClr>
                            </a:outerShdw>
                          </a:effectLst>
                        </a:rPr>
                        <a:t>Amount in Tons (2010)</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endParaRPr lang="en-US" sz="1400" b="1" dirty="0" smtClean="0">
                        <a:solidFill>
                          <a:schemeClr val="accent2">
                            <a:lumMod val="50000"/>
                          </a:schemeClr>
                        </a:solidFill>
                        <a:effectLst>
                          <a:outerShdw blurRad="38100" dist="38100" dir="2700000" algn="tl">
                            <a:srgbClr val="000000">
                              <a:alpha val="43137"/>
                            </a:srgbClr>
                          </a:outerShdw>
                        </a:effectLst>
                      </a:endParaRPr>
                    </a:p>
                    <a:p>
                      <a:pPr marL="0" marR="0" algn="ctr" rtl="1">
                        <a:spcBef>
                          <a:spcPts val="0"/>
                        </a:spcBef>
                        <a:spcAft>
                          <a:spcPts val="0"/>
                        </a:spcAft>
                      </a:pPr>
                      <a:r>
                        <a:rPr lang="ar-SA" sz="1400" b="1" dirty="0" smtClean="0">
                          <a:solidFill>
                            <a:schemeClr val="accent2">
                              <a:lumMod val="50000"/>
                            </a:schemeClr>
                          </a:solidFill>
                          <a:effectLst>
                            <a:outerShdw blurRad="38100" dist="38100" dir="2700000" algn="tl">
                              <a:srgbClr val="000000">
                                <a:alpha val="43137"/>
                              </a:srgbClr>
                            </a:outerShdw>
                          </a:effectLst>
                        </a:rPr>
                        <a:t>المجموعة الغذائية</a:t>
                      </a:r>
                    </a:p>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Food Group</a:t>
                      </a:r>
                      <a:endParaRPr lang="ar-SA" sz="1400" b="1" dirty="0" smtClean="0">
                        <a:solidFill>
                          <a:schemeClr val="accent2">
                            <a:lumMod val="50000"/>
                          </a:schemeClr>
                        </a:solidFill>
                        <a:effectLst>
                          <a:outerShdw blurRad="38100" dist="38100" dir="2700000" algn="tl">
                            <a:srgbClr val="000000">
                              <a:alpha val="43137"/>
                            </a:srgbClr>
                          </a:outerShdw>
                        </a:effectLst>
                      </a:endParaRPr>
                    </a:p>
                    <a:p>
                      <a:pPr marL="0" marR="0" algn="ctr" rtl="1">
                        <a:spcBef>
                          <a:spcPts val="0"/>
                        </a:spcBef>
                        <a:spcAft>
                          <a:spcPts val="0"/>
                        </a:spcAft>
                      </a:pP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المجموعة الغذائية</a:t>
                      </a:r>
                      <a:endParaRPr lang="ar-AE" sz="1400" b="1" dirty="0" smtClean="0">
                        <a:solidFill>
                          <a:schemeClr val="accent2">
                            <a:lumMod val="50000"/>
                          </a:schemeClr>
                        </a:solidFill>
                        <a:effectLst>
                          <a:outerShdw blurRad="38100" dist="38100" dir="2700000" algn="tl">
                            <a:srgbClr val="000000">
                              <a:alpha val="43137"/>
                            </a:srgbClr>
                          </a:outerShdw>
                        </a:effectLst>
                      </a:endParaRPr>
                    </a:p>
                    <a:p>
                      <a:pPr marL="0" marR="0" algn="ctr" rtl="1">
                        <a:spcBef>
                          <a:spcPts val="0"/>
                        </a:spcBef>
                        <a:spcAft>
                          <a:spcPts val="0"/>
                        </a:spcAft>
                      </a:pP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lnT>
                    <a:lnB>
                      <a:noFill/>
                    </a:lnB>
                    <a:lnTlToBr w="12700" cmpd="sng">
                      <a:noFill/>
                      <a:prstDash val="solid"/>
                    </a:lnTlToBr>
                    <a:lnBlToTr w="12700" cmpd="sng">
                      <a:noFill/>
                      <a:prstDash val="solid"/>
                    </a:lnBlToTr>
                    <a:cell3D prstMaterial="dkEdge">
                      <a:bevel prst="coolSlant"/>
                      <a:lightRig rig="flood" dir="t"/>
                    </a:cell3D>
                  </a:tcPr>
                </a:tc>
              </a:tr>
              <a:tr h="140628">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22.1%</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1,324,983.2</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1,700,663.4</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Grains </a:t>
                      </a:r>
                      <a:r>
                        <a:rPr lang="en-US" sz="1400" b="1" dirty="0">
                          <a:solidFill>
                            <a:schemeClr val="accent2">
                              <a:lumMod val="50000"/>
                            </a:schemeClr>
                          </a:solidFill>
                          <a:effectLst>
                            <a:outerShdw blurRad="38100" dist="38100" dir="2700000" algn="tl">
                              <a:srgbClr val="000000">
                                <a:alpha val="43137"/>
                              </a:srgbClr>
                            </a:outerShdw>
                          </a:effectLst>
                        </a:rPr>
                        <a:t>&amp; Cereals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algn="ctr" rtl="1">
                        <a:spcBef>
                          <a:spcPts val="0"/>
                        </a:spcBef>
                        <a:spcAft>
                          <a:spcPts val="0"/>
                        </a:spcAft>
                      </a:pPr>
                      <a:r>
                        <a:rPr lang="ar-SA" sz="1400" b="1" dirty="0" smtClean="0">
                          <a:solidFill>
                            <a:schemeClr val="accent2">
                              <a:lumMod val="50000"/>
                            </a:schemeClr>
                          </a:solidFill>
                          <a:effectLst>
                            <a:outerShdw blurRad="38100" dist="38100" dir="2700000" algn="tl">
                              <a:srgbClr val="000000">
                                <a:alpha val="43137"/>
                              </a:srgbClr>
                            </a:outerShdw>
                          </a:effectLst>
                        </a:rPr>
                        <a:t>الحبوب ومنتجاتها</a:t>
                      </a:r>
                      <a:endParaRPr lang="en-US" sz="1400" b="1" dirty="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72008">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23.8%</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709,779.4</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931,753.5</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Fruits </a:t>
                      </a:r>
                      <a:r>
                        <a:rPr lang="en-US" sz="1400" b="1" dirty="0">
                          <a:solidFill>
                            <a:schemeClr val="accent2">
                              <a:lumMod val="50000"/>
                            </a:schemeClr>
                          </a:solidFill>
                          <a:effectLst>
                            <a:outerShdw blurRad="38100" dist="38100" dir="2700000" algn="tl">
                              <a:srgbClr val="000000">
                                <a:alpha val="43137"/>
                              </a:srgbClr>
                            </a:outerShdw>
                          </a:effectLst>
                        </a:rPr>
                        <a:t>&amp; Products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الفواكه ومنتجاتها</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50872">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11.6%</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550,406.6</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622,723.4</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Vegetables </a:t>
                      </a:r>
                      <a:r>
                        <a:rPr lang="en-US" sz="1400" b="1" dirty="0">
                          <a:solidFill>
                            <a:schemeClr val="accent2">
                              <a:lumMod val="50000"/>
                            </a:schemeClr>
                          </a:solidFill>
                          <a:effectLst>
                            <a:outerShdw blurRad="38100" dist="38100" dir="2700000" algn="tl">
                              <a:srgbClr val="000000">
                                <a:alpha val="43137"/>
                              </a:srgbClr>
                            </a:outerShdw>
                          </a:effectLst>
                        </a:rPr>
                        <a:t>&amp; Products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الخضروات ومنتجاتها</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24584">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19.4%</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505,494.7</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626,944.7</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Pulses</a:t>
                      </a:r>
                      <a:r>
                        <a:rPr lang="en-US" sz="1400" b="1" dirty="0">
                          <a:solidFill>
                            <a:schemeClr val="accent2">
                              <a:lumMod val="50000"/>
                            </a:schemeClr>
                          </a:solidFill>
                          <a:effectLst>
                            <a:outerShdw blurRad="38100" dist="38100" dir="2700000" algn="tl">
                              <a:srgbClr val="000000">
                                <a:alpha val="43137"/>
                              </a:srgbClr>
                            </a:outerShdw>
                          </a:effectLst>
                        </a:rPr>
                        <a:t>, Seeds, &amp; Nuts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البقوليات ومنتجاتها</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59432">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34.1%</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251,950.5</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382,010.5</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Pulses</a:t>
                      </a:r>
                      <a:r>
                        <a:rPr lang="en-US" sz="1400" b="1" dirty="0">
                          <a:solidFill>
                            <a:schemeClr val="accent2">
                              <a:lumMod val="50000"/>
                            </a:schemeClr>
                          </a:solidFill>
                          <a:effectLst>
                            <a:outerShdw blurRad="38100" dist="38100" dir="2700000" algn="tl">
                              <a:srgbClr val="000000">
                                <a:alpha val="43137"/>
                              </a:srgbClr>
                            </a:outerShdw>
                          </a:effectLst>
                        </a:rPr>
                        <a:t>, Seeds, &amp; Nuts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اللحوم والدواجن ومنتجاتها</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38296">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25.8%</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230,271.3</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310,358.5</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Sweets </a:t>
                      </a:r>
                      <a:r>
                        <a:rPr lang="en-US" sz="1400" b="1" dirty="0">
                          <a:solidFill>
                            <a:schemeClr val="accent2">
                              <a:lumMod val="50000"/>
                            </a:schemeClr>
                          </a:solidFill>
                          <a:effectLst>
                            <a:outerShdw blurRad="38100" dist="38100" dir="2700000" algn="tl">
                              <a:srgbClr val="000000">
                                <a:alpha val="43137"/>
                              </a:srgbClr>
                            </a:outerShdw>
                          </a:effectLst>
                        </a:rPr>
                        <a:t>&amp; Chocolates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الشكولاته، الحلويات، والسكاكر</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37180">
                <a:tc>
                  <a:txBody>
                    <a:bodyPr/>
                    <a:lstStyle/>
                    <a:p>
                      <a:pPr marL="0" marR="0" algn="ctr" rtl="0">
                        <a:spcBef>
                          <a:spcPts val="0"/>
                        </a:spcBef>
                        <a:spcAft>
                          <a:spcPts val="0"/>
                        </a:spcAft>
                      </a:pPr>
                      <a:r>
                        <a:rPr lang="en-US" sz="1200" b="1">
                          <a:solidFill>
                            <a:schemeClr val="accent2">
                              <a:lumMod val="50000"/>
                            </a:schemeClr>
                          </a:solidFill>
                          <a:effectLst>
                            <a:outerShdw blurRad="38100" dist="38100" dir="2700000" algn="tl">
                              <a:srgbClr val="000000">
                                <a:alpha val="43137"/>
                              </a:srgbClr>
                            </a:outerShdw>
                          </a:effectLst>
                        </a:rPr>
                        <a:t>52.09</a:t>
                      </a:r>
                      <a:endParaRPr lang="en-US" sz="1200" b="1">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123,436.8</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257,657.3</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Pulses</a:t>
                      </a:r>
                      <a:r>
                        <a:rPr lang="en-US" sz="1400" b="1" dirty="0">
                          <a:solidFill>
                            <a:schemeClr val="accent2">
                              <a:lumMod val="50000"/>
                            </a:schemeClr>
                          </a:solidFill>
                          <a:effectLst>
                            <a:outerShdw blurRad="38100" dist="38100" dir="2700000" algn="tl">
                              <a:srgbClr val="000000">
                                <a:alpha val="43137"/>
                              </a:srgbClr>
                            </a:outerShdw>
                          </a:effectLst>
                        </a:rPr>
                        <a:t>, Seeds, &amp; Nuts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الزيوت </a:t>
                      </a:r>
                      <a:r>
                        <a:rPr lang="ar-SA" sz="1400" b="1" smtClean="0">
                          <a:solidFill>
                            <a:schemeClr val="accent2">
                              <a:lumMod val="50000"/>
                            </a:schemeClr>
                          </a:solidFill>
                          <a:effectLst>
                            <a:outerShdw blurRad="38100" dist="38100" dir="2700000" algn="tl">
                              <a:srgbClr val="000000">
                                <a:alpha val="43137"/>
                              </a:srgbClr>
                            </a:outerShdw>
                          </a:effectLst>
                        </a:rPr>
                        <a:t>والشحوم ومنتجاتها</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13556">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13.9%</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171,770.4</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199,389.5</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Herbs </a:t>
                      </a:r>
                      <a:r>
                        <a:rPr lang="en-US" sz="1400" b="1" dirty="0">
                          <a:solidFill>
                            <a:schemeClr val="accent2">
                              <a:lumMod val="50000"/>
                            </a:schemeClr>
                          </a:solidFill>
                          <a:effectLst>
                            <a:outerShdw blurRad="38100" dist="38100" dir="2700000" algn="tl">
                              <a:srgbClr val="000000">
                                <a:alpha val="43137"/>
                              </a:srgbClr>
                            </a:outerShdw>
                          </a:effectLst>
                        </a:rPr>
                        <a:t>&amp; Spices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البهارات والأعشاب</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61940">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33.4%</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145,184.4</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217,988.2</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Dairy </a:t>
                      </a:r>
                      <a:r>
                        <a:rPr lang="en-US" sz="1400" b="1" dirty="0">
                          <a:solidFill>
                            <a:schemeClr val="accent2">
                              <a:lumMod val="50000"/>
                            </a:schemeClr>
                          </a:solidFill>
                          <a:effectLst>
                            <a:outerShdw blurRad="38100" dist="38100" dir="2700000" algn="tl">
                              <a:srgbClr val="000000">
                                <a:alpha val="43137"/>
                              </a:srgbClr>
                            </a:outerShdw>
                          </a:effectLst>
                        </a:rPr>
                        <a:t>Products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منتجات الألبان</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38316">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38.9%</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88,763.7</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145,201.9</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Beverages </a:t>
                      </a:r>
                      <a:r>
                        <a:rPr lang="en-US" sz="1400" b="1" dirty="0">
                          <a:solidFill>
                            <a:schemeClr val="accent2">
                              <a:lumMod val="50000"/>
                            </a:schemeClr>
                          </a:solidFill>
                          <a:effectLst>
                            <a:outerShdw blurRad="38100" dist="38100" dir="2700000" algn="tl">
                              <a:srgbClr val="000000">
                                <a:alpha val="43137"/>
                              </a:srgbClr>
                            </a:outerShdw>
                          </a:effectLst>
                        </a:rPr>
                        <a:t>&amp; Drinks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المشروبات والعصائر</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14692">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52.6%</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46,282.7</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97,595.3</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latin typeface="+mn-lt"/>
                          <a:ea typeface="+mn-ea"/>
                          <a:cs typeface="+mn-cs"/>
                        </a:rPr>
                        <a:t>Fish</a:t>
                      </a:r>
                      <a:r>
                        <a:rPr lang="en-US" sz="1400" b="1" baseline="0" dirty="0" smtClean="0">
                          <a:solidFill>
                            <a:schemeClr val="accent2">
                              <a:lumMod val="50000"/>
                            </a:schemeClr>
                          </a:solidFill>
                          <a:effectLst>
                            <a:outerShdw blurRad="38100" dist="38100" dir="2700000" algn="tl">
                              <a:srgbClr val="000000">
                                <a:alpha val="43137"/>
                              </a:srgbClr>
                            </a:outerShdw>
                          </a:effectLst>
                          <a:latin typeface="+mn-lt"/>
                          <a:ea typeface="+mn-ea"/>
                          <a:cs typeface="+mn-cs"/>
                        </a:rPr>
                        <a:t> &amp; </a:t>
                      </a:r>
                      <a:r>
                        <a:rPr lang="en-US" sz="1400" b="1" dirty="0" smtClean="0">
                          <a:solidFill>
                            <a:schemeClr val="accent2">
                              <a:lumMod val="50000"/>
                            </a:schemeClr>
                          </a:solidFill>
                          <a:effectLst>
                            <a:outerShdw blurRad="38100" dist="38100" dir="2700000" algn="tl">
                              <a:srgbClr val="000000">
                                <a:alpha val="43137"/>
                              </a:srgbClr>
                            </a:outerShdw>
                          </a:effectLst>
                          <a:latin typeface="+mn-lt"/>
                          <a:ea typeface="+mn-ea"/>
                          <a:cs typeface="+mn-cs"/>
                        </a:rPr>
                        <a:t>Sea</a:t>
                      </a:r>
                      <a:r>
                        <a:rPr lang="en-US" sz="1400" b="1" baseline="0" dirty="0" smtClean="0">
                          <a:solidFill>
                            <a:schemeClr val="accent2">
                              <a:lumMod val="50000"/>
                            </a:schemeClr>
                          </a:solidFill>
                          <a:effectLst>
                            <a:outerShdw blurRad="38100" dist="38100" dir="2700000" algn="tl">
                              <a:srgbClr val="000000">
                                <a:alpha val="43137"/>
                              </a:srgbClr>
                            </a:outerShdw>
                          </a:effectLst>
                          <a:latin typeface="+mn-lt"/>
                          <a:ea typeface="+mn-ea"/>
                          <a:cs typeface="+mn-cs"/>
                        </a:rPr>
                        <a:t> Food</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algn="ctr" rtl="1">
                        <a:spcBef>
                          <a:spcPts val="0"/>
                        </a:spcBef>
                        <a:spcAft>
                          <a:spcPts val="0"/>
                        </a:spcAft>
                      </a:pPr>
                      <a:r>
                        <a:rPr lang="ar-SA" sz="1400" b="1" dirty="0" smtClean="0">
                          <a:solidFill>
                            <a:schemeClr val="accent2">
                              <a:lumMod val="50000"/>
                            </a:schemeClr>
                          </a:solidFill>
                          <a:effectLst>
                            <a:outerShdw blurRad="38100" dist="38100" dir="2700000" algn="tl">
                              <a:srgbClr val="000000">
                                <a:alpha val="43137"/>
                              </a:srgbClr>
                            </a:outerShdw>
                          </a:effectLst>
                        </a:rPr>
                        <a:t>الأسماك والمنتجات البحرية</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91068">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36.3%</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45,222.9</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70,988.7</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Soups</a:t>
                      </a:r>
                      <a:r>
                        <a:rPr lang="en-US" sz="1400" b="1" dirty="0">
                          <a:solidFill>
                            <a:schemeClr val="accent2">
                              <a:lumMod val="50000"/>
                            </a:schemeClr>
                          </a:solidFill>
                          <a:effectLst>
                            <a:outerShdw blurRad="38100" dist="38100" dir="2700000" algn="tl">
                              <a:srgbClr val="000000">
                                <a:alpha val="43137"/>
                              </a:srgbClr>
                            </a:outerShdw>
                          </a:effectLst>
                        </a:rPr>
                        <a:t>, Sauces, &amp; Dressings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الشوربات والصلصات</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67444">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39.9%</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26,768.5</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44,517.2</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Water</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مياه الشرب</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51774">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41.9%</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9,606.1</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16,560.4</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Food </a:t>
                      </a:r>
                      <a:r>
                        <a:rPr lang="en-US" sz="1400" b="1" dirty="0">
                          <a:solidFill>
                            <a:schemeClr val="accent2">
                              <a:lumMod val="50000"/>
                            </a:schemeClr>
                          </a:solidFill>
                          <a:effectLst>
                            <a:outerShdw blurRad="38100" dist="38100" dir="2700000" algn="tl">
                              <a:srgbClr val="000000">
                                <a:alpha val="43137"/>
                              </a:srgbClr>
                            </a:outerShdw>
                          </a:effectLst>
                        </a:rPr>
                        <a:t>Additives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المضافات الغذائية</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0">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27.4%</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11,448.1</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15,764.5</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Miscellaneous </a:t>
                      </a:r>
                      <a:r>
                        <a:rPr lang="en-US" sz="1400" b="1" dirty="0">
                          <a:solidFill>
                            <a:schemeClr val="accent2">
                              <a:lumMod val="50000"/>
                            </a:schemeClr>
                          </a:solidFill>
                          <a:effectLst>
                            <a:outerShdw blurRad="38100" dist="38100" dir="2700000" algn="tl">
                              <a:srgbClr val="000000">
                                <a:alpha val="43137"/>
                              </a:srgbClr>
                            </a:outerShdw>
                          </a:effectLst>
                        </a:rPr>
                        <a:t>Food</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أغذية متنوعة</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40588">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33.7%</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9,458.5</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14,299.9</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Snacks </a:t>
                      </a:r>
                      <a:r>
                        <a:rPr lang="en-US" sz="1400" b="1" dirty="0">
                          <a:solidFill>
                            <a:schemeClr val="accent2">
                              <a:lumMod val="50000"/>
                            </a:schemeClr>
                          </a:solidFill>
                          <a:effectLst>
                            <a:outerShdw blurRad="38100" dist="38100" dir="2700000" algn="tl">
                              <a:srgbClr val="000000">
                                <a:alpha val="43137"/>
                              </a:srgbClr>
                            </a:outerShdw>
                          </a:effectLst>
                        </a:rPr>
                        <a:t>&amp; Ready To Eat Food</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الأغذية الجاهزة للأكل </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259666">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37.2%</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3,888.9</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6,192.4</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Special </a:t>
                      </a:r>
                      <a:r>
                        <a:rPr lang="en-US" sz="1400" b="1" dirty="0">
                          <a:solidFill>
                            <a:schemeClr val="accent2">
                              <a:lumMod val="50000"/>
                            </a:schemeClr>
                          </a:solidFill>
                          <a:effectLst>
                            <a:outerShdw blurRad="38100" dist="38100" dir="2700000" algn="tl">
                              <a:srgbClr val="000000">
                                <a:alpha val="43137"/>
                              </a:srgbClr>
                            </a:outerShdw>
                          </a:effectLst>
                        </a:rPr>
                        <a:t>Nutritional Use Products</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منتجات ذات أغراض تغذوية خاصة</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41724">
                <a:tc>
                  <a:txBody>
                    <a:bodyPr/>
                    <a:lstStyle/>
                    <a:p>
                      <a:pPr marL="0" marR="0" algn="ctr" rtl="0">
                        <a:spcBef>
                          <a:spcPts val="0"/>
                        </a:spcBef>
                        <a:spcAft>
                          <a:spcPts val="0"/>
                        </a:spcAft>
                      </a:pPr>
                      <a:r>
                        <a:rPr lang="en-US" sz="1200" b="1" dirty="0">
                          <a:solidFill>
                            <a:schemeClr val="accent2">
                              <a:lumMod val="50000"/>
                            </a:schemeClr>
                          </a:solidFill>
                          <a:effectLst>
                            <a:outerShdw blurRad="38100" dist="38100" dir="2700000" algn="tl">
                              <a:srgbClr val="000000">
                                <a:alpha val="43137"/>
                              </a:srgbClr>
                            </a:outerShdw>
                          </a:effectLst>
                        </a:rPr>
                        <a:t>0.00</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smtClean="0">
                          <a:solidFill>
                            <a:schemeClr val="accent2">
                              <a:lumMod val="50000"/>
                            </a:schemeClr>
                          </a:solidFill>
                          <a:effectLst>
                            <a:outerShdw blurRad="38100" dist="38100" dir="2700000" algn="tl">
                              <a:srgbClr val="000000">
                                <a:alpha val="43137"/>
                              </a:srgbClr>
                            </a:outerShdw>
                          </a:effectLst>
                        </a:rPr>
                        <a:t>5.1</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a:solidFill>
                            <a:schemeClr val="accent2">
                              <a:lumMod val="50000"/>
                            </a:schemeClr>
                          </a:solidFill>
                          <a:effectLst>
                            <a:outerShdw blurRad="38100" dist="38100" dir="2700000" algn="tl">
                              <a:srgbClr val="000000">
                                <a:alpha val="43137"/>
                              </a:srgbClr>
                            </a:outerShdw>
                          </a:effectLst>
                        </a:rPr>
                        <a:t>0.00</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Miscellaneous </a:t>
                      </a:r>
                      <a:r>
                        <a:rPr lang="en-US" sz="1400" b="1" dirty="0">
                          <a:solidFill>
                            <a:schemeClr val="accent2">
                              <a:lumMod val="50000"/>
                            </a:schemeClr>
                          </a:solidFill>
                          <a:effectLst>
                            <a:outerShdw blurRad="38100" dist="38100" dir="2700000" algn="tl">
                              <a:srgbClr val="000000">
                                <a:alpha val="43137"/>
                              </a:srgbClr>
                            </a:outerShdw>
                          </a:effectLst>
                        </a:rPr>
                        <a:t>Non Food</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lnB w="12700" cap="flat" cmpd="sng" algn="ctr">
                      <a:noFill/>
                      <a:prstDash val="solid"/>
                      <a:round/>
                      <a:headEnd type="none" w="med" len="med"/>
                      <a:tailEnd type="none" w="med" len="med"/>
                    </a:lnB>
                    <a:cell3D prstMaterial="dkEdge">
                      <a:bevel prst="coolSlant"/>
                      <a:lightRig rig="flood" dir="t"/>
                    </a:cell3D>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ar-SA" sz="1400" b="1" dirty="0" smtClean="0">
                          <a:solidFill>
                            <a:schemeClr val="accent2">
                              <a:lumMod val="50000"/>
                            </a:schemeClr>
                          </a:solidFill>
                          <a:effectLst>
                            <a:outerShdw blurRad="38100" dist="38100" dir="2700000" algn="tl">
                              <a:srgbClr val="000000">
                                <a:alpha val="43137"/>
                              </a:srgbClr>
                            </a:outerShdw>
                          </a:effectLst>
                        </a:rPr>
                        <a:t>منتجات غير غذائية</a:t>
                      </a:r>
                      <a:endParaRPr lang="en-US" sz="1400" b="1" dirty="0" smtClean="0">
                        <a:solidFill>
                          <a:schemeClr val="accent2">
                            <a:lumMod val="50000"/>
                          </a:schemeClr>
                        </a:solidFill>
                        <a:effectLst>
                          <a:outerShdw blurRad="38100" dist="38100" dir="2700000" algn="tl">
                            <a:srgbClr val="000000">
                              <a:alpha val="43137"/>
                            </a:srgbClr>
                          </a:outerShdw>
                        </a:effectLst>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cell3D prstMaterial="dkEdge">
                      <a:bevel prst="coolSlant"/>
                      <a:lightRig rig="flood" dir="t"/>
                    </a:cell3D>
                  </a:tcPr>
                </a:tc>
              </a:tr>
              <a:tr h="129833">
                <a:tc>
                  <a:txBody>
                    <a:bodyPr/>
                    <a:lstStyle/>
                    <a:p>
                      <a:pPr marL="0" marR="0" algn="ctr" rtl="0">
                        <a:spcBef>
                          <a:spcPts val="0"/>
                        </a:spcBef>
                        <a:spcAft>
                          <a:spcPts val="0"/>
                        </a:spcAft>
                      </a:pPr>
                      <a:r>
                        <a:rPr lang="en-US" sz="1200" b="1" dirty="0">
                          <a:solidFill>
                            <a:schemeClr val="accent2">
                              <a:lumMod val="50000"/>
                            </a:schemeClr>
                          </a:solidFill>
                          <a:effectLst>
                            <a:outerShdw blurRad="38100" dist="38100" dir="2700000" algn="tl">
                              <a:srgbClr val="000000">
                                <a:alpha val="43137"/>
                              </a:srgbClr>
                            </a:outerShdw>
                          </a:effectLst>
                        </a:rPr>
                        <a:t>24.84</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a:solidFill>
                            <a:schemeClr val="accent2">
                              <a:lumMod val="50000"/>
                            </a:schemeClr>
                          </a:solidFill>
                          <a:effectLst>
                            <a:outerShdw blurRad="38100" dist="38100" dir="2700000" algn="tl">
                              <a:srgbClr val="000000">
                                <a:alpha val="43137"/>
                              </a:srgbClr>
                            </a:outerShdw>
                          </a:effectLst>
                        </a:rPr>
                        <a:t>4254721.77</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cell3D prstMaterial="dkEdge">
                      <a:bevel prst="coolSlant"/>
                      <a:lightRig rig="flood" dir="t"/>
                    </a:cell3D>
                  </a:tcPr>
                </a:tc>
                <a:tc>
                  <a:txBody>
                    <a:bodyPr/>
                    <a:lstStyle/>
                    <a:p>
                      <a:pPr marL="0" marR="0" algn="ctr" rtl="0">
                        <a:spcBef>
                          <a:spcPts val="0"/>
                        </a:spcBef>
                        <a:spcAft>
                          <a:spcPts val="0"/>
                        </a:spcAft>
                      </a:pPr>
                      <a:r>
                        <a:rPr lang="en-US" sz="1200" b="1" dirty="0">
                          <a:solidFill>
                            <a:schemeClr val="accent2">
                              <a:lumMod val="50000"/>
                            </a:schemeClr>
                          </a:solidFill>
                          <a:effectLst>
                            <a:outerShdw blurRad="38100" dist="38100" dir="2700000" algn="tl">
                              <a:srgbClr val="000000">
                                <a:alpha val="43137"/>
                              </a:srgbClr>
                            </a:outerShdw>
                          </a:effectLst>
                        </a:rPr>
                        <a:t>5,660,609.18</a:t>
                      </a:r>
                      <a:endParaRPr lang="en-US" sz="12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R w="12700" cap="flat" cmpd="sng" algn="ctr">
                      <a:noFill/>
                      <a:prstDash val="solid"/>
                      <a:round/>
                      <a:headEnd type="none" w="med" len="med"/>
                      <a:tailEnd type="none" w="med" len="med"/>
                    </a:lnR>
                    <a:cell3D prstMaterial="dkEdge">
                      <a:bevel prst="coolSlant"/>
                      <a:lightRig rig="flood" dir="t"/>
                    </a:cell3D>
                  </a:tcPr>
                </a:tc>
                <a:tc gridSpan="2">
                  <a:txBody>
                    <a:bodyPr/>
                    <a:lstStyle/>
                    <a:p>
                      <a:pPr marL="0" marR="0" algn="ctr" rtl="1">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rPr>
                        <a:t> </a:t>
                      </a:r>
                      <a:r>
                        <a:rPr lang="ar-AE" sz="1400" b="1" dirty="0">
                          <a:solidFill>
                            <a:schemeClr val="accent2">
                              <a:lumMod val="50000"/>
                            </a:schemeClr>
                          </a:solidFill>
                          <a:effectLst>
                            <a:outerShdw blurRad="38100" dist="38100" dir="2700000" algn="tl">
                              <a:srgbClr val="000000">
                                <a:alpha val="43137"/>
                              </a:srgbClr>
                            </a:outerShdw>
                          </a:effectLst>
                        </a:rPr>
                        <a:t>الجملة</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j-cs"/>
                      </a:endParaRPr>
                    </a:p>
                  </a:txBody>
                  <a:tcPr marL="41329" marR="41329"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noFill/>
                      <a:prstDash val="solid"/>
                    </a:lnB>
                    <a:lnTlToBr w="12700" cmpd="sng">
                      <a:noFill/>
                      <a:prstDash val="solid"/>
                    </a:lnTlToBr>
                    <a:lnBlToTr w="12700" cmpd="sng">
                      <a:noFill/>
                      <a:prstDash val="solid"/>
                    </a:lnBlToTr>
                    <a:cell3D prstMaterial="dkEdge">
                      <a:bevel prst="coolSlant"/>
                      <a:lightRig rig="flood" dir="t"/>
                    </a:cell3D>
                  </a:tcPr>
                </a:tc>
                <a:tc hMerge="1">
                  <a:txBody>
                    <a:bodyPr/>
                    <a:lstStyle/>
                    <a:p>
                      <a:pPr rtl="1"/>
                      <a:endParaRPr lang="ar-SA"/>
                    </a:p>
                  </a:txBody>
                  <a:tcPr/>
                </a:tc>
              </a:tr>
            </a:tbl>
          </a:graphicData>
        </a:graphic>
      </p:graphicFrame>
      <p:sp>
        <p:nvSpPr>
          <p:cNvPr id="7" name="Slide Number Placeholder 6"/>
          <p:cNvSpPr>
            <a:spLocks noGrp="1"/>
          </p:cNvSpPr>
          <p:nvPr>
            <p:ph type="sldNum" sz="quarter" idx="12"/>
          </p:nvPr>
        </p:nvSpPr>
        <p:spPr/>
        <p:txBody>
          <a:bodyPr/>
          <a:lstStyle/>
          <a:p>
            <a:fld id="{9D2384F7-550B-4A9B-95FC-19E285ECC956}" type="slidenum">
              <a:rPr lang="en-US" smtClean="0"/>
              <a:pPr/>
              <a:t>13</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xmlns="" val="858146621"/>
              </p:ext>
            </p:extLst>
          </p:nvPr>
        </p:nvGraphicFramePr>
        <p:xfrm>
          <a:off x="1" y="0"/>
          <a:ext cx="8848724" cy="68400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71470" y="5214951"/>
            <a:ext cx="500034" cy="276999"/>
          </a:xfrm>
          <a:prstGeom prst="rect">
            <a:avLst/>
          </a:prstGeom>
          <a:noFill/>
        </p:spPr>
        <p:txBody>
          <a:bodyPr wrap="square" rtlCol="0">
            <a:spAutoFit/>
          </a:bodyPr>
          <a:lstStyle/>
          <a:p>
            <a:r>
              <a:rPr lang="en-US" sz="1200" dirty="0" smtClean="0">
                <a:solidFill>
                  <a:schemeClr val="accent2">
                    <a:lumMod val="50000"/>
                  </a:schemeClr>
                </a:solidFill>
              </a:rPr>
              <a:t>1 %</a:t>
            </a:r>
            <a:endParaRPr lang="en-US" sz="1200" dirty="0">
              <a:solidFill>
                <a:schemeClr val="accent2">
                  <a:lumMod val="50000"/>
                </a:schemeClr>
              </a:solidFill>
            </a:endParaRPr>
          </a:p>
        </p:txBody>
      </p:sp>
      <p:pic>
        <p:nvPicPr>
          <p:cNvPr id="5" name="Picture 4"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7" name="Slide Number Placeholder 6"/>
          <p:cNvSpPr>
            <a:spLocks noGrp="1"/>
          </p:cNvSpPr>
          <p:nvPr>
            <p:ph type="sldNum" sz="quarter" idx="12"/>
          </p:nvPr>
        </p:nvSpPr>
        <p:spPr/>
        <p:txBody>
          <a:bodyPr/>
          <a:lstStyle/>
          <a:p>
            <a:fld id="{9D2384F7-550B-4A9B-95FC-19E285ECC956}" type="slidenum">
              <a:rPr lang="en-US" smtClean="0"/>
              <a:pPr/>
              <a:t>14</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xmlns="" val="521703313"/>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pic>
        <p:nvPicPr>
          <p:cNvPr id="3" name="Picture 2"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4"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Slide Number Placeholder 4"/>
          <p:cNvSpPr>
            <a:spLocks noGrp="1"/>
          </p:cNvSpPr>
          <p:nvPr>
            <p:ph type="sldNum" sz="quarter" idx="12"/>
          </p:nvPr>
        </p:nvSpPr>
        <p:spPr/>
        <p:txBody>
          <a:bodyPr/>
          <a:lstStyle/>
          <a:p>
            <a:fld id="{9D2384F7-550B-4A9B-95FC-19E285ECC956}" type="slidenum">
              <a:rPr lang="en-US" smtClean="0"/>
              <a:pPr/>
              <a:t>15</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xmlns="" val="968475027"/>
              </p:ext>
            </p:extLst>
          </p:nvPr>
        </p:nvGraphicFramePr>
        <p:xfrm>
          <a:off x="0" y="190500"/>
          <a:ext cx="8786843" cy="6667500"/>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6" name="Slide Number Placeholder 5"/>
          <p:cNvSpPr>
            <a:spLocks noGrp="1"/>
          </p:cNvSpPr>
          <p:nvPr>
            <p:ph type="sldNum" sz="quarter" idx="12"/>
          </p:nvPr>
        </p:nvSpPr>
        <p:spPr/>
        <p:txBody>
          <a:bodyPr/>
          <a:lstStyle/>
          <a:p>
            <a:fld id="{9D2384F7-550B-4A9B-95FC-19E285ECC956}" type="slidenum">
              <a:rPr lang="en-US" smtClean="0"/>
              <a:pPr/>
              <a:t>16</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4318" y="150844"/>
            <a:ext cx="6408712" cy="852470"/>
          </a:xfrm>
        </p:spPr>
        <p:style>
          <a:lnRef idx="0">
            <a:schemeClr val="accent3"/>
          </a:lnRef>
          <a:fillRef idx="3">
            <a:schemeClr val="accent3"/>
          </a:fillRef>
          <a:effectRef idx="3">
            <a:schemeClr val="accent3"/>
          </a:effectRef>
          <a:fontRef idx="minor">
            <a:schemeClr val="lt1"/>
          </a:fontRef>
        </p:style>
        <p:txBody>
          <a:bodyPr/>
          <a:lstStyle/>
          <a:p>
            <a:pPr algn="ctr"/>
            <a:r>
              <a:rPr lang="en-US" sz="2400" dirty="0" smtClean="0">
                <a:solidFill>
                  <a:schemeClr val="accent2">
                    <a:lumMod val="50000"/>
                  </a:schemeClr>
                </a:solidFill>
                <a:effectLst>
                  <a:outerShdw blurRad="50800" dist="38100" dir="18900000" algn="bl" rotWithShape="0">
                    <a:prstClr val="black">
                      <a:alpha val="40000"/>
                    </a:prstClr>
                  </a:outerShdw>
                </a:effectLst>
              </a:rPr>
              <a:t>2009 Vs </a:t>
            </a:r>
            <a:r>
              <a:rPr lang="en-US" sz="2400" dirty="0" smtClean="0">
                <a:solidFill>
                  <a:schemeClr val="accent2">
                    <a:lumMod val="50000"/>
                  </a:schemeClr>
                </a:solidFill>
                <a:effectLst/>
              </a:rPr>
              <a:t>2010</a:t>
            </a:r>
            <a:r>
              <a:rPr lang="en-US" sz="2400" dirty="0" smtClean="0">
                <a:solidFill>
                  <a:schemeClr val="accent2">
                    <a:lumMod val="50000"/>
                  </a:schemeClr>
                </a:solidFill>
                <a:effectLst>
                  <a:outerShdw blurRad="50800" dist="38100" dir="18900000" algn="bl" rotWithShape="0">
                    <a:prstClr val="black">
                      <a:alpha val="40000"/>
                    </a:prstClr>
                  </a:outerShdw>
                </a:effectLst>
              </a:rPr>
              <a:t> </a:t>
            </a:r>
            <a:r>
              <a:rPr lang="en-US" sz="2400" dirty="0" smtClean="0">
                <a:solidFill>
                  <a:schemeClr val="accent2">
                    <a:lumMod val="50000"/>
                  </a:schemeClr>
                </a:solidFill>
                <a:effectLst/>
              </a:rPr>
              <a:t>Consignee-wise</a:t>
            </a:r>
            <a:r>
              <a:rPr lang="en-US" sz="2400" dirty="0" smtClean="0">
                <a:solidFill>
                  <a:schemeClr val="accent2">
                    <a:lumMod val="50000"/>
                  </a:schemeClr>
                </a:solidFill>
                <a:effectLst>
                  <a:outerShdw blurRad="50800" dist="38100" dir="18900000" algn="bl" rotWithShape="0">
                    <a:prstClr val="black">
                      <a:alpha val="40000"/>
                    </a:prstClr>
                  </a:outerShdw>
                </a:effectLst>
              </a:rPr>
              <a:t/>
            </a:r>
            <a:br>
              <a:rPr lang="en-US" sz="2400" dirty="0" smtClean="0">
                <a:solidFill>
                  <a:schemeClr val="accent2">
                    <a:lumMod val="50000"/>
                  </a:schemeClr>
                </a:solidFill>
                <a:effectLst>
                  <a:outerShdw blurRad="50800" dist="38100" dir="18900000" algn="bl" rotWithShape="0">
                    <a:prstClr val="black">
                      <a:alpha val="40000"/>
                    </a:prstClr>
                  </a:outerShdw>
                </a:effectLst>
              </a:rPr>
            </a:br>
            <a:r>
              <a:rPr lang="ar-AE" sz="2400" dirty="0" smtClean="0">
                <a:solidFill>
                  <a:schemeClr val="accent2">
                    <a:lumMod val="50000"/>
                  </a:schemeClr>
                </a:solidFill>
                <a:effectLst>
                  <a:outerShdw blurRad="50800" dist="38100" dir="18900000" algn="bl" rotWithShape="0">
                    <a:prstClr val="black">
                      <a:alpha val="40000"/>
                    </a:prstClr>
                  </a:outerShdw>
                </a:effectLst>
              </a:rPr>
              <a:t>مقارنة بين عامي 2009-2010 حسب نوع المستورد</a:t>
            </a:r>
            <a:endParaRPr lang="en-US" sz="2400" dirty="0">
              <a:solidFill>
                <a:schemeClr val="accent2">
                  <a:lumMod val="50000"/>
                </a:schemeClr>
              </a:solidFill>
              <a:effectLst>
                <a:outerShdw blurRad="50800" dist="38100" dir="18900000" algn="bl" rotWithShape="0">
                  <a:prstClr val="black">
                    <a:alpha val="40000"/>
                  </a:prstClr>
                </a:outerShdw>
              </a:effectLst>
            </a:endParaRPr>
          </a:p>
        </p:txBody>
      </p:sp>
      <p:pic>
        <p:nvPicPr>
          <p:cNvPr id="4" name="Picture 3" descr="C:\Documents and Settings\AAgalaf\Desktop\gpi\logo\square.jpg"/>
          <p:cNvPicPr>
            <a:picLocks noChangeAspect="1" noChangeArrowheads="1"/>
          </p:cNvPicPr>
          <p:nvPr/>
        </p:nvPicPr>
        <p:blipFill>
          <a:blip r:embed="rId3"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chart"/>
          <p:cNvPicPr>
            <a:picLocks noChangeAspect="1"/>
          </p:cNvPicPr>
          <p:nvPr/>
        </p:nvPicPr>
        <p:blipFill>
          <a:blip r:embed="rId4"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graphicFrame>
        <p:nvGraphicFramePr>
          <p:cNvPr id="6" name="Table 5"/>
          <p:cNvGraphicFramePr>
            <a:graphicFrameLocks noGrp="1"/>
          </p:cNvGraphicFramePr>
          <p:nvPr>
            <p:extLst>
              <p:ext uri="{D42A27DB-BD31-4B8C-83A1-F6EECF244321}">
                <p14:modId xmlns:p14="http://schemas.microsoft.com/office/powerpoint/2010/main" xmlns="" val="4181305276"/>
              </p:ext>
            </p:extLst>
          </p:nvPr>
        </p:nvGraphicFramePr>
        <p:xfrm>
          <a:off x="571472" y="1833212"/>
          <a:ext cx="8215370" cy="4313789"/>
        </p:xfrm>
        <a:graphic>
          <a:graphicData uri="http://schemas.openxmlformats.org/drawingml/2006/table">
            <a:tbl>
              <a:tblPr firstRow="1">
                <a:tableStyleId>{306799F8-075E-4A3A-A7F6-7FBC6576F1A4}</a:tableStyleId>
              </a:tblPr>
              <a:tblGrid>
                <a:gridCol w="3258991"/>
                <a:gridCol w="1833182"/>
                <a:gridCol w="1697390"/>
                <a:gridCol w="1425807"/>
              </a:tblGrid>
              <a:tr h="1144405">
                <a:tc>
                  <a:txBody>
                    <a:bodyPr/>
                    <a:lstStyle/>
                    <a:p>
                      <a:pPr marL="0" marR="0" algn="ctr" rtl="0">
                        <a:spcBef>
                          <a:spcPts val="0"/>
                        </a:spcBef>
                        <a:spcAft>
                          <a:spcPts val="0"/>
                        </a:spcAft>
                      </a:pPr>
                      <a:r>
                        <a:rPr lang="ar-AE" sz="2000" dirty="0" smtClean="0">
                          <a:solidFill>
                            <a:schemeClr val="accent2">
                              <a:lumMod val="50000"/>
                            </a:schemeClr>
                          </a:solidFill>
                          <a:effectLst>
                            <a:outerShdw blurRad="38100" dist="38100" dir="2700000" algn="tl">
                              <a:srgbClr val="000000">
                                <a:alpha val="43137"/>
                              </a:srgbClr>
                            </a:outerShdw>
                          </a:effectLst>
                        </a:rPr>
                        <a:t>نوع المستورد</a:t>
                      </a:r>
                      <a:r>
                        <a:rPr lang="ar-AE" sz="2000" baseline="0" dirty="0" smtClean="0">
                          <a:solidFill>
                            <a:schemeClr val="accent2">
                              <a:lumMod val="50000"/>
                            </a:schemeClr>
                          </a:solidFill>
                          <a:effectLst>
                            <a:outerShdw blurRad="38100" dist="38100" dir="2700000" algn="tl">
                              <a:srgbClr val="000000">
                                <a:alpha val="43137"/>
                              </a:srgbClr>
                            </a:outerShdw>
                          </a:effectLst>
                        </a:rPr>
                        <a:t>  </a:t>
                      </a:r>
                      <a:endParaRPr lang="en-US" sz="2000" baseline="0" dirty="0" smtClean="0">
                        <a:solidFill>
                          <a:schemeClr val="accent2">
                            <a:lumMod val="50000"/>
                          </a:schemeClr>
                        </a:solidFill>
                        <a:effectLst>
                          <a:outerShdw blurRad="38100" dist="38100" dir="2700000" algn="tl">
                            <a:srgbClr val="000000">
                              <a:alpha val="43137"/>
                            </a:srgbClr>
                          </a:outerShdw>
                        </a:effectLst>
                      </a:endParaRPr>
                    </a:p>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Consignee</a:t>
                      </a:r>
                      <a:r>
                        <a:rPr lang="ar-AE" sz="2000" dirty="0" smtClean="0">
                          <a:solidFill>
                            <a:schemeClr val="accent2">
                              <a:lumMod val="50000"/>
                            </a:schemeClr>
                          </a:solidFill>
                          <a:effectLst>
                            <a:outerShdw blurRad="38100" dist="38100" dir="2700000" algn="tl">
                              <a:srgbClr val="000000">
                                <a:alpha val="43137"/>
                              </a:srgbClr>
                            </a:outerShdw>
                          </a:effectLst>
                        </a:rPr>
                        <a:t> </a:t>
                      </a:r>
                      <a:r>
                        <a:rPr lang="en-US" sz="2000" dirty="0" smtClean="0">
                          <a:solidFill>
                            <a:schemeClr val="accent2">
                              <a:lumMod val="50000"/>
                            </a:schemeClr>
                          </a:solidFill>
                          <a:effectLst>
                            <a:outerShdw blurRad="38100" dist="38100" dir="2700000" algn="tl">
                              <a:srgbClr val="000000">
                                <a:alpha val="43137"/>
                              </a:srgbClr>
                            </a:outerShdw>
                          </a:effectLst>
                        </a:rPr>
                        <a:t>type</a:t>
                      </a:r>
                      <a:r>
                        <a:rPr lang="ar-AE" sz="2000" baseline="0" dirty="0" smtClean="0">
                          <a:solidFill>
                            <a:schemeClr val="accent2">
                              <a:lumMod val="50000"/>
                            </a:schemeClr>
                          </a:solidFill>
                          <a:effectLst>
                            <a:outerShdw blurRad="38100" dist="38100" dir="2700000" algn="tl">
                              <a:srgbClr val="000000">
                                <a:alpha val="43137"/>
                              </a:srgbClr>
                            </a:outerShdw>
                          </a:effectLst>
                        </a:rPr>
                        <a:t> </a:t>
                      </a:r>
                      <a:endParaRPr lang="ar-SA" sz="2000" baseline="0" dirty="0" smtClean="0">
                        <a:solidFill>
                          <a:schemeClr val="accent2">
                            <a:lumMod val="50000"/>
                          </a:schemeClr>
                        </a:solidFill>
                        <a:effectLst>
                          <a:outerShdw blurRad="38100" dist="38100" dir="2700000" algn="tl">
                            <a:srgbClr val="000000">
                              <a:alpha val="43137"/>
                            </a:srgbClr>
                          </a:outerShdw>
                        </a:effectLst>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ar-SA" sz="2000" dirty="0" smtClean="0">
                          <a:solidFill>
                            <a:schemeClr val="accent2">
                              <a:lumMod val="50000"/>
                            </a:schemeClr>
                          </a:solidFill>
                          <a:effectLst>
                            <a:outerShdw blurRad="38100" dist="38100" dir="2700000" algn="tl">
                              <a:srgbClr val="000000">
                                <a:alpha val="43137"/>
                              </a:srgbClr>
                            </a:outerShdw>
                          </a:effectLst>
                        </a:rPr>
                        <a:t>الكمية بالطن</a:t>
                      </a:r>
                      <a:endParaRPr lang="en-US" sz="2000" dirty="0" smtClean="0">
                        <a:solidFill>
                          <a:schemeClr val="accent2">
                            <a:lumMod val="50000"/>
                          </a:schemeClr>
                        </a:solidFill>
                        <a:effectLst>
                          <a:outerShdw blurRad="38100" dist="38100" dir="2700000" algn="tl">
                            <a:srgbClr val="000000">
                              <a:alpha val="43137"/>
                            </a:srgbClr>
                          </a:outerShdw>
                        </a:effectLst>
                      </a:endParaRPr>
                    </a:p>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Amount</a:t>
                      </a:r>
                      <a:r>
                        <a:rPr lang="en-US" sz="2000" baseline="0" dirty="0" smtClean="0">
                          <a:solidFill>
                            <a:schemeClr val="accent2">
                              <a:lumMod val="50000"/>
                            </a:schemeClr>
                          </a:solidFill>
                          <a:effectLst>
                            <a:outerShdw blurRad="38100" dist="38100" dir="2700000" algn="tl">
                              <a:srgbClr val="000000">
                                <a:alpha val="43137"/>
                              </a:srgbClr>
                            </a:outerShdw>
                          </a:effectLst>
                        </a:rPr>
                        <a:t> (Ton)</a:t>
                      </a:r>
                      <a:endParaRPr lang="ar-AE" sz="2000" dirty="0" smtClean="0">
                        <a:solidFill>
                          <a:schemeClr val="accent2">
                            <a:lumMod val="50000"/>
                          </a:schemeClr>
                        </a:solidFill>
                        <a:effectLst>
                          <a:outerShdw blurRad="38100" dist="38100" dir="2700000" algn="tl">
                            <a:srgbClr val="000000">
                              <a:alpha val="43137"/>
                            </a:srgbClr>
                          </a:outerShdw>
                        </a:effectLst>
                      </a:endParaRPr>
                    </a:p>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2010</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ar-SA" sz="2000" dirty="0" smtClean="0">
                          <a:solidFill>
                            <a:schemeClr val="accent2">
                              <a:lumMod val="50000"/>
                            </a:schemeClr>
                          </a:solidFill>
                          <a:effectLst>
                            <a:outerShdw blurRad="38100" dist="38100" dir="2700000" algn="tl">
                              <a:srgbClr val="000000">
                                <a:alpha val="43137"/>
                              </a:srgbClr>
                            </a:outerShdw>
                          </a:effectLst>
                        </a:rPr>
                        <a:t>الكمية بالطن</a:t>
                      </a:r>
                      <a:endParaRPr lang="en-US" sz="2000" smtClean="0">
                        <a:solidFill>
                          <a:schemeClr val="accent2">
                            <a:lumMod val="50000"/>
                          </a:schemeClr>
                        </a:solidFill>
                        <a:effectLst>
                          <a:outerShdw blurRad="38100" dist="38100" dir="2700000" algn="tl">
                            <a:srgbClr val="000000">
                              <a:alpha val="43137"/>
                            </a:srgbClr>
                          </a:outerShdw>
                        </a:effectLst>
                      </a:endParaRPr>
                    </a:p>
                    <a:p>
                      <a:pPr marL="0" marR="0" algn="ctr" rtl="0">
                        <a:spcBef>
                          <a:spcPts val="0"/>
                        </a:spcBef>
                        <a:spcAft>
                          <a:spcPts val="0"/>
                        </a:spcAft>
                      </a:pPr>
                      <a:r>
                        <a:rPr lang="en-US" sz="2000" smtClean="0">
                          <a:solidFill>
                            <a:schemeClr val="accent2">
                              <a:lumMod val="50000"/>
                            </a:schemeClr>
                          </a:solidFill>
                          <a:effectLst>
                            <a:outerShdw blurRad="38100" dist="38100" dir="2700000" algn="tl">
                              <a:srgbClr val="000000">
                                <a:alpha val="43137"/>
                              </a:srgbClr>
                            </a:outerShdw>
                          </a:effectLst>
                        </a:rPr>
                        <a:t>Amount </a:t>
                      </a:r>
                      <a:r>
                        <a:rPr lang="en-US" sz="2000" dirty="0" smtClean="0">
                          <a:solidFill>
                            <a:schemeClr val="accent2">
                              <a:lumMod val="50000"/>
                            </a:schemeClr>
                          </a:solidFill>
                          <a:effectLst>
                            <a:outerShdw blurRad="38100" dist="38100" dir="2700000" algn="tl">
                              <a:srgbClr val="000000">
                                <a:alpha val="43137"/>
                              </a:srgbClr>
                            </a:outerShdw>
                          </a:effectLst>
                        </a:rPr>
                        <a:t>(Ton)</a:t>
                      </a:r>
                    </a:p>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2009</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a:t>
                      </a:r>
                    </a:p>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Tons</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r>
              <a:tr h="600048">
                <a:tc>
                  <a:txBody>
                    <a:bodyPr/>
                    <a:lstStyle/>
                    <a:p>
                      <a:pPr marL="0" marR="0" algn="l"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Food Establishments</a:t>
                      </a:r>
                      <a:endParaRPr lang="ar-AE" sz="2000" dirty="0" smtClean="0">
                        <a:solidFill>
                          <a:schemeClr val="accent2">
                            <a:lumMod val="50000"/>
                          </a:schemeClr>
                        </a:solidFill>
                        <a:effectLst>
                          <a:outerShdw blurRad="38100" dist="38100" dir="2700000" algn="tl">
                            <a:srgbClr val="000000">
                              <a:alpha val="43137"/>
                            </a:srgbClr>
                          </a:outerShdw>
                        </a:effectLst>
                      </a:endParaRPr>
                    </a:p>
                    <a:p>
                      <a:pPr marL="0" marR="0" algn="r" rtl="1">
                        <a:spcBef>
                          <a:spcPts val="0"/>
                        </a:spcBef>
                        <a:spcAft>
                          <a:spcPts val="0"/>
                        </a:spcAft>
                      </a:pPr>
                      <a:r>
                        <a:rPr lang="ar-AE" sz="2000" dirty="0" smtClean="0">
                          <a:solidFill>
                            <a:schemeClr val="accent2">
                              <a:lumMod val="50000"/>
                            </a:schemeClr>
                          </a:solidFill>
                          <a:effectLst>
                            <a:outerShdw blurRad="38100" dist="38100" dir="2700000" algn="tl">
                              <a:srgbClr val="000000">
                                <a:alpha val="43137"/>
                              </a:srgbClr>
                            </a:outerShdw>
                          </a:effectLst>
                        </a:rPr>
                        <a:t>مؤسسات</a:t>
                      </a:r>
                      <a:r>
                        <a:rPr lang="ar-AE" sz="2000" baseline="0" dirty="0" smtClean="0">
                          <a:solidFill>
                            <a:schemeClr val="accent2">
                              <a:lumMod val="50000"/>
                            </a:schemeClr>
                          </a:solidFill>
                          <a:effectLst>
                            <a:outerShdw blurRad="38100" dist="38100" dir="2700000" algn="tl">
                              <a:srgbClr val="000000">
                                <a:alpha val="43137"/>
                              </a:srgbClr>
                            </a:outerShdw>
                          </a:effectLst>
                        </a:rPr>
                        <a:t> غذائية</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5,521,213</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4,245,136</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800" dirty="0" smtClean="0">
                          <a:solidFill>
                            <a:schemeClr val="accent2">
                              <a:lumMod val="50000"/>
                            </a:schemeClr>
                          </a:solidFill>
                          <a:effectLst>
                            <a:outerShdw blurRad="38100" dist="38100" dir="2700000" algn="tl">
                              <a:srgbClr val="000000">
                                <a:alpha val="43137"/>
                              </a:srgbClr>
                            </a:outerShdw>
                          </a:effectLst>
                        </a:rPr>
                        <a:t>1,276,077</a:t>
                      </a:r>
                      <a:endParaRPr lang="en-US" sz="18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r>
              <a:tr h="589023">
                <a:tc>
                  <a:txBody>
                    <a:bodyPr/>
                    <a:lstStyle/>
                    <a:p>
                      <a:pPr marL="0" marR="0" algn="l"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Government</a:t>
                      </a:r>
                      <a:endParaRPr lang="ar-AE" sz="2000" dirty="0" smtClean="0">
                        <a:solidFill>
                          <a:schemeClr val="accent2">
                            <a:lumMod val="50000"/>
                          </a:schemeClr>
                        </a:solidFill>
                        <a:effectLst>
                          <a:outerShdw blurRad="38100" dist="38100" dir="2700000" algn="tl">
                            <a:srgbClr val="000000">
                              <a:alpha val="43137"/>
                            </a:srgbClr>
                          </a:outerShdw>
                        </a:effectLst>
                      </a:endParaRPr>
                    </a:p>
                    <a:p>
                      <a:pPr marL="0" marR="0" algn="r" rtl="1">
                        <a:spcBef>
                          <a:spcPts val="0"/>
                        </a:spcBef>
                        <a:spcAft>
                          <a:spcPts val="0"/>
                        </a:spcAft>
                      </a:pPr>
                      <a:r>
                        <a:rPr lang="ar-AE" sz="2000" dirty="0" smtClean="0">
                          <a:solidFill>
                            <a:schemeClr val="accent2">
                              <a:lumMod val="50000"/>
                            </a:schemeClr>
                          </a:solidFill>
                          <a:effectLst>
                            <a:outerShdw blurRad="38100" dist="38100" dir="2700000" algn="tl">
                              <a:srgbClr val="000000">
                                <a:alpha val="43137"/>
                              </a:srgbClr>
                            </a:outerShdw>
                          </a:effectLst>
                        </a:rPr>
                        <a:t>جهات حكومية</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93,831</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3,934</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89,897</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r>
              <a:tr h="589023">
                <a:tc>
                  <a:txBody>
                    <a:bodyPr/>
                    <a:lstStyle/>
                    <a:p>
                      <a:pPr marL="0" marR="0" algn="l"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Personal </a:t>
                      </a:r>
                      <a:endParaRPr lang="ar-AE" sz="2000" dirty="0" smtClean="0">
                        <a:solidFill>
                          <a:schemeClr val="accent2">
                            <a:lumMod val="50000"/>
                          </a:schemeClr>
                        </a:solidFill>
                        <a:effectLst>
                          <a:outerShdw blurRad="38100" dist="38100" dir="2700000" algn="tl">
                            <a:srgbClr val="000000">
                              <a:alpha val="43137"/>
                            </a:srgbClr>
                          </a:outerShdw>
                        </a:effectLst>
                      </a:endParaRPr>
                    </a:p>
                    <a:p>
                      <a:pPr marL="0" marR="0" algn="r" rtl="1">
                        <a:spcBef>
                          <a:spcPts val="0"/>
                        </a:spcBef>
                        <a:spcAft>
                          <a:spcPts val="0"/>
                        </a:spcAft>
                      </a:pPr>
                      <a:r>
                        <a:rPr lang="ar-AE" sz="2000" dirty="0" smtClean="0">
                          <a:solidFill>
                            <a:schemeClr val="accent2">
                              <a:lumMod val="50000"/>
                            </a:schemeClr>
                          </a:solidFill>
                          <a:effectLst>
                            <a:outerShdw blurRad="38100" dist="38100" dir="2700000" algn="tl">
                              <a:srgbClr val="000000">
                                <a:alpha val="43137"/>
                              </a:srgbClr>
                            </a:outerShdw>
                          </a:effectLst>
                        </a:rPr>
                        <a:t>شحنات شخصية</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39,543</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75</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39,467</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r>
              <a:tr h="589023">
                <a:tc>
                  <a:txBody>
                    <a:bodyPr/>
                    <a:lstStyle/>
                    <a:p>
                      <a:pPr marL="0" marR="0" algn="l"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Non Food Company</a:t>
                      </a:r>
                      <a:endParaRPr lang="ar-AE" sz="2000" dirty="0" smtClean="0">
                        <a:solidFill>
                          <a:schemeClr val="accent2">
                            <a:lumMod val="50000"/>
                          </a:schemeClr>
                        </a:solidFill>
                        <a:effectLst>
                          <a:outerShdw blurRad="38100" dist="38100" dir="2700000" algn="tl">
                            <a:srgbClr val="000000">
                              <a:alpha val="43137"/>
                            </a:srgbClr>
                          </a:outerShdw>
                        </a:effectLst>
                      </a:endParaRPr>
                    </a:p>
                    <a:p>
                      <a:pPr marL="0" marR="0" algn="r" rtl="1">
                        <a:spcBef>
                          <a:spcPts val="0"/>
                        </a:spcBef>
                        <a:spcAft>
                          <a:spcPts val="0"/>
                        </a:spcAft>
                      </a:pPr>
                      <a:r>
                        <a:rPr lang="ar-AE" sz="2000" dirty="0" smtClean="0">
                          <a:solidFill>
                            <a:schemeClr val="accent2">
                              <a:lumMod val="50000"/>
                            </a:schemeClr>
                          </a:solidFill>
                          <a:effectLst>
                            <a:outerShdw blurRad="38100" dist="38100" dir="2700000" algn="tl">
                              <a:srgbClr val="000000">
                                <a:alpha val="43137"/>
                              </a:srgbClr>
                            </a:outerShdw>
                          </a:effectLst>
                        </a:rPr>
                        <a:t>شركات</a:t>
                      </a:r>
                      <a:r>
                        <a:rPr lang="ar-AE" sz="2000" baseline="0" dirty="0" smtClean="0">
                          <a:solidFill>
                            <a:schemeClr val="accent2">
                              <a:lumMod val="50000"/>
                            </a:schemeClr>
                          </a:solidFill>
                          <a:effectLst>
                            <a:outerShdw blurRad="38100" dist="38100" dir="2700000" algn="tl">
                              <a:srgbClr val="000000">
                                <a:alpha val="43137"/>
                              </a:srgbClr>
                            </a:outerShdw>
                          </a:effectLst>
                        </a:rPr>
                        <a:t> غير غذائية </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6,020</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5,575</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dirty="0" smtClean="0">
                          <a:solidFill>
                            <a:schemeClr val="accent2">
                              <a:lumMod val="50000"/>
                            </a:schemeClr>
                          </a:solidFill>
                          <a:effectLst>
                            <a:outerShdw blurRad="38100" dist="38100" dir="2700000" algn="tl">
                              <a:srgbClr val="000000">
                                <a:alpha val="43137"/>
                              </a:srgbClr>
                            </a:outerShdw>
                          </a:effectLst>
                        </a:rPr>
                        <a:t>445</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r>
              <a:tr h="656189">
                <a:tc>
                  <a:txBody>
                    <a:bodyPr/>
                    <a:lstStyle/>
                    <a:p>
                      <a:pPr marL="0" marR="0" algn="l"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Total</a:t>
                      </a:r>
                      <a:r>
                        <a:rPr lang="ar-AE" sz="2000" b="1" dirty="0" smtClean="0">
                          <a:solidFill>
                            <a:schemeClr val="accent2">
                              <a:lumMod val="50000"/>
                            </a:schemeClr>
                          </a:solidFill>
                          <a:effectLst>
                            <a:outerShdw blurRad="38100" dist="38100" dir="2700000" algn="tl">
                              <a:srgbClr val="000000">
                                <a:alpha val="43137"/>
                              </a:srgbClr>
                            </a:outerShdw>
                          </a:effectLst>
                        </a:rPr>
                        <a:t> الجملة                      </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5,660,609</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4,254,722</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2000" b="1" dirty="0" smtClean="0">
                          <a:solidFill>
                            <a:schemeClr val="accent2">
                              <a:lumMod val="50000"/>
                            </a:schemeClr>
                          </a:solidFill>
                          <a:effectLst>
                            <a:outerShdw blurRad="38100" dist="38100" dir="2700000" algn="tl">
                              <a:srgbClr val="000000">
                                <a:alpha val="43137"/>
                              </a:srgbClr>
                            </a:outerShdw>
                          </a:effectLst>
                        </a:rPr>
                        <a:t>1,405,887</a:t>
                      </a:r>
                      <a:endParaRPr lang="en-US" sz="20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r>
            </a:tbl>
          </a:graphicData>
        </a:graphic>
      </p:graphicFrame>
      <p:sp>
        <p:nvSpPr>
          <p:cNvPr id="7" name="Slide Number Placeholder 6"/>
          <p:cNvSpPr>
            <a:spLocks noGrp="1"/>
          </p:cNvSpPr>
          <p:nvPr>
            <p:ph type="sldNum" sz="quarter" idx="12"/>
          </p:nvPr>
        </p:nvSpPr>
        <p:spPr/>
        <p:txBody>
          <a:bodyPr/>
          <a:lstStyle/>
          <a:p>
            <a:fld id="{9D2384F7-550B-4A9B-95FC-19E285ECC956}" type="slidenum">
              <a:rPr lang="en-US" smtClean="0"/>
              <a:pPr/>
              <a:t>17</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bwMode="auto">
          <a:xfrm>
            <a:off x="395537" y="2636912"/>
            <a:ext cx="8424935" cy="1368152"/>
          </a:xfrm>
          <a:prstGeom prst="rect">
            <a:avLst/>
          </a:prstGeom>
          <a:ln>
            <a:noFill/>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defRPr/>
            </a:pPr>
            <a:r>
              <a:rPr kumimoji="0" lang="ar-LB" sz="2800" b="1" i="0" u="none" strike="noStrike" kern="0" cap="none" spc="0" normalizeH="0" baseline="0" noProof="0" dirty="0" err="1" smtClean="0">
                <a:ln>
                  <a:noFill/>
                </a:ln>
                <a:solidFill>
                  <a:schemeClr val="accent2">
                    <a:lumMod val="50000"/>
                  </a:schemeClr>
                </a:solidFill>
                <a:uLnTx/>
                <a:uFillTx/>
                <a:latin typeface="+mj-lt"/>
                <a:ea typeface="+mj-ea"/>
                <a:cs typeface="+mj-cs"/>
              </a:rPr>
              <a:t>تفاص</a:t>
            </a:r>
            <a:r>
              <a:rPr kumimoji="0" lang="ar-AE" sz="2800" b="1" i="0" u="none" strike="noStrike" kern="0" cap="none" spc="0" normalizeH="0" baseline="0" noProof="0" dirty="0" smtClean="0">
                <a:ln>
                  <a:noFill/>
                </a:ln>
                <a:solidFill>
                  <a:schemeClr val="accent2">
                    <a:lumMod val="50000"/>
                  </a:schemeClr>
                </a:solidFill>
                <a:uLnTx/>
                <a:uFillTx/>
                <a:latin typeface="+mj-lt"/>
                <a:ea typeface="+mj-ea"/>
                <a:cs typeface="+mj-cs"/>
              </a:rPr>
              <a:t>يل الأغذية المرفوضة حسب بلد المنشأ (2009)</a:t>
            </a:r>
            <a:br>
              <a:rPr kumimoji="0" lang="ar-AE" sz="2800" b="1" i="0" u="none" strike="noStrike" kern="0" cap="none" spc="0" normalizeH="0" baseline="0" noProof="0" dirty="0" smtClean="0">
                <a:ln>
                  <a:noFill/>
                </a:ln>
                <a:solidFill>
                  <a:schemeClr val="accent2">
                    <a:lumMod val="50000"/>
                  </a:schemeClr>
                </a:solidFill>
                <a:uLnTx/>
                <a:uFillTx/>
                <a:latin typeface="+mj-lt"/>
                <a:ea typeface="+mj-ea"/>
                <a:cs typeface="+mj-cs"/>
              </a:rPr>
            </a:br>
            <a:r>
              <a:rPr kumimoji="0" lang="en-US" sz="2800" b="1" i="0" u="none" strike="noStrike" kern="0" cap="none" spc="0" normalizeH="0" baseline="0" noProof="0" dirty="0" smtClean="0">
                <a:ln>
                  <a:noFill/>
                </a:ln>
                <a:solidFill>
                  <a:schemeClr val="accent2">
                    <a:lumMod val="50000"/>
                  </a:schemeClr>
                </a:solidFill>
                <a:uLnTx/>
                <a:uFillTx/>
                <a:latin typeface="+mj-lt"/>
                <a:ea typeface="+mj-ea"/>
                <a:cs typeface="+mj-cs"/>
              </a:rPr>
              <a:t>Amounts of Rejected Foods (Country-wise) 20</a:t>
            </a:r>
            <a:r>
              <a:rPr lang="en-US" sz="2800" b="1" kern="0" dirty="0" smtClean="0">
                <a:solidFill>
                  <a:schemeClr val="accent2">
                    <a:lumMod val="50000"/>
                  </a:schemeClr>
                </a:solidFill>
                <a:latin typeface="+mj-lt"/>
                <a:ea typeface="+mj-ea"/>
                <a:cs typeface="+mj-cs"/>
              </a:rPr>
              <a:t>09</a:t>
            </a:r>
            <a:endParaRPr kumimoji="0" lang="en-US" sz="2800" b="1" i="0" u="none" strike="noStrike" kern="0" cap="none" spc="0" normalizeH="0" baseline="0" noProof="0" dirty="0">
              <a:ln>
                <a:noFill/>
              </a:ln>
              <a:solidFill>
                <a:schemeClr val="accent2">
                  <a:lumMod val="50000"/>
                </a:schemeClr>
              </a:solidFill>
              <a:uLnTx/>
              <a:uFillTx/>
              <a:latin typeface="+mj-lt"/>
              <a:ea typeface="+mj-ea"/>
              <a:cs typeface="+mj-cs"/>
            </a:endParaRPr>
          </a:p>
        </p:txBody>
      </p:sp>
      <p:sp>
        <p:nvSpPr>
          <p:cNvPr id="4" name="Title 3"/>
          <p:cNvSpPr>
            <a:spLocks noGrp="1"/>
          </p:cNvSpPr>
          <p:nvPr>
            <p:ph type="title"/>
          </p:nvPr>
        </p:nvSpPr>
        <p:spPr/>
        <p:txBody>
          <a:bodyPr/>
          <a:lstStyle/>
          <a:p>
            <a:endParaRPr lang="en-US" dirty="0">
              <a:effectLst/>
            </a:endParaRPr>
          </a:p>
        </p:txBody>
      </p:sp>
      <p:sp>
        <p:nvSpPr>
          <p:cNvPr id="5" name="Slide Number Placeholder 4"/>
          <p:cNvSpPr>
            <a:spLocks noGrp="1"/>
          </p:cNvSpPr>
          <p:nvPr>
            <p:ph type="sldNum" sz="quarter" idx="12"/>
          </p:nvPr>
        </p:nvSpPr>
        <p:spPr/>
        <p:txBody>
          <a:bodyPr/>
          <a:lstStyle/>
          <a:p>
            <a:fld id="{9D2384F7-550B-4A9B-95FC-19E285ECC956}" type="slidenum">
              <a:rPr lang="en-US" smtClean="0"/>
              <a:pPr/>
              <a:t>18</a:t>
            </a:fld>
            <a:endParaRPr lang="en-US"/>
          </a:p>
        </p:txBody>
      </p:sp>
      <p:pic>
        <p:nvPicPr>
          <p:cNvPr id="7" name="Picture 6" descr="C:\Documents and Settings\AAgalaf\Desktop\gpi\logo\square.jpg"/>
          <p:cNvPicPr>
            <a:picLocks noChangeAspect="1" noChangeArrowheads="1"/>
          </p:cNvPicPr>
          <p:nvPr/>
        </p:nvPicPr>
        <p:blipFill>
          <a:blip r:embed="rId4" cstate="print"/>
          <a:srcRect/>
          <a:stretch>
            <a:fillRect/>
          </a:stretch>
        </p:blipFill>
        <p:spPr bwMode="auto">
          <a:xfrm>
            <a:off x="332296" y="338356"/>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8" name="chart"/>
          <p:cNvPicPr>
            <a:picLocks noChangeAspect="1"/>
          </p:cNvPicPr>
          <p:nvPr/>
        </p:nvPicPr>
        <p:blipFill>
          <a:blip r:embed="rId5" cstate="print"/>
          <a:stretch>
            <a:fillRect/>
          </a:stretch>
        </p:blipFill>
        <p:spPr>
          <a:xfrm>
            <a:off x="8072463" y="338356"/>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ustDataLst>
      <p:tags r:id="rId1"/>
    </p:custData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481900388"/>
              </p:ext>
            </p:extLst>
          </p:nvPr>
        </p:nvGraphicFramePr>
        <p:xfrm>
          <a:off x="1000100" y="7033578"/>
          <a:ext cx="7215242" cy="30640270"/>
        </p:xfrm>
        <a:graphic>
          <a:graphicData uri="http://schemas.openxmlformats.org/drawingml/2006/table">
            <a:tbl>
              <a:tblPr firstRow="1" bandRow="1">
                <a:tableStyleId>{306799F8-075E-4A3A-A7F6-7FBC6576F1A4}</a:tableStyleId>
              </a:tblPr>
              <a:tblGrid>
                <a:gridCol w="934771"/>
                <a:gridCol w="2614428"/>
                <a:gridCol w="1226883"/>
                <a:gridCol w="1226883"/>
                <a:gridCol w="1212277"/>
              </a:tblGrid>
              <a:tr h="55008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Rating</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Country</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Imported Foods</a:t>
                      </a:r>
                      <a:r>
                        <a:rPr lang="en-US" sz="1200" b="1" u="none" strike="noStrike" baseline="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 (Tons)</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Rejected Foods (Tons)</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 of</a:t>
                      </a:r>
                      <a:r>
                        <a:rPr lang="en-US" sz="1200" b="1" u="none" strike="noStrike" baseline="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 Rejected Foods</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Lithuania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25.4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25.4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Dominican Republic</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93.2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Bolivia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558.1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442.0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79.2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Kazakhstan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844.0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649.0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76.9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Djibouti</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78.6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59.4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75.5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Mozambique</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3129.0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2354.7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75.3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Romania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2109.0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1246.7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59.1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Burkina Faso</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110.1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57.0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51.8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Mauritius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356.3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175.5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49.3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Togo</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46.3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Uzbekistan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1006.7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451.7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44.9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Ivory Coast</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89.4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36.3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40.6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Comoros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648.5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241.6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37.3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Austria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10858.1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3980.8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36.7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Uruguay</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3749.8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1219.1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32.5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16</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Tanzania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9619.3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2922.7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30.4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Nepal</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142.5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40.5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28.5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Belize</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669.2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182.3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27.2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19</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Costa Rica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195.9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53.3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27.2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20</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Madagascar</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1291.3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341.5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26.4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Jordan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2779.8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732.4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26.3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Nigeria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753.1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184.4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24.5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Slovenia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22.7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21.6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24</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Colombia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2018.7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425.3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21.1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25</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Afghanistan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10216.5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1894.5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26</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Latvia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329.0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59.3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27</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Portugal</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2317.9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416.9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28</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Myanmar</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58661.3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9579.0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16.3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29</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Tunisia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2345.2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382.1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16.3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30</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Argentina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64251.3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10130.4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31</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United Kingdom</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42208.7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6552.7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32</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Paraguay</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1664.3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254.5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Vietnam</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46312.5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6765.4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Hong Kong</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340.6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49.6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Czech Republic</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768.5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109.5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Honduras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134.0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19.0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Denmark</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9894.0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1382.3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Brazil</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272891.3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38030.1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39</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Nicaragua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669.5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92.9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40</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Germany</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47522.5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6584.5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41</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Bahrain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9542.4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1311.8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42</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Guatemala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5047.7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666.7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Syria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3723.1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479.8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44</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Ireland</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8340.6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1064.7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45</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Algeria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8058.9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889.6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46</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Poland</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16306.6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1778.0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36720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47</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India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1498967.0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153757.1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48</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Korea(South)</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8689.6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878.2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49</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Slovakia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50</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Bulgaria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1674.6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165.1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51</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Mexico</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2164.3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212.4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52</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Sweden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604.8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59.0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Sri Lanka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55374.9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5370.9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54</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France</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94513.8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8988.4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55</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United States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223787.8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21137.7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56</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Morocco</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4569.2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429.0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57</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Turkey</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72659.3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6616.3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58</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Qatar</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313.2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27.0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59</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Russian Federation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6951.5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578.8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60</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Azerbaijan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196.8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61</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Ecuador</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1741.5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128.8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62</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Taiwan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2013.8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145.5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Pakistan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595203.5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41621.4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64</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Peru</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2548.3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177.3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65</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Norway</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3694.4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250.8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66</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Ethiopia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30466.8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2047.1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67</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Netherlands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119368.9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7969.4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68</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Ukraine</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42950.6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2778.4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69</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Singapore</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19138.7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1223.0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70</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Belgium</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59513.3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3759.0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71</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Thailand</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152919.9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8852.3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72</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Iraq</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1906.4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108.4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China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341209.5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17952.8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74</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Indonesia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43339.1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1971.8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75</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Kenya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37125.6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1564.9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76</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Palestine</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235.5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77</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Spain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35053.3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1415.5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78</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Canada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172159.1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6845.5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79</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Saudi Arabia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17586.6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695.4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80</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Reunion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692.7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27.1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81</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Iran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196442.3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7537.8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82</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Malaysia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103150.9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3913.6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Finland</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3574.5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126.3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84</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Cyprus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2436.5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84.5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97806">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United Arab Emirates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5727.5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187.5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Australia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191941.2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6051.1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Yemen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515.8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Kuwait</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890.1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25.1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Armenia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112.4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Lebanon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14906.2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387.6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Bangladesh</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14378.9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349.2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Egypt</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98383.8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2118.7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Hungary</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483.3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South Africa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210693.8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3744.0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Malawi</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1279.4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22.4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Switzerland</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10311.8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180.1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Somalia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586.0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Italy</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137107.7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2250.5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Greece</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8405.9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127.3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Georgia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186.9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Belarus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102.8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Serbia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19.7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New Zealand</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72344.1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858.5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Kyrgyzstan</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87.9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105</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Philippines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104756.1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1145.5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Japan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24109.3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262.7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Sudan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278.7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Uganda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261.9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Zimbabwe</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1419.9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Chile</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37780.5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186.6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Ghana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136.5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Luxembourg</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2290.3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Oman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101207.6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449.5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Malta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5463.7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20.5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Cambodia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48.9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Angola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179.5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Swaziland</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437.9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Albania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119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Andorra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Benin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121</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Bhutan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122</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Bosnia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3127.3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Brunei Darussalam</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55.4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124</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Burundi</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59.1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125</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Cameroon</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16032">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126</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Central African Republic</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22.7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219744">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127</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Congo democratic republic of</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64.0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128</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Croatia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129</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Eritrea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130</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Estonia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131</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Fiji</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205.4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132</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French Guiana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84.1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585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French Polynesia(Tahiti) </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134</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Haiti</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26.1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135</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Iceland</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636.4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136</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Jamaica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19.0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137</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Kiribati</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41.7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138</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Korea(North)</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139</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Kosovo</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109.2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140</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Laos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30.9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141</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Liberia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6.5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142</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Libya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143</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Macedonia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28.9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144</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Maldives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33.4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145</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Mauritania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146</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Micronesia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8.0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147</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Moldova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20.2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Namibia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421.6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149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Nauru</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9.7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Niger</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151</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Palau</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74.5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Panama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74.5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Papua New Guinea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Rwanda</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216.4</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35928">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155</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Saint Kitts and Nevis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7.3</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Senegal</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2.9</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27328">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157</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Serbia and Montenegro</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300.0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158</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Seychelles</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124.8</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467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159</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Trinidad and Tobago</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22.2</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18432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160</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Vanuatu</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170.6</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0.0</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r h="367200">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 </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Total</a:t>
                      </a:r>
                      <a:endParaRPr lang="en-US" sz="12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5,660,460.5</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432,218.8</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c>
                  <a:txBody>
                    <a:bodyPr/>
                    <a:lstStyle/>
                    <a:p>
                      <a:pPr algn="ctr" fontAlgn="b"/>
                      <a:r>
                        <a:rPr lang="en-US" sz="1200" b="1"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 </a:t>
                      </a:r>
                      <a:endParaRPr lang="en-US" sz="12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1440" marR="1440" marT="1440" marB="0" anchor="ctr">
                    <a:cell3D prstMaterial="dkEdge">
                      <a:bevel prst="coolSlant"/>
                      <a:lightRig rig="flood" dir="t"/>
                    </a:cell3D>
                  </a:tcPr>
                </a:tc>
              </a:tr>
            </a:tbl>
          </a:graphicData>
        </a:graphic>
      </p:graphicFrame>
      <p:sp>
        <p:nvSpPr>
          <p:cNvPr id="5" name="Title 4"/>
          <p:cNvSpPr>
            <a:spLocks noGrp="1"/>
          </p:cNvSpPr>
          <p:nvPr>
            <p:ph type="title"/>
          </p:nvPr>
        </p:nvSpPr>
        <p:spPr>
          <a:xfrm>
            <a:off x="1619671" y="-24"/>
            <a:ext cx="5976665" cy="785818"/>
          </a:xfrm>
        </p:spPr>
        <p:style>
          <a:lnRef idx="0">
            <a:schemeClr val="accent3"/>
          </a:lnRef>
          <a:fillRef idx="3">
            <a:schemeClr val="accent3"/>
          </a:fillRef>
          <a:effectRef idx="3">
            <a:schemeClr val="accent3"/>
          </a:effectRef>
          <a:fontRef idx="minor">
            <a:schemeClr val="lt1"/>
          </a:fontRef>
        </p:style>
        <p:txBody>
          <a:bodyPr/>
          <a:lstStyle/>
          <a:p>
            <a:pPr algn="ctr"/>
            <a:r>
              <a:rPr lang="ar-AE" sz="1800" dirty="0" smtClean="0">
                <a:solidFill>
                  <a:schemeClr val="accent2">
                    <a:lumMod val="50000"/>
                  </a:schemeClr>
                </a:solidFill>
                <a:effectLst/>
              </a:rPr>
              <a:t>تفاصيل الأغذية المرفوضة حسب بلد المنشأ (2010)</a:t>
            </a:r>
            <a:br>
              <a:rPr lang="ar-AE" sz="1800" dirty="0" smtClean="0">
                <a:solidFill>
                  <a:schemeClr val="accent2">
                    <a:lumMod val="50000"/>
                  </a:schemeClr>
                </a:solidFill>
                <a:effectLst/>
              </a:rPr>
            </a:br>
            <a:r>
              <a:rPr lang="en-US" sz="1800" dirty="0" smtClean="0">
                <a:solidFill>
                  <a:schemeClr val="accent2">
                    <a:lumMod val="50000"/>
                  </a:schemeClr>
                </a:solidFill>
                <a:effectLst/>
              </a:rPr>
              <a:t>Amounts of Rejected Foods (Country-wise) 2010</a:t>
            </a:r>
            <a:endParaRPr lang="en-US" sz="1800" dirty="0">
              <a:solidFill>
                <a:schemeClr val="accent2">
                  <a:lumMod val="50000"/>
                </a:schemeClr>
              </a:solidFill>
              <a:effectLst/>
            </a:endParaRPr>
          </a:p>
        </p:txBody>
      </p:sp>
      <p:pic>
        <p:nvPicPr>
          <p:cNvPr id="6" name="Picture 5"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7"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ustDataLst>
      <p:tags r:id="rId1"/>
    </p:custData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5.55556E-7 -1.68052E-6 L -0.00382 -0.82525 " pathEditMode="relative" rAng="0" ptsTypes="AA">
                                      <p:cBhvr>
                                        <p:cTn id="6" dur="2000" fill="hold"/>
                                        <p:tgtEl>
                                          <p:spTgt spid="4"/>
                                        </p:tgtEl>
                                        <p:attrNameLst>
                                          <p:attrName>ppt_x</p:attrName>
                                          <p:attrName>ppt_y</p:attrName>
                                        </p:attrNameLst>
                                      </p:cBhvr>
                                      <p:rCtr x="-2" y="-413"/>
                                    </p:animMotion>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nodeType="clickEffect">
                                  <p:stCondLst>
                                    <p:cond delay="0"/>
                                  </p:stCondLst>
                                  <p:childTnLst>
                                    <p:animMotion origin="layout" path="M -0.00382 -0.82525 L 0.00017 -4.91667 " pathEditMode="relative" rAng="0" ptsTypes="AA">
                                      <p:cBhvr>
                                        <p:cTn id="10" dur="2000" fill="hold"/>
                                        <p:tgtEl>
                                          <p:spTgt spid="4"/>
                                        </p:tgtEl>
                                        <p:attrNameLst>
                                          <p:attrName>ppt_x</p:attrName>
                                          <p:attrName>ppt_y</p:attrName>
                                        </p:attrNameLst>
                                      </p:cBhvr>
                                      <p:rCtr x="2" y="-20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4"/>
          </p:nvPr>
        </p:nvSpPr>
        <p:spPr/>
        <p:txBody>
          <a:bodyPr/>
          <a:lstStyle/>
          <a:p>
            <a:fld id="{9D2384F7-550B-4A9B-95FC-19E285ECC956}" type="slidenum">
              <a:rPr lang="en-US" smtClean="0"/>
              <a:pPr/>
              <a:t>2</a:t>
            </a:fld>
            <a:endParaRPr lang="en-US"/>
          </a:p>
        </p:txBody>
      </p:sp>
      <p:sp>
        <p:nvSpPr>
          <p:cNvPr id="40961" name="Rectangle 1"/>
          <p:cNvSpPr>
            <a:spLocks noChangeArrowheads="1"/>
          </p:cNvSpPr>
          <p:nvPr/>
        </p:nvSpPr>
        <p:spPr bwMode="auto">
          <a:xfrm>
            <a:off x="1214414" y="1273719"/>
            <a:ext cx="6643735"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just" rtl="1" fontAlgn="base">
              <a:spcBef>
                <a:spcPct val="0"/>
              </a:spcBef>
              <a:spcAft>
                <a:spcPct val="0"/>
              </a:spcAft>
              <a:buFont typeface="Arial" pitchFamily="34" charset="0"/>
              <a:buChar char="•"/>
            </a:pPr>
            <a:endParaRPr lang="ar-AE" sz="2400" b="1" dirty="0" smtClean="0" bmk="OLE_LINK8">
              <a:solidFill>
                <a:schemeClr val="accent2">
                  <a:lumMod val="50000"/>
                </a:schemeClr>
              </a:solidFill>
              <a:effectLst>
                <a:outerShdw blurRad="38100" dist="38100" dir="2700000" algn="tl">
                  <a:srgbClr val="000000">
                    <a:alpha val="43137"/>
                  </a:srgbClr>
                </a:outerShdw>
              </a:effectLst>
              <a:ea typeface="SimSun"/>
              <a:cs typeface="Simplified Arabic" pitchFamily="2" charset="-78"/>
            </a:endParaRPr>
          </a:p>
          <a:p>
            <a:pPr marL="342900" indent="-342900" algn="just" rtl="1" fontAlgn="base">
              <a:spcBef>
                <a:spcPct val="0"/>
              </a:spcBef>
              <a:spcAft>
                <a:spcPct val="0"/>
              </a:spcAft>
              <a:buFont typeface="Arial" pitchFamily="34" charset="0"/>
              <a:buChar char="•"/>
            </a:pPr>
            <a:r>
              <a:rPr lang="ar-SA" sz="2400" b="1" dirty="0" smtClean="0" bmk="OLE_LINK8">
                <a:solidFill>
                  <a:schemeClr val="accent2">
                    <a:lumMod val="50000"/>
                  </a:schemeClr>
                </a:solidFill>
                <a:effectLst>
                  <a:outerShdw blurRad="38100" dist="38100" dir="2700000" algn="tl">
                    <a:srgbClr val="000000">
                      <a:alpha val="43137"/>
                    </a:srgbClr>
                  </a:outerShdw>
                </a:effectLst>
                <a:cs typeface="Simplified Arabic" pitchFamily="2" charset="-78"/>
              </a:rPr>
              <a:t>قيمة فاتورة الغذاء العالمية تناهز 1 تريليون دولار .*</a:t>
            </a:r>
            <a:endParaRPr lang="ar-AE" sz="2400" b="1" dirty="0" smtClean="0" bmk="OLE_LINK8">
              <a:solidFill>
                <a:schemeClr val="accent2">
                  <a:lumMod val="50000"/>
                </a:schemeClr>
              </a:solidFill>
              <a:effectLst>
                <a:outerShdw blurRad="38100" dist="38100" dir="2700000" algn="tl">
                  <a:srgbClr val="000000">
                    <a:alpha val="43137"/>
                  </a:srgbClr>
                </a:outerShdw>
              </a:effectLst>
              <a:cs typeface="Simplified Arabic" pitchFamily="2" charset="-78"/>
            </a:endParaRPr>
          </a:p>
          <a:p>
            <a:pPr marL="342900" indent="-342900" algn="just" rtl="1" fontAlgn="base">
              <a:spcBef>
                <a:spcPct val="0"/>
              </a:spcBef>
              <a:spcAft>
                <a:spcPct val="0"/>
              </a:spcAft>
              <a:buFont typeface="Arial" pitchFamily="34" charset="0"/>
              <a:buChar char="•"/>
            </a:pPr>
            <a:r>
              <a:rPr lang="ar-AE"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قيمة واردات الأغذية للإمارات بلغت 2</a:t>
            </a:r>
            <a:r>
              <a:rPr lang="ar-LB"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8</a:t>
            </a:r>
            <a:r>
              <a:rPr lang="ar-AE"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 مليار درهم (أكثر من </a:t>
            </a:r>
            <a:r>
              <a:rPr lang="ar-LB"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7</a:t>
            </a:r>
            <a:r>
              <a:rPr lang="ar-AE"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 مليار دولار)</a:t>
            </a:r>
            <a:r>
              <a:rPr lang="en-US"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 </a:t>
            </a:r>
            <a:r>
              <a:rPr lang="ar-AE"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 (2010)</a:t>
            </a:r>
            <a:r>
              <a:rPr lang="ar-SA"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a:t>
            </a:r>
          </a:p>
          <a:p>
            <a:pPr marL="342900" indent="-342900" algn="just" rtl="1" fontAlgn="base">
              <a:spcBef>
                <a:spcPct val="0"/>
              </a:spcBef>
              <a:spcAft>
                <a:spcPct val="0"/>
              </a:spcAft>
              <a:buFont typeface="Arial" pitchFamily="34" charset="0"/>
              <a:buChar char="•"/>
            </a:pPr>
            <a:r>
              <a:rPr lang="ar-SA"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تشكل ما يقارب من 80 – 90 % من الاغذية المتداولة أغذية مستوردة .</a:t>
            </a:r>
            <a:endParaRPr lang="ar-AE"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endParaRPr>
          </a:p>
          <a:p>
            <a:pPr marL="342900" indent="-342900" algn="just" rtl="1" fontAlgn="base">
              <a:spcBef>
                <a:spcPct val="0"/>
              </a:spcBef>
              <a:spcAft>
                <a:spcPct val="0"/>
              </a:spcAft>
              <a:buFont typeface="Arial" pitchFamily="34" charset="0"/>
              <a:buChar char="•"/>
            </a:pPr>
            <a:r>
              <a:rPr lang="ar-AE"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بلغت قيمة الأغذية المصدرة 4,656,478 درهم (حوالي 1,2 مليار دولار) (2010)</a:t>
            </a:r>
            <a:r>
              <a:rPr lang="ar-SA"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a:t>
            </a:r>
            <a:endParaRPr lang="ar-AE"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endParaRPr>
          </a:p>
          <a:p>
            <a:pPr marL="342900" indent="-342900" algn="just" rtl="1" fontAlgn="base">
              <a:spcBef>
                <a:spcPct val="0"/>
              </a:spcBef>
              <a:spcAft>
                <a:spcPct val="0"/>
              </a:spcAft>
              <a:buFont typeface="Arial" pitchFamily="34" charset="0"/>
              <a:buChar char="•"/>
            </a:pPr>
            <a:r>
              <a:rPr lang="ar-AE"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بلغت قيمة الأغذية المعاد تصديرها 4,959,565 درهم (حوالي 1,4 مليار دولار) </a:t>
            </a:r>
            <a:r>
              <a:rPr lang="ar-SA"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a:t>
            </a:r>
            <a:endParaRPr lang="en-US"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endParaRPr>
          </a:p>
          <a:p>
            <a:pPr marL="342900" indent="-342900" algn="just" rtl="1" fontAlgn="base">
              <a:spcBef>
                <a:spcPct val="0"/>
              </a:spcBef>
              <a:spcAft>
                <a:spcPct val="0"/>
              </a:spcAft>
              <a:buFont typeface="Arial" pitchFamily="34" charset="0"/>
              <a:buChar char="•"/>
            </a:pPr>
            <a:r>
              <a:rPr lang="ar-AE"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تعداد سكان دبي (2010) بلغ 1,905,476 نسمة</a:t>
            </a:r>
            <a:r>
              <a:rPr lang="ar-SA"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rPr>
              <a:t> **.</a:t>
            </a:r>
            <a:endParaRPr lang="ar-AE" sz="2400" b="1" dirty="0" smtClean="0">
              <a:solidFill>
                <a:schemeClr val="accent2">
                  <a:lumMod val="50000"/>
                </a:schemeClr>
              </a:solidFill>
              <a:effectLst>
                <a:outerShdw blurRad="38100" dist="38100" dir="2700000" algn="tl">
                  <a:srgbClr val="000000">
                    <a:alpha val="43137"/>
                  </a:srgbClr>
                </a:outerShdw>
              </a:effectLst>
              <a:ea typeface="SimSun"/>
              <a:cs typeface="Simplified Arabic" pitchFamily="2" charset="-78"/>
            </a:endParaRPr>
          </a:p>
          <a:p>
            <a:pPr marL="342900" indent="-342900" algn="just" rtl="1" fontAlgn="base">
              <a:spcBef>
                <a:spcPct val="0"/>
              </a:spcBef>
              <a:spcAft>
                <a:spcPct val="0"/>
              </a:spcAft>
              <a:buFont typeface="Arial" pitchFamily="34" charset="0"/>
              <a:buChar char="•"/>
            </a:pPr>
            <a:r>
              <a:rPr lang="ar-AE" sz="2400" b="1" dirty="0" smtClean="0" bmk="OLE_LINK8">
                <a:solidFill>
                  <a:schemeClr val="accent2">
                    <a:lumMod val="50000"/>
                  </a:schemeClr>
                </a:solidFill>
                <a:effectLst>
                  <a:outerShdw blurRad="38100" dist="38100" dir="2700000" algn="tl">
                    <a:srgbClr val="000000">
                      <a:alpha val="43137"/>
                    </a:srgbClr>
                  </a:outerShdw>
                </a:effectLst>
                <a:cs typeface="Simplified Arabic" pitchFamily="2" charset="-78"/>
              </a:rPr>
              <a:t>تستورد دبي أغذية من أكثر من 160 دولة (2009 - 2010)</a:t>
            </a:r>
            <a:r>
              <a:rPr lang="ar-SA" sz="2400" b="1" dirty="0" smtClean="0" bmk="OLE_LINK8">
                <a:solidFill>
                  <a:schemeClr val="accent2">
                    <a:lumMod val="50000"/>
                  </a:schemeClr>
                </a:solidFill>
                <a:effectLst>
                  <a:outerShdw blurRad="38100" dist="38100" dir="2700000" algn="tl">
                    <a:srgbClr val="000000">
                      <a:alpha val="43137"/>
                    </a:srgbClr>
                  </a:outerShdw>
                </a:effectLst>
                <a:cs typeface="Simplified Arabic" pitchFamily="2" charset="-78"/>
              </a:rPr>
              <a:t> .</a:t>
            </a:r>
            <a:endParaRPr lang="ar-AE" sz="2400" b="1" dirty="0" smtClean="0" bmk="OLE_LINK8">
              <a:solidFill>
                <a:schemeClr val="accent2">
                  <a:lumMod val="50000"/>
                </a:schemeClr>
              </a:solidFill>
              <a:effectLst>
                <a:outerShdw blurRad="38100" dist="38100" dir="2700000" algn="tl">
                  <a:srgbClr val="000000">
                    <a:alpha val="43137"/>
                  </a:srgbClr>
                </a:outerShdw>
              </a:effectLst>
              <a:cs typeface="Simplified Arabic" pitchFamily="2" charset="-78"/>
            </a:endParaRPr>
          </a:p>
        </p:txBody>
      </p:sp>
      <p:pic>
        <p:nvPicPr>
          <p:cNvPr id="4" name="Picture 3"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3" name="Title 2"/>
          <p:cNvSpPr>
            <a:spLocks noGrp="1"/>
          </p:cNvSpPr>
          <p:nvPr>
            <p:ph type="ctrTitle"/>
          </p:nvPr>
        </p:nvSpPr>
        <p:spPr>
          <a:xfrm>
            <a:off x="1403648" y="148207"/>
            <a:ext cx="6264696" cy="904305"/>
          </a:xfrm>
        </p:spPr>
        <p:style>
          <a:lnRef idx="0">
            <a:schemeClr val="accent3"/>
          </a:lnRef>
          <a:fillRef idx="3">
            <a:schemeClr val="accent3"/>
          </a:fillRef>
          <a:effectRef idx="3">
            <a:schemeClr val="accent3"/>
          </a:effectRef>
          <a:fontRef idx="minor">
            <a:schemeClr val="lt1"/>
          </a:fontRef>
        </p:style>
        <p:txBody>
          <a:bodyPr/>
          <a:lstStyle/>
          <a:p>
            <a:r>
              <a:rPr lang="en-US" sz="2800" kern="1200" dirty="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
            </a:r>
            <a:br>
              <a:rPr lang="en-US" sz="2800" kern="1200" dirty="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br>
            <a:r>
              <a:rPr lang="ar-AE" sz="2800" kern="1200" dirty="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مقدمة</a:t>
            </a:r>
            <a:r>
              <a:rPr lang="en-US" sz="2800" kern="1200" dirty="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 </a:t>
            </a:r>
            <a:r>
              <a:rPr lang="en-US" sz="2800" kern="1200" dirty="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
            </a:r>
            <a:br>
              <a:rPr lang="en-US" sz="2800" kern="1200" dirty="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br>
            <a:r>
              <a:rPr lang="en-US" sz="2800" kern="1200" dirty="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Introduction</a:t>
            </a:r>
            <a:r>
              <a:rPr lang="ar-SA" sz="2800" dirty="0"/>
              <a:t/>
            </a:r>
            <a:br>
              <a:rPr lang="ar-SA" sz="2800" dirty="0"/>
            </a:br>
            <a:endParaRPr lang="ar-SA" sz="2800" dirty="0"/>
          </a:p>
        </p:txBody>
      </p:sp>
      <p:sp>
        <p:nvSpPr>
          <p:cNvPr id="2" name="TextBox 1"/>
          <p:cNvSpPr txBox="1"/>
          <p:nvPr/>
        </p:nvSpPr>
        <p:spPr>
          <a:xfrm>
            <a:off x="332296" y="6167366"/>
            <a:ext cx="1647416" cy="461665"/>
          </a:xfrm>
          <a:prstGeom prst="rect">
            <a:avLst/>
          </a:prstGeom>
          <a:noFill/>
        </p:spPr>
        <p:txBody>
          <a:bodyPr wrap="square" rtlCol="1">
            <a:spAutoFit/>
          </a:bodyPr>
          <a:lstStyle/>
          <a:p>
            <a:pPr algn="r" rtl="1"/>
            <a:r>
              <a:rPr lang="ar-SA" sz="1200" b="1" dirty="0" smtClean="0">
                <a:solidFill>
                  <a:schemeClr val="accent2">
                    <a:lumMod val="50000"/>
                  </a:schemeClr>
                </a:solidFill>
                <a:effectLst>
                  <a:outerShdw blurRad="38100" dist="38100" dir="2700000" algn="tl">
                    <a:srgbClr val="000000">
                      <a:alpha val="43137"/>
                    </a:srgbClr>
                  </a:outerShdw>
                </a:effectLst>
              </a:rPr>
              <a:t>*  منظمة الفاو</a:t>
            </a:r>
          </a:p>
          <a:p>
            <a:pPr algn="r" rtl="1"/>
            <a:r>
              <a:rPr lang="ar-SA" sz="1200" b="1" dirty="0" smtClean="0">
                <a:solidFill>
                  <a:schemeClr val="accent2">
                    <a:lumMod val="50000"/>
                  </a:schemeClr>
                </a:solidFill>
                <a:effectLst>
                  <a:outerShdw blurRad="38100" dist="38100" dir="2700000" algn="tl">
                    <a:srgbClr val="000000">
                      <a:alpha val="43137"/>
                    </a:srgbClr>
                  </a:outerShdw>
                </a:effectLst>
              </a:rPr>
              <a:t>** مركز الإحصاء - دبي</a:t>
            </a:r>
            <a:endParaRPr lang="ar-SA" sz="1200" b="1" dirty="0">
              <a:solidFill>
                <a:schemeClr val="accent2">
                  <a:lumMod val="50000"/>
                </a:schemeClr>
              </a:solidFill>
              <a:effectLst>
                <a:outerShdw blurRad="38100" dist="38100" dir="2700000" algn="tl">
                  <a:srgbClr val="000000">
                    <a:alpha val="43137"/>
                  </a:srgbClr>
                </a:outerShdw>
              </a:effectLst>
            </a:endParaRPr>
          </a:p>
        </p:txBody>
      </p:sp>
    </p:spTree>
    <p:custDataLst>
      <p:tags r:id="rId1"/>
    </p:custDataLst>
  </p:cSld>
  <p:clrMapOvr>
    <a:masterClrMapping/>
  </p:clrMapOvr>
  <p:transition>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76200"/>
            <a:ext cx="6552456" cy="1120552"/>
          </a:xfrm>
        </p:spPr>
        <p:style>
          <a:lnRef idx="0">
            <a:schemeClr val="accent3"/>
          </a:lnRef>
          <a:fillRef idx="3">
            <a:schemeClr val="accent3"/>
          </a:fillRef>
          <a:effectRef idx="3">
            <a:schemeClr val="accent3"/>
          </a:effectRef>
          <a:fontRef idx="minor">
            <a:schemeClr val="lt1"/>
          </a:fontRef>
        </p:style>
        <p:txBody>
          <a:bodyPr anchor="ctr"/>
          <a:lstStyle/>
          <a:p>
            <a:pPr algn="ctr" rtl="1"/>
            <a:r>
              <a:rPr lang="ar-AE" sz="1800" dirty="0" smtClean="0">
                <a:solidFill>
                  <a:schemeClr val="bg2"/>
                </a:solidFill>
              </a:rPr>
              <a:t/>
            </a:r>
            <a:br>
              <a:rPr lang="ar-AE" sz="1800" dirty="0" smtClean="0">
                <a:solidFill>
                  <a:schemeClr val="bg2"/>
                </a:solidFill>
              </a:rPr>
            </a:br>
            <a:r>
              <a:rPr lang="ar-AE" sz="1800" b="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مقارنة بين الأغذية المرفوضة في عامي 2009 و2010 من أكثر 10 دول استيراداً للأغذية</a:t>
            </a:r>
            <a:br>
              <a:rPr lang="ar-AE" sz="1800" b="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br>
            <a:r>
              <a:rPr lang="en-US" sz="1800" b="0" dirty="0" smtClean="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rPr>
              <a:t>Rejected Foods in 2009 &amp; 2010 Imported from Top 10 Countries</a:t>
            </a:r>
            <a:r>
              <a:rPr lang="en-US" sz="1800" dirty="0" smtClean="0">
                <a:solidFill>
                  <a:schemeClr val="bg2"/>
                </a:solidFill>
              </a:rPr>
              <a:t/>
            </a:r>
            <a:br>
              <a:rPr lang="en-US" sz="1800" dirty="0" smtClean="0">
                <a:solidFill>
                  <a:schemeClr val="bg2"/>
                </a:solidFill>
              </a:rPr>
            </a:br>
            <a:endParaRPr lang="en-US" sz="1800" dirty="0">
              <a:solidFill>
                <a:schemeClr val="bg2"/>
              </a:solidFill>
            </a:endParaRPr>
          </a:p>
        </p:txBody>
      </p:sp>
      <p:graphicFrame>
        <p:nvGraphicFramePr>
          <p:cNvPr id="4" name="Table 3"/>
          <p:cNvGraphicFramePr>
            <a:graphicFrameLocks noGrp="1"/>
          </p:cNvGraphicFramePr>
          <p:nvPr>
            <p:extLst>
              <p:ext uri="{D42A27DB-BD31-4B8C-83A1-F6EECF244321}">
                <p14:modId xmlns:p14="http://schemas.microsoft.com/office/powerpoint/2010/main" xmlns="" val="945129367"/>
              </p:ext>
            </p:extLst>
          </p:nvPr>
        </p:nvGraphicFramePr>
        <p:xfrm>
          <a:off x="500034" y="2276872"/>
          <a:ext cx="8143933" cy="3373146"/>
        </p:xfrm>
        <a:graphic>
          <a:graphicData uri="http://schemas.openxmlformats.org/drawingml/2006/table">
            <a:tbl>
              <a:tblPr firstRow="1" bandRow="1">
                <a:tableStyleId>{306799F8-075E-4A3A-A7F6-7FBC6576F1A4}</a:tableStyleId>
              </a:tblPr>
              <a:tblGrid>
                <a:gridCol w="1487833"/>
                <a:gridCol w="2819054"/>
                <a:gridCol w="2740748"/>
                <a:gridCol w="1096298"/>
              </a:tblGrid>
              <a:tr h="830840">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Country</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 % of Rejected Foods in 2010</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 % of Rejected Foods in 2009</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cs typeface="+mj-cs"/>
                        </a:rPr>
                        <a:t>% Increase</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r>
              <a:tr h="262021">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Brazil</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13.93</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3.85</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cs typeface="+mj-cs"/>
                        </a:rPr>
                        <a:t>10.1%</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r>
              <a:tr h="144016">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India</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10.25</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1.89</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cs typeface="+mj-cs"/>
                        </a:rPr>
                        <a:t>8.4%</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r>
              <a:tr h="178683">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United States</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9.44</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5.46</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cs typeface="+mj-cs"/>
                        </a:rPr>
                        <a:t>3.9%</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r>
              <a:tr h="69334">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Pakistan</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6.99</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0.73</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cs typeface="+mj-cs"/>
                        </a:rPr>
                        <a:t>6.3%</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r>
              <a:tr h="176009">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Thailand</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5.78</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0.99</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cs typeface="+mj-cs"/>
                        </a:rPr>
                        <a:t>4.8%</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r>
              <a:tr h="66660">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China</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5.26</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4.06</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cs typeface="+mj-cs"/>
                        </a:rPr>
                        <a:t>1.2%</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r>
              <a:tr h="0">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Canada</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3.97</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0.89</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cs typeface="+mj-cs"/>
                        </a:rPr>
                        <a:t>3.1%</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r>
              <a:tr h="63986">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Iran</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3.83</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1.23</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cs typeface="+mj-cs"/>
                        </a:rPr>
                        <a:t>2.6%</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r>
              <a:tr h="0">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Australia</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3.15</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a:solidFill>
                            <a:schemeClr val="accent2">
                              <a:lumMod val="50000"/>
                            </a:schemeClr>
                          </a:solidFill>
                          <a:effectLst>
                            <a:outerShdw blurRad="38100" dist="38100" dir="2700000" algn="tl">
                              <a:srgbClr val="000000">
                                <a:alpha val="43137"/>
                              </a:srgbClr>
                            </a:outerShdw>
                          </a:effectLst>
                          <a:cs typeface="+mj-cs"/>
                        </a:rPr>
                        <a:t>0.95</a:t>
                      </a:r>
                      <a:endParaRPr lang="en-US" sz="1600" b="1" i="0" u="none" strike="noStrike">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cs typeface="+mj-cs"/>
                        </a:rPr>
                        <a:t>2.2%</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r>
              <a:tr h="61312">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South Africa</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1.77</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a:solidFill>
                            <a:schemeClr val="accent2">
                              <a:lumMod val="50000"/>
                            </a:schemeClr>
                          </a:solidFill>
                          <a:effectLst>
                            <a:outerShdw blurRad="38100" dist="38100" dir="2700000" algn="tl">
                              <a:srgbClr val="000000">
                                <a:alpha val="43137"/>
                              </a:srgbClr>
                            </a:outerShdw>
                          </a:effectLst>
                          <a:cs typeface="+mj-cs"/>
                        </a:rPr>
                        <a:t>0.37</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cs typeface="+mj-cs"/>
                        </a:rPr>
                        <a:t>1.4%</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mj-cs"/>
                      </a:endParaRPr>
                    </a:p>
                  </a:txBody>
                  <a:tcPr marL="9525" marR="9525" marT="9525" marB="0" anchor="ctr">
                    <a:cell3D prstMaterial="dkEdge">
                      <a:bevel prst="coolSlant"/>
                      <a:lightRig rig="flood" dir="t"/>
                    </a:cell3D>
                  </a:tcPr>
                </a:tc>
              </a:tr>
            </a:tbl>
          </a:graphicData>
        </a:graphic>
      </p:graphicFrame>
      <p:pic>
        <p:nvPicPr>
          <p:cNvPr id="5" name="Picture 4"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ustDataLst>
      <p:tags r:id="rId1"/>
    </p:custData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Documents and Settings\AAgalaf\Desktop\gpi\logo\square.jpg"/>
          <p:cNvPicPr>
            <a:picLocks noChangeAspect="1" noChangeArrowheads="1"/>
          </p:cNvPicPr>
          <p:nvPr/>
        </p:nvPicPr>
        <p:blipFill>
          <a:blip r:embed="rId3"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chart"/>
          <p:cNvPicPr>
            <a:picLocks noChangeAspect="1"/>
          </p:cNvPicPr>
          <p:nvPr/>
        </p:nvPicPr>
        <p:blipFill>
          <a:blip r:embed="rId4"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6" name="Title 5"/>
          <p:cNvSpPr>
            <a:spLocks noGrp="1"/>
          </p:cNvSpPr>
          <p:nvPr>
            <p:ph type="title"/>
          </p:nvPr>
        </p:nvSpPr>
        <p:spPr>
          <a:xfrm>
            <a:off x="327926" y="2727581"/>
            <a:ext cx="8458200" cy="1224136"/>
          </a:xfrm>
        </p:spPr>
        <p:style>
          <a:lnRef idx="0">
            <a:schemeClr val="accent3"/>
          </a:lnRef>
          <a:fillRef idx="3">
            <a:schemeClr val="accent3"/>
          </a:fillRef>
          <a:effectRef idx="3">
            <a:schemeClr val="accent3"/>
          </a:effectRef>
          <a:fontRef idx="minor">
            <a:schemeClr val="lt1"/>
          </a:fontRef>
        </p:style>
        <p:txBody>
          <a:bodyPr/>
          <a:lstStyle/>
          <a:p>
            <a:pPr algn="ctr" rtl="1"/>
            <a:r>
              <a:rPr lang="ar-AE" sz="3200" dirty="0">
                <a:solidFill>
                  <a:schemeClr val="accent2">
                    <a:lumMod val="50000"/>
                  </a:schemeClr>
                </a:solidFill>
                <a:effectLst/>
              </a:rPr>
              <a:t>النتائج المخبرية لعينات </a:t>
            </a:r>
            <a:r>
              <a:rPr lang="ar-AE" sz="3200" dirty="0" smtClean="0">
                <a:solidFill>
                  <a:schemeClr val="accent2">
                    <a:lumMod val="50000"/>
                  </a:schemeClr>
                </a:solidFill>
                <a:effectLst/>
              </a:rPr>
              <a:t>الأغذية</a:t>
            </a:r>
            <a:r>
              <a:rPr lang="ar-SA" sz="3200" dirty="0" smtClean="0">
                <a:solidFill>
                  <a:schemeClr val="accent2">
                    <a:lumMod val="50000"/>
                  </a:schemeClr>
                </a:solidFill>
                <a:effectLst/>
              </a:rPr>
              <a:t/>
            </a:r>
            <a:br>
              <a:rPr lang="ar-SA" sz="3200" dirty="0" smtClean="0">
                <a:solidFill>
                  <a:schemeClr val="accent2">
                    <a:lumMod val="50000"/>
                  </a:schemeClr>
                </a:solidFill>
                <a:effectLst/>
              </a:rPr>
            </a:br>
            <a:r>
              <a:rPr lang="ar-AE" sz="3200" dirty="0" smtClean="0">
                <a:solidFill>
                  <a:schemeClr val="accent2">
                    <a:lumMod val="50000"/>
                  </a:schemeClr>
                </a:solidFill>
                <a:effectLst/>
              </a:rPr>
              <a:t> </a:t>
            </a:r>
            <a:r>
              <a:rPr lang="en-US" sz="3200" dirty="0" smtClean="0">
                <a:solidFill>
                  <a:schemeClr val="accent2">
                    <a:lumMod val="50000"/>
                  </a:schemeClr>
                </a:solidFill>
                <a:effectLst/>
              </a:rPr>
              <a:t>Laboratory Results of Food Samples</a:t>
            </a:r>
            <a:endParaRPr lang="en-US" sz="3200" dirty="0">
              <a:solidFill>
                <a:schemeClr val="accent2">
                  <a:lumMod val="50000"/>
                </a:schemeClr>
              </a:solidFill>
              <a:effectLst/>
            </a:endParaRPr>
          </a:p>
        </p:txBody>
      </p:sp>
      <p:sp>
        <p:nvSpPr>
          <p:cNvPr id="7" name="Slide Number Placeholder 6"/>
          <p:cNvSpPr>
            <a:spLocks noGrp="1"/>
          </p:cNvSpPr>
          <p:nvPr>
            <p:ph type="sldNum" sz="quarter" idx="12"/>
          </p:nvPr>
        </p:nvSpPr>
        <p:spPr/>
        <p:txBody>
          <a:bodyPr/>
          <a:lstStyle/>
          <a:p>
            <a:fld id="{9D2384F7-550B-4A9B-95FC-19E285ECC956}" type="slidenum">
              <a:rPr lang="en-US" smtClean="0"/>
              <a:pPr/>
              <a:t>21</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xmlns="" val="166408366"/>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pic>
        <p:nvPicPr>
          <p:cNvPr id="3" name="Picture 2"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6" name="Slide Number Placeholder 5"/>
          <p:cNvSpPr>
            <a:spLocks noGrp="1"/>
          </p:cNvSpPr>
          <p:nvPr>
            <p:ph type="sldNum" sz="quarter" idx="12"/>
          </p:nvPr>
        </p:nvSpPr>
        <p:spPr/>
        <p:txBody>
          <a:bodyPr/>
          <a:lstStyle/>
          <a:p>
            <a:fld id="{9D2384F7-550B-4A9B-95FC-19E285ECC956}" type="slidenum">
              <a:rPr lang="en-US" smtClean="0"/>
              <a:pPr/>
              <a:t>22</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1680" y="176739"/>
            <a:ext cx="5760640" cy="1109121"/>
          </a:xfrm>
          <a:prstGeom prst="rect">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rtlCol="1" anchor="ctr"/>
          <a:lstStyle/>
          <a:p>
            <a:pPr algn="ctr"/>
            <a:endParaRPr lang="ar-SA"/>
          </a:p>
        </p:txBody>
      </p:sp>
      <p:sp>
        <p:nvSpPr>
          <p:cNvPr id="3" name="Subtitle 2"/>
          <p:cNvSpPr>
            <a:spLocks noGrp="1"/>
          </p:cNvSpPr>
          <p:nvPr>
            <p:ph type="subTitle" idx="1"/>
          </p:nvPr>
        </p:nvSpPr>
        <p:spPr>
          <a:xfrm>
            <a:off x="1357289" y="285728"/>
            <a:ext cx="6477000" cy="609600"/>
          </a:xfrm>
        </p:spPr>
        <p:txBody>
          <a:bodyPr/>
          <a:lstStyle/>
          <a:p>
            <a:r>
              <a:rPr lang="ar-AE" b="1" dirty="0">
                <a:solidFill>
                  <a:schemeClr val="accent2">
                    <a:lumMod val="50000"/>
                  </a:schemeClr>
                </a:solidFill>
                <a:effectLst>
                  <a:outerShdw blurRad="50800" dist="38100" dir="18900000" algn="bl" rotWithShape="0">
                    <a:prstClr val="black">
                      <a:alpha val="40000"/>
                    </a:prstClr>
                  </a:outerShdw>
                </a:effectLst>
                <a:latin typeface="Arial" pitchFamily="34" charset="0"/>
                <a:cs typeface="Arial" pitchFamily="34" charset="0"/>
              </a:rPr>
              <a:t>أسباب عدم استيفاء عينات الأغذية</a:t>
            </a:r>
            <a:r>
              <a:rPr lang="en-US" b="1" dirty="0">
                <a:solidFill>
                  <a:schemeClr val="accent2">
                    <a:lumMod val="50000"/>
                  </a:schemeClr>
                </a:solidFill>
                <a:effectLst>
                  <a:outerShdw blurRad="50800" dist="38100" dir="18900000" algn="bl" rotWithShape="0">
                    <a:prstClr val="black">
                      <a:alpha val="40000"/>
                    </a:prstClr>
                  </a:outerShdw>
                </a:effectLst>
                <a:latin typeface="Arial" pitchFamily="34" charset="0"/>
                <a:cs typeface="Arial" pitchFamily="34" charset="0"/>
              </a:rPr>
              <a:t> </a:t>
            </a:r>
            <a:endParaRPr lang="en-US" b="1" dirty="0" smtClean="0">
              <a:solidFill>
                <a:schemeClr val="accent2">
                  <a:lumMod val="50000"/>
                </a:schemeClr>
              </a:solidFill>
              <a:effectLst>
                <a:outerShdw blurRad="50800" dist="38100" dir="18900000" algn="bl" rotWithShape="0">
                  <a:prstClr val="black">
                    <a:alpha val="40000"/>
                  </a:prstClr>
                </a:outerShdw>
              </a:effectLst>
              <a:latin typeface="Arial" pitchFamily="34" charset="0"/>
              <a:cs typeface="Arial" pitchFamily="34" charset="0"/>
            </a:endParaRPr>
          </a:p>
          <a:p>
            <a:r>
              <a:rPr lang="en-US" b="1" dirty="0" smtClean="0">
                <a:solidFill>
                  <a:schemeClr val="accent2">
                    <a:lumMod val="50000"/>
                  </a:schemeClr>
                </a:solidFill>
                <a:effectLst>
                  <a:outerShdw blurRad="50800" dist="38100" dir="18900000" algn="bl" rotWithShape="0">
                    <a:prstClr val="black">
                      <a:alpha val="40000"/>
                    </a:prstClr>
                  </a:outerShdw>
                </a:effectLst>
                <a:latin typeface="Arial" pitchFamily="34" charset="0"/>
                <a:cs typeface="Arial" pitchFamily="34" charset="0"/>
              </a:rPr>
              <a:t>Reasons For Non-Compliance</a:t>
            </a:r>
            <a:endParaRPr lang="ar-AE" b="1" dirty="0" smtClean="0">
              <a:solidFill>
                <a:schemeClr val="accent2">
                  <a:lumMod val="50000"/>
                </a:schemeClr>
              </a:solidFill>
              <a:effectLst>
                <a:outerShdw blurRad="50800" dist="38100" dir="18900000" algn="bl" rotWithShape="0">
                  <a:prstClr val="black">
                    <a:alpha val="40000"/>
                  </a:prstClr>
                </a:outerShdw>
              </a:effectLst>
              <a:latin typeface="Arial" pitchFamily="34" charset="0"/>
              <a:cs typeface="Arial" pitchFamily="34" charset="0"/>
            </a:endParaRPr>
          </a:p>
          <a:p>
            <a:endParaRPr lang="en-US" dirty="0">
              <a:solidFill>
                <a:schemeClr val="accent2">
                  <a:lumMod val="50000"/>
                </a:schemeClr>
              </a:solidFill>
            </a:endParaRPr>
          </a:p>
        </p:txBody>
      </p:sp>
      <p:graphicFrame>
        <p:nvGraphicFramePr>
          <p:cNvPr id="4" name="Chart 3"/>
          <p:cNvGraphicFramePr/>
          <p:nvPr>
            <p:extLst>
              <p:ext uri="{D42A27DB-BD31-4B8C-83A1-F6EECF244321}">
                <p14:modId xmlns:p14="http://schemas.microsoft.com/office/powerpoint/2010/main" xmlns="" val="2568735963"/>
              </p:ext>
            </p:extLst>
          </p:nvPr>
        </p:nvGraphicFramePr>
        <p:xfrm>
          <a:off x="500034" y="1071546"/>
          <a:ext cx="8072495" cy="5286412"/>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7" name="Slide Number Placeholder 6"/>
          <p:cNvSpPr>
            <a:spLocks noGrp="1"/>
          </p:cNvSpPr>
          <p:nvPr>
            <p:ph type="sldNum" sz="quarter" idx="4"/>
          </p:nvPr>
        </p:nvSpPr>
        <p:spPr/>
        <p:txBody>
          <a:bodyPr/>
          <a:lstStyle/>
          <a:p>
            <a:fld id="{9D2384F7-550B-4A9B-95FC-19E285ECC956}" type="slidenum">
              <a:rPr lang="en-US" smtClean="0"/>
              <a:pPr/>
              <a:t>23</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210543" y="104594"/>
            <a:ext cx="6673825" cy="948142"/>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a:lstStyle/>
          <a:p>
            <a:pPr fontAlgn="auto">
              <a:spcBef>
                <a:spcPts val="0"/>
              </a:spcBef>
              <a:spcAft>
                <a:spcPts val="0"/>
              </a:spcAft>
              <a:defRPr lang="ar-SA" sz="2000" b="1" i="0" u="none" strike="noStrike" kern="1200" baseline="0">
                <a:solidFill>
                  <a:sysClr val="window" lastClr="FFFFFF"/>
                </a:solidFill>
                <a:effectLst>
                  <a:outerShdw blurRad="50800" dist="38100" dir="18900000" algn="bl" rotWithShape="0">
                    <a:prstClr val="black">
                      <a:alpha val="40000"/>
                    </a:prstClr>
                  </a:outerShdw>
                </a:effectLst>
                <a:latin typeface="Arial" pitchFamily="34" charset="0"/>
                <a:ea typeface="+mn-ea"/>
                <a:cs typeface="Arial" pitchFamily="34" charset="0"/>
              </a:defRPr>
            </a:pPr>
            <a:r>
              <a:rPr lang="en-US" sz="1800" kern="1200" dirty="0" smtClean="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t/>
            </a:r>
            <a:br>
              <a:rPr lang="en-US" sz="1800" kern="1200" dirty="0" smtClean="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br>
            <a:r>
              <a:rPr lang="ar-AE" sz="2400" kern="1200" dirty="0" smtClean="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t>تفاصيل </a:t>
            </a:r>
            <a:r>
              <a:rPr lang="ar-AE" sz="2400" kern="1200" dirty="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t>عدم الاستيفاء الميكروبي 2009</a:t>
            </a:r>
            <a:r>
              <a:rPr lang="en-US" sz="2400" kern="1200" dirty="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t/>
            </a:r>
            <a:br>
              <a:rPr lang="en-US" sz="2400" kern="1200" dirty="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br>
            <a:r>
              <a:rPr lang="en-US" sz="2400" kern="1200" dirty="0" smtClean="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t>Details </a:t>
            </a:r>
            <a:r>
              <a:rPr lang="en-US" sz="2400" kern="1200" dirty="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t>Of Microbial Non </a:t>
            </a:r>
            <a:r>
              <a:rPr lang="en-US" sz="2400" kern="1200" dirty="0" smtClean="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t>Compliance 2009</a:t>
            </a:r>
            <a:r>
              <a:rPr lang="ar-AE" sz="1800" kern="1200" dirty="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t/>
            </a:r>
            <a:br>
              <a:rPr lang="ar-AE" sz="1800" kern="1200" dirty="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br>
            <a:r>
              <a:rPr lang="ar-AE" sz="1800" kern="1200" dirty="0">
                <a:solidFill>
                  <a:schemeClr val="accent2">
                    <a:lumMod val="50000"/>
                  </a:schemeClr>
                </a:solidFill>
                <a:effectLst>
                  <a:outerShdw blurRad="50800" dist="38100" algn="tr" rotWithShape="0">
                    <a:prstClr val="black">
                      <a:alpha val="40000"/>
                    </a:prstClr>
                  </a:outerShdw>
                </a:effectLst>
                <a:latin typeface="Arial" pitchFamily="34" charset="0"/>
                <a:cs typeface="Arial" pitchFamily="34" charset="0"/>
              </a:rPr>
              <a:t> </a:t>
            </a:r>
            <a:endParaRPr lang="ar-SA" sz="1800" dirty="0"/>
          </a:p>
        </p:txBody>
      </p:sp>
      <p:sp>
        <p:nvSpPr>
          <p:cNvPr id="7" name="Slide Number Placeholder 6"/>
          <p:cNvSpPr>
            <a:spLocks noGrp="1"/>
          </p:cNvSpPr>
          <p:nvPr>
            <p:ph type="sldNum" sz="quarter" idx="4"/>
          </p:nvPr>
        </p:nvSpPr>
        <p:spPr/>
        <p:txBody>
          <a:bodyPr/>
          <a:lstStyle/>
          <a:p>
            <a:fld id="{9D2384F7-550B-4A9B-95FC-19E285ECC956}" type="slidenum">
              <a:rPr lang="en-US" smtClean="0"/>
              <a:pPr/>
              <a:t>24</a:t>
            </a:fld>
            <a:endParaRPr lang="en-US"/>
          </a:p>
        </p:txBody>
      </p:sp>
      <p:pic>
        <p:nvPicPr>
          <p:cNvPr id="5" name="Picture 4" descr="C:\Documents and Settings\AAgalaf\Desktop\gpi\logo\square.jpg"/>
          <p:cNvPicPr>
            <a:picLocks noChangeAspect="1" noChangeArrowheads="1"/>
          </p:cNvPicPr>
          <p:nvPr/>
        </p:nvPicPr>
        <p:blipFill>
          <a:blip r:embed="rId3"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chart"/>
          <p:cNvPicPr>
            <a:picLocks noChangeAspect="1"/>
          </p:cNvPicPr>
          <p:nvPr/>
        </p:nvPicPr>
        <p:blipFill>
          <a:blip r:embed="rId4"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graphicFrame>
        <p:nvGraphicFramePr>
          <p:cNvPr id="4" name="Chart 3"/>
          <p:cNvGraphicFramePr/>
          <p:nvPr>
            <p:extLst>
              <p:ext uri="{D42A27DB-BD31-4B8C-83A1-F6EECF244321}">
                <p14:modId xmlns:p14="http://schemas.microsoft.com/office/powerpoint/2010/main" xmlns="" val="1494958637"/>
              </p:ext>
            </p:extLst>
          </p:nvPr>
        </p:nvGraphicFramePr>
        <p:xfrm>
          <a:off x="-28707" y="0"/>
          <a:ext cx="9144000" cy="6858000"/>
        </p:xfrm>
        <a:graphic>
          <a:graphicData uri="http://schemas.openxmlformats.org/drawingml/2006/chart">
            <c:chart xmlns:c="http://schemas.openxmlformats.org/drawingml/2006/chart" xmlns:r="http://schemas.openxmlformats.org/officeDocument/2006/relationships" r:id="rId5"/>
          </a:graphicData>
        </a:graphic>
      </p:graphicFrame>
    </p:spTree>
    <p:custDataLst>
      <p:tags r:id="rId1"/>
    </p:custDataLst>
  </p:cSld>
  <p:clrMapOvr>
    <a:masterClrMapping/>
  </p:clrMapOvr>
  <p:transition>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76200"/>
            <a:ext cx="6480448" cy="1120552"/>
          </a:xfrm>
        </p:spPr>
        <p:style>
          <a:lnRef idx="0">
            <a:schemeClr val="accent3"/>
          </a:lnRef>
          <a:fillRef idx="3">
            <a:schemeClr val="accent3"/>
          </a:fillRef>
          <a:effectRef idx="3">
            <a:schemeClr val="accent3"/>
          </a:effectRef>
          <a:fontRef idx="minor">
            <a:schemeClr val="lt1"/>
          </a:fontRef>
        </p:style>
        <p:txBody>
          <a:bodyPr/>
          <a:lstStyle/>
          <a:p>
            <a:pPr algn="ctr" fontAlgn="auto">
              <a:spcBef>
                <a:spcPts val="0"/>
              </a:spcBef>
              <a:spcAft>
                <a:spcPts val="0"/>
              </a:spcAft>
              <a:defRPr sz="2000" b="1" i="0" u="none" strike="noStrike" kern="1200" baseline="0">
                <a:solidFill>
                  <a:srgbClr val="C0504D">
                    <a:lumMod val="50000"/>
                  </a:srgbClr>
                </a:solidFill>
                <a:latin typeface="+mn-lt"/>
                <a:ea typeface="+mn-ea"/>
                <a:cs typeface="+mn-cs"/>
              </a:defRPr>
            </a:pPr>
            <a:r>
              <a:rPr lang="ar-AE" sz="2800" kern="1200" dirty="0">
                <a:solidFill>
                  <a:srgbClr val="C0504D">
                    <a:lumMod val="50000"/>
                  </a:srgbClr>
                </a:solidFill>
                <a:effectLst>
                  <a:outerShdw blurRad="50800" dist="38100" algn="tr" rotWithShape="0">
                    <a:srgbClr val="000000">
                      <a:alpha val="40000"/>
                    </a:srgbClr>
                  </a:outerShdw>
                </a:effectLst>
              </a:rPr>
              <a:t>تفاصيل عدم الاستيفاء الميكروبي 2010</a:t>
            </a:r>
            <a:r>
              <a:rPr lang="ar-SA" sz="1600" kern="1200" dirty="0">
                <a:solidFill>
                  <a:srgbClr val="C0504D">
                    <a:lumMod val="50000"/>
                  </a:srgbClr>
                </a:solidFill>
                <a:effectLst/>
              </a:rPr>
              <a:t/>
            </a:r>
            <a:br>
              <a:rPr lang="ar-SA" sz="1600" kern="1200" dirty="0">
                <a:solidFill>
                  <a:srgbClr val="C0504D">
                    <a:lumMod val="50000"/>
                  </a:srgbClr>
                </a:solidFill>
                <a:effectLst/>
              </a:rPr>
            </a:br>
            <a:r>
              <a:rPr lang="en-US" sz="1600" kern="1200" dirty="0">
                <a:solidFill>
                  <a:schemeClr val="accent2">
                    <a:lumMod val="50000"/>
                  </a:schemeClr>
                </a:solidFill>
                <a:effectLst>
                  <a:outerShdw blurRad="50800" dist="38100" algn="tr" rotWithShape="0">
                    <a:prstClr val="black">
                      <a:alpha val="40000"/>
                    </a:prstClr>
                  </a:outerShdw>
                </a:effectLst>
              </a:rPr>
              <a:t/>
            </a:r>
            <a:br>
              <a:rPr lang="en-US" sz="1600" kern="1200" dirty="0">
                <a:solidFill>
                  <a:schemeClr val="accent2">
                    <a:lumMod val="50000"/>
                  </a:schemeClr>
                </a:solidFill>
                <a:effectLst>
                  <a:outerShdw blurRad="50800" dist="38100" algn="tr" rotWithShape="0">
                    <a:prstClr val="black">
                      <a:alpha val="40000"/>
                    </a:prstClr>
                  </a:outerShdw>
                </a:effectLst>
              </a:rPr>
            </a:br>
            <a:r>
              <a:rPr lang="en-US" sz="2000" kern="1200" dirty="0">
                <a:solidFill>
                  <a:schemeClr val="accent2">
                    <a:lumMod val="50000"/>
                  </a:schemeClr>
                </a:solidFill>
                <a:effectLst>
                  <a:outerShdw blurRad="50800" dist="38100" algn="tr" rotWithShape="0">
                    <a:prstClr val="black">
                      <a:alpha val="40000"/>
                    </a:prstClr>
                  </a:outerShdw>
                </a:effectLst>
              </a:rPr>
              <a:t>Details Of Microbial Non </a:t>
            </a:r>
            <a:r>
              <a:rPr lang="en-US" sz="2000" kern="1200" dirty="0" smtClean="0">
                <a:solidFill>
                  <a:schemeClr val="accent2">
                    <a:lumMod val="50000"/>
                  </a:schemeClr>
                </a:solidFill>
                <a:effectLst>
                  <a:outerShdw blurRad="50800" dist="38100" algn="tr" rotWithShape="0">
                    <a:prstClr val="black">
                      <a:alpha val="40000"/>
                    </a:prstClr>
                  </a:outerShdw>
                </a:effectLst>
              </a:rPr>
              <a:t>Compliance 2010</a:t>
            </a:r>
            <a:r>
              <a:rPr lang="en-US" sz="1600" kern="1200" dirty="0">
                <a:solidFill>
                  <a:schemeClr val="accent2">
                    <a:lumMod val="50000"/>
                  </a:schemeClr>
                </a:solidFill>
                <a:effectLst>
                  <a:outerShdw blurRad="50800" dist="38100" algn="tr" rotWithShape="0">
                    <a:prstClr val="black">
                      <a:alpha val="40000"/>
                    </a:prstClr>
                  </a:outerShdw>
                </a:effectLst>
              </a:rPr>
              <a:t/>
            </a:r>
            <a:br>
              <a:rPr lang="en-US" sz="1600" kern="1200" dirty="0">
                <a:solidFill>
                  <a:schemeClr val="accent2">
                    <a:lumMod val="50000"/>
                  </a:schemeClr>
                </a:solidFill>
                <a:effectLst>
                  <a:outerShdw blurRad="50800" dist="38100" algn="tr" rotWithShape="0">
                    <a:prstClr val="black">
                      <a:alpha val="40000"/>
                    </a:prstClr>
                  </a:outerShdw>
                </a:effectLst>
              </a:rPr>
            </a:br>
            <a:endParaRPr lang="en-US" sz="1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879835815"/>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pic>
        <p:nvPicPr>
          <p:cNvPr id="5" name="Picture 4"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7" name="Slide Number Placeholder 6"/>
          <p:cNvSpPr>
            <a:spLocks noGrp="1"/>
          </p:cNvSpPr>
          <p:nvPr>
            <p:ph type="sldNum" sz="quarter" idx="12"/>
          </p:nvPr>
        </p:nvSpPr>
        <p:spPr/>
        <p:txBody>
          <a:bodyPr/>
          <a:lstStyle/>
          <a:p>
            <a:fld id="{9D2384F7-550B-4A9B-95FC-19E285ECC956}" type="slidenum">
              <a:rPr lang="en-US" smtClean="0"/>
              <a:pPr/>
              <a:t>25</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76200"/>
            <a:ext cx="6480448" cy="129540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a:lstStyle/>
          <a:p>
            <a:pPr algn="ctr"/>
            <a:r>
              <a:rPr lang="en-US" sz="2400" dirty="0" smtClean="0">
                <a:solidFill>
                  <a:schemeClr val="accent2">
                    <a:lumMod val="50000"/>
                  </a:schemeClr>
                </a:solidFill>
                <a:effectLst>
                  <a:outerShdw blurRad="50800" dist="38100" algn="tr" rotWithShape="0">
                    <a:prstClr val="black">
                      <a:alpha val="40000"/>
                    </a:prstClr>
                  </a:outerShdw>
                </a:effectLst>
              </a:rPr>
              <a:t/>
            </a:r>
            <a:br>
              <a:rPr lang="en-US" sz="2400" dirty="0" smtClean="0">
                <a:solidFill>
                  <a:schemeClr val="accent2">
                    <a:lumMod val="50000"/>
                  </a:schemeClr>
                </a:solidFill>
                <a:effectLst>
                  <a:outerShdw blurRad="50800" dist="38100" algn="tr" rotWithShape="0">
                    <a:prstClr val="black">
                      <a:alpha val="40000"/>
                    </a:prstClr>
                  </a:outerShdw>
                </a:effectLst>
              </a:rPr>
            </a:br>
            <a:r>
              <a:rPr lang="en-US" sz="2400" dirty="0">
                <a:solidFill>
                  <a:schemeClr val="accent2">
                    <a:lumMod val="50000"/>
                  </a:schemeClr>
                </a:solidFill>
                <a:effectLst>
                  <a:outerShdw blurRad="50800" dist="38100" algn="tr" rotWithShape="0">
                    <a:prstClr val="black">
                      <a:alpha val="40000"/>
                    </a:prstClr>
                  </a:outerShdw>
                </a:effectLst>
              </a:rPr>
              <a:t/>
            </a:r>
            <a:br>
              <a:rPr lang="en-US" sz="2400" dirty="0">
                <a:solidFill>
                  <a:schemeClr val="accent2">
                    <a:lumMod val="50000"/>
                  </a:schemeClr>
                </a:solidFill>
                <a:effectLst>
                  <a:outerShdw blurRad="50800" dist="38100" algn="tr" rotWithShape="0">
                    <a:prstClr val="black">
                      <a:alpha val="40000"/>
                    </a:prstClr>
                  </a:outerShdw>
                </a:effectLst>
              </a:rPr>
            </a:br>
            <a:r>
              <a:rPr lang="ar-AE" sz="2400" dirty="0" smtClean="0">
                <a:solidFill>
                  <a:schemeClr val="accent2">
                    <a:lumMod val="50000"/>
                  </a:schemeClr>
                </a:solidFill>
                <a:effectLst>
                  <a:outerShdw blurRad="50800" dist="38100" algn="tr" rotWithShape="0">
                    <a:prstClr val="black">
                      <a:alpha val="40000"/>
                    </a:prstClr>
                  </a:outerShdw>
                </a:effectLst>
              </a:rPr>
              <a:t>مقارنة </a:t>
            </a:r>
            <a:r>
              <a:rPr lang="ar-AE" sz="2400" dirty="0">
                <a:solidFill>
                  <a:schemeClr val="accent2">
                    <a:lumMod val="50000"/>
                  </a:schemeClr>
                </a:solidFill>
                <a:effectLst>
                  <a:outerShdw blurRad="50800" dist="38100" algn="tr" rotWithShape="0">
                    <a:prstClr val="black">
                      <a:alpha val="40000"/>
                    </a:prstClr>
                  </a:outerShdw>
                </a:effectLst>
              </a:rPr>
              <a:t>بين أسباب عدم الاستيفاء الميكروبي </a:t>
            </a:r>
            <a:r>
              <a:rPr lang="ar-AE" sz="2400" dirty="0" smtClean="0">
                <a:solidFill>
                  <a:schemeClr val="accent2">
                    <a:lumMod val="50000"/>
                  </a:schemeClr>
                </a:solidFill>
                <a:effectLst>
                  <a:outerShdw blurRad="50800" dist="38100" algn="tr" rotWithShape="0">
                    <a:prstClr val="black">
                      <a:alpha val="40000"/>
                    </a:prstClr>
                  </a:outerShdw>
                </a:effectLst>
              </a:rPr>
              <a:t>2009-2010</a:t>
            </a:r>
            <a:r>
              <a:rPr lang="en-US" sz="2400" dirty="0" smtClean="0">
                <a:solidFill>
                  <a:schemeClr val="accent2">
                    <a:lumMod val="50000"/>
                  </a:schemeClr>
                </a:solidFill>
                <a:effectLst>
                  <a:outerShdw blurRad="50800" dist="38100" algn="tr" rotWithShape="0">
                    <a:prstClr val="black">
                      <a:alpha val="40000"/>
                    </a:prstClr>
                  </a:outerShdw>
                </a:effectLst>
              </a:rPr>
              <a:t/>
            </a:r>
            <a:br>
              <a:rPr lang="en-US" sz="2400" dirty="0" smtClean="0">
                <a:solidFill>
                  <a:schemeClr val="accent2">
                    <a:lumMod val="50000"/>
                  </a:schemeClr>
                </a:solidFill>
                <a:effectLst>
                  <a:outerShdw blurRad="50800" dist="38100" algn="tr" rotWithShape="0">
                    <a:prstClr val="black">
                      <a:alpha val="40000"/>
                    </a:prstClr>
                  </a:outerShdw>
                </a:effectLst>
              </a:rPr>
            </a:br>
            <a:r>
              <a:rPr lang="en-US" sz="2400" dirty="0">
                <a:solidFill>
                  <a:schemeClr val="accent2">
                    <a:lumMod val="50000"/>
                  </a:schemeClr>
                </a:solidFill>
                <a:effectLst>
                  <a:outerShdw blurRad="50800" dist="38100" algn="tr" rotWithShape="0">
                    <a:prstClr val="black">
                      <a:alpha val="40000"/>
                    </a:prstClr>
                  </a:outerShdw>
                </a:effectLst>
              </a:rPr>
              <a:t>Comparison between Microbial Non Compliance 2009-2010</a:t>
            </a:r>
            <a:r>
              <a:rPr lang="en-US" sz="3600" dirty="0">
                <a:solidFill>
                  <a:schemeClr val="accent2">
                    <a:lumMod val="50000"/>
                  </a:schemeClr>
                </a:solidFill>
              </a:rPr>
              <a:t/>
            </a:r>
            <a:br>
              <a:rPr lang="en-US" sz="3600" dirty="0">
                <a:solidFill>
                  <a:schemeClr val="accent2">
                    <a:lumMod val="50000"/>
                  </a:schemeClr>
                </a:solidFill>
              </a:rPr>
            </a:br>
            <a:r>
              <a:rPr lang="en-US" sz="2400" dirty="0">
                <a:solidFill>
                  <a:schemeClr val="accent2">
                    <a:lumMod val="50000"/>
                  </a:schemeClr>
                </a:solidFill>
                <a:effectLst>
                  <a:outerShdw blurRad="50800" dist="38100" algn="tr" rotWithShape="0">
                    <a:prstClr val="black">
                      <a:alpha val="40000"/>
                    </a:prstClr>
                  </a:outerShdw>
                </a:effectLst>
              </a:rPr>
              <a:t/>
            </a:r>
            <a:br>
              <a:rPr lang="en-US" sz="2400" dirty="0">
                <a:solidFill>
                  <a:schemeClr val="accent2">
                    <a:lumMod val="50000"/>
                  </a:schemeClr>
                </a:solidFill>
                <a:effectLst>
                  <a:outerShdw blurRad="50800" dist="38100" algn="tr" rotWithShape="0">
                    <a:prstClr val="black">
                      <a:alpha val="40000"/>
                    </a:prstClr>
                  </a:outerShdw>
                </a:effectLst>
              </a:rPr>
            </a:br>
            <a:endParaRPr lang="en-US" sz="2400" dirty="0">
              <a:solidFill>
                <a:schemeClr val="accent2">
                  <a:lumMod val="50000"/>
                </a:schemeClr>
              </a:solidFill>
            </a:endParaRPr>
          </a:p>
        </p:txBody>
      </p:sp>
      <p:sp>
        <p:nvSpPr>
          <p:cNvPr id="3" name="Content Placeholder 2"/>
          <p:cNvSpPr>
            <a:spLocks noGrp="1"/>
          </p:cNvSpPr>
          <p:nvPr>
            <p:ph idx="1"/>
          </p:nvPr>
        </p:nvSpPr>
        <p:spPr/>
        <p:txBody>
          <a:bodyPr/>
          <a:lstStyle/>
          <a:p>
            <a:endParaRPr lang="en-US"/>
          </a:p>
        </p:txBody>
      </p:sp>
      <p:graphicFrame>
        <p:nvGraphicFramePr>
          <p:cNvPr id="5" name="Chart 4"/>
          <p:cNvGraphicFramePr/>
          <p:nvPr>
            <p:extLst>
              <p:ext uri="{D42A27DB-BD31-4B8C-83A1-F6EECF244321}">
                <p14:modId xmlns:p14="http://schemas.microsoft.com/office/powerpoint/2010/main" xmlns="" val="2249920844"/>
              </p:ext>
            </p:extLst>
          </p:nvPr>
        </p:nvGraphicFramePr>
        <p:xfrm>
          <a:off x="0" y="26288"/>
          <a:ext cx="9144000" cy="68580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7"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8" name="Slide Number Placeholder 7"/>
          <p:cNvSpPr>
            <a:spLocks noGrp="1"/>
          </p:cNvSpPr>
          <p:nvPr>
            <p:ph type="sldNum" sz="quarter" idx="12"/>
          </p:nvPr>
        </p:nvSpPr>
        <p:spPr/>
        <p:txBody>
          <a:bodyPr/>
          <a:lstStyle/>
          <a:p>
            <a:fld id="{9D2384F7-550B-4A9B-95FC-19E285ECC956}" type="slidenum">
              <a:rPr lang="en-US" smtClean="0"/>
              <a:pPr/>
              <a:t>26</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xmlns="" val="2382041090"/>
              </p:ext>
            </p:extLst>
          </p:nvPr>
        </p:nvGraphicFramePr>
        <p:xfrm>
          <a:off x="0" y="214290"/>
          <a:ext cx="9144000" cy="6858000"/>
        </p:xfrm>
        <a:graphic>
          <a:graphicData uri="http://schemas.openxmlformats.org/drawingml/2006/chart">
            <c:chart xmlns:c="http://schemas.openxmlformats.org/drawingml/2006/chart" xmlns:r="http://schemas.openxmlformats.org/officeDocument/2006/relationships" r:id="rId3"/>
          </a:graphicData>
        </a:graphic>
      </p:graphicFrame>
      <p:pic>
        <p:nvPicPr>
          <p:cNvPr id="3" name="Picture 2"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4"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6" name="Title 5"/>
          <p:cNvSpPr>
            <a:spLocks noGrp="1"/>
          </p:cNvSpPr>
          <p:nvPr>
            <p:ph type="ctrTitle"/>
          </p:nvPr>
        </p:nvSpPr>
        <p:spPr>
          <a:xfrm>
            <a:off x="1503040" y="76200"/>
            <a:ext cx="6165304" cy="838200"/>
          </a:xfrm>
        </p:spPr>
        <p:style>
          <a:lnRef idx="0">
            <a:schemeClr val="accent3"/>
          </a:lnRef>
          <a:fillRef idx="3">
            <a:schemeClr val="accent3"/>
          </a:fillRef>
          <a:effectRef idx="3">
            <a:schemeClr val="accent3"/>
          </a:effectRef>
          <a:fontRef idx="minor">
            <a:schemeClr val="lt1"/>
          </a:fontRef>
        </p:style>
        <p:txBody>
          <a:bodyPr/>
          <a:lstStyle/>
          <a:p>
            <a:pPr rtl="1">
              <a:defRPr lang="ar-SA" sz="2000" b="1" i="0" u="none" strike="noStrike" kern="1200" baseline="0">
                <a:solidFill>
                  <a:srgbClr val="C0504D">
                    <a:lumMod val="50000"/>
                  </a:srgbClr>
                </a:solidFill>
                <a:effectLst>
                  <a:outerShdw blurRad="38100" dist="38100" dir="2700000" algn="tl">
                    <a:srgbClr val="000000">
                      <a:alpha val="43137"/>
                    </a:srgbClr>
                  </a:outerShdw>
                </a:effectLst>
                <a:latin typeface="+mn-lt"/>
                <a:ea typeface="+mn-ea"/>
                <a:cs typeface="+mn-cs"/>
              </a:defRPr>
            </a:pPr>
            <a:r>
              <a:rPr lang="ar-SA" dirty="0" smtClean="0">
                <a:solidFill>
                  <a:schemeClr val="accent2">
                    <a:lumMod val="50000"/>
                  </a:schemeClr>
                </a:solidFill>
                <a:effectLst>
                  <a:outerShdw blurRad="38100" dist="38100" dir="2700000" algn="tl">
                    <a:srgbClr val="000000">
                      <a:alpha val="43137"/>
                    </a:srgbClr>
                  </a:outerShdw>
                </a:effectLst>
              </a:rPr>
              <a:t/>
            </a:r>
            <a:br>
              <a:rPr lang="ar-SA" dirty="0" smtClean="0">
                <a:solidFill>
                  <a:schemeClr val="accent2">
                    <a:lumMod val="50000"/>
                  </a:schemeClr>
                </a:solidFill>
                <a:effectLst>
                  <a:outerShdw blurRad="38100" dist="38100" dir="2700000" algn="tl">
                    <a:srgbClr val="000000">
                      <a:alpha val="43137"/>
                    </a:srgbClr>
                  </a:outerShdw>
                </a:effectLst>
              </a:rPr>
            </a:br>
            <a:r>
              <a:rPr lang="ar-SA" dirty="0">
                <a:solidFill>
                  <a:schemeClr val="accent2">
                    <a:lumMod val="50000"/>
                  </a:schemeClr>
                </a:solidFill>
                <a:effectLst>
                  <a:outerShdw blurRad="38100" dist="38100" dir="2700000" algn="tl">
                    <a:srgbClr val="000000">
                      <a:alpha val="43137"/>
                    </a:srgbClr>
                  </a:outerShdw>
                </a:effectLst>
              </a:rPr>
              <a:t/>
            </a:r>
            <a:br>
              <a:rPr lang="ar-SA" dirty="0">
                <a:solidFill>
                  <a:schemeClr val="accent2">
                    <a:lumMod val="50000"/>
                  </a:schemeClr>
                </a:solidFill>
                <a:effectLst>
                  <a:outerShdw blurRad="38100" dist="38100" dir="2700000" algn="tl">
                    <a:srgbClr val="000000">
                      <a:alpha val="43137"/>
                    </a:srgbClr>
                  </a:outerShdw>
                </a:effectLst>
              </a:rPr>
            </a:br>
            <a:r>
              <a:rPr lang="ar-AE" dirty="0" smtClean="0">
                <a:solidFill>
                  <a:schemeClr val="accent2">
                    <a:lumMod val="50000"/>
                  </a:schemeClr>
                </a:solidFill>
                <a:effectLst/>
              </a:rPr>
              <a:t>أسباب </a:t>
            </a:r>
            <a:r>
              <a:rPr lang="ar-AE" dirty="0">
                <a:solidFill>
                  <a:schemeClr val="accent2">
                    <a:lumMod val="50000"/>
                  </a:schemeClr>
                </a:solidFill>
                <a:effectLst/>
              </a:rPr>
              <a:t>عدم الاستيفاء </a:t>
            </a:r>
            <a:r>
              <a:rPr lang="ar-AE" dirty="0" smtClean="0">
                <a:solidFill>
                  <a:schemeClr val="accent2">
                    <a:lumMod val="50000"/>
                  </a:schemeClr>
                </a:solidFill>
                <a:effectLst/>
              </a:rPr>
              <a:t>الكيم</a:t>
            </a:r>
            <a:r>
              <a:rPr lang="ar-SA" dirty="0" smtClean="0">
                <a:solidFill>
                  <a:schemeClr val="accent2">
                    <a:lumMod val="50000"/>
                  </a:schemeClr>
                </a:solidFill>
                <a:effectLst/>
              </a:rPr>
              <a:t>ي</a:t>
            </a:r>
            <a:r>
              <a:rPr lang="ar-AE" dirty="0" smtClean="0">
                <a:solidFill>
                  <a:schemeClr val="accent2">
                    <a:lumMod val="50000"/>
                  </a:schemeClr>
                </a:solidFill>
                <a:effectLst/>
              </a:rPr>
              <a:t>ائي </a:t>
            </a:r>
            <a:r>
              <a:rPr lang="ar-SA" dirty="0" smtClean="0">
                <a:solidFill>
                  <a:schemeClr val="accent2">
                    <a:lumMod val="50000"/>
                  </a:schemeClr>
                </a:solidFill>
                <a:effectLst/>
              </a:rPr>
              <a:t> </a:t>
            </a:r>
            <a:r>
              <a:rPr lang="ar-AE" dirty="0" smtClean="0">
                <a:solidFill>
                  <a:schemeClr val="accent2">
                    <a:lumMod val="50000"/>
                  </a:schemeClr>
                </a:solidFill>
                <a:effectLst/>
              </a:rPr>
              <a:t>2009</a:t>
            </a:r>
            <a:r>
              <a:rPr lang="en-US" dirty="0" smtClean="0">
                <a:solidFill>
                  <a:schemeClr val="accent2">
                    <a:lumMod val="50000"/>
                  </a:schemeClr>
                </a:solidFill>
                <a:effectLst/>
              </a:rPr>
              <a:t/>
            </a:r>
            <a:br>
              <a:rPr lang="en-US" dirty="0" smtClean="0">
                <a:solidFill>
                  <a:schemeClr val="accent2">
                    <a:lumMod val="50000"/>
                  </a:schemeClr>
                </a:solidFill>
                <a:effectLst/>
              </a:rPr>
            </a:br>
            <a:r>
              <a:rPr lang="en-US" kern="1200" dirty="0">
                <a:solidFill>
                  <a:schemeClr val="accent2">
                    <a:lumMod val="50000"/>
                  </a:schemeClr>
                </a:solidFill>
                <a:effectLst/>
              </a:rPr>
              <a:t>Reason For Chemical Non Compliance</a:t>
            </a:r>
            <a:br>
              <a:rPr lang="en-US" kern="1200" dirty="0">
                <a:solidFill>
                  <a:schemeClr val="accent2">
                    <a:lumMod val="50000"/>
                  </a:schemeClr>
                </a:solidFill>
                <a:effectLst/>
              </a:rPr>
            </a:br>
            <a:r>
              <a:rPr lang="en-US" kern="1200" dirty="0">
                <a:solidFill>
                  <a:schemeClr val="accent2">
                    <a:lumMod val="50000"/>
                  </a:schemeClr>
                </a:solidFill>
                <a:effectLst/>
              </a:rPr>
              <a:t>2009</a:t>
            </a:r>
            <a:r>
              <a:rPr lang="ar-AE" kern="1200" dirty="0">
                <a:solidFill>
                  <a:schemeClr val="accent2">
                    <a:lumMod val="50000"/>
                  </a:schemeClr>
                </a:solidFill>
                <a:effectLst>
                  <a:outerShdw blurRad="38100" dist="38100" dir="2700000" algn="tl">
                    <a:srgbClr val="000000">
                      <a:alpha val="43137"/>
                    </a:srgbClr>
                  </a:outerShdw>
                </a:effectLst>
              </a:rPr>
              <a:t/>
            </a:r>
            <a:br>
              <a:rPr lang="ar-AE" kern="1200" dirty="0">
                <a:solidFill>
                  <a:schemeClr val="accent2">
                    <a:lumMod val="50000"/>
                  </a:schemeClr>
                </a:solidFill>
                <a:effectLst>
                  <a:outerShdw blurRad="38100" dist="38100" dir="2700000" algn="tl">
                    <a:srgbClr val="000000">
                      <a:alpha val="43137"/>
                    </a:srgbClr>
                  </a:outerShdw>
                </a:effectLst>
              </a:rPr>
            </a:br>
            <a:r>
              <a:rPr lang="en-US" dirty="0">
                <a:solidFill>
                  <a:schemeClr val="accent2">
                    <a:lumMod val="50000"/>
                  </a:schemeClr>
                </a:solidFill>
                <a:effectLst>
                  <a:outerShdw blurRad="38100" dist="38100" dir="2700000" algn="tl">
                    <a:srgbClr val="000000">
                      <a:alpha val="43137"/>
                    </a:srgbClr>
                  </a:outerShdw>
                </a:effectLst>
              </a:rPr>
              <a:t/>
            </a:r>
            <a:br>
              <a:rPr lang="en-US" dirty="0">
                <a:solidFill>
                  <a:schemeClr val="accent2">
                    <a:lumMod val="50000"/>
                  </a:schemeClr>
                </a:solidFill>
                <a:effectLst>
                  <a:outerShdw blurRad="38100" dist="38100" dir="2700000" algn="tl">
                    <a:srgbClr val="000000">
                      <a:alpha val="43137"/>
                    </a:srgbClr>
                  </a:outerShdw>
                </a:effectLst>
              </a:rPr>
            </a:br>
            <a:endParaRPr lang="ar-SA" dirty="0"/>
          </a:p>
        </p:txBody>
      </p:sp>
      <p:sp>
        <p:nvSpPr>
          <p:cNvPr id="5" name="Slide Number Placeholder 4"/>
          <p:cNvSpPr>
            <a:spLocks noGrp="1"/>
          </p:cNvSpPr>
          <p:nvPr>
            <p:ph type="sldNum" sz="quarter" idx="4"/>
          </p:nvPr>
        </p:nvSpPr>
        <p:spPr/>
        <p:txBody>
          <a:bodyPr/>
          <a:lstStyle/>
          <a:p>
            <a:fld id="{9D2384F7-550B-4A9B-95FC-19E285ECC956}" type="slidenum">
              <a:rPr lang="en-US" smtClean="0"/>
              <a:pPr/>
              <a:t>27</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xmlns="" val="627097744"/>
              </p:ext>
            </p:extLst>
          </p:nvPr>
        </p:nvGraphicFramePr>
        <p:xfrm>
          <a:off x="0" y="332656"/>
          <a:ext cx="9144000" cy="6858000"/>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2" name="Title 1"/>
          <p:cNvSpPr>
            <a:spLocks noGrp="1"/>
          </p:cNvSpPr>
          <p:nvPr>
            <p:ph type="ctrTitle"/>
          </p:nvPr>
        </p:nvSpPr>
        <p:spPr>
          <a:xfrm>
            <a:off x="1547664" y="128258"/>
            <a:ext cx="6192688" cy="852470"/>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a:lstStyle/>
          <a:p>
            <a:pPr fontAlgn="auto">
              <a:spcBef>
                <a:spcPts val="0"/>
              </a:spcBef>
              <a:spcAft>
                <a:spcPts val="0"/>
              </a:spcAft>
              <a:defRPr lang="ar-SA" sz="2000" b="1" i="0" u="none" strike="noStrike" kern="1200" baseline="0">
                <a:solidFill>
                  <a:srgbClr val="C0504D">
                    <a:lumMod val="50000"/>
                  </a:srgbClr>
                </a:solidFill>
                <a:effectLst>
                  <a:outerShdw blurRad="38100" dist="38100" dir="2700000" algn="tl">
                    <a:srgbClr val="000000">
                      <a:alpha val="43137"/>
                    </a:srgbClr>
                  </a:outerShdw>
                </a:effectLst>
                <a:latin typeface="Arial" pitchFamily="34" charset="0"/>
                <a:ea typeface="+mn-ea"/>
                <a:cs typeface="Arial" pitchFamily="34" charset="0"/>
              </a:defRPr>
            </a:pPr>
            <a:r>
              <a:rPr lang="en-US" kern="1200" dirty="0" smtClean="0">
                <a:solidFill>
                  <a:srgbClr val="C0504D">
                    <a:lumMod val="50000"/>
                  </a:srgbClr>
                </a:solidFill>
                <a:effectLst/>
                <a:latin typeface="Arial" pitchFamily="34" charset="0"/>
                <a:cs typeface="Arial" pitchFamily="34" charset="0"/>
              </a:rPr>
              <a:t/>
            </a:r>
            <a:br>
              <a:rPr lang="en-US" kern="1200" dirty="0" smtClean="0">
                <a:solidFill>
                  <a:srgbClr val="C0504D">
                    <a:lumMod val="50000"/>
                  </a:srgbClr>
                </a:solidFill>
                <a:effectLst/>
                <a:latin typeface="Arial" pitchFamily="34" charset="0"/>
                <a:cs typeface="Arial" pitchFamily="34" charset="0"/>
              </a:rPr>
            </a:br>
            <a:r>
              <a:rPr lang="ar-AE" sz="2400" kern="1200" dirty="0" smtClean="0">
                <a:solidFill>
                  <a:srgbClr val="C0504D">
                    <a:lumMod val="50000"/>
                  </a:srgbClr>
                </a:solidFill>
                <a:effectLst/>
                <a:latin typeface="Arial" pitchFamily="34" charset="0"/>
                <a:cs typeface="Arial" pitchFamily="34" charset="0"/>
              </a:rPr>
              <a:t>أسباب </a:t>
            </a:r>
            <a:r>
              <a:rPr lang="ar-AE" sz="2400" kern="1200" dirty="0">
                <a:solidFill>
                  <a:srgbClr val="C0504D">
                    <a:lumMod val="50000"/>
                  </a:srgbClr>
                </a:solidFill>
                <a:effectLst/>
                <a:latin typeface="Arial" pitchFamily="34" charset="0"/>
                <a:cs typeface="Arial" pitchFamily="34" charset="0"/>
              </a:rPr>
              <a:t>عدم الاستيفاء الكيميائي 2010</a:t>
            </a:r>
            <a:r>
              <a:rPr lang="ar-SA" sz="5400" kern="1200" dirty="0">
                <a:solidFill>
                  <a:srgbClr val="C0504D">
                    <a:lumMod val="50000"/>
                  </a:srgbClr>
                </a:solidFill>
                <a:effectLst/>
                <a:latin typeface="Arial" pitchFamily="34" charset="0"/>
                <a:cs typeface="Arial" pitchFamily="34" charset="0"/>
              </a:rPr>
              <a:t/>
            </a:r>
            <a:br>
              <a:rPr lang="ar-SA" sz="5400" kern="1200" dirty="0">
                <a:solidFill>
                  <a:srgbClr val="C0504D">
                    <a:lumMod val="50000"/>
                  </a:srgbClr>
                </a:solidFill>
                <a:effectLst/>
                <a:latin typeface="Arial" pitchFamily="34" charset="0"/>
                <a:cs typeface="Arial" pitchFamily="34" charset="0"/>
              </a:rPr>
            </a:br>
            <a:r>
              <a:rPr lang="en-US" sz="2000" kern="1200" dirty="0">
                <a:solidFill>
                  <a:srgbClr val="C0504D">
                    <a:lumMod val="50000"/>
                  </a:srgbClr>
                </a:solidFill>
                <a:effectLst/>
                <a:latin typeface="Arial" pitchFamily="34" charset="0"/>
                <a:cs typeface="Arial" pitchFamily="34" charset="0"/>
              </a:rPr>
              <a:t>Reasons Of Chemical Non </a:t>
            </a:r>
            <a:r>
              <a:rPr lang="en-US" sz="2000" kern="1200" dirty="0" smtClean="0">
                <a:solidFill>
                  <a:srgbClr val="C0504D">
                    <a:lumMod val="50000"/>
                  </a:srgbClr>
                </a:solidFill>
                <a:effectLst/>
                <a:latin typeface="Arial" pitchFamily="34" charset="0"/>
                <a:cs typeface="Arial" pitchFamily="34" charset="0"/>
              </a:rPr>
              <a:t>Compliance </a:t>
            </a:r>
            <a:r>
              <a:rPr lang="en-US" sz="2400" kern="1200" dirty="0" smtClean="0">
                <a:solidFill>
                  <a:srgbClr val="C0504D">
                    <a:lumMod val="50000"/>
                  </a:srgbClr>
                </a:solidFill>
                <a:effectLst/>
                <a:latin typeface="Arial" pitchFamily="34" charset="0"/>
                <a:cs typeface="Arial" pitchFamily="34" charset="0"/>
              </a:rPr>
              <a:t>2010</a:t>
            </a:r>
            <a:r>
              <a:rPr lang="en-US" sz="5400" kern="1200" dirty="0">
                <a:solidFill>
                  <a:srgbClr val="C0504D">
                    <a:lumMod val="50000"/>
                  </a:srgbClr>
                </a:solidFill>
                <a:effectLst>
                  <a:outerShdw blurRad="38100" dist="38100" dir="2700000" algn="tl">
                    <a:srgbClr val="000000">
                      <a:alpha val="43137"/>
                    </a:srgbClr>
                  </a:outerShdw>
                </a:effectLst>
                <a:latin typeface="Arial" pitchFamily="34" charset="0"/>
                <a:cs typeface="Arial" pitchFamily="34" charset="0"/>
              </a:rPr>
              <a:t/>
            </a:r>
            <a:br>
              <a:rPr lang="en-US" sz="5400" kern="1200" dirty="0">
                <a:solidFill>
                  <a:srgbClr val="C0504D">
                    <a:lumMod val="50000"/>
                  </a:srgbClr>
                </a:solidFill>
                <a:effectLst>
                  <a:outerShdw blurRad="38100" dist="38100" dir="2700000" algn="tl">
                    <a:srgbClr val="000000">
                      <a:alpha val="43137"/>
                    </a:srgbClr>
                  </a:outerShdw>
                </a:effectLst>
                <a:latin typeface="Arial" pitchFamily="34" charset="0"/>
                <a:cs typeface="Arial" pitchFamily="34" charset="0"/>
              </a:rPr>
            </a:br>
            <a:endParaRPr lang="ar-SA" dirty="0"/>
          </a:p>
        </p:txBody>
      </p:sp>
      <p:sp>
        <p:nvSpPr>
          <p:cNvPr id="6" name="Slide Number Placeholder 5"/>
          <p:cNvSpPr>
            <a:spLocks noGrp="1"/>
          </p:cNvSpPr>
          <p:nvPr>
            <p:ph type="sldNum" sz="quarter" idx="4"/>
          </p:nvPr>
        </p:nvSpPr>
        <p:spPr/>
        <p:txBody>
          <a:bodyPr/>
          <a:lstStyle/>
          <a:p>
            <a:fld id="{9D2384F7-550B-4A9B-95FC-19E285ECC956}" type="slidenum">
              <a:rPr lang="en-US" smtClean="0"/>
              <a:pPr/>
              <a:t>28</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xmlns="" val="1051826244"/>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pic>
        <p:nvPicPr>
          <p:cNvPr id="3" name="Picture 2"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4"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Slide Number Placeholder 4"/>
          <p:cNvSpPr>
            <a:spLocks noGrp="1"/>
          </p:cNvSpPr>
          <p:nvPr>
            <p:ph type="sldNum" sz="quarter" idx="12"/>
          </p:nvPr>
        </p:nvSpPr>
        <p:spPr/>
        <p:txBody>
          <a:bodyPr/>
          <a:lstStyle/>
          <a:p>
            <a:fld id="{9D2384F7-550B-4A9B-95FC-19E285ECC956}" type="slidenum">
              <a:rPr lang="en-US" smtClean="0"/>
              <a:pPr/>
              <a:t>29</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1214415" y="1588151"/>
            <a:ext cx="6500857"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lvl="0" indent="-342900" algn="just" rtl="1" fontAlgn="base">
              <a:spcBef>
                <a:spcPct val="0"/>
              </a:spcBef>
              <a:spcAft>
                <a:spcPct val="0"/>
              </a:spcAft>
              <a:buFont typeface="Arial" pitchFamily="34" charset="0"/>
              <a:buChar char="•"/>
            </a:pPr>
            <a:r>
              <a:rPr lang="ar-AE" sz="2400" b="1" dirty="0" smtClean="0" bmk="OLE_LINK8">
                <a:solidFill>
                  <a:schemeClr val="accent2">
                    <a:lumMod val="50000"/>
                  </a:schemeClr>
                </a:solidFill>
                <a:effectLst>
                  <a:outerShdw blurRad="38100" dist="38100" dir="2700000" algn="tl">
                    <a:srgbClr val="000000">
                      <a:alpha val="43137"/>
                    </a:srgbClr>
                  </a:outerShdw>
                </a:effectLst>
                <a:cs typeface="Simplified Arabic" pitchFamily="2" charset="-78"/>
              </a:rPr>
              <a:t>يتطلب هذا الكم الهائل من الأغذية تطبيق أنظمة رقابية وإلكترونية لضمان انسيابية حركة تجارة الأغذية مع التركيز على سلامة الأغذية وجودتها.</a:t>
            </a:r>
          </a:p>
          <a:p>
            <a:pPr marL="342900" lvl="0" indent="-342900" algn="just" rtl="1" fontAlgn="base">
              <a:spcBef>
                <a:spcPct val="0"/>
              </a:spcBef>
              <a:spcAft>
                <a:spcPct val="0"/>
              </a:spcAft>
              <a:buFont typeface="Arial" pitchFamily="34" charset="0"/>
              <a:buChar char="•"/>
            </a:pPr>
            <a:r>
              <a:rPr lang="ar-AE" sz="2400" b="1" dirty="0" smtClean="0" bmk="OLE_LINK8">
                <a:solidFill>
                  <a:schemeClr val="accent2">
                    <a:lumMod val="50000"/>
                  </a:schemeClr>
                </a:solidFill>
                <a:effectLst>
                  <a:outerShdw blurRad="38100" dist="38100" dir="2700000" algn="tl">
                    <a:srgbClr val="000000">
                      <a:alpha val="43137"/>
                    </a:srgbClr>
                  </a:outerShdw>
                </a:effectLst>
                <a:cs typeface="Simplified Arabic" pitchFamily="2" charset="-78"/>
              </a:rPr>
              <a:t>طورت بلدية دبي برامج رقابية تعتبر من الأفضل في العالم حيث أتاحت الحصول على إحصائيات دقيقة يتم استخدامها في وضع استراتجيات سلامة الأغذية على مستوى إمارة دبي.</a:t>
            </a:r>
          </a:p>
          <a:p>
            <a:pPr marL="342900" lvl="0" indent="-342900" algn="just" rtl="1" fontAlgn="base">
              <a:spcBef>
                <a:spcPct val="0"/>
              </a:spcBef>
              <a:spcAft>
                <a:spcPct val="0"/>
              </a:spcAft>
              <a:buFont typeface="Arial" pitchFamily="34" charset="0"/>
              <a:buChar char="•"/>
            </a:pPr>
            <a:r>
              <a:rPr lang="ar-AE" sz="2400" b="1" dirty="0" smtClean="0" bmk="OLE_LINK8">
                <a:solidFill>
                  <a:schemeClr val="accent2">
                    <a:lumMod val="50000"/>
                  </a:schemeClr>
                </a:solidFill>
                <a:effectLst>
                  <a:outerShdw blurRad="38100" dist="38100" dir="2700000" algn="tl">
                    <a:srgbClr val="000000">
                      <a:alpha val="43137"/>
                    </a:srgbClr>
                  </a:outerShdw>
                </a:effectLst>
                <a:cs typeface="Simplified Arabic" pitchFamily="2" charset="-78"/>
              </a:rPr>
              <a:t>سنستعرض في هذه العجالة بعضاً من هذه الإحصائيات ومن ثم نقترح بعض الحلول للتساؤلات التي تم طرحها في فيلم الافتتاح</a:t>
            </a:r>
            <a:r>
              <a:rPr lang="ar-SA" sz="2400" b="1" dirty="0" smtClean="0" bmk="OLE_LINK8">
                <a:solidFill>
                  <a:schemeClr val="accent2">
                    <a:lumMod val="50000"/>
                  </a:schemeClr>
                </a:solidFill>
                <a:effectLst>
                  <a:outerShdw blurRad="38100" dist="38100" dir="2700000" algn="tl">
                    <a:srgbClr val="000000">
                      <a:alpha val="43137"/>
                    </a:srgbClr>
                  </a:outerShdw>
                </a:effectLst>
                <a:cs typeface="Simplified Arabic" pitchFamily="2" charset="-78"/>
              </a:rPr>
              <a:t> .</a:t>
            </a:r>
            <a:endParaRPr lang="ar-AE" sz="2400" b="1" dirty="0" smtClean="0" bmk="OLE_LINK8">
              <a:solidFill>
                <a:schemeClr val="accent2">
                  <a:lumMod val="50000"/>
                </a:schemeClr>
              </a:solidFill>
              <a:effectLst>
                <a:outerShdw blurRad="38100" dist="38100" dir="2700000" algn="tl">
                  <a:srgbClr val="000000">
                    <a:alpha val="43137"/>
                  </a:srgbClr>
                </a:outerShdw>
              </a:effectLst>
              <a:cs typeface="Simplified Arabic" pitchFamily="2" charset="-78"/>
            </a:endParaRPr>
          </a:p>
          <a:p>
            <a:pPr marL="342900" lvl="0" indent="-342900" algn="r" rtl="1" fontAlgn="base">
              <a:spcBef>
                <a:spcPct val="0"/>
              </a:spcBef>
              <a:spcAft>
                <a:spcPct val="0"/>
              </a:spcAft>
              <a:buFont typeface="Arial" pitchFamily="34" charset="0"/>
              <a:buChar char="•"/>
            </a:pPr>
            <a:endParaRPr lang="ar-AE" sz="2400" b="1" dirty="0" smtClean="0" bmk="OLE_LINK8">
              <a:solidFill>
                <a:schemeClr val="bg1"/>
              </a:solidFill>
              <a:cs typeface="Simplified Arabic" pitchFamily="2" charset="-78"/>
            </a:endParaRPr>
          </a:p>
          <a:p>
            <a:pPr marL="342900" lvl="0" indent="-342900" algn="r" rtl="1" fontAlgn="base">
              <a:spcBef>
                <a:spcPct val="0"/>
              </a:spcBef>
              <a:spcAft>
                <a:spcPct val="0"/>
              </a:spcAft>
              <a:buFont typeface="Arial" pitchFamily="34" charset="0"/>
              <a:buChar char="•"/>
            </a:pPr>
            <a:endParaRPr kumimoji="0" lang="ar-AE" sz="2400" b="1" i="0" u="none" strike="noStrike" cap="none" normalizeH="0" dirty="0" smtClean="0" bmk="OLE_LINK8">
              <a:ln>
                <a:noFill/>
              </a:ln>
              <a:solidFill>
                <a:schemeClr val="bg1"/>
              </a:solidFill>
              <a:effectLst/>
              <a:ea typeface="SimSun"/>
              <a:cs typeface="Simplified Arabic" pitchFamily="2" charset="-78"/>
            </a:endParaRPr>
          </a:p>
          <a:p>
            <a:pPr marL="342900" lvl="0" indent="-342900" algn="r" rtl="1" fontAlgn="base">
              <a:spcBef>
                <a:spcPct val="0"/>
              </a:spcBef>
              <a:spcAft>
                <a:spcPct val="0"/>
              </a:spcAft>
              <a:buFont typeface="Arial" pitchFamily="34" charset="0"/>
              <a:buChar char="•"/>
            </a:pPr>
            <a:endParaRPr kumimoji="0" lang="ar-AE" sz="2400" b="1" i="0" u="none" strike="noStrike" cap="none" normalizeH="0" dirty="0" smtClean="0">
              <a:ln>
                <a:noFill/>
              </a:ln>
              <a:solidFill>
                <a:schemeClr val="bg1"/>
              </a:solidFill>
              <a:effectLst/>
              <a:ea typeface="SimSun"/>
              <a:cs typeface="Simplified Arabic" pitchFamily="2" charset="-78"/>
            </a:endParaRPr>
          </a:p>
        </p:txBody>
      </p:sp>
      <p:pic>
        <p:nvPicPr>
          <p:cNvPr id="4" name="Picture 3"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7" name="Slide Number Placeholder 6"/>
          <p:cNvSpPr>
            <a:spLocks noGrp="1"/>
          </p:cNvSpPr>
          <p:nvPr>
            <p:ph type="sldNum" sz="quarter" idx="12"/>
          </p:nvPr>
        </p:nvSpPr>
        <p:spPr/>
        <p:txBody>
          <a:bodyPr/>
          <a:lstStyle/>
          <a:p>
            <a:fld id="{9D2384F7-550B-4A9B-95FC-19E285ECC956}" type="slidenum">
              <a:rPr lang="en-US" smtClean="0"/>
              <a:pPr/>
              <a:t>3</a:t>
            </a:fld>
            <a:endParaRPr lang="en-US"/>
          </a:p>
        </p:txBody>
      </p:sp>
      <p:sp>
        <p:nvSpPr>
          <p:cNvPr id="8" name="Title 2"/>
          <p:cNvSpPr txBox="1">
            <a:spLocks/>
          </p:cNvSpPr>
          <p:nvPr/>
        </p:nvSpPr>
        <p:spPr bwMode="auto">
          <a:xfrm>
            <a:off x="1403648" y="148208"/>
            <a:ext cx="6264696" cy="904305"/>
          </a:xfrm>
          <a:prstGeom prst="rect">
            <a:avLst/>
          </a:prstGeom>
          <a:ln w="9525">
            <a:noFill/>
            <a:miter lim="800000"/>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1pPr>
            <a:lvl2pPr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2pPr>
            <a:lvl3pPr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3pPr>
            <a:lvl4pPr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4pPr>
            <a:lvl5pPr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5pPr>
            <a:lvl6pPr marL="457200"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6pPr>
            <a:lvl7pPr marL="914400"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7pPr>
            <a:lvl8pPr marL="1371600"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8pPr>
            <a:lvl9pPr marL="1828800"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9pPr>
          </a:lstStyle>
          <a:p>
            <a:pPr algn="ctr"/>
            <a:r>
              <a:rPr lang="en-US" sz="2800" kern="120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
            </a:r>
            <a:br>
              <a:rPr lang="en-US" sz="2800" kern="120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br>
            <a:r>
              <a:rPr lang="ar-AE" sz="2800" kern="120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مقدمة</a:t>
            </a:r>
            <a:r>
              <a:rPr lang="en-US" sz="2800" kern="120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 </a:t>
            </a:r>
            <a:br>
              <a:rPr lang="en-US" sz="2800" kern="120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br>
            <a:r>
              <a:rPr lang="en-US" sz="2800" kern="1200" smtClean="0">
                <a:ln w="19050">
                  <a:noFill/>
                  <a:prstDash val="solid"/>
                </a:ln>
                <a:solidFill>
                  <a:schemeClr val="accent2">
                    <a:lumMod val="50000"/>
                  </a:schemeClr>
                </a:solidFill>
                <a:effectLst>
                  <a:outerShdw blurRad="38100" dist="38100" dir="2700000" algn="tl">
                    <a:srgbClr val="000000">
                      <a:alpha val="43137"/>
                    </a:srgbClr>
                  </a:outerShdw>
                </a:effectLst>
                <a:cs typeface="Arabic Transparent" pitchFamily="2" charset="-78"/>
              </a:rPr>
              <a:t>Introduction</a:t>
            </a:r>
            <a:r>
              <a:rPr lang="ar-SA" sz="2800" smtClean="0"/>
              <a:t/>
            </a:r>
            <a:br>
              <a:rPr lang="ar-SA" sz="2800" smtClean="0"/>
            </a:br>
            <a:endParaRPr lang="ar-SA" sz="2800" dirty="0"/>
          </a:p>
        </p:txBody>
      </p:sp>
    </p:spTree>
    <p:custDataLst>
      <p:tags r:id="rId1"/>
    </p:custDataLst>
  </p:cSld>
  <p:clrMapOvr>
    <a:masterClrMapping/>
  </p:clrMapOvr>
  <p:transition>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xmlns="" val="1910156910"/>
              </p:ext>
            </p:extLst>
          </p:nvPr>
        </p:nvGraphicFramePr>
        <p:xfrm>
          <a:off x="0" y="571480"/>
          <a:ext cx="9144000" cy="6858000"/>
        </p:xfrm>
        <a:graphic>
          <a:graphicData uri="http://schemas.openxmlformats.org/drawingml/2006/chart">
            <c:chart xmlns:c="http://schemas.openxmlformats.org/drawingml/2006/chart" xmlns:r="http://schemas.openxmlformats.org/officeDocument/2006/relationships" r:id="rId3"/>
          </a:graphicData>
        </a:graphic>
      </p:graphicFrame>
      <p:pic>
        <p:nvPicPr>
          <p:cNvPr id="3" name="Picture 2"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4"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6" name="Title 5"/>
          <p:cNvSpPr>
            <a:spLocks noGrp="1"/>
          </p:cNvSpPr>
          <p:nvPr>
            <p:ph type="ctrTitle"/>
          </p:nvPr>
        </p:nvSpPr>
        <p:spPr>
          <a:xfrm>
            <a:off x="1215280" y="64661"/>
            <a:ext cx="6669088" cy="1192560"/>
          </a:xfrm>
        </p:spPr>
        <p:style>
          <a:lnRef idx="0">
            <a:schemeClr val="accent3"/>
          </a:lnRef>
          <a:fillRef idx="3">
            <a:schemeClr val="accent3"/>
          </a:fillRef>
          <a:effectRef idx="3">
            <a:schemeClr val="accent3"/>
          </a:effectRef>
          <a:fontRef idx="minor">
            <a:schemeClr val="lt1"/>
          </a:fontRef>
        </p:style>
        <p:txBody>
          <a:bodyPr/>
          <a:lstStyle/>
          <a:p>
            <a:pPr rtl="1">
              <a:defRPr sz="2400" b="1" i="0" u="none" strike="noStrike" kern="1200" baseline="0">
                <a:solidFill>
                  <a:srgbClr val="C0504D">
                    <a:lumMod val="50000"/>
                  </a:srgbClr>
                </a:solidFill>
                <a:effectLst/>
                <a:latin typeface="+mn-lt"/>
                <a:ea typeface="+mn-ea"/>
                <a:cs typeface="+mn-cs"/>
              </a:defRPr>
            </a:pPr>
            <a:r>
              <a:rPr lang="ar-SA" dirty="0" smtClean="0">
                <a:solidFill>
                  <a:schemeClr val="accent2">
                    <a:lumMod val="50000"/>
                  </a:schemeClr>
                </a:solidFill>
                <a:effectLst/>
              </a:rPr>
              <a:t/>
            </a:r>
            <a:br>
              <a:rPr lang="ar-SA" dirty="0" smtClean="0">
                <a:solidFill>
                  <a:schemeClr val="accent2">
                    <a:lumMod val="50000"/>
                  </a:schemeClr>
                </a:solidFill>
                <a:effectLst/>
              </a:rPr>
            </a:br>
            <a:r>
              <a:rPr lang="ar-SA" dirty="0">
                <a:solidFill>
                  <a:schemeClr val="accent2">
                    <a:lumMod val="50000"/>
                  </a:schemeClr>
                </a:solidFill>
                <a:effectLst/>
              </a:rPr>
              <a:t/>
            </a:r>
            <a:br>
              <a:rPr lang="ar-SA" dirty="0">
                <a:solidFill>
                  <a:schemeClr val="accent2">
                    <a:lumMod val="50000"/>
                  </a:schemeClr>
                </a:solidFill>
                <a:effectLst/>
              </a:rPr>
            </a:br>
            <a:r>
              <a:rPr lang="ar-AE" dirty="0" smtClean="0">
                <a:solidFill>
                  <a:schemeClr val="accent2">
                    <a:lumMod val="50000"/>
                  </a:schemeClr>
                </a:solidFill>
                <a:effectLst/>
              </a:rPr>
              <a:t>أسباب </a:t>
            </a:r>
            <a:r>
              <a:rPr lang="ar-AE" dirty="0">
                <a:solidFill>
                  <a:schemeClr val="accent2">
                    <a:lumMod val="50000"/>
                  </a:schemeClr>
                </a:solidFill>
                <a:effectLst/>
              </a:rPr>
              <a:t>عدم الاستيفاء الفيزيائي </a:t>
            </a:r>
            <a:r>
              <a:rPr lang="ar-AE" dirty="0" smtClean="0">
                <a:solidFill>
                  <a:schemeClr val="accent2">
                    <a:lumMod val="50000"/>
                  </a:schemeClr>
                </a:solidFill>
                <a:effectLst/>
              </a:rPr>
              <a:t>2009</a:t>
            </a:r>
            <a:r>
              <a:rPr lang="en-US" dirty="0" smtClean="0">
                <a:solidFill>
                  <a:schemeClr val="accent2">
                    <a:lumMod val="50000"/>
                  </a:schemeClr>
                </a:solidFill>
                <a:effectLst/>
              </a:rPr>
              <a:t/>
            </a:r>
            <a:br>
              <a:rPr lang="en-US" dirty="0" smtClean="0">
                <a:solidFill>
                  <a:schemeClr val="accent2">
                    <a:lumMod val="50000"/>
                  </a:schemeClr>
                </a:solidFill>
                <a:effectLst/>
              </a:rPr>
            </a:br>
            <a:r>
              <a:rPr lang="en-US" sz="2000" kern="1200" dirty="0">
                <a:solidFill>
                  <a:schemeClr val="accent2">
                    <a:lumMod val="50000"/>
                  </a:schemeClr>
                </a:solidFill>
                <a:effectLst/>
              </a:rPr>
              <a:t>Reason For Physical Non Compliance </a:t>
            </a:r>
            <a:br>
              <a:rPr lang="en-US" sz="2000" kern="1200" dirty="0">
                <a:solidFill>
                  <a:schemeClr val="accent2">
                    <a:lumMod val="50000"/>
                  </a:schemeClr>
                </a:solidFill>
                <a:effectLst/>
              </a:rPr>
            </a:br>
            <a:r>
              <a:rPr lang="en-US" sz="2000" kern="1200" dirty="0">
                <a:solidFill>
                  <a:schemeClr val="accent2">
                    <a:lumMod val="50000"/>
                  </a:schemeClr>
                </a:solidFill>
                <a:effectLst/>
              </a:rPr>
              <a:t>2009</a:t>
            </a:r>
            <a:r>
              <a:rPr lang="ar-AE" sz="2000" kern="1200" dirty="0">
                <a:solidFill>
                  <a:schemeClr val="accent2">
                    <a:lumMod val="50000"/>
                  </a:schemeClr>
                </a:solidFill>
                <a:effectLst/>
              </a:rPr>
              <a:t/>
            </a:r>
            <a:br>
              <a:rPr lang="ar-AE" sz="2000" kern="1200" dirty="0">
                <a:solidFill>
                  <a:schemeClr val="accent2">
                    <a:lumMod val="50000"/>
                  </a:schemeClr>
                </a:solidFill>
                <a:effectLst/>
              </a:rPr>
            </a:br>
            <a:r>
              <a:rPr lang="en-US" dirty="0">
                <a:solidFill>
                  <a:schemeClr val="accent2">
                    <a:lumMod val="50000"/>
                  </a:schemeClr>
                </a:solidFill>
                <a:effectLst/>
              </a:rPr>
              <a:t/>
            </a:r>
            <a:br>
              <a:rPr lang="en-US" dirty="0">
                <a:solidFill>
                  <a:schemeClr val="accent2">
                    <a:lumMod val="50000"/>
                  </a:schemeClr>
                </a:solidFill>
                <a:effectLst/>
              </a:rPr>
            </a:br>
            <a:endParaRPr lang="ar-SA" dirty="0"/>
          </a:p>
        </p:txBody>
      </p:sp>
      <p:sp>
        <p:nvSpPr>
          <p:cNvPr id="7" name="Right Brace 6"/>
          <p:cNvSpPr/>
          <p:nvPr/>
        </p:nvSpPr>
        <p:spPr>
          <a:xfrm rot="5400000">
            <a:off x="7679553" y="5107793"/>
            <a:ext cx="285752" cy="2071702"/>
          </a:xfrm>
          <a:prstGeom prst="rightBrace">
            <a:avLst/>
          </a:prstGeom>
          <a:ln>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xmlns="" val="3551568876"/>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pic>
        <p:nvPicPr>
          <p:cNvPr id="3" name="Picture 2"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4"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Slide Number Placeholder 4"/>
          <p:cNvSpPr>
            <a:spLocks noGrp="1"/>
          </p:cNvSpPr>
          <p:nvPr>
            <p:ph type="sldNum" sz="quarter" idx="12"/>
          </p:nvPr>
        </p:nvSpPr>
        <p:spPr/>
        <p:txBody>
          <a:bodyPr/>
          <a:lstStyle/>
          <a:p>
            <a:fld id="{9D2384F7-550B-4A9B-95FC-19E285ECC956}" type="slidenum">
              <a:rPr lang="en-US" smtClean="0"/>
              <a:pPr/>
              <a:t>31</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xmlns="" val="3483379871"/>
              </p:ext>
            </p:extLst>
          </p:nvPr>
        </p:nvGraphicFramePr>
        <p:xfrm>
          <a:off x="1" y="0"/>
          <a:ext cx="9144000" cy="6858000"/>
        </p:xfrm>
        <a:graphic>
          <a:graphicData uri="http://schemas.openxmlformats.org/drawingml/2006/chart">
            <c:chart xmlns:c="http://schemas.openxmlformats.org/drawingml/2006/chart" xmlns:r="http://schemas.openxmlformats.org/officeDocument/2006/relationships" r:id="rId3"/>
          </a:graphicData>
        </a:graphic>
      </p:graphicFrame>
      <p:pic>
        <p:nvPicPr>
          <p:cNvPr id="3" name="Picture 2"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4"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5" name="Slide Number Placeholder 4"/>
          <p:cNvSpPr>
            <a:spLocks noGrp="1"/>
          </p:cNvSpPr>
          <p:nvPr>
            <p:ph type="sldNum" sz="quarter" idx="12"/>
          </p:nvPr>
        </p:nvSpPr>
        <p:spPr/>
        <p:txBody>
          <a:bodyPr/>
          <a:lstStyle/>
          <a:p>
            <a:fld id="{9D2384F7-550B-4A9B-95FC-19E285ECC956}" type="slidenum">
              <a:rPr lang="en-US" smtClean="0"/>
              <a:pPr/>
              <a:t>32</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xmlns="" val="3895937397"/>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5" name="chart"/>
          <p:cNvPicPr>
            <a:picLocks noChangeAspect="1"/>
          </p:cNvPicPr>
          <p:nvPr/>
        </p:nvPicPr>
        <p:blipFill>
          <a:blip r:embed="rId5" cstate="print"/>
          <a:stretch>
            <a:fillRect/>
          </a:stretch>
        </p:blipFill>
        <p:spPr>
          <a:xfrm>
            <a:off x="8244408" y="155845"/>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6" name="Slide Number Placeholder 5"/>
          <p:cNvSpPr>
            <a:spLocks noGrp="1"/>
          </p:cNvSpPr>
          <p:nvPr>
            <p:ph type="sldNum" sz="quarter" idx="12"/>
          </p:nvPr>
        </p:nvSpPr>
        <p:spPr/>
        <p:txBody>
          <a:bodyPr/>
          <a:lstStyle/>
          <a:p>
            <a:fld id="{9D2384F7-550B-4A9B-95FC-19E285ECC956}" type="slidenum">
              <a:rPr lang="en-US" smtClean="0"/>
              <a:pPr/>
              <a:t>33</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31640" y="214289"/>
            <a:ext cx="6480448" cy="838223"/>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a:lstStyle/>
          <a:p>
            <a:pPr lvl="0" algn="ctr"/>
            <a:r>
              <a:rPr lang="ar-AE" sz="2400" dirty="0">
                <a:solidFill>
                  <a:schemeClr val="accent2">
                    <a:lumMod val="50000"/>
                  </a:schemeClr>
                </a:solidFill>
                <a:effectLst/>
              </a:rPr>
              <a:t>الأسس الرئيسية لخارطة الطريق لضمان سلامة الأغذية المستوردة </a:t>
            </a:r>
            <a:endParaRPr lang="en-US" sz="2400" dirty="0">
              <a:solidFill>
                <a:schemeClr val="accent2">
                  <a:lumMod val="50000"/>
                </a:schemeClr>
              </a:solidFill>
              <a:effectLst/>
            </a:endParaRPr>
          </a:p>
        </p:txBody>
      </p:sp>
      <p:sp>
        <p:nvSpPr>
          <p:cNvPr id="40961" name="Rectangle 1"/>
          <p:cNvSpPr>
            <a:spLocks noChangeArrowheads="1"/>
          </p:cNvSpPr>
          <p:nvPr/>
        </p:nvSpPr>
        <p:spPr bwMode="auto">
          <a:xfrm>
            <a:off x="357157" y="1844824"/>
            <a:ext cx="8286808"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indent="-342900" algn="ctr" rtl="1">
              <a:buFont typeface="Arial" pitchFamily="34" charset="0"/>
              <a:buChar char="•"/>
            </a:pPr>
            <a:endParaRPr lang="en-US" sz="2400" b="1" dirty="0" smtClean="0">
              <a:solidFill>
                <a:schemeClr val="bg1"/>
              </a:solidFill>
            </a:endParaRPr>
          </a:p>
          <a:p>
            <a:pPr marL="342900" lvl="0" indent="-342900" algn="r" rtl="1">
              <a:buFont typeface="Arial" pitchFamily="34" charset="0"/>
              <a:buChar char="•"/>
            </a:pPr>
            <a:r>
              <a:rPr lang="ar-AE" sz="2400" b="1" dirty="0" smtClean="0">
                <a:solidFill>
                  <a:schemeClr val="accent2">
                    <a:lumMod val="50000"/>
                  </a:schemeClr>
                </a:solidFill>
                <a:effectLst>
                  <a:outerShdw blurRad="38100" dist="38100" dir="2700000" algn="tl">
                    <a:srgbClr val="000000">
                      <a:alpha val="43137"/>
                    </a:srgbClr>
                  </a:outerShdw>
                </a:effectLst>
              </a:rPr>
              <a:t>نقل نقطة التحكم الاستراتجية إلى المنشأ أو الدولة المستوردة </a:t>
            </a:r>
            <a:r>
              <a:rPr lang="en-US" sz="2400" b="1" dirty="0" smtClean="0">
                <a:solidFill>
                  <a:schemeClr val="accent2">
                    <a:lumMod val="50000"/>
                  </a:schemeClr>
                </a:solidFill>
                <a:effectLst>
                  <a:outerShdw blurRad="38100" dist="38100" dir="2700000" algn="tl">
                    <a:srgbClr val="000000">
                      <a:alpha val="43137"/>
                    </a:srgbClr>
                  </a:outerShdw>
                </a:effectLst>
              </a:rPr>
              <a:t>.</a:t>
            </a:r>
            <a:endParaRPr lang="en-US" sz="2400" b="1" dirty="0">
              <a:solidFill>
                <a:schemeClr val="accent2">
                  <a:lumMod val="50000"/>
                </a:schemeClr>
              </a:solidFill>
              <a:effectLst>
                <a:outerShdw blurRad="38100" dist="38100" dir="2700000" algn="tl">
                  <a:srgbClr val="000000">
                    <a:alpha val="43137"/>
                  </a:srgbClr>
                </a:outerShdw>
              </a:effectLst>
            </a:endParaRPr>
          </a:p>
          <a:p>
            <a:pPr marL="342900" indent="-342900" algn="r" rtl="1">
              <a:buFont typeface="Arial" pitchFamily="34" charset="0"/>
              <a:buChar char="•"/>
            </a:pPr>
            <a:r>
              <a:rPr lang="ar-AE" sz="2400" b="1" dirty="0">
                <a:solidFill>
                  <a:schemeClr val="accent2">
                    <a:lumMod val="50000"/>
                  </a:schemeClr>
                </a:solidFill>
                <a:effectLst>
                  <a:outerShdw blurRad="38100" dist="38100" dir="2700000" algn="tl">
                    <a:srgbClr val="000000">
                      <a:alpha val="43137"/>
                    </a:srgbClr>
                  </a:outerShdw>
                </a:effectLst>
                <a:cs typeface="Arabic Transparent" pitchFamily="2" charset="-78"/>
              </a:rPr>
              <a:t>البدء في تطبيق استراتجيات أهداف السلامة الغذائية وذلك عبر تحليل مخرجات برامج تقصي حالات التسممات الغذائية لمعرفة الأخطار </a:t>
            </a:r>
            <a:r>
              <a:rPr lang="ar-AE" sz="2400" b="1" dirty="0" smtClean="0">
                <a:solidFill>
                  <a:schemeClr val="accent2">
                    <a:lumMod val="50000"/>
                  </a:schemeClr>
                </a:solidFill>
                <a:effectLst>
                  <a:outerShdw blurRad="38100" dist="38100" dir="2700000" algn="tl">
                    <a:srgbClr val="000000">
                      <a:alpha val="43137"/>
                    </a:srgbClr>
                  </a:outerShdw>
                </a:effectLst>
                <a:cs typeface="Arabic Transparent" pitchFamily="2" charset="-78"/>
              </a:rPr>
              <a:t>الموجودة وربطها </a:t>
            </a:r>
            <a:r>
              <a:rPr lang="ar-AE" sz="2400" b="1" dirty="0">
                <a:solidFill>
                  <a:schemeClr val="accent2">
                    <a:lumMod val="50000"/>
                  </a:schemeClr>
                </a:solidFill>
                <a:effectLst>
                  <a:outerShdw blurRad="38100" dist="38100" dir="2700000" algn="tl">
                    <a:srgbClr val="000000">
                      <a:alpha val="43137"/>
                    </a:srgbClr>
                  </a:outerShdw>
                </a:effectLst>
                <a:cs typeface="Arabic Transparent" pitchFamily="2" charset="-78"/>
              </a:rPr>
              <a:t>ببرامج الرقابة على الأغذية المستوردة من خلال برامج تفتيشية وتحليل مخبري </a:t>
            </a:r>
            <a:r>
              <a:rPr lang="ar-AE" sz="2400" b="1" dirty="0" smtClean="0">
                <a:solidFill>
                  <a:schemeClr val="accent2">
                    <a:lumMod val="50000"/>
                  </a:schemeClr>
                </a:solidFill>
                <a:effectLst>
                  <a:outerShdw blurRad="38100" dist="38100" dir="2700000" algn="tl">
                    <a:srgbClr val="000000">
                      <a:alpha val="43137"/>
                    </a:srgbClr>
                  </a:outerShdw>
                </a:effectLst>
                <a:cs typeface="Arabic Transparent" pitchFamily="2" charset="-78"/>
              </a:rPr>
              <a:t>تركز </a:t>
            </a:r>
            <a:r>
              <a:rPr lang="ar-AE" sz="2400" b="1" dirty="0">
                <a:solidFill>
                  <a:schemeClr val="accent2">
                    <a:lumMod val="50000"/>
                  </a:schemeClr>
                </a:solidFill>
                <a:effectLst>
                  <a:outerShdw blurRad="38100" dist="38100" dir="2700000" algn="tl">
                    <a:srgbClr val="000000">
                      <a:alpha val="43137"/>
                    </a:srgbClr>
                  </a:outerShdw>
                </a:effectLst>
                <a:cs typeface="Arabic Transparent" pitchFamily="2" charset="-78"/>
              </a:rPr>
              <a:t>على الأخطار المحتملة</a:t>
            </a:r>
            <a:r>
              <a:rPr lang="ar-AE" sz="2400" b="1" dirty="0" smtClean="0">
                <a:solidFill>
                  <a:schemeClr val="accent2">
                    <a:lumMod val="50000"/>
                  </a:schemeClr>
                </a:solidFill>
                <a:effectLst>
                  <a:outerShdw blurRad="38100" dist="38100" dir="2700000" algn="tl">
                    <a:srgbClr val="000000">
                      <a:alpha val="43137"/>
                    </a:srgbClr>
                  </a:outerShdw>
                </a:effectLst>
                <a:cs typeface="Arabic Transparent" pitchFamily="2" charset="-78"/>
              </a:rPr>
              <a:t>.</a:t>
            </a:r>
            <a:endParaRPr lang="en-US" sz="2400" b="1" dirty="0" smtClean="0">
              <a:solidFill>
                <a:schemeClr val="accent2">
                  <a:lumMod val="50000"/>
                </a:schemeClr>
              </a:solidFill>
              <a:effectLst>
                <a:outerShdw blurRad="38100" dist="38100" dir="2700000" algn="tl">
                  <a:srgbClr val="000000">
                    <a:alpha val="43137"/>
                  </a:srgbClr>
                </a:outerShdw>
              </a:effectLst>
            </a:endParaRPr>
          </a:p>
          <a:p>
            <a:pPr marL="342900" lvl="0" indent="-342900" algn="r" rtl="1">
              <a:buFont typeface="Arial" pitchFamily="34" charset="0"/>
              <a:buChar char="•"/>
            </a:pPr>
            <a:r>
              <a:rPr lang="ar-AE" sz="2400" b="1" dirty="0" smtClean="0">
                <a:solidFill>
                  <a:schemeClr val="accent2">
                    <a:lumMod val="50000"/>
                  </a:schemeClr>
                </a:solidFill>
                <a:effectLst>
                  <a:outerShdw blurRad="38100" dist="38100" dir="2700000" algn="tl">
                    <a:srgbClr val="000000">
                      <a:alpha val="43137"/>
                    </a:srgbClr>
                  </a:outerShdw>
                </a:effectLst>
              </a:rPr>
              <a:t>مواءمة المواصفات الحالية وإجراءات الرقابة مع المواصفات والإجراءات الدولية مع الوضع في الاعتبار خصوصية دول المنطقة وبالصورة التي تؤدي لضمان سلامة الأغذية وتقليل الرفض غير المبرر للأغذية. </a:t>
            </a:r>
            <a:endParaRPr kumimoji="0" lang="ar-AE" sz="2400" b="1" i="0" u="none" strike="noStrike" cap="none" normalizeH="0" baseline="0" dirty="0" smtClean="0">
              <a:ln>
                <a:noFill/>
              </a:ln>
              <a:solidFill>
                <a:schemeClr val="accent2">
                  <a:lumMod val="50000"/>
                </a:schemeClr>
              </a:solidFill>
              <a:effectLst>
                <a:outerShdw blurRad="38100" dist="38100" dir="2700000" algn="tl">
                  <a:srgbClr val="000000">
                    <a:alpha val="43137"/>
                  </a:srgbClr>
                </a:outerShdw>
              </a:effectLst>
              <a:cs typeface="Arial" pitchFamily="34" charset="0"/>
            </a:endParaRPr>
          </a:p>
        </p:txBody>
      </p:sp>
      <p:sp>
        <p:nvSpPr>
          <p:cNvPr id="4" name="Rectangle 3"/>
          <p:cNvSpPr/>
          <p:nvPr/>
        </p:nvSpPr>
        <p:spPr>
          <a:xfrm>
            <a:off x="285720" y="857232"/>
            <a:ext cx="8001056" cy="830997"/>
          </a:xfrm>
          <a:prstGeom prst="rect">
            <a:avLst/>
          </a:prstGeom>
        </p:spPr>
        <p:txBody>
          <a:bodyPr wrap="square">
            <a:spAutoFit/>
          </a:bodyPr>
          <a:lstStyle/>
          <a:p>
            <a:pPr lvl="0" algn="ctr" rtl="1"/>
            <a:endParaRPr lang="en-US" sz="2400" dirty="0">
              <a:solidFill>
                <a:schemeClr val="accent2">
                  <a:lumMod val="50000"/>
                </a:schemeClr>
              </a:solidFill>
              <a:effectLst>
                <a:outerShdw blurRad="38100" dist="38100" dir="2700000" algn="tl">
                  <a:srgbClr val="000000">
                    <a:alpha val="43137"/>
                  </a:srgbClr>
                </a:outerShdw>
              </a:effectLst>
            </a:endParaRPr>
          </a:p>
          <a:p>
            <a:pPr lvl="0" algn="ctr" rtl="1"/>
            <a:r>
              <a:rPr lang="ar-AE" sz="2400" dirty="0" smtClean="0">
                <a:solidFill>
                  <a:schemeClr val="accent2">
                    <a:lumMod val="50000"/>
                  </a:schemeClr>
                </a:solidFill>
                <a:effectLst>
                  <a:outerShdw blurRad="38100" dist="38100" dir="2700000" algn="tl">
                    <a:srgbClr val="000000">
                      <a:alpha val="43137"/>
                    </a:srgbClr>
                  </a:outerShdw>
                </a:effectLst>
              </a:rPr>
              <a:t>المبدأ في خارطة الطريق هو أن الوقاية خير من العلاج</a:t>
            </a:r>
            <a:endParaRPr lang="en-US" sz="2400" dirty="0" smtClean="0">
              <a:solidFill>
                <a:schemeClr val="accent2">
                  <a:lumMod val="50000"/>
                </a:schemeClr>
              </a:solidFill>
              <a:effectLst>
                <a:outerShdw blurRad="38100" dist="38100" dir="2700000" algn="tl">
                  <a:srgbClr val="000000">
                    <a:alpha val="43137"/>
                  </a:srgbClr>
                </a:outerShdw>
              </a:effectLst>
            </a:endParaRPr>
          </a:p>
        </p:txBody>
      </p:sp>
      <p:sp>
        <p:nvSpPr>
          <p:cNvPr id="6" name="Slide Number Placeholder 5"/>
          <p:cNvSpPr>
            <a:spLocks noGrp="1"/>
          </p:cNvSpPr>
          <p:nvPr>
            <p:ph type="sldNum" sz="quarter" idx="12"/>
          </p:nvPr>
        </p:nvSpPr>
        <p:spPr/>
        <p:txBody>
          <a:bodyPr/>
          <a:lstStyle/>
          <a:p>
            <a:fld id="{9D2384F7-550B-4A9B-95FC-19E285ECC956}" type="slidenum">
              <a:rPr lang="en-US" smtClean="0"/>
              <a:pPr/>
              <a:t>34</a:t>
            </a:fld>
            <a:endParaRPr lang="en-US"/>
          </a:p>
        </p:txBody>
      </p:sp>
      <p:pic>
        <p:nvPicPr>
          <p:cNvPr id="7" name="Picture 6"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8"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ustDataLst>
      <p:tags r:id="rId1"/>
    </p:custDataLst>
  </p:cSld>
  <p:clrMapOvr>
    <a:masterClrMapping/>
  </p:clrMapOvr>
  <p:transition>
    <p:randomBa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357157" y="1556792"/>
            <a:ext cx="8286808" cy="399340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lvl="0" indent="-342900" algn="r" rtl="1">
              <a:buFont typeface="Arial" pitchFamily="34" charset="0"/>
              <a:buChar char="•"/>
            </a:pPr>
            <a:r>
              <a:rPr lang="ar-AE" sz="2400" b="1" dirty="0" smtClean="0">
                <a:solidFill>
                  <a:schemeClr val="accent2">
                    <a:lumMod val="50000"/>
                  </a:schemeClr>
                </a:solidFill>
                <a:effectLst>
                  <a:outerShdw blurRad="38100" dist="38100" dir="2700000" algn="tl">
                    <a:srgbClr val="000000">
                      <a:alpha val="43137"/>
                    </a:srgbClr>
                  </a:outerShdw>
                </a:effectLst>
              </a:rPr>
              <a:t>ضرورة وجود</a:t>
            </a:r>
            <a:r>
              <a:rPr lang="en-US" sz="2400" b="1" dirty="0" smtClean="0">
                <a:solidFill>
                  <a:schemeClr val="accent2">
                    <a:lumMod val="50000"/>
                  </a:schemeClr>
                </a:solidFill>
                <a:effectLst>
                  <a:outerShdw blurRad="38100" dist="38100" dir="2700000" algn="tl">
                    <a:srgbClr val="000000">
                      <a:alpha val="43137"/>
                    </a:srgbClr>
                  </a:outerShdw>
                </a:effectLst>
              </a:rPr>
              <a:t> </a:t>
            </a:r>
            <a:r>
              <a:rPr lang="ar-SA" sz="2400" b="1" dirty="0" smtClean="0">
                <a:solidFill>
                  <a:schemeClr val="accent2">
                    <a:lumMod val="50000"/>
                  </a:schemeClr>
                </a:solidFill>
                <a:effectLst>
                  <a:outerShdw blurRad="38100" dist="38100" dir="2700000" algn="tl">
                    <a:srgbClr val="000000">
                      <a:alpha val="43137"/>
                    </a:srgbClr>
                  </a:outerShdw>
                </a:effectLst>
              </a:rPr>
              <a:t>مركز إقليمي </a:t>
            </a:r>
            <a:r>
              <a:rPr lang="ar-AE" sz="2400" b="1" dirty="0" smtClean="0">
                <a:solidFill>
                  <a:schemeClr val="accent2">
                    <a:lumMod val="50000"/>
                  </a:schemeClr>
                </a:solidFill>
                <a:effectLst>
                  <a:outerShdw blurRad="38100" dist="38100" dir="2700000" algn="tl">
                    <a:srgbClr val="000000">
                      <a:alpha val="43137"/>
                    </a:srgbClr>
                  </a:outerShdw>
                </a:effectLst>
              </a:rPr>
              <a:t>لتقييم مخاطر الأغذية بدول مجلس التعاون لخلق توازن ما بين سلامة الأغذية والرفض غير المبرر للأغذية.</a:t>
            </a:r>
            <a:endParaRPr lang="en-US" sz="2400" b="1" dirty="0" smtClean="0">
              <a:solidFill>
                <a:schemeClr val="accent2">
                  <a:lumMod val="50000"/>
                </a:schemeClr>
              </a:solidFill>
              <a:effectLst>
                <a:outerShdw blurRad="38100" dist="38100" dir="2700000" algn="tl">
                  <a:srgbClr val="000000">
                    <a:alpha val="43137"/>
                  </a:srgbClr>
                </a:outerShdw>
              </a:effectLst>
            </a:endParaRPr>
          </a:p>
          <a:p>
            <a:pPr marL="342900" lvl="0" indent="-342900" algn="r" rtl="1">
              <a:buFont typeface="Arial" pitchFamily="34" charset="0"/>
              <a:buChar char="•"/>
            </a:pPr>
            <a:r>
              <a:rPr lang="ar-AE" sz="2400" b="1" dirty="0" smtClean="0">
                <a:solidFill>
                  <a:schemeClr val="accent2">
                    <a:lumMod val="50000"/>
                  </a:schemeClr>
                </a:solidFill>
                <a:effectLst>
                  <a:outerShdw blurRad="38100" dist="38100" dir="2700000" algn="tl">
                    <a:srgbClr val="000000">
                      <a:alpha val="43137"/>
                    </a:srgbClr>
                  </a:outerShdw>
                </a:effectLst>
              </a:rPr>
              <a:t>تعزيز وتفعيل دور الشبكات الدولية مثل </a:t>
            </a:r>
            <a:r>
              <a:rPr lang="ar-AE" sz="2400" b="1" dirty="0" err="1" smtClean="0">
                <a:solidFill>
                  <a:schemeClr val="accent2">
                    <a:lumMod val="50000"/>
                  </a:schemeClr>
                </a:solidFill>
                <a:effectLst>
                  <a:outerShdw blurRad="38100" dist="38100" dir="2700000" algn="tl">
                    <a:srgbClr val="000000">
                      <a:alpha val="43137"/>
                    </a:srgbClr>
                  </a:outerShdw>
                </a:effectLst>
              </a:rPr>
              <a:t>الإنفوسان</a:t>
            </a:r>
            <a:r>
              <a:rPr lang="ar-AE" sz="2400" b="1" dirty="0" smtClean="0">
                <a:solidFill>
                  <a:schemeClr val="accent2">
                    <a:lumMod val="50000"/>
                  </a:schemeClr>
                </a:solidFill>
                <a:effectLst>
                  <a:outerShdw blurRad="38100" dist="38100" dir="2700000" algn="tl">
                    <a:srgbClr val="000000">
                      <a:alpha val="43137"/>
                    </a:srgbClr>
                  </a:outerShdw>
                </a:effectLst>
              </a:rPr>
              <a:t> وذلك لتبادل المعلومات الخاصة بالأغذية، فضلاً عن تفعيل برامج التتبع (</a:t>
            </a:r>
            <a:r>
              <a:rPr lang="en-US" sz="2400" b="1" dirty="0" smtClean="0">
                <a:solidFill>
                  <a:schemeClr val="accent2">
                    <a:lumMod val="50000"/>
                  </a:schemeClr>
                </a:solidFill>
                <a:effectLst>
                  <a:outerShdw blurRad="38100" dist="38100" dir="2700000" algn="tl">
                    <a:srgbClr val="000000">
                      <a:alpha val="43137"/>
                    </a:srgbClr>
                  </a:outerShdw>
                </a:effectLst>
              </a:rPr>
              <a:t>Traceability</a:t>
            </a:r>
            <a:r>
              <a:rPr lang="ar-AE" sz="2400" b="1" dirty="0" smtClean="0">
                <a:solidFill>
                  <a:schemeClr val="accent2">
                    <a:lumMod val="50000"/>
                  </a:schemeClr>
                </a:solidFill>
                <a:effectLst>
                  <a:outerShdw blurRad="38100" dist="38100" dir="2700000" algn="tl">
                    <a:srgbClr val="000000">
                      <a:alpha val="43137"/>
                    </a:srgbClr>
                  </a:outerShdw>
                </a:effectLst>
              </a:rPr>
              <a:t>) واستدعاء الأغذية (</a:t>
            </a:r>
            <a:r>
              <a:rPr lang="en-US" sz="2400" b="1" dirty="0" smtClean="0">
                <a:solidFill>
                  <a:schemeClr val="accent2">
                    <a:lumMod val="50000"/>
                  </a:schemeClr>
                </a:solidFill>
                <a:effectLst>
                  <a:outerShdw blurRad="38100" dist="38100" dir="2700000" algn="tl">
                    <a:srgbClr val="000000">
                      <a:alpha val="43137"/>
                    </a:srgbClr>
                  </a:outerShdw>
                </a:effectLst>
              </a:rPr>
              <a:t>Recall</a:t>
            </a:r>
            <a:r>
              <a:rPr lang="ar-AE" sz="2400" b="1" dirty="0" smtClean="0">
                <a:solidFill>
                  <a:schemeClr val="accent2">
                    <a:lumMod val="50000"/>
                  </a:schemeClr>
                </a:solidFill>
                <a:effectLst>
                  <a:outerShdw blurRad="38100" dist="38100" dir="2700000" algn="tl">
                    <a:srgbClr val="000000">
                      <a:alpha val="43137"/>
                    </a:srgbClr>
                  </a:outerShdw>
                </a:effectLst>
              </a:rPr>
              <a:t>) (مقترح جهاز أبو ظبي للرقابة الغذائية).</a:t>
            </a:r>
            <a:endParaRPr lang="en-US" sz="2400" b="1" dirty="0" smtClean="0">
              <a:solidFill>
                <a:schemeClr val="accent2">
                  <a:lumMod val="50000"/>
                </a:schemeClr>
              </a:solidFill>
              <a:effectLst>
                <a:outerShdw blurRad="38100" dist="38100" dir="2700000" algn="tl">
                  <a:srgbClr val="000000">
                    <a:alpha val="43137"/>
                  </a:srgbClr>
                </a:outerShdw>
              </a:effectLst>
            </a:endParaRPr>
          </a:p>
          <a:p>
            <a:pPr marL="342900" indent="-342900" algn="r" rtl="1">
              <a:buFont typeface="Arial" pitchFamily="34" charset="0"/>
              <a:buChar char="•"/>
            </a:pPr>
            <a:r>
              <a:rPr lang="ar-AE" sz="2400" b="1" dirty="0" smtClean="0">
                <a:solidFill>
                  <a:schemeClr val="accent2">
                    <a:lumMod val="50000"/>
                  </a:schemeClr>
                </a:solidFill>
                <a:effectLst>
                  <a:outerShdw blurRad="38100" dist="38100" dir="2700000" algn="tl">
                    <a:srgbClr val="000000">
                      <a:alpha val="43137"/>
                    </a:srgbClr>
                  </a:outerShdw>
                </a:effectLst>
              </a:rPr>
              <a:t>إنشاء مركز لتبادل نتائج الاختبارات والمعلومات المتعلقة بسلامة الأغذية المستوردة على مستوى الدولة والمنطقة، تمهيداً لإعداد قاعدة بيانات متكاملة يستفاد منها في كل الأوجه بما يشمل تعزيز الأمن الغذائي والتبادل التجاري.</a:t>
            </a:r>
          </a:p>
          <a:p>
            <a:pPr marL="342900" indent="-342900" algn="r" rtl="1">
              <a:buFont typeface="Arial" pitchFamily="34" charset="0"/>
              <a:buChar char="•"/>
            </a:pPr>
            <a:r>
              <a:rPr lang="ar-AE" sz="2400" b="1" dirty="0" smtClean="0">
                <a:solidFill>
                  <a:schemeClr val="accent2">
                    <a:lumMod val="50000"/>
                  </a:schemeClr>
                </a:solidFill>
                <a:effectLst>
                  <a:outerShdw blurRad="38100" dist="38100" dir="2700000" algn="tl">
                    <a:srgbClr val="000000">
                      <a:alpha val="43137"/>
                    </a:srgbClr>
                  </a:outerShdw>
                </a:effectLst>
                <a:cs typeface="Arabic Transparent" pitchFamily="2" charset="-78"/>
              </a:rPr>
              <a:t>إنشاء نظام رقابي إلكتروني موحد على مستوى الدولة والإقليم أو </a:t>
            </a:r>
            <a:r>
              <a:rPr lang="ar-AE" sz="2800" b="1" dirty="0" smtClean="0">
                <a:solidFill>
                  <a:schemeClr val="accent2">
                    <a:lumMod val="50000"/>
                  </a:schemeClr>
                </a:solidFill>
                <a:effectLst>
                  <a:outerShdw blurRad="38100" dist="38100" dir="2700000" algn="tl">
                    <a:srgbClr val="000000">
                      <a:alpha val="43137"/>
                    </a:srgbClr>
                  </a:outerShdw>
                </a:effectLst>
                <a:cs typeface="Arabic Transparent" pitchFamily="2" charset="-78"/>
              </a:rPr>
              <a:t>تطوير</a:t>
            </a:r>
            <a:r>
              <a:rPr lang="ar-AE" sz="2400" b="1" dirty="0" smtClean="0">
                <a:solidFill>
                  <a:schemeClr val="accent2">
                    <a:lumMod val="50000"/>
                  </a:schemeClr>
                </a:solidFill>
                <a:effectLst>
                  <a:outerShdw blurRad="38100" dist="38100" dir="2700000" algn="tl">
                    <a:srgbClr val="000000">
                      <a:alpha val="43137"/>
                    </a:srgbClr>
                  </a:outerShdw>
                </a:effectLst>
                <a:cs typeface="Arabic Transparent" pitchFamily="2" charset="-78"/>
              </a:rPr>
              <a:t> الأنظمة القائمة بما يلاءم متطلبات كل إمارة أو دولة.</a:t>
            </a:r>
            <a:endParaRPr kumimoji="0" lang="ar-AE" sz="2400" b="1" i="0" u="none" strike="noStrike" cap="none" normalizeH="0" baseline="0" dirty="0" smtClean="0">
              <a:ln>
                <a:noFill/>
              </a:ln>
              <a:solidFill>
                <a:schemeClr val="accent2">
                  <a:lumMod val="50000"/>
                </a:schemeClr>
              </a:solidFill>
              <a:effectLst>
                <a:outerShdw blurRad="38100" dist="38100" dir="2700000" algn="tl">
                  <a:srgbClr val="000000">
                    <a:alpha val="43137"/>
                  </a:srgbClr>
                </a:outerShdw>
              </a:effectLst>
              <a:cs typeface="Arial" pitchFamily="34" charset="0"/>
            </a:endParaRPr>
          </a:p>
        </p:txBody>
      </p:sp>
      <p:sp>
        <p:nvSpPr>
          <p:cNvPr id="4" name="Slide Number Placeholder 3"/>
          <p:cNvSpPr>
            <a:spLocks noGrp="1"/>
          </p:cNvSpPr>
          <p:nvPr>
            <p:ph type="sldNum" sz="quarter" idx="12"/>
          </p:nvPr>
        </p:nvSpPr>
        <p:spPr/>
        <p:txBody>
          <a:bodyPr/>
          <a:lstStyle/>
          <a:p>
            <a:fld id="{9D2384F7-550B-4A9B-95FC-19E285ECC956}" type="slidenum">
              <a:rPr lang="en-US" smtClean="0"/>
              <a:pPr/>
              <a:t>35</a:t>
            </a:fld>
            <a:endParaRPr lang="en-US"/>
          </a:p>
        </p:txBody>
      </p:sp>
      <p:sp>
        <p:nvSpPr>
          <p:cNvPr id="2" name="Title 1"/>
          <p:cNvSpPr>
            <a:spLocks noGrp="1"/>
          </p:cNvSpPr>
          <p:nvPr>
            <p:ph type="title"/>
          </p:nvPr>
        </p:nvSpPr>
        <p:spPr/>
        <p:txBody>
          <a:bodyPr/>
          <a:lstStyle/>
          <a:p>
            <a:endParaRPr lang="ar-SA" dirty="0"/>
          </a:p>
        </p:txBody>
      </p:sp>
      <p:sp>
        <p:nvSpPr>
          <p:cNvPr id="6" name="Title 4"/>
          <p:cNvSpPr txBox="1">
            <a:spLocks/>
          </p:cNvSpPr>
          <p:nvPr/>
        </p:nvSpPr>
        <p:spPr bwMode="auto">
          <a:xfrm>
            <a:off x="1331640" y="214289"/>
            <a:ext cx="6480448" cy="838223"/>
          </a:xfrm>
          <a:prstGeom prst="rect">
            <a:avLst/>
          </a:prstGeom>
          <a:ln w="9525">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1pPr>
            <a:lvl2pPr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2pPr>
            <a:lvl3pPr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3pPr>
            <a:lvl4pPr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4pPr>
            <a:lvl5pPr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5pPr>
            <a:lvl6pPr marL="457200"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6pPr>
            <a:lvl7pPr marL="914400"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7pPr>
            <a:lvl8pPr marL="1371600"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8pPr>
            <a:lvl9pPr marL="1828800" algn="l" rtl="0" eaLnBrk="1" fontAlgn="base" hangingPunct="1">
              <a:spcBef>
                <a:spcPct val="0"/>
              </a:spcBef>
              <a:spcAft>
                <a:spcPct val="0"/>
              </a:spcAft>
              <a:defRPr sz="4400" b="1">
                <a:solidFill>
                  <a:schemeClr val="lt1"/>
                </a:solidFill>
                <a:effectLst>
                  <a:outerShdw blurRad="38100" dist="38100" dir="2700000" algn="tl">
                    <a:srgbClr val="000000"/>
                  </a:outerShdw>
                </a:effectLst>
                <a:latin typeface="+mn-lt"/>
                <a:ea typeface="+mn-ea"/>
                <a:cs typeface="+mn-cs"/>
              </a:defRPr>
            </a:lvl9pPr>
          </a:lstStyle>
          <a:p>
            <a:pPr algn="ctr"/>
            <a:r>
              <a:rPr lang="ar-AE" sz="2400" dirty="0" smtClean="0">
                <a:solidFill>
                  <a:schemeClr val="accent2">
                    <a:lumMod val="50000"/>
                  </a:schemeClr>
                </a:solidFill>
                <a:effectLst/>
              </a:rPr>
              <a:t>الأسس الرئيسية لخارطة الطريق لضمان سلامة الأغذية المستوردة </a:t>
            </a:r>
            <a:endParaRPr lang="en-US" sz="2400" dirty="0">
              <a:solidFill>
                <a:schemeClr val="accent2">
                  <a:lumMod val="50000"/>
                </a:schemeClr>
              </a:solidFill>
              <a:effectLst/>
            </a:endParaRPr>
          </a:p>
        </p:txBody>
      </p:sp>
      <p:pic>
        <p:nvPicPr>
          <p:cNvPr id="7" name="Picture 6" descr="C:\Documents and Settings\AAgalaf\Desktop\gpi\logo\square.jpg"/>
          <p:cNvPicPr>
            <a:picLocks noChangeAspect="1" noChangeArrowheads="1"/>
          </p:cNvPicPr>
          <p:nvPr/>
        </p:nvPicPr>
        <p:blipFill>
          <a:blip r:embed="rId4"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8" name="chart"/>
          <p:cNvPicPr>
            <a:picLocks noChangeAspect="1"/>
          </p:cNvPicPr>
          <p:nvPr/>
        </p:nvPicPr>
        <p:blipFill>
          <a:blip r:embed="rId5"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ustDataLst>
      <p:tags r:id="rId1"/>
    </p:custDataLst>
  </p:cSld>
  <p:clrMapOvr>
    <a:masterClrMapping/>
  </p:clrMapOvr>
  <p:transition>
    <p:randomBa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722313" y="2636912"/>
            <a:ext cx="7772400" cy="936104"/>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anchor="ctr"/>
          <a:lstStyle/>
          <a:p>
            <a:pPr algn="ctr" rtl="1"/>
            <a:r>
              <a:rPr lang="ar-SA" sz="5400" dirty="0" smtClean="0">
                <a:solidFill>
                  <a:schemeClr val="accent2">
                    <a:lumMod val="50000"/>
                  </a:schemeClr>
                </a:solidFill>
                <a:latin typeface="Arabic Transparent" pitchFamily="34" charset="0"/>
                <a:cs typeface="Arabic Transparent" pitchFamily="34" charset="0"/>
              </a:rPr>
              <a:t>شكرا لحسن إستماعكم</a:t>
            </a:r>
            <a:endParaRPr lang="ar-SA" sz="5400" dirty="0">
              <a:solidFill>
                <a:schemeClr val="accent2">
                  <a:lumMod val="50000"/>
                </a:schemeClr>
              </a:solidFill>
              <a:latin typeface="Arabic Transparent" pitchFamily="34" charset="0"/>
              <a:cs typeface="Arabic Transparent" pitchFamily="34" charset="0"/>
            </a:endParaRPr>
          </a:p>
        </p:txBody>
      </p:sp>
      <p:sp>
        <p:nvSpPr>
          <p:cNvPr id="3" name="Slide Number Placeholder 2"/>
          <p:cNvSpPr>
            <a:spLocks noGrp="1"/>
          </p:cNvSpPr>
          <p:nvPr>
            <p:ph type="sldNum" sz="quarter" idx="12"/>
          </p:nvPr>
        </p:nvSpPr>
        <p:spPr/>
        <p:txBody>
          <a:bodyPr/>
          <a:lstStyle/>
          <a:p>
            <a:fld id="{9D2384F7-550B-4A9B-95FC-19E285ECC956}" type="slidenum">
              <a:rPr lang="en-US" smtClean="0"/>
              <a:pPr/>
              <a:t>36</a:t>
            </a:fld>
            <a:endParaRPr lang="en-US"/>
          </a:p>
        </p:txBody>
      </p:sp>
      <p:pic>
        <p:nvPicPr>
          <p:cNvPr id="7" name="Picture 6" descr="C:\Documents and Settings\AAgalaf\Desktop\gpi\logo\square.jpg"/>
          <p:cNvPicPr>
            <a:picLocks noChangeAspect="1" noChangeArrowheads="1"/>
          </p:cNvPicPr>
          <p:nvPr/>
        </p:nvPicPr>
        <p:blipFill>
          <a:blip r:embed="rId3" cstate="print"/>
          <a:srcRect/>
          <a:stretch>
            <a:fillRect/>
          </a:stretch>
        </p:blipFill>
        <p:spPr bwMode="auto">
          <a:xfrm>
            <a:off x="332296"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8" name="chart"/>
          <p:cNvPicPr>
            <a:picLocks noChangeAspect="1"/>
          </p:cNvPicPr>
          <p:nvPr/>
        </p:nvPicPr>
        <p:blipFill>
          <a:blip r:embed="rId4" cstate="print"/>
          <a:stretch>
            <a:fillRect/>
          </a:stretch>
        </p:blipFill>
        <p:spPr>
          <a:xfrm>
            <a:off x="8072463"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9" name="Title 8"/>
          <p:cNvSpPr>
            <a:spLocks noGrp="1"/>
          </p:cNvSpPr>
          <p:nvPr>
            <p:ph type="title"/>
          </p:nvPr>
        </p:nvSpPr>
        <p:spPr/>
        <p:txBody>
          <a:bodyPr/>
          <a:lstStyle/>
          <a:p>
            <a:endParaRPr lang="ar-SA" dirty="0"/>
          </a:p>
        </p:txBody>
      </p:sp>
    </p:spTree>
    <p:custDataLst>
      <p:tags r:id="rId1"/>
    </p:custDataLst>
    <p:extLst>
      <p:ext uri="{BB962C8B-B14F-4D97-AF65-F5344CB8AC3E}">
        <p14:creationId xmlns:p14="http://schemas.microsoft.com/office/powerpoint/2010/main" xmlns="" val="1374262603"/>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ake cutted.jpg"/>
          <p:cNvPicPr>
            <a:picLocks noChangeAspect="1"/>
          </p:cNvPicPr>
          <p:nvPr/>
        </p:nvPicPr>
        <p:blipFill>
          <a:blip r:embed="rId4" cstate="print"/>
          <a:stretch>
            <a:fillRect/>
          </a:stretch>
        </p:blipFill>
        <p:spPr>
          <a:xfrm>
            <a:off x="3438112" y="102767"/>
            <a:ext cx="2286016" cy="22011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6" name="TextBox 15"/>
          <p:cNvSpPr txBox="1"/>
          <p:nvPr/>
        </p:nvSpPr>
        <p:spPr>
          <a:xfrm>
            <a:off x="4572689" y="-3916107"/>
            <a:ext cx="121444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AE" b="1" dirty="0" smtClean="0">
                <a:solidFill>
                  <a:schemeClr val="accent2">
                    <a:lumMod val="50000"/>
                  </a:schemeClr>
                </a:solidFill>
                <a:effectLst>
                  <a:outerShdw blurRad="38100" dist="38100" dir="2700000" algn="tl">
                    <a:srgbClr val="000000">
                      <a:alpha val="43137"/>
                    </a:srgbClr>
                  </a:outerShdw>
                </a:effectLst>
              </a:rPr>
              <a:t>فواكه مجمدة</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18" name="TextBox 17"/>
          <p:cNvSpPr txBox="1"/>
          <p:nvPr/>
        </p:nvSpPr>
        <p:spPr>
          <a:xfrm>
            <a:off x="3266855" y="-3906815"/>
            <a:ext cx="121444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AE" b="1" dirty="0" smtClean="0">
                <a:solidFill>
                  <a:schemeClr val="accent2">
                    <a:lumMod val="50000"/>
                  </a:schemeClr>
                </a:solidFill>
                <a:effectLst>
                  <a:outerShdw blurRad="38100" dist="38100" dir="2700000" algn="tl">
                    <a:srgbClr val="000000">
                      <a:alpha val="43137"/>
                    </a:srgbClr>
                  </a:outerShdw>
                </a:effectLst>
              </a:rPr>
              <a:t>وغيرها الكثير</a:t>
            </a:r>
            <a:endParaRPr lang="en-US" b="1" dirty="0">
              <a:solidFill>
                <a:schemeClr val="accent2">
                  <a:lumMod val="50000"/>
                </a:schemeClr>
              </a:solidFill>
              <a:effectLst>
                <a:outerShdw blurRad="38100" dist="38100" dir="2700000" algn="tl">
                  <a:srgbClr val="000000">
                    <a:alpha val="43137"/>
                  </a:srgbClr>
                </a:outerShdw>
              </a:effectLst>
            </a:endParaRPr>
          </a:p>
        </p:txBody>
      </p:sp>
      <p:grpSp>
        <p:nvGrpSpPr>
          <p:cNvPr id="4" name="Group 3"/>
          <p:cNvGrpSpPr/>
          <p:nvPr/>
        </p:nvGrpSpPr>
        <p:grpSpPr>
          <a:xfrm>
            <a:off x="0" y="3000372"/>
            <a:ext cx="9144000" cy="642942"/>
            <a:chOff x="0" y="3000372"/>
            <a:chExt cx="9144000" cy="642942"/>
          </a:xfrm>
        </p:grpSpPr>
        <p:sp>
          <p:nvSpPr>
            <p:cNvPr id="39" name="Rounded Rectangle 38"/>
            <p:cNvSpPr/>
            <p:nvPr/>
          </p:nvSpPr>
          <p:spPr>
            <a:xfrm>
              <a:off x="0" y="3000372"/>
              <a:ext cx="9144000" cy="642942"/>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31" name="Rectangle 30"/>
            <p:cNvSpPr/>
            <p:nvPr/>
          </p:nvSpPr>
          <p:spPr>
            <a:xfrm>
              <a:off x="107504" y="3143248"/>
              <a:ext cx="3203627"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rtl="1"/>
              <a:r>
                <a:rPr lang="ar-LB" b="1" dirty="0" smtClean="0">
                  <a:solidFill>
                    <a:schemeClr val="accent2">
                      <a:lumMod val="50000"/>
                    </a:schemeClr>
                  </a:solidFill>
                  <a:effectLst>
                    <a:outerShdw blurRad="38100" dist="38100" dir="2700000" algn="tl">
                      <a:srgbClr val="000000">
                        <a:alpha val="43137"/>
                      </a:srgbClr>
                    </a:outerShdw>
                  </a:effectLst>
                </a:rPr>
                <a:t>المواصفات</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33" name="Rectangle 32"/>
            <p:cNvSpPr/>
            <p:nvPr/>
          </p:nvSpPr>
          <p:spPr>
            <a:xfrm>
              <a:off x="3419872" y="3143248"/>
              <a:ext cx="2214578"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smtClean="0">
                  <a:solidFill>
                    <a:schemeClr val="accent2">
                      <a:lumMod val="50000"/>
                    </a:schemeClr>
                  </a:solidFill>
                  <a:effectLst>
                    <a:outerShdw blurRad="38100" dist="38100" dir="2700000" algn="tl">
                      <a:srgbClr val="000000">
                        <a:alpha val="43137"/>
                      </a:srgbClr>
                    </a:outerShdw>
                  </a:effectLst>
                </a:rPr>
                <a:t>المسار في السلسلة الغذائية</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34" name="Rectangle 33"/>
            <p:cNvSpPr/>
            <p:nvPr/>
          </p:nvSpPr>
          <p:spPr>
            <a:xfrm>
              <a:off x="5734388" y="3143248"/>
              <a:ext cx="128588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smtClean="0">
                  <a:solidFill>
                    <a:schemeClr val="accent2">
                      <a:lumMod val="50000"/>
                    </a:schemeClr>
                  </a:solidFill>
                  <a:effectLst>
                    <a:outerShdw blurRad="38100" dist="38100" dir="2700000" algn="tl">
                      <a:srgbClr val="000000">
                        <a:alpha val="43137"/>
                      </a:srgbClr>
                    </a:outerShdw>
                  </a:effectLst>
                </a:rPr>
                <a:t>الدولة</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35" name="Rectangle 34"/>
            <p:cNvSpPr/>
            <p:nvPr/>
          </p:nvSpPr>
          <p:spPr>
            <a:xfrm>
              <a:off x="7164288" y="3143248"/>
              <a:ext cx="12241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smtClean="0">
                  <a:solidFill>
                    <a:schemeClr val="accent2">
                      <a:lumMod val="50000"/>
                    </a:schemeClr>
                  </a:solidFill>
                  <a:effectLst>
                    <a:outerShdw blurRad="38100" dist="38100" dir="2700000" algn="tl">
                      <a:srgbClr val="000000">
                        <a:alpha val="43137"/>
                      </a:srgbClr>
                    </a:outerShdw>
                  </a:effectLst>
                </a:rPr>
                <a:t>المكون</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36" name="Rectangle 35"/>
            <p:cNvSpPr/>
            <p:nvPr/>
          </p:nvSpPr>
          <p:spPr>
            <a:xfrm>
              <a:off x="8515404" y="3143247"/>
              <a:ext cx="43815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smtClean="0">
                  <a:solidFill>
                    <a:schemeClr val="accent2">
                      <a:lumMod val="50000"/>
                    </a:schemeClr>
                  </a:solidFill>
                  <a:effectLst>
                    <a:outerShdw blurRad="38100" dist="38100" dir="2700000" algn="tl">
                      <a:srgbClr val="000000">
                        <a:alpha val="43137"/>
                      </a:srgbClr>
                    </a:outerShdw>
                  </a:effectLst>
                </a:rPr>
                <a:t>م</a:t>
              </a:r>
              <a:endParaRPr lang="en-US" b="1" dirty="0" smtClean="0">
                <a:solidFill>
                  <a:schemeClr val="accent2">
                    <a:lumMod val="50000"/>
                  </a:schemeClr>
                </a:solidFill>
                <a:effectLst>
                  <a:outerShdw blurRad="38100" dist="38100" dir="2700000" algn="tl">
                    <a:srgbClr val="000000">
                      <a:alpha val="43137"/>
                    </a:srgbClr>
                  </a:outerShdw>
                </a:effectLst>
              </a:endParaRPr>
            </a:p>
          </p:txBody>
        </p:sp>
      </p:grpSp>
      <p:sp>
        <p:nvSpPr>
          <p:cNvPr id="47" name="Rectangle 46"/>
          <p:cNvSpPr/>
          <p:nvPr/>
        </p:nvSpPr>
        <p:spPr>
          <a:xfrm>
            <a:off x="3321327" y="-2239522"/>
            <a:ext cx="2214578"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AE" b="1" dirty="0" smtClean="0">
                <a:solidFill>
                  <a:schemeClr val="accent2">
                    <a:lumMod val="50000"/>
                  </a:schemeClr>
                </a:solidFill>
                <a:effectLst>
                  <a:outerShdw blurRad="38100" dist="38100" dir="2700000" algn="tl">
                    <a:srgbClr val="000000">
                      <a:alpha val="43137"/>
                    </a:srgbClr>
                  </a:outerShdw>
                </a:effectLst>
              </a:rPr>
              <a:t>العرض</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48" name="Rectangle 47"/>
          <p:cNvSpPr/>
          <p:nvPr/>
        </p:nvSpPr>
        <p:spPr>
          <a:xfrm>
            <a:off x="3321327" y="-1965912"/>
            <a:ext cx="2214578"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rtl="1"/>
            <a:r>
              <a:rPr lang="ar-AE" b="1" dirty="0" smtClean="0">
                <a:solidFill>
                  <a:schemeClr val="accent2">
                    <a:lumMod val="50000"/>
                  </a:schemeClr>
                </a:solidFill>
                <a:effectLst>
                  <a:outerShdw blurRad="38100" dist="38100" dir="2700000" algn="tl">
                    <a:srgbClr val="000000">
                      <a:alpha val="43137"/>
                    </a:srgbClr>
                  </a:outerShdw>
                </a:effectLst>
              </a:rPr>
              <a:t>المصنع</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49" name="Rectangle 48"/>
          <p:cNvSpPr/>
          <p:nvPr/>
        </p:nvSpPr>
        <p:spPr>
          <a:xfrm>
            <a:off x="3321327" y="-1680160"/>
            <a:ext cx="2214578"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AE" b="1" dirty="0" smtClean="0">
                <a:solidFill>
                  <a:schemeClr val="accent2">
                    <a:lumMod val="50000"/>
                  </a:schemeClr>
                </a:solidFill>
                <a:effectLst>
                  <a:outerShdw blurRad="38100" dist="38100" dir="2700000" algn="tl">
                    <a:srgbClr val="000000">
                      <a:alpha val="43137"/>
                    </a:srgbClr>
                  </a:outerShdw>
                </a:effectLst>
              </a:rPr>
              <a:t>النقل</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50" name="Rectangle 49"/>
          <p:cNvSpPr/>
          <p:nvPr/>
        </p:nvSpPr>
        <p:spPr>
          <a:xfrm>
            <a:off x="3321327" y="-1394408"/>
            <a:ext cx="2214578"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AE" b="1" dirty="0" smtClean="0">
                <a:solidFill>
                  <a:schemeClr val="accent2">
                    <a:lumMod val="50000"/>
                  </a:schemeClr>
                </a:solidFill>
                <a:effectLst>
                  <a:outerShdw blurRad="38100" dist="38100" dir="2700000" algn="tl">
                    <a:srgbClr val="000000">
                      <a:alpha val="43137"/>
                    </a:srgbClr>
                  </a:outerShdw>
                </a:effectLst>
              </a:rPr>
              <a:t>الميناء والمختبر</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51" name="Rectangle 50"/>
          <p:cNvSpPr/>
          <p:nvPr/>
        </p:nvSpPr>
        <p:spPr>
          <a:xfrm>
            <a:off x="3321327" y="-1108656"/>
            <a:ext cx="2214578"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smtClean="0">
                <a:solidFill>
                  <a:schemeClr val="accent2">
                    <a:lumMod val="50000"/>
                  </a:schemeClr>
                </a:solidFill>
                <a:effectLst>
                  <a:outerShdw blurRad="38100" dist="38100" dir="2700000" algn="tl">
                    <a:srgbClr val="000000">
                      <a:alpha val="43137"/>
                    </a:srgbClr>
                  </a:outerShdw>
                </a:effectLst>
              </a:rPr>
              <a:t>المزرعة</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52" name="Rectangle 51"/>
          <p:cNvSpPr/>
          <p:nvPr/>
        </p:nvSpPr>
        <p:spPr>
          <a:xfrm>
            <a:off x="3321327" y="-810762"/>
            <a:ext cx="2214578"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smtClean="0">
                <a:solidFill>
                  <a:schemeClr val="accent2">
                    <a:lumMod val="50000"/>
                  </a:schemeClr>
                </a:solidFill>
                <a:effectLst>
                  <a:outerShdw blurRad="38100" dist="38100" dir="2700000" algn="tl">
                    <a:srgbClr val="000000">
                      <a:alpha val="43137"/>
                    </a:srgbClr>
                  </a:outerShdw>
                </a:effectLst>
              </a:rPr>
              <a:t>المستهلك</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307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078" name="Rectangle 6"/>
          <p:cNvSpPr>
            <a:spLocks noChangeArrowheads="1"/>
          </p:cNvSpPr>
          <p:nvPr/>
        </p:nvSpPr>
        <p:spPr bwMode="auto">
          <a:xfrm>
            <a:off x="0" y="10953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79" name="Rectangle 7"/>
          <p:cNvSpPr>
            <a:spLocks noChangeArrowheads="1"/>
          </p:cNvSpPr>
          <p:nvPr/>
        </p:nvSpPr>
        <p:spPr bwMode="auto">
          <a:xfrm>
            <a:off x="0" y="13716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080" name="Rectangle 8"/>
          <p:cNvSpPr>
            <a:spLocks noChangeArrowheads="1"/>
          </p:cNvSpPr>
          <p:nvPr/>
        </p:nvSpPr>
        <p:spPr bwMode="auto">
          <a:xfrm>
            <a:off x="0" y="1685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TextBox 59"/>
          <p:cNvSpPr txBox="1"/>
          <p:nvPr/>
        </p:nvSpPr>
        <p:spPr>
          <a:xfrm>
            <a:off x="8604448" y="3684591"/>
            <a:ext cx="219078" cy="369332"/>
          </a:xfrm>
          <a:prstGeom prst="rect">
            <a:avLst/>
          </a:prstGeom>
          <a:noFill/>
        </p:spPr>
        <p:txBody>
          <a:bodyPr wrap="square" rtlCol="0">
            <a:spAutoFit/>
          </a:bodyPr>
          <a:lstStyle/>
          <a:p>
            <a:r>
              <a:rPr lang="ar-SA" b="1" dirty="0">
                <a:solidFill>
                  <a:schemeClr val="accent2">
                    <a:lumMod val="50000"/>
                  </a:schemeClr>
                </a:solidFill>
                <a:effectLst>
                  <a:outerShdw blurRad="38100" dist="38100" dir="2700000" algn="tl">
                    <a:srgbClr val="000000">
                      <a:alpha val="43137"/>
                    </a:srgbClr>
                  </a:outerShdw>
                </a:effectLst>
              </a:rPr>
              <a:t>1</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61" name="TextBox 60"/>
          <p:cNvSpPr txBox="1"/>
          <p:nvPr/>
        </p:nvSpPr>
        <p:spPr>
          <a:xfrm>
            <a:off x="8604448" y="4139788"/>
            <a:ext cx="314510" cy="369332"/>
          </a:xfrm>
          <a:prstGeom prst="rect">
            <a:avLst/>
          </a:prstGeom>
          <a:noFill/>
        </p:spPr>
        <p:txBody>
          <a:bodyPr wrap="none" rtlCol="0">
            <a:spAutoFit/>
          </a:bodyPr>
          <a:lstStyle/>
          <a:p>
            <a:r>
              <a:rPr lang="ar-LB" b="1" dirty="0" smtClean="0">
                <a:solidFill>
                  <a:schemeClr val="accent2">
                    <a:lumMod val="50000"/>
                  </a:schemeClr>
                </a:solidFill>
                <a:effectLst>
                  <a:outerShdw blurRad="38100" dist="38100" dir="2700000" algn="tl">
                    <a:srgbClr val="000000">
                      <a:alpha val="43137"/>
                    </a:srgbClr>
                  </a:outerShdw>
                </a:effectLst>
              </a:rPr>
              <a:t>2</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62" name="TextBox 61"/>
          <p:cNvSpPr txBox="1"/>
          <p:nvPr/>
        </p:nvSpPr>
        <p:spPr>
          <a:xfrm>
            <a:off x="8604448" y="4634843"/>
            <a:ext cx="314510" cy="369332"/>
          </a:xfrm>
          <a:prstGeom prst="rect">
            <a:avLst/>
          </a:prstGeom>
          <a:noFill/>
        </p:spPr>
        <p:txBody>
          <a:bodyPr wrap="none" rtlCol="0">
            <a:spAutoFit/>
          </a:bodyPr>
          <a:lstStyle/>
          <a:p>
            <a:r>
              <a:rPr lang="ar-LB" b="1" dirty="0" smtClean="0">
                <a:solidFill>
                  <a:schemeClr val="accent2">
                    <a:lumMod val="50000"/>
                  </a:schemeClr>
                </a:solidFill>
                <a:effectLst>
                  <a:outerShdw blurRad="38100" dist="38100" dir="2700000" algn="tl">
                    <a:srgbClr val="000000">
                      <a:alpha val="43137"/>
                    </a:srgbClr>
                  </a:outerShdw>
                </a:effectLst>
              </a:rPr>
              <a:t>3</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63" name="TextBox 62"/>
          <p:cNvSpPr txBox="1"/>
          <p:nvPr/>
        </p:nvSpPr>
        <p:spPr>
          <a:xfrm>
            <a:off x="8604448" y="4994883"/>
            <a:ext cx="314510" cy="369332"/>
          </a:xfrm>
          <a:prstGeom prst="rect">
            <a:avLst/>
          </a:prstGeom>
          <a:noFill/>
        </p:spPr>
        <p:txBody>
          <a:bodyPr wrap="none" rtlCol="0">
            <a:spAutoFit/>
          </a:bodyPr>
          <a:lstStyle/>
          <a:p>
            <a:r>
              <a:rPr lang="ar-LB" b="1" dirty="0" smtClean="0">
                <a:solidFill>
                  <a:schemeClr val="accent2">
                    <a:lumMod val="50000"/>
                  </a:schemeClr>
                </a:solidFill>
                <a:effectLst>
                  <a:outerShdw blurRad="38100" dist="38100" dir="2700000" algn="tl">
                    <a:srgbClr val="000000">
                      <a:alpha val="43137"/>
                    </a:srgbClr>
                  </a:outerShdw>
                </a:effectLst>
              </a:rPr>
              <a:t>4</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66" name="TextBox 65"/>
          <p:cNvSpPr txBox="1"/>
          <p:nvPr/>
        </p:nvSpPr>
        <p:spPr>
          <a:xfrm>
            <a:off x="8604448" y="5399928"/>
            <a:ext cx="314510" cy="369332"/>
          </a:xfrm>
          <a:prstGeom prst="rect">
            <a:avLst/>
          </a:prstGeom>
          <a:noFill/>
        </p:spPr>
        <p:txBody>
          <a:bodyPr wrap="none" rtlCol="0">
            <a:spAutoFit/>
          </a:bodyPr>
          <a:lstStyle/>
          <a:p>
            <a:r>
              <a:rPr lang="ar-LB" b="1" dirty="0" smtClean="0">
                <a:solidFill>
                  <a:schemeClr val="accent2">
                    <a:lumMod val="50000"/>
                  </a:schemeClr>
                </a:solidFill>
                <a:effectLst>
                  <a:outerShdw blurRad="38100" dist="38100" dir="2700000" algn="tl">
                    <a:srgbClr val="000000">
                      <a:alpha val="43137"/>
                    </a:srgbClr>
                  </a:outerShdw>
                </a:effectLst>
              </a:rPr>
              <a:t>5</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53" name="TextBox 52"/>
          <p:cNvSpPr txBox="1"/>
          <p:nvPr/>
        </p:nvSpPr>
        <p:spPr>
          <a:xfrm>
            <a:off x="6011863" y="-4507322"/>
            <a:ext cx="1224433"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AE" b="1" dirty="0" smtClean="0">
                <a:solidFill>
                  <a:schemeClr val="accent2">
                    <a:lumMod val="50000"/>
                  </a:schemeClr>
                </a:solidFill>
                <a:effectLst>
                  <a:outerShdw blurRad="38100" dist="38100" dir="2700000" algn="tl">
                    <a:srgbClr val="000000">
                      <a:alpha val="43137"/>
                    </a:srgbClr>
                  </a:outerShdw>
                </a:effectLst>
              </a:rPr>
              <a:t>القمح</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54" name="TextBox 53"/>
          <p:cNvSpPr txBox="1"/>
          <p:nvPr/>
        </p:nvSpPr>
        <p:spPr>
          <a:xfrm>
            <a:off x="6012160" y="-4077835"/>
            <a:ext cx="12241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smtClean="0">
                <a:solidFill>
                  <a:schemeClr val="accent2">
                    <a:lumMod val="50000"/>
                  </a:schemeClr>
                </a:solidFill>
                <a:effectLst>
                  <a:outerShdw blurRad="38100" dist="38100" dir="2700000" algn="tl">
                    <a:srgbClr val="000000">
                      <a:alpha val="43137"/>
                    </a:srgbClr>
                  </a:outerShdw>
                </a:effectLst>
              </a:rPr>
              <a:t>حليب</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55" name="TextBox 54"/>
          <p:cNvSpPr txBox="1"/>
          <p:nvPr/>
        </p:nvSpPr>
        <p:spPr>
          <a:xfrm>
            <a:off x="6012160" y="-3645787"/>
            <a:ext cx="12241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smtClean="0">
                <a:solidFill>
                  <a:schemeClr val="accent2">
                    <a:lumMod val="50000"/>
                  </a:schemeClr>
                </a:solidFill>
                <a:effectLst>
                  <a:outerShdw blurRad="38100" dist="38100" dir="2700000" algn="tl">
                    <a:srgbClr val="000000">
                      <a:alpha val="43137"/>
                    </a:srgbClr>
                  </a:outerShdw>
                </a:effectLst>
              </a:rPr>
              <a:t>سكر</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56" name="TextBox 55"/>
          <p:cNvSpPr txBox="1"/>
          <p:nvPr/>
        </p:nvSpPr>
        <p:spPr>
          <a:xfrm>
            <a:off x="6012160" y="-3211494"/>
            <a:ext cx="12241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err="1" smtClean="0">
                <a:solidFill>
                  <a:schemeClr val="accent2">
                    <a:lumMod val="50000"/>
                  </a:schemeClr>
                </a:solidFill>
                <a:effectLst>
                  <a:outerShdw blurRad="38100" dist="38100" dir="2700000" algn="tl">
                    <a:srgbClr val="000000">
                      <a:alpha val="43137"/>
                    </a:srgbClr>
                  </a:outerShdw>
                </a:effectLst>
              </a:rPr>
              <a:t>زبدة</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57" name="TextBox 56"/>
          <p:cNvSpPr txBox="1"/>
          <p:nvPr/>
        </p:nvSpPr>
        <p:spPr>
          <a:xfrm>
            <a:off x="6012160" y="-2790983"/>
            <a:ext cx="1224136" cy="369333"/>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err="1" smtClean="0">
                <a:solidFill>
                  <a:schemeClr val="accent2">
                    <a:lumMod val="50000"/>
                  </a:schemeClr>
                </a:solidFill>
                <a:effectLst>
                  <a:outerShdw blurRad="38100" dist="38100" dir="2700000" algn="tl">
                    <a:srgbClr val="000000">
                      <a:alpha val="43137"/>
                    </a:srgbClr>
                  </a:outerShdw>
                </a:effectLst>
              </a:rPr>
              <a:t>قشطة</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75" name="Rectangle 74"/>
          <p:cNvSpPr/>
          <p:nvPr/>
        </p:nvSpPr>
        <p:spPr>
          <a:xfrm>
            <a:off x="5709490" y="-8182937"/>
            <a:ext cx="128588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smtClean="0">
                <a:solidFill>
                  <a:schemeClr val="accent2">
                    <a:lumMod val="50000"/>
                  </a:schemeClr>
                </a:solidFill>
                <a:effectLst>
                  <a:outerShdw blurRad="38100" dist="38100" dir="2700000" algn="tl">
                    <a:srgbClr val="000000">
                      <a:alpha val="43137"/>
                    </a:srgbClr>
                  </a:outerShdw>
                </a:effectLst>
              </a:rPr>
              <a:t>مصر</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76" name="Rectangle 75"/>
          <p:cNvSpPr/>
          <p:nvPr/>
        </p:nvSpPr>
        <p:spPr>
          <a:xfrm>
            <a:off x="5705574" y="-8597921"/>
            <a:ext cx="128588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smtClean="0">
                <a:solidFill>
                  <a:schemeClr val="accent2">
                    <a:lumMod val="50000"/>
                  </a:schemeClr>
                </a:solidFill>
                <a:effectLst>
                  <a:outerShdw blurRad="38100" dist="38100" dir="2700000" algn="tl">
                    <a:srgbClr val="000000">
                      <a:alpha val="43137"/>
                    </a:srgbClr>
                  </a:outerShdw>
                </a:effectLst>
              </a:rPr>
              <a:t>نيوزلندا</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77" name="Rectangle 76"/>
          <p:cNvSpPr/>
          <p:nvPr/>
        </p:nvSpPr>
        <p:spPr>
          <a:xfrm>
            <a:off x="5701658" y="-9038032"/>
            <a:ext cx="128588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LB" b="1" dirty="0" smtClean="0">
                <a:solidFill>
                  <a:schemeClr val="accent2">
                    <a:lumMod val="50000"/>
                  </a:schemeClr>
                </a:solidFill>
                <a:effectLst>
                  <a:outerShdw blurRad="38100" dist="38100" dir="2700000" algn="tl">
                    <a:srgbClr val="000000">
                      <a:alpha val="43137"/>
                    </a:srgbClr>
                  </a:outerShdw>
                </a:effectLst>
              </a:rPr>
              <a:t>البرازيل</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78" name="Rectangle 77"/>
          <p:cNvSpPr/>
          <p:nvPr/>
        </p:nvSpPr>
        <p:spPr>
          <a:xfrm>
            <a:off x="5697125" y="-9462308"/>
            <a:ext cx="128588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SA" b="1" dirty="0" smtClean="0">
                <a:solidFill>
                  <a:schemeClr val="accent2">
                    <a:lumMod val="50000"/>
                  </a:schemeClr>
                </a:solidFill>
                <a:effectLst>
                  <a:outerShdw blurRad="38100" dist="38100" dir="2700000" algn="tl">
                    <a:srgbClr val="000000">
                      <a:alpha val="43137"/>
                    </a:srgbClr>
                  </a:outerShdw>
                </a:effectLst>
              </a:rPr>
              <a:t>هولندا</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79" name="Rectangle 78"/>
          <p:cNvSpPr/>
          <p:nvPr/>
        </p:nvSpPr>
        <p:spPr>
          <a:xfrm>
            <a:off x="5699075" y="-9892480"/>
            <a:ext cx="128588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SA" b="1" dirty="0" smtClean="0">
                <a:solidFill>
                  <a:schemeClr val="accent2">
                    <a:lumMod val="50000"/>
                  </a:schemeClr>
                </a:solidFill>
                <a:effectLst>
                  <a:outerShdw blurRad="38100" dist="38100" dir="2700000" algn="tl">
                    <a:srgbClr val="000000">
                      <a:alpha val="43137"/>
                    </a:srgbClr>
                  </a:outerShdw>
                </a:effectLst>
              </a:rPr>
              <a:t>روسيا</a:t>
            </a:r>
            <a:endParaRPr lang="en-US" b="1" dirty="0" smtClean="0">
              <a:solidFill>
                <a:schemeClr val="accent2">
                  <a:lumMod val="50000"/>
                </a:schemeClr>
              </a:solidFill>
              <a:effectLst>
                <a:outerShdw blurRad="38100" dist="38100" dir="2700000" algn="tl">
                  <a:srgbClr val="000000">
                    <a:alpha val="43137"/>
                  </a:srgbClr>
                </a:outerShdw>
              </a:effectLst>
            </a:endParaRPr>
          </a:p>
        </p:txBody>
      </p:sp>
      <p:grpSp>
        <p:nvGrpSpPr>
          <p:cNvPr id="2" name="Group 1"/>
          <p:cNvGrpSpPr/>
          <p:nvPr/>
        </p:nvGrpSpPr>
        <p:grpSpPr>
          <a:xfrm>
            <a:off x="5706050" y="-7731593"/>
            <a:ext cx="1295823" cy="2078875"/>
            <a:chOff x="5706050" y="-7731593"/>
            <a:chExt cx="1295823" cy="2078875"/>
          </a:xfrm>
        </p:grpSpPr>
        <p:sp>
          <p:nvSpPr>
            <p:cNvPr id="80" name="Rectangle 79"/>
            <p:cNvSpPr/>
            <p:nvPr/>
          </p:nvSpPr>
          <p:spPr>
            <a:xfrm>
              <a:off x="5706050" y="-6022050"/>
              <a:ext cx="128588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SA" b="1" dirty="0" smtClean="0">
                  <a:solidFill>
                    <a:schemeClr val="accent2">
                      <a:lumMod val="50000"/>
                    </a:schemeClr>
                  </a:solidFill>
                  <a:effectLst>
                    <a:outerShdw blurRad="38100" dist="38100" dir="2700000" algn="tl">
                      <a:srgbClr val="000000">
                        <a:alpha val="43137"/>
                      </a:srgbClr>
                    </a:outerShdw>
                  </a:effectLst>
                </a:rPr>
                <a:t>أمريكا</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81" name="Rectangle 80"/>
            <p:cNvSpPr/>
            <p:nvPr/>
          </p:nvSpPr>
          <p:spPr>
            <a:xfrm>
              <a:off x="5715989" y="-6437034"/>
              <a:ext cx="128588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SA" b="1" dirty="0" smtClean="0">
                  <a:solidFill>
                    <a:schemeClr val="accent2">
                      <a:lumMod val="50000"/>
                    </a:schemeClr>
                  </a:solidFill>
                  <a:effectLst>
                    <a:outerShdw blurRad="38100" dist="38100" dir="2700000" algn="tl">
                      <a:srgbClr val="000000">
                        <a:alpha val="43137"/>
                      </a:srgbClr>
                    </a:outerShdw>
                  </a:effectLst>
                </a:rPr>
                <a:t>ألمانيا</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82" name="Rectangle 81"/>
            <p:cNvSpPr/>
            <p:nvPr/>
          </p:nvSpPr>
          <p:spPr>
            <a:xfrm>
              <a:off x="5712073" y="-6877145"/>
              <a:ext cx="128588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SA" b="1" dirty="0" smtClean="0">
                  <a:solidFill>
                    <a:schemeClr val="accent2">
                      <a:lumMod val="50000"/>
                    </a:schemeClr>
                  </a:solidFill>
                  <a:effectLst>
                    <a:outerShdw blurRad="38100" dist="38100" dir="2700000" algn="tl">
                      <a:srgbClr val="000000">
                        <a:alpha val="43137"/>
                      </a:srgbClr>
                    </a:outerShdw>
                  </a:effectLst>
                </a:rPr>
                <a:t>غانا</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83" name="Rectangle 82"/>
            <p:cNvSpPr/>
            <p:nvPr/>
          </p:nvSpPr>
          <p:spPr>
            <a:xfrm>
              <a:off x="5707540" y="-7301421"/>
              <a:ext cx="128588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SA" b="1" dirty="0" smtClean="0">
                  <a:solidFill>
                    <a:schemeClr val="accent2">
                      <a:lumMod val="50000"/>
                    </a:schemeClr>
                  </a:solidFill>
                  <a:effectLst>
                    <a:outerShdw blurRad="38100" dist="38100" dir="2700000" algn="tl">
                      <a:srgbClr val="000000">
                        <a:alpha val="43137"/>
                      </a:srgbClr>
                    </a:outerShdw>
                  </a:effectLst>
                </a:rPr>
                <a:t>مدغشقر</a:t>
              </a:r>
              <a:endParaRPr lang="en-US" b="1" dirty="0" smtClean="0">
                <a:solidFill>
                  <a:schemeClr val="accent2">
                    <a:lumMod val="50000"/>
                  </a:schemeClr>
                </a:solidFill>
                <a:effectLst>
                  <a:outerShdw blurRad="38100" dist="38100" dir="2700000" algn="tl">
                    <a:srgbClr val="000000">
                      <a:alpha val="43137"/>
                    </a:srgbClr>
                  </a:outerShdw>
                </a:effectLst>
              </a:endParaRPr>
            </a:p>
          </p:txBody>
        </p:sp>
        <p:sp>
          <p:nvSpPr>
            <p:cNvPr id="84" name="Rectangle 83"/>
            <p:cNvSpPr/>
            <p:nvPr/>
          </p:nvSpPr>
          <p:spPr>
            <a:xfrm>
              <a:off x="5709490" y="-7731593"/>
              <a:ext cx="1285884"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SA" b="1" dirty="0" smtClean="0">
                  <a:solidFill>
                    <a:schemeClr val="accent2">
                      <a:lumMod val="50000"/>
                    </a:schemeClr>
                  </a:solidFill>
                  <a:effectLst>
                    <a:outerShdw blurRad="38100" dist="38100" dir="2700000" algn="tl">
                      <a:srgbClr val="000000">
                        <a:alpha val="43137"/>
                      </a:srgbClr>
                    </a:outerShdw>
                  </a:effectLst>
                </a:rPr>
                <a:t>سويسرا</a:t>
              </a:r>
              <a:endParaRPr lang="en-US" b="1" dirty="0" smtClean="0">
                <a:solidFill>
                  <a:schemeClr val="accent2">
                    <a:lumMod val="50000"/>
                  </a:schemeClr>
                </a:solidFill>
                <a:effectLst>
                  <a:outerShdw blurRad="38100" dist="38100" dir="2700000" algn="tl">
                    <a:srgbClr val="000000">
                      <a:alpha val="43137"/>
                    </a:srgbClr>
                  </a:outerShdw>
                </a:effectLst>
              </a:endParaRPr>
            </a:p>
          </p:txBody>
        </p:sp>
      </p:grpSp>
      <p:grpSp>
        <p:nvGrpSpPr>
          <p:cNvPr id="6" name="Group 5"/>
          <p:cNvGrpSpPr/>
          <p:nvPr/>
        </p:nvGrpSpPr>
        <p:grpSpPr>
          <a:xfrm>
            <a:off x="1862402" y="-2646675"/>
            <a:ext cx="1224433" cy="2085672"/>
            <a:chOff x="71500" y="-4491880"/>
            <a:chExt cx="1224433" cy="2085672"/>
          </a:xfrm>
        </p:grpSpPr>
        <p:sp>
          <p:nvSpPr>
            <p:cNvPr id="59" name="TextBox 58"/>
            <p:cNvSpPr txBox="1"/>
            <p:nvPr/>
          </p:nvSpPr>
          <p:spPr>
            <a:xfrm>
              <a:off x="71500" y="-4491880"/>
              <a:ext cx="1224433"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defPPr>
                <a:defRPr lang="ar-SA"/>
              </a:defPPr>
              <a:lvl1pPr algn="ctr">
                <a:defRPr b="1">
                  <a:solidFill>
                    <a:schemeClr val="accent2">
                      <a:lumMod val="50000"/>
                    </a:schemeClr>
                  </a:solidFill>
                  <a:effectLst>
                    <a:outerShdw blurRad="38100" dist="38100" dir="2700000" algn="tl">
                      <a:srgbClr val="000000">
                        <a:alpha val="43137"/>
                      </a:srgbClr>
                    </a:outerShdw>
                  </a:effectLst>
                </a:defRPr>
              </a:lvl1pPr>
            </a:lstStyle>
            <a:p>
              <a:r>
                <a:rPr lang="ar-AE" dirty="0"/>
                <a:t>شوكولاته</a:t>
              </a:r>
              <a:endParaRPr lang="en-US" dirty="0"/>
            </a:p>
          </p:txBody>
        </p:sp>
        <p:sp>
          <p:nvSpPr>
            <p:cNvPr id="67" name="TextBox 66"/>
            <p:cNvSpPr txBox="1"/>
            <p:nvPr/>
          </p:nvSpPr>
          <p:spPr>
            <a:xfrm>
              <a:off x="71797" y="-4062393"/>
              <a:ext cx="12241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AE" b="1" dirty="0" smtClean="0">
                  <a:solidFill>
                    <a:schemeClr val="accent2">
                      <a:lumMod val="50000"/>
                    </a:schemeClr>
                  </a:solidFill>
                  <a:effectLst>
                    <a:outerShdw blurRad="38100" dist="38100" dir="2700000" algn="tl">
                      <a:srgbClr val="000000">
                        <a:alpha val="43137"/>
                      </a:srgbClr>
                    </a:outerShdw>
                  </a:effectLst>
                </a:rPr>
                <a:t>فانيلا</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68" name="TextBox 67"/>
            <p:cNvSpPr txBox="1"/>
            <p:nvPr/>
          </p:nvSpPr>
          <p:spPr>
            <a:xfrm>
              <a:off x="71797" y="-3630345"/>
              <a:ext cx="12241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AE" b="1" dirty="0" smtClean="0">
                  <a:solidFill>
                    <a:schemeClr val="accent2">
                      <a:lumMod val="50000"/>
                    </a:schemeClr>
                  </a:solidFill>
                  <a:effectLst>
                    <a:outerShdw blurRad="38100" dist="38100" dir="2700000" algn="tl">
                      <a:srgbClr val="000000">
                        <a:alpha val="43137"/>
                      </a:srgbClr>
                    </a:outerShdw>
                  </a:effectLst>
                </a:rPr>
                <a:t>كاكاو</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69" name="TextBox 68"/>
            <p:cNvSpPr txBox="1"/>
            <p:nvPr/>
          </p:nvSpPr>
          <p:spPr>
            <a:xfrm>
              <a:off x="71797" y="-3196052"/>
              <a:ext cx="1224136" cy="369332"/>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AE" b="1" dirty="0" smtClean="0">
                  <a:solidFill>
                    <a:schemeClr val="accent2">
                      <a:lumMod val="50000"/>
                    </a:schemeClr>
                  </a:solidFill>
                  <a:effectLst>
                    <a:outerShdw blurRad="38100" dist="38100" dir="2700000" algn="tl">
                      <a:srgbClr val="000000">
                        <a:alpha val="43137"/>
                      </a:srgbClr>
                    </a:outerShdw>
                  </a:effectLst>
                </a:rPr>
                <a:t>ألوان</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70" name="TextBox 69"/>
            <p:cNvSpPr txBox="1"/>
            <p:nvPr/>
          </p:nvSpPr>
          <p:spPr>
            <a:xfrm>
              <a:off x="71797" y="-2775541"/>
              <a:ext cx="1224136" cy="369333"/>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a:r>
                <a:rPr lang="ar-AE" b="1" dirty="0" smtClean="0">
                  <a:solidFill>
                    <a:schemeClr val="accent2">
                      <a:lumMod val="50000"/>
                    </a:schemeClr>
                  </a:solidFill>
                  <a:effectLst>
                    <a:outerShdw blurRad="38100" dist="38100" dir="2700000" algn="tl">
                      <a:srgbClr val="000000">
                        <a:alpha val="43137"/>
                      </a:srgbClr>
                    </a:outerShdw>
                  </a:effectLst>
                </a:rPr>
                <a:t>منكهات</a:t>
              </a:r>
              <a:endParaRPr lang="en-US" b="1" dirty="0">
                <a:solidFill>
                  <a:schemeClr val="accent2">
                    <a:lumMod val="50000"/>
                  </a:schemeClr>
                </a:solidFill>
                <a:effectLst>
                  <a:outerShdw blurRad="38100" dist="38100" dir="2700000" algn="tl">
                    <a:srgbClr val="000000">
                      <a:alpha val="43137"/>
                    </a:srgbClr>
                  </a:outerShdw>
                </a:effectLst>
              </a:endParaRPr>
            </a:p>
          </p:txBody>
        </p:sp>
      </p:grpSp>
      <p:graphicFrame>
        <p:nvGraphicFramePr>
          <p:cNvPr id="65" name="Table 64"/>
          <p:cNvGraphicFramePr>
            <a:graphicFrameLocks noGrp="1"/>
          </p:cNvGraphicFramePr>
          <p:nvPr>
            <p:extLst>
              <p:ext uri="{D42A27DB-BD31-4B8C-83A1-F6EECF244321}">
                <p14:modId xmlns:p14="http://schemas.microsoft.com/office/powerpoint/2010/main" xmlns="" val="417114341"/>
              </p:ext>
            </p:extLst>
          </p:nvPr>
        </p:nvGraphicFramePr>
        <p:xfrm>
          <a:off x="179469" y="7067384"/>
          <a:ext cx="5508655" cy="3874751"/>
        </p:xfrm>
        <a:graphic>
          <a:graphicData uri="http://schemas.openxmlformats.org/drawingml/2006/table">
            <a:tbl>
              <a:tblPr>
                <a:effectLst>
                  <a:innerShdw blurRad="114300">
                    <a:prstClr val="black"/>
                  </a:innerShdw>
                </a:effectLst>
                <a:tableStyleId>{306799F8-075E-4A3A-A7F6-7FBC6576F1A4}</a:tableStyleId>
              </a:tblPr>
              <a:tblGrid>
                <a:gridCol w="3260739"/>
                <a:gridCol w="2247916"/>
              </a:tblGrid>
              <a:tr h="459577">
                <a:tc>
                  <a:txBody>
                    <a:bodyPr/>
                    <a:lstStyle/>
                    <a:p>
                      <a:pPr algn="r" rtl="1">
                        <a:buFont typeface="Arial" pitchFamily="34" charset="0"/>
                        <a:buChar char="•"/>
                      </a:pPr>
                      <a:endParaRPr lang="en-US" sz="800" b="1" kern="1200" dirty="0" smtClean="0">
                        <a:solidFill>
                          <a:schemeClr val="accent2">
                            <a:lumMod val="50000"/>
                          </a:schemeClr>
                        </a:solidFill>
                        <a:effectLst/>
                        <a:latin typeface="Arabic Transparent" pitchFamily="34" charset="0"/>
                        <a:ea typeface="+mn-ea"/>
                        <a:cs typeface="Arabic Transparent" pitchFamily="34" charset="0"/>
                      </a:endParaRPr>
                    </a:p>
                    <a:p>
                      <a:pPr algn="r" rtl="1">
                        <a:buFont typeface="Arial" pitchFamily="34" charset="0"/>
                        <a:buChar char="•"/>
                      </a:pPr>
                      <a:r>
                        <a:rPr lang="ar-AE" sz="800" b="1" kern="1200" dirty="0" smtClean="0">
                          <a:solidFill>
                            <a:schemeClr val="accent2">
                              <a:lumMod val="50000"/>
                            </a:schemeClr>
                          </a:solidFill>
                          <a:effectLst/>
                          <a:latin typeface="Arabic Transparent" pitchFamily="34" charset="0"/>
                          <a:ea typeface="+mn-ea"/>
                          <a:cs typeface="Arabic Transparent" pitchFamily="34" charset="0"/>
                        </a:rPr>
                        <a:t>م </a:t>
                      </a:r>
                      <a:r>
                        <a:rPr lang="ar-AE" sz="800" b="1" kern="1200" dirty="0" err="1" smtClean="0">
                          <a:solidFill>
                            <a:schemeClr val="accent2">
                              <a:lumMod val="50000"/>
                            </a:schemeClr>
                          </a:solidFill>
                          <a:effectLst/>
                          <a:latin typeface="Arabic Transparent" pitchFamily="34" charset="0"/>
                          <a:ea typeface="+mn-ea"/>
                          <a:cs typeface="Arabic Transparent" pitchFamily="34" charset="0"/>
                        </a:rPr>
                        <a:t>ق</a:t>
                      </a:r>
                      <a:r>
                        <a:rPr lang="ar-AE" sz="800" b="1" kern="1200" dirty="0" smtClean="0">
                          <a:solidFill>
                            <a:schemeClr val="accent2">
                              <a:lumMod val="50000"/>
                            </a:schemeClr>
                          </a:solidFill>
                          <a:effectLst/>
                          <a:latin typeface="Arabic Transparent" pitchFamily="34" charset="0"/>
                          <a:ea typeface="+mn-ea"/>
                          <a:cs typeface="Arabic Transparent" pitchFamily="34" charset="0"/>
                        </a:rPr>
                        <a:t> خ 382 " الحدود القصوى المسموح </a:t>
                      </a:r>
                      <a:r>
                        <a:rPr lang="ar-AE" sz="800" b="1" kern="1200" dirty="0" err="1" smtClean="0">
                          <a:solidFill>
                            <a:schemeClr val="accent2">
                              <a:lumMod val="50000"/>
                            </a:schemeClr>
                          </a:solidFill>
                          <a:effectLst/>
                          <a:latin typeface="Arabic Transparent" pitchFamily="34" charset="0"/>
                          <a:ea typeface="+mn-ea"/>
                          <a:cs typeface="Arabic Transparent" pitchFamily="34" charset="0"/>
                        </a:rPr>
                        <a:t>بها</a:t>
                      </a:r>
                      <a:r>
                        <a:rPr lang="ar-AE" sz="800" b="1" kern="1200" dirty="0" smtClean="0">
                          <a:solidFill>
                            <a:schemeClr val="accent2">
                              <a:lumMod val="50000"/>
                            </a:schemeClr>
                          </a:solidFill>
                          <a:effectLst/>
                          <a:latin typeface="Arabic Transparent" pitchFamily="34" charset="0"/>
                          <a:ea typeface="+mn-ea"/>
                          <a:cs typeface="Arabic Transparent" pitchFamily="34" charset="0"/>
                        </a:rPr>
                        <a:t> من بقايا مبيدات </a:t>
                      </a:r>
                      <a:r>
                        <a:rPr lang="ar-AE" sz="800" b="1" kern="1200" dirty="0" err="1" smtClean="0">
                          <a:solidFill>
                            <a:schemeClr val="accent2">
                              <a:lumMod val="50000"/>
                            </a:schemeClr>
                          </a:solidFill>
                          <a:effectLst/>
                          <a:latin typeface="Arabic Transparent" pitchFamily="34" charset="0"/>
                          <a:ea typeface="+mn-ea"/>
                          <a:cs typeface="Arabic Transparent" pitchFamily="34" charset="0"/>
                        </a:rPr>
                        <a:t>الأفات</a:t>
                      </a:r>
                      <a:r>
                        <a:rPr lang="ar-AE" sz="800" b="1" kern="1200" dirty="0" smtClean="0">
                          <a:solidFill>
                            <a:schemeClr val="accent2">
                              <a:lumMod val="50000"/>
                            </a:schemeClr>
                          </a:solidFill>
                          <a:effectLst/>
                          <a:latin typeface="Arabic Transparent" pitchFamily="34" charset="0"/>
                          <a:ea typeface="+mn-ea"/>
                          <a:cs typeface="Arabic Transparent" pitchFamily="34" charset="0"/>
                        </a:rPr>
                        <a:t> في المنتجات الزراعية – الجزء الأول"</a:t>
                      </a:r>
                      <a:endParaRPr lang="en-US" sz="800" b="1" kern="1200" dirty="0" smtClean="0">
                        <a:solidFill>
                          <a:schemeClr val="accent2">
                            <a:lumMod val="50000"/>
                          </a:schemeClr>
                        </a:solidFill>
                        <a:effectLst/>
                        <a:latin typeface="Arabic Transparent" pitchFamily="34" charset="0"/>
                        <a:ea typeface="+mn-ea"/>
                        <a:cs typeface="Arabic Transparent" pitchFamily="34" charset="0"/>
                      </a:endParaRPr>
                    </a:p>
                    <a:p>
                      <a:pPr algn="r" rtl="1">
                        <a:buFont typeface="Arial" pitchFamily="34" charset="0"/>
                        <a:buChar char="•"/>
                      </a:pPr>
                      <a:r>
                        <a:rPr lang="ar-AE" sz="800" b="1" kern="1200" dirty="0" smtClean="0">
                          <a:solidFill>
                            <a:schemeClr val="accent2">
                              <a:lumMod val="50000"/>
                            </a:schemeClr>
                          </a:solidFill>
                          <a:effectLst/>
                          <a:latin typeface="Arabic Transparent" pitchFamily="34" charset="0"/>
                          <a:ea typeface="+mn-ea"/>
                          <a:cs typeface="Arabic Transparent" pitchFamily="34" charset="0"/>
                        </a:rPr>
                        <a:t>م </a:t>
                      </a:r>
                      <a:r>
                        <a:rPr lang="ar-AE" sz="800" b="1" kern="1200" dirty="0" err="1" smtClean="0">
                          <a:solidFill>
                            <a:schemeClr val="accent2">
                              <a:lumMod val="50000"/>
                            </a:schemeClr>
                          </a:solidFill>
                          <a:effectLst/>
                          <a:latin typeface="Arabic Transparent" pitchFamily="34" charset="0"/>
                          <a:ea typeface="+mn-ea"/>
                          <a:cs typeface="Arabic Transparent" pitchFamily="34" charset="0"/>
                        </a:rPr>
                        <a:t>ق</a:t>
                      </a:r>
                      <a:r>
                        <a:rPr lang="ar-AE" sz="800" b="1" kern="1200" dirty="0" smtClean="0">
                          <a:solidFill>
                            <a:schemeClr val="accent2">
                              <a:lumMod val="50000"/>
                            </a:schemeClr>
                          </a:solidFill>
                          <a:effectLst/>
                          <a:latin typeface="Arabic Transparent" pitchFamily="34" charset="0"/>
                          <a:ea typeface="+mn-ea"/>
                          <a:cs typeface="Arabic Transparent" pitchFamily="34" charset="0"/>
                        </a:rPr>
                        <a:t> خ 383 "الحدود القصوى المسموح </a:t>
                      </a:r>
                      <a:r>
                        <a:rPr lang="ar-AE" sz="800" b="1" kern="1200" dirty="0" err="1" smtClean="0">
                          <a:solidFill>
                            <a:schemeClr val="accent2">
                              <a:lumMod val="50000"/>
                            </a:schemeClr>
                          </a:solidFill>
                          <a:effectLst/>
                          <a:latin typeface="Arabic Transparent" pitchFamily="34" charset="0"/>
                          <a:ea typeface="+mn-ea"/>
                          <a:cs typeface="Arabic Transparent" pitchFamily="34" charset="0"/>
                        </a:rPr>
                        <a:t>بها</a:t>
                      </a:r>
                      <a:r>
                        <a:rPr lang="ar-AE" sz="800" b="1" kern="1200" dirty="0" smtClean="0">
                          <a:solidFill>
                            <a:schemeClr val="accent2">
                              <a:lumMod val="50000"/>
                            </a:schemeClr>
                          </a:solidFill>
                          <a:effectLst/>
                          <a:latin typeface="Arabic Transparent" pitchFamily="34" charset="0"/>
                          <a:ea typeface="+mn-ea"/>
                          <a:cs typeface="Arabic Transparent" pitchFamily="34" charset="0"/>
                        </a:rPr>
                        <a:t> من بقايا مبيدات الآفات في المنتجات الزراعية – الجزء الثاني"</a:t>
                      </a:r>
                      <a:endParaRPr lang="en-US" sz="800" b="1" kern="1200" dirty="0" smtClean="0">
                        <a:solidFill>
                          <a:schemeClr val="accent2">
                            <a:lumMod val="50000"/>
                          </a:schemeClr>
                        </a:solidFill>
                        <a:effectLst/>
                        <a:latin typeface="Arabic Transparent" pitchFamily="34" charset="0"/>
                        <a:ea typeface="+mn-ea"/>
                        <a:cs typeface="Arabic Transparent" pitchFamily="34" charset="0"/>
                      </a:endParaRPr>
                    </a:p>
                    <a:p>
                      <a:pPr algn="r" rtl="1">
                        <a:buFont typeface="Arial" pitchFamily="34" charset="0"/>
                        <a:buChar char="•"/>
                      </a:pPr>
                      <a:r>
                        <a:rPr lang="ar-AE" sz="800" b="1" kern="1200" dirty="0" smtClean="0">
                          <a:solidFill>
                            <a:schemeClr val="accent2">
                              <a:lumMod val="50000"/>
                            </a:schemeClr>
                          </a:solidFill>
                          <a:effectLst/>
                          <a:latin typeface="Arabic Transparent" pitchFamily="34" charset="0"/>
                          <a:ea typeface="+mn-ea"/>
                          <a:cs typeface="Arabic Transparent" pitchFamily="34" charset="0"/>
                        </a:rPr>
                        <a:t>م </a:t>
                      </a:r>
                      <a:r>
                        <a:rPr lang="ar-AE" sz="800" b="1" kern="1200" dirty="0" err="1" smtClean="0">
                          <a:solidFill>
                            <a:schemeClr val="accent2">
                              <a:lumMod val="50000"/>
                            </a:schemeClr>
                          </a:solidFill>
                          <a:effectLst/>
                          <a:latin typeface="Arabic Transparent" pitchFamily="34" charset="0"/>
                          <a:ea typeface="+mn-ea"/>
                          <a:cs typeface="Arabic Transparent" pitchFamily="34" charset="0"/>
                        </a:rPr>
                        <a:t>ق</a:t>
                      </a:r>
                      <a:r>
                        <a:rPr lang="ar-AE" sz="800" b="1" kern="1200" dirty="0" smtClean="0">
                          <a:solidFill>
                            <a:schemeClr val="accent2">
                              <a:lumMod val="50000"/>
                            </a:schemeClr>
                          </a:solidFill>
                          <a:effectLst/>
                          <a:latin typeface="Arabic Transparent" pitchFamily="34" charset="0"/>
                          <a:ea typeface="+mn-ea"/>
                          <a:cs typeface="Arabic Transparent" pitchFamily="34" charset="0"/>
                        </a:rPr>
                        <a:t> خ 841"الحدود القصوى للسموم الفطرية المسموح </a:t>
                      </a:r>
                      <a:r>
                        <a:rPr lang="ar-AE" sz="800" b="1" kern="1200" dirty="0" err="1" smtClean="0">
                          <a:solidFill>
                            <a:schemeClr val="accent2">
                              <a:lumMod val="50000"/>
                            </a:schemeClr>
                          </a:solidFill>
                          <a:effectLst/>
                          <a:latin typeface="Arabic Transparent" pitchFamily="34" charset="0"/>
                          <a:ea typeface="+mn-ea"/>
                          <a:cs typeface="Arabic Transparent" pitchFamily="34" charset="0"/>
                        </a:rPr>
                        <a:t>بها</a:t>
                      </a:r>
                      <a:r>
                        <a:rPr lang="ar-AE" sz="800" b="1" kern="1200" dirty="0" smtClean="0">
                          <a:solidFill>
                            <a:schemeClr val="accent2">
                              <a:lumMod val="50000"/>
                            </a:schemeClr>
                          </a:solidFill>
                          <a:effectLst/>
                          <a:latin typeface="Arabic Transparent" pitchFamily="34" charset="0"/>
                          <a:ea typeface="+mn-ea"/>
                          <a:cs typeface="Arabic Transparent" pitchFamily="34" charset="0"/>
                        </a:rPr>
                        <a:t> في الأغذية والأعلاف – </a:t>
                      </a:r>
                      <a:r>
                        <a:rPr lang="ar-AE" sz="800" b="1" kern="1200" dirty="0" err="1" smtClean="0">
                          <a:solidFill>
                            <a:schemeClr val="accent2">
                              <a:lumMod val="50000"/>
                            </a:schemeClr>
                          </a:solidFill>
                          <a:effectLst/>
                          <a:latin typeface="Arabic Transparent" pitchFamily="34" charset="0"/>
                          <a:ea typeface="+mn-ea"/>
                          <a:cs typeface="Arabic Transparent" pitchFamily="34" charset="0"/>
                        </a:rPr>
                        <a:t>الافلاتوكسينات</a:t>
                      </a:r>
                      <a:r>
                        <a:rPr lang="ar-AE" sz="800" b="1" kern="1200" dirty="0" smtClean="0">
                          <a:solidFill>
                            <a:schemeClr val="accent2">
                              <a:lumMod val="50000"/>
                            </a:schemeClr>
                          </a:solidFill>
                          <a:effectLst/>
                          <a:latin typeface="Arabic Transparent" pitchFamily="34" charset="0"/>
                          <a:ea typeface="+mn-ea"/>
                          <a:cs typeface="Arabic Transparent" pitchFamily="34" charset="0"/>
                        </a:rPr>
                        <a:t>".</a:t>
                      </a:r>
                      <a:endParaRPr lang="en-US" sz="800" b="1" kern="1200" dirty="0" smtClean="0">
                        <a:solidFill>
                          <a:schemeClr val="accent2">
                            <a:lumMod val="50000"/>
                          </a:schemeClr>
                        </a:solidFill>
                        <a:effectLst/>
                        <a:latin typeface="Arabic Transparent" pitchFamily="34" charset="0"/>
                        <a:ea typeface="+mn-ea"/>
                        <a:cs typeface="Arabic Transparent" pitchFamily="34" charset="0"/>
                      </a:endParaRPr>
                    </a:p>
                    <a:p>
                      <a:pPr algn="r" rtl="1">
                        <a:buFont typeface="Arial" pitchFamily="34" charset="0"/>
                        <a:buChar char="•"/>
                      </a:pPr>
                      <a:r>
                        <a:rPr lang="ar-AE" sz="800" b="1" kern="1200" dirty="0" smtClean="0">
                          <a:solidFill>
                            <a:schemeClr val="accent2">
                              <a:lumMod val="50000"/>
                            </a:schemeClr>
                          </a:solidFill>
                          <a:effectLst/>
                          <a:latin typeface="Arabic Transparent" pitchFamily="34" charset="0"/>
                          <a:ea typeface="+mn-ea"/>
                          <a:cs typeface="Arabic Transparent" pitchFamily="34" charset="0"/>
                        </a:rPr>
                        <a:t>م </a:t>
                      </a:r>
                      <a:r>
                        <a:rPr lang="ar-AE" sz="800" b="1" kern="1200" dirty="0" err="1" smtClean="0">
                          <a:solidFill>
                            <a:schemeClr val="accent2">
                              <a:lumMod val="50000"/>
                            </a:schemeClr>
                          </a:solidFill>
                          <a:effectLst/>
                          <a:latin typeface="Arabic Transparent" pitchFamily="34" charset="0"/>
                          <a:ea typeface="+mn-ea"/>
                          <a:cs typeface="Arabic Transparent" pitchFamily="34" charset="0"/>
                        </a:rPr>
                        <a:t>ق</a:t>
                      </a:r>
                      <a:r>
                        <a:rPr lang="ar-AE" sz="800" b="1" kern="1200" dirty="0" smtClean="0">
                          <a:solidFill>
                            <a:schemeClr val="accent2">
                              <a:lumMod val="50000"/>
                            </a:schemeClr>
                          </a:solidFill>
                          <a:effectLst/>
                          <a:latin typeface="Arabic Transparent" pitchFamily="34" charset="0"/>
                          <a:ea typeface="+mn-ea"/>
                          <a:cs typeface="Arabic Transparent" pitchFamily="34" charset="0"/>
                        </a:rPr>
                        <a:t> خ 998 "حدود المستويات الإشعاعية المسموح </a:t>
                      </a:r>
                      <a:r>
                        <a:rPr lang="ar-AE" sz="800" b="1" kern="1200" dirty="0" err="1" smtClean="0">
                          <a:solidFill>
                            <a:schemeClr val="accent2">
                              <a:lumMod val="50000"/>
                            </a:schemeClr>
                          </a:solidFill>
                          <a:effectLst/>
                          <a:latin typeface="Arabic Transparent" pitchFamily="34" charset="0"/>
                          <a:ea typeface="+mn-ea"/>
                          <a:cs typeface="Arabic Transparent" pitchFamily="34" charset="0"/>
                        </a:rPr>
                        <a:t>بها</a:t>
                      </a:r>
                      <a:r>
                        <a:rPr lang="ar-AE" sz="800" b="1" kern="1200" dirty="0" smtClean="0">
                          <a:solidFill>
                            <a:schemeClr val="accent2">
                              <a:lumMod val="50000"/>
                            </a:schemeClr>
                          </a:solidFill>
                          <a:effectLst/>
                          <a:latin typeface="Arabic Transparent" pitchFamily="34" charset="0"/>
                          <a:ea typeface="+mn-ea"/>
                          <a:cs typeface="Arabic Transparent" pitchFamily="34" charset="0"/>
                        </a:rPr>
                        <a:t> في المواد الغذائية – الجزء الأول .</a:t>
                      </a:r>
                      <a:endParaRPr lang="en-US" sz="800" b="1" kern="1200" dirty="0" smtClean="0">
                        <a:solidFill>
                          <a:schemeClr val="accent2">
                            <a:lumMod val="50000"/>
                          </a:schemeClr>
                        </a:solidFill>
                        <a:effectLst/>
                        <a:latin typeface="Arabic Transparent" pitchFamily="34" charset="0"/>
                        <a:ea typeface="+mn-ea"/>
                        <a:cs typeface="Arabic Transparent" pitchFamily="34" charset="0"/>
                      </a:endParaRPr>
                    </a:p>
                    <a:p>
                      <a:pPr algn="r" rtl="1">
                        <a:buFont typeface="Arial" pitchFamily="34" charset="0"/>
                        <a:buChar char="•"/>
                      </a:pPr>
                      <a:r>
                        <a:rPr lang="ar-AE" sz="800" b="1" kern="1200" dirty="0" smtClean="0">
                          <a:solidFill>
                            <a:schemeClr val="accent2">
                              <a:lumMod val="50000"/>
                            </a:schemeClr>
                          </a:solidFill>
                          <a:effectLst/>
                          <a:latin typeface="Arabic Transparent" pitchFamily="34" charset="0"/>
                          <a:ea typeface="+mn-ea"/>
                          <a:cs typeface="Arabic Transparent" pitchFamily="34" charset="0"/>
                        </a:rPr>
                        <a:t>م </a:t>
                      </a:r>
                      <a:r>
                        <a:rPr lang="ar-AE" sz="800" b="1" kern="1200" dirty="0" err="1" smtClean="0">
                          <a:solidFill>
                            <a:schemeClr val="accent2">
                              <a:lumMod val="50000"/>
                            </a:schemeClr>
                          </a:solidFill>
                          <a:effectLst/>
                          <a:latin typeface="Arabic Transparent" pitchFamily="34" charset="0"/>
                          <a:ea typeface="+mn-ea"/>
                          <a:cs typeface="Arabic Transparent" pitchFamily="34" charset="0"/>
                        </a:rPr>
                        <a:t>ق</a:t>
                      </a:r>
                      <a:r>
                        <a:rPr lang="ar-AE" sz="800" b="1" kern="1200" dirty="0" smtClean="0">
                          <a:solidFill>
                            <a:schemeClr val="accent2">
                              <a:lumMod val="50000"/>
                            </a:schemeClr>
                          </a:solidFill>
                          <a:effectLst/>
                          <a:latin typeface="Arabic Transparent" pitchFamily="34" charset="0"/>
                          <a:ea typeface="+mn-ea"/>
                          <a:cs typeface="Arabic Transparent" pitchFamily="34" charset="0"/>
                        </a:rPr>
                        <a:t> خ "حبوب القمح ".</a:t>
                      </a:r>
                      <a:endParaRPr lang="en-US" sz="800" b="1" kern="1200" dirty="0" smtClean="0">
                        <a:solidFill>
                          <a:schemeClr val="accent2">
                            <a:lumMod val="50000"/>
                          </a:schemeClr>
                        </a:solidFill>
                        <a:effectLst/>
                        <a:latin typeface="Arabic Transparent" pitchFamily="34" charset="0"/>
                        <a:ea typeface="+mn-ea"/>
                        <a:cs typeface="Arabic Transparent" pitchFamily="34" charset="0"/>
                      </a:endParaRPr>
                    </a:p>
                    <a:p>
                      <a:pPr algn="r" rtl="1">
                        <a:buFont typeface="Arial" pitchFamily="34" charset="0"/>
                        <a:buNone/>
                      </a:pPr>
                      <a:endParaRPr lang="en-US" sz="800" b="1" kern="1200" dirty="0" smtClean="0">
                        <a:solidFill>
                          <a:schemeClr val="accent2">
                            <a:lumMod val="50000"/>
                          </a:schemeClr>
                        </a:solidFill>
                        <a:effectLst/>
                        <a:latin typeface="Arabic Transparent" pitchFamily="34" charset="0"/>
                        <a:ea typeface="+mn-ea"/>
                        <a:cs typeface="Arabic Transparent" pitchFamily="34" charset="0"/>
                      </a:endParaRPr>
                    </a:p>
                  </a:txBody>
                  <a:tcPr marL="47501" marR="4750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AE" sz="1600" b="1" dirty="0">
                          <a:solidFill>
                            <a:schemeClr val="accent2">
                              <a:lumMod val="50000"/>
                            </a:schemeClr>
                          </a:solidFill>
                          <a:effectLst>
                            <a:outerShdw blurRad="38100" dist="38100" dir="2700000" algn="tl">
                              <a:srgbClr val="000000">
                                <a:alpha val="43137"/>
                              </a:srgbClr>
                            </a:outerShdw>
                          </a:effectLst>
                          <a:cs typeface="Arabic Transparent" pitchFamily="2" charset="-78"/>
                        </a:rPr>
                        <a:t>المزرعة</a:t>
                      </a:r>
                      <a:endParaRPr lang="en-US" sz="1600" b="1" dirty="0">
                        <a:solidFill>
                          <a:schemeClr val="accent2">
                            <a:lumMod val="50000"/>
                          </a:schemeClr>
                        </a:solidFill>
                        <a:effectLst>
                          <a:outerShdw blurRad="38100" dist="38100" dir="2700000" algn="tl">
                            <a:srgbClr val="000000">
                              <a:alpha val="43137"/>
                            </a:srgbClr>
                          </a:outerShdw>
                        </a:effectLst>
                        <a:latin typeface="Calibri"/>
                        <a:ea typeface="SimSun"/>
                        <a:cs typeface="Arabic Transparent" pitchFamily="2" charset="-78"/>
                      </a:endParaRPr>
                    </a:p>
                  </a:txBody>
                  <a:tcPr marL="47501" marR="47501" marT="0" marB="0" anchor="ctr">
                    <a:lnL w="12700" cap="flat" cmpd="sng" algn="ctr">
                      <a:no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r>
              <a:tr h="1046587">
                <a:tc>
                  <a:txBody>
                    <a:bodyPr/>
                    <a:lstStyle/>
                    <a:p>
                      <a:pPr marL="0" marR="0" algn="ctr" rtl="0">
                        <a:lnSpc>
                          <a:spcPct val="115000"/>
                        </a:lnSpc>
                        <a:spcBef>
                          <a:spcPts val="0"/>
                        </a:spcBef>
                        <a:spcAft>
                          <a:spcPts val="0"/>
                        </a:spcAft>
                      </a:pPr>
                      <a:endParaRPr lang="ar-AE" sz="800" b="1" dirty="0">
                        <a:solidFill>
                          <a:schemeClr val="accent2">
                            <a:lumMod val="50000"/>
                          </a:schemeClr>
                        </a:solidFill>
                        <a:effectLst/>
                        <a:latin typeface="Arabic Transparent" pitchFamily="34" charset="0"/>
                        <a:cs typeface="Arabic Transparent" pitchFamily="34" charset="0"/>
                      </a:endParaRPr>
                    </a:p>
                    <a:p>
                      <a:pPr marL="0" marR="0" algn="ctr" rtl="1">
                        <a:lnSpc>
                          <a:spcPct val="115000"/>
                        </a:lnSpc>
                        <a:spcBef>
                          <a:spcPts val="0"/>
                        </a:spcBef>
                        <a:spcAft>
                          <a:spcPts val="0"/>
                        </a:spcAft>
                      </a:pPr>
                      <a:r>
                        <a:rPr lang="ar-AE" sz="800" b="1" dirty="0">
                          <a:solidFill>
                            <a:schemeClr val="accent2">
                              <a:lumMod val="50000"/>
                            </a:schemeClr>
                          </a:solidFill>
                          <a:effectLst/>
                          <a:latin typeface="Arabic Transparent" pitchFamily="34" charset="0"/>
                          <a:cs typeface="Arabic Transparent" pitchFamily="34" charset="0"/>
                        </a:rPr>
                        <a:t>م </a:t>
                      </a:r>
                      <a:r>
                        <a:rPr lang="ar-AE" sz="800" b="1" dirty="0" err="1">
                          <a:solidFill>
                            <a:schemeClr val="accent2">
                              <a:lumMod val="50000"/>
                            </a:schemeClr>
                          </a:solidFill>
                          <a:effectLst/>
                          <a:latin typeface="Arabic Transparent" pitchFamily="34" charset="0"/>
                          <a:cs typeface="Arabic Transparent" pitchFamily="34" charset="0"/>
                        </a:rPr>
                        <a:t>ق</a:t>
                      </a:r>
                      <a:r>
                        <a:rPr lang="ar-AE" sz="800" b="1" dirty="0">
                          <a:solidFill>
                            <a:schemeClr val="accent2">
                              <a:lumMod val="50000"/>
                            </a:schemeClr>
                          </a:solidFill>
                          <a:effectLst/>
                          <a:latin typeface="Arabic Transparent" pitchFamily="34" charset="0"/>
                          <a:cs typeface="Arabic Transparent" pitchFamily="34" charset="0"/>
                        </a:rPr>
                        <a:t> خ 1863 مواد تعبئة الأغذية </a:t>
                      </a:r>
                      <a:endParaRPr lang="en-US" sz="800" b="1" dirty="0">
                        <a:solidFill>
                          <a:schemeClr val="accent2">
                            <a:lumMod val="50000"/>
                          </a:schemeClr>
                        </a:solidFill>
                        <a:effectLst/>
                        <a:latin typeface="Arabic Transparent" pitchFamily="34" charset="0"/>
                        <a:cs typeface="Arabic Transparent" pitchFamily="34" charset="0"/>
                      </a:endParaRPr>
                    </a:p>
                    <a:p>
                      <a:pPr marL="0" marR="0" algn="ctr" rtl="1">
                        <a:lnSpc>
                          <a:spcPct val="115000"/>
                        </a:lnSpc>
                        <a:spcBef>
                          <a:spcPts val="0"/>
                        </a:spcBef>
                        <a:spcAft>
                          <a:spcPts val="0"/>
                        </a:spcAft>
                      </a:pPr>
                      <a:r>
                        <a:rPr lang="ar-AE" sz="800" b="1" dirty="0">
                          <a:solidFill>
                            <a:schemeClr val="accent2">
                              <a:lumMod val="50000"/>
                            </a:schemeClr>
                          </a:solidFill>
                          <a:effectLst/>
                          <a:latin typeface="Arabic Transparent" pitchFamily="34" charset="0"/>
                          <a:cs typeface="Arabic Transparent" pitchFamily="34" charset="0"/>
                        </a:rPr>
                        <a:t>مواصفة </a:t>
                      </a:r>
                      <a:r>
                        <a:rPr lang="ar-AE" sz="800" b="1" dirty="0" err="1">
                          <a:solidFill>
                            <a:schemeClr val="accent2">
                              <a:lumMod val="50000"/>
                            </a:schemeClr>
                          </a:solidFill>
                          <a:effectLst/>
                          <a:latin typeface="Arabic Transparent" pitchFamily="34" charset="0"/>
                          <a:cs typeface="Arabic Transparent" pitchFamily="34" charset="0"/>
                        </a:rPr>
                        <a:t>الآيزو</a:t>
                      </a:r>
                      <a:r>
                        <a:rPr lang="ar-AE" sz="800" b="1" dirty="0">
                          <a:solidFill>
                            <a:schemeClr val="accent2">
                              <a:lumMod val="50000"/>
                            </a:schemeClr>
                          </a:solidFill>
                          <a:effectLst/>
                          <a:latin typeface="Arabic Transparent" pitchFamily="34" charset="0"/>
                          <a:cs typeface="Arabic Transparent" pitchFamily="34" charset="0"/>
                        </a:rPr>
                        <a:t> 17020 التفتيش على الأغذية (طور التطبيق)</a:t>
                      </a:r>
                      <a:endParaRPr lang="en-US" sz="800" b="1" dirty="0">
                        <a:solidFill>
                          <a:schemeClr val="accent2">
                            <a:lumMod val="50000"/>
                          </a:schemeClr>
                        </a:solidFill>
                        <a:effectLst/>
                        <a:latin typeface="Arabic Transparent" pitchFamily="34" charset="0"/>
                        <a:cs typeface="Arabic Transparent" pitchFamily="34" charset="0"/>
                      </a:endParaRPr>
                    </a:p>
                    <a:p>
                      <a:pPr marL="0" marR="0" algn="ctr" rtl="1">
                        <a:lnSpc>
                          <a:spcPct val="115000"/>
                        </a:lnSpc>
                        <a:spcBef>
                          <a:spcPts val="0"/>
                        </a:spcBef>
                        <a:spcAft>
                          <a:spcPts val="0"/>
                        </a:spcAft>
                      </a:pPr>
                      <a:r>
                        <a:rPr lang="ar-AE" sz="800" b="1" dirty="0">
                          <a:solidFill>
                            <a:schemeClr val="accent2">
                              <a:lumMod val="50000"/>
                            </a:schemeClr>
                          </a:solidFill>
                          <a:effectLst/>
                          <a:latin typeface="Arabic Transparent" pitchFamily="34" charset="0"/>
                          <a:cs typeface="Arabic Transparent" pitchFamily="34" charset="0"/>
                        </a:rPr>
                        <a:t>مواصفة </a:t>
                      </a:r>
                      <a:r>
                        <a:rPr lang="ar-AE" sz="800" b="1" dirty="0" err="1">
                          <a:solidFill>
                            <a:schemeClr val="accent2">
                              <a:lumMod val="50000"/>
                            </a:schemeClr>
                          </a:solidFill>
                          <a:effectLst/>
                          <a:latin typeface="Arabic Transparent" pitchFamily="34" charset="0"/>
                          <a:cs typeface="Arabic Transparent" pitchFamily="34" charset="0"/>
                        </a:rPr>
                        <a:t>الآيزو</a:t>
                      </a:r>
                      <a:r>
                        <a:rPr lang="ar-AE" sz="800" b="1" dirty="0">
                          <a:solidFill>
                            <a:schemeClr val="accent2">
                              <a:lumMod val="50000"/>
                            </a:schemeClr>
                          </a:solidFill>
                          <a:effectLst/>
                          <a:latin typeface="Arabic Transparent" pitchFamily="34" charset="0"/>
                          <a:cs typeface="Arabic Transparent" pitchFamily="34" charset="0"/>
                        </a:rPr>
                        <a:t> 9001 (الجودة)</a:t>
                      </a:r>
                      <a:endParaRPr lang="en-US" sz="800" b="1" dirty="0">
                        <a:solidFill>
                          <a:schemeClr val="accent2">
                            <a:lumMod val="50000"/>
                          </a:schemeClr>
                        </a:solidFill>
                        <a:effectLst/>
                        <a:latin typeface="Arabic Transparent" pitchFamily="34" charset="0"/>
                        <a:cs typeface="Arabic Transparent" pitchFamily="34" charset="0"/>
                      </a:endParaRPr>
                    </a:p>
                    <a:p>
                      <a:pPr marL="0" marR="0" algn="ctr" rtl="1">
                        <a:lnSpc>
                          <a:spcPct val="115000"/>
                        </a:lnSpc>
                        <a:spcBef>
                          <a:spcPts val="0"/>
                        </a:spcBef>
                        <a:spcAft>
                          <a:spcPts val="0"/>
                        </a:spcAft>
                      </a:pPr>
                      <a:r>
                        <a:rPr lang="ar-AE" sz="800" b="1" dirty="0">
                          <a:solidFill>
                            <a:schemeClr val="accent2">
                              <a:lumMod val="50000"/>
                            </a:schemeClr>
                          </a:solidFill>
                          <a:effectLst/>
                          <a:latin typeface="Arabic Transparent" pitchFamily="34" charset="0"/>
                          <a:cs typeface="Arabic Transparent" pitchFamily="34" charset="0"/>
                        </a:rPr>
                        <a:t>مواصفة </a:t>
                      </a:r>
                      <a:r>
                        <a:rPr lang="ar-AE" sz="800" b="1" dirty="0" err="1">
                          <a:solidFill>
                            <a:schemeClr val="accent2">
                              <a:lumMod val="50000"/>
                            </a:schemeClr>
                          </a:solidFill>
                          <a:effectLst/>
                          <a:latin typeface="Arabic Transparent" pitchFamily="34" charset="0"/>
                          <a:cs typeface="Arabic Transparent" pitchFamily="34" charset="0"/>
                        </a:rPr>
                        <a:t>الآيزو</a:t>
                      </a:r>
                      <a:r>
                        <a:rPr lang="ar-AE" sz="800" b="1" dirty="0">
                          <a:solidFill>
                            <a:schemeClr val="accent2">
                              <a:lumMod val="50000"/>
                            </a:schemeClr>
                          </a:solidFill>
                          <a:effectLst/>
                          <a:latin typeface="Arabic Transparent" pitchFamily="34" charset="0"/>
                          <a:cs typeface="Arabic Transparent" pitchFamily="34" charset="0"/>
                        </a:rPr>
                        <a:t> 17025 الجودة في المختبرات</a:t>
                      </a:r>
                      <a:endParaRPr lang="en-US" sz="800" b="1" dirty="0">
                        <a:solidFill>
                          <a:schemeClr val="accent2">
                            <a:lumMod val="50000"/>
                          </a:schemeClr>
                        </a:solidFill>
                        <a:effectLst/>
                        <a:latin typeface="Arabic Transparent" pitchFamily="34" charset="0"/>
                        <a:ea typeface="SimSun"/>
                        <a:cs typeface="Arabic Transparent" pitchFamily="34" charset="0"/>
                      </a:endParaRPr>
                    </a:p>
                  </a:txBody>
                  <a:tcPr marL="47501" marR="4750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B" sz="1600" b="1" dirty="0" smtClean="0">
                          <a:solidFill>
                            <a:schemeClr val="accent2">
                              <a:lumMod val="50000"/>
                            </a:schemeClr>
                          </a:solidFill>
                          <a:effectLst>
                            <a:outerShdw blurRad="38100" dist="38100" dir="2700000" algn="tl">
                              <a:srgbClr val="000000">
                                <a:alpha val="43137"/>
                              </a:srgbClr>
                            </a:outerShdw>
                          </a:effectLst>
                          <a:cs typeface="Arabic Transparent" pitchFamily="2" charset="-78"/>
                        </a:rPr>
                        <a:t>التفتيش في المنافذ</a:t>
                      </a:r>
                      <a:endParaRPr lang="en-US" sz="1600" b="1" dirty="0">
                        <a:solidFill>
                          <a:schemeClr val="accent2">
                            <a:lumMod val="50000"/>
                          </a:schemeClr>
                        </a:solidFill>
                        <a:effectLst>
                          <a:outerShdw blurRad="38100" dist="38100" dir="2700000" algn="tl">
                            <a:srgbClr val="000000">
                              <a:alpha val="43137"/>
                            </a:srgbClr>
                          </a:outerShdw>
                        </a:effectLst>
                        <a:latin typeface="Calibri"/>
                        <a:ea typeface="SimSun"/>
                        <a:cs typeface="Arabic Transparent" pitchFamily="2" charset="-78"/>
                      </a:endParaRPr>
                    </a:p>
                  </a:txBody>
                  <a:tcPr marL="47501" marR="47501" marT="0" marB="0" anchor="ctr">
                    <a:lnL w="12700" cap="flat" cmpd="sng" algn="ctr">
                      <a:noFill/>
                      <a:prstDash val="solid"/>
                      <a:round/>
                      <a:headEnd type="none" w="med" len="med"/>
                      <a:tailEnd type="none" w="med" len="med"/>
                    </a:lnL>
                    <a:lnR w="9525" cap="flat" cmpd="sng" algn="ctr">
                      <a:noFill/>
                      <a:prstDash val="soli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r>
              <a:tr h="648103">
                <a:tc>
                  <a:txBody>
                    <a:bodyPr/>
                    <a:lstStyle/>
                    <a:p>
                      <a:pPr marL="0" marR="0" algn="ctr" rtl="1">
                        <a:lnSpc>
                          <a:spcPct val="115000"/>
                        </a:lnSpc>
                        <a:spcBef>
                          <a:spcPts val="0"/>
                        </a:spcBef>
                        <a:spcAft>
                          <a:spcPts val="0"/>
                        </a:spcAft>
                      </a:pPr>
                      <a:r>
                        <a:rPr lang="ar-AE" sz="800" b="1" dirty="0">
                          <a:solidFill>
                            <a:schemeClr val="accent2">
                              <a:lumMod val="50000"/>
                            </a:schemeClr>
                          </a:solidFill>
                          <a:effectLst/>
                          <a:latin typeface="Arabic Transparent" pitchFamily="34" charset="0"/>
                          <a:cs typeface="Arabic Transparent" pitchFamily="34" charset="0"/>
                        </a:rPr>
                        <a:t>م </a:t>
                      </a:r>
                      <a:r>
                        <a:rPr lang="ar-AE" sz="800" b="1" dirty="0" err="1">
                          <a:solidFill>
                            <a:schemeClr val="accent2">
                              <a:lumMod val="50000"/>
                            </a:schemeClr>
                          </a:solidFill>
                          <a:effectLst/>
                          <a:latin typeface="Arabic Transparent" pitchFamily="34" charset="0"/>
                          <a:cs typeface="Arabic Transparent" pitchFamily="34" charset="0"/>
                        </a:rPr>
                        <a:t>ق</a:t>
                      </a:r>
                      <a:r>
                        <a:rPr lang="ar-AE" sz="800" b="1" dirty="0">
                          <a:solidFill>
                            <a:schemeClr val="accent2">
                              <a:lumMod val="50000"/>
                            </a:schemeClr>
                          </a:solidFill>
                          <a:effectLst/>
                          <a:latin typeface="Arabic Transparent" pitchFamily="34" charset="0"/>
                          <a:cs typeface="Arabic Transparent" pitchFamily="34" charset="0"/>
                        </a:rPr>
                        <a:t> خ 323 شروط نقل الأغذية</a:t>
                      </a:r>
                      <a:endParaRPr lang="en-US" sz="800" b="1" dirty="0">
                        <a:solidFill>
                          <a:schemeClr val="accent2">
                            <a:lumMod val="50000"/>
                          </a:schemeClr>
                        </a:solidFill>
                        <a:effectLst/>
                        <a:latin typeface="Arabic Transparent" pitchFamily="34" charset="0"/>
                        <a:cs typeface="Arabic Transparent" pitchFamily="34" charset="0"/>
                      </a:endParaRPr>
                    </a:p>
                    <a:p>
                      <a:pPr marL="0" marR="0" algn="ctr" rtl="1">
                        <a:lnSpc>
                          <a:spcPct val="115000"/>
                        </a:lnSpc>
                        <a:spcBef>
                          <a:spcPts val="0"/>
                        </a:spcBef>
                        <a:spcAft>
                          <a:spcPts val="0"/>
                        </a:spcAft>
                      </a:pPr>
                      <a:r>
                        <a:rPr lang="ar-AE" sz="800" b="1" dirty="0">
                          <a:solidFill>
                            <a:schemeClr val="accent2">
                              <a:lumMod val="50000"/>
                            </a:schemeClr>
                          </a:solidFill>
                          <a:effectLst/>
                          <a:latin typeface="Arabic Transparent" pitchFamily="34" charset="0"/>
                          <a:cs typeface="Arabic Transparent" pitchFamily="34" charset="0"/>
                        </a:rPr>
                        <a:t>شروط النقل السليم (بلدية دبي)</a:t>
                      </a:r>
                      <a:endParaRPr lang="en-US" sz="800" b="1" dirty="0">
                        <a:solidFill>
                          <a:schemeClr val="accent2">
                            <a:lumMod val="50000"/>
                          </a:schemeClr>
                        </a:solidFill>
                        <a:effectLst/>
                        <a:latin typeface="Arabic Transparent" pitchFamily="34" charset="0"/>
                        <a:cs typeface="Arabic Transparent" pitchFamily="34" charset="0"/>
                      </a:endParaRPr>
                    </a:p>
                    <a:p>
                      <a:pPr marL="0" marR="0" algn="ctr" rtl="1">
                        <a:lnSpc>
                          <a:spcPct val="115000"/>
                        </a:lnSpc>
                        <a:spcBef>
                          <a:spcPts val="0"/>
                        </a:spcBef>
                        <a:spcAft>
                          <a:spcPts val="0"/>
                        </a:spcAft>
                      </a:pPr>
                      <a:r>
                        <a:rPr lang="ar-AE" sz="800" b="1" dirty="0">
                          <a:solidFill>
                            <a:schemeClr val="accent2">
                              <a:lumMod val="50000"/>
                            </a:schemeClr>
                          </a:solidFill>
                          <a:effectLst/>
                          <a:latin typeface="Arabic Transparent" pitchFamily="34" charset="0"/>
                          <a:cs typeface="Arabic Transparent" pitchFamily="34" charset="0"/>
                        </a:rPr>
                        <a:t>تدريب العاملين في مجال نقل المنتجات الغذائية</a:t>
                      </a:r>
                      <a:endParaRPr lang="en-US" sz="800" b="1" dirty="0">
                        <a:solidFill>
                          <a:schemeClr val="accent2">
                            <a:lumMod val="50000"/>
                          </a:schemeClr>
                        </a:solidFill>
                        <a:effectLst/>
                        <a:latin typeface="Arabic Transparent" pitchFamily="34" charset="0"/>
                        <a:ea typeface="SimSun"/>
                        <a:cs typeface="Arabic Transparent" pitchFamily="34" charset="0"/>
                      </a:endParaRPr>
                    </a:p>
                  </a:txBody>
                  <a:tcPr marL="47501" marR="4750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AE" sz="1600" b="1" dirty="0">
                          <a:solidFill>
                            <a:schemeClr val="accent2">
                              <a:lumMod val="50000"/>
                            </a:schemeClr>
                          </a:solidFill>
                          <a:effectLst>
                            <a:outerShdw blurRad="38100" dist="38100" dir="2700000" algn="tl">
                              <a:srgbClr val="000000">
                                <a:alpha val="43137"/>
                              </a:srgbClr>
                            </a:outerShdw>
                          </a:effectLst>
                          <a:cs typeface="Arabic Transparent" pitchFamily="2" charset="-78"/>
                        </a:rPr>
                        <a:t>النقل</a:t>
                      </a:r>
                      <a:endParaRPr lang="en-US" sz="1600" b="1" dirty="0">
                        <a:solidFill>
                          <a:schemeClr val="accent2">
                            <a:lumMod val="50000"/>
                          </a:schemeClr>
                        </a:solidFill>
                        <a:effectLst>
                          <a:outerShdw blurRad="38100" dist="38100" dir="2700000" algn="tl">
                            <a:srgbClr val="000000">
                              <a:alpha val="43137"/>
                            </a:srgbClr>
                          </a:outerShdw>
                        </a:effectLst>
                        <a:latin typeface="Calibri"/>
                        <a:ea typeface="SimSun"/>
                        <a:cs typeface="Arabic Transparent" pitchFamily="2" charset="-78"/>
                      </a:endParaRPr>
                    </a:p>
                  </a:txBody>
                  <a:tcPr marL="47501" marR="47501" marT="0" marB="0" anchor="ctr">
                    <a:lnL w="12700" cap="flat" cmpd="sng" algn="ctr">
                      <a:noFill/>
                      <a:prstDash val="solid"/>
                      <a:round/>
                      <a:headEnd type="none" w="med" len="med"/>
                      <a:tailEnd type="none" w="med" len="med"/>
                    </a:lnL>
                    <a:lnR w="9525" cap="flat" cmpd="sng" algn="ctr">
                      <a:noFill/>
                      <a:prstDash val="soli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r>
              <a:tr h="593174">
                <a:tc>
                  <a:txBody>
                    <a:bodyPr/>
                    <a:lstStyle/>
                    <a:p>
                      <a:pPr marL="0" marR="0" algn="ctr" rtl="0">
                        <a:lnSpc>
                          <a:spcPct val="115000"/>
                        </a:lnSpc>
                        <a:spcBef>
                          <a:spcPts val="0"/>
                        </a:spcBef>
                        <a:spcAft>
                          <a:spcPts val="0"/>
                        </a:spcAft>
                      </a:pPr>
                      <a:endParaRPr lang="ar-AE" sz="800" b="1" dirty="0">
                        <a:solidFill>
                          <a:schemeClr val="accent2">
                            <a:lumMod val="50000"/>
                          </a:schemeClr>
                        </a:solidFill>
                        <a:effectLst/>
                        <a:latin typeface="Arabic Transparent" pitchFamily="34" charset="0"/>
                        <a:cs typeface="Arabic Transparent" pitchFamily="34" charset="0"/>
                      </a:endParaRPr>
                    </a:p>
                    <a:p>
                      <a:pPr marL="0" marR="0" algn="ctr" rtl="1">
                        <a:lnSpc>
                          <a:spcPct val="115000"/>
                        </a:lnSpc>
                        <a:spcBef>
                          <a:spcPts val="0"/>
                        </a:spcBef>
                        <a:spcAft>
                          <a:spcPts val="0"/>
                        </a:spcAft>
                      </a:pPr>
                      <a:r>
                        <a:rPr lang="ar-AE" sz="800" b="1" dirty="0">
                          <a:solidFill>
                            <a:schemeClr val="accent2">
                              <a:lumMod val="50000"/>
                            </a:schemeClr>
                          </a:solidFill>
                          <a:effectLst/>
                          <a:latin typeface="Arabic Transparent" pitchFamily="34" charset="0"/>
                          <a:cs typeface="Arabic Transparent" pitchFamily="34" charset="0"/>
                        </a:rPr>
                        <a:t>مواصفة مواد تعبئة الأغذية 1863</a:t>
                      </a:r>
                      <a:endParaRPr lang="en-US" sz="800" b="1" dirty="0">
                        <a:solidFill>
                          <a:schemeClr val="accent2">
                            <a:lumMod val="50000"/>
                          </a:schemeClr>
                        </a:solidFill>
                        <a:effectLst/>
                        <a:latin typeface="Arabic Transparent" pitchFamily="34" charset="0"/>
                        <a:cs typeface="Arabic Transparent" pitchFamily="34" charset="0"/>
                      </a:endParaRPr>
                    </a:p>
                    <a:p>
                      <a:pPr marL="0" marR="0" algn="ctr" rtl="1">
                        <a:lnSpc>
                          <a:spcPct val="115000"/>
                        </a:lnSpc>
                        <a:spcBef>
                          <a:spcPts val="0"/>
                        </a:spcBef>
                        <a:spcAft>
                          <a:spcPts val="0"/>
                        </a:spcAft>
                      </a:pPr>
                      <a:r>
                        <a:rPr lang="ar-AE" sz="800" b="1" dirty="0">
                          <a:solidFill>
                            <a:schemeClr val="accent2">
                              <a:lumMod val="50000"/>
                            </a:schemeClr>
                          </a:solidFill>
                          <a:effectLst/>
                          <a:latin typeface="Arabic Transparent" pitchFamily="34" charset="0"/>
                          <a:cs typeface="Arabic Transparent" pitchFamily="34" charset="0"/>
                        </a:rPr>
                        <a:t>تطبيق كافة المواصفات المتعلقة بالحدود الميكروبية</a:t>
                      </a:r>
                      <a:endParaRPr lang="en-US" sz="800" b="1" dirty="0">
                        <a:solidFill>
                          <a:schemeClr val="accent2">
                            <a:lumMod val="50000"/>
                          </a:schemeClr>
                        </a:solidFill>
                        <a:effectLst/>
                        <a:latin typeface="Arabic Transparent" pitchFamily="34" charset="0"/>
                        <a:ea typeface="SimSun"/>
                        <a:cs typeface="Arabic Transparent" pitchFamily="34" charset="0"/>
                      </a:endParaRPr>
                    </a:p>
                  </a:txBody>
                  <a:tcPr marL="47501" marR="4750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AE" sz="1600" b="1" dirty="0">
                          <a:solidFill>
                            <a:schemeClr val="accent2">
                              <a:lumMod val="50000"/>
                            </a:schemeClr>
                          </a:solidFill>
                          <a:effectLst>
                            <a:outerShdw blurRad="38100" dist="38100" dir="2700000" algn="tl">
                              <a:srgbClr val="000000">
                                <a:alpha val="43137"/>
                              </a:srgbClr>
                            </a:outerShdw>
                          </a:effectLst>
                          <a:cs typeface="Arabic Transparent" pitchFamily="2" charset="-78"/>
                        </a:rPr>
                        <a:t>المصنع</a:t>
                      </a:r>
                      <a:endParaRPr lang="en-US" sz="1600" b="1" dirty="0">
                        <a:solidFill>
                          <a:schemeClr val="accent2">
                            <a:lumMod val="50000"/>
                          </a:schemeClr>
                        </a:solidFill>
                        <a:effectLst>
                          <a:outerShdw blurRad="38100" dist="38100" dir="2700000" algn="tl">
                            <a:srgbClr val="000000">
                              <a:alpha val="43137"/>
                            </a:srgbClr>
                          </a:outerShdw>
                        </a:effectLst>
                        <a:latin typeface="Calibri"/>
                        <a:ea typeface="SimSun"/>
                        <a:cs typeface="Arabic Transparent" pitchFamily="2" charset="-78"/>
                      </a:endParaRPr>
                    </a:p>
                  </a:txBody>
                  <a:tcPr marL="47501" marR="47501" marT="0" marB="0" anchor="ctr">
                    <a:lnL w="12700" cap="flat" cmpd="sng" algn="ctr">
                      <a:noFill/>
                      <a:prstDash val="solid"/>
                      <a:round/>
                      <a:headEnd type="none" w="med" len="med"/>
                      <a:tailEnd type="none" w="med" len="med"/>
                    </a:lnL>
                    <a:lnR w="9525" cap="flat" cmpd="sng" algn="ctr">
                      <a:noFill/>
                      <a:prstDash val="soli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r>
              <a:tr h="367687">
                <a:tc>
                  <a:txBody>
                    <a:bodyPr/>
                    <a:lstStyle/>
                    <a:p>
                      <a:pPr marL="0" marR="0" algn="ctr" rtl="1">
                        <a:lnSpc>
                          <a:spcPct val="115000"/>
                        </a:lnSpc>
                        <a:spcBef>
                          <a:spcPts val="0"/>
                        </a:spcBef>
                        <a:spcAft>
                          <a:spcPts val="0"/>
                        </a:spcAft>
                      </a:pPr>
                      <a:r>
                        <a:rPr lang="ar-AE" sz="800" b="1" dirty="0">
                          <a:solidFill>
                            <a:schemeClr val="accent2">
                              <a:lumMod val="50000"/>
                            </a:schemeClr>
                          </a:solidFill>
                          <a:effectLst/>
                          <a:latin typeface="Arabic Transparent" pitchFamily="34" charset="0"/>
                          <a:cs typeface="Arabic Transparent" pitchFamily="34" charset="0"/>
                        </a:rPr>
                        <a:t>الشروط الصحية بالمؤسسات الغذائية</a:t>
                      </a:r>
                      <a:endParaRPr lang="en-US" sz="800" b="1" dirty="0">
                        <a:solidFill>
                          <a:schemeClr val="accent2">
                            <a:lumMod val="50000"/>
                          </a:schemeClr>
                        </a:solidFill>
                        <a:effectLst/>
                        <a:latin typeface="Arabic Transparent" pitchFamily="34" charset="0"/>
                        <a:cs typeface="Arabic Transparent" pitchFamily="34" charset="0"/>
                      </a:endParaRPr>
                    </a:p>
                    <a:p>
                      <a:pPr marL="0" marR="0" algn="ctr" rtl="1">
                        <a:lnSpc>
                          <a:spcPct val="115000"/>
                        </a:lnSpc>
                        <a:spcBef>
                          <a:spcPts val="0"/>
                        </a:spcBef>
                        <a:spcAft>
                          <a:spcPts val="0"/>
                        </a:spcAft>
                      </a:pPr>
                      <a:r>
                        <a:rPr lang="ar-AE" sz="800" b="1" dirty="0">
                          <a:solidFill>
                            <a:schemeClr val="accent2">
                              <a:lumMod val="50000"/>
                            </a:schemeClr>
                          </a:solidFill>
                          <a:effectLst/>
                          <a:latin typeface="Arabic Transparent" pitchFamily="34" charset="0"/>
                          <a:cs typeface="Arabic Transparent" pitchFamily="34" charset="0"/>
                        </a:rPr>
                        <a:t>تدريب العاملين بالمؤسسات الغذائية</a:t>
                      </a:r>
                      <a:endParaRPr lang="en-US" sz="800" b="1" dirty="0">
                        <a:solidFill>
                          <a:schemeClr val="accent2">
                            <a:lumMod val="50000"/>
                          </a:schemeClr>
                        </a:solidFill>
                        <a:effectLst/>
                        <a:latin typeface="Arabic Transparent" pitchFamily="34" charset="0"/>
                        <a:ea typeface="SimSun"/>
                        <a:cs typeface="Arabic Transparent" pitchFamily="34" charset="0"/>
                      </a:endParaRPr>
                    </a:p>
                  </a:txBody>
                  <a:tcPr marL="47501" marR="4750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AE" sz="1600" b="1" dirty="0">
                          <a:solidFill>
                            <a:schemeClr val="accent2">
                              <a:lumMod val="50000"/>
                            </a:schemeClr>
                          </a:solidFill>
                          <a:effectLst>
                            <a:outerShdw blurRad="38100" dist="38100" dir="2700000" algn="tl">
                              <a:srgbClr val="000000">
                                <a:alpha val="43137"/>
                              </a:srgbClr>
                            </a:outerShdw>
                          </a:effectLst>
                          <a:cs typeface="Arabic Transparent" pitchFamily="2" charset="-78"/>
                        </a:rPr>
                        <a:t>العرض</a:t>
                      </a:r>
                      <a:endParaRPr lang="en-US" sz="1600" b="1" dirty="0">
                        <a:solidFill>
                          <a:schemeClr val="accent2">
                            <a:lumMod val="50000"/>
                          </a:schemeClr>
                        </a:solidFill>
                        <a:effectLst>
                          <a:outerShdw blurRad="38100" dist="38100" dir="2700000" algn="tl">
                            <a:srgbClr val="000000">
                              <a:alpha val="43137"/>
                            </a:srgbClr>
                          </a:outerShdw>
                        </a:effectLst>
                        <a:latin typeface="Calibri"/>
                        <a:ea typeface="SimSun"/>
                        <a:cs typeface="Arabic Transparent" pitchFamily="2" charset="-78"/>
                      </a:endParaRPr>
                    </a:p>
                  </a:txBody>
                  <a:tcPr marL="47501" marR="47501" marT="0" marB="0" anchor="ctr">
                    <a:lnL w="12700" cap="flat" cmpd="sng" algn="ctr">
                      <a:noFill/>
                      <a:prstDash val="solid"/>
                      <a:round/>
                      <a:headEnd type="none" w="med" len="med"/>
                      <a:tailEnd type="none" w="med" len="med"/>
                    </a:lnL>
                    <a:lnR w="9525" cap="flat" cmpd="sng" algn="ctr">
                      <a:noFill/>
                      <a:prstDash val="soli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5" name="Group 4"/>
          <p:cNvGrpSpPr/>
          <p:nvPr/>
        </p:nvGrpSpPr>
        <p:grpSpPr>
          <a:xfrm>
            <a:off x="10199878" y="3744035"/>
            <a:ext cx="444352" cy="2084669"/>
            <a:chOff x="10199878" y="3744035"/>
            <a:chExt cx="444352" cy="2084669"/>
          </a:xfrm>
        </p:grpSpPr>
        <p:sp>
          <p:nvSpPr>
            <p:cNvPr id="71" name="TextBox 70"/>
            <p:cNvSpPr txBox="1"/>
            <p:nvPr/>
          </p:nvSpPr>
          <p:spPr>
            <a:xfrm>
              <a:off x="10224628" y="3744035"/>
              <a:ext cx="333037" cy="369332"/>
            </a:xfrm>
            <a:prstGeom prst="rect">
              <a:avLst/>
            </a:prstGeom>
            <a:noFill/>
          </p:spPr>
          <p:txBody>
            <a:bodyPr wrap="square" rtlCol="0">
              <a:spAutoFit/>
            </a:bodyPr>
            <a:lstStyle/>
            <a:p>
              <a:r>
                <a:rPr lang="ar-SA" b="1" dirty="0" smtClean="0">
                  <a:solidFill>
                    <a:schemeClr val="accent2">
                      <a:lumMod val="50000"/>
                    </a:schemeClr>
                  </a:solidFill>
                  <a:effectLst>
                    <a:outerShdw blurRad="38100" dist="38100" dir="2700000" algn="tl">
                      <a:srgbClr val="000000">
                        <a:alpha val="43137"/>
                      </a:srgbClr>
                    </a:outerShdw>
                  </a:effectLst>
                </a:rPr>
                <a:t>6</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85" name="TextBox 84"/>
            <p:cNvSpPr txBox="1"/>
            <p:nvPr/>
          </p:nvSpPr>
          <p:spPr>
            <a:xfrm>
              <a:off x="10224628" y="4199232"/>
              <a:ext cx="314510" cy="369332"/>
            </a:xfrm>
            <a:prstGeom prst="rect">
              <a:avLst/>
            </a:prstGeom>
            <a:noFill/>
          </p:spPr>
          <p:txBody>
            <a:bodyPr wrap="none" rtlCol="0">
              <a:spAutoFit/>
            </a:bodyPr>
            <a:lstStyle/>
            <a:p>
              <a:r>
                <a:rPr lang="ar-SA" b="1" dirty="0" smtClean="0">
                  <a:solidFill>
                    <a:schemeClr val="accent2">
                      <a:lumMod val="50000"/>
                    </a:schemeClr>
                  </a:solidFill>
                  <a:effectLst>
                    <a:outerShdw blurRad="38100" dist="38100" dir="2700000" algn="tl">
                      <a:srgbClr val="000000">
                        <a:alpha val="43137"/>
                      </a:srgbClr>
                    </a:outerShdw>
                  </a:effectLst>
                </a:rPr>
                <a:t>7</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86" name="TextBox 85"/>
            <p:cNvSpPr txBox="1"/>
            <p:nvPr/>
          </p:nvSpPr>
          <p:spPr>
            <a:xfrm>
              <a:off x="10224628" y="4694287"/>
              <a:ext cx="314510" cy="369332"/>
            </a:xfrm>
            <a:prstGeom prst="rect">
              <a:avLst/>
            </a:prstGeom>
            <a:noFill/>
          </p:spPr>
          <p:txBody>
            <a:bodyPr wrap="none" rtlCol="0">
              <a:spAutoFit/>
            </a:bodyPr>
            <a:lstStyle/>
            <a:p>
              <a:r>
                <a:rPr lang="ar-SA" b="1" dirty="0" smtClean="0">
                  <a:solidFill>
                    <a:schemeClr val="accent2">
                      <a:lumMod val="50000"/>
                    </a:schemeClr>
                  </a:solidFill>
                  <a:effectLst>
                    <a:outerShdw blurRad="38100" dist="38100" dir="2700000" algn="tl">
                      <a:srgbClr val="000000">
                        <a:alpha val="43137"/>
                      </a:srgbClr>
                    </a:outerShdw>
                  </a:effectLst>
                </a:rPr>
                <a:t>8</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87" name="TextBox 86"/>
            <p:cNvSpPr txBox="1"/>
            <p:nvPr/>
          </p:nvSpPr>
          <p:spPr>
            <a:xfrm>
              <a:off x="10224628" y="5054327"/>
              <a:ext cx="314510" cy="369332"/>
            </a:xfrm>
            <a:prstGeom prst="rect">
              <a:avLst/>
            </a:prstGeom>
            <a:noFill/>
          </p:spPr>
          <p:txBody>
            <a:bodyPr wrap="none" rtlCol="0">
              <a:spAutoFit/>
            </a:bodyPr>
            <a:lstStyle/>
            <a:p>
              <a:r>
                <a:rPr lang="ar-SA" b="1" dirty="0" smtClean="0">
                  <a:solidFill>
                    <a:schemeClr val="accent2">
                      <a:lumMod val="50000"/>
                    </a:schemeClr>
                  </a:solidFill>
                  <a:effectLst>
                    <a:outerShdw blurRad="38100" dist="38100" dir="2700000" algn="tl">
                      <a:srgbClr val="000000">
                        <a:alpha val="43137"/>
                      </a:srgbClr>
                    </a:outerShdw>
                  </a:effectLst>
                </a:rPr>
                <a:t>9</a:t>
              </a:r>
              <a:endParaRPr lang="en-US" b="1" dirty="0">
                <a:solidFill>
                  <a:schemeClr val="accent2">
                    <a:lumMod val="50000"/>
                  </a:schemeClr>
                </a:solidFill>
                <a:effectLst>
                  <a:outerShdw blurRad="38100" dist="38100" dir="2700000" algn="tl">
                    <a:srgbClr val="000000">
                      <a:alpha val="43137"/>
                    </a:srgbClr>
                  </a:outerShdw>
                </a:effectLst>
              </a:endParaRPr>
            </a:p>
          </p:txBody>
        </p:sp>
        <p:sp>
          <p:nvSpPr>
            <p:cNvPr id="88" name="TextBox 87"/>
            <p:cNvSpPr txBox="1"/>
            <p:nvPr/>
          </p:nvSpPr>
          <p:spPr>
            <a:xfrm>
              <a:off x="10199878" y="5459372"/>
              <a:ext cx="444352" cy="369332"/>
            </a:xfrm>
            <a:prstGeom prst="rect">
              <a:avLst/>
            </a:prstGeom>
            <a:noFill/>
          </p:spPr>
          <p:txBody>
            <a:bodyPr wrap="none" rtlCol="0">
              <a:spAutoFit/>
            </a:bodyPr>
            <a:lstStyle/>
            <a:p>
              <a:r>
                <a:rPr lang="ar-SA" b="1" dirty="0" smtClean="0">
                  <a:solidFill>
                    <a:schemeClr val="accent2">
                      <a:lumMod val="50000"/>
                    </a:schemeClr>
                  </a:solidFill>
                  <a:effectLst>
                    <a:outerShdw blurRad="38100" dist="38100" dir="2700000" algn="tl">
                      <a:srgbClr val="000000">
                        <a:alpha val="43137"/>
                      </a:srgbClr>
                    </a:outerShdw>
                  </a:effectLst>
                </a:rPr>
                <a:t>10</a:t>
              </a:r>
              <a:endParaRPr lang="en-US" b="1" dirty="0">
                <a:solidFill>
                  <a:schemeClr val="accent2">
                    <a:lumMod val="50000"/>
                  </a:schemeClr>
                </a:solidFill>
                <a:effectLst>
                  <a:outerShdw blurRad="38100" dist="38100" dir="2700000" algn="tl">
                    <a:srgbClr val="000000">
                      <a:alpha val="43137"/>
                    </a:srgbClr>
                  </a:outerShdw>
                </a:effectLst>
              </a:endParaRPr>
            </a:p>
          </p:txBody>
        </p:sp>
      </p:grpSp>
      <p:graphicFrame>
        <p:nvGraphicFramePr>
          <p:cNvPr id="58" name="Table 57"/>
          <p:cNvGraphicFramePr>
            <a:graphicFrameLocks noGrp="1"/>
          </p:cNvGraphicFramePr>
          <p:nvPr>
            <p:extLst>
              <p:ext uri="{D42A27DB-BD31-4B8C-83A1-F6EECF244321}">
                <p14:modId xmlns:p14="http://schemas.microsoft.com/office/powerpoint/2010/main" xmlns="" val="3421876739"/>
              </p:ext>
            </p:extLst>
          </p:nvPr>
        </p:nvGraphicFramePr>
        <p:xfrm>
          <a:off x="142844" y="11358618"/>
          <a:ext cx="5508655" cy="3115128"/>
        </p:xfrm>
        <a:graphic>
          <a:graphicData uri="http://schemas.openxmlformats.org/drawingml/2006/table">
            <a:tbl>
              <a:tblPr>
                <a:effectLst>
                  <a:innerShdw blurRad="114300">
                    <a:prstClr val="black"/>
                  </a:innerShdw>
                </a:effectLst>
                <a:tableStyleId>{306799F8-075E-4A3A-A7F6-7FBC6576F1A4}</a:tableStyleId>
              </a:tblPr>
              <a:tblGrid>
                <a:gridCol w="3260739"/>
                <a:gridCol w="2247916"/>
              </a:tblGrid>
              <a:tr h="459577">
                <a:tc>
                  <a:txBody>
                    <a:bodyPr/>
                    <a:lstStyle/>
                    <a:p>
                      <a:pPr algn="ctr" rtl="1">
                        <a:buFont typeface="Arial" pitchFamily="34" charset="0"/>
                        <a:buNone/>
                      </a:pPr>
                      <a:r>
                        <a:rPr lang="ar-LB" sz="105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rPr>
                        <a:t>تطبق مواصفات مختلفة على حسب المكوّن</a:t>
                      </a:r>
                      <a:endParaRPr lang="en-US" sz="105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endParaRPr>
                    </a:p>
                    <a:p>
                      <a:pPr algn="ctr" rtl="1">
                        <a:buFont typeface="Arial" pitchFamily="34" charset="0"/>
                        <a:buNone/>
                      </a:pPr>
                      <a:endParaRPr lang="en-US" sz="105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endParaRPr>
                    </a:p>
                  </a:txBody>
                  <a:tcPr marL="47501" marR="4750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AE" sz="1600" b="1" dirty="0">
                          <a:solidFill>
                            <a:schemeClr val="accent2">
                              <a:lumMod val="50000"/>
                            </a:schemeClr>
                          </a:solidFill>
                          <a:effectLst>
                            <a:outerShdw blurRad="38100" dist="38100" dir="2700000" algn="tl">
                              <a:srgbClr val="000000">
                                <a:alpha val="43137"/>
                              </a:srgbClr>
                            </a:outerShdw>
                          </a:effectLst>
                          <a:cs typeface="Arabic Transparent" pitchFamily="2" charset="-78"/>
                        </a:rPr>
                        <a:t>المزرعة</a:t>
                      </a:r>
                      <a:endParaRPr lang="en-US" sz="1600" b="1" dirty="0">
                        <a:solidFill>
                          <a:schemeClr val="accent2">
                            <a:lumMod val="50000"/>
                          </a:schemeClr>
                        </a:solidFill>
                        <a:effectLst>
                          <a:outerShdw blurRad="38100" dist="38100" dir="2700000" algn="tl">
                            <a:srgbClr val="000000">
                              <a:alpha val="43137"/>
                            </a:srgbClr>
                          </a:outerShdw>
                        </a:effectLst>
                        <a:latin typeface="Calibri"/>
                        <a:ea typeface="SimSun"/>
                        <a:cs typeface="Arabic Transparent" pitchFamily="2" charset="-78"/>
                      </a:endParaRPr>
                    </a:p>
                  </a:txBody>
                  <a:tcPr marL="47501" marR="47501" marT="0" marB="0" anchor="ctr">
                    <a:lnL w="12700" cap="flat" cmpd="sng" algn="ctr">
                      <a:noFill/>
                      <a:prstDash val="solid"/>
                      <a:round/>
                      <a:headEnd type="none" w="med" len="med"/>
                      <a:tailEnd type="none" w="med" len="med"/>
                    </a:lnL>
                    <a:lnR w="9525" cap="flat" cmpd="sng" algn="ctr">
                      <a:noFill/>
                      <a:prstDash val="solid"/>
                    </a:lnR>
                    <a:lnT w="9525" cap="flat" cmpd="sng" algn="ctr">
                      <a:noFill/>
                      <a:prstDash val="soli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r>
              <a:tr h="1046587">
                <a:tc>
                  <a:txBody>
                    <a:bodyPr/>
                    <a:lstStyle/>
                    <a:p>
                      <a:pPr algn="ctr" rtl="1">
                        <a:buFont typeface="Arial" pitchFamily="34" charset="0"/>
                        <a:buNone/>
                      </a:pPr>
                      <a:r>
                        <a:rPr lang="ar-LB" sz="105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rPr>
                        <a:t>تطبق مواصفات مختلفة على حسب المكوّن</a:t>
                      </a:r>
                      <a:endParaRPr lang="en-US" sz="105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endParaRPr>
                    </a:p>
                  </a:txBody>
                  <a:tcPr marL="47501" marR="4750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LB" sz="1600" b="1" dirty="0" smtClean="0">
                          <a:solidFill>
                            <a:schemeClr val="accent2">
                              <a:lumMod val="50000"/>
                            </a:schemeClr>
                          </a:solidFill>
                          <a:effectLst>
                            <a:outerShdw blurRad="38100" dist="38100" dir="2700000" algn="tl">
                              <a:srgbClr val="000000">
                                <a:alpha val="43137"/>
                              </a:srgbClr>
                            </a:outerShdw>
                          </a:effectLst>
                          <a:cs typeface="Arabic Transparent" pitchFamily="2" charset="-78"/>
                        </a:rPr>
                        <a:t>التفتيش في المنافذ</a:t>
                      </a:r>
                      <a:endParaRPr lang="en-US" sz="1600" b="1" dirty="0">
                        <a:solidFill>
                          <a:schemeClr val="accent2">
                            <a:lumMod val="50000"/>
                          </a:schemeClr>
                        </a:solidFill>
                        <a:effectLst>
                          <a:outerShdw blurRad="38100" dist="38100" dir="2700000" algn="tl">
                            <a:srgbClr val="000000">
                              <a:alpha val="43137"/>
                            </a:srgbClr>
                          </a:outerShdw>
                        </a:effectLst>
                        <a:latin typeface="Calibri"/>
                        <a:ea typeface="SimSun"/>
                        <a:cs typeface="Arabic Transparent" pitchFamily="2" charset="-78"/>
                      </a:endParaRPr>
                    </a:p>
                  </a:txBody>
                  <a:tcPr marL="47501" marR="47501" marT="0" marB="0" anchor="ctr">
                    <a:lnL w="12700" cap="flat" cmpd="sng" algn="ctr">
                      <a:noFill/>
                      <a:prstDash val="solid"/>
                      <a:round/>
                      <a:headEnd type="none" w="med" len="med"/>
                      <a:tailEnd type="none" w="med" len="med"/>
                    </a:lnL>
                    <a:lnR w="9525" cap="flat" cmpd="sng" algn="ctr">
                      <a:noFill/>
                      <a:prstDash val="soli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r>
              <a:tr h="648103">
                <a:tc>
                  <a:txBody>
                    <a:bodyPr/>
                    <a:lstStyle/>
                    <a:p>
                      <a:pPr algn="ctr" rtl="1">
                        <a:buFont typeface="Arial" pitchFamily="34" charset="0"/>
                        <a:buNone/>
                      </a:pPr>
                      <a:r>
                        <a:rPr lang="ar-LB" sz="105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rPr>
                        <a:t>تطبق مواصفات مختلفة على حسب المكوّن</a:t>
                      </a:r>
                      <a:endParaRPr lang="en-US" sz="105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endParaRPr>
                    </a:p>
                  </a:txBody>
                  <a:tcPr marL="47501" marR="4750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AE" sz="1600" b="1" dirty="0">
                          <a:solidFill>
                            <a:schemeClr val="accent2">
                              <a:lumMod val="50000"/>
                            </a:schemeClr>
                          </a:solidFill>
                          <a:effectLst>
                            <a:outerShdw blurRad="38100" dist="38100" dir="2700000" algn="tl">
                              <a:srgbClr val="000000">
                                <a:alpha val="43137"/>
                              </a:srgbClr>
                            </a:outerShdw>
                          </a:effectLst>
                          <a:cs typeface="Arabic Transparent" pitchFamily="2" charset="-78"/>
                        </a:rPr>
                        <a:t>النقل</a:t>
                      </a:r>
                      <a:endParaRPr lang="en-US" sz="1600" b="1" dirty="0">
                        <a:solidFill>
                          <a:schemeClr val="accent2">
                            <a:lumMod val="50000"/>
                          </a:schemeClr>
                        </a:solidFill>
                        <a:effectLst>
                          <a:outerShdw blurRad="38100" dist="38100" dir="2700000" algn="tl">
                            <a:srgbClr val="000000">
                              <a:alpha val="43137"/>
                            </a:srgbClr>
                          </a:outerShdw>
                        </a:effectLst>
                        <a:latin typeface="Calibri"/>
                        <a:ea typeface="SimSun"/>
                        <a:cs typeface="Arabic Transparent" pitchFamily="2" charset="-78"/>
                      </a:endParaRPr>
                    </a:p>
                  </a:txBody>
                  <a:tcPr marL="47501" marR="47501" marT="0" marB="0" anchor="ctr">
                    <a:lnL w="12700" cap="flat" cmpd="sng" algn="ctr">
                      <a:noFill/>
                      <a:prstDash val="solid"/>
                      <a:round/>
                      <a:headEnd type="none" w="med" len="med"/>
                      <a:tailEnd type="none" w="med" len="med"/>
                    </a:lnL>
                    <a:lnR w="9525" cap="flat" cmpd="sng" algn="ctr">
                      <a:noFill/>
                      <a:prstDash val="soli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r>
              <a:tr h="593174">
                <a:tc>
                  <a:txBody>
                    <a:bodyPr/>
                    <a:lstStyle/>
                    <a:p>
                      <a:pPr algn="ctr" rtl="1">
                        <a:buFont typeface="Arial" pitchFamily="34" charset="0"/>
                        <a:buNone/>
                      </a:pPr>
                      <a:r>
                        <a:rPr lang="ar-LB" sz="105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rPr>
                        <a:t>تطبق مواصفات مختلفة على حسب المكوّن</a:t>
                      </a:r>
                      <a:endParaRPr lang="en-US" sz="105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endParaRPr>
                    </a:p>
                  </a:txBody>
                  <a:tcPr marL="47501" marR="4750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AE" sz="1600" b="1" dirty="0">
                          <a:solidFill>
                            <a:schemeClr val="accent2">
                              <a:lumMod val="50000"/>
                            </a:schemeClr>
                          </a:solidFill>
                          <a:effectLst>
                            <a:outerShdw blurRad="38100" dist="38100" dir="2700000" algn="tl">
                              <a:srgbClr val="000000">
                                <a:alpha val="43137"/>
                              </a:srgbClr>
                            </a:outerShdw>
                          </a:effectLst>
                          <a:cs typeface="Arabic Transparent" pitchFamily="2" charset="-78"/>
                        </a:rPr>
                        <a:t>المصنع</a:t>
                      </a:r>
                      <a:endParaRPr lang="en-US" sz="1600" b="1" dirty="0">
                        <a:solidFill>
                          <a:schemeClr val="accent2">
                            <a:lumMod val="50000"/>
                          </a:schemeClr>
                        </a:solidFill>
                        <a:effectLst>
                          <a:outerShdw blurRad="38100" dist="38100" dir="2700000" algn="tl">
                            <a:srgbClr val="000000">
                              <a:alpha val="43137"/>
                            </a:srgbClr>
                          </a:outerShdw>
                        </a:effectLst>
                        <a:latin typeface="Calibri"/>
                        <a:ea typeface="SimSun"/>
                        <a:cs typeface="Arabic Transparent" pitchFamily="2" charset="-78"/>
                      </a:endParaRPr>
                    </a:p>
                  </a:txBody>
                  <a:tcPr marL="47501" marR="47501" marT="0" marB="0" anchor="ctr">
                    <a:lnL w="12700" cap="flat" cmpd="sng" algn="ctr">
                      <a:noFill/>
                      <a:prstDash val="solid"/>
                      <a:round/>
                      <a:headEnd type="none" w="med" len="med"/>
                      <a:tailEnd type="none" w="med" len="med"/>
                    </a:lnL>
                    <a:lnR w="9525" cap="flat" cmpd="sng" algn="ctr">
                      <a:noFill/>
                      <a:prstDash val="soli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r>
              <a:tr h="367687">
                <a:tc>
                  <a:txBody>
                    <a:bodyPr/>
                    <a:lstStyle/>
                    <a:p>
                      <a:pPr algn="ctr" rtl="1">
                        <a:buFont typeface="Arial" pitchFamily="34" charset="0"/>
                        <a:buNone/>
                      </a:pPr>
                      <a:r>
                        <a:rPr lang="ar-LB" sz="105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rPr>
                        <a:t>تطبق مواصفات مختلفة على حسب المكوّن</a:t>
                      </a:r>
                      <a:endParaRPr lang="en-US" sz="105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endParaRPr>
                    </a:p>
                  </a:txBody>
                  <a:tcPr marL="47501" marR="47501"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rtl="1">
                        <a:lnSpc>
                          <a:spcPct val="115000"/>
                        </a:lnSpc>
                        <a:spcBef>
                          <a:spcPts val="0"/>
                        </a:spcBef>
                        <a:spcAft>
                          <a:spcPts val="0"/>
                        </a:spcAft>
                      </a:pPr>
                      <a:r>
                        <a:rPr lang="ar-AE" sz="1600" b="1" dirty="0">
                          <a:solidFill>
                            <a:schemeClr val="accent2">
                              <a:lumMod val="50000"/>
                            </a:schemeClr>
                          </a:solidFill>
                          <a:effectLst>
                            <a:outerShdw blurRad="38100" dist="38100" dir="2700000" algn="tl">
                              <a:srgbClr val="000000">
                                <a:alpha val="43137"/>
                              </a:srgbClr>
                            </a:outerShdw>
                          </a:effectLst>
                          <a:cs typeface="Arabic Transparent" pitchFamily="2" charset="-78"/>
                        </a:rPr>
                        <a:t>العرض</a:t>
                      </a:r>
                      <a:endParaRPr lang="en-US" sz="1600" b="1" dirty="0">
                        <a:solidFill>
                          <a:schemeClr val="accent2">
                            <a:lumMod val="50000"/>
                          </a:schemeClr>
                        </a:solidFill>
                        <a:effectLst>
                          <a:outerShdw blurRad="38100" dist="38100" dir="2700000" algn="tl">
                            <a:srgbClr val="000000">
                              <a:alpha val="43137"/>
                            </a:srgbClr>
                          </a:outerShdw>
                        </a:effectLst>
                        <a:latin typeface="Calibri"/>
                        <a:ea typeface="SimSun"/>
                        <a:cs typeface="Arabic Transparent" pitchFamily="2" charset="-78"/>
                      </a:endParaRPr>
                    </a:p>
                  </a:txBody>
                  <a:tcPr marL="47501" marR="47501" marT="0" marB="0" anchor="ctr">
                    <a:lnL w="12700" cap="flat" cmpd="sng" algn="ctr">
                      <a:noFill/>
                      <a:prstDash val="solid"/>
                      <a:round/>
                      <a:headEnd type="none" w="med" len="med"/>
                      <a:tailEnd type="none" w="med" len="med"/>
                    </a:lnL>
                    <a:lnR w="9525" cap="flat" cmpd="sng" algn="ctr">
                      <a:noFill/>
                      <a:prstDash val="solid"/>
                    </a:lnR>
                    <a:lnT w="12700" cap="flat" cmpd="sng" algn="ctr">
                      <a:solidFill>
                        <a:schemeClr val="accent3">
                          <a:lumMod val="50000"/>
                        </a:schemeClr>
                      </a:solidFill>
                      <a:prstDash val="solid"/>
                      <a:round/>
                      <a:headEnd type="none" w="med" len="med"/>
                      <a:tailEnd type="none" w="med" len="med"/>
                    </a:lnT>
                    <a:lnB w="12700" cap="flat" cmpd="sng" algn="ctr">
                      <a:solidFill>
                        <a:schemeClr val="accent3">
                          <a:lumMod val="50000"/>
                        </a:schemeClr>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2" name="Slide Number Placeholder 71"/>
          <p:cNvSpPr>
            <a:spLocks noGrp="1"/>
          </p:cNvSpPr>
          <p:nvPr>
            <p:ph type="sldNum" sz="quarter" idx="12"/>
          </p:nvPr>
        </p:nvSpPr>
        <p:spPr/>
        <p:txBody>
          <a:bodyPr/>
          <a:lstStyle/>
          <a:p>
            <a:fld id="{9D2384F7-550B-4A9B-95FC-19E285ECC956}" type="slidenum">
              <a:rPr lang="en-US" smtClean="0"/>
              <a:pPr/>
              <a:t>4</a:t>
            </a:fld>
            <a:endParaRPr lang="en-US"/>
          </a:p>
        </p:txBody>
      </p:sp>
    </p:spTree>
    <p:custDataLst>
      <p:tags r:id="rId1"/>
    </p:custDataLst>
    <p:extLst>
      <p:ext uri="{BB962C8B-B14F-4D97-AF65-F5344CB8AC3E}">
        <p14:creationId xmlns:p14="http://schemas.microsoft.com/office/powerpoint/2010/main" xmlns="" val="204306149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0" nodeType="clickEffect">
                                  <p:stCondLst>
                                    <p:cond delay="0"/>
                                  </p:stCondLst>
                                  <p:childTnLst>
                                    <p:animMotion origin="layout" path="M 3.61111E-6 -1.11022E-16 L -0.00434 0.76134 " pathEditMode="relative" rAng="0" ptsTypes="AA">
                                      <p:cBhvr>
                                        <p:cTn id="12" dur="2000" fill="hold"/>
                                        <p:tgtEl>
                                          <p:spTgt spid="53"/>
                                        </p:tgtEl>
                                        <p:attrNameLst>
                                          <p:attrName>ppt_x</p:attrName>
                                          <p:attrName>ppt_y</p:attrName>
                                        </p:attrNameLst>
                                      </p:cBhvr>
                                      <p:rCtr x="-226" y="38079"/>
                                    </p:animMotion>
                                  </p:childTnLst>
                                </p:cTn>
                              </p:par>
                              <p:par>
                                <p:cTn id="13" presetID="42" presetClass="path" presetSubtype="0" accel="50000" decel="50000" fill="hold" grpId="0" nodeType="withEffect">
                                  <p:stCondLst>
                                    <p:cond delay="0"/>
                                  </p:stCondLst>
                                  <p:childTnLst>
                                    <p:animMotion origin="layout" path="M 4.44444E-6 2.59259E-6 L -0.00382 0.76065 " pathEditMode="relative" rAng="0" ptsTypes="AA">
                                      <p:cBhvr>
                                        <p:cTn id="14" dur="2000" fill="hold"/>
                                        <p:tgtEl>
                                          <p:spTgt spid="54"/>
                                        </p:tgtEl>
                                        <p:attrNameLst>
                                          <p:attrName>ppt_x</p:attrName>
                                          <p:attrName>ppt_y</p:attrName>
                                        </p:attrNameLst>
                                      </p:cBhvr>
                                      <p:rCtr x="-191" y="38032"/>
                                    </p:animMotion>
                                  </p:childTnLst>
                                </p:cTn>
                              </p:par>
                              <p:par>
                                <p:cTn id="15" presetID="42" presetClass="path" presetSubtype="0" accel="50000" decel="50000" fill="hold" grpId="0" nodeType="withEffect">
                                  <p:stCondLst>
                                    <p:cond delay="0"/>
                                  </p:stCondLst>
                                  <p:childTnLst>
                                    <p:animMotion origin="layout" path="M 4.44444E-6 -1.85185E-6 L -0.00434 0.76042 " pathEditMode="relative" rAng="0" ptsTypes="AA">
                                      <p:cBhvr>
                                        <p:cTn id="16" dur="2000" fill="hold"/>
                                        <p:tgtEl>
                                          <p:spTgt spid="55"/>
                                        </p:tgtEl>
                                        <p:attrNameLst>
                                          <p:attrName>ppt_x</p:attrName>
                                          <p:attrName>ppt_y</p:attrName>
                                        </p:attrNameLst>
                                      </p:cBhvr>
                                      <p:rCtr x="-226" y="38032"/>
                                    </p:animMotion>
                                  </p:childTnLst>
                                </p:cTn>
                              </p:par>
                              <p:par>
                                <p:cTn id="17" presetID="42" presetClass="path" presetSubtype="0" accel="50000" decel="50000" fill="hold" grpId="0" nodeType="withEffect">
                                  <p:stCondLst>
                                    <p:cond delay="0"/>
                                  </p:stCondLst>
                                  <p:childTnLst>
                                    <p:animMotion origin="layout" path="M 4.44444E-6 2.54571E-8 L -0.00434 0.76001 " pathEditMode="relative" rAng="0" ptsTypes="AA">
                                      <p:cBhvr>
                                        <p:cTn id="18" dur="2000" fill="hold"/>
                                        <p:tgtEl>
                                          <p:spTgt spid="56"/>
                                        </p:tgtEl>
                                        <p:attrNameLst>
                                          <p:attrName>ppt_x</p:attrName>
                                          <p:attrName>ppt_y</p:attrName>
                                        </p:attrNameLst>
                                      </p:cBhvr>
                                      <p:rCtr x="-226" y="38000"/>
                                    </p:animMotion>
                                  </p:childTnLst>
                                </p:cTn>
                              </p:par>
                              <p:par>
                                <p:cTn id="19" presetID="42" presetClass="path" presetSubtype="0" accel="50000" decel="50000" fill="hold" grpId="0" nodeType="withEffect">
                                  <p:stCondLst>
                                    <p:cond delay="0"/>
                                  </p:stCondLst>
                                  <p:childTnLst>
                                    <p:animMotion origin="layout" path="M 4.44444E-6 1.11111E-6 L -0.00434 0.75926 " pathEditMode="relative" rAng="0" ptsTypes="AA">
                                      <p:cBhvr>
                                        <p:cTn id="20" dur="2000" fill="hold"/>
                                        <p:tgtEl>
                                          <p:spTgt spid="57"/>
                                        </p:tgtEl>
                                        <p:attrNameLst>
                                          <p:attrName>ppt_x</p:attrName>
                                          <p:attrName>ppt_y</p:attrName>
                                        </p:attrNameLst>
                                      </p:cBhvr>
                                      <p:rCtr x="-226" y="37963"/>
                                    </p:animMotion>
                                  </p:childTnLst>
                                </p:cTn>
                              </p:par>
                            </p:childTnLst>
                          </p:cTn>
                        </p:par>
                      </p:childTnLst>
                    </p:cTn>
                  </p:par>
                  <p:par>
                    <p:cTn id="21" fill="hold">
                      <p:stCondLst>
                        <p:cond delay="indefinite"/>
                      </p:stCondLst>
                      <p:childTnLst>
                        <p:par>
                          <p:cTn id="22" fill="hold">
                            <p:stCondLst>
                              <p:cond delay="0"/>
                            </p:stCondLst>
                            <p:childTnLst>
                              <p:par>
                                <p:cTn id="23" presetID="49" presetClass="path" presetSubtype="0" accel="50000" decel="50000" fill="hold" nodeType="clickEffect">
                                  <p:stCondLst>
                                    <p:cond delay="0"/>
                                  </p:stCondLst>
                                  <p:childTnLst>
                                    <p:animMotion origin="layout" path="M 2.77778E-6 4.94912E-6 L 2.77778E-6 0.48936 " pathEditMode="relative" rAng="0" ptsTypes="AA">
                                      <p:cBhvr>
                                        <p:cTn id="24" dur="2000" fill="hold"/>
                                        <p:tgtEl>
                                          <p:spTgt spid="6"/>
                                        </p:tgtEl>
                                        <p:attrNameLst>
                                          <p:attrName>ppt_x</p:attrName>
                                          <p:attrName>ppt_y</p:attrName>
                                        </p:attrNameLst>
                                      </p:cBhvr>
                                      <p:rCtr x="0" y="24468"/>
                                    </p:animMotion>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grpId="0" nodeType="clickEffect">
                                  <p:stCondLst>
                                    <p:cond delay="0"/>
                                  </p:stCondLst>
                                  <p:childTnLst>
                                    <p:animMotion origin="layout" path="M 5.55556E-7 1.48148E-6 L 5.55556E-7 0.92338 " pathEditMode="relative" rAng="0" ptsTypes="AA">
                                      <p:cBhvr>
                                        <p:cTn id="28" dur="2000" fill="hold"/>
                                        <p:tgtEl>
                                          <p:spTgt spid="16">
                                            <p:bg/>
                                          </p:spTgt>
                                        </p:tgtEl>
                                        <p:attrNameLst>
                                          <p:attrName>ppt_x</p:attrName>
                                          <p:attrName>ppt_y</p:attrName>
                                        </p:attrNameLst>
                                      </p:cBhvr>
                                      <p:rCtr x="0" y="46181"/>
                                    </p:animMotion>
                                  </p:childTnLst>
                                </p:cTn>
                              </p:par>
                              <p:par>
                                <p:cTn id="29" presetID="42" presetClass="path" presetSubtype="0" accel="50000" decel="50000" fill="hold" grpId="0" nodeType="withEffect">
                                  <p:stCondLst>
                                    <p:cond delay="0"/>
                                  </p:stCondLst>
                                  <p:childTnLst>
                                    <p:animMotion origin="layout" path="M 5.55556E-7 1.48148E-6 L 5.55556E-7 0.92338 " pathEditMode="relative" rAng="0" ptsTypes="AA">
                                      <p:cBhvr>
                                        <p:cTn id="30" dur="2000" fill="hold"/>
                                        <p:tgtEl>
                                          <p:spTgt spid="16">
                                            <p:txEl>
                                              <p:pRg st="0" end="0"/>
                                            </p:txEl>
                                          </p:spTgt>
                                        </p:tgtEl>
                                        <p:attrNameLst>
                                          <p:attrName>ppt_x</p:attrName>
                                          <p:attrName>ppt_y</p:attrName>
                                        </p:attrNameLst>
                                      </p:cBhvr>
                                      <p:rCtr x="0" y="46181"/>
                                    </p:animMotion>
                                  </p:childTnLst>
                                </p:cTn>
                              </p:par>
                              <p:par>
                                <p:cTn id="31" presetID="42" presetClass="path" presetSubtype="0" accel="50000" decel="50000" fill="hold" grpId="0" nodeType="withEffect">
                                  <p:stCondLst>
                                    <p:cond delay="0"/>
                                  </p:stCondLst>
                                  <p:childTnLst>
                                    <p:animMotion origin="layout" path="M -1.11111E-6 2.59259E-6 L -1.11111E-6 0.92199 " pathEditMode="relative" rAng="0" ptsTypes="AA">
                                      <p:cBhvr>
                                        <p:cTn id="32" dur="2000" fill="hold"/>
                                        <p:tgtEl>
                                          <p:spTgt spid="18">
                                            <p:bg/>
                                          </p:spTgt>
                                        </p:tgtEl>
                                        <p:attrNameLst>
                                          <p:attrName>ppt_x</p:attrName>
                                          <p:attrName>ppt_y</p:attrName>
                                        </p:attrNameLst>
                                      </p:cBhvr>
                                      <p:rCtr x="0" y="46111"/>
                                    </p:animMotion>
                                  </p:childTnLst>
                                </p:cTn>
                              </p:par>
                              <p:par>
                                <p:cTn id="33" presetID="42" presetClass="path" presetSubtype="0" accel="50000" decel="50000" fill="hold" grpId="0" nodeType="withEffect">
                                  <p:stCondLst>
                                    <p:cond delay="0"/>
                                  </p:stCondLst>
                                  <p:childTnLst>
                                    <p:animMotion origin="layout" path="M -1.11111E-6 2.59259E-6 L -1.11111E-6 0.92199 " pathEditMode="relative" rAng="0" ptsTypes="AA">
                                      <p:cBhvr>
                                        <p:cTn id="34" dur="2000" fill="hold"/>
                                        <p:tgtEl>
                                          <p:spTgt spid="18">
                                            <p:txEl>
                                              <p:pRg st="0" end="0"/>
                                            </p:txEl>
                                          </p:spTgt>
                                        </p:tgtEl>
                                        <p:attrNameLst>
                                          <p:attrName>ppt_x</p:attrName>
                                          <p:attrName>ppt_y</p:attrName>
                                        </p:attrNameLst>
                                      </p:cBhvr>
                                      <p:rCtr x="0" y="46111"/>
                                    </p:animMotion>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p:cTn id="39" dur="500" fill="hold"/>
                                        <p:tgtEl>
                                          <p:spTgt spid="4"/>
                                        </p:tgtEl>
                                        <p:attrNameLst>
                                          <p:attrName>ppt_w</p:attrName>
                                        </p:attrNameLst>
                                      </p:cBhvr>
                                      <p:tavLst>
                                        <p:tav tm="0">
                                          <p:val>
                                            <p:fltVal val="0"/>
                                          </p:val>
                                        </p:tav>
                                        <p:tav tm="100000">
                                          <p:val>
                                            <p:strVal val="#ppt_w"/>
                                          </p:val>
                                        </p:tav>
                                      </p:tavLst>
                                    </p:anim>
                                    <p:anim calcmode="lin" valueType="num">
                                      <p:cBhvr>
                                        <p:cTn id="40" dur="500" fill="hold"/>
                                        <p:tgtEl>
                                          <p:spTgt spid="4"/>
                                        </p:tgtEl>
                                        <p:attrNameLst>
                                          <p:attrName>ppt_h</p:attrName>
                                        </p:attrNameLst>
                                      </p:cBhvr>
                                      <p:tavLst>
                                        <p:tav tm="0">
                                          <p:val>
                                            <p:fltVal val="0"/>
                                          </p:val>
                                        </p:tav>
                                        <p:tav tm="100000">
                                          <p:val>
                                            <p:strVal val="#ppt_h"/>
                                          </p:val>
                                        </p:tav>
                                      </p:tavLst>
                                    </p:anim>
                                    <p:animEffect transition="in" filter="fade">
                                      <p:cBhvr>
                                        <p:cTn id="41" dur="500"/>
                                        <p:tgtEl>
                                          <p:spTgt spid="4"/>
                                        </p:tgtEl>
                                      </p:cBhvr>
                                    </p:animEffect>
                                  </p:childTnLst>
                                </p:cTn>
                              </p:par>
                              <p:par>
                                <p:cTn id="42" presetID="2" presetClass="entr" presetSubtype="4" fill="hold" grpId="0" nodeType="withEffect">
                                  <p:stCondLst>
                                    <p:cond delay="0"/>
                                  </p:stCondLst>
                                  <p:childTnLst>
                                    <p:set>
                                      <p:cBhvr>
                                        <p:cTn id="43" dur="1" fill="hold">
                                          <p:stCondLst>
                                            <p:cond delay="0"/>
                                          </p:stCondLst>
                                        </p:cTn>
                                        <p:tgtEl>
                                          <p:spTgt spid="60"/>
                                        </p:tgtEl>
                                        <p:attrNameLst>
                                          <p:attrName>style.visibility</p:attrName>
                                        </p:attrNameLst>
                                      </p:cBhvr>
                                      <p:to>
                                        <p:strVal val="visible"/>
                                      </p:to>
                                    </p:set>
                                    <p:anim calcmode="lin" valueType="num">
                                      <p:cBhvr additive="base">
                                        <p:cTn id="44" dur="500" fill="hold"/>
                                        <p:tgtEl>
                                          <p:spTgt spid="60"/>
                                        </p:tgtEl>
                                        <p:attrNameLst>
                                          <p:attrName>ppt_x</p:attrName>
                                        </p:attrNameLst>
                                      </p:cBhvr>
                                      <p:tavLst>
                                        <p:tav tm="0">
                                          <p:val>
                                            <p:strVal val="#ppt_x"/>
                                          </p:val>
                                        </p:tav>
                                        <p:tav tm="100000">
                                          <p:val>
                                            <p:strVal val="#ppt_x"/>
                                          </p:val>
                                        </p:tav>
                                      </p:tavLst>
                                    </p:anim>
                                    <p:anim calcmode="lin" valueType="num">
                                      <p:cBhvr additive="base">
                                        <p:cTn id="45" dur="500" fill="hold"/>
                                        <p:tgtEl>
                                          <p:spTgt spid="60"/>
                                        </p:tgtEl>
                                        <p:attrNameLst>
                                          <p:attrName>ppt_y</p:attrName>
                                        </p:attrNameLst>
                                      </p:cBhvr>
                                      <p:tavLst>
                                        <p:tav tm="0">
                                          <p:val>
                                            <p:strVal val="1+#ppt_h/2"/>
                                          </p:val>
                                        </p:tav>
                                        <p:tav tm="100000">
                                          <p:val>
                                            <p:strVal val="#ppt_y"/>
                                          </p:val>
                                        </p:tav>
                                      </p:tavLst>
                                    </p:anim>
                                  </p:childTnLst>
                                </p:cTn>
                              </p:par>
                              <p:par>
                                <p:cTn id="46" presetID="49" presetClass="path" presetSubtype="0" accel="50000" decel="50000" fill="hold" grpId="1" nodeType="withEffect">
                                  <p:stCondLst>
                                    <p:cond delay="0"/>
                                  </p:stCondLst>
                                  <p:childTnLst>
                                    <p:animMotion origin="layout" path="M -0.00434 0.76202 L 0.12517 1.19658 " pathEditMode="relative" rAng="0" ptsTypes="AA">
                                      <p:cBhvr>
                                        <p:cTn id="47" dur="500" fill="hold"/>
                                        <p:tgtEl>
                                          <p:spTgt spid="53"/>
                                        </p:tgtEl>
                                        <p:attrNameLst>
                                          <p:attrName>ppt_x</p:attrName>
                                          <p:attrName>ppt_y</p:attrName>
                                        </p:attrNameLst>
                                      </p:cBhvr>
                                      <p:rCtr x="6476" y="21716"/>
                                    </p:animMotion>
                                  </p:childTnLst>
                                </p:cTn>
                              </p:par>
                              <p:par>
                                <p:cTn id="48" presetID="42" presetClass="path" presetSubtype="0" accel="50000" decel="50000" fill="hold" grpId="0" nodeType="withEffect">
                                  <p:stCondLst>
                                    <p:cond delay="0"/>
                                  </p:stCondLst>
                                  <p:childTnLst>
                                    <p:animMotion origin="layout" path="M 5.55556E-7 -7.40741E-7 L 0.00417 1.98264 " pathEditMode="relative" rAng="0" ptsTypes="AA">
                                      <p:cBhvr>
                                        <p:cTn id="49" dur="500" fill="hold"/>
                                        <p:tgtEl>
                                          <p:spTgt spid="79"/>
                                        </p:tgtEl>
                                        <p:attrNameLst>
                                          <p:attrName>ppt_x</p:attrName>
                                          <p:attrName>ppt_y</p:attrName>
                                        </p:attrNameLst>
                                      </p:cBhvr>
                                      <p:rCtr x="208" y="99144"/>
                                    </p:animMotion>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61"/>
                                        </p:tgtEl>
                                        <p:attrNameLst>
                                          <p:attrName>style.visibility</p:attrName>
                                        </p:attrNameLst>
                                      </p:cBhvr>
                                      <p:to>
                                        <p:strVal val="visible"/>
                                      </p:to>
                                    </p:set>
                                    <p:anim calcmode="lin" valueType="num">
                                      <p:cBhvr additive="base">
                                        <p:cTn id="54" dur="500" fill="hold"/>
                                        <p:tgtEl>
                                          <p:spTgt spid="61"/>
                                        </p:tgtEl>
                                        <p:attrNameLst>
                                          <p:attrName>ppt_x</p:attrName>
                                        </p:attrNameLst>
                                      </p:cBhvr>
                                      <p:tavLst>
                                        <p:tav tm="0">
                                          <p:val>
                                            <p:strVal val="#ppt_x"/>
                                          </p:val>
                                        </p:tav>
                                        <p:tav tm="100000">
                                          <p:val>
                                            <p:strVal val="#ppt_x"/>
                                          </p:val>
                                        </p:tav>
                                      </p:tavLst>
                                    </p:anim>
                                    <p:anim calcmode="lin" valueType="num">
                                      <p:cBhvr additive="base">
                                        <p:cTn id="55" dur="500" fill="hold"/>
                                        <p:tgtEl>
                                          <p:spTgt spid="61"/>
                                        </p:tgtEl>
                                        <p:attrNameLst>
                                          <p:attrName>ppt_y</p:attrName>
                                        </p:attrNameLst>
                                      </p:cBhvr>
                                      <p:tavLst>
                                        <p:tav tm="0">
                                          <p:val>
                                            <p:strVal val="1+#ppt_h/2"/>
                                          </p:val>
                                        </p:tav>
                                        <p:tav tm="100000">
                                          <p:val>
                                            <p:strVal val="#ppt_y"/>
                                          </p:val>
                                        </p:tav>
                                      </p:tavLst>
                                    </p:anim>
                                  </p:childTnLst>
                                </p:cTn>
                              </p:par>
                              <p:par>
                                <p:cTn id="56" presetID="49" presetClass="path" presetSubtype="0" accel="50000" decel="50000" fill="hold" grpId="1" nodeType="withEffect">
                                  <p:stCondLst>
                                    <p:cond delay="0"/>
                                  </p:stCondLst>
                                  <p:childTnLst>
                                    <p:animMotion origin="layout" path="M -0.00382 0.7618 L 0.125 1.19606 " pathEditMode="relative" rAng="0" ptsTypes="AA">
                                      <p:cBhvr>
                                        <p:cTn id="57" dur="500" fill="hold"/>
                                        <p:tgtEl>
                                          <p:spTgt spid="54"/>
                                        </p:tgtEl>
                                        <p:attrNameLst>
                                          <p:attrName>ppt_x</p:attrName>
                                          <p:attrName>ppt_y</p:attrName>
                                        </p:attrNameLst>
                                      </p:cBhvr>
                                      <p:rCtr x="6441" y="21713"/>
                                    </p:animMotion>
                                  </p:childTnLst>
                                </p:cTn>
                              </p:par>
                              <p:par>
                                <p:cTn id="58" presetID="42" presetClass="path" presetSubtype="0" accel="50000" decel="50000" fill="hold" grpId="0" nodeType="withEffect">
                                  <p:stCondLst>
                                    <p:cond delay="0"/>
                                  </p:stCondLst>
                                  <p:childTnLst>
                                    <p:animMotion origin="layout" path="M -2.77778E-6 -2.22222E-6 L 0.00434 1.98125 " pathEditMode="relative" rAng="0" ptsTypes="AA">
                                      <p:cBhvr>
                                        <p:cTn id="59" dur="500" fill="hold"/>
                                        <p:tgtEl>
                                          <p:spTgt spid="78"/>
                                        </p:tgtEl>
                                        <p:attrNameLst>
                                          <p:attrName>ppt_x</p:attrName>
                                          <p:attrName>ppt_y</p:attrName>
                                        </p:attrNameLst>
                                      </p:cBhvr>
                                      <p:rCtr x="208" y="99074"/>
                                    </p:animMotion>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62"/>
                                        </p:tgtEl>
                                        <p:attrNameLst>
                                          <p:attrName>style.visibility</p:attrName>
                                        </p:attrNameLst>
                                      </p:cBhvr>
                                      <p:to>
                                        <p:strVal val="visible"/>
                                      </p:to>
                                    </p:set>
                                    <p:anim calcmode="lin" valueType="num">
                                      <p:cBhvr additive="base">
                                        <p:cTn id="64" dur="500" fill="hold"/>
                                        <p:tgtEl>
                                          <p:spTgt spid="62"/>
                                        </p:tgtEl>
                                        <p:attrNameLst>
                                          <p:attrName>ppt_x</p:attrName>
                                        </p:attrNameLst>
                                      </p:cBhvr>
                                      <p:tavLst>
                                        <p:tav tm="0">
                                          <p:val>
                                            <p:strVal val="#ppt_x"/>
                                          </p:val>
                                        </p:tav>
                                        <p:tav tm="100000">
                                          <p:val>
                                            <p:strVal val="#ppt_x"/>
                                          </p:val>
                                        </p:tav>
                                      </p:tavLst>
                                    </p:anim>
                                    <p:anim calcmode="lin" valueType="num">
                                      <p:cBhvr additive="base">
                                        <p:cTn id="65" dur="500" fill="hold"/>
                                        <p:tgtEl>
                                          <p:spTgt spid="62"/>
                                        </p:tgtEl>
                                        <p:attrNameLst>
                                          <p:attrName>ppt_y</p:attrName>
                                        </p:attrNameLst>
                                      </p:cBhvr>
                                      <p:tavLst>
                                        <p:tav tm="0">
                                          <p:val>
                                            <p:strVal val="1+#ppt_h/2"/>
                                          </p:val>
                                        </p:tav>
                                        <p:tav tm="100000">
                                          <p:val>
                                            <p:strVal val="#ppt_y"/>
                                          </p:val>
                                        </p:tav>
                                      </p:tavLst>
                                    </p:anim>
                                  </p:childTnLst>
                                </p:cTn>
                              </p:par>
                              <p:par>
                                <p:cTn id="66" presetID="49" presetClass="path" presetSubtype="0" accel="50000" decel="50000" fill="hold" grpId="1" nodeType="withEffect">
                                  <p:stCondLst>
                                    <p:cond delay="0"/>
                                  </p:stCondLst>
                                  <p:childTnLst>
                                    <p:animMotion origin="layout" path="M -0.00434 0.76158 L 0.125 1.19607 " pathEditMode="relative" rAng="0" ptsTypes="AA">
                                      <p:cBhvr>
                                        <p:cTn id="67" dur="500" fill="hold"/>
                                        <p:tgtEl>
                                          <p:spTgt spid="55"/>
                                        </p:tgtEl>
                                        <p:attrNameLst>
                                          <p:attrName>ppt_x</p:attrName>
                                          <p:attrName>ppt_y</p:attrName>
                                        </p:attrNameLst>
                                      </p:cBhvr>
                                      <p:rCtr x="6458" y="21713"/>
                                    </p:animMotion>
                                  </p:childTnLst>
                                </p:cTn>
                              </p:par>
                              <p:par>
                                <p:cTn id="68" presetID="42" presetClass="path" presetSubtype="0" accel="50000" decel="50000" fill="hold" grpId="0" nodeType="withEffect">
                                  <p:stCondLst>
                                    <p:cond delay="0"/>
                                  </p:stCondLst>
                                  <p:childTnLst>
                                    <p:animMotion origin="layout" path="M -3.61111E-6 0.00208 L 0.00382 1.98266 " pathEditMode="relative" rAng="0" ptsTypes="AA">
                                      <p:cBhvr>
                                        <p:cTn id="69" dur="500" fill="hold"/>
                                        <p:tgtEl>
                                          <p:spTgt spid="77"/>
                                        </p:tgtEl>
                                        <p:attrNameLst>
                                          <p:attrName>ppt_x</p:attrName>
                                          <p:attrName>ppt_y</p:attrName>
                                        </p:attrNameLst>
                                      </p:cBhvr>
                                      <p:rCtr x="191" y="99029"/>
                                    </p:animMotion>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63"/>
                                        </p:tgtEl>
                                        <p:attrNameLst>
                                          <p:attrName>style.visibility</p:attrName>
                                        </p:attrNameLst>
                                      </p:cBhvr>
                                      <p:to>
                                        <p:strVal val="visible"/>
                                      </p:to>
                                    </p:set>
                                    <p:anim calcmode="lin" valueType="num">
                                      <p:cBhvr additive="base">
                                        <p:cTn id="74" dur="500" fill="hold"/>
                                        <p:tgtEl>
                                          <p:spTgt spid="63"/>
                                        </p:tgtEl>
                                        <p:attrNameLst>
                                          <p:attrName>ppt_x</p:attrName>
                                        </p:attrNameLst>
                                      </p:cBhvr>
                                      <p:tavLst>
                                        <p:tav tm="0">
                                          <p:val>
                                            <p:strVal val="#ppt_x"/>
                                          </p:val>
                                        </p:tav>
                                        <p:tav tm="100000">
                                          <p:val>
                                            <p:strVal val="#ppt_x"/>
                                          </p:val>
                                        </p:tav>
                                      </p:tavLst>
                                    </p:anim>
                                    <p:anim calcmode="lin" valueType="num">
                                      <p:cBhvr additive="base">
                                        <p:cTn id="75" dur="500" fill="hold"/>
                                        <p:tgtEl>
                                          <p:spTgt spid="63"/>
                                        </p:tgtEl>
                                        <p:attrNameLst>
                                          <p:attrName>ppt_y</p:attrName>
                                        </p:attrNameLst>
                                      </p:cBhvr>
                                      <p:tavLst>
                                        <p:tav tm="0">
                                          <p:val>
                                            <p:strVal val="1+#ppt_h/2"/>
                                          </p:val>
                                        </p:tav>
                                        <p:tav tm="100000">
                                          <p:val>
                                            <p:strVal val="#ppt_y"/>
                                          </p:val>
                                        </p:tav>
                                      </p:tavLst>
                                    </p:anim>
                                  </p:childTnLst>
                                </p:cTn>
                              </p:par>
                              <p:par>
                                <p:cTn id="76" presetID="49" presetClass="path" presetSubtype="0" accel="50000" decel="50000" fill="hold" grpId="1" nodeType="withEffect">
                                  <p:stCondLst>
                                    <p:cond delay="0"/>
                                  </p:stCondLst>
                                  <p:childTnLst>
                                    <p:animMotion origin="layout" path="M -0.00434 0.76412 L 0.125 1.19351 " pathEditMode="relative" rAng="0" ptsTypes="AA">
                                      <p:cBhvr>
                                        <p:cTn id="77" dur="500" fill="hold"/>
                                        <p:tgtEl>
                                          <p:spTgt spid="56"/>
                                        </p:tgtEl>
                                        <p:attrNameLst>
                                          <p:attrName>ppt_x</p:attrName>
                                          <p:attrName>ppt_y</p:attrName>
                                        </p:attrNameLst>
                                      </p:cBhvr>
                                      <p:rCtr x="6458" y="21458"/>
                                    </p:animMotion>
                                  </p:childTnLst>
                                </p:cTn>
                              </p:par>
                              <p:par>
                                <p:cTn id="78" presetID="42" presetClass="path" presetSubtype="0" accel="50000" decel="50000" fill="hold" grpId="0" nodeType="withEffect">
                                  <p:stCondLst>
                                    <p:cond delay="0"/>
                                  </p:stCondLst>
                                  <p:childTnLst>
                                    <p:animMotion origin="layout" path="M -8.33333E-7 0.00417 L 0.00347 1.98127 " pathEditMode="relative" rAng="0" ptsTypes="AA">
                                      <p:cBhvr>
                                        <p:cTn id="79" dur="500" fill="hold"/>
                                        <p:tgtEl>
                                          <p:spTgt spid="76"/>
                                        </p:tgtEl>
                                        <p:attrNameLst>
                                          <p:attrName>ppt_x</p:attrName>
                                          <p:attrName>ppt_y</p:attrName>
                                        </p:attrNameLst>
                                      </p:cBhvr>
                                      <p:rCtr x="174" y="98867"/>
                                    </p:animMotion>
                                  </p:childTnLst>
                                </p:cTn>
                              </p:par>
                            </p:childTnLst>
                          </p:cTn>
                        </p:par>
                      </p:childTnLst>
                    </p:cTn>
                  </p:par>
                  <p:par>
                    <p:cTn id="80" fill="hold">
                      <p:stCondLst>
                        <p:cond delay="indefinite"/>
                      </p:stCondLst>
                      <p:childTnLst>
                        <p:par>
                          <p:cTn id="81" fill="hold">
                            <p:stCondLst>
                              <p:cond delay="0"/>
                            </p:stCondLst>
                            <p:childTnLst>
                              <p:par>
                                <p:cTn id="82" presetID="2" presetClass="entr" presetSubtype="4" fill="hold" grpId="0" nodeType="clickEffect">
                                  <p:stCondLst>
                                    <p:cond delay="0"/>
                                  </p:stCondLst>
                                  <p:childTnLst>
                                    <p:set>
                                      <p:cBhvr>
                                        <p:cTn id="83" dur="1" fill="hold">
                                          <p:stCondLst>
                                            <p:cond delay="0"/>
                                          </p:stCondLst>
                                        </p:cTn>
                                        <p:tgtEl>
                                          <p:spTgt spid="66"/>
                                        </p:tgtEl>
                                        <p:attrNameLst>
                                          <p:attrName>style.visibility</p:attrName>
                                        </p:attrNameLst>
                                      </p:cBhvr>
                                      <p:to>
                                        <p:strVal val="visible"/>
                                      </p:to>
                                    </p:set>
                                    <p:anim calcmode="lin" valueType="num">
                                      <p:cBhvr additive="base">
                                        <p:cTn id="84" dur="500" fill="hold"/>
                                        <p:tgtEl>
                                          <p:spTgt spid="66"/>
                                        </p:tgtEl>
                                        <p:attrNameLst>
                                          <p:attrName>ppt_x</p:attrName>
                                        </p:attrNameLst>
                                      </p:cBhvr>
                                      <p:tavLst>
                                        <p:tav tm="0">
                                          <p:val>
                                            <p:strVal val="#ppt_x"/>
                                          </p:val>
                                        </p:tav>
                                        <p:tav tm="100000">
                                          <p:val>
                                            <p:strVal val="#ppt_x"/>
                                          </p:val>
                                        </p:tav>
                                      </p:tavLst>
                                    </p:anim>
                                    <p:anim calcmode="lin" valueType="num">
                                      <p:cBhvr additive="base">
                                        <p:cTn id="85" dur="500" fill="hold"/>
                                        <p:tgtEl>
                                          <p:spTgt spid="66"/>
                                        </p:tgtEl>
                                        <p:attrNameLst>
                                          <p:attrName>ppt_y</p:attrName>
                                        </p:attrNameLst>
                                      </p:cBhvr>
                                      <p:tavLst>
                                        <p:tav tm="0">
                                          <p:val>
                                            <p:strVal val="1+#ppt_h/2"/>
                                          </p:val>
                                        </p:tav>
                                        <p:tav tm="100000">
                                          <p:val>
                                            <p:strVal val="#ppt_y"/>
                                          </p:val>
                                        </p:tav>
                                      </p:tavLst>
                                    </p:anim>
                                  </p:childTnLst>
                                </p:cTn>
                              </p:par>
                              <p:par>
                                <p:cTn id="86" presetID="49" presetClass="path" presetSubtype="0" accel="50000" decel="50000" fill="hold" grpId="1" nodeType="withEffect">
                                  <p:stCondLst>
                                    <p:cond delay="0"/>
                                  </p:stCondLst>
                                  <p:childTnLst>
                                    <p:animMotion origin="layout" path="M -0.00643 0.7375 L 0.1243 1.19491 " pathEditMode="relative" rAng="0" ptsTypes="AA">
                                      <p:cBhvr>
                                        <p:cTn id="87" dur="500" fill="hold"/>
                                        <p:tgtEl>
                                          <p:spTgt spid="57"/>
                                        </p:tgtEl>
                                        <p:attrNameLst>
                                          <p:attrName>ppt_x</p:attrName>
                                          <p:attrName>ppt_y</p:attrName>
                                        </p:attrNameLst>
                                      </p:cBhvr>
                                      <p:rCtr x="6528" y="22870"/>
                                    </p:animMotion>
                                  </p:childTnLst>
                                </p:cTn>
                              </p:par>
                              <p:par>
                                <p:cTn id="88" presetID="42" presetClass="path" presetSubtype="0" accel="50000" decel="50000" fill="hold" grpId="0" nodeType="withEffect">
                                  <p:stCondLst>
                                    <p:cond delay="0"/>
                                  </p:stCondLst>
                                  <p:childTnLst>
                                    <p:animMotion origin="layout" path="M -1.66667E-6 0.00208 L 0.00295 1.98149 " pathEditMode="relative" rAng="0" ptsTypes="AA">
                                      <p:cBhvr>
                                        <p:cTn id="89" dur="500" fill="hold"/>
                                        <p:tgtEl>
                                          <p:spTgt spid="75"/>
                                        </p:tgtEl>
                                        <p:attrNameLst>
                                          <p:attrName>ppt_x</p:attrName>
                                          <p:attrName>ppt_y</p:attrName>
                                        </p:attrNameLst>
                                      </p:cBhvr>
                                      <p:rCtr x="139" y="98982"/>
                                    </p:animMotion>
                                  </p:childTnLst>
                                </p:cTn>
                              </p:par>
                            </p:childTnLst>
                          </p:cTn>
                        </p:par>
                      </p:childTnLst>
                    </p:cTn>
                  </p:par>
                  <p:par>
                    <p:cTn id="90" fill="hold">
                      <p:stCondLst>
                        <p:cond delay="indefinite"/>
                      </p:stCondLst>
                      <p:childTnLst>
                        <p:par>
                          <p:cTn id="91" fill="hold">
                            <p:stCondLst>
                              <p:cond delay="0"/>
                            </p:stCondLst>
                            <p:childTnLst>
                              <p:par>
                                <p:cTn id="92" presetID="1" presetClass="exit" presetSubtype="0" fill="hold" grpId="2" nodeType="clickEffect">
                                  <p:stCondLst>
                                    <p:cond delay="0"/>
                                  </p:stCondLst>
                                  <p:childTnLst>
                                    <p:set>
                                      <p:cBhvr>
                                        <p:cTn id="93" dur="1" fill="hold">
                                          <p:stCondLst>
                                            <p:cond delay="0"/>
                                          </p:stCondLst>
                                        </p:cTn>
                                        <p:tgtEl>
                                          <p:spTgt spid="54"/>
                                        </p:tgtEl>
                                        <p:attrNameLst>
                                          <p:attrName>style.visibility</p:attrName>
                                        </p:attrNameLst>
                                      </p:cBhvr>
                                      <p:to>
                                        <p:strVal val="hidden"/>
                                      </p:to>
                                    </p:set>
                                  </p:childTnLst>
                                </p:cTn>
                              </p:par>
                            </p:childTnLst>
                          </p:cTn>
                        </p:par>
                        <p:par>
                          <p:cTn id="94" fill="hold">
                            <p:stCondLst>
                              <p:cond delay="0"/>
                            </p:stCondLst>
                            <p:childTnLst>
                              <p:par>
                                <p:cTn id="95" presetID="1" presetClass="exit" presetSubtype="0" fill="hold" grpId="1" nodeType="afterEffect">
                                  <p:stCondLst>
                                    <p:cond delay="0"/>
                                  </p:stCondLst>
                                  <p:childTnLst>
                                    <p:set>
                                      <p:cBhvr>
                                        <p:cTn id="96" dur="1" fill="hold">
                                          <p:stCondLst>
                                            <p:cond delay="0"/>
                                          </p:stCondLst>
                                        </p:cTn>
                                        <p:tgtEl>
                                          <p:spTgt spid="61"/>
                                        </p:tgtEl>
                                        <p:attrNameLst>
                                          <p:attrName>style.visibility</p:attrName>
                                        </p:attrNameLst>
                                      </p:cBhvr>
                                      <p:to>
                                        <p:strVal val="hidden"/>
                                      </p:to>
                                    </p:set>
                                  </p:childTnLst>
                                </p:cTn>
                              </p:par>
                              <p:par>
                                <p:cTn id="97" presetID="1" presetClass="exit" presetSubtype="0" fill="hold" grpId="1" nodeType="withEffect">
                                  <p:stCondLst>
                                    <p:cond delay="0"/>
                                  </p:stCondLst>
                                  <p:childTnLst>
                                    <p:set>
                                      <p:cBhvr>
                                        <p:cTn id="98" dur="1" fill="hold">
                                          <p:stCondLst>
                                            <p:cond delay="0"/>
                                          </p:stCondLst>
                                        </p:cTn>
                                        <p:tgtEl>
                                          <p:spTgt spid="78"/>
                                        </p:tgtEl>
                                        <p:attrNameLst>
                                          <p:attrName>style.visibility</p:attrName>
                                        </p:attrNameLst>
                                      </p:cBhvr>
                                      <p:to>
                                        <p:strVal val="hidden"/>
                                      </p:to>
                                    </p:set>
                                  </p:childTnLst>
                                </p:cTn>
                              </p:par>
                              <p:par>
                                <p:cTn id="99" presetID="1" presetClass="exit" presetSubtype="0" fill="hold" grpId="1" nodeType="withEffect">
                                  <p:stCondLst>
                                    <p:cond delay="0"/>
                                  </p:stCondLst>
                                  <p:childTnLst>
                                    <p:set>
                                      <p:cBhvr>
                                        <p:cTn id="100" dur="1" fill="hold">
                                          <p:stCondLst>
                                            <p:cond delay="0"/>
                                          </p:stCondLst>
                                        </p:cTn>
                                        <p:tgtEl>
                                          <p:spTgt spid="62"/>
                                        </p:tgtEl>
                                        <p:attrNameLst>
                                          <p:attrName>style.visibility</p:attrName>
                                        </p:attrNameLst>
                                      </p:cBhvr>
                                      <p:to>
                                        <p:strVal val="hidden"/>
                                      </p:to>
                                    </p:set>
                                  </p:childTnLst>
                                </p:cTn>
                              </p:par>
                              <p:par>
                                <p:cTn id="101" presetID="1" presetClass="exit" presetSubtype="0" fill="hold" grpId="2" nodeType="withEffect">
                                  <p:stCondLst>
                                    <p:cond delay="0"/>
                                  </p:stCondLst>
                                  <p:childTnLst>
                                    <p:set>
                                      <p:cBhvr>
                                        <p:cTn id="102" dur="1" fill="hold">
                                          <p:stCondLst>
                                            <p:cond delay="0"/>
                                          </p:stCondLst>
                                        </p:cTn>
                                        <p:tgtEl>
                                          <p:spTgt spid="55"/>
                                        </p:tgtEl>
                                        <p:attrNameLst>
                                          <p:attrName>style.visibility</p:attrName>
                                        </p:attrNameLst>
                                      </p:cBhvr>
                                      <p:to>
                                        <p:strVal val="hidden"/>
                                      </p:to>
                                    </p:set>
                                  </p:childTnLst>
                                </p:cTn>
                              </p:par>
                              <p:par>
                                <p:cTn id="103" presetID="1" presetClass="exit" presetSubtype="0" fill="hold" grpId="1" nodeType="withEffect">
                                  <p:stCondLst>
                                    <p:cond delay="0"/>
                                  </p:stCondLst>
                                  <p:childTnLst>
                                    <p:set>
                                      <p:cBhvr>
                                        <p:cTn id="104" dur="1" fill="hold">
                                          <p:stCondLst>
                                            <p:cond delay="0"/>
                                          </p:stCondLst>
                                        </p:cTn>
                                        <p:tgtEl>
                                          <p:spTgt spid="77"/>
                                        </p:tgtEl>
                                        <p:attrNameLst>
                                          <p:attrName>style.visibility</p:attrName>
                                        </p:attrNameLst>
                                      </p:cBhvr>
                                      <p:to>
                                        <p:strVal val="hidden"/>
                                      </p:to>
                                    </p:set>
                                  </p:childTnLst>
                                </p:cTn>
                              </p:par>
                              <p:par>
                                <p:cTn id="105" presetID="1" presetClass="exit" presetSubtype="0" fill="hold" grpId="1" nodeType="withEffect">
                                  <p:stCondLst>
                                    <p:cond delay="0"/>
                                  </p:stCondLst>
                                  <p:childTnLst>
                                    <p:set>
                                      <p:cBhvr>
                                        <p:cTn id="106" dur="1" fill="hold">
                                          <p:stCondLst>
                                            <p:cond delay="0"/>
                                          </p:stCondLst>
                                        </p:cTn>
                                        <p:tgtEl>
                                          <p:spTgt spid="63"/>
                                        </p:tgtEl>
                                        <p:attrNameLst>
                                          <p:attrName>style.visibility</p:attrName>
                                        </p:attrNameLst>
                                      </p:cBhvr>
                                      <p:to>
                                        <p:strVal val="hidden"/>
                                      </p:to>
                                    </p:set>
                                  </p:childTnLst>
                                </p:cTn>
                              </p:par>
                              <p:par>
                                <p:cTn id="107" presetID="1" presetClass="exit" presetSubtype="0" fill="hold" grpId="2" nodeType="withEffect">
                                  <p:stCondLst>
                                    <p:cond delay="0"/>
                                  </p:stCondLst>
                                  <p:childTnLst>
                                    <p:set>
                                      <p:cBhvr>
                                        <p:cTn id="108" dur="1" fill="hold">
                                          <p:stCondLst>
                                            <p:cond delay="0"/>
                                          </p:stCondLst>
                                        </p:cTn>
                                        <p:tgtEl>
                                          <p:spTgt spid="56"/>
                                        </p:tgtEl>
                                        <p:attrNameLst>
                                          <p:attrName>style.visibility</p:attrName>
                                        </p:attrNameLst>
                                      </p:cBhvr>
                                      <p:to>
                                        <p:strVal val="hidden"/>
                                      </p:to>
                                    </p:set>
                                  </p:childTnLst>
                                </p:cTn>
                              </p:par>
                              <p:par>
                                <p:cTn id="109" presetID="1" presetClass="exit" presetSubtype="0" fill="hold" grpId="1" nodeType="withEffect">
                                  <p:stCondLst>
                                    <p:cond delay="0"/>
                                  </p:stCondLst>
                                  <p:childTnLst>
                                    <p:set>
                                      <p:cBhvr>
                                        <p:cTn id="110" dur="1" fill="hold">
                                          <p:stCondLst>
                                            <p:cond delay="0"/>
                                          </p:stCondLst>
                                        </p:cTn>
                                        <p:tgtEl>
                                          <p:spTgt spid="76"/>
                                        </p:tgtEl>
                                        <p:attrNameLst>
                                          <p:attrName>style.visibility</p:attrName>
                                        </p:attrNameLst>
                                      </p:cBhvr>
                                      <p:to>
                                        <p:strVal val="hidden"/>
                                      </p:to>
                                    </p:set>
                                  </p:childTnLst>
                                </p:cTn>
                              </p:par>
                              <p:par>
                                <p:cTn id="111" presetID="1" presetClass="exit" presetSubtype="0" fill="hold" grpId="1" nodeType="withEffect">
                                  <p:stCondLst>
                                    <p:cond delay="0"/>
                                  </p:stCondLst>
                                  <p:childTnLst>
                                    <p:set>
                                      <p:cBhvr>
                                        <p:cTn id="112" dur="1" fill="hold">
                                          <p:stCondLst>
                                            <p:cond delay="0"/>
                                          </p:stCondLst>
                                        </p:cTn>
                                        <p:tgtEl>
                                          <p:spTgt spid="66"/>
                                        </p:tgtEl>
                                        <p:attrNameLst>
                                          <p:attrName>style.visibility</p:attrName>
                                        </p:attrNameLst>
                                      </p:cBhvr>
                                      <p:to>
                                        <p:strVal val="hidden"/>
                                      </p:to>
                                    </p:set>
                                  </p:childTnLst>
                                </p:cTn>
                              </p:par>
                              <p:par>
                                <p:cTn id="113" presetID="1" presetClass="exit" presetSubtype="0" fill="hold" grpId="2" nodeType="withEffect">
                                  <p:stCondLst>
                                    <p:cond delay="0"/>
                                  </p:stCondLst>
                                  <p:childTnLst>
                                    <p:set>
                                      <p:cBhvr>
                                        <p:cTn id="114" dur="1" fill="hold">
                                          <p:stCondLst>
                                            <p:cond delay="0"/>
                                          </p:stCondLst>
                                        </p:cTn>
                                        <p:tgtEl>
                                          <p:spTgt spid="57"/>
                                        </p:tgtEl>
                                        <p:attrNameLst>
                                          <p:attrName>style.visibility</p:attrName>
                                        </p:attrNameLst>
                                      </p:cBhvr>
                                      <p:to>
                                        <p:strVal val="hidden"/>
                                      </p:to>
                                    </p:set>
                                  </p:childTnLst>
                                </p:cTn>
                              </p:par>
                              <p:par>
                                <p:cTn id="115" presetID="1" presetClass="exit" presetSubtype="0" fill="hold" grpId="1" nodeType="withEffect">
                                  <p:stCondLst>
                                    <p:cond delay="0"/>
                                  </p:stCondLst>
                                  <p:childTnLst>
                                    <p:set>
                                      <p:cBhvr>
                                        <p:cTn id="116" dur="1" fill="hold">
                                          <p:stCondLst>
                                            <p:cond delay="0"/>
                                          </p:stCondLst>
                                        </p:cTn>
                                        <p:tgtEl>
                                          <p:spTgt spid="75"/>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56" presetClass="path" presetSubtype="0" accel="50000" decel="50000" fill="hold" nodeType="clickEffect">
                                  <p:stCondLst>
                                    <p:cond delay="0"/>
                                  </p:stCondLst>
                                  <p:childTnLst>
                                    <p:animMotion origin="layout" path="M -2.77778E-7 -0.00462 L -0.00538 -0.48541 " pathEditMode="relative" rAng="0" ptsTypes="AA">
                                      <p:cBhvr>
                                        <p:cTn id="120" dur="500" fill="hold"/>
                                        <p:tgtEl>
                                          <p:spTgt spid="65"/>
                                        </p:tgtEl>
                                        <p:attrNameLst>
                                          <p:attrName>ppt_x</p:attrName>
                                          <p:attrName>ppt_y</p:attrName>
                                        </p:attrNameLst>
                                      </p:cBhvr>
                                      <p:rCtr x="-278" y="-24051"/>
                                    </p:animMotion>
                                  </p:childTnLst>
                                </p:cTn>
                              </p:par>
                            </p:childTnLst>
                          </p:cTn>
                        </p:par>
                      </p:childTnLst>
                    </p:cTn>
                  </p:par>
                  <p:par>
                    <p:cTn id="121" fill="hold">
                      <p:stCondLst>
                        <p:cond delay="indefinite"/>
                      </p:stCondLst>
                      <p:childTnLst>
                        <p:par>
                          <p:cTn id="122" fill="hold">
                            <p:stCondLst>
                              <p:cond delay="0"/>
                            </p:stCondLst>
                            <p:childTnLst>
                              <p:par>
                                <p:cTn id="123" presetID="56" presetClass="path" presetSubtype="0" accel="50000" decel="50000" fill="hold" nodeType="clickEffect">
                                  <p:stCondLst>
                                    <p:cond delay="0"/>
                                  </p:stCondLst>
                                  <p:childTnLst>
                                    <p:animMotion origin="layout" path="M -0.00538 -0.4859 L 0.18368 -0.82154 " pathEditMode="relative" rAng="0" ptsTypes="AA">
                                      <p:cBhvr>
                                        <p:cTn id="124" dur="2000" fill="hold"/>
                                        <p:tgtEl>
                                          <p:spTgt spid="65"/>
                                        </p:tgtEl>
                                        <p:attrNameLst>
                                          <p:attrName>ppt_x</p:attrName>
                                          <p:attrName>ppt_y</p:attrName>
                                        </p:attrNameLst>
                                      </p:cBhvr>
                                      <p:rCtr x="94" y="-168"/>
                                    </p:animMotion>
                                  </p:childTnLst>
                                </p:cTn>
                              </p:par>
                              <p:par>
                                <p:cTn id="125" presetID="6" presetClass="emph" presetSubtype="0" fill="hold" nodeType="withEffect">
                                  <p:stCondLst>
                                    <p:cond delay="0"/>
                                  </p:stCondLst>
                                  <p:childTnLst>
                                    <p:animScale>
                                      <p:cBhvr>
                                        <p:cTn id="126" dur="2000" fill="hold"/>
                                        <p:tgtEl>
                                          <p:spTgt spid="65"/>
                                        </p:tgtEl>
                                      </p:cBhvr>
                                      <p:by x="100000" y="100000"/>
                                    </p:animScale>
                                  </p:childTnLst>
                                </p:cTn>
                              </p:par>
                            </p:childTnLst>
                          </p:cTn>
                        </p:par>
                        <p:par>
                          <p:cTn id="127" fill="hold">
                            <p:stCondLst>
                              <p:cond delay="2000"/>
                            </p:stCondLst>
                            <p:childTnLst>
                              <p:par>
                                <p:cTn id="128" presetID="6" presetClass="emph" presetSubtype="0" fill="hold" nodeType="afterEffect">
                                  <p:stCondLst>
                                    <p:cond delay="0"/>
                                  </p:stCondLst>
                                  <p:childTnLst>
                                    <p:animScale>
                                      <p:cBhvr>
                                        <p:cTn id="129" dur="2000" fill="hold"/>
                                        <p:tgtEl>
                                          <p:spTgt spid="65"/>
                                        </p:tgtEl>
                                      </p:cBhvr>
                                      <p:by x="150000" y="150000"/>
                                    </p:animScale>
                                  </p:childTnLst>
                                </p:cTn>
                              </p:par>
                            </p:childTnLst>
                          </p:cTn>
                        </p:par>
                      </p:childTnLst>
                    </p:cTn>
                  </p:par>
                  <p:par>
                    <p:cTn id="130" fill="hold">
                      <p:stCondLst>
                        <p:cond delay="indefinite"/>
                      </p:stCondLst>
                      <p:childTnLst>
                        <p:par>
                          <p:cTn id="131" fill="hold">
                            <p:stCondLst>
                              <p:cond delay="0"/>
                            </p:stCondLst>
                            <p:childTnLst>
                              <p:par>
                                <p:cTn id="132" presetID="6" presetClass="emph" presetSubtype="0" fill="hold" nodeType="clickEffect">
                                  <p:stCondLst>
                                    <p:cond delay="0"/>
                                  </p:stCondLst>
                                  <p:childTnLst>
                                    <p:animScale>
                                      <p:cBhvr>
                                        <p:cTn id="133" dur="2000" fill="hold"/>
                                        <p:tgtEl>
                                          <p:spTgt spid="65"/>
                                        </p:tgtEl>
                                      </p:cBhvr>
                                      <p:by x="65000" y="65000"/>
                                    </p:animScale>
                                  </p:childTnLst>
                                </p:cTn>
                              </p:par>
                              <p:par>
                                <p:cTn id="134" presetID="42" presetClass="path" presetSubtype="0" accel="50000" decel="50000" fill="hold" nodeType="withEffect">
                                  <p:stCondLst>
                                    <p:cond delay="0"/>
                                  </p:stCondLst>
                                  <p:childTnLst>
                                    <p:animMotion origin="layout" path="M 0.18368 -0.82755 L -0.00538 -0.48218 " pathEditMode="relative" rAng="0" ptsTypes="AA">
                                      <p:cBhvr>
                                        <p:cTn id="135" dur="2000" fill="hold"/>
                                        <p:tgtEl>
                                          <p:spTgt spid="65"/>
                                        </p:tgtEl>
                                        <p:attrNameLst>
                                          <p:attrName>ppt_x</p:attrName>
                                          <p:attrName>ppt_y</p:attrName>
                                        </p:attrNameLst>
                                      </p:cBhvr>
                                      <p:rCtr x="-9462" y="17269"/>
                                    </p:animMotion>
                                  </p:childTnLst>
                                </p:cTn>
                              </p:par>
                              <p:par>
                                <p:cTn id="136" presetID="1" presetClass="exit" presetSubtype="0" fill="hold" grpId="1" nodeType="withEffect">
                                  <p:stCondLst>
                                    <p:cond delay="1500"/>
                                  </p:stCondLst>
                                  <p:childTnLst>
                                    <p:set>
                                      <p:cBhvr>
                                        <p:cTn id="137" dur="1" fill="hold">
                                          <p:stCondLst>
                                            <p:cond delay="0"/>
                                          </p:stCondLst>
                                        </p:cTn>
                                        <p:tgtEl>
                                          <p:spTgt spid="60"/>
                                        </p:tgtEl>
                                        <p:attrNameLst>
                                          <p:attrName>style.visibility</p:attrName>
                                        </p:attrNameLst>
                                      </p:cBhvr>
                                      <p:to>
                                        <p:strVal val="hidden"/>
                                      </p:to>
                                    </p:set>
                                  </p:childTnLst>
                                </p:cTn>
                              </p:par>
                              <p:par>
                                <p:cTn id="138" presetID="35" presetClass="path" presetSubtype="0" accel="50000" decel="50000" fill="hold" nodeType="withEffect">
                                  <p:stCondLst>
                                    <p:cond delay="2000"/>
                                  </p:stCondLst>
                                  <p:childTnLst>
                                    <p:animMotion origin="layout" path="M -0.00591 3.33333E-6 L -0.1724 -0.00116 " pathEditMode="relative" rAng="0" ptsTypes="AA">
                                      <p:cBhvr>
                                        <p:cTn id="139" dur="500" fill="hold"/>
                                        <p:tgtEl>
                                          <p:spTgt spid="5"/>
                                        </p:tgtEl>
                                        <p:attrNameLst>
                                          <p:attrName>ppt_x</p:attrName>
                                          <p:attrName>ppt_y</p:attrName>
                                        </p:attrNameLst>
                                      </p:cBhvr>
                                      <p:rCtr x="-8333" y="-69"/>
                                    </p:animMotion>
                                  </p:childTnLst>
                                </p:cTn>
                              </p:par>
                              <p:par>
                                <p:cTn id="140" presetID="49" presetClass="path" presetSubtype="0" accel="50000" decel="50000" fill="hold" nodeType="withEffect">
                                  <p:stCondLst>
                                    <p:cond delay="2500"/>
                                  </p:stCondLst>
                                  <p:childTnLst>
                                    <p:animMotion origin="layout" path="M 3.88889E-6 0.48449 L 0.57968 0.9257 " pathEditMode="relative" rAng="0" ptsTypes="AA">
                                      <p:cBhvr>
                                        <p:cTn id="141" dur="500" fill="hold"/>
                                        <p:tgtEl>
                                          <p:spTgt spid="6"/>
                                        </p:tgtEl>
                                        <p:attrNameLst>
                                          <p:attrName>ppt_x</p:attrName>
                                          <p:attrName>ppt_y</p:attrName>
                                        </p:attrNameLst>
                                      </p:cBhvr>
                                      <p:rCtr x="28976" y="22060"/>
                                    </p:animMotion>
                                  </p:childTnLst>
                                </p:cTn>
                              </p:par>
                              <p:par>
                                <p:cTn id="142" presetID="1" presetClass="exit" presetSubtype="0" fill="hold" grpId="1" nodeType="withEffect">
                                  <p:stCondLst>
                                    <p:cond delay="0"/>
                                  </p:stCondLst>
                                  <p:childTnLst>
                                    <p:set>
                                      <p:cBhvr>
                                        <p:cTn id="143" dur="1" fill="hold">
                                          <p:stCondLst>
                                            <p:cond delay="0"/>
                                          </p:stCondLst>
                                        </p:cTn>
                                        <p:tgtEl>
                                          <p:spTgt spid="16">
                                            <p:txEl>
                                              <p:pRg st="0" end="0"/>
                                            </p:txEl>
                                          </p:spTgt>
                                        </p:tgtEl>
                                        <p:attrNameLst>
                                          <p:attrName>style.visibility</p:attrName>
                                        </p:attrNameLst>
                                      </p:cBhvr>
                                      <p:to>
                                        <p:strVal val="hidden"/>
                                      </p:to>
                                    </p:set>
                                  </p:childTnLst>
                                </p:cTn>
                              </p:par>
                              <p:par>
                                <p:cTn id="144" presetID="1" presetClass="exit" presetSubtype="0" fill="hold" grpId="1" nodeType="withEffect">
                                  <p:stCondLst>
                                    <p:cond delay="0"/>
                                  </p:stCondLst>
                                  <p:childTnLst>
                                    <p:set>
                                      <p:cBhvr>
                                        <p:cTn id="145" dur="1" fill="hold">
                                          <p:stCondLst>
                                            <p:cond delay="0"/>
                                          </p:stCondLst>
                                        </p:cTn>
                                        <p:tgtEl>
                                          <p:spTgt spid="16">
                                            <p:bg/>
                                          </p:spTgt>
                                        </p:tgtEl>
                                        <p:attrNameLst>
                                          <p:attrName>style.visibility</p:attrName>
                                        </p:attrNameLst>
                                      </p:cBhvr>
                                      <p:to>
                                        <p:strVal val="hidden"/>
                                      </p:to>
                                    </p:set>
                                  </p:childTnLst>
                                </p:cTn>
                              </p:par>
                              <p:par>
                                <p:cTn id="146" presetID="1" presetClass="exit" presetSubtype="0" fill="hold" grpId="1" nodeType="withEffect">
                                  <p:stCondLst>
                                    <p:cond delay="0"/>
                                  </p:stCondLst>
                                  <p:childTnLst>
                                    <p:set>
                                      <p:cBhvr>
                                        <p:cTn id="147" dur="1" fill="hold">
                                          <p:stCondLst>
                                            <p:cond delay="0"/>
                                          </p:stCondLst>
                                        </p:cTn>
                                        <p:tgtEl>
                                          <p:spTgt spid="18">
                                            <p:txEl>
                                              <p:pRg st="0" end="0"/>
                                            </p:txEl>
                                          </p:spTgt>
                                        </p:tgtEl>
                                        <p:attrNameLst>
                                          <p:attrName>style.visibility</p:attrName>
                                        </p:attrNameLst>
                                      </p:cBhvr>
                                      <p:to>
                                        <p:strVal val="hidden"/>
                                      </p:to>
                                    </p:set>
                                  </p:childTnLst>
                                </p:cTn>
                              </p:par>
                              <p:par>
                                <p:cTn id="148" presetID="1" presetClass="exit" presetSubtype="0" fill="hold" grpId="1" nodeType="withEffect">
                                  <p:stCondLst>
                                    <p:cond delay="0"/>
                                  </p:stCondLst>
                                  <p:childTnLst>
                                    <p:set>
                                      <p:cBhvr>
                                        <p:cTn id="149" dur="1" fill="hold">
                                          <p:stCondLst>
                                            <p:cond delay="0"/>
                                          </p:stCondLst>
                                        </p:cTn>
                                        <p:tgtEl>
                                          <p:spTgt spid="18">
                                            <p:bg/>
                                          </p:spTgt>
                                        </p:tgtEl>
                                        <p:attrNameLst>
                                          <p:attrName>style.visibility</p:attrName>
                                        </p:attrNameLst>
                                      </p:cBhvr>
                                      <p:to>
                                        <p:strVal val="hidden"/>
                                      </p:to>
                                    </p:set>
                                  </p:childTnLst>
                                </p:cTn>
                              </p:par>
                              <p:par>
                                <p:cTn id="150" presetID="1" presetClass="exit" presetSubtype="0" fill="hold" grpId="1" nodeType="withEffect">
                                  <p:stCondLst>
                                    <p:cond delay="2000"/>
                                  </p:stCondLst>
                                  <p:childTnLst>
                                    <p:set>
                                      <p:cBhvr>
                                        <p:cTn id="151" dur="1" fill="hold">
                                          <p:stCondLst>
                                            <p:cond delay="0"/>
                                          </p:stCondLst>
                                        </p:cTn>
                                        <p:tgtEl>
                                          <p:spTgt spid="79"/>
                                        </p:tgtEl>
                                        <p:attrNameLst>
                                          <p:attrName>style.visibility</p:attrName>
                                        </p:attrNameLst>
                                      </p:cBhvr>
                                      <p:to>
                                        <p:strVal val="hidden"/>
                                      </p:to>
                                    </p:set>
                                  </p:childTnLst>
                                </p:cTn>
                              </p:par>
                              <p:par>
                                <p:cTn id="152" presetID="1" presetClass="exit" presetSubtype="0" fill="hold" grpId="2" nodeType="withEffect">
                                  <p:stCondLst>
                                    <p:cond delay="2000"/>
                                  </p:stCondLst>
                                  <p:childTnLst>
                                    <p:set>
                                      <p:cBhvr>
                                        <p:cTn id="153" dur="1" fill="hold">
                                          <p:stCondLst>
                                            <p:cond delay="0"/>
                                          </p:stCondLst>
                                        </p:cTn>
                                        <p:tgtEl>
                                          <p:spTgt spid="53"/>
                                        </p:tgtEl>
                                        <p:attrNameLst>
                                          <p:attrName>style.visibility</p:attrName>
                                        </p:attrNameLst>
                                      </p:cBhvr>
                                      <p:to>
                                        <p:strVal val="hidden"/>
                                      </p:to>
                                    </p:set>
                                  </p:childTnLst>
                                </p:cTn>
                              </p:par>
                              <p:par>
                                <p:cTn id="154" presetID="42" presetClass="path" presetSubtype="0" accel="50000" decel="50000" fill="hold" nodeType="withEffect">
                                  <p:stCondLst>
                                    <p:cond delay="2000"/>
                                  </p:stCondLst>
                                  <p:childTnLst>
                                    <p:animMotion origin="layout" path="M -1.66667E-6 0.03492 L 0.00295 1.66651 " pathEditMode="relative" rAng="0" ptsTypes="AA">
                                      <p:cBhvr>
                                        <p:cTn id="155" dur="1000" fill="hold"/>
                                        <p:tgtEl>
                                          <p:spTgt spid="2"/>
                                        </p:tgtEl>
                                        <p:attrNameLst>
                                          <p:attrName>ppt_x</p:attrName>
                                          <p:attrName>ppt_y</p:attrName>
                                        </p:attrNameLst>
                                      </p:cBhvr>
                                      <p:rCtr x="139" y="81591"/>
                                    </p:animMotion>
                                  </p:childTnLst>
                                </p:cTn>
                              </p:par>
                              <p:par>
                                <p:cTn id="156" presetID="10" presetClass="exit" presetSubtype="0" fill="hold" nodeType="withEffect">
                                  <p:stCondLst>
                                    <p:cond delay="1000"/>
                                  </p:stCondLst>
                                  <p:childTnLst>
                                    <p:animEffect transition="out" filter="fade">
                                      <p:cBhvr>
                                        <p:cTn id="157" dur="2000"/>
                                        <p:tgtEl>
                                          <p:spTgt spid="65"/>
                                        </p:tgtEl>
                                      </p:cBhvr>
                                    </p:animEffect>
                                    <p:set>
                                      <p:cBhvr>
                                        <p:cTn id="158" dur="1" fill="hold">
                                          <p:stCondLst>
                                            <p:cond delay="1999"/>
                                          </p:stCondLst>
                                        </p:cTn>
                                        <p:tgtEl>
                                          <p:spTgt spid="65"/>
                                        </p:tgtEl>
                                        <p:attrNameLst>
                                          <p:attrName>style.visibility</p:attrName>
                                        </p:attrNameLst>
                                      </p:cBhvr>
                                      <p:to>
                                        <p:strVal val="hidden"/>
                                      </p:to>
                                    </p:set>
                                  </p:childTnLst>
                                </p:cTn>
                              </p:par>
                              <p:par>
                                <p:cTn id="159" presetID="56" presetClass="path" presetSubtype="0" accel="50000" decel="50000" fill="hold" nodeType="withEffect">
                                  <p:stCondLst>
                                    <p:cond delay="2500"/>
                                  </p:stCondLst>
                                  <p:childTnLst>
                                    <p:animMotion origin="layout" path="M -0.00347 -0.00901 L -0.00139 -1.10875 " pathEditMode="relative" rAng="0" ptsTypes="AA">
                                      <p:cBhvr>
                                        <p:cTn id="160" dur="300" fill="hold"/>
                                        <p:tgtEl>
                                          <p:spTgt spid="58"/>
                                        </p:tgtEl>
                                        <p:attrNameLst>
                                          <p:attrName>ppt_x</p:attrName>
                                          <p:attrName>ppt_y</p:attrName>
                                        </p:attrNameLst>
                                      </p:cBhvr>
                                      <p:rCtr x="1" y="-550"/>
                                    </p:animMotion>
                                  </p:childTnLst>
                                </p:cTn>
                              </p:par>
                            </p:childTnLst>
                          </p:cTn>
                        </p:par>
                      </p:childTnLst>
                    </p:cTn>
                  </p:par>
                  <p:par>
                    <p:cTn id="161" fill="hold">
                      <p:stCondLst>
                        <p:cond delay="indefinite"/>
                      </p:stCondLst>
                      <p:childTnLst>
                        <p:par>
                          <p:cTn id="162" fill="hold">
                            <p:stCondLst>
                              <p:cond delay="0"/>
                            </p:stCondLst>
                            <p:childTnLst>
                              <p:par>
                                <p:cTn id="163" presetID="10" presetClass="exit" presetSubtype="0" fill="hold" nodeType="clickEffect">
                                  <p:stCondLst>
                                    <p:cond delay="0"/>
                                  </p:stCondLst>
                                  <p:childTnLst>
                                    <p:animEffect transition="out" filter="fade">
                                      <p:cBhvr>
                                        <p:cTn id="164" dur="2000"/>
                                        <p:tgtEl>
                                          <p:spTgt spid="58"/>
                                        </p:tgtEl>
                                      </p:cBhvr>
                                    </p:animEffect>
                                    <p:set>
                                      <p:cBhvr>
                                        <p:cTn id="165" dur="1" fill="hold">
                                          <p:stCondLst>
                                            <p:cond delay="1999"/>
                                          </p:stCondLst>
                                        </p:cTn>
                                        <p:tgtEl>
                                          <p:spTgt spid="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allAtOnce" animBg="1"/>
      <p:bldP spid="16" grpId="1" build="allAtOnce" animBg="1"/>
      <p:bldP spid="18" grpId="0" uiExpand="1" build="allAtOnce" animBg="1"/>
      <p:bldP spid="18" grpId="1" build="allAtOnce" animBg="1"/>
      <p:bldP spid="60" grpId="0"/>
      <p:bldP spid="60" grpId="1"/>
      <p:bldP spid="61" grpId="0"/>
      <p:bldP spid="61" grpId="1"/>
      <p:bldP spid="62" grpId="0"/>
      <p:bldP spid="62" grpId="1"/>
      <p:bldP spid="63" grpId="0"/>
      <p:bldP spid="63" grpId="1"/>
      <p:bldP spid="66" grpId="0"/>
      <p:bldP spid="66" grpId="1"/>
      <p:bldP spid="53" grpId="0" animBg="1"/>
      <p:bldP spid="53" grpId="1" animBg="1"/>
      <p:bldP spid="53" grpId="2" animBg="1"/>
      <p:bldP spid="54" grpId="0" animBg="1"/>
      <p:bldP spid="54" grpId="1" animBg="1"/>
      <p:bldP spid="54" grpId="2" animBg="1"/>
      <p:bldP spid="55" grpId="0" animBg="1"/>
      <p:bldP spid="55" grpId="1" animBg="1"/>
      <p:bldP spid="55" grpId="2" animBg="1"/>
      <p:bldP spid="56" grpId="0" animBg="1"/>
      <p:bldP spid="56" grpId="1" animBg="1"/>
      <p:bldP spid="56" grpId="2" animBg="1"/>
      <p:bldP spid="57" grpId="0" animBg="1"/>
      <p:bldP spid="57" grpId="1" animBg="1"/>
      <p:bldP spid="57" grpId="2" animBg="1"/>
      <p:bldP spid="75" grpId="0" animBg="1"/>
      <p:bldP spid="75" grpId="1" animBg="1"/>
      <p:bldP spid="76" grpId="0" animBg="1"/>
      <p:bldP spid="76" grpId="1" animBg="1"/>
      <p:bldP spid="77" grpId="0" animBg="1"/>
      <p:bldP spid="77" grpId="1" animBg="1"/>
      <p:bldP spid="78" grpId="0" animBg="1"/>
      <p:bldP spid="78" grpId="1" animBg="1"/>
      <p:bldP spid="79" grpId="0" animBg="1"/>
      <p:bldP spid="79"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99310"/>
            <a:ext cx="5927644" cy="830997"/>
          </a:xfrm>
          <a:ln>
            <a:headEnd/>
            <a:tailEnd/>
          </a:ln>
        </p:spPr>
        <p:style>
          <a:lnRef idx="0">
            <a:schemeClr val="accent3"/>
          </a:lnRef>
          <a:fillRef idx="3">
            <a:schemeClr val="accent3"/>
          </a:fillRef>
          <a:effectRef idx="3">
            <a:schemeClr val="accent3"/>
          </a:effectRef>
          <a:fontRef idx="minor">
            <a:schemeClr val="lt1"/>
          </a:fontRef>
        </p:style>
        <p:txBody>
          <a:bodyPr vert="horz" wrap="square" lIns="91440" tIns="45720" rIns="91440" bIns="45720" numCol="1" anchor="ctr" anchorCtr="0" compatLnSpc="1">
            <a:prstTxWarp prst="textNoShape">
              <a:avLst/>
            </a:prstTxWarp>
            <a:spAutoFit/>
          </a:bodyPr>
          <a:lstStyle/>
          <a:p>
            <a:pPr algn="ctr"/>
            <a:r>
              <a:rPr lang="ar-AE" sz="2400" kern="1200" dirty="0" smtClean="0">
                <a:ln w="19050">
                  <a:noFill/>
                  <a:prstDash val="solid"/>
                </a:ln>
                <a:solidFill>
                  <a:schemeClr val="accent2">
                    <a:lumMod val="50000"/>
                  </a:schemeClr>
                </a:solidFill>
                <a:effectLst/>
                <a:cs typeface="Arabic Transparent" pitchFamily="2" charset="-78"/>
              </a:rPr>
              <a:t>لمحة إحصائية</a:t>
            </a:r>
            <a:r>
              <a:rPr lang="en-US" sz="2400" kern="1200" dirty="0" smtClean="0">
                <a:ln w="19050">
                  <a:noFill/>
                  <a:prstDash val="solid"/>
                </a:ln>
                <a:solidFill>
                  <a:schemeClr val="accent2">
                    <a:lumMod val="50000"/>
                  </a:schemeClr>
                </a:solidFill>
                <a:effectLst/>
                <a:cs typeface="Arabic Transparent" pitchFamily="2" charset="-78"/>
              </a:rPr>
              <a:t/>
            </a:r>
            <a:br>
              <a:rPr lang="en-US" sz="2400" kern="1200" dirty="0" smtClean="0">
                <a:ln w="19050">
                  <a:noFill/>
                  <a:prstDash val="solid"/>
                </a:ln>
                <a:solidFill>
                  <a:schemeClr val="accent2">
                    <a:lumMod val="50000"/>
                  </a:schemeClr>
                </a:solidFill>
                <a:effectLst/>
                <a:cs typeface="Arabic Transparent" pitchFamily="2" charset="-78"/>
              </a:rPr>
            </a:br>
            <a:r>
              <a:rPr lang="en-US" sz="2400" kern="1200" dirty="0" smtClean="0">
                <a:ln w="19050">
                  <a:noFill/>
                  <a:prstDash val="solid"/>
                </a:ln>
                <a:solidFill>
                  <a:schemeClr val="accent2">
                    <a:lumMod val="50000"/>
                  </a:schemeClr>
                </a:solidFill>
                <a:effectLst/>
                <a:cs typeface="Arabic Transparent" pitchFamily="2" charset="-78"/>
              </a:rPr>
              <a:t>Statistics At A Glance</a:t>
            </a:r>
          </a:p>
        </p:txBody>
      </p:sp>
      <p:pic>
        <p:nvPicPr>
          <p:cNvPr id="5" name="chart"/>
          <p:cNvPicPr>
            <a:picLocks noChangeAspect="1"/>
          </p:cNvPicPr>
          <p:nvPr/>
        </p:nvPicPr>
        <p:blipFill>
          <a:blip r:embed="rId3" cstate="print"/>
          <a:stretch>
            <a:fillRect/>
          </a:stretch>
        </p:blipFill>
        <p:spPr>
          <a:xfrm>
            <a:off x="7812360" y="142852"/>
            <a:ext cx="974483" cy="92869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Picture 2" descr="C:\Documents and Settings\AAgalaf\Desktop\gpi\logo\square.jpg"/>
          <p:cNvPicPr>
            <a:picLocks noChangeAspect="1" noChangeArrowheads="1"/>
          </p:cNvPicPr>
          <p:nvPr/>
        </p:nvPicPr>
        <p:blipFill>
          <a:blip r:embed="rId4" cstate="print"/>
          <a:srcRect/>
          <a:stretch>
            <a:fillRect/>
          </a:stretch>
        </p:blipFill>
        <p:spPr bwMode="auto">
          <a:xfrm>
            <a:off x="214282" y="142853"/>
            <a:ext cx="901334" cy="92869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graphicFrame>
        <p:nvGraphicFramePr>
          <p:cNvPr id="7" name="Table 6"/>
          <p:cNvGraphicFramePr>
            <a:graphicFrameLocks noGrp="1"/>
          </p:cNvGraphicFramePr>
          <p:nvPr>
            <p:extLst>
              <p:ext uri="{D42A27DB-BD31-4B8C-83A1-F6EECF244321}">
                <p14:modId xmlns:p14="http://schemas.microsoft.com/office/powerpoint/2010/main" xmlns="" val="3471605680"/>
              </p:ext>
            </p:extLst>
          </p:nvPr>
        </p:nvGraphicFramePr>
        <p:xfrm>
          <a:off x="571472" y="1428736"/>
          <a:ext cx="7858179" cy="5131898"/>
        </p:xfrm>
        <a:graphic>
          <a:graphicData uri="http://schemas.openxmlformats.org/drawingml/2006/table">
            <a:tbl>
              <a:tblPr bandRow="1">
                <a:tableStyleId>{306799F8-075E-4A3A-A7F6-7FBC6576F1A4}</a:tableStyleId>
              </a:tblPr>
              <a:tblGrid>
                <a:gridCol w="4288560"/>
                <a:gridCol w="1224136"/>
                <a:gridCol w="1152128"/>
                <a:gridCol w="1193355"/>
              </a:tblGrid>
              <a:tr h="416088">
                <a:tc>
                  <a:txBody>
                    <a:bodyPr/>
                    <a:lstStyle/>
                    <a:p>
                      <a:pPr marL="0" marR="0" lvl="0" algn="ctr" rtl="0">
                        <a:spcBef>
                          <a:spcPts val="0"/>
                        </a:spcBef>
                        <a:spcAft>
                          <a:spcPts val="0"/>
                        </a:spcAft>
                      </a:pPr>
                      <a:r>
                        <a:rPr lang="en-US" sz="1400" b="1" dirty="0">
                          <a:solidFill>
                            <a:schemeClr val="accent2">
                              <a:lumMod val="50000"/>
                            </a:schemeClr>
                          </a:solidFill>
                          <a:effectLst>
                            <a:outerShdw blurRad="38100" dist="38100" dir="2700000" algn="tl">
                              <a:srgbClr val="000000">
                                <a:alpha val="43137"/>
                              </a:srgbClr>
                            </a:outerShdw>
                          </a:effectLst>
                        </a:rPr>
                        <a:t>Statistics  </a:t>
                      </a:r>
                      <a:endParaRPr lang="en-US" sz="14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2010</a:t>
                      </a:r>
                      <a:endParaRPr lang="en-US" sz="14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1">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2009</a:t>
                      </a:r>
                      <a:endParaRPr lang="en-US" sz="14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c>
                  <a:txBody>
                    <a:bodyPr/>
                    <a:lstStyle/>
                    <a:p>
                      <a:pPr marL="0" marR="0" algn="ctr" rtl="0">
                        <a:spcBef>
                          <a:spcPts val="0"/>
                        </a:spcBef>
                        <a:spcAft>
                          <a:spcPts val="0"/>
                        </a:spcAft>
                      </a:pPr>
                      <a:r>
                        <a:rPr lang="en-US" sz="1400" b="1" dirty="0" smtClean="0">
                          <a:solidFill>
                            <a:schemeClr val="accent2">
                              <a:lumMod val="50000"/>
                            </a:schemeClr>
                          </a:solidFill>
                          <a:effectLst>
                            <a:outerShdw blurRad="38100" dist="38100" dir="2700000" algn="tl">
                              <a:srgbClr val="000000">
                                <a:alpha val="43137"/>
                              </a:srgbClr>
                            </a:outerShdw>
                          </a:effectLst>
                        </a:rPr>
                        <a:t>+</a:t>
                      </a:r>
                      <a:r>
                        <a:rPr lang="en-US" sz="1400" b="1" baseline="0" dirty="0" smtClean="0">
                          <a:solidFill>
                            <a:schemeClr val="accent2">
                              <a:lumMod val="50000"/>
                            </a:schemeClr>
                          </a:solidFill>
                          <a:effectLst>
                            <a:outerShdw blurRad="38100" dist="38100" dir="2700000" algn="tl">
                              <a:srgbClr val="000000">
                                <a:alpha val="43137"/>
                              </a:srgbClr>
                            </a:outerShdw>
                          </a:effectLst>
                        </a:rPr>
                        <a:t> / -</a:t>
                      </a:r>
                      <a:endParaRPr lang="en-US" sz="1400" b="1" dirty="0">
                        <a:solidFill>
                          <a:schemeClr val="accent2">
                            <a:lumMod val="50000"/>
                          </a:schemeClr>
                        </a:solidFill>
                        <a:effectLst>
                          <a:outerShdw blurRad="38100" dist="38100" dir="2700000" algn="tl">
                            <a:srgbClr val="000000">
                              <a:alpha val="43137"/>
                            </a:srgbClr>
                          </a:outerShdw>
                        </a:effectLst>
                        <a:latin typeface="Arial" pitchFamily="34" charset="0"/>
                        <a:ea typeface="SimSun"/>
                        <a:cs typeface="Arial" pitchFamily="34" charset="0"/>
                      </a:endParaRPr>
                    </a:p>
                  </a:txBody>
                  <a:tcPr marL="68580" marR="68580" marT="0" marB="0" anchor="ctr">
                    <a:cell3D prstMaterial="dkEdge">
                      <a:bevel prst="coolSlant"/>
                      <a:lightRig rig="flood" dir="t"/>
                    </a:cell3D>
                  </a:tcPr>
                </a:tc>
              </a:tr>
              <a:tr h="441916">
                <a:tc>
                  <a:txBody>
                    <a:bodyPr/>
                    <a:lstStyle/>
                    <a:p>
                      <a:pPr marL="0" marR="0" lvl="0" algn="l" rtl="0">
                        <a:spcBef>
                          <a:spcPts val="0"/>
                        </a:spcBef>
                        <a:spcAft>
                          <a:spcPts val="0"/>
                        </a:spcAft>
                      </a:pPr>
                      <a:r>
                        <a:rPr lang="en-US" sz="1400" dirty="0">
                          <a:solidFill>
                            <a:schemeClr val="accent2">
                              <a:lumMod val="50000"/>
                            </a:schemeClr>
                          </a:solidFill>
                          <a:effectLst>
                            <a:outerShdw blurRad="38100" dist="38100" dir="2700000" algn="tl">
                              <a:srgbClr val="000000">
                                <a:alpha val="43137"/>
                              </a:srgbClr>
                            </a:outerShdw>
                          </a:effectLst>
                        </a:rPr>
                        <a:t>No. of Registered Food Items </a:t>
                      </a:r>
                      <a:endParaRPr lang="ar-AE" sz="1400" dirty="0" smtClean="0">
                        <a:solidFill>
                          <a:schemeClr val="accent2">
                            <a:lumMod val="50000"/>
                          </a:schemeClr>
                        </a:solidFill>
                        <a:effectLst>
                          <a:outerShdw blurRad="38100" dist="38100" dir="2700000" algn="tl">
                            <a:srgbClr val="000000">
                              <a:alpha val="43137"/>
                            </a:srgbClr>
                          </a:outerShdw>
                        </a:effectLst>
                      </a:endParaRPr>
                    </a:p>
                    <a:p>
                      <a:pPr marL="0" marR="0" lvl="0" algn="l" rtl="1">
                        <a:spcBef>
                          <a:spcPts val="0"/>
                        </a:spcBef>
                        <a:spcAft>
                          <a:spcPts val="0"/>
                        </a:spcAft>
                      </a:pPr>
                      <a:r>
                        <a:rPr lang="ar-AE" sz="1400" dirty="0" smtClean="0">
                          <a:solidFill>
                            <a:schemeClr val="accent2">
                              <a:lumMod val="50000"/>
                            </a:schemeClr>
                          </a:solidFill>
                          <a:effectLst>
                            <a:outerShdw blurRad="38100" dist="38100" dir="2700000" algn="tl">
                              <a:srgbClr val="000000">
                                <a:alpha val="43137"/>
                              </a:srgbClr>
                            </a:outerShdw>
                          </a:effectLst>
                        </a:rPr>
                        <a:t>عدد الأصناف المسجلة إلكترونياً                                     </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mn-lt"/>
                        </a:rPr>
                        <a:t>176,424</a:t>
                      </a:r>
                    </a:p>
                  </a:txBody>
                  <a:tcPr marL="9525" marR="9525" marT="9525"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Georgia"/>
                        </a:rPr>
                        <a:t>128,000</a:t>
                      </a:r>
                    </a:p>
                  </a:txBody>
                  <a:tcPr marL="9525" marR="9525" marT="9525"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27.4%</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r>
              <a:tr h="500066">
                <a:tc>
                  <a:txBody>
                    <a:bodyPr/>
                    <a:lstStyle/>
                    <a:p>
                      <a:pPr marL="0" marR="0" lvl="0" algn="l" rtl="0">
                        <a:spcBef>
                          <a:spcPts val="0"/>
                        </a:spcBef>
                        <a:spcAft>
                          <a:spcPts val="0"/>
                        </a:spcAft>
                      </a:pPr>
                      <a:r>
                        <a:rPr lang="en-US" sz="1400" dirty="0">
                          <a:solidFill>
                            <a:schemeClr val="accent2">
                              <a:lumMod val="50000"/>
                            </a:schemeClr>
                          </a:solidFill>
                          <a:effectLst>
                            <a:outerShdw blurRad="38100" dist="38100" dir="2700000" algn="tl">
                              <a:srgbClr val="000000">
                                <a:alpha val="43137"/>
                              </a:srgbClr>
                            </a:outerShdw>
                          </a:effectLst>
                        </a:rPr>
                        <a:t>Amount of Imported Foods (</a:t>
                      </a:r>
                      <a:r>
                        <a:rPr lang="en-US" sz="1400" dirty="0" smtClean="0">
                          <a:solidFill>
                            <a:schemeClr val="accent2">
                              <a:lumMod val="50000"/>
                            </a:schemeClr>
                          </a:solidFill>
                          <a:effectLst>
                            <a:outerShdw blurRad="38100" dist="38100" dir="2700000" algn="tl">
                              <a:srgbClr val="000000">
                                <a:alpha val="43137"/>
                              </a:srgbClr>
                            </a:outerShdw>
                          </a:effectLst>
                        </a:rPr>
                        <a:t>Tons)</a:t>
                      </a:r>
                      <a:endParaRPr lang="ar-AE" sz="1400" dirty="0" smtClean="0">
                        <a:solidFill>
                          <a:schemeClr val="accent2">
                            <a:lumMod val="50000"/>
                          </a:schemeClr>
                        </a:solidFill>
                        <a:effectLst>
                          <a:outerShdw blurRad="38100" dist="38100" dir="2700000" algn="tl">
                            <a:srgbClr val="000000">
                              <a:alpha val="43137"/>
                            </a:srgbClr>
                          </a:outerShdw>
                        </a:effectLst>
                      </a:endParaRPr>
                    </a:p>
                    <a:p>
                      <a:pPr marL="0" marR="0" lvl="0" algn="l" rtl="1">
                        <a:spcBef>
                          <a:spcPts val="0"/>
                        </a:spcBef>
                        <a:spcAft>
                          <a:spcPts val="0"/>
                        </a:spcAft>
                      </a:pPr>
                      <a:r>
                        <a:rPr lang="ar-AE" sz="1400" dirty="0" smtClean="0">
                          <a:solidFill>
                            <a:schemeClr val="accent2">
                              <a:lumMod val="50000"/>
                            </a:schemeClr>
                          </a:solidFill>
                          <a:effectLst>
                            <a:outerShdw blurRad="38100" dist="38100" dir="2700000" algn="tl">
                              <a:srgbClr val="000000">
                                <a:alpha val="43137"/>
                              </a:srgbClr>
                            </a:outerShdw>
                          </a:effectLst>
                        </a:rPr>
                        <a:t>كمية الأغذية المستوردة بالطن</a:t>
                      </a:r>
                      <a:r>
                        <a:rPr lang="ar-AE" sz="1400" baseline="0" dirty="0" smtClean="0">
                          <a:solidFill>
                            <a:schemeClr val="accent2">
                              <a:lumMod val="50000"/>
                            </a:schemeClr>
                          </a:solidFill>
                          <a:effectLst>
                            <a:outerShdw blurRad="38100" dist="38100" dir="2700000" algn="tl">
                              <a:srgbClr val="000000">
                                <a:alpha val="43137"/>
                              </a:srgbClr>
                            </a:outerShdw>
                          </a:effectLst>
                        </a:rPr>
                        <a:t>                                        </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c>
                  <a:txBody>
                    <a:bodyPr/>
                    <a:lstStyle/>
                    <a:p>
                      <a:pPr algn="ctr" rtl="0" fontAlgn="ctr"/>
                      <a:r>
                        <a:rPr lang="ar-SA" sz="1400" b="1" i="0" u="none" strike="noStrike">
                          <a:solidFill>
                            <a:srgbClr val="632523"/>
                          </a:solidFill>
                          <a:effectLst>
                            <a:outerShdw blurRad="50800" dist="38100" algn="tr" rotWithShape="0">
                              <a:prstClr val="black">
                                <a:alpha val="40000"/>
                              </a:prstClr>
                            </a:outerShdw>
                          </a:effectLst>
                          <a:latin typeface="+mn-lt"/>
                        </a:rPr>
                        <a:t>5,237,074</a:t>
                      </a:r>
                    </a:p>
                  </a:txBody>
                  <a:tcPr marL="9525" marR="9525" marT="9525"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Georgia"/>
                        </a:rPr>
                        <a:t>4,028,317</a:t>
                      </a:r>
                    </a:p>
                  </a:txBody>
                  <a:tcPr marL="9525" marR="9525" marT="9525"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23.1%</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r>
              <a:tr h="768678">
                <a:tc>
                  <a:txBody>
                    <a:bodyPr/>
                    <a:lstStyle/>
                    <a:p>
                      <a:pPr marL="0" marR="0" lvl="0" algn="l" rtl="0">
                        <a:spcBef>
                          <a:spcPts val="0"/>
                        </a:spcBef>
                        <a:spcAft>
                          <a:spcPts val="0"/>
                        </a:spcAft>
                      </a:pPr>
                      <a:r>
                        <a:rPr lang="en-US" sz="1400" dirty="0">
                          <a:solidFill>
                            <a:schemeClr val="accent2">
                              <a:lumMod val="50000"/>
                            </a:schemeClr>
                          </a:solidFill>
                          <a:effectLst>
                            <a:outerShdw blurRad="38100" dist="38100" dir="2700000" algn="tl">
                              <a:srgbClr val="000000">
                                <a:alpha val="43137"/>
                              </a:srgbClr>
                            </a:outerShdw>
                          </a:effectLst>
                        </a:rPr>
                        <a:t>Amount of Foods Imported for Re-export (Tons</a:t>
                      </a:r>
                      <a:r>
                        <a:rPr lang="en-US" sz="1400" dirty="0" smtClean="0">
                          <a:solidFill>
                            <a:schemeClr val="accent2">
                              <a:lumMod val="50000"/>
                            </a:schemeClr>
                          </a:solidFill>
                          <a:effectLst>
                            <a:outerShdw blurRad="38100" dist="38100" dir="2700000" algn="tl">
                              <a:srgbClr val="000000">
                                <a:alpha val="43137"/>
                              </a:srgbClr>
                            </a:outerShdw>
                          </a:effectLst>
                        </a:rPr>
                        <a:t>)</a:t>
                      </a:r>
                      <a:endParaRPr lang="ar-AE" sz="1400" dirty="0" smtClean="0">
                        <a:solidFill>
                          <a:schemeClr val="accent2">
                            <a:lumMod val="50000"/>
                          </a:schemeClr>
                        </a:solidFill>
                        <a:effectLst>
                          <a:outerShdw blurRad="38100" dist="38100" dir="2700000" algn="tl">
                            <a:srgbClr val="000000">
                              <a:alpha val="43137"/>
                            </a:srgbClr>
                          </a:outerShdw>
                        </a:effectLst>
                      </a:endParaRPr>
                    </a:p>
                    <a:p>
                      <a:pPr marL="0" marR="0" lvl="0" algn="l" rtl="1">
                        <a:spcBef>
                          <a:spcPts val="0"/>
                        </a:spcBef>
                        <a:spcAft>
                          <a:spcPts val="0"/>
                        </a:spcAft>
                      </a:pPr>
                      <a:r>
                        <a:rPr lang="ar-AE" sz="1600" dirty="0" smtClean="0">
                          <a:solidFill>
                            <a:schemeClr val="accent2">
                              <a:lumMod val="50000"/>
                            </a:schemeClr>
                          </a:solidFill>
                          <a:effectLst>
                            <a:outerShdw blurRad="38100" dist="38100" dir="2700000" algn="tl">
                              <a:srgbClr val="000000">
                                <a:alpha val="43137"/>
                              </a:srgbClr>
                            </a:outerShdw>
                          </a:effectLst>
                        </a:rPr>
                        <a:t>كمية</a:t>
                      </a:r>
                      <a:r>
                        <a:rPr lang="ar-AE" sz="1600" baseline="0" dirty="0" smtClean="0">
                          <a:solidFill>
                            <a:schemeClr val="accent2">
                              <a:lumMod val="50000"/>
                            </a:schemeClr>
                          </a:solidFill>
                          <a:effectLst>
                            <a:outerShdw blurRad="38100" dist="38100" dir="2700000" algn="tl">
                              <a:srgbClr val="000000">
                                <a:alpha val="43137"/>
                              </a:srgbClr>
                            </a:outerShdw>
                          </a:effectLst>
                        </a:rPr>
                        <a:t> الأغذية المستوردة لغرض إعادة التصدير  بالطن                        </a:t>
                      </a:r>
                      <a:endParaRPr lang="en-US" sz="16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mn-lt"/>
                        </a:rPr>
                        <a:t>423,521</a:t>
                      </a:r>
                    </a:p>
                  </a:txBody>
                  <a:tcPr marL="9525" marR="9525" marT="9525"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Georgia"/>
                        </a:rPr>
                        <a:t>226,402</a:t>
                      </a:r>
                    </a:p>
                  </a:txBody>
                  <a:tcPr marL="9525" marR="9525" marT="9525"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46.5%</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r>
              <a:tr h="517206">
                <a:tc>
                  <a:txBody>
                    <a:bodyPr/>
                    <a:lstStyle/>
                    <a:p>
                      <a:pPr marL="0" marR="0" lvl="0" algn="l" rtl="0">
                        <a:spcBef>
                          <a:spcPts val="0"/>
                        </a:spcBef>
                        <a:spcAft>
                          <a:spcPts val="0"/>
                        </a:spcAft>
                      </a:pPr>
                      <a:r>
                        <a:rPr lang="en-US" sz="1400" dirty="0">
                          <a:solidFill>
                            <a:schemeClr val="accent2">
                              <a:lumMod val="50000"/>
                            </a:schemeClr>
                          </a:solidFill>
                          <a:effectLst>
                            <a:outerShdw blurRad="38100" dist="38100" dir="2700000" algn="tl">
                              <a:srgbClr val="000000">
                                <a:alpha val="43137"/>
                              </a:srgbClr>
                            </a:outerShdw>
                          </a:effectLst>
                        </a:rPr>
                        <a:t>Amount of Rejected Foods (Tons</a:t>
                      </a:r>
                      <a:r>
                        <a:rPr lang="en-US" sz="1400" dirty="0" smtClean="0">
                          <a:solidFill>
                            <a:schemeClr val="accent2">
                              <a:lumMod val="50000"/>
                            </a:schemeClr>
                          </a:solidFill>
                          <a:effectLst>
                            <a:outerShdw blurRad="38100" dist="38100" dir="2700000" algn="tl">
                              <a:srgbClr val="000000">
                                <a:alpha val="43137"/>
                              </a:srgbClr>
                            </a:outerShdw>
                          </a:effectLst>
                        </a:rPr>
                        <a:t>)</a:t>
                      </a:r>
                      <a:endParaRPr lang="ar-AE" sz="1400" dirty="0" smtClean="0">
                        <a:solidFill>
                          <a:schemeClr val="accent2">
                            <a:lumMod val="50000"/>
                          </a:schemeClr>
                        </a:solidFill>
                        <a:effectLst>
                          <a:outerShdw blurRad="38100" dist="38100" dir="2700000" algn="tl">
                            <a:srgbClr val="000000">
                              <a:alpha val="43137"/>
                            </a:srgbClr>
                          </a:outerShdw>
                        </a:effectLst>
                      </a:endParaRPr>
                    </a:p>
                    <a:p>
                      <a:pPr marL="0" marR="0" lvl="0" algn="l" rtl="1">
                        <a:spcBef>
                          <a:spcPts val="0"/>
                        </a:spcBef>
                        <a:spcAft>
                          <a:spcPts val="0"/>
                        </a:spcAft>
                      </a:pPr>
                      <a:r>
                        <a:rPr lang="ar-AE" sz="1400" dirty="0" smtClean="0">
                          <a:solidFill>
                            <a:schemeClr val="accent2">
                              <a:lumMod val="50000"/>
                            </a:schemeClr>
                          </a:solidFill>
                          <a:effectLst>
                            <a:outerShdw blurRad="38100" dist="38100" dir="2700000" algn="tl">
                              <a:srgbClr val="000000">
                                <a:alpha val="43137"/>
                              </a:srgbClr>
                            </a:outerShdw>
                          </a:effectLst>
                        </a:rPr>
                        <a:t>كمية الأغذية المرفوضة بالطن</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mn-lt"/>
                        </a:rPr>
                        <a:t>5,237,074</a:t>
                      </a:r>
                    </a:p>
                  </a:txBody>
                  <a:tcPr marL="9525" marR="9525" marT="9525"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Georgia"/>
                        </a:rPr>
                        <a:t>4,028,317</a:t>
                      </a:r>
                    </a:p>
                  </a:txBody>
                  <a:tcPr marL="9525" marR="9525" marT="9525" marB="0" anchor="ctr">
                    <a:cell3D prstMaterial="dkEdge">
                      <a:bevel prst="coolSlant"/>
                      <a:lightRig rig="flood" dir="t"/>
                    </a:cell3D>
                  </a:tcPr>
                </a:tc>
                <a:tc>
                  <a:txBody>
                    <a:bodyPr/>
                    <a:lstStyle/>
                    <a:p>
                      <a:pPr marL="0" marR="0" algn="ctr" defTabSz="914400" rtl="1" eaLnBrk="1" latinLnBrk="0" hangingPunct="1">
                        <a:lnSpc>
                          <a:spcPct val="115000"/>
                        </a:lnSpc>
                        <a:spcBef>
                          <a:spcPts val="0"/>
                        </a:spcBef>
                        <a:spcAft>
                          <a:spcPts val="0"/>
                        </a:spcAft>
                      </a:pPr>
                      <a:r>
                        <a:rPr lang="en-US" sz="1400" kern="1200" dirty="0" smtClean="0">
                          <a:solidFill>
                            <a:schemeClr val="accent2">
                              <a:lumMod val="50000"/>
                            </a:schemeClr>
                          </a:solidFill>
                          <a:effectLst>
                            <a:outerShdw blurRad="38100" dist="38100" dir="2700000" algn="tl">
                              <a:srgbClr val="000000">
                                <a:alpha val="43137"/>
                              </a:srgbClr>
                            </a:outerShdw>
                          </a:effectLst>
                        </a:rPr>
                        <a:t>23.1% </a:t>
                      </a:r>
                      <a:endParaRPr lang="en-US" sz="140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endParaRPr>
                    </a:p>
                  </a:txBody>
                  <a:tcPr marL="68580" marR="68580" marT="9525" marB="0" anchor="ctr">
                    <a:cell3D prstMaterial="dkEdge">
                      <a:bevel prst="coolSlant"/>
                      <a:lightRig rig="flood" dir="t"/>
                    </a:cell3D>
                  </a:tcPr>
                </a:tc>
              </a:tr>
              <a:tr h="571504">
                <a:tc>
                  <a:txBody>
                    <a:bodyPr/>
                    <a:lstStyle/>
                    <a:p>
                      <a:pPr marL="0" marR="0" lvl="0" algn="l" rtl="0">
                        <a:spcBef>
                          <a:spcPts val="0"/>
                        </a:spcBef>
                        <a:spcAft>
                          <a:spcPts val="0"/>
                        </a:spcAft>
                      </a:pPr>
                      <a:r>
                        <a:rPr lang="en-US" sz="1400" dirty="0">
                          <a:solidFill>
                            <a:schemeClr val="accent2">
                              <a:lumMod val="50000"/>
                            </a:schemeClr>
                          </a:solidFill>
                          <a:effectLst>
                            <a:outerShdw blurRad="38100" dist="38100" dir="2700000" algn="tl">
                              <a:srgbClr val="000000">
                                <a:alpha val="43137"/>
                              </a:srgbClr>
                            </a:outerShdw>
                          </a:effectLst>
                        </a:rPr>
                        <a:t>Amount of Destroyed Foods (Tons) </a:t>
                      </a:r>
                      <a:endParaRPr lang="ar-AE" sz="1400" dirty="0" smtClean="0">
                        <a:solidFill>
                          <a:schemeClr val="accent2">
                            <a:lumMod val="50000"/>
                          </a:schemeClr>
                        </a:solidFill>
                        <a:effectLst>
                          <a:outerShdw blurRad="38100" dist="38100" dir="2700000" algn="tl">
                            <a:srgbClr val="000000">
                              <a:alpha val="43137"/>
                            </a:srgbClr>
                          </a:outerShdw>
                        </a:effectLst>
                      </a:endParaRPr>
                    </a:p>
                    <a:p>
                      <a:pPr marL="0" marR="0" lvl="0" algn="l" rtl="1">
                        <a:spcBef>
                          <a:spcPts val="0"/>
                        </a:spcBef>
                        <a:spcAft>
                          <a:spcPts val="0"/>
                        </a:spcAft>
                      </a:pPr>
                      <a:r>
                        <a:rPr lang="ar-AE" sz="1400" dirty="0" smtClean="0">
                          <a:solidFill>
                            <a:schemeClr val="accent2">
                              <a:lumMod val="50000"/>
                            </a:schemeClr>
                          </a:solidFill>
                          <a:effectLst>
                            <a:outerShdw blurRad="38100" dist="38100" dir="2700000" algn="tl">
                              <a:srgbClr val="000000">
                                <a:alpha val="43137"/>
                              </a:srgbClr>
                            </a:outerShdw>
                          </a:effectLst>
                        </a:rPr>
                        <a:t>كمية الأغذية</a:t>
                      </a:r>
                      <a:r>
                        <a:rPr lang="ar-AE" sz="1400" baseline="0" dirty="0" smtClean="0">
                          <a:solidFill>
                            <a:schemeClr val="accent2">
                              <a:lumMod val="50000"/>
                            </a:schemeClr>
                          </a:solidFill>
                          <a:effectLst>
                            <a:outerShdw blurRad="38100" dist="38100" dir="2700000" algn="tl">
                              <a:srgbClr val="000000">
                                <a:alpha val="43137"/>
                              </a:srgbClr>
                            </a:outerShdw>
                          </a:effectLst>
                        </a:rPr>
                        <a:t> التي تم </a:t>
                      </a:r>
                      <a:r>
                        <a:rPr lang="ar-AE" sz="1400" baseline="0" dirty="0" err="1" smtClean="0">
                          <a:solidFill>
                            <a:schemeClr val="accent2">
                              <a:lumMod val="50000"/>
                            </a:schemeClr>
                          </a:solidFill>
                          <a:effectLst>
                            <a:outerShdw blurRad="38100" dist="38100" dir="2700000" algn="tl">
                              <a:srgbClr val="000000">
                                <a:alpha val="43137"/>
                              </a:srgbClr>
                            </a:outerShdw>
                          </a:effectLst>
                        </a:rPr>
                        <a:t>اتلافها</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mn-lt"/>
                        </a:rPr>
                        <a:t>423,521</a:t>
                      </a:r>
                    </a:p>
                  </a:txBody>
                  <a:tcPr marL="9525" marR="9525" marT="9525"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Georgia"/>
                        </a:rPr>
                        <a:t>226,402</a:t>
                      </a:r>
                    </a:p>
                  </a:txBody>
                  <a:tcPr marL="9525" marR="9525" marT="9525" marB="0" anchor="ctr">
                    <a:cell3D prstMaterial="dkEdge">
                      <a:bevel prst="coolSlant"/>
                      <a:lightRig rig="flood" dir="t"/>
                    </a:cell3D>
                  </a:tcPr>
                </a:tc>
                <a:tc>
                  <a:txBody>
                    <a:bodyPr/>
                    <a:lstStyle/>
                    <a:p>
                      <a:pPr marL="0" marR="0" algn="ctr" defTabSz="914400" rtl="1" eaLnBrk="1" latinLnBrk="0" hangingPunct="1">
                        <a:lnSpc>
                          <a:spcPct val="115000"/>
                        </a:lnSpc>
                        <a:spcBef>
                          <a:spcPts val="0"/>
                        </a:spcBef>
                        <a:spcAft>
                          <a:spcPts val="0"/>
                        </a:spcAft>
                      </a:pPr>
                      <a:r>
                        <a:rPr lang="en-US" sz="1400" kern="1200" dirty="0" smtClean="0">
                          <a:solidFill>
                            <a:schemeClr val="accent2">
                              <a:lumMod val="50000"/>
                            </a:schemeClr>
                          </a:solidFill>
                          <a:effectLst>
                            <a:outerShdw blurRad="38100" dist="38100" dir="2700000" algn="tl">
                              <a:srgbClr val="000000">
                                <a:alpha val="43137"/>
                              </a:srgbClr>
                            </a:outerShdw>
                          </a:effectLst>
                        </a:rPr>
                        <a:t>46.5% </a:t>
                      </a:r>
                      <a:endParaRPr lang="en-US" sz="1400" b="1" kern="1200" dirty="0" smtClean="0">
                        <a:solidFill>
                          <a:schemeClr val="accent2">
                            <a:lumMod val="50000"/>
                          </a:schemeClr>
                        </a:solidFill>
                        <a:effectLst>
                          <a:outerShdw blurRad="38100" dist="38100" dir="2700000" algn="tl">
                            <a:srgbClr val="000000">
                              <a:alpha val="43137"/>
                            </a:srgbClr>
                          </a:outerShdw>
                        </a:effectLst>
                        <a:latin typeface="+mn-lt"/>
                        <a:ea typeface="+mn-ea"/>
                        <a:cs typeface="+mn-cs"/>
                      </a:endParaRPr>
                    </a:p>
                  </a:txBody>
                  <a:tcPr marL="68580" marR="68580" marT="9525" marB="0" anchor="ctr">
                    <a:cell3D prstMaterial="dkEdge">
                      <a:bevel prst="coolSlant"/>
                      <a:lightRig rig="flood" dir="t"/>
                    </a:cell3D>
                  </a:tcPr>
                </a:tc>
              </a:tr>
              <a:tr h="822976">
                <a:tc>
                  <a:txBody>
                    <a:bodyPr/>
                    <a:lstStyle/>
                    <a:p>
                      <a:pPr marL="0" marR="0" lvl="0" algn="l" rtl="0">
                        <a:spcBef>
                          <a:spcPts val="0"/>
                        </a:spcBef>
                        <a:spcAft>
                          <a:spcPts val="0"/>
                        </a:spcAft>
                      </a:pPr>
                      <a:r>
                        <a:rPr lang="en-US" sz="1400" dirty="0">
                          <a:solidFill>
                            <a:schemeClr val="accent2">
                              <a:lumMod val="50000"/>
                            </a:schemeClr>
                          </a:solidFill>
                          <a:effectLst>
                            <a:outerShdw blurRad="38100" dist="38100" dir="2700000" algn="tl">
                              <a:srgbClr val="000000">
                                <a:alpha val="43137"/>
                              </a:srgbClr>
                            </a:outerShdw>
                          </a:effectLst>
                        </a:rPr>
                        <a:t>% of Non-compliant Imported Foods (Lab Results) </a:t>
                      </a:r>
                      <a:endParaRPr lang="ar-AE" sz="1400" dirty="0" smtClean="0">
                        <a:solidFill>
                          <a:schemeClr val="accent2">
                            <a:lumMod val="50000"/>
                          </a:schemeClr>
                        </a:solidFill>
                        <a:effectLst>
                          <a:outerShdw blurRad="38100" dist="38100" dir="2700000" algn="tl">
                            <a:srgbClr val="000000">
                              <a:alpha val="43137"/>
                            </a:srgbClr>
                          </a:outerShdw>
                        </a:effectLst>
                      </a:endParaRPr>
                    </a:p>
                    <a:p>
                      <a:pPr marL="0" marR="0" lvl="0" algn="l" rtl="1">
                        <a:spcBef>
                          <a:spcPts val="0"/>
                        </a:spcBef>
                        <a:spcAft>
                          <a:spcPts val="0"/>
                        </a:spcAft>
                      </a:pPr>
                      <a:r>
                        <a:rPr lang="ar-AE" sz="1400" dirty="0" smtClean="0">
                          <a:solidFill>
                            <a:schemeClr val="accent2">
                              <a:lumMod val="50000"/>
                            </a:schemeClr>
                          </a:solidFill>
                          <a:effectLst>
                            <a:outerShdw blurRad="38100" dist="38100" dir="2700000" algn="tl">
                              <a:srgbClr val="000000">
                                <a:alpha val="43137"/>
                              </a:srgbClr>
                            </a:outerShdw>
                          </a:effectLst>
                        </a:rPr>
                        <a:t>% الأغذية المستوردة غير المستوفية </a:t>
                      </a:r>
                      <a:r>
                        <a:rPr lang="ar-AE" sz="1400" dirty="0" err="1" smtClean="0">
                          <a:solidFill>
                            <a:schemeClr val="accent2">
                              <a:lumMod val="50000"/>
                            </a:schemeClr>
                          </a:solidFill>
                          <a:effectLst>
                            <a:outerShdw blurRad="38100" dist="38100" dir="2700000" algn="tl">
                              <a:srgbClr val="000000">
                                <a:alpha val="43137"/>
                              </a:srgbClr>
                            </a:outerShdw>
                          </a:effectLst>
                        </a:rPr>
                        <a:t>مخبرياً</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mn-lt"/>
                        </a:rPr>
                        <a:t>9.80%</a:t>
                      </a:r>
                    </a:p>
                  </a:txBody>
                  <a:tcPr marL="9525" marR="9525" marT="9525"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Georgia"/>
                        </a:rPr>
                        <a:t>7.70%</a:t>
                      </a:r>
                    </a:p>
                  </a:txBody>
                  <a:tcPr marL="9525" marR="9525" marT="9525"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21.4%</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r>
              <a:tr h="605784">
                <a:tc>
                  <a:txBody>
                    <a:bodyPr/>
                    <a:lstStyle/>
                    <a:p>
                      <a:pPr marL="0" marR="0" lvl="0" algn="l" rtl="0">
                        <a:spcBef>
                          <a:spcPts val="0"/>
                        </a:spcBef>
                        <a:spcAft>
                          <a:spcPts val="0"/>
                        </a:spcAft>
                      </a:pPr>
                      <a:r>
                        <a:rPr lang="en-US" sz="1400" dirty="0">
                          <a:solidFill>
                            <a:schemeClr val="accent2">
                              <a:lumMod val="50000"/>
                            </a:schemeClr>
                          </a:solidFill>
                          <a:effectLst>
                            <a:outerShdw blurRad="38100" dist="38100" dir="2700000" algn="tl">
                              <a:srgbClr val="000000">
                                <a:alpha val="43137"/>
                              </a:srgbClr>
                            </a:outerShdw>
                          </a:effectLst>
                        </a:rPr>
                        <a:t>No. of Countries Importing Foods to </a:t>
                      </a:r>
                      <a:r>
                        <a:rPr lang="en-US" sz="1400" dirty="0" smtClean="0">
                          <a:solidFill>
                            <a:schemeClr val="accent2">
                              <a:lumMod val="50000"/>
                            </a:schemeClr>
                          </a:solidFill>
                          <a:effectLst>
                            <a:outerShdw blurRad="38100" dist="38100" dir="2700000" algn="tl">
                              <a:srgbClr val="000000">
                                <a:alpha val="43137"/>
                              </a:srgbClr>
                            </a:outerShdw>
                          </a:effectLst>
                        </a:rPr>
                        <a:t>Dubai</a:t>
                      </a:r>
                      <a:endParaRPr lang="ar-AE" sz="1400" dirty="0" smtClean="0">
                        <a:solidFill>
                          <a:schemeClr val="accent2">
                            <a:lumMod val="50000"/>
                          </a:schemeClr>
                        </a:solidFill>
                        <a:effectLst>
                          <a:outerShdw blurRad="38100" dist="38100" dir="2700000" algn="tl">
                            <a:srgbClr val="000000">
                              <a:alpha val="43137"/>
                            </a:srgbClr>
                          </a:outerShdw>
                        </a:effectLst>
                      </a:endParaRPr>
                    </a:p>
                    <a:p>
                      <a:pPr marL="0" marR="0" lvl="0" algn="l" rtl="1">
                        <a:spcBef>
                          <a:spcPts val="0"/>
                        </a:spcBef>
                        <a:spcAft>
                          <a:spcPts val="0"/>
                        </a:spcAft>
                      </a:pPr>
                      <a:r>
                        <a:rPr lang="ar-AE" sz="1400" dirty="0" smtClean="0">
                          <a:solidFill>
                            <a:schemeClr val="accent2">
                              <a:lumMod val="50000"/>
                            </a:schemeClr>
                          </a:solidFill>
                          <a:effectLst>
                            <a:outerShdw blurRad="38100" dist="38100" dir="2700000" algn="tl">
                              <a:srgbClr val="000000">
                                <a:alpha val="43137"/>
                              </a:srgbClr>
                            </a:outerShdw>
                          </a:effectLst>
                        </a:rPr>
                        <a:t>عدد الدول التي صدرت</a:t>
                      </a:r>
                      <a:r>
                        <a:rPr lang="ar-AE" sz="1400" baseline="0" dirty="0" smtClean="0">
                          <a:solidFill>
                            <a:schemeClr val="accent2">
                              <a:lumMod val="50000"/>
                            </a:schemeClr>
                          </a:solidFill>
                          <a:effectLst>
                            <a:outerShdw blurRad="38100" dist="38100" dir="2700000" algn="tl">
                              <a:srgbClr val="000000">
                                <a:alpha val="43137"/>
                              </a:srgbClr>
                            </a:outerShdw>
                          </a:effectLst>
                        </a:rPr>
                        <a:t> أغذية لدبي</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mn-lt"/>
                        </a:rPr>
                        <a:t>160</a:t>
                      </a:r>
                    </a:p>
                  </a:txBody>
                  <a:tcPr marL="9525" marR="9525" marT="9525"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Georgia"/>
                        </a:rPr>
                        <a:t>163</a:t>
                      </a:r>
                    </a:p>
                  </a:txBody>
                  <a:tcPr marL="9525" marR="9525" marT="9525" marB="0" anchor="ctr">
                    <a:cell3D prstMaterial="dkEdge">
                      <a:bevel prst="coolSlant"/>
                      <a:lightRig rig="flood" dir="t"/>
                    </a:cell3D>
                  </a:tcPr>
                </a:tc>
                <a:tc>
                  <a:txBody>
                    <a:bodyPr/>
                    <a:lstStyle/>
                    <a:p>
                      <a:pPr marL="0" marR="0" algn="ctr" rtl="0">
                        <a:spcBef>
                          <a:spcPts val="0"/>
                        </a:spcBef>
                        <a:spcAft>
                          <a:spcPts val="0"/>
                        </a:spcAft>
                      </a:pPr>
                      <a:r>
                        <a:rPr lang="en-US" sz="1400" dirty="0">
                          <a:solidFill>
                            <a:schemeClr val="accent2">
                              <a:lumMod val="50000"/>
                            </a:schemeClr>
                          </a:solidFill>
                          <a:effectLst>
                            <a:outerShdw blurRad="38100" dist="38100" dir="2700000" algn="tl">
                              <a:srgbClr val="000000">
                                <a:alpha val="43137"/>
                              </a:srgbClr>
                            </a:outerShdw>
                          </a:effectLst>
                        </a:rPr>
                        <a:t>-</a:t>
                      </a:r>
                      <a:r>
                        <a:rPr lang="en-US" sz="1400" dirty="0" smtClean="0">
                          <a:solidFill>
                            <a:schemeClr val="accent2">
                              <a:lumMod val="50000"/>
                            </a:schemeClr>
                          </a:solidFill>
                          <a:effectLst>
                            <a:outerShdw blurRad="38100" dist="38100" dir="2700000" algn="tl">
                              <a:srgbClr val="000000">
                                <a:alpha val="43137"/>
                              </a:srgbClr>
                            </a:outerShdw>
                          </a:effectLst>
                        </a:rPr>
                        <a:t>1.9%</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r>
              <a:tr h="487680">
                <a:tc>
                  <a:txBody>
                    <a:bodyPr/>
                    <a:lstStyle/>
                    <a:p>
                      <a:pPr marL="0" marR="0" lvl="0" algn="l" rtl="0">
                        <a:spcBef>
                          <a:spcPts val="0"/>
                        </a:spcBef>
                        <a:spcAft>
                          <a:spcPts val="0"/>
                        </a:spcAft>
                      </a:pPr>
                      <a:r>
                        <a:rPr lang="en-US" sz="1400" dirty="0">
                          <a:solidFill>
                            <a:schemeClr val="accent2">
                              <a:lumMod val="50000"/>
                            </a:schemeClr>
                          </a:solidFill>
                          <a:effectLst>
                            <a:outerShdw blurRad="38100" dist="38100" dir="2700000" algn="tl">
                              <a:srgbClr val="000000">
                                <a:alpha val="43137"/>
                              </a:srgbClr>
                            </a:outerShdw>
                          </a:effectLst>
                        </a:rPr>
                        <a:t>No. of Ports of </a:t>
                      </a:r>
                      <a:r>
                        <a:rPr lang="en-US" sz="1400" dirty="0" smtClean="0">
                          <a:solidFill>
                            <a:schemeClr val="accent2">
                              <a:lumMod val="50000"/>
                            </a:schemeClr>
                          </a:solidFill>
                          <a:effectLst>
                            <a:outerShdw blurRad="38100" dist="38100" dir="2700000" algn="tl">
                              <a:srgbClr val="000000">
                                <a:alpha val="43137"/>
                              </a:srgbClr>
                            </a:outerShdw>
                          </a:effectLst>
                        </a:rPr>
                        <a:t>Entry</a:t>
                      </a:r>
                      <a:endParaRPr lang="ar-AE" sz="1400" dirty="0" smtClean="0">
                        <a:solidFill>
                          <a:schemeClr val="accent2">
                            <a:lumMod val="50000"/>
                          </a:schemeClr>
                        </a:solidFill>
                        <a:effectLst>
                          <a:outerShdw blurRad="38100" dist="38100" dir="2700000" algn="tl">
                            <a:srgbClr val="000000">
                              <a:alpha val="43137"/>
                            </a:srgbClr>
                          </a:outerShdw>
                        </a:effectLst>
                      </a:endParaRPr>
                    </a:p>
                    <a:p>
                      <a:pPr marL="0" marR="0" lvl="0" algn="l" rtl="1">
                        <a:spcBef>
                          <a:spcPts val="0"/>
                        </a:spcBef>
                        <a:spcAft>
                          <a:spcPts val="0"/>
                        </a:spcAft>
                      </a:pPr>
                      <a:r>
                        <a:rPr lang="ar-AE" sz="1400" dirty="0" smtClean="0">
                          <a:solidFill>
                            <a:schemeClr val="accent2">
                              <a:lumMod val="50000"/>
                            </a:schemeClr>
                          </a:solidFill>
                          <a:effectLst>
                            <a:outerShdw blurRad="38100" dist="38100" dir="2700000" algn="tl">
                              <a:srgbClr val="000000">
                                <a:alpha val="43137"/>
                              </a:srgbClr>
                            </a:outerShdw>
                          </a:effectLst>
                        </a:rPr>
                        <a:t>عدد منافذ الدخول لإمارة</a:t>
                      </a:r>
                      <a:r>
                        <a:rPr lang="ar-AE" sz="1400" baseline="0" dirty="0" smtClean="0">
                          <a:solidFill>
                            <a:schemeClr val="accent2">
                              <a:lumMod val="50000"/>
                            </a:schemeClr>
                          </a:solidFill>
                          <a:effectLst>
                            <a:outerShdw blurRad="38100" dist="38100" dir="2700000" algn="tl">
                              <a:srgbClr val="000000">
                                <a:alpha val="43137"/>
                              </a:srgbClr>
                            </a:outerShdw>
                          </a:effectLst>
                        </a:rPr>
                        <a:t> دبي</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mn-lt"/>
                        </a:rPr>
                        <a:t>19</a:t>
                      </a:r>
                    </a:p>
                  </a:txBody>
                  <a:tcPr marL="9525" marR="9525" marT="9525" marB="0" anchor="ctr">
                    <a:cell3D prstMaterial="dkEdge">
                      <a:bevel prst="coolSlant"/>
                      <a:lightRig rig="flood" dir="t"/>
                    </a:cell3D>
                  </a:tcPr>
                </a:tc>
                <a:tc>
                  <a:txBody>
                    <a:bodyPr/>
                    <a:lstStyle/>
                    <a:p>
                      <a:pPr algn="ctr" rtl="0" fontAlgn="ctr"/>
                      <a:r>
                        <a:rPr lang="ar-SA" sz="1400" b="1" i="0" u="none" strike="noStrike" dirty="0">
                          <a:solidFill>
                            <a:srgbClr val="632523"/>
                          </a:solidFill>
                          <a:effectLst>
                            <a:outerShdw blurRad="50800" dist="38100" algn="tr" rotWithShape="0">
                              <a:prstClr val="black">
                                <a:alpha val="40000"/>
                              </a:prstClr>
                            </a:outerShdw>
                          </a:effectLst>
                          <a:latin typeface="Georgia"/>
                        </a:rPr>
                        <a:t>16</a:t>
                      </a:r>
                    </a:p>
                  </a:txBody>
                  <a:tcPr marL="9525" marR="9525" marT="9525" marB="0" anchor="ctr">
                    <a:cell3D prstMaterial="dkEdge">
                      <a:bevel prst="coolSlant"/>
                      <a:lightRig rig="flood" dir="t"/>
                    </a:cell3D>
                  </a:tcPr>
                </a:tc>
                <a:tc>
                  <a:txBody>
                    <a:bodyPr/>
                    <a:lstStyle/>
                    <a:p>
                      <a:pPr marL="0" marR="0" algn="ctr" rtl="0">
                        <a:spcBef>
                          <a:spcPts val="0"/>
                        </a:spcBef>
                        <a:spcAft>
                          <a:spcPts val="0"/>
                        </a:spcAft>
                      </a:pPr>
                      <a:r>
                        <a:rPr lang="en-US" sz="1400" dirty="0" smtClean="0">
                          <a:solidFill>
                            <a:schemeClr val="accent2">
                              <a:lumMod val="50000"/>
                            </a:schemeClr>
                          </a:solidFill>
                          <a:effectLst>
                            <a:outerShdw blurRad="38100" dist="38100" dir="2700000" algn="tl">
                              <a:srgbClr val="000000">
                                <a:alpha val="43137"/>
                              </a:srgbClr>
                            </a:outerShdw>
                          </a:effectLst>
                        </a:rPr>
                        <a:t>15.8%</a:t>
                      </a:r>
                      <a:endParaRPr lang="en-US" sz="1400" b="1" dirty="0">
                        <a:solidFill>
                          <a:schemeClr val="accent2">
                            <a:lumMod val="50000"/>
                          </a:schemeClr>
                        </a:solidFill>
                        <a:effectLst>
                          <a:outerShdw blurRad="38100" dist="38100" dir="2700000" algn="tl">
                            <a:srgbClr val="000000">
                              <a:alpha val="43137"/>
                            </a:srgbClr>
                          </a:outerShdw>
                        </a:effectLst>
                        <a:latin typeface="Times New Roman"/>
                        <a:ea typeface="SimSun"/>
                        <a:cs typeface="+mn-cs"/>
                      </a:endParaRPr>
                    </a:p>
                  </a:txBody>
                  <a:tcPr marL="68580" marR="68580" marT="0" marB="0" anchor="ctr">
                    <a:cell3D prstMaterial="dkEdge">
                      <a:bevel prst="coolSlant"/>
                      <a:lightRig rig="flood" dir="t"/>
                    </a:cell3D>
                  </a:tcPr>
                </a:tc>
              </a:tr>
            </a:tbl>
          </a:graphicData>
        </a:graphic>
      </p:graphicFrame>
      <p:sp>
        <p:nvSpPr>
          <p:cNvPr id="8" name="Slide Number Placeholder 7"/>
          <p:cNvSpPr>
            <a:spLocks noGrp="1"/>
          </p:cNvSpPr>
          <p:nvPr>
            <p:ph type="sldNum" sz="quarter" idx="12"/>
          </p:nvPr>
        </p:nvSpPr>
        <p:spPr/>
        <p:txBody>
          <a:bodyPr/>
          <a:lstStyle/>
          <a:p>
            <a:fld id="{9D2384F7-550B-4A9B-95FC-19E285ECC956}" type="slidenum">
              <a:rPr lang="en-US" smtClean="0"/>
              <a:pPr/>
              <a:t>5</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093380420"/>
              </p:ext>
            </p:extLst>
          </p:nvPr>
        </p:nvGraphicFramePr>
        <p:xfrm>
          <a:off x="642910" y="1357298"/>
          <a:ext cx="7929618" cy="5190739"/>
        </p:xfrm>
        <a:graphic>
          <a:graphicData uri="http://schemas.openxmlformats.org/drawingml/2006/table">
            <a:tbl>
              <a:tblPr lastRow="1" bandRow="1">
                <a:tableStyleId>{306799F8-075E-4A3A-A7F6-7FBC6576F1A4}</a:tableStyleId>
              </a:tblPr>
              <a:tblGrid>
                <a:gridCol w="3714776"/>
                <a:gridCol w="2707097"/>
                <a:gridCol w="1507745"/>
              </a:tblGrid>
              <a:tr h="287840">
                <a:tc>
                  <a:txBody>
                    <a:bodyPr/>
                    <a:lstStyle/>
                    <a:p>
                      <a:pPr lvl="1" algn="ctr" rtl="0" fontAlgn="b"/>
                      <a:r>
                        <a:rPr lang="en-US" sz="1600" b="1" u="none" strike="noStrike" dirty="0" smtClean="0">
                          <a:solidFill>
                            <a:schemeClr val="accent2">
                              <a:lumMod val="50000"/>
                            </a:schemeClr>
                          </a:solidFill>
                          <a:effectLst>
                            <a:outerShdw blurRad="38100" dist="38100" dir="2700000" algn="tl">
                              <a:srgbClr val="000000">
                                <a:alpha val="43137"/>
                              </a:srgbClr>
                            </a:outerShdw>
                          </a:effectLst>
                        </a:rPr>
                        <a:t>Food</a:t>
                      </a:r>
                      <a:r>
                        <a:rPr lang="en-US" sz="1600" b="1" u="none" strike="noStrike" baseline="0" dirty="0" smtClean="0">
                          <a:solidFill>
                            <a:schemeClr val="accent2">
                              <a:lumMod val="50000"/>
                            </a:schemeClr>
                          </a:solidFill>
                          <a:effectLst>
                            <a:outerShdw blurRad="38100" dist="38100" dir="2700000" algn="tl">
                              <a:srgbClr val="000000">
                                <a:alpha val="43137"/>
                              </a:srgbClr>
                            </a:outerShdw>
                          </a:effectLst>
                        </a:rPr>
                        <a:t> Group</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9525" marR="9525" marT="9525" marB="0" anchor="ctr">
                    <a:cell3D prstMaterial="dkEdge">
                      <a:bevel prst="coolSlant"/>
                      <a:lightRig rig="flood" dir="t"/>
                    </a:cell3D>
                    <a:solidFill>
                      <a:schemeClr val="lt1">
                        <a:alpha val="21000"/>
                      </a:schemeClr>
                    </a:solidFill>
                  </a:tcPr>
                </a:tc>
                <a:tc>
                  <a:txBody>
                    <a:bodyPr/>
                    <a:lstStyle/>
                    <a:p>
                      <a:pPr lvl="0" algn="ctr" rtl="1" fontAlgn="b"/>
                      <a:r>
                        <a:rPr lang="ar-LB" sz="1600" b="1" u="none" strike="noStrike" dirty="0" smtClean="0">
                          <a:solidFill>
                            <a:schemeClr val="accent2">
                              <a:lumMod val="50000"/>
                            </a:schemeClr>
                          </a:solidFill>
                          <a:effectLst>
                            <a:outerShdw blurRad="38100" dist="38100" dir="2700000" algn="tl">
                              <a:srgbClr val="000000">
                                <a:alpha val="43137"/>
                              </a:srgbClr>
                            </a:outerShdw>
                          </a:effectLst>
                        </a:rPr>
                        <a:t>المجموعة الغذائي</a:t>
                      </a:r>
                      <a:r>
                        <a:rPr lang="ar-SA" sz="1600" b="1" u="none" strike="noStrike" dirty="0" smtClean="0">
                          <a:solidFill>
                            <a:schemeClr val="accent2">
                              <a:lumMod val="50000"/>
                            </a:schemeClr>
                          </a:solidFill>
                          <a:effectLst>
                            <a:outerShdw blurRad="38100" dist="38100" dir="2700000" algn="tl">
                              <a:srgbClr val="000000">
                                <a:alpha val="43137"/>
                              </a:srgbClr>
                            </a:outerShdw>
                          </a:effectLst>
                        </a:rPr>
                        <a:t>ة</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9525" marR="9525" marT="9525" marB="0" anchor="ctr">
                    <a:cell3D prstMaterial="dkEdge">
                      <a:bevel prst="coolSlant"/>
                      <a:lightRig rig="flood" dir="t"/>
                    </a:cell3D>
                    <a:solidFill>
                      <a:schemeClr val="lt1">
                        <a:alpha val="21000"/>
                      </a:schemeClr>
                    </a:solidFill>
                  </a:tcPr>
                </a:tc>
                <a:tc>
                  <a:txBody>
                    <a:bodyPr/>
                    <a:lstStyle/>
                    <a:p>
                      <a:pPr algn="ctr" fontAlgn="b"/>
                      <a:r>
                        <a:rPr lang="ar-LB" sz="1600" b="1" u="none" strike="noStrike" baseline="0" dirty="0" smtClean="0">
                          <a:solidFill>
                            <a:schemeClr val="accent2">
                              <a:lumMod val="50000"/>
                            </a:schemeClr>
                          </a:solidFill>
                          <a:effectLst>
                            <a:outerShdw blurRad="38100" dist="38100" dir="2700000" algn="tl">
                              <a:srgbClr val="000000">
                                <a:alpha val="43137"/>
                              </a:srgbClr>
                            </a:outerShdw>
                          </a:effectLst>
                        </a:rPr>
                        <a:t>عدد الأصناف</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9525" marR="9525" marT="9525" marB="0" anchor="ctr">
                    <a:cell3D prstMaterial="dkEdge">
                      <a:bevel prst="coolSlant"/>
                      <a:lightRig rig="flood" dir="t"/>
                    </a:cell3D>
                    <a:solidFill>
                      <a:schemeClr val="lt1">
                        <a:alpha val="21000"/>
                      </a:schemeClr>
                    </a:solidFill>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Grains, Cereals And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الحبوب ومنتجاتها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33599</a:t>
                      </a:r>
                      <a:endParaRPr lang="en-US" sz="1200">
                        <a:effectLst/>
                        <a:latin typeface="Calibri"/>
                        <a:ea typeface="Calibri"/>
                        <a:cs typeface="Arial"/>
                      </a:endParaRPr>
                    </a:p>
                  </a:txBody>
                  <a:tcPr marL="9525" marR="9525" marT="9525" marB="0" anchor="ctr">
                    <a:cell3D prstMaterial="dkEdge">
                      <a:bevel prst="coolSlant"/>
                      <a:lightRig rig="flood" dir="t"/>
                    </a:cell3D>
                  </a:tcPr>
                </a:tc>
              </a:tr>
              <a:tr h="200520">
                <a:tc>
                  <a:txBody>
                    <a:bodyPr/>
                    <a:lstStyle/>
                    <a:p>
                      <a:pPr marL="457200" marR="0" algn="l" rtl="0" fontAlgn="b">
                        <a:lnSpc>
                          <a:spcPts val="158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Chocolates, Confectionery</a:t>
                      </a:r>
                      <a:r>
                        <a:rPr lang="en-US" sz="1400" kern="1200">
                          <a:solidFill>
                            <a:srgbClr val="632523"/>
                          </a:solidFill>
                          <a:effectLst>
                            <a:outerShdw blurRad="38100" dist="38100" dir="2700000" algn="tl">
                              <a:srgbClr val="000000">
                                <a:alpha val="43000"/>
                              </a:srgbClr>
                            </a:outerShdw>
                          </a:effectLst>
                          <a:latin typeface="Arial"/>
                          <a:ea typeface="Times New Roman"/>
                          <a:cs typeface="Arial"/>
                        </a:rPr>
                        <a:t> </a:t>
                      </a: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 &amp;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ts val="1580"/>
                        </a:lnSpc>
                        <a:spcBef>
                          <a:spcPts val="0"/>
                        </a:spcBef>
                        <a:spcAft>
                          <a:spcPts val="0"/>
                        </a:spcAft>
                      </a:pPr>
                      <a:r>
                        <a:rPr lang="ar-AE" sz="1400" kern="1200" dirty="0">
                          <a:solidFill>
                            <a:srgbClr val="632523"/>
                          </a:solidFill>
                          <a:effectLst>
                            <a:outerShdw blurRad="38100" dist="38100" dir="2700000" algn="tl">
                              <a:srgbClr val="000000">
                                <a:alpha val="43000"/>
                              </a:srgbClr>
                            </a:outerShdw>
                          </a:effectLst>
                          <a:latin typeface="Georgia"/>
                          <a:ea typeface="Times New Roman"/>
                          <a:cs typeface="Arial"/>
                        </a:rPr>
                        <a:t>الحلويات والشوكولاته </a:t>
                      </a:r>
                      <a:endParaRPr lang="en-US" sz="1200" dirty="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ts val="158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29931</a:t>
                      </a:r>
                      <a:endParaRPr lang="en-US" sz="1200">
                        <a:effectLst/>
                        <a:latin typeface="Calibri"/>
                        <a:ea typeface="Calibri"/>
                        <a:cs typeface="Arial"/>
                      </a:endParaRPr>
                    </a:p>
                  </a:txBody>
                  <a:tcPr marL="9525" marR="9525" marT="9525" marB="0" anchor="ctr">
                    <a:cell3D prstMaterial="dkEdge">
                      <a:bevel prst="coolSlant"/>
                      <a:lightRig rig="flood" dir="t"/>
                    </a:cell3D>
                  </a:tcPr>
                </a:tc>
              </a:tr>
              <a:tr h="229341">
                <a:tc>
                  <a:txBody>
                    <a:bodyPr/>
                    <a:lstStyle/>
                    <a:p>
                      <a:pPr marL="457200" marR="0" algn="l" rtl="0" fontAlgn="b">
                        <a:lnSpc>
                          <a:spcPts val="169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Herbs, Spices &amp;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ts val="1690"/>
                        </a:lnSpc>
                        <a:spcBef>
                          <a:spcPts val="0"/>
                        </a:spcBef>
                        <a:spcAft>
                          <a:spcPts val="0"/>
                        </a:spcAft>
                      </a:pPr>
                      <a:r>
                        <a:rPr lang="ar-AE" sz="1400" kern="1200" dirty="0">
                          <a:solidFill>
                            <a:srgbClr val="632523"/>
                          </a:solidFill>
                          <a:effectLst>
                            <a:outerShdw blurRad="38100" dist="38100" dir="2700000" algn="tl">
                              <a:srgbClr val="000000">
                                <a:alpha val="43000"/>
                              </a:srgbClr>
                            </a:outerShdw>
                          </a:effectLst>
                          <a:latin typeface="Georgia"/>
                          <a:ea typeface="Times New Roman"/>
                          <a:cs typeface="Arial"/>
                        </a:rPr>
                        <a:t>الأعشاب، البهارات ومنتجاتها </a:t>
                      </a:r>
                      <a:endParaRPr lang="en-US" sz="1200" dirty="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ts val="169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17152</a:t>
                      </a:r>
                      <a:endParaRPr lang="en-US" sz="1200">
                        <a:effectLst/>
                        <a:latin typeface="Calibri"/>
                        <a:ea typeface="Calibri"/>
                        <a:cs typeface="Arial"/>
                      </a:endParaRPr>
                    </a:p>
                  </a:txBody>
                  <a:tcPr marL="9525" marR="9525" marT="9525" marB="0" anchor="ctr">
                    <a:cell3D prstMaterial="dkEdge">
                      <a:bevel prst="coolSlant"/>
                      <a:lightRig rig="flood" dir="t"/>
                    </a:cell3D>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Meat, Poultry And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اللحوم، الدواجن ومنتجاتها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14226</a:t>
                      </a:r>
                      <a:endParaRPr lang="en-US" sz="1200">
                        <a:effectLst/>
                        <a:latin typeface="Calibri"/>
                        <a:ea typeface="Calibri"/>
                        <a:cs typeface="Arial"/>
                      </a:endParaRPr>
                    </a:p>
                  </a:txBody>
                  <a:tcPr marL="9525" marR="9525" marT="9525" marB="0" anchor="ctr">
                    <a:cell3D prstMaterial="dkEdge">
                      <a:bevel prst="coolSlant"/>
                      <a:lightRig rig="flood" dir="t"/>
                    </a:cell3D>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Dairy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منتجات الحليب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12787</a:t>
                      </a:r>
                      <a:endParaRPr lang="en-US" sz="1200">
                        <a:effectLst/>
                        <a:latin typeface="Calibri"/>
                        <a:ea typeface="Calibri"/>
                        <a:cs typeface="Arial"/>
                      </a:endParaRPr>
                    </a:p>
                  </a:txBody>
                  <a:tcPr marL="9525" marR="9525" marT="9525" marB="0" anchor="ctr">
                    <a:cell3D prstMaterial="dkEdge">
                      <a:bevel prst="coolSlant"/>
                      <a:lightRig rig="flood" dir="t"/>
                    </a:cell3D>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Vegetables And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الخضروات ومنتجاتها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9906</a:t>
                      </a:r>
                      <a:endParaRPr lang="en-US" sz="1200">
                        <a:effectLst/>
                        <a:latin typeface="Calibri"/>
                        <a:ea typeface="Calibri"/>
                        <a:cs typeface="Arial"/>
                      </a:endParaRPr>
                    </a:p>
                  </a:txBody>
                  <a:tcPr marL="9525" marR="9525" marT="9525" marB="0" anchor="ctr">
                    <a:cell3D prstMaterial="dkEdge">
                      <a:bevel prst="coolSlant"/>
                      <a:lightRig rig="flood" dir="t"/>
                    </a:cell3D>
                  </a:tcPr>
                </a:tc>
              </a:tr>
              <a:tr h="235598">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Soups,  Sauces, Dressing And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الشوربات، الصلصات ومنتجاتها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9346</a:t>
                      </a:r>
                      <a:endParaRPr lang="en-US" sz="1200">
                        <a:effectLst/>
                        <a:latin typeface="Calibri"/>
                        <a:ea typeface="Calibri"/>
                        <a:cs typeface="Arial"/>
                      </a:endParaRPr>
                    </a:p>
                  </a:txBody>
                  <a:tcPr marL="9525" marR="9525" marT="9525" marB="0" anchor="ctr">
                    <a:cell3D prstMaterial="dkEdge">
                      <a:bevel prst="coolSlant"/>
                      <a:lightRig rig="flood" dir="t"/>
                    </a:cell3D>
                  </a:tcPr>
                </a:tc>
              </a:tr>
              <a:tr h="214314">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Beverages And Soft Drinks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المشروبات والعصائر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8916</a:t>
                      </a:r>
                      <a:endParaRPr lang="en-US" sz="1200">
                        <a:effectLst/>
                        <a:latin typeface="Calibri"/>
                        <a:ea typeface="Calibri"/>
                        <a:cs typeface="Arial"/>
                      </a:endParaRPr>
                    </a:p>
                  </a:txBody>
                  <a:tcPr marL="9525" marR="9525" marT="9525" marB="0" anchor="ctr">
                    <a:cell3D prstMaterial="dkEdge">
                      <a:bevel prst="coolSlant"/>
                      <a:lightRig rig="flood" dir="t"/>
                    </a:cell3D>
                  </a:tcPr>
                </a:tc>
              </a:tr>
              <a:tr h="256931">
                <a:tc>
                  <a:txBody>
                    <a:bodyPr/>
                    <a:lstStyle/>
                    <a:p>
                      <a:pPr marL="457200" marR="0" algn="l" rtl="0" fontAlgn="b">
                        <a:lnSpc>
                          <a:spcPts val="164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Pulses, Seeds, Nuts, and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ts val="164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البقوليات، البذور والمكسرات ومنتجاتها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ts val="164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8689</a:t>
                      </a:r>
                      <a:endParaRPr lang="en-US" sz="1200">
                        <a:effectLst/>
                        <a:latin typeface="Calibri"/>
                        <a:ea typeface="Calibri"/>
                        <a:cs typeface="Arial"/>
                      </a:endParaRPr>
                    </a:p>
                  </a:txBody>
                  <a:tcPr marL="9525" marR="9525" marT="9525" marB="0" anchor="ctr">
                    <a:cell3D prstMaterial="dkEdge">
                      <a:bevel prst="coolSlant"/>
                      <a:lightRig rig="flood" dir="t"/>
                    </a:cell3D>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Fish, Seafood And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الأسماك والأغذية البحرية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7352</a:t>
                      </a:r>
                      <a:endParaRPr lang="en-US" sz="1200">
                        <a:effectLst/>
                        <a:latin typeface="Calibri"/>
                        <a:ea typeface="Calibri"/>
                        <a:cs typeface="Arial"/>
                      </a:endParaRPr>
                    </a:p>
                  </a:txBody>
                  <a:tcPr marL="9525" marR="9525" marT="9525" marB="0" anchor="ctr">
                    <a:cell3D prstMaterial="dkEdge">
                      <a:bevel prst="coolSlant"/>
                      <a:lightRig rig="flood" dir="t"/>
                    </a:cell3D>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Fruits And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LB" sz="1400" kern="1200">
                          <a:solidFill>
                            <a:srgbClr val="632523"/>
                          </a:solidFill>
                          <a:effectLst>
                            <a:outerShdw blurRad="38100" dist="38100" dir="2700000" algn="tl">
                              <a:srgbClr val="000000">
                                <a:alpha val="43000"/>
                              </a:srgbClr>
                            </a:outerShdw>
                          </a:effectLst>
                          <a:latin typeface="Georgia"/>
                          <a:ea typeface="Times New Roman"/>
                          <a:cs typeface="Arial"/>
                        </a:rPr>
                        <a:t>الفواكه ومنتجاتها</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6242</a:t>
                      </a:r>
                      <a:endParaRPr lang="en-US" sz="1200">
                        <a:effectLst/>
                        <a:latin typeface="Calibri"/>
                        <a:ea typeface="Calibri"/>
                        <a:cs typeface="Arial"/>
                      </a:endParaRPr>
                    </a:p>
                  </a:txBody>
                  <a:tcPr marL="9525" marR="9525" marT="9525" marB="0" anchor="ctr">
                    <a:cell3D prstMaterial="dkEdge">
                      <a:bevel prst="coolSlant"/>
                      <a:lightRig rig="flood" dir="t"/>
                    </a:cell3D>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Snacks And Ready To Eat Food</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الأغذية الجاهزة للأكل والوجبات الخفيفة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4657</a:t>
                      </a:r>
                      <a:endParaRPr lang="en-US" sz="1200">
                        <a:effectLst/>
                        <a:latin typeface="Calibri"/>
                        <a:ea typeface="Calibri"/>
                        <a:cs typeface="Arial"/>
                      </a:endParaRPr>
                    </a:p>
                  </a:txBody>
                  <a:tcPr marL="9525" marR="9525" marT="9525" marB="0" anchor="ctr">
                    <a:cell3D prstMaterial="dkEdge">
                      <a:bevel prst="coolSlant"/>
                      <a:lightRig rig="flood" dir="t"/>
                    </a:cell3D>
                  </a:tcPr>
                </a:tc>
              </a:tr>
              <a:tr h="208008">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Oils, Fats, And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الزيوت والشحوم ومنتجاتها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4155</a:t>
                      </a:r>
                      <a:endParaRPr lang="en-US" sz="1200">
                        <a:effectLst/>
                        <a:latin typeface="Calibri"/>
                        <a:ea typeface="Calibri"/>
                        <a:cs typeface="Arial"/>
                      </a:endParaRPr>
                    </a:p>
                  </a:txBody>
                  <a:tcPr marL="9525" marR="9525" marT="9525" marB="0" anchor="ctr">
                    <a:cell3D prstMaterial="dkEdge">
                      <a:bevel prst="coolSlant"/>
                      <a:lightRig rig="flood" dir="t"/>
                    </a:cell3D>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Miscellaneous Food</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أغذية متنوعة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3444</a:t>
                      </a:r>
                      <a:endParaRPr lang="en-US" sz="1200">
                        <a:effectLst/>
                        <a:latin typeface="Calibri"/>
                        <a:ea typeface="Calibri"/>
                        <a:cs typeface="Arial"/>
                      </a:endParaRPr>
                    </a:p>
                  </a:txBody>
                  <a:tcPr marL="9525" marR="9525" marT="9525" marB="0" anchor="ctr">
                    <a:cell3D prstMaterial="dkEdge">
                      <a:bevel prst="coolSlant"/>
                      <a:lightRig rig="flood" dir="t"/>
                    </a:cell3D>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Food Additives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المضافات الغذائية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3141</a:t>
                      </a:r>
                      <a:endParaRPr lang="en-US" sz="1200">
                        <a:effectLst/>
                        <a:latin typeface="Calibri"/>
                        <a:ea typeface="Calibri"/>
                        <a:cs typeface="Arial"/>
                      </a:endParaRPr>
                    </a:p>
                  </a:txBody>
                  <a:tcPr marL="9525" marR="9525" marT="9525" marB="0" anchor="ctr">
                    <a:cell3D prstMaterial="dkEdge">
                      <a:bevel prst="coolSlant"/>
                      <a:lightRig rig="flood" dir="t"/>
                    </a:cell3D>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Special Nutritional Use Products</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أغذية ذات استخدامات تغذوية خاصة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1491</a:t>
                      </a:r>
                      <a:endParaRPr lang="en-US" sz="1200">
                        <a:effectLst/>
                        <a:latin typeface="Calibri"/>
                        <a:ea typeface="Calibri"/>
                        <a:cs typeface="Arial"/>
                      </a:endParaRPr>
                    </a:p>
                  </a:txBody>
                  <a:tcPr marL="9525" marR="9525" marT="9525" marB="0" anchor="ctr">
                    <a:cell3D prstMaterial="dkEdge">
                      <a:bevel prst="coolSlant"/>
                      <a:lightRig rig="flood" dir="t"/>
                    </a:cell3D>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Water</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a:solidFill>
                            <a:srgbClr val="632523"/>
                          </a:solidFill>
                          <a:effectLst>
                            <a:outerShdw blurRad="38100" dist="38100" dir="2700000" algn="tl">
                              <a:srgbClr val="000000">
                                <a:alpha val="43000"/>
                              </a:srgbClr>
                            </a:outerShdw>
                          </a:effectLst>
                          <a:latin typeface="Georgia"/>
                          <a:ea typeface="Times New Roman"/>
                          <a:cs typeface="Arial"/>
                        </a:rPr>
                        <a:t>المياه </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1383</a:t>
                      </a:r>
                      <a:endParaRPr lang="en-US" sz="1200">
                        <a:effectLst/>
                        <a:latin typeface="Calibri"/>
                        <a:ea typeface="Calibri"/>
                        <a:cs typeface="Arial"/>
                      </a:endParaRPr>
                    </a:p>
                  </a:txBody>
                  <a:tcPr marL="9525" marR="9525" marT="9525" marB="0" anchor="ctr">
                    <a:cell3D prstMaterial="dkEdge">
                      <a:bevel prst="coolSlant"/>
                      <a:lightRig rig="flood" dir="t"/>
                    </a:cell3D>
                  </a:tcPr>
                </a:tc>
              </a:tr>
              <a:tr h="226023">
                <a:tc>
                  <a:txBody>
                    <a:bodyPr/>
                    <a:lstStyle/>
                    <a:p>
                      <a:pPr marL="457200" marR="0" algn="l" rtl="0" fontAlgn="b">
                        <a:lnSpc>
                          <a:spcPct val="115000"/>
                        </a:lnSpc>
                        <a:spcBef>
                          <a:spcPts val="0"/>
                        </a:spcBef>
                        <a:spcAft>
                          <a:spcPts val="0"/>
                        </a:spcAft>
                      </a:pPr>
                      <a:r>
                        <a:rPr lang="en-US" sz="1400" kern="1200">
                          <a:solidFill>
                            <a:srgbClr val="632523"/>
                          </a:solidFill>
                          <a:effectLst>
                            <a:outerShdw blurRad="38100" dist="38100" dir="2700000" algn="tl">
                              <a:srgbClr val="000000">
                                <a:alpha val="43000"/>
                              </a:srgbClr>
                            </a:outerShdw>
                          </a:effectLst>
                          <a:latin typeface="Georgia"/>
                          <a:ea typeface="Times New Roman"/>
                          <a:cs typeface="Arial"/>
                        </a:rPr>
                        <a:t>Miscellaneous Non Food</a:t>
                      </a:r>
                      <a:endParaRPr lang="en-US" sz="1200">
                        <a:effectLst/>
                        <a:latin typeface="Calibri"/>
                        <a:ea typeface="Calibri"/>
                        <a:cs typeface="Arial"/>
                      </a:endParaRPr>
                    </a:p>
                  </a:txBody>
                  <a:tcPr marL="9525" marR="9525" marT="9525" marB="0" anchor="ctr">
                    <a:cell3D prstMaterial="dkEdge">
                      <a:bevel prst="coolSlant"/>
                      <a:lightRig rig="flood" dir="t"/>
                    </a:cell3D>
                  </a:tcPr>
                </a:tc>
                <a:tc>
                  <a:txBody>
                    <a:bodyPr/>
                    <a:lstStyle/>
                    <a:p>
                      <a:pPr marL="457200" marR="0" algn="r" rtl="0" fontAlgn="b">
                        <a:lnSpc>
                          <a:spcPct val="115000"/>
                        </a:lnSpc>
                        <a:spcBef>
                          <a:spcPts val="0"/>
                        </a:spcBef>
                        <a:spcAft>
                          <a:spcPts val="0"/>
                        </a:spcAft>
                      </a:pPr>
                      <a:r>
                        <a:rPr lang="ar-AE" sz="1400" kern="1200" dirty="0">
                          <a:solidFill>
                            <a:srgbClr val="632523"/>
                          </a:solidFill>
                          <a:effectLst>
                            <a:outerShdw blurRad="38100" dist="38100" dir="2700000" algn="tl">
                              <a:srgbClr val="000000">
                                <a:alpha val="43000"/>
                              </a:srgbClr>
                            </a:outerShdw>
                          </a:effectLst>
                          <a:latin typeface="Georgia"/>
                          <a:ea typeface="Times New Roman"/>
                          <a:cs typeface="Arial"/>
                        </a:rPr>
                        <a:t>منتجات غير غذائية </a:t>
                      </a:r>
                      <a:endParaRPr lang="en-US" sz="1200" dirty="0">
                        <a:effectLst/>
                        <a:latin typeface="Calibri"/>
                        <a:ea typeface="Calibri"/>
                        <a:cs typeface="Arial"/>
                      </a:endParaRPr>
                    </a:p>
                  </a:txBody>
                  <a:tcPr marL="9525" marR="9525" marT="9525" marB="0" anchor="ctr">
                    <a:cell3D prstMaterial="dkEdge">
                      <a:bevel prst="coolSlant"/>
                      <a:lightRig rig="flood" dir="t"/>
                    </a:cell3D>
                  </a:tcPr>
                </a:tc>
                <a:tc>
                  <a:txBody>
                    <a:bodyPr/>
                    <a:lstStyle/>
                    <a:p>
                      <a:pPr marL="0" marR="0" algn="ctr" rtl="0" fontAlgn="b">
                        <a:lnSpc>
                          <a:spcPct val="115000"/>
                        </a:lnSpc>
                        <a:spcBef>
                          <a:spcPts val="0"/>
                        </a:spcBef>
                        <a:spcAft>
                          <a:spcPts val="0"/>
                        </a:spcAft>
                      </a:pPr>
                      <a:r>
                        <a:rPr lang="en-US" sz="1400" kern="1200" dirty="0">
                          <a:solidFill>
                            <a:srgbClr val="632523"/>
                          </a:solidFill>
                          <a:effectLst>
                            <a:outerShdw blurRad="38100" dist="38100" dir="2700000" algn="tl">
                              <a:srgbClr val="000000">
                                <a:alpha val="43000"/>
                              </a:srgbClr>
                            </a:outerShdw>
                          </a:effectLst>
                          <a:latin typeface="Georgia"/>
                          <a:ea typeface="Times New Roman"/>
                          <a:cs typeface="Arial"/>
                        </a:rPr>
                        <a:t>7</a:t>
                      </a:r>
                      <a:endParaRPr lang="en-US" sz="1200" dirty="0">
                        <a:effectLst/>
                        <a:latin typeface="Calibri"/>
                        <a:ea typeface="Calibri"/>
                        <a:cs typeface="Arial"/>
                      </a:endParaRPr>
                    </a:p>
                  </a:txBody>
                  <a:tcPr marL="9525" marR="9525" marT="9525" marB="0" anchor="ctr">
                    <a:cell3D prstMaterial="dkEdge">
                      <a:bevel prst="coolSlant"/>
                      <a:lightRig rig="flood" dir="t"/>
                    </a:cell3D>
                  </a:tcPr>
                </a:tc>
              </a:tr>
              <a:tr h="380567">
                <a:tc>
                  <a:txBody>
                    <a:bodyPr/>
                    <a:lstStyle/>
                    <a:p>
                      <a:pPr lvl="1" algn="l" rtl="0" fontAlgn="b"/>
                      <a:r>
                        <a:rPr lang="en-US" sz="1600" b="1" u="none" strike="noStrike" dirty="0">
                          <a:solidFill>
                            <a:schemeClr val="accent2">
                              <a:lumMod val="50000"/>
                            </a:schemeClr>
                          </a:solidFill>
                          <a:effectLst>
                            <a:outerShdw blurRad="38100" dist="38100" dir="2700000" algn="tl">
                              <a:srgbClr val="000000">
                                <a:alpha val="43137"/>
                              </a:srgbClr>
                            </a:outerShdw>
                          </a:effectLst>
                        </a:rPr>
                        <a:t>Total</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9525" marR="9525" marT="9525" marB="0" anchor="ctr">
                    <a:cell3D prstMaterial="dkEdge">
                      <a:bevel prst="coolSlant"/>
                      <a:lightRig rig="flood" dir="t"/>
                    </a:cell3D>
                  </a:tcPr>
                </a:tc>
                <a:tc>
                  <a:txBody>
                    <a:bodyPr/>
                    <a:lstStyle/>
                    <a:p>
                      <a:pPr lvl="1" algn="r" rtl="0" fontAlgn="b"/>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9525" marR="9525" marT="9525" marB="0" anchor="ctr">
                    <a:cell3D prstMaterial="dkEdge">
                      <a:bevel prst="coolSlant"/>
                      <a:lightRig rig="flood" dir="t"/>
                    </a:cell3D>
                  </a:tcPr>
                </a:tc>
                <a:tc>
                  <a:txBody>
                    <a:bodyPr/>
                    <a:lstStyle/>
                    <a:p>
                      <a:pPr algn="ctr" fontAlgn="b"/>
                      <a:r>
                        <a:rPr lang="en-US" sz="1600" b="1" u="none" strike="noStrike" dirty="0" smtClean="0">
                          <a:solidFill>
                            <a:schemeClr val="accent2">
                              <a:lumMod val="50000"/>
                            </a:schemeClr>
                          </a:solidFill>
                          <a:effectLst>
                            <a:outerShdw blurRad="38100" dist="38100" dir="2700000" algn="tl">
                              <a:srgbClr val="000000">
                                <a:alpha val="43137"/>
                              </a:srgbClr>
                            </a:outerShdw>
                          </a:effectLst>
                        </a:rPr>
                        <a:t>176,424</a:t>
                      </a:r>
                      <a:endParaRPr lang="en-US" sz="1600" b="1" i="0" u="none" strike="noStrike" dirty="0">
                        <a:solidFill>
                          <a:schemeClr val="accent2">
                            <a:lumMod val="50000"/>
                          </a:schemeClr>
                        </a:solidFill>
                        <a:effectLst>
                          <a:outerShdw blurRad="38100" dist="38100" dir="2700000" algn="tl">
                            <a:srgbClr val="000000">
                              <a:alpha val="43137"/>
                            </a:srgbClr>
                          </a:outerShdw>
                        </a:effectLst>
                        <a:latin typeface="Arial" pitchFamily="34" charset="0"/>
                        <a:cs typeface="Arial" pitchFamily="34" charset="0"/>
                      </a:endParaRPr>
                    </a:p>
                  </a:txBody>
                  <a:tcPr marL="9525" marR="9525" marT="9525" marB="0" anchor="ctr">
                    <a:cell3D prstMaterial="dkEdge">
                      <a:bevel prst="coolSlant"/>
                      <a:lightRig rig="flood" dir="t"/>
                    </a:cell3D>
                  </a:tcPr>
                </a:tc>
              </a:tr>
            </a:tbl>
          </a:graphicData>
        </a:graphic>
      </p:graphicFrame>
      <p:sp>
        <p:nvSpPr>
          <p:cNvPr id="5" name="Title 4"/>
          <p:cNvSpPr>
            <a:spLocks noGrp="1"/>
          </p:cNvSpPr>
          <p:nvPr>
            <p:ph type="title"/>
          </p:nvPr>
        </p:nvSpPr>
        <p:spPr>
          <a:xfrm>
            <a:off x="1215334" y="260648"/>
            <a:ext cx="6595096" cy="79208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a:normAutofit fontScale="90000"/>
          </a:bodyPr>
          <a:lstStyle/>
          <a:p>
            <a:pPr algn="ctr"/>
            <a:r>
              <a:rPr lang="ar-AE" sz="2400" dirty="0" smtClean="0">
                <a:solidFill>
                  <a:schemeClr val="accent2">
                    <a:lumMod val="50000"/>
                  </a:schemeClr>
                </a:solidFill>
                <a:effectLst/>
                <a:latin typeface="Arial" pitchFamily="34" charset="0"/>
                <a:cs typeface="Arial" pitchFamily="34" charset="0"/>
              </a:rPr>
              <a:t>عدد </a:t>
            </a:r>
            <a:r>
              <a:rPr lang="ar-AE" sz="2400" dirty="0">
                <a:solidFill>
                  <a:schemeClr val="accent2">
                    <a:lumMod val="50000"/>
                  </a:schemeClr>
                </a:solidFill>
                <a:effectLst/>
                <a:latin typeface="Arial" pitchFamily="34" charset="0"/>
                <a:cs typeface="Arial" pitchFamily="34" charset="0"/>
              </a:rPr>
              <a:t>الأصناف الغذائية المسجلة في النظام </a:t>
            </a:r>
            <a:r>
              <a:rPr lang="ar-AE" sz="2400" dirty="0" smtClean="0">
                <a:solidFill>
                  <a:schemeClr val="accent2">
                    <a:lumMod val="50000"/>
                  </a:schemeClr>
                </a:solidFill>
                <a:effectLst/>
                <a:latin typeface="Arial" pitchFamily="34" charset="0"/>
                <a:cs typeface="Arial" pitchFamily="34" charset="0"/>
              </a:rPr>
              <a:t>الإلكتروني</a:t>
            </a:r>
            <a:r>
              <a:rPr lang="ar-SA" sz="2400" dirty="0" smtClean="0">
                <a:solidFill>
                  <a:schemeClr val="accent2">
                    <a:lumMod val="50000"/>
                  </a:schemeClr>
                </a:solidFill>
                <a:effectLst/>
                <a:latin typeface="Arial" pitchFamily="34" charset="0"/>
                <a:cs typeface="Arial" pitchFamily="34" charset="0"/>
              </a:rPr>
              <a:t/>
            </a:r>
            <a:br>
              <a:rPr lang="ar-SA" sz="2400" dirty="0" smtClean="0">
                <a:solidFill>
                  <a:schemeClr val="accent2">
                    <a:lumMod val="50000"/>
                  </a:schemeClr>
                </a:solidFill>
                <a:effectLst/>
                <a:latin typeface="Arial" pitchFamily="34" charset="0"/>
                <a:cs typeface="Arial" pitchFamily="34" charset="0"/>
              </a:rPr>
            </a:br>
            <a:r>
              <a:rPr lang="en-US" sz="2400" dirty="0" smtClean="0">
                <a:solidFill>
                  <a:schemeClr val="accent2">
                    <a:lumMod val="50000"/>
                  </a:schemeClr>
                </a:solidFill>
                <a:effectLst/>
                <a:latin typeface="Arial" pitchFamily="34" charset="0"/>
                <a:cs typeface="Arial" pitchFamily="34" charset="0"/>
              </a:rPr>
              <a:t>No. Of Food Items Registered</a:t>
            </a:r>
            <a:r>
              <a:rPr lang="ar-AE" sz="2400" dirty="0" smtClean="0">
                <a:solidFill>
                  <a:schemeClr val="accent2">
                    <a:lumMod val="50000"/>
                  </a:schemeClr>
                </a:solidFill>
                <a:effectLst/>
                <a:latin typeface="Arial" pitchFamily="34" charset="0"/>
                <a:cs typeface="Arial" pitchFamily="34" charset="0"/>
              </a:rPr>
              <a:t> </a:t>
            </a:r>
            <a:r>
              <a:rPr lang="en-US" sz="2400" dirty="0" smtClean="0">
                <a:solidFill>
                  <a:schemeClr val="accent2">
                    <a:lumMod val="50000"/>
                  </a:schemeClr>
                </a:solidFill>
                <a:effectLst/>
                <a:latin typeface="Arial" pitchFamily="34" charset="0"/>
                <a:cs typeface="Arial" pitchFamily="34" charset="0"/>
              </a:rPr>
              <a:t> In The E-system</a:t>
            </a:r>
            <a:endParaRPr lang="en-US" sz="2400" dirty="0">
              <a:solidFill>
                <a:schemeClr val="accent2">
                  <a:lumMod val="50000"/>
                </a:schemeClr>
              </a:solidFill>
              <a:effectLst/>
              <a:latin typeface="Arial" pitchFamily="34" charset="0"/>
              <a:cs typeface="Arial" pitchFamily="34" charset="0"/>
            </a:endParaRPr>
          </a:p>
        </p:txBody>
      </p:sp>
      <p:pic>
        <p:nvPicPr>
          <p:cNvPr id="4" name="Picture 3" descr="C:\Documents and Settings\AAgalaf\Desktop\gpi\logo\square.jpg"/>
          <p:cNvPicPr>
            <a:picLocks noChangeAspect="1" noChangeArrowheads="1"/>
          </p:cNvPicPr>
          <p:nvPr/>
        </p:nvPicPr>
        <p:blipFill>
          <a:blip r:embed="rId3" cstate="print"/>
          <a:srcRect/>
          <a:stretch>
            <a:fillRect/>
          </a:stretch>
        </p:blipFill>
        <p:spPr bwMode="auto">
          <a:xfrm>
            <a:off x="332295"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chart"/>
          <p:cNvPicPr>
            <a:picLocks noChangeAspect="1"/>
          </p:cNvPicPr>
          <p:nvPr/>
        </p:nvPicPr>
        <p:blipFill>
          <a:blip r:embed="rId4" cstate="print"/>
          <a:stretch>
            <a:fillRect/>
          </a:stretch>
        </p:blipFill>
        <p:spPr>
          <a:xfrm>
            <a:off x="8072462"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7" name="Slide Number Placeholder 6"/>
          <p:cNvSpPr>
            <a:spLocks noGrp="1"/>
          </p:cNvSpPr>
          <p:nvPr>
            <p:ph type="sldNum" sz="quarter" idx="12"/>
          </p:nvPr>
        </p:nvSpPr>
        <p:spPr/>
        <p:txBody>
          <a:bodyPr/>
          <a:lstStyle/>
          <a:p>
            <a:fld id="{9D2384F7-550B-4A9B-95FC-19E285ECC956}" type="slidenum">
              <a:rPr lang="en-US" smtClean="0"/>
              <a:pPr/>
              <a:t>6</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D2384F7-550B-4A9B-95FC-19E285ECC956}" type="slidenum">
              <a:rPr lang="en-US" smtClean="0"/>
              <a:pPr/>
              <a:t>7</a:t>
            </a:fld>
            <a:endParaRPr lang="en-US"/>
          </a:p>
        </p:txBody>
      </p:sp>
      <p:pic>
        <p:nvPicPr>
          <p:cNvPr id="5" name="Picture 4" descr="C:\Documents and Settings\AAgalaf\Desktop\gpi\logo\square.jpg"/>
          <p:cNvPicPr>
            <a:picLocks noChangeAspect="1" noChangeArrowheads="1"/>
          </p:cNvPicPr>
          <p:nvPr/>
        </p:nvPicPr>
        <p:blipFill>
          <a:blip r:embed="rId3" cstate="print"/>
          <a:srcRect/>
          <a:stretch>
            <a:fillRect/>
          </a:stretch>
        </p:blipFill>
        <p:spPr bwMode="auto">
          <a:xfrm>
            <a:off x="332295" y="214290"/>
            <a:ext cx="667805"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chart"/>
          <p:cNvPicPr>
            <a:picLocks noChangeAspect="1"/>
          </p:cNvPicPr>
          <p:nvPr/>
        </p:nvPicPr>
        <p:blipFill>
          <a:blip r:embed="rId4" cstate="print"/>
          <a:stretch>
            <a:fillRect/>
          </a:stretch>
        </p:blipFill>
        <p:spPr>
          <a:xfrm>
            <a:off x="8072462" y="214290"/>
            <a:ext cx="713663" cy="71438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graphicFrame>
        <p:nvGraphicFramePr>
          <p:cNvPr id="7" name="Table 6"/>
          <p:cNvGraphicFramePr>
            <a:graphicFrameLocks noGrp="1"/>
          </p:cNvGraphicFramePr>
          <p:nvPr/>
        </p:nvGraphicFramePr>
        <p:xfrm>
          <a:off x="1142976" y="7882160"/>
          <a:ext cx="6786610" cy="28583580"/>
        </p:xfrm>
        <a:graphic>
          <a:graphicData uri="http://schemas.openxmlformats.org/drawingml/2006/table">
            <a:tbl>
              <a:tblPr bandRow="1">
                <a:tableStyleId>{306799F8-075E-4A3A-A7F6-7FBC6576F1A4}</a:tableStyleId>
              </a:tblPr>
              <a:tblGrid>
                <a:gridCol w="620283"/>
                <a:gridCol w="2420314"/>
                <a:gridCol w="1398672"/>
                <a:gridCol w="2347341"/>
              </a:tblGrid>
              <a:tr h="27865">
                <a:tc>
                  <a:txBody>
                    <a:bodyPr/>
                    <a:lstStyle/>
                    <a:p>
                      <a:pPr algn="ctr">
                        <a:lnSpc>
                          <a:spcPct val="115000"/>
                        </a:lnSpc>
                      </a:pPr>
                      <a:endParaRPr lang="en-US" sz="1000" b="1" dirty="0">
                        <a:solidFill>
                          <a:schemeClr val="accent2">
                            <a:lumMod val="50000"/>
                          </a:schemeClr>
                        </a:solidFill>
                        <a:latin typeface="Arial" pitchFamily="34" charset="0"/>
                        <a:ea typeface="Times New Roman"/>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600" b="1" dirty="0" smtClean="0">
                          <a:solidFill>
                            <a:schemeClr val="accent2">
                              <a:lumMod val="50000"/>
                            </a:schemeClr>
                          </a:solidFill>
                          <a:latin typeface="Arial" pitchFamily="34" charset="0"/>
                          <a:cs typeface="Arial" pitchFamily="34" charset="0"/>
                        </a:rPr>
                        <a:t>Country</a:t>
                      </a:r>
                      <a:endParaRPr lang="en-US" sz="1600" b="1" dirty="0">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600" b="1">
                          <a:solidFill>
                            <a:schemeClr val="accent2">
                              <a:lumMod val="50000"/>
                            </a:schemeClr>
                          </a:solidFill>
                          <a:latin typeface="Arial" pitchFamily="34" charset="0"/>
                          <a:cs typeface="Arial" pitchFamily="34" charset="0"/>
                        </a:rPr>
                        <a:t>Weight </a:t>
                      </a:r>
                      <a:endParaRPr lang="en-US" sz="16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600" b="1" dirty="0">
                          <a:solidFill>
                            <a:schemeClr val="accent2">
                              <a:lumMod val="50000"/>
                            </a:schemeClr>
                          </a:solidFill>
                          <a:latin typeface="Arial" pitchFamily="34" charset="0"/>
                          <a:cs typeface="Arial" pitchFamily="34" charset="0"/>
                        </a:rPr>
                        <a:t>% </a:t>
                      </a:r>
                      <a:endParaRPr lang="en-US" sz="1600" b="1" dirty="0">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India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1,498,967.00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26.48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Pakistan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595,203.50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10.51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China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341,227.70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6.03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Brazil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272,891.30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4.82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United States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223,834.60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3.95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South Africa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210,693.80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3.72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Iran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196,442.30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3.47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Australia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191,942.50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3.39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Canada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172,159.10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3.04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Thailand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152,938.40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Italy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137,107.80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2.42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Netherlands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119,381.50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2.11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Philippines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104,756.10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1.85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Malaysia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103,150.90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1.82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Oman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101,215.00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1.79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Egypt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98,383.79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1.74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France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94,513.95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1.67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Turkey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72,661.75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New Zealand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72,344.07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Argentina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64,251.29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Belgium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59,513.31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Myanmar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58,661.30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Sri Lanka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55,374.89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0.98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Germany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47,540.89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0.84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Vietnam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46,312.45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0.82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Indonesia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43,339.11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0.77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Ukraine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42,950.63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0.76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United Kingdom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42,208.66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0.75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29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Chile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37,780.52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0.67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Kenya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37,125.58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0.66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Spain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35,053.30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0.62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Ethiopia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30,466.77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0.54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Japan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24,109.31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0.43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Singapore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19,138.72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0.34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Saudi Arabia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17,586.65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0.31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Poland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16,306.61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0.29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Lebanon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14,929.09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0.26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Bangladesh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14,378.94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0.25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39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Austria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10,858.11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Switzerland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10,311.76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Afghanistan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10,216.51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Denmark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9,893.98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Tanzania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9,619.32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Bahrain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9,542.35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Korea(South)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8,689.56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Greece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8,405.93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Ireland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8,340.58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Algeria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8,058.94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49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Russian Federation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6,951.52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50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United Arab Emirates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5,727.47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51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Malta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5,463.65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0.097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52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Guatemala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5,047.72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0.089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53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Morocco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4,569.22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0.081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54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Uruguay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3,749.81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0.066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55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Syria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3,723.09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0.066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56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Norway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3,694.43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0.065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57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Finland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3,574.46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0.063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58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Mozambique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3,128.98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0.055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59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Bosnia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3,127.30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0.055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Jordan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2,779.76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0.049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Peru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2,548.34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0.045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Cyprus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2,436.46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0.043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Tunisia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2,345.21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0.041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Portugal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2,317.93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0.041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Luxembourg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2,290.31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Mexico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2,164.29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0.038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Romania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2,109.03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0.037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Colombia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2,018.74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0.036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69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Taiwan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2,013.76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0.036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70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Iraq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1,906.42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0.034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71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Ecuador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1,741.54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0.031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72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Bulgaria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1,674.58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73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Paraguay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1,664.34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0.029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74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Zimbabwe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1,419.88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0.025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75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Madagascar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1,291.28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0.023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76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Malawi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1,279.41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0.023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77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Uzbekistan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1,006.69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78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Kuwait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890.10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79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Kazakhstan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844.05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80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Czech Republic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768.48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81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Nigeria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753.13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82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Reunion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692.70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83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Nicaragua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669.52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84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Belize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669.17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85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Comoros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648.48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86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Iceland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636.38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87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Sweden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604.85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88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Somalia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586.03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0.0104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89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Bolivia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558.10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0.0099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90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Yemen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515.80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0.0091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91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Hungary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483.30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0.0085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92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Swaziland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437.94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0.0077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93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Namibia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421.64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0.0074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94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Mauritius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356.27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0.0063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95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Hong Kong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340.61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96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Latvia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329.00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0.0058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97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Qatar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313.24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0.0055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2666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98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Serbia and Montenegro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300.00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0.0053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99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Sudan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278.68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0.0049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Uganda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261.90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0.0046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Palestine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235.47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0.0042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Rwanda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216.40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0.0038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Fiji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205.40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0.0036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Azerbaijan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196.78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0.0035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Costa Rica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195.87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0.0035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Georgia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186.90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0.0033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Angola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179.54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0.0032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Vanuatu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170.60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109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Nepal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142.51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0.0025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Ghana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136.46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0.0024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Honduras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133.96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0.0024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Seychelles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124.75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0.0022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Armenia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112.36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Burkina Faso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110.11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0.0019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Kosovo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109.20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0.0019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Belarus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102.77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0.0018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Ivory Coast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89.38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0.0016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Kyrgyzstan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87.93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0.0016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119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French Guiana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84.08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0.0015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Djibouti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78.64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0.0014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Palau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74.53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0.0013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Panama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74.48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0.0013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Congo democratic republic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63.98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0.0011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Burundi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59.14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Brunei Darussalam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55.38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0.00098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Cambodia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48.86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0.00086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Kiribati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41.69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0.00074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Maldives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33.43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0.00059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129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Laos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30.90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0.00055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130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Macedonia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28.94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0.00051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131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Haiti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26.12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0.00046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132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Lithuania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25.37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0.00045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34191">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133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Central African Republic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22.70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134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Slovenia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22.68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135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Trinidad and Tobago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22.23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0.00039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136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Moldova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20.23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0.00036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137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Serbia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19.69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0.00035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138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Jamaica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18.99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0.00034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139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Korea(North)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17.54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0.00031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140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Dominican Republic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17.08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141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Croatia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10.90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0.00019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142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Nauru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9.70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0.00017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143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Togo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8.21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0.00014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144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Micronesia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8.00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0.00014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145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Saint Kitts and Nevis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7.26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0.00013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146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Liberia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6.46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0.00011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147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Estonia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5.00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0.000088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148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Slovakia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3.76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0.000066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149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Bhutan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3.40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150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Niger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3.19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0.000056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151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Papua New Guinea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3.00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0.000053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30024">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152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French Polynesia(Tahiti)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3.00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0.000053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153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Benin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2.97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0.000052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154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Senegal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2.86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0.000051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155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Libya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2.19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0.000039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156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Eritrea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0.50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0.000009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157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Mauritania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0.41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0.000007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158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Andorra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0.30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0.000005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159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Cameroon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0.01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0.0000003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160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Albania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000" b="1">
                          <a:solidFill>
                            <a:schemeClr val="accent2">
                              <a:lumMod val="50000"/>
                            </a:schemeClr>
                          </a:solidFill>
                          <a:latin typeface="Arial" pitchFamily="34" charset="0"/>
                          <a:cs typeface="Arial" pitchFamily="34" charset="0"/>
                        </a:rPr>
                        <a:t>0.00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000" b="1">
                          <a:solidFill>
                            <a:schemeClr val="accent2">
                              <a:lumMod val="50000"/>
                            </a:schemeClr>
                          </a:solidFill>
                          <a:latin typeface="Arial" pitchFamily="34" charset="0"/>
                          <a:cs typeface="Arial" pitchFamily="34" charset="0"/>
                        </a:rPr>
                        <a:t>0.0000002 </a:t>
                      </a:r>
                      <a:endParaRPr lang="en-US" sz="1000" b="1">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r h="0">
                <a:tc>
                  <a:txBody>
                    <a:bodyPr/>
                    <a:lstStyle/>
                    <a:p>
                      <a:pPr algn="ctr">
                        <a:lnSpc>
                          <a:spcPct val="115000"/>
                        </a:lnSpc>
                      </a:pPr>
                      <a:endParaRPr lang="en-US" sz="1000" b="1">
                        <a:solidFill>
                          <a:schemeClr val="accent2">
                            <a:lumMod val="50000"/>
                          </a:schemeClr>
                        </a:solidFill>
                        <a:latin typeface="Arial" pitchFamily="34" charset="0"/>
                        <a:ea typeface="Times New Roman"/>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400" b="1" dirty="0">
                          <a:solidFill>
                            <a:schemeClr val="accent2">
                              <a:lumMod val="50000"/>
                            </a:schemeClr>
                          </a:solidFill>
                          <a:latin typeface="Arial" pitchFamily="34" charset="0"/>
                          <a:cs typeface="Arial" pitchFamily="34" charset="0"/>
                        </a:rPr>
                        <a:t>Total </a:t>
                      </a:r>
                      <a:endParaRPr lang="en-US" sz="1400" b="1" dirty="0">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rtl="1">
                        <a:lnSpc>
                          <a:spcPct val="115000"/>
                        </a:lnSpc>
                        <a:spcBef>
                          <a:spcPts val="0"/>
                        </a:spcBef>
                        <a:spcAft>
                          <a:spcPts val="1000"/>
                        </a:spcAft>
                      </a:pPr>
                      <a:r>
                        <a:rPr lang="ar-SA" sz="1400" b="1" dirty="0">
                          <a:solidFill>
                            <a:schemeClr val="accent2">
                              <a:lumMod val="50000"/>
                            </a:schemeClr>
                          </a:solidFill>
                          <a:latin typeface="Arial" pitchFamily="34" charset="0"/>
                          <a:cs typeface="Arial" pitchFamily="34" charset="0"/>
                        </a:rPr>
                        <a:t>5,660,609.00 </a:t>
                      </a:r>
                      <a:endParaRPr lang="en-US" sz="1400" b="1" dirty="0">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c>
                  <a:txBody>
                    <a:bodyPr/>
                    <a:lstStyle/>
                    <a:p>
                      <a:pPr marL="0" marR="0" algn="ctr">
                        <a:lnSpc>
                          <a:spcPct val="115000"/>
                        </a:lnSpc>
                        <a:spcBef>
                          <a:spcPts val="0"/>
                        </a:spcBef>
                        <a:spcAft>
                          <a:spcPts val="1000"/>
                        </a:spcAft>
                      </a:pPr>
                      <a:r>
                        <a:rPr lang="en-US" sz="1400" b="1" dirty="0">
                          <a:solidFill>
                            <a:schemeClr val="accent2">
                              <a:lumMod val="50000"/>
                            </a:schemeClr>
                          </a:solidFill>
                          <a:latin typeface="Arial" pitchFamily="34" charset="0"/>
                          <a:cs typeface="Arial" pitchFamily="34" charset="0"/>
                        </a:rPr>
                        <a:t>100 % </a:t>
                      </a:r>
                      <a:endParaRPr lang="en-US" sz="1400" b="1" dirty="0">
                        <a:solidFill>
                          <a:schemeClr val="accent2">
                            <a:lumMod val="50000"/>
                          </a:schemeClr>
                        </a:solidFill>
                        <a:latin typeface="Arial" pitchFamily="34" charset="0"/>
                        <a:ea typeface="Calibri"/>
                        <a:cs typeface="Arial" pitchFamily="34" charset="0"/>
                      </a:endParaRPr>
                    </a:p>
                  </a:txBody>
                  <a:tcPr marL="100" marR="100" marT="100" marB="0" anchor="ctr">
                    <a:cell3D prstMaterial="dkEdge">
                      <a:bevel prst="coolSlant"/>
                      <a:lightRig rig="flood" dir="t"/>
                    </a:cell3D>
                  </a:tcPr>
                </a:tc>
              </a:tr>
            </a:tbl>
          </a:graphicData>
        </a:graphic>
      </p:graphicFrame>
      <p:sp>
        <p:nvSpPr>
          <p:cNvPr id="2" name="Title 1"/>
          <p:cNvSpPr>
            <a:spLocks noGrp="1"/>
          </p:cNvSpPr>
          <p:nvPr>
            <p:ph type="title"/>
          </p:nvPr>
        </p:nvSpPr>
        <p:spPr>
          <a:xfrm>
            <a:off x="1331640" y="-24"/>
            <a:ext cx="6480720" cy="1124768"/>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anchor="t"/>
          <a:lstStyle/>
          <a:p>
            <a:pPr algn="ctr" rtl="1"/>
            <a:r>
              <a:rPr lang="ar-LB" sz="2400" dirty="0" smtClean="0">
                <a:solidFill>
                  <a:schemeClr val="accent2">
                    <a:lumMod val="50000"/>
                  </a:schemeClr>
                </a:solidFill>
                <a:effectLst/>
              </a:rPr>
              <a:t>تصنيف الدول حسب كميات الأغذية</a:t>
            </a:r>
            <a:r>
              <a:rPr lang="en-US" sz="2400" dirty="0" smtClean="0">
                <a:solidFill>
                  <a:schemeClr val="accent2">
                    <a:lumMod val="50000"/>
                  </a:schemeClr>
                </a:solidFill>
                <a:effectLst/>
              </a:rPr>
              <a:t> </a:t>
            </a:r>
            <a:r>
              <a:rPr lang="ar-LB" sz="2400" dirty="0" smtClean="0">
                <a:solidFill>
                  <a:schemeClr val="accent2">
                    <a:lumMod val="50000"/>
                  </a:schemeClr>
                </a:solidFill>
                <a:effectLst/>
              </a:rPr>
              <a:t>المستوردة</a:t>
            </a:r>
            <a:r>
              <a:rPr lang="en-US" sz="2400" dirty="0" smtClean="0">
                <a:solidFill>
                  <a:schemeClr val="accent2">
                    <a:lumMod val="50000"/>
                  </a:schemeClr>
                </a:solidFill>
                <a:effectLst/>
              </a:rPr>
              <a:t>   2010 </a:t>
            </a:r>
            <a:r>
              <a:rPr lang="ar-LB" sz="2800" dirty="0" smtClean="0">
                <a:solidFill>
                  <a:schemeClr val="accent2">
                    <a:lumMod val="50000"/>
                  </a:schemeClr>
                </a:solidFill>
                <a:effectLst/>
              </a:rPr>
              <a:t/>
            </a:r>
            <a:br>
              <a:rPr lang="ar-LB" sz="2800" dirty="0" smtClean="0">
                <a:solidFill>
                  <a:schemeClr val="accent2">
                    <a:lumMod val="50000"/>
                  </a:schemeClr>
                </a:solidFill>
                <a:effectLst/>
              </a:rPr>
            </a:br>
            <a:r>
              <a:rPr lang="en-US" sz="2000" dirty="0" smtClean="0">
                <a:solidFill>
                  <a:schemeClr val="accent2">
                    <a:lumMod val="50000"/>
                  </a:schemeClr>
                </a:solidFill>
                <a:effectLst/>
              </a:rPr>
              <a:t>Countries Ranking According To Amount Of Imported Foods 2010</a:t>
            </a:r>
            <a:endParaRPr lang="en-US" dirty="0">
              <a:effectLst/>
            </a:endParaRPr>
          </a:p>
        </p:txBody>
      </p:sp>
    </p:spTree>
    <p:custDataLst>
      <p:tags r:id="rId1"/>
    </p:custData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3.05556E-6 3.2687E-6 L -0.00382 -0.90374 " pathEditMode="relative" rAng="0" ptsTypes="AA">
                                      <p:cBhvr>
                                        <p:cTn id="6" dur="2000" fill="hold"/>
                                        <p:tgtEl>
                                          <p:spTgt spid="7"/>
                                        </p:tgtEl>
                                        <p:attrNameLst>
                                          <p:attrName>ppt_x</p:attrName>
                                          <p:attrName>ppt_y</p:attrName>
                                        </p:attrNameLst>
                                      </p:cBhvr>
                                      <p:rCtr x="-2" y="-452"/>
                                    </p:animMotion>
                                  </p:childTnLst>
                                </p:cTn>
                              </p:par>
                            </p:childTnLst>
                          </p:cTn>
                        </p:par>
                      </p:childTnLst>
                    </p:cTn>
                  </p:par>
                  <p:par>
                    <p:cTn id="7" fill="hold">
                      <p:stCondLst>
                        <p:cond delay="indefinite"/>
                      </p:stCondLst>
                      <p:childTnLst>
                        <p:par>
                          <p:cTn id="8" fill="hold">
                            <p:stCondLst>
                              <p:cond delay="0"/>
                            </p:stCondLst>
                            <p:childTnLst>
                              <p:par>
                                <p:cTn id="9" presetID="64" presetClass="path" presetSubtype="0" accel="50000" decel="50000" fill="hold" nodeType="clickEffect">
                                  <p:stCondLst>
                                    <p:cond delay="0"/>
                                  </p:stCondLst>
                                  <p:childTnLst>
                                    <p:animMotion origin="layout" path="M -0.00382 -0.90374 L 0.00399 -4.63135 " pathEditMode="relative" rAng="0" ptsTypes="AA">
                                      <p:cBhvr>
                                        <p:cTn id="10" dur="2000" fill="hold"/>
                                        <p:tgtEl>
                                          <p:spTgt spid="7"/>
                                        </p:tgtEl>
                                        <p:attrNameLst>
                                          <p:attrName>ppt_x</p:attrName>
                                          <p:attrName>ppt_y</p:attrName>
                                        </p:attrNameLst>
                                      </p:cBhvr>
                                      <p:rCtr x="4" y="-186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xmlns="" val="609525235"/>
              </p:ext>
            </p:extLst>
          </p:nvPr>
        </p:nvGraphicFramePr>
        <p:xfrm>
          <a:off x="279182" y="214292"/>
          <a:ext cx="8613296" cy="6383060"/>
        </p:xfrm>
        <a:graphic>
          <a:graphicData uri="http://schemas.openxmlformats.org/drawingml/2006/chart">
            <c:chart xmlns:c="http://schemas.openxmlformats.org/drawingml/2006/chart" xmlns:r="http://schemas.openxmlformats.org/officeDocument/2006/relationships" r:id="rId3"/>
          </a:graphicData>
        </a:graphic>
      </p:graphicFrame>
      <p:pic>
        <p:nvPicPr>
          <p:cNvPr id="5" name="chart"/>
          <p:cNvPicPr>
            <a:picLocks noChangeAspect="1"/>
          </p:cNvPicPr>
          <p:nvPr/>
        </p:nvPicPr>
        <p:blipFill>
          <a:blip r:embed="rId4" cstate="print"/>
          <a:stretch>
            <a:fillRect/>
          </a:stretch>
        </p:blipFill>
        <p:spPr>
          <a:xfrm>
            <a:off x="7990006" y="188640"/>
            <a:ext cx="830466" cy="74365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6" name="Picture 2" descr="C:\Documents and Settings\AAgalaf\Desktop\gpi\logo\square.jpg"/>
          <p:cNvPicPr>
            <a:picLocks noChangeAspect="1" noChangeArrowheads="1"/>
          </p:cNvPicPr>
          <p:nvPr/>
        </p:nvPicPr>
        <p:blipFill>
          <a:blip r:embed="rId5" cstate="print"/>
          <a:srcRect/>
          <a:stretch>
            <a:fillRect/>
          </a:stretch>
        </p:blipFill>
        <p:spPr bwMode="auto">
          <a:xfrm>
            <a:off x="279182" y="214292"/>
            <a:ext cx="908441" cy="71800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7" name="Slide Number Placeholder 6"/>
          <p:cNvSpPr>
            <a:spLocks noGrp="1"/>
          </p:cNvSpPr>
          <p:nvPr>
            <p:ph type="sldNum" sz="quarter" idx="12"/>
          </p:nvPr>
        </p:nvSpPr>
        <p:spPr/>
        <p:txBody>
          <a:bodyPr/>
          <a:lstStyle/>
          <a:p>
            <a:fld id="{9D2384F7-550B-4A9B-95FC-19E285ECC956}" type="slidenum">
              <a:rPr lang="en-US" smtClean="0"/>
              <a:pPr/>
              <a:t>8</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xmlns="" val="50347390"/>
              </p:ext>
            </p:extLst>
          </p:nvPr>
        </p:nvGraphicFramePr>
        <p:xfrm>
          <a:off x="0" y="0"/>
          <a:ext cx="9144000" cy="685800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3"/>
          <p:cNvSpPr>
            <a:spLocks noGrp="1"/>
          </p:cNvSpPr>
          <p:nvPr>
            <p:ph type="ctrTitle"/>
          </p:nvPr>
        </p:nvSpPr>
        <p:spPr>
          <a:xfrm>
            <a:off x="1691680" y="188640"/>
            <a:ext cx="5760640" cy="936104"/>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a:lstStyle/>
          <a:p>
            <a:pPr rtl="1">
              <a:defRPr sz="2160" b="1" i="0" u="none" strike="noStrike" kern="1200" baseline="0">
                <a:solidFill>
                  <a:sysClr val="window" lastClr="FFFFFF"/>
                </a:solidFill>
                <a:latin typeface="+mn-lt"/>
                <a:ea typeface="+mn-ea"/>
                <a:cs typeface="+mn-cs"/>
              </a:defRPr>
            </a:pPr>
            <a:r>
              <a:rPr lang="ar-AE" kern="1200" dirty="0">
                <a:solidFill>
                  <a:schemeClr val="accent2">
                    <a:lumMod val="50000"/>
                  </a:schemeClr>
                </a:solidFill>
                <a:effectLst/>
              </a:rPr>
              <a:t>أكثر 10 دول </a:t>
            </a:r>
            <a:r>
              <a:rPr lang="ar-SA" kern="1200" dirty="0">
                <a:solidFill>
                  <a:schemeClr val="accent2">
                    <a:lumMod val="50000"/>
                  </a:schemeClr>
                </a:solidFill>
                <a:effectLst/>
              </a:rPr>
              <a:t>تصديرا لل</a:t>
            </a:r>
            <a:r>
              <a:rPr lang="ar-AE" kern="1200" dirty="0">
                <a:solidFill>
                  <a:schemeClr val="accent2">
                    <a:lumMod val="50000"/>
                  </a:schemeClr>
                </a:solidFill>
                <a:effectLst/>
              </a:rPr>
              <a:t>أغذية </a:t>
            </a:r>
            <a:r>
              <a:rPr lang="ar-SA" kern="1200" dirty="0">
                <a:solidFill>
                  <a:schemeClr val="accent2">
                    <a:lumMod val="50000"/>
                  </a:schemeClr>
                </a:solidFill>
                <a:effectLst/>
              </a:rPr>
              <a:t>لإمارة </a:t>
            </a:r>
            <a:r>
              <a:rPr lang="ar-AE" kern="1200" dirty="0">
                <a:solidFill>
                  <a:schemeClr val="accent2">
                    <a:lumMod val="50000"/>
                  </a:schemeClr>
                </a:solidFill>
                <a:effectLst/>
              </a:rPr>
              <a:t>دبي عام 2010</a:t>
            </a:r>
            <a:r>
              <a:rPr lang="en-US" kern="1200" dirty="0">
                <a:solidFill>
                  <a:schemeClr val="accent2">
                    <a:lumMod val="50000"/>
                  </a:schemeClr>
                </a:solidFill>
                <a:effectLst/>
              </a:rPr>
              <a:t> </a:t>
            </a:r>
            <a:r>
              <a:rPr lang="ar-AE" kern="1200" dirty="0">
                <a:solidFill>
                  <a:schemeClr val="accent2">
                    <a:lumMod val="50000"/>
                  </a:schemeClr>
                </a:solidFill>
                <a:effectLst/>
              </a:rPr>
              <a:t/>
            </a:r>
            <a:br>
              <a:rPr lang="ar-AE" kern="1200" dirty="0">
                <a:solidFill>
                  <a:schemeClr val="accent2">
                    <a:lumMod val="50000"/>
                  </a:schemeClr>
                </a:solidFill>
                <a:effectLst/>
              </a:rPr>
            </a:br>
            <a:r>
              <a:rPr lang="en-US" sz="1800" kern="1200" dirty="0">
                <a:solidFill>
                  <a:schemeClr val="accent2">
                    <a:lumMod val="50000"/>
                  </a:schemeClr>
                </a:solidFill>
                <a:effectLst/>
              </a:rPr>
              <a:t>TOP 10 Countries For Importing Foods In </a:t>
            </a:r>
            <a:r>
              <a:rPr lang="en-US" sz="1800" kern="1200" dirty="0" smtClean="0">
                <a:solidFill>
                  <a:schemeClr val="accent2">
                    <a:lumMod val="50000"/>
                  </a:schemeClr>
                </a:solidFill>
                <a:effectLst/>
              </a:rPr>
              <a:t>2010</a:t>
            </a:r>
            <a:endParaRPr lang="ar-SA" dirty="0">
              <a:effectLst/>
            </a:endParaRPr>
          </a:p>
        </p:txBody>
      </p:sp>
      <p:sp>
        <p:nvSpPr>
          <p:cNvPr id="3" name="Slide Number Placeholder 2"/>
          <p:cNvSpPr>
            <a:spLocks noGrp="1"/>
          </p:cNvSpPr>
          <p:nvPr>
            <p:ph type="sldNum" sz="quarter" idx="4"/>
          </p:nvPr>
        </p:nvSpPr>
        <p:spPr/>
        <p:txBody>
          <a:bodyPr/>
          <a:lstStyle/>
          <a:p>
            <a:fld id="{9D2384F7-550B-4A9B-95FC-19E285ECC956}" type="slidenum">
              <a:rPr lang="en-US" smtClean="0"/>
              <a:pPr/>
              <a:t>9</a:t>
            </a:fld>
            <a:endParaRPr lang="en-US"/>
          </a:p>
        </p:txBody>
      </p:sp>
    </p:spTree>
    <p:custDataLst>
      <p:tags r:id="rId1"/>
    </p:custDataLst>
  </p:cSld>
  <p:clrMapOvr>
    <a:masterClrMapping/>
  </p:clrMapOvr>
  <p:transition>
    <p:randomBar dir="vert"/>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Fast "/>
  <p:tag name="POWER3D IMAGE0" val="square.jpg"/>
  <p:tag name="POWER3D SOUND" val="Emerald Screens"/>
</p:tagLst>
</file>

<file path=ppt/tags/tag10.xml><?xml version="1.0" encoding="utf-8"?>
<p:tagLst xmlns:a="http://schemas.openxmlformats.org/drawingml/2006/main" xmlns:r="http://schemas.openxmlformats.org/officeDocument/2006/relationships" xmlns:p="http://schemas.openxmlformats.org/presentationml/2006/main">
  <p:tag name="POWER3D TRANSITION" val="TurnImageTurn.p3d 1"/>
  <p:tag name="POWER3D OPTIONS" val="Fast "/>
  <p:tag name="POWER3D IMAGE0" val="C:\Program Files (x86)\PowerPlugs\Transitions\square.jpg"/>
  <p:tag name="POWER3D SOUND" val="Turn Image Turn"/>
</p:tagLst>
</file>

<file path=ppt/tags/tag11.xml><?xml version="1.0" encoding="utf-8"?>
<p:tagLst xmlns:a="http://schemas.openxmlformats.org/drawingml/2006/main" xmlns:r="http://schemas.openxmlformats.org/officeDocument/2006/relationships" xmlns:p="http://schemas.openxmlformats.org/presentationml/2006/main">
  <p:tag name="POWER3D TRANSITION" val="TurningPieces.p3d 1"/>
  <p:tag name="POWER3D OPTIONS" val="Fast "/>
  <p:tag name="POWER3D IMAGE0" val="C:\Program Files (x86)\PowerPlugs\Transitions\square.jpg"/>
  <p:tag name="POWER3D SOUND" val="Turning Pieces"/>
  <p:tag name="WP_AF_EFFECT_INFO" val="0"/>
</p:tagLst>
</file>

<file path=ppt/tags/tag12.xml><?xml version="1.0" encoding="utf-8"?>
<p:tagLst xmlns:a="http://schemas.openxmlformats.org/drawingml/2006/main" xmlns:r="http://schemas.openxmlformats.org/officeDocument/2006/relationships" xmlns:p="http://schemas.openxmlformats.org/presentationml/2006/main">
  <p:tag name="POWER3D TRANSITION" val="TwirlingPanels.p3d 0"/>
  <p:tag name="POWER3D OPTIONS" val="Fast "/>
  <p:tag name="POWER3D IMAGE0" val="C:\Program Files (x86)\PowerPlugs\Transitions\square.jpg"/>
  <p:tag name="POWER3D SOUND" val="Twirling Panels"/>
</p:tagLst>
</file>

<file path=ppt/tags/tag13.xml><?xml version="1.0" encoding="utf-8"?>
<p:tagLst xmlns:a="http://schemas.openxmlformats.org/drawingml/2006/main" xmlns:r="http://schemas.openxmlformats.org/officeDocument/2006/relationships" xmlns:p="http://schemas.openxmlformats.org/presentationml/2006/main">
  <p:tag name="POWER3D TRANSITION" val="VirtualBillboard.p3d 0"/>
  <p:tag name="POWER3D OPTIONS" val="Fast "/>
  <p:tag name="POWER3D IMAGE0" val="C:\Program Files (x86)\PowerPlugs\Transitions\square.jpg"/>
  <p:tag name="POWER3D SOUND" val="Virtual Billboard"/>
</p:tagLst>
</file>

<file path=ppt/tags/tag14.xml><?xml version="1.0" encoding="utf-8"?>
<p:tagLst xmlns:a="http://schemas.openxmlformats.org/drawingml/2006/main" xmlns:r="http://schemas.openxmlformats.org/officeDocument/2006/relationships" xmlns:p="http://schemas.openxmlformats.org/presentationml/2006/main">
  <p:tag name="POWER3D TRANSITION" val="EmeraldScreens.p3d 2"/>
  <p:tag name="POWER3D OPTIONS" val="Fast "/>
  <p:tag name="POWER3D IMAGE0" val="square.jpg"/>
  <p:tag name="POWER3D SOUND" val="Emerald Screens"/>
</p:tagLst>
</file>

<file path=ppt/tags/tag15.xml><?xml version="1.0" encoding="utf-8"?>
<p:tagLst xmlns:a="http://schemas.openxmlformats.org/drawingml/2006/main" xmlns:r="http://schemas.openxmlformats.org/officeDocument/2006/relationships" xmlns:p="http://schemas.openxmlformats.org/presentationml/2006/main">
  <p:tag name="POWER3D TRANSITION" val="ImperialDisk.p3d 2"/>
  <p:tag name="POWER3D OPTIONS" val="Fast "/>
  <p:tag name="POWER3D IMAGE0" val="C:\Program Files (x86)\PowerPlugs\Transitions\square.jpg"/>
  <p:tag name="POWER3D SOUND" val="Imperial Disk"/>
</p:tagLst>
</file>

<file path=ppt/tags/tag16.xml><?xml version="1.0" encoding="utf-8"?>
<p:tagLst xmlns:a="http://schemas.openxmlformats.org/drawingml/2006/main" xmlns:r="http://schemas.openxmlformats.org/officeDocument/2006/relationships" xmlns:p="http://schemas.openxmlformats.org/presentationml/2006/main">
  <p:tag name="POWER3D TRANSITION" val="TurnImageTurn.p3d 2"/>
  <p:tag name="POWER3D OPTIONS" val="Fast "/>
  <p:tag name="POWER3D IMAGE0" val="C:\Program Files (x86)\PowerPlugs\Transitions\square.jpg"/>
  <p:tag name="POWER3D SOUND" val="Turn Image Turn"/>
</p:tagLst>
</file>

<file path=ppt/tags/tag17.xml><?xml version="1.0" encoding="utf-8"?>
<p:tagLst xmlns:a="http://schemas.openxmlformats.org/drawingml/2006/main" xmlns:r="http://schemas.openxmlformats.org/officeDocument/2006/relationships" xmlns:p="http://schemas.openxmlformats.org/presentationml/2006/main">
  <p:tag name="POWER3D TRANSITION" val="TurningPieces.p3d 2"/>
  <p:tag name="POWER3D OPTIONS" val="Fast "/>
  <p:tag name="POWER3D IMAGE0" val="C:\Program Files (x86)\PowerPlugs\Transitions\square.jpg"/>
  <p:tag name="POWER3D SOUND" val="Turning Pieces"/>
</p:tagLst>
</file>

<file path=ppt/tags/tag18.xml><?xml version="1.0" encoding="utf-8"?>
<p:tagLst xmlns:a="http://schemas.openxmlformats.org/drawingml/2006/main" xmlns:r="http://schemas.openxmlformats.org/officeDocument/2006/relationships" xmlns:p="http://schemas.openxmlformats.org/presentationml/2006/main">
  <p:tag name="POWER3D TRANSITION" val="TwirlingPanels.p3d 1"/>
  <p:tag name="POWER3D OPTIONS" val="Fast "/>
  <p:tag name="POWER3D IMAGE0" val="C:\Program Files (x86)\PowerPlugs\Transitions\square.jpg"/>
  <p:tag name="POWER3D SOUND" val="Twirling Panels"/>
</p:tagLst>
</file>

<file path=ppt/tags/tag19.xml><?xml version="1.0" encoding="utf-8"?>
<p:tagLst xmlns:a="http://schemas.openxmlformats.org/drawingml/2006/main" xmlns:r="http://schemas.openxmlformats.org/officeDocument/2006/relationships" xmlns:p="http://schemas.openxmlformats.org/presentationml/2006/main">
  <p:tag name="POWER3D TRANSITION" val="VirtualBillboard.p3d 1"/>
  <p:tag name="POWER3D OPTIONS" val="Fast "/>
  <p:tag name="POWER3D IMAGE0" val="C:\Program Files (x86)\PowerPlugs\Transitions\square.jpg"/>
  <p:tag name="POWER3D SOUND" val="Virtual Billboard"/>
  <p:tag name="WP_AF_EFFECT_INFO" val="0"/>
</p:tagLst>
</file>

<file path=ppt/tags/tag2.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Fast "/>
  <p:tag name="POWER3D IMAGE0" val="C:\Program Files (x86)\PowerPlugs\Transitions\square.jpg"/>
  <p:tag name="POWER3D SOUND" val="Emerald Screens"/>
</p:tagLst>
</file>

<file path=ppt/tags/tag20.xml><?xml version="1.0" encoding="utf-8"?>
<p:tagLst xmlns:a="http://schemas.openxmlformats.org/drawingml/2006/main" xmlns:r="http://schemas.openxmlformats.org/officeDocument/2006/relationships" xmlns:p="http://schemas.openxmlformats.org/presentationml/2006/main">
  <p:tag name="POWER3D TRANSITION" val="EmeraldScreens.p3d 3"/>
  <p:tag name="POWER3D OPTIONS" val="Fast "/>
  <p:tag name="POWER3D IMAGE0" val="square.jpg"/>
  <p:tag name="POWER3D SOUND" val="Emerald Screens"/>
</p:tagLst>
</file>

<file path=ppt/tags/tag21.xml><?xml version="1.0" encoding="utf-8"?>
<p:tagLst xmlns:a="http://schemas.openxmlformats.org/drawingml/2006/main" xmlns:r="http://schemas.openxmlformats.org/officeDocument/2006/relationships" xmlns:p="http://schemas.openxmlformats.org/presentationml/2006/main">
  <p:tag name="POWER3D TRANSITION" val="ImperialDisk.p3d 3"/>
  <p:tag name="POWER3D OPTIONS" val="Fast "/>
  <p:tag name="POWER3D IMAGE0" val="C:\Program Files (x86)\PowerPlugs\Transitions\square.jpg"/>
  <p:tag name="POWER3D SOUND" val="Imperial Disk"/>
</p:tagLst>
</file>

<file path=ppt/tags/tag22.xml><?xml version="1.0" encoding="utf-8"?>
<p:tagLst xmlns:a="http://schemas.openxmlformats.org/drawingml/2006/main" xmlns:r="http://schemas.openxmlformats.org/officeDocument/2006/relationships" xmlns:p="http://schemas.openxmlformats.org/presentationml/2006/main">
  <p:tag name="POWER3D TRANSITION" val="TurnImageTurn.p3d 3"/>
  <p:tag name="POWER3D OPTIONS" val="Fast "/>
  <p:tag name="POWER3D IMAGE0" val="C:\Program Files (x86)\PowerPlugs\Transitions\square.jpg"/>
  <p:tag name="POWER3D SOUND" val="Turn Image Turn"/>
</p:tagLst>
</file>

<file path=ppt/tags/tag23.xml><?xml version="1.0" encoding="utf-8"?>
<p:tagLst xmlns:a="http://schemas.openxmlformats.org/drawingml/2006/main" xmlns:r="http://schemas.openxmlformats.org/officeDocument/2006/relationships" xmlns:p="http://schemas.openxmlformats.org/presentationml/2006/main">
  <p:tag name="POWER3D TRANSITION" val="TurningPieces.p3d 3"/>
  <p:tag name="POWER3D OPTIONS" val="Fast "/>
  <p:tag name="POWER3D IMAGE0" val="C:\Program Files (x86)\PowerPlugs\Transitions\square.jpg"/>
  <p:tag name="POWER3D SOUND" val="Turning Pieces"/>
</p:tagLst>
</file>

<file path=ppt/tags/tag24.xml><?xml version="1.0" encoding="utf-8"?>
<p:tagLst xmlns:a="http://schemas.openxmlformats.org/drawingml/2006/main" xmlns:r="http://schemas.openxmlformats.org/officeDocument/2006/relationships" xmlns:p="http://schemas.openxmlformats.org/presentationml/2006/main">
  <p:tag name="POWER3D TRANSITION" val="EmeraldScreens.p3d 3"/>
  <p:tag name="POWER3D OPTIONS" val="Fast "/>
  <p:tag name="POWER3D IMAGE0" val="square.jpg"/>
  <p:tag name="POWER3D SOUND" val="Emerald Screens"/>
</p:tagLst>
</file>

<file path=ppt/tags/tag25.xml><?xml version="1.0" encoding="utf-8"?>
<p:tagLst xmlns:a="http://schemas.openxmlformats.org/drawingml/2006/main" xmlns:r="http://schemas.openxmlformats.org/officeDocument/2006/relationships" xmlns:p="http://schemas.openxmlformats.org/presentationml/2006/main">
  <p:tag name="POWER3D TRANSITION" val="VirtualBillboard.p3d 2"/>
  <p:tag name="POWER3D OPTIONS" val="Fast "/>
  <p:tag name="POWER3D IMAGE0" val="C:\Program Files (x86)\PowerPlugs\Transitions\square.jpg"/>
  <p:tag name="POWER3D SOUND" val="Virtual Billboard"/>
</p:tagLst>
</file>

<file path=ppt/tags/tag26.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Fast "/>
  <p:tag name="POWER3D IMAGE0" val="square.jpg"/>
  <p:tag name="POWER3D SOUND" val="Emerald Screens"/>
</p:tagLst>
</file>

<file path=ppt/tags/tag27.xml><?xml version="1.0" encoding="utf-8"?>
<p:tagLst xmlns:a="http://schemas.openxmlformats.org/drawingml/2006/main" xmlns:r="http://schemas.openxmlformats.org/officeDocument/2006/relationships" xmlns:p="http://schemas.openxmlformats.org/presentationml/2006/main">
  <p:tag name="POWER3D TRANSITION" val="ImperialDisk.p3d 0"/>
  <p:tag name="POWER3D OPTIONS" val="Fast "/>
  <p:tag name="POWER3D IMAGE0" val="C:\Program Files (x86)\PowerPlugs\Transitions\square.jpg"/>
  <p:tag name="POWER3D SOUND" val="Imperial Disk"/>
</p:tagLst>
</file>

<file path=ppt/tags/tag28.xml><?xml version="1.0" encoding="utf-8"?>
<p:tagLst xmlns:a="http://schemas.openxmlformats.org/drawingml/2006/main" xmlns:r="http://schemas.openxmlformats.org/officeDocument/2006/relationships" xmlns:p="http://schemas.openxmlformats.org/presentationml/2006/main">
  <p:tag name="POWER3D TRANSITION" val="TurnImageTurn.p3d 0"/>
  <p:tag name="POWER3D OPTIONS" val="Fast "/>
  <p:tag name="POWER3D IMAGE0" val="C:\Program Files (x86)\PowerPlugs\Transitions\square.jpg"/>
  <p:tag name="POWER3D SOUND" val="Turn Image Turn"/>
</p:tagLst>
</file>

<file path=ppt/tags/tag29.xml><?xml version="1.0" encoding="utf-8"?>
<p:tagLst xmlns:a="http://schemas.openxmlformats.org/drawingml/2006/main" xmlns:r="http://schemas.openxmlformats.org/officeDocument/2006/relationships" xmlns:p="http://schemas.openxmlformats.org/presentationml/2006/main">
  <p:tag name="POWER3D TRANSITION" val="TurningPieces.p3d 0"/>
  <p:tag name="POWER3D OPTIONS" val="Fast "/>
  <p:tag name="POWER3D IMAGE0" val="C:\Program Files (x86)\PowerPlugs\Transitions\square.jpg"/>
  <p:tag name="POWER3D SOUND" val="Turning Pieces"/>
</p:tagLst>
</file>

<file path=ppt/tags/tag3.xml><?xml version="1.0" encoding="utf-8"?>
<p:tagLst xmlns:a="http://schemas.openxmlformats.org/drawingml/2006/main" xmlns:r="http://schemas.openxmlformats.org/officeDocument/2006/relationships" xmlns:p="http://schemas.openxmlformats.org/presentationml/2006/main">
  <p:tag name="POWER3D TRANSITION" val="ImperialDisk.p3d 0"/>
  <p:tag name="POWER3D OPTIONS" val="Fast "/>
  <p:tag name="POWER3D IMAGE0" val="C:\Program Files (x86)\PowerPlugs\Transitions\square.jpg"/>
  <p:tag name="POWER3D SOUND" val="Imperial Disk"/>
</p:tagLst>
</file>

<file path=ppt/tags/tag30.xml><?xml version="1.0" encoding="utf-8"?>
<p:tagLst xmlns:a="http://schemas.openxmlformats.org/drawingml/2006/main" xmlns:r="http://schemas.openxmlformats.org/officeDocument/2006/relationships" xmlns:p="http://schemas.openxmlformats.org/presentationml/2006/main">
  <p:tag name="POWER3D TRANSITION" val="TwirlingPanels.p3d 1"/>
  <p:tag name="POWER3D OPTIONS" val="Fast "/>
  <p:tag name="POWER3D IMAGE0" val="C:\Program Files (x86)\PowerPlugs\Transitions\square.jpg"/>
  <p:tag name="POWER3D SOUND" val="Twirling Panels"/>
</p:tagLst>
</file>

<file path=ppt/tags/tag31.xml><?xml version="1.0" encoding="utf-8"?>
<p:tagLst xmlns:a="http://schemas.openxmlformats.org/drawingml/2006/main" xmlns:r="http://schemas.openxmlformats.org/officeDocument/2006/relationships" xmlns:p="http://schemas.openxmlformats.org/presentationml/2006/main">
  <p:tag name="POWER3D TRANSITION" val="VirtualBillboard.p3d 3"/>
  <p:tag name="POWER3D OPTIONS" val="Fast "/>
  <p:tag name="POWER3D IMAGE0" val="C:\Program Files (x86)\PowerPlugs\Transitions\square.jpg"/>
  <p:tag name="POWER3D SOUND" val="Virtual Billboard"/>
</p:tagLst>
</file>

<file path=ppt/tags/tag32.xml><?xml version="1.0" encoding="utf-8"?>
<p:tagLst xmlns:a="http://schemas.openxmlformats.org/drawingml/2006/main" xmlns:r="http://schemas.openxmlformats.org/officeDocument/2006/relationships" xmlns:p="http://schemas.openxmlformats.org/presentationml/2006/main">
  <p:tag name="WP_AF_EFFECT_INFO" val="0"/>
  <p:tag name="POWER3D TRANSITION" val="EmeraldScreens.p3d 1"/>
  <p:tag name="POWER3D OPTIONS" val="Fast "/>
  <p:tag name="POWER3D IMAGE0" val="square.jpg"/>
  <p:tag name="POWER3D SOUND" val="Emerald Screens"/>
</p:tagLst>
</file>

<file path=ppt/tags/tag33.xml><?xml version="1.0" encoding="utf-8"?>
<p:tagLst xmlns:a="http://schemas.openxmlformats.org/drawingml/2006/main" xmlns:r="http://schemas.openxmlformats.org/officeDocument/2006/relationships" xmlns:p="http://schemas.openxmlformats.org/presentationml/2006/main">
  <p:tag name="POWER3D TRANSITION" val="ImperialDisk.p3d 1"/>
  <p:tag name="POWER3D OPTIONS" val="Fast "/>
  <p:tag name="POWER3D IMAGE0" val="C:\Program Files (x86)\PowerPlugs\Transitions\square.jpg"/>
  <p:tag name="POWER3D SOUND" val="Imperial Disk"/>
</p:tagLst>
</file>

<file path=ppt/tags/tag34.xml><?xml version="1.0" encoding="utf-8"?>
<p:tagLst xmlns:a="http://schemas.openxmlformats.org/drawingml/2006/main" xmlns:r="http://schemas.openxmlformats.org/officeDocument/2006/relationships" xmlns:p="http://schemas.openxmlformats.org/presentationml/2006/main">
  <p:tag name="POWER3D TRANSITION" val="TurnImageTurn.p3d 1"/>
  <p:tag name="POWER3D OPTIONS" val="Fast "/>
  <p:tag name="POWER3D IMAGE0" val="C:\Program Files (x86)\PowerPlugs\Transitions\square.jpg"/>
  <p:tag name="POWER3D SOUND" val="Turn Image Turn"/>
</p:tagLst>
</file>

<file path=ppt/tags/tag35.xml><?xml version="1.0" encoding="utf-8"?>
<p:tagLst xmlns:a="http://schemas.openxmlformats.org/drawingml/2006/main" xmlns:r="http://schemas.openxmlformats.org/officeDocument/2006/relationships" xmlns:p="http://schemas.openxmlformats.org/presentationml/2006/main">
  <p:tag name="POWER3D TRANSITION" val="TurningPieces.p3d 1"/>
  <p:tag name="POWER3D OPTIONS" val="Fast "/>
  <p:tag name="POWER3D IMAGE0" val="C:\Program Files (x86)\PowerPlugs\Transitions\square.jpg"/>
  <p:tag name="POWER3D SOUND" val="Turning Pieces"/>
</p:tagLst>
</file>

<file path=ppt/tags/tag36.xml><?xml version="1.0" encoding="utf-8"?>
<p:tagLst xmlns:a="http://schemas.openxmlformats.org/drawingml/2006/main" xmlns:r="http://schemas.openxmlformats.org/officeDocument/2006/relationships" xmlns:p="http://schemas.openxmlformats.org/presentationml/2006/main">
  <p:tag name="POWER3D TRANSITION" val="TwirlingPanels.p3d 2"/>
  <p:tag name="POWER3D OPTIONS" val="Fast "/>
  <p:tag name="POWER3D IMAGE0" val="C:\Program Files (x86)\PowerPlugs\Transitions\square.jpg"/>
  <p:tag name="POWER3D SOUND" val="Twirling Panels"/>
</p:tagLst>
</file>

<file path=ppt/tags/tag4.xml><?xml version="1.0" encoding="utf-8"?>
<p:tagLst xmlns:a="http://schemas.openxmlformats.org/drawingml/2006/main" xmlns:r="http://schemas.openxmlformats.org/officeDocument/2006/relationships" xmlns:p="http://schemas.openxmlformats.org/presentationml/2006/main">
  <p:tag name="POWER3D TRANSITION" val="TurnImageTurn.p3d 0"/>
  <p:tag name="POWER3D OPTIONS" val="Fast "/>
  <p:tag name="POWER3D IMAGE0" val="C:\Program Files (x86)\PowerPlugs\Transitions\square.jpg"/>
  <p:tag name="POWER3D SOUND" val="Turn Image Turn"/>
  <p:tag name="WP_AF_EFFECT_INFO" val="0"/>
</p:tagLst>
</file>

<file path=ppt/tags/tag5.xml><?xml version="1.0" encoding="utf-8"?>
<p:tagLst xmlns:a="http://schemas.openxmlformats.org/drawingml/2006/main" xmlns:r="http://schemas.openxmlformats.org/officeDocument/2006/relationships" xmlns:p="http://schemas.openxmlformats.org/presentationml/2006/main">
  <p:tag name="POWER3D TRANSITION" val="TurningPieces.p3d 0"/>
  <p:tag name="POWER3D OPTIONS" val="Fast "/>
  <p:tag name="POWER3D IMAGE0" val="C:\Program Files (x86)\PowerPlugs\Transitions\square.jpg"/>
  <p:tag name="POWER3D SOUND" val="Turning Pieces"/>
</p:tagLst>
</file>

<file path=ppt/tags/tag6.xml><?xml version="1.0" encoding="utf-8"?>
<p:tagLst xmlns:a="http://schemas.openxmlformats.org/drawingml/2006/main" xmlns:r="http://schemas.openxmlformats.org/officeDocument/2006/relationships" xmlns:p="http://schemas.openxmlformats.org/presentationml/2006/main">
  <p:tag name="POWER3D TRANSITION" val="EmeraldScreens.p3d 0"/>
  <p:tag name="POWER3D OPTIONS" val="Fast "/>
  <p:tag name="POWER3D IMAGE0" val="square.jpg"/>
  <p:tag name="POWER3D SOUND" val="Emerald Screens"/>
</p:tagLst>
</file>

<file path=ppt/tags/tag7.xml><?xml version="1.0" encoding="utf-8"?>
<p:tagLst xmlns:a="http://schemas.openxmlformats.org/drawingml/2006/main" xmlns:r="http://schemas.openxmlformats.org/officeDocument/2006/relationships" xmlns:p="http://schemas.openxmlformats.org/presentationml/2006/main">
  <p:tag name="POWER3D TRANSITION" val="TurnImageTurn.p3d 0"/>
  <p:tag name="POWER3D OPTIONS" val="Fast "/>
  <p:tag name="POWER3D IMAGE0" val="C:\Program Files (x86)\PowerPlugs\Transitions\square.jpg"/>
  <p:tag name="POWER3D SOUND" val="Turn Image Turn"/>
  <p:tag name="WP_AF_EFFECT_INFO" val="0"/>
</p:tagLst>
</file>

<file path=ppt/tags/tag8.xml><?xml version="1.0" encoding="utf-8"?>
<p:tagLst xmlns:a="http://schemas.openxmlformats.org/drawingml/2006/main" xmlns:r="http://schemas.openxmlformats.org/officeDocument/2006/relationships" xmlns:p="http://schemas.openxmlformats.org/presentationml/2006/main">
  <p:tag name="POWER3D TRANSITION" val="EmeraldScreens.p3d 1"/>
  <p:tag name="POWER3D OPTIONS" val="Fast "/>
  <p:tag name="POWER3D IMAGE0" val="square.jpg"/>
  <p:tag name="POWER3D SOUND" val="Emerald Screens"/>
</p:tagLst>
</file>

<file path=ppt/tags/tag9.xml><?xml version="1.0" encoding="utf-8"?>
<p:tagLst xmlns:a="http://schemas.openxmlformats.org/drawingml/2006/main" xmlns:r="http://schemas.openxmlformats.org/officeDocument/2006/relationships" xmlns:p="http://schemas.openxmlformats.org/presentationml/2006/main">
  <p:tag name="POWER3D TRANSITION" val="ImperialDisk.p3d 1"/>
  <p:tag name="POWER3D OPTIONS" val="Fast "/>
  <p:tag name="POWER3D IMAGE0" val="C:\Program Files (x86)\PowerPlugs\Transitions\square.jpg"/>
  <p:tag name="POWER3D SOUND" val="Imperial Disk"/>
</p:tagLst>
</file>

<file path=ppt/theme/theme1.xml><?xml version="1.0" encoding="utf-8"?>
<a:theme xmlns:a="http://schemas.openxmlformats.org/drawingml/2006/main" name="Bigidea_am_2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gidea_am_2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gidea_am_2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gidea_am_21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gidea_am_21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gidea_am_21 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gidea_am_21 6">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gidea_am_21 7">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gidea_am_21 8">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gidea_am_21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gidea_am_21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gidea_am_21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igidea_am_21 12">
        <a:dk1>
          <a:srgbClr val="3E3E5C"/>
        </a:dk1>
        <a:lt1>
          <a:srgbClr val="FFD833"/>
        </a:lt1>
        <a:dk2>
          <a:srgbClr val="666699"/>
        </a:dk2>
        <a:lt2>
          <a:srgbClr val="FFFFFF"/>
        </a:lt2>
        <a:accent1>
          <a:srgbClr val="60597B"/>
        </a:accent1>
        <a:accent2>
          <a:srgbClr val="6666FF"/>
        </a:accent2>
        <a:accent3>
          <a:srgbClr val="B8B8CA"/>
        </a:accent3>
        <a:accent4>
          <a:srgbClr val="DAB82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gidea_am_21 13">
        <a:dk1>
          <a:srgbClr val="000000"/>
        </a:dk1>
        <a:lt1>
          <a:srgbClr val="666699"/>
        </a:lt1>
        <a:dk2>
          <a:srgbClr val="FF57C7"/>
        </a:dk2>
        <a:lt2>
          <a:srgbClr val="3E3E5C"/>
        </a:lt2>
        <a:accent1>
          <a:srgbClr val="60597B"/>
        </a:accent1>
        <a:accent2>
          <a:srgbClr val="6666FF"/>
        </a:accent2>
        <a:accent3>
          <a:srgbClr val="B8B8CA"/>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Bigidea_am_21 14">
        <a:dk1>
          <a:srgbClr val="FF29C7"/>
        </a:dk1>
        <a:lt1>
          <a:srgbClr val="666699"/>
        </a:lt1>
        <a:dk2>
          <a:srgbClr val="000000"/>
        </a:dk2>
        <a:lt2>
          <a:srgbClr val="3E3E5C"/>
        </a:lt2>
        <a:accent1>
          <a:srgbClr val="60597B"/>
        </a:accent1>
        <a:accent2>
          <a:srgbClr val="6666FF"/>
        </a:accent2>
        <a:accent3>
          <a:srgbClr val="B8B8CA"/>
        </a:accent3>
        <a:accent4>
          <a:srgbClr val="DA21AA"/>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Bigidea_am_21 15">
        <a:dk1>
          <a:srgbClr val="3E3E5C"/>
        </a:dk1>
        <a:lt1>
          <a:srgbClr val="A7E200"/>
        </a:lt1>
        <a:dk2>
          <a:srgbClr val="666699"/>
        </a:dk2>
        <a:lt2>
          <a:srgbClr val="FFFFFF"/>
        </a:lt2>
        <a:accent1>
          <a:srgbClr val="60597B"/>
        </a:accent1>
        <a:accent2>
          <a:srgbClr val="6666FF"/>
        </a:accent2>
        <a:accent3>
          <a:srgbClr val="B8B8CA"/>
        </a:accent3>
        <a:accent4>
          <a:srgbClr val="8EC100"/>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AboveTheCrowd PowerPlugs Templates for PowerPoint</Template>
  <TotalTime>3830</TotalTime>
  <Words>4254</Words>
  <Application>Microsoft Office PowerPoint</Application>
  <PresentationFormat>On-screen Show (4:3)</PresentationFormat>
  <Paragraphs>2135</Paragraphs>
  <Slides>36</Slides>
  <Notes>9</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Bigidea_am_21</vt:lpstr>
      <vt:lpstr>Slide 1</vt:lpstr>
      <vt:lpstr> مقدمة  Introduction </vt:lpstr>
      <vt:lpstr>Slide 3</vt:lpstr>
      <vt:lpstr>Slide 4</vt:lpstr>
      <vt:lpstr>لمحة إحصائية Statistics At A Glance</vt:lpstr>
      <vt:lpstr>عدد الأصناف الغذائية المسجلة في النظام الإلكتروني No. Of Food Items Registered  In The E-system</vt:lpstr>
      <vt:lpstr>تصنيف الدول حسب كميات الأغذية المستوردة   2010  Countries Ranking According To Amount Of Imported Foods 2010</vt:lpstr>
      <vt:lpstr>Slide 8</vt:lpstr>
      <vt:lpstr>أكثر 10 دول تصديرا للأغذية لإمارة دبي عام 2010  TOP 10 Countries For Importing Foods In 2010</vt:lpstr>
      <vt:lpstr>مقارنة بين أكثر 10 دول تصديراً للأغذية عامي 2009-2010  Comparison  Between Top 10 Importing Countries (2009 – 2010</vt:lpstr>
      <vt:lpstr>أكثر المجموعات الغذائية المستوردة من أكثر 10 دول  Top 5 Food Categories Imported From  Top 10 Countries</vt:lpstr>
      <vt:lpstr>الأغذية المستوردة عامي 2009 – 2010 مصنفة حسب مجموعات الأغذية Foods Imported In 2009 &amp; 2010 According To The Food Group</vt:lpstr>
      <vt:lpstr>Slide 13</vt:lpstr>
      <vt:lpstr>Slide 14</vt:lpstr>
      <vt:lpstr>Slide 15</vt:lpstr>
      <vt:lpstr>Slide 16</vt:lpstr>
      <vt:lpstr>2009 Vs 2010 Consignee-wise مقارنة بين عامي 2009-2010 حسب نوع المستورد</vt:lpstr>
      <vt:lpstr>Slide 18</vt:lpstr>
      <vt:lpstr>تفاصيل الأغذية المرفوضة حسب بلد المنشأ (2010) Amounts of Rejected Foods (Country-wise) 2010</vt:lpstr>
      <vt:lpstr> مقارنة بين الأغذية المرفوضة في عامي 2009 و2010 من أكثر 10 دول استيراداً للأغذية Rejected Foods in 2009 &amp; 2010 Imported from Top 10 Countries </vt:lpstr>
      <vt:lpstr>النتائج المخبرية لعينات الأغذية  Laboratory Results of Food Samples</vt:lpstr>
      <vt:lpstr>Slide 22</vt:lpstr>
      <vt:lpstr>Slide 23</vt:lpstr>
      <vt:lpstr> تفاصيل عدم الاستيفاء الميكروبي 2009 Details Of Microbial Non Compliance 2009  </vt:lpstr>
      <vt:lpstr>تفاصيل عدم الاستيفاء الميكروبي 2010  Details Of Microbial Non Compliance 2010 </vt:lpstr>
      <vt:lpstr>  مقارنة بين أسباب عدم الاستيفاء الميكروبي 2009-2010 Comparison between Microbial Non Compliance 2009-2010  </vt:lpstr>
      <vt:lpstr>  أسباب عدم الاستيفاء الكيميائي  2009 Reason For Chemical Non Compliance 2009  </vt:lpstr>
      <vt:lpstr> أسباب عدم الاستيفاء الكيميائي 2010 Reasons Of Chemical Non Compliance 2010 </vt:lpstr>
      <vt:lpstr>Slide 29</vt:lpstr>
      <vt:lpstr>  أسباب عدم الاستيفاء الفيزيائي 2009 Reason For Physical Non Compliance  2009  </vt:lpstr>
      <vt:lpstr>Slide 31</vt:lpstr>
      <vt:lpstr>Slide 32</vt:lpstr>
      <vt:lpstr>Slide 33</vt:lpstr>
      <vt:lpstr>الأسس الرئيسية لخارطة الطريق لضمان سلامة الأغذية المستوردة </vt:lpstr>
      <vt:lpstr>Slide 35</vt:lpstr>
      <vt:lpstr>Slide 36</vt:lpstr>
    </vt:vector>
  </TitlesOfParts>
  <Company>Dubai Municipality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Adnan Ali Ahmed Galaf</dc:creator>
  <cp:lastModifiedBy>ex2</cp:lastModifiedBy>
  <cp:revision>604</cp:revision>
  <dcterms:created xsi:type="dcterms:W3CDTF">2011-02-09T05:32:14Z</dcterms:created>
  <dcterms:modified xsi:type="dcterms:W3CDTF">2011-02-28T03:52:28Z</dcterms:modified>
</cp:coreProperties>
</file>