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24"/>
  </p:notesMasterIdLst>
  <p:sldIdLst>
    <p:sldId id="256" r:id="rId2"/>
    <p:sldId id="334" r:id="rId3"/>
    <p:sldId id="355" r:id="rId4"/>
    <p:sldId id="336" r:id="rId5"/>
    <p:sldId id="360" r:id="rId6"/>
    <p:sldId id="376" r:id="rId7"/>
    <p:sldId id="362" r:id="rId8"/>
    <p:sldId id="363" r:id="rId9"/>
    <p:sldId id="364" r:id="rId10"/>
    <p:sldId id="276" r:id="rId11"/>
    <p:sldId id="280" r:id="rId12"/>
    <p:sldId id="281" r:id="rId13"/>
    <p:sldId id="282" r:id="rId14"/>
    <p:sldId id="375" r:id="rId15"/>
    <p:sldId id="326" r:id="rId16"/>
    <p:sldId id="308" r:id="rId17"/>
    <p:sldId id="377" r:id="rId18"/>
    <p:sldId id="277" r:id="rId19"/>
    <p:sldId id="372" r:id="rId20"/>
    <p:sldId id="324" r:id="rId21"/>
    <p:sldId id="311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75000" autoAdjust="0"/>
  </p:normalViewPr>
  <p:slideViewPr>
    <p:cSldViewPr snapToGrid="0" snapToObjects="1">
      <p:cViewPr varScale="1">
        <p:scale>
          <a:sx n="63" d="100"/>
          <a:sy n="63" d="100"/>
        </p:scale>
        <p:origin x="-18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dallah:Documents:Oyster%20Project:Greg's%20Data:Grey-Scale%20Graphs%20(Temp%20Curve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dallah:Documents:Oyster%20Project:Results:Complete%20Runs%20and%20Tri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dallah:Documents:Oyster%20Project:Results:Complete%20Runs%20and%20Tri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10 </a:t>
            </a:r>
            <a:r>
              <a:rPr lang="en-US" dirty="0" smtClean="0"/>
              <a:t>Minute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IOT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xVal>
            <c:numRef>
              <c:f>'10 min Trials 7&amp;8'!$J$4:$J$57</c:f>
              <c:numCache>
                <c:formatCode>0.000</c:formatCode>
                <c:ptCount val="54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</c:v>
                </c:pt>
                <c:pt idx="8">
                  <c:v>4.0</c:v>
                </c:pt>
                <c:pt idx="9">
                  <c:v>4.5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6.5</c:v>
                </c:pt>
                <c:pt idx="14">
                  <c:v>7.0</c:v>
                </c:pt>
                <c:pt idx="15">
                  <c:v>7.5</c:v>
                </c:pt>
                <c:pt idx="16">
                  <c:v>8.0</c:v>
                </c:pt>
                <c:pt idx="17">
                  <c:v>8.5</c:v>
                </c:pt>
                <c:pt idx="18">
                  <c:v>9.0</c:v>
                </c:pt>
                <c:pt idx="19">
                  <c:v>9.5</c:v>
                </c:pt>
                <c:pt idx="20">
                  <c:v>10.0</c:v>
                </c:pt>
                <c:pt idx="21">
                  <c:v>10.5</c:v>
                </c:pt>
                <c:pt idx="22">
                  <c:v>11.0</c:v>
                </c:pt>
                <c:pt idx="23">
                  <c:v>11.5</c:v>
                </c:pt>
                <c:pt idx="24">
                  <c:v>12.0</c:v>
                </c:pt>
                <c:pt idx="25">
                  <c:v>12.5</c:v>
                </c:pt>
                <c:pt idx="26">
                  <c:v>13.0</c:v>
                </c:pt>
                <c:pt idx="27">
                  <c:v>13.5</c:v>
                </c:pt>
                <c:pt idx="28">
                  <c:v>14.0</c:v>
                </c:pt>
                <c:pt idx="29">
                  <c:v>14.5</c:v>
                </c:pt>
                <c:pt idx="30">
                  <c:v>15.0</c:v>
                </c:pt>
                <c:pt idx="31">
                  <c:v>15.5</c:v>
                </c:pt>
                <c:pt idx="32">
                  <c:v>16.0</c:v>
                </c:pt>
                <c:pt idx="33">
                  <c:v>16.5</c:v>
                </c:pt>
                <c:pt idx="34">
                  <c:v>17.0</c:v>
                </c:pt>
                <c:pt idx="35">
                  <c:v>17.5</c:v>
                </c:pt>
                <c:pt idx="36">
                  <c:v>18.0</c:v>
                </c:pt>
                <c:pt idx="37">
                  <c:v>18.5</c:v>
                </c:pt>
                <c:pt idx="38">
                  <c:v>19.0</c:v>
                </c:pt>
                <c:pt idx="39">
                  <c:v>19.5</c:v>
                </c:pt>
                <c:pt idx="40">
                  <c:v>20.0</c:v>
                </c:pt>
                <c:pt idx="41">
                  <c:v>20.5</c:v>
                </c:pt>
                <c:pt idx="42">
                  <c:v>21.0</c:v>
                </c:pt>
                <c:pt idx="43">
                  <c:v>21.5</c:v>
                </c:pt>
                <c:pt idx="44">
                  <c:v>22.0</c:v>
                </c:pt>
                <c:pt idx="45">
                  <c:v>22.5</c:v>
                </c:pt>
                <c:pt idx="46">
                  <c:v>23.0</c:v>
                </c:pt>
                <c:pt idx="47">
                  <c:v>23.5</c:v>
                </c:pt>
                <c:pt idx="48">
                  <c:v>24.0</c:v>
                </c:pt>
                <c:pt idx="49">
                  <c:v>24.5</c:v>
                </c:pt>
                <c:pt idx="50">
                  <c:v>25.0</c:v>
                </c:pt>
                <c:pt idx="51">
                  <c:v>25.5</c:v>
                </c:pt>
                <c:pt idx="52">
                  <c:v>26.0</c:v>
                </c:pt>
                <c:pt idx="53">
                  <c:v>26.5</c:v>
                </c:pt>
              </c:numCache>
            </c:numRef>
          </c:xVal>
          <c:yVal>
            <c:numRef>
              <c:f>'10 min Trials 7&amp;8'!$U$4:$U$57</c:f>
              <c:numCache>
                <c:formatCode>General</c:formatCode>
                <c:ptCount val="54"/>
                <c:pt idx="0">
                  <c:v>23.25</c:v>
                </c:pt>
                <c:pt idx="1">
                  <c:v>25.93666666666667</c:v>
                </c:pt>
                <c:pt idx="2">
                  <c:v>27.22333333333271</c:v>
                </c:pt>
                <c:pt idx="3">
                  <c:v>29.14333333333308</c:v>
                </c:pt>
                <c:pt idx="4">
                  <c:v>31.3566666666667</c:v>
                </c:pt>
                <c:pt idx="5">
                  <c:v>33.94</c:v>
                </c:pt>
                <c:pt idx="6">
                  <c:v>36.41666666666569</c:v>
                </c:pt>
                <c:pt idx="7">
                  <c:v>38.83000000000001</c:v>
                </c:pt>
                <c:pt idx="8">
                  <c:v>41.10666666666599</c:v>
                </c:pt>
                <c:pt idx="9">
                  <c:v>43.12333333333336</c:v>
                </c:pt>
                <c:pt idx="10">
                  <c:v>44.90333333333333</c:v>
                </c:pt>
                <c:pt idx="11">
                  <c:v>46.40666666666579</c:v>
                </c:pt>
                <c:pt idx="12">
                  <c:v>47.75333333333333</c:v>
                </c:pt>
                <c:pt idx="13">
                  <c:v>48.93666666666599</c:v>
                </c:pt>
                <c:pt idx="14">
                  <c:v>50.05666666666569</c:v>
                </c:pt>
                <c:pt idx="15">
                  <c:v>51.11</c:v>
                </c:pt>
                <c:pt idx="16">
                  <c:v>51.96666666666599</c:v>
                </c:pt>
                <c:pt idx="17">
                  <c:v>52.77333333333333</c:v>
                </c:pt>
                <c:pt idx="18">
                  <c:v>53.49</c:v>
                </c:pt>
                <c:pt idx="19">
                  <c:v>54.09666666666599</c:v>
                </c:pt>
                <c:pt idx="20">
                  <c:v>54.64000000000001</c:v>
                </c:pt>
                <c:pt idx="21">
                  <c:v>51.02666666666599</c:v>
                </c:pt>
                <c:pt idx="22">
                  <c:v>49.63</c:v>
                </c:pt>
                <c:pt idx="23">
                  <c:v>47.63666666666599</c:v>
                </c:pt>
                <c:pt idx="24">
                  <c:v>44.98</c:v>
                </c:pt>
                <c:pt idx="25">
                  <c:v>42.28</c:v>
                </c:pt>
                <c:pt idx="26">
                  <c:v>39.63</c:v>
                </c:pt>
                <c:pt idx="27">
                  <c:v>37.31333333333333</c:v>
                </c:pt>
                <c:pt idx="28">
                  <c:v>34.85666666666549</c:v>
                </c:pt>
                <c:pt idx="29">
                  <c:v>32.71666666666599</c:v>
                </c:pt>
                <c:pt idx="30">
                  <c:v>30.67</c:v>
                </c:pt>
                <c:pt idx="31">
                  <c:v>28.76666666666667</c:v>
                </c:pt>
                <c:pt idx="32">
                  <c:v>27.04</c:v>
                </c:pt>
                <c:pt idx="33">
                  <c:v>25.40666666666667</c:v>
                </c:pt>
                <c:pt idx="34">
                  <c:v>23.84</c:v>
                </c:pt>
                <c:pt idx="35">
                  <c:v>22.46666666666667</c:v>
                </c:pt>
                <c:pt idx="36">
                  <c:v>21.29333333333278</c:v>
                </c:pt>
                <c:pt idx="37">
                  <c:v>20.16</c:v>
                </c:pt>
                <c:pt idx="38">
                  <c:v>19.07333333333298</c:v>
                </c:pt>
                <c:pt idx="39">
                  <c:v>18.05</c:v>
                </c:pt>
                <c:pt idx="40">
                  <c:v>17.08333333333269</c:v>
                </c:pt>
                <c:pt idx="41">
                  <c:v>16.2</c:v>
                </c:pt>
                <c:pt idx="42">
                  <c:v>15.41333333333335</c:v>
                </c:pt>
                <c:pt idx="43">
                  <c:v>14.64666666666667</c:v>
                </c:pt>
                <c:pt idx="44">
                  <c:v>13.93333333333333</c:v>
                </c:pt>
                <c:pt idx="45">
                  <c:v>13.31333333333333</c:v>
                </c:pt>
                <c:pt idx="46">
                  <c:v>12.68666666666671</c:v>
                </c:pt>
                <c:pt idx="47">
                  <c:v>12.12333333333333</c:v>
                </c:pt>
                <c:pt idx="48">
                  <c:v>11.56</c:v>
                </c:pt>
                <c:pt idx="49">
                  <c:v>11.11</c:v>
                </c:pt>
                <c:pt idx="50">
                  <c:v>10.64666666666667</c:v>
                </c:pt>
                <c:pt idx="51">
                  <c:v>10.21333333333333</c:v>
                </c:pt>
                <c:pt idx="52">
                  <c:v>9.803333333333332</c:v>
                </c:pt>
                <c:pt idx="53">
                  <c:v>9.360000000000004</c:v>
                </c:pt>
              </c:numCache>
            </c:numRef>
          </c:yVal>
          <c:smooth val="0"/>
        </c:ser>
        <c:ser>
          <c:idx val="6"/>
          <c:order val="1"/>
          <c:tx>
            <c:strRef>
              <c:f>'10 min Trials 7&amp;8'!$T$3</c:f>
              <c:strCache>
                <c:ptCount val="1"/>
                <c:pt idx="0">
                  <c:v>Water Temp</c:v>
                </c:pt>
              </c:strCache>
            </c:strRef>
          </c:tx>
          <c:marker>
            <c:symbol val="none"/>
          </c:marker>
          <c:xVal>
            <c:numRef>
              <c:f>'10 min Trials 7&amp;8'!$J$4:$J$57</c:f>
              <c:numCache>
                <c:formatCode>0.000</c:formatCode>
                <c:ptCount val="54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</c:v>
                </c:pt>
                <c:pt idx="8">
                  <c:v>4.0</c:v>
                </c:pt>
                <c:pt idx="9">
                  <c:v>4.5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6.5</c:v>
                </c:pt>
                <c:pt idx="14">
                  <c:v>7.0</c:v>
                </c:pt>
                <c:pt idx="15">
                  <c:v>7.5</c:v>
                </c:pt>
                <c:pt idx="16">
                  <c:v>8.0</c:v>
                </c:pt>
                <c:pt idx="17">
                  <c:v>8.5</c:v>
                </c:pt>
                <c:pt idx="18">
                  <c:v>9.0</c:v>
                </c:pt>
                <c:pt idx="19">
                  <c:v>9.5</c:v>
                </c:pt>
                <c:pt idx="20">
                  <c:v>10.0</c:v>
                </c:pt>
                <c:pt idx="21">
                  <c:v>10.5</c:v>
                </c:pt>
                <c:pt idx="22">
                  <c:v>11.0</c:v>
                </c:pt>
                <c:pt idx="23">
                  <c:v>11.5</c:v>
                </c:pt>
                <c:pt idx="24">
                  <c:v>12.0</c:v>
                </c:pt>
                <c:pt idx="25">
                  <c:v>12.5</c:v>
                </c:pt>
                <c:pt idx="26">
                  <c:v>13.0</c:v>
                </c:pt>
                <c:pt idx="27">
                  <c:v>13.5</c:v>
                </c:pt>
                <c:pt idx="28">
                  <c:v>14.0</c:v>
                </c:pt>
                <c:pt idx="29">
                  <c:v>14.5</c:v>
                </c:pt>
                <c:pt idx="30">
                  <c:v>15.0</c:v>
                </c:pt>
                <c:pt idx="31">
                  <c:v>15.5</c:v>
                </c:pt>
                <c:pt idx="32">
                  <c:v>16.0</c:v>
                </c:pt>
                <c:pt idx="33">
                  <c:v>16.5</c:v>
                </c:pt>
                <c:pt idx="34">
                  <c:v>17.0</c:v>
                </c:pt>
                <c:pt idx="35">
                  <c:v>17.5</c:v>
                </c:pt>
                <c:pt idx="36">
                  <c:v>18.0</c:v>
                </c:pt>
                <c:pt idx="37">
                  <c:v>18.5</c:v>
                </c:pt>
                <c:pt idx="38">
                  <c:v>19.0</c:v>
                </c:pt>
                <c:pt idx="39">
                  <c:v>19.5</c:v>
                </c:pt>
                <c:pt idx="40">
                  <c:v>20.0</c:v>
                </c:pt>
                <c:pt idx="41">
                  <c:v>20.5</c:v>
                </c:pt>
                <c:pt idx="42">
                  <c:v>21.0</c:v>
                </c:pt>
                <c:pt idx="43">
                  <c:v>21.5</c:v>
                </c:pt>
                <c:pt idx="44">
                  <c:v>22.0</c:v>
                </c:pt>
                <c:pt idx="45">
                  <c:v>22.5</c:v>
                </c:pt>
                <c:pt idx="46">
                  <c:v>23.0</c:v>
                </c:pt>
                <c:pt idx="47">
                  <c:v>23.5</c:v>
                </c:pt>
                <c:pt idx="48">
                  <c:v>24.0</c:v>
                </c:pt>
                <c:pt idx="49">
                  <c:v>24.5</c:v>
                </c:pt>
                <c:pt idx="50">
                  <c:v>25.0</c:v>
                </c:pt>
                <c:pt idx="51">
                  <c:v>25.5</c:v>
                </c:pt>
                <c:pt idx="52">
                  <c:v>26.0</c:v>
                </c:pt>
                <c:pt idx="53">
                  <c:v>26.5</c:v>
                </c:pt>
              </c:numCache>
            </c:numRef>
          </c:xVal>
          <c:yVal>
            <c:numRef>
              <c:f>'10 min Trials 7&amp;8'!$T$4:$T$57</c:f>
              <c:numCache>
                <c:formatCode>General</c:formatCode>
                <c:ptCount val="54"/>
                <c:pt idx="0">
                  <c:v>25.07</c:v>
                </c:pt>
                <c:pt idx="1">
                  <c:v>60.62000000000001</c:v>
                </c:pt>
                <c:pt idx="2">
                  <c:v>60.64000000000001</c:v>
                </c:pt>
                <c:pt idx="3">
                  <c:v>60.58</c:v>
                </c:pt>
                <c:pt idx="4">
                  <c:v>60.58</c:v>
                </c:pt>
                <c:pt idx="5">
                  <c:v>60.46</c:v>
                </c:pt>
                <c:pt idx="6">
                  <c:v>60.35</c:v>
                </c:pt>
                <c:pt idx="7">
                  <c:v>60.37</c:v>
                </c:pt>
                <c:pt idx="8">
                  <c:v>60.35</c:v>
                </c:pt>
                <c:pt idx="9">
                  <c:v>60.26000000000001</c:v>
                </c:pt>
                <c:pt idx="10">
                  <c:v>60.1</c:v>
                </c:pt>
                <c:pt idx="11">
                  <c:v>60.06</c:v>
                </c:pt>
                <c:pt idx="12">
                  <c:v>60.0</c:v>
                </c:pt>
                <c:pt idx="13">
                  <c:v>59.94</c:v>
                </c:pt>
                <c:pt idx="14">
                  <c:v>59.82</c:v>
                </c:pt>
                <c:pt idx="15">
                  <c:v>59.8</c:v>
                </c:pt>
                <c:pt idx="16">
                  <c:v>59.62000000000001</c:v>
                </c:pt>
                <c:pt idx="17">
                  <c:v>59.37</c:v>
                </c:pt>
                <c:pt idx="18">
                  <c:v>59.4</c:v>
                </c:pt>
                <c:pt idx="19">
                  <c:v>59.49</c:v>
                </c:pt>
                <c:pt idx="20">
                  <c:v>59.43</c:v>
                </c:pt>
                <c:pt idx="21">
                  <c:v>0.129999999999997</c:v>
                </c:pt>
                <c:pt idx="22">
                  <c:v>0.0399999999999976</c:v>
                </c:pt>
                <c:pt idx="23">
                  <c:v>0.48</c:v>
                </c:pt>
                <c:pt idx="24">
                  <c:v>0.970000000000001</c:v>
                </c:pt>
                <c:pt idx="25">
                  <c:v>1.500000000000002</c:v>
                </c:pt>
                <c:pt idx="26">
                  <c:v>2.560000000000003</c:v>
                </c:pt>
                <c:pt idx="27">
                  <c:v>0.730000000000002</c:v>
                </c:pt>
                <c:pt idx="28">
                  <c:v>0.21</c:v>
                </c:pt>
                <c:pt idx="29">
                  <c:v>-0.09</c:v>
                </c:pt>
                <c:pt idx="30">
                  <c:v>0.0200000000000008</c:v>
                </c:pt>
                <c:pt idx="31">
                  <c:v>-0.0600000000000003</c:v>
                </c:pt>
                <c:pt idx="32">
                  <c:v>-0.120000000000001</c:v>
                </c:pt>
                <c:pt idx="33">
                  <c:v>-0.0600000000000003</c:v>
                </c:pt>
                <c:pt idx="34">
                  <c:v>-0.0199999999999988</c:v>
                </c:pt>
                <c:pt idx="35">
                  <c:v>0.0</c:v>
                </c:pt>
                <c:pt idx="36">
                  <c:v>-0.0700000000000007</c:v>
                </c:pt>
                <c:pt idx="37">
                  <c:v>-0.0100000000000004</c:v>
                </c:pt>
                <c:pt idx="38">
                  <c:v>-0.0399999999999995</c:v>
                </c:pt>
                <c:pt idx="39">
                  <c:v>-0.0500000000000019</c:v>
                </c:pt>
                <c:pt idx="40">
                  <c:v>-0.0600000000000003</c:v>
                </c:pt>
                <c:pt idx="41">
                  <c:v>-0.0700000000000007</c:v>
                </c:pt>
                <c:pt idx="42">
                  <c:v>-0.09</c:v>
                </c:pt>
                <c:pt idx="43">
                  <c:v>-0.1</c:v>
                </c:pt>
                <c:pt idx="44">
                  <c:v>-0.0799999999999994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-0.09</c:v>
                </c:pt>
                <c:pt idx="49">
                  <c:v>-0.140000000000001</c:v>
                </c:pt>
                <c:pt idx="50">
                  <c:v>-0.140000000000001</c:v>
                </c:pt>
                <c:pt idx="51">
                  <c:v>-0.15</c:v>
                </c:pt>
                <c:pt idx="52">
                  <c:v>-0.140000000000001</c:v>
                </c:pt>
                <c:pt idx="53">
                  <c:v>-0.0700000000000007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9092744"/>
        <c:axId val="2069087240"/>
      </c:scatterChart>
      <c:valAx>
        <c:axId val="2069092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69087240"/>
        <c:crosses val="autoZero"/>
        <c:crossBetween val="midCat"/>
      </c:valAx>
      <c:valAx>
        <c:axId val="2069087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90927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en-US" i="1"/>
              <a:t>Vibrio vulnificus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1"/>
          <c:tx>
            <c:v>Trial 1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Sheet2!$E$20:$F$20</c:f>
              <c:numCache>
                <c:formatCode>General</c:formatCode>
                <c:ptCount val="2"/>
                <c:pt idx="0">
                  <c:v>4.56</c:v>
                </c:pt>
                <c:pt idx="1">
                  <c:v>4.56</c:v>
                </c:pt>
              </c:numCache>
            </c:numRef>
          </c:val>
        </c:ser>
        <c:ser>
          <c:idx val="2"/>
          <c:order val="2"/>
          <c:tx>
            <c:v>Trial 2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Sheet2!$E$21:$F$21</c:f>
              <c:numCache>
                <c:formatCode>General</c:formatCode>
                <c:ptCount val="2"/>
                <c:pt idx="0">
                  <c:v>4.56</c:v>
                </c:pt>
                <c:pt idx="1">
                  <c:v>4.56</c:v>
                </c:pt>
              </c:numCache>
            </c:numRef>
          </c:val>
        </c:ser>
        <c:ser>
          <c:idx val="1"/>
          <c:order val="0"/>
          <c:tx>
            <c:v>Trial 3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Sheet2!$E$22:$F$22</c:f>
              <c:numCache>
                <c:formatCode>General</c:formatCode>
                <c:ptCount val="2"/>
                <c:pt idx="0">
                  <c:v>4.49</c:v>
                </c:pt>
                <c:pt idx="1">
                  <c:v>4.56</c:v>
                </c:pt>
              </c:numCache>
            </c:numRef>
          </c:val>
        </c:ser>
        <c:ser>
          <c:idx val="3"/>
          <c:order val="3"/>
          <c:tx>
            <c:v>Trial 4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Sheet2!$E$23:$F$23</c:f>
              <c:numCache>
                <c:formatCode>General</c:formatCode>
                <c:ptCount val="2"/>
                <c:pt idx="0">
                  <c:v>4.56</c:v>
                </c:pt>
                <c:pt idx="1">
                  <c:v>4.56</c:v>
                </c:pt>
              </c:numCache>
            </c:numRef>
          </c:val>
        </c:ser>
        <c:ser>
          <c:idx val="4"/>
          <c:order val="4"/>
          <c:tx>
            <c:v>Trial 5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Sheet2!$E$24:$F$24</c:f>
              <c:numCache>
                <c:formatCode>General</c:formatCode>
                <c:ptCount val="2"/>
                <c:pt idx="0">
                  <c:v>4.56</c:v>
                </c:pt>
                <c:pt idx="1">
                  <c:v>4.56</c:v>
                </c:pt>
              </c:numCache>
            </c:numRef>
          </c:val>
        </c:ser>
        <c:ser>
          <c:idx val="5"/>
          <c:order val="5"/>
          <c:tx>
            <c:v>Trial 6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Sheet2!$E$25:$F$25</c:f>
              <c:numCache>
                <c:formatCode>General</c:formatCode>
                <c:ptCount val="2"/>
                <c:pt idx="0">
                  <c:v>4.56</c:v>
                </c:pt>
                <c:pt idx="1">
                  <c:v>4.0</c:v>
                </c:pt>
              </c:numCache>
            </c:numRef>
          </c:val>
        </c:ser>
        <c:ser>
          <c:idx val="6"/>
          <c:order val="6"/>
          <c:tx>
            <c:v>Trial 7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Sheet2!$E$26:$F$26</c:f>
              <c:numCache>
                <c:formatCode>General</c:formatCode>
                <c:ptCount val="2"/>
                <c:pt idx="0">
                  <c:v>3.79</c:v>
                </c:pt>
                <c:pt idx="1">
                  <c:v>4.109999999999999</c:v>
                </c:pt>
              </c:numCache>
            </c:numRef>
          </c:val>
        </c:ser>
        <c:ser>
          <c:idx val="7"/>
          <c:order val="7"/>
          <c:tx>
            <c:v>Trial 8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Sheet2!$E$27:$F$27</c:f>
              <c:numCache>
                <c:formatCode>General</c:formatCode>
                <c:ptCount val="2"/>
                <c:pt idx="0">
                  <c:v>4.189999999999999</c:v>
                </c:pt>
                <c:pt idx="1">
                  <c:v>4.189999999999999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019448"/>
        <c:axId val="2069013960"/>
      </c:barChart>
      <c:catAx>
        <c:axId val="2069019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9013960"/>
        <c:crosses val="autoZero"/>
        <c:auto val="1"/>
        <c:lblAlgn val="ctr"/>
        <c:lblOffset val="100"/>
        <c:noMultiLvlLbl val="0"/>
      </c:catAx>
      <c:valAx>
        <c:axId val="2069013960"/>
        <c:scaling>
          <c:orientation val="minMax"/>
          <c:max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Reduction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9019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en-US" i="1"/>
              <a:t>Vibrio parahaemolyticus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1"/>
          <c:tx>
            <c:v>Trial 1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Sheet2!$L$20:$M$20</c:f>
              <c:numCache>
                <c:formatCode>General</c:formatCode>
                <c:ptCount val="2"/>
                <c:pt idx="0">
                  <c:v>4.56</c:v>
                </c:pt>
                <c:pt idx="1">
                  <c:v>4.56</c:v>
                </c:pt>
              </c:numCache>
            </c:numRef>
          </c:val>
        </c:ser>
        <c:ser>
          <c:idx val="2"/>
          <c:order val="2"/>
          <c:tx>
            <c:v>Trial 2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Sheet2!$L$21:$M$21</c:f>
              <c:numCache>
                <c:formatCode>General</c:formatCode>
                <c:ptCount val="2"/>
                <c:pt idx="0">
                  <c:v>4.56</c:v>
                </c:pt>
                <c:pt idx="1">
                  <c:v>4.56</c:v>
                </c:pt>
              </c:numCache>
            </c:numRef>
          </c:val>
        </c:ser>
        <c:ser>
          <c:idx val="1"/>
          <c:order val="0"/>
          <c:tx>
            <c:v>Trial 3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Sheet2!$L$22:$M$22</c:f>
              <c:numCache>
                <c:formatCode>General</c:formatCode>
                <c:ptCount val="2"/>
                <c:pt idx="0">
                  <c:v>4.49</c:v>
                </c:pt>
                <c:pt idx="1">
                  <c:v>4.56</c:v>
                </c:pt>
              </c:numCache>
            </c:numRef>
          </c:val>
        </c:ser>
        <c:ser>
          <c:idx val="3"/>
          <c:order val="3"/>
          <c:tx>
            <c:v>Trial 4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Sheet2!$L$23:$M$23</c:f>
              <c:numCache>
                <c:formatCode>General</c:formatCode>
                <c:ptCount val="2"/>
                <c:pt idx="0">
                  <c:v>4.49</c:v>
                </c:pt>
                <c:pt idx="1">
                  <c:v>4.56</c:v>
                </c:pt>
              </c:numCache>
            </c:numRef>
          </c:val>
        </c:ser>
        <c:ser>
          <c:idx val="4"/>
          <c:order val="4"/>
          <c:tx>
            <c:v>Trial 5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Sheet2!$L$24:$M$24</c:f>
              <c:numCache>
                <c:formatCode>General</c:formatCode>
                <c:ptCount val="2"/>
                <c:pt idx="0">
                  <c:v>3.7</c:v>
                </c:pt>
                <c:pt idx="1">
                  <c:v>3.7</c:v>
                </c:pt>
              </c:numCache>
            </c:numRef>
          </c:val>
        </c:ser>
        <c:ser>
          <c:idx val="5"/>
          <c:order val="5"/>
          <c:tx>
            <c:v>Trial 6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Sheet2!$L$25:$M$25</c:f>
              <c:numCache>
                <c:formatCode>General</c:formatCode>
                <c:ptCount val="2"/>
                <c:pt idx="0">
                  <c:v>3.7</c:v>
                </c:pt>
                <c:pt idx="1">
                  <c:v>3.7</c:v>
                </c:pt>
              </c:numCache>
            </c:numRef>
          </c:val>
        </c:ser>
        <c:ser>
          <c:idx val="6"/>
          <c:order val="6"/>
          <c:tx>
            <c:v>Trial 7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Sheet2!$L$26:$M$26</c:f>
              <c:numCache>
                <c:formatCode>General</c:formatCode>
                <c:ptCount val="2"/>
                <c:pt idx="0">
                  <c:v>3.07</c:v>
                </c:pt>
                <c:pt idx="1">
                  <c:v>3.87</c:v>
                </c:pt>
              </c:numCache>
            </c:numRef>
          </c:val>
        </c:ser>
        <c:ser>
          <c:idx val="7"/>
          <c:order val="7"/>
          <c:tx>
            <c:v>Trial 8</c:v>
          </c:tx>
          <c:invertIfNegative val="0"/>
          <c:cat>
            <c:numRef>
              <c:f>Sheet2!$E$29:$F$29</c:f>
              <c:numCache>
                <c:formatCode>General</c:formatCode>
                <c:ptCount val="2"/>
                <c:pt idx="0">
                  <c:v>8.0</c:v>
                </c:pt>
                <c:pt idx="1">
                  <c:v>10.0</c:v>
                </c:pt>
              </c:numCache>
            </c:numRef>
          </c:cat>
          <c:val>
            <c:numRef>
              <c:f>Sheet2!$L$27:$M$27</c:f>
              <c:numCache>
                <c:formatCode>General</c:formatCode>
                <c:ptCount val="2"/>
                <c:pt idx="0">
                  <c:v>3.07</c:v>
                </c:pt>
                <c:pt idx="1">
                  <c:v>3.87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951480"/>
        <c:axId val="2068945992"/>
      </c:barChart>
      <c:catAx>
        <c:axId val="2068951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8945992"/>
        <c:crosses val="autoZero"/>
        <c:auto val="1"/>
        <c:lblAlgn val="ctr"/>
        <c:lblOffset val="100"/>
        <c:noMultiLvlLbl val="0"/>
      </c:catAx>
      <c:valAx>
        <c:axId val="2068945992"/>
        <c:scaling>
          <c:orientation val="minMax"/>
          <c:max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Log Reduction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8951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C4DC9-D5F6-FA43-A743-CF06ED69DCB4}" type="doc">
      <dgm:prSet loTypeId="urn:microsoft.com/office/officeart/2005/8/layout/bProcess3" loCatId="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280594A-DBC6-A142-8234-9E190E62138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Homogenize oyster sample with same amount of 1xPBS</a:t>
          </a:r>
          <a:endParaRPr lang="en-US" dirty="0"/>
        </a:p>
      </dgm:t>
    </dgm:pt>
    <dgm:pt modelId="{12DEADE4-462D-CF49-A1B7-C8E1B3B852FD}" type="parTrans" cxnId="{2AC82DDC-0C65-C648-A332-AA6354899393}">
      <dgm:prSet/>
      <dgm:spPr/>
      <dgm:t>
        <a:bodyPr/>
        <a:lstStyle/>
        <a:p>
          <a:endParaRPr lang="en-US"/>
        </a:p>
      </dgm:t>
    </dgm:pt>
    <dgm:pt modelId="{48B98B9F-4E53-844F-84AB-97505778A365}" type="sibTrans" cxnId="{2AC82DDC-0C65-C648-A332-AA635489939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7B74DA5-B6B8-FF41-AC01-EE94583417F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Make a serial dilution using 1xPBS</a:t>
          </a:r>
          <a:endParaRPr lang="en-US" dirty="0"/>
        </a:p>
      </dgm:t>
    </dgm:pt>
    <dgm:pt modelId="{F4BB96F1-ABD3-BD4A-A607-E45F1F6A8AE1}" type="parTrans" cxnId="{420C9FD0-03B6-1E48-BFA7-1444C278A502}">
      <dgm:prSet/>
      <dgm:spPr/>
      <dgm:t>
        <a:bodyPr/>
        <a:lstStyle/>
        <a:p>
          <a:endParaRPr lang="en-US"/>
        </a:p>
      </dgm:t>
    </dgm:pt>
    <dgm:pt modelId="{FCCA8A04-FE69-4D49-8DA4-11829BC69062}" type="sibTrans" cxnId="{420C9FD0-03B6-1E48-BFA7-1444C278A50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E21599C-1400-0F43-A198-5A3C02C8EEE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Incubate at 37°C for 18-24 h</a:t>
          </a:r>
          <a:endParaRPr lang="en-US" dirty="0"/>
        </a:p>
      </dgm:t>
    </dgm:pt>
    <dgm:pt modelId="{BDE72679-45F6-F24A-B93C-56666718C78C}" type="parTrans" cxnId="{35053811-9E19-EC41-A720-081A00251BBA}">
      <dgm:prSet/>
      <dgm:spPr/>
      <dgm:t>
        <a:bodyPr/>
        <a:lstStyle/>
        <a:p>
          <a:endParaRPr lang="en-US"/>
        </a:p>
      </dgm:t>
    </dgm:pt>
    <dgm:pt modelId="{3288F1A4-FEA5-614D-B85D-37B333083A8B}" type="sibTrans" cxnId="{35053811-9E19-EC41-A720-081A00251BB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061F3C9-D0DD-CC42-A6F4-1190B50F672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Selective</a:t>
          </a:r>
          <a:r>
            <a:rPr lang="en-US" baseline="0" dirty="0" smtClean="0"/>
            <a:t> Agar:</a:t>
          </a:r>
        </a:p>
        <a:p>
          <a:r>
            <a:rPr lang="en-US" baseline="0" dirty="0" smtClean="0"/>
            <a:t>Streak on TCBS or </a:t>
          </a:r>
          <a:r>
            <a:rPr lang="en-US" baseline="0" dirty="0" err="1" smtClean="0"/>
            <a:t>mCPC</a:t>
          </a:r>
          <a:endParaRPr lang="en-US" dirty="0"/>
        </a:p>
      </dgm:t>
    </dgm:pt>
    <dgm:pt modelId="{E2DB06AF-0565-824B-8803-7B0213A1AC5D}" type="parTrans" cxnId="{25BC85AD-7BAF-5241-964B-BCFC0DAEBBEC}">
      <dgm:prSet/>
      <dgm:spPr/>
      <dgm:t>
        <a:bodyPr/>
        <a:lstStyle/>
        <a:p>
          <a:endParaRPr lang="en-US"/>
        </a:p>
      </dgm:t>
    </dgm:pt>
    <dgm:pt modelId="{47A1EC77-F8D4-1545-AB3C-4AAF3FBCB446}" type="sibTrans" cxnId="{25BC85AD-7BAF-5241-964B-BCFC0DAEBBE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7A0A0F2-2FE6-064B-A184-CBCD2A10DA9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Incubate at 37°C for 18-24 h</a:t>
          </a:r>
          <a:endParaRPr lang="en-US" dirty="0"/>
        </a:p>
      </dgm:t>
    </dgm:pt>
    <dgm:pt modelId="{7276C4DD-AFCF-2A4F-A18D-910DE77B72BE}" type="parTrans" cxnId="{9D8B7945-CB1C-864D-B919-1EA794FB7E52}">
      <dgm:prSet/>
      <dgm:spPr/>
      <dgm:t>
        <a:bodyPr/>
        <a:lstStyle/>
        <a:p>
          <a:endParaRPr lang="en-US"/>
        </a:p>
      </dgm:t>
    </dgm:pt>
    <dgm:pt modelId="{912201CF-6304-4146-9C61-9D3D0E7794BF}" type="sibTrans" cxnId="{9D8B7945-CB1C-864D-B919-1EA794FB7E5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9FB0694-3D95-044F-935D-AF00CDEE1A9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Compare results to MPN tables</a:t>
          </a:r>
          <a:endParaRPr lang="en-US" dirty="0"/>
        </a:p>
      </dgm:t>
    </dgm:pt>
    <dgm:pt modelId="{C94042B6-AD01-104E-89B0-89E65806E1AE}" type="parTrans" cxnId="{D5FF87B5-6C63-864C-BBEF-2650DE35F307}">
      <dgm:prSet/>
      <dgm:spPr/>
      <dgm:t>
        <a:bodyPr/>
        <a:lstStyle/>
        <a:p>
          <a:endParaRPr lang="en-US"/>
        </a:p>
      </dgm:t>
    </dgm:pt>
    <dgm:pt modelId="{592A195F-15DB-D245-A9D4-64F3F9B2C799}" type="sibTrans" cxnId="{D5FF87B5-6C63-864C-BBEF-2650DE35F307}">
      <dgm:prSet/>
      <dgm:spPr/>
      <dgm:t>
        <a:bodyPr/>
        <a:lstStyle/>
        <a:p>
          <a:endParaRPr lang="en-US"/>
        </a:p>
      </dgm:t>
    </dgm:pt>
    <dgm:pt modelId="{B16EFBB2-94CD-F04B-8EF5-1678B72EE5C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Inoculate APW MPN tubes for enrichment</a:t>
          </a:r>
          <a:endParaRPr lang="en-US" dirty="0"/>
        </a:p>
      </dgm:t>
    </dgm:pt>
    <dgm:pt modelId="{BEE1F0A2-95A6-EA45-9A55-6C3345CD3F28}" type="sibTrans" cxnId="{770CD9B5-8134-9047-86D2-3800D92952A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C26EFB6-F484-7B4C-BB98-3F7A37EB9272}" type="parTrans" cxnId="{770CD9B5-8134-9047-86D2-3800D92952AA}">
      <dgm:prSet/>
      <dgm:spPr/>
      <dgm:t>
        <a:bodyPr/>
        <a:lstStyle/>
        <a:p>
          <a:endParaRPr lang="en-US"/>
        </a:p>
      </dgm:t>
    </dgm:pt>
    <dgm:pt modelId="{F7D6B36C-69BC-F34C-A4D7-85420FDDEBB9}" type="pres">
      <dgm:prSet presAssocID="{C13C4DC9-D5F6-FA43-A743-CF06ED69DC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B7DBD-1083-2A4A-B168-E509672DE321}" type="pres">
      <dgm:prSet presAssocID="{4280594A-DBC6-A142-8234-9E190E62138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77544-6E79-F542-AC21-686ACA2A852E}" type="pres">
      <dgm:prSet presAssocID="{48B98B9F-4E53-844F-84AB-97505778A365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E2C0876-8E9F-644D-B2F3-7518D9D380DC}" type="pres">
      <dgm:prSet presAssocID="{48B98B9F-4E53-844F-84AB-97505778A365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38D3B4C1-6285-3041-9FB2-13C4DC1E19FF}" type="pres">
      <dgm:prSet presAssocID="{77B74DA5-B6B8-FF41-AC01-EE94583417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4715C-90CF-764D-8F5F-4698363FCF3A}" type="pres">
      <dgm:prSet presAssocID="{FCCA8A04-FE69-4D49-8DA4-11829BC6906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E494636-39EF-2D4B-9BE8-3E085F52632F}" type="pres">
      <dgm:prSet presAssocID="{FCCA8A04-FE69-4D49-8DA4-11829BC69062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0496ED92-1A41-D54E-AA80-1151B19BD291}" type="pres">
      <dgm:prSet presAssocID="{B16EFBB2-94CD-F04B-8EF5-1678B72EE5C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A9F85-2CF9-CD4F-9E11-AF9DBD2403D8}" type="pres">
      <dgm:prSet presAssocID="{BEE1F0A2-95A6-EA45-9A55-6C3345CD3F2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51A8734-02F7-C148-9B7B-DD40F8C6D461}" type="pres">
      <dgm:prSet presAssocID="{BEE1F0A2-95A6-EA45-9A55-6C3345CD3F2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2FAF1332-6EE4-244C-BD4D-AB31F791D5A5}" type="pres">
      <dgm:prSet presAssocID="{AE21599C-1400-0F43-A198-5A3C02C8EEE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5AD5D-F7FD-7748-A032-CD3C7F2E40EE}" type="pres">
      <dgm:prSet presAssocID="{3288F1A4-FEA5-614D-B85D-37B333083A8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017243AC-B3E6-B340-83EA-793FE5ACBEDB}" type="pres">
      <dgm:prSet presAssocID="{3288F1A4-FEA5-614D-B85D-37B333083A8B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EE25495D-2911-1C4A-BC6A-BD200ABDB1B7}" type="pres">
      <dgm:prSet presAssocID="{7061F3C9-D0DD-CC42-A6F4-1190B50F672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2F729-7FA8-5B42-9BEF-3679EBC43130}" type="pres">
      <dgm:prSet presAssocID="{47A1EC77-F8D4-1545-AB3C-4AAF3FBCB446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A19A08E-FD6F-AA47-8396-43D4B25C4719}" type="pres">
      <dgm:prSet presAssocID="{47A1EC77-F8D4-1545-AB3C-4AAF3FBCB446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9F99E01F-F452-EB40-ACFA-AC4C8AF633A6}" type="pres">
      <dgm:prSet presAssocID="{47A0A0F2-2FE6-064B-A184-CBCD2A10DA9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42BD5-9283-384B-B704-7AE9B10C4FAC}" type="pres">
      <dgm:prSet presAssocID="{912201CF-6304-4146-9C61-9D3D0E7794BF}" presName="sibTrans" presStyleLbl="sibTrans1D1" presStyleIdx="5" presStyleCnt="6"/>
      <dgm:spPr/>
      <dgm:t>
        <a:bodyPr/>
        <a:lstStyle/>
        <a:p>
          <a:endParaRPr lang="en-US"/>
        </a:p>
      </dgm:t>
    </dgm:pt>
    <dgm:pt modelId="{78EAFC44-9137-634C-B828-C7C966F4CDB7}" type="pres">
      <dgm:prSet presAssocID="{912201CF-6304-4146-9C61-9D3D0E7794BF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5D07AACC-6F74-8849-BE44-53CAAB12CFE5}" type="pres">
      <dgm:prSet presAssocID="{49FB0694-3D95-044F-935D-AF00CDEE1A9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C9FD0-03B6-1E48-BFA7-1444C278A502}" srcId="{C13C4DC9-D5F6-FA43-A743-CF06ED69DCB4}" destId="{77B74DA5-B6B8-FF41-AC01-EE94583417F6}" srcOrd="1" destOrd="0" parTransId="{F4BB96F1-ABD3-BD4A-A607-E45F1F6A8AE1}" sibTransId="{FCCA8A04-FE69-4D49-8DA4-11829BC69062}"/>
    <dgm:cxn modelId="{64EDA469-C9FB-C845-90D8-E168E2409A61}" type="presOf" srcId="{48B98B9F-4E53-844F-84AB-97505778A365}" destId="{D7877544-6E79-F542-AC21-686ACA2A852E}" srcOrd="0" destOrd="0" presId="urn:microsoft.com/office/officeart/2005/8/layout/bProcess3"/>
    <dgm:cxn modelId="{5BC28098-79C8-E74A-9670-28D5352F35C4}" type="presOf" srcId="{BEE1F0A2-95A6-EA45-9A55-6C3345CD3F28}" destId="{151A8734-02F7-C148-9B7B-DD40F8C6D461}" srcOrd="1" destOrd="0" presId="urn:microsoft.com/office/officeart/2005/8/layout/bProcess3"/>
    <dgm:cxn modelId="{2AC82DDC-0C65-C648-A332-AA6354899393}" srcId="{C13C4DC9-D5F6-FA43-A743-CF06ED69DCB4}" destId="{4280594A-DBC6-A142-8234-9E190E621382}" srcOrd="0" destOrd="0" parTransId="{12DEADE4-462D-CF49-A1B7-C8E1B3B852FD}" sibTransId="{48B98B9F-4E53-844F-84AB-97505778A365}"/>
    <dgm:cxn modelId="{35053811-9E19-EC41-A720-081A00251BBA}" srcId="{C13C4DC9-D5F6-FA43-A743-CF06ED69DCB4}" destId="{AE21599C-1400-0F43-A198-5A3C02C8EEE1}" srcOrd="3" destOrd="0" parTransId="{BDE72679-45F6-F24A-B93C-56666718C78C}" sibTransId="{3288F1A4-FEA5-614D-B85D-37B333083A8B}"/>
    <dgm:cxn modelId="{770CD9B5-8134-9047-86D2-3800D92952AA}" srcId="{C13C4DC9-D5F6-FA43-A743-CF06ED69DCB4}" destId="{B16EFBB2-94CD-F04B-8EF5-1678B72EE5C6}" srcOrd="2" destOrd="0" parTransId="{1C26EFB6-F484-7B4C-BB98-3F7A37EB9272}" sibTransId="{BEE1F0A2-95A6-EA45-9A55-6C3345CD3F28}"/>
    <dgm:cxn modelId="{5ED67F73-F18B-E342-8DD9-29D9F7E752E3}" type="presOf" srcId="{7061F3C9-D0DD-CC42-A6F4-1190B50F672A}" destId="{EE25495D-2911-1C4A-BC6A-BD200ABDB1B7}" srcOrd="0" destOrd="0" presId="urn:microsoft.com/office/officeart/2005/8/layout/bProcess3"/>
    <dgm:cxn modelId="{D5FF87B5-6C63-864C-BBEF-2650DE35F307}" srcId="{C13C4DC9-D5F6-FA43-A743-CF06ED69DCB4}" destId="{49FB0694-3D95-044F-935D-AF00CDEE1A9A}" srcOrd="6" destOrd="0" parTransId="{C94042B6-AD01-104E-89B0-89E65806E1AE}" sibTransId="{592A195F-15DB-D245-A9D4-64F3F9B2C799}"/>
    <dgm:cxn modelId="{9D8B7945-CB1C-864D-B919-1EA794FB7E52}" srcId="{C13C4DC9-D5F6-FA43-A743-CF06ED69DCB4}" destId="{47A0A0F2-2FE6-064B-A184-CBCD2A10DA95}" srcOrd="5" destOrd="0" parTransId="{7276C4DD-AFCF-2A4F-A18D-910DE77B72BE}" sibTransId="{912201CF-6304-4146-9C61-9D3D0E7794BF}"/>
    <dgm:cxn modelId="{0FC8A4D5-2868-D44C-AB25-FA8A9217348B}" type="presOf" srcId="{B16EFBB2-94CD-F04B-8EF5-1678B72EE5C6}" destId="{0496ED92-1A41-D54E-AA80-1151B19BD291}" srcOrd="0" destOrd="0" presId="urn:microsoft.com/office/officeart/2005/8/layout/bProcess3"/>
    <dgm:cxn modelId="{DD8972F8-66C1-544F-81A5-B2F04204DF42}" type="presOf" srcId="{47A1EC77-F8D4-1545-AB3C-4AAF3FBCB446}" destId="{92E2F729-7FA8-5B42-9BEF-3679EBC43130}" srcOrd="0" destOrd="0" presId="urn:microsoft.com/office/officeart/2005/8/layout/bProcess3"/>
    <dgm:cxn modelId="{77F96D76-6AFB-844B-A335-51F7E1D149E0}" type="presOf" srcId="{FCCA8A04-FE69-4D49-8DA4-11829BC69062}" destId="{E3E4715C-90CF-764D-8F5F-4698363FCF3A}" srcOrd="0" destOrd="0" presId="urn:microsoft.com/office/officeart/2005/8/layout/bProcess3"/>
    <dgm:cxn modelId="{B1F2D04D-E9A1-A642-8B76-3A6D79A6D491}" type="presOf" srcId="{3288F1A4-FEA5-614D-B85D-37B333083A8B}" destId="{017243AC-B3E6-B340-83EA-793FE5ACBEDB}" srcOrd="1" destOrd="0" presId="urn:microsoft.com/office/officeart/2005/8/layout/bProcess3"/>
    <dgm:cxn modelId="{5F209389-576C-614B-B455-6F784F240C3E}" type="presOf" srcId="{77B74DA5-B6B8-FF41-AC01-EE94583417F6}" destId="{38D3B4C1-6285-3041-9FB2-13C4DC1E19FF}" srcOrd="0" destOrd="0" presId="urn:microsoft.com/office/officeart/2005/8/layout/bProcess3"/>
    <dgm:cxn modelId="{22143E60-EA5E-C243-9472-AB3C384B754B}" type="presOf" srcId="{912201CF-6304-4146-9C61-9D3D0E7794BF}" destId="{38B42BD5-9283-384B-B704-7AE9B10C4FAC}" srcOrd="0" destOrd="0" presId="urn:microsoft.com/office/officeart/2005/8/layout/bProcess3"/>
    <dgm:cxn modelId="{592A453C-58AE-0944-8D93-D0F6DAE5734C}" type="presOf" srcId="{C13C4DC9-D5F6-FA43-A743-CF06ED69DCB4}" destId="{F7D6B36C-69BC-F34C-A4D7-85420FDDEBB9}" srcOrd="0" destOrd="0" presId="urn:microsoft.com/office/officeart/2005/8/layout/bProcess3"/>
    <dgm:cxn modelId="{FD10992F-ACB0-B84C-BAD8-98490231AF98}" type="presOf" srcId="{47A0A0F2-2FE6-064B-A184-CBCD2A10DA95}" destId="{9F99E01F-F452-EB40-ACFA-AC4C8AF633A6}" srcOrd="0" destOrd="0" presId="urn:microsoft.com/office/officeart/2005/8/layout/bProcess3"/>
    <dgm:cxn modelId="{1B7A2D5B-492D-2544-9998-39A230C605B9}" type="presOf" srcId="{48B98B9F-4E53-844F-84AB-97505778A365}" destId="{5E2C0876-8E9F-644D-B2F3-7518D9D380DC}" srcOrd="1" destOrd="0" presId="urn:microsoft.com/office/officeart/2005/8/layout/bProcess3"/>
    <dgm:cxn modelId="{25BC85AD-7BAF-5241-964B-BCFC0DAEBBEC}" srcId="{C13C4DC9-D5F6-FA43-A743-CF06ED69DCB4}" destId="{7061F3C9-D0DD-CC42-A6F4-1190B50F672A}" srcOrd="4" destOrd="0" parTransId="{E2DB06AF-0565-824B-8803-7B0213A1AC5D}" sibTransId="{47A1EC77-F8D4-1545-AB3C-4AAF3FBCB446}"/>
    <dgm:cxn modelId="{AC87279B-3804-DB42-9588-8E730CCEB99F}" type="presOf" srcId="{3288F1A4-FEA5-614D-B85D-37B333083A8B}" destId="{BAA5AD5D-F7FD-7748-A032-CD3C7F2E40EE}" srcOrd="0" destOrd="0" presId="urn:microsoft.com/office/officeart/2005/8/layout/bProcess3"/>
    <dgm:cxn modelId="{815F7BEB-3079-2548-BD76-DF923A854340}" type="presOf" srcId="{912201CF-6304-4146-9C61-9D3D0E7794BF}" destId="{78EAFC44-9137-634C-B828-C7C966F4CDB7}" srcOrd="1" destOrd="0" presId="urn:microsoft.com/office/officeart/2005/8/layout/bProcess3"/>
    <dgm:cxn modelId="{A9093D9F-BA73-A14F-BD1E-95FF1A9E690E}" type="presOf" srcId="{47A1EC77-F8D4-1545-AB3C-4AAF3FBCB446}" destId="{2A19A08E-FD6F-AA47-8396-43D4B25C4719}" srcOrd="1" destOrd="0" presId="urn:microsoft.com/office/officeart/2005/8/layout/bProcess3"/>
    <dgm:cxn modelId="{DE5B05FC-9134-F64C-9963-1D9C6C0D2AB2}" type="presOf" srcId="{BEE1F0A2-95A6-EA45-9A55-6C3345CD3F28}" destId="{C7FA9F85-2CF9-CD4F-9E11-AF9DBD2403D8}" srcOrd="0" destOrd="0" presId="urn:microsoft.com/office/officeart/2005/8/layout/bProcess3"/>
    <dgm:cxn modelId="{61C5E9E2-4827-3348-BC29-9890357E7CA4}" type="presOf" srcId="{AE21599C-1400-0F43-A198-5A3C02C8EEE1}" destId="{2FAF1332-6EE4-244C-BD4D-AB31F791D5A5}" srcOrd="0" destOrd="0" presId="urn:microsoft.com/office/officeart/2005/8/layout/bProcess3"/>
    <dgm:cxn modelId="{95A82226-FE9F-7F49-B375-7ADCD533C1D8}" type="presOf" srcId="{4280594A-DBC6-A142-8234-9E190E621382}" destId="{31DB7DBD-1083-2A4A-B168-E509672DE321}" srcOrd="0" destOrd="0" presId="urn:microsoft.com/office/officeart/2005/8/layout/bProcess3"/>
    <dgm:cxn modelId="{62CE5C95-2380-E643-B2A2-4346C5ECEDD3}" type="presOf" srcId="{49FB0694-3D95-044F-935D-AF00CDEE1A9A}" destId="{5D07AACC-6F74-8849-BE44-53CAAB12CFE5}" srcOrd="0" destOrd="0" presId="urn:microsoft.com/office/officeart/2005/8/layout/bProcess3"/>
    <dgm:cxn modelId="{46D2F407-9D4A-D544-912A-CB525864882A}" type="presOf" srcId="{FCCA8A04-FE69-4D49-8DA4-11829BC69062}" destId="{FE494636-39EF-2D4B-9BE8-3E085F52632F}" srcOrd="1" destOrd="0" presId="urn:microsoft.com/office/officeart/2005/8/layout/bProcess3"/>
    <dgm:cxn modelId="{CDBE6DE8-5F51-2B41-94BA-945CB00B6698}" type="presParOf" srcId="{F7D6B36C-69BC-F34C-A4D7-85420FDDEBB9}" destId="{31DB7DBD-1083-2A4A-B168-E509672DE321}" srcOrd="0" destOrd="0" presId="urn:microsoft.com/office/officeart/2005/8/layout/bProcess3"/>
    <dgm:cxn modelId="{476068DC-1D87-8345-8C95-428BA28C5725}" type="presParOf" srcId="{F7D6B36C-69BC-F34C-A4D7-85420FDDEBB9}" destId="{D7877544-6E79-F542-AC21-686ACA2A852E}" srcOrd="1" destOrd="0" presId="urn:microsoft.com/office/officeart/2005/8/layout/bProcess3"/>
    <dgm:cxn modelId="{722817C3-A1BA-2B40-8106-3363F9B43F83}" type="presParOf" srcId="{D7877544-6E79-F542-AC21-686ACA2A852E}" destId="{5E2C0876-8E9F-644D-B2F3-7518D9D380DC}" srcOrd="0" destOrd="0" presId="urn:microsoft.com/office/officeart/2005/8/layout/bProcess3"/>
    <dgm:cxn modelId="{88AD30B2-EB7B-D94B-91B8-26AB02027E27}" type="presParOf" srcId="{F7D6B36C-69BC-F34C-A4D7-85420FDDEBB9}" destId="{38D3B4C1-6285-3041-9FB2-13C4DC1E19FF}" srcOrd="2" destOrd="0" presId="urn:microsoft.com/office/officeart/2005/8/layout/bProcess3"/>
    <dgm:cxn modelId="{2D645556-A84B-8F44-AB92-A07B5A4C7E64}" type="presParOf" srcId="{F7D6B36C-69BC-F34C-A4D7-85420FDDEBB9}" destId="{E3E4715C-90CF-764D-8F5F-4698363FCF3A}" srcOrd="3" destOrd="0" presId="urn:microsoft.com/office/officeart/2005/8/layout/bProcess3"/>
    <dgm:cxn modelId="{9BDB6182-92F4-0F45-9CAA-889A02E5F8CB}" type="presParOf" srcId="{E3E4715C-90CF-764D-8F5F-4698363FCF3A}" destId="{FE494636-39EF-2D4B-9BE8-3E085F52632F}" srcOrd="0" destOrd="0" presId="urn:microsoft.com/office/officeart/2005/8/layout/bProcess3"/>
    <dgm:cxn modelId="{D4159CFC-D9A0-0F4C-B4BD-D025DE89F108}" type="presParOf" srcId="{F7D6B36C-69BC-F34C-A4D7-85420FDDEBB9}" destId="{0496ED92-1A41-D54E-AA80-1151B19BD291}" srcOrd="4" destOrd="0" presId="urn:microsoft.com/office/officeart/2005/8/layout/bProcess3"/>
    <dgm:cxn modelId="{B8CAA8E3-D8BD-0048-B5B4-DEE3FFFA10EB}" type="presParOf" srcId="{F7D6B36C-69BC-F34C-A4D7-85420FDDEBB9}" destId="{C7FA9F85-2CF9-CD4F-9E11-AF9DBD2403D8}" srcOrd="5" destOrd="0" presId="urn:microsoft.com/office/officeart/2005/8/layout/bProcess3"/>
    <dgm:cxn modelId="{12C347F2-AC85-FA47-8CD6-47579551C1CD}" type="presParOf" srcId="{C7FA9F85-2CF9-CD4F-9E11-AF9DBD2403D8}" destId="{151A8734-02F7-C148-9B7B-DD40F8C6D461}" srcOrd="0" destOrd="0" presId="urn:microsoft.com/office/officeart/2005/8/layout/bProcess3"/>
    <dgm:cxn modelId="{71379AE8-0122-0443-AD65-1AD961C01C58}" type="presParOf" srcId="{F7D6B36C-69BC-F34C-A4D7-85420FDDEBB9}" destId="{2FAF1332-6EE4-244C-BD4D-AB31F791D5A5}" srcOrd="6" destOrd="0" presId="urn:microsoft.com/office/officeart/2005/8/layout/bProcess3"/>
    <dgm:cxn modelId="{43FA733D-815A-FC43-B0DF-798ADEC42AC5}" type="presParOf" srcId="{F7D6B36C-69BC-F34C-A4D7-85420FDDEBB9}" destId="{BAA5AD5D-F7FD-7748-A032-CD3C7F2E40EE}" srcOrd="7" destOrd="0" presId="urn:microsoft.com/office/officeart/2005/8/layout/bProcess3"/>
    <dgm:cxn modelId="{AB60976E-268C-8F40-9352-7F9BEB6C8A97}" type="presParOf" srcId="{BAA5AD5D-F7FD-7748-A032-CD3C7F2E40EE}" destId="{017243AC-B3E6-B340-83EA-793FE5ACBEDB}" srcOrd="0" destOrd="0" presId="urn:microsoft.com/office/officeart/2005/8/layout/bProcess3"/>
    <dgm:cxn modelId="{C1610E2F-599C-824E-A9B2-99CE7000C84E}" type="presParOf" srcId="{F7D6B36C-69BC-F34C-A4D7-85420FDDEBB9}" destId="{EE25495D-2911-1C4A-BC6A-BD200ABDB1B7}" srcOrd="8" destOrd="0" presId="urn:microsoft.com/office/officeart/2005/8/layout/bProcess3"/>
    <dgm:cxn modelId="{22978BA5-BB85-D44D-B7D5-3975A1082828}" type="presParOf" srcId="{F7D6B36C-69BC-F34C-A4D7-85420FDDEBB9}" destId="{92E2F729-7FA8-5B42-9BEF-3679EBC43130}" srcOrd="9" destOrd="0" presId="urn:microsoft.com/office/officeart/2005/8/layout/bProcess3"/>
    <dgm:cxn modelId="{11EC3AE5-3067-8A4F-808A-D4709EFE28E9}" type="presParOf" srcId="{92E2F729-7FA8-5B42-9BEF-3679EBC43130}" destId="{2A19A08E-FD6F-AA47-8396-43D4B25C4719}" srcOrd="0" destOrd="0" presId="urn:microsoft.com/office/officeart/2005/8/layout/bProcess3"/>
    <dgm:cxn modelId="{6332E600-5560-C44C-A597-C8DE96A9B71F}" type="presParOf" srcId="{F7D6B36C-69BC-F34C-A4D7-85420FDDEBB9}" destId="{9F99E01F-F452-EB40-ACFA-AC4C8AF633A6}" srcOrd="10" destOrd="0" presId="urn:microsoft.com/office/officeart/2005/8/layout/bProcess3"/>
    <dgm:cxn modelId="{0C0493AE-3F80-1F4A-9089-BB64F42B604B}" type="presParOf" srcId="{F7D6B36C-69BC-F34C-A4D7-85420FDDEBB9}" destId="{38B42BD5-9283-384B-B704-7AE9B10C4FAC}" srcOrd="11" destOrd="0" presId="urn:microsoft.com/office/officeart/2005/8/layout/bProcess3"/>
    <dgm:cxn modelId="{0DE4370A-8241-BE45-815E-665074BA0FE5}" type="presParOf" srcId="{38B42BD5-9283-384B-B704-7AE9B10C4FAC}" destId="{78EAFC44-9137-634C-B828-C7C966F4CDB7}" srcOrd="0" destOrd="0" presId="urn:microsoft.com/office/officeart/2005/8/layout/bProcess3"/>
    <dgm:cxn modelId="{0DD64A75-9EEB-7A42-B861-95F220C4A001}" type="presParOf" srcId="{F7D6B36C-69BC-F34C-A4D7-85420FDDEBB9}" destId="{5D07AACC-6F74-8849-BE44-53CAAB12CFE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7544-6E79-F542-AC21-686ACA2A852E}">
      <dsp:nvSpPr>
        <dsp:cNvPr id="0" name=""/>
        <dsp:cNvSpPr/>
      </dsp:nvSpPr>
      <dsp:spPr>
        <a:xfrm>
          <a:off x="1821289" y="332431"/>
          <a:ext cx="2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297" y="4572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3690" y="376702"/>
        <a:ext cx="14494" cy="2898"/>
      </dsp:txXfrm>
    </dsp:sp>
    <dsp:sp modelId="{31DB7DBD-1083-2A4A-B168-E509672DE321}">
      <dsp:nvSpPr>
        <dsp:cNvPr id="0" name=""/>
        <dsp:cNvSpPr/>
      </dsp:nvSpPr>
      <dsp:spPr>
        <a:xfrm>
          <a:off x="562664" y="24"/>
          <a:ext cx="1260425" cy="756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Homogenize oyster sample with same amount of 1xPBS</a:t>
          </a:r>
          <a:endParaRPr lang="en-US" sz="1000" kern="1200" dirty="0"/>
        </a:p>
      </dsp:txBody>
      <dsp:txXfrm>
        <a:off x="562664" y="24"/>
        <a:ext cx="1260425" cy="756255"/>
      </dsp:txXfrm>
    </dsp:sp>
    <dsp:sp modelId="{E3E4715C-90CF-764D-8F5F-4698363FCF3A}">
      <dsp:nvSpPr>
        <dsp:cNvPr id="0" name=""/>
        <dsp:cNvSpPr/>
      </dsp:nvSpPr>
      <dsp:spPr>
        <a:xfrm>
          <a:off x="3371612" y="332431"/>
          <a:ext cx="2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297" y="4572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4014" y="376702"/>
        <a:ext cx="14494" cy="2898"/>
      </dsp:txXfrm>
    </dsp:sp>
    <dsp:sp modelId="{38D3B4C1-6285-3041-9FB2-13C4DC1E19FF}">
      <dsp:nvSpPr>
        <dsp:cNvPr id="0" name=""/>
        <dsp:cNvSpPr/>
      </dsp:nvSpPr>
      <dsp:spPr>
        <a:xfrm>
          <a:off x="2112987" y="24"/>
          <a:ext cx="1260425" cy="756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Make a serial dilution using 1xPBS</a:t>
          </a:r>
          <a:endParaRPr lang="en-US" sz="1000" kern="1200" dirty="0"/>
        </a:p>
      </dsp:txBody>
      <dsp:txXfrm>
        <a:off x="2112987" y="24"/>
        <a:ext cx="1260425" cy="756255"/>
      </dsp:txXfrm>
    </dsp:sp>
    <dsp:sp modelId="{C7FA9F85-2CF9-CD4F-9E11-AF9DBD2403D8}">
      <dsp:nvSpPr>
        <dsp:cNvPr id="0" name=""/>
        <dsp:cNvSpPr/>
      </dsp:nvSpPr>
      <dsp:spPr>
        <a:xfrm>
          <a:off x="1192876" y="754479"/>
          <a:ext cx="3100646" cy="259297"/>
        </a:xfrm>
        <a:custGeom>
          <a:avLst/>
          <a:gdLst/>
          <a:ahLst/>
          <a:cxnLst/>
          <a:rect l="0" t="0" r="0" b="0"/>
          <a:pathLst>
            <a:path>
              <a:moveTo>
                <a:pt x="3100646" y="0"/>
              </a:moveTo>
              <a:lnTo>
                <a:pt x="3100646" y="146748"/>
              </a:lnTo>
              <a:lnTo>
                <a:pt x="0" y="146748"/>
              </a:lnTo>
              <a:lnTo>
                <a:pt x="0" y="259297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5345" y="882678"/>
        <a:ext cx="155708" cy="2898"/>
      </dsp:txXfrm>
    </dsp:sp>
    <dsp:sp modelId="{0496ED92-1A41-D54E-AA80-1151B19BD291}">
      <dsp:nvSpPr>
        <dsp:cNvPr id="0" name=""/>
        <dsp:cNvSpPr/>
      </dsp:nvSpPr>
      <dsp:spPr>
        <a:xfrm>
          <a:off x="3663310" y="24"/>
          <a:ext cx="1260425" cy="756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Inoculate APW MPN tubes for enrichment</a:t>
          </a:r>
          <a:endParaRPr lang="en-US" sz="1000" kern="1200" dirty="0"/>
        </a:p>
      </dsp:txBody>
      <dsp:txXfrm>
        <a:off x="3663310" y="24"/>
        <a:ext cx="1260425" cy="756255"/>
      </dsp:txXfrm>
    </dsp:sp>
    <dsp:sp modelId="{BAA5AD5D-F7FD-7748-A032-CD3C7F2E40EE}">
      <dsp:nvSpPr>
        <dsp:cNvPr id="0" name=""/>
        <dsp:cNvSpPr/>
      </dsp:nvSpPr>
      <dsp:spPr>
        <a:xfrm>
          <a:off x="1821289" y="1378584"/>
          <a:ext cx="2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297" y="4572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3690" y="1422855"/>
        <a:ext cx="14494" cy="2898"/>
      </dsp:txXfrm>
    </dsp:sp>
    <dsp:sp modelId="{2FAF1332-6EE4-244C-BD4D-AB31F791D5A5}">
      <dsp:nvSpPr>
        <dsp:cNvPr id="0" name=""/>
        <dsp:cNvSpPr/>
      </dsp:nvSpPr>
      <dsp:spPr>
        <a:xfrm>
          <a:off x="562664" y="1046177"/>
          <a:ext cx="1260425" cy="756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Incubate at 37°C for 18-24 h</a:t>
          </a:r>
          <a:endParaRPr lang="en-US" sz="1000" kern="1200" dirty="0"/>
        </a:p>
      </dsp:txBody>
      <dsp:txXfrm>
        <a:off x="562664" y="1046177"/>
        <a:ext cx="1260425" cy="756255"/>
      </dsp:txXfrm>
    </dsp:sp>
    <dsp:sp modelId="{92E2F729-7FA8-5B42-9BEF-3679EBC43130}">
      <dsp:nvSpPr>
        <dsp:cNvPr id="0" name=""/>
        <dsp:cNvSpPr/>
      </dsp:nvSpPr>
      <dsp:spPr>
        <a:xfrm>
          <a:off x="3371612" y="1378584"/>
          <a:ext cx="2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297" y="4572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4014" y="1422855"/>
        <a:ext cx="14494" cy="2898"/>
      </dsp:txXfrm>
    </dsp:sp>
    <dsp:sp modelId="{EE25495D-2911-1C4A-BC6A-BD200ABDB1B7}">
      <dsp:nvSpPr>
        <dsp:cNvPr id="0" name=""/>
        <dsp:cNvSpPr/>
      </dsp:nvSpPr>
      <dsp:spPr>
        <a:xfrm>
          <a:off x="2112987" y="1046177"/>
          <a:ext cx="1260425" cy="756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Selective</a:t>
          </a:r>
          <a:r>
            <a:rPr lang="en-US" sz="1000" kern="1200" baseline="0" dirty="0" smtClean="0"/>
            <a:t> Agar: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baseline="0" dirty="0" smtClean="0"/>
            <a:t>Streak on TCBS or </a:t>
          </a:r>
          <a:r>
            <a:rPr lang="en-US" sz="1000" kern="1200" baseline="0" dirty="0" err="1" smtClean="0"/>
            <a:t>mCPC</a:t>
          </a:r>
          <a:endParaRPr lang="en-US" sz="1000" kern="1200" dirty="0"/>
        </a:p>
      </dsp:txBody>
      <dsp:txXfrm>
        <a:off x="2112987" y="1046177"/>
        <a:ext cx="1260425" cy="756255"/>
      </dsp:txXfrm>
    </dsp:sp>
    <dsp:sp modelId="{38B42BD5-9283-384B-B704-7AE9B10C4FAC}">
      <dsp:nvSpPr>
        <dsp:cNvPr id="0" name=""/>
        <dsp:cNvSpPr/>
      </dsp:nvSpPr>
      <dsp:spPr>
        <a:xfrm>
          <a:off x="1192876" y="1800632"/>
          <a:ext cx="3100646" cy="259297"/>
        </a:xfrm>
        <a:custGeom>
          <a:avLst/>
          <a:gdLst/>
          <a:ahLst/>
          <a:cxnLst/>
          <a:rect l="0" t="0" r="0" b="0"/>
          <a:pathLst>
            <a:path>
              <a:moveTo>
                <a:pt x="3100646" y="0"/>
              </a:moveTo>
              <a:lnTo>
                <a:pt x="3100646" y="146748"/>
              </a:lnTo>
              <a:lnTo>
                <a:pt x="0" y="146748"/>
              </a:lnTo>
              <a:lnTo>
                <a:pt x="0" y="259297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5345" y="1928832"/>
        <a:ext cx="155708" cy="2898"/>
      </dsp:txXfrm>
    </dsp:sp>
    <dsp:sp modelId="{9F99E01F-F452-EB40-ACFA-AC4C8AF633A6}">
      <dsp:nvSpPr>
        <dsp:cNvPr id="0" name=""/>
        <dsp:cNvSpPr/>
      </dsp:nvSpPr>
      <dsp:spPr>
        <a:xfrm>
          <a:off x="3663310" y="1046177"/>
          <a:ext cx="1260425" cy="756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Incubate at 37°C for 18-24 h</a:t>
          </a:r>
          <a:endParaRPr lang="en-US" sz="1000" kern="1200" dirty="0"/>
        </a:p>
      </dsp:txBody>
      <dsp:txXfrm>
        <a:off x="3663310" y="1046177"/>
        <a:ext cx="1260425" cy="756255"/>
      </dsp:txXfrm>
    </dsp:sp>
    <dsp:sp modelId="{5D07AACC-6F74-8849-BE44-53CAAB12CFE5}">
      <dsp:nvSpPr>
        <dsp:cNvPr id="0" name=""/>
        <dsp:cNvSpPr/>
      </dsp:nvSpPr>
      <dsp:spPr>
        <a:xfrm>
          <a:off x="562664" y="2092330"/>
          <a:ext cx="1260425" cy="756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Compare results to MPN tables</a:t>
          </a:r>
          <a:endParaRPr lang="en-US" sz="1000" kern="1200" dirty="0"/>
        </a:p>
      </dsp:txBody>
      <dsp:txXfrm>
        <a:off x="562664" y="2092330"/>
        <a:ext cx="1260425" cy="75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F2040-6102-D44D-8BF4-19BC39670E38}" type="datetimeFigureOut">
              <a:rPr lang="en-US" smtClean="0"/>
              <a:t>3/13/12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152F-39FB-0A48-B2ED-DCA786D8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Depuration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controlled purification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Freshly harvested oysters are washed and placed in a clean aquatic environment allowing them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naturally open and purge particulates and microbes.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There are many modifications for the depuration process, such as manipulation of salinity, water flow, water temperature, or the addition of antimicrobial compounds.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irradiation process can use Gamma-rays, X-rays, or machine generated electrons.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half-shell oysters: 1.0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causes 6-log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whole-shell oyster: 3.0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causes 6-log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Florida has the only oyster irradiation facility in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IQF requires extended frozen storage</a:t>
            </a:r>
            <a:r>
              <a:rPr lang="en-US" baseline="0" dirty="0" smtClean="0"/>
              <a:t> to be effective.</a:t>
            </a:r>
          </a:p>
          <a:p>
            <a:r>
              <a:rPr lang="en-US" dirty="0" smtClean="0"/>
              <a:t>Most inactivation of </a:t>
            </a:r>
            <a:r>
              <a:rPr lang="en-US" i="1" dirty="0" smtClean="0"/>
              <a:t>Vibrio</a:t>
            </a:r>
            <a:r>
              <a:rPr lang="en-US" dirty="0" smtClean="0"/>
              <a:t> occur</a:t>
            </a:r>
            <a:r>
              <a:rPr lang="en-US" baseline="0" dirty="0" smtClean="0"/>
              <a:t> during the frozen storage. </a:t>
            </a:r>
          </a:p>
          <a:p>
            <a:r>
              <a:rPr lang="en-US" baseline="0" dirty="0" smtClean="0"/>
              <a:t>The quick freezing step is important to keep the raw qualities of the oyster.</a:t>
            </a:r>
          </a:p>
          <a:p>
            <a:r>
              <a:rPr lang="en-US" i="0" baseline="0" dirty="0" smtClean="0"/>
              <a:t>Currently there are several processors using this technology in the U.S. Gulf of Mexico region.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o</a:t>
            </a:r>
            <a:r>
              <a:rPr lang="en-US" dirty="0" smtClean="0"/>
              <a:t>ysters</a:t>
            </a:r>
            <a:r>
              <a:rPr lang="en-US" baseline="0" dirty="0" smtClean="0"/>
              <a:t> are separated by size and loaded in stainless steel cylinder tubes for pressurization then packaged on ice in waxed corrugated boxes in preparation for shipping.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120s</a:t>
            </a:r>
            <a:r>
              <a:rPr lang="en-US" baseline="0" dirty="0" smtClean="0"/>
              <a:t> at 293 </a:t>
            </a:r>
            <a:r>
              <a:rPr lang="en-US" baseline="0" dirty="0" err="1" smtClean="0"/>
              <a:t>MPa</a:t>
            </a:r>
            <a:r>
              <a:rPr lang="en-US" baseline="0" dirty="0" smtClean="0"/>
              <a:t> is enough to reduce </a:t>
            </a:r>
            <a:r>
              <a:rPr lang="en-US" i="1" baseline="0" dirty="0" smtClean="0"/>
              <a:t>Vibrio </a:t>
            </a:r>
            <a:r>
              <a:rPr lang="en-US" i="0" baseline="0" dirty="0" smtClean="0"/>
              <a:t>by 3.52-log</a:t>
            </a:r>
            <a:r>
              <a:rPr lang="en-US" i="0" baseline="-25000" dirty="0" smtClean="0"/>
              <a:t>10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this study was to evaluate, and modify if necessary, an existing heat-shock treatment routinely used by North Carolina oyster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processors to facilitate oyster shucking, for its efficacy in reducing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Vibrio vulnificus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Vibrio parahaemolyticus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levels.  In addition, the study was to determine if this method met FDA and ISSC requirements for recognition under the NSSP guidelines as an approved Post-Harvest Processing (PHP) method.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6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 smtClean="0"/>
              <a:t>95% of all </a:t>
            </a:r>
            <a:r>
              <a:rPr lang="en-US" sz="1200" dirty="0" smtClean="0">
                <a:solidFill>
                  <a:schemeClr val="accent1"/>
                </a:solidFill>
              </a:rPr>
              <a:t>seafood-related</a:t>
            </a:r>
            <a:r>
              <a:rPr lang="en-US" sz="1200" dirty="0" smtClean="0"/>
              <a:t> </a:t>
            </a:r>
            <a:r>
              <a:rPr lang="en-US" sz="1200" u="sng" dirty="0" smtClean="0"/>
              <a:t>deaths</a:t>
            </a:r>
            <a:r>
              <a:rPr lang="en-US" sz="1200" dirty="0" smtClean="0"/>
              <a:t> in the US.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Raw/partially cooked, or cross-contaminated seafood.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200" dirty="0" smtClean="0"/>
              <a:t>Present in 50% of oysters in summer.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No correlation between </a:t>
            </a:r>
            <a:r>
              <a:rPr lang="en-US" sz="1200" i="1" dirty="0" smtClean="0"/>
              <a:t>V. vulnificus</a:t>
            </a:r>
            <a:r>
              <a:rPr lang="en-US" sz="1200" dirty="0" smtClean="0"/>
              <a:t> and fecal </a:t>
            </a:r>
            <a:r>
              <a:rPr lang="en-US" sz="1200" dirty="0" err="1" smtClean="0"/>
              <a:t>colifom</a:t>
            </a:r>
            <a:r>
              <a:rPr lang="en-US" sz="1200" dirty="0" smtClean="0"/>
              <a:t> levels.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0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-Septicemia: Individuals with underlying chronic disease such as liver</a:t>
            </a:r>
            <a:r>
              <a:rPr lang="en-US" baseline="0" dirty="0" smtClean="0"/>
              <a:t> disease,</a:t>
            </a:r>
            <a:r>
              <a:rPr lang="en-US" dirty="0" smtClean="0"/>
              <a:t> diabetes, cirrhosis, or leukemia, or those who take immunosuppressive drugs or steroids are particularly susceptible to primary septicemia. The pathogen</a:t>
            </a:r>
            <a:r>
              <a:rPr lang="en-US" baseline="0" dirty="0" smtClean="0"/>
              <a:t> </a:t>
            </a:r>
            <a:r>
              <a:rPr lang="en-US" dirty="0" smtClean="0"/>
              <a:t>enters the blood stream, resulting in septic shock, rapidly followed by death in about 50%</a:t>
            </a:r>
            <a:r>
              <a:rPr lang="en-US" baseline="0" dirty="0" smtClean="0"/>
              <a:t> of cases.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-Gastroenteritis: All individuals</a:t>
            </a:r>
            <a:r>
              <a:rPr lang="en-US" baseline="0" dirty="0" smtClean="0"/>
              <a:t> whether healthy or </a:t>
            </a:r>
            <a:r>
              <a:rPr lang="en-US" baseline="0" dirty="0" err="1" smtClean="0"/>
              <a:t>immuno</a:t>
            </a:r>
            <a:r>
              <a:rPr lang="en-US" baseline="0" dirty="0" smtClean="0"/>
              <a:t>-comp.</a:t>
            </a:r>
            <a:r>
              <a:rPr lang="en-US" dirty="0" smtClean="0"/>
              <a:t> who consume foods contaminated with this pathogen are susceptible to gastroenteritis.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Discovered: 1950, foodborne outbreak in Japan.</a:t>
            </a:r>
          </a:p>
          <a:p>
            <a:r>
              <a:rPr lang="en-US" sz="1200" dirty="0" smtClean="0"/>
              <a:t>First US outbreak:  1971, Maryland (crabmeat).</a:t>
            </a:r>
          </a:p>
          <a:p>
            <a:r>
              <a:rPr lang="en-US" sz="1200" dirty="0" smtClean="0"/>
              <a:t>Raw / partially cooked, or cross-contaminated  shellfish, esp.  oysters, and other seafood.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V. parahaemolyticus: </a:t>
            </a:r>
            <a:r>
              <a:rPr lang="en-US" sz="1200" dirty="0" smtClean="0">
                <a:solidFill>
                  <a:srgbClr val="000000"/>
                </a:solidFill>
              </a:rPr>
              <a:t>Leading cause of seafood-related illness in the U.S. (</a:t>
            </a:r>
            <a:r>
              <a:rPr lang="en-US" sz="1200" dirty="0" smtClean="0">
                <a:solidFill>
                  <a:srgbClr val="2A6D7D"/>
                </a:solidFill>
              </a:rPr>
              <a:t>34,664 cases/</a:t>
            </a:r>
            <a:r>
              <a:rPr lang="en-US" sz="1200" dirty="0" err="1" smtClean="0">
                <a:solidFill>
                  <a:srgbClr val="2A6D7D"/>
                </a:solidFill>
              </a:rPr>
              <a:t>yr</a:t>
            </a:r>
            <a:r>
              <a:rPr lang="en-US" sz="1200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Infective dose -- A total dose of greater than one million organisms may cause disease; this dose may be markedly lowered by coincident consumption of antacids (or presumably by food with buffering capability).</a:t>
            </a:r>
          </a:p>
          <a:p>
            <a:endParaRPr lang="en-US" sz="1200" dirty="0" smtClean="0"/>
          </a:p>
          <a:p>
            <a:r>
              <a:rPr lang="en-US" sz="1200" dirty="0" smtClean="0"/>
              <a:t>Main symptom: 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Watery and/ or bloody diarrhea,  abdominal cramps, headache, nausea, vomiting</a:t>
            </a:r>
          </a:p>
          <a:p>
            <a:r>
              <a:rPr lang="en-US" sz="1200" dirty="0" smtClean="0"/>
              <a:t>Possibly: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Septicemia;</a:t>
            </a:r>
            <a:r>
              <a:rPr lang="en-US" sz="1200" dirty="0" smtClean="0">
                <a:solidFill>
                  <a:schemeClr val="hlink"/>
                </a:solidFill>
              </a:rPr>
              <a:t>  Wound infections.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 smtClean="0"/>
              <a:t>Vibrios are extremely sensitive to heating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official effort to promote shellfish sanitation was the establishment of the National Shellfish Sanitation Program (NSSP) in 1925.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time of the establishment of the NSSP, indigenous bacterial pathogens like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vulnificus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parahaemolyticus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not yet been identified.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heir purpose was the protection of shellfish harvesting waters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human fecal contamination.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Interstate Shellfish Sanitation Conference ISSC was organized in 1982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further promote shellfish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sanitation.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cooperation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industry, academia, state, and federal public health agencies.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signed a MOU with the FDA in 1984 to work concordantly.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2001, FDA designed a </a:t>
            </a:r>
            <a:r>
              <a:rPr lang="en-US" i="1" dirty="0" smtClean="0"/>
              <a:t>V.</a:t>
            </a:r>
            <a:r>
              <a:rPr lang="en-US" i="1" baseline="0" dirty="0" smtClean="0"/>
              <a:t> vulnificus </a:t>
            </a:r>
            <a:r>
              <a:rPr lang="en-US" i="0" baseline="0" dirty="0" smtClean="0"/>
              <a:t>illness reduction plan with the ISSC targeting a 60% illness reduction by 2008</a:t>
            </a:r>
          </a:p>
          <a:p>
            <a:r>
              <a:rPr lang="en-US" i="0" baseline="0" dirty="0" smtClean="0"/>
              <a:t>The failure of this plan to achieve it’s 60% target led to the FDA’s intention to mandate 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52F-39FB-0A48-B2ED-DCA786D88B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C1F7F4-7CDE-4940-8E01-31466CD8AFA4}" type="datetimeFigureOut">
              <a:rPr lang="en-US" smtClean="0"/>
              <a:t>3/13/12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F11303-EA3B-0D4D-AAAF-4EA90A76AF5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748" y="1199092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/>
              <a:t>Evaluation </a:t>
            </a:r>
            <a:r>
              <a:rPr lang="en-US" sz="3200" dirty="0" smtClean="0"/>
              <a:t>of the Efficacy of </a:t>
            </a:r>
            <a:r>
              <a:rPr lang="en-US" sz="3200" dirty="0"/>
              <a:t>a </a:t>
            </a:r>
            <a:r>
              <a:rPr lang="en-US" sz="3200" dirty="0" smtClean="0"/>
              <a:t>Commercial Heat </a:t>
            </a:r>
            <a:r>
              <a:rPr lang="en-US" sz="3200" dirty="0"/>
              <a:t>Shock Method for Reduction of </a:t>
            </a:r>
            <a:r>
              <a:rPr lang="en-US" sz="3200" i="1" dirty="0"/>
              <a:t>Vibrio</a:t>
            </a:r>
            <a:r>
              <a:rPr lang="en-US" sz="3200" dirty="0"/>
              <a:t> </a:t>
            </a:r>
            <a:r>
              <a:rPr lang="en-US" sz="3200" i="1" dirty="0"/>
              <a:t>vulnificus</a:t>
            </a:r>
            <a:r>
              <a:rPr lang="en-US" sz="3200" dirty="0"/>
              <a:t> and </a:t>
            </a:r>
            <a:r>
              <a:rPr lang="en-US" sz="3200" i="1" dirty="0"/>
              <a:t>Vibrio</a:t>
            </a:r>
            <a:r>
              <a:rPr lang="en-US" sz="3200" dirty="0"/>
              <a:t> </a:t>
            </a:r>
            <a:r>
              <a:rPr lang="en-US" sz="3200" i="1" dirty="0"/>
              <a:t>parahaemolyticus</a:t>
            </a:r>
            <a:r>
              <a:rPr lang="en-US" sz="3200" dirty="0"/>
              <a:t> in </a:t>
            </a:r>
            <a:r>
              <a:rPr lang="en-US" sz="3200" dirty="0" smtClean="0"/>
              <a:t>Gulf of Mexico Oysters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748" y="2499582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sz="2400" dirty="0" smtClean="0"/>
              <a:t>Abdallah Al-</a:t>
            </a:r>
            <a:r>
              <a:rPr lang="en-US" sz="2400" dirty="0" err="1" smtClean="0"/>
              <a:t>dakheelallah</a:t>
            </a:r>
            <a:r>
              <a:rPr lang="en-US" sz="2400" dirty="0" smtClean="0"/>
              <a:t>, Greg Bolton, </a:t>
            </a:r>
          </a:p>
          <a:p>
            <a:pPr algn="ctr"/>
            <a:r>
              <a:rPr lang="en-US" sz="2400" dirty="0" smtClean="0"/>
              <a:t>David Green, Lee-Ann </a:t>
            </a:r>
            <a:r>
              <a:rPr lang="en-US" sz="2400" dirty="0" err="1" smtClean="0"/>
              <a:t>Jaykus</a:t>
            </a:r>
            <a:endParaRPr lang="en-US" sz="2400" dirty="0" smtClean="0"/>
          </a:p>
          <a:p>
            <a:pPr algn="ctr"/>
            <a:r>
              <a:rPr lang="en-US" sz="2400" dirty="0" smtClean="0"/>
              <a:t>February 22, 2012</a:t>
            </a:r>
            <a:endParaRPr lang="en-US" sz="2400" dirty="0"/>
          </a:p>
        </p:txBody>
      </p:sp>
      <p:pic>
        <p:nvPicPr>
          <p:cNvPr id="4" name="Picture 3" descr="oyst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63" y="4252182"/>
            <a:ext cx="2175310" cy="1631482"/>
          </a:xfrm>
          <a:prstGeom prst="rect">
            <a:avLst/>
          </a:prstGeom>
        </p:spPr>
      </p:pic>
      <p:pic>
        <p:nvPicPr>
          <p:cNvPr id="8" name="Picture 7" descr="cholera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006" y="3955548"/>
            <a:ext cx="1631483" cy="22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V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2" y="4252182"/>
            <a:ext cx="1810913" cy="1645343"/>
          </a:xfrm>
          <a:prstGeom prst="rect">
            <a:avLst/>
          </a:prstGeom>
        </p:spPr>
      </p:pic>
      <p:pic>
        <p:nvPicPr>
          <p:cNvPr id="11" name="Picture 10" descr="06-30-08-oys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54" y="4252181"/>
            <a:ext cx="2175309" cy="16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1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Post </a:t>
            </a:r>
            <a:r>
              <a:rPr lang="en-US" dirty="0"/>
              <a:t>Harvest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Depuration</a:t>
            </a:r>
          </a:p>
          <a:p>
            <a:r>
              <a:rPr lang="en-US" dirty="0">
                <a:solidFill>
                  <a:srgbClr val="7F7F7F"/>
                </a:solidFill>
              </a:rPr>
              <a:t>Irradiation</a:t>
            </a:r>
          </a:p>
          <a:p>
            <a:r>
              <a:rPr lang="en-US" dirty="0">
                <a:solidFill>
                  <a:srgbClr val="7F7F7F"/>
                </a:solidFill>
              </a:rPr>
              <a:t>Individual Quick Freezing (IQF)</a:t>
            </a:r>
          </a:p>
          <a:p>
            <a:r>
              <a:rPr lang="en-US" dirty="0">
                <a:solidFill>
                  <a:srgbClr val="7F7F7F"/>
                </a:solidFill>
              </a:rPr>
              <a:t>High Hydrostatic Pressure (HHP)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2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Post </a:t>
            </a:r>
            <a:r>
              <a:rPr lang="en-US" dirty="0"/>
              <a:t>Harvest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Depuration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Irradiation</a:t>
            </a:r>
            <a:endParaRPr lang="en-US" sz="2000" dirty="0" smtClean="0"/>
          </a:p>
          <a:p>
            <a:pPr lvl="1"/>
            <a:r>
              <a:rPr lang="en-US" sz="2000" dirty="0" smtClean="0"/>
              <a:t>Irradiation source</a:t>
            </a:r>
          </a:p>
          <a:p>
            <a:pPr lvl="1"/>
            <a:r>
              <a:rPr lang="en-US" sz="2000" dirty="0" smtClean="0"/>
              <a:t>Dose &amp; Log</a:t>
            </a:r>
            <a:r>
              <a:rPr lang="en-US" sz="2000" baseline="-25000" dirty="0" smtClean="0"/>
              <a:t>10</a:t>
            </a:r>
            <a:r>
              <a:rPr lang="en-US" sz="2000" dirty="0"/>
              <a:t> </a:t>
            </a:r>
            <a:r>
              <a:rPr lang="en-US" sz="2000" dirty="0" err="1" smtClean="0"/>
              <a:t>rd</a:t>
            </a:r>
            <a:endParaRPr lang="en-US" sz="2000" dirty="0" smtClean="0"/>
          </a:p>
          <a:p>
            <a:pPr lvl="1"/>
            <a:r>
              <a:rPr lang="en-US" sz="2000" dirty="0" smtClean="0"/>
              <a:t>Available facilities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47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Post </a:t>
            </a:r>
            <a:r>
              <a:rPr lang="en-US" dirty="0"/>
              <a:t>Harvest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Depuration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Irradiation</a:t>
            </a:r>
          </a:p>
          <a:p>
            <a:r>
              <a:rPr lang="en-US" dirty="0" smtClean="0"/>
              <a:t>Individual Quick Freezing (IQF)</a:t>
            </a:r>
          </a:p>
          <a:p>
            <a:pPr lvl="1"/>
            <a:r>
              <a:rPr lang="en-US" sz="2000" dirty="0" smtClean="0"/>
              <a:t>Extended frozen storage</a:t>
            </a:r>
          </a:p>
          <a:p>
            <a:pPr lvl="1"/>
            <a:r>
              <a:rPr lang="en-US" sz="2000" dirty="0" smtClean="0"/>
              <a:t>The quick freezing step &amp; raw qualities</a:t>
            </a:r>
          </a:p>
          <a:p>
            <a:pPr lvl="1"/>
            <a:r>
              <a:rPr lang="en-US" sz="2000" dirty="0" smtClean="0"/>
              <a:t>In use by several processors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247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Post </a:t>
            </a:r>
            <a:r>
              <a:rPr lang="en-US" dirty="0"/>
              <a:t>Harvest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Depuration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Irradiation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Individual Quick Freezing (IQF)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/>
              <a:t>High </a:t>
            </a:r>
            <a:r>
              <a:rPr lang="en-US" dirty="0"/>
              <a:t>Hydrostatic Pressure (HHP</a:t>
            </a:r>
            <a:r>
              <a:rPr lang="en-US" dirty="0" smtClean="0"/>
              <a:t>)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Steps</a:t>
            </a:r>
          </a:p>
          <a:p>
            <a:pPr lvl="1"/>
            <a:r>
              <a:rPr lang="en-US" sz="2000" dirty="0" smtClean="0"/>
              <a:t>Packaging/shipping</a:t>
            </a:r>
          </a:p>
          <a:p>
            <a:pPr lvl="1"/>
            <a:r>
              <a:rPr lang="en-US" sz="2000" dirty="0" smtClean="0"/>
              <a:t>Parameters</a:t>
            </a:r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47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a Heat-Shock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Evaluate an </a:t>
            </a:r>
            <a:r>
              <a:rPr lang="en-US" sz="2800" dirty="0"/>
              <a:t>existing heat-shock </a:t>
            </a:r>
            <a:r>
              <a:rPr lang="en-US" sz="2800" dirty="0" smtClean="0"/>
              <a:t>treatment used for oyster shucking</a:t>
            </a:r>
            <a:endParaRPr lang="en-US" sz="2800" dirty="0"/>
          </a:p>
          <a:p>
            <a:endParaRPr lang="en-US" dirty="0" smtClean="0"/>
          </a:p>
          <a:p>
            <a:r>
              <a:rPr lang="en-US" sz="2800" dirty="0"/>
              <a:t>D</a:t>
            </a:r>
            <a:r>
              <a:rPr lang="en-US" sz="2800" dirty="0" smtClean="0"/>
              <a:t>etermine </a:t>
            </a:r>
            <a:r>
              <a:rPr lang="en-US" sz="2800" dirty="0"/>
              <a:t>if this method met FDA and ISSC </a:t>
            </a:r>
            <a:r>
              <a:rPr lang="en-US" sz="2800" dirty="0" smtClean="0"/>
              <a:t>criteria as </a:t>
            </a:r>
            <a:r>
              <a:rPr lang="en-US" sz="2800" dirty="0"/>
              <a:t>an approved Post-Harvest </a:t>
            </a:r>
            <a:r>
              <a:rPr lang="en-US" sz="2800" dirty="0" smtClean="0"/>
              <a:t>Process </a:t>
            </a:r>
            <a:r>
              <a:rPr lang="en-US" sz="2800" dirty="0"/>
              <a:t>(PHP</a:t>
            </a:r>
            <a:r>
              <a:rPr lang="en-US" sz="2800" dirty="0" smtClean="0"/>
              <a:t>)</a:t>
            </a:r>
          </a:p>
          <a:p>
            <a:pPr lvl="2"/>
            <a:r>
              <a:rPr lang="en-US" sz="2000" dirty="0" smtClean="0"/>
              <a:t>&lt;30MPN/g &amp; 3.52 log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reduction.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9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a Heat-Shock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490" y="141763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Oysters (12-15)</a:t>
            </a:r>
          </a:p>
          <a:p>
            <a:pPr lvl="1"/>
            <a:r>
              <a:rPr lang="en-US" sz="2400" dirty="0" smtClean="0"/>
              <a:t>Wired baskets</a:t>
            </a:r>
          </a:p>
          <a:p>
            <a:pPr lvl="1"/>
            <a:r>
              <a:rPr lang="en-US" sz="2400" dirty="0" smtClean="0"/>
              <a:t>Thermocouples (3)</a:t>
            </a:r>
          </a:p>
          <a:p>
            <a:pPr lvl="1"/>
            <a:r>
              <a:rPr lang="en-US" sz="2400" dirty="0" smtClean="0"/>
              <a:t>Heating tank (60°C)</a:t>
            </a:r>
          </a:p>
          <a:p>
            <a:pPr lvl="1"/>
            <a:r>
              <a:rPr lang="en-US" sz="2400" dirty="0" smtClean="0"/>
              <a:t>Time</a:t>
            </a:r>
            <a:r>
              <a:rPr lang="en-US" sz="2400" dirty="0"/>
              <a:t> </a:t>
            </a:r>
            <a:r>
              <a:rPr lang="en-US" sz="2400" dirty="0" smtClean="0"/>
              <a:t>(0, 6, 8, and 10 min)</a:t>
            </a:r>
          </a:p>
          <a:p>
            <a:pPr lvl="1"/>
            <a:r>
              <a:rPr lang="en-US" sz="2400" dirty="0" smtClean="0"/>
              <a:t>Water spray/ice</a:t>
            </a:r>
          </a:p>
          <a:p>
            <a:pPr lvl="1"/>
            <a:r>
              <a:rPr lang="en-US" sz="2400" dirty="0" smtClean="0"/>
              <a:t>Shipped to NCSU</a:t>
            </a:r>
          </a:p>
        </p:txBody>
      </p:sp>
      <p:pic>
        <p:nvPicPr>
          <p:cNvPr id="4" name="Picture 3" descr="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49" y="1933858"/>
            <a:ext cx="1944494" cy="1286170"/>
          </a:xfrm>
          <a:prstGeom prst="rect">
            <a:avLst/>
          </a:prstGeom>
        </p:spPr>
      </p:pic>
      <p:pic>
        <p:nvPicPr>
          <p:cNvPr id="6" name="Picture 5" descr="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44" y="3220028"/>
            <a:ext cx="1938399" cy="1286170"/>
          </a:xfrm>
          <a:prstGeom prst="rect">
            <a:avLst/>
          </a:prstGeom>
        </p:spPr>
      </p:pic>
      <p:pic>
        <p:nvPicPr>
          <p:cNvPr id="7" name="Picture 6" descr="o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65" y="4492959"/>
            <a:ext cx="1932303" cy="1286170"/>
          </a:xfrm>
          <a:prstGeom prst="rect">
            <a:avLst/>
          </a:prstGeom>
        </p:spPr>
      </p:pic>
      <p:pic>
        <p:nvPicPr>
          <p:cNvPr id="11" name="Picture 10" descr="o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43" y="1933858"/>
            <a:ext cx="1914016" cy="3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a Heat-Shock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Microbiological Analysis</a:t>
            </a:r>
          </a:p>
          <a:p>
            <a:pPr marL="457200" lvl="1" indent="0">
              <a:buNone/>
            </a:pPr>
            <a:r>
              <a:rPr lang="en-US" sz="2000" dirty="0" smtClean="0"/>
              <a:t>-Most Probable Number (MPN): </a:t>
            </a:r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8" name="Picture 7" descr="vc TC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99" y="4197176"/>
            <a:ext cx="2145002" cy="160875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3026325"/>
              </p:ext>
            </p:extLst>
          </p:nvPr>
        </p:nvGraphicFramePr>
        <p:xfrm>
          <a:off x="1055398" y="2872565"/>
          <a:ext cx="5486400" cy="284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99" y="2267892"/>
            <a:ext cx="2145003" cy="16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profiles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0193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012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Results – Log</a:t>
            </a:r>
            <a:r>
              <a:rPr lang="en-US" baseline="-25000" dirty="0" smtClean="0"/>
              <a:t>10</a:t>
            </a:r>
            <a:r>
              <a:rPr lang="en-US" dirty="0" smtClean="0"/>
              <a:t> reduction </a:t>
            </a:r>
            <a:br>
              <a:rPr lang="en-US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9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Results – Log</a:t>
            </a:r>
            <a:r>
              <a:rPr lang="en-US" baseline="-25000" dirty="0"/>
              <a:t>10</a:t>
            </a:r>
            <a:r>
              <a:rPr lang="en-US" dirty="0"/>
              <a:t> reduction 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2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73" y="304800"/>
            <a:ext cx="7772400" cy="1143000"/>
          </a:xfrm>
        </p:spPr>
        <p:txBody>
          <a:bodyPr/>
          <a:lstStyle/>
          <a:p>
            <a:r>
              <a:rPr lang="en-US" i="1" dirty="0"/>
              <a:t>Vibrio vulnificus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155" y="1453925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95</a:t>
            </a:r>
            <a:r>
              <a:rPr lang="en-US" sz="2800" dirty="0"/>
              <a:t>% of all </a:t>
            </a:r>
            <a:r>
              <a:rPr lang="en-US" sz="2800" dirty="0">
                <a:solidFill>
                  <a:srgbClr val="2A6D7D"/>
                </a:solidFill>
              </a:rPr>
              <a:t>seafood-related </a:t>
            </a:r>
            <a:r>
              <a:rPr lang="en-US" sz="2800" dirty="0"/>
              <a:t>deaths in the </a:t>
            </a:r>
            <a:r>
              <a:rPr lang="en-US" sz="2800" dirty="0" smtClean="0"/>
              <a:t>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Sporadic cases of illness (no reported outbreaks)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Raw / partially </a:t>
            </a:r>
            <a:r>
              <a:rPr lang="en-US" sz="2800" dirty="0"/>
              <a:t>cooked, or cross-contaminated seafood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Present </a:t>
            </a:r>
            <a:r>
              <a:rPr lang="en-US" sz="2800" dirty="0"/>
              <a:t>in </a:t>
            </a:r>
            <a:r>
              <a:rPr lang="en-US" sz="2800" dirty="0" smtClean="0"/>
              <a:t>oysters </a:t>
            </a:r>
            <a:r>
              <a:rPr lang="en-US" sz="2800" dirty="0"/>
              <a:t>in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warmer months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Indigenous</a:t>
            </a:r>
            <a:r>
              <a:rPr lang="en-US" sz="2800" dirty="0">
                <a:solidFill>
                  <a:srgbClr val="000000"/>
                </a:solidFill>
              </a:rPr>
              <a:t> to marine waters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06-30-08-oy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25" y="4785463"/>
            <a:ext cx="2571912" cy="1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1" y="4785463"/>
            <a:ext cx="2141571" cy="19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2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374" y="1447800"/>
            <a:ext cx="7498080" cy="4800600"/>
          </a:xfrm>
        </p:spPr>
        <p:txBody>
          <a:bodyPr>
            <a:normAutofit/>
          </a:bodyPr>
          <a:lstStyle/>
          <a:p>
            <a:pPr marL="699516" lvl="1" indent="-342900"/>
            <a:r>
              <a:rPr lang="en-US" dirty="0" smtClean="0"/>
              <a:t>10 minute treatment achieves:</a:t>
            </a:r>
          </a:p>
          <a:p>
            <a:pPr marL="356616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sz="2000" dirty="0" smtClean="0"/>
              <a:t>&lt;30MPN/g &amp; &gt;3.52 log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 err="1" smtClean="0"/>
              <a:t>rd</a:t>
            </a:r>
            <a:endParaRPr lang="en-US" sz="2000" dirty="0" smtClean="0"/>
          </a:p>
          <a:p>
            <a:pPr marL="356616" lvl="1" indent="0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Hold </a:t>
            </a:r>
            <a:r>
              <a:rPr lang="en-US" dirty="0"/>
              <a:t>tank </a:t>
            </a:r>
            <a:r>
              <a:rPr lang="en-US" dirty="0" smtClean="0"/>
              <a:t>temperatures</a:t>
            </a:r>
            <a:endParaRPr lang="en-US" dirty="0"/>
          </a:p>
          <a:p>
            <a:pPr lvl="3"/>
            <a:r>
              <a:rPr lang="en-US" smtClean="0"/>
              <a:t>Need </a:t>
            </a:r>
            <a:r>
              <a:rPr lang="en-US" dirty="0" smtClean="0"/>
              <a:t>better temp. control</a:t>
            </a:r>
            <a:endParaRPr lang="en-US" dirty="0"/>
          </a:p>
          <a:p>
            <a:pPr lvl="3"/>
            <a:r>
              <a:rPr lang="en-US" dirty="0" smtClean="0"/>
              <a:t>Need better recirculation</a:t>
            </a:r>
          </a:p>
          <a:p>
            <a:pPr lvl="3"/>
            <a:endParaRPr lang="en-US" dirty="0" smtClean="0"/>
          </a:p>
          <a:p>
            <a:pPr lvl="1"/>
            <a:r>
              <a:rPr lang="en-US" dirty="0"/>
              <a:t>Internal oyster temperature</a:t>
            </a:r>
          </a:p>
          <a:p>
            <a:pPr lvl="2"/>
            <a:r>
              <a:rPr lang="en-US" dirty="0"/>
              <a:t>Location of oysters during processing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0" y="1417638"/>
            <a:ext cx="1914016" cy="2903989"/>
          </a:xfrm>
          <a:prstGeom prst="rect">
            <a:avLst/>
          </a:prstGeom>
        </p:spPr>
      </p:pic>
      <p:pic>
        <p:nvPicPr>
          <p:cNvPr id="5" name="Picture 4" descr="o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94" y="4321627"/>
            <a:ext cx="1920112" cy="10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Jaykus</a:t>
            </a:r>
            <a:r>
              <a:rPr lang="en-US" dirty="0"/>
              <a:t> lab (NC State Univ.</a:t>
            </a:r>
            <a:r>
              <a:rPr lang="en-US" dirty="0" smtClean="0"/>
              <a:t>)</a:t>
            </a:r>
          </a:p>
          <a:p>
            <a:r>
              <a:rPr lang="en-US" dirty="0"/>
              <a:t>Saudi Food and Drug </a:t>
            </a:r>
            <a:r>
              <a:rPr lang="en-US" dirty="0" smtClean="0"/>
              <a:t>Authority</a:t>
            </a:r>
          </a:p>
          <a:p>
            <a:r>
              <a:rPr lang="en-US" dirty="0" smtClean="0"/>
              <a:t>North Carolina Sea Grant</a:t>
            </a:r>
          </a:p>
          <a:p>
            <a:r>
              <a:rPr lang="en-US" dirty="0" err="1" smtClean="0"/>
              <a:t>Ardy’s</a:t>
            </a:r>
            <a:r>
              <a:rPr lang="en-US" dirty="0" smtClean="0"/>
              <a:t> Oysters</a:t>
            </a:r>
          </a:p>
        </p:txBody>
      </p:sp>
    </p:spTree>
    <p:extLst>
      <p:ext uri="{BB962C8B-B14F-4D97-AF65-F5344CB8AC3E}">
        <p14:creationId xmlns:p14="http://schemas.microsoft.com/office/powerpoint/2010/main" val="2589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6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73" y="304800"/>
            <a:ext cx="7772400" cy="1143000"/>
          </a:xfrm>
        </p:spPr>
        <p:txBody>
          <a:bodyPr/>
          <a:lstStyle/>
          <a:p>
            <a:r>
              <a:rPr lang="en-US" i="1" dirty="0"/>
              <a:t>Vibrio vulnificus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155" y="17526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Infective dose: </a:t>
            </a:r>
            <a:r>
              <a:rPr lang="en-US" sz="2800" dirty="0">
                <a:solidFill>
                  <a:srgbClr val="2A6D7D"/>
                </a:solidFill>
              </a:rPr>
              <a:t>~</a:t>
            </a:r>
            <a:r>
              <a:rPr lang="en-US" sz="2800" dirty="0" smtClean="0">
                <a:solidFill>
                  <a:srgbClr val="2A6D7D"/>
                </a:solidFill>
              </a:rPr>
              <a:t>100 CFU/g </a:t>
            </a:r>
            <a:r>
              <a:rPr lang="en-US" sz="2800" dirty="0" smtClean="0"/>
              <a:t>(</a:t>
            </a:r>
            <a:r>
              <a:rPr lang="en-US" sz="2800" dirty="0" err="1" smtClean="0"/>
              <a:t>immuno</a:t>
            </a:r>
            <a:r>
              <a:rPr lang="en-US" sz="2800" dirty="0" smtClean="0"/>
              <a:t>-comp.)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Illness</a:t>
            </a:r>
            <a:r>
              <a:rPr lang="en-US" sz="2800" dirty="0"/>
              <a:t>: 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Septicemia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50%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mortality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          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Gastroenteritis</a:t>
            </a:r>
          </a:p>
          <a:p>
            <a:pPr lvl="7">
              <a:lnSpc>
                <a:spcPct val="90000"/>
              </a:lnSpc>
              <a:buNone/>
            </a:pPr>
            <a:r>
              <a:rPr lang="en-US" sz="2800" dirty="0">
                <a:solidFill>
                  <a:schemeClr val="hlink"/>
                </a:solidFill>
              </a:rPr>
              <a:t>Wound infections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06-30-08-oy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25" y="4785463"/>
            <a:ext cx="2571912" cy="1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1" y="4785463"/>
            <a:ext cx="2141571" cy="19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634" y="228600"/>
            <a:ext cx="7772400" cy="1143000"/>
          </a:xfrm>
        </p:spPr>
        <p:txBody>
          <a:bodyPr/>
          <a:lstStyle/>
          <a:p>
            <a:r>
              <a:rPr lang="en-US" i="1" dirty="0"/>
              <a:t>Vibrio parahaemolyticus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155" y="1371600"/>
            <a:ext cx="7772400" cy="47244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Discovered</a:t>
            </a:r>
            <a:r>
              <a:rPr lang="en-US" sz="2800" dirty="0">
                <a:solidFill>
                  <a:srgbClr val="000000"/>
                </a:solidFill>
              </a:rPr>
              <a:t>: 1950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>
                <a:solidFill>
                  <a:srgbClr val="000000"/>
                </a:solidFill>
              </a:rPr>
              <a:t>outbreak in </a:t>
            </a:r>
            <a:r>
              <a:rPr lang="en-US" sz="2800" dirty="0" smtClean="0">
                <a:solidFill>
                  <a:srgbClr val="000000"/>
                </a:solidFill>
              </a:rPr>
              <a:t>Japan.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First </a:t>
            </a:r>
            <a:r>
              <a:rPr lang="en-US" sz="2800" dirty="0" smtClean="0">
                <a:solidFill>
                  <a:srgbClr val="000000"/>
                </a:solidFill>
              </a:rPr>
              <a:t>U.S. </a:t>
            </a:r>
            <a:r>
              <a:rPr lang="en-US" sz="2800" dirty="0">
                <a:solidFill>
                  <a:srgbClr val="000000"/>
                </a:solidFill>
              </a:rPr>
              <a:t>outbreak: </a:t>
            </a:r>
            <a:r>
              <a:rPr lang="en-US" sz="2800" dirty="0" smtClean="0">
                <a:solidFill>
                  <a:srgbClr val="000000"/>
                </a:solidFill>
              </a:rPr>
              <a:t>1971</a:t>
            </a:r>
            <a:r>
              <a:rPr lang="en-US" sz="2800" dirty="0">
                <a:solidFill>
                  <a:srgbClr val="000000"/>
                </a:solidFill>
              </a:rPr>
              <a:t>, Maryland (</a:t>
            </a:r>
            <a:r>
              <a:rPr lang="en-US" sz="2800" dirty="0">
                <a:solidFill>
                  <a:srgbClr val="2A6D7D"/>
                </a:solidFill>
              </a:rPr>
              <a:t>crabmeat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Outbreaks: most common in Japan and SE </a:t>
            </a:r>
            <a:r>
              <a:rPr lang="en-US" sz="2800" dirty="0" smtClean="0">
                <a:solidFill>
                  <a:srgbClr val="000000"/>
                </a:solidFill>
              </a:rPr>
              <a:t>Asia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Leading </a:t>
            </a:r>
            <a:r>
              <a:rPr lang="en-US" sz="2800" dirty="0">
                <a:solidFill>
                  <a:srgbClr val="000000"/>
                </a:solidFill>
              </a:rPr>
              <a:t>cause </a:t>
            </a:r>
            <a:r>
              <a:rPr lang="en-US" sz="2800" dirty="0" smtClean="0">
                <a:solidFill>
                  <a:srgbClr val="000000"/>
                </a:solidFill>
              </a:rPr>
              <a:t>of seafood-related illness </a:t>
            </a:r>
            <a:r>
              <a:rPr lang="en-US" sz="2800" dirty="0">
                <a:solidFill>
                  <a:srgbClr val="000000"/>
                </a:solidFill>
              </a:rPr>
              <a:t>in the </a:t>
            </a:r>
            <a:r>
              <a:rPr lang="en-US" sz="2800" dirty="0" smtClean="0">
                <a:solidFill>
                  <a:srgbClr val="000000"/>
                </a:solidFill>
              </a:rPr>
              <a:t>U.S. (</a:t>
            </a:r>
            <a:r>
              <a:rPr lang="en-US" sz="2800" dirty="0" smtClean="0">
                <a:solidFill>
                  <a:srgbClr val="2A6D7D"/>
                </a:solidFill>
              </a:rPr>
              <a:t>34,664 cases</a:t>
            </a:r>
            <a:r>
              <a:rPr lang="en-US" sz="2800" dirty="0">
                <a:solidFill>
                  <a:srgbClr val="2A6D7D"/>
                </a:solidFill>
              </a:rPr>
              <a:t>/</a:t>
            </a:r>
            <a:r>
              <a:rPr lang="en-US" sz="2800" dirty="0" err="1">
                <a:solidFill>
                  <a:srgbClr val="2A6D7D"/>
                </a:solidFill>
              </a:rPr>
              <a:t>yr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  <a:p>
            <a:pPr marL="470916" indent="-342900"/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06-30-08-oy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25" y="4785463"/>
            <a:ext cx="2571912" cy="1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olera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4664" y="4452675"/>
            <a:ext cx="1913765" cy="26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3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634" y="228600"/>
            <a:ext cx="7772400" cy="1143000"/>
          </a:xfrm>
        </p:spPr>
        <p:txBody>
          <a:bodyPr/>
          <a:lstStyle/>
          <a:p>
            <a:r>
              <a:rPr lang="en-US" i="1" dirty="0"/>
              <a:t>Vibrio parahaemolyticus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155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Infective dose: &gt;1,000,000 CFU/g</a:t>
            </a:r>
          </a:p>
          <a:p>
            <a:r>
              <a:rPr lang="en-US" sz="2800" dirty="0" smtClean="0"/>
              <a:t>Main illness: 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diarrhea,  abdominal cramps, headache, nausea, vomiting</a:t>
            </a:r>
          </a:p>
          <a:p>
            <a:r>
              <a:rPr lang="en-US" sz="2800" dirty="0" smtClean="0"/>
              <a:t>Other illness: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Septicemia;</a:t>
            </a:r>
            <a:r>
              <a:rPr lang="en-US" sz="2800" dirty="0" smtClean="0">
                <a:solidFill>
                  <a:schemeClr val="hlink"/>
                </a:solidFill>
              </a:rPr>
              <a:t>  Wound infections.</a:t>
            </a:r>
            <a:endParaRPr lang="en-US" sz="2800" dirty="0" smtClean="0"/>
          </a:p>
          <a:p>
            <a:pPr marL="470916" indent="-342900"/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06-30-08-oy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25" y="4785463"/>
            <a:ext cx="2571912" cy="1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olera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4664" y="4452675"/>
            <a:ext cx="1913765" cy="26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73" y="304800"/>
            <a:ext cx="7772400" cy="1143000"/>
          </a:xfrm>
        </p:spPr>
        <p:txBody>
          <a:bodyPr/>
          <a:lstStyle/>
          <a:p>
            <a:r>
              <a:rPr lang="en-US" dirty="0" smtClean="0"/>
              <a:t>Control and Intervention</a:t>
            </a: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16" y="1676400"/>
            <a:ext cx="77724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Vibrios are extremely </a:t>
            </a:r>
            <a:r>
              <a:rPr lang="en-US" sz="2800" dirty="0" smtClean="0">
                <a:solidFill>
                  <a:srgbClr val="2A6D7D"/>
                </a:solidFill>
              </a:rPr>
              <a:t>sensitive</a:t>
            </a:r>
            <a:r>
              <a:rPr lang="en-US" sz="2800" dirty="0" smtClean="0">
                <a:solidFill>
                  <a:srgbClr val="000000"/>
                </a:solidFill>
              </a:rPr>
              <a:t> to </a:t>
            </a:r>
            <a:r>
              <a:rPr lang="en-US" sz="2800" dirty="0" smtClean="0">
                <a:solidFill>
                  <a:srgbClr val="2A6D7D"/>
                </a:solidFill>
              </a:rPr>
              <a:t>heating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Adequate steaming </a:t>
            </a:r>
            <a:r>
              <a:rPr lang="en-US" sz="2800" dirty="0">
                <a:solidFill>
                  <a:srgbClr val="000000"/>
                </a:solidFill>
              </a:rPr>
              <a:t>/ </a:t>
            </a:r>
            <a:r>
              <a:rPr lang="en-US" sz="2800" dirty="0">
                <a:solidFill>
                  <a:srgbClr val="2A6D7D"/>
                </a:solidFill>
              </a:rPr>
              <a:t>cooking</a:t>
            </a:r>
            <a:r>
              <a:rPr lang="en-US" sz="2800" dirty="0">
                <a:solidFill>
                  <a:srgbClr val="000000"/>
                </a:solidFill>
              </a:rPr>
              <a:t> will </a:t>
            </a:r>
            <a:r>
              <a:rPr lang="en-US" sz="2800" dirty="0">
                <a:solidFill>
                  <a:srgbClr val="2A6D7D"/>
                </a:solidFill>
              </a:rPr>
              <a:t>eliminate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V. </a:t>
            </a:r>
            <a:r>
              <a:rPr lang="en-US" sz="2800" i="1" dirty="0" smtClean="0">
                <a:solidFill>
                  <a:srgbClr val="000000"/>
                </a:solidFill>
              </a:rPr>
              <a:t>parahaemolyticus </a:t>
            </a:r>
            <a:r>
              <a:rPr lang="en-US" sz="2800" dirty="0" smtClean="0">
                <a:solidFill>
                  <a:srgbClr val="000000"/>
                </a:solidFill>
              </a:rPr>
              <a:t>&amp; </a:t>
            </a:r>
            <a:r>
              <a:rPr lang="en-US" sz="2800" i="1" dirty="0" smtClean="0">
                <a:solidFill>
                  <a:srgbClr val="000000"/>
                </a:solidFill>
              </a:rPr>
              <a:t>V. vulnificus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consumers prefer oysters to be raw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2A6D7D"/>
                </a:solidFill>
              </a:rPr>
              <a:t>Refrigeration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</a:t>
            </a:r>
            <a:r>
              <a:rPr lang="en-US" sz="2800" dirty="0" smtClean="0">
                <a:solidFill>
                  <a:srgbClr val="2A6D7D"/>
                </a:solidFill>
              </a:rPr>
              <a:t>critical </a:t>
            </a:r>
            <a:r>
              <a:rPr lang="en-US" sz="2800" dirty="0" smtClean="0">
                <a:solidFill>
                  <a:srgbClr val="000000"/>
                </a:solidFill>
              </a:rPr>
              <a:t>(Rapid </a:t>
            </a:r>
            <a:r>
              <a:rPr lang="en-US" sz="2800" dirty="0">
                <a:solidFill>
                  <a:srgbClr val="000000"/>
                </a:solidFill>
              </a:rPr>
              <a:t>multiplication </a:t>
            </a:r>
            <a:r>
              <a:rPr lang="en-US" sz="2800" dirty="0" smtClean="0">
                <a:solidFill>
                  <a:srgbClr val="000000"/>
                </a:solidFill>
              </a:rPr>
              <a:t>occurs if </a:t>
            </a:r>
            <a:r>
              <a:rPr lang="en-US" sz="2800" dirty="0">
                <a:solidFill>
                  <a:srgbClr val="000000"/>
                </a:solidFill>
              </a:rPr>
              <a:t>oysters are not refrigerated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 smtClean="0">
              <a:solidFill>
                <a:srgbClr val="2A6D7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Important </a:t>
            </a:r>
            <a:r>
              <a:rPr lang="en-US" sz="2800" dirty="0">
                <a:solidFill>
                  <a:srgbClr val="000000"/>
                </a:solidFill>
              </a:rPr>
              <a:t>role for </a:t>
            </a:r>
            <a:r>
              <a:rPr lang="en-US" sz="2800" dirty="0">
                <a:solidFill>
                  <a:srgbClr val="2A6D7D"/>
                </a:solidFill>
              </a:rPr>
              <a:t>education</a:t>
            </a:r>
            <a:r>
              <a:rPr lang="en-US" sz="2800" dirty="0">
                <a:solidFill>
                  <a:srgbClr val="000000"/>
                </a:solidFill>
              </a:rPr>
              <a:t> of foodservice sector and </a:t>
            </a:r>
            <a:r>
              <a:rPr lang="en-US" sz="2800" dirty="0" smtClean="0">
                <a:solidFill>
                  <a:srgbClr val="000000"/>
                </a:solidFill>
              </a:rPr>
              <a:t>consumers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2A6D7D"/>
                </a:solidFill>
              </a:rPr>
              <a:t>Possible interventions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2800" dirty="0">
                <a:solidFill>
                  <a:srgbClr val="000000"/>
                </a:solidFill>
              </a:rPr>
              <a:t>depuration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2800" dirty="0">
                <a:solidFill>
                  <a:srgbClr val="000000"/>
                </a:solidFill>
              </a:rPr>
              <a:t>, irradiation, </a:t>
            </a:r>
            <a:r>
              <a:rPr lang="en-US" sz="2800" dirty="0" smtClean="0">
                <a:solidFill>
                  <a:srgbClr val="000000"/>
                </a:solidFill>
              </a:rPr>
              <a:t>freezing</a:t>
            </a:r>
            <a:r>
              <a:rPr lang="en-US" sz="2800" dirty="0">
                <a:solidFill>
                  <a:srgbClr val="000000"/>
                </a:solidFill>
              </a:rPr>
              <a:t>, mild heating, high pressure</a:t>
            </a:r>
          </a:p>
        </p:txBody>
      </p:sp>
    </p:spTree>
    <p:extLst>
      <p:ext uri="{BB962C8B-B14F-4D97-AF65-F5344CB8AC3E}">
        <p14:creationId xmlns:p14="http://schemas.microsoft.com/office/powerpoint/2010/main" val="293559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Shellfish Safety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NSSP </a:t>
            </a:r>
            <a:r>
              <a:rPr lang="en-US" sz="2400" dirty="0" smtClean="0"/>
              <a:t>(National Shellfish Sanitation Program)</a:t>
            </a:r>
          </a:p>
          <a:p>
            <a:pPr lvl="1"/>
            <a:r>
              <a:rPr lang="en-US" sz="2000" dirty="0" smtClean="0"/>
              <a:t>Established in 1925</a:t>
            </a:r>
          </a:p>
          <a:p>
            <a:pPr lvl="1"/>
            <a:r>
              <a:rPr lang="en-US" sz="2000" dirty="0" smtClean="0"/>
              <a:t>Human fecal contamination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ISSC </a:t>
            </a:r>
            <a:r>
              <a:rPr lang="en-US" sz="2400" dirty="0" smtClean="0">
                <a:solidFill>
                  <a:srgbClr val="7F7F7F"/>
                </a:solidFill>
              </a:rPr>
              <a:t>(Interstate Shellfish Sanitation Conference)</a:t>
            </a:r>
            <a:endParaRPr lang="en-US" dirty="0" smtClean="0">
              <a:solidFill>
                <a:srgbClr val="7F7F7F"/>
              </a:solidFill>
            </a:endParaRP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Organized in 1982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Memorandum of Understanding with FDA in 1984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FDA</a:t>
            </a:r>
          </a:p>
          <a:p>
            <a:pPr lvl="1"/>
            <a:r>
              <a:rPr lang="en-US" sz="2000" i="1" dirty="0" smtClean="0">
                <a:solidFill>
                  <a:srgbClr val="7F7F7F"/>
                </a:solidFill>
              </a:rPr>
              <a:t>V. vulnificus </a:t>
            </a:r>
            <a:r>
              <a:rPr lang="en-US" sz="2000" dirty="0" smtClean="0">
                <a:solidFill>
                  <a:srgbClr val="7F7F7F"/>
                </a:solidFill>
              </a:rPr>
              <a:t>illness reduction plan with ISSC</a:t>
            </a:r>
          </a:p>
          <a:p>
            <a:pPr lvl="1"/>
            <a:r>
              <a:rPr lang="en-US" sz="2000" dirty="0">
                <a:solidFill>
                  <a:srgbClr val="7F7F7F"/>
                </a:solidFill>
              </a:rPr>
              <a:t>Targeted 60% illness reduction by </a:t>
            </a:r>
            <a:r>
              <a:rPr lang="en-US" sz="2000" dirty="0" smtClean="0">
                <a:solidFill>
                  <a:srgbClr val="7F7F7F"/>
                </a:solidFill>
              </a:rPr>
              <a:t>2008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Mandate of PHP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4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Shellfish Safety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The NSSP </a:t>
            </a:r>
            <a:r>
              <a:rPr lang="en-US" sz="2400" dirty="0" smtClean="0">
                <a:solidFill>
                  <a:srgbClr val="7F7F7F"/>
                </a:solidFill>
              </a:rPr>
              <a:t>(National Shellfish Sanitation Program)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Established in 1925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Human fecal contamination</a:t>
            </a:r>
          </a:p>
          <a:p>
            <a:r>
              <a:rPr lang="en-US" dirty="0" smtClean="0"/>
              <a:t>The ISSC </a:t>
            </a:r>
            <a:r>
              <a:rPr lang="en-US" sz="2400" dirty="0" smtClean="0"/>
              <a:t>(Interstate Shellfish Sanitation Conference)</a:t>
            </a:r>
            <a:endParaRPr lang="en-US" dirty="0" smtClean="0"/>
          </a:p>
          <a:p>
            <a:pPr lvl="1"/>
            <a:r>
              <a:rPr lang="en-US" sz="2000" dirty="0" smtClean="0"/>
              <a:t>Organized in 1982</a:t>
            </a:r>
          </a:p>
          <a:p>
            <a:pPr lvl="1"/>
            <a:r>
              <a:rPr lang="en-US" sz="2000" dirty="0" smtClean="0"/>
              <a:t>Memorandum of Understanding with FDA in 1984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FDA</a:t>
            </a:r>
          </a:p>
          <a:p>
            <a:pPr lvl="1"/>
            <a:r>
              <a:rPr lang="en-US" sz="2000" i="1" dirty="0" smtClean="0">
                <a:solidFill>
                  <a:srgbClr val="7F7F7F"/>
                </a:solidFill>
              </a:rPr>
              <a:t>V. vulnificus </a:t>
            </a:r>
            <a:r>
              <a:rPr lang="en-US" sz="2000" dirty="0" smtClean="0">
                <a:solidFill>
                  <a:srgbClr val="7F7F7F"/>
                </a:solidFill>
              </a:rPr>
              <a:t>illness reduction plan with ISSC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Targeted 60% illness reduction by 2008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Mandate of PHP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0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Shellfish Safety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The NSSP </a:t>
            </a:r>
            <a:r>
              <a:rPr lang="en-US" sz="2400" dirty="0" smtClean="0">
                <a:solidFill>
                  <a:srgbClr val="7F7F7F"/>
                </a:solidFill>
              </a:rPr>
              <a:t>(National Shellfish Sanitation Program)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Established in 1925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Human fecal contamination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ISSC </a:t>
            </a:r>
            <a:r>
              <a:rPr lang="en-US" sz="2400" dirty="0" smtClean="0">
                <a:solidFill>
                  <a:srgbClr val="7F7F7F"/>
                </a:solidFill>
              </a:rPr>
              <a:t>(Interstate Shellfish Sanitation Conference)</a:t>
            </a:r>
            <a:endParaRPr lang="en-US" dirty="0" smtClean="0">
              <a:solidFill>
                <a:srgbClr val="7F7F7F"/>
              </a:solidFill>
            </a:endParaRP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Organized in 1982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Memorandum of Understanding with FDA in 1984</a:t>
            </a:r>
          </a:p>
          <a:p>
            <a:r>
              <a:rPr lang="en-US" dirty="0" smtClean="0"/>
              <a:t>The FDA</a:t>
            </a:r>
          </a:p>
          <a:p>
            <a:pPr lvl="1"/>
            <a:r>
              <a:rPr lang="en-US" sz="2000" i="1" dirty="0" smtClean="0"/>
              <a:t>V. vulnificus </a:t>
            </a:r>
            <a:r>
              <a:rPr lang="en-US" sz="2000" dirty="0" smtClean="0"/>
              <a:t>illness reduction plan with ISSC</a:t>
            </a:r>
          </a:p>
          <a:p>
            <a:pPr lvl="1"/>
            <a:r>
              <a:rPr lang="en-US" sz="2000" dirty="0" smtClean="0"/>
              <a:t>Targeted 60% illness reduction by 2008</a:t>
            </a:r>
          </a:p>
          <a:p>
            <a:pPr lvl="1"/>
            <a:r>
              <a:rPr lang="en-US" sz="2000" dirty="0" smtClean="0"/>
              <a:t>Mandate of PHP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3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2160</TotalTime>
  <Words>1460</Words>
  <Application>Microsoft Macintosh PowerPoint</Application>
  <PresentationFormat>On-screen Show (4:3)</PresentationFormat>
  <Paragraphs>215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Evaluation of the Efficacy of a Commercial Heat Shock Method for Reduction of Vibrio vulnificus and Vibrio parahaemolyticus in Gulf of Mexico Oysters</vt:lpstr>
      <vt:lpstr>Vibrio vulnificus</vt:lpstr>
      <vt:lpstr>Vibrio vulnificus</vt:lpstr>
      <vt:lpstr>Vibrio parahaemolyticus</vt:lpstr>
      <vt:lpstr>Vibrio parahaemolyticus</vt:lpstr>
      <vt:lpstr>Control and Intervention</vt:lpstr>
      <vt:lpstr>Shellfish Safety in the U.S.</vt:lpstr>
      <vt:lpstr>Shellfish Safety in the U.S.</vt:lpstr>
      <vt:lpstr>Shellfish Safety in the U.S.</vt:lpstr>
      <vt:lpstr>Examples Post Harvest Processes</vt:lpstr>
      <vt:lpstr>Examples Post Harvest Processes</vt:lpstr>
      <vt:lpstr>Examples Post Harvest Processes</vt:lpstr>
      <vt:lpstr>Examples Post Harvest Processes</vt:lpstr>
      <vt:lpstr>Evaluation of a Heat-Shock Process</vt:lpstr>
      <vt:lpstr>Evaluation of a Heat-Shock Process</vt:lpstr>
      <vt:lpstr>Evaluation of a Heat-Shock Process</vt:lpstr>
      <vt:lpstr>Temperature profiles</vt:lpstr>
      <vt:lpstr>Evaluation Results – Log10 reduction  </vt:lpstr>
      <vt:lpstr>Evaluation Results – Log10 reduction   </vt:lpstr>
      <vt:lpstr>Recommendations</vt:lpstr>
      <vt:lpstr>Acknowledgement</vt:lpstr>
      <vt:lpstr>Thank you!</vt:lpstr>
    </vt:vector>
  </TitlesOfParts>
  <Company>NCSU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Vibrio in Oyster &amp; Post Harvest Process</dc:title>
  <dc:creator>ABDALLAH AL-DAKHEELALLAH</dc:creator>
  <cp:lastModifiedBy>ABDALLAH AL-DAKHEELALLAH</cp:lastModifiedBy>
  <cp:revision>303</cp:revision>
  <dcterms:created xsi:type="dcterms:W3CDTF">2011-10-30T20:32:54Z</dcterms:created>
  <dcterms:modified xsi:type="dcterms:W3CDTF">2012-03-13T06:27:14Z</dcterms:modified>
</cp:coreProperties>
</file>