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rtl="1" saveSubsetFonts="1" bookmarkIdSeed="2">
  <p:sldMasterIdLst>
    <p:sldMasterId id="2147483649" r:id="rId1"/>
  </p:sldMasterIdLst>
  <p:notesMasterIdLst>
    <p:notesMasterId r:id="rId49"/>
  </p:notesMasterIdLst>
  <p:handoutMasterIdLst>
    <p:handoutMasterId r:id="rId50"/>
  </p:handoutMasterIdLst>
  <p:sldIdLst>
    <p:sldId id="335" r:id="rId2"/>
    <p:sldId id="334" r:id="rId3"/>
    <p:sldId id="285" r:id="rId4"/>
    <p:sldId id="286" r:id="rId5"/>
    <p:sldId id="322" r:id="rId6"/>
    <p:sldId id="323" r:id="rId7"/>
    <p:sldId id="324" r:id="rId8"/>
    <p:sldId id="325" r:id="rId9"/>
    <p:sldId id="326" r:id="rId10"/>
    <p:sldId id="327" r:id="rId11"/>
    <p:sldId id="328" r:id="rId12"/>
    <p:sldId id="329" r:id="rId13"/>
    <p:sldId id="287" r:id="rId14"/>
    <p:sldId id="288" r:id="rId15"/>
    <p:sldId id="290" r:id="rId16"/>
    <p:sldId id="291" r:id="rId17"/>
    <p:sldId id="292" r:id="rId18"/>
    <p:sldId id="294" r:id="rId19"/>
    <p:sldId id="295" r:id="rId20"/>
    <p:sldId id="299" r:id="rId21"/>
    <p:sldId id="301" r:id="rId22"/>
    <p:sldId id="296" r:id="rId23"/>
    <p:sldId id="297" r:id="rId24"/>
    <p:sldId id="269" r:id="rId25"/>
    <p:sldId id="298" r:id="rId26"/>
    <p:sldId id="280" r:id="rId27"/>
    <p:sldId id="302" r:id="rId28"/>
    <p:sldId id="304" r:id="rId29"/>
    <p:sldId id="270" r:id="rId30"/>
    <p:sldId id="305" r:id="rId31"/>
    <p:sldId id="306" r:id="rId32"/>
    <p:sldId id="308" r:id="rId33"/>
    <p:sldId id="309" r:id="rId34"/>
    <p:sldId id="330" r:id="rId35"/>
    <p:sldId id="310" r:id="rId36"/>
    <p:sldId id="311" r:id="rId37"/>
    <p:sldId id="312" r:id="rId38"/>
    <p:sldId id="313" r:id="rId39"/>
    <p:sldId id="314" r:id="rId40"/>
    <p:sldId id="315" r:id="rId41"/>
    <p:sldId id="317" r:id="rId42"/>
    <p:sldId id="318" r:id="rId43"/>
    <p:sldId id="319" r:id="rId44"/>
    <p:sldId id="320" r:id="rId45"/>
    <p:sldId id="331" r:id="rId46"/>
    <p:sldId id="332" r:id="rId47"/>
    <p:sldId id="333" r:id="rId48"/>
  </p:sldIdLst>
  <p:sldSz cx="9721850" cy="6858000"/>
  <p:notesSz cx="6858000" cy="9144000"/>
  <p:defaultTextStyle>
    <a:defPPr>
      <a:defRPr lang="ar-SA"/>
    </a:defPPr>
    <a:lvl1pPr algn="r" rtl="1" fontAlgn="base">
      <a:spcBef>
        <a:spcPct val="0"/>
      </a:spcBef>
      <a:spcAft>
        <a:spcPct val="0"/>
      </a:spcAft>
      <a:defRPr kern="1200">
        <a:solidFill>
          <a:schemeClr val="tx1"/>
        </a:solidFill>
        <a:latin typeface="Arial" pitchFamily="34" charset="0"/>
        <a:ea typeface="+mn-ea"/>
        <a:cs typeface="Arial" pitchFamily="34" charset="0"/>
      </a:defRPr>
    </a:lvl1pPr>
    <a:lvl2pPr marL="457200" algn="r" rtl="1" fontAlgn="base">
      <a:spcBef>
        <a:spcPct val="0"/>
      </a:spcBef>
      <a:spcAft>
        <a:spcPct val="0"/>
      </a:spcAft>
      <a:defRPr kern="1200">
        <a:solidFill>
          <a:schemeClr val="tx1"/>
        </a:solidFill>
        <a:latin typeface="Arial" pitchFamily="34" charset="0"/>
        <a:ea typeface="+mn-ea"/>
        <a:cs typeface="Arial" pitchFamily="34" charset="0"/>
      </a:defRPr>
    </a:lvl2pPr>
    <a:lvl3pPr marL="914400" algn="r" rtl="1" fontAlgn="base">
      <a:spcBef>
        <a:spcPct val="0"/>
      </a:spcBef>
      <a:spcAft>
        <a:spcPct val="0"/>
      </a:spcAft>
      <a:defRPr kern="1200">
        <a:solidFill>
          <a:schemeClr val="tx1"/>
        </a:solidFill>
        <a:latin typeface="Arial" pitchFamily="34" charset="0"/>
        <a:ea typeface="+mn-ea"/>
        <a:cs typeface="Arial" pitchFamily="34" charset="0"/>
      </a:defRPr>
    </a:lvl3pPr>
    <a:lvl4pPr marL="1371600" algn="r" rtl="1" fontAlgn="base">
      <a:spcBef>
        <a:spcPct val="0"/>
      </a:spcBef>
      <a:spcAft>
        <a:spcPct val="0"/>
      </a:spcAft>
      <a:defRPr kern="1200">
        <a:solidFill>
          <a:schemeClr val="tx1"/>
        </a:solidFill>
        <a:latin typeface="Arial" pitchFamily="34" charset="0"/>
        <a:ea typeface="+mn-ea"/>
        <a:cs typeface="Arial" pitchFamily="34" charset="0"/>
      </a:defRPr>
    </a:lvl4pPr>
    <a:lvl5pPr marL="1828800" algn="r" rtl="1" fontAlgn="base">
      <a:spcBef>
        <a:spcPct val="0"/>
      </a:spcBef>
      <a:spcAft>
        <a:spcPct val="0"/>
      </a:spcAft>
      <a:defRPr kern="1200">
        <a:solidFill>
          <a:schemeClr val="tx1"/>
        </a:solidFill>
        <a:latin typeface="Arial" pitchFamily="34" charset="0"/>
        <a:ea typeface="+mn-ea"/>
        <a:cs typeface="Arial" pitchFamily="34" charset="0"/>
      </a:defRPr>
    </a:lvl5pPr>
    <a:lvl6pPr marL="2286000" algn="r" defTabSz="914400" rtl="1" eaLnBrk="1" latinLnBrk="0" hangingPunct="1">
      <a:defRPr kern="1200">
        <a:solidFill>
          <a:schemeClr val="tx1"/>
        </a:solidFill>
        <a:latin typeface="Arial" pitchFamily="34" charset="0"/>
        <a:ea typeface="+mn-ea"/>
        <a:cs typeface="Arial" pitchFamily="34" charset="0"/>
      </a:defRPr>
    </a:lvl6pPr>
    <a:lvl7pPr marL="2743200" algn="r" defTabSz="914400" rtl="1" eaLnBrk="1" latinLnBrk="0" hangingPunct="1">
      <a:defRPr kern="1200">
        <a:solidFill>
          <a:schemeClr val="tx1"/>
        </a:solidFill>
        <a:latin typeface="Arial" pitchFamily="34" charset="0"/>
        <a:ea typeface="+mn-ea"/>
        <a:cs typeface="Arial" pitchFamily="34" charset="0"/>
      </a:defRPr>
    </a:lvl7pPr>
    <a:lvl8pPr marL="3200400" algn="r" defTabSz="914400" rtl="1" eaLnBrk="1" latinLnBrk="0" hangingPunct="1">
      <a:defRPr kern="1200">
        <a:solidFill>
          <a:schemeClr val="tx1"/>
        </a:solidFill>
        <a:latin typeface="Arial" pitchFamily="34" charset="0"/>
        <a:ea typeface="+mn-ea"/>
        <a:cs typeface="Arial" pitchFamily="34" charset="0"/>
      </a:defRPr>
    </a:lvl8pPr>
    <a:lvl9pPr marL="3657600" algn="r" defTabSz="914400" rtl="1" eaLnBrk="1" latinLnBrk="0" hangingPunct="1">
      <a:defRPr kern="1200">
        <a:solidFill>
          <a:schemeClr val="tx1"/>
        </a:solidFill>
        <a:latin typeface="Arial" pitchFamily="34" charset="0"/>
        <a:ea typeface="+mn-ea"/>
        <a:cs typeface="Arial" pitchFamily="34"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99"/>
    <a:srgbClr val="0033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aximized" horzBarState="maximized">
    <p:restoredLeft sz="84381" autoAdjust="0"/>
    <p:restoredTop sz="94600" autoAdjust="0"/>
  </p:normalViewPr>
  <p:slideViewPr>
    <p:cSldViewPr>
      <p:cViewPr varScale="1">
        <p:scale>
          <a:sx n="54" d="100"/>
          <a:sy n="54" d="100"/>
        </p:scale>
        <p:origin x="-1176" y="-72"/>
      </p:cViewPr>
      <p:guideLst>
        <p:guide orient="horz" pos="2160"/>
        <p:guide pos="3062"/>
      </p:guideLst>
    </p:cSldViewPr>
  </p:slideViewPr>
  <p:notesTextViewPr>
    <p:cViewPr>
      <p:scale>
        <a:sx n="100" d="100"/>
        <a:sy n="100" d="100"/>
      </p:scale>
      <p:origin x="0" y="0"/>
    </p:cViewPr>
  </p:notesTextViewPr>
  <p:sorterViewPr>
    <p:cViewPr>
      <p:scale>
        <a:sx n="66" d="100"/>
        <a:sy n="66" d="100"/>
      </p:scale>
      <p:origin x="0" y="936"/>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3886200" y="0"/>
            <a:ext cx="2971800" cy="457200"/>
          </a:xfrm>
          <a:prstGeom prst="rect">
            <a:avLst/>
          </a:prstGeom>
        </p:spPr>
        <p:txBody>
          <a:bodyPr vert="horz" lIns="91440" tIns="45720" rIns="91440" bIns="45720" rtlCol="1"/>
          <a:lstStyle>
            <a:lvl1pPr algn="r">
              <a:defRPr sz="1200"/>
            </a:lvl1pPr>
          </a:lstStyle>
          <a:p>
            <a:endParaRPr lang="ar-AE"/>
          </a:p>
        </p:txBody>
      </p:sp>
      <p:sp>
        <p:nvSpPr>
          <p:cNvPr id="3" name="Date Placeholder 2"/>
          <p:cNvSpPr>
            <a:spLocks noGrp="1"/>
          </p:cNvSpPr>
          <p:nvPr>
            <p:ph type="dt" sz="quarter" idx="1"/>
          </p:nvPr>
        </p:nvSpPr>
        <p:spPr>
          <a:xfrm>
            <a:off x="1588" y="0"/>
            <a:ext cx="2971800" cy="457200"/>
          </a:xfrm>
          <a:prstGeom prst="rect">
            <a:avLst/>
          </a:prstGeom>
        </p:spPr>
        <p:txBody>
          <a:bodyPr vert="horz" lIns="91440" tIns="45720" rIns="91440" bIns="45720" rtlCol="1"/>
          <a:lstStyle>
            <a:lvl1pPr algn="l">
              <a:defRPr sz="1200"/>
            </a:lvl1pPr>
          </a:lstStyle>
          <a:p>
            <a:fld id="{B6F762F6-25B4-4F9F-B63B-CCFBAC29C8FF}" type="datetimeFigureOut">
              <a:rPr lang="ar-AE" smtClean="0"/>
              <a:pPr/>
              <a:t>24/03/1432</a:t>
            </a:fld>
            <a:endParaRPr lang="ar-AE"/>
          </a:p>
        </p:txBody>
      </p:sp>
      <p:sp>
        <p:nvSpPr>
          <p:cNvPr id="4" name="Footer Placeholder 3"/>
          <p:cNvSpPr>
            <a:spLocks noGrp="1"/>
          </p:cNvSpPr>
          <p:nvPr>
            <p:ph type="ftr" sz="quarter" idx="2"/>
          </p:nvPr>
        </p:nvSpPr>
        <p:spPr>
          <a:xfrm>
            <a:off x="3886200" y="8685213"/>
            <a:ext cx="2971800" cy="457200"/>
          </a:xfrm>
          <a:prstGeom prst="rect">
            <a:avLst/>
          </a:prstGeom>
        </p:spPr>
        <p:txBody>
          <a:bodyPr vert="horz" lIns="91440" tIns="45720" rIns="91440" bIns="45720" rtlCol="1" anchor="b"/>
          <a:lstStyle>
            <a:lvl1pPr algn="r">
              <a:defRPr sz="1200"/>
            </a:lvl1pPr>
          </a:lstStyle>
          <a:p>
            <a:endParaRPr lang="ar-AE"/>
          </a:p>
        </p:txBody>
      </p:sp>
      <p:sp>
        <p:nvSpPr>
          <p:cNvPr id="5" name="Slide Number Placeholder 4"/>
          <p:cNvSpPr>
            <a:spLocks noGrp="1"/>
          </p:cNvSpPr>
          <p:nvPr>
            <p:ph type="sldNum" sz="quarter" idx="3"/>
          </p:nvPr>
        </p:nvSpPr>
        <p:spPr>
          <a:xfrm>
            <a:off x="1588" y="8685213"/>
            <a:ext cx="2971800" cy="457200"/>
          </a:xfrm>
          <a:prstGeom prst="rect">
            <a:avLst/>
          </a:prstGeom>
        </p:spPr>
        <p:txBody>
          <a:bodyPr vert="horz" lIns="91440" tIns="45720" rIns="91440" bIns="45720" rtlCol="1" anchor="b"/>
          <a:lstStyle>
            <a:lvl1pPr algn="l">
              <a:defRPr sz="1200"/>
            </a:lvl1pPr>
          </a:lstStyle>
          <a:p>
            <a:fld id="{E34E7AAF-EC78-4D74-933F-3A54639C3035}" type="slidenum">
              <a:rPr lang="ar-AE" smtClean="0"/>
              <a:pPr/>
              <a:t>‹#›</a:t>
            </a:fld>
            <a:endParaRPr lang="ar-AE"/>
          </a:p>
        </p:txBody>
      </p:sp>
    </p:spTree>
    <p:extLst>
      <p:ext uri="{BB962C8B-B14F-4D97-AF65-F5344CB8AC3E}">
        <p14:creationId xmlns:p14="http://schemas.microsoft.com/office/powerpoint/2010/main" val="175938997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dirty="0">
                <a:latin typeface="Arial" charset="0"/>
                <a:cs typeface="Arial" charset="0"/>
              </a:defRPr>
            </a:lvl1pPr>
          </a:lstStyle>
          <a:p>
            <a:pPr>
              <a:defRPr/>
            </a:pPr>
            <a:endParaRPr lang="en-US"/>
          </a:p>
        </p:txBody>
      </p:sp>
      <p:sp>
        <p:nvSpPr>
          <p:cNvPr id="3075" name="Rectangle 3"/>
          <p:cNvSpPr>
            <a:spLocks noGrp="1" noChangeArrowheads="1"/>
          </p:cNvSpPr>
          <p:nvPr>
            <p:ph type="dt" idx="1"/>
          </p:nvPr>
        </p:nvSpPr>
        <p:spPr bwMode="auto">
          <a:xfrm>
            <a:off x="1588"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200" dirty="0">
                <a:latin typeface="Arial" charset="0"/>
                <a:cs typeface="Arial" charset="0"/>
              </a:defRPr>
            </a:lvl1pPr>
          </a:lstStyle>
          <a:p>
            <a:pPr>
              <a:defRPr/>
            </a:pPr>
            <a:endParaRPr lang="en-US"/>
          </a:p>
        </p:txBody>
      </p:sp>
      <p:sp>
        <p:nvSpPr>
          <p:cNvPr id="50180" name="Rectangle 4"/>
          <p:cNvSpPr>
            <a:spLocks noGrp="1" noRot="1" noChangeAspect="1" noChangeArrowheads="1" noTextEdit="1"/>
          </p:cNvSpPr>
          <p:nvPr>
            <p:ph type="sldImg" idx="2"/>
          </p:nvPr>
        </p:nvSpPr>
        <p:spPr bwMode="auto">
          <a:xfrm>
            <a:off x="998538" y="685800"/>
            <a:ext cx="4860925" cy="3429000"/>
          </a:xfrm>
          <a:prstGeom prst="rect">
            <a:avLst/>
          </a:prstGeom>
          <a:noFill/>
          <a:ln w="9525">
            <a:solidFill>
              <a:srgbClr val="000000"/>
            </a:solidFill>
            <a:miter lim="800000"/>
            <a:headEnd/>
            <a:tailEnd/>
          </a:ln>
        </p:spPr>
      </p:sp>
      <p:sp>
        <p:nvSpPr>
          <p:cNvPr id="3077"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3078" name="Rectangle 6"/>
          <p:cNvSpPr>
            <a:spLocks noGrp="1" noChangeArrowheads="1"/>
          </p:cNvSpPr>
          <p:nvPr>
            <p:ph type="ftr" sz="quarter" idx="4"/>
          </p:nvPr>
        </p:nvSpPr>
        <p:spPr bwMode="auto">
          <a:xfrm>
            <a:off x="388620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dirty="0">
                <a:latin typeface="Arial" charset="0"/>
                <a:cs typeface="Arial" charset="0"/>
              </a:defRPr>
            </a:lvl1pPr>
          </a:lstStyle>
          <a:p>
            <a:pPr>
              <a:defRPr/>
            </a:pPr>
            <a:endParaRPr lang="en-US"/>
          </a:p>
        </p:txBody>
      </p:sp>
      <p:sp>
        <p:nvSpPr>
          <p:cNvPr id="3079" name="Rectangle 7"/>
          <p:cNvSpPr>
            <a:spLocks noGrp="1" noChangeArrowheads="1"/>
          </p:cNvSpPr>
          <p:nvPr>
            <p:ph type="sldNum" sz="quarter" idx="5"/>
          </p:nvPr>
        </p:nvSpPr>
        <p:spPr bwMode="auto">
          <a:xfrm>
            <a:off x="1588"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a:defRPr sz="1200">
                <a:latin typeface="Arial" charset="0"/>
                <a:cs typeface="Arial" charset="0"/>
              </a:defRPr>
            </a:lvl1pPr>
          </a:lstStyle>
          <a:p>
            <a:pPr>
              <a:defRPr/>
            </a:pPr>
            <a:fld id="{CCA26959-9758-4727-BEAB-5C6A401E32F6}" type="slidenum">
              <a:rPr lang="ar-SA"/>
              <a:pPr>
                <a:defRPr/>
              </a:pPr>
              <a:t>‹#›</a:t>
            </a:fld>
            <a:endParaRPr lang="en-US" dirty="0"/>
          </a:p>
        </p:txBody>
      </p:sp>
    </p:spTree>
    <p:extLst>
      <p:ext uri="{BB962C8B-B14F-4D97-AF65-F5344CB8AC3E}">
        <p14:creationId xmlns:p14="http://schemas.microsoft.com/office/powerpoint/2010/main" val="3811219552"/>
      </p:ext>
    </p:extLst>
  </p:cSld>
  <p:clrMap bg1="lt1" tx1="dk1" bg2="lt2" tx2="dk2" accent1="accent1" accent2="accent2" accent3="accent3" accent4="accent4" accent5="accent5" accent6="accent6" hlink="hlink" folHlink="folHlink"/>
  <p:notesStyle>
    <a:lvl1pPr algn="r" rtl="1" eaLnBrk="0" fontAlgn="base" hangingPunct="0">
      <a:spcBef>
        <a:spcPct val="30000"/>
      </a:spcBef>
      <a:spcAft>
        <a:spcPct val="0"/>
      </a:spcAft>
      <a:defRPr sz="1200" kern="1200">
        <a:solidFill>
          <a:schemeClr val="tx1"/>
        </a:solidFill>
        <a:latin typeface="Arial" charset="0"/>
        <a:ea typeface="+mn-ea"/>
        <a:cs typeface="Arial" charset="0"/>
      </a:defRPr>
    </a:lvl1pPr>
    <a:lvl2pPr marL="457200" algn="r" rtl="1" eaLnBrk="0" fontAlgn="base" hangingPunct="0">
      <a:spcBef>
        <a:spcPct val="30000"/>
      </a:spcBef>
      <a:spcAft>
        <a:spcPct val="0"/>
      </a:spcAft>
      <a:defRPr sz="1200" kern="1200">
        <a:solidFill>
          <a:schemeClr val="tx1"/>
        </a:solidFill>
        <a:latin typeface="Arial" charset="0"/>
        <a:ea typeface="+mn-ea"/>
        <a:cs typeface="Arial" charset="0"/>
      </a:defRPr>
    </a:lvl2pPr>
    <a:lvl3pPr marL="914400" algn="r" rtl="1" eaLnBrk="0" fontAlgn="base" hangingPunct="0">
      <a:spcBef>
        <a:spcPct val="30000"/>
      </a:spcBef>
      <a:spcAft>
        <a:spcPct val="0"/>
      </a:spcAft>
      <a:defRPr sz="1200" kern="1200">
        <a:solidFill>
          <a:schemeClr val="tx1"/>
        </a:solidFill>
        <a:latin typeface="Arial" charset="0"/>
        <a:ea typeface="+mn-ea"/>
        <a:cs typeface="Arial" charset="0"/>
      </a:defRPr>
    </a:lvl3pPr>
    <a:lvl4pPr marL="1371600" algn="r" rtl="1" eaLnBrk="0" fontAlgn="base" hangingPunct="0">
      <a:spcBef>
        <a:spcPct val="30000"/>
      </a:spcBef>
      <a:spcAft>
        <a:spcPct val="0"/>
      </a:spcAft>
      <a:defRPr sz="1200" kern="1200">
        <a:solidFill>
          <a:schemeClr val="tx1"/>
        </a:solidFill>
        <a:latin typeface="Arial" charset="0"/>
        <a:ea typeface="+mn-ea"/>
        <a:cs typeface="Arial" charset="0"/>
      </a:defRPr>
    </a:lvl4pPr>
    <a:lvl5pPr marL="1828800" algn="r" rtl="1" eaLnBrk="0" fontAlgn="base" hangingPunct="0">
      <a:spcBef>
        <a:spcPct val="30000"/>
      </a:spcBef>
      <a:spcAft>
        <a:spcPct val="0"/>
      </a:spcAft>
      <a:defRPr sz="1200" kern="1200">
        <a:solidFill>
          <a:schemeClr val="tx1"/>
        </a:solidFill>
        <a:latin typeface="Arial" charset="0"/>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7"/>
          <p:cNvSpPr>
            <a:spLocks noGrp="1" noChangeArrowheads="1"/>
          </p:cNvSpPr>
          <p:nvPr>
            <p:ph type="sldNum" sz="quarter" idx="5"/>
          </p:nvPr>
        </p:nvSpPr>
        <p:spPr>
          <a:noFill/>
        </p:spPr>
        <p:txBody>
          <a:bodyPr/>
          <a:lstStyle/>
          <a:p>
            <a:fld id="{E6FA401B-F30A-4958-AAA2-B857D5CB74BE}" type="slidenum">
              <a:rPr lang="ar-SA" smtClean="0">
                <a:latin typeface="Arial" pitchFamily="34" charset="0"/>
                <a:cs typeface="Arial" pitchFamily="34" charset="0"/>
              </a:rPr>
              <a:pPr/>
              <a:t>0</a:t>
            </a:fld>
            <a:endParaRPr lang="en-US" dirty="0" smtClean="0">
              <a:latin typeface="Arial" pitchFamily="34" charset="0"/>
              <a:cs typeface="Arial" pitchFamily="34" charset="0"/>
            </a:endParaRPr>
          </a:p>
        </p:txBody>
      </p:sp>
      <p:sp>
        <p:nvSpPr>
          <p:cNvPr id="51203" name="Rectangle 2"/>
          <p:cNvSpPr>
            <a:spLocks noGrp="1" noRot="1" noChangeAspect="1" noChangeArrowheads="1" noTextEdit="1"/>
          </p:cNvSpPr>
          <p:nvPr>
            <p:ph type="sldImg"/>
          </p:nvPr>
        </p:nvSpPr>
        <p:spPr>
          <a:ln/>
        </p:spPr>
      </p:sp>
      <p:sp>
        <p:nvSpPr>
          <p:cNvPr id="51204" name="Rectangle 3"/>
          <p:cNvSpPr>
            <a:spLocks noGrp="1" noChangeArrowheads="1"/>
          </p:cNvSpPr>
          <p:nvPr>
            <p:ph type="body" idx="1"/>
          </p:nvPr>
        </p:nvSpPr>
        <p:spPr>
          <a:noFill/>
          <a:ln/>
        </p:spPr>
        <p:txBody>
          <a:bodyPr/>
          <a:lstStyle/>
          <a:p>
            <a:pPr eaLnBrk="1" hangingPunct="1"/>
            <a:endParaRPr lang="en-US" dirty="0" smtClean="0">
              <a:latin typeface="Arial" pitchFamily="34" charset="0"/>
              <a:cs typeface="Arial"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3" name="Picture 7" descr="Title-Page2"/>
          <p:cNvPicPr>
            <a:picLocks noChangeAspect="1" noChangeArrowheads="1" noCrop="1"/>
          </p:cNvPicPr>
          <p:nvPr/>
        </p:nvPicPr>
        <p:blipFill>
          <a:blip r:embed="rId2" cstate="print"/>
          <a:srcRect/>
          <a:stretch>
            <a:fillRect/>
          </a:stretch>
        </p:blipFill>
        <p:spPr bwMode="auto">
          <a:xfrm>
            <a:off x="0" y="-403225"/>
            <a:ext cx="9721850" cy="7315200"/>
          </a:xfrm>
          <a:prstGeom prst="rect">
            <a:avLst/>
          </a:prstGeom>
          <a:noFill/>
          <a:ln w="9525">
            <a:noFill/>
            <a:miter lim="800000"/>
            <a:headEnd/>
            <a:tailEnd/>
          </a:ln>
        </p:spPr>
      </p:pic>
      <p:sp>
        <p:nvSpPr>
          <p:cNvPr id="8195" name="Rectangle 3"/>
          <p:cNvSpPr>
            <a:spLocks noGrp="1" noChangeArrowheads="1"/>
          </p:cNvSpPr>
          <p:nvPr>
            <p:ph type="subTitle" idx="1"/>
          </p:nvPr>
        </p:nvSpPr>
        <p:spPr>
          <a:xfrm>
            <a:off x="266700" y="4581525"/>
            <a:ext cx="5437188" cy="1800225"/>
          </a:xfrm>
        </p:spPr>
        <p:txBody>
          <a:bodyPr/>
          <a:lstStyle>
            <a:lvl1pPr marL="0" indent="0" algn="ctr">
              <a:buFontTx/>
              <a:buNone/>
              <a:defRPr b="1"/>
            </a:lvl1pPr>
          </a:lstStyle>
          <a:p>
            <a:r>
              <a:rPr lang="en-US"/>
              <a:t>Click to edit Master subtitle style</a:t>
            </a:r>
          </a:p>
        </p:txBody>
      </p:sp>
      <p:sp>
        <p:nvSpPr>
          <p:cNvPr id="4" name="Rectangle 5"/>
          <p:cNvSpPr>
            <a:spLocks noGrp="1" noChangeArrowheads="1"/>
          </p:cNvSpPr>
          <p:nvPr>
            <p:ph type="ftr" sz="quarter" idx="10"/>
          </p:nvPr>
        </p:nvSpPr>
        <p:spPr>
          <a:xfrm>
            <a:off x="6851650" y="6453188"/>
            <a:ext cx="2297113" cy="268287"/>
          </a:xfrm>
        </p:spPr>
        <p:txBody>
          <a:bodyPr/>
          <a:lstStyle>
            <a:lvl1pPr>
              <a:defRPr dirty="0"/>
            </a:lvl1pPr>
          </a:lstStyle>
          <a:p>
            <a:pPr>
              <a:defRPr/>
            </a:pPr>
            <a:r>
              <a:rPr lang="en-US"/>
              <a:t>Abu Dhabi Food Control Authority</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8"/>
          <p:cNvSpPr>
            <a:spLocks noGrp="1" noChangeArrowheads="1"/>
          </p:cNvSpPr>
          <p:nvPr>
            <p:ph type="ftr" sz="quarter" idx="10"/>
          </p:nvPr>
        </p:nvSpPr>
        <p:spPr>
          <a:ln/>
        </p:spPr>
        <p:txBody>
          <a:bodyPr/>
          <a:lstStyle>
            <a:lvl1pPr>
              <a:defRPr/>
            </a:lvl1pPr>
          </a:lstStyle>
          <a:p>
            <a:pPr>
              <a:defRPr/>
            </a:pPr>
            <a:r>
              <a:rPr lang="en-US"/>
              <a:t>Abu Dhabi Food Control Authority</a:t>
            </a: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62763" y="0"/>
            <a:ext cx="2286000" cy="645318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0" y="0"/>
            <a:ext cx="6710363" cy="645318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8"/>
          <p:cNvSpPr>
            <a:spLocks noGrp="1" noChangeArrowheads="1"/>
          </p:cNvSpPr>
          <p:nvPr>
            <p:ph type="ftr" sz="quarter" idx="10"/>
          </p:nvPr>
        </p:nvSpPr>
        <p:spPr>
          <a:ln/>
        </p:spPr>
        <p:txBody>
          <a:bodyPr/>
          <a:lstStyle>
            <a:lvl1pPr>
              <a:defRPr/>
            </a:lvl1pPr>
          </a:lstStyle>
          <a:p>
            <a:pPr>
              <a:defRPr/>
            </a:pPr>
            <a:r>
              <a:rPr lang="en-US"/>
              <a:t>Abu Dhabi Food Control Authority</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8"/>
          <p:cNvSpPr>
            <a:spLocks noGrp="1" noChangeArrowheads="1"/>
          </p:cNvSpPr>
          <p:nvPr>
            <p:ph type="ftr" sz="quarter" idx="10"/>
          </p:nvPr>
        </p:nvSpPr>
        <p:spPr>
          <a:ln/>
        </p:spPr>
        <p:txBody>
          <a:bodyPr/>
          <a:lstStyle>
            <a:lvl1pPr>
              <a:defRPr/>
            </a:lvl1pPr>
          </a:lstStyle>
          <a:p>
            <a:pPr>
              <a:defRPr/>
            </a:pPr>
            <a:r>
              <a:rPr lang="en-US"/>
              <a:t>Abu Dhabi Food Control Authority</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68350" y="4406900"/>
            <a:ext cx="8262938"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68350" y="2906713"/>
            <a:ext cx="8262938"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8"/>
          <p:cNvSpPr>
            <a:spLocks noGrp="1" noChangeArrowheads="1"/>
          </p:cNvSpPr>
          <p:nvPr>
            <p:ph type="ftr" sz="quarter" idx="10"/>
          </p:nvPr>
        </p:nvSpPr>
        <p:spPr>
          <a:ln/>
        </p:spPr>
        <p:txBody>
          <a:bodyPr/>
          <a:lstStyle>
            <a:lvl1pPr>
              <a:defRPr/>
            </a:lvl1pPr>
          </a:lstStyle>
          <a:p>
            <a:pPr>
              <a:defRPr/>
            </a:pPr>
            <a:r>
              <a:rPr lang="en-US"/>
              <a:t>Abu Dhabi Food Control Authority</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85775" y="2276475"/>
            <a:ext cx="4254500" cy="41767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892675" y="2276475"/>
            <a:ext cx="4256088" cy="41767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8"/>
          <p:cNvSpPr>
            <a:spLocks noGrp="1" noChangeArrowheads="1"/>
          </p:cNvSpPr>
          <p:nvPr>
            <p:ph type="ftr" sz="quarter" idx="10"/>
          </p:nvPr>
        </p:nvSpPr>
        <p:spPr>
          <a:ln/>
        </p:spPr>
        <p:txBody>
          <a:bodyPr/>
          <a:lstStyle>
            <a:lvl1pPr>
              <a:defRPr/>
            </a:lvl1pPr>
          </a:lstStyle>
          <a:p>
            <a:pPr>
              <a:defRPr/>
            </a:pPr>
            <a:r>
              <a:rPr lang="en-US"/>
              <a:t>Abu Dhabi Food Control Authority</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85775" y="274638"/>
            <a:ext cx="87503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85775" y="1535113"/>
            <a:ext cx="4295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85775" y="2174875"/>
            <a:ext cx="4295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938713" y="1535113"/>
            <a:ext cx="4297362"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938713" y="2174875"/>
            <a:ext cx="4297362"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8"/>
          <p:cNvSpPr>
            <a:spLocks noGrp="1" noChangeArrowheads="1"/>
          </p:cNvSpPr>
          <p:nvPr>
            <p:ph type="ftr" sz="quarter" idx="10"/>
          </p:nvPr>
        </p:nvSpPr>
        <p:spPr>
          <a:ln/>
        </p:spPr>
        <p:txBody>
          <a:bodyPr/>
          <a:lstStyle>
            <a:lvl1pPr>
              <a:defRPr/>
            </a:lvl1pPr>
          </a:lstStyle>
          <a:p>
            <a:pPr>
              <a:defRPr/>
            </a:pPr>
            <a:r>
              <a:rPr lang="en-US"/>
              <a:t>Abu Dhabi Food Control Authority</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8"/>
          <p:cNvSpPr>
            <a:spLocks noGrp="1" noChangeArrowheads="1"/>
          </p:cNvSpPr>
          <p:nvPr>
            <p:ph type="ftr" sz="quarter" idx="10"/>
          </p:nvPr>
        </p:nvSpPr>
        <p:spPr>
          <a:ln/>
        </p:spPr>
        <p:txBody>
          <a:bodyPr/>
          <a:lstStyle>
            <a:lvl1pPr>
              <a:defRPr/>
            </a:lvl1pPr>
          </a:lstStyle>
          <a:p>
            <a:pPr>
              <a:defRPr/>
            </a:pPr>
            <a:r>
              <a:rPr lang="en-US"/>
              <a:t>Abu Dhabi Food Control Authority</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8"/>
          <p:cNvSpPr>
            <a:spLocks noGrp="1" noChangeArrowheads="1"/>
          </p:cNvSpPr>
          <p:nvPr>
            <p:ph type="ftr" sz="quarter" idx="10"/>
          </p:nvPr>
        </p:nvSpPr>
        <p:spPr>
          <a:ln/>
        </p:spPr>
        <p:txBody>
          <a:bodyPr/>
          <a:lstStyle>
            <a:lvl1pPr>
              <a:defRPr/>
            </a:lvl1pPr>
          </a:lstStyle>
          <a:p>
            <a:pPr>
              <a:defRPr/>
            </a:pPr>
            <a:r>
              <a:rPr lang="en-US"/>
              <a:t>Abu Dhabi Food Control Authority</a:t>
            </a: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85775" y="273050"/>
            <a:ext cx="31988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800475" y="273050"/>
            <a:ext cx="543560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85775" y="1435100"/>
            <a:ext cx="31988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8"/>
          <p:cNvSpPr>
            <a:spLocks noGrp="1" noChangeArrowheads="1"/>
          </p:cNvSpPr>
          <p:nvPr>
            <p:ph type="ftr" sz="quarter" idx="10"/>
          </p:nvPr>
        </p:nvSpPr>
        <p:spPr>
          <a:ln/>
        </p:spPr>
        <p:txBody>
          <a:bodyPr/>
          <a:lstStyle>
            <a:lvl1pPr>
              <a:defRPr/>
            </a:lvl1pPr>
          </a:lstStyle>
          <a:p>
            <a:pPr>
              <a:defRPr/>
            </a:pPr>
            <a:r>
              <a:rPr lang="en-US"/>
              <a:t>Abu Dhabi Food Control Authority</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05000" y="4800600"/>
            <a:ext cx="5834063"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905000" y="612775"/>
            <a:ext cx="5834063"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905000" y="5367338"/>
            <a:ext cx="5834063"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8"/>
          <p:cNvSpPr>
            <a:spLocks noGrp="1" noChangeArrowheads="1"/>
          </p:cNvSpPr>
          <p:nvPr>
            <p:ph type="ftr" sz="quarter" idx="10"/>
          </p:nvPr>
        </p:nvSpPr>
        <p:spPr>
          <a:ln/>
        </p:spPr>
        <p:txBody>
          <a:bodyPr/>
          <a:lstStyle>
            <a:lvl1pPr>
              <a:defRPr/>
            </a:lvl1pPr>
          </a:lstStyle>
          <a:p>
            <a:pPr>
              <a:defRPr/>
            </a:pPr>
            <a:r>
              <a:rPr lang="en-US"/>
              <a:t>Abu Dhabi Food Control Authority</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26" name="Picture 7" descr="page2"/>
          <p:cNvPicPr>
            <a:picLocks noChangeAspect="1" noChangeArrowheads="1"/>
          </p:cNvPicPr>
          <p:nvPr/>
        </p:nvPicPr>
        <p:blipFill>
          <a:blip r:embed="rId13" cstate="print"/>
          <a:srcRect b="5861"/>
          <a:stretch>
            <a:fillRect/>
          </a:stretch>
        </p:blipFill>
        <p:spPr bwMode="auto">
          <a:xfrm>
            <a:off x="0" y="-26988"/>
            <a:ext cx="9721850" cy="6884988"/>
          </a:xfrm>
          <a:prstGeom prst="rect">
            <a:avLst/>
          </a:prstGeom>
          <a:noFill/>
          <a:ln w="9525">
            <a:noFill/>
            <a:miter lim="800000"/>
            <a:headEnd/>
            <a:tailEnd/>
          </a:ln>
        </p:spPr>
      </p:pic>
      <p:sp>
        <p:nvSpPr>
          <p:cNvPr id="1027" name="Rectangle 2"/>
          <p:cNvSpPr>
            <a:spLocks noGrp="1" noChangeArrowheads="1"/>
          </p:cNvSpPr>
          <p:nvPr>
            <p:ph type="title"/>
          </p:nvPr>
        </p:nvSpPr>
        <p:spPr bwMode="auto">
          <a:xfrm>
            <a:off x="0" y="0"/>
            <a:ext cx="7693025" cy="836613"/>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8" name="Rectangle 3"/>
          <p:cNvSpPr>
            <a:spLocks noGrp="1" noChangeArrowheads="1"/>
          </p:cNvSpPr>
          <p:nvPr>
            <p:ph type="body" idx="1"/>
          </p:nvPr>
        </p:nvSpPr>
        <p:spPr bwMode="auto">
          <a:xfrm>
            <a:off x="485775" y="2276475"/>
            <a:ext cx="8662988" cy="417671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7176" name="Rectangle 8"/>
          <p:cNvSpPr>
            <a:spLocks noGrp="1" noChangeArrowheads="1"/>
          </p:cNvSpPr>
          <p:nvPr>
            <p:ph type="ftr" sz="quarter" idx="3"/>
          </p:nvPr>
        </p:nvSpPr>
        <p:spPr bwMode="auto">
          <a:xfrm>
            <a:off x="0" y="6589713"/>
            <a:ext cx="2297113" cy="26828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000" dirty="0">
                <a:solidFill>
                  <a:srgbClr val="003366"/>
                </a:solidFill>
                <a:latin typeface="Arial" charset="0"/>
                <a:cs typeface="Arial" charset="0"/>
              </a:defRPr>
            </a:lvl1pPr>
          </a:lstStyle>
          <a:p>
            <a:pPr>
              <a:defRPr/>
            </a:pPr>
            <a:r>
              <a:rPr lang="en-US"/>
              <a:t>Abu Dhabi Food Control Authority</a:t>
            </a:r>
          </a:p>
        </p:txBody>
      </p:sp>
    </p:spTree>
  </p:cSld>
  <p:clrMap bg1="lt1" tx1="dk1" bg2="lt2" tx2="dk2" accent1="accent1" accent2="accent2" accent3="accent3" accent4="accent4" accent5="accent5" accent6="accent6" hlink="hlink" folHlink="folHlink"/>
  <p:sldLayoutIdLst>
    <p:sldLayoutId id="2147483804" r:id="rId1"/>
    <p:sldLayoutId id="2147483794" r:id="rId2"/>
    <p:sldLayoutId id="2147483795" r:id="rId3"/>
    <p:sldLayoutId id="2147483796" r:id="rId4"/>
    <p:sldLayoutId id="2147483797" r:id="rId5"/>
    <p:sldLayoutId id="2147483798" r:id="rId6"/>
    <p:sldLayoutId id="2147483799" r:id="rId7"/>
    <p:sldLayoutId id="2147483800" r:id="rId8"/>
    <p:sldLayoutId id="2147483801" r:id="rId9"/>
    <p:sldLayoutId id="2147483802" r:id="rId10"/>
    <p:sldLayoutId id="2147483803" r:id="rId11"/>
  </p:sldLayoutIdLst>
  <p:hf sldNum="0" hdr="0" dt="0"/>
  <p:txStyles>
    <p:titleStyle>
      <a:lvl1pPr algn="ctr" rtl="0" eaLnBrk="0" fontAlgn="base" hangingPunct="0">
        <a:spcBef>
          <a:spcPct val="0"/>
        </a:spcBef>
        <a:spcAft>
          <a:spcPct val="0"/>
        </a:spcAft>
        <a:defRPr sz="3200" b="1">
          <a:solidFill>
            <a:schemeClr val="bg1"/>
          </a:solidFill>
          <a:latin typeface="+mj-lt"/>
          <a:ea typeface="+mj-ea"/>
          <a:cs typeface="+mj-cs"/>
        </a:defRPr>
      </a:lvl1pPr>
      <a:lvl2pPr algn="ctr" rtl="0" eaLnBrk="0" fontAlgn="base" hangingPunct="0">
        <a:spcBef>
          <a:spcPct val="0"/>
        </a:spcBef>
        <a:spcAft>
          <a:spcPct val="0"/>
        </a:spcAft>
        <a:defRPr sz="3200" b="1">
          <a:solidFill>
            <a:schemeClr val="bg1"/>
          </a:solidFill>
          <a:latin typeface="Arial" charset="0"/>
          <a:cs typeface="Arial" charset="0"/>
        </a:defRPr>
      </a:lvl2pPr>
      <a:lvl3pPr algn="ctr" rtl="0" eaLnBrk="0" fontAlgn="base" hangingPunct="0">
        <a:spcBef>
          <a:spcPct val="0"/>
        </a:spcBef>
        <a:spcAft>
          <a:spcPct val="0"/>
        </a:spcAft>
        <a:defRPr sz="3200" b="1">
          <a:solidFill>
            <a:schemeClr val="bg1"/>
          </a:solidFill>
          <a:latin typeface="Arial" charset="0"/>
          <a:cs typeface="Arial" charset="0"/>
        </a:defRPr>
      </a:lvl3pPr>
      <a:lvl4pPr algn="ctr" rtl="0" eaLnBrk="0" fontAlgn="base" hangingPunct="0">
        <a:spcBef>
          <a:spcPct val="0"/>
        </a:spcBef>
        <a:spcAft>
          <a:spcPct val="0"/>
        </a:spcAft>
        <a:defRPr sz="3200" b="1">
          <a:solidFill>
            <a:schemeClr val="bg1"/>
          </a:solidFill>
          <a:latin typeface="Arial" charset="0"/>
          <a:cs typeface="Arial" charset="0"/>
        </a:defRPr>
      </a:lvl4pPr>
      <a:lvl5pPr algn="ctr" rtl="0" eaLnBrk="0" fontAlgn="base" hangingPunct="0">
        <a:spcBef>
          <a:spcPct val="0"/>
        </a:spcBef>
        <a:spcAft>
          <a:spcPct val="0"/>
        </a:spcAft>
        <a:defRPr sz="3200" b="1">
          <a:solidFill>
            <a:schemeClr val="bg1"/>
          </a:solidFill>
          <a:latin typeface="Arial" charset="0"/>
          <a:cs typeface="Arial" charset="0"/>
        </a:defRPr>
      </a:lvl5pPr>
      <a:lvl6pPr marL="457200" algn="ctr" rtl="0" fontAlgn="base">
        <a:spcBef>
          <a:spcPct val="0"/>
        </a:spcBef>
        <a:spcAft>
          <a:spcPct val="0"/>
        </a:spcAft>
        <a:defRPr sz="3200" b="1">
          <a:solidFill>
            <a:schemeClr val="bg1"/>
          </a:solidFill>
          <a:latin typeface="Arial" charset="0"/>
          <a:cs typeface="Arial" charset="0"/>
        </a:defRPr>
      </a:lvl6pPr>
      <a:lvl7pPr marL="914400" algn="ctr" rtl="0" fontAlgn="base">
        <a:spcBef>
          <a:spcPct val="0"/>
        </a:spcBef>
        <a:spcAft>
          <a:spcPct val="0"/>
        </a:spcAft>
        <a:defRPr sz="3200" b="1">
          <a:solidFill>
            <a:schemeClr val="bg1"/>
          </a:solidFill>
          <a:latin typeface="Arial" charset="0"/>
          <a:cs typeface="Arial" charset="0"/>
        </a:defRPr>
      </a:lvl7pPr>
      <a:lvl8pPr marL="1371600" algn="ctr" rtl="0" fontAlgn="base">
        <a:spcBef>
          <a:spcPct val="0"/>
        </a:spcBef>
        <a:spcAft>
          <a:spcPct val="0"/>
        </a:spcAft>
        <a:defRPr sz="3200" b="1">
          <a:solidFill>
            <a:schemeClr val="bg1"/>
          </a:solidFill>
          <a:latin typeface="Arial" charset="0"/>
          <a:cs typeface="Arial" charset="0"/>
        </a:defRPr>
      </a:lvl8pPr>
      <a:lvl9pPr marL="1828800" algn="ctr" rtl="0" fontAlgn="base">
        <a:spcBef>
          <a:spcPct val="0"/>
        </a:spcBef>
        <a:spcAft>
          <a:spcPct val="0"/>
        </a:spcAft>
        <a:defRPr sz="3200" b="1">
          <a:solidFill>
            <a:schemeClr val="bg1"/>
          </a:solidFill>
          <a:latin typeface="Arial" charset="0"/>
          <a:cs typeface="Arial" charset="0"/>
        </a:defRPr>
      </a:lvl9pPr>
    </p:titleStyle>
    <p:bodyStyle>
      <a:lvl1pPr marL="342900" indent="-342900" algn="l" rtl="0" eaLnBrk="0" fontAlgn="base" hangingPunct="0">
        <a:spcBef>
          <a:spcPct val="20000"/>
        </a:spcBef>
        <a:spcAft>
          <a:spcPct val="0"/>
        </a:spcAft>
        <a:buChar char="•"/>
        <a:defRPr sz="3200">
          <a:solidFill>
            <a:srgbClr val="003366"/>
          </a:solidFill>
          <a:latin typeface="+mn-lt"/>
          <a:ea typeface="+mn-ea"/>
          <a:cs typeface="+mn-cs"/>
        </a:defRPr>
      </a:lvl1pPr>
      <a:lvl2pPr marL="742950" indent="-285750" algn="l" rtl="0" eaLnBrk="0" fontAlgn="base" hangingPunct="0">
        <a:spcBef>
          <a:spcPct val="20000"/>
        </a:spcBef>
        <a:spcAft>
          <a:spcPct val="0"/>
        </a:spcAft>
        <a:buChar char="–"/>
        <a:defRPr sz="2800">
          <a:solidFill>
            <a:srgbClr val="003366"/>
          </a:solidFill>
          <a:latin typeface="+mn-lt"/>
          <a:cs typeface="+mn-cs"/>
        </a:defRPr>
      </a:lvl2pPr>
      <a:lvl3pPr marL="1143000" indent="-228600" algn="l" rtl="0" eaLnBrk="0" fontAlgn="base" hangingPunct="0">
        <a:spcBef>
          <a:spcPct val="20000"/>
        </a:spcBef>
        <a:spcAft>
          <a:spcPct val="0"/>
        </a:spcAft>
        <a:buChar char="•"/>
        <a:defRPr sz="2400">
          <a:solidFill>
            <a:srgbClr val="003366"/>
          </a:solidFill>
          <a:latin typeface="+mn-lt"/>
          <a:cs typeface="+mn-cs"/>
        </a:defRPr>
      </a:lvl3pPr>
      <a:lvl4pPr marL="1600200" indent="-228600" algn="l" rtl="0" eaLnBrk="0" fontAlgn="base" hangingPunct="0">
        <a:spcBef>
          <a:spcPct val="20000"/>
        </a:spcBef>
        <a:spcAft>
          <a:spcPct val="0"/>
        </a:spcAft>
        <a:buChar char="–"/>
        <a:defRPr sz="2000">
          <a:solidFill>
            <a:srgbClr val="003366"/>
          </a:solidFill>
          <a:latin typeface="+mn-lt"/>
          <a:cs typeface="+mn-cs"/>
        </a:defRPr>
      </a:lvl4pPr>
      <a:lvl5pPr marL="2057400" indent="-228600" algn="l" rtl="0" eaLnBrk="0" fontAlgn="base" hangingPunct="0">
        <a:spcBef>
          <a:spcPct val="20000"/>
        </a:spcBef>
        <a:spcAft>
          <a:spcPct val="0"/>
        </a:spcAft>
        <a:buChar char="»"/>
        <a:defRPr sz="2000">
          <a:solidFill>
            <a:srgbClr val="003366"/>
          </a:solidFill>
          <a:latin typeface="+mn-lt"/>
          <a:cs typeface="+mn-cs"/>
        </a:defRPr>
      </a:lvl5pPr>
      <a:lvl6pPr marL="2514600" indent="-228600" algn="l" rtl="0" fontAlgn="base">
        <a:spcBef>
          <a:spcPct val="20000"/>
        </a:spcBef>
        <a:spcAft>
          <a:spcPct val="0"/>
        </a:spcAft>
        <a:buChar char="»"/>
        <a:defRPr sz="2000">
          <a:solidFill>
            <a:srgbClr val="003366"/>
          </a:solidFill>
          <a:latin typeface="+mn-lt"/>
          <a:cs typeface="+mn-cs"/>
        </a:defRPr>
      </a:lvl6pPr>
      <a:lvl7pPr marL="2971800" indent="-228600" algn="l" rtl="0" fontAlgn="base">
        <a:spcBef>
          <a:spcPct val="20000"/>
        </a:spcBef>
        <a:spcAft>
          <a:spcPct val="0"/>
        </a:spcAft>
        <a:buChar char="»"/>
        <a:defRPr sz="2000">
          <a:solidFill>
            <a:srgbClr val="003366"/>
          </a:solidFill>
          <a:latin typeface="+mn-lt"/>
          <a:cs typeface="+mn-cs"/>
        </a:defRPr>
      </a:lvl7pPr>
      <a:lvl8pPr marL="3429000" indent="-228600" algn="l" rtl="0" fontAlgn="base">
        <a:spcBef>
          <a:spcPct val="20000"/>
        </a:spcBef>
        <a:spcAft>
          <a:spcPct val="0"/>
        </a:spcAft>
        <a:buChar char="»"/>
        <a:defRPr sz="2000">
          <a:solidFill>
            <a:srgbClr val="003366"/>
          </a:solidFill>
          <a:latin typeface="+mn-lt"/>
          <a:cs typeface="+mn-cs"/>
        </a:defRPr>
      </a:lvl8pPr>
      <a:lvl9pPr marL="3886200" indent="-228600" algn="l" rtl="0" fontAlgn="base">
        <a:spcBef>
          <a:spcPct val="20000"/>
        </a:spcBef>
        <a:spcAft>
          <a:spcPct val="0"/>
        </a:spcAft>
        <a:buChar char="»"/>
        <a:defRPr sz="2000">
          <a:solidFill>
            <a:srgbClr val="003366"/>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Rectangle 3"/>
          <p:cNvSpPr>
            <a:spLocks noGrp="1" noChangeArrowheads="1"/>
          </p:cNvSpPr>
          <p:nvPr>
            <p:ph type="subTitle" idx="1"/>
          </p:nvPr>
        </p:nvSpPr>
        <p:spPr>
          <a:xfrm>
            <a:off x="180975" y="4508500"/>
            <a:ext cx="6408738" cy="2160588"/>
          </a:xfrm>
        </p:spPr>
        <p:txBody>
          <a:bodyPr/>
          <a:lstStyle/>
          <a:p>
            <a:pPr eaLnBrk="1" hangingPunct="1"/>
            <a:r>
              <a:rPr lang="en-US" b="0" dirty="0" smtClean="0">
                <a:latin typeface="Times New Roman" pitchFamily="18" charset="0"/>
                <a:cs typeface="Times New Roman" pitchFamily="18" charset="0"/>
              </a:rPr>
              <a:t>Abdellatif Eldaw (PhD),</a:t>
            </a:r>
          </a:p>
          <a:p>
            <a:pPr eaLnBrk="1" hangingPunct="1"/>
            <a:r>
              <a:rPr lang="en-US" b="0" dirty="0" smtClean="0">
                <a:latin typeface="Times New Roman" pitchFamily="18" charset="0"/>
                <a:cs typeface="Times New Roman" pitchFamily="18" charset="0"/>
              </a:rPr>
              <a:t>Anwar Alsaad (PhD), </a:t>
            </a:r>
          </a:p>
          <a:p>
            <a:pPr eaLnBrk="1" hangingPunct="1"/>
            <a:r>
              <a:rPr lang="en-US" b="0" dirty="0" smtClean="0">
                <a:latin typeface="Times New Roman" pitchFamily="18" charset="0"/>
                <a:cs typeface="Times New Roman" pitchFamily="18" charset="0"/>
              </a:rPr>
              <a:t>Hassan Al Marzouqi (BSc)</a:t>
            </a:r>
          </a:p>
          <a:p>
            <a:pPr eaLnBrk="1" hangingPunct="1"/>
            <a:endParaRPr lang="en-US" i="1" dirty="0" smtClean="0">
              <a:latin typeface="Times New Roman" pitchFamily="18" charset="0"/>
              <a:cs typeface="Times New Roman" pitchFamily="18" charset="0"/>
            </a:endParaRPr>
          </a:p>
        </p:txBody>
      </p:sp>
      <p:sp>
        <p:nvSpPr>
          <p:cNvPr id="3074" name="Rectangle 5"/>
          <p:cNvSpPr>
            <a:spLocks noGrp="1" noChangeArrowheads="1"/>
          </p:cNvSpPr>
          <p:nvPr>
            <p:ph type="ftr" sz="quarter" idx="10"/>
          </p:nvPr>
        </p:nvSpPr>
        <p:spPr>
          <a:noFill/>
        </p:spPr>
        <p:txBody>
          <a:bodyPr/>
          <a:lstStyle/>
          <a:p>
            <a:r>
              <a:rPr lang="en-US" dirty="0" smtClean="0">
                <a:latin typeface="Arial" pitchFamily="34" charset="0"/>
                <a:cs typeface="Arial" pitchFamily="34" charset="0"/>
              </a:rPr>
              <a:t>Abu Dhabi Food Control Authority</a:t>
            </a:r>
          </a:p>
        </p:txBody>
      </p:sp>
      <p:sp>
        <p:nvSpPr>
          <p:cNvPr id="3076" name="TextBox 3"/>
          <p:cNvSpPr txBox="1">
            <a:spLocks noChangeArrowheads="1"/>
          </p:cNvSpPr>
          <p:nvPr/>
        </p:nvSpPr>
        <p:spPr bwMode="auto">
          <a:xfrm>
            <a:off x="396875" y="1557338"/>
            <a:ext cx="8928100" cy="1323439"/>
          </a:xfrm>
          <a:prstGeom prst="rect">
            <a:avLst/>
          </a:prstGeom>
          <a:noFill/>
          <a:ln w="9525">
            <a:noFill/>
            <a:miter lim="800000"/>
            <a:headEnd/>
            <a:tailEnd/>
          </a:ln>
        </p:spPr>
        <p:txBody>
          <a:bodyPr>
            <a:spAutoFit/>
          </a:bodyPr>
          <a:lstStyle/>
          <a:p>
            <a:pPr algn="ctr" rtl="0"/>
            <a:r>
              <a:rPr lang="en-US" sz="4000" dirty="0" smtClean="0">
                <a:solidFill>
                  <a:schemeClr val="bg1"/>
                </a:solidFill>
              </a:rPr>
              <a:t>Hygienic </a:t>
            </a:r>
            <a:r>
              <a:rPr lang="en-US" sz="4000" dirty="0">
                <a:solidFill>
                  <a:schemeClr val="bg1"/>
                </a:solidFill>
              </a:rPr>
              <a:t>Status </a:t>
            </a:r>
            <a:r>
              <a:rPr lang="en-US" sz="4000" dirty="0" smtClean="0">
                <a:solidFill>
                  <a:schemeClr val="bg1"/>
                </a:solidFill>
              </a:rPr>
              <a:t>of Salads </a:t>
            </a:r>
            <a:r>
              <a:rPr lang="en-US" sz="4000" dirty="0">
                <a:solidFill>
                  <a:schemeClr val="bg1"/>
                </a:solidFill>
              </a:rPr>
              <a:t>Displayed at Cold Buffets in   Abu Dhabi Hotels </a:t>
            </a:r>
          </a:p>
        </p:txBody>
      </p:sp>
      <p:sp>
        <p:nvSpPr>
          <p:cNvPr id="3077" name="TextBox 5"/>
          <p:cNvSpPr txBox="1">
            <a:spLocks noChangeArrowheads="1"/>
          </p:cNvSpPr>
          <p:nvPr/>
        </p:nvSpPr>
        <p:spPr bwMode="auto">
          <a:xfrm>
            <a:off x="539750" y="0"/>
            <a:ext cx="8858250" cy="1323975"/>
          </a:xfrm>
          <a:prstGeom prst="rect">
            <a:avLst/>
          </a:prstGeom>
          <a:noFill/>
          <a:ln w="9525">
            <a:noFill/>
            <a:miter lim="800000"/>
            <a:headEnd/>
            <a:tailEnd/>
          </a:ln>
        </p:spPr>
        <p:txBody>
          <a:bodyPr>
            <a:spAutoFit/>
          </a:bodyPr>
          <a:lstStyle/>
          <a:p>
            <a:pPr algn="ctr"/>
            <a:r>
              <a:rPr lang="en-US" sz="4000" dirty="0">
                <a:solidFill>
                  <a:srgbClr val="FFFF00"/>
                </a:solidFill>
              </a:rPr>
              <a:t>Abu Dhabi Food Control Authority (ADFCA)</a:t>
            </a:r>
            <a:r>
              <a:rPr lang="en-US" sz="4000" dirty="0">
                <a:solidFill>
                  <a:schemeClr val="bg1"/>
                </a:solidFill>
              </a:rPr>
              <a:t> </a:t>
            </a:r>
            <a:endParaRPr lang="ar-AE" sz="4000" dirty="0">
              <a:solidFill>
                <a:schemeClr val="bg1"/>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p:txBody>
          <a:bodyPr/>
          <a:lstStyle/>
          <a:p>
            <a:pPr>
              <a:defRPr/>
            </a:pPr>
            <a:r>
              <a:rPr lang="en-US" dirty="0" smtClean="0"/>
              <a:t>Abu Dhabi Food Control Authority</a:t>
            </a:r>
            <a:endParaRPr lang="en-US" dirty="0"/>
          </a:p>
        </p:txBody>
      </p:sp>
      <p:sp>
        <p:nvSpPr>
          <p:cNvPr id="3" name="TextBox 2"/>
          <p:cNvSpPr txBox="1"/>
          <p:nvPr/>
        </p:nvSpPr>
        <p:spPr>
          <a:xfrm>
            <a:off x="240879" y="1268760"/>
            <a:ext cx="9145016" cy="5324535"/>
          </a:xfrm>
          <a:prstGeom prst="rect">
            <a:avLst/>
          </a:prstGeom>
          <a:noFill/>
        </p:spPr>
        <p:txBody>
          <a:bodyPr wrap="square" rtlCol="1">
            <a:spAutoFit/>
          </a:bodyPr>
          <a:lstStyle/>
          <a:p>
            <a:pPr algn="l" rtl="0"/>
            <a:endParaRPr lang="en-US" sz="3600" dirty="0" smtClean="0"/>
          </a:p>
          <a:p>
            <a:pPr algn="l" rtl="0"/>
            <a:r>
              <a:rPr lang="en-US" sz="3200" dirty="0" smtClean="0">
                <a:latin typeface="Cambria" pitchFamily="18" charset="0"/>
              </a:rPr>
              <a:t>Other </a:t>
            </a:r>
            <a:r>
              <a:rPr lang="en-US" sz="3200" dirty="0">
                <a:latin typeface="Cambria" pitchFamily="18" charset="0"/>
              </a:rPr>
              <a:t>leafy greens too have been involved in outbreaks, such as the 100 cases of Salmonella in </a:t>
            </a:r>
            <a:r>
              <a:rPr lang="en-US" sz="3200" dirty="0">
                <a:solidFill>
                  <a:srgbClr val="FF0000"/>
                </a:solidFill>
                <a:latin typeface="Cambria" pitchFamily="18" charset="0"/>
              </a:rPr>
              <a:t>Denmark, Norway and Sweden </a:t>
            </a:r>
            <a:r>
              <a:rPr lang="en-US" sz="3200" dirty="0">
                <a:latin typeface="Cambria" pitchFamily="18" charset="0"/>
              </a:rPr>
              <a:t>that was eventually linked to rocket lettuce grown in Italy</a:t>
            </a:r>
            <a:r>
              <a:rPr lang="en-US" sz="3200" dirty="0" smtClean="0">
                <a:latin typeface="Cambria" pitchFamily="18" charset="0"/>
              </a:rPr>
              <a:t>..</a:t>
            </a:r>
            <a:r>
              <a:rPr lang="en-US" sz="3200" baseline="30000" dirty="0" smtClean="0">
                <a:latin typeface="Cambria" pitchFamily="18" charset="0"/>
              </a:rPr>
              <a:t>A,B</a:t>
            </a:r>
          </a:p>
          <a:p>
            <a:pPr algn="l" rtl="0"/>
            <a:endParaRPr lang="en-US" sz="3200" dirty="0">
              <a:latin typeface="Cambria" pitchFamily="18" charset="0"/>
            </a:endParaRPr>
          </a:p>
          <a:p>
            <a:pPr algn="l" rtl="0"/>
            <a:r>
              <a:rPr lang="en-US" sz="2400" dirty="0" smtClean="0"/>
              <a:t>Ref:</a:t>
            </a:r>
          </a:p>
          <a:p>
            <a:pPr algn="l" rtl="0"/>
            <a:r>
              <a:rPr lang="en-US" sz="2400" dirty="0" smtClean="0"/>
              <a:t>A- </a:t>
            </a:r>
            <a:r>
              <a:rPr lang="en-US" sz="2400" dirty="0"/>
              <a:t>Prepared salads and public health. Little, C.L. &amp; Gillespie, I.A. Journal of Applied Microbiology, 2008, 105, 1729-43 </a:t>
            </a:r>
            <a:endParaRPr lang="en-US" sz="2400" dirty="0" smtClean="0"/>
          </a:p>
          <a:p>
            <a:pPr algn="l" rtl="0"/>
            <a:r>
              <a:rPr lang="en-US" sz="2400" dirty="0" smtClean="0"/>
              <a:t>.B-Spinach-associated </a:t>
            </a:r>
            <a:r>
              <a:rPr lang="en-US" sz="2400" dirty="0"/>
              <a:t>Escherichia coli O157:H7 outbreak, Utah and New Mexico, </a:t>
            </a:r>
            <a:r>
              <a:rPr lang="en-US" sz="2400" dirty="0" smtClean="0"/>
              <a:t>2006. Grant</a:t>
            </a:r>
            <a:r>
              <a:rPr lang="en-US" sz="2400" dirty="0"/>
              <a:t>, J. et </a:t>
            </a:r>
            <a:r>
              <a:rPr lang="en-US" sz="2400" dirty="0" err="1" smtClean="0"/>
              <a:t>al.Emerging</a:t>
            </a:r>
            <a:r>
              <a:rPr lang="en-US" sz="2400" dirty="0" smtClean="0"/>
              <a:t> </a:t>
            </a:r>
            <a:r>
              <a:rPr lang="en-US" sz="2400" dirty="0"/>
              <a:t>Infectious Diseases, 2008, 14(10) </a:t>
            </a:r>
            <a:endParaRPr lang="en-US" sz="3600" dirty="0"/>
          </a:p>
        </p:txBody>
      </p:sp>
    </p:spTree>
    <p:extLst>
      <p:ext uri="{BB962C8B-B14F-4D97-AF65-F5344CB8AC3E}">
        <p14:creationId xmlns:p14="http://schemas.microsoft.com/office/powerpoint/2010/main" val="327087137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p:txBody>
          <a:bodyPr/>
          <a:lstStyle/>
          <a:p>
            <a:pPr>
              <a:defRPr/>
            </a:pPr>
            <a:r>
              <a:rPr lang="en-US" dirty="0" smtClean="0"/>
              <a:t>Abu Dhabi Food Control Authority</a:t>
            </a:r>
            <a:endParaRPr lang="en-US" dirty="0"/>
          </a:p>
        </p:txBody>
      </p:sp>
      <p:sp>
        <p:nvSpPr>
          <p:cNvPr id="3" name="TextBox 2"/>
          <p:cNvSpPr txBox="1"/>
          <p:nvPr/>
        </p:nvSpPr>
        <p:spPr>
          <a:xfrm>
            <a:off x="240879" y="1268760"/>
            <a:ext cx="9145016" cy="4955203"/>
          </a:xfrm>
          <a:prstGeom prst="rect">
            <a:avLst/>
          </a:prstGeom>
          <a:noFill/>
        </p:spPr>
        <p:txBody>
          <a:bodyPr wrap="square" rtlCol="1">
            <a:spAutoFit/>
          </a:bodyPr>
          <a:lstStyle/>
          <a:p>
            <a:pPr algn="l" rtl="0"/>
            <a:endParaRPr lang="en-US" sz="3600" dirty="0" smtClean="0"/>
          </a:p>
          <a:p>
            <a:pPr algn="l" rtl="0"/>
            <a:r>
              <a:rPr lang="en-US" sz="3200" dirty="0">
                <a:latin typeface="Cambria" pitchFamily="18" charset="0"/>
              </a:rPr>
              <a:t>There were 27 outbreaks of gastroenteritis between January 2001 and June 2005 across </a:t>
            </a:r>
            <a:r>
              <a:rPr lang="en-US" sz="3200" dirty="0">
                <a:solidFill>
                  <a:srgbClr val="FF0000"/>
                </a:solidFill>
                <a:latin typeface="Cambria" pitchFamily="18" charset="0"/>
              </a:rPr>
              <a:t>Australia</a:t>
            </a:r>
            <a:r>
              <a:rPr lang="en-US" sz="3200" dirty="0">
                <a:latin typeface="Cambria" pitchFamily="18" charset="0"/>
              </a:rPr>
              <a:t> due to fresh, uncooked produce including orange juice, cucumbers, lettuce and alfalfa </a:t>
            </a:r>
            <a:r>
              <a:rPr lang="en-US" sz="3200" dirty="0" smtClean="0">
                <a:latin typeface="Cambria" pitchFamily="18" charset="0"/>
              </a:rPr>
              <a:t>sprouts</a:t>
            </a:r>
            <a:r>
              <a:rPr lang="en-US" sz="3200" dirty="0">
                <a:latin typeface="Cambria" pitchFamily="18" charset="0"/>
              </a:rPr>
              <a:t>, resulting in almost 700 people becoming ill, with 51 </a:t>
            </a:r>
            <a:r>
              <a:rPr lang="en-US" sz="3200" dirty="0" smtClean="0">
                <a:latin typeface="Cambria" pitchFamily="18" charset="0"/>
              </a:rPr>
              <a:t>hospitalized.</a:t>
            </a:r>
            <a:endParaRPr lang="en-US" sz="3600" dirty="0" smtClean="0"/>
          </a:p>
          <a:p>
            <a:pPr algn="l" rtl="0"/>
            <a:endParaRPr lang="en-US" sz="3600" dirty="0" smtClean="0"/>
          </a:p>
          <a:p>
            <a:pPr algn="l" rtl="0"/>
            <a:r>
              <a:rPr lang="en-US" sz="2400" dirty="0"/>
              <a:t>http://</a:t>
            </a:r>
            <a:r>
              <a:rPr lang="en-US" sz="2400" dirty="0" smtClean="0"/>
              <a:t>www.smh.com.au/news/national/fresh-food-linked-to-food-poisoning/2007/03/24/1174597951363.html</a:t>
            </a:r>
            <a:endParaRPr lang="en-US" sz="3600" dirty="0"/>
          </a:p>
        </p:txBody>
      </p:sp>
      <p:sp>
        <p:nvSpPr>
          <p:cNvPr id="4" name="5-Point Star 3"/>
          <p:cNvSpPr/>
          <p:nvPr/>
        </p:nvSpPr>
        <p:spPr bwMode="auto">
          <a:xfrm>
            <a:off x="7885261" y="4437112"/>
            <a:ext cx="288032" cy="288032"/>
          </a:xfrm>
          <a:prstGeom prst="star5">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1" anchor="t" anchorCtr="0" compatLnSpc="1">
            <a:prstTxWarp prst="textNoShape">
              <a:avLst/>
            </a:prstTxWarp>
          </a:bodyPr>
          <a:lstStyle/>
          <a:p>
            <a:pPr marL="0" marR="0" indent="0" algn="r" defTabSz="914400" rtl="1" eaLnBrk="1" fontAlgn="base" latinLnBrk="0" hangingPunct="1">
              <a:lnSpc>
                <a:spcPct val="100000"/>
              </a:lnSpc>
              <a:spcBef>
                <a:spcPct val="0"/>
              </a:spcBef>
              <a:spcAft>
                <a:spcPct val="0"/>
              </a:spcAft>
              <a:buClrTx/>
              <a:buSzTx/>
              <a:buFontTx/>
              <a:buNone/>
              <a:tabLst/>
            </a:pPr>
            <a:endParaRPr kumimoji="0" lang="ar-AE" sz="1800" b="0" i="0" u="none" strike="noStrike" cap="none" normalizeH="0" baseline="0" smtClean="0">
              <a:ln>
                <a:noFill/>
              </a:ln>
              <a:solidFill>
                <a:schemeClr val="tx1"/>
              </a:solidFill>
              <a:effectLst/>
              <a:latin typeface="Arial" charset="0"/>
              <a:cs typeface="Arial" charset="0"/>
            </a:endParaRPr>
          </a:p>
        </p:txBody>
      </p:sp>
      <p:sp>
        <p:nvSpPr>
          <p:cNvPr id="5" name="5-Point Star 4"/>
          <p:cNvSpPr/>
          <p:nvPr/>
        </p:nvSpPr>
        <p:spPr bwMode="auto">
          <a:xfrm>
            <a:off x="0" y="5445224"/>
            <a:ext cx="288032" cy="288032"/>
          </a:xfrm>
          <a:prstGeom prst="star5">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1" anchor="t" anchorCtr="0" compatLnSpc="1">
            <a:prstTxWarp prst="textNoShape">
              <a:avLst/>
            </a:prstTxWarp>
          </a:bodyPr>
          <a:lstStyle/>
          <a:p>
            <a:pPr marL="0" marR="0" indent="0" algn="r" defTabSz="914400" rtl="1" eaLnBrk="1" fontAlgn="base" latinLnBrk="0" hangingPunct="1">
              <a:lnSpc>
                <a:spcPct val="100000"/>
              </a:lnSpc>
              <a:spcBef>
                <a:spcPct val="0"/>
              </a:spcBef>
              <a:spcAft>
                <a:spcPct val="0"/>
              </a:spcAft>
              <a:buClrTx/>
              <a:buSzTx/>
              <a:buFontTx/>
              <a:buNone/>
              <a:tabLst/>
            </a:pPr>
            <a:endParaRPr kumimoji="0" lang="ar-AE" sz="1800" b="0" i="0" u="none" strike="noStrike" cap="none" normalizeH="0" baseline="0" smtClean="0">
              <a:ln>
                <a:noFill/>
              </a:ln>
              <a:solidFill>
                <a:schemeClr val="tx1"/>
              </a:solidFill>
              <a:effectLst/>
              <a:latin typeface="Arial" charset="0"/>
              <a:cs typeface="Arial" charset="0"/>
            </a:endParaRPr>
          </a:p>
        </p:txBody>
      </p:sp>
    </p:spTree>
    <p:extLst>
      <p:ext uri="{BB962C8B-B14F-4D97-AF65-F5344CB8AC3E}">
        <p14:creationId xmlns:p14="http://schemas.microsoft.com/office/powerpoint/2010/main" val="397306589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p:txBody>
          <a:bodyPr/>
          <a:lstStyle/>
          <a:p>
            <a:pPr>
              <a:defRPr/>
            </a:pPr>
            <a:r>
              <a:rPr lang="en-US" dirty="0" smtClean="0"/>
              <a:t>Abu Dhabi Food Control Authority</a:t>
            </a:r>
            <a:endParaRPr lang="en-US" dirty="0"/>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80405" y="2276872"/>
            <a:ext cx="9289032" cy="41044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3045600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Footer Placeholder 1"/>
          <p:cNvSpPr>
            <a:spLocks noGrp="1"/>
          </p:cNvSpPr>
          <p:nvPr>
            <p:ph type="ftr" sz="quarter" idx="10"/>
          </p:nvPr>
        </p:nvSpPr>
        <p:spPr>
          <a:noFill/>
        </p:spPr>
        <p:txBody>
          <a:bodyPr/>
          <a:lstStyle/>
          <a:p>
            <a:r>
              <a:rPr lang="en-US" dirty="0" smtClean="0">
                <a:latin typeface="Arial" pitchFamily="34" charset="0"/>
                <a:cs typeface="Arial" pitchFamily="34" charset="0"/>
              </a:rPr>
              <a:t>Abu Dhabi Food Control Authority</a:t>
            </a:r>
          </a:p>
        </p:txBody>
      </p:sp>
      <p:sp>
        <p:nvSpPr>
          <p:cNvPr id="3" name="Rectangle 2"/>
          <p:cNvSpPr txBox="1">
            <a:spLocks noChangeArrowheads="1"/>
          </p:cNvSpPr>
          <p:nvPr/>
        </p:nvSpPr>
        <p:spPr>
          <a:xfrm>
            <a:off x="217488" y="214313"/>
            <a:ext cx="7693025" cy="836612"/>
          </a:xfrm>
          <a:prstGeom prst="rect">
            <a:avLst/>
          </a:prstGeom>
        </p:spPr>
        <p:txBody>
          <a:bodyPr/>
          <a:lstStyle/>
          <a:p>
            <a:pPr algn="ctr" rtl="0">
              <a:defRPr/>
            </a:pPr>
            <a:endParaRPr lang="en-US" sz="2000" b="1" kern="0" dirty="0">
              <a:solidFill>
                <a:schemeClr val="bg1"/>
              </a:solidFill>
              <a:latin typeface="+mj-lt"/>
              <a:ea typeface="+mj-ea"/>
              <a:cs typeface="+mj-cs"/>
            </a:endParaRPr>
          </a:p>
        </p:txBody>
      </p:sp>
      <p:sp>
        <p:nvSpPr>
          <p:cNvPr id="7172" name="TextBox 4"/>
          <p:cNvSpPr txBox="1">
            <a:spLocks noChangeArrowheads="1"/>
          </p:cNvSpPr>
          <p:nvPr/>
        </p:nvSpPr>
        <p:spPr bwMode="auto">
          <a:xfrm>
            <a:off x="0" y="0"/>
            <a:ext cx="7740650" cy="954088"/>
          </a:xfrm>
          <a:prstGeom prst="rect">
            <a:avLst/>
          </a:prstGeom>
          <a:noFill/>
          <a:ln w="9525">
            <a:noFill/>
            <a:miter lim="800000"/>
            <a:headEnd/>
            <a:tailEnd/>
          </a:ln>
        </p:spPr>
        <p:txBody>
          <a:bodyPr>
            <a:spAutoFit/>
          </a:bodyPr>
          <a:lstStyle/>
          <a:p>
            <a:pPr algn="ctr" rtl="0"/>
            <a:r>
              <a:rPr lang="en-US" sz="2800" dirty="0">
                <a:solidFill>
                  <a:schemeClr val="bg1"/>
                </a:solidFill>
              </a:rPr>
              <a:t>Hygienic Status of Salads Displayed at Cold Buffets in   Abu Dhabi Hotels </a:t>
            </a:r>
          </a:p>
        </p:txBody>
      </p:sp>
      <p:sp>
        <p:nvSpPr>
          <p:cNvPr id="7173" name="Rectangle 2"/>
          <p:cNvSpPr>
            <a:spLocks noChangeArrowheads="1"/>
          </p:cNvSpPr>
          <p:nvPr/>
        </p:nvSpPr>
        <p:spPr bwMode="auto">
          <a:xfrm>
            <a:off x="252413" y="2643694"/>
            <a:ext cx="9288462" cy="3046988"/>
          </a:xfrm>
          <a:prstGeom prst="rect">
            <a:avLst/>
          </a:prstGeom>
          <a:noFill/>
          <a:ln w="9525">
            <a:noFill/>
            <a:miter lim="800000"/>
            <a:headEnd/>
            <a:tailEnd/>
          </a:ln>
        </p:spPr>
        <p:txBody>
          <a:bodyPr anchor="ctr">
            <a:spAutoFit/>
          </a:bodyPr>
          <a:lstStyle/>
          <a:p>
            <a:pPr algn="l" rtl="0">
              <a:buFont typeface="Wingdings" pitchFamily="2" charset="2"/>
              <a:buChar char="q"/>
            </a:pPr>
            <a:r>
              <a:rPr lang="en-US" sz="3200" dirty="0">
                <a:latin typeface="Cambria" pitchFamily="18" charset="0"/>
              </a:rPr>
              <a:t>In Abu Dhabi, most hotels display different types of salads that, mostly, include leafy </a:t>
            </a:r>
          </a:p>
          <a:p>
            <a:pPr algn="l" rtl="0"/>
            <a:r>
              <a:rPr lang="en-US" sz="3200" dirty="0">
                <a:latin typeface="Cambria" pitchFamily="18" charset="0"/>
              </a:rPr>
              <a:t>green </a:t>
            </a:r>
            <a:r>
              <a:rPr lang="en-US" sz="3200" dirty="0" smtClean="0">
                <a:latin typeface="Cambria" pitchFamily="18" charset="0"/>
              </a:rPr>
              <a:t>produce, </a:t>
            </a:r>
            <a:r>
              <a:rPr lang="en-US" sz="3200" dirty="0">
                <a:latin typeface="Cambria" pitchFamily="18" charset="0"/>
              </a:rPr>
              <a:t>marine products, meat, and poultry, dairy </a:t>
            </a:r>
            <a:r>
              <a:rPr lang="en-US" sz="3200" dirty="0" smtClean="0">
                <a:latin typeface="Cambria" pitchFamily="18" charset="0"/>
              </a:rPr>
              <a:t>products</a:t>
            </a:r>
            <a:r>
              <a:rPr lang="en-US" sz="3200" dirty="0">
                <a:latin typeface="Cambria" pitchFamily="18" charset="0"/>
              </a:rPr>
              <a:t>, beans, potato, mayonnaise, fruits </a:t>
            </a:r>
            <a:r>
              <a:rPr lang="en-US" sz="3200" dirty="0" smtClean="0">
                <a:latin typeface="Cambria" pitchFamily="18" charset="0"/>
              </a:rPr>
              <a:t>and the locally preferred salads like  </a:t>
            </a:r>
            <a:r>
              <a:rPr lang="en-US" sz="3200" dirty="0" err="1" smtClean="0">
                <a:latin typeface="Cambria" pitchFamily="18" charset="0"/>
              </a:rPr>
              <a:t>taboula</a:t>
            </a:r>
            <a:r>
              <a:rPr lang="en-US" sz="3200" dirty="0" smtClean="0">
                <a:latin typeface="Cambria" pitchFamily="18" charset="0"/>
              </a:rPr>
              <a:t>, mutable, hummus and fatoush. </a:t>
            </a:r>
            <a:endParaRPr lang="en-US" sz="3200" dirty="0">
              <a:latin typeface="Cambria" pitchFamily="18" charset="0"/>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Footer Placeholder 1"/>
          <p:cNvSpPr>
            <a:spLocks noGrp="1"/>
          </p:cNvSpPr>
          <p:nvPr>
            <p:ph type="ftr" sz="quarter" idx="10"/>
          </p:nvPr>
        </p:nvSpPr>
        <p:spPr>
          <a:noFill/>
        </p:spPr>
        <p:txBody>
          <a:bodyPr/>
          <a:lstStyle/>
          <a:p>
            <a:r>
              <a:rPr lang="en-US" smtClean="0">
                <a:latin typeface="Arial" pitchFamily="34" charset="0"/>
                <a:cs typeface="Arial" pitchFamily="34" charset="0"/>
              </a:rPr>
              <a:t>Abu Dhabi Food Control Authority</a:t>
            </a:r>
          </a:p>
        </p:txBody>
      </p:sp>
      <p:sp>
        <p:nvSpPr>
          <p:cNvPr id="3" name="Rectangle 2"/>
          <p:cNvSpPr txBox="1">
            <a:spLocks noChangeArrowheads="1"/>
          </p:cNvSpPr>
          <p:nvPr/>
        </p:nvSpPr>
        <p:spPr>
          <a:xfrm>
            <a:off x="217488" y="214313"/>
            <a:ext cx="7693025" cy="836612"/>
          </a:xfrm>
          <a:prstGeom prst="rect">
            <a:avLst/>
          </a:prstGeom>
        </p:spPr>
        <p:txBody>
          <a:bodyPr/>
          <a:lstStyle/>
          <a:p>
            <a:pPr algn="ctr" rtl="0">
              <a:defRPr/>
            </a:pPr>
            <a:endParaRPr lang="en-US" sz="2000" b="1" kern="0" dirty="0">
              <a:solidFill>
                <a:schemeClr val="bg1"/>
              </a:solidFill>
              <a:latin typeface="+mj-lt"/>
              <a:ea typeface="+mj-ea"/>
              <a:cs typeface="+mj-cs"/>
            </a:endParaRPr>
          </a:p>
        </p:txBody>
      </p:sp>
      <p:sp>
        <p:nvSpPr>
          <p:cNvPr id="8196" name="TextBox 4"/>
          <p:cNvSpPr txBox="1">
            <a:spLocks noChangeArrowheads="1"/>
          </p:cNvSpPr>
          <p:nvPr/>
        </p:nvSpPr>
        <p:spPr bwMode="auto">
          <a:xfrm>
            <a:off x="0" y="0"/>
            <a:ext cx="7740650" cy="954088"/>
          </a:xfrm>
          <a:prstGeom prst="rect">
            <a:avLst/>
          </a:prstGeom>
          <a:noFill/>
          <a:ln w="9525">
            <a:noFill/>
            <a:miter lim="800000"/>
            <a:headEnd/>
            <a:tailEnd/>
          </a:ln>
        </p:spPr>
        <p:txBody>
          <a:bodyPr>
            <a:spAutoFit/>
          </a:bodyPr>
          <a:lstStyle/>
          <a:p>
            <a:pPr algn="ctr" rtl="0"/>
            <a:r>
              <a:rPr lang="en-US" sz="2800" dirty="0">
                <a:solidFill>
                  <a:schemeClr val="bg1"/>
                </a:solidFill>
              </a:rPr>
              <a:t>Hygienic Status of Salads Displayed at Cold Buffets in   Abu Dhabi Hotels </a:t>
            </a:r>
          </a:p>
        </p:txBody>
      </p:sp>
      <p:sp>
        <p:nvSpPr>
          <p:cNvPr id="8197" name="Rectangle 2"/>
          <p:cNvSpPr>
            <a:spLocks noChangeArrowheads="1"/>
          </p:cNvSpPr>
          <p:nvPr/>
        </p:nvSpPr>
        <p:spPr bwMode="auto">
          <a:xfrm>
            <a:off x="252413" y="1988455"/>
            <a:ext cx="9288462" cy="3970318"/>
          </a:xfrm>
          <a:prstGeom prst="rect">
            <a:avLst/>
          </a:prstGeom>
          <a:noFill/>
          <a:ln w="9525">
            <a:noFill/>
            <a:miter lim="800000"/>
            <a:headEnd/>
            <a:tailEnd/>
          </a:ln>
        </p:spPr>
        <p:txBody>
          <a:bodyPr wrap="square" anchor="ctr">
            <a:spAutoFit/>
          </a:bodyPr>
          <a:lstStyle/>
          <a:p>
            <a:pPr algn="ctr" rtl="0"/>
            <a:r>
              <a:rPr lang="en-US" sz="3600" dirty="0" smtClean="0">
                <a:solidFill>
                  <a:srgbClr val="FF0000"/>
                </a:solidFill>
              </a:rPr>
              <a:t>Although</a:t>
            </a:r>
            <a:r>
              <a:rPr lang="en-US" sz="3600" dirty="0">
                <a:solidFill>
                  <a:srgbClr val="FF0000"/>
                </a:solidFill>
              </a:rPr>
              <a:t>, most of the leafy green produce, which are included in most salads, are sanitized using suitable food grade sanitizers, still some microbes grow and multiply in these </a:t>
            </a:r>
            <a:r>
              <a:rPr lang="en-US" sz="3600" dirty="0" smtClean="0">
                <a:solidFill>
                  <a:srgbClr val="FF0000"/>
                </a:solidFill>
              </a:rPr>
              <a:t>produce because usually the initial bacterial load is usually high in all soil grown produce .</a:t>
            </a:r>
            <a:endParaRPr lang="en-US" sz="3600" dirty="0">
              <a:solidFill>
                <a:srgbClr val="FF0000"/>
              </a:solidFill>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Footer Placeholder 1"/>
          <p:cNvSpPr>
            <a:spLocks noGrp="1"/>
          </p:cNvSpPr>
          <p:nvPr>
            <p:ph type="ftr" sz="quarter" idx="10"/>
          </p:nvPr>
        </p:nvSpPr>
        <p:spPr>
          <a:noFill/>
        </p:spPr>
        <p:txBody>
          <a:bodyPr/>
          <a:lstStyle/>
          <a:p>
            <a:r>
              <a:rPr lang="en-US" smtClean="0">
                <a:latin typeface="Arial" pitchFamily="34" charset="0"/>
                <a:cs typeface="Arial" pitchFamily="34" charset="0"/>
              </a:rPr>
              <a:t>Abu Dhabi Food Control Authority</a:t>
            </a:r>
          </a:p>
        </p:txBody>
      </p:sp>
      <p:sp>
        <p:nvSpPr>
          <p:cNvPr id="3" name="Rectangle 2"/>
          <p:cNvSpPr txBox="1">
            <a:spLocks noChangeArrowheads="1"/>
          </p:cNvSpPr>
          <p:nvPr/>
        </p:nvSpPr>
        <p:spPr>
          <a:xfrm>
            <a:off x="217488" y="214313"/>
            <a:ext cx="7693025" cy="836612"/>
          </a:xfrm>
          <a:prstGeom prst="rect">
            <a:avLst/>
          </a:prstGeom>
        </p:spPr>
        <p:txBody>
          <a:bodyPr/>
          <a:lstStyle/>
          <a:p>
            <a:pPr algn="ctr" rtl="0">
              <a:defRPr/>
            </a:pPr>
            <a:endParaRPr lang="en-US" sz="2000" b="1" kern="0" dirty="0">
              <a:solidFill>
                <a:schemeClr val="bg1"/>
              </a:solidFill>
              <a:latin typeface="+mj-lt"/>
              <a:ea typeface="+mj-ea"/>
              <a:cs typeface="+mj-cs"/>
            </a:endParaRPr>
          </a:p>
        </p:txBody>
      </p:sp>
      <p:sp>
        <p:nvSpPr>
          <p:cNvPr id="10244" name="TextBox 4"/>
          <p:cNvSpPr txBox="1">
            <a:spLocks noChangeArrowheads="1"/>
          </p:cNvSpPr>
          <p:nvPr/>
        </p:nvSpPr>
        <p:spPr bwMode="auto">
          <a:xfrm>
            <a:off x="-1" y="0"/>
            <a:ext cx="8101286" cy="1200329"/>
          </a:xfrm>
          <a:prstGeom prst="rect">
            <a:avLst/>
          </a:prstGeom>
          <a:noFill/>
          <a:ln w="9525">
            <a:noFill/>
            <a:miter lim="800000"/>
            <a:headEnd/>
            <a:tailEnd/>
          </a:ln>
        </p:spPr>
        <p:txBody>
          <a:bodyPr wrap="square">
            <a:spAutoFit/>
          </a:bodyPr>
          <a:lstStyle/>
          <a:p>
            <a:pPr algn="ctr" rtl="0"/>
            <a:r>
              <a:rPr lang="en-US" sz="3600" dirty="0">
                <a:solidFill>
                  <a:schemeClr val="bg1"/>
                </a:solidFill>
              </a:rPr>
              <a:t>Hygienic Status of Salads Displayed at Cold Buffets in   Abu Dhabi Hotels </a:t>
            </a:r>
          </a:p>
        </p:txBody>
      </p:sp>
      <p:sp>
        <p:nvSpPr>
          <p:cNvPr id="10245" name="Rectangle 2"/>
          <p:cNvSpPr>
            <a:spLocks noChangeArrowheads="1"/>
          </p:cNvSpPr>
          <p:nvPr/>
        </p:nvSpPr>
        <p:spPr bwMode="auto">
          <a:xfrm>
            <a:off x="252413" y="2101070"/>
            <a:ext cx="9288462" cy="2062103"/>
          </a:xfrm>
          <a:prstGeom prst="rect">
            <a:avLst/>
          </a:prstGeom>
          <a:noFill/>
          <a:ln w="9525">
            <a:noFill/>
            <a:miter lim="800000"/>
            <a:headEnd/>
            <a:tailEnd/>
          </a:ln>
        </p:spPr>
        <p:txBody>
          <a:bodyPr wrap="square" anchor="ctr">
            <a:spAutoFit/>
          </a:bodyPr>
          <a:lstStyle/>
          <a:p>
            <a:pPr algn="l" rtl="0"/>
            <a:r>
              <a:rPr lang="en-US" sz="3200" dirty="0">
                <a:latin typeface="Cambria" pitchFamily="18" charset="0"/>
              </a:rPr>
              <a:t>The </a:t>
            </a:r>
            <a:r>
              <a:rPr lang="en-US" sz="3200" dirty="0" smtClean="0">
                <a:latin typeface="Cambria" pitchFamily="18" charset="0"/>
              </a:rPr>
              <a:t>study </a:t>
            </a:r>
            <a:r>
              <a:rPr lang="en-US" sz="3200" dirty="0">
                <a:latin typeface="Cambria" pitchFamily="18" charset="0"/>
              </a:rPr>
              <a:t>has been conducted to assess the microbiological status of the salads displayed at the salad cold bars at different Abu Dhabi 4 and 5 </a:t>
            </a:r>
            <a:r>
              <a:rPr lang="en-US" sz="3200" dirty="0" smtClean="0">
                <a:latin typeface="Cambria" pitchFamily="18" charset="0"/>
              </a:rPr>
              <a:t>stars hotels</a:t>
            </a:r>
            <a:r>
              <a:rPr lang="en-US" sz="3200" dirty="0">
                <a:latin typeface="Cambria" pitchFamily="18" charset="0"/>
              </a:rPr>
              <a:t>. </a:t>
            </a:r>
          </a:p>
        </p:txBody>
      </p:sp>
      <p:sp>
        <p:nvSpPr>
          <p:cNvPr id="10246" name="TextBox 5"/>
          <p:cNvSpPr txBox="1">
            <a:spLocks noChangeArrowheads="1"/>
          </p:cNvSpPr>
          <p:nvPr/>
        </p:nvSpPr>
        <p:spPr bwMode="auto">
          <a:xfrm>
            <a:off x="612775" y="1196752"/>
            <a:ext cx="5184775" cy="707887"/>
          </a:xfrm>
          <a:prstGeom prst="rect">
            <a:avLst/>
          </a:prstGeom>
          <a:noFill/>
          <a:ln w="9525">
            <a:noFill/>
            <a:miter lim="800000"/>
            <a:headEnd/>
            <a:tailEnd/>
          </a:ln>
        </p:spPr>
        <p:txBody>
          <a:bodyPr wrap="square">
            <a:spAutoFit/>
          </a:bodyPr>
          <a:lstStyle/>
          <a:p>
            <a:pPr algn="l"/>
            <a:r>
              <a:rPr lang="en-US" sz="4000" u="sng" dirty="0"/>
              <a:t>Aim of The study</a:t>
            </a:r>
            <a:r>
              <a:rPr lang="en-US" sz="4000" dirty="0"/>
              <a:t> </a:t>
            </a:r>
            <a:endParaRPr lang="ar-AE" sz="4000" dirty="0"/>
          </a:p>
        </p:txBody>
      </p:sp>
      <p:pic>
        <p:nvPicPr>
          <p:cNvPr id="7" name="Picture 6" descr="Food%20Handling%20and%20Prepared%20Food%2014%20-%20Keeping%20Vegies%20and%20Raw%20Meat%20Separate%201"/>
          <p:cNvPicPr>
            <a:picLocks noChangeAspect="1" noChangeArrowheads="1"/>
          </p:cNvPicPr>
          <p:nvPr/>
        </p:nvPicPr>
        <p:blipFill>
          <a:blip r:embed="rId2" cstate="print"/>
          <a:srcRect/>
          <a:stretch>
            <a:fillRect/>
          </a:stretch>
        </p:blipFill>
        <p:spPr bwMode="auto">
          <a:xfrm>
            <a:off x="540445" y="4293096"/>
            <a:ext cx="8496944" cy="223224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Footer Placeholder 1"/>
          <p:cNvSpPr>
            <a:spLocks noGrp="1"/>
          </p:cNvSpPr>
          <p:nvPr>
            <p:ph type="ftr" sz="quarter" idx="10"/>
          </p:nvPr>
        </p:nvSpPr>
        <p:spPr>
          <a:noFill/>
        </p:spPr>
        <p:txBody>
          <a:bodyPr/>
          <a:lstStyle/>
          <a:p>
            <a:r>
              <a:rPr lang="en-US" smtClean="0">
                <a:latin typeface="Arial" pitchFamily="34" charset="0"/>
                <a:cs typeface="Arial" pitchFamily="34" charset="0"/>
              </a:rPr>
              <a:t>Abu Dhabi Food Control Authority</a:t>
            </a:r>
          </a:p>
        </p:txBody>
      </p:sp>
      <p:sp>
        <p:nvSpPr>
          <p:cNvPr id="3" name="Rectangle 2"/>
          <p:cNvSpPr txBox="1">
            <a:spLocks noChangeArrowheads="1"/>
          </p:cNvSpPr>
          <p:nvPr/>
        </p:nvSpPr>
        <p:spPr>
          <a:xfrm>
            <a:off x="217488" y="214313"/>
            <a:ext cx="7693025" cy="836612"/>
          </a:xfrm>
          <a:prstGeom prst="rect">
            <a:avLst/>
          </a:prstGeom>
        </p:spPr>
        <p:txBody>
          <a:bodyPr/>
          <a:lstStyle/>
          <a:p>
            <a:pPr algn="ctr" rtl="0">
              <a:defRPr/>
            </a:pPr>
            <a:endParaRPr lang="en-US" sz="2000" b="1" kern="0" dirty="0">
              <a:solidFill>
                <a:schemeClr val="bg1"/>
              </a:solidFill>
              <a:latin typeface="+mj-lt"/>
              <a:ea typeface="+mj-ea"/>
              <a:cs typeface="+mj-cs"/>
            </a:endParaRPr>
          </a:p>
        </p:txBody>
      </p:sp>
      <p:sp>
        <p:nvSpPr>
          <p:cNvPr id="11268" name="TextBox 4"/>
          <p:cNvSpPr txBox="1">
            <a:spLocks noChangeArrowheads="1"/>
          </p:cNvSpPr>
          <p:nvPr/>
        </p:nvSpPr>
        <p:spPr bwMode="auto">
          <a:xfrm>
            <a:off x="0" y="0"/>
            <a:ext cx="7740650" cy="954088"/>
          </a:xfrm>
          <a:prstGeom prst="rect">
            <a:avLst/>
          </a:prstGeom>
          <a:noFill/>
          <a:ln w="9525">
            <a:noFill/>
            <a:miter lim="800000"/>
            <a:headEnd/>
            <a:tailEnd/>
          </a:ln>
        </p:spPr>
        <p:txBody>
          <a:bodyPr>
            <a:spAutoFit/>
          </a:bodyPr>
          <a:lstStyle/>
          <a:p>
            <a:pPr algn="ctr" rtl="0"/>
            <a:r>
              <a:rPr lang="en-US" sz="2800" dirty="0">
                <a:solidFill>
                  <a:schemeClr val="bg1"/>
                </a:solidFill>
              </a:rPr>
              <a:t>Hygienic Status of Salads Displayed at Cold Buffets in   Abu Dhabi Hotels </a:t>
            </a:r>
          </a:p>
        </p:txBody>
      </p:sp>
      <p:sp>
        <p:nvSpPr>
          <p:cNvPr id="11269" name="Rectangle 2"/>
          <p:cNvSpPr>
            <a:spLocks noChangeArrowheads="1"/>
          </p:cNvSpPr>
          <p:nvPr/>
        </p:nvSpPr>
        <p:spPr bwMode="auto">
          <a:xfrm>
            <a:off x="252413" y="2466975"/>
            <a:ext cx="9288462" cy="3786188"/>
          </a:xfrm>
          <a:prstGeom prst="rect">
            <a:avLst/>
          </a:prstGeom>
          <a:noFill/>
          <a:ln w="9525">
            <a:noFill/>
            <a:miter lim="800000"/>
            <a:headEnd/>
            <a:tailEnd/>
          </a:ln>
        </p:spPr>
        <p:txBody>
          <a:bodyPr anchor="ctr">
            <a:spAutoFit/>
          </a:bodyPr>
          <a:lstStyle/>
          <a:p>
            <a:pPr algn="ctr" rtl="0"/>
            <a:r>
              <a:rPr lang="en-US" sz="4000" dirty="0">
                <a:solidFill>
                  <a:srgbClr val="0070C0"/>
                </a:solidFill>
              </a:rPr>
              <a:t>The outcome of this study has been used  to recommend some control measures to make better the hygienic status of salads displayed at the salad cold bars at different Abu Dhabi 4 and </a:t>
            </a:r>
            <a:r>
              <a:rPr lang="en-US" sz="4000" dirty="0" smtClean="0">
                <a:solidFill>
                  <a:srgbClr val="0070C0"/>
                </a:solidFill>
              </a:rPr>
              <a:t>5 stars  </a:t>
            </a:r>
            <a:r>
              <a:rPr lang="en-US" sz="4000" dirty="0">
                <a:solidFill>
                  <a:srgbClr val="0070C0"/>
                </a:solidFill>
              </a:rPr>
              <a:t>hotels. </a:t>
            </a:r>
          </a:p>
        </p:txBody>
      </p:sp>
      <p:sp>
        <p:nvSpPr>
          <p:cNvPr id="11270" name="TextBox 5"/>
          <p:cNvSpPr txBox="1">
            <a:spLocks noChangeArrowheads="1"/>
          </p:cNvSpPr>
          <p:nvPr/>
        </p:nvSpPr>
        <p:spPr bwMode="auto">
          <a:xfrm>
            <a:off x="180975" y="1844675"/>
            <a:ext cx="9288463" cy="708025"/>
          </a:xfrm>
          <a:prstGeom prst="rect">
            <a:avLst/>
          </a:prstGeom>
          <a:noFill/>
          <a:ln w="9525">
            <a:noFill/>
            <a:miter lim="800000"/>
            <a:headEnd/>
            <a:tailEnd/>
          </a:ln>
        </p:spPr>
        <p:txBody>
          <a:bodyPr>
            <a:spAutoFit/>
          </a:bodyPr>
          <a:lstStyle/>
          <a:p>
            <a:pPr algn="l"/>
            <a:r>
              <a:rPr lang="en-US" sz="4000" u="sng"/>
              <a:t>How useful the outcome of this study </a:t>
            </a:r>
            <a:endParaRPr lang="ar-AE" sz="400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Footer Placeholder 1"/>
          <p:cNvSpPr>
            <a:spLocks noGrp="1"/>
          </p:cNvSpPr>
          <p:nvPr>
            <p:ph type="ftr" sz="quarter" idx="10"/>
          </p:nvPr>
        </p:nvSpPr>
        <p:spPr>
          <a:noFill/>
        </p:spPr>
        <p:txBody>
          <a:bodyPr/>
          <a:lstStyle/>
          <a:p>
            <a:r>
              <a:rPr lang="en-US" smtClean="0">
                <a:latin typeface="Arial" pitchFamily="34" charset="0"/>
                <a:cs typeface="Arial" pitchFamily="34" charset="0"/>
              </a:rPr>
              <a:t>Abu Dhabi Food Control Authority</a:t>
            </a:r>
          </a:p>
        </p:txBody>
      </p:sp>
      <p:sp>
        <p:nvSpPr>
          <p:cNvPr id="3" name="Rectangle 2"/>
          <p:cNvSpPr txBox="1">
            <a:spLocks noChangeArrowheads="1"/>
          </p:cNvSpPr>
          <p:nvPr/>
        </p:nvSpPr>
        <p:spPr>
          <a:xfrm>
            <a:off x="217488" y="214313"/>
            <a:ext cx="7693025" cy="836612"/>
          </a:xfrm>
          <a:prstGeom prst="rect">
            <a:avLst/>
          </a:prstGeom>
        </p:spPr>
        <p:txBody>
          <a:bodyPr/>
          <a:lstStyle/>
          <a:p>
            <a:pPr algn="ctr" rtl="0">
              <a:defRPr/>
            </a:pPr>
            <a:endParaRPr lang="en-US" sz="2000" b="1" kern="0" dirty="0">
              <a:solidFill>
                <a:schemeClr val="bg1"/>
              </a:solidFill>
              <a:latin typeface="+mj-lt"/>
              <a:ea typeface="+mj-ea"/>
              <a:cs typeface="+mj-cs"/>
            </a:endParaRPr>
          </a:p>
        </p:txBody>
      </p:sp>
      <p:sp>
        <p:nvSpPr>
          <p:cNvPr id="12292" name="TextBox 4"/>
          <p:cNvSpPr txBox="1">
            <a:spLocks noChangeArrowheads="1"/>
          </p:cNvSpPr>
          <p:nvPr/>
        </p:nvSpPr>
        <p:spPr bwMode="auto">
          <a:xfrm>
            <a:off x="0" y="0"/>
            <a:ext cx="7740650" cy="954088"/>
          </a:xfrm>
          <a:prstGeom prst="rect">
            <a:avLst/>
          </a:prstGeom>
          <a:noFill/>
          <a:ln w="9525">
            <a:noFill/>
            <a:miter lim="800000"/>
            <a:headEnd/>
            <a:tailEnd/>
          </a:ln>
        </p:spPr>
        <p:txBody>
          <a:bodyPr>
            <a:spAutoFit/>
          </a:bodyPr>
          <a:lstStyle/>
          <a:p>
            <a:pPr algn="ctr" rtl="0"/>
            <a:r>
              <a:rPr lang="en-US" sz="2800" dirty="0">
                <a:solidFill>
                  <a:schemeClr val="bg1"/>
                </a:solidFill>
              </a:rPr>
              <a:t>Hygienic Status of Salads Displayed at Cold Buffets in   Abu Dhabi Hotels </a:t>
            </a:r>
          </a:p>
        </p:txBody>
      </p:sp>
      <p:sp>
        <p:nvSpPr>
          <p:cNvPr id="12293" name="Rectangle 2"/>
          <p:cNvSpPr>
            <a:spLocks noChangeArrowheads="1"/>
          </p:cNvSpPr>
          <p:nvPr/>
        </p:nvSpPr>
        <p:spPr bwMode="auto">
          <a:xfrm>
            <a:off x="252413" y="1005452"/>
            <a:ext cx="5472112" cy="707886"/>
          </a:xfrm>
          <a:prstGeom prst="rect">
            <a:avLst/>
          </a:prstGeom>
          <a:noFill/>
          <a:ln w="9525">
            <a:noFill/>
            <a:miter lim="800000"/>
            <a:headEnd/>
            <a:tailEnd/>
          </a:ln>
        </p:spPr>
        <p:txBody>
          <a:bodyPr wrap="square" anchor="ctr">
            <a:spAutoFit/>
          </a:bodyPr>
          <a:lstStyle/>
          <a:p>
            <a:pPr algn="l" rtl="0"/>
            <a:r>
              <a:rPr lang="en-US" sz="4000" b="1" u="sng" dirty="0"/>
              <a:t>Materials and method </a:t>
            </a:r>
            <a:endParaRPr lang="en-US" sz="4000" u="sng" dirty="0"/>
          </a:p>
        </p:txBody>
      </p:sp>
      <p:sp>
        <p:nvSpPr>
          <p:cNvPr id="12294" name="Rectangle 1"/>
          <p:cNvSpPr>
            <a:spLocks noChangeArrowheads="1"/>
          </p:cNvSpPr>
          <p:nvPr/>
        </p:nvSpPr>
        <p:spPr bwMode="auto">
          <a:xfrm>
            <a:off x="323850" y="1844824"/>
            <a:ext cx="9145588" cy="4564247"/>
          </a:xfrm>
          <a:prstGeom prst="rect">
            <a:avLst/>
          </a:prstGeom>
          <a:noFill/>
          <a:ln w="9525">
            <a:noFill/>
            <a:miter lim="800000"/>
            <a:headEnd/>
            <a:tailEnd/>
          </a:ln>
        </p:spPr>
        <p:txBody>
          <a:bodyPr wrap="square" anchor="ctr">
            <a:spAutoFit/>
          </a:bodyPr>
          <a:lstStyle/>
          <a:p>
            <a:pPr algn="l" rtl="0" eaLnBrk="0" hangingPunct="0">
              <a:buFont typeface="Wingdings" pitchFamily="2" charset="2"/>
              <a:buChar char="q"/>
            </a:pPr>
            <a:r>
              <a:rPr lang="en-US" sz="3200" dirty="0">
                <a:latin typeface="Cambria" pitchFamily="18" charset="0"/>
              </a:rPr>
              <a:t>Different Salad </a:t>
            </a:r>
            <a:r>
              <a:rPr lang="en-US" sz="3200" dirty="0" smtClean="0">
                <a:latin typeface="Cambria" pitchFamily="18" charset="0"/>
              </a:rPr>
              <a:t>types( total 287 samples, 50 during 2006,192 during 2007and 45 during  2009) containing different </a:t>
            </a:r>
            <a:r>
              <a:rPr lang="en-US" sz="3200" dirty="0">
                <a:latin typeface="Cambria" pitchFamily="18" charset="0"/>
              </a:rPr>
              <a:t>types of ingredients were collected using sealed sterile bags and transported to Abu Dhabi Food Control (ADFCA) laboratories in vehicle-powered refrigerator within an average time of 45 minutes at 4 to 8 degree Celsius. </a:t>
            </a:r>
            <a:r>
              <a:rPr lang="en-US" sz="3200" dirty="0" smtClean="0">
                <a:latin typeface="Cambria" pitchFamily="18" charset="0"/>
              </a:rPr>
              <a:t>The samples were prepared and cultured in suitable media (according to salad  testing standard).</a:t>
            </a:r>
            <a:endParaRPr lang="en-US" sz="3200" dirty="0">
              <a:latin typeface="Cambria" pitchFamily="18" charset="0"/>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Footer Placeholder 1"/>
          <p:cNvSpPr>
            <a:spLocks noGrp="1"/>
          </p:cNvSpPr>
          <p:nvPr>
            <p:ph type="ftr" sz="quarter" idx="10"/>
          </p:nvPr>
        </p:nvSpPr>
        <p:spPr>
          <a:noFill/>
        </p:spPr>
        <p:txBody>
          <a:bodyPr/>
          <a:lstStyle/>
          <a:p>
            <a:r>
              <a:rPr lang="en-US" smtClean="0">
                <a:latin typeface="Arial" pitchFamily="34" charset="0"/>
                <a:cs typeface="Arial" pitchFamily="34" charset="0"/>
              </a:rPr>
              <a:t>Abu Dhabi Food Control Authority</a:t>
            </a:r>
          </a:p>
        </p:txBody>
      </p:sp>
      <p:sp>
        <p:nvSpPr>
          <p:cNvPr id="3" name="Rectangle 2"/>
          <p:cNvSpPr txBox="1">
            <a:spLocks noChangeArrowheads="1"/>
          </p:cNvSpPr>
          <p:nvPr/>
        </p:nvSpPr>
        <p:spPr>
          <a:xfrm>
            <a:off x="217488" y="214313"/>
            <a:ext cx="7693025" cy="836612"/>
          </a:xfrm>
          <a:prstGeom prst="rect">
            <a:avLst/>
          </a:prstGeom>
        </p:spPr>
        <p:txBody>
          <a:bodyPr/>
          <a:lstStyle/>
          <a:p>
            <a:pPr algn="ctr" rtl="0">
              <a:defRPr/>
            </a:pPr>
            <a:endParaRPr lang="en-US" sz="2000" b="1" kern="0" dirty="0">
              <a:solidFill>
                <a:schemeClr val="bg1"/>
              </a:solidFill>
              <a:latin typeface="+mj-lt"/>
              <a:ea typeface="+mj-ea"/>
              <a:cs typeface="+mj-cs"/>
            </a:endParaRPr>
          </a:p>
        </p:txBody>
      </p:sp>
      <p:sp>
        <p:nvSpPr>
          <p:cNvPr id="14340" name="TextBox 4"/>
          <p:cNvSpPr txBox="1">
            <a:spLocks noChangeArrowheads="1"/>
          </p:cNvSpPr>
          <p:nvPr/>
        </p:nvSpPr>
        <p:spPr bwMode="auto">
          <a:xfrm>
            <a:off x="0" y="0"/>
            <a:ext cx="7740650" cy="954088"/>
          </a:xfrm>
          <a:prstGeom prst="rect">
            <a:avLst/>
          </a:prstGeom>
          <a:noFill/>
          <a:ln w="9525">
            <a:noFill/>
            <a:miter lim="800000"/>
            <a:headEnd/>
            <a:tailEnd/>
          </a:ln>
        </p:spPr>
        <p:txBody>
          <a:bodyPr>
            <a:spAutoFit/>
          </a:bodyPr>
          <a:lstStyle/>
          <a:p>
            <a:pPr algn="ctr" rtl="0"/>
            <a:r>
              <a:rPr lang="en-US" sz="2800" dirty="0">
                <a:solidFill>
                  <a:schemeClr val="bg1"/>
                </a:solidFill>
              </a:rPr>
              <a:t>Hygienic Status of Salads Displayed at Cold Buffets in   Abu Dhabi Hotels </a:t>
            </a:r>
          </a:p>
        </p:txBody>
      </p:sp>
      <p:sp>
        <p:nvSpPr>
          <p:cNvPr id="14341" name="Rectangle 2"/>
          <p:cNvSpPr>
            <a:spLocks noChangeArrowheads="1"/>
          </p:cNvSpPr>
          <p:nvPr/>
        </p:nvSpPr>
        <p:spPr bwMode="auto">
          <a:xfrm>
            <a:off x="252413" y="1417638"/>
            <a:ext cx="5472112" cy="708025"/>
          </a:xfrm>
          <a:prstGeom prst="rect">
            <a:avLst/>
          </a:prstGeom>
          <a:noFill/>
          <a:ln w="9525">
            <a:noFill/>
            <a:miter lim="800000"/>
            <a:headEnd/>
            <a:tailEnd/>
          </a:ln>
        </p:spPr>
        <p:txBody>
          <a:bodyPr anchor="ctr">
            <a:spAutoFit/>
          </a:bodyPr>
          <a:lstStyle/>
          <a:p>
            <a:pPr algn="l" rtl="0"/>
            <a:r>
              <a:rPr lang="en-US" sz="4000" b="1" u="sng"/>
              <a:t>Materials and method </a:t>
            </a:r>
            <a:endParaRPr lang="en-US" sz="4000" u="sng"/>
          </a:p>
        </p:txBody>
      </p:sp>
      <p:sp>
        <p:nvSpPr>
          <p:cNvPr id="14342" name="Rectangle 1"/>
          <p:cNvSpPr>
            <a:spLocks noChangeArrowheads="1"/>
          </p:cNvSpPr>
          <p:nvPr/>
        </p:nvSpPr>
        <p:spPr bwMode="auto">
          <a:xfrm>
            <a:off x="180975" y="2546350"/>
            <a:ext cx="9359900" cy="3046413"/>
          </a:xfrm>
          <a:prstGeom prst="rect">
            <a:avLst/>
          </a:prstGeom>
          <a:noFill/>
          <a:ln w="9525">
            <a:noFill/>
            <a:miter lim="800000"/>
            <a:headEnd/>
            <a:tailEnd/>
          </a:ln>
        </p:spPr>
        <p:txBody>
          <a:bodyPr anchor="ctr">
            <a:spAutoFit/>
          </a:bodyPr>
          <a:lstStyle/>
          <a:p>
            <a:pPr algn="l" rtl="0" eaLnBrk="0" hangingPunct="0">
              <a:buFont typeface="Wingdings" pitchFamily="2" charset="2"/>
              <a:buChar char="q"/>
            </a:pPr>
            <a:r>
              <a:rPr lang="en-US" sz="3200" dirty="0"/>
              <a:t> </a:t>
            </a:r>
            <a:r>
              <a:rPr lang="en-US" sz="3200" dirty="0">
                <a:latin typeface="Cambria" pitchFamily="18" charset="0"/>
              </a:rPr>
              <a:t>In summary, the whole laboratory procedures followed the UKAS accredited food microbiological methods. After testing, the Samples were </a:t>
            </a:r>
          </a:p>
          <a:p>
            <a:pPr algn="l" rtl="0" eaLnBrk="0" hangingPunct="0">
              <a:buFont typeface="Wingdings" pitchFamily="2" charset="2"/>
              <a:buChar char="q"/>
            </a:pPr>
            <a:r>
              <a:rPr lang="en-US" sz="3200" dirty="0">
                <a:latin typeface="Cambria" pitchFamily="18" charset="0"/>
              </a:rPr>
              <a:t>classified as fit, unacceptable or poor quality samples according to the standard used. </a:t>
            </a:r>
          </a:p>
          <a:p>
            <a:pPr algn="l" rtl="0">
              <a:buFont typeface="Wingdings" pitchFamily="2" charset="2"/>
              <a:buChar char="q"/>
            </a:pPr>
            <a:endParaRPr lang="en-US" sz="3200"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Footer Placeholder 1"/>
          <p:cNvSpPr>
            <a:spLocks noGrp="1"/>
          </p:cNvSpPr>
          <p:nvPr>
            <p:ph type="ftr" sz="quarter" idx="10"/>
          </p:nvPr>
        </p:nvSpPr>
        <p:spPr>
          <a:noFill/>
        </p:spPr>
        <p:txBody>
          <a:bodyPr/>
          <a:lstStyle/>
          <a:p>
            <a:r>
              <a:rPr lang="en-US" smtClean="0">
                <a:latin typeface="Arial" pitchFamily="34" charset="0"/>
                <a:cs typeface="Arial" pitchFamily="34" charset="0"/>
              </a:rPr>
              <a:t>Abu Dhabi Food Control Authority</a:t>
            </a:r>
          </a:p>
        </p:txBody>
      </p:sp>
      <p:sp>
        <p:nvSpPr>
          <p:cNvPr id="3" name="Rectangle 2"/>
          <p:cNvSpPr txBox="1">
            <a:spLocks noChangeArrowheads="1"/>
          </p:cNvSpPr>
          <p:nvPr/>
        </p:nvSpPr>
        <p:spPr>
          <a:xfrm>
            <a:off x="217488" y="214313"/>
            <a:ext cx="7693025" cy="836612"/>
          </a:xfrm>
          <a:prstGeom prst="rect">
            <a:avLst/>
          </a:prstGeom>
        </p:spPr>
        <p:txBody>
          <a:bodyPr/>
          <a:lstStyle/>
          <a:p>
            <a:pPr algn="ctr" rtl="0">
              <a:defRPr/>
            </a:pPr>
            <a:endParaRPr lang="en-US" sz="2000" b="1" kern="0" dirty="0">
              <a:solidFill>
                <a:schemeClr val="bg1"/>
              </a:solidFill>
              <a:latin typeface="+mj-lt"/>
              <a:ea typeface="+mj-ea"/>
              <a:cs typeface="+mj-cs"/>
            </a:endParaRPr>
          </a:p>
        </p:txBody>
      </p:sp>
      <p:sp>
        <p:nvSpPr>
          <p:cNvPr id="15364" name="TextBox 4"/>
          <p:cNvSpPr txBox="1">
            <a:spLocks noChangeArrowheads="1"/>
          </p:cNvSpPr>
          <p:nvPr/>
        </p:nvSpPr>
        <p:spPr bwMode="auto">
          <a:xfrm>
            <a:off x="0" y="0"/>
            <a:ext cx="7740650" cy="954088"/>
          </a:xfrm>
          <a:prstGeom prst="rect">
            <a:avLst/>
          </a:prstGeom>
          <a:noFill/>
          <a:ln w="9525">
            <a:noFill/>
            <a:miter lim="800000"/>
            <a:headEnd/>
            <a:tailEnd/>
          </a:ln>
        </p:spPr>
        <p:txBody>
          <a:bodyPr>
            <a:spAutoFit/>
          </a:bodyPr>
          <a:lstStyle/>
          <a:p>
            <a:pPr algn="ctr" rtl="0"/>
            <a:r>
              <a:rPr lang="en-US" sz="2800" dirty="0">
                <a:solidFill>
                  <a:schemeClr val="bg1"/>
                </a:solidFill>
              </a:rPr>
              <a:t>Hygienic Status of Salads Displayed at Cold Buffets in   Abu Dhabi Hotels </a:t>
            </a:r>
          </a:p>
        </p:txBody>
      </p:sp>
      <p:sp>
        <p:nvSpPr>
          <p:cNvPr id="15365" name="Rectangle 2"/>
          <p:cNvSpPr>
            <a:spLocks noChangeArrowheads="1"/>
          </p:cNvSpPr>
          <p:nvPr/>
        </p:nvSpPr>
        <p:spPr bwMode="auto">
          <a:xfrm>
            <a:off x="252413" y="1417638"/>
            <a:ext cx="5472112" cy="708025"/>
          </a:xfrm>
          <a:prstGeom prst="rect">
            <a:avLst/>
          </a:prstGeom>
          <a:noFill/>
          <a:ln w="9525">
            <a:noFill/>
            <a:miter lim="800000"/>
            <a:headEnd/>
            <a:tailEnd/>
          </a:ln>
        </p:spPr>
        <p:txBody>
          <a:bodyPr anchor="ctr">
            <a:spAutoFit/>
          </a:bodyPr>
          <a:lstStyle/>
          <a:p>
            <a:pPr algn="l" rtl="0"/>
            <a:r>
              <a:rPr lang="en-US" sz="4000" b="1" u="sng"/>
              <a:t>Results:</a:t>
            </a:r>
            <a:endParaRPr lang="en-US" sz="4000" u="sng"/>
          </a:p>
        </p:txBody>
      </p:sp>
      <p:sp>
        <p:nvSpPr>
          <p:cNvPr id="15366" name="Rectangle 7"/>
          <p:cNvSpPr>
            <a:spLocks noChangeArrowheads="1"/>
          </p:cNvSpPr>
          <p:nvPr/>
        </p:nvSpPr>
        <p:spPr bwMode="auto">
          <a:xfrm>
            <a:off x="252413" y="2551113"/>
            <a:ext cx="9072562" cy="3539430"/>
          </a:xfrm>
          <a:prstGeom prst="rect">
            <a:avLst/>
          </a:prstGeom>
          <a:noFill/>
          <a:ln w="9525">
            <a:noFill/>
            <a:miter lim="800000"/>
            <a:headEnd/>
            <a:tailEnd/>
          </a:ln>
        </p:spPr>
        <p:txBody>
          <a:bodyPr>
            <a:spAutoFit/>
          </a:bodyPr>
          <a:lstStyle/>
          <a:p>
            <a:pPr algn="l" rtl="0" eaLnBrk="0" hangingPunct="0">
              <a:buFont typeface="Wingdings" pitchFamily="2" charset="2"/>
              <a:buChar char="q"/>
            </a:pPr>
            <a:r>
              <a:rPr lang="en-US" sz="3200" dirty="0">
                <a:latin typeface="Cambria" pitchFamily="18" charset="0"/>
              </a:rPr>
              <a:t>69(24%) of the total (287) salad samples collected were contaminated with pathogens  and spoilage organisms. </a:t>
            </a:r>
            <a:endParaRPr lang="en-US" sz="3200" dirty="0" smtClean="0">
              <a:latin typeface="Cambria" pitchFamily="18" charset="0"/>
            </a:endParaRPr>
          </a:p>
          <a:p>
            <a:pPr algn="l" rtl="0" eaLnBrk="0" hangingPunct="0">
              <a:buFont typeface="Wingdings" pitchFamily="2" charset="2"/>
              <a:buChar char="q"/>
            </a:pPr>
            <a:r>
              <a:rPr lang="en-US" sz="3200" i="1" dirty="0" smtClean="0">
                <a:latin typeface="Cambria" pitchFamily="18" charset="0"/>
              </a:rPr>
              <a:t>E.coli</a:t>
            </a:r>
            <a:r>
              <a:rPr lang="en-US" sz="3200" dirty="0" smtClean="0">
                <a:latin typeface="Cambria" pitchFamily="18" charset="0"/>
              </a:rPr>
              <a:t> </a:t>
            </a:r>
            <a:r>
              <a:rPr lang="en-US" sz="3200" dirty="0">
                <a:latin typeface="Cambria" pitchFamily="18" charset="0"/>
              </a:rPr>
              <a:t>0157:H7 was reported in 2.15% of the total samples  tested (table 1&amp;2) and in </a:t>
            </a:r>
            <a:r>
              <a:rPr lang="en-US" sz="3200" dirty="0" smtClean="0">
                <a:latin typeface="Cambria" pitchFamily="18" charset="0"/>
              </a:rPr>
              <a:t>8.7% </a:t>
            </a:r>
            <a:r>
              <a:rPr lang="en-US" sz="3200" dirty="0">
                <a:latin typeface="Cambria" pitchFamily="18" charset="0"/>
              </a:rPr>
              <a:t>of unacceptable and in samples with poor quality' (table 3). </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Footer Placeholder 1"/>
          <p:cNvSpPr>
            <a:spLocks noGrp="1"/>
          </p:cNvSpPr>
          <p:nvPr>
            <p:ph type="ftr" sz="quarter" idx="10"/>
          </p:nvPr>
        </p:nvSpPr>
        <p:spPr>
          <a:noFill/>
        </p:spPr>
        <p:txBody>
          <a:bodyPr/>
          <a:lstStyle/>
          <a:p>
            <a:r>
              <a:rPr lang="en-US" dirty="0" smtClean="0">
                <a:latin typeface="Arial" pitchFamily="34" charset="0"/>
                <a:cs typeface="Arial" pitchFamily="34" charset="0"/>
              </a:rPr>
              <a:t>Abu Dhabi Food Control Authority</a:t>
            </a:r>
          </a:p>
        </p:txBody>
      </p:sp>
      <p:sp>
        <p:nvSpPr>
          <p:cNvPr id="3" name="Rectangle 2"/>
          <p:cNvSpPr txBox="1">
            <a:spLocks noChangeArrowheads="1"/>
          </p:cNvSpPr>
          <p:nvPr/>
        </p:nvSpPr>
        <p:spPr>
          <a:xfrm>
            <a:off x="217488" y="214313"/>
            <a:ext cx="7693025" cy="836612"/>
          </a:xfrm>
          <a:prstGeom prst="rect">
            <a:avLst/>
          </a:prstGeom>
        </p:spPr>
        <p:txBody>
          <a:bodyPr/>
          <a:lstStyle/>
          <a:p>
            <a:pPr algn="ctr" rtl="0">
              <a:defRPr/>
            </a:pPr>
            <a:endParaRPr lang="en-US" sz="2000" b="1" kern="0" dirty="0">
              <a:solidFill>
                <a:schemeClr val="bg1"/>
              </a:solidFill>
              <a:latin typeface="+mj-lt"/>
              <a:ea typeface="+mj-ea"/>
              <a:cs typeface="+mj-cs"/>
            </a:endParaRPr>
          </a:p>
        </p:txBody>
      </p:sp>
      <p:sp>
        <p:nvSpPr>
          <p:cNvPr id="4100" name="TextBox 4"/>
          <p:cNvSpPr txBox="1">
            <a:spLocks noChangeArrowheads="1"/>
          </p:cNvSpPr>
          <p:nvPr/>
        </p:nvSpPr>
        <p:spPr bwMode="auto">
          <a:xfrm>
            <a:off x="396429" y="1700808"/>
            <a:ext cx="9072563" cy="1200329"/>
          </a:xfrm>
          <a:prstGeom prst="rect">
            <a:avLst/>
          </a:prstGeom>
          <a:noFill/>
          <a:ln w="9525">
            <a:noFill/>
            <a:miter lim="800000"/>
            <a:headEnd/>
            <a:tailEnd/>
          </a:ln>
        </p:spPr>
        <p:txBody>
          <a:bodyPr wrap="square">
            <a:spAutoFit/>
          </a:bodyPr>
          <a:lstStyle/>
          <a:p>
            <a:pPr algn="ctr" rtl="0"/>
            <a:r>
              <a:rPr lang="en-US" sz="3600" dirty="0"/>
              <a:t>Hygienic Status of Salads Displayed at Cold Buffets in   Abu Dhabi Hotels </a:t>
            </a:r>
          </a:p>
        </p:txBody>
      </p:sp>
      <p:sp>
        <p:nvSpPr>
          <p:cNvPr id="4101" name="TextBox 5"/>
          <p:cNvSpPr txBox="1">
            <a:spLocks noChangeArrowheads="1"/>
          </p:cNvSpPr>
          <p:nvPr/>
        </p:nvSpPr>
        <p:spPr bwMode="auto">
          <a:xfrm>
            <a:off x="828675" y="2996953"/>
            <a:ext cx="8208963" cy="461665"/>
          </a:xfrm>
          <a:prstGeom prst="rect">
            <a:avLst/>
          </a:prstGeom>
          <a:noFill/>
          <a:ln w="9525">
            <a:noFill/>
            <a:miter lim="800000"/>
            <a:headEnd/>
            <a:tailEnd/>
          </a:ln>
        </p:spPr>
        <p:txBody>
          <a:bodyPr wrap="square">
            <a:spAutoFit/>
          </a:bodyPr>
          <a:lstStyle/>
          <a:p>
            <a:pPr algn="ctr" rtl="0"/>
            <a:r>
              <a:rPr lang="en-US" sz="2400" dirty="0"/>
              <a:t>Duration of the Study : 3 years ;  2006, 2007 and 2009 </a:t>
            </a:r>
            <a:endParaRPr lang="ar-AE" sz="2400" dirty="0"/>
          </a:p>
        </p:txBody>
      </p:sp>
      <p:pic>
        <p:nvPicPr>
          <p:cNvPr id="7" name="Picture 44" descr="A man picks lettuce in a field"/>
          <p:cNvPicPr>
            <a:picLocks noChangeAspect="1" noChangeArrowheads="1"/>
          </p:cNvPicPr>
          <p:nvPr/>
        </p:nvPicPr>
        <p:blipFill>
          <a:blip r:embed="rId2" cstate="print"/>
          <a:srcRect/>
          <a:stretch>
            <a:fillRect/>
          </a:stretch>
        </p:blipFill>
        <p:spPr bwMode="auto">
          <a:xfrm>
            <a:off x="180406" y="3429000"/>
            <a:ext cx="9145015" cy="3024336"/>
          </a:xfrm>
          <a:prstGeom prst="rect">
            <a:avLst/>
          </a:prstGeom>
          <a:noFill/>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Footer Placeholder 1"/>
          <p:cNvSpPr>
            <a:spLocks noGrp="1"/>
          </p:cNvSpPr>
          <p:nvPr>
            <p:ph type="ftr" sz="quarter" idx="10"/>
          </p:nvPr>
        </p:nvSpPr>
        <p:spPr>
          <a:noFill/>
        </p:spPr>
        <p:txBody>
          <a:bodyPr/>
          <a:lstStyle/>
          <a:p>
            <a:r>
              <a:rPr lang="en-US" smtClean="0">
                <a:latin typeface="Arial" pitchFamily="34" charset="0"/>
                <a:cs typeface="Arial" pitchFamily="34" charset="0"/>
              </a:rPr>
              <a:t>Abu Dhabi Food Control Authority</a:t>
            </a:r>
          </a:p>
        </p:txBody>
      </p:sp>
      <p:sp>
        <p:nvSpPr>
          <p:cNvPr id="3" name="Rectangle 2"/>
          <p:cNvSpPr txBox="1">
            <a:spLocks noChangeArrowheads="1"/>
          </p:cNvSpPr>
          <p:nvPr/>
        </p:nvSpPr>
        <p:spPr>
          <a:xfrm>
            <a:off x="217488" y="214313"/>
            <a:ext cx="7693025" cy="836612"/>
          </a:xfrm>
          <a:prstGeom prst="rect">
            <a:avLst/>
          </a:prstGeom>
        </p:spPr>
        <p:txBody>
          <a:bodyPr/>
          <a:lstStyle/>
          <a:p>
            <a:pPr algn="ctr" rtl="0">
              <a:defRPr/>
            </a:pPr>
            <a:endParaRPr lang="en-US" sz="2000" b="1" kern="0" dirty="0">
              <a:solidFill>
                <a:schemeClr val="bg1"/>
              </a:solidFill>
              <a:latin typeface="+mj-lt"/>
              <a:ea typeface="+mj-ea"/>
              <a:cs typeface="+mj-cs"/>
            </a:endParaRPr>
          </a:p>
        </p:txBody>
      </p:sp>
      <p:sp>
        <p:nvSpPr>
          <p:cNvPr id="16388" name="TextBox 4"/>
          <p:cNvSpPr txBox="1">
            <a:spLocks noChangeArrowheads="1"/>
          </p:cNvSpPr>
          <p:nvPr/>
        </p:nvSpPr>
        <p:spPr bwMode="auto">
          <a:xfrm>
            <a:off x="0" y="0"/>
            <a:ext cx="7740650" cy="954088"/>
          </a:xfrm>
          <a:prstGeom prst="rect">
            <a:avLst/>
          </a:prstGeom>
          <a:noFill/>
          <a:ln w="9525">
            <a:noFill/>
            <a:miter lim="800000"/>
            <a:headEnd/>
            <a:tailEnd/>
          </a:ln>
        </p:spPr>
        <p:txBody>
          <a:bodyPr>
            <a:spAutoFit/>
          </a:bodyPr>
          <a:lstStyle/>
          <a:p>
            <a:pPr algn="ctr" rtl="0"/>
            <a:r>
              <a:rPr lang="en-US" sz="2800" dirty="0">
                <a:solidFill>
                  <a:schemeClr val="bg1"/>
                </a:solidFill>
              </a:rPr>
              <a:t>Hygienic Status of Salads Displayed at Cold Buffets in   Abu Dhabi Hotels </a:t>
            </a:r>
          </a:p>
        </p:txBody>
      </p:sp>
      <p:sp>
        <p:nvSpPr>
          <p:cNvPr id="16389" name="Rectangle 2"/>
          <p:cNvSpPr>
            <a:spLocks noChangeArrowheads="1"/>
          </p:cNvSpPr>
          <p:nvPr/>
        </p:nvSpPr>
        <p:spPr bwMode="auto">
          <a:xfrm>
            <a:off x="252413" y="1168095"/>
            <a:ext cx="5472112" cy="707886"/>
          </a:xfrm>
          <a:prstGeom prst="rect">
            <a:avLst/>
          </a:prstGeom>
          <a:noFill/>
          <a:ln w="9525">
            <a:noFill/>
            <a:miter lim="800000"/>
            <a:headEnd/>
            <a:tailEnd/>
          </a:ln>
        </p:spPr>
        <p:txBody>
          <a:bodyPr wrap="square" anchor="ctr">
            <a:spAutoFit/>
          </a:bodyPr>
          <a:lstStyle/>
          <a:p>
            <a:pPr algn="l" rtl="0"/>
            <a:r>
              <a:rPr lang="en-US" sz="4000" b="1" u="sng" dirty="0"/>
              <a:t>Results:</a:t>
            </a:r>
            <a:endParaRPr lang="en-US" sz="4000" u="sng" dirty="0"/>
          </a:p>
        </p:txBody>
      </p:sp>
      <p:sp>
        <p:nvSpPr>
          <p:cNvPr id="16390" name="Rectangle 7"/>
          <p:cNvSpPr>
            <a:spLocks noChangeArrowheads="1"/>
          </p:cNvSpPr>
          <p:nvPr/>
        </p:nvSpPr>
        <p:spPr bwMode="auto">
          <a:xfrm>
            <a:off x="252413" y="2276873"/>
            <a:ext cx="9217024" cy="4031873"/>
          </a:xfrm>
          <a:prstGeom prst="rect">
            <a:avLst/>
          </a:prstGeom>
          <a:noFill/>
          <a:ln w="9525">
            <a:noFill/>
            <a:miter lim="800000"/>
            <a:headEnd/>
            <a:tailEnd/>
          </a:ln>
        </p:spPr>
        <p:txBody>
          <a:bodyPr wrap="square">
            <a:spAutoFit/>
          </a:bodyPr>
          <a:lstStyle/>
          <a:p>
            <a:pPr algn="l" rtl="0" eaLnBrk="0" hangingPunct="0">
              <a:buFont typeface="Wingdings" pitchFamily="2" charset="2"/>
              <a:buChar char="q"/>
            </a:pPr>
            <a:r>
              <a:rPr lang="en-US" sz="3200" dirty="0">
                <a:latin typeface="Cambria" pitchFamily="18" charset="0"/>
              </a:rPr>
              <a:t>The highest (34.8%) contamination was caused by coliform followed by non 0157:H7 </a:t>
            </a:r>
            <a:r>
              <a:rPr lang="en-US" sz="3200" i="1" dirty="0">
                <a:latin typeface="Cambria" pitchFamily="18" charset="0"/>
              </a:rPr>
              <a:t>E.coli</a:t>
            </a:r>
            <a:r>
              <a:rPr lang="en-US" sz="3200" dirty="0">
                <a:latin typeface="Cambria" pitchFamily="18" charset="0"/>
              </a:rPr>
              <a:t> (15.9%).The salad type that contained the highest contaminants (42%) was </a:t>
            </a:r>
            <a:r>
              <a:rPr lang="en-US" sz="3200" dirty="0" smtClean="0">
                <a:latin typeface="Cambria" pitchFamily="18" charset="0"/>
              </a:rPr>
              <a:t>Homos, Taboula</a:t>
            </a:r>
            <a:r>
              <a:rPr lang="en-US" sz="3200" dirty="0">
                <a:latin typeface="Cambria" pitchFamily="18" charset="0"/>
              </a:rPr>
              <a:t>, Tahina and Fatoush followed by green and vegetable salads (36.2%). </a:t>
            </a:r>
            <a:r>
              <a:rPr lang="en-US" sz="3200" dirty="0" smtClean="0">
                <a:latin typeface="Cambria" pitchFamily="18" charset="0"/>
              </a:rPr>
              <a:t>These types of salads were mostly contaminated with different types of bacteria, moulds and yeast. (Table 3) </a:t>
            </a:r>
            <a:endParaRPr lang="en-US" sz="3200" dirty="0">
              <a:latin typeface="Cambria" pitchFamily="18" charset="0"/>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Footer Placeholder 1"/>
          <p:cNvSpPr>
            <a:spLocks noGrp="1"/>
          </p:cNvSpPr>
          <p:nvPr>
            <p:ph type="ftr" sz="quarter" idx="10"/>
          </p:nvPr>
        </p:nvSpPr>
        <p:spPr>
          <a:noFill/>
        </p:spPr>
        <p:txBody>
          <a:bodyPr/>
          <a:lstStyle/>
          <a:p>
            <a:r>
              <a:rPr lang="en-US" smtClean="0">
                <a:latin typeface="Arial" pitchFamily="34" charset="0"/>
                <a:cs typeface="Arial" pitchFamily="34" charset="0"/>
              </a:rPr>
              <a:t>Abu Dhabi Food Control Authority</a:t>
            </a:r>
          </a:p>
        </p:txBody>
      </p:sp>
      <p:sp>
        <p:nvSpPr>
          <p:cNvPr id="3" name="Rectangle 2"/>
          <p:cNvSpPr txBox="1">
            <a:spLocks noChangeArrowheads="1"/>
          </p:cNvSpPr>
          <p:nvPr/>
        </p:nvSpPr>
        <p:spPr>
          <a:xfrm>
            <a:off x="217488" y="214313"/>
            <a:ext cx="7693025" cy="836612"/>
          </a:xfrm>
          <a:prstGeom prst="rect">
            <a:avLst/>
          </a:prstGeom>
        </p:spPr>
        <p:txBody>
          <a:bodyPr/>
          <a:lstStyle/>
          <a:p>
            <a:pPr algn="ctr" rtl="0">
              <a:defRPr/>
            </a:pPr>
            <a:endParaRPr lang="en-US" sz="2000" b="1" kern="0" dirty="0">
              <a:solidFill>
                <a:schemeClr val="bg1"/>
              </a:solidFill>
              <a:latin typeface="+mj-lt"/>
              <a:ea typeface="+mj-ea"/>
              <a:cs typeface="+mj-cs"/>
            </a:endParaRPr>
          </a:p>
        </p:txBody>
      </p:sp>
      <p:sp>
        <p:nvSpPr>
          <p:cNvPr id="18436" name="TextBox 4"/>
          <p:cNvSpPr txBox="1">
            <a:spLocks noChangeArrowheads="1"/>
          </p:cNvSpPr>
          <p:nvPr/>
        </p:nvSpPr>
        <p:spPr bwMode="auto">
          <a:xfrm>
            <a:off x="252412" y="0"/>
            <a:ext cx="7488237" cy="954107"/>
          </a:xfrm>
          <a:prstGeom prst="rect">
            <a:avLst/>
          </a:prstGeom>
          <a:noFill/>
          <a:ln w="9525">
            <a:noFill/>
            <a:miter lim="800000"/>
            <a:headEnd/>
            <a:tailEnd/>
          </a:ln>
        </p:spPr>
        <p:txBody>
          <a:bodyPr wrap="square">
            <a:spAutoFit/>
          </a:bodyPr>
          <a:lstStyle/>
          <a:p>
            <a:pPr algn="ctr" rtl="0"/>
            <a:r>
              <a:rPr lang="en-US" sz="2800" dirty="0">
                <a:solidFill>
                  <a:schemeClr val="bg1"/>
                </a:solidFill>
              </a:rPr>
              <a:t>Hygienic Status of Salads Displayed at Cold Buffets in   Abu Dhabi Hotels </a:t>
            </a:r>
          </a:p>
        </p:txBody>
      </p:sp>
      <p:sp>
        <p:nvSpPr>
          <p:cNvPr id="18437" name="Rectangle 2"/>
          <p:cNvSpPr>
            <a:spLocks noChangeArrowheads="1"/>
          </p:cNvSpPr>
          <p:nvPr/>
        </p:nvSpPr>
        <p:spPr bwMode="auto">
          <a:xfrm>
            <a:off x="252413" y="1417638"/>
            <a:ext cx="5472112" cy="708025"/>
          </a:xfrm>
          <a:prstGeom prst="rect">
            <a:avLst/>
          </a:prstGeom>
          <a:noFill/>
          <a:ln w="9525">
            <a:noFill/>
            <a:miter lim="800000"/>
            <a:headEnd/>
            <a:tailEnd/>
          </a:ln>
        </p:spPr>
        <p:txBody>
          <a:bodyPr anchor="ctr">
            <a:spAutoFit/>
          </a:bodyPr>
          <a:lstStyle/>
          <a:p>
            <a:pPr algn="l" rtl="0"/>
            <a:r>
              <a:rPr lang="en-US" sz="4000" b="1" u="sng"/>
              <a:t>Results:</a:t>
            </a:r>
            <a:endParaRPr lang="en-US" sz="4000" u="sng"/>
          </a:p>
        </p:txBody>
      </p:sp>
      <p:sp>
        <p:nvSpPr>
          <p:cNvPr id="18438" name="Rectangle 7"/>
          <p:cNvSpPr>
            <a:spLocks noChangeArrowheads="1"/>
          </p:cNvSpPr>
          <p:nvPr/>
        </p:nvSpPr>
        <p:spPr bwMode="auto">
          <a:xfrm>
            <a:off x="180975" y="2349500"/>
            <a:ext cx="9359900" cy="3539430"/>
          </a:xfrm>
          <a:prstGeom prst="rect">
            <a:avLst/>
          </a:prstGeom>
          <a:noFill/>
          <a:ln w="9525">
            <a:noFill/>
            <a:miter lim="800000"/>
            <a:headEnd/>
            <a:tailEnd/>
          </a:ln>
        </p:spPr>
        <p:txBody>
          <a:bodyPr>
            <a:spAutoFit/>
          </a:bodyPr>
          <a:lstStyle/>
          <a:p>
            <a:pPr algn="l" rtl="0" eaLnBrk="0" hangingPunct="0">
              <a:buFont typeface="Wingdings" pitchFamily="2" charset="2"/>
              <a:buChar char="q"/>
            </a:pPr>
            <a:r>
              <a:rPr lang="en-US" sz="3200" i="1" dirty="0">
                <a:latin typeface="Cambria" pitchFamily="18" charset="0"/>
              </a:rPr>
              <a:t>S.faecalis </a:t>
            </a:r>
            <a:r>
              <a:rPr lang="en-US" sz="3200" dirty="0">
                <a:latin typeface="Cambria" pitchFamily="18" charset="0"/>
              </a:rPr>
              <a:t>(10%)  and Coliform (15.9%) were the most common microorganisms </a:t>
            </a:r>
            <a:r>
              <a:rPr lang="en-US" sz="3200" dirty="0" smtClean="0">
                <a:latin typeface="Cambria" pitchFamily="18" charset="0"/>
              </a:rPr>
              <a:t> isolated from </a:t>
            </a:r>
            <a:r>
              <a:rPr lang="en-US" sz="3200" dirty="0">
                <a:latin typeface="Cambria" pitchFamily="18" charset="0"/>
              </a:rPr>
              <a:t>Homos, Taboula, Tahina and Fatoush salads </a:t>
            </a:r>
            <a:r>
              <a:rPr lang="en-US" sz="3200" dirty="0" smtClean="0">
                <a:latin typeface="Cambria" pitchFamily="18" charset="0"/>
              </a:rPr>
              <a:t>.These salads were </a:t>
            </a:r>
            <a:r>
              <a:rPr lang="en-US" sz="3200" dirty="0">
                <a:latin typeface="Cambria" pitchFamily="18" charset="0"/>
              </a:rPr>
              <a:t>the same </a:t>
            </a:r>
            <a:r>
              <a:rPr lang="en-US" sz="3200" dirty="0" smtClean="0">
                <a:latin typeface="Cambria" pitchFamily="18" charset="0"/>
              </a:rPr>
              <a:t>that </a:t>
            </a:r>
            <a:r>
              <a:rPr lang="en-US" sz="3200" dirty="0">
                <a:latin typeface="Cambria" pitchFamily="18" charset="0"/>
              </a:rPr>
              <a:t>contained the highest percentage of contaminant </a:t>
            </a:r>
            <a:r>
              <a:rPr lang="en-US" sz="3200" dirty="0" smtClean="0">
                <a:latin typeface="Cambria" pitchFamily="18" charset="0"/>
              </a:rPr>
              <a:t>(42%) </a:t>
            </a:r>
            <a:r>
              <a:rPr lang="en-US" sz="3200" dirty="0">
                <a:latin typeface="Cambria" pitchFamily="18" charset="0"/>
              </a:rPr>
              <a:t>including </a:t>
            </a:r>
            <a:r>
              <a:rPr lang="en-US" sz="3200" i="1" dirty="0">
                <a:latin typeface="Cambria" pitchFamily="18" charset="0"/>
              </a:rPr>
              <a:t>E.coli</a:t>
            </a:r>
            <a:r>
              <a:rPr lang="en-US" sz="3200" dirty="0">
                <a:latin typeface="Cambria" pitchFamily="18" charset="0"/>
              </a:rPr>
              <a:t> 0175:H7 (Table 3</a:t>
            </a:r>
            <a:r>
              <a:rPr lang="en-US" sz="3200" dirty="0" smtClean="0">
                <a:latin typeface="Cambria" pitchFamily="18" charset="0"/>
              </a:rPr>
              <a:t>), followed by the Leafy green, vegetable and cheese salads (36.2%)</a:t>
            </a:r>
            <a:endParaRPr lang="en-US" sz="3200" dirty="0">
              <a:latin typeface="Cambria" pitchFamily="18" charset="0"/>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Footer Placeholder 1"/>
          <p:cNvSpPr>
            <a:spLocks noGrp="1"/>
          </p:cNvSpPr>
          <p:nvPr>
            <p:ph type="ftr" sz="quarter" idx="10"/>
          </p:nvPr>
        </p:nvSpPr>
        <p:spPr>
          <a:noFill/>
        </p:spPr>
        <p:txBody>
          <a:bodyPr/>
          <a:lstStyle/>
          <a:p>
            <a:r>
              <a:rPr lang="en-US" smtClean="0">
                <a:latin typeface="Arial" pitchFamily="34" charset="0"/>
                <a:cs typeface="Arial" pitchFamily="34" charset="0"/>
              </a:rPr>
              <a:t>Abu Dhabi Food Control Authority</a:t>
            </a:r>
          </a:p>
        </p:txBody>
      </p:sp>
      <p:sp>
        <p:nvSpPr>
          <p:cNvPr id="3" name="Rectangle 2"/>
          <p:cNvSpPr txBox="1">
            <a:spLocks noChangeArrowheads="1"/>
          </p:cNvSpPr>
          <p:nvPr/>
        </p:nvSpPr>
        <p:spPr>
          <a:xfrm>
            <a:off x="217488" y="214313"/>
            <a:ext cx="7693025" cy="836612"/>
          </a:xfrm>
          <a:prstGeom prst="rect">
            <a:avLst/>
          </a:prstGeom>
        </p:spPr>
        <p:txBody>
          <a:bodyPr/>
          <a:lstStyle/>
          <a:p>
            <a:pPr algn="ctr" rtl="0">
              <a:defRPr/>
            </a:pPr>
            <a:endParaRPr lang="en-US" sz="2000" b="1" kern="0" dirty="0">
              <a:solidFill>
                <a:schemeClr val="bg1"/>
              </a:solidFill>
              <a:latin typeface="+mj-lt"/>
              <a:ea typeface="+mj-ea"/>
              <a:cs typeface="+mj-cs"/>
            </a:endParaRPr>
          </a:p>
        </p:txBody>
      </p:sp>
      <p:sp>
        <p:nvSpPr>
          <p:cNvPr id="19460" name="TextBox 4"/>
          <p:cNvSpPr txBox="1">
            <a:spLocks noChangeArrowheads="1"/>
          </p:cNvSpPr>
          <p:nvPr/>
        </p:nvSpPr>
        <p:spPr bwMode="auto">
          <a:xfrm>
            <a:off x="180404" y="0"/>
            <a:ext cx="7560245" cy="954088"/>
          </a:xfrm>
          <a:prstGeom prst="rect">
            <a:avLst/>
          </a:prstGeom>
          <a:noFill/>
          <a:ln w="9525">
            <a:noFill/>
            <a:miter lim="800000"/>
            <a:headEnd/>
            <a:tailEnd/>
          </a:ln>
        </p:spPr>
        <p:txBody>
          <a:bodyPr wrap="square">
            <a:spAutoFit/>
          </a:bodyPr>
          <a:lstStyle/>
          <a:p>
            <a:pPr algn="ctr" rtl="0"/>
            <a:r>
              <a:rPr lang="en-US" sz="2800" dirty="0">
                <a:solidFill>
                  <a:schemeClr val="bg1"/>
                </a:solidFill>
              </a:rPr>
              <a:t>Hygienic Status of Salads Displayed at Cold Buffets in   Abu Dhabi Hotels </a:t>
            </a:r>
          </a:p>
        </p:txBody>
      </p:sp>
      <p:sp>
        <p:nvSpPr>
          <p:cNvPr id="19461" name="Rectangle 2"/>
          <p:cNvSpPr>
            <a:spLocks noChangeArrowheads="1"/>
          </p:cNvSpPr>
          <p:nvPr/>
        </p:nvSpPr>
        <p:spPr bwMode="auto">
          <a:xfrm>
            <a:off x="252413" y="1417638"/>
            <a:ext cx="5472112" cy="708025"/>
          </a:xfrm>
          <a:prstGeom prst="rect">
            <a:avLst/>
          </a:prstGeom>
          <a:noFill/>
          <a:ln w="9525">
            <a:noFill/>
            <a:miter lim="800000"/>
            <a:headEnd/>
            <a:tailEnd/>
          </a:ln>
        </p:spPr>
        <p:txBody>
          <a:bodyPr anchor="ctr">
            <a:spAutoFit/>
          </a:bodyPr>
          <a:lstStyle/>
          <a:p>
            <a:pPr algn="l" rtl="0"/>
            <a:r>
              <a:rPr lang="en-US" sz="4000" b="1" u="sng"/>
              <a:t>Results:</a:t>
            </a:r>
            <a:endParaRPr lang="en-US" sz="4000" u="sng"/>
          </a:p>
        </p:txBody>
      </p:sp>
      <p:graphicFrame>
        <p:nvGraphicFramePr>
          <p:cNvPr id="9" name="Table 8"/>
          <p:cNvGraphicFramePr>
            <a:graphicFrameLocks noGrp="1"/>
          </p:cNvGraphicFramePr>
          <p:nvPr/>
        </p:nvGraphicFramePr>
        <p:xfrm>
          <a:off x="323850" y="2133600"/>
          <a:ext cx="9073010" cy="3942022"/>
        </p:xfrm>
        <a:graphic>
          <a:graphicData uri="http://schemas.openxmlformats.org/drawingml/2006/table">
            <a:tbl>
              <a:tblPr/>
              <a:tblGrid>
                <a:gridCol w="648643"/>
                <a:gridCol w="838816"/>
                <a:gridCol w="862331"/>
                <a:gridCol w="862331"/>
                <a:gridCol w="721492"/>
                <a:gridCol w="735495"/>
                <a:gridCol w="839270"/>
                <a:gridCol w="952930"/>
                <a:gridCol w="956087"/>
                <a:gridCol w="826229"/>
                <a:gridCol w="829386"/>
              </a:tblGrid>
              <a:tr h="552587">
                <a:tc gridSpan="11">
                  <a:txBody>
                    <a:bodyPr/>
                    <a:lstStyle/>
                    <a:p>
                      <a:pPr algn="ctr" rtl="0">
                        <a:lnSpc>
                          <a:spcPct val="115000"/>
                        </a:lnSpc>
                        <a:spcAft>
                          <a:spcPts val="0"/>
                        </a:spcAft>
                      </a:pPr>
                      <a:r>
                        <a:rPr lang="en-US" sz="1600" b="1" dirty="0">
                          <a:solidFill>
                            <a:srgbClr val="000000"/>
                          </a:solidFill>
                          <a:latin typeface="Arial"/>
                          <a:ea typeface="Times New Roman"/>
                          <a:cs typeface="Arial"/>
                        </a:rPr>
                        <a:t>Table (1)  Showing   Non-Compliant Microbiological Results(23 samples)  of Different Types of Salad Collected from Abu Dhabi Hotels (2006, 2007 &amp;2009)</a:t>
                      </a:r>
                      <a:endParaRPr lang="en-US" sz="1600" dirty="0">
                        <a:latin typeface="Calibri"/>
                        <a:ea typeface="Calibri"/>
                        <a:cs typeface="Arial"/>
                      </a:endParaRPr>
                    </a:p>
                  </a:txBody>
                  <a:tcPr marL="67312" marR="6731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rtl="1"/>
                      <a:endParaRPr lang="ar-AE"/>
                    </a:p>
                  </a:txBody>
                  <a:tcPr/>
                </a:tc>
                <a:tc hMerge="1">
                  <a:txBody>
                    <a:bodyPr/>
                    <a:lstStyle/>
                    <a:p>
                      <a:pPr rtl="1"/>
                      <a:endParaRPr lang="ar-AE"/>
                    </a:p>
                  </a:txBody>
                  <a:tcPr/>
                </a:tc>
                <a:tc hMerge="1">
                  <a:txBody>
                    <a:bodyPr/>
                    <a:lstStyle/>
                    <a:p>
                      <a:pPr rtl="1"/>
                      <a:endParaRPr lang="ar-AE"/>
                    </a:p>
                  </a:txBody>
                  <a:tcPr/>
                </a:tc>
                <a:tc hMerge="1">
                  <a:txBody>
                    <a:bodyPr/>
                    <a:lstStyle/>
                    <a:p>
                      <a:pPr rtl="1"/>
                      <a:endParaRPr lang="ar-AE"/>
                    </a:p>
                  </a:txBody>
                  <a:tcPr/>
                </a:tc>
                <a:tc hMerge="1">
                  <a:txBody>
                    <a:bodyPr/>
                    <a:lstStyle/>
                    <a:p>
                      <a:pPr rtl="1"/>
                      <a:endParaRPr lang="ar-AE"/>
                    </a:p>
                  </a:txBody>
                  <a:tcPr/>
                </a:tc>
                <a:tc hMerge="1">
                  <a:txBody>
                    <a:bodyPr/>
                    <a:lstStyle/>
                    <a:p>
                      <a:pPr rtl="1"/>
                      <a:endParaRPr lang="ar-AE"/>
                    </a:p>
                  </a:txBody>
                  <a:tcPr/>
                </a:tc>
                <a:tc hMerge="1">
                  <a:txBody>
                    <a:bodyPr/>
                    <a:lstStyle/>
                    <a:p>
                      <a:pPr rtl="1"/>
                      <a:endParaRPr lang="ar-AE"/>
                    </a:p>
                  </a:txBody>
                  <a:tcPr/>
                </a:tc>
                <a:tc hMerge="1">
                  <a:txBody>
                    <a:bodyPr/>
                    <a:lstStyle/>
                    <a:p>
                      <a:pPr rtl="1"/>
                      <a:endParaRPr lang="ar-AE"/>
                    </a:p>
                  </a:txBody>
                  <a:tcPr/>
                </a:tc>
                <a:tc hMerge="1">
                  <a:txBody>
                    <a:bodyPr/>
                    <a:lstStyle/>
                    <a:p>
                      <a:pPr rtl="1"/>
                      <a:endParaRPr lang="ar-AE"/>
                    </a:p>
                  </a:txBody>
                  <a:tcPr/>
                </a:tc>
                <a:tc hMerge="1">
                  <a:txBody>
                    <a:bodyPr/>
                    <a:lstStyle/>
                    <a:p>
                      <a:pPr rtl="1"/>
                      <a:endParaRPr lang="ar-AE"/>
                    </a:p>
                  </a:txBody>
                  <a:tcPr/>
                </a:tc>
              </a:tr>
              <a:tr h="296614">
                <a:tc rowSpan="2">
                  <a:txBody>
                    <a:bodyPr/>
                    <a:lstStyle/>
                    <a:p>
                      <a:pPr algn="ctr" rtl="0">
                        <a:lnSpc>
                          <a:spcPct val="115000"/>
                        </a:lnSpc>
                        <a:spcAft>
                          <a:spcPts val="0"/>
                        </a:spcAft>
                      </a:pPr>
                      <a:r>
                        <a:rPr lang="en-US" sz="1600" dirty="0">
                          <a:solidFill>
                            <a:srgbClr val="000000"/>
                          </a:solidFill>
                          <a:latin typeface="Arial"/>
                          <a:ea typeface="Times New Roman"/>
                          <a:cs typeface="Arial"/>
                        </a:rPr>
                        <a:t>Year</a:t>
                      </a:r>
                      <a:endParaRPr lang="en-US" sz="1600" dirty="0">
                        <a:latin typeface="Calibri"/>
                        <a:ea typeface="Calibri"/>
                        <a:cs typeface="Arial"/>
                      </a:endParaRPr>
                    </a:p>
                  </a:txBody>
                  <a:tcPr marL="67312" marR="6731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8D8D8"/>
                    </a:solidFill>
                  </a:tcPr>
                </a:tc>
                <a:tc rowSpan="2">
                  <a:txBody>
                    <a:bodyPr/>
                    <a:lstStyle/>
                    <a:p>
                      <a:pPr algn="ctr" rtl="0">
                        <a:lnSpc>
                          <a:spcPct val="115000"/>
                        </a:lnSpc>
                        <a:spcAft>
                          <a:spcPts val="0"/>
                        </a:spcAft>
                      </a:pPr>
                      <a:r>
                        <a:rPr lang="en-US" sz="1600" dirty="0">
                          <a:solidFill>
                            <a:srgbClr val="000000"/>
                          </a:solidFill>
                          <a:latin typeface="Arial"/>
                          <a:ea typeface="Times New Roman"/>
                          <a:cs typeface="Arial"/>
                        </a:rPr>
                        <a:t>Total samples</a:t>
                      </a:r>
                      <a:endParaRPr lang="en-US" sz="1600" dirty="0">
                        <a:latin typeface="Calibri"/>
                        <a:ea typeface="Calibri"/>
                        <a:cs typeface="Arial"/>
                      </a:endParaRPr>
                    </a:p>
                  </a:txBody>
                  <a:tcPr marL="67312" marR="6731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8D8D8"/>
                    </a:solidFill>
                  </a:tcPr>
                </a:tc>
                <a:tc gridSpan="9">
                  <a:txBody>
                    <a:bodyPr/>
                    <a:lstStyle/>
                    <a:p>
                      <a:pPr algn="ctr" rtl="0">
                        <a:lnSpc>
                          <a:spcPct val="115000"/>
                        </a:lnSpc>
                        <a:spcAft>
                          <a:spcPts val="0"/>
                        </a:spcAft>
                      </a:pPr>
                      <a:r>
                        <a:rPr lang="en-US" sz="1600" b="1" dirty="0">
                          <a:solidFill>
                            <a:srgbClr val="000000"/>
                          </a:solidFill>
                          <a:latin typeface="Arial"/>
                          <a:ea typeface="Times New Roman"/>
                          <a:cs typeface="Arial"/>
                        </a:rPr>
                        <a:t>Reasons for Non - compliance</a:t>
                      </a:r>
                      <a:endParaRPr lang="en-US" sz="1600" dirty="0">
                        <a:latin typeface="Calibri"/>
                        <a:ea typeface="Calibri"/>
                        <a:cs typeface="Arial"/>
                      </a:endParaRPr>
                    </a:p>
                  </a:txBody>
                  <a:tcPr marL="67312" marR="6731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8D8D8"/>
                    </a:solidFill>
                  </a:tcPr>
                </a:tc>
                <a:tc hMerge="1">
                  <a:txBody>
                    <a:bodyPr/>
                    <a:lstStyle/>
                    <a:p>
                      <a:pPr rtl="1"/>
                      <a:endParaRPr lang="ar-AE"/>
                    </a:p>
                  </a:txBody>
                  <a:tcPr/>
                </a:tc>
                <a:tc hMerge="1">
                  <a:txBody>
                    <a:bodyPr/>
                    <a:lstStyle/>
                    <a:p>
                      <a:pPr rtl="1"/>
                      <a:endParaRPr lang="ar-AE"/>
                    </a:p>
                  </a:txBody>
                  <a:tcPr/>
                </a:tc>
                <a:tc hMerge="1">
                  <a:txBody>
                    <a:bodyPr/>
                    <a:lstStyle/>
                    <a:p>
                      <a:pPr rtl="1"/>
                      <a:endParaRPr lang="ar-AE"/>
                    </a:p>
                  </a:txBody>
                  <a:tcPr/>
                </a:tc>
                <a:tc hMerge="1">
                  <a:txBody>
                    <a:bodyPr/>
                    <a:lstStyle/>
                    <a:p>
                      <a:pPr rtl="1"/>
                      <a:endParaRPr lang="ar-AE"/>
                    </a:p>
                  </a:txBody>
                  <a:tcPr/>
                </a:tc>
                <a:tc hMerge="1">
                  <a:txBody>
                    <a:bodyPr/>
                    <a:lstStyle/>
                    <a:p>
                      <a:pPr rtl="1"/>
                      <a:endParaRPr lang="ar-AE"/>
                    </a:p>
                  </a:txBody>
                  <a:tcPr/>
                </a:tc>
                <a:tc hMerge="1">
                  <a:txBody>
                    <a:bodyPr/>
                    <a:lstStyle/>
                    <a:p>
                      <a:pPr rtl="1"/>
                      <a:endParaRPr lang="ar-AE"/>
                    </a:p>
                  </a:txBody>
                  <a:tcPr/>
                </a:tc>
                <a:tc hMerge="1">
                  <a:txBody>
                    <a:bodyPr/>
                    <a:lstStyle/>
                    <a:p>
                      <a:pPr rtl="1"/>
                      <a:endParaRPr lang="ar-AE"/>
                    </a:p>
                  </a:txBody>
                  <a:tcPr/>
                </a:tc>
                <a:tc hMerge="1">
                  <a:txBody>
                    <a:bodyPr/>
                    <a:lstStyle/>
                    <a:p>
                      <a:pPr rtl="1"/>
                      <a:endParaRPr lang="ar-AE"/>
                    </a:p>
                  </a:txBody>
                  <a:tcPr/>
                </a:tc>
              </a:tr>
              <a:tr h="828881">
                <a:tc vMerge="1">
                  <a:txBody>
                    <a:bodyPr/>
                    <a:lstStyle/>
                    <a:p>
                      <a:pPr rtl="1"/>
                      <a:endParaRPr lang="ar-AE"/>
                    </a:p>
                  </a:txBody>
                  <a:tcPr/>
                </a:tc>
                <a:tc vMerge="1">
                  <a:txBody>
                    <a:bodyPr/>
                    <a:lstStyle/>
                    <a:p>
                      <a:pPr rtl="1"/>
                      <a:endParaRPr lang="ar-AE"/>
                    </a:p>
                  </a:txBody>
                  <a:tcPr/>
                </a:tc>
                <a:tc>
                  <a:txBody>
                    <a:bodyPr/>
                    <a:lstStyle/>
                    <a:p>
                      <a:pPr algn="ctr" rtl="0">
                        <a:lnSpc>
                          <a:spcPct val="115000"/>
                        </a:lnSpc>
                        <a:spcAft>
                          <a:spcPts val="0"/>
                        </a:spcAft>
                      </a:pPr>
                      <a:r>
                        <a:rPr lang="en-US" sz="1600" dirty="0">
                          <a:solidFill>
                            <a:srgbClr val="000000"/>
                          </a:solidFill>
                          <a:latin typeface="Arial"/>
                          <a:ea typeface="Times New Roman"/>
                          <a:cs typeface="Arial"/>
                        </a:rPr>
                        <a:t>HTBC</a:t>
                      </a:r>
                      <a:endParaRPr lang="en-US" sz="1600" dirty="0">
                        <a:latin typeface="Calibri"/>
                        <a:ea typeface="Calibri"/>
                        <a:cs typeface="Arial"/>
                      </a:endParaRPr>
                    </a:p>
                  </a:txBody>
                  <a:tcPr marL="67312" marR="6731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8D8D8"/>
                    </a:solidFill>
                  </a:tcPr>
                </a:tc>
                <a:tc>
                  <a:txBody>
                    <a:bodyPr/>
                    <a:lstStyle/>
                    <a:p>
                      <a:pPr algn="ctr" rtl="0">
                        <a:lnSpc>
                          <a:spcPct val="115000"/>
                        </a:lnSpc>
                        <a:spcAft>
                          <a:spcPts val="0"/>
                        </a:spcAft>
                      </a:pPr>
                      <a:r>
                        <a:rPr lang="en-US" sz="1600" dirty="0">
                          <a:solidFill>
                            <a:srgbClr val="000000"/>
                          </a:solidFill>
                          <a:latin typeface="Arial"/>
                          <a:ea typeface="Times New Roman"/>
                          <a:cs typeface="Arial"/>
                        </a:rPr>
                        <a:t>L</a:t>
                      </a:r>
                      <a:r>
                        <a:rPr lang="en-US" sz="1600" dirty="0" smtClean="0">
                          <a:solidFill>
                            <a:srgbClr val="000000"/>
                          </a:solidFill>
                          <a:latin typeface="Arial"/>
                          <a:ea typeface="Times New Roman"/>
                          <a:cs typeface="Arial"/>
                        </a:rPr>
                        <a:t>.</a:t>
                      </a:r>
                    </a:p>
                    <a:p>
                      <a:pPr algn="ctr" rtl="0">
                        <a:lnSpc>
                          <a:spcPct val="115000"/>
                        </a:lnSpc>
                        <a:spcAft>
                          <a:spcPts val="0"/>
                        </a:spcAft>
                      </a:pPr>
                      <a:r>
                        <a:rPr lang="en-US" sz="1600" dirty="0" err="1" smtClean="0">
                          <a:solidFill>
                            <a:srgbClr val="000000"/>
                          </a:solidFill>
                          <a:latin typeface="Arial"/>
                          <a:ea typeface="Times New Roman"/>
                          <a:cs typeface="Arial"/>
                        </a:rPr>
                        <a:t>monocy</a:t>
                      </a:r>
                      <a:r>
                        <a:rPr lang="en-US" sz="1600" dirty="0">
                          <a:solidFill>
                            <a:srgbClr val="000000"/>
                          </a:solidFill>
                          <a:latin typeface="Arial"/>
                          <a:ea typeface="Times New Roman"/>
                          <a:cs typeface="Arial"/>
                        </a:rPr>
                        <a:t>.</a:t>
                      </a:r>
                      <a:endParaRPr lang="en-US" sz="1600" dirty="0">
                        <a:latin typeface="Calibri"/>
                        <a:ea typeface="Calibri"/>
                        <a:cs typeface="Arial"/>
                      </a:endParaRPr>
                    </a:p>
                  </a:txBody>
                  <a:tcPr marL="67312" marR="6731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8D8D8"/>
                    </a:solidFill>
                  </a:tcPr>
                </a:tc>
                <a:tc>
                  <a:txBody>
                    <a:bodyPr/>
                    <a:lstStyle/>
                    <a:p>
                      <a:pPr algn="ctr" rtl="0">
                        <a:lnSpc>
                          <a:spcPct val="115000"/>
                        </a:lnSpc>
                        <a:spcAft>
                          <a:spcPts val="0"/>
                        </a:spcAft>
                      </a:pPr>
                      <a:r>
                        <a:rPr lang="en-US" sz="1600" dirty="0">
                          <a:solidFill>
                            <a:srgbClr val="000000"/>
                          </a:solidFill>
                          <a:latin typeface="Arial"/>
                          <a:ea typeface="Times New Roman"/>
                          <a:cs typeface="Arial"/>
                        </a:rPr>
                        <a:t>H CC C</a:t>
                      </a:r>
                      <a:endParaRPr lang="en-US" sz="1600" dirty="0">
                        <a:latin typeface="Calibri"/>
                        <a:ea typeface="Calibri"/>
                        <a:cs typeface="Arial"/>
                      </a:endParaRPr>
                    </a:p>
                  </a:txBody>
                  <a:tcPr marL="67312" marR="6731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8D8D8"/>
                    </a:solidFill>
                  </a:tcPr>
                </a:tc>
                <a:tc>
                  <a:txBody>
                    <a:bodyPr/>
                    <a:lstStyle/>
                    <a:p>
                      <a:pPr algn="ctr" rtl="0">
                        <a:lnSpc>
                          <a:spcPct val="115000"/>
                        </a:lnSpc>
                        <a:spcAft>
                          <a:spcPts val="0"/>
                        </a:spcAft>
                      </a:pPr>
                      <a:r>
                        <a:rPr lang="en-US" sz="1600" dirty="0">
                          <a:solidFill>
                            <a:srgbClr val="000000"/>
                          </a:solidFill>
                          <a:latin typeface="Arial"/>
                          <a:ea typeface="Times New Roman"/>
                          <a:cs typeface="Arial"/>
                        </a:rPr>
                        <a:t>E.coli 0157:H7</a:t>
                      </a:r>
                      <a:endParaRPr lang="en-US" sz="1600" dirty="0">
                        <a:latin typeface="Calibri"/>
                        <a:ea typeface="Calibri"/>
                        <a:cs typeface="Arial"/>
                      </a:endParaRPr>
                    </a:p>
                  </a:txBody>
                  <a:tcPr marL="67312" marR="6731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8D8D8"/>
                    </a:solidFill>
                  </a:tcPr>
                </a:tc>
                <a:tc>
                  <a:txBody>
                    <a:bodyPr/>
                    <a:lstStyle/>
                    <a:p>
                      <a:pPr algn="ctr" rtl="0">
                        <a:lnSpc>
                          <a:spcPct val="115000"/>
                        </a:lnSpc>
                        <a:spcAft>
                          <a:spcPts val="0"/>
                        </a:spcAft>
                      </a:pPr>
                      <a:r>
                        <a:rPr lang="en-US" sz="1600" dirty="0">
                          <a:solidFill>
                            <a:srgbClr val="000000"/>
                          </a:solidFill>
                          <a:latin typeface="Arial"/>
                          <a:ea typeface="Times New Roman"/>
                          <a:cs typeface="Arial"/>
                        </a:rPr>
                        <a:t>Other E.coli</a:t>
                      </a:r>
                      <a:endParaRPr lang="en-US" sz="1600" dirty="0">
                        <a:latin typeface="Calibri"/>
                        <a:ea typeface="Calibri"/>
                        <a:cs typeface="Arial"/>
                      </a:endParaRPr>
                    </a:p>
                  </a:txBody>
                  <a:tcPr marL="67312" marR="6731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8D8D8"/>
                    </a:solidFill>
                  </a:tcPr>
                </a:tc>
                <a:tc>
                  <a:txBody>
                    <a:bodyPr/>
                    <a:lstStyle/>
                    <a:p>
                      <a:pPr algn="ctr" rtl="0">
                        <a:lnSpc>
                          <a:spcPct val="115000"/>
                        </a:lnSpc>
                        <a:spcAft>
                          <a:spcPts val="0"/>
                        </a:spcAft>
                      </a:pPr>
                      <a:r>
                        <a:rPr lang="en-US" sz="1600" dirty="0">
                          <a:solidFill>
                            <a:srgbClr val="000000"/>
                          </a:solidFill>
                          <a:latin typeface="Arial"/>
                          <a:ea typeface="Times New Roman"/>
                          <a:cs typeface="Arial"/>
                        </a:rPr>
                        <a:t>Yeast &amp;moulds</a:t>
                      </a:r>
                      <a:endParaRPr lang="en-US" sz="1600" dirty="0">
                        <a:latin typeface="Calibri"/>
                        <a:ea typeface="Calibri"/>
                        <a:cs typeface="Arial"/>
                      </a:endParaRPr>
                    </a:p>
                  </a:txBody>
                  <a:tcPr marL="67312" marR="6731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8D8D8"/>
                    </a:solidFill>
                  </a:tcPr>
                </a:tc>
                <a:tc>
                  <a:txBody>
                    <a:bodyPr/>
                    <a:lstStyle/>
                    <a:p>
                      <a:pPr algn="ctr" rtl="0">
                        <a:lnSpc>
                          <a:spcPct val="115000"/>
                        </a:lnSpc>
                        <a:spcAft>
                          <a:spcPts val="0"/>
                        </a:spcAft>
                      </a:pPr>
                      <a:r>
                        <a:rPr lang="en-US" sz="1600" dirty="0">
                          <a:solidFill>
                            <a:srgbClr val="000000"/>
                          </a:solidFill>
                          <a:latin typeface="Arial"/>
                          <a:ea typeface="Times New Roman"/>
                          <a:cs typeface="Arial"/>
                        </a:rPr>
                        <a:t>H.C. </a:t>
                      </a:r>
                      <a:r>
                        <a:rPr lang="en-US" sz="1600" dirty="0" err="1">
                          <a:solidFill>
                            <a:srgbClr val="000000"/>
                          </a:solidFill>
                          <a:latin typeface="Arial"/>
                          <a:ea typeface="Times New Roman"/>
                          <a:cs typeface="Arial"/>
                        </a:rPr>
                        <a:t>Enterococci</a:t>
                      </a:r>
                      <a:endParaRPr lang="en-US" sz="1600" dirty="0">
                        <a:latin typeface="Calibri"/>
                        <a:ea typeface="Calibri"/>
                        <a:cs typeface="Arial"/>
                      </a:endParaRPr>
                    </a:p>
                  </a:txBody>
                  <a:tcPr marL="67312" marR="6731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8D8D8"/>
                    </a:solidFill>
                  </a:tcPr>
                </a:tc>
                <a:tc>
                  <a:txBody>
                    <a:bodyPr/>
                    <a:lstStyle/>
                    <a:p>
                      <a:pPr algn="ctr" rtl="0">
                        <a:lnSpc>
                          <a:spcPct val="115000"/>
                        </a:lnSpc>
                        <a:spcAft>
                          <a:spcPts val="0"/>
                        </a:spcAft>
                      </a:pPr>
                      <a:r>
                        <a:rPr lang="en-US" sz="1600" dirty="0">
                          <a:solidFill>
                            <a:srgbClr val="000000"/>
                          </a:solidFill>
                          <a:latin typeface="Arial"/>
                          <a:ea typeface="Times New Roman"/>
                          <a:cs typeface="Arial"/>
                        </a:rPr>
                        <a:t>S</a:t>
                      </a:r>
                      <a:r>
                        <a:rPr lang="en-US" sz="1600" dirty="0" smtClean="0">
                          <a:solidFill>
                            <a:srgbClr val="000000"/>
                          </a:solidFill>
                          <a:latin typeface="Arial"/>
                          <a:ea typeface="Times New Roman"/>
                          <a:cs typeface="Arial"/>
                        </a:rPr>
                        <a:t>.</a:t>
                      </a:r>
                    </a:p>
                    <a:p>
                      <a:pPr algn="ctr" rtl="0">
                        <a:lnSpc>
                          <a:spcPct val="115000"/>
                        </a:lnSpc>
                        <a:spcAft>
                          <a:spcPts val="0"/>
                        </a:spcAft>
                      </a:pPr>
                      <a:r>
                        <a:rPr lang="en-US" sz="1600" dirty="0" err="1" smtClean="0">
                          <a:solidFill>
                            <a:srgbClr val="000000"/>
                          </a:solidFill>
                          <a:latin typeface="Arial"/>
                          <a:ea typeface="Times New Roman"/>
                          <a:cs typeface="Arial"/>
                        </a:rPr>
                        <a:t>aureus</a:t>
                      </a:r>
                      <a:endParaRPr lang="en-US" sz="1600" dirty="0">
                        <a:latin typeface="Calibri"/>
                        <a:ea typeface="Calibri"/>
                        <a:cs typeface="Arial"/>
                      </a:endParaRPr>
                    </a:p>
                  </a:txBody>
                  <a:tcPr marL="67312" marR="6731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8D8D8"/>
                    </a:solidFill>
                  </a:tcPr>
                </a:tc>
                <a:tc>
                  <a:txBody>
                    <a:bodyPr/>
                    <a:lstStyle/>
                    <a:p>
                      <a:pPr algn="ctr" rtl="0">
                        <a:lnSpc>
                          <a:spcPct val="115000"/>
                        </a:lnSpc>
                        <a:spcAft>
                          <a:spcPts val="0"/>
                        </a:spcAft>
                      </a:pPr>
                      <a:r>
                        <a:rPr lang="en-US" sz="1600">
                          <a:solidFill>
                            <a:srgbClr val="000000"/>
                          </a:solidFill>
                          <a:latin typeface="Arial"/>
                          <a:ea typeface="Times New Roman"/>
                          <a:cs typeface="Arial"/>
                        </a:rPr>
                        <a:t>Total</a:t>
                      </a:r>
                      <a:endParaRPr lang="en-US" sz="1600">
                        <a:latin typeface="Calibri"/>
                        <a:ea typeface="Calibri"/>
                        <a:cs typeface="Arial"/>
                      </a:endParaRPr>
                    </a:p>
                  </a:txBody>
                  <a:tcPr marL="67312" marR="6731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8D8D8"/>
                    </a:solidFill>
                  </a:tcPr>
                </a:tc>
              </a:tr>
              <a:tr h="552587">
                <a:tc>
                  <a:txBody>
                    <a:bodyPr/>
                    <a:lstStyle/>
                    <a:p>
                      <a:pPr algn="ctr" rtl="0">
                        <a:lnSpc>
                          <a:spcPct val="115000"/>
                        </a:lnSpc>
                        <a:spcAft>
                          <a:spcPts val="0"/>
                        </a:spcAft>
                      </a:pPr>
                      <a:r>
                        <a:rPr lang="en-US" sz="1600">
                          <a:solidFill>
                            <a:srgbClr val="000000"/>
                          </a:solidFill>
                          <a:latin typeface="Arial"/>
                          <a:ea typeface="Times New Roman"/>
                          <a:cs typeface="Arial"/>
                        </a:rPr>
                        <a:t>2006</a:t>
                      </a:r>
                      <a:endParaRPr lang="en-US" sz="1600">
                        <a:latin typeface="Calibri"/>
                        <a:ea typeface="Calibri"/>
                        <a:cs typeface="Arial"/>
                      </a:endParaRPr>
                    </a:p>
                  </a:txBody>
                  <a:tcPr marL="67312" marR="6731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a:lnSpc>
                          <a:spcPct val="115000"/>
                        </a:lnSpc>
                        <a:spcAft>
                          <a:spcPts val="0"/>
                        </a:spcAft>
                      </a:pPr>
                      <a:r>
                        <a:rPr lang="en-US" sz="1600">
                          <a:solidFill>
                            <a:srgbClr val="000000"/>
                          </a:solidFill>
                          <a:latin typeface="Arial"/>
                          <a:ea typeface="Times New Roman"/>
                          <a:cs typeface="Arial"/>
                        </a:rPr>
                        <a:t>50</a:t>
                      </a:r>
                      <a:endParaRPr lang="en-US" sz="1600">
                        <a:latin typeface="Calibri"/>
                        <a:ea typeface="Calibri"/>
                        <a:cs typeface="Arial"/>
                      </a:endParaRPr>
                    </a:p>
                  </a:txBody>
                  <a:tcPr marL="67312" marR="6731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a:lnSpc>
                          <a:spcPct val="115000"/>
                        </a:lnSpc>
                        <a:spcAft>
                          <a:spcPts val="0"/>
                        </a:spcAft>
                      </a:pPr>
                      <a:r>
                        <a:rPr lang="en-US" sz="1600" dirty="0">
                          <a:solidFill>
                            <a:srgbClr val="000000"/>
                          </a:solidFill>
                          <a:latin typeface="Arial"/>
                          <a:ea typeface="Times New Roman"/>
                          <a:cs typeface="Arial"/>
                        </a:rPr>
                        <a:t>0</a:t>
                      </a:r>
                      <a:endParaRPr lang="en-US" sz="1600" dirty="0">
                        <a:latin typeface="Calibri"/>
                        <a:ea typeface="Calibri"/>
                        <a:cs typeface="Arial"/>
                      </a:endParaRPr>
                    </a:p>
                  </a:txBody>
                  <a:tcPr marL="67312" marR="6731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a:lnSpc>
                          <a:spcPct val="115000"/>
                        </a:lnSpc>
                        <a:spcAft>
                          <a:spcPts val="0"/>
                        </a:spcAft>
                      </a:pPr>
                      <a:r>
                        <a:rPr lang="en-US" sz="1600" dirty="0">
                          <a:solidFill>
                            <a:srgbClr val="000000"/>
                          </a:solidFill>
                          <a:latin typeface="Arial"/>
                          <a:ea typeface="Times New Roman"/>
                          <a:cs typeface="Arial"/>
                        </a:rPr>
                        <a:t>1</a:t>
                      </a:r>
                      <a:endParaRPr lang="en-US" sz="1600" dirty="0">
                        <a:latin typeface="Calibri"/>
                        <a:ea typeface="Calibri"/>
                        <a:cs typeface="Arial"/>
                      </a:endParaRPr>
                    </a:p>
                  </a:txBody>
                  <a:tcPr marL="67312" marR="6731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a:lnSpc>
                          <a:spcPct val="115000"/>
                        </a:lnSpc>
                        <a:spcAft>
                          <a:spcPts val="0"/>
                        </a:spcAft>
                      </a:pPr>
                      <a:r>
                        <a:rPr lang="en-US" sz="1600">
                          <a:solidFill>
                            <a:srgbClr val="000000"/>
                          </a:solidFill>
                          <a:latin typeface="Arial"/>
                          <a:ea typeface="Times New Roman"/>
                          <a:cs typeface="Arial"/>
                        </a:rPr>
                        <a:t>0</a:t>
                      </a:r>
                      <a:endParaRPr lang="en-US" sz="1600">
                        <a:latin typeface="Calibri"/>
                        <a:ea typeface="Calibri"/>
                        <a:cs typeface="Arial"/>
                      </a:endParaRPr>
                    </a:p>
                  </a:txBody>
                  <a:tcPr marL="67312" marR="6731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a:lnSpc>
                          <a:spcPct val="115000"/>
                        </a:lnSpc>
                        <a:spcAft>
                          <a:spcPts val="0"/>
                        </a:spcAft>
                      </a:pPr>
                      <a:r>
                        <a:rPr lang="en-US" sz="1600" dirty="0">
                          <a:solidFill>
                            <a:srgbClr val="000000"/>
                          </a:solidFill>
                          <a:latin typeface="Arial"/>
                          <a:ea typeface="Times New Roman"/>
                          <a:cs typeface="Arial"/>
                        </a:rPr>
                        <a:t>4</a:t>
                      </a:r>
                      <a:endParaRPr lang="en-US" sz="1600" dirty="0">
                        <a:latin typeface="Calibri"/>
                        <a:ea typeface="Calibri"/>
                        <a:cs typeface="Arial"/>
                      </a:endParaRPr>
                    </a:p>
                  </a:txBody>
                  <a:tcPr marL="67312" marR="6731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a:lnSpc>
                          <a:spcPct val="115000"/>
                        </a:lnSpc>
                        <a:spcAft>
                          <a:spcPts val="0"/>
                        </a:spcAft>
                      </a:pPr>
                      <a:r>
                        <a:rPr lang="en-US" sz="1600">
                          <a:solidFill>
                            <a:srgbClr val="000000"/>
                          </a:solidFill>
                          <a:latin typeface="Arial"/>
                          <a:ea typeface="Times New Roman"/>
                          <a:cs typeface="Arial"/>
                        </a:rPr>
                        <a:t>2</a:t>
                      </a:r>
                      <a:endParaRPr lang="en-US" sz="1600">
                        <a:latin typeface="Calibri"/>
                        <a:ea typeface="Calibri"/>
                        <a:cs typeface="Arial"/>
                      </a:endParaRPr>
                    </a:p>
                  </a:txBody>
                  <a:tcPr marL="67312" marR="6731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a:lnSpc>
                          <a:spcPct val="115000"/>
                        </a:lnSpc>
                        <a:spcAft>
                          <a:spcPts val="0"/>
                        </a:spcAft>
                      </a:pPr>
                      <a:r>
                        <a:rPr lang="en-US" sz="1600">
                          <a:solidFill>
                            <a:srgbClr val="000000"/>
                          </a:solidFill>
                          <a:latin typeface="Arial"/>
                          <a:ea typeface="Times New Roman"/>
                          <a:cs typeface="Arial"/>
                        </a:rPr>
                        <a:t>1</a:t>
                      </a:r>
                      <a:endParaRPr lang="en-US" sz="1600">
                        <a:latin typeface="Calibri"/>
                        <a:ea typeface="Calibri"/>
                        <a:cs typeface="Arial"/>
                      </a:endParaRPr>
                    </a:p>
                  </a:txBody>
                  <a:tcPr marL="67312" marR="6731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a:lnSpc>
                          <a:spcPct val="115000"/>
                        </a:lnSpc>
                        <a:spcAft>
                          <a:spcPts val="0"/>
                        </a:spcAft>
                      </a:pPr>
                      <a:r>
                        <a:rPr lang="en-US" sz="1600">
                          <a:solidFill>
                            <a:srgbClr val="000000"/>
                          </a:solidFill>
                          <a:latin typeface="Arial"/>
                          <a:ea typeface="Times New Roman"/>
                          <a:cs typeface="Arial"/>
                        </a:rPr>
                        <a:t>0</a:t>
                      </a:r>
                      <a:endParaRPr lang="en-US" sz="1600">
                        <a:latin typeface="Calibri"/>
                        <a:ea typeface="Calibri"/>
                        <a:cs typeface="Arial"/>
                      </a:endParaRPr>
                    </a:p>
                  </a:txBody>
                  <a:tcPr marL="67312" marR="6731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a:lnSpc>
                          <a:spcPct val="115000"/>
                        </a:lnSpc>
                        <a:spcAft>
                          <a:spcPts val="0"/>
                        </a:spcAft>
                      </a:pPr>
                      <a:r>
                        <a:rPr lang="en-US" sz="1600">
                          <a:solidFill>
                            <a:srgbClr val="000000"/>
                          </a:solidFill>
                          <a:latin typeface="Arial"/>
                          <a:ea typeface="Times New Roman"/>
                          <a:cs typeface="Arial"/>
                        </a:rPr>
                        <a:t>0</a:t>
                      </a:r>
                      <a:endParaRPr lang="en-US" sz="1600">
                        <a:latin typeface="Calibri"/>
                        <a:ea typeface="Calibri"/>
                        <a:cs typeface="Arial"/>
                      </a:endParaRPr>
                    </a:p>
                  </a:txBody>
                  <a:tcPr marL="67312" marR="6731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a:lnSpc>
                          <a:spcPct val="115000"/>
                        </a:lnSpc>
                        <a:spcAft>
                          <a:spcPts val="0"/>
                        </a:spcAft>
                      </a:pPr>
                      <a:r>
                        <a:rPr lang="en-US" sz="1600" dirty="0" smtClean="0">
                          <a:solidFill>
                            <a:srgbClr val="000000"/>
                          </a:solidFill>
                          <a:latin typeface="Arial"/>
                          <a:ea typeface="Times New Roman"/>
                          <a:cs typeface="Arial"/>
                        </a:rPr>
                        <a:t>8(16.0%)</a:t>
                      </a:r>
                      <a:endParaRPr lang="en-US" sz="1600" dirty="0">
                        <a:latin typeface="Calibri"/>
                        <a:ea typeface="Calibri"/>
                        <a:cs typeface="Arial"/>
                      </a:endParaRPr>
                    </a:p>
                  </a:txBody>
                  <a:tcPr marL="67312" marR="6731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52587">
                <a:tc>
                  <a:txBody>
                    <a:bodyPr/>
                    <a:lstStyle/>
                    <a:p>
                      <a:pPr algn="ctr" rtl="0">
                        <a:lnSpc>
                          <a:spcPct val="115000"/>
                        </a:lnSpc>
                        <a:spcAft>
                          <a:spcPts val="0"/>
                        </a:spcAft>
                      </a:pPr>
                      <a:r>
                        <a:rPr lang="en-US" sz="1600">
                          <a:solidFill>
                            <a:srgbClr val="000000"/>
                          </a:solidFill>
                          <a:latin typeface="Arial"/>
                          <a:ea typeface="Times New Roman"/>
                          <a:cs typeface="Arial"/>
                        </a:rPr>
                        <a:t>2007</a:t>
                      </a:r>
                      <a:endParaRPr lang="en-US" sz="1600">
                        <a:latin typeface="Calibri"/>
                        <a:ea typeface="Calibri"/>
                        <a:cs typeface="Arial"/>
                      </a:endParaRPr>
                    </a:p>
                  </a:txBody>
                  <a:tcPr marL="67312" marR="6731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algn="ctr" rtl="0">
                        <a:lnSpc>
                          <a:spcPct val="115000"/>
                        </a:lnSpc>
                        <a:spcAft>
                          <a:spcPts val="0"/>
                        </a:spcAft>
                      </a:pPr>
                      <a:r>
                        <a:rPr lang="en-US" sz="1600">
                          <a:solidFill>
                            <a:srgbClr val="000000"/>
                          </a:solidFill>
                          <a:latin typeface="Arial"/>
                          <a:ea typeface="Times New Roman"/>
                          <a:cs typeface="Arial"/>
                        </a:rPr>
                        <a:t>192</a:t>
                      </a:r>
                      <a:endParaRPr lang="en-US" sz="1600">
                        <a:latin typeface="Calibri"/>
                        <a:ea typeface="Calibri"/>
                        <a:cs typeface="Arial"/>
                      </a:endParaRPr>
                    </a:p>
                  </a:txBody>
                  <a:tcPr marL="67312" marR="6731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algn="ctr" rtl="0">
                        <a:lnSpc>
                          <a:spcPct val="115000"/>
                        </a:lnSpc>
                        <a:spcAft>
                          <a:spcPts val="0"/>
                        </a:spcAft>
                      </a:pPr>
                      <a:r>
                        <a:rPr lang="en-US" sz="1600">
                          <a:solidFill>
                            <a:srgbClr val="000000"/>
                          </a:solidFill>
                          <a:latin typeface="Arial"/>
                          <a:ea typeface="Times New Roman"/>
                          <a:cs typeface="Arial"/>
                        </a:rPr>
                        <a:t>1</a:t>
                      </a:r>
                      <a:endParaRPr lang="en-US" sz="1600">
                        <a:latin typeface="Calibri"/>
                        <a:ea typeface="Calibri"/>
                        <a:cs typeface="Arial"/>
                      </a:endParaRPr>
                    </a:p>
                  </a:txBody>
                  <a:tcPr marL="67312" marR="6731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algn="ctr" rtl="0">
                        <a:lnSpc>
                          <a:spcPct val="115000"/>
                        </a:lnSpc>
                        <a:spcAft>
                          <a:spcPts val="0"/>
                        </a:spcAft>
                      </a:pPr>
                      <a:r>
                        <a:rPr lang="en-US" sz="1600" dirty="0">
                          <a:solidFill>
                            <a:srgbClr val="000000"/>
                          </a:solidFill>
                          <a:latin typeface="Arial"/>
                          <a:ea typeface="Times New Roman"/>
                          <a:cs typeface="Arial"/>
                        </a:rPr>
                        <a:t>0</a:t>
                      </a:r>
                      <a:endParaRPr lang="en-US" sz="1600" dirty="0">
                        <a:latin typeface="Calibri"/>
                        <a:ea typeface="Calibri"/>
                        <a:cs typeface="Arial"/>
                      </a:endParaRPr>
                    </a:p>
                  </a:txBody>
                  <a:tcPr marL="67312" marR="6731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algn="ctr" rtl="0">
                        <a:lnSpc>
                          <a:spcPct val="115000"/>
                        </a:lnSpc>
                        <a:spcAft>
                          <a:spcPts val="0"/>
                        </a:spcAft>
                      </a:pPr>
                      <a:r>
                        <a:rPr lang="en-US" sz="1600" dirty="0">
                          <a:solidFill>
                            <a:srgbClr val="000000"/>
                          </a:solidFill>
                          <a:latin typeface="Arial"/>
                          <a:ea typeface="Times New Roman"/>
                          <a:cs typeface="Arial"/>
                        </a:rPr>
                        <a:t>0</a:t>
                      </a:r>
                      <a:endParaRPr lang="en-US" sz="1600" dirty="0">
                        <a:latin typeface="Calibri"/>
                        <a:ea typeface="Calibri"/>
                        <a:cs typeface="Arial"/>
                      </a:endParaRPr>
                    </a:p>
                  </a:txBody>
                  <a:tcPr marL="67312" marR="6731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algn="ctr" rtl="0">
                        <a:lnSpc>
                          <a:spcPct val="115000"/>
                        </a:lnSpc>
                        <a:spcAft>
                          <a:spcPts val="0"/>
                        </a:spcAft>
                      </a:pPr>
                      <a:r>
                        <a:rPr lang="en-US" sz="1600">
                          <a:solidFill>
                            <a:srgbClr val="000000"/>
                          </a:solidFill>
                          <a:latin typeface="Arial"/>
                          <a:ea typeface="Times New Roman"/>
                          <a:cs typeface="Arial"/>
                        </a:rPr>
                        <a:t>2</a:t>
                      </a:r>
                      <a:endParaRPr lang="en-US" sz="1600">
                        <a:latin typeface="Calibri"/>
                        <a:ea typeface="Calibri"/>
                        <a:cs typeface="Arial"/>
                      </a:endParaRPr>
                    </a:p>
                  </a:txBody>
                  <a:tcPr marL="67312" marR="6731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algn="ctr" rtl="0">
                        <a:lnSpc>
                          <a:spcPct val="115000"/>
                        </a:lnSpc>
                        <a:spcAft>
                          <a:spcPts val="0"/>
                        </a:spcAft>
                      </a:pPr>
                      <a:r>
                        <a:rPr lang="en-US" sz="1600">
                          <a:solidFill>
                            <a:srgbClr val="000000"/>
                          </a:solidFill>
                          <a:latin typeface="Arial"/>
                          <a:ea typeface="Times New Roman"/>
                          <a:cs typeface="Arial"/>
                        </a:rPr>
                        <a:t>4</a:t>
                      </a:r>
                      <a:endParaRPr lang="en-US" sz="1600">
                        <a:latin typeface="Calibri"/>
                        <a:ea typeface="Calibri"/>
                        <a:cs typeface="Arial"/>
                      </a:endParaRPr>
                    </a:p>
                  </a:txBody>
                  <a:tcPr marL="67312" marR="6731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algn="ctr" rtl="0">
                        <a:lnSpc>
                          <a:spcPct val="115000"/>
                        </a:lnSpc>
                        <a:spcAft>
                          <a:spcPts val="0"/>
                        </a:spcAft>
                      </a:pPr>
                      <a:r>
                        <a:rPr lang="en-US" sz="1600">
                          <a:solidFill>
                            <a:srgbClr val="000000"/>
                          </a:solidFill>
                          <a:latin typeface="Arial"/>
                          <a:ea typeface="Times New Roman"/>
                          <a:cs typeface="Arial"/>
                        </a:rPr>
                        <a:t>1</a:t>
                      </a:r>
                      <a:endParaRPr lang="en-US" sz="1600">
                        <a:latin typeface="Calibri"/>
                        <a:ea typeface="Calibri"/>
                        <a:cs typeface="Arial"/>
                      </a:endParaRPr>
                    </a:p>
                  </a:txBody>
                  <a:tcPr marL="67312" marR="6731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algn="ctr" rtl="0">
                        <a:lnSpc>
                          <a:spcPct val="115000"/>
                        </a:lnSpc>
                        <a:spcAft>
                          <a:spcPts val="0"/>
                        </a:spcAft>
                      </a:pPr>
                      <a:r>
                        <a:rPr lang="en-US" sz="1600">
                          <a:solidFill>
                            <a:srgbClr val="000000"/>
                          </a:solidFill>
                          <a:latin typeface="Arial"/>
                          <a:ea typeface="Times New Roman"/>
                          <a:cs typeface="Arial"/>
                        </a:rPr>
                        <a:t>0</a:t>
                      </a:r>
                      <a:endParaRPr lang="en-US" sz="1600">
                        <a:latin typeface="Calibri"/>
                        <a:ea typeface="Calibri"/>
                        <a:cs typeface="Arial"/>
                      </a:endParaRPr>
                    </a:p>
                  </a:txBody>
                  <a:tcPr marL="67312" marR="6731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algn="ctr" rtl="0">
                        <a:lnSpc>
                          <a:spcPct val="115000"/>
                        </a:lnSpc>
                        <a:spcAft>
                          <a:spcPts val="0"/>
                        </a:spcAft>
                      </a:pPr>
                      <a:r>
                        <a:rPr lang="en-US" sz="1600">
                          <a:solidFill>
                            <a:srgbClr val="000000"/>
                          </a:solidFill>
                          <a:latin typeface="Arial"/>
                          <a:ea typeface="Times New Roman"/>
                          <a:cs typeface="Arial"/>
                        </a:rPr>
                        <a:t>0</a:t>
                      </a:r>
                      <a:endParaRPr lang="en-US" sz="1600">
                        <a:latin typeface="Calibri"/>
                        <a:ea typeface="Calibri"/>
                        <a:cs typeface="Arial"/>
                      </a:endParaRPr>
                    </a:p>
                  </a:txBody>
                  <a:tcPr marL="67312" marR="6731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algn="ctr" rtl="0">
                        <a:lnSpc>
                          <a:spcPct val="115000"/>
                        </a:lnSpc>
                        <a:spcAft>
                          <a:spcPts val="0"/>
                        </a:spcAft>
                      </a:pPr>
                      <a:r>
                        <a:rPr lang="en-US" sz="1600">
                          <a:solidFill>
                            <a:srgbClr val="000000"/>
                          </a:solidFill>
                          <a:latin typeface="Arial"/>
                          <a:ea typeface="Times New Roman"/>
                          <a:cs typeface="Arial"/>
                        </a:rPr>
                        <a:t>8(4.16%)</a:t>
                      </a:r>
                      <a:endParaRPr lang="en-US" sz="1600">
                        <a:latin typeface="Calibri"/>
                        <a:ea typeface="Calibri"/>
                        <a:cs typeface="Arial"/>
                      </a:endParaRPr>
                    </a:p>
                  </a:txBody>
                  <a:tcPr marL="67312" marR="6731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r>
              <a:tr h="552587">
                <a:tc>
                  <a:txBody>
                    <a:bodyPr/>
                    <a:lstStyle/>
                    <a:p>
                      <a:pPr algn="ctr" rtl="0">
                        <a:lnSpc>
                          <a:spcPct val="115000"/>
                        </a:lnSpc>
                        <a:spcAft>
                          <a:spcPts val="0"/>
                        </a:spcAft>
                      </a:pPr>
                      <a:r>
                        <a:rPr lang="en-US" sz="1600">
                          <a:solidFill>
                            <a:srgbClr val="000000"/>
                          </a:solidFill>
                          <a:latin typeface="Arial"/>
                          <a:ea typeface="Times New Roman"/>
                          <a:cs typeface="Arial"/>
                        </a:rPr>
                        <a:t>2009</a:t>
                      </a:r>
                      <a:endParaRPr lang="en-US" sz="1600">
                        <a:latin typeface="Calibri"/>
                        <a:ea typeface="Calibri"/>
                        <a:cs typeface="Arial"/>
                      </a:endParaRPr>
                    </a:p>
                  </a:txBody>
                  <a:tcPr marL="67312" marR="6731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a:lnSpc>
                          <a:spcPct val="115000"/>
                        </a:lnSpc>
                        <a:spcAft>
                          <a:spcPts val="0"/>
                        </a:spcAft>
                      </a:pPr>
                      <a:r>
                        <a:rPr lang="en-US" sz="1600">
                          <a:solidFill>
                            <a:srgbClr val="000000"/>
                          </a:solidFill>
                          <a:latin typeface="Arial"/>
                          <a:ea typeface="Times New Roman"/>
                          <a:cs typeface="Arial"/>
                        </a:rPr>
                        <a:t>45</a:t>
                      </a:r>
                      <a:endParaRPr lang="en-US" sz="1600">
                        <a:latin typeface="Calibri"/>
                        <a:ea typeface="Calibri"/>
                        <a:cs typeface="Arial"/>
                      </a:endParaRPr>
                    </a:p>
                  </a:txBody>
                  <a:tcPr marL="67312" marR="6731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a:lnSpc>
                          <a:spcPct val="115000"/>
                        </a:lnSpc>
                        <a:spcAft>
                          <a:spcPts val="0"/>
                        </a:spcAft>
                      </a:pPr>
                      <a:r>
                        <a:rPr lang="en-US" sz="1600">
                          <a:solidFill>
                            <a:srgbClr val="000000"/>
                          </a:solidFill>
                          <a:latin typeface="Arial"/>
                          <a:ea typeface="Times New Roman"/>
                          <a:cs typeface="Arial"/>
                        </a:rPr>
                        <a:t>0</a:t>
                      </a:r>
                      <a:endParaRPr lang="en-US" sz="1600">
                        <a:latin typeface="Calibri"/>
                        <a:ea typeface="Calibri"/>
                        <a:cs typeface="Arial"/>
                      </a:endParaRPr>
                    </a:p>
                  </a:txBody>
                  <a:tcPr marL="67312" marR="6731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a:lnSpc>
                          <a:spcPct val="115000"/>
                        </a:lnSpc>
                        <a:spcAft>
                          <a:spcPts val="0"/>
                        </a:spcAft>
                      </a:pPr>
                      <a:r>
                        <a:rPr lang="en-US" sz="1600">
                          <a:solidFill>
                            <a:srgbClr val="000000"/>
                          </a:solidFill>
                          <a:latin typeface="Arial"/>
                          <a:ea typeface="Times New Roman"/>
                          <a:cs typeface="Arial"/>
                        </a:rPr>
                        <a:t>0</a:t>
                      </a:r>
                      <a:endParaRPr lang="en-US" sz="1600">
                        <a:latin typeface="Calibri"/>
                        <a:ea typeface="Calibri"/>
                        <a:cs typeface="Arial"/>
                      </a:endParaRPr>
                    </a:p>
                  </a:txBody>
                  <a:tcPr marL="67312" marR="6731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a:lnSpc>
                          <a:spcPct val="115000"/>
                        </a:lnSpc>
                        <a:spcAft>
                          <a:spcPts val="0"/>
                        </a:spcAft>
                      </a:pPr>
                      <a:r>
                        <a:rPr lang="en-US" sz="1600">
                          <a:solidFill>
                            <a:srgbClr val="000000"/>
                          </a:solidFill>
                          <a:latin typeface="Arial"/>
                          <a:ea typeface="Times New Roman"/>
                          <a:cs typeface="Arial"/>
                        </a:rPr>
                        <a:t>1</a:t>
                      </a:r>
                      <a:endParaRPr lang="en-US" sz="1600">
                        <a:latin typeface="Calibri"/>
                        <a:ea typeface="Calibri"/>
                        <a:cs typeface="Arial"/>
                      </a:endParaRPr>
                    </a:p>
                  </a:txBody>
                  <a:tcPr marL="67312" marR="6731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a:lnSpc>
                          <a:spcPct val="115000"/>
                        </a:lnSpc>
                        <a:spcAft>
                          <a:spcPts val="0"/>
                        </a:spcAft>
                      </a:pPr>
                      <a:r>
                        <a:rPr lang="en-US" sz="1600" dirty="0">
                          <a:solidFill>
                            <a:srgbClr val="000000"/>
                          </a:solidFill>
                          <a:latin typeface="Arial"/>
                          <a:ea typeface="Times New Roman"/>
                          <a:cs typeface="Arial"/>
                        </a:rPr>
                        <a:t>0</a:t>
                      </a:r>
                      <a:endParaRPr lang="en-US" sz="1600" dirty="0">
                        <a:latin typeface="Calibri"/>
                        <a:ea typeface="Calibri"/>
                        <a:cs typeface="Arial"/>
                      </a:endParaRPr>
                    </a:p>
                  </a:txBody>
                  <a:tcPr marL="67312" marR="6731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a:lnSpc>
                          <a:spcPct val="115000"/>
                        </a:lnSpc>
                        <a:spcAft>
                          <a:spcPts val="0"/>
                        </a:spcAft>
                      </a:pPr>
                      <a:r>
                        <a:rPr lang="en-US" sz="1600" dirty="0">
                          <a:solidFill>
                            <a:srgbClr val="000000"/>
                          </a:solidFill>
                          <a:latin typeface="Arial"/>
                          <a:ea typeface="Times New Roman"/>
                          <a:cs typeface="Arial"/>
                        </a:rPr>
                        <a:t>5</a:t>
                      </a:r>
                      <a:endParaRPr lang="en-US" sz="1600" dirty="0">
                        <a:latin typeface="Calibri"/>
                        <a:ea typeface="Calibri"/>
                        <a:cs typeface="Arial"/>
                      </a:endParaRPr>
                    </a:p>
                  </a:txBody>
                  <a:tcPr marL="67312" marR="6731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a:lnSpc>
                          <a:spcPct val="115000"/>
                        </a:lnSpc>
                        <a:spcAft>
                          <a:spcPts val="0"/>
                        </a:spcAft>
                      </a:pPr>
                      <a:r>
                        <a:rPr lang="en-US" sz="1600">
                          <a:solidFill>
                            <a:srgbClr val="000000"/>
                          </a:solidFill>
                          <a:latin typeface="Arial"/>
                          <a:ea typeface="Times New Roman"/>
                          <a:cs typeface="Arial"/>
                        </a:rPr>
                        <a:t>0</a:t>
                      </a:r>
                      <a:endParaRPr lang="en-US" sz="1600">
                        <a:latin typeface="Calibri"/>
                        <a:ea typeface="Calibri"/>
                        <a:cs typeface="Arial"/>
                      </a:endParaRPr>
                    </a:p>
                  </a:txBody>
                  <a:tcPr marL="67312" marR="6731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a:lnSpc>
                          <a:spcPct val="115000"/>
                        </a:lnSpc>
                        <a:spcAft>
                          <a:spcPts val="0"/>
                        </a:spcAft>
                      </a:pPr>
                      <a:r>
                        <a:rPr lang="en-US" sz="1600">
                          <a:solidFill>
                            <a:srgbClr val="000000"/>
                          </a:solidFill>
                          <a:latin typeface="Arial"/>
                          <a:ea typeface="Times New Roman"/>
                          <a:cs typeface="Arial"/>
                        </a:rPr>
                        <a:t>0</a:t>
                      </a:r>
                      <a:endParaRPr lang="en-US" sz="1600">
                        <a:latin typeface="Calibri"/>
                        <a:ea typeface="Calibri"/>
                        <a:cs typeface="Arial"/>
                      </a:endParaRPr>
                    </a:p>
                  </a:txBody>
                  <a:tcPr marL="67312" marR="6731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a:lnSpc>
                          <a:spcPct val="115000"/>
                        </a:lnSpc>
                        <a:spcAft>
                          <a:spcPts val="0"/>
                        </a:spcAft>
                      </a:pPr>
                      <a:r>
                        <a:rPr lang="en-US" sz="1600">
                          <a:solidFill>
                            <a:srgbClr val="000000"/>
                          </a:solidFill>
                          <a:latin typeface="Arial"/>
                          <a:ea typeface="Times New Roman"/>
                          <a:cs typeface="Arial"/>
                        </a:rPr>
                        <a:t>1</a:t>
                      </a:r>
                      <a:endParaRPr lang="en-US" sz="1600">
                        <a:latin typeface="Calibri"/>
                        <a:ea typeface="Calibri"/>
                        <a:cs typeface="Arial"/>
                      </a:endParaRPr>
                    </a:p>
                  </a:txBody>
                  <a:tcPr marL="67312" marR="6731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a:lnSpc>
                          <a:spcPct val="115000"/>
                        </a:lnSpc>
                        <a:spcAft>
                          <a:spcPts val="0"/>
                        </a:spcAft>
                      </a:pPr>
                      <a:r>
                        <a:rPr lang="en-US" sz="1600">
                          <a:solidFill>
                            <a:srgbClr val="000000"/>
                          </a:solidFill>
                          <a:latin typeface="Arial"/>
                          <a:ea typeface="Times New Roman"/>
                          <a:cs typeface="Arial"/>
                        </a:rPr>
                        <a:t>7(15.5%)</a:t>
                      </a:r>
                      <a:endParaRPr lang="en-US" sz="1600">
                        <a:latin typeface="Calibri"/>
                        <a:ea typeface="Calibri"/>
                        <a:cs typeface="Arial"/>
                      </a:endParaRPr>
                    </a:p>
                  </a:txBody>
                  <a:tcPr marL="67312" marR="6731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52587">
                <a:tc>
                  <a:txBody>
                    <a:bodyPr/>
                    <a:lstStyle/>
                    <a:p>
                      <a:pPr algn="ctr" rtl="0">
                        <a:lnSpc>
                          <a:spcPct val="115000"/>
                        </a:lnSpc>
                        <a:spcAft>
                          <a:spcPts val="0"/>
                        </a:spcAft>
                      </a:pPr>
                      <a:r>
                        <a:rPr lang="en-US" sz="1600">
                          <a:solidFill>
                            <a:srgbClr val="000000"/>
                          </a:solidFill>
                          <a:latin typeface="Arial"/>
                          <a:ea typeface="Times New Roman"/>
                          <a:cs typeface="Arial"/>
                        </a:rPr>
                        <a:t>Total</a:t>
                      </a:r>
                      <a:endParaRPr lang="en-US" sz="1600">
                        <a:latin typeface="Calibri"/>
                        <a:ea typeface="Calibri"/>
                        <a:cs typeface="Arial"/>
                      </a:endParaRPr>
                    </a:p>
                  </a:txBody>
                  <a:tcPr marL="67312" marR="6731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5A5A5"/>
                    </a:solidFill>
                  </a:tcPr>
                </a:tc>
                <a:tc>
                  <a:txBody>
                    <a:bodyPr/>
                    <a:lstStyle/>
                    <a:p>
                      <a:pPr algn="ctr" rtl="0">
                        <a:lnSpc>
                          <a:spcPct val="115000"/>
                        </a:lnSpc>
                        <a:spcAft>
                          <a:spcPts val="0"/>
                        </a:spcAft>
                      </a:pPr>
                      <a:r>
                        <a:rPr lang="en-US" sz="1600">
                          <a:solidFill>
                            <a:srgbClr val="000000"/>
                          </a:solidFill>
                          <a:latin typeface="Arial"/>
                          <a:ea typeface="Times New Roman"/>
                          <a:cs typeface="Arial"/>
                        </a:rPr>
                        <a:t>287</a:t>
                      </a:r>
                      <a:endParaRPr lang="en-US" sz="1600">
                        <a:latin typeface="Calibri"/>
                        <a:ea typeface="Calibri"/>
                        <a:cs typeface="Arial"/>
                      </a:endParaRPr>
                    </a:p>
                  </a:txBody>
                  <a:tcPr marL="67312" marR="6731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5A5A5"/>
                    </a:solidFill>
                  </a:tcPr>
                </a:tc>
                <a:tc>
                  <a:txBody>
                    <a:bodyPr/>
                    <a:lstStyle/>
                    <a:p>
                      <a:pPr algn="ctr" rtl="0">
                        <a:lnSpc>
                          <a:spcPct val="115000"/>
                        </a:lnSpc>
                        <a:spcAft>
                          <a:spcPts val="0"/>
                        </a:spcAft>
                      </a:pPr>
                      <a:r>
                        <a:rPr lang="en-US" sz="1600">
                          <a:solidFill>
                            <a:srgbClr val="000000"/>
                          </a:solidFill>
                          <a:latin typeface="Arial"/>
                          <a:ea typeface="Times New Roman"/>
                          <a:cs typeface="Arial"/>
                        </a:rPr>
                        <a:t>5</a:t>
                      </a:r>
                      <a:endParaRPr lang="en-US" sz="1600">
                        <a:latin typeface="Calibri"/>
                        <a:ea typeface="Calibri"/>
                        <a:cs typeface="Arial"/>
                      </a:endParaRPr>
                    </a:p>
                  </a:txBody>
                  <a:tcPr marL="67312" marR="6731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5A5A5"/>
                    </a:solidFill>
                  </a:tcPr>
                </a:tc>
                <a:tc>
                  <a:txBody>
                    <a:bodyPr/>
                    <a:lstStyle/>
                    <a:p>
                      <a:pPr algn="ctr" rtl="0">
                        <a:lnSpc>
                          <a:spcPct val="115000"/>
                        </a:lnSpc>
                        <a:spcAft>
                          <a:spcPts val="0"/>
                        </a:spcAft>
                      </a:pPr>
                      <a:r>
                        <a:rPr lang="en-US" sz="1600">
                          <a:solidFill>
                            <a:srgbClr val="000000"/>
                          </a:solidFill>
                          <a:latin typeface="Arial"/>
                          <a:ea typeface="Times New Roman"/>
                          <a:cs typeface="Arial"/>
                        </a:rPr>
                        <a:t>1</a:t>
                      </a:r>
                      <a:endParaRPr lang="en-US" sz="1600">
                        <a:latin typeface="Calibri"/>
                        <a:ea typeface="Calibri"/>
                        <a:cs typeface="Arial"/>
                      </a:endParaRPr>
                    </a:p>
                  </a:txBody>
                  <a:tcPr marL="67312" marR="6731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5A5A5"/>
                    </a:solidFill>
                  </a:tcPr>
                </a:tc>
                <a:tc>
                  <a:txBody>
                    <a:bodyPr/>
                    <a:lstStyle/>
                    <a:p>
                      <a:pPr algn="ctr" rtl="0">
                        <a:lnSpc>
                          <a:spcPct val="115000"/>
                        </a:lnSpc>
                        <a:spcAft>
                          <a:spcPts val="0"/>
                        </a:spcAft>
                      </a:pPr>
                      <a:r>
                        <a:rPr lang="en-US" sz="1600">
                          <a:solidFill>
                            <a:srgbClr val="000000"/>
                          </a:solidFill>
                          <a:latin typeface="Arial"/>
                          <a:ea typeface="Times New Roman"/>
                          <a:cs typeface="Arial"/>
                        </a:rPr>
                        <a:t>1</a:t>
                      </a:r>
                      <a:endParaRPr lang="en-US" sz="1600">
                        <a:latin typeface="Calibri"/>
                        <a:ea typeface="Calibri"/>
                        <a:cs typeface="Arial"/>
                      </a:endParaRPr>
                    </a:p>
                  </a:txBody>
                  <a:tcPr marL="67312" marR="6731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5A5A5"/>
                    </a:solidFill>
                  </a:tcPr>
                </a:tc>
                <a:tc>
                  <a:txBody>
                    <a:bodyPr/>
                    <a:lstStyle/>
                    <a:p>
                      <a:pPr algn="ctr" rtl="0">
                        <a:lnSpc>
                          <a:spcPct val="115000"/>
                        </a:lnSpc>
                        <a:spcAft>
                          <a:spcPts val="0"/>
                        </a:spcAft>
                      </a:pPr>
                      <a:r>
                        <a:rPr lang="en-US" sz="1600">
                          <a:solidFill>
                            <a:srgbClr val="000000"/>
                          </a:solidFill>
                          <a:latin typeface="Arial"/>
                          <a:ea typeface="Times New Roman"/>
                          <a:cs typeface="Arial"/>
                        </a:rPr>
                        <a:t>6</a:t>
                      </a:r>
                      <a:endParaRPr lang="en-US" sz="1600">
                        <a:latin typeface="Calibri"/>
                        <a:ea typeface="Calibri"/>
                        <a:cs typeface="Arial"/>
                      </a:endParaRPr>
                    </a:p>
                  </a:txBody>
                  <a:tcPr marL="67312" marR="6731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5A5A5"/>
                    </a:solidFill>
                  </a:tcPr>
                </a:tc>
                <a:tc>
                  <a:txBody>
                    <a:bodyPr/>
                    <a:lstStyle/>
                    <a:p>
                      <a:pPr algn="ctr" rtl="0">
                        <a:lnSpc>
                          <a:spcPct val="115000"/>
                        </a:lnSpc>
                        <a:spcAft>
                          <a:spcPts val="0"/>
                        </a:spcAft>
                      </a:pPr>
                      <a:r>
                        <a:rPr lang="en-US" sz="1600">
                          <a:solidFill>
                            <a:srgbClr val="000000"/>
                          </a:solidFill>
                          <a:latin typeface="Arial"/>
                          <a:ea typeface="Times New Roman"/>
                          <a:cs typeface="Arial"/>
                        </a:rPr>
                        <a:t>11</a:t>
                      </a:r>
                      <a:endParaRPr lang="en-US" sz="1600">
                        <a:latin typeface="Calibri"/>
                        <a:ea typeface="Calibri"/>
                        <a:cs typeface="Arial"/>
                      </a:endParaRPr>
                    </a:p>
                  </a:txBody>
                  <a:tcPr marL="67312" marR="6731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5A5A5"/>
                    </a:solidFill>
                  </a:tcPr>
                </a:tc>
                <a:tc>
                  <a:txBody>
                    <a:bodyPr/>
                    <a:lstStyle/>
                    <a:p>
                      <a:pPr algn="ctr" rtl="0">
                        <a:lnSpc>
                          <a:spcPct val="115000"/>
                        </a:lnSpc>
                        <a:spcAft>
                          <a:spcPts val="0"/>
                        </a:spcAft>
                      </a:pPr>
                      <a:r>
                        <a:rPr lang="en-US" sz="1600" dirty="0">
                          <a:solidFill>
                            <a:srgbClr val="000000"/>
                          </a:solidFill>
                          <a:latin typeface="Arial"/>
                          <a:ea typeface="Times New Roman"/>
                          <a:cs typeface="Arial"/>
                        </a:rPr>
                        <a:t>2</a:t>
                      </a:r>
                      <a:endParaRPr lang="en-US" sz="1600" dirty="0">
                        <a:latin typeface="Calibri"/>
                        <a:ea typeface="Calibri"/>
                        <a:cs typeface="Arial"/>
                      </a:endParaRPr>
                    </a:p>
                  </a:txBody>
                  <a:tcPr marL="67312" marR="6731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5A5A5"/>
                    </a:solidFill>
                  </a:tcPr>
                </a:tc>
                <a:tc>
                  <a:txBody>
                    <a:bodyPr/>
                    <a:lstStyle/>
                    <a:p>
                      <a:pPr algn="ctr" rtl="0">
                        <a:lnSpc>
                          <a:spcPct val="115000"/>
                        </a:lnSpc>
                        <a:spcAft>
                          <a:spcPts val="0"/>
                        </a:spcAft>
                      </a:pPr>
                      <a:r>
                        <a:rPr lang="en-US" sz="1600" dirty="0">
                          <a:solidFill>
                            <a:srgbClr val="000000"/>
                          </a:solidFill>
                          <a:latin typeface="Arial"/>
                          <a:ea typeface="Times New Roman"/>
                          <a:cs typeface="Arial"/>
                        </a:rPr>
                        <a:t>0</a:t>
                      </a:r>
                      <a:endParaRPr lang="en-US" sz="1600" dirty="0">
                        <a:latin typeface="Calibri"/>
                        <a:ea typeface="Calibri"/>
                        <a:cs typeface="Arial"/>
                      </a:endParaRPr>
                    </a:p>
                  </a:txBody>
                  <a:tcPr marL="67312" marR="6731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5A5A5"/>
                    </a:solidFill>
                  </a:tcPr>
                </a:tc>
                <a:tc>
                  <a:txBody>
                    <a:bodyPr/>
                    <a:lstStyle/>
                    <a:p>
                      <a:pPr algn="ctr" rtl="0">
                        <a:lnSpc>
                          <a:spcPct val="115000"/>
                        </a:lnSpc>
                        <a:spcAft>
                          <a:spcPts val="0"/>
                        </a:spcAft>
                      </a:pPr>
                      <a:r>
                        <a:rPr lang="en-US" sz="1600" dirty="0">
                          <a:solidFill>
                            <a:srgbClr val="000000"/>
                          </a:solidFill>
                          <a:latin typeface="Arial"/>
                          <a:ea typeface="Times New Roman"/>
                          <a:cs typeface="Arial"/>
                        </a:rPr>
                        <a:t>1</a:t>
                      </a:r>
                      <a:endParaRPr lang="en-US" sz="1600" dirty="0">
                        <a:latin typeface="Calibri"/>
                        <a:ea typeface="Calibri"/>
                        <a:cs typeface="Arial"/>
                      </a:endParaRPr>
                    </a:p>
                  </a:txBody>
                  <a:tcPr marL="67312" marR="6731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5A5A5"/>
                    </a:solidFill>
                  </a:tcPr>
                </a:tc>
                <a:tc>
                  <a:txBody>
                    <a:bodyPr/>
                    <a:lstStyle/>
                    <a:p>
                      <a:pPr algn="ctr" rtl="0">
                        <a:lnSpc>
                          <a:spcPct val="115000"/>
                        </a:lnSpc>
                        <a:spcAft>
                          <a:spcPts val="0"/>
                        </a:spcAft>
                      </a:pPr>
                      <a:r>
                        <a:rPr lang="en-US" sz="1600" dirty="0">
                          <a:solidFill>
                            <a:srgbClr val="000000"/>
                          </a:solidFill>
                          <a:latin typeface="Arial"/>
                          <a:ea typeface="Times New Roman"/>
                          <a:cs typeface="Arial"/>
                        </a:rPr>
                        <a:t>23(8.0)%)</a:t>
                      </a:r>
                      <a:endParaRPr lang="en-US" sz="1600" dirty="0">
                        <a:latin typeface="Calibri"/>
                        <a:ea typeface="Calibri"/>
                        <a:cs typeface="Arial"/>
                      </a:endParaRPr>
                    </a:p>
                  </a:txBody>
                  <a:tcPr marL="67312" marR="6731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5A5A5"/>
                    </a:solidFill>
                  </a:tcPr>
                </a:tc>
              </a:tr>
            </a:tbl>
          </a:graphicData>
        </a:graphic>
      </p:graphicFrame>
      <p:sp>
        <p:nvSpPr>
          <p:cNvPr id="19540" name="Rectangle 9"/>
          <p:cNvSpPr>
            <a:spLocks noChangeArrowheads="1"/>
          </p:cNvSpPr>
          <p:nvPr/>
        </p:nvSpPr>
        <p:spPr bwMode="auto">
          <a:xfrm>
            <a:off x="323850" y="6092825"/>
            <a:ext cx="9145588" cy="646113"/>
          </a:xfrm>
          <a:prstGeom prst="rect">
            <a:avLst/>
          </a:prstGeom>
          <a:noFill/>
          <a:ln w="9525">
            <a:noFill/>
            <a:miter lim="800000"/>
            <a:headEnd/>
            <a:tailEnd/>
          </a:ln>
        </p:spPr>
        <p:txBody>
          <a:bodyPr>
            <a:spAutoFit/>
          </a:bodyPr>
          <a:lstStyle/>
          <a:p>
            <a:pPr algn="ctr" rtl="0"/>
            <a:r>
              <a:rPr lang="en-US" dirty="0"/>
              <a:t>HTBC (High Total Bacterial Count), L.monocy (</a:t>
            </a:r>
            <a:r>
              <a:rPr lang="en-US" i="1" dirty="0" err="1"/>
              <a:t>Listeria</a:t>
            </a:r>
            <a:r>
              <a:rPr lang="en-US" i="1" dirty="0"/>
              <a:t> monocytogenes</a:t>
            </a:r>
            <a:r>
              <a:rPr lang="en-US" dirty="0"/>
              <a:t>), HCC (High Coliform Count),</a:t>
            </a:r>
            <a:endParaRPr lang="ar-AE"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Footer Placeholder 1"/>
          <p:cNvSpPr>
            <a:spLocks noGrp="1"/>
          </p:cNvSpPr>
          <p:nvPr>
            <p:ph type="ftr" sz="quarter" idx="10"/>
          </p:nvPr>
        </p:nvSpPr>
        <p:spPr>
          <a:noFill/>
        </p:spPr>
        <p:txBody>
          <a:bodyPr/>
          <a:lstStyle/>
          <a:p>
            <a:r>
              <a:rPr lang="en-US" smtClean="0">
                <a:latin typeface="Arial" pitchFamily="34" charset="0"/>
                <a:cs typeface="Arial" pitchFamily="34" charset="0"/>
              </a:rPr>
              <a:t>Abu Dhabi Food Control Authority</a:t>
            </a:r>
          </a:p>
        </p:txBody>
      </p:sp>
      <p:sp>
        <p:nvSpPr>
          <p:cNvPr id="3" name="Rectangle 2"/>
          <p:cNvSpPr txBox="1">
            <a:spLocks noChangeArrowheads="1"/>
          </p:cNvSpPr>
          <p:nvPr/>
        </p:nvSpPr>
        <p:spPr>
          <a:xfrm>
            <a:off x="252413" y="0"/>
            <a:ext cx="7693025" cy="764704"/>
          </a:xfrm>
          <a:prstGeom prst="rect">
            <a:avLst/>
          </a:prstGeom>
        </p:spPr>
        <p:txBody>
          <a:bodyPr/>
          <a:lstStyle/>
          <a:p>
            <a:pPr algn="ctr" rtl="0">
              <a:defRPr/>
            </a:pPr>
            <a:endParaRPr lang="en-US" sz="2000" b="1" kern="0" dirty="0">
              <a:solidFill>
                <a:schemeClr val="bg1"/>
              </a:solidFill>
              <a:latin typeface="+mj-lt"/>
              <a:ea typeface="+mj-ea"/>
              <a:cs typeface="+mj-cs"/>
            </a:endParaRPr>
          </a:p>
        </p:txBody>
      </p:sp>
      <p:sp>
        <p:nvSpPr>
          <p:cNvPr id="20484" name="TextBox 4"/>
          <p:cNvSpPr txBox="1">
            <a:spLocks noChangeArrowheads="1"/>
          </p:cNvSpPr>
          <p:nvPr/>
        </p:nvSpPr>
        <p:spPr bwMode="auto">
          <a:xfrm>
            <a:off x="-1" y="0"/>
            <a:ext cx="9037390" cy="954088"/>
          </a:xfrm>
          <a:prstGeom prst="rect">
            <a:avLst/>
          </a:prstGeom>
          <a:noFill/>
          <a:ln w="9525">
            <a:noFill/>
            <a:miter lim="800000"/>
            <a:headEnd/>
            <a:tailEnd/>
          </a:ln>
        </p:spPr>
        <p:txBody>
          <a:bodyPr wrap="square">
            <a:spAutoFit/>
          </a:bodyPr>
          <a:lstStyle/>
          <a:p>
            <a:pPr algn="ctr" rtl="0"/>
            <a:r>
              <a:rPr lang="en-US" sz="2800" dirty="0">
                <a:solidFill>
                  <a:schemeClr val="bg1"/>
                </a:solidFill>
              </a:rPr>
              <a:t>Hygienic Status of Salads Displayed at Cold Buffets in   Abu Dhabi Hotels </a:t>
            </a:r>
          </a:p>
        </p:txBody>
      </p:sp>
      <p:sp>
        <p:nvSpPr>
          <p:cNvPr id="20485" name="Rectangle 2"/>
          <p:cNvSpPr>
            <a:spLocks noChangeArrowheads="1"/>
          </p:cNvSpPr>
          <p:nvPr/>
        </p:nvSpPr>
        <p:spPr bwMode="auto">
          <a:xfrm>
            <a:off x="252413" y="1417638"/>
            <a:ext cx="5472112" cy="708025"/>
          </a:xfrm>
          <a:prstGeom prst="rect">
            <a:avLst/>
          </a:prstGeom>
          <a:noFill/>
          <a:ln w="9525">
            <a:noFill/>
            <a:miter lim="800000"/>
            <a:headEnd/>
            <a:tailEnd/>
          </a:ln>
        </p:spPr>
        <p:txBody>
          <a:bodyPr anchor="ctr">
            <a:spAutoFit/>
          </a:bodyPr>
          <a:lstStyle/>
          <a:p>
            <a:pPr algn="l" rtl="0"/>
            <a:r>
              <a:rPr lang="en-US" sz="4000" b="1" u="sng" dirty="0"/>
              <a:t>Results:</a:t>
            </a:r>
            <a:endParaRPr lang="en-US" sz="4000" u="sng" dirty="0"/>
          </a:p>
        </p:txBody>
      </p:sp>
      <p:sp>
        <p:nvSpPr>
          <p:cNvPr id="20486" name="Rectangle 1"/>
          <p:cNvSpPr>
            <a:spLocks noChangeArrowheads="1"/>
          </p:cNvSpPr>
          <p:nvPr/>
        </p:nvSpPr>
        <p:spPr bwMode="auto">
          <a:xfrm>
            <a:off x="0" y="260648"/>
            <a:ext cx="8870762" cy="276999"/>
          </a:xfrm>
          <a:prstGeom prst="rect">
            <a:avLst/>
          </a:prstGeom>
          <a:noFill/>
          <a:ln w="9525">
            <a:noFill/>
            <a:miter lim="800000"/>
            <a:headEnd/>
            <a:tailEnd/>
          </a:ln>
        </p:spPr>
        <p:txBody>
          <a:bodyPr wrap="square" anchor="ctr">
            <a:spAutoFit/>
          </a:bodyPr>
          <a:lstStyle/>
          <a:p>
            <a:pPr algn="l" rtl="0" eaLnBrk="0" hangingPunct="0"/>
            <a:r>
              <a:rPr lang="en-US" sz="1200" dirty="0"/>
              <a:t>	</a:t>
            </a:r>
            <a:r>
              <a:rPr lang="en-US" sz="1200" dirty="0">
                <a:solidFill>
                  <a:schemeClr val="bg1"/>
                </a:solidFill>
              </a:rPr>
              <a:t>	</a:t>
            </a:r>
            <a:endParaRPr lang="en-US" dirty="0">
              <a:solidFill>
                <a:schemeClr val="bg1"/>
              </a:solidFill>
            </a:endParaRPr>
          </a:p>
        </p:txBody>
      </p:sp>
      <p:graphicFrame>
        <p:nvGraphicFramePr>
          <p:cNvPr id="11" name="Table 10"/>
          <p:cNvGraphicFramePr>
            <a:graphicFrameLocks noGrp="1"/>
          </p:cNvGraphicFramePr>
          <p:nvPr/>
        </p:nvGraphicFramePr>
        <p:xfrm>
          <a:off x="252413" y="2133600"/>
          <a:ext cx="9289031" cy="4732020"/>
        </p:xfrm>
        <a:graphic>
          <a:graphicData uri="http://schemas.openxmlformats.org/drawingml/2006/table">
            <a:tbl>
              <a:tblPr/>
              <a:tblGrid>
                <a:gridCol w="1536011"/>
                <a:gridCol w="801962"/>
                <a:gridCol w="1062058"/>
                <a:gridCol w="947182"/>
                <a:gridCol w="1265077"/>
                <a:gridCol w="1265077"/>
                <a:gridCol w="1205832"/>
                <a:gridCol w="1205832"/>
              </a:tblGrid>
              <a:tr h="612067">
                <a:tc gridSpan="8">
                  <a:txBody>
                    <a:bodyPr/>
                    <a:lstStyle/>
                    <a:p>
                      <a:pPr algn="ctr" rtl="0">
                        <a:lnSpc>
                          <a:spcPct val="115000"/>
                        </a:lnSpc>
                        <a:spcAft>
                          <a:spcPts val="0"/>
                        </a:spcAft>
                      </a:pPr>
                      <a:r>
                        <a:rPr lang="en-US" sz="1800" b="1" dirty="0">
                          <a:solidFill>
                            <a:srgbClr val="000000"/>
                          </a:solidFill>
                          <a:latin typeface="Arial"/>
                          <a:ea typeface="Times New Roman"/>
                          <a:cs typeface="Arial"/>
                        </a:rPr>
                        <a:t>Table (2) Showing the Microbiological Results of Poor Quality Salads(46 samples) Collected from Abu Dhabi Hotels (2006, 2007 &amp;2009)</a:t>
                      </a:r>
                      <a:endParaRPr lang="en-US" sz="1800" dirty="0">
                        <a:latin typeface="Calibri"/>
                        <a:ea typeface="Calibri"/>
                        <a:cs typeface="Arial"/>
                      </a:endParaRPr>
                    </a:p>
                  </a:txBody>
                  <a:tcPr marL="59315" marR="5931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rtl="1"/>
                      <a:endParaRPr lang="ar-AE"/>
                    </a:p>
                  </a:txBody>
                  <a:tcPr/>
                </a:tc>
                <a:tc hMerge="1">
                  <a:txBody>
                    <a:bodyPr/>
                    <a:lstStyle/>
                    <a:p>
                      <a:pPr rtl="1"/>
                      <a:endParaRPr lang="ar-AE"/>
                    </a:p>
                  </a:txBody>
                  <a:tcPr/>
                </a:tc>
                <a:tc hMerge="1">
                  <a:txBody>
                    <a:bodyPr/>
                    <a:lstStyle/>
                    <a:p>
                      <a:pPr rtl="1"/>
                      <a:endParaRPr lang="ar-AE"/>
                    </a:p>
                  </a:txBody>
                  <a:tcPr/>
                </a:tc>
                <a:tc hMerge="1">
                  <a:txBody>
                    <a:bodyPr/>
                    <a:lstStyle/>
                    <a:p>
                      <a:pPr rtl="1"/>
                      <a:endParaRPr lang="ar-AE"/>
                    </a:p>
                  </a:txBody>
                  <a:tcPr/>
                </a:tc>
                <a:tc hMerge="1">
                  <a:txBody>
                    <a:bodyPr/>
                    <a:lstStyle/>
                    <a:p>
                      <a:pPr rtl="1"/>
                      <a:endParaRPr lang="ar-AE"/>
                    </a:p>
                  </a:txBody>
                  <a:tcPr/>
                </a:tc>
                <a:tc hMerge="1">
                  <a:txBody>
                    <a:bodyPr/>
                    <a:lstStyle/>
                    <a:p>
                      <a:pPr rtl="1"/>
                      <a:endParaRPr lang="ar-AE"/>
                    </a:p>
                  </a:txBody>
                  <a:tcPr/>
                </a:tc>
                <a:tc hMerge="1">
                  <a:txBody>
                    <a:bodyPr/>
                    <a:lstStyle/>
                    <a:p>
                      <a:pPr rtl="1"/>
                      <a:endParaRPr lang="ar-AE"/>
                    </a:p>
                  </a:txBody>
                  <a:tcPr/>
                </a:tc>
              </a:tr>
              <a:tr h="306035">
                <a:tc rowSpan="2">
                  <a:txBody>
                    <a:bodyPr/>
                    <a:lstStyle/>
                    <a:p>
                      <a:pPr algn="ctr" rtl="0">
                        <a:lnSpc>
                          <a:spcPct val="115000"/>
                        </a:lnSpc>
                        <a:spcAft>
                          <a:spcPts val="0"/>
                        </a:spcAft>
                      </a:pPr>
                      <a:r>
                        <a:rPr lang="en-US" sz="1800" dirty="0">
                          <a:solidFill>
                            <a:srgbClr val="000000"/>
                          </a:solidFill>
                          <a:latin typeface="Arial"/>
                          <a:ea typeface="Times New Roman"/>
                          <a:cs typeface="Arial"/>
                        </a:rPr>
                        <a:t>Year</a:t>
                      </a:r>
                      <a:endParaRPr lang="en-US" sz="1800" dirty="0">
                        <a:latin typeface="Calibri"/>
                        <a:ea typeface="Calibri"/>
                        <a:cs typeface="Arial"/>
                      </a:endParaRPr>
                    </a:p>
                  </a:txBody>
                  <a:tcPr marL="59315" marR="5931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8D8D8"/>
                    </a:solidFill>
                  </a:tcPr>
                </a:tc>
                <a:tc rowSpan="2">
                  <a:txBody>
                    <a:bodyPr/>
                    <a:lstStyle/>
                    <a:p>
                      <a:pPr algn="ctr" rtl="0">
                        <a:lnSpc>
                          <a:spcPct val="115000"/>
                        </a:lnSpc>
                        <a:spcAft>
                          <a:spcPts val="0"/>
                        </a:spcAft>
                      </a:pPr>
                      <a:r>
                        <a:rPr lang="en-US" sz="1800" dirty="0">
                          <a:solidFill>
                            <a:srgbClr val="000000"/>
                          </a:solidFill>
                          <a:latin typeface="Arial"/>
                          <a:ea typeface="Times New Roman"/>
                          <a:cs typeface="Arial"/>
                        </a:rPr>
                        <a:t>Total samples</a:t>
                      </a:r>
                      <a:endParaRPr lang="en-US" sz="1800" dirty="0">
                        <a:latin typeface="Calibri"/>
                        <a:ea typeface="Calibri"/>
                        <a:cs typeface="Arial"/>
                      </a:endParaRPr>
                    </a:p>
                  </a:txBody>
                  <a:tcPr marL="59315" marR="5931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8D8D8"/>
                    </a:solidFill>
                  </a:tcPr>
                </a:tc>
                <a:tc gridSpan="6">
                  <a:txBody>
                    <a:bodyPr/>
                    <a:lstStyle/>
                    <a:p>
                      <a:pPr algn="ctr" rtl="0">
                        <a:lnSpc>
                          <a:spcPct val="115000"/>
                        </a:lnSpc>
                        <a:spcAft>
                          <a:spcPts val="0"/>
                        </a:spcAft>
                      </a:pPr>
                      <a:r>
                        <a:rPr lang="en-US" sz="1800" b="1" dirty="0">
                          <a:solidFill>
                            <a:srgbClr val="000000"/>
                          </a:solidFill>
                          <a:latin typeface="Arial"/>
                          <a:ea typeface="Times New Roman"/>
                          <a:cs typeface="Arial"/>
                        </a:rPr>
                        <a:t>Reasons for Poor Quality</a:t>
                      </a:r>
                      <a:endParaRPr lang="en-US" sz="1800" dirty="0">
                        <a:latin typeface="Calibri"/>
                        <a:ea typeface="Calibri"/>
                        <a:cs typeface="Arial"/>
                      </a:endParaRPr>
                    </a:p>
                  </a:txBody>
                  <a:tcPr marL="59315" marR="5931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8D8D8"/>
                    </a:solidFill>
                  </a:tcPr>
                </a:tc>
                <a:tc hMerge="1">
                  <a:txBody>
                    <a:bodyPr/>
                    <a:lstStyle/>
                    <a:p>
                      <a:pPr rtl="1"/>
                      <a:endParaRPr lang="ar-AE"/>
                    </a:p>
                  </a:txBody>
                  <a:tcPr/>
                </a:tc>
                <a:tc hMerge="1">
                  <a:txBody>
                    <a:bodyPr/>
                    <a:lstStyle/>
                    <a:p>
                      <a:pPr rtl="1"/>
                      <a:endParaRPr lang="ar-AE"/>
                    </a:p>
                  </a:txBody>
                  <a:tcPr/>
                </a:tc>
                <a:tc hMerge="1">
                  <a:txBody>
                    <a:bodyPr/>
                    <a:lstStyle/>
                    <a:p>
                      <a:pPr rtl="1"/>
                      <a:endParaRPr lang="ar-AE"/>
                    </a:p>
                  </a:txBody>
                  <a:tcPr/>
                </a:tc>
                <a:tc hMerge="1">
                  <a:txBody>
                    <a:bodyPr/>
                    <a:lstStyle/>
                    <a:p>
                      <a:pPr rtl="1"/>
                      <a:endParaRPr lang="ar-AE"/>
                    </a:p>
                  </a:txBody>
                  <a:tcPr/>
                </a:tc>
                <a:tc hMerge="1">
                  <a:txBody>
                    <a:bodyPr/>
                    <a:lstStyle/>
                    <a:p>
                      <a:pPr rtl="1"/>
                      <a:endParaRPr lang="ar-AE"/>
                    </a:p>
                  </a:txBody>
                  <a:tcPr/>
                </a:tc>
              </a:tr>
              <a:tr h="1530169">
                <a:tc vMerge="1">
                  <a:txBody>
                    <a:bodyPr/>
                    <a:lstStyle/>
                    <a:p>
                      <a:pPr rtl="1"/>
                      <a:endParaRPr lang="ar-AE"/>
                    </a:p>
                  </a:txBody>
                  <a:tcPr/>
                </a:tc>
                <a:tc vMerge="1">
                  <a:txBody>
                    <a:bodyPr/>
                    <a:lstStyle/>
                    <a:p>
                      <a:pPr rtl="1"/>
                      <a:endParaRPr lang="ar-AE"/>
                    </a:p>
                  </a:txBody>
                  <a:tcPr/>
                </a:tc>
                <a:tc>
                  <a:txBody>
                    <a:bodyPr/>
                    <a:lstStyle/>
                    <a:p>
                      <a:pPr algn="ctr" rtl="0">
                        <a:lnSpc>
                          <a:spcPct val="115000"/>
                        </a:lnSpc>
                        <a:spcAft>
                          <a:spcPts val="0"/>
                        </a:spcAft>
                      </a:pPr>
                      <a:r>
                        <a:rPr lang="en-US" sz="1800" dirty="0" err="1">
                          <a:solidFill>
                            <a:srgbClr val="000000"/>
                          </a:solidFill>
                          <a:latin typeface="Arial"/>
                          <a:ea typeface="Times New Roman"/>
                          <a:cs typeface="Arial"/>
                        </a:rPr>
                        <a:t>Enterococci</a:t>
                      </a:r>
                      <a:endParaRPr lang="en-US" sz="1800" dirty="0">
                        <a:latin typeface="Calibri"/>
                        <a:ea typeface="Calibri"/>
                        <a:cs typeface="Arial"/>
                      </a:endParaRPr>
                    </a:p>
                  </a:txBody>
                  <a:tcPr marL="59315" marR="5931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8D8D8"/>
                    </a:solidFill>
                  </a:tcPr>
                </a:tc>
                <a:tc>
                  <a:txBody>
                    <a:bodyPr/>
                    <a:lstStyle/>
                    <a:p>
                      <a:pPr algn="ctr" rtl="0">
                        <a:lnSpc>
                          <a:spcPct val="115000"/>
                        </a:lnSpc>
                        <a:spcAft>
                          <a:spcPts val="0"/>
                        </a:spcAft>
                      </a:pPr>
                      <a:r>
                        <a:rPr lang="en-US" sz="1800">
                          <a:solidFill>
                            <a:srgbClr val="000000"/>
                          </a:solidFill>
                          <a:latin typeface="Arial"/>
                          <a:ea typeface="Times New Roman"/>
                          <a:cs typeface="Arial"/>
                        </a:rPr>
                        <a:t>Yeasts, moulds &amp;Spoilage .bacteria</a:t>
                      </a:r>
                      <a:endParaRPr lang="en-US" sz="1800">
                        <a:latin typeface="Calibri"/>
                        <a:ea typeface="Calibri"/>
                        <a:cs typeface="Arial"/>
                      </a:endParaRPr>
                    </a:p>
                  </a:txBody>
                  <a:tcPr marL="59315" marR="5931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8D8D8"/>
                    </a:solidFill>
                  </a:tcPr>
                </a:tc>
                <a:tc>
                  <a:txBody>
                    <a:bodyPr/>
                    <a:lstStyle/>
                    <a:p>
                      <a:pPr algn="ctr" rtl="0">
                        <a:lnSpc>
                          <a:spcPct val="115000"/>
                        </a:lnSpc>
                        <a:spcAft>
                          <a:spcPts val="0"/>
                        </a:spcAft>
                      </a:pPr>
                      <a:r>
                        <a:rPr lang="en-US" sz="1800" dirty="0">
                          <a:solidFill>
                            <a:srgbClr val="000000"/>
                          </a:solidFill>
                          <a:latin typeface="Arial"/>
                          <a:ea typeface="Times New Roman"/>
                          <a:cs typeface="Arial"/>
                        </a:rPr>
                        <a:t>H Ch C</a:t>
                      </a:r>
                      <a:endParaRPr lang="en-US" sz="1800" dirty="0">
                        <a:latin typeface="Calibri"/>
                        <a:ea typeface="Calibri"/>
                        <a:cs typeface="Arial"/>
                      </a:endParaRPr>
                    </a:p>
                  </a:txBody>
                  <a:tcPr marL="59315" marR="5931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8D8D8"/>
                    </a:solidFill>
                  </a:tcPr>
                </a:tc>
                <a:tc>
                  <a:txBody>
                    <a:bodyPr/>
                    <a:lstStyle/>
                    <a:p>
                      <a:pPr algn="ctr" rtl="0">
                        <a:lnSpc>
                          <a:spcPct val="115000"/>
                        </a:lnSpc>
                        <a:spcAft>
                          <a:spcPts val="0"/>
                        </a:spcAft>
                      </a:pPr>
                      <a:r>
                        <a:rPr lang="en-US" sz="1800">
                          <a:solidFill>
                            <a:srgbClr val="000000"/>
                          </a:solidFill>
                          <a:latin typeface="Arial"/>
                          <a:ea typeface="Times New Roman"/>
                          <a:cs typeface="Arial"/>
                        </a:rPr>
                        <a:t>Pseudomonas</a:t>
                      </a:r>
                      <a:endParaRPr lang="en-US" sz="1800">
                        <a:latin typeface="Calibri"/>
                        <a:ea typeface="Calibri"/>
                        <a:cs typeface="Arial"/>
                      </a:endParaRPr>
                    </a:p>
                  </a:txBody>
                  <a:tcPr marL="59315" marR="5931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8D8D8"/>
                    </a:solidFill>
                  </a:tcPr>
                </a:tc>
                <a:tc>
                  <a:txBody>
                    <a:bodyPr/>
                    <a:lstStyle/>
                    <a:p>
                      <a:pPr algn="ctr" rtl="0">
                        <a:lnSpc>
                          <a:spcPct val="115000"/>
                        </a:lnSpc>
                        <a:spcAft>
                          <a:spcPts val="0"/>
                        </a:spcAft>
                      </a:pPr>
                      <a:r>
                        <a:rPr lang="en-US" sz="1800">
                          <a:solidFill>
                            <a:srgbClr val="000000"/>
                          </a:solidFill>
                          <a:latin typeface="Arial"/>
                          <a:ea typeface="Times New Roman"/>
                          <a:cs typeface="Arial"/>
                        </a:rPr>
                        <a:t>Non 0157 :H7 E.coli</a:t>
                      </a:r>
                      <a:endParaRPr lang="en-US" sz="1800">
                        <a:latin typeface="Calibri"/>
                        <a:ea typeface="Calibri"/>
                        <a:cs typeface="Arial"/>
                      </a:endParaRPr>
                    </a:p>
                  </a:txBody>
                  <a:tcPr marL="59315" marR="5931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8D8D8"/>
                    </a:solidFill>
                  </a:tcPr>
                </a:tc>
                <a:tc>
                  <a:txBody>
                    <a:bodyPr/>
                    <a:lstStyle/>
                    <a:p>
                      <a:pPr algn="ctr" rtl="0">
                        <a:lnSpc>
                          <a:spcPct val="115000"/>
                        </a:lnSpc>
                        <a:spcAft>
                          <a:spcPts val="0"/>
                        </a:spcAft>
                      </a:pPr>
                      <a:r>
                        <a:rPr lang="en-US" sz="1800" dirty="0">
                          <a:solidFill>
                            <a:srgbClr val="000000"/>
                          </a:solidFill>
                          <a:latin typeface="Arial"/>
                          <a:ea typeface="Times New Roman"/>
                          <a:cs typeface="Arial"/>
                        </a:rPr>
                        <a:t>Total</a:t>
                      </a:r>
                      <a:endParaRPr lang="en-US" sz="1800" dirty="0">
                        <a:latin typeface="Calibri"/>
                        <a:ea typeface="Calibri"/>
                        <a:cs typeface="Arial"/>
                      </a:endParaRPr>
                    </a:p>
                  </a:txBody>
                  <a:tcPr marL="59315" marR="5931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8D8D8"/>
                    </a:solidFill>
                  </a:tcPr>
                </a:tc>
              </a:tr>
              <a:tr h="306035">
                <a:tc>
                  <a:txBody>
                    <a:bodyPr/>
                    <a:lstStyle/>
                    <a:p>
                      <a:pPr algn="ctr" rtl="0">
                        <a:lnSpc>
                          <a:spcPct val="115000"/>
                        </a:lnSpc>
                        <a:spcAft>
                          <a:spcPts val="0"/>
                        </a:spcAft>
                      </a:pPr>
                      <a:r>
                        <a:rPr lang="en-US" sz="1800">
                          <a:solidFill>
                            <a:srgbClr val="000000"/>
                          </a:solidFill>
                          <a:latin typeface="Arial"/>
                          <a:ea typeface="Times New Roman"/>
                          <a:cs typeface="Arial"/>
                        </a:rPr>
                        <a:t>2006</a:t>
                      </a:r>
                      <a:endParaRPr lang="en-US" sz="1800">
                        <a:latin typeface="Calibri"/>
                        <a:ea typeface="Calibri"/>
                        <a:cs typeface="Arial"/>
                      </a:endParaRPr>
                    </a:p>
                  </a:txBody>
                  <a:tcPr marL="59315" marR="5931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a:lnSpc>
                          <a:spcPct val="115000"/>
                        </a:lnSpc>
                        <a:spcAft>
                          <a:spcPts val="0"/>
                        </a:spcAft>
                      </a:pPr>
                      <a:r>
                        <a:rPr lang="en-US" sz="1800">
                          <a:solidFill>
                            <a:srgbClr val="000000"/>
                          </a:solidFill>
                          <a:latin typeface="Arial"/>
                          <a:ea typeface="Times New Roman"/>
                          <a:cs typeface="Arial"/>
                        </a:rPr>
                        <a:t>50</a:t>
                      </a:r>
                      <a:endParaRPr lang="en-US" sz="1800">
                        <a:latin typeface="Calibri"/>
                        <a:ea typeface="Calibri"/>
                        <a:cs typeface="Arial"/>
                      </a:endParaRPr>
                    </a:p>
                  </a:txBody>
                  <a:tcPr marL="59315" marR="5931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a:lnSpc>
                          <a:spcPct val="115000"/>
                        </a:lnSpc>
                        <a:spcAft>
                          <a:spcPts val="0"/>
                        </a:spcAft>
                      </a:pPr>
                      <a:r>
                        <a:rPr lang="en-US" sz="1800" dirty="0">
                          <a:solidFill>
                            <a:srgbClr val="000000"/>
                          </a:solidFill>
                          <a:latin typeface="Arial"/>
                          <a:ea typeface="Times New Roman"/>
                          <a:cs typeface="Arial"/>
                        </a:rPr>
                        <a:t>1</a:t>
                      </a:r>
                      <a:endParaRPr lang="en-US" sz="1800" dirty="0">
                        <a:latin typeface="Calibri"/>
                        <a:ea typeface="Calibri"/>
                        <a:cs typeface="Arial"/>
                      </a:endParaRPr>
                    </a:p>
                  </a:txBody>
                  <a:tcPr marL="59315" marR="5931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a:lnSpc>
                          <a:spcPct val="115000"/>
                        </a:lnSpc>
                        <a:spcAft>
                          <a:spcPts val="0"/>
                        </a:spcAft>
                      </a:pPr>
                      <a:r>
                        <a:rPr lang="en-US" sz="1800" dirty="0">
                          <a:solidFill>
                            <a:srgbClr val="000000"/>
                          </a:solidFill>
                          <a:latin typeface="Arial"/>
                          <a:ea typeface="Times New Roman"/>
                          <a:cs typeface="Arial"/>
                        </a:rPr>
                        <a:t>0</a:t>
                      </a:r>
                      <a:endParaRPr lang="en-US" sz="1800" dirty="0">
                        <a:latin typeface="Calibri"/>
                        <a:ea typeface="Calibri"/>
                        <a:cs typeface="Arial"/>
                      </a:endParaRPr>
                    </a:p>
                  </a:txBody>
                  <a:tcPr marL="59315" marR="5931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a:lnSpc>
                          <a:spcPct val="115000"/>
                        </a:lnSpc>
                        <a:spcAft>
                          <a:spcPts val="0"/>
                        </a:spcAft>
                      </a:pPr>
                      <a:r>
                        <a:rPr lang="en-US" sz="1800">
                          <a:solidFill>
                            <a:srgbClr val="000000"/>
                          </a:solidFill>
                          <a:latin typeface="Arial"/>
                          <a:ea typeface="Times New Roman"/>
                          <a:cs typeface="Arial"/>
                        </a:rPr>
                        <a:t>0</a:t>
                      </a:r>
                      <a:endParaRPr lang="en-US" sz="1800">
                        <a:latin typeface="Calibri"/>
                        <a:ea typeface="Calibri"/>
                        <a:cs typeface="Arial"/>
                      </a:endParaRPr>
                    </a:p>
                  </a:txBody>
                  <a:tcPr marL="59315" marR="5931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a:lnSpc>
                          <a:spcPct val="115000"/>
                        </a:lnSpc>
                        <a:spcAft>
                          <a:spcPts val="0"/>
                        </a:spcAft>
                      </a:pPr>
                      <a:r>
                        <a:rPr lang="en-US" sz="1800">
                          <a:solidFill>
                            <a:srgbClr val="000000"/>
                          </a:solidFill>
                          <a:latin typeface="Arial"/>
                          <a:ea typeface="Times New Roman"/>
                          <a:cs typeface="Arial"/>
                        </a:rPr>
                        <a:t>0</a:t>
                      </a:r>
                      <a:endParaRPr lang="en-US" sz="1800">
                        <a:latin typeface="Calibri"/>
                        <a:ea typeface="Calibri"/>
                        <a:cs typeface="Arial"/>
                      </a:endParaRPr>
                    </a:p>
                  </a:txBody>
                  <a:tcPr marL="59315" marR="5931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a:lnSpc>
                          <a:spcPct val="115000"/>
                        </a:lnSpc>
                        <a:spcAft>
                          <a:spcPts val="0"/>
                        </a:spcAft>
                      </a:pPr>
                      <a:r>
                        <a:rPr lang="en-US" sz="1800">
                          <a:solidFill>
                            <a:srgbClr val="000000"/>
                          </a:solidFill>
                          <a:latin typeface="Arial"/>
                          <a:ea typeface="Times New Roman"/>
                          <a:cs typeface="Arial"/>
                        </a:rPr>
                        <a:t>0</a:t>
                      </a:r>
                      <a:endParaRPr lang="en-US" sz="1800">
                        <a:latin typeface="Calibri"/>
                        <a:ea typeface="Calibri"/>
                        <a:cs typeface="Arial"/>
                      </a:endParaRPr>
                    </a:p>
                  </a:txBody>
                  <a:tcPr marL="59315" marR="5931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a:lnSpc>
                          <a:spcPct val="115000"/>
                        </a:lnSpc>
                        <a:spcAft>
                          <a:spcPts val="0"/>
                        </a:spcAft>
                      </a:pPr>
                      <a:r>
                        <a:rPr lang="en-US" sz="1800">
                          <a:solidFill>
                            <a:srgbClr val="000000"/>
                          </a:solidFill>
                          <a:latin typeface="Arial"/>
                          <a:ea typeface="Times New Roman"/>
                          <a:cs typeface="Arial"/>
                        </a:rPr>
                        <a:t>1(2%)</a:t>
                      </a:r>
                      <a:endParaRPr lang="en-US" sz="1800">
                        <a:latin typeface="Calibri"/>
                        <a:ea typeface="Calibri"/>
                        <a:cs typeface="Arial"/>
                      </a:endParaRPr>
                    </a:p>
                  </a:txBody>
                  <a:tcPr marL="59315" marR="5931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06035">
                <a:tc>
                  <a:txBody>
                    <a:bodyPr/>
                    <a:lstStyle/>
                    <a:p>
                      <a:pPr algn="ctr" rtl="0">
                        <a:lnSpc>
                          <a:spcPct val="115000"/>
                        </a:lnSpc>
                        <a:spcAft>
                          <a:spcPts val="0"/>
                        </a:spcAft>
                      </a:pPr>
                      <a:r>
                        <a:rPr lang="en-US" sz="1800">
                          <a:solidFill>
                            <a:srgbClr val="000000"/>
                          </a:solidFill>
                          <a:latin typeface="Arial"/>
                          <a:ea typeface="Times New Roman"/>
                          <a:cs typeface="Arial"/>
                        </a:rPr>
                        <a:t>2007</a:t>
                      </a:r>
                      <a:endParaRPr lang="en-US" sz="1800">
                        <a:latin typeface="Calibri"/>
                        <a:ea typeface="Calibri"/>
                        <a:cs typeface="Arial"/>
                      </a:endParaRPr>
                    </a:p>
                  </a:txBody>
                  <a:tcPr marL="59315" marR="5931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algn="ctr" rtl="0">
                        <a:lnSpc>
                          <a:spcPct val="115000"/>
                        </a:lnSpc>
                        <a:spcAft>
                          <a:spcPts val="0"/>
                        </a:spcAft>
                      </a:pPr>
                      <a:r>
                        <a:rPr lang="en-US" sz="1800">
                          <a:solidFill>
                            <a:srgbClr val="000000"/>
                          </a:solidFill>
                          <a:latin typeface="Arial"/>
                          <a:ea typeface="Times New Roman"/>
                          <a:cs typeface="Arial"/>
                        </a:rPr>
                        <a:t>192</a:t>
                      </a:r>
                      <a:endParaRPr lang="en-US" sz="1800">
                        <a:latin typeface="Calibri"/>
                        <a:ea typeface="Calibri"/>
                        <a:cs typeface="Arial"/>
                      </a:endParaRPr>
                    </a:p>
                  </a:txBody>
                  <a:tcPr marL="59315" marR="5931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algn="ctr" rtl="0">
                        <a:lnSpc>
                          <a:spcPct val="115000"/>
                        </a:lnSpc>
                        <a:spcAft>
                          <a:spcPts val="0"/>
                        </a:spcAft>
                      </a:pPr>
                      <a:r>
                        <a:rPr lang="en-US" sz="1800">
                          <a:solidFill>
                            <a:srgbClr val="000000"/>
                          </a:solidFill>
                          <a:latin typeface="Arial"/>
                          <a:ea typeface="Times New Roman"/>
                          <a:cs typeface="Arial"/>
                        </a:rPr>
                        <a:t>4</a:t>
                      </a:r>
                      <a:endParaRPr lang="en-US" sz="1800">
                        <a:latin typeface="Calibri"/>
                        <a:ea typeface="Calibri"/>
                        <a:cs typeface="Arial"/>
                      </a:endParaRPr>
                    </a:p>
                  </a:txBody>
                  <a:tcPr marL="59315" marR="5931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algn="ctr" rtl="0">
                        <a:lnSpc>
                          <a:spcPct val="115000"/>
                        </a:lnSpc>
                        <a:spcAft>
                          <a:spcPts val="0"/>
                        </a:spcAft>
                      </a:pPr>
                      <a:r>
                        <a:rPr lang="en-US" sz="1800" dirty="0">
                          <a:solidFill>
                            <a:srgbClr val="000000"/>
                          </a:solidFill>
                          <a:latin typeface="Arial"/>
                          <a:ea typeface="Times New Roman"/>
                          <a:cs typeface="Arial"/>
                        </a:rPr>
                        <a:t>21</a:t>
                      </a:r>
                      <a:endParaRPr lang="en-US" sz="1800" dirty="0">
                        <a:latin typeface="Calibri"/>
                        <a:ea typeface="Calibri"/>
                        <a:cs typeface="Arial"/>
                      </a:endParaRPr>
                    </a:p>
                  </a:txBody>
                  <a:tcPr marL="59315" marR="5931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algn="ctr" rtl="0">
                        <a:lnSpc>
                          <a:spcPct val="115000"/>
                        </a:lnSpc>
                        <a:spcAft>
                          <a:spcPts val="0"/>
                        </a:spcAft>
                      </a:pPr>
                      <a:r>
                        <a:rPr lang="en-US" sz="1800">
                          <a:solidFill>
                            <a:srgbClr val="000000"/>
                          </a:solidFill>
                          <a:latin typeface="Arial"/>
                          <a:ea typeface="Times New Roman"/>
                          <a:cs typeface="Arial"/>
                        </a:rPr>
                        <a:t>14</a:t>
                      </a:r>
                      <a:endParaRPr lang="en-US" sz="1800">
                        <a:latin typeface="Calibri"/>
                        <a:ea typeface="Calibri"/>
                        <a:cs typeface="Arial"/>
                      </a:endParaRPr>
                    </a:p>
                  </a:txBody>
                  <a:tcPr marL="59315" marR="5931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algn="ctr" rtl="0">
                        <a:lnSpc>
                          <a:spcPct val="115000"/>
                        </a:lnSpc>
                        <a:spcAft>
                          <a:spcPts val="0"/>
                        </a:spcAft>
                      </a:pPr>
                      <a:r>
                        <a:rPr lang="en-US" sz="1800">
                          <a:solidFill>
                            <a:srgbClr val="000000"/>
                          </a:solidFill>
                          <a:latin typeface="Arial"/>
                          <a:ea typeface="Times New Roman"/>
                          <a:cs typeface="Arial"/>
                        </a:rPr>
                        <a:t>2</a:t>
                      </a:r>
                      <a:endParaRPr lang="en-US" sz="1800">
                        <a:latin typeface="Calibri"/>
                        <a:ea typeface="Calibri"/>
                        <a:cs typeface="Arial"/>
                      </a:endParaRPr>
                    </a:p>
                  </a:txBody>
                  <a:tcPr marL="59315" marR="5931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algn="ctr" rtl="0">
                        <a:lnSpc>
                          <a:spcPct val="115000"/>
                        </a:lnSpc>
                        <a:spcAft>
                          <a:spcPts val="0"/>
                        </a:spcAft>
                      </a:pPr>
                      <a:r>
                        <a:rPr lang="en-US" sz="1800">
                          <a:solidFill>
                            <a:srgbClr val="000000"/>
                          </a:solidFill>
                          <a:latin typeface="Arial"/>
                          <a:ea typeface="Times New Roman"/>
                          <a:cs typeface="Arial"/>
                        </a:rPr>
                        <a:t>2</a:t>
                      </a:r>
                      <a:endParaRPr lang="en-US" sz="1800">
                        <a:latin typeface="Calibri"/>
                        <a:ea typeface="Calibri"/>
                        <a:cs typeface="Arial"/>
                      </a:endParaRPr>
                    </a:p>
                  </a:txBody>
                  <a:tcPr marL="59315" marR="5931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algn="ctr" rtl="0">
                        <a:lnSpc>
                          <a:spcPct val="115000"/>
                        </a:lnSpc>
                        <a:spcAft>
                          <a:spcPts val="0"/>
                        </a:spcAft>
                      </a:pPr>
                      <a:r>
                        <a:rPr lang="en-US" sz="1800" dirty="0" smtClean="0">
                          <a:solidFill>
                            <a:srgbClr val="000000"/>
                          </a:solidFill>
                          <a:latin typeface="Arial"/>
                          <a:ea typeface="Times New Roman"/>
                          <a:cs typeface="Arial"/>
                        </a:rPr>
                        <a:t>43</a:t>
                      </a:r>
                    </a:p>
                    <a:p>
                      <a:pPr algn="ctr" rtl="0">
                        <a:lnSpc>
                          <a:spcPct val="115000"/>
                        </a:lnSpc>
                        <a:spcAft>
                          <a:spcPts val="0"/>
                        </a:spcAft>
                      </a:pPr>
                      <a:r>
                        <a:rPr lang="en-US" sz="1800" dirty="0" smtClean="0">
                          <a:solidFill>
                            <a:srgbClr val="000000"/>
                          </a:solidFill>
                          <a:latin typeface="Arial"/>
                          <a:ea typeface="Times New Roman"/>
                          <a:cs typeface="Arial"/>
                        </a:rPr>
                        <a:t>(</a:t>
                      </a:r>
                      <a:r>
                        <a:rPr lang="en-US" sz="1800" dirty="0">
                          <a:solidFill>
                            <a:srgbClr val="000000"/>
                          </a:solidFill>
                          <a:latin typeface="Arial"/>
                          <a:ea typeface="Times New Roman"/>
                          <a:cs typeface="Arial"/>
                        </a:rPr>
                        <a:t>22.39%)</a:t>
                      </a:r>
                      <a:endParaRPr lang="en-US" sz="1800" dirty="0">
                        <a:latin typeface="Calibri"/>
                        <a:ea typeface="Calibri"/>
                        <a:cs typeface="Arial"/>
                      </a:endParaRPr>
                    </a:p>
                  </a:txBody>
                  <a:tcPr marL="59315" marR="5931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r>
              <a:tr h="306035">
                <a:tc>
                  <a:txBody>
                    <a:bodyPr/>
                    <a:lstStyle/>
                    <a:p>
                      <a:pPr algn="ctr" rtl="0">
                        <a:lnSpc>
                          <a:spcPct val="115000"/>
                        </a:lnSpc>
                        <a:spcAft>
                          <a:spcPts val="0"/>
                        </a:spcAft>
                      </a:pPr>
                      <a:r>
                        <a:rPr lang="en-US" sz="1800">
                          <a:solidFill>
                            <a:srgbClr val="000000"/>
                          </a:solidFill>
                          <a:latin typeface="Arial"/>
                          <a:ea typeface="Times New Roman"/>
                          <a:cs typeface="Arial"/>
                        </a:rPr>
                        <a:t>2009</a:t>
                      </a:r>
                      <a:endParaRPr lang="en-US" sz="1800">
                        <a:latin typeface="Calibri"/>
                        <a:ea typeface="Calibri"/>
                        <a:cs typeface="Arial"/>
                      </a:endParaRPr>
                    </a:p>
                  </a:txBody>
                  <a:tcPr marL="59315" marR="5931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a:lnSpc>
                          <a:spcPct val="115000"/>
                        </a:lnSpc>
                        <a:spcAft>
                          <a:spcPts val="0"/>
                        </a:spcAft>
                      </a:pPr>
                      <a:r>
                        <a:rPr lang="en-US" sz="1800">
                          <a:solidFill>
                            <a:srgbClr val="000000"/>
                          </a:solidFill>
                          <a:latin typeface="Arial"/>
                          <a:ea typeface="Times New Roman"/>
                          <a:cs typeface="Arial"/>
                        </a:rPr>
                        <a:t>45</a:t>
                      </a:r>
                      <a:endParaRPr lang="en-US" sz="1800">
                        <a:latin typeface="Calibri"/>
                        <a:ea typeface="Calibri"/>
                        <a:cs typeface="Arial"/>
                      </a:endParaRPr>
                    </a:p>
                  </a:txBody>
                  <a:tcPr marL="59315" marR="5931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a:lnSpc>
                          <a:spcPct val="115000"/>
                        </a:lnSpc>
                        <a:spcAft>
                          <a:spcPts val="0"/>
                        </a:spcAft>
                      </a:pPr>
                      <a:r>
                        <a:rPr lang="en-US" sz="1800">
                          <a:solidFill>
                            <a:srgbClr val="000000"/>
                          </a:solidFill>
                          <a:latin typeface="Arial"/>
                          <a:ea typeface="Times New Roman"/>
                          <a:cs typeface="Arial"/>
                        </a:rPr>
                        <a:t>0</a:t>
                      </a:r>
                      <a:endParaRPr lang="en-US" sz="1800">
                        <a:latin typeface="Calibri"/>
                        <a:ea typeface="Calibri"/>
                        <a:cs typeface="Arial"/>
                      </a:endParaRPr>
                    </a:p>
                  </a:txBody>
                  <a:tcPr marL="59315" marR="5931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a:lnSpc>
                          <a:spcPct val="115000"/>
                        </a:lnSpc>
                        <a:spcAft>
                          <a:spcPts val="0"/>
                        </a:spcAft>
                      </a:pPr>
                      <a:r>
                        <a:rPr lang="en-US" sz="1800">
                          <a:solidFill>
                            <a:srgbClr val="000000"/>
                          </a:solidFill>
                          <a:latin typeface="Arial"/>
                          <a:ea typeface="Times New Roman"/>
                          <a:cs typeface="Arial"/>
                        </a:rPr>
                        <a:t>2</a:t>
                      </a:r>
                      <a:endParaRPr lang="en-US" sz="1800">
                        <a:latin typeface="Calibri"/>
                        <a:ea typeface="Calibri"/>
                        <a:cs typeface="Arial"/>
                      </a:endParaRPr>
                    </a:p>
                  </a:txBody>
                  <a:tcPr marL="59315" marR="5931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a:lnSpc>
                          <a:spcPct val="115000"/>
                        </a:lnSpc>
                        <a:spcAft>
                          <a:spcPts val="0"/>
                        </a:spcAft>
                      </a:pPr>
                      <a:r>
                        <a:rPr lang="en-US" sz="1800" dirty="0">
                          <a:solidFill>
                            <a:srgbClr val="000000"/>
                          </a:solidFill>
                          <a:latin typeface="Arial"/>
                          <a:ea typeface="Times New Roman"/>
                          <a:cs typeface="Arial"/>
                        </a:rPr>
                        <a:t>0</a:t>
                      </a:r>
                      <a:endParaRPr lang="en-US" sz="1800" dirty="0">
                        <a:latin typeface="Calibri"/>
                        <a:ea typeface="Calibri"/>
                        <a:cs typeface="Arial"/>
                      </a:endParaRPr>
                    </a:p>
                  </a:txBody>
                  <a:tcPr marL="59315" marR="5931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a:lnSpc>
                          <a:spcPct val="115000"/>
                        </a:lnSpc>
                        <a:spcAft>
                          <a:spcPts val="0"/>
                        </a:spcAft>
                      </a:pPr>
                      <a:r>
                        <a:rPr lang="en-US" sz="1800">
                          <a:solidFill>
                            <a:srgbClr val="000000"/>
                          </a:solidFill>
                          <a:latin typeface="Arial"/>
                          <a:ea typeface="Times New Roman"/>
                          <a:cs typeface="Arial"/>
                        </a:rPr>
                        <a:t>0</a:t>
                      </a:r>
                      <a:endParaRPr lang="en-US" sz="1800">
                        <a:latin typeface="Calibri"/>
                        <a:ea typeface="Calibri"/>
                        <a:cs typeface="Arial"/>
                      </a:endParaRPr>
                    </a:p>
                  </a:txBody>
                  <a:tcPr marL="59315" marR="5931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a:lnSpc>
                          <a:spcPct val="115000"/>
                        </a:lnSpc>
                        <a:spcAft>
                          <a:spcPts val="0"/>
                        </a:spcAft>
                      </a:pPr>
                      <a:r>
                        <a:rPr lang="en-US" sz="1800">
                          <a:solidFill>
                            <a:srgbClr val="000000"/>
                          </a:solidFill>
                          <a:latin typeface="Arial"/>
                          <a:ea typeface="Times New Roman"/>
                          <a:cs typeface="Arial"/>
                        </a:rPr>
                        <a:t>0</a:t>
                      </a:r>
                      <a:endParaRPr lang="en-US" sz="1800">
                        <a:latin typeface="Calibri"/>
                        <a:ea typeface="Calibri"/>
                        <a:cs typeface="Arial"/>
                      </a:endParaRPr>
                    </a:p>
                  </a:txBody>
                  <a:tcPr marL="59315" marR="5931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a:lnSpc>
                          <a:spcPct val="115000"/>
                        </a:lnSpc>
                        <a:spcAft>
                          <a:spcPts val="0"/>
                        </a:spcAft>
                      </a:pPr>
                      <a:r>
                        <a:rPr lang="en-US" sz="1800" dirty="0" smtClean="0">
                          <a:solidFill>
                            <a:srgbClr val="000000"/>
                          </a:solidFill>
                          <a:latin typeface="Arial"/>
                          <a:ea typeface="Times New Roman"/>
                          <a:cs typeface="Arial"/>
                        </a:rPr>
                        <a:t>2(4.4</a:t>
                      </a:r>
                      <a:r>
                        <a:rPr lang="en-US" sz="1800" dirty="0">
                          <a:solidFill>
                            <a:srgbClr val="000000"/>
                          </a:solidFill>
                          <a:latin typeface="Arial"/>
                          <a:ea typeface="Times New Roman"/>
                          <a:cs typeface="Arial"/>
                        </a:rPr>
                        <a:t>%)</a:t>
                      </a:r>
                      <a:endParaRPr lang="en-US" sz="1800" dirty="0">
                        <a:latin typeface="Calibri"/>
                        <a:ea typeface="Calibri"/>
                        <a:cs typeface="Arial"/>
                      </a:endParaRPr>
                    </a:p>
                  </a:txBody>
                  <a:tcPr marL="59315" marR="5931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06035">
                <a:tc>
                  <a:txBody>
                    <a:bodyPr/>
                    <a:lstStyle/>
                    <a:p>
                      <a:pPr algn="ctr" rtl="0">
                        <a:lnSpc>
                          <a:spcPct val="115000"/>
                        </a:lnSpc>
                        <a:spcAft>
                          <a:spcPts val="0"/>
                        </a:spcAft>
                      </a:pPr>
                      <a:r>
                        <a:rPr lang="en-US" sz="1800">
                          <a:solidFill>
                            <a:srgbClr val="000000"/>
                          </a:solidFill>
                          <a:latin typeface="Arial"/>
                          <a:ea typeface="Times New Roman"/>
                          <a:cs typeface="Arial"/>
                        </a:rPr>
                        <a:t>Total</a:t>
                      </a:r>
                      <a:endParaRPr lang="en-US" sz="1800">
                        <a:latin typeface="Calibri"/>
                        <a:ea typeface="Calibri"/>
                        <a:cs typeface="Arial"/>
                      </a:endParaRPr>
                    </a:p>
                  </a:txBody>
                  <a:tcPr marL="59315" marR="5931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5A5A5"/>
                    </a:solidFill>
                  </a:tcPr>
                </a:tc>
                <a:tc>
                  <a:txBody>
                    <a:bodyPr/>
                    <a:lstStyle/>
                    <a:p>
                      <a:pPr algn="ctr" rtl="0">
                        <a:lnSpc>
                          <a:spcPct val="115000"/>
                        </a:lnSpc>
                        <a:spcAft>
                          <a:spcPts val="0"/>
                        </a:spcAft>
                      </a:pPr>
                      <a:r>
                        <a:rPr lang="en-US" sz="1800">
                          <a:solidFill>
                            <a:srgbClr val="000000"/>
                          </a:solidFill>
                          <a:latin typeface="Arial"/>
                          <a:ea typeface="Times New Roman"/>
                          <a:cs typeface="Arial"/>
                        </a:rPr>
                        <a:t>287</a:t>
                      </a:r>
                      <a:endParaRPr lang="en-US" sz="1800">
                        <a:latin typeface="Calibri"/>
                        <a:ea typeface="Calibri"/>
                        <a:cs typeface="Arial"/>
                      </a:endParaRPr>
                    </a:p>
                  </a:txBody>
                  <a:tcPr marL="59315" marR="5931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5A5A5"/>
                    </a:solidFill>
                  </a:tcPr>
                </a:tc>
                <a:tc>
                  <a:txBody>
                    <a:bodyPr/>
                    <a:lstStyle/>
                    <a:p>
                      <a:pPr algn="ctr" rtl="0">
                        <a:lnSpc>
                          <a:spcPct val="115000"/>
                        </a:lnSpc>
                        <a:spcAft>
                          <a:spcPts val="0"/>
                        </a:spcAft>
                      </a:pPr>
                      <a:r>
                        <a:rPr lang="en-US" sz="1800">
                          <a:solidFill>
                            <a:srgbClr val="000000"/>
                          </a:solidFill>
                          <a:latin typeface="Arial"/>
                          <a:ea typeface="Times New Roman"/>
                          <a:cs typeface="Arial"/>
                        </a:rPr>
                        <a:t>5</a:t>
                      </a:r>
                      <a:endParaRPr lang="en-US" sz="1800">
                        <a:latin typeface="Calibri"/>
                        <a:ea typeface="Calibri"/>
                        <a:cs typeface="Arial"/>
                      </a:endParaRPr>
                    </a:p>
                  </a:txBody>
                  <a:tcPr marL="59315" marR="5931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5A5A5"/>
                    </a:solidFill>
                  </a:tcPr>
                </a:tc>
                <a:tc>
                  <a:txBody>
                    <a:bodyPr/>
                    <a:lstStyle/>
                    <a:p>
                      <a:pPr algn="ctr" rtl="0">
                        <a:lnSpc>
                          <a:spcPct val="115000"/>
                        </a:lnSpc>
                        <a:spcAft>
                          <a:spcPts val="0"/>
                        </a:spcAft>
                      </a:pPr>
                      <a:r>
                        <a:rPr lang="en-US" sz="1800">
                          <a:solidFill>
                            <a:srgbClr val="000000"/>
                          </a:solidFill>
                          <a:latin typeface="Arial"/>
                          <a:ea typeface="Times New Roman"/>
                          <a:cs typeface="Arial"/>
                        </a:rPr>
                        <a:t>23</a:t>
                      </a:r>
                      <a:endParaRPr lang="en-US" sz="1800">
                        <a:latin typeface="Calibri"/>
                        <a:ea typeface="Calibri"/>
                        <a:cs typeface="Arial"/>
                      </a:endParaRPr>
                    </a:p>
                  </a:txBody>
                  <a:tcPr marL="59315" marR="5931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5A5A5"/>
                    </a:solidFill>
                  </a:tcPr>
                </a:tc>
                <a:tc>
                  <a:txBody>
                    <a:bodyPr/>
                    <a:lstStyle/>
                    <a:p>
                      <a:pPr algn="ctr" rtl="0">
                        <a:lnSpc>
                          <a:spcPct val="115000"/>
                        </a:lnSpc>
                        <a:spcAft>
                          <a:spcPts val="0"/>
                        </a:spcAft>
                      </a:pPr>
                      <a:r>
                        <a:rPr lang="en-US" sz="1800" dirty="0">
                          <a:solidFill>
                            <a:srgbClr val="000000"/>
                          </a:solidFill>
                          <a:latin typeface="Arial"/>
                          <a:ea typeface="Times New Roman"/>
                          <a:cs typeface="Arial"/>
                        </a:rPr>
                        <a:t>14</a:t>
                      </a:r>
                      <a:endParaRPr lang="en-US" sz="1800" dirty="0">
                        <a:latin typeface="Calibri"/>
                        <a:ea typeface="Calibri"/>
                        <a:cs typeface="Arial"/>
                      </a:endParaRPr>
                    </a:p>
                  </a:txBody>
                  <a:tcPr marL="59315" marR="5931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5A5A5"/>
                    </a:solidFill>
                  </a:tcPr>
                </a:tc>
                <a:tc>
                  <a:txBody>
                    <a:bodyPr/>
                    <a:lstStyle/>
                    <a:p>
                      <a:pPr algn="ctr" rtl="0">
                        <a:lnSpc>
                          <a:spcPct val="115000"/>
                        </a:lnSpc>
                        <a:spcAft>
                          <a:spcPts val="0"/>
                        </a:spcAft>
                      </a:pPr>
                      <a:r>
                        <a:rPr lang="en-US" sz="1800" dirty="0">
                          <a:solidFill>
                            <a:srgbClr val="000000"/>
                          </a:solidFill>
                          <a:latin typeface="Arial"/>
                          <a:ea typeface="Times New Roman"/>
                          <a:cs typeface="Arial"/>
                        </a:rPr>
                        <a:t>2</a:t>
                      </a:r>
                      <a:endParaRPr lang="en-US" sz="1800" dirty="0">
                        <a:latin typeface="Calibri"/>
                        <a:ea typeface="Calibri"/>
                        <a:cs typeface="Arial"/>
                      </a:endParaRPr>
                    </a:p>
                  </a:txBody>
                  <a:tcPr marL="59315" marR="5931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5A5A5"/>
                    </a:solidFill>
                  </a:tcPr>
                </a:tc>
                <a:tc>
                  <a:txBody>
                    <a:bodyPr/>
                    <a:lstStyle/>
                    <a:p>
                      <a:pPr algn="ctr" rtl="0">
                        <a:lnSpc>
                          <a:spcPct val="115000"/>
                        </a:lnSpc>
                        <a:spcAft>
                          <a:spcPts val="0"/>
                        </a:spcAft>
                      </a:pPr>
                      <a:r>
                        <a:rPr lang="en-US" sz="1800" dirty="0">
                          <a:solidFill>
                            <a:srgbClr val="000000"/>
                          </a:solidFill>
                          <a:latin typeface="Arial"/>
                          <a:ea typeface="Times New Roman"/>
                          <a:cs typeface="Arial"/>
                        </a:rPr>
                        <a:t>2</a:t>
                      </a:r>
                      <a:endParaRPr lang="en-US" sz="1800" dirty="0">
                        <a:latin typeface="Calibri"/>
                        <a:ea typeface="Calibri"/>
                        <a:cs typeface="Arial"/>
                      </a:endParaRPr>
                    </a:p>
                  </a:txBody>
                  <a:tcPr marL="59315" marR="5931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5A5A5"/>
                    </a:solidFill>
                  </a:tcPr>
                </a:tc>
                <a:tc>
                  <a:txBody>
                    <a:bodyPr/>
                    <a:lstStyle/>
                    <a:p>
                      <a:pPr algn="ctr" rtl="0">
                        <a:lnSpc>
                          <a:spcPct val="115000"/>
                        </a:lnSpc>
                        <a:spcAft>
                          <a:spcPts val="0"/>
                        </a:spcAft>
                      </a:pPr>
                      <a:r>
                        <a:rPr lang="en-US" sz="1800" dirty="0">
                          <a:solidFill>
                            <a:srgbClr val="000000"/>
                          </a:solidFill>
                          <a:latin typeface="Arial"/>
                          <a:ea typeface="Times New Roman"/>
                          <a:cs typeface="Arial"/>
                        </a:rPr>
                        <a:t>46(16.03%)</a:t>
                      </a:r>
                      <a:endParaRPr lang="en-US" sz="1800" dirty="0">
                        <a:latin typeface="Calibri"/>
                        <a:ea typeface="Calibri"/>
                        <a:cs typeface="Arial"/>
                      </a:endParaRPr>
                    </a:p>
                  </a:txBody>
                  <a:tcPr marL="59315" marR="5931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5A5A5"/>
                    </a:solidFill>
                  </a:tcPr>
                </a:tc>
              </a:tr>
            </a:tbl>
          </a:graphicData>
        </a:graphic>
      </p:graphicFrame>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Footer Placeholder 1"/>
          <p:cNvSpPr>
            <a:spLocks noGrp="1"/>
          </p:cNvSpPr>
          <p:nvPr>
            <p:ph type="ftr" sz="quarter" idx="10"/>
          </p:nvPr>
        </p:nvSpPr>
        <p:spPr>
          <a:noFill/>
        </p:spPr>
        <p:txBody>
          <a:bodyPr/>
          <a:lstStyle/>
          <a:p>
            <a:r>
              <a:rPr lang="en-US" smtClean="0">
                <a:latin typeface="Arial" pitchFamily="34" charset="0"/>
                <a:cs typeface="Arial" pitchFamily="34" charset="0"/>
              </a:rPr>
              <a:t>Abu Dhabi Food Control Authority</a:t>
            </a:r>
          </a:p>
        </p:txBody>
      </p:sp>
      <p:sp>
        <p:nvSpPr>
          <p:cNvPr id="21507" name="Text Box 5"/>
          <p:cNvSpPr txBox="1">
            <a:spLocks noChangeArrowheads="1"/>
          </p:cNvSpPr>
          <p:nvPr/>
        </p:nvSpPr>
        <p:spPr bwMode="auto">
          <a:xfrm>
            <a:off x="717550" y="1714500"/>
            <a:ext cx="8286750" cy="862013"/>
          </a:xfrm>
          <a:prstGeom prst="rect">
            <a:avLst/>
          </a:prstGeom>
          <a:noFill/>
          <a:ln w="9525">
            <a:noFill/>
            <a:miter lim="800000"/>
            <a:headEnd/>
            <a:tailEnd/>
          </a:ln>
        </p:spPr>
        <p:txBody>
          <a:bodyPr>
            <a:spAutoFit/>
          </a:bodyPr>
          <a:lstStyle/>
          <a:p>
            <a:pPr algn="ctr" rtl="0">
              <a:spcBef>
                <a:spcPct val="50000"/>
              </a:spcBef>
            </a:pPr>
            <a:r>
              <a:rPr lang="en-GB" sz="2000"/>
              <a:t>	</a:t>
            </a:r>
          </a:p>
          <a:p>
            <a:pPr algn="l" rtl="0">
              <a:spcBef>
                <a:spcPct val="50000"/>
              </a:spcBef>
            </a:pPr>
            <a:endParaRPr lang="en-GB" sz="2000"/>
          </a:p>
        </p:txBody>
      </p:sp>
      <p:graphicFrame>
        <p:nvGraphicFramePr>
          <p:cNvPr id="5" name="Table 4"/>
          <p:cNvGraphicFramePr>
            <a:graphicFrameLocks noGrp="1"/>
          </p:cNvGraphicFramePr>
          <p:nvPr/>
        </p:nvGraphicFramePr>
        <p:xfrm>
          <a:off x="180975" y="1628775"/>
          <a:ext cx="9217024" cy="5089760"/>
        </p:xfrm>
        <a:graphic>
          <a:graphicData uri="http://schemas.openxmlformats.org/drawingml/2006/table">
            <a:tbl>
              <a:tblPr/>
              <a:tblGrid>
                <a:gridCol w="942620"/>
                <a:gridCol w="756588"/>
                <a:gridCol w="893080"/>
                <a:gridCol w="813250"/>
                <a:gridCol w="793972"/>
                <a:gridCol w="809994"/>
                <a:gridCol w="850048"/>
                <a:gridCol w="936390"/>
                <a:gridCol w="756588"/>
                <a:gridCol w="770829"/>
                <a:gridCol w="893665"/>
              </a:tblGrid>
              <a:tr h="625088">
                <a:tc gridSpan="11">
                  <a:txBody>
                    <a:bodyPr/>
                    <a:lstStyle/>
                    <a:p>
                      <a:pPr algn="ctr" rtl="0">
                        <a:lnSpc>
                          <a:spcPct val="115000"/>
                        </a:lnSpc>
                        <a:spcAft>
                          <a:spcPts val="0"/>
                        </a:spcAft>
                      </a:pPr>
                      <a:r>
                        <a:rPr lang="en-US" sz="1800" b="1" dirty="0">
                          <a:solidFill>
                            <a:srgbClr val="000000"/>
                          </a:solidFill>
                          <a:latin typeface="Arial"/>
                          <a:ea typeface="Times New Roman"/>
                          <a:cs typeface="Arial"/>
                        </a:rPr>
                        <a:t>table (3) Microorganisms Isolated from Different Types of Non-compliant or Poor Quality Salads (69 samples) Displayed in Hotels During 2006, 2007 and 2009</a:t>
                      </a:r>
                      <a:endParaRPr lang="en-US" sz="1800" dirty="0">
                        <a:latin typeface="Calibri"/>
                        <a:ea typeface="Calibri"/>
                        <a:cs typeface="Arial"/>
                      </a:endParaRPr>
                    </a:p>
                  </a:txBody>
                  <a:tcPr marL="67637" marR="6763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rtl="1"/>
                      <a:endParaRPr lang="ar-AE"/>
                    </a:p>
                  </a:txBody>
                  <a:tcPr/>
                </a:tc>
                <a:tc hMerge="1">
                  <a:txBody>
                    <a:bodyPr/>
                    <a:lstStyle/>
                    <a:p>
                      <a:pPr rtl="1"/>
                      <a:endParaRPr lang="ar-AE"/>
                    </a:p>
                  </a:txBody>
                  <a:tcPr/>
                </a:tc>
                <a:tc hMerge="1">
                  <a:txBody>
                    <a:bodyPr/>
                    <a:lstStyle/>
                    <a:p>
                      <a:pPr rtl="1"/>
                      <a:endParaRPr lang="ar-AE"/>
                    </a:p>
                  </a:txBody>
                  <a:tcPr/>
                </a:tc>
                <a:tc hMerge="1">
                  <a:txBody>
                    <a:bodyPr/>
                    <a:lstStyle/>
                    <a:p>
                      <a:pPr rtl="1"/>
                      <a:endParaRPr lang="ar-AE"/>
                    </a:p>
                  </a:txBody>
                  <a:tcPr/>
                </a:tc>
                <a:tc hMerge="1">
                  <a:txBody>
                    <a:bodyPr/>
                    <a:lstStyle/>
                    <a:p>
                      <a:pPr rtl="1"/>
                      <a:endParaRPr lang="ar-AE"/>
                    </a:p>
                  </a:txBody>
                  <a:tcPr/>
                </a:tc>
                <a:tc hMerge="1">
                  <a:txBody>
                    <a:bodyPr/>
                    <a:lstStyle/>
                    <a:p>
                      <a:pPr rtl="1"/>
                      <a:endParaRPr lang="ar-AE"/>
                    </a:p>
                  </a:txBody>
                  <a:tcPr/>
                </a:tc>
                <a:tc hMerge="1">
                  <a:txBody>
                    <a:bodyPr/>
                    <a:lstStyle/>
                    <a:p>
                      <a:pPr rtl="1"/>
                      <a:endParaRPr lang="ar-AE"/>
                    </a:p>
                  </a:txBody>
                  <a:tcPr/>
                </a:tc>
                <a:tc hMerge="1">
                  <a:txBody>
                    <a:bodyPr/>
                    <a:lstStyle/>
                    <a:p>
                      <a:pPr rtl="1"/>
                      <a:endParaRPr lang="ar-AE"/>
                    </a:p>
                  </a:txBody>
                  <a:tcPr/>
                </a:tc>
                <a:tc hMerge="1">
                  <a:txBody>
                    <a:bodyPr/>
                    <a:lstStyle/>
                    <a:p>
                      <a:pPr rtl="1"/>
                      <a:endParaRPr lang="ar-AE"/>
                    </a:p>
                  </a:txBody>
                  <a:tcPr/>
                </a:tc>
                <a:tc hMerge="1">
                  <a:txBody>
                    <a:bodyPr/>
                    <a:lstStyle/>
                    <a:p>
                      <a:pPr rtl="1"/>
                      <a:endParaRPr lang="ar-AE"/>
                    </a:p>
                  </a:txBody>
                  <a:tcPr/>
                </a:tc>
              </a:tr>
              <a:tr h="1270978">
                <a:tc>
                  <a:txBody>
                    <a:bodyPr/>
                    <a:lstStyle/>
                    <a:p>
                      <a:pPr algn="ctr" rtl="0">
                        <a:lnSpc>
                          <a:spcPct val="115000"/>
                        </a:lnSpc>
                        <a:spcAft>
                          <a:spcPts val="0"/>
                        </a:spcAft>
                      </a:pPr>
                      <a:r>
                        <a:rPr lang="en-US" sz="1600" dirty="0">
                          <a:solidFill>
                            <a:srgbClr val="000000"/>
                          </a:solidFill>
                          <a:latin typeface="Arial"/>
                          <a:ea typeface="Times New Roman"/>
                          <a:cs typeface="Arial"/>
                        </a:rPr>
                        <a:t>Types of salads</a:t>
                      </a:r>
                      <a:endParaRPr lang="en-US" sz="1600" dirty="0">
                        <a:latin typeface="Calibri"/>
                        <a:ea typeface="Calibri"/>
                        <a:cs typeface="Arial"/>
                      </a:endParaRPr>
                    </a:p>
                  </a:txBody>
                  <a:tcPr marL="67637" marR="6763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algn="ctr" rtl="0">
                        <a:lnSpc>
                          <a:spcPct val="115000"/>
                        </a:lnSpc>
                        <a:spcAft>
                          <a:spcPts val="0"/>
                        </a:spcAft>
                      </a:pPr>
                      <a:r>
                        <a:rPr lang="en-US" sz="1600" dirty="0">
                          <a:solidFill>
                            <a:srgbClr val="000000"/>
                          </a:solidFill>
                          <a:latin typeface="Arial"/>
                          <a:ea typeface="Times New Roman"/>
                          <a:cs typeface="Arial"/>
                        </a:rPr>
                        <a:t>s</a:t>
                      </a:r>
                      <a:r>
                        <a:rPr lang="en-US" sz="1600" dirty="0" smtClean="0">
                          <a:solidFill>
                            <a:srgbClr val="000000"/>
                          </a:solidFill>
                          <a:latin typeface="Arial"/>
                          <a:ea typeface="Times New Roman"/>
                          <a:cs typeface="Arial"/>
                        </a:rPr>
                        <a:t>.</a:t>
                      </a:r>
                    </a:p>
                    <a:p>
                      <a:pPr algn="ctr" rtl="0">
                        <a:lnSpc>
                          <a:spcPct val="115000"/>
                        </a:lnSpc>
                        <a:spcAft>
                          <a:spcPts val="0"/>
                        </a:spcAft>
                      </a:pPr>
                      <a:r>
                        <a:rPr lang="en-US" sz="1600" dirty="0" err="1" smtClean="0">
                          <a:solidFill>
                            <a:srgbClr val="000000"/>
                          </a:solidFill>
                          <a:latin typeface="Arial"/>
                          <a:ea typeface="Times New Roman"/>
                          <a:cs typeface="Arial"/>
                        </a:rPr>
                        <a:t>aureus</a:t>
                      </a:r>
                      <a:endParaRPr lang="en-US" sz="1600" dirty="0">
                        <a:latin typeface="Calibri"/>
                        <a:ea typeface="Calibri"/>
                        <a:cs typeface="Arial"/>
                      </a:endParaRPr>
                    </a:p>
                  </a:txBody>
                  <a:tcPr marL="67637" marR="6763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algn="ctr" rtl="0">
                        <a:lnSpc>
                          <a:spcPct val="115000"/>
                        </a:lnSpc>
                        <a:spcAft>
                          <a:spcPts val="0"/>
                        </a:spcAft>
                      </a:pPr>
                      <a:r>
                        <a:rPr lang="en-US" sz="1600" dirty="0">
                          <a:solidFill>
                            <a:srgbClr val="000000"/>
                          </a:solidFill>
                          <a:latin typeface="Arial"/>
                          <a:ea typeface="Times New Roman"/>
                          <a:cs typeface="Arial"/>
                        </a:rPr>
                        <a:t>E.coli</a:t>
                      </a:r>
                      <a:endParaRPr lang="en-US" sz="1600" dirty="0">
                        <a:latin typeface="Calibri"/>
                        <a:ea typeface="Calibri"/>
                        <a:cs typeface="Arial"/>
                      </a:endParaRPr>
                    </a:p>
                  </a:txBody>
                  <a:tcPr marL="67637" marR="6763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algn="ctr" rtl="0">
                        <a:lnSpc>
                          <a:spcPct val="115000"/>
                        </a:lnSpc>
                        <a:spcAft>
                          <a:spcPts val="0"/>
                        </a:spcAft>
                      </a:pPr>
                      <a:r>
                        <a:rPr lang="en-US" sz="1600">
                          <a:solidFill>
                            <a:srgbClr val="000000"/>
                          </a:solidFill>
                          <a:latin typeface="Arial"/>
                          <a:ea typeface="Times New Roman"/>
                          <a:cs typeface="Arial"/>
                        </a:rPr>
                        <a:t>E.coli 0157</a:t>
                      </a:r>
                      <a:endParaRPr lang="en-US" sz="1600">
                        <a:latin typeface="Calibri"/>
                        <a:ea typeface="Calibri"/>
                        <a:cs typeface="Arial"/>
                      </a:endParaRPr>
                    </a:p>
                  </a:txBody>
                  <a:tcPr marL="67637" marR="6763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algn="ctr" rtl="0">
                        <a:lnSpc>
                          <a:spcPct val="115000"/>
                        </a:lnSpc>
                        <a:spcAft>
                          <a:spcPts val="0"/>
                        </a:spcAft>
                      </a:pPr>
                      <a:r>
                        <a:rPr lang="en-US" sz="1600" dirty="0">
                          <a:solidFill>
                            <a:srgbClr val="000000"/>
                          </a:solidFill>
                          <a:latin typeface="Arial"/>
                          <a:ea typeface="Times New Roman"/>
                          <a:cs typeface="Arial"/>
                        </a:rPr>
                        <a:t>Pseudo</a:t>
                      </a:r>
                      <a:endParaRPr lang="en-US" sz="1600" dirty="0">
                        <a:latin typeface="Calibri"/>
                        <a:ea typeface="Calibri"/>
                        <a:cs typeface="Arial"/>
                      </a:endParaRPr>
                    </a:p>
                  </a:txBody>
                  <a:tcPr marL="67637" marR="6763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algn="ctr" rtl="0">
                        <a:lnSpc>
                          <a:spcPct val="115000"/>
                        </a:lnSpc>
                        <a:spcAft>
                          <a:spcPts val="0"/>
                        </a:spcAft>
                      </a:pPr>
                      <a:r>
                        <a:rPr lang="en-US" sz="1600">
                          <a:solidFill>
                            <a:srgbClr val="000000"/>
                          </a:solidFill>
                          <a:latin typeface="Arial"/>
                          <a:ea typeface="Times New Roman"/>
                          <a:cs typeface="Arial"/>
                        </a:rPr>
                        <a:t>L.monocy</a:t>
                      </a:r>
                      <a:endParaRPr lang="en-US" sz="1600">
                        <a:latin typeface="Calibri"/>
                        <a:ea typeface="Calibri"/>
                        <a:cs typeface="Arial"/>
                      </a:endParaRPr>
                    </a:p>
                  </a:txBody>
                  <a:tcPr marL="67637" marR="6763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algn="ctr" rtl="0">
                        <a:lnSpc>
                          <a:spcPct val="115000"/>
                        </a:lnSpc>
                        <a:spcAft>
                          <a:spcPts val="0"/>
                        </a:spcAft>
                      </a:pPr>
                      <a:r>
                        <a:rPr lang="en-US" sz="1600" dirty="0">
                          <a:solidFill>
                            <a:srgbClr val="000000"/>
                          </a:solidFill>
                          <a:latin typeface="Arial"/>
                          <a:ea typeface="Times New Roman"/>
                          <a:cs typeface="Arial"/>
                        </a:rPr>
                        <a:t>coliform</a:t>
                      </a:r>
                      <a:endParaRPr lang="en-US" sz="1600" dirty="0">
                        <a:latin typeface="Calibri"/>
                        <a:ea typeface="Calibri"/>
                        <a:cs typeface="Arial"/>
                      </a:endParaRPr>
                    </a:p>
                  </a:txBody>
                  <a:tcPr marL="67637" marR="6763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algn="ctr" rtl="0">
                        <a:lnSpc>
                          <a:spcPct val="115000"/>
                        </a:lnSpc>
                        <a:spcAft>
                          <a:spcPts val="0"/>
                        </a:spcAft>
                      </a:pPr>
                      <a:r>
                        <a:rPr lang="en-US" sz="1600">
                          <a:solidFill>
                            <a:srgbClr val="000000"/>
                          </a:solidFill>
                          <a:latin typeface="Arial"/>
                          <a:ea typeface="Times New Roman"/>
                          <a:cs typeface="Arial"/>
                        </a:rPr>
                        <a:t>Enterococci</a:t>
                      </a:r>
                      <a:endParaRPr lang="en-US" sz="1600">
                        <a:latin typeface="Calibri"/>
                        <a:ea typeface="Calibri"/>
                        <a:cs typeface="Arial"/>
                      </a:endParaRPr>
                    </a:p>
                  </a:txBody>
                  <a:tcPr marL="67637" marR="6763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algn="ctr" rtl="0">
                        <a:lnSpc>
                          <a:spcPct val="115000"/>
                        </a:lnSpc>
                        <a:spcAft>
                          <a:spcPts val="0"/>
                        </a:spcAft>
                      </a:pPr>
                      <a:r>
                        <a:rPr lang="en-US" sz="1600">
                          <a:solidFill>
                            <a:srgbClr val="000000"/>
                          </a:solidFill>
                          <a:latin typeface="Arial"/>
                          <a:ea typeface="Times New Roman"/>
                          <a:cs typeface="Arial"/>
                        </a:rPr>
                        <a:t>Yeast</a:t>
                      </a:r>
                      <a:endParaRPr lang="en-US" sz="1600">
                        <a:latin typeface="Calibri"/>
                        <a:ea typeface="Calibri"/>
                        <a:cs typeface="Arial"/>
                      </a:endParaRPr>
                    </a:p>
                  </a:txBody>
                  <a:tcPr marL="67637" marR="6763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algn="ctr" rtl="0">
                        <a:lnSpc>
                          <a:spcPct val="115000"/>
                        </a:lnSpc>
                        <a:spcAft>
                          <a:spcPts val="0"/>
                        </a:spcAft>
                      </a:pPr>
                      <a:r>
                        <a:rPr lang="en-US" sz="1600">
                          <a:solidFill>
                            <a:srgbClr val="000000"/>
                          </a:solidFill>
                          <a:latin typeface="Arial"/>
                          <a:ea typeface="Times New Roman"/>
                          <a:cs typeface="Arial"/>
                        </a:rPr>
                        <a:t>Spoilage bacteria</a:t>
                      </a:r>
                      <a:endParaRPr lang="en-US" sz="1600">
                        <a:latin typeface="Calibri"/>
                        <a:ea typeface="Calibri"/>
                        <a:cs typeface="Arial"/>
                      </a:endParaRPr>
                    </a:p>
                  </a:txBody>
                  <a:tcPr marL="67637" marR="6763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algn="ctr" rtl="0">
                        <a:lnSpc>
                          <a:spcPct val="115000"/>
                        </a:lnSpc>
                        <a:spcAft>
                          <a:spcPts val="0"/>
                        </a:spcAft>
                      </a:pPr>
                      <a:r>
                        <a:rPr lang="en-US" sz="1600">
                          <a:solidFill>
                            <a:srgbClr val="000000"/>
                          </a:solidFill>
                          <a:latin typeface="Arial"/>
                          <a:ea typeface="Times New Roman"/>
                          <a:cs typeface="Arial"/>
                        </a:rPr>
                        <a:t>Total</a:t>
                      </a:r>
                      <a:endParaRPr lang="en-US" sz="1600">
                        <a:latin typeface="Calibri"/>
                        <a:ea typeface="Calibri"/>
                        <a:cs typeface="Arial"/>
                      </a:endParaRPr>
                    </a:p>
                  </a:txBody>
                  <a:tcPr marL="67637" marR="6763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r>
              <a:tr h="1593923">
                <a:tc>
                  <a:txBody>
                    <a:bodyPr/>
                    <a:lstStyle/>
                    <a:p>
                      <a:pPr algn="ctr" rtl="0">
                        <a:lnSpc>
                          <a:spcPct val="115000"/>
                        </a:lnSpc>
                        <a:spcAft>
                          <a:spcPts val="0"/>
                        </a:spcAft>
                      </a:pPr>
                      <a:r>
                        <a:rPr lang="en-US" sz="1600">
                          <a:solidFill>
                            <a:srgbClr val="000000"/>
                          </a:solidFill>
                          <a:latin typeface="Arial"/>
                          <a:ea typeface="Times New Roman"/>
                          <a:cs typeface="Arial"/>
                        </a:rPr>
                        <a:t>Cold meat, fish, chicken Salads</a:t>
                      </a:r>
                      <a:endParaRPr lang="en-US" sz="1600">
                        <a:latin typeface="Calibri"/>
                        <a:ea typeface="Calibri"/>
                        <a:cs typeface="Arial"/>
                      </a:endParaRPr>
                    </a:p>
                  </a:txBody>
                  <a:tcPr marL="67637" marR="6763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a:lnSpc>
                          <a:spcPct val="115000"/>
                        </a:lnSpc>
                        <a:spcAft>
                          <a:spcPts val="0"/>
                        </a:spcAft>
                      </a:pPr>
                      <a:r>
                        <a:rPr lang="en-US" sz="1600" dirty="0" smtClean="0">
                          <a:solidFill>
                            <a:srgbClr val="000000"/>
                          </a:solidFill>
                          <a:latin typeface="Arial"/>
                          <a:ea typeface="Times New Roman"/>
                          <a:cs typeface="Arial"/>
                        </a:rPr>
                        <a:t>1</a:t>
                      </a:r>
                    </a:p>
                    <a:p>
                      <a:pPr algn="ctr" rtl="0">
                        <a:lnSpc>
                          <a:spcPct val="115000"/>
                        </a:lnSpc>
                        <a:spcAft>
                          <a:spcPts val="0"/>
                        </a:spcAft>
                      </a:pPr>
                      <a:r>
                        <a:rPr lang="en-US" sz="1600" dirty="0" smtClean="0">
                          <a:solidFill>
                            <a:srgbClr val="000000"/>
                          </a:solidFill>
                          <a:latin typeface="Arial"/>
                          <a:ea typeface="Times New Roman"/>
                          <a:cs typeface="Arial"/>
                        </a:rPr>
                        <a:t>(</a:t>
                      </a:r>
                      <a:r>
                        <a:rPr lang="en-US" sz="1600" dirty="0">
                          <a:solidFill>
                            <a:srgbClr val="000000"/>
                          </a:solidFill>
                          <a:latin typeface="Arial"/>
                          <a:ea typeface="Times New Roman"/>
                          <a:cs typeface="Arial"/>
                        </a:rPr>
                        <a:t>1.4%)</a:t>
                      </a:r>
                      <a:endParaRPr lang="en-US" sz="1600" dirty="0">
                        <a:latin typeface="Calibri"/>
                        <a:ea typeface="Calibri"/>
                        <a:cs typeface="Arial"/>
                      </a:endParaRPr>
                    </a:p>
                  </a:txBody>
                  <a:tcPr marL="67637" marR="6763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a:lnSpc>
                          <a:spcPct val="115000"/>
                        </a:lnSpc>
                        <a:spcAft>
                          <a:spcPts val="0"/>
                        </a:spcAft>
                      </a:pPr>
                      <a:r>
                        <a:rPr lang="en-US" sz="1600" dirty="0" smtClean="0">
                          <a:solidFill>
                            <a:srgbClr val="000000"/>
                          </a:solidFill>
                          <a:latin typeface="Arial"/>
                          <a:ea typeface="Times New Roman"/>
                          <a:cs typeface="Arial"/>
                        </a:rPr>
                        <a:t>1</a:t>
                      </a:r>
                    </a:p>
                    <a:p>
                      <a:pPr algn="ctr" rtl="0">
                        <a:lnSpc>
                          <a:spcPct val="115000"/>
                        </a:lnSpc>
                        <a:spcAft>
                          <a:spcPts val="0"/>
                        </a:spcAft>
                      </a:pPr>
                      <a:r>
                        <a:rPr lang="en-US" sz="1600" dirty="0" smtClean="0">
                          <a:solidFill>
                            <a:srgbClr val="000000"/>
                          </a:solidFill>
                          <a:latin typeface="Arial"/>
                          <a:ea typeface="Times New Roman"/>
                          <a:cs typeface="Arial"/>
                        </a:rPr>
                        <a:t>(</a:t>
                      </a:r>
                      <a:r>
                        <a:rPr lang="en-US" sz="1600" dirty="0">
                          <a:solidFill>
                            <a:srgbClr val="000000"/>
                          </a:solidFill>
                          <a:latin typeface="Arial"/>
                          <a:ea typeface="Times New Roman"/>
                          <a:cs typeface="Arial"/>
                        </a:rPr>
                        <a:t>1.4%)</a:t>
                      </a:r>
                      <a:endParaRPr lang="en-US" sz="1600" dirty="0">
                        <a:latin typeface="Calibri"/>
                        <a:ea typeface="Calibri"/>
                        <a:cs typeface="Arial"/>
                      </a:endParaRPr>
                    </a:p>
                  </a:txBody>
                  <a:tcPr marL="67637" marR="6763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a:lnSpc>
                          <a:spcPct val="115000"/>
                        </a:lnSpc>
                        <a:spcAft>
                          <a:spcPts val="0"/>
                        </a:spcAft>
                      </a:pPr>
                      <a:r>
                        <a:rPr lang="en-US" sz="1600" dirty="0" smtClean="0">
                          <a:solidFill>
                            <a:srgbClr val="000000"/>
                          </a:solidFill>
                          <a:latin typeface="Arial"/>
                          <a:ea typeface="Times New Roman"/>
                          <a:cs typeface="Arial"/>
                        </a:rPr>
                        <a:t>3</a:t>
                      </a:r>
                    </a:p>
                    <a:p>
                      <a:pPr algn="ctr" rtl="0">
                        <a:lnSpc>
                          <a:spcPct val="115000"/>
                        </a:lnSpc>
                        <a:spcAft>
                          <a:spcPts val="0"/>
                        </a:spcAft>
                      </a:pPr>
                      <a:r>
                        <a:rPr lang="en-US" sz="1600" dirty="0" smtClean="0">
                          <a:solidFill>
                            <a:srgbClr val="000000"/>
                          </a:solidFill>
                          <a:latin typeface="Arial"/>
                          <a:ea typeface="Times New Roman"/>
                          <a:cs typeface="Arial"/>
                        </a:rPr>
                        <a:t>(</a:t>
                      </a:r>
                      <a:r>
                        <a:rPr lang="en-US" sz="1600" dirty="0">
                          <a:solidFill>
                            <a:srgbClr val="000000"/>
                          </a:solidFill>
                          <a:latin typeface="Arial"/>
                          <a:ea typeface="Times New Roman"/>
                          <a:cs typeface="Arial"/>
                        </a:rPr>
                        <a:t>4.3%)</a:t>
                      </a:r>
                      <a:endParaRPr lang="en-US" sz="1600" dirty="0">
                        <a:latin typeface="Calibri"/>
                        <a:ea typeface="Calibri"/>
                        <a:cs typeface="Arial"/>
                      </a:endParaRPr>
                    </a:p>
                  </a:txBody>
                  <a:tcPr marL="67637" marR="6763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a:lnSpc>
                          <a:spcPct val="115000"/>
                        </a:lnSpc>
                        <a:spcAft>
                          <a:spcPts val="0"/>
                        </a:spcAft>
                      </a:pPr>
                      <a:r>
                        <a:rPr lang="en-US" sz="1600" dirty="0">
                          <a:solidFill>
                            <a:srgbClr val="000000"/>
                          </a:solidFill>
                          <a:latin typeface="Arial"/>
                          <a:ea typeface="Times New Roman"/>
                          <a:cs typeface="Arial"/>
                        </a:rPr>
                        <a:t>0</a:t>
                      </a:r>
                      <a:endParaRPr lang="en-US" sz="1600" dirty="0">
                        <a:latin typeface="Calibri"/>
                        <a:ea typeface="Calibri"/>
                        <a:cs typeface="Arial"/>
                      </a:endParaRPr>
                    </a:p>
                  </a:txBody>
                  <a:tcPr marL="67637" marR="6763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a:lnSpc>
                          <a:spcPct val="115000"/>
                        </a:lnSpc>
                        <a:spcAft>
                          <a:spcPts val="0"/>
                        </a:spcAft>
                      </a:pPr>
                      <a:r>
                        <a:rPr lang="en-US" sz="1600" dirty="0">
                          <a:solidFill>
                            <a:srgbClr val="000000"/>
                          </a:solidFill>
                          <a:latin typeface="Arial"/>
                          <a:ea typeface="Times New Roman"/>
                          <a:cs typeface="Arial"/>
                        </a:rPr>
                        <a:t>0</a:t>
                      </a:r>
                      <a:endParaRPr lang="en-US" sz="1600" dirty="0">
                        <a:latin typeface="Calibri"/>
                        <a:ea typeface="Calibri"/>
                        <a:cs typeface="Arial"/>
                      </a:endParaRPr>
                    </a:p>
                  </a:txBody>
                  <a:tcPr marL="67637" marR="6763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a:lnSpc>
                          <a:spcPct val="115000"/>
                        </a:lnSpc>
                        <a:spcAft>
                          <a:spcPts val="0"/>
                        </a:spcAft>
                      </a:pPr>
                      <a:r>
                        <a:rPr lang="en-US" sz="1600" dirty="0" smtClean="0">
                          <a:solidFill>
                            <a:srgbClr val="000000"/>
                          </a:solidFill>
                          <a:latin typeface="Arial"/>
                          <a:ea typeface="Times New Roman"/>
                          <a:cs typeface="Arial"/>
                        </a:rPr>
                        <a:t>3</a:t>
                      </a:r>
                    </a:p>
                    <a:p>
                      <a:pPr algn="ctr" rtl="0">
                        <a:lnSpc>
                          <a:spcPct val="115000"/>
                        </a:lnSpc>
                        <a:spcAft>
                          <a:spcPts val="0"/>
                        </a:spcAft>
                      </a:pPr>
                      <a:r>
                        <a:rPr lang="en-US" sz="1600" dirty="0" smtClean="0">
                          <a:solidFill>
                            <a:srgbClr val="000000"/>
                          </a:solidFill>
                          <a:latin typeface="Arial"/>
                          <a:ea typeface="Times New Roman"/>
                          <a:cs typeface="Arial"/>
                        </a:rPr>
                        <a:t>(</a:t>
                      </a:r>
                      <a:r>
                        <a:rPr lang="en-US" sz="1600" dirty="0">
                          <a:solidFill>
                            <a:srgbClr val="000000"/>
                          </a:solidFill>
                          <a:latin typeface="Arial"/>
                          <a:ea typeface="Times New Roman"/>
                          <a:cs typeface="Arial"/>
                        </a:rPr>
                        <a:t>4.3%)</a:t>
                      </a:r>
                      <a:endParaRPr lang="en-US" sz="1600" dirty="0">
                        <a:latin typeface="Calibri"/>
                        <a:ea typeface="Calibri"/>
                        <a:cs typeface="Arial"/>
                      </a:endParaRPr>
                    </a:p>
                  </a:txBody>
                  <a:tcPr marL="67637" marR="6763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a:lnSpc>
                          <a:spcPct val="115000"/>
                        </a:lnSpc>
                        <a:spcAft>
                          <a:spcPts val="0"/>
                        </a:spcAft>
                      </a:pPr>
                      <a:r>
                        <a:rPr lang="en-US" sz="1600">
                          <a:solidFill>
                            <a:srgbClr val="000000"/>
                          </a:solidFill>
                          <a:latin typeface="Arial"/>
                          <a:ea typeface="Times New Roman"/>
                          <a:cs typeface="Arial"/>
                        </a:rPr>
                        <a:t>1(1.4%)</a:t>
                      </a:r>
                      <a:endParaRPr lang="en-US" sz="1600">
                        <a:latin typeface="Calibri"/>
                        <a:ea typeface="Calibri"/>
                        <a:cs typeface="Arial"/>
                      </a:endParaRPr>
                    </a:p>
                  </a:txBody>
                  <a:tcPr marL="67637" marR="6763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a:lnSpc>
                          <a:spcPct val="115000"/>
                        </a:lnSpc>
                        <a:spcAft>
                          <a:spcPts val="0"/>
                        </a:spcAft>
                      </a:pPr>
                      <a:r>
                        <a:rPr lang="en-US" sz="1600">
                          <a:solidFill>
                            <a:srgbClr val="000000"/>
                          </a:solidFill>
                          <a:latin typeface="Arial"/>
                          <a:ea typeface="Times New Roman"/>
                          <a:cs typeface="Arial"/>
                        </a:rPr>
                        <a:t>0</a:t>
                      </a:r>
                      <a:endParaRPr lang="en-US" sz="1600">
                        <a:latin typeface="Calibri"/>
                        <a:ea typeface="Calibri"/>
                        <a:cs typeface="Arial"/>
                      </a:endParaRPr>
                    </a:p>
                  </a:txBody>
                  <a:tcPr marL="67637" marR="6763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a:lnSpc>
                          <a:spcPct val="115000"/>
                        </a:lnSpc>
                        <a:spcAft>
                          <a:spcPts val="0"/>
                        </a:spcAft>
                      </a:pPr>
                      <a:r>
                        <a:rPr lang="en-US" sz="1600" dirty="0" smtClean="0">
                          <a:solidFill>
                            <a:srgbClr val="000000"/>
                          </a:solidFill>
                          <a:latin typeface="Arial"/>
                          <a:ea typeface="Times New Roman"/>
                          <a:cs typeface="Arial"/>
                        </a:rPr>
                        <a:t>3</a:t>
                      </a:r>
                    </a:p>
                    <a:p>
                      <a:pPr algn="ctr" rtl="0">
                        <a:lnSpc>
                          <a:spcPct val="115000"/>
                        </a:lnSpc>
                        <a:spcAft>
                          <a:spcPts val="0"/>
                        </a:spcAft>
                      </a:pPr>
                      <a:r>
                        <a:rPr lang="en-US" sz="1600" dirty="0" smtClean="0">
                          <a:solidFill>
                            <a:srgbClr val="000000"/>
                          </a:solidFill>
                          <a:latin typeface="Arial"/>
                          <a:ea typeface="Times New Roman"/>
                          <a:cs typeface="Arial"/>
                        </a:rPr>
                        <a:t>(</a:t>
                      </a:r>
                      <a:r>
                        <a:rPr lang="en-US" sz="1600" dirty="0">
                          <a:solidFill>
                            <a:srgbClr val="000000"/>
                          </a:solidFill>
                          <a:latin typeface="Arial"/>
                          <a:ea typeface="Times New Roman"/>
                          <a:cs typeface="Arial"/>
                        </a:rPr>
                        <a:t>4.3%)</a:t>
                      </a:r>
                      <a:endParaRPr lang="en-US" sz="1600" dirty="0">
                        <a:latin typeface="Calibri"/>
                        <a:ea typeface="Calibri"/>
                        <a:cs typeface="Arial"/>
                      </a:endParaRPr>
                    </a:p>
                  </a:txBody>
                  <a:tcPr marL="67637" marR="6763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a:lnSpc>
                          <a:spcPct val="115000"/>
                        </a:lnSpc>
                        <a:spcAft>
                          <a:spcPts val="0"/>
                        </a:spcAft>
                      </a:pPr>
                      <a:r>
                        <a:rPr lang="en-US" sz="1600" dirty="0" smtClean="0">
                          <a:solidFill>
                            <a:srgbClr val="000000"/>
                          </a:solidFill>
                          <a:latin typeface="Arial"/>
                          <a:ea typeface="Times New Roman"/>
                          <a:cs typeface="Arial"/>
                        </a:rPr>
                        <a:t>12</a:t>
                      </a:r>
                    </a:p>
                    <a:p>
                      <a:pPr algn="ctr" rtl="0">
                        <a:lnSpc>
                          <a:spcPct val="115000"/>
                        </a:lnSpc>
                        <a:spcAft>
                          <a:spcPts val="0"/>
                        </a:spcAft>
                      </a:pPr>
                      <a:r>
                        <a:rPr lang="en-US" sz="1600" dirty="0" smtClean="0">
                          <a:solidFill>
                            <a:srgbClr val="000000"/>
                          </a:solidFill>
                          <a:latin typeface="Arial"/>
                          <a:ea typeface="Times New Roman"/>
                          <a:cs typeface="Arial"/>
                        </a:rPr>
                        <a:t>(</a:t>
                      </a:r>
                      <a:r>
                        <a:rPr lang="en-US" sz="1600" dirty="0">
                          <a:solidFill>
                            <a:srgbClr val="000000"/>
                          </a:solidFill>
                          <a:latin typeface="Arial"/>
                          <a:ea typeface="Times New Roman"/>
                          <a:cs typeface="Arial"/>
                        </a:rPr>
                        <a:t>17.4%)</a:t>
                      </a:r>
                      <a:endParaRPr lang="en-US" sz="1600" dirty="0">
                        <a:latin typeface="Calibri"/>
                        <a:ea typeface="Calibri"/>
                        <a:cs typeface="Arial"/>
                      </a:endParaRPr>
                    </a:p>
                  </a:txBody>
                  <a:tcPr marL="67637" marR="6763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593923">
                <a:tc>
                  <a:txBody>
                    <a:bodyPr/>
                    <a:lstStyle/>
                    <a:p>
                      <a:pPr algn="ctr" rtl="0">
                        <a:lnSpc>
                          <a:spcPct val="115000"/>
                        </a:lnSpc>
                        <a:spcAft>
                          <a:spcPts val="0"/>
                        </a:spcAft>
                      </a:pPr>
                      <a:r>
                        <a:rPr lang="en-US" sz="1600" dirty="0" err="1">
                          <a:solidFill>
                            <a:srgbClr val="000000"/>
                          </a:solidFill>
                          <a:latin typeface="Arial"/>
                          <a:ea typeface="Times New Roman"/>
                          <a:cs typeface="Arial"/>
                        </a:rPr>
                        <a:t>Green,vegatable</a:t>
                      </a:r>
                      <a:r>
                        <a:rPr lang="en-US" sz="1600" dirty="0">
                          <a:solidFill>
                            <a:srgbClr val="000000"/>
                          </a:solidFill>
                          <a:latin typeface="Arial"/>
                          <a:ea typeface="Times New Roman"/>
                          <a:cs typeface="Arial"/>
                        </a:rPr>
                        <a:t> and cheese salads</a:t>
                      </a:r>
                      <a:endParaRPr lang="en-US" sz="1600" dirty="0">
                        <a:latin typeface="Calibri"/>
                        <a:ea typeface="Calibri"/>
                        <a:cs typeface="Arial"/>
                      </a:endParaRPr>
                    </a:p>
                  </a:txBody>
                  <a:tcPr marL="67637" marR="6763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algn="ctr" rtl="0">
                        <a:lnSpc>
                          <a:spcPct val="115000"/>
                        </a:lnSpc>
                        <a:spcAft>
                          <a:spcPts val="0"/>
                        </a:spcAft>
                      </a:pPr>
                      <a:r>
                        <a:rPr lang="en-US" sz="1600">
                          <a:solidFill>
                            <a:srgbClr val="000000"/>
                          </a:solidFill>
                          <a:latin typeface="Arial"/>
                          <a:ea typeface="Times New Roman"/>
                          <a:cs typeface="Arial"/>
                        </a:rPr>
                        <a:t>0</a:t>
                      </a:r>
                      <a:endParaRPr lang="en-US" sz="1600">
                        <a:latin typeface="Calibri"/>
                        <a:ea typeface="Calibri"/>
                        <a:cs typeface="Arial"/>
                      </a:endParaRPr>
                    </a:p>
                  </a:txBody>
                  <a:tcPr marL="67637" marR="6763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algn="ctr" rtl="0">
                        <a:lnSpc>
                          <a:spcPct val="115000"/>
                        </a:lnSpc>
                        <a:spcAft>
                          <a:spcPts val="0"/>
                        </a:spcAft>
                      </a:pPr>
                      <a:r>
                        <a:rPr lang="en-US" sz="1600" dirty="0" smtClean="0">
                          <a:solidFill>
                            <a:srgbClr val="000000"/>
                          </a:solidFill>
                          <a:latin typeface="Arial"/>
                          <a:ea typeface="Times New Roman"/>
                          <a:cs typeface="Arial"/>
                        </a:rPr>
                        <a:t>5</a:t>
                      </a:r>
                    </a:p>
                    <a:p>
                      <a:pPr algn="ctr" rtl="0">
                        <a:lnSpc>
                          <a:spcPct val="115000"/>
                        </a:lnSpc>
                        <a:spcAft>
                          <a:spcPts val="0"/>
                        </a:spcAft>
                      </a:pPr>
                      <a:r>
                        <a:rPr lang="en-US" sz="1600" dirty="0" smtClean="0">
                          <a:solidFill>
                            <a:srgbClr val="000000"/>
                          </a:solidFill>
                          <a:latin typeface="Arial"/>
                          <a:ea typeface="Times New Roman"/>
                          <a:cs typeface="Arial"/>
                        </a:rPr>
                        <a:t>(</a:t>
                      </a:r>
                      <a:r>
                        <a:rPr lang="en-US" sz="1600" dirty="0">
                          <a:solidFill>
                            <a:srgbClr val="000000"/>
                          </a:solidFill>
                          <a:latin typeface="Arial"/>
                          <a:ea typeface="Times New Roman"/>
                          <a:cs typeface="Arial"/>
                        </a:rPr>
                        <a:t>7.2%)</a:t>
                      </a:r>
                      <a:endParaRPr lang="en-US" sz="1600" dirty="0">
                        <a:latin typeface="Calibri"/>
                        <a:ea typeface="Calibri"/>
                        <a:cs typeface="Arial"/>
                      </a:endParaRPr>
                    </a:p>
                  </a:txBody>
                  <a:tcPr marL="67637" marR="6763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algn="ctr" rtl="0">
                        <a:lnSpc>
                          <a:spcPct val="115000"/>
                        </a:lnSpc>
                        <a:spcAft>
                          <a:spcPts val="0"/>
                        </a:spcAft>
                      </a:pPr>
                      <a:r>
                        <a:rPr lang="en-US" sz="1600" dirty="0" smtClean="0">
                          <a:solidFill>
                            <a:srgbClr val="000000"/>
                          </a:solidFill>
                          <a:latin typeface="Arial"/>
                          <a:ea typeface="Times New Roman"/>
                          <a:cs typeface="Arial"/>
                        </a:rPr>
                        <a:t>2</a:t>
                      </a:r>
                    </a:p>
                    <a:p>
                      <a:pPr algn="ctr" rtl="0">
                        <a:lnSpc>
                          <a:spcPct val="115000"/>
                        </a:lnSpc>
                        <a:spcAft>
                          <a:spcPts val="0"/>
                        </a:spcAft>
                      </a:pPr>
                      <a:r>
                        <a:rPr lang="en-US" sz="1600" dirty="0" smtClean="0">
                          <a:solidFill>
                            <a:srgbClr val="000000"/>
                          </a:solidFill>
                          <a:latin typeface="Arial"/>
                          <a:ea typeface="Times New Roman"/>
                          <a:cs typeface="Arial"/>
                        </a:rPr>
                        <a:t>(</a:t>
                      </a:r>
                      <a:r>
                        <a:rPr lang="en-US" sz="1600" dirty="0">
                          <a:solidFill>
                            <a:srgbClr val="000000"/>
                          </a:solidFill>
                          <a:latin typeface="Arial"/>
                          <a:ea typeface="Times New Roman"/>
                          <a:cs typeface="Arial"/>
                        </a:rPr>
                        <a:t>2.8%)</a:t>
                      </a:r>
                      <a:endParaRPr lang="en-US" sz="1600" dirty="0">
                        <a:latin typeface="Calibri"/>
                        <a:ea typeface="Calibri"/>
                        <a:cs typeface="Arial"/>
                      </a:endParaRPr>
                    </a:p>
                  </a:txBody>
                  <a:tcPr marL="67637" marR="6763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algn="ctr" rtl="0">
                        <a:lnSpc>
                          <a:spcPct val="115000"/>
                        </a:lnSpc>
                        <a:spcAft>
                          <a:spcPts val="0"/>
                        </a:spcAft>
                      </a:pPr>
                      <a:r>
                        <a:rPr lang="en-US" sz="1600" dirty="0" smtClean="0">
                          <a:solidFill>
                            <a:srgbClr val="000000"/>
                          </a:solidFill>
                          <a:latin typeface="Arial"/>
                          <a:ea typeface="Times New Roman"/>
                          <a:cs typeface="Arial"/>
                        </a:rPr>
                        <a:t>1</a:t>
                      </a:r>
                    </a:p>
                    <a:p>
                      <a:pPr algn="ctr" rtl="0">
                        <a:lnSpc>
                          <a:spcPct val="115000"/>
                        </a:lnSpc>
                        <a:spcAft>
                          <a:spcPts val="0"/>
                        </a:spcAft>
                      </a:pPr>
                      <a:r>
                        <a:rPr lang="en-US" sz="1600" dirty="0" smtClean="0">
                          <a:solidFill>
                            <a:srgbClr val="000000"/>
                          </a:solidFill>
                          <a:latin typeface="Arial"/>
                          <a:ea typeface="Times New Roman"/>
                          <a:cs typeface="Arial"/>
                        </a:rPr>
                        <a:t>(</a:t>
                      </a:r>
                      <a:r>
                        <a:rPr lang="en-US" sz="1600" dirty="0">
                          <a:solidFill>
                            <a:srgbClr val="000000"/>
                          </a:solidFill>
                          <a:latin typeface="Arial"/>
                          <a:ea typeface="Times New Roman"/>
                          <a:cs typeface="Arial"/>
                        </a:rPr>
                        <a:t>1.4%)</a:t>
                      </a:r>
                      <a:endParaRPr lang="en-US" sz="1600" dirty="0">
                        <a:latin typeface="Calibri"/>
                        <a:ea typeface="Calibri"/>
                        <a:cs typeface="Arial"/>
                      </a:endParaRPr>
                    </a:p>
                  </a:txBody>
                  <a:tcPr marL="67637" marR="6763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algn="ctr" rtl="0">
                        <a:lnSpc>
                          <a:spcPct val="115000"/>
                        </a:lnSpc>
                        <a:spcAft>
                          <a:spcPts val="0"/>
                        </a:spcAft>
                      </a:pPr>
                      <a:r>
                        <a:rPr lang="en-US" sz="1600" dirty="0" smtClean="0">
                          <a:solidFill>
                            <a:srgbClr val="000000"/>
                          </a:solidFill>
                          <a:latin typeface="Arial"/>
                          <a:ea typeface="Times New Roman"/>
                          <a:cs typeface="Arial"/>
                        </a:rPr>
                        <a:t>1</a:t>
                      </a:r>
                    </a:p>
                    <a:p>
                      <a:pPr algn="ctr" rtl="0">
                        <a:lnSpc>
                          <a:spcPct val="115000"/>
                        </a:lnSpc>
                        <a:spcAft>
                          <a:spcPts val="0"/>
                        </a:spcAft>
                      </a:pPr>
                      <a:r>
                        <a:rPr lang="en-US" sz="1600" dirty="0" smtClean="0">
                          <a:solidFill>
                            <a:srgbClr val="000000"/>
                          </a:solidFill>
                          <a:latin typeface="Arial"/>
                          <a:ea typeface="Times New Roman"/>
                          <a:cs typeface="Arial"/>
                        </a:rPr>
                        <a:t>(</a:t>
                      </a:r>
                      <a:r>
                        <a:rPr lang="en-US" sz="1600" dirty="0">
                          <a:solidFill>
                            <a:srgbClr val="000000"/>
                          </a:solidFill>
                          <a:latin typeface="Arial"/>
                          <a:ea typeface="Times New Roman"/>
                          <a:cs typeface="Arial"/>
                        </a:rPr>
                        <a:t>1.4%)</a:t>
                      </a:r>
                      <a:endParaRPr lang="en-US" sz="1600" dirty="0">
                        <a:latin typeface="Calibri"/>
                        <a:ea typeface="Calibri"/>
                        <a:cs typeface="Arial"/>
                      </a:endParaRPr>
                    </a:p>
                  </a:txBody>
                  <a:tcPr marL="67637" marR="6763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algn="ctr" rtl="0">
                        <a:lnSpc>
                          <a:spcPct val="115000"/>
                        </a:lnSpc>
                        <a:spcAft>
                          <a:spcPts val="0"/>
                        </a:spcAft>
                      </a:pPr>
                      <a:r>
                        <a:rPr lang="en-US" sz="1600" dirty="0" smtClean="0">
                          <a:solidFill>
                            <a:srgbClr val="000000"/>
                          </a:solidFill>
                          <a:latin typeface="Arial"/>
                          <a:ea typeface="Times New Roman"/>
                          <a:cs typeface="Arial"/>
                        </a:rPr>
                        <a:t>9</a:t>
                      </a:r>
                    </a:p>
                    <a:p>
                      <a:pPr algn="ctr" rtl="0">
                        <a:lnSpc>
                          <a:spcPct val="115000"/>
                        </a:lnSpc>
                        <a:spcAft>
                          <a:spcPts val="0"/>
                        </a:spcAft>
                      </a:pPr>
                      <a:r>
                        <a:rPr lang="en-US" sz="1600" dirty="0" smtClean="0">
                          <a:solidFill>
                            <a:srgbClr val="000000"/>
                          </a:solidFill>
                          <a:latin typeface="Arial"/>
                          <a:ea typeface="Times New Roman"/>
                          <a:cs typeface="Arial"/>
                        </a:rPr>
                        <a:t>(</a:t>
                      </a:r>
                      <a:r>
                        <a:rPr lang="en-US" sz="1600" dirty="0">
                          <a:solidFill>
                            <a:srgbClr val="000000"/>
                          </a:solidFill>
                          <a:latin typeface="Arial"/>
                          <a:ea typeface="Times New Roman"/>
                          <a:cs typeface="Arial"/>
                        </a:rPr>
                        <a:t>13.0%)</a:t>
                      </a:r>
                      <a:endParaRPr lang="en-US" sz="1600" dirty="0">
                        <a:latin typeface="Calibri"/>
                        <a:ea typeface="Calibri"/>
                        <a:cs typeface="Arial"/>
                      </a:endParaRPr>
                    </a:p>
                  </a:txBody>
                  <a:tcPr marL="67637" marR="6763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algn="ctr" rtl="0">
                        <a:lnSpc>
                          <a:spcPct val="115000"/>
                        </a:lnSpc>
                        <a:spcAft>
                          <a:spcPts val="0"/>
                        </a:spcAft>
                      </a:pPr>
                      <a:r>
                        <a:rPr lang="en-US" sz="1600" dirty="0">
                          <a:solidFill>
                            <a:srgbClr val="000000"/>
                          </a:solidFill>
                          <a:latin typeface="Arial"/>
                          <a:ea typeface="Times New Roman"/>
                          <a:cs typeface="Arial"/>
                        </a:rPr>
                        <a:t>1(1.4%)</a:t>
                      </a:r>
                      <a:endParaRPr lang="en-US" sz="1600" dirty="0">
                        <a:latin typeface="Calibri"/>
                        <a:ea typeface="Calibri"/>
                        <a:cs typeface="Arial"/>
                      </a:endParaRPr>
                    </a:p>
                  </a:txBody>
                  <a:tcPr marL="67637" marR="6763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algn="ctr" rtl="0">
                        <a:lnSpc>
                          <a:spcPct val="115000"/>
                        </a:lnSpc>
                        <a:spcAft>
                          <a:spcPts val="0"/>
                        </a:spcAft>
                      </a:pPr>
                      <a:r>
                        <a:rPr lang="en-US" sz="1600" dirty="0" smtClean="0">
                          <a:solidFill>
                            <a:srgbClr val="000000"/>
                          </a:solidFill>
                          <a:latin typeface="Arial"/>
                          <a:ea typeface="Times New Roman"/>
                          <a:cs typeface="Arial"/>
                        </a:rPr>
                        <a:t>1</a:t>
                      </a:r>
                    </a:p>
                    <a:p>
                      <a:pPr algn="ctr" rtl="0">
                        <a:lnSpc>
                          <a:spcPct val="115000"/>
                        </a:lnSpc>
                        <a:spcAft>
                          <a:spcPts val="0"/>
                        </a:spcAft>
                      </a:pPr>
                      <a:r>
                        <a:rPr lang="en-US" sz="1600" dirty="0" smtClean="0">
                          <a:solidFill>
                            <a:srgbClr val="000000"/>
                          </a:solidFill>
                          <a:latin typeface="Arial"/>
                          <a:ea typeface="Times New Roman"/>
                          <a:cs typeface="Arial"/>
                        </a:rPr>
                        <a:t>(</a:t>
                      </a:r>
                      <a:r>
                        <a:rPr lang="en-US" sz="1600" dirty="0">
                          <a:solidFill>
                            <a:srgbClr val="000000"/>
                          </a:solidFill>
                          <a:latin typeface="Arial"/>
                          <a:ea typeface="Times New Roman"/>
                          <a:cs typeface="Arial"/>
                        </a:rPr>
                        <a:t>1.4%)</a:t>
                      </a:r>
                      <a:endParaRPr lang="en-US" sz="1600" dirty="0">
                        <a:latin typeface="Calibri"/>
                        <a:ea typeface="Calibri"/>
                        <a:cs typeface="Arial"/>
                      </a:endParaRPr>
                    </a:p>
                  </a:txBody>
                  <a:tcPr marL="67637" marR="6763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algn="ctr" rtl="0">
                        <a:lnSpc>
                          <a:spcPct val="115000"/>
                        </a:lnSpc>
                        <a:spcAft>
                          <a:spcPts val="0"/>
                        </a:spcAft>
                      </a:pPr>
                      <a:r>
                        <a:rPr lang="en-US" sz="1600" dirty="0" smtClean="0">
                          <a:solidFill>
                            <a:srgbClr val="000000"/>
                          </a:solidFill>
                          <a:latin typeface="Arial"/>
                          <a:ea typeface="Times New Roman"/>
                          <a:cs typeface="Arial"/>
                        </a:rPr>
                        <a:t>5</a:t>
                      </a:r>
                    </a:p>
                    <a:p>
                      <a:pPr algn="ctr" rtl="0">
                        <a:lnSpc>
                          <a:spcPct val="115000"/>
                        </a:lnSpc>
                        <a:spcAft>
                          <a:spcPts val="0"/>
                        </a:spcAft>
                      </a:pPr>
                      <a:r>
                        <a:rPr lang="en-US" sz="1600" dirty="0" smtClean="0">
                          <a:solidFill>
                            <a:srgbClr val="000000"/>
                          </a:solidFill>
                          <a:latin typeface="Arial"/>
                          <a:ea typeface="Times New Roman"/>
                          <a:cs typeface="Arial"/>
                        </a:rPr>
                        <a:t>(</a:t>
                      </a:r>
                      <a:r>
                        <a:rPr lang="en-US" sz="1600" dirty="0">
                          <a:solidFill>
                            <a:srgbClr val="000000"/>
                          </a:solidFill>
                          <a:latin typeface="Arial"/>
                          <a:ea typeface="Times New Roman"/>
                          <a:cs typeface="Arial"/>
                        </a:rPr>
                        <a:t>7.2%)</a:t>
                      </a:r>
                      <a:endParaRPr lang="en-US" sz="1600" dirty="0">
                        <a:latin typeface="Calibri"/>
                        <a:ea typeface="Calibri"/>
                        <a:cs typeface="Arial"/>
                      </a:endParaRPr>
                    </a:p>
                  </a:txBody>
                  <a:tcPr marL="67637" marR="6763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algn="ctr" rtl="0">
                        <a:lnSpc>
                          <a:spcPct val="115000"/>
                        </a:lnSpc>
                        <a:spcAft>
                          <a:spcPts val="0"/>
                        </a:spcAft>
                      </a:pPr>
                      <a:r>
                        <a:rPr lang="en-US" sz="1600" dirty="0" smtClean="0">
                          <a:solidFill>
                            <a:srgbClr val="000000"/>
                          </a:solidFill>
                          <a:latin typeface="Arial"/>
                          <a:ea typeface="Times New Roman"/>
                          <a:cs typeface="Arial"/>
                        </a:rPr>
                        <a:t>25</a:t>
                      </a:r>
                    </a:p>
                    <a:p>
                      <a:pPr algn="ctr" rtl="0">
                        <a:lnSpc>
                          <a:spcPct val="115000"/>
                        </a:lnSpc>
                        <a:spcAft>
                          <a:spcPts val="0"/>
                        </a:spcAft>
                      </a:pPr>
                      <a:r>
                        <a:rPr lang="en-US" sz="1600" dirty="0" smtClean="0">
                          <a:solidFill>
                            <a:srgbClr val="000000"/>
                          </a:solidFill>
                          <a:latin typeface="Arial"/>
                          <a:ea typeface="Times New Roman"/>
                          <a:cs typeface="Arial"/>
                        </a:rPr>
                        <a:t>(</a:t>
                      </a:r>
                      <a:r>
                        <a:rPr lang="en-US" sz="1600" dirty="0">
                          <a:solidFill>
                            <a:srgbClr val="000000"/>
                          </a:solidFill>
                          <a:latin typeface="Arial"/>
                          <a:ea typeface="Times New Roman"/>
                          <a:cs typeface="Arial"/>
                        </a:rPr>
                        <a:t>36.2%)</a:t>
                      </a:r>
                      <a:endParaRPr lang="en-US" sz="1600" dirty="0">
                        <a:latin typeface="Calibri"/>
                        <a:ea typeface="Calibri"/>
                        <a:cs typeface="Arial"/>
                      </a:endParaRPr>
                    </a:p>
                  </a:txBody>
                  <a:tcPr marL="67637" marR="6763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r>
            </a:tbl>
          </a:graphicData>
        </a:graphic>
      </p:graphicFrame>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Footer Placeholder 1"/>
          <p:cNvSpPr>
            <a:spLocks noGrp="1"/>
          </p:cNvSpPr>
          <p:nvPr>
            <p:ph type="ftr" sz="quarter" idx="10"/>
          </p:nvPr>
        </p:nvSpPr>
        <p:spPr>
          <a:noFill/>
        </p:spPr>
        <p:txBody>
          <a:bodyPr/>
          <a:lstStyle/>
          <a:p>
            <a:r>
              <a:rPr lang="en-US" smtClean="0">
                <a:latin typeface="Arial" pitchFamily="34" charset="0"/>
                <a:cs typeface="Arial" pitchFamily="34" charset="0"/>
              </a:rPr>
              <a:t>Abu Dhabi Food Control Authority</a:t>
            </a:r>
          </a:p>
        </p:txBody>
      </p:sp>
      <p:sp>
        <p:nvSpPr>
          <p:cNvPr id="22531" name="Text Box 5"/>
          <p:cNvSpPr txBox="1">
            <a:spLocks noChangeArrowheads="1"/>
          </p:cNvSpPr>
          <p:nvPr/>
        </p:nvSpPr>
        <p:spPr bwMode="auto">
          <a:xfrm>
            <a:off x="717550" y="1714500"/>
            <a:ext cx="8286750" cy="862013"/>
          </a:xfrm>
          <a:prstGeom prst="rect">
            <a:avLst/>
          </a:prstGeom>
          <a:noFill/>
          <a:ln w="9525">
            <a:noFill/>
            <a:miter lim="800000"/>
            <a:headEnd/>
            <a:tailEnd/>
          </a:ln>
        </p:spPr>
        <p:txBody>
          <a:bodyPr>
            <a:spAutoFit/>
          </a:bodyPr>
          <a:lstStyle/>
          <a:p>
            <a:pPr algn="ctr" rtl="0">
              <a:spcBef>
                <a:spcPct val="50000"/>
              </a:spcBef>
            </a:pPr>
            <a:r>
              <a:rPr lang="en-GB" sz="2000"/>
              <a:t>	</a:t>
            </a:r>
          </a:p>
          <a:p>
            <a:pPr algn="l" rtl="0">
              <a:spcBef>
                <a:spcPct val="50000"/>
              </a:spcBef>
            </a:pPr>
            <a:endParaRPr lang="en-GB" sz="2000"/>
          </a:p>
        </p:txBody>
      </p:sp>
      <p:graphicFrame>
        <p:nvGraphicFramePr>
          <p:cNvPr id="6" name="Table 5"/>
          <p:cNvGraphicFramePr>
            <a:graphicFrameLocks noGrp="1"/>
          </p:cNvGraphicFramePr>
          <p:nvPr/>
        </p:nvGraphicFramePr>
        <p:xfrm>
          <a:off x="-1" y="2708275"/>
          <a:ext cx="9721850" cy="3855720"/>
        </p:xfrm>
        <a:graphic>
          <a:graphicData uri="http://schemas.openxmlformats.org/drawingml/2006/table">
            <a:tbl>
              <a:tblPr/>
              <a:tblGrid>
                <a:gridCol w="994248"/>
                <a:gridCol w="798027"/>
                <a:gridCol w="1070296"/>
                <a:gridCol w="729491"/>
                <a:gridCol w="837458"/>
                <a:gridCol w="854358"/>
                <a:gridCol w="896606"/>
                <a:gridCol w="987677"/>
                <a:gridCol w="798027"/>
                <a:gridCol w="813049"/>
                <a:gridCol w="942613"/>
              </a:tblGrid>
              <a:tr h="1096663">
                <a:tc>
                  <a:txBody>
                    <a:bodyPr/>
                    <a:lstStyle/>
                    <a:p>
                      <a:pPr algn="ctr" rtl="0">
                        <a:lnSpc>
                          <a:spcPct val="115000"/>
                        </a:lnSpc>
                        <a:spcAft>
                          <a:spcPts val="0"/>
                        </a:spcAft>
                      </a:pPr>
                      <a:r>
                        <a:rPr lang="en-US" sz="1600" dirty="0">
                          <a:solidFill>
                            <a:srgbClr val="000000"/>
                          </a:solidFill>
                          <a:latin typeface="Arial"/>
                          <a:ea typeface="Times New Roman"/>
                          <a:cs typeface="Arial"/>
                        </a:rPr>
                        <a:t>Homos</a:t>
                      </a:r>
                      <a:r>
                        <a:rPr lang="en-US" sz="1600" dirty="0" smtClean="0">
                          <a:solidFill>
                            <a:srgbClr val="000000"/>
                          </a:solidFill>
                          <a:latin typeface="Arial"/>
                          <a:ea typeface="Times New Roman"/>
                          <a:cs typeface="Arial"/>
                        </a:rPr>
                        <a:t>, </a:t>
                      </a:r>
                      <a:r>
                        <a:rPr lang="en-US" sz="1600" dirty="0" err="1" smtClean="0">
                          <a:solidFill>
                            <a:srgbClr val="000000"/>
                          </a:solidFill>
                          <a:latin typeface="Arial"/>
                          <a:ea typeface="Times New Roman"/>
                          <a:cs typeface="Arial"/>
                        </a:rPr>
                        <a:t>taboula</a:t>
                      </a:r>
                      <a:r>
                        <a:rPr lang="en-US" sz="1600" dirty="0">
                          <a:solidFill>
                            <a:srgbClr val="000000"/>
                          </a:solidFill>
                          <a:latin typeface="Arial"/>
                          <a:ea typeface="Times New Roman"/>
                          <a:cs typeface="Arial"/>
                        </a:rPr>
                        <a:t>, </a:t>
                      </a:r>
                      <a:r>
                        <a:rPr lang="en-US" sz="1600" dirty="0" err="1">
                          <a:solidFill>
                            <a:srgbClr val="000000"/>
                          </a:solidFill>
                          <a:latin typeface="Arial"/>
                          <a:ea typeface="Times New Roman"/>
                          <a:cs typeface="Arial"/>
                        </a:rPr>
                        <a:t>tahina</a:t>
                      </a:r>
                      <a:r>
                        <a:rPr lang="en-US" sz="1600" dirty="0">
                          <a:solidFill>
                            <a:srgbClr val="000000"/>
                          </a:solidFill>
                          <a:latin typeface="Arial"/>
                          <a:ea typeface="Times New Roman"/>
                          <a:cs typeface="Arial"/>
                        </a:rPr>
                        <a:t>, fatoush</a:t>
                      </a:r>
                      <a:endParaRPr lang="en-US" sz="1600" dirty="0">
                        <a:latin typeface="Calibri"/>
                        <a:ea typeface="Calibri"/>
                        <a:cs typeface="Arial"/>
                      </a:endParaRPr>
                    </a:p>
                  </a:txBody>
                  <a:tcPr marL="67637" marR="6763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a:lnSpc>
                          <a:spcPct val="115000"/>
                        </a:lnSpc>
                        <a:spcAft>
                          <a:spcPts val="0"/>
                        </a:spcAft>
                      </a:pPr>
                      <a:r>
                        <a:rPr lang="en-US" sz="1400" dirty="0">
                          <a:solidFill>
                            <a:srgbClr val="000000"/>
                          </a:solidFill>
                          <a:latin typeface="Arial"/>
                          <a:ea typeface="Times New Roman"/>
                          <a:cs typeface="Arial"/>
                        </a:rPr>
                        <a:t>0</a:t>
                      </a:r>
                      <a:endParaRPr lang="en-US" sz="1400" dirty="0">
                        <a:latin typeface="Calibri"/>
                        <a:ea typeface="Calibri"/>
                        <a:cs typeface="Arial"/>
                      </a:endParaRPr>
                    </a:p>
                  </a:txBody>
                  <a:tcPr marL="67637" marR="6763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a:lnSpc>
                          <a:spcPct val="115000"/>
                        </a:lnSpc>
                        <a:spcAft>
                          <a:spcPts val="0"/>
                        </a:spcAft>
                      </a:pPr>
                      <a:r>
                        <a:rPr lang="en-US" sz="1400" dirty="0" smtClean="0">
                          <a:solidFill>
                            <a:srgbClr val="000000"/>
                          </a:solidFill>
                          <a:latin typeface="Arial"/>
                          <a:ea typeface="Times New Roman"/>
                          <a:cs typeface="Arial"/>
                        </a:rPr>
                        <a:t>4</a:t>
                      </a:r>
                    </a:p>
                    <a:p>
                      <a:pPr algn="ctr" rtl="0">
                        <a:lnSpc>
                          <a:spcPct val="115000"/>
                        </a:lnSpc>
                        <a:spcAft>
                          <a:spcPts val="0"/>
                        </a:spcAft>
                      </a:pPr>
                      <a:r>
                        <a:rPr lang="en-US" sz="1400" dirty="0" smtClean="0">
                          <a:solidFill>
                            <a:srgbClr val="000000"/>
                          </a:solidFill>
                          <a:latin typeface="Arial"/>
                          <a:ea typeface="Times New Roman"/>
                          <a:cs typeface="Arial"/>
                        </a:rPr>
                        <a:t>(</a:t>
                      </a:r>
                      <a:r>
                        <a:rPr lang="en-US" sz="1400" dirty="0">
                          <a:solidFill>
                            <a:srgbClr val="000000"/>
                          </a:solidFill>
                          <a:latin typeface="Arial"/>
                          <a:ea typeface="Times New Roman"/>
                          <a:cs typeface="Arial"/>
                        </a:rPr>
                        <a:t>5.6%)</a:t>
                      </a:r>
                      <a:endParaRPr lang="en-US" sz="1400" dirty="0">
                        <a:latin typeface="Calibri"/>
                        <a:ea typeface="Calibri"/>
                        <a:cs typeface="Arial"/>
                      </a:endParaRPr>
                    </a:p>
                  </a:txBody>
                  <a:tcPr marL="67637" marR="6763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a:lnSpc>
                          <a:spcPct val="115000"/>
                        </a:lnSpc>
                        <a:spcAft>
                          <a:spcPts val="0"/>
                        </a:spcAft>
                      </a:pPr>
                      <a:r>
                        <a:rPr lang="en-US" sz="1400" dirty="0" smtClean="0">
                          <a:solidFill>
                            <a:srgbClr val="000000"/>
                          </a:solidFill>
                          <a:latin typeface="Arial"/>
                          <a:ea typeface="Times New Roman"/>
                          <a:cs typeface="Arial"/>
                        </a:rPr>
                        <a:t>1</a:t>
                      </a:r>
                    </a:p>
                    <a:p>
                      <a:pPr algn="ctr" rtl="0">
                        <a:lnSpc>
                          <a:spcPct val="115000"/>
                        </a:lnSpc>
                        <a:spcAft>
                          <a:spcPts val="0"/>
                        </a:spcAft>
                      </a:pPr>
                      <a:r>
                        <a:rPr lang="en-US" sz="1400" dirty="0" smtClean="0">
                          <a:solidFill>
                            <a:srgbClr val="000000"/>
                          </a:solidFill>
                          <a:latin typeface="Arial"/>
                          <a:ea typeface="Times New Roman"/>
                          <a:cs typeface="Arial"/>
                        </a:rPr>
                        <a:t>(1.4</a:t>
                      </a:r>
                      <a:r>
                        <a:rPr lang="en-US" sz="1400" dirty="0">
                          <a:solidFill>
                            <a:srgbClr val="000000"/>
                          </a:solidFill>
                          <a:latin typeface="Arial"/>
                          <a:ea typeface="Times New Roman"/>
                          <a:cs typeface="Arial"/>
                        </a:rPr>
                        <a:t>%)</a:t>
                      </a:r>
                      <a:endParaRPr lang="en-US" sz="1400" dirty="0">
                        <a:latin typeface="Calibri"/>
                        <a:ea typeface="Calibri"/>
                        <a:cs typeface="Arial"/>
                      </a:endParaRPr>
                    </a:p>
                  </a:txBody>
                  <a:tcPr marL="67637" marR="6763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a:lnSpc>
                          <a:spcPct val="115000"/>
                        </a:lnSpc>
                        <a:spcAft>
                          <a:spcPts val="0"/>
                        </a:spcAft>
                      </a:pPr>
                      <a:r>
                        <a:rPr lang="en-US" sz="1400" dirty="0" smtClean="0">
                          <a:solidFill>
                            <a:srgbClr val="000000"/>
                          </a:solidFill>
                          <a:latin typeface="Arial"/>
                          <a:ea typeface="Times New Roman"/>
                          <a:cs typeface="Arial"/>
                        </a:rPr>
                        <a:t>1</a:t>
                      </a:r>
                    </a:p>
                    <a:p>
                      <a:pPr algn="ctr" rtl="0">
                        <a:lnSpc>
                          <a:spcPct val="115000"/>
                        </a:lnSpc>
                        <a:spcAft>
                          <a:spcPts val="0"/>
                        </a:spcAft>
                      </a:pPr>
                      <a:r>
                        <a:rPr lang="en-US" sz="1400" dirty="0" smtClean="0">
                          <a:solidFill>
                            <a:srgbClr val="000000"/>
                          </a:solidFill>
                          <a:latin typeface="Arial"/>
                          <a:ea typeface="Times New Roman"/>
                          <a:cs typeface="Arial"/>
                        </a:rPr>
                        <a:t>(</a:t>
                      </a:r>
                      <a:r>
                        <a:rPr lang="en-US" sz="1400" dirty="0">
                          <a:solidFill>
                            <a:srgbClr val="000000"/>
                          </a:solidFill>
                          <a:latin typeface="Arial"/>
                          <a:ea typeface="Times New Roman"/>
                          <a:cs typeface="Arial"/>
                        </a:rPr>
                        <a:t>1.4%)</a:t>
                      </a:r>
                      <a:endParaRPr lang="en-US" sz="1400" dirty="0">
                        <a:latin typeface="Calibri"/>
                        <a:ea typeface="Calibri"/>
                        <a:cs typeface="Arial"/>
                      </a:endParaRPr>
                    </a:p>
                  </a:txBody>
                  <a:tcPr marL="67637" marR="6763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a:lnSpc>
                          <a:spcPct val="115000"/>
                        </a:lnSpc>
                        <a:spcAft>
                          <a:spcPts val="0"/>
                        </a:spcAft>
                      </a:pPr>
                      <a:r>
                        <a:rPr lang="en-US" sz="1400">
                          <a:solidFill>
                            <a:srgbClr val="000000"/>
                          </a:solidFill>
                          <a:latin typeface="Arial"/>
                          <a:ea typeface="Times New Roman"/>
                          <a:cs typeface="Arial"/>
                        </a:rPr>
                        <a:t>0</a:t>
                      </a:r>
                      <a:endParaRPr lang="en-US" sz="1400">
                        <a:latin typeface="Calibri"/>
                        <a:ea typeface="Calibri"/>
                        <a:cs typeface="Arial"/>
                      </a:endParaRPr>
                    </a:p>
                  </a:txBody>
                  <a:tcPr marL="67637" marR="6763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a:lnSpc>
                          <a:spcPct val="115000"/>
                        </a:lnSpc>
                        <a:spcAft>
                          <a:spcPts val="0"/>
                        </a:spcAft>
                      </a:pPr>
                      <a:r>
                        <a:rPr lang="en-US" sz="1400" dirty="0" smtClean="0">
                          <a:solidFill>
                            <a:srgbClr val="000000"/>
                          </a:solidFill>
                          <a:latin typeface="Arial"/>
                          <a:ea typeface="Times New Roman"/>
                          <a:cs typeface="Arial"/>
                        </a:rPr>
                        <a:t>11</a:t>
                      </a:r>
                    </a:p>
                    <a:p>
                      <a:pPr algn="ctr" rtl="0">
                        <a:lnSpc>
                          <a:spcPct val="115000"/>
                        </a:lnSpc>
                        <a:spcAft>
                          <a:spcPts val="0"/>
                        </a:spcAft>
                      </a:pPr>
                      <a:r>
                        <a:rPr lang="en-US" sz="1400" dirty="0" smtClean="0">
                          <a:solidFill>
                            <a:srgbClr val="000000"/>
                          </a:solidFill>
                          <a:latin typeface="Arial"/>
                          <a:ea typeface="Times New Roman"/>
                          <a:cs typeface="Arial"/>
                        </a:rPr>
                        <a:t>(</a:t>
                      </a:r>
                      <a:r>
                        <a:rPr lang="en-US" sz="1400" dirty="0">
                          <a:solidFill>
                            <a:srgbClr val="000000"/>
                          </a:solidFill>
                          <a:latin typeface="Arial"/>
                          <a:ea typeface="Times New Roman"/>
                          <a:cs typeface="Arial"/>
                        </a:rPr>
                        <a:t>15.9%)</a:t>
                      </a:r>
                      <a:endParaRPr lang="en-US" sz="1400" dirty="0">
                        <a:latin typeface="Calibri"/>
                        <a:ea typeface="Calibri"/>
                        <a:cs typeface="Arial"/>
                      </a:endParaRPr>
                    </a:p>
                  </a:txBody>
                  <a:tcPr marL="67637" marR="6763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a:lnSpc>
                          <a:spcPct val="115000"/>
                        </a:lnSpc>
                        <a:spcAft>
                          <a:spcPts val="0"/>
                        </a:spcAft>
                      </a:pPr>
                      <a:r>
                        <a:rPr lang="en-US" sz="1400" dirty="0" smtClean="0">
                          <a:solidFill>
                            <a:srgbClr val="000000"/>
                          </a:solidFill>
                          <a:latin typeface="Arial"/>
                          <a:ea typeface="Times New Roman"/>
                          <a:cs typeface="Arial"/>
                        </a:rPr>
                        <a:t>7</a:t>
                      </a:r>
                    </a:p>
                    <a:p>
                      <a:pPr algn="ctr" rtl="0">
                        <a:lnSpc>
                          <a:spcPct val="115000"/>
                        </a:lnSpc>
                        <a:spcAft>
                          <a:spcPts val="0"/>
                        </a:spcAft>
                      </a:pPr>
                      <a:r>
                        <a:rPr lang="en-US" sz="1400" dirty="0" smtClean="0">
                          <a:solidFill>
                            <a:srgbClr val="000000"/>
                          </a:solidFill>
                          <a:latin typeface="Arial"/>
                          <a:ea typeface="Times New Roman"/>
                          <a:cs typeface="Arial"/>
                        </a:rPr>
                        <a:t>(</a:t>
                      </a:r>
                      <a:r>
                        <a:rPr lang="en-US" sz="1400" dirty="0">
                          <a:solidFill>
                            <a:srgbClr val="000000"/>
                          </a:solidFill>
                          <a:latin typeface="Arial"/>
                          <a:ea typeface="Times New Roman"/>
                          <a:cs typeface="Arial"/>
                        </a:rPr>
                        <a:t>10.1%)</a:t>
                      </a:r>
                      <a:endParaRPr lang="en-US" sz="1400" dirty="0">
                        <a:latin typeface="Calibri"/>
                        <a:ea typeface="Calibri"/>
                        <a:cs typeface="Arial"/>
                      </a:endParaRPr>
                    </a:p>
                  </a:txBody>
                  <a:tcPr marL="67637" marR="6763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a:lnSpc>
                          <a:spcPct val="115000"/>
                        </a:lnSpc>
                        <a:spcAft>
                          <a:spcPts val="0"/>
                        </a:spcAft>
                      </a:pPr>
                      <a:r>
                        <a:rPr lang="en-US" sz="1400" dirty="0" smtClean="0">
                          <a:solidFill>
                            <a:srgbClr val="000000"/>
                          </a:solidFill>
                          <a:latin typeface="Arial"/>
                          <a:ea typeface="Times New Roman"/>
                          <a:cs typeface="Arial"/>
                        </a:rPr>
                        <a:t>5</a:t>
                      </a:r>
                    </a:p>
                    <a:p>
                      <a:pPr algn="ctr" rtl="0">
                        <a:lnSpc>
                          <a:spcPct val="115000"/>
                        </a:lnSpc>
                        <a:spcAft>
                          <a:spcPts val="0"/>
                        </a:spcAft>
                      </a:pPr>
                      <a:r>
                        <a:rPr lang="en-US" sz="1400" dirty="0" smtClean="0">
                          <a:solidFill>
                            <a:srgbClr val="000000"/>
                          </a:solidFill>
                          <a:latin typeface="Arial"/>
                          <a:ea typeface="Times New Roman"/>
                          <a:cs typeface="Arial"/>
                        </a:rPr>
                        <a:t>(</a:t>
                      </a:r>
                      <a:r>
                        <a:rPr lang="en-US" sz="1400" dirty="0">
                          <a:solidFill>
                            <a:srgbClr val="000000"/>
                          </a:solidFill>
                          <a:latin typeface="Arial"/>
                          <a:ea typeface="Times New Roman"/>
                          <a:cs typeface="Arial"/>
                        </a:rPr>
                        <a:t>7.2%)</a:t>
                      </a:r>
                      <a:endParaRPr lang="en-US" sz="1400" dirty="0">
                        <a:latin typeface="Calibri"/>
                        <a:ea typeface="Calibri"/>
                        <a:cs typeface="Arial"/>
                      </a:endParaRPr>
                    </a:p>
                  </a:txBody>
                  <a:tcPr marL="67637" marR="6763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a:lnSpc>
                          <a:spcPct val="115000"/>
                        </a:lnSpc>
                        <a:spcAft>
                          <a:spcPts val="0"/>
                        </a:spcAft>
                      </a:pPr>
                      <a:r>
                        <a:rPr lang="en-US" sz="1400">
                          <a:solidFill>
                            <a:srgbClr val="000000"/>
                          </a:solidFill>
                          <a:latin typeface="Arial"/>
                          <a:ea typeface="Times New Roman"/>
                          <a:cs typeface="Arial"/>
                        </a:rPr>
                        <a:t>0</a:t>
                      </a:r>
                      <a:endParaRPr lang="en-US" sz="1400">
                        <a:latin typeface="Calibri"/>
                        <a:ea typeface="Calibri"/>
                        <a:cs typeface="Arial"/>
                      </a:endParaRPr>
                    </a:p>
                  </a:txBody>
                  <a:tcPr marL="67637" marR="6763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a:lnSpc>
                          <a:spcPct val="115000"/>
                        </a:lnSpc>
                        <a:spcAft>
                          <a:spcPts val="0"/>
                        </a:spcAft>
                      </a:pPr>
                      <a:r>
                        <a:rPr lang="en-US" sz="1400" dirty="0" smtClean="0">
                          <a:solidFill>
                            <a:srgbClr val="000000"/>
                          </a:solidFill>
                          <a:latin typeface="Arial"/>
                          <a:ea typeface="Times New Roman"/>
                          <a:cs typeface="Arial"/>
                        </a:rPr>
                        <a:t>29</a:t>
                      </a:r>
                    </a:p>
                    <a:p>
                      <a:pPr algn="ctr" rtl="0">
                        <a:lnSpc>
                          <a:spcPct val="115000"/>
                        </a:lnSpc>
                        <a:spcAft>
                          <a:spcPts val="0"/>
                        </a:spcAft>
                      </a:pPr>
                      <a:r>
                        <a:rPr lang="en-US" sz="1400" dirty="0" smtClean="0">
                          <a:solidFill>
                            <a:srgbClr val="000000"/>
                          </a:solidFill>
                          <a:latin typeface="Arial"/>
                          <a:ea typeface="Times New Roman"/>
                          <a:cs typeface="Arial"/>
                        </a:rPr>
                        <a:t>(</a:t>
                      </a:r>
                      <a:r>
                        <a:rPr lang="en-US" sz="1400" dirty="0">
                          <a:solidFill>
                            <a:srgbClr val="000000"/>
                          </a:solidFill>
                          <a:latin typeface="Arial"/>
                          <a:ea typeface="Times New Roman"/>
                          <a:cs typeface="Arial"/>
                        </a:rPr>
                        <a:t>42.0%)</a:t>
                      </a:r>
                      <a:endParaRPr lang="en-US" sz="1400" dirty="0">
                        <a:latin typeface="Calibri"/>
                        <a:ea typeface="Calibri"/>
                        <a:cs typeface="Arial"/>
                      </a:endParaRPr>
                    </a:p>
                  </a:txBody>
                  <a:tcPr marL="67637" marR="6763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822498">
                <a:tc>
                  <a:txBody>
                    <a:bodyPr/>
                    <a:lstStyle/>
                    <a:p>
                      <a:pPr algn="ctr" rtl="0">
                        <a:lnSpc>
                          <a:spcPct val="115000"/>
                        </a:lnSpc>
                        <a:spcAft>
                          <a:spcPts val="0"/>
                        </a:spcAft>
                      </a:pPr>
                      <a:r>
                        <a:rPr lang="en-US" sz="1600">
                          <a:solidFill>
                            <a:srgbClr val="000000"/>
                          </a:solidFill>
                          <a:latin typeface="Arial"/>
                          <a:ea typeface="Times New Roman"/>
                          <a:cs typeface="Arial"/>
                        </a:rPr>
                        <a:t>Corn &amp; mayonnaise</a:t>
                      </a:r>
                      <a:endParaRPr lang="en-US" sz="1600">
                        <a:latin typeface="Calibri"/>
                        <a:ea typeface="Calibri"/>
                        <a:cs typeface="Arial"/>
                      </a:endParaRPr>
                    </a:p>
                  </a:txBody>
                  <a:tcPr marL="67637" marR="6763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algn="ctr" rtl="0">
                        <a:lnSpc>
                          <a:spcPct val="115000"/>
                        </a:lnSpc>
                        <a:spcAft>
                          <a:spcPts val="0"/>
                        </a:spcAft>
                      </a:pPr>
                      <a:r>
                        <a:rPr lang="en-US" sz="1400">
                          <a:solidFill>
                            <a:srgbClr val="000000"/>
                          </a:solidFill>
                          <a:latin typeface="Arial"/>
                          <a:ea typeface="Times New Roman"/>
                          <a:cs typeface="Arial"/>
                        </a:rPr>
                        <a:t>0</a:t>
                      </a:r>
                      <a:endParaRPr lang="en-US" sz="1400">
                        <a:latin typeface="Calibri"/>
                        <a:ea typeface="Calibri"/>
                        <a:cs typeface="Arial"/>
                      </a:endParaRPr>
                    </a:p>
                  </a:txBody>
                  <a:tcPr marL="67637" marR="6763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algn="ctr" rtl="0">
                        <a:lnSpc>
                          <a:spcPct val="115000"/>
                        </a:lnSpc>
                        <a:spcAft>
                          <a:spcPts val="0"/>
                        </a:spcAft>
                      </a:pPr>
                      <a:r>
                        <a:rPr lang="en-US" sz="1400" dirty="0">
                          <a:solidFill>
                            <a:srgbClr val="000000"/>
                          </a:solidFill>
                          <a:latin typeface="Arial"/>
                          <a:ea typeface="Times New Roman"/>
                          <a:cs typeface="Arial"/>
                        </a:rPr>
                        <a:t>0</a:t>
                      </a:r>
                      <a:endParaRPr lang="en-US" sz="1400" dirty="0">
                        <a:latin typeface="Calibri"/>
                        <a:ea typeface="Calibri"/>
                        <a:cs typeface="Arial"/>
                      </a:endParaRPr>
                    </a:p>
                  </a:txBody>
                  <a:tcPr marL="67637" marR="6763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algn="ctr" rtl="0">
                        <a:lnSpc>
                          <a:spcPct val="115000"/>
                        </a:lnSpc>
                        <a:spcAft>
                          <a:spcPts val="0"/>
                        </a:spcAft>
                      </a:pPr>
                      <a:r>
                        <a:rPr lang="en-US" sz="1400" dirty="0">
                          <a:solidFill>
                            <a:srgbClr val="000000"/>
                          </a:solidFill>
                          <a:latin typeface="Arial"/>
                          <a:ea typeface="Times New Roman"/>
                          <a:cs typeface="Arial"/>
                        </a:rPr>
                        <a:t>0</a:t>
                      </a:r>
                      <a:endParaRPr lang="en-US" sz="1400" dirty="0">
                        <a:latin typeface="Calibri"/>
                        <a:ea typeface="Calibri"/>
                        <a:cs typeface="Arial"/>
                      </a:endParaRPr>
                    </a:p>
                  </a:txBody>
                  <a:tcPr marL="67637" marR="6763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algn="ctr" rtl="0">
                        <a:lnSpc>
                          <a:spcPct val="115000"/>
                        </a:lnSpc>
                        <a:spcAft>
                          <a:spcPts val="0"/>
                        </a:spcAft>
                      </a:pPr>
                      <a:r>
                        <a:rPr lang="en-US" sz="1400" dirty="0">
                          <a:solidFill>
                            <a:srgbClr val="000000"/>
                          </a:solidFill>
                          <a:latin typeface="Arial"/>
                          <a:ea typeface="Times New Roman"/>
                          <a:cs typeface="Arial"/>
                        </a:rPr>
                        <a:t>0</a:t>
                      </a:r>
                      <a:endParaRPr lang="en-US" sz="1400" dirty="0">
                        <a:latin typeface="Calibri"/>
                        <a:ea typeface="Calibri"/>
                        <a:cs typeface="Arial"/>
                      </a:endParaRPr>
                    </a:p>
                  </a:txBody>
                  <a:tcPr marL="67637" marR="6763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algn="ctr" rtl="0">
                        <a:lnSpc>
                          <a:spcPct val="115000"/>
                        </a:lnSpc>
                        <a:spcAft>
                          <a:spcPts val="0"/>
                        </a:spcAft>
                      </a:pPr>
                      <a:r>
                        <a:rPr lang="en-US" sz="1400" dirty="0">
                          <a:solidFill>
                            <a:srgbClr val="000000"/>
                          </a:solidFill>
                          <a:latin typeface="Arial"/>
                          <a:ea typeface="Times New Roman"/>
                          <a:cs typeface="Arial"/>
                        </a:rPr>
                        <a:t>0</a:t>
                      </a:r>
                      <a:endParaRPr lang="en-US" sz="1400" dirty="0">
                        <a:latin typeface="Calibri"/>
                        <a:ea typeface="Calibri"/>
                        <a:cs typeface="Arial"/>
                      </a:endParaRPr>
                    </a:p>
                  </a:txBody>
                  <a:tcPr marL="67637" marR="6763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algn="ctr" rtl="0">
                        <a:lnSpc>
                          <a:spcPct val="115000"/>
                        </a:lnSpc>
                        <a:spcAft>
                          <a:spcPts val="0"/>
                        </a:spcAft>
                      </a:pPr>
                      <a:r>
                        <a:rPr lang="en-US" sz="1400" dirty="0" smtClean="0">
                          <a:solidFill>
                            <a:srgbClr val="000000"/>
                          </a:solidFill>
                          <a:latin typeface="Arial"/>
                          <a:ea typeface="Times New Roman"/>
                          <a:cs typeface="Arial"/>
                        </a:rPr>
                        <a:t>1</a:t>
                      </a:r>
                    </a:p>
                    <a:p>
                      <a:pPr algn="ctr" rtl="0">
                        <a:lnSpc>
                          <a:spcPct val="115000"/>
                        </a:lnSpc>
                        <a:spcAft>
                          <a:spcPts val="0"/>
                        </a:spcAft>
                      </a:pPr>
                      <a:r>
                        <a:rPr lang="en-US" sz="1400" dirty="0" smtClean="0">
                          <a:solidFill>
                            <a:srgbClr val="000000"/>
                          </a:solidFill>
                          <a:latin typeface="Arial"/>
                          <a:ea typeface="Times New Roman"/>
                          <a:cs typeface="Arial"/>
                        </a:rPr>
                        <a:t>(</a:t>
                      </a:r>
                      <a:r>
                        <a:rPr lang="en-US" sz="1400" dirty="0">
                          <a:solidFill>
                            <a:srgbClr val="000000"/>
                          </a:solidFill>
                          <a:latin typeface="Arial"/>
                          <a:ea typeface="Times New Roman"/>
                          <a:cs typeface="Arial"/>
                        </a:rPr>
                        <a:t>1.4%)</a:t>
                      </a:r>
                      <a:endParaRPr lang="en-US" sz="1400" dirty="0">
                        <a:latin typeface="Calibri"/>
                        <a:ea typeface="Calibri"/>
                        <a:cs typeface="Arial"/>
                      </a:endParaRPr>
                    </a:p>
                  </a:txBody>
                  <a:tcPr marL="67637" marR="6763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algn="ctr" rtl="0">
                        <a:lnSpc>
                          <a:spcPct val="115000"/>
                        </a:lnSpc>
                        <a:spcAft>
                          <a:spcPts val="0"/>
                        </a:spcAft>
                      </a:pPr>
                      <a:r>
                        <a:rPr lang="en-US" sz="1400">
                          <a:solidFill>
                            <a:srgbClr val="000000"/>
                          </a:solidFill>
                          <a:latin typeface="Arial"/>
                          <a:ea typeface="Times New Roman"/>
                          <a:cs typeface="Arial"/>
                        </a:rPr>
                        <a:t>0</a:t>
                      </a:r>
                      <a:endParaRPr lang="en-US" sz="1400">
                        <a:latin typeface="Calibri"/>
                        <a:ea typeface="Calibri"/>
                        <a:cs typeface="Arial"/>
                      </a:endParaRPr>
                    </a:p>
                  </a:txBody>
                  <a:tcPr marL="67637" marR="6763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algn="ctr" rtl="0">
                        <a:lnSpc>
                          <a:spcPct val="115000"/>
                        </a:lnSpc>
                        <a:spcAft>
                          <a:spcPts val="0"/>
                        </a:spcAft>
                      </a:pPr>
                      <a:r>
                        <a:rPr lang="en-US" sz="1400">
                          <a:solidFill>
                            <a:srgbClr val="000000"/>
                          </a:solidFill>
                          <a:latin typeface="Arial"/>
                          <a:ea typeface="Times New Roman"/>
                          <a:cs typeface="Arial"/>
                        </a:rPr>
                        <a:t>0</a:t>
                      </a:r>
                      <a:endParaRPr lang="en-US" sz="1400">
                        <a:latin typeface="Calibri"/>
                        <a:ea typeface="Calibri"/>
                        <a:cs typeface="Arial"/>
                      </a:endParaRPr>
                    </a:p>
                  </a:txBody>
                  <a:tcPr marL="67637" marR="6763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algn="ctr" rtl="0">
                        <a:lnSpc>
                          <a:spcPct val="115000"/>
                        </a:lnSpc>
                        <a:spcAft>
                          <a:spcPts val="0"/>
                        </a:spcAft>
                      </a:pPr>
                      <a:r>
                        <a:rPr lang="en-US" sz="1400">
                          <a:solidFill>
                            <a:srgbClr val="000000"/>
                          </a:solidFill>
                          <a:latin typeface="Arial"/>
                          <a:ea typeface="Times New Roman"/>
                          <a:cs typeface="Arial"/>
                        </a:rPr>
                        <a:t>0</a:t>
                      </a:r>
                      <a:endParaRPr lang="en-US" sz="1400">
                        <a:latin typeface="Calibri"/>
                        <a:ea typeface="Calibri"/>
                        <a:cs typeface="Arial"/>
                      </a:endParaRPr>
                    </a:p>
                  </a:txBody>
                  <a:tcPr marL="67637" marR="6763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algn="ctr" rtl="0">
                        <a:lnSpc>
                          <a:spcPct val="115000"/>
                        </a:lnSpc>
                        <a:spcAft>
                          <a:spcPts val="0"/>
                        </a:spcAft>
                      </a:pPr>
                      <a:r>
                        <a:rPr lang="en-US" sz="1400" dirty="0" smtClean="0">
                          <a:solidFill>
                            <a:srgbClr val="000000"/>
                          </a:solidFill>
                          <a:latin typeface="Arial"/>
                          <a:ea typeface="Times New Roman"/>
                          <a:cs typeface="Arial"/>
                        </a:rPr>
                        <a:t>1</a:t>
                      </a:r>
                    </a:p>
                    <a:p>
                      <a:pPr algn="ctr" rtl="0">
                        <a:lnSpc>
                          <a:spcPct val="115000"/>
                        </a:lnSpc>
                        <a:spcAft>
                          <a:spcPts val="0"/>
                        </a:spcAft>
                      </a:pPr>
                      <a:r>
                        <a:rPr lang="en-US" sz="1400" dirty="0" smtClean="0">
                          <a:solidFill>
                            <a:srgbClr val="000000"/>
                          </a:solidFill>
                          <a:latin typeface="Arial"/>
                          <a:ea typeface="Times New Roman"/>
                          <a:cs typeface="Arial"/>
                        </a:rPr>
                        <a:t>(</a:t>
                      </a:r>
                      <a:r>
                        <a:rPr lang="en-US" sz="1400" dirty="0">
                          <a:solidFill>
                            <a:srgbClr val="000000"/>
                          </a:solidFill>
                          <a:latin typeface="Arial"/>
                          <a:ea typeface="Times New Roman"/>
                          <a:cs typeface="Arial"/>
                        </a:rPr>
                        <a:t>1.4%)</a:t>
                      </a:r>
                      <a:endParaRPr lang="en-US" sz="1400" dirty="0">
                        <a:latin typeface="Calibri"/>
                        <a:ea typeface="Calibri"/>
                        <a:cs typeface="Arial"/>
                      </a:endParaRPr>
                    </a:p>
                  </a:txBody>
                  <a:tcPr marL="67637" marR="6763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r>
              <a:tr h="548332">
                <a:tc>
                  <a:txBody>
                    <a:bodyPr/>
                    <a:lstStyle/>
                    <a:p>
                      <a:pPr algn="ctr" rtl="0">
                        <a:lnSpc>
                          <a:spcPct val="115000"/>
                        </a:lnSpc>
                        <a:spcAft>
                          <a:spcPts val="0"/>
                        </a:spcAft>
                      </a:pPr>
                      <a:r>
                        <a:rPr lang="en-US" sz="1600">
                          <a:solidFill>
                            <a:srgbClr val="000000"/>
                          </a:solidFill>
                          <a:latin typeface="Arial"/>
                          <a:ea typeface="Times New Roman"/>
                          <a:cs typeface="Arial"/>
                        </a:rPr>
                        <a:t>Falafel salad</a:t>
                      </a:r>
                      <a:endParaRPr lang="en-US" sz="1600">
                        <a:latin typeface="Calibri"/>
                        <a:ea typeface="Calibri"/>
                        <a:cs typeface="Arial"/>
                      </a:endParaRPr>
                    </a:p>
                  </a:txBody>
                  <a:tcPr marL="67637" marR="6763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a:lnSpc>
                          <a:spcPct val="115000"/>
                        </a:lnSpc>
                        <a:spcAft>
                          <a:spcPts val="0"/>
                        </a:spcAft>
                      </a:pPr>
                      <a:r>
                        <a:rPr lang="en-US" sz="1400">
                          <a:solidFill>
                            <a:srgbClr val="000000"/>
                          </a:solidFill>
                          <a:latin typeface="Arial"/>
                          <a:ea typeface="Times New Roman"/>
                          <a:cs typeface="Arial"/>
                        </a:rPr>
                        <a:t>0</a:t>
                      </a:r>
                      <a:endParaRPr lang="en-US" sz="1400">
                        <a:latin typeface="Calibri"/>
                        <a:ea typeface="Calibri"/>
                        <a:cs typeface="Arial"/>
                      </a:endParaRPr>
                    </a:p>
                  </a:txBody>
                  <a:tcPr marL="67637" marR="6763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a:lnSpc>
                          <a:spcPct val="115000"/>
                        </a:lnSpc>
                        <a:spcAft>
                          <a:spcPts val="0"/>
                        </a:spcAft>
                      </a:pPr>
                      <a:r>
                        <a:rPr lang="en-US" sz="1400" dirty="0" smtClean="0">
                          <a:solidFill>
                            <a:srgbClr val="000000"/>
                          </a:solidFill>
                          <a:latin typeface="Arial"/>
                          <a:ea typeface="Times New Roman"/>
                          <a:cs typeface="Arial"/>
                        </a:rPr>
                        <a:t>1</a:t>
                      </a:r>
                    </a:p>
                    <a:p>
                      <a:pPr algn="ctr" rtl="0">
                        <a:lnSpc>
                          <a:spcPct val="115000"/>
                        </a:lnSpc>
                        <a:spcAft>
                          <a:spcPts val="0"/>
                        </a:spcAft>
                      </a:pPr>
                      <a:r>
                        <a:rPr lang="en-US" sz="1400" dirty="0" smtClean="0">
                          <a:solidFill>
                            <a:srgbClr val="000000"/>
                          </a:solidFill>
                          <a:latin typeface="Arial"/>
                          <a:ea typeface="Times New Roman"/>
                          <a:cs typeface="Arial"/>
                        </a:rPr>
                        <a:t>(</a:t>
                      </a:r>
                      <a:r>
                        <a:rPr lang="en-US" sz="1400" dirty="0">
                          <a:solidFill>
                            <a:srgbClr val="000000"/>
                          </a:solidFill>
                          <a:latin typeface="Arial"/>
                          <a:ea typeface="Times New Roman"/>
                          <a:cs typeface="Arial"/>
                        </a:rPr>
                        <a:t>1.4%)</a:t>
                      </a:r>
                      <a:endParaRPr lang="en-US" sz="1400" dirty="0">
                        <a:latin typeface="Calibri"/>
                        <a:ea typeface="Calibri"/>
                        <a:cs typeface="Arial"/>
                      </a:endParaRPr>
                    </a:p>
                  </a:txBody>
                  <a:tcPr marL="67637" marR="6763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a:lnSpc>
                          <a:spcPct val="115000"/>
                        </a:lnSpc>
                        <a:spcAft>
                          <a:spcPts val="0"/>
                        </a:spcAft>
                      </a:pPr>
                      <a:r>
                        <a:rPr lang="en-US" sz="1400">
                          <a:solidFill>
                            <a:srgbClr val="000000"/>
                          </a:solidFill>
                          <a:latin typeface="Arial"/>
                          <a:ea typeface="Times New Roman"/>
                          <a:cs typeface="Arial"/>
                        </a:rPr>
                        <a:t>0</a:t>
                      </a:r>
                      <a:endParaRPr lang="en-US" sz="1400">
                        <a:latin typeface="Calibri"/>
                        <a:ea typeface="Calibri"/>
                        <a:cs typeface="Arial"/>
                      </a:endParaRPr>
                    </a:p>
                  </a:txBody>
                  <a:tcPr marL="67637" marR="6763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a:lnSpc>
                          <a:spcPct val="115000"/>
                        </a:lnSpc>
                        <a:spcAft>
                          <a:spcPts val="0"/>
                        </a:spcAft>
                      </a:pPr>
                      <a:r>
                        <a:rPr lang="en-US" sz="1400">
                          <a:solidFill>
                            <a:srgbClr val="000000"/>
                          </a:solidFill>
                          <a:latin typeface="Arial"/>
                          <a:ea typeface="Times New Roman"/>
                          <a:cs typeface="Arial"/>
                        </a:rPr>
                        <a:t>0</a:t>
                      </a:r>
                      <a:endParaRPr lang="en-US" sz="1400">
                        <a:latin typeface="Calibri"/>
                        <a:ea typeface="Calibri"/>
                        <a:cs typeface="Arial"/>
                      </a:endParaRPr>
                    </a:p>
                  </a:txBody>
                  <a:tcPr marL="67637" marR="6763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a:lnSpc>
                          <a:spcPct val="115000"/>
                        </a:lnSpc>
                        <a:spcAft>
                          <a:spcPts val="0"/>
                        </a:spcAft>
                      </a:pPr>
                      <a:r>
                        <a:rPr lang="en-US" sz="1400" dirty="0">
                          <a:solidFill>
                            <a:srgbClr val="000000"/>
                          </a:solidFill>
                          <a:latin typeface="Arial"/>
                          <a:ea typeface="Times New Roman"/>
                          <a:cs typeface="Arial"/>
                        </a:rPr>
                        <a:t>0</a:t>
                      </a:r>
                      <a:endParaRPr lang="en-US" sz="1400" dirty="0">
                        <a:latin typeface="Calibri"/>
                        <a:ea typeface="Calibri"/>
                        <a:cs typeface="Arial"/>
                      </a:endParaRPr>
                    </a:p>
                  </a:txBody>
                  <a:tcPr marL="67637" marR="6763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a:lnSpc>
                          <a:spcPct val="115000"/>
                        </a:lnSpc>
                        <a:spcAft>
                          <a:spcPts val="0"/>
                        </a:spcAft>
                      </a:pPr>
                      <a:r>
                        <a:rPr lang="en-US" sz="1400" dirty="0">
                          <a:solidFill>
                            <a:srgbClr val="000000"/>
                          </a:solidFill>
                          <a:latin typeface="Arial"/>
                          <a:ea typeface="Times New Roman"/>
                          <a:cs typeface="Arial"/>
                        </a:rPr>
                        <a:t>0</a:t>
                      </a:r>
                      <a:endParaRPr lang="en-US" sz="1400" dirty="0">
                        <a:latin typeface="Calibri"/>
                        <a:ea typeface="Calibri"/>
                        <a:cs typeface="Arial"/>
                      </a:endParaRPr>
                    </a:p>
                  </a:txBody>
                  <a:tcPr marL="67637" marR="6763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a:lnSpc>
                          <a:spcPct val="115000"/>
                        </a:lnSpc>
                        <a:spcAft>
                          <a:spcPts val="0"/>
                        </a:spcAft>
                      </a:pPr>
                      <a:r>
                        <a:rPr lang="en-US" sz="1400" dirty="0">
                          <a:solidFill>
                            <a:srgbClr val="000000"/>
                          </a:solidFill>
                          <a:latin typeface="Arial"/>
                          <a:ea typeface="Times New Roman"/>
                          <a:cs typeface="Arial"/>
                        </a:rPr>
                        <a:t>0</a:t>
                      </a:r>
                      <a:endParaRPr lang="en-US" sz="1400" dirty="0">
                        <a:latin typeface="Calibri"/>
                        <a:ea typeface="Calibri"/>
                        <a:cs typeface="Arial"/>
                      </a:endParaRPr>
                    </a:p>
                  </a:txBody>
                  <a:tcPr marL="67637" marR="6763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a:lnSpc>
                          <a:spcPct val="115000"/>
                        </a:lnSpc>
                        <a:spcAft>
                          <a:spcPts val="0"/>
                        </a:spcAft>
                      </a:pPr>
                      <a:r>
                        <a:rPr lang="en-US" sz="1400" dirty="0">
                          <a:solidFill>
                            <a:srgbClr val="000000"/>
                          </a:solidFill>
                          <a:latin typeface="Arial"/>
                          <a:ea typeface="Times New Roman"/>
                          <a:cs typeface="Arial"/>
                        </a:rPr>
                        <a:t>0</a:t>
                      </a:r>
                      <a:endParaRPr lang="en-US" sz="1400" dirty="0">
                        <a:latin typeface="Calibri"/>
                        <a:ea typeface="Calibri"/>
                        <a:cs typeface="Arial"/>
                      </a:endParaRPr>
                    </a:p>
                  </a:txBody>
                  <a:tcPr marL="67637" marR="6763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a:lnSpc>
                          <a:spcPct val="115000"/>
                        </a:lnSpc>
                        <a:spcAft>
                          <a:spcPts val="0"/>
                        </a:spcAft>
                      </a:pPr>
                      <a:r>
                        <a:rPr lang="en-US" sz="1400" dirty="0">
                          <a:solidFill>
                            <a:srgbClr val="000000"/>
                          </a:solidFill>
                          <a:latin typeface="Arial"/>
                          <a:ea typeface="Times New Roman"/>
                          <a:cs typeface="Arial"/>
                        </a:rPr>
                        <a:t>0</a:t>
                      </a:r>
                      <a:endParaRPr lang="en-US" sz="1400" dirty="0">
                        <a:latin typeface="Calibri"/>
                        <a:ea typeface="Calibri"/>
                        <a:cs typeface="Arial"/>
                      </a:endParaRPr>
                    </a:p>
                  </a:txBody>
                  <a:tcPr marL="67637" marR="6763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a:lnSpc>
                          <a:spcPct val="115000"/>
                        </a:lnSpc>
                        <a:spcAft>
                          <a:spcPts val="0"/>
                        </a:spcAft>
                      </a:pPr>
                      <a:r>
                        <a:rPr lang="en-US" sz="1400" dirty="0" smtClean="0">
                          <a:solidFill>
                            <a:srgbClr val="000000"/>
                          </a:solidFill>
                          <a:latin typeface="Arial"/>
                          <a:ea typeface="Times New Roman"/>
                          <a:cs typeface="Arial"/>
                        </a:rPr>
                        <a:t>1</a:t>
                      </a:r>
                    </a:p>
                    <a:p>
                      <a:pPr algn="ctr" rtl="0">
                        <a:lnSpc>
                          <a:spcPct val="115000"/>
                        </a:lnSpc>
                        <a:spcAft>
                          <a:spcPts val="0"/>
                        </a:spcAft>
                      </a:pPr>
                      <a:r>
                        <a:rPr lang="en-US" sz="1400" dirty="0" smtClean="0">
                          <a:solidFill>
                            <a:srgbClr val="000000"/>
                          </a:solidFill>
                          <a:latin typeface="Arial"/>
                          <a:ea typeface="Times New Roman"/>
                          <a:cs typeface="Arial"/>
                        </a:rPr>
                        <a:t>(</a:t>
                      </a:r>
                      <a:r>
                        <a:rPr lang="en-US" sz="1400" dirty="0">
                          <a:solidFill>
                            <a:srgbClr val="000000"/>
                          </a:solidFill>
                          <a:latin typeface="Arial"/>
                          <a:ea typeface="Times New Roman"/>
                          <a:cs typeface="Arial"/>
                        </a:rPr>
                        <a:t>1.4%)</a:t>
                      </a:r>
                      <a:endParaRPr lang="en-US" sz="1400" dirty="0">
                        <a:latin typeface="Calibri"/>
                        <a:ea typeface="Calibri"/>
                        <a:cs typeface="Arial"/>
                      </a:endParaRPr>
                    </a:p>
                  </a:txBody>
                  <a:tcPr marL="67637" marR="6763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36538">
                <a:tc>
                  <a:txBody>
                    <a:bodyPr/>
                    <a:lstStyle/>
                    <a:p>
                      <a:pPr algn="ctr" rtl="0">
                        <a:lnSpc>
                          <a:spcPct val="115000"/>
                        </a:lnSpc>
                        <a:spcAft>
                          <a:spcPts val="0"/>
                        </a:spcAft>
                      </a:pPr>
                      <a:r>
                        <a:rPr lang="en-US" sz="1600">
                          <a:solidFill>
                            <a:srgbClr val="000000"/>
                          </a:solidFill>
                          <a:latin typeface="Arial"/>
                          <a:ea typeface="Times New Roman"/>
                          <a:cs typeface="Arial"/>
                        </a:rPr>
                        <a:t>Fruit cake salad</a:t>
                      </a:r>
                      <a:endParaRPr lang="en-US" sz="1600">
                        <a:latin typeface="Calibri"/>
                        <a:ea typeface="Calibri"/>
                        <a:cs typeface="Arial"/>
                      </a:endParaRPr>
                    </a:p>
                  </a:txBody>
                  <a:tcPr marL="67637" marR="6763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algn="ctr" rtl="0">
                        <a:lnSpc>
                          <a:spcPct val="115000"/>
                        </a:lnSpc>
                        <a:spcAft>
                          <a:spcPts val="0"/>
                        </a:spcAft>
                      </a:pPr>
                      <a:r>
                        <a:rPr lang="en-US" sz="1400">
                          <a:solidFill>
                            <a:srgbClr val="000000"/>
                          </a:solidFill>
                          <a:latin typeface="Arial"/>
                          <a:ea typeface="Times New Roman"/>
                          <a:cs typeface="Arial"/>
                        </a:rPr>
                        <a:t>0</a:t>
                      </a:r>
                      <a:endParaRPr lang="en-US" sz="1400">
                        <a:latin typeface="Calibri"/>
                        <a:ea typeface="Calibri"/>
                        <a:cs typeface="Arial"/>
                      </a:endParaRPr>
                    </a:p>
                  </a:txBody>
                  <a:tcPr marL="67637" marR="6763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algn="ctr" rtl="0">
                        <a:lnSpc>
                          <a:spcPct val="115000"/>
                        </a:lnSpc>
                        <a:spcAft>
                          <a:spcPts val="0"/>
                        </a:spcAft>
                      </a:pPr>
                      <a:r>
                        <a:rPr lang="en-US" sz="1400">
                          <a:solidFill>
                            <a:srgbClr val="000000"/>
                          </a:solidFill>
                          <a:latin typeface="Arial"/>
                          <a:ea typeface="Times New Roman"/>
                          <a:cs typeface="Arial"/>
                        </a:rPr>
                        <a:t>0</a:t>
                      </a:r>
                      <a:endParaRPr lang="en-US" sz="1400">
                        <a:latin typeface="Calibri"/>
                        <a:ea typeface="Calibri"/>
                        <a:cs typeface="Arial"/>
                      </a:endParaRPr>
                    </a:p>
                  </a:txBody>
                  <a:tcPr marL="67637" marR="6763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algn="ctr" rtl="0">
                        <a:lnSpc>
                          <a:spcPct val="115000"/>
                        </a:lnSpc>
                        <a:spcAft>
                          <a:spcPts val="0"/>
                        </a:spcAft>
                      </a:pPr>
                      <a:r>
                        <a:rPr lang="en-US" sz="1400">
                          <a:solidFill>
                            <a:srgbClr val="000000"/>
                          </a:solidFill>
                          <a:latin typeface="Arial"/>
                          <a:ea typeface="Times New Roman"/>
                          <a:cs typeface="Arial"/>
                        </a:rPr>
                        <a:t>0</a:t>
                      </a:r>
                      <a:endParaRPr lang="en-US" sz="1400">
                        <a:latin typeface="Calibri"/>
                        <a:ea typeface="Calibri"/>
                        <a:cs typeface="Arial"/>
                      </a:endParaRPr>
                    </a:p>
                  </a:txBody>
                  <a:tcPr marL="67637" marR="6763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algn="ctr" rtl="0">
                        <a:lnSpc>
                          <a:spcPct val="115000"/>
                        </a:lnSpc>
                        <a:spcAft>
                          <a:spcPts val="0"/>
                        </a:spcAft>
                      </a:pPr>
                      <a:r>
                        <a:rPr lang="en-US" sz="1400">
                          <a:solidFill>
                            <a:srgbClr val="000000"/>
                          </a:solidFill>
                          <a:latin typeface="Arial"/>
                          <a:ea typeface="Times New Roman"/>
                          <a:cs typeface="Arial"/>
                        </a:rPr>
                        <a:t>0</a:t>
                      </a:r>
                      <a:endParaRPr lang="en-US" sz="1400">
                        <a:latin typeface="Calibri"/>
                        <a:ea typeface="Calibri"/>
                        <a:cs typeface="Arial"/>
                      </a:endParaRPr>
                    </a:p>
                  </a:txBody>
                  <a:tcPr marL="67637" marR="6763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algn="ctr" rtl="0">
                        <a:lnSpc>
                          <a:spcPct val="115000"/>
                        </a:lnSpc>
                        <a:spcAft>
                          <a:spcPts val="0"/>
                        </a:spcAft>
                      </a:pPr>
                      <a:r>
                        <a:rPr lang="en-US" sz="1400">
                          <a:solidFill>
                            <a:srgbClr val="000000"/>
                          </a:solidFill>
                          <a:latin typeface="Arial"/>
                          <a:ea typeface="Times New Roman"/>
                          <a:cs typeface="Arial"/>
                        </a:rPr>
                        <a:t>0</a:t>
                      </a:r>
                      <a:endParaRPr lang="en-US" sz="1400">
                        <a:latin typeface="Calibri"/>
                        <a:ea typeface="Calibri"/>
                        <a:cs typeface="Arial"/>
                      </a:endParaRPr>
                    </a:p>
                  </a:txBody>
                  <a:tcPr marL="67637" marR="6763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algn="ctr" rtl="0">
                        <a:lnSpc>
                          <a:spcPct val="115000"/>
                        </a:lnSpc>
                        <a:spcAft>
                          <a:spcPts val="0"/>
                        </a:spcAft>
                      </a:pPr>
                      <a:r>
                        <a:rPr lang="en-US" sz="1400">
                          <a:solidFill>
                            <a:srgbClr val="000000"/>
                          </a:solidFill>
                          <a:latin typeface="Arial"/>
                          <a:ea typeface="Times New Roman"/>
                          <a:cs typeface="Arial"/>
                        </a:rPr>
                        <a:t>0</a:t>
                      </a:r>
                      <a:endParaRPr lang="en-US" sz="1400">
                        <a:latin typeface="Calibri"/>
                        <a:ea typeface="Calibri"/>
                        <a:cs typeface="Arial"/>
                      </a:endParaRPr>
                    </a:p>
                  </a:txBody>
                  <a:tcPr marL="67637" marR="6763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algn="ctr" rtl="0">
                        <a:lnSpc>
                          <a:spcPct val="115000"/>
                        </a:lnSpc>
                        <a:spcAft>
                          <a:spcPts val="0"/>
                        </a:spcAft>
                      </a:pPr>
                      <a:r>
                        <a:rPr lang="en-US" sz="1400" dirty="0">
                          <a:solidFill>
                            <a:srgbClr val="000000"/>
                          </a:solidFill>
                          <a:latin typeface="Arial"/>
                          <a:ea typeface="Times New Roman"/>
                          <a:cs typeface="Arial"/>
                        </a:rPr>
                        <a:t>0</a:t>
                      </a:r>
                      <a:endParaRPr lang="en-US" sz="1400" dirty="0">
                        <a:latin typeface="Calibri"/>
                        <a:ea typeface="Calibri"/>
                        <a:cs typeface="Arial"/>
                      </a:endParaRPr>
                    </a:p>
                  </a:txBody>
                  <a:tcPr marL="67637" marR="6763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algn="ctr" rtl="0">
                        <a:lnSpc>
                          <a:spcPct val="115000"/>
                        </a:lnSpc>
                        <a:spcAft>
                          <a:spcPts val="0"/>
                        </a:spcAft>
                      </a:pPr>
                      <a:r>
                        <a:rPr lang="en-US" sz="1400" dirty="0">
                          <a:solidFill>
                            <a:srgbClr val="000000"/>
                          </a:solidFill>
                          <a:latin typeface="Arial"/>
                          <a:ea typeface="Times New Roman"/>
                          <a:cs typeface="Arial"/>
                        </a:rPr>
                        <a:t>0</a:t>
                      </a:r>
                      <a:endParaRPr lang="en-US" sz="1400" dirty="0">
                        <a:latin typeface="Calibri"/>
                        <a:ea typeface="Calibri"/>
                        <a:cs typeface="Arial"/>
                      </a:endParaRPr>
                    </a:p>
                  </a:txBody>
                  <a:tcPr marL="67637" marR="6763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algn="ctr" rtl="0">
                        <a:lnSpc>
                          <a:spcPct val="115000"/>
                        </a:lnSpc>
                        <a:spcAft>
                          <a:spcPts val="0"/>
                        </a:spcAft>
                      </a:pPr>
                      <a:r>
                        <a:rPr lang="en-US" sz="1400" dirty="0" smtClean="0">
                          <a:solidFill>
                            <a:srgbClr val="000000"/>
                          </a:solidFill>
                          <a:latin typeface="Arial"/>
                          <a:ea typeface="Times New Roman"/>
                          <a:cs typeface="Arial"/>
                        </a:rPr>
                        <a:t>1</a:t>
                      </a:r>
                    </a:p>
                    <a:p>
                      <a:pPr algn="ctr" rtl="0">
                        <a:lnSpc>
                          <a:spcPct val="115000"/>
                        </a:lnSpc>
                        <a:spcAft>
                          <a:spcPts val="0"/>
                        </a:spcAft>
                      </a:pPr>
                      <a:r>
                        <a:rPr lang="en-US" sz="1400" dirty="0" smtClean="0">
                          <a:solidFill>
                            <a:srgbClr val="000000"/>
                          </a:solidFill>
                          <a:latin typeface="Arial"/>
                          <a:ea typeface="Times New Roman"/>
                          <a:cs typeface="Arial"/>
                        </a:rPr>
                        <a:t>(</a:t>
                      </a:r>
                      <a:r>
                        <a:rPr lang="en-US" sz="1400" dirty="0">
                          <a:solidFill>
                            <a:srgbClr val="000000"/>
                          </a:solidFill>
                          <a:latin typeface="Arial"/>
                          <a:ea typeface="Times New Roman"/>
                          <a:cs typeface="Arial"/>
                        </a:rPr>
                        <a:t>1.4%)</a:t>
                      </a:r>
                      <a:endParaRPr lang="en-US" sz="1400" dirty="0">
                        <a:latin typeface="Calibri"/>
                        <a:ea typeface="Calibri"/>
                        <a:cs typeface="Arial"/>
                      </a:endParaRPr>
                    </a:p>
                  </a:txBody>
                  <a:tcPr marL="67637" marR="6763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algn="ctr" rtl="0">
                        <a:lnSpc>
                          <a:spcPct val="115000"/>
                        </a:lnSpc>
                        <a:spcAft>
                          <a:spcPts val="0"/>
                        </a:spcAft>
                      </a:pPr>
                      <a:r>
                        <a:rPr lang="en-US" sz="1400" dirty="0" smtClean="0">
                          <a:solidFill>
                            <a:srgbClr val="000000"/>
                          </a:solidFill>
                          <a:latin typeface="Arial"/>
                          <a:ea typeface="Times New Roman"/>
                          <a:cs typeface="Arial"/>
                        </a:rPr>
                        <a:t>1</a:t>
                      </a:r>
                    </a:p>
                    <a:p>
                      <a:pPr algn="ctr" rtl="0">
                        <a:lnSpc>
                          <a:spcPct val="115000"/>
                        </a:lnSpc>
                        <a:spcAft>
                          <a:spcPts val="0"/>
                        </a:spcAft>
                      </a:pPr>
                      <a:r>
                        <a:rPr lang="en-US" sz="1400" dirty="0" smtClean="0">
                          <a:solidFill>
                            <a:srgbClr val="000000"/>
                          </a:solidFill>
                          <a:latin typeface="Arial"/>
                          <a:ea typeface="Times New Roman"/>
                          <a:cs typeface="Arial"/>
                        </a:rPr>
                        <a:t>(</a:t>
                      </a:r>
                      <a:r>
                        <a:rPr lang="en-US" sz="1400" dirty="0">
                          <a:solidFill>
                            <a:srgbClr val="000000"/>
                          </a:solidFill>
                          <a:latin typeface="Arial"/>
                          <a:ea typeface="Times New Roman"/>
                          <a:cs typeface="Arial"/>
                        </a:rPr>
                        <a:t>1.4%)</a:t>
                      </a:r>
                      <a:endParaRPr lang="en-US" sz="1400" dirty="0">
                        <a:latin typeface="Calibri"/>
                        <a:ea typeface="Calibri"/>
                        <a:cs typeface="Arial"/>
                      </a:endParaRPr>
                    </a:p>
                  </a:txBody>
                  <a:tcPr marL="67637" marR="6763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r>
              <a:tr h="424359">
                <a:tc>
                  <a:txBody>
                    <a:bodyPr/>
                    <a:lstStyle/>
                    <a:p>
                      <a:pPr algn="ctr" rtl="0">
                        <a:lnSpc>
                          <a:spcPct val="115000"/>
                        </a:lnSpc>
                        <a:spcAft>
                          <a:spcPts val="0"/>
                        </a:spcAft>
                      </a:pPr>
                      <a:r>
                        <a:rPr lang="en-US" sz="1600">
                          <a:solidFill>
                            <a:srgbClr val="000000"/>
                          </a:solidFill>
                          <a:latin typeface="Arial"/>
                          <a:ea typeface="Times New Roman"/>
                          <a:cs typeface="Arial"/>
                        </a:rPr>
                        <a:t>Total</a:t>
                      </a:r>
                      <a:endParaRPr lang="en-US" sz="1600">
                        <a:latin typeface="Calibri"/>
                        <a:ea typeface="Calibri"/>
                        <a:cs typeface="Arial"/>
                      </a:endParaRPr>
                    </a:p>
                  </a:txBody>
                  <a:tcPr marL="67637" marR="6763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a:lnSpc>
                          <a:spcPct val="115000"/>
                        </a:lnSpc>
                        <a:spcAft>
                          <a:spcPts val="0"/>
                        </a:spcAft>
                      </a:pPr>
                      <a:r>
                        <a:rPr lang="en-US" sz="1400" dirty="0" smtClean="0">
                          <a:solidFill>
                            <a:srgbClr val="000000"/>
                          </a:solidFill>
                          <a:latin typeface="Arial"/>
                          <a:ea typeface="Times New Roman"/>
                          <a:cs typeface="Arial"/>
                        </a:rPr>
                        <a:t>1</a:t>
                      </a:r>
                    </a:p>
                    <a:p>
                      <a:pPr algn="ctr" rtl="0">
                        <a:lnSpc>
                          <a:spcPct val="115000"/>
                        </a:lnSpc>
                        <a:spcAft>
                          <a:spcPts val="0"/>
                        </a:spcAft>
                      </a:pPr>
                      <a:r>
                        <a:rPr lang="en-US" sz="1400" dirty="0" smtClean="0">
                          <a:solidFill>
                            <a:srgbClr val="000000"/>
                          </a:solidFill>
                          <a:latin typeface="Arial"/>
                          <a:ea typeface="Times New Roman"/>
                          <a:cs typeface="Arial"/>
                        </a:rPr>
                        <a:t>(</a:t>
                      </a:r>
                      <a:r>
                        <a:rPr lang="en-US" sz="1400" dirty="0">
                          <a:solidFill>
                            <a:srgbClr val="000000"/>
                          </a:solidFill>
                          <a:latin typeface="Arial"/>
                          <a:ea typeface="Times New Roman"/>
                          <a:cs typeface="Arial"/>
                        </a:rPr>
                        <a:t>1.4%)</a:t>
                      </a:r>
                      <a:endParaRPr lang="en-US" sz="1400" dirty="0">
                        <a:latin typeface="Calibri"/>
                        <a:ea typeface="Calibri"/>
                        <a:cs typeface="Arial"/>
                      </a:endParaRPr>
                    </a:p>
                  </a:txBody>
                  <a:tcPr marL="67637" marR="6763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a:lnSpc>
                          <a:spcPct val="115000"/>
                        </a:lnSpc>
                        <a:spcAft>
                          <a:spcPts val="0"/>
                        </a:spcAft>
                      </a:pPr>
                      <a:r>
                        <a:rPr lang="en-US" sz="1400" dirty="0" smtClean="0">
                          <a:solidFill>
                            <a:srgbClr val="000000"/>
                          </a:solidFill>
                          <a:latin typeface="Arial"/>
                          <a:ea typeface="Times New Roman"/>
                          <a:cs typeface="Arial"/>
                        </a:rPr>
                        <a:t>11</a:t>
                      </a:r>
                    </a:p>
                    <a:p>
                      <a:pPr algn="ctr" rtl="0">
                        <a:lnSpc>
                          <a:spcPct val="115000"/>
                        </a:lnSpc>
                        <a:spcAft>
                          <a:spcPts val="0"/>
                        </a:spcAft>
                      </a:pPr>
                      <a:r>
                        <a:rPr lang="en-US" sz="1400" dirty="0" smtClean="0">
                          <a:solidFill>
                            <a:srgbClr val="000000"/>
                          </a:solidFill>
                          <a:latin typeface="Arial"/>
                          <a:ea typeface="Times New Roman"/>
                          <a:cs typeface="Arial"/>
                        </a:rPr>
                        <a:t>(</a:t>
                      </a:r>
                      <a:r>
                        <a:rPr lang="en-US" sz="1400" dirty="0">
                          <a:solidFill>
                            <a:srgbClr val="000000"/>
                          </a:solidFill>
                          <a:latin typeface="Arial"/>
                          <a:ea typeface="Times New Roman"/>
                          <a:cs typeface="Arial"/>
                        </a:rPr>
                        <a:t>15.9%)</a:t>
                      </a:r>
                      <a:endParaRPr lang="en-US" sz="1400" dirty="0">
                        <a:latin typeface="Calibri"/>
                        <a:ea typeface="Calibri"/>
                        <a:cs typeface="Arial"/>
                      </a:endParaRPr>
                    </a:p>
                  </a:txBody>
                  <a:tcPr marL="67637" marR="6763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a:lnSpc>
                          <a:spcPct val="115000"/>
                        </a:lnSpc>
                        <a:spcAft>
                          <a:spcPts val="0"/>
                        </a:spcAft>
                      </a:pPr>
                      <a:r>
                        <a:rPr lang="en-US" sz="1400" dirty="0" smtClean="0">
                          <a:solidFill>
                            <a:srgbClr val="000000"/>
                          </a:solidFill>
                          <a:latin typeface="Arial"/>
                          <a:ea typeface="Times New Roman"/>
                          <a:cs typeface="Arial"/>
                        </a:rPr>
                        <a:t>6</a:t>
                      </a:r>
                    </a:p>
                    <a:p>
                      <a:pPr algn="ctr" rtl="0">
                        <a:lnSpc>
                          <a:spcPct val="115000"/>
                        </a:lnSpc>
                        <a:spcAft>
                          <a:spcPts val="0"/>
                        </a:spcAft>
                      </a:pPr>
                      <a:r>
                        <a:rPr lang="en-US" sz="1400" dirty="0" smtClean="0">
                          <a:solidFill>
                            <a:srgbClr val="000000"/>
                          </a:solidFill>
                          <a:latin typeface="Arial"/>
                          <a:ea typeface="Times New Roman"/>
                          <a:cs typeface="Arial"/>
                        </a:rPr>
                        <a:t>(8.7</a:t>
                      </a:r>
                      <a:r>
                        <a:rPr lang="en-US" sz="1400" dirty="0">
                          <a:solidFill>
                            <a:srgbClr val="000000"/>
                          </a:solidFill>
                          <a:latin typeface="Arial"/>
                          <a:ea typeface="Times New Roman"/>
                          <a:cs typeface="Arial"/>
                        </a:rPr>
                        <a:t>%)</a:t>
                      </a:r>
                      <a:endParaRPr lang="en-US" sz="1400" dirty="0">
                        <a:latin typeface="Calibri"/>
                        <a:ea typeface="Calibri"/>
                        <a:cs typeface="Arial"/>
                      </a:endParaRPr>
                    </a:p>
                  </a:txBody>
                  <a:tcPr marL="67637" marR="6763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a:lnSpc>
                          <a:spcPct val="115000"/>
                        </a:lnSpc>
                        <a:spcAft>
                          <a:spcPts val="0"/>
                        </a:spcAft>
                      </a:pPr>
                      <a:r>
                        <a:rPr lang="en-US" sz="1400" dirty="0" smtClean="0">
                          <a:solidFill>
                            <a:srgbClr val="000000"/>
                          </a:solidFill>
                          <a:latin typeface="Arial"/>
                          <a:ea typeface="Times New Roman"/>
                          <a:cs typeface="Arial"/>
                        </a:rPr>
                        <a:t>2</a:t>
                      </a:r>
                    </a:p>
                    <a:p>
                      <a:pPr algn="ctr" rtl="0">
                        <a:lnSpc>
                          <a:spcPct val="115000"/>
                        </a:lnSpc>
                        <a:spcAft>
                          <a:spcPts val="0"/>
                        </a:spcAft>
                      </a:pPr>
                      <a:r>
                        <a:rPr lang="en-US" sz="1400" dirty="0" smtClean="0">
                          <a:solidFill>
                            <a:srgbClr val="000000"/>
                          </a:solidFill>
                          <a:latin typeface="Arial"/>
                          <a:ea typeface="Times New Roman"/>
                          <a:cs typeface="Arial"/>
                        </a:rPr>
                        <a:t>(</a:t>
                      </a:r>
                      <a:r>
                        <a:rPr lang="en-US" sz="1400" dirty="0">
                          <a:solidFill>
                            <a:srgbClr val="000000"/>
                          </a:solidFill>
                          <a:latin typeface="Arial"/>
                          <a:ea typeface="Times New Roman"/>
                          <a:cs typeface="Arial"/>
                        </a:rPr>
                        <a:t>2.8%)</a:t>
                      </a:r>
                      <a:endParaRPr lang="en-US" sz="1400" dirty="0">
                        <a:latin typeface="Calibri"/>
                        <a:ea typeface="Calibri"/>
                        <a:cs typeface="Arial"/>
                      </a:endParaRPr>
                    </a:p>
                  </a:txBody>
                  <a:tcPr marL="67637" marR="6763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a:lnSpc>
                          <a:spcPct val="115000"/>
                        </a:lnSpc>
                        <a:spcAft>
                          <a:spcPts val="0"/>
                        </a:spcAft>
                      </a:pPr>
                      <a:r>
                        <a:rPr lang="en-US" sz="1400" dirty="0" smtClean="0">
                          <a:solidFill>
                            <a:srgbClr val="000000"/>
                          </a:solidFill>
                          <a:latin typeface="Arial"/>
                          <a:ea typeface="Times New Roman"/>
                          <a:cs typeface="Arial"/>
                        </a:rPr>
                        <a:t>1</a:t>
                      </a:r>
                    </a:p>
                    <a:p>
                      <a:pPr algn="ctr" rtl="0">
                        <a:lnSpc>
                          <a:spcPct val="115000"/>
                        </a:lnSpc>
                        <a:spcAft>
                          <a:spcPts val="0"/>
                        </a:spcAft>
                      </a:pPr>
                      <a:r>
                        <a:rPr lang="en-US" sz="1400" dirty="0" smtClean="0">
                          <a:solidFill>
                            <a:srgbClr val="000000"/>
                          </a:solidFill>
                          <a:latin typeface="Arial"/>
                          <a:ea typeface="Times New Roman"/>
                          <a:cs typeface="Arial"/>
                        </a:rPr>
                        <a:t>(</a:t>
                      </a:r>
                      <a:r>
                        <a:rPr lang="en-US" sz="1400" dirty="0">
                          <a:solidFill>
                            <a:srgbClr val="000000"/>
                          </a:solidFill>
                          <a:latin typeface="Arial"/>
                          <a:ea typeface="Times New Roman"/>
                          <a:cs typeface="Arial"/>
                        </a:rPr>
                        <a:t>1.4%)</a:t>
                      </a:r>
                      <a:endParaRPr lang="en-US" sz="1400" dirty="0">
                        <a:latin typeface="Calibri"/>
                        <a:ea typeface="Calibri"/>
                        <a:cs typeface="Arial"/>
                      </a:endParaRPr>
                    </a:p>
                  </a:txBody>
                  <a:tcPr marL="67637" marR="6763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a:lnSpc>
                          <a:spcPct val="115000"/>
                        </a:lnSpc>
                        <a:spcAft>
                          <a:spcPts val="0"/>
                        </a:spcAft>
                      </a:pPr>
                      <a:r>
                        <a:rPr lang="en-US" sz="1400" dirty="0" smtClean="0">
                          <a:solidFill>
                            <a:srgbClr val="000000"/>
                          </a:solidFill>
                          <a:latin typeface="Arial"/>
                          <a:ea typeface="Times New Roman"/>
                          <a:cs typeface="Arial"/>
                        </a:rPr>
                        <a:t>24</a:t>
                      </a:r>
                    </a:p>
                    <a:p>
                      <a:pPr algn="ctr" rtl="0">
                        <a:lnSpc>
                          <a:spcPct val="115000"/>
                        </a:lnSpc>
                        <a:spcAft>
                          <a:spcPts val="0"/>
                        </a:spcAft>
                      </a:pPr>
                      <a:r>
                        <a:rPr lang="en-US" sz="1400" dirty="0" smtClean="0">
                          <a:solidFill>
                            <a:srgbClr val="000000"/>
                          </a:solidFill>
                          <a:latin typeface="Arial"/>
                          <a:ea typeface="Times New Roman"/>
                          <a:cs typeface="Arial"/>
                        </a:rPr>
                        <a:t>(</a:t>
                      </a:r>
                      <a:r>
                        <a:rPr lang="en-US" sz="1400" dirty="0">
                          <a:solidFill>
                            <a:srgbClr val="000000"/>
                          </a:solidFill>
                          <a:latin typeface="Arial"/>
                          <a:ea typeface="Times New Roman"/>
                          <a:cs typeface="Arial"/>
                        </a:rPr>
                        <a:t>34.8%)</a:t>
                      </a:r>
                      <a:endParaRPr lang="en-US" sz="1400" dirty="0">
                        <a:latin typeface="Calibri"/>
                        <a:ea typeface="Calibri"/>
                        <a:cs typeface="Arial"/>
                      </a:endParaRPr>
                    </a:p>
                  </a:txBody>
                  <a:tcPr marL="67637" marR="6763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a:lnSpc>
                          <a:spcPct val="115000"/>
                        </a:lnSpc>
                        <a:spcAft>
                          <a:spcPts val="0"/>
                        </a:spcAft>
                      </a:pPr>
                      <a:r>
                        <a:rPr lang="en-US" sz="1400" dirty="0" smtClean="0">
                          <a:solidFill>
                            <a:srgbClr val="000000"/>
                          </a:solidFill>
                          <a:latin typeface="Arial"/>
                          <a:ea typeface="Times New Roman"/>
                          <a:cs typeface="Arial"/>
                        </a:rPr>
                        <a:t>9</a:t>
                      </a:r>
                    </a:p>
                    <a:p>
                      <a:pPr algn="ctr" rtl="0">
                        <a:lnSpc>
                          <a:spcPct val="115000"/>
                        </a:lnSpc>
                        <a:spcAft>
                          <a:spcPts val="0"/>
                        </a:spcAft>
                      </a:pPr>
                      <a:r>
                        <a:rPr lang="en-US" sz="1400" dirty="0" smtClean="0">
                          <a:solidFill>
                            <a:srgbClr val="000000"/>
                          </a:solidFill>
                          <a:latin typeface="Arial"/>
                          <a:ea typeface="Times New Roman"/>
                          <a:cs typeface="Arial"/>
                        </a:rPr>
                        <a:t>(</a:t>
                      </a:r>
                      <a:r>
                        <a:rPr lang="en-US" sz="1400" dirty="0">
                          <a:solidFill>
                            <a:srgbClr val="000000"/>
                          </a:solidFill>
                          <a:latin typeface="Arial"/>
                          <a:ea typeface="Times New Roman"/>
                          <a:cs typeface="Arial"/>
                        </a:rPr>
                        <a:t>13.0%)</a:t>
                      </a:r>
                      <a:endParaRPr lang="en-US" sz="1400" dirty="0">
                        <a:latin typeface="Calibri"/>
                        <a:ea typeface="Calibri"/>
                        <a:cs typeface="Arial"/>
                      </a:endParaRPr>
                    </a:p>
                  </a:txBody>
                  <a:tcPr marL="67637" marR="6763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a:lnSpc>
                          <a:spcPct val="115000"/>
                        </a:lnSpc>
                        <a:spcAft>
                          <a:spcPts val="0"/>
                        </a:spcAft>
                      </a:pPr>
                      <a:r>
                        <a:rPr lang="en-US" sz="1400" dirty="0" smtClean="0">
                          <a:solidFill>
                            <a:srgbClr val="000000"/>
                          </a:solidFill>
                          <a:latin typeface="Arial"/>
                          <a:ea typeface="Times New Roman"/>
                          <a:cs typeface="Arial"/>
                        </a:rPr>
                        <a:t>6</a:t>
                      </a:r>
                    </a:p>
                    <a:p>
                      <a:pPr algn="ctr" rtl="0">
                        <a:lnSpc>
                          <a:spcPct val="115000"/>
                        </a:lnSpc>
                        <a:spcAft>
                          <a:spcPts val="0"/>
                        </a:spcAft>
                      </a:pPr>
                      <a:r>
                        <a:rPr lang="en-US" sz="1400" dirty="0" smtClean="0">
                          <a:solidFill>
                            <a:srgbClr val="000000"/>
                          </a:solidFill>
                          <a:latin typeface="Arial"/>
                          <a:ea typeface="Times New Roman"/>
                          <a:cs typeface="Arial"/>
                        </a:rPr>
                        <a:t>(</a:t>
                      </a:r>
                      <a:r>
                        <a:rPr lang="en-US" sz="1400" dirty="0">
                          <a:solidFill>
                            <a:srgbClr val="000000"/>
                          </a:solidFill>
                          <a:latin typeface="Arial"/>
                          <a:ea typeface="Times New Roman"/>
                          <a:cs typeface="Arial"/>
                        </a:rPr>
                        <a:t>8.7%)</a:t>
                      </a:r>
                      <a:endParaRPr lang="en-US" sz="1400" dirty="0">
                        <a:latin typeface="Calibri"/>
                        <a:ea typeface="Calibri"/>
                        <a:cs typeface="Arial"/>
                      </a:endParaRPr>
                    </a:p>
                  </a:txBody>
                  <a:tcPr marL="67637" marR="6763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a:lnSpc>
                          <a:spcPct val="115000"/>
                        </a:lnSpc>
                        <a:spcAft>
                          <a:spcPts val="0"/>
                        </a:spcAft>
                      </a:pPr>
                      <a:r>
                        <a:rPr lang="en-US" sz="1400" dirty="0" smtClean="0">
                          <a:solidFill>
                            <a:srgbClr val="000000"/>
                          </a:solidFill>
                          <a:latin typeface="Arial"/>
                          <a:ea typeface="Times New Roman"/>
                          <a:cs typeface="Arial"/>
                        </a:rPr>
                        <a:t>9</a:t>
                      </a:r>
                    </a:p>
                    <a:p>
                      <a:pPr algn="ctr" rtl="0">
                        <a:lnSpc>
                          <a:spcPct val="115000"/>
                        </a:lnSpc>
                        <a:spcAft>
                          <a:spcPts val="0"/>
                        </a:spcAft>
                      </a:pPr>
                      <a:r>
                        <a:rPr lang="en-US" sz="1400" dirty="0" smtClean="0">
                          <a:solidFill>
                            <a:srgbClr val="000000"/>
                          </a:solidFill>
                          <a:latin typeface="Arial"/>
                          <a:ea typeface="Times New Roman"/>
                          <a:cs typeface="Arial"/>
                        </a:rPr>
                        <a:t>(</a:t>
                      </a:r>
                      <a:r>
                        <a:rPr lang="en-US" sz="1400" dirty="0">
                          <a:solidFill>
                            <a:srgbClr val="000000"/>
                          </a:solidFill>
                          <a:latin typeface="Arial"/>
                          <a:ea typeface="Times New Roman"/>
                          <a:cs typeface="Arial"/>
                        </a:rPr>
                        <a:t>13.0%)</a:t>
                      </a:r>
                      <a:endParaRPr lang="en-US" sz="1400" dirty="0">
                        <a:latin typeface="Calibri"/>
                        <a:ea typeface="Calibri"/>
                        <a:cs typeface="Arial"/>
                      </a:endParaRPr>
                    </a:p>
                  </a:txBody>
                  <a:tcPr marL="67637" marR="6763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a:lnSpc>
                          <a:spcPct val="115000"/>
                        </a:lnSpc>
                        <a:spcAft>
                          <a:spcPts val="0"/>
                        </a:spcAft>
                      </a:pPr>
                      <a:r>
                        <a:rPr lang="en-US" sz="1400" dirty="0" smtClean="0">
                          <a:solidFill>
                            <a:srgbClr val="000000"/>
                          </a:solidFill>
                          <a:latin typeface="Arial"/>
                          <a:ea typeface="Times New Roman"/>
                          <a:cs typeface="Arial"/>
                        </a:rPr>
                        <a:t>69</a:t>
                      </a:r>
                    </a:p>
                    <a:p>
                      <a:pPr algn="ctr" rtl="0">
                        <a:lnSpc>
                          <a:spcPct val="115000"/>
                        </a:lnSpc>
                        <a:spcAft>
                          <a:spcPts val="0"/>
                        </a:spcAft>
                      </a:pPr>
                      <a:r>
                        <a:rPr lang="en-US" sz="1400" dirty="0" smtClean="0">
                          <a:solidFill>
                            <a:srgbClr val="000000"/>
                          </a:solidFill>
                          <a:latin typeface="Arial"/>
                          <a:ea typeface="Times New Roman"/>
                          <a:cs typeface="Arial"/>
                        </a:rPr>
                        <a:t>(~</a:t>
                      </a:r>
                      <a:r>
                        <a:rPr lang="en-US" sz="1400" dirty="0">
                          <a:solidFill>
                            <a:srgbClr val="000000"/>
                          </a:solidFill>
                          <a:latin typeface="Arial"/>
                          <a:ea typeface="Times New Roman"/>
                          <a:cs typeface="Arial"/>
                        </a:rPr>
                        <a:t>100%)</a:t>
                      </a:r>
                      <a:endParaRPr lang="en-US" sz="1400" dirty="0">
                        <a:latin typeface="Calibri"/>
                        <a:ea typeface="Calibri"/>
                        <a:cs typeface="Arial"/>
                      </a:endParaRPr>
                    </a:p>
                  </a:txBody>
                  <a:tcPr marL="67637" marR="6763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graphicFrame>
        <p:nvGraphicFramePr>
          <p:cNvPr id="7" name="Table 6"/>
          <p:cNvGraphicFramePr>
            <a:graphicFrameLocks noGrp="1"/>
          </p:cNvGraphicFramePr>
          <p:nvPr/>
        </p:nvGraphicFramePr>
        <p:xfrm>
          <a:off x="-3" y="1374743"/>
          <a:ext cx="9721854" cy="1296924"/>
        </p:xfrm>
        <a:graphic>
          <a:graphicData uri="http://schemas.openxmlformats.org/drawingml/2006/table">
            <a:tbl>
              <a:tblPr/>
              <a:tblGrid>
                <a:gridCol w="987374"/>
                <a:gridCol w="835472"/>
                <a:gridCol w="1063329"/>
                <a:gridCol w="683568"/>
                <a:gridCol w="835472"/>
                <a:gridCol w="911424"/>
                <a:gridCol w="835472"/>
                <a:gridCol w="987376"/>
                <a:gridCol w="835472"/>
                <a:gridCol w="735823"/>
                <a:gridCol w="1011072"/>
              </a:tblGrid>
              <a:tr h="246028">
                <a:tc gridSpan="11">
                  <a:txBody>
                    <a:bodyPr/>
                    <a:lstStyle/>
                    <a:p>
                      <a:pPr algn="ctr" rtl="0">
                        <a:lnSpc>
                          <a:spcPct val="115000"/>
                        </a:lnSpc>
                        <a:spcAft>
                          <a:spcPts val="0"/>
                        </a:spcAft>
                      </a:pPr>
                      <a:endParaRPr lang="en-US" sz="1800" dirty="0">
                        <a:solidFill>
                          <a:schemeClr val="bg1"/>
                        </a:solidFill>
                        <a:latin typeface="Calibri"/>
                        <a:ea typeface="Calibri"/>
                        <a:cs typeface="Arial"/>
                      </a:endParaRPr>
                    </a:p>
                  </a:txBody>
                  <a:tcPr marL="67637" marR="6763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rtl="1"/>
                      <a:endParaRPr lang="ar-AE"/>
                    </a:p>
                  </a:txBody>
                  <a:tcPr/>
                </a:tc>
                <a:tc hMerge="1">
                  <a:txBody>
                    <a:bodyPr/>
                    <a:lstStyle/>
                    <a:p>
                      <a:pPr rtl="1"/>
                      <a:endParaRPr lang="ar-AE"/>
                    </a:p>
                  </a:txBody>
                  <a:tcPr/>
                </a:tc>
                <a:tc hMerge="1">
                  <a:txBody>
                    <a:bodyPr/>
                    <a:lstStyle/>
                    <a:p>
                      <a:pPr rtl="1"/>
                      <a:endParaRPr lang="ar-AE"/>
                    </a:p>
                  </a:txBody>
                  <a:tcPr/>
                </a:tc>
                <a:tc hMerge="1">
                  <a:txBody>
                    <a:bodyPr/>
                    <a:lstStyle/>
                    <a:p>
                      <a:pPr rtl="1"/>
                      <a:endParaRPr lang="ar-AE"/>
                    </a:p>
                  </a:txBody>
                  <a:tcPr/>
                </a:tc>
                <a:tc hMerge="1">
                  <a:txBody>
                    <a:bodyPr/>
                    <a:lstStyle/>
                    <a:p>
                      <a:pPr rtl="1"/>
                      <a:endParaRPr lang="ar-AE"/>
                    </a:p>
                  </a:txBody>
                  <a:tcPr/>
                </a:tc>
                <a:tc hMerge="1">
                  <a:txBody>
                    <a:bodyPr/>
                    <a:lstStyle/>
                    <a:p>
                      <a:pPr rtl="1"/>
                      <a:endParaRPr lang="ar-AE"/>
                    </a:p>
                  </a:txBody>
                  <a:tcPr/>
                </a:tc>
                <a:tc hMerge="1">
                  <a:txBody>
                    <a:bodyPr/>
                    <a:lstStyle/>
                    <a:p>
                      <a:pPr rtl="1"/>
                      <a:endParaRPr lang="ar-AE"/>
                    </a:p>
                  </a:txBody>
                  <a:tcPr/>
                </a:tc>
                <a:tc hMerge="1">
                  <a:txBody>
                    <a:bodyPr/>
                    <a:lstStyle/>
                    <a:p>
                      <a:pPr rtl="1"/>
                      <a:endParaRPr lang="ar-AE"/>
                    </a:p>
                  </a:txBody>
                  <a:tcPr/>
                </a:tc>
                <a:tc hMerge="1">
                  <a:txBody>
                    <a:bodyPr/>
                    <a:lstStyle/>
                    <a:p>
                      <a:pPr rtl="1"/>
                      <a:endParaRPr lang="ar-AE"/>
                    </a:p>
                  </a:txBody>
                  <a:tcPr/>
                </a:tc>
                <a:tc hMerge="1">
                  <a:txBody>
                    <a:bodyPr/>
                    <a:lstStyle/>
                    <a:p>
                      <a:pPr rtl="1"/>
                      <a:endParaRPr lang="ar-AE"/>
                    </a:p>
                  </a:txBody>
                  <a:tcPr/>
                </a:tc>
              </a:tr>
              <a:tr h="800117">
                <a:tc>
                  <a:txBody>
                    <a:bodyPr/>
                    <a:lstStyle/>
                    <a:p>
                      <a:pPr algn="ctr" rtl="0">
                        <a:lnSpc>
                          <a:spcPct val="115000"/>
                        </a:lnSpc>
                        <a:spcAft>
                          <a:spcPts val="0"/>
                        </a:spcAft>
                      </a:pPr>
                      <a:r>
                        <a:rPr lang="en-US" sz="1400" dirty="0">
                          <a:solidFill>
                            <a:srgbClr val="000000"/>
                          </a:solidFill>
                          <a:latin typeface="Arial"/>
                          <a:ea typeface="Times New Roman"/>
                          <a:cs typeface="Arial"/>
                        </a:rPr>
                        <a:t>Types of salads</a:t>
                      </a:r>
                      <a:endParaRPr lang="en-US" sz="1400" dirty="0">
                        <a:latin typeface="Calibri"/>
                        <a:ea typeface="Calibri"/>
                        <a:cs typeface="Arial"/>
                      </a:endParaRPr>
                    </a:p>
                  </a:txBody>
                  <a:tcPr marL="67637" marR="6763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algn="ctr" rtl="0">
                        <a:lnSpc>
                          <a:spcPct val="115000"/>
                        </a:lnSpc>
                        <a:spcAft>
                          <a:spcPts val="0"/>
                        </a:spcAft>
                      </a:pPr>
                      <a:r>
                        <a:rPr lang="en-US" sz="1400" dirty="0" smtClean="0">
                          <a:solidFill>
                            <a:srgbClr val="000000"/>
                          </a:solidFill>
                          <a:latin typeface="Arial"/>
                          <a:ea typeface="Times New Roman"/>
                          <a:cs typeface="Arial"/>
                        </a:rPr>
                        <a:t>S</a:t>
                      </a:r>
                    </a:p>
                    <a:p>
                      <a:pPr algn="ctr" rtl="0">
                        <a:lnSpc>
                          <a:spcPct val="115000"/>
                        </a:lnSpc>
                        <a:spcAft>
                          <a:spcPts val="0"/>
                        </a:spcAft>
                      </a:pPr>
                      <a:r>
                        <a:rPr lang="en-US" sz="1400" dirty="0" smtClean="0">
                          <a:solidFill>
                            <a:srgbClr val="000000"/>
                          </a:solidFill>
                          <a:latin typeface="Arial"/>
                          <a:ea typeface="Times New Roman"/>
                          <a:cs typeface="Arial"/>
                        </a:rPr>
                        <a:t>.</a:t>
                      </a:r>
                      <a:r>
                        <a:rPr lang="en-US" sz="1400" dirty="0" err="1" smtClean="0">
                          <a:solidFill>
                            <a:srgbClr val="000000"/>
                          </a:solidFill>
                          <a:latin typeface="Arial"/>
                          <a:ea typeface="Times New Roman"/>
                          <a:cs typeface="Arial"/>
                        </a:rPr>
                        <a:t>aureus</a:t>
                      </a:r>
                      <a:endParaRPr lang="en-US" sz="1400" dirty="0">
                        <a:latin typeface="Calibri"/>
                        <a:ea typeface="Calibri"/>
                        <a:cs typeface="Arial"/>
                      </a:endParaRPr>
                    </a:p>
                  </a:txBody>
                  <a:tcPr marL="67637" marR="6763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algn="ctr" rtl="0">
                        <a:lnSpc>
                          <a:spcPct val="115000"/>
                        </a:lnSpc>
                        <a:spcAft>
                          <a:spcPts val="0"/>
                        </a:spcAft>
                      </a:pPr>
                      <a:r>
                        <a:rPr lang="en-US" sz="1400" dirty="0">
                          <a:solidFill>
                            <a:srgbClr val="000000"/>
                          </a:solidFill>
                          <a:latin typeface="Arial"/>
                          <a:ea typeface="Times New Roman"/>
                          <a:cs typeface="Arial"/>
                        </a:rPr>
                        <a:t>E.coli</a:t>
                      </a:r>
                      <a:endParaRPr lang="en-US" sz="1400" dirty="0">
                        <a:latin typeface="Calibri"/>
                        <a:ea typeface="Calibri"/>
                        <a:cs typeface="Arial"/>
                      </a:endParaRPr>
                    </a:p>
                  </a:txBody>
                  <a:tcPr marL="67637" marR="6763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algn="ctr" rtl="0">
                        <a:lnSpc>
                          <a:spcPct val="115000"/>
                        </a:lnSpc>
                        <a:spcAft>
                          <a:spcPts val="0"/>
                        </a:spcAft>
                      </a:pPr>
                      <a:r>
                        <a:rPr lang="en-US" sz="1400" dirty="0">
                          <a:solidFill>
                            <a:srgbClr val="000000"/>
                          </a:solidFill>
                          <a:latin typeface="Arial"/>
                          <a:ea typeface="Times New Roman"/>
                          <a:cs typeface="Arial"/>
                        </a:rPr>
                        <a:t>E.coli 0157</a:t>
                      </a:r>
                      <a:endParaRPr lang="en-US" sz="1400" dirty="0">
                        <a:latin typeface="Calibri"/>
                        <a:ea typeface="Calibri"/>
                        <a:cs typeface="Arial"/>
                      </a:endParaRPr>
                    </a:p>
                  </a:txBody>
                  <a:tcPr marL="67637" marR="6763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algn="ctr" rtl="0">
                        <a:lnSpc>
                          <a:spcPct val="115000"/>
                        </a:lnSpc>
                        <a:spcAft>
                          <a:spcPts val="0"/>
                        </a:spcAft>
                      </a:pPr>
                      <a:r>
                        <a:rPr lang="en-US" sz="1400" dirty="0">
                          <a:solidFill>
                            <a:srgbClr val="000000"/>
                          </a:solidFill>
                          <a:latin typeface="Arial"/>
                          <a:ea typeface="Times New Roman"/>
                          <a:cs typeface="Arial"/>
                        </a:rPr>
                        <a:t>Pseudo</a:t>
                      </a:r>
                      <a:endParaRPr lang="en-US" sz="1400" dirty="0">
                        <a:latin typeface="Calibri"/>
                        <a:ea typeface="Calibri"/>
                        <a:cs typeface="Arial"/>
                      </a:endParaRPr>
                    </a:p>
                  </a:txBody>
                  <a:tcPr marL="67637" marR="6763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algn="ctr" rtl="0">
                        <a:lnSpc>
                          <a:spcPct val="115000"/>
                        </a:lnSpc>
                        <a:spcAft>
                          <a:spcPts val="0"/>
                        </a:spcAft>
                      </a:pPr>
                      <a:r>
                        <a:rPr lang="en-US" sz="1400" dirty="0">
                          <a:solidFill>
                            <a:srgbClr val="000000"/>
                          </a:solidFill>
                          <a:latin typeface="Arial"/>
                          <a:ea typeface="Times New Roman"/>
                          <a:cs typeface="Arial"/>
                        </a:rPr>
                        <a:t>L.monocy</a:t>
                      </a:r>
                      <a:endParaRPr lang="en-US" sz="1400" dirty="0">
                        <a:latin typeface="Calibri"/>
                        <a:ea typeface="Calibri"/>
                        <a:cs typeface="Arial"/>
                      </a:endParaRPr>
                    </a:p>
                  </a:txBody>
                  <a:tcPr marL="67637" marR="6763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algn="ctr" rtl="0">
                        <a:lnSpc>
                          <a:spcPct val="115000"/>
                        </a:lnSpc>
                        <a:spcAft>
                          <a:spcPts val="0"/>
                        </a:spcAft>
                      </a:pPr>
                      <a:r>
                        <a:rPr lang="en-US" sz="1400" dirty="0">
                          <a:solidFill>
                            <a:srgbClr val="000000"/>
                          </a:solidFill>
                          <a:latin typeface="Arial"/>
                          <a:ea typeface="Times New Roman"/>
                          <a:cs typeface="Arial"/>
                        </a:rPr>
                        <a:t>coliform</a:t>
                      </a:r>
                      <a:endParaRPr lang="en-US" sz="1400" dirty="0">
                        <a:latin typeface="Calibri"/>
                        <a:ea typeface="Calibri"/>
                        <a:cs typeface="Arial"/>
                      </a:endParaRPr>
                    </a:p>
                  </a:txBody>
                  <a:tcPr marL="67637" marR="6763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algn="ctr" rtl="0">
                        <a:lnSpc>
                          <a:spcPct val="115000"/>
                        </a:lnSpc>
                        <a:spcAft>
                          <a:spcPts val="0"/>
                        </a:spcAft>
                      </a:pPr>
                      <a:r>
                        <a:rPr lang="en-US" sz="1400" dirty="0" err="1">
                          <a:solidFill>
                            <a:srgbClr val="000000"/>
                          </a:solidFill>
                          <a:latin typeface="Arial"/>
                          <a:ea typeface="Times New Roman"/>
                          <a:cs typeface="Arial"/>
                        </a:rPr>
                        <a:t>Enterococci</a:t>
                      </a:r>
                      <a:endParaRPr lang="en-US" sz="1400" dirty="0">
                        <a:latin typeface="Calibri"/>
                        <a:ea typeface="Calibri"/>
                        <a:cs typeface="Arial"/>
                      </a:endParaRPr>
                    </a:p>
                  </a:txBody>
                  <a:tcPr marL="67637" marR="6763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algn="ctr" rtl="0">
                        <a:lnSpc>
                          <a:spcPct val="115000"/>
                        </a:lnSpc>
                        <a:spcAft>
                          <a:spcPts val="0"/>
                        </a:spcAft>
                      </a:pPr>
                      <a:r>
                        <a:rPr lang="en-US" sz="1400" dirty="0">
                          <a:solidFill>
                            <a:srgbClr val="000000"/>
                          </a:solidFill>
                          <a:latin typeface="Arial"/>
                          <a:ea typeface="Times New Roman"/>
                          <a:cs typeface="Arial"/>
                        </a:rPr>
                        <a:t>Yeast</a:t>
                      </a:r>
                      <a:endParaRPr lang="en-US" sz="1400" dirty="0">
                        <a:latin typeface="Calibri"/>
                        <a:ea typeface="Calibri"/>
                        <a:cs typeface="Arial"/>
                      </a:endParaRPr>
                    </a:p>
                  </a:txBody>
                  <a:tcPr marL="67637" marR="6763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algn="ctr" rtl="0">
                        <a:lnSpc>
                          <a:spcPct val="115000"/>
                        </a:lnSpc>
                        <a:spcAft>
                          <a:spcPts val="0"/>
                        </a:spcAft>
                      </a:pPr>
                      <a:r>
                        <a:rPr lang="en-US" sz="1400" dirty="0">
                          <a:solidFill>
                            <a:srgbClr val="000000"/>
                          </a:solidFill>
                          <a:latin typeface="Arial"/>
                          <a:ea typeface="Times New Roman"/>
                          <a:cs typeface="Arial"/>
                        </a:rPr>
                        <a:t>Spoilage bacteria</a:t>
                      </a:r>
                      <a:endParaRPr lang="en-US" sz="1400" dirty="0">
                        <a:latin typeface="Calibri"/>
                        <a:ea typeface="Calibri"/>
                        <a:cs typeface="Arial"/>
                      </a:endParaRPr>
                    </a:p>
                  </a:txBody>
                  <a:tcPr marL="67637" marR="6763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algn="ctr" rtl="0">
                        <a:lnSpc>
                          <a:spcPct val="115000"/>
                        </a:lnSpc>
                        <a:spcAft>
                          <a:spcPts val="0"/>
                        </a:spcAft>
                      </a:pPr>
                      <a:r>
                        <a:rPr lang="en-US" sz="1400" dirty="0">
                          <a:solidFill>
                            <a:srgbClr val="000000"/>
                          </a:solidFill>
                          <a:latin typeface="Arial"/>
                          <a:ea typeface="Times New Roman"/>
                          <a:cs typeface="Arial"/>
                        </a:rPr>
                        <a:t>Total</a:t>
                      </a:r>
                      <a:endParaRPr lang="en-US" sz="1400" dirty="0">
                        <a:latin typeface="Calibri"/>
                        <a:ea typeface="Calibri"/>
                        <a:cs typeface="Arial"/>
                      </a:endParaRPr>
                    </a:p>
                  </a:txBody>
                  <a:tcPr marL="67637" marR="6763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r>
            </a:tbl>
          </a:graphicData>
        </a:graphic>
      </p:graphicFrame>
      <p:sp>
        <p:nvSpPr>
          <p:cNvPr id="8" name="Rectangle 7"/>
          <p:cNvSpPr/>
          <p:nvPr/>
        </p:nvSpPr>
        <p:spPr>
          <a:xfrm>
            <a:off x="1" y="1"/>
            <a:ext cx="7669236" cy="1791260"/>
          </a:xfrm>
          <a:prstGeom prst="rect">
            <a:avLst/>
          </a:prstGeom>
        </p:spPr>
        <p:txBody>
          <a:bodyPr wrap="square">
            <a:spAutoFit/>
          </a:bodyPr>
          <a:lstStyle/>
          <a:p>
            <a:pPr algn="ctr" rtl="0">
              <a:lnSpc>
                <a:spcPct val="115000"/>
              </a:lnSpc>
              <a:spcAft>
                <a:spcPts val="0"/>
              </a:spcAft>
            </a:pPr>
            <a:r>
              <a:rPr lang="en-US" sz="2400" b="1" dirty="0" smtClean="0">
                <a:solidFill>
                  <a:schemeClr val="bg1"/>
                </a:solidFill>
                <a:latin typeface="Arial"/>
                <a:ea typeface="Times New Roman"/>
                <a:cs typeface="Arial"/>
              </a:rPr>
              <a:t>table (3) Microorganisms Isolated from Different Types of Non-compliant or Poor Quality Salads (69 </a:t>
            </a:r>
            <a:r>
              <a:rPr lang="en-US" sz="2400" b="1" dirty="0" smtClean="0">
                <a:solidFill>
                  <a:srgbClr val="002060"/>
                </a:solidFill>
                <a:latin typeface="Arial"/>
                <a:ea typeface="Times New Roman"/>
                <a:cs typeface="Arial"/>
              </a:rPr>
              <a:t>samples) Displayed in Hotels </a:t>
            </a:r>
            <a:r>
              <a:rPr lang="en-US" sz="2400" b="1" dirty="0" smtClean="0">
                <a:solidFill>
                  <a:schemeClr val="bg1"/>
                </a:solidFill>
                <a:latin typeface="Arial"/>
                <a:ea typeface="Times New Roman"/>
                <a:cs typeface="Arial"/>
              </a:rPr>
              <a:t>During</a:t>
            </a:r>
            <a:r>
              <a:rPr lang="en-US" sz="2400" b="1" dirty="0" smtClean="0">
                <a:solidFill>
                  <a:srgbClr val="002060"/>
                </a:solidFill>
                <a:latin typeface="Arial"/>
                <a:ea typeface="Times New Roman"/>
                <a:cs typeface="Arial"/>
              </a:rPr>
              <a:t> </a:t>
            </a:r>
            <a:r>
              <a:rPr lang="en-US" sz="2400" b="1" dirty="0" smtClean="0">
                <a:solidFill>
                  <a:schemeClr val="bg1"/>
                </a:solidFill>
                <a:latin typeface="Arial"/>
                <a:ea typeface="Times New Roman"/>
                <a:cs typeface="Arial"/>
              </a:rPr>
              <a:t>2006, 2007 </a:t>
            </a:r>
            <a:r>
              <a:rPr lang="en-US" sz="2400" b="1" dirty="0" smtClean="0">
                <a:solidFill>
                  <a:srgbClr val="0070C0"/>
                </a:solidFill>
                <a:latin typeface="Arial"/>
                <a:ea typeface="Times New Roman"/>
                <a:cs typeface="Arial"/>
              </a:rPr>
              <a:t>and 2009</a:t>
            </a:r>
            <a:endParaRPr lang="en-US" sz="2400" dirty="0">
              <a:solidFill>
                <a:srgbClr val="0070C0"/>
              </a:solidFill>
              <a:latin typeface="Calibri"/>
              <a:ea typeface="Calibri"/>
              <a:cs typeface="Arial"/>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Footer Placeholder 1"/>
          <p:cNvSpPr>
            <a:spLocks noGrp="1"/>
          </p:cNvSpPr>
          <p:nvPr>
            <p:ph type="ftr" sz="quarter" idx="10"/>
          </p:nvPr>
        </p:nvSpPr>
        <p:spPr>
          <a:noFill/>
        </p:spPr>
        <p:txBody>
          <a:bodyPr/>
          <a:lstStyle/>
          <a:p>
            <a:r>
              <a:rPr lang="en-US" smtClean="0">
                <a:latin typeface="Arial" pitchFamily="34" charset="0"/>
                <a:cs typeface="Arial" pitchFamily="34" charset="0"/>
              </a:rPr>
              <a:t>Abu Dhabi Food Control Authority</a:t>
            </a:r>
          </a:p>
        </p:txBody>
      </p:sp>
      <p:sp>
        <p:nvSpPr>
          <p:cNvPr id="23555" name="TextBox 2"/>
          <p:cNvSpPr txBox="1">
            <a:spLocks noChangeArrowheads="1"/>
          </p:cNvSpPr>
          <p:nvPr/>
        </p:nvSpPr>
        <p:spPr bwMode="auto">
          <a:xfrm>
            <a:off x="717550" y="1428750"/>
            <a:ext cx="8215313" cy="646113"/>
          </a:xfrm>
          <a:prstGeom prst="rect">
            <a:avLst/>
          </a:prstGeom>
          <a:noFill/>
          <a:ln w="9525">
            <a:noFill/>
            <a:miter lim="800000"/>
            <a:headEnd/>
            <a:tailEnd/>
          </a:ln>
        </p:spPr>
        <p:txBody>
          <a:bodyPr>
            <a:spAutoFit/>
          </a:bodyPr>
          <a:lstStyle/>
          <a:p>
            <a:pPr algn="ctr"/>
            <a:endParaRPr lang="en-US"/>
          </a:p>
          <a:p>
            <a:pPr algn="ctr"/>
            <a:endParaRPr lang="en-US"/>
          </a:p>
        </p:txBody>
      </p:sp>
      <p:sp>
        <p:nvSpPr>
          <p:cNvPr id="23556" name="Rectangle 4"/>
          <p:cNvSpPr>
            <a:spLocks noChangeArrowheads="1"/>
          </p:cNvSpPr>
          <p:nvPr/>
        </p:nvSpPr>
        <p:spPr bwMode="auto">
          <a:xfrm>
            <a:off x="180975" y="2069693"/>
            <a:ext cx="9359900" cy="2185214"/>
          </a:xfrm>
          <a:prstGeom prst="rect">
            <a:avLst/>
          </a:prstGeom>
          <a:noFill/>
          <a:ln w="9525">
            <a:noFill/>
            <a:miter lim="800000"/>
            <a:headEnd/>
            <a:tailEnd/>
          </a:ln>
        </p:spPr>
        <p:txBody>
          <a:bodyPr anchor="ctr">
            <a:spAutoFit/>
          </a:bodyPr>
          <a:lstStyle/>
          <a:p>
            <a:pPr algn="l" rtl="0" eaLnBrk="0" hangingPunct="0"/>
            <a:r>
              <a:rPr lang="en-US" sz="3600" b="1" dirty="0">
                <a:solidFill>
                  <a:srgbClr val="365F91"/>
                </a:solidFill>
                <a:latin typeface="Cambria" pitchFamily="18" charset="0"/>
                <a:cs typeface="Times New Roman" pitchFamily="18" charset="0"/>
              </a:rPr>
              <a:t>Discussion:</a:t>
            </a:r>
            <a:endParaRPr lang="en-US" sz="3600" dirty="0"/>
          </a:p>
          <a:p>
            <a:pPr algn="l" rtl="0" eaLnBrk="0" hangingPunct="0">
              <a:buFont typeface="Wingdings" pitchFamily="2" charset="2"/>
              <a:buChar char="q"/>
            </a:pPr>
            <a:r>
              <a:rPr lang="en-US" sz="3200" dirty="0">
                <a:latin typeface="Cambria" pitchFamily="18" charset="0"/>
              </a:rPr>
              <a:t>Many food poisoning outbreaks has been attributed to the consumption of contaminated leafy and green salads 4  even if pre-washed </a:t>
            </a:r>
          </a:p>
        </p:txBody>
      </p:sp>
      <p:pic>
        <p:nvPicPr>
          <p:cNvPr id="5" name="Picture 2" descr="C:\Documents and Settings\anwar.saad\My Documents\My Pictures\Bacteria-1.jpg"/>
          <p:cNvPicPr>
            <a:picLocks noChangeAspect="1" noChangeArrowheads="1"/>
          </p:cNvPicPr>
          <p:nvPr/>
        </p:nvPicPr>
        <p:blipFill>
          <a:blip r:embed="rId2" cstate="print"/>
          <a:srcRect/>
          <a:stretch>
            <a:fillRect/>
          </a:stretch>
        </p:blipFill>
        <p:spPr bwMode="auto">
          <a:xfrm>
            <a:off x="1332532" y="4365104"/>
            <a:ext cx="6624737" cy="2088232"/>
          </a:xfrm>
          <a:prstGeom prst="rect">
            <a:avLst/>
          </a:prstGeom>
          <a:noFill/>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Footer Placeholder 1"/>
          <p:cNvSpPr>
            <a:spLocks noGrp="1"/>
          </p:cNvSpPr>
          <p:nvPr>
            <p:ph type="ftr" sz="quarter" idx="10"/>
          </p:nvPr>
        </p:nvSpPr>
        <p:spPr>
          <a:noFill/>
        </p:spPr>
        <p:txBody>
          <a:bodyPr/>
          <a:lstStyle/>
          <a:p>
            <a:r>
              <a:rPr lang="en-US" smtClean="0">
                <a:latin typeface="Arial" pitchFamily="34" charset="0"/>
                <a:cs typeface="Arial" pitchFamily="34" charset="0"/>
              </a:rPr>
              <a:t>Abu Dhabi Food Control Authority</a:t>
            </a:r>
          </a:p>
        </p:txBody>
      </p:sp>
      <p:sp>
        <p:nvSpPr>
          <p:cNvPr id="24579" name="TextBox 2"/>
          <p:cNvSpPr txBox="1">
            <a:spLocks noChangeArrowheads="1"/>
          </p:cNvSpPr>
          <p:nvPr/>
        </p:nvSpPr>
        <p:spPr bwMode="auto">
          <a:xfrm>
            <a:off x="717550" y="1428750"/>
            <a:ext cx="8215313" cy="646113"/>
          </a:xfrm>
          <a:prstGeom prst="rect">
            <a:avLst/>
          </a:prstGeom>
          <a:noFill/>
          <a:ln w="9525">
            <a:noFill/>
            <a:miter lim="800000"/>
            <a:headEnd/>
            <a:tailEnd/>
          </a:ln>
        </p:spPr>
        <p:txBody>
          <a:bodyPr>
            <a:spAutoFit/>
          </a:bodyPr>
          <a:lstStyle/>
          <a:p>
            <a:pPr algn="ctr"/>
            <a:endParaRPr lang="en-US"/>
          </a:p>
          <a:p>
            <a:pPr algn="ctr"/>
            <a:endParaRPr lang="en-US"/>
          </a:p>
        </p:txBody>
      </p:sp>
      <p:sp>
        <p:nvSpPr>
          <p:cNvPr id="24580" name="Rectangle 4"/>
          <p:cNvSpPr>
            <a:spLocks noChangeArrowheads="1"/>
          </p:cNvSpPr>
          <p:nvPr/>
        </p:nvSpPr>
        <p:spPr bwMode="auto">
          <a:xfrm>
            <a:off x="180975" y="1533371"/>
            <a:ext cx="9359900" cy="4585871"/>
          </a:xfrm>
          <a:prstGeom prst="rect">
            <a:avLst/>
          </a:prstGeom>
          <a:noFill/>
          <a:ln w="9525">
            <a:noFill/>
            <a:miter lim="800000"/>
            <a:headEnd/>
            <a:tailEnd/>
          </a:ln>
        </p:spPr>
        <p:txBody>
          <a:bodyPr wrap="square" anchor="ctr">
            <a:spAutoFit/>
          </a:bodyPr>
          <a:lstStyle/>
          <a:p>
            <a:pPr algn="l" rtl="0" eaLnBrk="0" hangingPunct="0"/>
            <a:r>
              <a:rPr lang="en-US" sz="3600" b="1" dirty="0">
                <a:solidFill>
                  <a:srgbClr val="0070C0"/>
                </a:solidFill>
                <a:latin typeface="Cambria" pitchFamily="18" charset="0"/>
                <a:cs typeface="Times New Roman" pitchFamily="18" charset="0"/>
              </a:rPr>
              <a:t>Disc</a:t>
            </a:r>
            <a:r>
              <a:rPr lang="en-US" sz="3600" b="1" dirty="0">
                <a:solidFill>
                  <a:srgbClr val="365F91"/>
                </a:solidFill>
                <a:latin typeface="Cambria" pitchFamily="18" charset="0"/>
                <a:cs typeface="Times New Roman" pitchFamily="18" charset="0"/>
              </a:rPr>
              <a:t>ussion:</a:t>
            </a:r>
            <a:endParaRPr lang="en-US" sz="3600" dirty="0"/>
          </a:p>
          <a:p>
            <a:pPr algn="l" rtl="0">
              <a:buFont typeface="Wingdings" pitchFamily="2" charset="2"/>
              <a:buChar char="q"/>
            </a:pPr>
            <a:r>
              <a:rPr lang="en-US" sz="3200" dirty="0">
                <a:latin typeface="Cambria" pitchFamily="18" charset="0"/>
              </a:rPr>
              <a:t>Use of contaminated water, Non hygienic food </a:t>
            </a:r>
            <a:r>
              <a:rPr lang="en-US" sz="3200" dirty="0" smtClean="0">
                <a:latin typeface="Cambria" pitchFamily="18" charset="0"/>
              </a:rPr>
              <a:t>handling ,primary </a:t>
            </a:r>
            <a:r>
              <a:rPr lang="en-US" sz="3200" dirty="0">
                <a:latin typeface="Cambria" pitchFamily="18" charset="0"/>
              </a:rPr>
              <a:t>produce from contaminated soil </a:t>
            </a:r>
            <a:r>
              <a:rPr lang="en-US" sz="3200" dirty="0" smtClean="0">
                <a:latin typeface="Cambria" pitchFamily="18" charset="0"/>
              </a:rPr>
              <a:t>or from </a:t>
            </a:r>
            <a:r>
              <a:rPr lang="en-US" sz="3200" dirty="0">
                <a:latin typeface="Cambria" pitchFamily="18" charset="0"/>
              </a:rPr>
              <a:t>farms lacking GHP, inclusion of ingredients from suspected sources, failure to control product holding temperatures, use of </a:t>
            </a:r>
            <a:r>
              <a:rPr lang="en-US" sz="3200" dirty="0" smtClean="0">
                <a:latin typeface="Cambria" pitchFamily="18" charset="0"/>
              </a:rPr>
              <a:t>contaminated </a:t>
            </a:r>
            <a:r>
              <a:rPr lang="en-US" sz="3200" dirty="0">
                <a:latin typeface="Cambria" pitchFamily="18" charset="0"/>
              </a:rPr>
              <a:t>equipments are </a:t>
            </a:r>
            <a:r>
              <a:rPr lang="en-US" sz="3200" dirty="0" smtClean="0">
                <a:latin typeface="Cambria" pitchFamily="18" charset="0"/>
              </a:rPr>
              <a:t>some of the factors that contribute to the contamination of salads and lead to poisoning and /or spoilage of salads.</a:t>
            </a:r>
            <a:endParaRPr lang="en-US" sz="3200" dirty="0">
              <a:latin typeface="Cambria" pitchFamily="18" charset="0"/>
            </a:endParaRP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Footer Placeholder 1"/>
          <p:cNvSpPr>
            <a:spLocks noGrp="1"/>
          </p:cNvSpPr>
          <p:nvPr>
            <p:ph type="ftr" sz="quarter" idx="10"/>
          </p:nvPr>
        </p:nvSpPr>
        <p:spPr>
          <a:noFill/>
        </p:spPr>
        <p:txBody>
          <a:bodyPr/>
          <a:lstStyle/>
          <a:p>
            <a:r>
              <a:rPr lang="en-US" dirty="0" smtClean="0">
                <a:latin typeface="Arial" pitchFamily="34" charset="0"/>
                <a:cs typeface="Arial" pitchFamily="34" charset="0"/>
              </a:rPr>
              <a:t>Abu Dhabi Food Control Authority</a:t>
            </a:r>
          </a:p>
        </p:txBody>
      </p:sp>
      <p:sp>
        <p:nvSpPr>
          <p:cNvPr id="26627" name="TextBox 2"/>
          <p:cNvSpPr txBox="1">
            <a:spLocks noChangeArrowheads="1"/>
          </p:cNvSpPr>
          <p:nvPr/>
        </p:nvSpPr>
        <p:spPr bwMode="auto">
          <a:xfrm>
            <a:off x="717550" y="1428750"/>
            <a:ext cx="8215313" cy="646113"/>
          </a:xfrm>
          <a:prstGeom prst="rect">
            <a:avLst/>
          </a:prstGeom>
          <a:noFill/>
          <a:ln w="9525">
            <a:noFill/>
            <a:miter lim="800000"/>
            <a:headEnd/>
            <a:tailEnd/>
          </a:ln>
        </p:spPr>
        <p:txBody>
          <a:bodyPr>
            <a:spAutoFit/>
          </a:bodyPr>
          <a:lstStyle/>
          <a:p>
            <a:pPr algn="ctr"/>
            <a:endParaRPr lang="en-US" dirty="0"/>
          </a:p>
          <a:p>
            <a:pPr algn="ctr"/>
            <a:endParaRPr lang="en-US" dirty="0"/>
          </a:p>
        </p:txBody>
      </p:sp>
      <p:sp>
        <p:nvSpPr>
          <p:cNvPr id="26628" name="Rectangle 4"/>
          <p:cNvSpPr>
            <a:spLocks noChangeArrowheads="1"/>
          </p:cNvSpPr>
          <p:nvPr/>
        </p:nvSpPr>
        <p:spPr bwMode="auto">
          <a:xfrm>
            <a:off x="180975" y="2045226"/>
            <a:ext cx="9359900" cy="3600986"/>
          </a:xfrm>
          <a:prstGeom prst="rect">
            <a:avLst/>
          </a:prstGeom>
          <a:noFill/>
          <a:ln w="9525">
            <a:noFill/>
            <a:miter lim="800000"/>
            <a:headEnd/>
            <a:tailEnd/>
          </a:ln>
        </p:spPr>
        <p:txBody>
          <a:bodyPr anchor="ctr">
            <a:spAutoFit/>
          </a:bodyPr>
          <a:lstStyle/>
          <a:p>
            <a:pPr algn="l" rtl="0" eaLnBrk="0" hangingPunct="0"/>
            <a:r>
              <a:rPr lang="en-US" sz="3600" b="1" dirty="0">
                <a:solidFill>
                  <a:srgbClr val="365F91"/>
                </a:solidFill>
                <a:latin typeface="Cambria" pitchFamily="18" charset="0"/>
                <a:cs typeface="Times New Roman" pitchFamily="18" charset="0"/>
              </a:rPr>
              <a:t>Discussion:</a:t>
            </a:r>
            <a:endParaRPr lang="en-US" sz="3600" dirty="0"/>
          </a:p>
          <a:p>
            <a:pPr algn="l" rtl="0">
              <a:buFont typeface="Wingdings" pitchFamily="2" charset="2"/>
              <a:buChar char="q"/>
            </a:pPr>
            <a:r>
              <a:rPr lang="en-US" sz="3200" dirty="0">
                <a:latin typeface="Cambria" pitchFamily="18" charset="0"/>
              </a:rPr>
              <a:t>In this study the percentage of contaminated salads was high (24%) despite the fact that all hotels working in Abu Dhabi are HACCP - certified. Even in cases where suitable washing and sanitizing procedures are applied, some bacteria grow and multiply.</a:t>
            </a: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Footer Placeholder 1"/>
          <p:cNvSpPr>
            <a:spLocks noGrp="1"/>
          </p:cNvSpPr>
          <p:nvPr>
            <p:ph type="ftr" sz="quarter" idx="10"/>
          </p:nvPr>
        </p:nvSpPr>
        <p:spPr>
          <a:noFill/>
        </p:spPr>
        <p:txBody>
          <a:bodyPr/>
          <a:lstStyle/>
          <a:p>
            <a:r>
              <a:rPr lang="en-US" dirty="0" smtClean="0">
                <a:latin typeface="Arial" pitchFamily="34" charset="0"/>
                <a:cs typeface="Arial" pitchFamily="34" charset="0"/>
              </a:rPr>
              <a:t>Abu Dhabi Food Control Authority</a:t>
            </a:r>
          </a:p>
        </p:txBody>
      </p:sp>
      <p:sp>
        <p:nvSpPr>
          <p:cNvPr id="27651" name="Rectangle 5"/>
          <p:cNvSpPr>
            <a:spLocks noChangeArrowheads="1"/>
          </p:cNvSpPr>
          <p:nvPr/>
        </p:nvSpPr>
        <p:spPr bwMode="auto">
          <a:xfrm>
            <a:off x="180975" y="2389535"/>
            <a:ext cx="9359900" cy="3539430"/>
          </a:xfrm>
          <a:prstGeom prst="rect">
            <a:avLst/>
          </a:prstGeom>
          <a:noFill/>
          <a:ln w="9525">
            <a:noFill/>
            <a:miter lim="800000"/>
            <a:headEnd/>
            <a:tailEnd/>
          </a:ln>
        </p:spPr>
        <p:txBody>
          <a:bodyPr anchor="ctr">
            <a:spAutoFit/>
          </a:bodyPr>
          <a:lstStyle/>
          <a:p>
            <a:pPr algn="l" rtl="0" eaLnBrk="0" hangingPunct="0">
              <a:buFont typeface="Wingdings" pitchFamily="2" charset="2"/>
              <a:buChar char="q"/>
            </a:pPr>
            <a:r>
              <a:rPr lang="en-US" sz="3200" dirty="0">
                <a:latin typeface="Cambria" pitchFamily="18" charset="0"/>
              </a:rPr>
              <a:t>The study of Seo, K. H., and J.  F. Frank </a:t>
            </a:r>
            <a:r>
              <a:rPr lang="en-US" sz="3200" baseline="30000" dirty="0">
                <a:latin typeface="Cambria" pitchFamily="18" charset="0"/>
              </a:rPr>
              <a:t>5</a:t>
            </a:r>
            <a:r>
              <a:rPr lang="en-US" sz="3200" dirty="0">
                <a:latin typeface="Cambria" pitchFamily="18" charset="0"/>
              </a:rPr>
              <a:t>  on the </a:t>
            </a:r>
            <a:r>
              <a:rPr lang="en-US" sz="3200" dirty="0" smtClean="0">
                <a:latin typeface="Cambria" pitchFamily="18" charset="0"/>
              </a:rPr>
              <a:t>attachment </a:t>
            </a:r>
            <a:r>
              <a:rPr lang="en-US" sz="3200" dirty="0">
                <a:latin typeface="Cambria" pitchFamily="18" charset="0"/>
              </a:rPr>
              <a:t>of </a:t>
            </a:r>
            <a:r>
              <a:rPr lang="en-US" sz="3200" i="1" dirty="0">
                <a:latin typeface="Cambria" pitchFamily="18" charset="0"/>
              </a:rPr>
              <a:t>E. coli </a:t>
            </a:r>
            <a:r>
              <a:rPr lang="en-US" sz="3200" dirty="0">
                <a:latin typeface="Cambria" pitchFamily="18" charset="0"/>
              </a:rPr>
              <a:t>O157:H7 to lettuce leaf surface and bacterial viability in response to chlorine treatment showed that Pseudomonas </a:t>
            </a:r>
            <a:r>
              <a:rPr lang="en-US" sz="3200" dirty="0" smtClean="0">
                <a:latin typeface="Cambria" pitchFamily="18" charset="0"/>
              </a:rPr>
              <a:t> adhered </a:t>
            </a:r>
            <a:r>
              <a:rPr lang="en-US" sz="3200" dirty="0">
                <a:latin typeface="Cambria" pitchFamily="18" charset="0"/>
              </a:rPr>
              <a:t>to and grew mainly on the intact leaf surface, whereas </a:t>
            </a:r>
            <a:r>
              <a:rPr lang="en-US" sz="3200" i="1" dirty="0" smtClean="0">
                <a:latin typeface="Cambria" pitchFamily="18" charset="0"/>
              </a:rPr>
              <a:t>E. coli  </a:t>
            </a:r>
            <a:r>
              <a:rPr lang="en-US" sz="3200" dirty="0">
                <a:latin typeface="Cambria" pitchFamily="18" charset="0"/>
              </a:rPr>
              <a:t>O157:H7 was entrapped 20 to 100 μm below the surface in stomata and cut edges. </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Footer Placeholder 1"/>
          <p:cNvSpPr>
            <a:spLocks noGrp="1"/>
          </p:cNvSpPr>
          <p:nvPr>
            <p:ph type="ftr" sz="quarter" idx="10"/>
          </p:nvPr>
        </p:nvSpPr>
        <p:spPr>
          <a:noFill/>
        </p:spPr>
        <p:txBody>
          <a:bodyPr/>
          <a:lstStyle/>
          <a:p>
            <a:r>
              <a:rPr lang="en-US" dirty="0" smtClean="0">
                <a:latin typeface="Arial" pitchFamily="34" charset="0"/>
                <a:cs typeface="Arial" pitchFamily="34" charset="0"/>
              </a:rPr>
              <a:t>Abu Dhabi Food Control Authority</a:t>
            </a:r>
          </a:p>
        </p:txBody>
      </p:sp>
      <p:sp>
        <p:nvSpPr>
          <p:cNvPr id="3" name="Rectangle 2"/>
          <p:cNvSpPr txBox="1">
            <a:spLocks noChangeArrowheads="1"/>
          </p:cNvSpPr>
          <p:nvPr/>
        </p:nvSpPr>
        <p:spPr>
          <a:xfrm>
            <a:off x="217488" y="214313"/>
            <a:ext cx="7693025" cy="836612"/>
          </a:xfrm>
          <a:prstGeom prst="rect">
            <a:avLst/>
          </a:prstGeom>
        </p:spPr>
        <p:txBody>
          <a:bodyPr/>
          <a:lstStyle/>
          <a:p>
            <a:pPr algn="ctr" rtl="0">
              <a:defRPr/>
            </a:pPr>
            <a:endParaRPr lang="en-US" sz="2000" b="1" kern="0" dirty="0">
              <a:solidFill>
                <a:schemeClr val="bg1"/>
              </a:solidFill>
              <a:latin typeface="+mj-lt"/>
              <a:ea typeface="+mj-ea"/>
              <a:cs typeface="+mj-cs"/>
            </a:endParaRPr>
          </a:p>
        </p:txBody>
      </p:sp>
      <p:sp>
        <p:nvSpPr>
          <p:cNvPr id="5124" name="TextBox 4"/>
          <p:cNvSpPr txBox="1">
            <a:spLocks noChangeArrowheads="1"/>
          </p:cNvSpPr>
          <p:nvPr/>
        </p:nvSpPr>
        <p:spPr bwMode="auto">
          <a:xfrm>
            <a:off x="0" y="0"/>
            <a:ext cx="7740650" cy="954088"/>
          </a:xfrm>
          <a:prstGeom prst="rect">
            <a:avLst/>
          </a:prstGeom>
          <a:noFill/>
          <a:ln w="9525">
            <a:noFill/>
            <a:miter lim="800000"/>
            <a:headEnd/>
            <a:tailEnd/>
          </a:ln>
        </p:spPr>
        <p:txBody>
          <a:bodyPr>
            <a:spAutoFit/>
          </a:bodyPr>
          <a:lstStyle/>
          <a:p>
            <a:pPr algn="ctr" rtl="0"/>
            <a:r>
              <a:rPr lang="en-US" sz="2800" dirty="0">
                <a:solidFill>
                  <a:schemeClr val="bg1"/>
                </a:solidFill>
              </a:rPr>
              <a:t>Hygienic Status of Salads Displayed at Cold Buffets in   Abu Dhabi Hotels </a:t>
            </a:r>
          </a:p>
        </p:txBody>
      </p:sp>
      <p:sp>
        <p:nvSpPr>
          <p:cNvPr id="5125" name="Rectangle 2"/>
          <p:cNvSpPr>
            <a:spLocks noChangeArrowheads="1"/>
          </p:cNvSpPr>
          <p:nvPr/>
        </p:nvSpPr>
        <p:spPr bwMode="auto">
          <a:xfrm>
            <a:off x="252413" y="2182366"/>
            <a:ext cx="9288462" cy="3539430"/>
          </a:xfrm>
          <a:prstGeom prst="rect">
            <a:avLst/>
          </a:prstGeom>
          <a:noFill/>
          <a:ln w="9525">
            <a:noFill/>
            <a:miter lim="800000"/>
            <a:headEnd/>
            <a:tailEnd/>
          </a:ln>
        </p:spPr>
        <p:txBody>
          <a:bodyPr anchor="ctr">
            <a:spAutoFit/>
          </a:bodyPr>
          <a:lstStyle/>
          <a:p>
            <a:pPr algn="l" rtl="0" eaLnBrk="0" hangingPunct="0">
              <a:buFont typeface="Wingdings" pitchFamily="2" charset="2"/>
              <a:buChar char="q"/>
            </a:pPr>
            <a:r>
              <a:rPr lang="en-US" sz="3200" dirty="0">
                <a:latin typeface="Cambria" pitchFamily="18" charset="0"/>
              </a:rPr>
              <a:t>Salad </a:t>
            </a:r>
            <a:r>
              <a:rPr lang="en-US" sz="3200" dirty="0" smtClean="0">
                <a:latin typeface="Cambria" pitchFamily="18" charset="0"/>
              </a:rPr>
              <a:t>, leafy greens  and </a:t>
            </a:r>
            <a:r>
              <a:rPr lang="en-US" sz="3200" dirty="0">
                <a:latin typeface="Cambria" pitchFamily="18" charset="0"/>
              </a:rPr>
              <a:t>ready-to - eat food including fresh non pasteurized juices are known for their </a:t>
            </a:r>
            <a:r>
              <a:rPr lang="en-US" sz="3200" dirty="0" smtClean="0">
                <a:latin typeface="Cambria" pitchFamily="18" charset="0"/>
              </a:rPr>
              <a:t>susceptibility </a:t>
            </a:r>
            <a:r>
              <a:rPr lang="en-US" sz="3200" dirty="0">
                <a:latin typeface="Cambria" pitchFamily="18" charset="0"/>
              </a:rPr>
              <a:t>to microbial </a:t>
            </a:r>
            <a:r>
              <a:rPr lang="en-US" sz="3200" dirty="0" smtClean="0">
                <a:latin typeface="Cambria" pitchFamily="18" charset="0"/>
              </a:rPr>
              <a:t>contamination</a:t>
            </a:r>
            <a:r>
              <a:rPr lang="en-US" sz="3200" baseline="30000" dirty="0" smtClean="0">
                <a:latin typeface="Cambria" pitchFamily="18" charset="0"/>
              </a:rPr>
              <a:t>1</a:t>
            </a:r>
            <a:r>
              <a:rPr lang="en-US" sz="3200" dirty="0" smtClean="0">
                <a:latin typeface="Cambria" pitchFamily="18" charset="0"/>
              </a:rPr>
              <a:t>.</a:t>
            </a:r>
            <a:endParaRPr lang="en-US" sz="3200" dirty="0">
              <a:latin typeface="Cambria" pitchFamily="18" charset="0"/>
            </a:endParaRPr>
          </a:p>
          <a:p>
            <a:pPr algn="l" rtl="0" eaLnBrk="0" hangingPunct="0"/>
            <a:endParaRPr lang="en-US" sz="3200" dirty="0">
              <a:latin typeface="Cambria" pitchFamily="18" charset="0"/>
            </a:endParaRPr>
          </a:p>
          <a:p>
            <a:pPr algn="l" rtl="0" eaLnBrk="0" hangingPunct="0">
              <a:buFont typeface="Wingdings" pitchFamily="2" charset="2"/>
              <a:buChar char="q"/>
            </a:pPr>
            <a:r>
              <a:rPr lang="en-US" sz="3200" dirty="0">
                <a:latin typeface="Cambria" pitchFamily="18" charset="0"/>
              </a:rPr>
              <a:t> Salmonella and </a:t>
            </a:r>
            <a:r>
              <a:rPr lang="en-US" sz="3200" i="1" dirty="0">
                <a:latin typeface="Cambria" pitchFamily="18" charset="0"/>
              </a:rPr>
              <a:t>E. coli </a:t>
            </a:r>
            <a:r>
              <a:rPr lang="en-US" sz="3200" dirty="0">
                <a:latin typeface="Cambria" pitchFamily="18" charset="0"/>
              </a:rPr>
              <a:t>0157:H7 food related </a:t>
            </a:r>
          </a:p>
          <a:p>
            <a:pPr algn="l" rtl="0" eaLnBrk="0" hangingPunct="0"/>
            <a:r>
              <a:rPr lang="en-US" sz="3200" dirty="0">
                <a:latin typeface="Cambria" pitchFamily="18" charset="0"/>
              </a:rPr>
              <a:t>outbreaks in different parts of the world have been reported </a:t>
            </a:r>
            <a:r>
              <a:rPr lang="en-US" sz="3200" baseline="30000" dirty="0">
                <a:latin typeface="Cambria" pitchFamily="18" charset="0"/>
              </a:rPr>
              <a:t>2</a:t>
            </a:r>
            <a:r>
              <a:rPr lang="en-US" sz="3200" dirty="0">
                <a:latin typeface="Cambria" pitchFamily="18" charset="0"/>
              </a:rPr>
              <a:t>. </a:t>
            </a: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Footer Placeholder 1"/>
          <p:cNvSpPr>
            <a:spLocks noGrp="1"/>
          </p:cNvSpPr>
          <p:nvPr>
            <p:ph type="ftr" sz="quarter" idx="10"/>
          </p:nvPr>
        </p:nvSpPr>
        <p:spPr>
          <a:noFill/>
        </p:spPr>
        <p:txBody>
          <a:bodyPr/>
          <a:lstStyle/>
          <a:p>
            <a:r>
              <a:rPr lang="en-US" dirty="0" smtClean="0">
                <a:latin typeface="Arial" pitchFamily="34" charset="0"/>
                <a:cs typeface="Arial" pitchFamily="34" charset="0"/>
              </a:rPr>
              <a:t>Abu Dhabi Food Control Authority</a:t>
            </a:r>
          </a:p>
        </p:txBody>
      </p:sp>
      <p:sp>
        <p:nvSpPr>
          <p:cNvPr id="28675" name="Rectangle 5"/>
          <p:cNvSpPr>
            <a:spLocks noChangeArrowheads="1"/>
          </p:cNvSpPr>
          <p:nvPr/>
        </p:nvSpPr>
        <p:spPr bwMode="auto">
          <a:xfrm>
            <a:off x="180975" y="2389535"/>
            <a:ext cx="9359900" cy="3539430"/>
          </a:xfrm>
          <a:prstGeom prst="rect">
            <a:avLst/>
          </a:prstGeom>
          <a:noFill/>
          <a:ln w="9525">
            <a:noFill/>
            <a:miter lim="800000"/>
            <a:headEnd/>
            <a:tailEnd/>
          </a:ln>
        </p:spPr>
        <p:txBody>
          <a:bodyPr anchor="ctr">
            <a:spAutoFit/>
          </a:bodyPr>
          <a:lstStyle/>
          <a:p>
            <a:pPr algn="l" rtl="0">
              <a:buFont typeface="Wingdings" pitchFamily="2" charset="2"/>
              <a:buChar char="q"/>
            </a:pPr>
            <a:r>
              <a:rPr lang="en-US" sz="3200" dirty="0">
                <a:latin typeface="Cambria" pitchFamily="18" charset="0"/>
              </a:rPr>
              <a:t>These findings suggested that treatment with chlorine (may </a:t>
            </a:r>
            <a:r>
              <a:rPr lang="en-US" sz="3200" dirty="0" smtClean="0">
                <a:latin typeface="Cambria" pitchFamily="18" charset="0"/>
              </a:rPr>
              <a:t>be, </a:t>
            </a:r>
            <a:r>
              <a:rPr lang="en-US" sz="3200" dirty="0">
                <a:latin typeface="Cambria" pitchFamily="18" charset="0"/>
              </a:rPr>
              <a:t>other food grade sanitizers as well) is not enough to rule out possible contamination with some of the studied organisms. The main effects of treatment with sanitizers seem to be the reduction of the organisms on the surfaces of the leaves</a:t>
            </a: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Footer Placeholder 1"/>
          <p:cNvSpPr>
            <a:spLocks noGrp="1"/>
          </p:cNvSpPr>
          <p:nvPr>
            <p:ph type="ftr" sz="quarter" idx="10"/>
          </p:nvPr>
        </p:nvSpPr>
        <p:spPr>
          <a:noFill/>
        </p:spPr>
        <p:txBody>
          <a:bodyPr/>
          <a:lstStyle/>
          <a:p>
            <a:r>
              <a:rPr lang="en-US" dirty="0" smtClean="0">
                <a:latin typeface="Arial" pitchFamily="34" charset="0"/>
                <a:cs typeface="Arial" pitchFamily="34" charset="0"/>
              </a:rPr>
              <a:t>Abu Dhabi Food Control Authority</a:t>
            </a:r>
          </a:p>
        </p:txBody>
      </p:sp>
      <p:sp>
        <p:nvSpPr>
          <p:cNvPr id="29699" name="Rectangle 5"/>
          <p:cNvSpPr>
            <a:spLocks noChangeArrowheads="1"/>
          </p:cNvSpPr>
          <p:nvPr/>
        </p:nvSpPr>
        <p:spPr bwMode="auto">
          <a:xfrm>
            <a:off x="180975" y="2164102"/>
            <a:ext cx="9359900" cy="4031873"/>
          </a:xfrm>
          <a:prstGeom prst="rect">
            <a:avLst/>
          </a:prstGeom>
          <a:noFill/>
          <a:ln w="9525">
            <a:noFill/>
            <a:miter lim="800000"/>
            <a:headEnd/>
            <a:tailEnd/>
          </a:ln>
        </p:spPr>
        <p:txBody>
          <a:bodyPr wrap="square" anchor="ctr">
            <a:spAutoFit/>
          </a:bodyPr>
          <a:lstStyle/>
          <a:p>
            <a:pPr algn="l" rtl="0">
              <a:buFont typeface="Wingdings" pitchFamily="2" charset="2"/>
              <a:buChar char="q"/>
            </a:pPr>
            <a:r>
              <a:rPr lang="en-US" sz="3200" dirty="0">
                <a:latin typeface="Cambria" pitchFamily="18" charset="0"/>
              </a:rPr>
              <a:t>Microorganisms like </a:t>
            </a:r>
            <a:r>
              <a:rPr lang="en-US" sz="3200" i="1" dirty="0">
                <a:latin typeface="Cambria" pitchFamily="18" charset="0"/>
              </a:rPr>
              <a:t>E.coli </a:t>
            </a:r>
            <a:r>
              <a:rPr lang="en-US" sz="3200" dirty="0">
                <a:latin typeface="Cambria" pitchFamily="18" charset="0"/>
              </a:rPr>
              <a:t>0157:H7 could be entrapped deep below the surface in stomata and cut edges and grow to cause illness especially if the temperature is not adequately </a:t>
            </a:r>
            <a:r>
              <a:rPr lang="en-US" sz="3200" dirty="0" smtClean="0">
                <a:latin typeface="Cambria" pitchFamily="18" charset="0"/>
              </a:rPr>
              <a:t>controlled</a:t>
            </a:r>
          </a:p>
          <a:p>
            <a:pPr algn="l" rtl="0">
              <a:buFont typeface="Wingdings" pitchFamily="2" charset="2"/>
              <a:buChar char="q"/>
            </a:pPr>
            <a:r>
              <a:rPr lang="en-US" sz="3200" dirty="0" smtClean="0">
                <a:latin typeface="Cambria" pitchFamily="18" charset="0"/>
              </a:rPr>
              <a:t>The finding of the present study as regards the high bacterial contamination in salads </a:t>
            </a:r>
          </a:p>
          <a:p>
            <a:pPr algn="l" rtl="0"/>
            <a:r>
              <a:rPr lang="en-US" sz="3200" dirty="0" smtClean="0">
                <a:latin typeface="Cambria" pitchFamily="18" charset="0"/>
              </a:rPr>
              <a:t>containing green leafy agricultural products seems to agree with most studies on salad contamination</a:t>
            </a:r>
            <a:endParaRPr lang="en-US" sz="3600" dirty="0">
              <a:latin typeface="Cambria" pitchFamily="18" charset="0"/>
            </a:endParaRP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Footer Placeholder 1"/>
          <p:cNvSpPr>
            <a:spLocks noGrp="1"/>
          </p:cNvSpPr>
          <p:nvPr>
            <p:ph type="ftr" sz="quarter" idx="10"/>
          </p:nvPr>
        </p:nvSpPr>
        <p:spPr>
          <a:noFill/>
        </p:spPr>
        <p:txBody>
          <a:bodyPr/>
          <a:lstStyle/>
          <a:p>
            <a:r>
              <a:rPr lang="en-US" dirty="0" smtClean="0">
                <a:latin typeface="Arial" pitchFamily="34" charset="0"/>
                <a:cs typeface="Arial" pitchFamily="34" charset="0"/>
              </a:rPr>
              <a:t>Abu Dhabi Food Control Authority</a:t>
            </a:r>
          </a:p>
        </p:txBody>
      </p:sp>
      <p:sp>
        <p:nvSpPr>
          <p:cNvPr id="31747" name="Rectangle 5"/>
          <p:cNvSpPr>
            <a:spLocks noChangeArrowheads="1"/>
          </p:cNvSpPr>
          <p:nvPr/>
        </p:nvSpPr>
        <p:spPr bwMode="auto">
          <a:xfrm>
            <a:off x="180975" y="2132176"/>
            <a:ext cx="9359900" cy="4031873"/>
          </a:xfrm>
          <a:prstGeom prst="rect">
            <a:avLst/>
          </a:prstGeom>
          <a:noFill/>
          <a:ln w="9525">
            <a:noFill/>
            <a:miter lim="800000"/>
            <a:headEnd/>
            <a:tailEnd/>
          </a:ln>
        </p:spPr>
        <p:txBody>
          <a:bodyPr wrap="square" anchor="ctr">
            <a:spAutoFit/>
          </a:bodyPr>
          <a:lstStyle/>
          <a:p>
            <a:pPr algn="l" rtl="0">
              <a:buFont typeface="Wingdings" pitchFamily="2" charset="2"/>
              <a:buChar char="q"/>
            </a:pPr>
            <a:r>
              <a:rPr lang="en-US" sz="3200" dirty="0">
                <a:latin typeface="Cambria" pitchFamily="18" charset="0"/>
              </a:rPr>
              <a:t>In the present study, the high number of contaminated salads </a:t>
            </a:r>
            <a:r>
              <a:rPr lang="en-US" sz="3200" dirty="0" smtClean="0">
                <a:latin typeface="Cambria" pitchFamily="18" charset="0"/>
              </a:rPr>
              <a:t>included </a:t>
            </a:r>
            <a:r>
              <a:rPr lang="en-US" sz="3200" dirty="0">
                <a:latin typeface="Cambria" pitchFamily="18" charset="0"/>
              </a:rPr>
              <a:t>almost the </a:t>
            </a:r>
          </a:p>
          <a:p>
            <a:pPr algn="l" rtl="0"/>
            <a:r>
              <a:rPr lang="en-US" sz="3200" dirty="0">
                <a:latin typeface="Cambria" pitchFamily="18" charset="0"/>
              </a:rPr>
              <a:t>same types of agriculture produce i.e. Homos, Taboula Tahina, fatoush and green salad </a:t>
            </a:r>
            <a:r>
              <a:rPr lang="en-US" sz="3200" dirty="0" smtClean="0">
                <a:latin typeface="Cambria" pitchFamily="18" charset="0"/>
              </a:rPr>
              <a:t>These </a:t>
            </a:r>
            <a:r>
              <a:rPr lang="en-US" sz="3200" dirty="0">
                <a:latin typeface="Cambria" pitchFamily="18" charset="0"/>
              </a:rPr>
              <a:t>salads showed high percentage of contamination with </a:t>
            </a:r>
            <a:r>
              <a:rPr lang="en-US" sz="3200" i="1" dirty="0">
                <a:latin typeface="Cambria" pitchFamily="18" charset="0"/>
              </a:rPr>
              <a:t>E.coli</a:t>
            </a:r>
            <a:r>
              <a:rPr lang="en-US" sz="3200" i="1" dirty="0" smtClean="0">
                <a:latin typeface="Cambria" pitchFamily="18" charset="0"/>
              </a:rPr>
              <a:t>, </a:t>
            </a:r>
            <a:r>
              <a:rPr lang="en-US" sz="3200" i="1" dirty="0">
                <a:latin typeface="Cambria" pitchFamily="18" charset="0"/>
              </a:rPr>
              <a:t>E.coli  </a:t>
            </a:r>
            <a:r>
              <a:rPr lang="en-US" sz="3200" dirty="0">
                <a:latin typeface="Cambria" pitchFamily="18" charset="0"/>
              </a:rPr>
              <a:t>0157:H7, Pseudomonas, </a:t>
            </a:r>
            <a:r>
              <a:rPr lang="en-US" sz="3200" i="1" dirty="0" smtClean="0">
                <a:latin typeface="Cambria" pitchFamily="18" charset="0"/>
              </a:rPr>
              <a:t>L . monocytogenes</a:t>
            </a:r>
            <a:r>
              <a:rPr lang="en-US" sz="3200" dirty="0">
                <a:latin typeface="Cambria" pitchFamily="18" charset="0"/>
              </a:rPr>
              <a:t>, </a:t>
            </a:r>
            <a:r>
              <a:rPr lang="en-US" sz="3200" i="1" dirty="0">
                <a:latin typeface="Cambria" pitchFamily="18" charset="0"/>
              </a:rPr>
              <a:t>S. faecalis</a:t>
            </a:r>
            <a:r>
              <a:rPr lang="en-US" sz="3200" dirty="0">
                <a:latin typeface="Cambria" pitchFamily="18" charset="0"/>
              </a:rPr>
              <a:t>, spoilage bacteria and yeast .</a:t>
            </a: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Footer Placeholder 1"/>
          <p:cNvSpPr>
            <a:spLocks noGrp="1"/>
          </p:cNvSpPr>
          <p:nvPr>
            <p:ph type="ftr" sz="quarter" idx="10"/>
          </p:nvPr>
        </p:nvSpPr>
        <p:spPr>
          <a:noFill/>
        </p:spPr>
        <p:txBody>
          <a:bodyPr/>
          <a:lstStyle/>
          <a:p>
            <a:r>
              <a:rPr lang="en-US" smtClean="0">
                <a:latin typeface="Arial" pitchFamily="34" charset="0"/>
                <a:cs typeface="Arial" pitchFamily="34" charset="0"/>
              </a:rPr>
              <a:t>Abu Dhabi Food Control Authority</a:t>
            </a:r>
          </a:p>
        </p:txBody>
      </p:sp>
      <p:sp>
        <p:nvSpPr>
          <p:cNvPr id="32771" name="Rectangle 5"/>
          <p:cNvSpPr>
            <a:spLocks noChangeArrowheads="1"/>
          </p:cNvSpPr>
          <p:nvPr/>
        </p:nvSpPr>
        <p:spPr bwMode="auto">
          <a:xfrm>
            <a:off x="180975" y="2460179"/>
            <a:ext cx="9359900" cy="3539430"/>
          </a:xfrm>
          <a:prstGeom prst="rect">
            <a:avLst/>
          </a:prstGeom>
          <a:noFill/>
          <a:ln w="9525">
            <a:noFill/>
            <a:miter lim="800000"/>
            <a:headEnd/>
            <a:tailEnd/>
          </a:ln>
        </p:spPr>
        <p:txBody>
          <a:bodyPr anchor="ctr">
            <a:spAutoFit/>
          </a:bodyPr>
          <a:lstStyle/>
          <a:p>
            <a:pPr algn="l" rtl="0">
              <a:buFont typeface="Wingdings" pitchFamily="2" charset="2"/>
              <a:buChar char="q"/>
            </a:pPr>
            <a:r>
              <a:rPr lang="en-US" sz="3200" dirty="0">
                <a:latin typeface="Cambria" pitchFamily="18" charset="0"/>
              </a:rPr>
              <a:t>One of the drawbacks of this study was the lack of medical reports of food poisoning or </a:t>
            </a:r>
          </a:p>
          <a:p>
            <a:pPr algn="l" rtl="0"/>
            <a:r>
              <a:rPr lang="en-US" sz="3200" dirty="0">
                <a:latin typeface="Cambria" pitchFamily="18" charset="0"/>
              </a:rPr>
              <a:t>food related illnesses associated with the consumption of these salads. However , our report showed no food poisoning incidence in all hotels from which these samples were collected  during 2006, 2007 and 2009 </a:t>
            </a: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Footer Placeholder 1"/>
          <p:cNvSpPr>
            <a:spLocks noGrp="1"/>
          </p:cNvSpPr>
          <p:nvPr>
            <p:ph type="ftr" sz="quarter" idx="10"/>
          </p:nvPr>
        </p:nvSpPr>
        <p:spPr>
          <a:noFill/>
        </p:spPr>
        <p:txBody>
          <a:bodyPr/>
          <a:lstStyle/>
          <a:p>
            <a:r>
              <a:rPr lang="en-US" smtClean="0">
                <a:latin typeface="Arial" pitchFamily="34" charset="0"/>
                <a:cs typeface="Arial" pitchFamily="34" charset="0"/>
              </a:rPr>
              <a:t>Abu Dhabi Food Control Authority</a:t>
            </a:r>
          </a:p>
        </p:txBody>
      </p:sp>
      <p:sp>
        <p:nvSpPr>
          <p:cNvPr id="32771" name="Rectangle 5"/>
          <p:cNvSpPr>
            <a:spLocks noChangeArrowheads="1"/>
          </p:cNvSpPr>
          <p:nvPr/>
        </p:nvSpPr>
        <p:spPr bwMode="auto">
          <a:xfrm>
            <a:off x="180975" y="1721516"/>
            <a:ext cx="9359900" cy="5016758"/>
          </a:xfrm>
          <a:prstGeom prst="rect">
            <a:avLst/>
          </a:prstGeom>
          <a:noFill/>
          <a:ln w="9525">
            <a:noFill/>
            <a:miter lim="800000"/>
            <a:headEnd/>
            <a:tailEnd/>
          </a:ln>
        </p:spPr>
        <p:txBody>
          <a:bodyPr anchor="ctr">
            <a:spAutoFit/>
          </a:bodyPr>
          <a:lstStyle/>
          <a:p>
            <a:pPr algn="l" rtl="0">
              <a:buFont typeface="Wingdings" pitchFamily="2" charset="2"/>
              <a:buChar char="q"/>
            </a:pPr>
            <a:r>
              <a:rPr lang="en-US" sz="3200" dirty="0" smtClean="0">
                <a:latin typeface="Cambria" pitchFamily="18" charset="0"/>
              </a:rPr>
              <a:t>The absence of food poisoning episodes in  </a:t>
            </a:r>
            <a:r>
              <a:rPr lang="en-US" sz="3200" dirty="0" smtClean="0">
                <a:solidFill>
                  <a:schemeClr val="bg1"/>
                </a:solidFill>
                <a:latin typeface="Cambria" pitchFamily="18" charset="0"/>
              </a:rPr>
              <a:t>hotels, </a:t>
            </a:r>
            <a:r>
              <a:rPr lang="en-US" sz="3200" dirty="0" smtClean="0">
                <a:latin typeface="Cambria" pitchFamily="18" charset="0"/>
              </a:rPr>
              <a:t>from which samples were collected , may be explained by that :  the infective dose required to initiate symptomatic infection was not build up due  to the short time for displaying the salad. Another reason may be the age of the consumers  who are, mostly , of middle age and young adults with very few children and old individuals.   This point may have been better illustrated if age of consumers was studied.</a:t>
            </a:r>
            <a:endParaRPr lang="en-US" sz="3200" dirty="0">
              <a:latin typeface="Cambria" pitchFamily="18" charset="0"/>
            </a:endParaRPr>
          </a:p>
        </p:txBody>
      </p:sp>
    </p:spTree>
    <p:extLst>
      <p:ext uri="{BB962C8B-B14F-4D97-AF65-F5344CB8AC3E}">
        <p14:creationId xmlns:p14="http://schemas.microsoft.com/office/powerpoint/2010/main" val="4060809798"/>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Footer Placeholder 1"/>
          <p:cNvSpPr>
            <a:spLocks noGrp="1"/>
          </p:cNvSpPr>
          <p:nvPr>
            <p:ph type="ftr" sz="quarter" idx="10"/>
          </p:nvPr>
        </p:nvSpPr>
        <p:spPr>
          <a:noFill/>
        </p:spPr>
        <p:txBody>
          <a:bodyPr/>
          <a:lstStyle/>
          <a:p>
            <a:r>
              <a:rPr lang="en-US" dirty="0" smtClean="0">
                <a:latin typeface="Arial" pitchFamily="34" charset="0"/>
                <a:cs typeface="Arial" pitchFamily="34" charset="0"/>
              </a:rPr>
              <a:t>Abu Dhabi Food Control Authority</a:t>
            </a:r>
          </a:p>
        </p:txBody>
      </p:sp>
      <p:sp>
        <p:nvSpPr>
          <p:cNvPr id="33795" name="Rectangle 5"/>
          <p:cNvSpPr>
            <a:spLocks noChangeArrowheads="1"/>
          </p:cNvSpPr>
          <p:nvPr/>
        </p:nvSpPr>
        <p:spPr bwMode="auto">
          <a:xfrm>
            <a:off x="180975" y="3198842"/>
            <a:ext cx="9359900" cy="2062103"/>
          </a:xfrm>
          <a:prstGeom prst="rect">
            <a:avLst/>
          </a:prstGeom>
          <a:noFill/>
          <a:ln w="9525">
            <a:noFill/>
            <a:miter lim="800000"/>
            <a:headEnd/>
            <a:tailEnd/>
          </a:ln>
        </p:spPr>
        <p:txBody>
          <a:bodyPr anchor="ctr">
            <a:spAutoFit/>
          </a:bodyPr>
          <a:lstStyle/>
          <a:p>
            <a:pPr algn="l" rtl="0">
              <a:buFont typeface="Wingdings" pitchFamily="2" charset="2"/>
              <a:buChar char="q"/>
            </a:pPr>
            <a:r>
              <a:rPr lang="en-US" sz="3200" dirty="0">
                <a:latin typeface="Cambria" pitchFamily="18" charset="0"/>
              </a:rPr>
              <a:t>The results of this study have been used to suggest some precautions that seen adequate  to minimize microbial contamination of salads displayed in Abu Dhabi 4 and 5 hotel</a:t>
            </a: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Footer Placeholder 1"/>
          <p:cNvSpPr>
            <a:spLocks noGrp="1"/>
          </p:cNvSpPr>
          <p:nvPr>
            <p:ph type="ftr" sz="quarter" idx="10"/>
          </p:nvPr>
        </p:nvSpPr>
        <p:spPr>
          <a:noFill/>
        </p:spPr>
        <p:txBody>
          <a:bodyPr/>
          <a:lstStyle/>
          <a:p>
            <a:r>
              <a:rPr lang="en-US" dirty="0" smtClean="0">
                <a:latin typeface="Arial" pitchFamily="34" charset="0"/>
                <a:cs typeface="Arial" pitchFamily="34" charset="0"/>
              </a:rPr>
              <a:t>Abu Dhabi Food Control Authority</a:t>
            </a:r>
          </a:p>
        </p:txBody>
      </p:sp>
      <p:sp>
        <p:nvSpPr>
          <p:cNvPr id="34819" name="Rectangle 3"/>
          <p:cNvSpPr>
            <a:spLocks noChangeArrowheads="1"/>
          </p:cNvSpPr>
          <p:nvPr/>
        </p:nvSpPr>
        <p:spPr bwMode="auto">
          <a:xfrm>
            <a:off x="180975" y="1773238"/>
            <a:ext cx="9288463" cy="3692525"/>
          </a:xfrm>
          <a:prstGeom prst="rect">
            <a:avLst/>
          </a:prstGeom>
          <a:noFill/>
          <a:ln w="9525">
            <a:noFill/>
            <a:miter lim="800000"/>
            <a:headEnd/>
            <a:tailEnd/>
          </a:ln>
        </p:spPr>
        <p:txBody>
          <a:bodyPr>
            <a:spAutoFit/>
          </a:bodyPr>
          <a:lstStyle/>
          <a:p>
            <a:pPr algn="ctr"/>
            <a:endParaRPr lang="ar-AE" sz="3600" dirty="0"/>
          </a:p>
          <a:p>
            <a:pPr algn="ctr"/>
            <a:r>
              <a:rPr lang="en-US" sz="3600" dirty="0"/>
              <a:t>Recommendations based on findings :</a:t>
            </a:r>
          </a:p>
          <a:p>
            <a:pPr algn="ctr"/>
            <a:endParaRPr lang="ar-AE" sz="3600" dirty="0"/>
          </a:p>
          <a:p>
            <a:pPr algn="ctr"/>
            <a:endParaRPr lang="en-US" sz="3600" u="sng" dirty="0"/>
          </a:p>
          <a:p>
            <a:pPr algn="ctr"/>
            <a:r>
              <a:rPr lang="en-US" sz="3600" u="sng" dirty="0"/>
              <a:t>Advice for hygiene officers and the food handlers working in hotels</a:t>
            </a:r>
            <a:r>
              <a:rPr lang="en-US" u="sng" dirty="0"/>
              <a:t> </a:t>
            </a:r>
            <a:r>
              <a:rPr lang="en-US" dirty="0"/>
              <a:t/>
            </a:r>
            <a:br>
              <a:rPr lang="en-US" dirty="0"/>
            </a:br>
            <a:endParaRPr lang="ar-AE" dirty="0"/>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Footer Placeholder 1"/>
          <p:cNvSpPr>
            <a:spLocks noGrp="1"/>
          </p:cNvSpPr>
          <p:nvPr>
            <p:ph type="ftr" sz="quarter" idx="10"/>
          </p:nvPr>
        </p:nvSpPr>
        <p:spPr>
          <a:noFill/>
        </p:spPr>
        <p:txBody>
          <a:bodyPr/>
          <a:lstStyle/>
          <a:p>
            <a:r>
              <a:rPr lang="en-US" dirty="0" smtClean="0">
                <a:latin typeface="Arial" pitchFamily="34" charset="0"/>
                <a:cs typeface="Arial" pitchFamily="34" charset="0"/>
              </a:rPr>
              <a:t>Abu Dhabi Food Control Authority</a:t>
            </a:r>
          </a:p>
        </p:txBody>
      </p:sp>
      <p:sp>
        <p:nvSpPr>
          <p:cNvPr id="35843" name="Rectangle 3"/>
          <p:cNvSpPr>
            <a:spLocks noChangeArrowheads="1"/>
          </p:cNvSpPr>
          <p:nvPr/>
        </p:nvSpPr>
        <p:spPr bwMode="auto">
          <a:xfrm>
            <a:off x="252413" y="1628775"/>
            <a:ext cx="9145587" cy="1754188"/>
          </a:xfrm>
          <a:prstGeom prst="rect">
            <a:avLst/>
          </a:prstGeom>
          <a:noFill/>
          <a:ln w="9525">
            <a:noFill/>
            <a:miter lim="800000"/>
            <a:headEnd/>
            <a:tailEnd/>
          </a:ln>
        </p:spPr>
        <p:txBody>
          <a:bodyPr>
            <a:spAutoFit/>
          </a:bodyPr>
          <a:lstStyle/>
          <a:p>
            <a:pPr algn="ctr"/>
            <a:endParaRPr lang="ar-AE" sz="3600" dirty="0"/>
          </a:p>
          <a:p>
            <a:pPr algn="ctr"/>
            <a:endParaRPr lang="en-US" sz="3600" u="sng" dirty="0"/>
          </a:p>
          <a:p>
            <a:pPr algn="ctr"/>
            <a:r>
              <a:rPr lang="en-US" dirty="0"/>
              <a:t/>
            </a:r>
            <a:br>
              <a:rPr lang="en-US" dirty="0"/>
            </a:br>
            <a:endParaRPr lang="ar-AE" dirty="0"/>
          </a:p>
        </p:txBody>
      </p:sp>
      <p:sp>
        <p:nvSpPr>
          <p:cNvPr id="35844" name="TextBox 4"/>
          <p:cNvSpPr txBox="1">
            <a:spLocks noChangeArrowheads="1"/>
          </p:cNvSpPr>
          <p:nvPr/>
        </p:nvSpPr>
        <p:spPr bwMode="auto">
          <a:xfrm>
            <a:off x="468313" y="1484313"/>
            <a:ext cx="8424862" cy="1200150"/>
          </a:xfrm>
          <a:prstGeom prst="rect">
            <a:avLst/>
          </a:prstGeom>
          <a:noFill/>
          <a:ln w="9525">
            <a:noFill/>
            <a:miter lim="800000"/>
            <a:headEnd/>
            <a:tailEnd/>
          </a:ln>
        </p:spPr>
        <p:txBody>
          <a:bodyPr>
            <a:spAutoFit/>
          </a:bodyPr>
          <a:lstStyle/>
          <a:p>
            <a:pPr algn="ctr"/>
            <a:r>
              <a:rPr lang="en-US" sz="3600" u="sng" dirty="0"/>
              <a:t>Advice for hygiene officers and </a:t>
            </a:r>
            <a:r>
              <a:rPr lang="en-US" sz="3600" u="sng" dirty="0">
                <a:solidFill>
                  <a:schemeClr val="bg1"/>
                </a:solidFill>
              </a:rPr>
              <a:t>the food </a:t>
            </a:r>
            <a:r>
              <a:rPr lang="en-US" sz="3600" u="sng" dirty="0"/>
              <a:t>handlers working in hotels</a:t>
            </a:r>
            <a:endParaRPr lang="ar-AE" sz="3600" dirty="0"/>
          </a:p>
        </p:txBody>
      </p:sp>
      <p:sp>
        <p:nvSpPr>
          <p:cNvPr id="35845" name="TextBox 5"/>
          <p:cNvSpPr txBox="1">
            <a:spLocks noChangeArrowheads="1"/>
          </p:cNvSpPr>
          <p:nvPr/>
        </p:nvSpPr>
        <p:spPr bwMode="auto">
          <a:xfrm>
            <a:off x="252413" y="2781300"/>
            <a:ext cx="8929687" cy="3416320"/>
          </a:xfrm>
          <a:prstGeom prst="rect">
            <a:avLst/>
          </a:prstGeom>
          <a:noFill/>
          <a:ln w="9525">
            <a:noFill/>
            <a:miter lim="800000"/>
            <a:headEnd/>
            <a:tailEnd/>
          </a:ln>
        </p:spPr>
        <p:txBody>
          <a:bodyPr>
            <a:spAutoFit/>
          </a:bodyPr>
          <a:lstStyle/>
          <a:p>
            <a:pPr algn="ctr" rtl="0">
              <a:buFont typeface="Wingdings" pitchFamily="2" charset="2"/>
              <a:buChar char="ü"/>
            </a:pPr>
            <a:r>
              <a:rPr lang="en-US" sz="3600" b="1" dirty="0">
                <a:solidFill>
                  <a:srgbClr val="C00000"/>
                </a:solidFill>
              </a:rPr>
              <a:t>Salads and </a:t>
            </a:r>
            <a:r>
              <a:rPr lang="en-US" sz="3600" b="1" dirty="0" smtClean="0">
                <a:solidFill>
                  <a:srgbClr val="C00000"/>
                </a:solidFill>
              </a:rPr>
              <a:t>leafy produce including unpasteurized fresh juices  </a:t>
            </a:r>
            <a:r>
              <a:rPr lang="en-US" sz="3600" b="1" dirty="0">
                <a:solidFill>
                  <a:srgbClr val="C00000"/>
                </a:solidFill>
              </a:rPr>
              <a:t>are items that require ultimate hygiene care because of their susceptibility to contamination with microorganisms </a:t>
            </a:r>
            <a:r>
              <a:rPr lang="en-US" sz="3600" b="1" dirty="0" smtClean="0">
                <a:solidFill>
                  <a:srgbClr val="C00000"/>
                </a:solidFill>
              </a:rPr>
              <a:t>which </a:t>
            </a:r>
            <a:r>
              <a:rPr lang="en-US" sz="3600" b="1" dirty="0">
                <a:solidFill>
                  <a:srgbClr val="C00000"/>
                </a:solidFill>
              </a:rPr>
              <a:t>originate from farms….</a:t>
            </a:r>
            <a:r>
              <a:rPr lang="en-US" b="1" dirty="0">
                <a:solidFill>
                  <a:srgbClr val="C00000"/>
                </a:solidFill>
              </a:rPr>
              <a:t> </a:t>
            </a:r>
            <a:endParaRPr lang="ar-AE" dirty="0">
              <a:solidFill>
                <a:srgbClr val="C00000"/>
              </a:solidFill>
            </a:endParaRP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Footer Placeholder 1"/>
          <p:cNvSpPr>
            <a:spLocks noGrp="1"/>
          </p:cNvSpPr>
          <p:nvPr>
            <p:ph type="ftr" sz="quarter" idx="10"/>
          </p:nvPr>
        </p:nvSpPr>
        <p:spPr>
          <a:noFill/>
        </p:spPr>
        <p:txBody>
          <a:bodyPr/>
          <a:lstStyle/>
          <a:p>
            <a:r>
              <a:rPr lang="en-US" dirty="0" smtClean="0">
                <a:latin typeface="Arial" pitchFamily="34" charset="0"/>
                <a:cs typeface="Arial" pitchFamily="34" charset="0"/>
              </a:rPr>
              <a:t>Abu Dhabi Food Control Authority</a:t>
            </a:r>
          </a:p>
        </p:txBody>
      </p:sp>
      <p:sp>
        <p:nvSpPr>
          <p:cNvPr id="36867" name="Rectangle 3"/>
          <p:cNvSpPr>
            <a:spLocks noChangeArrowheads="1"/>
          </p:cNvSpPr>
          <p:nvPr/>
        </p:nvSpPr>
        <p:spPr bwMode="auto">
          <a:xfrm>
            <a:off x="252413" y="1628775"/>
            <a:ext cx="9145587" cy="1754188"/>
          </a:xfrm>
          <a:prstGeom prst="rect">
            <a:avLst/>
          </a:prstGeom>
          <a:noFill/>
          <a:ln w="9525">
            <a:noFill/>
            <a:miter lim="800000"/>
            <a:headEnd/>
            <a:tailEnd/>
          </a:ln>
        </p:spPr>
        <p:txBody>
          <a:bodyPr>
            <a:spAutoFit/>
          </a:bodyPr>
          <a:lstStyle/>
          <a:p>
            <a:pPr algn="ctr"/>
            <a:endParaRPr lang="ar-AE" sz="3600" dirty="0"/>
          </a:p>
          <a:p>
            <a:pPr algn="ctr"/>
            <a:endParaRPr lang="en-US" sz="3600" u="sng" dirty="0"/>
          </a:p>
          <a:p>
            <a:pPr algn="ctr"/>
            <a:r>
              <a:rPr lang="en-US" dirty="0"/>
              <a:t/>
            </a:r>
            <a:br>
              <a:rPr lang="en-US" dirty="0"/>
            </a:br>
            <a:endParaRPr lang="ar-AE" dirty="0"/>
          </a:p>
        </p:txBody>
      </p:sp>
      <p:sp>
        <p:nvSpPr>
          <p:cNvPr id="36868" name="TextBox 4"/>
          <p:cNvSpPr txBox="1">
            <a:spLocks noChangeArrowheads="1"/>
          </p:cNvSpPr>
          <p:nvPr/>
        </p:nvSpPr>
        <p:spPr bwMode="auto">
          <a:xfrm>
            <a:off x="468313" y="1484313"/>
            <a:ext cx="8424862" cy="1200150"/>
          </a:xfrm>
          <a:prstGeom prst="rect">
            <a:avLst/>
          </a:prstGeom>
          <a:noFill/>
          <a:ln w="9525">
            <a:noFill/>
            <a:miter lim="800000"/>
            <a:headEnd/>
            <a:tailEnd/>
          </a:ln>
        </p:spPr>
        <p:txBody>
          <a:bodyPr>
            <a:spAutoFit/>
          </a:bodyPr>
          <a:lstStyle/>
          <a:p>
            <a:pPr algn="ctr"/>
            <a:r>
              <a:rPr lang="en-US" sz="3600" u="sng" dirty="0"/>
              <a:t>Advice for hygiene officers and </a:t>
            </a:r>
            <a:r>
              <a:rPr lang="en-US" sz="3600" u="sng" dirty="0">
                <a:solidFill>
                  <a:schemeClr val="bg1"/>
                </a:solidFill>
              </a:rPr>
              <a:t>the food </a:t>
            </a:r>
            <a:r>
              <a:rPr lang="en-US" sz="3600" u="sng" dirty="0"/>
              <a:t>handlers working in hotels</a:t>
            </a:r>
            <a:endParaRPr lang="ar-AE" sz="3600" dirty="0"/>
          </a:p>
        </p:txBody>
      </p:sp>
      <p:sp>
        <p:nvSpPr>
          <p:cNvPr id="36869" name="TextBox 5"/>
          <p:cNvSpPr txBox="1">
            <a:spLocks noChangeArrowheads="1"/>
          </p:cNvSpPr>
          <p:nvPr/>
        </p:nvSpPr>
        <p:spPr bwMode="auto">
          <a:xfrm>
            <a:off x="252413" y="2781300"/>
            <a:ext cx="8929687" cy="646113"/>
          </a:xfrm>
          <a:prstGeom prst="rect">
            <a:avLst/>
          </a:prstGeom>
          <a:noFill/>
          <a:ln w="9525">
            <a:noFill/>
            <a:miter lim="800000"/>
            <a:headEnd/>
            <a:tailEnd/>
          </a:ln>
        </p:spPr>
        <p:txBody>
          <a:bodyPr>
            <a:spAutoFit/>
          </a:bodyPr>
          <a:lstStyle/>
          <a:p>
            <a:pPr algn="ctr" rtl="0"/>
            <a:endParaRPr lang="en-US" dirty="0">
              <a:solidFill>
                <a:srgbClr val="C00000"/>
              </a:solidFill>
            </a:endParaRPr>
          </a:p>
          <a:p>
            <a:pPr algn="ctr" rtl="0"/>
            <a:endParaRPr lang="ar-AE" dirty="0">
              <a:solidFill>
                <a:srgbClr val="C00000"/>
              </a:solidFill>
            </a:endParaRPr>
          </a:p>
        </p:txBody>
      </p:sp>
      <p:sp>
        <p:nvSpPr>
          <p:cNvPr id="36870" name="Rectangle 1"/>
          <p:cNvSpPr>
            <a:spLocks noChangeArrowheads="1"/>
          </p:cNvSpPr>
          <p:nvPr/>
        </p:nvSpPr>
        <p:spPr bwMode="auto">
          <a:xfrm>
            <a:off x="180975" y="2419210"/>
            <a:ext cx="9288463" cy="3354668"/>
          </a:xfrm>
          <a:prstGeom prst="rect">
            <a:avLst/>
          </a:prstGeom>
          <a:noFill/>
          <a:ln w="9525">
            <a:noFill/>
            <a:miter lim="800000"/>
            <a:headEnd/>
            <a:tailEnd/>
          </a:ln>
        </p:spPr>
        <p:txBody>
          <a:bodyPr tIns="304704" bIns="0" anchor="ctr">
            <a:spAutoFit/>
          </a:bodyPr>
          <a:lstStyle/>
          <a:p>
            <a:pPr algn="l" rtl="0" eaLnBrk="0" hangingPunct="0"/>
            <a:r>
              <a:rPr lang="en-US" sz="3600" b="1" dirty="0">
                <a:solidFill>
                  <a:srgbClr val="C00000"/>
                </a:solidFill>
              </a:rPr>
              <a:t>……contamination may take place within the hotels from food handlers, utensils, water or as cross contamination from meat, fish and poultry as well as from other sources.</a:t>
            </a:r>
          </a:p>
          <a:p>
            <a:pPr algn="l" rtl="0" eaLnBrk="0" hangingPunct="0"/>
            <a:endParaRPr lang="en-US" dirty="0">
              <a:solidFill>
                <a:srgbClr val="FF0000"/>
              </a:solidFill>
            </a:endParaRPr>
          </a:p>
        </p:txBody>
      </p:sp>
      <p:pic>
        <p:nvPicPr>
          <p:cNvPr id="7" name="Picture 2" descr="C:\Documents and Settings\anwar.saad\My Documents\My Pictures\071016_washhands_grid_test_htease.jpg"/>
          <p:cNvPicPr>
            <a:picLocks noChangeAspect="1" noChangeArrowheads="1"/>
          </p:cNvPicPr>
          <p:nvPr/>
        </p:nvPicPr>
        <p:blipFill>
          <a:blip r:embed="rId2" cstate="print"/>
          <a:srcRect/>
          <a:stretch>
            <a:fillRect/>
          </a:stretch>
        </p:blipFill>
        <p:spPr bwMode="auto">
          <a:xfrm>
            <a:off x="6301085" y="4941168"/>
            <a:ext cx="2952328" cy="1728192"/>
          </a:xfrm>
          <a:prstGeom prst="rect">
            <a:avLst/>
          </a:prstGeom>
          <a:noFill/>
        </p:spPr>
      </p:pic>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Footer Placeholder 1"/>
          <p:cNvSpPr>
            <a:spLocks noGrp="1"/>
          </p:cNvSpPr>
          <p:nvPr>
            <p:ph type="ftr" sz="quarter" idx="10"/>
          </p:nvPr>
        </p:nvSpPr>
        <p:spPr>
          <a:noFill/>
        </p:spPr>
        <p:txBody>
          <a:bodyPr/>
          <a:lstStyle/>
          <a:p>
            <a:r>
              <a:rPr lang="en-US" dirty="0" smtClean="0">
                <a:latin typeface="Arial" pitchFamily="34" charset="0"/>
                <a:cs typeface="Arial" pitchFamily="34" charset="0"/>
              </a:rPr>
              <a:t>Abu Dhabi Food Control Authority</a:t>
            </a:r>
          </a:p>
        </p:txBody>
      </p:sp>
      <p:sp>
        <p:nvSpPr>
          <p:cNvPr id="37891" name="Rectangle 3"/>
          <p:cNvSpPr>
            <a:spLocks noChangeArrowheads="1"/>
          </p:cNvSpPr>
          <p:nvPr/>
        </p:nvSpPr>
        <p:spPr bwMode="auto">
          <a:xfrm>
            <a:off x="252413" y="1628775"/>
            <a:ext cx="9145587" cy="1754188"/>
          </a:xfrm>
          <a:prstGeom prst="rect">
            <a:avLst/>
          </a:prstGeom>
          <a:noFill/>
          <a:ln w="9525">
            <a:noFill/>
            <a:miter lim="800000"/>
            <a:headEnd/>
            <a:tailEnd/>
          </a:ln>
        </p:spPr>
        <p:txBody>
          <a:bodyPr>
            <a:spAutoFit/>
          </a:bodyPr>
          <a:lstStyle/>
          <a:p>
            <a:pPr algn="ctr"/>
            <a:endParaRPr lang="ar-AE" sz="3600" dirty="0"/>
          </a:p>
          <a:p>
            <a:pPr algn="ctr"/>
            <a:endParaRPr lang="en-US" sz="3600" u="sng" dirty="0"/>
          </a:p>
          <a:p>
            <a:pPr algn="ctr"/>
            <a:r>
              <a:rPr lang="en-US" dirty="0"/>
              <a:t/>
            </a:r>
            <a:br>
              <a:rPr lang="en-US" dirty="0"/>
            </a:br>
            <a:endParaRPr lang="ar-AE" dirty="0"/>
          </a:p>
        </p:txBody>
      </p:sp>
      <p:sp>
        <p:nvSpPr>
          <p:cNvPr id="37892" name="TextBox 5"/>
          <p:cNvSpPr txBox="1">
            <a:spLocks noChangeArrowheads="1"/>
          </p:cNvSpPr>
          <p:nvPr/>
        </p:nvSpPr>
        <p:spPr bwMode="auto">
          <a:xfrm>
            <a:off x="252413" y="2781300"/>
            <a:ext cx="8929687" cy="646113"/>
          </a:xfrm>
          <a:prstGeom prst="rect">
            <a:avLst/>
          </a:prstGeom>
          <a:noFill/>
          <a:ln w="9525">
            <a:noFill/>
            <a:miter lim="800000"/>
            <a:headEnd/>
            <a:tailEnd/>
          </a:ln>
        </p:spPr>
        <p:txBody>
          <a:bodyPr>
            <a:spAutoFit/>
          </a:bodyPr>
          <a:lstStyle/>
          <a:p>
            <a:pPr algn="ctr" rtl="0"/>
            <a:endParaRPr lang="en-US" dirty="0">
              <a:solidFill>
                <a:srgbClr val="C00000"/>
              </a:solidFill>
            </a:endParaRPr>
          </a:p>
          <a:p>
            <a:pPr algn="ctr" rtl="0"/>
            <a:endParaRPr lang="ar-AE" dirty="0">
              <a:solidFill>
                <a:srgbClr val="C00000"/>
              </a:solidFill>
            </a:endParaRPr>
          </a:p>
        </p:txBody>
      </p:sp>
      <p:sp>
        <p:nvSpPr>
          <p:cNvPr id="37893" name="Rectangle 1"/>
          <p:cNvSpPr>
            <a:spLocks noChangeArrowheads="1"/>
          </p:cNvSpPr>
          <p:nvPr/>
        </p:nvSpPr>
        <p:spPr bwMode="auto">
          <a:xfrm>
            <a:off x="180975" y="1765016"/>
            <a:ext cx="9288463" cy="4031776"/>
          </a:xfrm>
          <a:prstGeom prst="rect">
            <a:avLst/>
          </a:prstGeom>
          <a:noFill/>
          <a:ln w="9525">
            <a:noFill/>
            <a:miter lim="800000"/>
            <a:headEnd/>
            <a:tailEnd/>
          </a:ln>
        </p:spPr>
        <p:txBody>
          <a:bodyPr wrap="square" tIns="304704" bIns="0" anchor="ctr">
            <a:spAutoFit/>
          </a:bodyPr>
          <a:lstStyle/>
          <a:p>
            <a:pPr algn="l" rtl="0">
              <a:buFont typeface="Wingdings" pitchFamily="2" charset="2"/>
              <a:buChar char="q"/>
            </a:pPr>
            <a:r>
              <a:rPr lang="en-US" sz="3200" dirty="0">
                <a:latin typeface="Cambria" pitchFamily="18" charset="0"/>
              </a:rPr>
              <a:t>All fresh produce shall be washed with clean potable water followed by washing in chlorinated water or any other suitable food grade sanitizer. </a:t>
            </a:r>
          </a:p>
          <a:p>
            <a:pPr algn="l" rtl="0">
              <a:buFont typeface="Wingdings" pitchFamily="2" charset="2"/>
              <a:buChar char="q"/>
            </a:pPr>
            <a:r>
              <a:rPr lang="en-US" sz="3200" dirty="0">
                <a:latin typeface="Cambria" pitchFamily="18" charset="0"/>
              </a:rPr>
              <a:t>Sinks where fresh produce is washed shall be kept cleaned and sanitized. </a:t>
            </a:r>
            <a:endParaRPr lang="en-US" sz="3200" dirty="0" smtClean="0">
              <a:latin typeface="Cambria" pitchFamily="18" charset="0"/>
            </a:endParaRPr>
          </a:p>
          <a:p>
            <a:pPr algn="l" rtl="0">
              <a:buFont typeface="Wingdings" pitchFamily="2" charset="2"/>
              <a:buChar char="q"/>
            </a:pPr>
            <a:r>
              <a:rPr lang="en-US" sz="3200" dirty="0" smtClean="0">
                <a:latin typeface="Cambria" pitchFamily="18" charset="0"/>
              </a:rPr>
              <a:t>Once washed, these commodities shall be kept in refrigerators at 4 degree Celsius</a:t>
            </a:r>
            <a:endParaRPr lang="en-US" sz="3200" dirty="0">
              <a:latin typeface="Cambria" pitchFamily="18" charset="0"/>
            </a:endParaRPr>
          </a:p>
          <a:p>
            <a:pPr algn="l" rtl="0" eaLnBrk="0" hangingPunct="0"/>
            <a:endParaRPr lang="en-US"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Footer Placeholder 1"/>
          <p:cNvSpPr>
            <a:spLocks noGrp="1"/>
          </p:cNvSpPr>
          <p:nvPr>
            <p:ph type="ftr" sz="quarter" idx="10"/>
          </p:nvPr>
        </p:nvSpPr>
        <p:spPr>
          <a:noFill/>
        </p:spPr>
        <p:txBody>
          <a:bodyPr/>
          <a:lstStyle/>
          <a:p>
            <a:r>
              <a:rPr lang="en-US" dirty="0" smtClean="0">
                <a:latin typeface="Arial" pitchFamily="34" charset="0"/>
                <a:cs typeface="Arial" pitchFamily="34" charset="0"/>
              </a:rPr>
              <a:t>Abu Dhabi Food Control Authority</a:t>
            </a:r>
          </a:p>
        </p:txBody>
      </p:sp>
      <p:sp>
        <p:nvSpPr>
          <p:cNvPr id="3" name="Rectangle 2"/>
          <p:cNvSpPr txBox="1">
            <a:spLocks noChangeArrowheads="1"/>
          </p:cNvSpPr>
          <p:nvPr/>
        </p:nvSpPr>
        <p:spPr>
          <a:xfrm>
            <a:off x="217488" y="214313"/>
            <a:ext cx="7693025" cy="836612"/>
          </a:xfrm>
          <a:prstGeom prst="rect">
            <a:avLst/>
          </a:prstGeom>
        </p:spPr>
        <p:txBody>
          <a:bodyPr/>
          <a:lstStyle/>
          <a:p>
            <a:pPr algn="ctr" rtl="0">
              <a:defRPr/>
            </a:pPr>
            <a:endParaRPr lang="en-US" sz="2000" b="1" kern="0" dirty="0">
              <a:solidFill>
                <a:schemeClr val="bg1"/>
              </a:solidFill>
              <a:latin typeface="+mj-lt"/>
              <a:ea typeface="+mj-ea"/>
              <a:cs typeface="+mj-cs"/>
            </a:endParaRPr>
          </a:p>
        </p:txBody>
      </p:sp>
      <p:sp>
        <p:nvSpPr>
          <p:cNvPr id="6148" name="TextBox 4"/>
          <p:cNvSpPr txBox="1">
            <a:spLocks noChangeArrowheads="1"/>
          </p:cNvSpPr>
          <p:nvPr/>
        </p:nvSpPr>
        <p:spPr bwMode="auto">
          <a:xfrm>
            <a:off x="0" y="0"/>
            <a:ext cx="7740650" cy="954088"/>
          </a:xfrm>
          <a:prstGeom prst="rect">
            <a:avLst/>
          </a:prstGeom>
          <a:noFill/>
          <a:ln w="9525">
            <a:noFill/>
            <a:miter lim="800000"/>
            <a:headEnd/>
            <a:tailEnd/>
          </a:ln>
        </p:spPr>
        <p:txBody>
          <a:bodyPr>
            <a:spAutoFit/>
          </a:bodyPr>
          <a:lstStyle/>
          <a:p>
            <a:pPr algn="ctr" rtl="0"/>
            <a:r>
              <a:rPr lang="en-US" sz="2800" dirty="0">
                <a:solidFill>
                  <a:schemeClr val="bg1"/>
                </a:solidFill>
              </a:rPr>
              <a:t>Hygienic Status of Salads Displayed at Cold Buffets in   Abu Dhabi Hotels </a:t>
            </a:r>
          </a:p>
        </p:txBody>
      </p:sp>
      <p:sp>
        <p:nvSpPr>
          <p:cNvPr id="6149" name="Rectangle 2"/>
          <p:cNvSpPr>
            <a:spLocks noChangeArrowheads="1"/>
          </p:cNvSpPr>
          <p:nvPr/>
        </p:nvSpPr>
        <p:spPr bwMode="auto">
          <a:xfrm>
            <a:off x="252413" y="2059712"/>
            <a:ext cx="9288462" cy="4216539"/>
          </a:xfrm>
          <a:prstGeom prst="rect">
            <a:avLst/>
          </a:prstGeom>
          <a:noFill/>
          <a:ln w="9525">
            <a:noFill/>
            <a:miter lim="800000"/>
            <a:headEnd/>
            <a:tailEnd/>
          </a:ln>
        </p:spPr>
        <p:txBody>
          <a:bodyPr anchor="ctr">
            <a:spAutoFit/>
          </a:bodyPr>
          <a:lstStyle/>
          <a:p>
            <a:pPr algn="l" rtl="0">
              <a:buFont typeface="Wingdings" pitchFamily="2" charset="2"/>
              <a:buChar char="q"/>
            </a:pPr>
            <a:r>
              <a:rPr lang="en-US" sz="3200" dirty="0">
                <a:latin typeface="Cambria" pitchFamily="18" charset="0"/>
              </a:rPr>
              <a:t>Concerns over the leafy greens are growing at international level.</a:t>
            </a:r>
          </a:p>
          <a:p>
            <a:pPr algn="l" rtl="0"/>
            <a:endParaRPr lang="en-US" sz="3200" dirty="0">
              <a:latin typeface="Cambria" pitchFamily="18" charset="0"/>
            </a:endParaRPr>
          </a:p>
          <a:p>
            <a:pPr algn="l" rtl="0">
              <a:buFont typeface="Wingdings" pitchFamily="2" charset="2"/>
              <a:buChar char="q"/>
            </a:pPr>
            <a:r>
              <a:rPr lang="en-US" sz="3200" dirty="0">
                <a:latin typeface="Cambria" pitchFamily="18" charset="0"/>
              </a:rPr>
              <a:t>The joint WHO-FAO Expert Meeting on Microbiological Hazards associated with fresh produce (2008) concluded </a:t>
            </a:r>
            <a:r>
              <a:rPr lang="en-US" sz="3600" u="sng" dirty="0">
                <a:solidFill>
                  <a:srgbClr val="FF0000"/>
                </a:solidFill>
                <a:latin typeface="Cambria" pitchFamily="18" charset="0"/>
              </a:rPr>
              <a:t>that leafy green vegetables should be given the highest priority in terms of fresh produce safety</a:t>
            </a:r>
            <a:r>
              <a:rPr lang="en-US" sz="3600" u="sng" baseline="30000" dirty="0">
                <a:solidFill>
                  <a:srgbClr val="FF0000"/>
                </a:solidFill>
                <a:latin typeface="Cambria" pitchFamily="18" charset="0"/>
              </a:rPr>
              <a:t>3</a:t>
            </a:r>
            <a:r>
              <a:rPr lang="en-US" sz="3600" u="sng" dirty="0">
                <a:solidFill>
                  <a:srgbClr val="FF0000"/>
                </a:solidFill>
                <a:latin typeface="Cambria" pitchFamily="18" charset="0"/>
              </a:rPr>
              <a:t>. </a:t>
            </a: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Footer Placeholder 1"/>
          <p:cNvSpPr>
            <a:spLocks noGrp="1"/>
          </p:cNvSpPr>
          <p:nvPr>
            <p:ph type="ftr" sz="quarter" idx="10"/>
          </p:nvPr>
        </p:nvSpPr>
        <p:spPr>
          <a:noFill/>
        </p:spPr>
        <p:txBody>
          <a:bodyPr/>
          <a:lstStyle/>
          <a:p>
            <a:r>
              <a:rPr lang="en-US" dirty="0" smtClean="0">
                <a:latin typeface="Arial" pitchFamily="34" charset="0"/>
                <a:cs typeface="Arial" pitchFamily="34" charset="0"/>
              </a:rPr>
              <a:t>Abu Dhabi Food Control Authority</a:t>
            </a:r>
          </a:p>
        </p:txBody>
      </p:sp>
      <p:sp>
        <p:nvSpPr>
          <p:cNvPr id="38915" name="Rectangle 3"/>
          <p:cNvSpPr>
            <a:spLocks noChangeArrowheads="1"/>
          </p:cNvSpPr>
          <p:nvPr/>
        </p:nvSpPr>
        <p:spPr bwMode="auto">
          <a:xfrm>
            <a:off x="252413" y="1628775"/>
            <a:ext cx="9145587" cy="1754188"/>
          </a:xfrm>
          <a:prstGeom prst="rect">
            <a:avLst/>
          </a:prstGeom>
          <a:noFill/>
          <a:ln w="9525">
            <a:noFill/>
            <a:miter lim="800000"/>
            <a:headEnd/>
            <a:tailEnd/>
          </a:ln>
        </p:spPr>
        <p:txBody>
          <a:bodyPr>
            <a:spAutoFit/>
          </a:bodyPr>
          <a:lstStyle/>
          <a:p>
            <a:pPr algn="ctr"/>
            <a:endParaRPr lang="ar-AE" sz="3600" dirty="0"/>
          </a:p>
          <a:p>
            <a:pPr algn="ctr"/>
            <a:endParaRPr lang="en-US" sz="3600" u="sng" dirty="0"/>
          </a:p>
          <a:p>
            <a:pPr algn="ctr"/>
            <a:r>
              <a:rPr lang="en-US" dirty="0"/>
              <a:t/>
            </a:r>
            <a:br>
              <a:rPr lang="en-US" dirty="0"/>
            </a:br>
            <a:endParaRPr lang="ar-AE" dirty="0"/>
          </a:p>
        </p:txBody>
      </p:sp>
      <p:sp>
        <p:nvSpPr>
          <p:cNvPr id="38916" name="TextBox 5"/>
          <p:cNvSpPr txBox="1">
            <a:spLocks noChangeArrowheads="1"/>
          </p:cNvSpPr>
          <p:nvPr/>
        </p:nvSpPr>
        <p:spPr bwMode="auto">
          <a:xfrm>
            <a:off x="252413" y="2781300"/>
            <a:ext cx="8929687" cy="646113"/>
          </a:xfrm>
          <a:prstGeom prst="rect">
            <a:avLst/>
          </a:prstGeom>
          <a:noFill/>
          <a:ln w="9525">
            <a:noFill/>
            <a:miter lim="800000"/>
            <a:headEnd/>
            <a:tailEnd/>
          </a:ln>
        </p:spPr>
        <p:txBody>
          <a:bodyPr>
            <a:spAutoFit/>
          </a:bodyPr>
          <a:lstStyle/>
          <a:p>
            <a:pPr algn="ctr" rtl="0"/>
            <a:endParaRPr lang="en-US" dirty="0">
              <a:solidFill>
                <a:srgbClr val="C00000"/>
              </a:solidFill>
            </a:endParaRPr>
          </a:p>
          <a:p>
            <a:pPr algn="ctr" rtl="0"/>
            <a:endParaRPr lang="ar-AE" dirty="0">
              <a:solidFill>
                <a:srgbClr val="C00000"/>
              </a:solidFill>
            </a:endParaRPr>
          </a:p>
        </p:txBody>
      </p:sp>
      <p:sp>
        <p:nvSpPr>
          <p:cNvPr id="38917" name="Rectangle 1"/>
          <p:cNvSpPr>
            <a:spLocks noChangeArrowheads="1"/>
          </p:cNvSpPr>
          <p:nvPr/>
        </p:nvSpPr>
        <p:spPr bwMode="auto">
          <a:xfrm>
            <a:off x="468313" y="2352150"/>
            <a:ext cx="8856662" cy="3785652"/>
          </a:xfrm>
          <a:prstGeom prst="rect">
            <a:avLst/>
          </a:prstGeom>
          <a:noFill/>
          <a:ln w="9525">
            <a:noFill/>
            <a:miter lim="800000"/>
            <a:headEnd/>
            <a:tailEnd/>
          </a:ln>
        </p:spPr>
        <p:txBody>
          <a:bodyPr anchor="ctr">
            <a:spAutoFit/>
          </a:bodyPr>
          <a:lstStyle/>
          <a:p>
            <a:pPr algn="l" rtl="0" eaLnBrk="0" hangingPunct="0">
              <a:buFont typeface="Wingdings" pitchFamily="2" charset="2"/>
              <a:buChar char="q"/>
            </a:pPr>
            <a:r>
              <a:rPr lang="en-US" sz="3200" dirty="0" smtClean="0">
                <a:latin typeface="Cambria" pitchFamily="18" charset="0"/>
              </a:rPr>
              <a:t>Cutting </a:t>
            </a:r>
            <a:r>
              <a:rPr lang="en-US" sz="3200" dirty="0">
                <a:latin typeface="Cambria" pitchFamily="18" charset="0"/>
              </a:rPr>
              <a:t>and preparation of salads shall be done on clean, sanitized cutting boards specified for these produce and continuously sanitized before and after each use</a:t>
            </a:r>
            <a:r>
              <a:rPr lang="en-US" sz="3600" dirty="0" smtClean="0"/>
              <a:t>.</a:t>
            </a:r>
          </a:p>
          <a:p>
            <a:pPr algn="l" rtl="0" eaLnBrk="0" hangingPunct="0">
              <a:buFont typeface="Wingdings" pitchFamily="2" charset="2"/>
              <a:buChar char="q"/>
            </a:pPr>
            <a:r>
              <a:rPr lang="en-US" sz="3600" dirty="0" smtClean="0">
                <a:latin typeface="Cambria" pitchFamily="18" charset="0"/>
              </a:rPr>
              <a:t>Cutting knives shall be cleaned, sanitized and specified for salad preparation only</a:t>
            </a:r>
          </a:p>
          <a:p>
            <a:pPr algn="l" rtl="0" eaLnBrk="0" hangingPunct="0"/>
            <a:endParaRPr lang="en-US" sz="3600" dirty="0"/>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Footer Placeholder 1"/>
          <p:cNvSpPr>
            <a:spLocks noGrp="1"/>
          </p:cNvSpPr>
          <p:nvPr>
            <p:ph type="ftr" sz="quarter" idx="10"/>
          </p:nvPr>
        </p:nvSpPr>
        <p:spPr>
          <a:noFill/>
        </p:spPr>
        <p:txBody>
          <a:bodyPr/>
          <a:lstStyle/>
          <a:p>
            <a:r>
              <a:rPr lang="en-US" dirty="0" smtClean="0">
                <a:latin typeface="Arial" pitchFamily="34" charset="0"/>
                <a:cs typeface="Arial" pitchFamily="34" charset="0"/>
              </a:rPr>
              <a:t>Abu Dhabi Food Control Authority</a:t>
            </a:r>
          </a:p>
        </p:txBody>
      </p:sp>
      <p:sp>
        <p:nvSpPr>
          <p:cNvPr id="40963" name="TextBox 2"/>
          <p:cNvSpPr txBox="1">
            <a:spLocks noChangeArrowheads="1"/>
          </p:cNvSpPr>
          <p:nvPr/>
        </p:nvSpPr>
        <p:spPr bwMode="auto">
          <a:xfrm>
            <a:off x="180975" y="1844675"/>
            <a:ext cx="9359900" cy="4032250"/>
          </a:xfrm>
          <a:prstGeom prst="rect">
            <a:avLst/>
          </a:prstGeom>
          <a:noFill/>
          <a:ln w="9525">
            <a:noFill/>
            <a:miter lim="800000"/>
            <a:headEnd/>
            <a:tailEnd/>
          </a:ln>
        </p:spPr>
        <p:txBody>
          <a:bodyPr>
            <a:spAutoFit/>
          </a:bodyPr>
          <a:lstStyle/>
          <a:p>
            <a:pPr algn="l" rtl="0">
              <a:buFont typeface="Wingdings" pitchFamily="2" charset="2"/>
              <a:buChar char="q"/>
            </a:pPr>
            <a:r>
              <a:rPr lang="en-US" sz="3200" dirty="0">
                <a:latin typeface="Cambria" pitchFamily="18" charset="0"/>
              </a:rPr>
              <a:t>It is preferable to keep all types of spices used </a:t>
            </a:r>
            <a:r>
              <a:rPr lang="en-US" sz="3200" dirty="0" smtClean="0">
                <a:latin typeface="Cambria" pitchFamily="18" charset="0"/>
              </a:rPr>
              <a:t>in </a:t>
            </a:r>
            <a:r>
              <a:rPr lang="en-US" sz="3200" dirty="0">
                <a:latin typeface="Cambria" pitchFamily="18" charset="0"/>
              </a:rPr>
              <a:t>preparation of salads tightly closed in refrigerators with temperature not much above 4 degree Celsius. Most spices are subjected to different manipulations including harvesting, drying, cleaning, gridding, packaging and all this manipulations </a:t>
            </a:r>
            <a:r>
              <a:rPr lang="en-US" sz="3200" dirty="0" smtClean="0">
                <a:latin typeface="Cambria" pitchFamily="18" charset="0"/>
              </a:rPr>
              <a:t>are , mostly</a:t>
            </a:r>
            <a:r>
              <a:rPr lang="en-US" sz="3200" dirty="0">
                <a:latin typeface="Cambria" pitchFamily="18" charset="0"/>
              </a:rPr>
              <a:t>,  done on open atmosphere </a:t>
            </a:r>
            <a:r>
              <a:rPr lang="en-US" sz="3200" dirty="0" smtClean="0">
                <a:latin typeface="Cambria" pitchFamily="18" charset="0"/>
              </a:rPr>
              <a:t>which could add </a:t>
            </a:r>
            <a:r>
              <a:rPr lang="en-US" sz="3200" dirty="0">
                <a:latin typeface="Cambria" pitchFamily="18" charset="0"/>
              </a:rPr>
              <a:t>possible contaminants </a:t>
            </a:r>
            <a:endParaRPr lang="ar-AE" sz="3200" dirty="0">
              <a:latin typeface="Cambria" pitchFamily="18" charset="0"/>
            </a:endParaRP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Footer Placeholder 1"/>
          <p:cNvSpPr>
            <a:spLocks noGrp="1"/>
          </p:cNvSpPr>
          <p:nvPr>
            <p:ph type="ftr" sz="quarter" idx="10"/>
          </p:nvPr>
        </p:nvSpPr>
        <p:spPr>
          <a:noFill/>
        </p:spPr>
        <p:txBody>
          <a:bodyPr/>
          <a:lstStyle/>
          <a:p>
            <a:r>
              <a:rPr lang="en-US" dirty="0" smtClean="0">
                <a:latin typeface="Arial" pitchFamily="34" charset="0"/>
                <a:cs typeface="Arial" pitchFamily="34" charset="0"/>
              </a:rPr>
              <a:t>Abu Dhabi Food Control Authority</a:t>
            </a:r>
          </a:p>
        </p:txBody>
      </p:sp>
      <p:sp>
        <p:nvSpPr>
          <p:cNvPr id="41987" name="Rectangle 1"/>
          <p:cNvSpPr>
            <a:spLocks noChangeArrowheads="1"/>
          </p:cNvSpPr>
          <p:nvPr/>
        </p:nvSpPr>
        <p:spPr bwMode="auto">
          <a:xfrm>
            <a:off x="252413" y="1911218"/>
            <a:ext cx="9217025" cy="4524315"/>
          </a:xfrm>
          <a:prstGeom prst="rect">
            <a:avLst/>
          </a:prstGeom>
          <a:noFill/>
          <a:ln w="9525">
            <a:noFill/>
            <a:miter lim="800000"/>
            <a:headEnd/>
            <a:tailEnd/>
          </a:ln>
        </p:spPr>
        <p:txBody>
          <a:bodyPr wrap="square" anchor="ctr">
            <a:spAutoFit/>
          </a:bodyPr>
          <a:lstStyle/>
          <a:p>
            <a:pPr algn="l" rtl="0" eaLnBrk="0" hangingPunct="0">
              <a:buFont typeface="Wingdings" pitchFamily="2" charset="2"/>
              <a:buChar char="q"/>
            </a:pPr>
            <a:r>
              <a:rPr lang="en-US" sz="3200" dirty="0">
                <a:latin typeface="Cambria" pitchFamily="18" charset="0"/>
              </a:rPr>
              <a:t>Transportation of Salad to the bars shall be done using well covered, clean pre-sanitized utensils and containers</a:t>
            </a:r>
            <a:r>
              <a:rPr lang="en-US" sz="3200" dirty="0" smtClean="0">
                <a:latin typeface="Cambria" pitchFamily="18" charset="0"/>
              </a:rPr>
              <a:t>.</a:t>
            </a:r>
            <a:endParaRPr lang="en-US" sz="3200" dirty="0">
              <a:latin typeface="Cambria" pitchFamily="18" charset="0"/>
            </a:endParaRPr>
          </a:p>
          <a:p>
            <a:pPr algn="l" rtl="0" eaLnBrk="0" hangingPunct="0">
              <a:buFont typeface="Wingdings" pitchFamily="2" charset="2"/>
              <a:buChar char="q"/>
            </a:pPr>
            <a:r>
              <a:rPr lang="en-US" sz="3200" dirty="0">
                <a:latin typeface="Cambria" pitchFamily="18" charset="0"/>
              </a:rPr>
              <a:t>Salad bars shall be cold not much above 4 degree Celsius even before it is filled with </a:t>
            </a:r>
            <a:r>
              <a:rPr lang="en-US" sz="3200" dirty="0" smtClean="0">
                <a:latin typeface="Cambria" pitchFamily="18" charset="0"/>
              </a:rPr>
              <a:t>salads</a:t>
            </a:r>
            <a:endParaRPr lang="en-US" sz="3200" dirty="0">
              <a:latin typeface="Cambria" pitchFamily="18" charset="0"/>
            </a:endParaRPr>
          </a:p>
          <a:p>
            <a:pPr algn="l" rtl="0" eaLnBrk="0" hangingPunct="0">
              <a:buFont typeface="Wingdings" pitchFamily="2" charset="2"/>
              <a:buChar char="q"/>
            </a:pPr>
            <a:r>
              <a:rPr lang="en-US" sz="3200" dirty="0">
                <a:latin typeface="Cambria" pitchFamily="18" charset="0"/>
              </a:rPr>
              <a:t> Only salad bars with sneeze guard are suitable to display salads</a:t>
            </a:r>
            <a:r>
              <a:rPr lang="en-US" sz="3200" dirty="0" smtClean="0">
                <a:latin typeface="Cambria" pitchFamily="18" charset="0"/>
              </a:rPr>
              <a:t>.</a:t>
            </a:r>
          </a:p>
          <a:p>
            <a:pPr algn="l" rtl="0" eaLnBrk="0" hangingPunct="0">
              <a:buFont typeface="Wingdings" pitchFamily="2" charset="2"/>
              <a:buChar char="q"/>
            </a:pPr>
            <a:r>
              <a:rPr lang="en-US" sz="3200" dirty="0" smtClean="0">
                <a:latin typeface="Cambria" pitchFamily="18" charset="0"/>
              </a:rPr>
              <a:t>Only trained food handlers (on food safety and hygiene) shall handle and or prepare salads.</a:t>
            </a:r>
            <a:endParaRPr lang="en-US" sz="3200" dirty="0">
              <a:latin typeface="Cambria" pitchFamily="18" charset="0"/>
            </a:endParaRPr>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Footer Placeholder 1"/>
          <p:cNvSpPr>
            <a:spLocks noGrp="1"/>
          </p:cNvSpPr>
          <p:nvPr>
            <p:ph type="ftr" sz="quarter" idx="10"/>
          </p:nvPr>
        </p:nvSpPr>
        <p:spPr>
          <a:noFill/>
        </p:spPr>
        <p:txBody>
          <a:bodyPr/>
          <a:lstStyle/>
          <a:p>
            <a:r>
              <a:rPr lang="en-US" dirty="0" smtClean="0">
                <a:latin typeface="Arial" pitchFamily="34" charset="0"/>
                <a:cs typeface="Arial" pitchFamily="34" charset="0"/>
              </a:rPr>
              <a:t>Abu Dhabi Food Control Authority</a:t>
            </a:r>
          </a:p>
        </p:txBody>
      </p:sp>
      <p:sp>
        <p:nvSpPr>
          <p:cNvPr id="43011" name="Rectangle 1"/>
          <p:cNvSpPr>
            <a:spLocks noChangeArrowheads="1"/>
          </p:cNvSpPr>
          <p:nvPr/>
        </p:nvSpPr>
        <p:spPr bwMode="auto">
          <a:xfrm>
            <a:off x="180975" y="1515952"/>
            <a:ext cx="9288463" cy="5016758"/>
          </a:xfrm>
          <a:prstGeom prst="rect">
            <a:avLst/>
          </a:prstGeom>
          <a:noFill/>
          <a:ln w="9525">
            <a:noFill/>
            <a:miter lim="800000"/>
            <a:headEnd/>
            <a:tailEnd/>
          </a:ln>
        </p:spPr>
        <p:txBody>
          <a:bodyPr wrap="square" anchor="ctr">
            <a:spAutoFit/>
          </a:bodyPr>
          <a:lstStyle/>
          <a:p>
            <a:pPr algn="l" rtl="0" eaLnBrk="0" hangingPunct="0">
              <a:buFont typeface="Wingdings" pitchFamily="2" charset="2"/>
              <a:buChar char="q"/>
            </a:pPr>
            <a:r>
              <a:rPr lang="en-US" sz="3200" dirty="0">
                <a:latin typeface="Cambria" pitchFamily="18" charset="0"/>
              </a:rPr>
              <a:t>Spoons, forks and other utensils used </a:t>
            </a:r>
            <a:r>
              <a:rPr lang="en-US" sz="3200" dirty="0">
                <a:solidFill>
                  <a:schemeClr val="bg1"/>
                </a:solidFill>
                <a:latin typeface="Cambria" pitchFamily="18" charset="0"/>
              </a:rPr>
              <a:t>for picking </a:t>
            </a:r>
            <a:r>
              <a:rPr lang="en-US" sz="3200" dirty="0">
                <a:latin typeface="Cambria" pitchFamily="18" charset="0"/>
              </a:rPr>
              <a:t>of salads shall be made of stainless steel, cleaned and replaced within not more than 2 hours of use</a:t>
            </a:r>
            <a:r>
              <a:rPr lang="en-US" sz="3200" dirty="0" smtClean="0">
                <a:latin typeface="Cambria" pitchFamily="18" charset="0"/>
              </a:rPr>
              <a:t>.</a:t>
            </a:r>
            <a:endParaRPr lang="en-US" sz="3200" dirty="0"/>
          </a:p>
          <a:p>
            <a:pPr algn="l" rtl="0" eaLnBrk="0" hangingPunct="0">
              <a:buFont typeface="Wingdings" pitchFamily="2" charset="2"/>
              <a:buChar char="q"/>
            </a:pPr>
            <a:r>
              <a:rPr lang="en-US" sz="3200" dirty="0">
                <a:latin typeface="Cambria" pitchFamily="18" charset="0"/>
              </a:rPr>
              <a:t>Salads shall not stay on the display for more than 2 hours and for less than one hour if the salad bar temperature is above 8 degree Celsius. </a:t>
            </a:r>
            <a:endParaRPr lang="en-US" sz="3200" dirty="0" smtClean="0">
              <a:latin typeface="Cambria" pitchFamily="18" charset="0"/>
            </a:endParaRPr>
          </a:p>
          <a:p>
            <a:pPr algn="ctr" rtl="0" eaLnBrk="0" hangingPunct="0"/>
            <a:r>
              <a:rPr lang="en-US" sz="3200" dirty="0" smtClean="0">
                <a:latin typeface="Cambria" pitchFamily="18" charset="0"/>
              </a:rPr>
              <a:t> </a:t>
            </a:r>
            <a:r>
              <a:rPr lang="en-US" sz="3200" u="sng" dirty="0" smtClean="0">
                <a:solidFill>
                  <a:srgbClr val="FF0000"/>
                </a:solidFill>
                <a:latin typeface="Cambria" pitchFamily="18" charset="0"/>
              </a:rPr>
              <a:t>One more point</a:t>
            </a:r>
          </a:p>
          <a:p>
            <a:pPr algn="ctr" rtl="0" eaLnBrk="0" hangingPunct="0"/>
            <a:r>
              <a:rPr lang="en-US" sz="3200" dirty="0" smtClean="0">
                <a:latin typeface="Cambria" pitchFamily="18" charset="0"/>
              </a:rPr>
              <a:t>Hygiene and harvesting practices  at farms (locally, regionally </a:t>
            </a:r>
            <a:r>
              <a:rPr lang="en-US" sz="3200" smtClean="0">
                <a:latin typeface="Cambria" pitchFamily="18" charset="0"/>
              </a:rPr>
              <a:t>and internationally)  </a:t>
            </a:r>
            <a:r>
              <a:rPr lang="en-US" sz="3200" dirty="0" smtClean="0">
                <a:latin typeface="Cambria" pitchFamily="18" charset="0"/>
              </a:rPr>
              <a:t>are issues that need to be considered for more safer fresh produce</a:t>
            </a:r>
            <a:endParaRPr lang="en-US" sz="3200" dirty="0"/>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Footer Placeholder 1"/>
          <p:cNvSpPr>
            <a:spLocks noGrp="1"/>
          </p:cNvSpPr>
          <p:nvPr>
            <p:ph type="ftr" sz="quarter" idx="10"/>
          </p:nvPr>
        </p:nvSpPr>
        <p:spPr>
          <a:noFill/>
        </p:spPr>
        <p:txBody>
          <a:bodyPr/>
          <a:lstStyle/>
          <a:p>
            <a:r>
              <a:rPr lang="en-US" dirty="0" smtClean="0">
                <a:latin typeface="Arial" pitchFamily="34" charset="0"/>
                <a:cs typeface="Arial" pitchFamily="34" charset="0"/>
              </a:rPr>
              <a:t>Abu Dhabi Food Control Authority</a:t>
            </a:r>
          </a:p>
        </p:txBody>
      </p:sp>
      <p:sp>
        <p:nvSpPr>
          <p:cNvPr id="44035" name="TextBox 2"/>
          <p:cNvSpPr txBox="1">
            <a:spLocks noChangeArrowheads="1"/>
          </p:cNvSpPr>
          <p:nvPr/>
        </p:nvSpPr>
        <p:spPr bwMode="auto">
          <a:xfrm>
            <a:off x="323850" y="1700808"/>
            <a:ext cx="9145588" cy="4862870"/>
          </a:xfrm>
          <a:prstGeom prst="rect">
            <a:avLst/>
          </a:prstGeom>
          <a:noFill/>
          <a:ln w="9525">
            <a:noFill/>
            <a:miter lim="800000"/>
            <a:headEnd/>
            <a:tailEnd/>
          </a:ln>
        </p:spPr>
        <p:txBody>
          <a:bodyPr wrap="square">
            <a:spAutoFit/>
          </a:bodyPr>
          <a:lstStyle/>
          <a:p>
            <a:pPr algn="ctr" rtl="0"/>
            <a:r>
              <a:rPr lang="en-US" sz="3600" u="sng" dirty="0" smtClean="0">
                <a:solidFill>
                  <a:srgbClr val="FF0000"/>
                </a:solidFill>
              </a:rPr>
              <a:t>Remember</a:t>
            </a:r>
            <a:r>
              <a:rPr lang="en-US" sz="3600" dirty="0" smtClean="0"/>
              <a:t> </a:t>
            </a:r>
            <a:endParaRPr lang="en-US" sz="3600" dirty="0"/>
          </a:p>
          <a:p>
            <a:pPr algn="l" rtl="0">
              <a:buFont typeface="Wingdings" pitchFamily="2" charset="2"/>
              <a:buChar char="q"/>
            </a:pPr>
            <a:r>
              <a:rPr lang="en-US" sz="3200" dirty="0" smtClean="0">
                <a:solidFill>
                  <a:srgbClr val="FF0000"/>
                </a:solidFill>
              </a:rPr>
              <a:t>Washing </a:t>
            </a:r>
            <a:r>
              <a:rPr lang="en-US" sz="3200" dirty="0">
                <a:solidFill>
                  <a:srgbClr val="FF0000"/>
                </a:solidFill>
              </a:rPr>
              <a:t>with chlorinated potable water does not rule out the possibility of bacterial growth especially for bacteria that survive and multiply within the stomata and on cut edges of the produce</a:t>
            </a:r>
            <a:r>
              <a:rPr lang="en-US" sz="3200" dirty="0" smtClean="0"/>
              <a:t>.</a:t>
            </a:r>
          </a:p>
          <a:p>
            <a:pPr algn="l" rtl="0">
              <a:buFont typeface="Wingdings" pitchFamily="2" charset="2"/>
              <a:buChar char="q"/>
            </a:pPr>
            <a:r>
              <a:rPr lang="en-US" sz="3200" dirty="0" smtClean="0">
                <a:solidFill>
                  <a:srgbClr val="FF0000"/>
                </a:solidFill>
              </a:rPr>
              <a:t>Juices and fluids from the cut fresh produce are suitable media for microbial growth, therefore, hygiene precautions and GHP shall be followed. </a:t>
            </a:r>
          </a:p>
          <a:p>
            <a:pPr algn="l" rtl="0"/>
            <a:endParaRPr lang="ar-AE" dirty="0"/>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p:txBody>
          <a:bodyPr/>
          <a:lstStyle/>
          <a:p>
            <a:pPr>
              <a:defRPr/>
            </a:pPr>
            <a:r>
              <a:rPr lang="en-US" dirty="0" smtClean="0"/>
              <a:t>Abu Dhabi Food Control Authority</a:t>
            </a:r>
            <a:endParaRPr lang="en-US" dirty="0"/>
          </a:p>
        </p:txBody>
      </p:sp>
      <p:sp>
        <p:nvSpPr>
          <p:cNvPr id="3" name="TextBox 2"/>
          <p:cNvSpPr txBox="1"/>
          <p:nvPr/>
        </p:nvSpPr>
        <p:spPr>
          <a:xfrm>
            <a:off x="180406" y="1988840"/>
            <a:ext cx="9217024" cy="3908762"/>
          </a:xfrm>
          <a:prstGeom prst="rect">
            <a:avLst/>
          </a:prstGeom>
          <a:noFill/>
        </p:spPr>
        <p:txBody>
          <a:bodyPr wrap="square" rtlCol="1">
            <a:spAutoFit/>
          </a:bodyPr>
          <a:lstStyle/>
          <a:p>
            <a:pPr algn="l" rtl="0"/>
            <a:r>
              <a:rPr lang="en-US" sz="1600" dirty="0" smtClean="0"/>
              <a:t>References :</a:t>
            </a:r>
          </a:p>
          <a:p>
            <a:pPr algn="l" rtl="0"/>
            <a:endParaRPr lang="en-US" sz="1600" dirty="0" smtClean="0"/>
          </a:p>
          <a:p>
            <a:pPr algn="l" rtl="0"/>
            <a:r>
              <a:rPr lang="en-US" sz="1200" dirty="0" smtClean="0"/>
              <a:t>1-Anwar S. (2007). Microbial contamination of salads in Abu Dhabi Hotels .Food safety Workshop, Sharjah, UAE 2007 Unpublished work (personal communication) .</a:t>
            </a:r>
          </a:p>
          <a:p>
            <a:pPr algn="l" rtl="0"/>
            <a:r>
              <a:rPr lang="en-US" sz="1200" dirty="0" smtClean="0"/>
              <a:t> </a:t>
            </a:r>
          </a:p>
          <a:p>
            <a:pPr lvl="0" algn="l" rtl="0"/>
            <a:r>
              <a:rPr lang="en-US" sz="1200" dirty="0" smtClean="0"/>
              <a:t>2-Griffin, P. M. 1998. Epidemiology of Shiga toxin-producing </a:t>
            </a:r>
            <a:r>
              <a:rPr lang="en-US" sz="1200" i="1" dirty="0" smtClean="0"/>
              <a:t>Escherichia coli</a:t>
            </a:r>
            <a:r>
              <a:rPr lang="en-US" sz="1200" dirty="0" smtClean="0"/>
              <a:t> infections in humans in the United States, p. 15-22. In J. B. </a:t>
            </a:r>
            <a:r>
              <a:rPr lang="en-US" sz="1200" dirty="0" err="1" smtClean="0"/>
              <a:t>Kaper</a:t>
            </a:r>
            <a:r>
              <a:rPr lang="en-US" sz="1200" dirty="0" smtClean="0"/>
              <a:t> and A. D. O'Brien (ed.), </a:t>
            </a:r>
            <a:r>
              <a:rPr lang="en-US" sz="1200" i="1" dirty="0" smtClean="0"/>
              <a:t>Escherichia coli O157:H7</a:t>
            </a:r>
            <a:r>
              <a:rPr lang="en-US" sz="1200" dirty="0" smtClean="0"/>
              <a:t> and other Shiga toxin-producing </a:t>
            </a:r>
            <a:r>
              <a:rPr lang="en-US" sz="1200" i="1" dirty="0" smtClean="0"/>
              <a:t>E. coli</a:t>
            </a:r>
            <a:r>
              <a:rPr lang="en-US" sz="1200" dirty="0" smtClean="0"/>
              <a:t> strains. American Society for Microbiology Press, Washington, D.C. </a:t>
            </a:r>
          </a:p>
          <a:p>
            <a:pPr lvl="0" algn="l" rtl="0"/>
            <a:endParaRPr lang="en-US" sz="1200" dirty="0" smtClean="0"/>
          </a:p>
          <a:p>
            <a:pPr lvl="0" algn="l" rtl="0"/>
            <a:r>
              <a:rPr lang="en-US" sz="1200" dirty="0" smtClean="0"/>
              <a:t>3-WHO-FAO Expert meeting on Microbial Hazards associated with Fresh Produce. Meeting Report 2008</a:t>
            </a:r>
          </a:p>
          <a:p>
            <a:pPr rtl="0"/>
            <a:r>
              <a:rPr lang="en-US" sz="1200" dirty="0" smtClean="0"/>
              <a:t> </a:t>
            </a:r>
          </a:p>
          <a:p>
            <a:pPr lvl="0" algn="l" rtl="0"/>
            <a:r>
              <a:rPr lang="en-US" sz="1200" dirty="0" smtClean="0"/>
              <a:t>4-Mary S. Palumbo, James R. </a:t>
            </a:r>
            <a:r>
              <a:rPr lang="en-US" sz="1200" dirty="0" err="1" smtClean="0"/>
              <a:t>Gorny</a:t>
            </a:r>
            <a:r>
              <a:rPr lang="en-US" sz="1200" dirty="0" smtClean="0"/>
              <a:t>, David E. </a:t>
            </a:r>
            <a:r>
              <a:rPr lang="en-US" sz="1200" dirty="0" err="1" smtClean="0"/>
              <a:t>Gombas</a:t>
            </a:r>
            <a:r>
              <a:rPr lang="en-US" sz="1200" dirty="0" smtClean="0"/>
              <a:t>, Larry R. </a:t>
            </a:r>
            <a:r>
              <a:rPr lang="en-US" sz="1200" dirty="0" err="1" smtClean="0"/>
              <a:t>Beuchat</a:t>
            </a:r>
            <a:r>
              <a:rPr lang="en-US" sz="1200" dirty="0" smtClean="0"/>
              <a:t>, </a:t>
            </a:r>
            <a:r>
              <a:rPr lang="en-US" sz="1200" dirty="0" err="1" smtClean="0"/>
              <a:t>ChristineM</a:t>
            </a:r>
            <a:r>
              <a:rPr lang="en-US" sz="1200" dirty="0" smtClean="0"/>
              <a:t>. Bruhn, Barbara </a:t>
            </a:r>
            <a:r>
              <a:rPr lang="en-US" sz="1200" dirty="0" err="1" smtClean="0"/>
              <a:t>Cassens</a:t>
            </a:r>
            <a:r>
              <a:rPr lang="en-US" sz="1200" dirty="0" smtClean="0"/>
              <a:t>, Pascal </a:t>
            </a:r>
            <a:r>
              <a:rPr lang="en-US" sz="1200" dirty="0" err="1" smtClean="0"/>
              <a:t>Delaquis</a:t>
            </a:r>
            <a:r>
              <a:rPr lang="en-US" sz="1200" dirty="0" smtClean="0"/>
              <a:t>, Jeffrey M. Farber, Linda J. Harris, Keith Ito, Michael T. </a:t>
            </a:r>
            <a:r>
              <a:rPr lang="en-US" sz="1200" dirty="0" err="1" smtClean="0"/>
              <a:t>Osterholm</a:t>
            </a:r>
            <a:r>
              <a:rPr lang="en-US" sz="1200" dirty="0" smtClean="0"/>
              <a:t>, Michelle Smith, and </a:t>
            </a:r>
            <a:r>
              <a:rPr lang="en-US" sz="1200" dirty="0" err="1" smtClean="0"/>
              <a:t>KatherineM.J</a:t>
            </a:r>
            <a:r>
              <a:rPr lang="en-US" sz="1200" dirty="0" smtClean="0"/>
              <a:t>. Swanson (2007) , Recommendations for Handling Fresh-cut Leafy Green Salads by Consumers and Retail Foodservice Operators, Food Protection Trends,2007 , Vol. 27, No. 11, Pages 892–898 </a:t>
            </a:r>
          </a:p>
          <a:p>
            <a:pPr lvl="0" algn="l" rtl="0"/>
            <a:endParaRPr lang="en-US" sz="1200" dirty="0" smtClean="0"/>
          </a:p>
          <a:p>
            <a:pPr lvl="0" algn="l" rtl="0"/>
            <a:r>
              <a:rPr lang="en-US" sz="1200" dirty="0" smtClean="0"/>
              <a:t>5-Seo, K. H., and J. F. Frank. 1999. At­tachment of Escherichia coli O157:H7 to lettuce leaf surface and bac­terial viability in response to chlo­rine treatment as demonstrated by using </a:t>
            </a:r>
            <a:r>
              <a:rPr lang="en-US" sz="1200" dirty="0" err="1" smtClean="0"/>
              <a:t>confocal</a:t>
            </a:r>
            <a:r>
              <a:rPr lang="en-US" sz="1200" dirty="0" smtClean="0"/>
              <a:t> scanning laser microscopy. J. Food Prot. 62:3–9.4.</a:t>
            </a:r>
          </a:p>
          <a:p>
            <a:pPr lvl="0" algn="l" rtl="0"/>
            <a:endParaRPr lang="en-US" sz="1200" dirty="0" smtClean="0"/>
          </a:p>
          <a:p>
            <a:pPr lvl="0" algn="l" rtl="0"/>
            <a:endParaRPr lang="en-US" sz="1200" dirty="0" smtClean="0"/>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p:txBody>
          <a:bodyPr/>
          <a:lstStyle/>
          <a:p>
            <a:pPr>
              <a:defRPr/>
            </a:pPr>
            <a:r>
              <a:rPr lang="en-US" smtClean="0"/>
              <a:t>Abu Dhabi Food Control Authority</a:t>
            </a:r>
            <a:endParaRPr lang="en-US"/>
          </a:p>
        </p:txBody>
      </p:sp>
      <p:sp>
        <p:nvSpPr>
          <p:cNvPr id="3" name="TextBox 2"/>
          <p:cNvSpPr txBox="1"/>
          <p:nvPr/>
        </p:nvSpPr>
        <p:spPr>
          <a:xfrm>
            <a:off x="180406" y="1988840"/>
            <a:ext cx="9289032" cy="3847207"/>
          </a:xfrm>
          <a:prstGeom prst="rect">
            <a:avLst/>
          </a:prstGeom>
          <a:noFill/>
        </p:spPr>
        <p:txBody>
          <a:bodyPr wrap="square" rtlCol="1">
            <a:spAutoFit/>
          </a:bodyPr>
          <a:lstStyle/>
          <a:p>
            <a:pPr algn="l" rtl="0"/>
            <a:r>
              <a:rPr lang="en-US" sz="1600" dirty="0" smtClean="0"/>
              <a:t>References :</a:t>
            </a:r>
          </a:p>
          <a:p>
            <a:pPr algn="l" rtl="0"/>
            <a:endParaRPr lang="en-US" sz="1600" dirty="0" smtClean="0"/>
          </a:p>
          <a:p>
            <a:pPr lvl="0" algn="l" rtl="0"/>
            <a:r>
              <a:rPr lang="en-US" sz="1200" dirty="0" smtClean="0"/>
              <a:t>6-Little CL, Gillespie! A (2008). Prepared Salads and Public Health. J. Appl.   </a:t>
            </a:r>
            <a:r>
              <a:rPr lang="en-US" sz="1200" dirty="0" err="1" smtClean="0"/>
              <a:t>Microbiol</a:t>
            </a:r>
            <a:r>
              <a:rPr lang="en-US" sz="1200" dirty="0" smtClean="0"/>
              <a:t>. (2008) Dec.105 (6) 1729-43</a:t>
            </a:r>
          </a:p>
          <a:p>
            <a:pPr algn="l" rtl="0"/>
            <a:endParaRPr lang="en-US" sz="1600" dirty="0" smtClean="0"/>
          </a:p>
          <a:p>
            <a:pPr algn="l" rtl="0"/>
            <a:endParaRPr lang="en-US" sz="1600" dirty="0" smtClean="0"/>
          </a:p>
          <a:p>
            <a:pPr algn="l" rtl="0"/>
            <a:r>
              <a:rPr lang="en-US" sz="1200" dirty="0" smtClean="0"/>
              <a:t>7-  </a:t>
            </a:r>
            <a:r>
              <a:rPr lang="en-US" sz="1200" dirty="0" err="1" smtClean="0"/>
              <a:t>Sivapalasingam</a:t>
            </a:r>
            <a:r>
              <a:rPr lang="en-US" sz="1200" dirty="0" smtClean="0"/>
              <a:t>, S., C. R. Friedman, L. Cohen, and R. V. </a:t>
            </a:r>
            <a:r>
              <a:rPr lang="en-US" sz="1200" dirty="0" err="1" smtClean="0"/>
              <a:t>Tauxe</a:t>
            </a:r>
            <a:r>
              <a:rPr lang="en-US" sz="1200" dirty="0" smtClean="0"/>
              <a:t>. 2004. Fresh produce: a growing cause of outbreaks of foodborne illness in the United States, 1973 through 1997. J. Food Prot. 67:2342-2353</a:t>
            </a:r>
          </a:p>
          <a:p>
            <a:pPr algn="l" rtl="0"/>
            <a:endParaRPr lang="en-US" sz="1600" dirty="0" smtClean="0"/>
          </a:p>
          <a:p>
            <a:pPr algn="l" rtl="0"/>
            <a:endParaRPr lang="en-US" sz="1600" dirty="0" smtClean="0"/>
          </a:p>
          <a:p>
            <a:pPr lvl="0" algn="l" rtl="0"/>
            <a:r>
              <a:rPr lang="en-US" sz="1200" dirty="0" smtClean="0"/>
              <a:t>8-Food and Drug Administration (2008), FDA Warns Consumers Nationwide Not to Eat Certain Types of Raw Red Tomatoes, for immediate release, June 7, 2008 </a:t>
            </a:r>
          </a:p>
          <a:p>
            <a:pPr lvl="0" algn="l" rtl="0"/>
            <a:endParaRPr lang="en-US" sz="1200" dirty="0" smtClean="0"/>
          </a:p>
          <a:p>
            <a:pPr lvl="0" algn="l" rtl="0"/>
            <a:r>
              <a:rPr lang="en-US" sz="1200" dirty="0" smtClean="0"/>
              <a:t>9-Kiran </a:t>
            </a:r>
            <a:r>
              <a:rPr lang="en-US" sz="1200" dirty="0" err="1" smtClean="0"/>
              <a:t>Pingulkar</a:t>
            </a:r>
            <a:r>
              <a:rPr lang="en-US" sz="1200" dirty="0" smtClean="0"/>
              <a:t>, </a:t>
            </a:r>
            <a:r>
              <a:rPr lang="en-US" sz="1200" dirty="0" err="1" smtClean="0"/>
              <a:t>Anu</a:t>
            </a:r>
            <a:r>
              <a:rPr lang="en-US" sz="1200" dirty="0" smtClean="0"/>
              <a:t> </a:t>
            </a:r>
            <a:r>
              <a:rPr lang="en-US" sz="1200" dirty="0" err="1" smtClean="0"/>
              <a:t>Kamat</a:t>
            </a:r>
            <a:r>
              <a:rPr lang="en-US" sz="1200" dirty="0" smtClean="0"/>
              <a:t>, </a:t>
            </a:r>
            <a:r>
              <a:rPr lang="en-US" sz="1200" dirty="0" err="1" smtClean="0"/>
              <a:t>Dilip</a:t>
            </a:r>
            <a:r>
              <a:rPr lang="en-US" sz="1200" dirty="0" smtClean="0"/>
              <a:t> </a:t>
            </a:r>
            <a:r>
              <a:rPr lang="en-US" sz="1200" dirty="0" err="1" smtClean="0"/>
              <a:t>Bongirwar</a:t>
            </a:r>
            <a:r>
              <a:rPr lang="en-US" sz="1200" dirty="0" smtClean="0"/>
              <a:t> ‌, Microbiological quality of fresh leafy vegetables, salad components and ready-to-eat </a:t>
            </a:r>
            <a:r>
              <a:rPr lang="en-US" sz="1200" dirty="0" err="1" smtClean="0"/>
              <a:t>salads:anevidence</a:t>
            </a:r>
            <a:r>
              <a:rPr lang="en-US" sz="1200" dirty="0" smtClean="0"/>
              <a:t> of inhibition of </a:t>
            </a:r>
            <a:r>
              <a:rPr lang="en-US" sz="1200" dirty="0" err="1" smtClean="0"/>
              <a:t>Listeria</a:t>
            </a:r>
            <a:r>
              <a:rPr lang="en-US" sz="1200" dirty="0" smtClean="0"/>
              <a:t> monocytogenes in tomatoes, International Journal of food Science and nutrition: 2001, Vol. 52, No. 1, Pages 15-23</a:t>
            </a:r>
          </a:p>
          <a:p>
            <a:pPr lvl="0" algn="l" rtl="0"/>
            <a:endParaRPr lang="en-US" sz="1200" dirty="0" smtClean="0"/>
          </a:p>
          <a:p>
            <a:pPr lvl="0" algn="l" rtl="0"/>
            <a:endParaRPr lang="en-US" sz="1200" dirty="0" smtClean="0"/>
          </a:p>
          <a:p>
            <a:pPr algn="l" rtl="0"/>
            <a:endParaRPr lang="en-US" sz="1200" dirty="0"/>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p:txBody>
          <a:bodyPr/>
          <a:lstStyle/>
          <a:p>
            <a:pPr>
              <a:defRPr/>
            </a:pPr>
            <a:r>
              <a:rPr lang="en-US" smtClean="0"/>
              <a:t>Abu Dhabi Food Control Authority</a:t>
            </a:r>
            <a:endParaRPr lang="en-US"/>
          </a:p>
        </p:txBody>
      </p:sp>
      <p:sp>
        <p:nvSpPr>
          <p:cNvPr id="3" name="TextBox 2"/>
          <p:cNvSpPr txBox="1"/>
          <p:nvPr/>
        </p:nvSpPr>
        <p:spPr>
          <a:xfrm>
            <a:off x="324421" y="2924944"/>
            <a:ext cx="9001000" cy="1754326"/>
          </a:xfrm>
          <a:prstGeom prst="rect">
            <a:avLst/>
          </a:prstGeom>
          <a:noFill/>
        </p:spPr>
        <p:txBody>
          <a:bodyPr wrap="square" rtlCol="1">
            <a:spAutoFit/>
          </a:bodyPr>
          <a:lstStyle/>
          <a:p>
            <a:pPr algn="ctr" eaLnBrk="1" hangingPunct="1"/>
            <a:r>
              <a:rPr lang="en-US" sz="3600" dirty="0" smtClean="0">
                <a:latin typeface="Times New Roman" pitchFamily="18" charset="0"/>
                <a:cs typeface="Times New Roman" pitchFamily="18" charset="0"/>
              </a:rPr>
              <a:t>Abdellatif Eldaw (PhD),</a:t>
            </a:r>
          </a:p>
          <a:p>
            <a:pPr algn="ctr" eaLnBrk="1" hangingPunct="1"/>
            <a:r>
              <a:rPr lang="en-US" sz="3600" dirty="0" smtClean="0">
                <a:latin typeface="Times New Roman" pitchFamily="18" charset="0"/>
                <a:cs typeface="Times New Roman" pitchFamily="18" charset="0"/>
              </a:rPr>
              <a:t>Anwar Alsaad (PhD), </a:t>
            </a:r>
          </a:p>
          <a:p>
            <a:pPr algn="ctr" rtl="0" eaLnBrk="1" hangingPunct="1"/>
            <a:r>
              <a:rPr lang="en-US" sz="3600" dirty="0" smtClean="0">
                <a:latin typeface="Times New Roman" pitchFamily="18" charset="0"/>
                <a:cs typeface="Times New Roman" pitchFamily="18" charset="0"/>
              </a:rPr>
              <a:t>Hassan Al Marzouqi (BSc).</a:t>
            </a:r>
            <a:endParaRPr lang="ar-AE" sz="3600" dirty="0"/>
          </a:p>
        </p:txBody>
      </p:sp>
      <p:sp>
        <p:nvSpPr>
          <p:cNvPr id="4" name="TextBox 3"/>
          <p:cNvSpPr txBox="1"/>
          <p:nvPr/>
        </p:nvSpPr>
        <p:spPr>
          <a:xfrm>
            <a:off x="612453" y="1484784"/>
            <a:ext cx="8424936" cy="1446550"/>
          </a:xfrm>
          <a:prstGeom prst="rect">
            <a:avLst/>
          </a:prstGeom>
          <a:noFill/>
        </p:spPr>
        <p:txBody>
          <a:bodyPr wrap="square" rtlCol="1">
            <a:spAutoFit/>
          </a:bodyPr>
          <a:lstStyle/>
          <a:p>
            <a:pPr algn="ctr" rtl="0"/>
            <a:r>
              <a:rPr lang="en-US" sz="8800" b="1" spc="50" dirty="0" smtClean="0">
                <a:ln w="12700" cmpd="sng">
                  <a:solidFill>
                    <a:schemeClr val="accent6">
                      <a:satMod val="120000"/>
                      <a:shade val="80000"/>
                    </a:schemeClr>
                  </a:solidFill>
                  <a:prstDash val="solid"/>
                </a:ln>
                <a:solidFill>
                  <a:srgbClr val="FFFF00"/>
                </a:solidFill>
                <a:effectLst>
                  <a:glow rad="53100">
                    <a:schemeClr val="accent6">
                      <a:satMod val="180000"/>
                      <a:alpha val="30000"/>
                    </a:schemeClr>
                  </a:glow>
                </a:effectLst>
                <a:latin typeface="Arial" charset="0"/>
                <a:cs typeface="Arial" charset="0"/>
              </a:rPr>
              <a:t>Thank you !</a:t>
            </a:r>
          </a:p>
        </p:txBody>
      </p:sp>
      <p:pic>
        <p:nvPicPr>
          <p:cNvPr id="5" name="Picture 7" descr="potato-salad"/>
          <p:cNvPicPr>
            <a:picLocks noChangeAspect="1" noChangeArrowheads="1"/>
          </p:cNvPicPr>
          <p:nvPr/>
        </p:nvPicPr>
        <p:blipFill>
          <a:blip r:embed="rId2" cstate="print"/>
          <a:srcRect l="7931" t="3163" r="2834" b="9245"/>
          <a:stretch>
            <a:fillRect/>
          </a:stretch>
        </p:blipFill>
        <p:spPr bwMode="auto">
          <a:xfrm>
            <a:off x="1980605" y="4729264"/>
            <a:ext cx="5544616" cy="1940096"/>
          </a:xfrm>
          <a:prstGeom prst="rect">
            <a:avLst/>
          </a:prstGeom>
          <a:ln>
            <a:noFill/>
          </a:ln>
          <a:effectLst>
            <a:softEdge rad="112500"/>
          </a:effectLst>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p:txBody>
          <a:bodyPr/>
          <a:lstStyle/>
          <a:p>
            <a:pPr>
              <a:defRPr/>
            </a:pPr>
            <a:r>
              <a:rPr lang="en-US" dirty="0" smtClean="0"/>
              <a:t>Abu Dhabi Food Control Authority</a:t>
            </a:r>
            <a:endParaRPr lang="en-US" dirty="0"/>
          </a:p>
        </p:txBody>
      </p:sp>
      <p:sp>
        <p:nvSpPr>
          <p:cNvPr id="3" name="TextBox 2"/>
          <p:cNvSpPr txBox="1"/>
          <p:nvPr/>
        </p:nvSpPr>
        <p:spPr>
          <a:xfrm>
            <a:off x="324421" y="2132857"/>
            <a:ext cx="9145016" cy="1938992"/>
          </a:xfrm>
          <a:prstGeom prst="rect">
            <a:avLst/>
          </a:prstGeom>
          <a:noFill/>
        </p:spPr>
        <p:txBody>
          <a:bodyPr wrap="square" rtlCol="1">
            <a:spAutoFit/>
          </a:bodyPr>
          <a:lstStyle/>
          <a:p>
            <a:pPr algn="ctr" rtl="0"/>
            <a:r>
              <a:rPr lang="en-US" sz="4000" dirty="0" smtClean="0">
                <a:solidFill>
                  <a:srgbClr val="002060"/>
                </a:solidFill>
              </a:rPr>
              <a:t>Salad and Fresh Produce –Related Food Episodes</a:t>
            </a:r>
            <a:endParaRPr lang="en-US" sz="4000" dirty="0" smtClean="0"/>
          </a:p>
          <a:p>
            <a:pPr algn="ctr" rtl="0"/>
            <a:r>
              <a:rPr lang="en-US" sz="4000" dirty="0" smtClean="0"/>
              <a:t>Global Data and Information</a:t>
            </a:r>
            <a:endParaRPr lang="ar-AE" dirty="0"/>
          </a:p>
        </p:txBody>
      </p:sp>
      <p:pic>
        <p:nvPicPr>
          <p:cNvPr id="4" name="Picture 2" descr="C:\Documents and Settings\anwar.saad\My Documents\My Pictures\tb-090126-Salmonella-12p_htease.jpg"/>
          <p:cNvPicPr>
            <a:picLocks noChangeAspect="1" noChangeArrowheads="1"/>
          </p:cNvPicPr>
          <p:nvPr/>
        </p:nvPicPr>
        <p:blipFill>
          <a:blip r:embed="rId2" cstate="print"/>
          <a:srcRect/>
          <a:stretch>
            <a:fillRect/>
          </a:stretch>
        </p:blipFill>
        <p:spPr bwMode="auto">
          <a:xfrm flipV="1">
            <a:off x="2556669" y="4005064"/>
            <a:ext cx="4752528" cy="2592288"/>
          </a:xfrm>
          <a:prstGeom prst="rect">
            <a:avLst/>
          </a:prstGeom>
          <a:noFill/>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p:txBody>
          <a:bodyPr/>
          <a:lstStyle/>
          <a:p>
            <a:pPr>
              <a:defRPr/>
            </a:pPr>
            <a:r>
              <a:rPr lang="en-US" dirty="0" smtClean="0"/>
              <a:t>Abu Dhabi Food Control Authority</a:t>
            </a:r>
            <a:endParaRPr lang="en-US" dirty="0"/>
          </a:p>
        </p:txBody>
      </p:sp>
      <p:sp>
        <p:nvSpPr>
          <p:cNvPr id="3" name="TextBox 2"/>
          <p:cNvSpPr txBox="1"/>
          <p:nvPr/>
        </p:nvSpPr>
        <p:spPr>
          <a:xfrm>
            <a:off x="396428" y="1514876"/>
            <a:ext cx="9073009" cy="3600986"/>
          </a:xfrm>
          <a:prstGeom prst="rect">
            <a:avLst/>
          </a:prstGeom>
          <a:noFill/>
        </p:spPr>
        <p:txBody>
          <a:bodyPr wrap="square" rtlCol="1">
            <a:spAutoFit/>
          </a:bodyPr>
          <a:lstStyle/>
          <a:p>
            <a:pPr algn="l" rtl="0"/>
            <a:endParaRPr lang="en-US" sz="3600" dirty="0" smtClean="0"/>
          </a:p>
          <a:p>
            <a:pPr algn="l" rtl="0"/>
            <a:r>
              <a:rPr lang="en-US" sz="3200" dirty="0" smtClean="0">
                <a:latin typeface="Cambria" pitchFamily="18" charset="0"/>
              </a:rPr>
              <a:t>From 1996 to 2006, in USA,  seventy-two foodborne illness outbreaks were associated with the consumption of fresh produce. Factors (for incidence and reporting) include: aging population , global trade increase , a more complex supply chain, ……</a:t>
            </a:r>
            <a:endParaRPr lang="ar-AE" sz="3200" dirty="0">
              <a:latin typeface="Cambria" pitchFamily="18" charset="0"/>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p:txBody>
          <a:bodyPr/>
          <a:lstStyle/>
          <a:p>
            <a:pPr>
              <a:defRPr/>
            </a:pPr>
            <a:r>
              <a:rPr lang="en-US" dirty="0" smtClean="0"/>
              <a:t>Abu Dhabi Food Control Authority</a:t>
            </a:r>
            <a:endParaRPr lang="en-US" dirty="0"/>
          </a:p>
        </p:txBody>
      </p:sp>
      <p:sp>
        <p:nvSpPr>
          <p:cNvPr id="3" name="TextBox 2"/>
          <p:cNvSpPr txBox="1"/>
          <p:nvPr/>
        </p:nvSpPr>
        <p:spPr>
          <a:xfrm>
            <a:off x="324421" y="1412776"/>
            <a:ext cx="9145016" cy="3539430"/>
          </a:xfrm>
          <a:prstGeom prst="rect">
            <a:avLst/>
          </a:prstGeom>
          <a:noFill/>
        </p:spPr>
        <p:txBody>
          <a:bodyPr wrap="square" rtlCol="1">
            <a:spAutoFit/>
          </a:bodyPr>
          <a:lstStyle/>
          <a:p>
            <a:pPr algn="l" rtl="0"/>
            <a:endParaRPr lang="en-US" sz="3600" dirty="0" smtClean="0"/>
          </a:p>
          <a:p>
            <a:pPr algn="l" rtl="0"/>
            <a:r>
              <a:rPr lang="en-US" sz="3200" dirty="0">
                <a:latin typeface="Cambria" pitchFamily="18" charset="0"/>
              </a:rPr>
              <a:t>……. </a:t>
            </a:r>
            <a:r>
              <a:rPr lang="en-US" sz="3200" dirty="0" smtClean="0">
                <a:latin typeface="Cambria" pitchFamily="18" charset="0"/>
              </a:rPr>
              <a:t>Improved surveillance </a:t>
            </a:r>
            <a:r>
              <a:rPr lang="en-US" sz="3200" dirty="0">
                <a:latin typeface="Cambria" pitchFamily="18" charset="0"/>
              </a:rPr>
              <a:t>and detection of foodborne illness, improvements in epidemiological investigation, and increasingly better methods to identify pathogens </a:t>
            </a:r>
            <a:endParaRPr lang="en-US" sz="3200" dirty="0" smtClean="0">
              <a:latin typeface="Cambria" pitchFamily="18" charset="0"/>
            </a:endParaRPr>
          </a:p>
          <a:p>
            <a:pPr algn="l" rtl="0"/>
            <a:endParaRPr lang="en-US" sz="3600" dirty="0" smtClean="0"/>
          </a:p>
          <a:p>
            <a:pPr algn="l" rtl="0"/>
            <a:r>
              <a:rPr lang="en-US" sz="2400" dirty="0" smtClean="0"/>
              <a:t> (</a:t>
            </a:r>
            <a:r>
              <a:rPr lang="en-US" sz="2400" dirty="0"/>
              <a:t>ref :http://www.cfsan.fda.gov/guidance.html  (2008) </a:t>
            </a:r>
            <a:endParaRPr lang="ar-AE" sz="2400" dirty="0"/>
          </a:p>
        </p:txBody>
      </p:sp>
      <p:sp>
        <p:nvSpPr>
          <p:cNvPr id="6" name="Action Button: Information 5">
            <a:hlinkClick r:id="" action="ppaction://noaction" highlightClick="1"/>
          </p:cNvPr>
          <p:cNvSpPr/>
          <p:nvPr/>
        </p:nvSpPr>
        <p:spPr bwMode="auto">
          <a:xfrm>
            <a:off x="6949157" y="3645024"/>
            <a:ext cx="288032" cy="216024"/>
          </a:xfrm>
          <a:prstGeom prst="actionButtonInformation">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1" anchor="t" anchorCtr="0" compatLnSpc="1">
            <a:prstTxWarp prst="textNoShape">
              <a:avLst/>
            </a:prstTxWarp>
          </a:bodyPr>
          <a:lstStyle/>
          <a:p>
            <a:pPr marL="0" marR="0" indent="0" algn="r" defTabSz="914400" rtl="1" eaLnBrk="1" fontAlgn="base" latinLnBrk="0" hangingPunct="1">
              <a:lnSpc>
                <a:spcPct val="100000"/>
              </a:lnSpc>
              <a:spcBef>
                <a:spcPct val="0"/>
              </a:spcBef>
              <a:spcAft>
                <a:spcPct val="0"/>
              </a:spcAft>
              <a:buClrTx/>
              <a:buSzTx/>
              <a:buFontTx/>
              <a:buNone/>
              <a:tabLst/>
            </a:pPr>
            <a:endParaRPr kumimoji="0" lang="ar-AE" sz="1800" b="0" i="0" u="none" strike="noStrike" cap="none" normalizeH="0" baseline="0" smtClean="0">
              <a:ln>
                <a:noFill/>
              </a:ln>
              <a:solidFill>
                <a:schemeClr val="tx1"/>
              </a:solidFill>
              <a:effectLst/>
              <a:latin typeface="Arial" charset="0"/>
              <a:cs typeface="Arial" charset="0"/>
            </a:endParaRPr>
          </a:p>
        </p:txBody>
      </p:sp>
      <p:sp>
        <p:nvSpPr>
          <p:cNvPr id="8" name="Action Button: Information 7">
            <a:hlinkClick r:id="" action="ppaction://noaction" highlightClick="1"/>
          </p:cNvPr>
          <p:cNvSpPr/>
          <p:nvPr/>
        </p:nvSpPr>
        <p:spPr bwMode="auto">
          <a:xfrm>
            <a:off x="180405" y="4581128"/>
            <a:ext cx="288032" cy="216024"/>
          </a:xfrm>
          <a:prstGeom prst="actionButtonInformation">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1" anchor="t" anchorCtr="0" compatLnSpc="1">
            <a:prstTxWarp prst="textNoShape">
              <a:avLst/>
            </a:prstTxWarp>
          </a:bodyPr>
          <a:lstStyle/>
          <a:p>
            <a:pPr marL="0" marR="0" indent="0" algn="r" defTabSz="914400" rtl="1" eaLnBrk="1" fontAlgn="base" latinLnBrk="0" hangingPunct="1">
              <a:lnSpc>
                <a:spcPct val="100000"/>
              </a:lnSpc>
              <a:spcBef>
                <a:spcPct val="0"/>
              </a:spcBef>
              <a:spcAft>
                <a:spcPct val="0"/>
              </a:spcAft>
              <a:buClrTx/>
              <a:buSzTx/>
              <a:buFontTx/>
              <a:buNone/>
              <a:tabLst/>
            </a:pPr>
            <a:endParaRPr kumimoji="0" lang="ar-AE" sz="1800" b="0" i="0" u="none" strike="noStrike" cap="none" normalizeH="0" baseline="0" smtClean="0">
              <a:ln>
                <a:noFill/>
              </a:ln>
              <a:solidFill>
                <a:schemeClr val="tx1"/>
              </a:solidFill>
              <a:effectLst/>
              <a:latin typeface="Arial" charset="0"/>
              <a:cs typeface="Arial" charset="0"/>
            </a:endParaRPr>
          </a:p>
        </p:txBody>
      </p:sp>
    </p:spTree>
    <p:extLst>
      <p:ext uri="{BB962C8B-B14F-4D97-AF65-F5344CB8AC3E}">
        <p14:creationId xmlns:p14="http://schemas.microsoft.com/office/powerpoint/2010/main" val="269698664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p:txBody>
          <a:bodyPr/>
          <a:lstStyle/>
          <a:p>
            <a:pPr>
              <a:defRPr/>
            </a:pPr>
            <a:r>
              <a:rPr lang="en-US" dirty="0" smtClean="0"/>
              <a:t>Abu Dhabi Food Control Authority</a:t>
            </a:r>
            <a:endParaRPr lang="en-US" dirty="0"/>
          </a:p>
        </p:txBody>
      </p:sp>
      <p:sp>
        <p:nvSpPr>
          <p:cNvPr id="3" name="TextBox 2"/>
          <p:cNvSpPr txBox="1"/>
          <p:nvPr/>
        </p:nvSpPr>
        <p:spPr>
          <a:xfrm>
            <a:off x="324421" y="2420888"/>
            <a:ext cx="9145016" cy="3046988"/>
          </a:xfrm>
          <a:prstGeom prst="rect">
            <a:avLst/>
          </a:prstGeom>
          <a:noFill/>
        </p:spPr>
        <p:txBody>
          <a:bodyPr wrap="square" rtlCol="1">
            <a:spAutoFit/>
          </a:bodyPr>
          <a:lstStyle/>
          <a:p>
            <a:pPr algn="l" rtl="0"/>
            <a:r>
              <a:rPr lang="en-US" sz="3200" dirty="0" smtClean="0">
                <a:latin typeface="Cambria" pitchFamily="18" charset="0"/>
              </a:rPr>
              <a:t>In </a:t>
            </a:r>
            <a:r>
              <a:rPr lang="en-US" sz="3200" dirty="0">
                <a:latin typeface="Cambria" pitchFamily="18" charset="0"/>
              </a:rPr>
              <a:t>2000, </a:t>
            </a:r>
            <a:r>
              <a:rPr lang="en-US" sz="3200" dirty="0" smtClean="0">
                <a:latin typeface="Cambria" pitchFamily="18" charset="0"/>
              </a:rPr>
              <a:t>at </a:t>
            </a:r>
            <a:r>
              <a:rPr lang="en-US" sz="3200" dirty="0">
                <a:latin typeface="Cambria" pitchFamily="18" charset="0"/>
              </a:rPr>
              <a:t>least 140 people in Denmark, Germany, </a:t>
            </a:r>
            <a:r>
              <a:rPr lang="en-US" sz="3200" dirty="0">
                <a:solidFill>
                  <a:srgbClr val="FF0000"/>
                </a:solidFill>
                <a:latin typeface="Cambria" pitchFamily="18" charset="0"/>
              </a:rPr>
              <a:t>Iceland, the Netherlands and the UK </a:t>
            </a:r>
            <a:r>
              <a:rPr lang="en-US" sz="3200" dirty="0">
                <a:latin typeface="Cambria" pitchFamily="18" charset="0"/>
              </a:rPr>
              <a:t>were infected by </a:t>
            </a:r>
            <a:r>
              <a:rPr lang="en-US" sz="3200" i="1" dirty="0" smtClean="0">
                <a:solidFill>
                  <a:srgbClr val="FF0000"/>
                </a:solidFill>
                <a:latin typeface="Cambria" pitchFamily="18" charset="0"/>
              </a:rPr>
              <a:t>S. typhimurium </a:t>
            </a:r>
            <a:r>
              <a:rPr lang="en-US" sz="3200" dirty="0">
                <a:latin typeface="Cambria" pitchFamily="18" charset="0"/>
              </a:rPr>
              <a:t>DT204b. The outbreak was associated with iceberg lettuce</a:t>
            </a:r>
            <a:r>
              <a:rPr lang="en-US" sz="3200" dirty="0" smtClean="0">
                <a:latin typeface="Cambria" pitchFamily="18" charset="0"/>
              </a:rPr>
              <a:t>, </a:t>
            </a:r>
            <a:r>
              <a:rPr lang="en-US" sz="3200" dirty="0">
                <a:latin typeface="Cambria" pitchFamily="18" charset="0"/>
              </a:rPr>
              <a:t>A similar </a:t>
            </a:r>
            <a:r>
              <a:rPr lang="en-US" sz="3200" i="1" dirty="0" smtClean="0">
                <a:solidFill>
                  <a:srgbClr val="FF0000"/>
                </a:solidFill>
                <a:latin typeface="Cambria" pitchFamily="18" charset="0"/>
              </a:rPr>
              <a:t>S. typhimurium </a:t>
            </a:r>
            <a:r>
              <a:rPr lang="en-US" sz="3200" dirty="0">
                <a:latin typeface="Cambria" pitchFamily="18" charset="0"/>
              </a:rPr>
              <a:t>DT104 outbreak occurred in the </a:t>
            </a:r>
            <a:r>
              <a:rPr lang="en-US" sz="3200" dirty="0">
                <a:solidFill>
                  <a:srgbClr val="FF0000"/>
                </a:solidFill>
                <a:latin typeface="Cambria" pitchFamily="18" charset="0"/>
              </a:rPr>
              <a:t>UK </a:t>
            </a:r>
            <a:r>
              <a:rPr lang="en-US" sz="3200" dirty="0">
                <a:latin typeface="Cambria" pitchFamily="18" charset="0"/>
              </a:rPr>
              <a:t>the same year and caused 361 cases of </a:t>
            </a:r>
            <a:r>
              <a:rPr lang="en-US" sz="3200" dirty="0" smtClean="0">
                <a:latin typeface="Cambria" pitchFamily="18" charset="0"/>
              </a:rPr>
              <a:t>illness.</a:t>
            </a:r>
            <a:endParaRPr lang="en-US" sz="3200" dirty="0">
              <a:latin typeface="Cambria" pitchFamily="18" charset="0"/>
            </a:endParaRPr>
          </a:p>
        </p:txBody>
      </p:sp>
    </p:spTree>
    <p:extLst>
      <p:ext uri="{BB962C8B-B14F-4D97-AF65-F5344CB8AC3E}">
        <p14:creationId xmlns:p14="http://schemas.microsoft.com/office/powerpoint/2010/main" val="20385475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p:txBody>
          <a:bodyPr/>
          <a:lstStyle/>
          <a:p>
            <a:pPr>
              <a:defRPr/>
            </a:pPr>
            <a:r>
              <a:rPr lang="en-US" dirty="0" smtClean="0"/>
              <a:t>Abu Dhabi Food Control Authority</a:t>
            </a:r>
            <a:endParaRPr lang="en-US" dirty="0"/>
          </a:p>
        </p:txBody>
      </p:sp>
      <p:sp>
        <p:nvSpPr>
          <p:cNvPr id="3" name="TextBox 2"/>
          <p:cNvSpPr txBox="1"/>
          <p:nvPr/>
        </p:nvSpPr>
        <p:spPr>
          <a:xfrm>
            <a:off x="240879" y="1268760"/>
            <a:ext cx="9145016" cy="2739211"/>
          </a:xfrm>
          <a:prstGeom prst="rect">
            <a:avLst/>
          </a:prstGeom>
          <a:noFill/>
        </p:spPr>
        <p:txBody>
          <a:bodyPr wrap="square" rtlCol="1">
            <a:spAutoFit/>
          </a:bodyPr>
          <a:lstStyle/>
          <a:p>
            <a:pPr algn="l" rtl="0"/>
            <a:endParaRPr lang="en-US" sz="3600" dirty="0" smtClean="0"/>
          </a:p>
          <a:p>
            <a:pPr algn="l" rtl="0"/>
            <a:endParaRPr lang="en-US" sz="3600" dirty="0"/>
          </a:p>
          <a:p>
            <a:pPr algn="l" rtl="0"/>
            <a:r>
              <a:rPr lang="en-US" sz="3200" dirty="0" smtClean="0">
                <a:latin typeface="Cambria" pitchFamily="18" charset="0"/>
              </a:rPr>
              <a:t>In the same year , </a:t>
            </a:r>
            <a:r>
              <a:rPr lang="en-US" sz="3200" dirty="0">
                <a:latin typeface="Cambria" pitchFamily="18" charset="0"/>
              </a:rPr>
              <a:t>2007 </a:t>
            </a:r>
            <a:r>
              <a:rPr lang="en-US" sz="3200" dirty="0" smtClean="0">
                <a:latin typeface="Cambria" pitchFamily="18" charset="0"/>
              </a:rPr>
              <a:t>, at </a:t>
            </a:r>
            <a:r>
              <a:rPr lang="en-US" sz="3200" dirty="0">
                <a:latin typeface="Cambria" pitchFamily="18" charset="0"/>
              </a:rPr>
              <a:t>least 50 people in </a:t>
            </a:r>
            <a:r>
              <a:rPr lang="en-US" sz="3200" dirty="0">
                <a:solidFill>
                  <a:srgbClr val="FF0000"/>
                </a:solidFill>
                <a:latin typeface="Cambria" pitchFamily="18" charset="0"/>
              </a:rPr>
              <a:t>Iceland and the Netherlands </a:t>
            </a:r>
            <a:r>
              <a:rPr lang="en-US" sz="3200" dirty="0">
                <a:latin typeface="Cambria" pitchFamily="18" charset="0"/>
              </a:rPr>
              <a:t>became ill after consuming shredded, pre-packed </a:t>
            </a:r>
            <a:r>
              <a:rPr lang="en-US" sz="3200" dirty="0" smtClean="0">
                <a:latin typeface="Cambria" pitchFamily="18" charset="0"/>
              </a:rPr>
              <a:t>lettuce</a:t>
            </a:r>
            <a:r>
              <a:rPr lang="en-US" sz="3600" dirty="0" smtClean="0"/>
              <a:t>. </a:t>
            </a:r>
            <a:endParaRPr lang="en-US" sz="2000" dirty="0"/>
          </a:p>
        </p:txBody>
      </p:sp>
    </p:spTree>
    <p:extLst>
      <p:ext uri="{BB962C8B-B14F-4D97-AF65-F5344CB8AC3E}">
        <p14:creationId xmlns:p14="http://schemas.microsoft.com/office/powerpoint/2010/main" val="1508374933"/>
      </p:ext>
    </p:extLst>
  </p:cSld>
  <p:clrMapOvr>
    <a:masterClrMapping/>
  </p:clrMapOvr>
  <p:timing>
    <p:tnLst>
      <p:par>
        <p:cTn id="1" dur="indefinite" restart="never" nodeType="tmRoot"/>
      </p:par>
    </p:tnLst>
  </p:timing>
</p:sld>
</file>

<file path=ppt/theme/theme1.xml><?xml version="1.0" encoding="utf-8"?>
<a:theme xmlns:a="http://schemas.openxmlformats.org/drawingml/2006/main" name="ADFCA Presentation Template (E)">
  <a:themeElements>
    <a:clrScheme name="ADFCA Presentation Template (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ADFCA Presentation Template (E)">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r" defTabSz="914400" rtl="1" eaLnBrk="1" fontAlgn="base" latinLnBrk="0" hangingPunct="1">
          <a:lnSpc>
            <a:spcPct val="100000"/>
          </a:lnSpc>
          <a:spcBef>
            <a:spcPct val="0"/>
          </a:spcBef>
          <a:spcAft>
            <a:spcPct val="0"/>
          </a:spcAft>
          <a:buClrTx/>
          <a:buSzTx/>
          <a:buFontTx/>
          <a:buNone/>
          <a:tabLst/>
          <a:defRPr kumimoji="0" lang="ar-SA" sz="1800" b="0" i="0" u="none" strike="noStrike" cap="none" normalizeH="0" baseline="0" smtClean="0">
            <a:ln>
              <a:noFill/>
            </a:ln>
            <a:solidFill>
              <a:schemeClr val="tx1"/>
            </a:solidFill>
            <a:effectLst/>
            <a:latin typeface="Arial" charset="0"/>
            <a:cs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r" defTabSz="914400" rtl="1" eaLnBrk="1" fontAlgn="base" latinLnBrk="0" hangingPunct="1">
          <a:lnSpc>
            <a:spcPct val="100000"/>
          </a:lnSpc>
          <a:spcBef>
            <a:spcPct val="0"/>
          </a:spcBef>
          <a:spcAft>
            <a:spcPct val="0"/>
          </a:spcAft>
          <a:buClrTx/>
          <a:buSzTx/>
          <a:buFontTx/>
          <a:buNone/>
          <a:tabLst/>
          <a:defRPr kumimoji="0" lang="ar-SA" sz="1800" b="0" i="0" u="none" strike="noStrike" cap="none" normalizeH="0" baseline="0" smtClean="0">
            <a:ln>
              <a:noFill/>
            </a:ln>
            <a:solidFill>
              <a:schemeClr val="tx1"/>
            </a:solidFill>
            <a:effectLst/>
            <a:latin typeface="Arial" charset="0"/>
            <a:cs typeface="Arial" charset="0"/>
          </a:defRPr>
        </a:defPPr>
      </a:lstStyle>
    </a:lnDef>
  </a:objectDefaults>
  <a:extraClrSchemeLst>
    <a:extraClrScheme>
      <a:clrScheme name="ADFCA Presentation Template (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ADFCA Presentation Template (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ADFCA Presentation Template (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ADFCA Presentation Template (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ADFCA Presentation Template (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ADFCA Presentation Template (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ADFCA Presentation Template (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ADFCA Presentation Template (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ADFCA Presentation Template (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ADFCA Presentation Template (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ADFCA Presentation Template (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ADFCA Presentation Template (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3221</TotalTime>
  <Words>3052</Words>
  <Application>Microsoft Office PowerPoint</Application>
  <PresentationFormat>Custom</PresentationFormat>
  <Paragraphs>446</Paragraphs>
  <Slides>47</Slides>
  <Notes>1</Notes>
  <HiddenSlides>0</HiddenSlides>
  <MMClips>0</MMClips>
  <ScaleCrop>false</ScaleCrop>
  <HeadingPairs>
    <vt:vector size="4" baseType="variant">
      <vt:variant>
        <vt:lpstr>Theme</vt:lpstr>
      </vt:variant>
      <vt:variant>
        <vt:i4>1</vt:i4>
      </vt:variant>
      <vt:variant>
        <vt:lpstr>Slide Titles</vt:lpstr>
      </vt:variant>
      <vt:variant>
        <vt:i4>47</vt:i4>
      </vt:variant>
    </vt:vector>
  </HeadingPairs>
  <TitlesOfParts>
    <vt:vector size="48" baseType="lpstr">
      <vt:lpstr>ADFCA Presentation Template (E)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nesreen.eshaq</dc:creator>
  <cp:lastModifiedBy>Abdellatif Eldaw</cp:lastModifiedBy>
  <cp:revision>211</cp:revision>
  <dcterms:created xsi:type="dcterms:W3CDTF">2009-04-20T04:12:19Z</dcterms:created>
  <dcterms:modified xsi:type="dcterms:W3CDTF">2011-02-27T18:38:45Z</dcterms:modified>
</cp:coreProperties>
</file>