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672" r:id="rId6"/>
    <p:sldMasterId id="2147483678" r:id="rId7"/>
    <p:sldMasterId id="2147483684" r:id="rId8"/>
    <p:sldMasterId id="2147483690" r:id="rId9"/>
    <p:sldMasterId id="2147483696" r:id="rId10"/>
    <p:sldMasterId id="2147483702" r:id="rId11"/>
    <p:sldMasterId id="2147483708" r:id="rId12"/>
    <p:sldMasterId id="2147483713" r:id="rId13"/>
    <p:sldMasterId id="2147483718" r:id="rId14"/>
    <p:sldMasterId id="2147483723" r:id="rId15"/>
    <p:sldMasterId id="2147483728" r:id="rId16"/>
    <p:sldMasterId id="2147483733" r:id="rId17"/>
    <p:sldMasterId id="2147483738" r:id="rId18"/>
  </p:sldMasterIdLst>
  <p:notesMasterIdLst>
    <p:notesMasterId r:id="rId35"/>
  </p:notesMasterIdLst>
  <p:sldIdLst>
    <p:sldId id="256" r:id="rId19"/>
    <p:sldId id="298" r:id="rId20"/>
    <p:sldId id="301" r:id="rId21"/>
    <p:sldId id="311" r:id="rId22"/>
    <p:sldId id="325" r:id="rId23"/>
    <p:sldId id="326" r:id="rId24"/>
    <p:sldId id="324" r:id="rId25"/>
    <p:sldId id="323" r:id="rId26"/>
    <p:sldId id="313" r:id="rId27"/>
    <p:sldId id="319" r:id="rId28"/>
    <p:sldId id="315" r:id="rId29"/>
    <p:sldId id="314" r:id="rId30"/>
    <p:sldId id="316" r:id="rId31"/>
    <p:sldId id="317" r:id="rId32"/>
    <p:sldId id="327" r:id="rId33"/>
    <p:sldId id="288" r:id="rId34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498"/>
    <a:srgbClr val="AEC5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7563" autoAdjust="0"/>
  </p:normalViewPr>
  <p:slideViewPr>
    <p:cSldViewPr snapToGrid="0">
      <p:cViewPr varScale="1">
        <p:scale>
          <a:sx n="64" d="100"/>
          <a:sy n="6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1266" y="110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08114E-6A65-4131-BFE4-FB7CE4DFF089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1EA85C-1045-422E-AD4D-5881A8B23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err="1" smtClean="0"/>
              <a:t>Sixth</a:t>
            </a:r>
            <a:r>
              <a:rPr lang="de-DE" dirty="0" smtClean="0"/>
              <a:t> Dubai International</a:t>
            </a:r>
            <a:r>
              <a:rPr lang="de-DE" baseline="0" dirty="0" smtClean="0"/>
              <a:t> Food Safety Conference</a:t>
            </a:r>
            <a:endParaRPr lang="de-DE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730BF8-34C7-41D6-A61F-F2E4D2903A4E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5325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30700"/>
            <a:ext cx="5140325" cy="4181475"/>
          </a:xfrm>
          <a:noFill/>
        </p:spPr>
        <p:txBody>
          <a:bodyPr wrap="square" lIns="91549" tIns="45774" rIns="91549" bIns="457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sz="800" dirty="0" err="1" smtClean="0"/>
              <a:t>Therefore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proactive</a:t>
            </a:r>
            <a:r>
              <a:rPr lang="de-DE" sz="800" baseline="0" dirty="0" smtClean="0"/>
              <a:t> robust </a:t>
            </a:r>
            <a:r>
              <a:rPr lang="de-DE" sz="800" baseline="0" dirty="0" err="1" smtClean="0"/>
              <a:t>programmes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are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established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to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protect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Kraft‘s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consumers</a:t>
            </a:r>
            <a:endParaRPr lang="de-DE" sz="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Pragmatic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utilising</a:t>
            </a:r>
            <a:r>
              <a:rPr lang="de-DE" baseline="0" dirty="0" smtClean="0"/>
              <a:t> </a:t>
            </a:r>
            <a:r>
              <a:rPr lang="de-DE" baseline="0" dirty="0" smtClean="0"/>
              <a:t>GFSI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. </a:t>
            </a:r>
            <a:r>
              <a:rPr lang="de-DE" dirty="0" smtClean="0"/>
              <a:t> </a:t>
            </a:r>
            <a:r>
              <a:rPr lang="de-DE" dirty="0" err="1" smtClean="0"/>
              <a:t>Developing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partnerships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communication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Updating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forums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in MEA </a:t>
            </a:r>
            <a:r>
              <a:rPr lang="de-DE" baseline="0" dirty="0" err="1" smtClean="0"/>
              <a:t>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workshops</a:t>
            </a:r>
            <a:r>
              <a:rPr lang="de-DE" baseline="0" dirty="0" smtClean="0"/>
              <a:t> &amp; </a:t>
            </a:r>
            <a:r>
              <a:rPr lang="de-DE" baseline="0" dirty="0" err="1" smtClean="0"/>
              <a:t>training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suppliers</a:t>
            </a:r>
            <a:r>
              <a:rPr lang="de-DE" baseline="0" dirty="0" smtClean="0"/>
              <a:t>. MMP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.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75BF-BAC0-404C-965C-FA987C331F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75BF-BAC0-404C-965C-FA987C331F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MEA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challenging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. Close </a:t>
            </a:r>
            <a:r>
              <a:rPr lang="de-DE" baseline="0" dirty="0" err="1" smtClean="0"/>
              <a:t>co-operation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&amp; </a:t>
            </a:r>
            <a:r>
              <a:rPr lang="de-DE" baseline="0" dirty="0" err="1" smtClean="0"/>
              <a:t>trade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partners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essential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ensure</a:t>
            </a:r>
            <a:r>
              <a:rPr lang="de-DE" baseline="0" dirty="0" smtClean="0"/>
              <a:t> Kraft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desired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established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working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merchandisers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shelf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transportation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fresh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intact</a:t>
            </a:r>
            <a:r>
              <a:rPr lang="de-DE" baseline="0" dirty="0" smtClean="0"/>
              <a:t>.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75BF-BAC0-404C-965C-FA987C331F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Kraft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communicate</a:t>
            </a:r>
            <a:r>
              <a:rPr lang="de-DE" dirty="0" smtClean="0"/>
              <a:t> </a:t>
            </a:r>
            <a:r>
              <a:rPr lang="de-DE" dirty="0" err="1" smtClean="0"/>
              <a:t>responsibly</a:t>
            </a:r>
            <a:r>
              <a:rPr lang="de-DE" dirty="0" smtClean="0"/>
              <a:t>. </a:t>
            </a:r>
            <a:r>
              <a:rPr lang="de-DE" dirty="0" err="1" smtClean="0"/>
              <a:t>Accurate</a:t>
            </a:r>
            <a:r>
              <a:rPr lang="de-DE" dirty="0" smtClean="0"/>
              <a:t> allergen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choice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anticipated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appropriate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design out </a:t>
            </a:r>
            <a:r>
              <a:rPr lang="de-DE" baseline="0" dirty="0" err="1" smtClean="0"/>
              <a:t>risks</a:t>
            </a:r>
            <a:r>
              <a:rPr lang="de-DE" baseline="0" dirty="0" smtClean="0"/>
              <a:t>. A global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tracking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rapid </a:t>
            </a:r>
            <a:r>
              <a:rPr lang="de-DE" baseline="0" dirty="0" err="1" smtClean="0"/>
              <a:t>feedback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teams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market</a:t>
            </a:r>
            <a:r>
              <a:rPr lang="de-DE" baseline="0" dirty="0" smtClean="0"/>
              <a:t>.  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75BF-BAC0-404C-965C-FA987C331F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5325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30700"/>
            <a:ext cx="5140325" cy="4181475"/>
          </a:xfrm>
          <a:noFill/>
        </p:spPr>
        <p:txBody>
          <a:bodyPr wrap="square" lIns="91549" tIns="45774" rIns="91549" bIns="457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sz="8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EA85C-1045-422E-AD4D-5881A8B231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5325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3062"/>
          </a:xfrm>
          <a:noFill/>
        </p:spPr>
        <p:txBody>
          <a:bodyPr wrap="square" lIns="91559" tIns="45780" rIns="91559" bIns="457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363538"/>
            <a:ext cx="5168900" cy="387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000" smtClean="0"/>
              <a:t>Kraft Foods markets many of the world’s leading food brands. </a:t>
            </a:r>
          </a:p>
          <a:p>
            <a:pPr eaLnBrk="1" hangingPunct="1"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</a:pPr>
            <a:r>
              <a:rPr lang="en-US" sz="1000" smtClean="0"/>
              <a:t>Millions of times a day, in more than 160 countries, consumers reach for their favorite Kraft Foods brands. </a:t>
            </a:r>
          </a:p>
          <a:p>
            <a:pPr eaLnBrk="1" hangingPunct="1"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</a:pPr>
            <a:r>
              <a:rPr lang="en-US" sz="1000" smtClean="0"/>
              <a:t>Our billion dollar brands include:  </a:t>
            </a:r>
            <a:r>
              <a:rPr lang="en-US" sz="1000" i="1" smtClean="0"/>
              <a:t>Kraft, Cadbury, Jacobs, LU, Maxwell House, Milka, Nabisco </a:t>
            </a:r>
            <a:r>
              <a:rPr lang="en-US" sz="1000" smtClean="0"/>
              <a:t>and its </a:t>
            </a:r>
            <a:r>
              <a:rPr lang="en-US" sz="1000" i="1" smtClean="0"/>
              <a:t>Oreo </a:t>
            </a:r>
            <a:r>
              <a:rPr lang="en-US" sz="1000" smtClean="0"/>
              <a:t>brand, </a:t>
            </a:r>
            <a:r>
              <a:rPr lang="en-US" sz="1000" i="1" smtClean="0"/>
              <a:t>Oscar Mayer , Trident </a:t>
            </a:r>
            <a:r>
              <a:rPr lang="en-US" sz="1000" smtClean="0"/>
              <a:t>and </a:t>
            </a:r>
            <a:r>
              <a:rPr lang="en-US" sz="1000" i="1" smtClean="0"/>
              <a:t>Philadelphia.</a:t>
            </a:r>
          </a:p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5325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30700"/>
            <a:ext cx="5140325" cy="4181475"/>
          </a:xfrm>
          <a:noFill/>
        </p:spPr>
        <p:txBody>
          <a:bodyPr wrap="square" lIns="91549" tIns="45774" rIns="91549" bIns="457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sz="800" smtClean="0"/>
              <a:t>MEA is a key market for Kraft, where we service 64 countries mainly from regional production units supported by local suppliers and distributors.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5325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30700"/>
            <a:ext cx="5140325" cy="4181475"/>
          </a:xfrm>
          <a:noFill/>
        </p:spPr>
        <p:txBody>
          <a:bodyPr wrap="square" lIns="91549" tIns="45774" rIns="91549" bIns="45774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err="1" smtClean="0"/>
              <a:t>Our</a:t>
            </a:r>
            <a:r>
              <a:rPr lang="de-DE" sz="800" dirty="0" smtClean="0"/>
              <a:t> </a:t>
            </a:r>
            <a:r>
              <a:rPr lang="de-DE" sz="800" dirty="0" err="1" smtClean="0"/>
              <a:t>consumers</a:t>
            </a:r>
            <a:r>
              <a:rPr lang="de-DE" sz="800" dirty="0" smtClean="0"/>
              <a:t> must </a:t>
            </a:r>
            <a:r>
              <a:rPr lang="de-DE" sz="800" dirty="0" err="1" smtClean="0"/>
              <a:t>have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confidence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</a:t>
            </a:r>
            <a:r>
              <a:rPr lang="de-DE" sz="800" dirty="0" err="1" smtClean="0"/>
              <a:t>use</a:t>
            </a:r>
            <a:r>
              <a:rPr lang="de-DE" sz="800" dirty="0" smtClean="0"/>
              <a:t> </a:t>
            </a:r>
            <a:r>
              <a:rPr lang="de-DE" sz="800" dirty="0" err="1" smtClean="0"/>
              <a:t>our</a:t>
            </a:r>
            <a:r>
              <a:rPr lang="de-DE" sz="800" dirty="0" smtClean="0"/>
              <a:t> </a:t>
            </a:r>
            <a:r>
              <a:rPr lang="de-DE" sz="800" dirty="0" err="1" smtClean="0"/>
              <a:t>products</a:t>
            </a:r>
            <a:r>
              <a:rPr lang="de-DE" sz="800" dirty="0" smtClean="0"/>
              <a:t>, </a:t>
            </a:r>
            <a:r>
              <a:rPr lang="de-DE" sz="800" dirty="0" err="1" smtClean="0"/>
              <a:t>and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</a:t>
            </a:r>
            <a:r>
              <a:rPr lang="de-DE" sz="800" dirty="0" err="1" smtClean="0"/>
              <a:t>serve</a:t>
            </a:r>
            <a:r>
              <a:rPr lang="de-DE" sz="800" dirty="0" smtClean="0"/>
              <a:t> </a:t>
            </a:r>
            <a:r>
              <a:rPr lang="de-DE" sz="800" dirty="0" err="1" smtClean="0"/>
              <a:t>them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</a:t>
            </a:r>
            <a:r>
              <a:rPr lang="de-DE" sz="800" dirty="0" err="1" smtClean="0"/>
              <a:t>their</a:t>
            </a:r>
            <a:r>
              <a:rPr lang="de-DE" sz="800" dirty="0" smtClean="0"/>
              <a:t> </a:t>
            </a:r>
            <a:r>
              <a:rPr lang="de-DE" sz="800" dirty="0" err="1" smtClean="0"/>
              <a:t>families</a:t>
            </a:r>
            <a:r>
              <a:rPr lang="de-DE" sz="800" dirty="0" smtClean="0"/>
              <a:t>, </a:t>
            </a:r>
            <a:r>
              <a:rPr lang="de-DE" sz="800" dirty="0" err="1" smtClean="0"/>
              <a:t>without</a:t>
            </a:r>
            <a:r>
              <a:rPr lang="de-DE" sz="800" dirty="0" smtClean="0"/>
              <a:t> </a:t>
            </a:r>
            <a:r>
              <a:rPr lang="de-DE" sz="800" dirty="0" err="1" smtClean="0"/>
              <a:t>fear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getting</a:t>
            </a:r>
            <a:r>
              <a:rPr lang="de-DE" sz="800" dirty="0" smtClean="0"/>
              <a:t> sick. </a:t>
            </a:r>
            <a:r>
              <a:rPr lang="de-DE" sz="800" dirty="0" err="1" smtClean="0"/>
              <a:t>For</a:t>
            </a:r>
            <a:r>
              <a:rPr lang="de-DE" sz="800" dirty="0" smtClean="0"/>
              <a:t> </a:t>
            </a:r>
            <a:r>
              <a:rPr lang="de-DE" sz="800" dirty="0" err="1" smtClean="0"/>
              <a:t>over</a:t>
            </a:r>
            <a:r>
              <a:rPr lang="de-DE" sz="800" dirty="0" smtClean="0"/>
              <a:t> a </a:t>
            </a:r>
            <a:r>
              <a:rPr lang="de-DE" sz="800" dirty="0" err="1" smtClean="0"/>
              <a:t>hundred</a:t>
            </a:r>
            <a:r>
              <a:rPr lang="de-DE" sz="800" dirty="0" smtClean="0"/>
              <a:t> </a:t>
            </a:r>
            <a:r>
              <a:rPr lang="de-DE" sz="800" dirty="0" err="1" smtClean="0"/>
              <a:t>years</a:t>
            </a:r>
            <a:r>
              <a:rPr lang="de-DE" sz="800" dirty="0" smtClean="0"/>
              <a:t>, Kraft Foods </a:t>
            </a:r>
            <a:r>
              <a:rPr lang="de-DE" sz="800" dirty="0" err="1" smtClean="0"/>
              <a:t>has</a:t>
            </a:r>
            <a:r>
              <a:rPr lang="de-DE" sz="800" dirty="0" smtClean="0"/>
              <a:t> </a:t>
            </a:r>
            <a:r>
              <a:rPr lang="de-DE" sz="800" dirty="0" err="1" smtClean="0"/>
              <a:t>earned</a:t>
            </a:r>
            <a:r>
              <a:rPr lang="de-DE" sz="800" dirty="0" smtClean="0"/>
              <a:t> </a:t>
            </a:r>
            <a:r>
              <a:rPr lang="de-DE" sz="800" dirty="0" err="1" smtClean="0"/>
              <a:t>that</a:t>
            </a:r>
            <a:r>
              <a:rPr lang="de-DE" sz="800" dirty="0" smtClean="0"/>
              <a:t> </a:t>
            </a:r>
            <a:r>
              <a:rPr lang="de-DE" sz="800" dirty="0" err="1" smtClean="0"/>
              <a:t>trust</a:t>
            </a:r>
            <a:r>
              <a:rPr lang="de-DE" sz="800" dirty="0" smtClean="0"/>
              <a:t> </a:t>
            </a:r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 err="1" smtClean="0"/>
              <a:t>making</a:t>
            </a:r>
            <a:r>
              <a:rPr lang="de-DE" sz="800" dirty="0" smtClean="0"/>
              <a:t> </a:t>
            </a:r>
            <a:r>
              <a:rPr lang="de-DE" sz="800" dirty="0" err="1" smtClean="0"/>
              <a:t>safe</a:t>
            </a:r>
            <a:r>
              <a:rPr lang="de-DE" sz="800" dirty="0" smtClean="0"/>
              <a:t> </a:t>
            </a:r>
            <a:r>
              <a:rPr lang="de-DE" sz="800" dirty="0" err="1" smtClean="0"/>
              <a:t>products</a:t>
            </a:r>
            <a:r>
              <a:rPr lang="de-DE" sz="800" dirty="0" smtClean="0"/>
              <a:t>. </a:t>
            </a:r>
            <a:r>
              <a:rPr lang="de-DE" sz="800" dirty="0" err="1" smtClean="0"/>
              <a:t>We</a:t>
            </a:r>
            <a:r>
              <a:rPr lang="de-DE" sz="800" dirty="0" smtClean="0"/>
              <a:t> </a:t>
            </a:r>
            <a:r>
              <a:rPr lang="de-DE" sz="800" dirty="0" err="1" smtClean="0"/>
              <a:t>achieve</a:t>
            </a:r>
            <a:r>
              <a:rPr lang="de-DE" sz="800" dirty="0" smtClean="0"/>
              <a:t> </a:t>
            </a:r>
            <a:r>
              <a:rPr lang="de-DE" sz="800" dirty="0" err="1" smtClean="0"/>
              <a:t>this</a:t>
            </a:r>
            <a:r>
              <a:rPr lang="de-DE" sz="800" dirty="0" smtClean="0"/>
              <a:t> </a:t>
            </a:r>
            <a:r>
              <a:rPr lang="de-DE" sz="800" dirty="0" err="1" smtClean="0"/>
              <a:t>through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consistent</a:t>
            </a:r>
            <a:r>
              <a:rPr lang="de-DE" sz="800" dirty="0" smtClean="0"/>
              <a:t> </a:t>
            </a:r>
            <a:r>
              <a:rPr lang="de-DE" sz="800" dirty="0" err="1" smtClean="0"/>
              <a:t>application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robust global </a:t>
            </a:r>
            <a:r>
              <a:rPr lang="de-DE" sz="800" dirty="0" err="1" smtClean="0"/>
              <a:t>standards</a:t>
            </a:r>
            <a:r>
              <a:rPr lang="de-DE" sz="800" dirty="0" smtClean="0"/>
              <a:t>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sz="8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95325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30700"/>
            <a:ext cx="5140325" cy="4181475"/>
          </a:xfrm>
          <a:noFill/>
        </p:spPr>
        <p:txBody>
          <a:bodyPr wrap="square" lIns="91549" tIns="45774" rIns="91549" bIns="457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sz="800" dirty="0" smtClean="0"/>
              <a:t>Dubai </a:t>
            </a:r>
            <a:r>
              <a:rPr lang="de-DE" sz="800" dirty="0" err="1" smtClean="0"/>
              <a:t>Municipality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workshop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to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share</a:t>
            </a:r>
            <a:r>
              <a:rPr lang="de-DE" sz="800" baseline="0" dirty="0" smtClean="0"/>
              <a:t> </a:t>
            </a:r>
            <a:r>
              <a:rPr lang="de-DE" sz="800" baseline="0" dirty="0" err="1" smtClean="0"/>
              <a:t>practices</a:t>
            </a:r>
            <a:endParaRPr lang="de-DE" sz="8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EA85C-1045-422E-AD4D-5881A8B231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EA85C-1045-422E-AD4D-5881A8B231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Food Safety Barriers – Micro/Acidity/secondary</a:t>
            </a:r>
            <a:r>
              <a:rPr lang="de-DE" baseline="0" dirty="0" smtClean="0"/>
              <a:t> barriers</a:t>
            </a:r>
          </a:p>
          <a:p>
            <a:endParaRPr lang="de-DE" baseline="0" dirty="0" smtClean="0"/>
          </a:p>
          <a:p>
            <a:r>
              <a:rPr lang="de-DE" baseline="0" dirty="0" smtClean="0"/>
              <a:t>Concept, DSA, MRA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75BF-BAC0-404C-965C-FA987C331F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E10A-BBCF-444C-9C57-C58F5567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F32A-B5DA-41B2-8927-1B8F5B546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6D5B-40E3-4794-BB34-D61A80871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8D77-75D5-479C-99FD-3E187E5EF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53E2-A772-48AB-A7CB-D04FEC9DB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eet Title Fr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228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076E83-DBD1-4E8B-8B3F-FF62148D1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167B-6850-42DB-9478-395AAE34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E18B-6A17-4012-855C-E3F113B8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89A8-460D-4FD6-B38C-F14C7A954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D25F-C728-40DA-BDEC-377C36E7C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uicy Title Fr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A80764-DB2E-4DF9-90EF-633AD446D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482A-FEFD-41C5-9377-D83577188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4C7F-90F1-4E58-9E3A-B0D9C7F20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471E-A9B9-44FB-9446-27A7A085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188-0BC4-4175-AF04-BE745F3F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DF95-634C-4F7A-BD6B-C8D48B57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oday Title Fr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228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A20480-B2B6-429F-B09C-9B6206CE8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59D90-B669-41C6-BB14-00FF34A18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6354F-6F99-45E9-B0F6-E00826FF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6555-9204-414D-9704-9185D2666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0D9B-EE88-4807-8FFF-10DFF79A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unchy Title Fr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DD9756-428B-4734-9508-A6E2D9CA9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7CF5-6D6C-4FFD-A465-1611B690D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A4CE-E1B3-4228-AA05-B6043A6D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2C0F-4B26-4A0E-8A02-B5F9AE46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FC580-A437-4EE8-BF54-70EDB56FB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346-C2CF-4C91-AB95-77D02A633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inty Title Fr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53A7CD-A406-4C6F-9922-CDC272B4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6ADA-ED27-44BB-8C4C-282887C63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855F6-1337-4765-9C1F-DE74DB8D6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48D6-CA8D-40FB-974F-BD0EA0790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8D6A-F850-4A64-A318-E77815B2A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lavor Burst NEW for title fram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rgbClr val="00549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788" y="3275013"/>
            <a:ext cx="5391150" cy="1189037"/>
          </a:xfrm>
          <a:noFill/>
          <a:ln w="9525">
            <a:noFill/>
            <a:miter lim="800000"/>
            <a:headEnd/>
            <a:tailEnd/>
          </a:ln>
        </p:spPr>
        <p:txBody>
          <a:bodyPr lIns="0" tIns="0" bIns="0"/>
          <a:lstStyle>
            <a:lvl1pPr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000" kern="1200" smtClean="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defRPr lang="en-US" sz="2000" kern="1200" smtClean="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defRPr lang="en-US" sz="2000" kern="1200" smtClean="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defRPr lang="en-US" sz="2000" kern="1200" smtClean="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defRPr lang="en-US"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1FA5-4743-4978-9699-1507955A3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raft Foods Blue Title 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87636C-5367-49E8-8ACD-5D805464C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2488" y="901700"/>
            <a:ext cx="3979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901700"/>
            <a:ext cx="39814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2943-D108-4F6D-AA6A-8C8511445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5CCA-4E3A-46C5-8244-BA1D435EA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97FF7-5A17-4889-A185-36B7D567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25B1-E4A9-402D-830E-F851B8D80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7B4E-29C2-4E5C-A0E0-8105C737E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D623-4D05-4BE4-9375-512B11D49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5896-0CD2-402C-A2B2-C833449F3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51A9D-52F7-4E4A-ACCF-2B8B02248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B56D-7427-47B6-9A9C-501DBD07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0D2E-6F23-48B7-ABE5-B35B79149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A8FB-15F3-4834-BDD9-450F9440F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441E-444F-412A-A1CE-22A6082B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DE97-70CD-416D-B86F-8151AA23F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679E-533C-4662-9892-E1D2B0DB1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3317-8977-41CA-9BF1-25DC8EBA6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8DE7-E86A-4F3B-AD8A-589736E9C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355A-D0E4-4B99-A210-E612BDE6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7F7C-43C2-4E23-94CA-49E7E19A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CBA0-1222-42A7-BD72-0851B77A7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0243-48BE-48B5-B372-85AD150D9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A473-B1FE-4227-BD16-168C93B0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519C7-D4D8-4272-BC1F-F6328887E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B1EC-2465-418B-B238-E7404CB57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709B-E4B8-4E4A-8664-9EEB74969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C7A6-44B4-415F-B0CE-B72C98B05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0576-E2AC-4F43-9046-60B1FB7AA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A3CA-EA5A-49C9-8D62-E03649D7B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E076-F8F7-4CEB-81F3-1F896F9D0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C11A-A034-403C-9870-24CB0CD04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A014-5E53-44CD-ABA5-9B0CEC497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 dirty="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BDD4-46F4-44E8-9FC2-5C3D14C0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447800"/>
            <a:ext cx="4354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47800"/>
            <a:ext cx="435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1884-1269-4B98-86A2-77729C956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9D6D-6FA9-47C9-AC78-0CC9639C3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F516-8895-4B03-B8EF-ED41A157D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icious Title Fr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533400"/>
            <a:ext cx="8810625" cy="1011237"/>
          </a:xfr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8" y="2632075"/>
            <a:ext cx="5897562" cy="5969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6CAEDF"/>
              </a:buClr>
              <a:buNone/>
              <a:defRPr lang="en-US" sz="2600" kern="120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A6291-AF70-4778-A426-DBF7D8953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4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Kraft Foods_CBI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New Blue 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D23DD-D100-40F0-A979-6FCA2429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203" r:id="rId4"/>
    <p:sldLayoutId id="2147484146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New White Delicious 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A16E05-AF09-498E-86E4-F8BE83BB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0" name="Picture 7" descr="Kraft Foods_CBI White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C1D82F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New White Today 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C0ABC5-53D6-4F7B-8E70-FCA693D5E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4" name="Picture 7" descr="Kraft Foods_CBI White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060A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New White Juicy 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B7D6CA-DF4F-4CBC-9B4D-E5F1D65C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18" descr="Kraft Foods_CBI White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FFC40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8A0054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C1D82F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New White Sweet 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E3804-E860-465B-A964-F9217F149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2" name="Picture 7" descr="Kraft Foods_CBI White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C1D82F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New White Minty 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15E300-628E-4DBE-B5FE-CF95DFEE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6" name="Picture 7" descr="Kraft Foods_CBI White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0BDF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C1D82F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0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New White Fresh B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028925-C056-44EA-8092-45F440D66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90" name="Picture 9" descr="Kraft Foods_CBI White 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11" r:id="rId4"/>
    <p:sldLayoutId id="2147484202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FFC40C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Kraft Foods_CBI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New Delicious 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1B325D-7857-4CF9-B5FC-CD2C4A480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204" r:id="rId4"/>
    <p:sldLayoutId id="2147484150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Kraft Foods_CBI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New Sweet 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DC9335-85E4-405F-8E1E-616EE75BB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205" r:id="rId4"/>
    <p:sldLayoutId id="2147484154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ew Juicy B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149B9-00E8-4B9F-B23F-34F4A167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6" name="Picture 19" descr="Kraft Foods_CBI 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206" r:id="rId4"/>
    <p:sldLayoutId id="2147484158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Kraft Foods_CBI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New Today 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6E061A-C7DE-44B1-A7BE-B21C5C15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207" r:id="rId4"/>
    <p:sldLayoutId id="2147484162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raft Foods_CBI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New Crunchy 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DE3D23-E8D3-4C91-A8D3-5CBB4BD6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208" r:id="rId4"/>
    <p:sldLayoutId id="2147484166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Kraft Foods_CBI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5563" y="6288088"/>
            <a:ext cx="13382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New Minty B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F60BBE-2361-4DF2-AE10-E11B51FCA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209" r:id="rId4"/>
    <p:sldLayoutId id="2147484170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Recrop Cascade for pp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27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Kraft Foods_CBI 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04150" y="6348413"/>
            <a:ext cx="12366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61950"/>
            <a:ext cx="8051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8994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C2150E-0267-4D65-970C-F4B0391D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210" r:id="rId4"/>
    <p:sldLayoutId id="2147484174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19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 sz="17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New White Blue 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209550"/>
            <a:ext cx="83867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447800"/>
            <a:ext cx="8863012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5425"/>
            <a:ext cx="457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98A246-A8CC-4BC0-855A-1632EF010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6" name="Picture 9" descr="Kraft Foods_CBI White 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7702550" y="6315075"/>
            <a:ext cx="13382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CAED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EE4498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rtl="0" eaLnBrk="0" fontAlgn="base" hangingPunct="0">
        <a:lnSpc>
          <a:spcPct val="95000"/>
        </a:lnSpc>
        <a:spcBef>
          <a:spcPts val="400"/>
        </a:spcBef>
        <a:spcAft>
          <a:spcPct val="0"/>
        </a:spcAft>
        <a:buClr>
          <a:srgbClr val="F5802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2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5" Type="http://schemas.openxmlformats.org/officeDocument/2006/relationships/image" Target="../media/image34.wmf"/><Relationship Id="rId4" Type="http://schemas.openxmlformats.org/officeDocument/2006/relationships/image" Target="../media/image35.wmf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2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4.wmf"/><Relationship Id="rId4" Type="http://schemas.openxmlformats.org/officeDocument/2006/relationships/image" Target="../media/image35.wmf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2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wmf"/><Relationship Id="rId5" Type="http://schemas.openxmlformats.org/officeDocument/2006/relationships/image" Target="../media/image34.wmf"/><Relationship Id="rId4" Type="http://schemas.openxmlformats.org/officeDocument/2006/relationships/image" Target="../media/image35.wmf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2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wmf"/><Relationship Id="rId5" Type="http://schemas.openxmlformats.org/officeDocument/2006/relationships/image" Target="../media/image34.wmf"/><Relationship Id="rId4" Type="http://schemas.openxmlformats.org/officeDocument/2006/relationships/image" Target="../media/image35.wmf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0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5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6.wmf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lavor Burst NEW for title fr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4788" y="403225"/>
            <a:ext cx="8810625" cy="18081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sz="3600" dirty="0" smtClean="0">
                <a:latin typeface="Arial Rounded MT Bold" pitchFamily="34" charset="0"/>
              </a:rPr>
              <a:t>QCMS Making </a:t>
            </a:r>
            <a:r>
              <a:rPr sz="3600" dirty="0" smtClean="0">
                <a:latin typeface="Arial Rounded MT Bold" pitchFamily="34" charset="0"/>
              </a:rPr>
              <a:t>Safe Food </a:t>
            </a:r>
            <a:endParaRPr sz="3600" dirty="0">
              <a:latin typeface="Arial Rounded MT Bold" pitchFamily="34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90500" y="4324350"/>
            <a:ext cx="47080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Carol </a:t>
            </a:r>
            <a:r>
              <a:rPr lang="en-US" sz="2800" dirty="0" smtClean="0">
                <a:latin typeface="Arial Black" pitchFamily="34" charset="0"/>
              </a:rPr>
              <a:t>Ciszek</a:t>
            </a:r>
          </a:p>
          <a:p>
            <a:r>
              <a:rPr lang="en-US" dirty="0" smtClean="0">
                <a:latin typeface="Verdana" pitchFamily="34" charset="0"/>
              </a:rPr>
              <a:t>VP Quality, Food Safety and Scientific and Regulatory Affairs – </a:t>
            </a:r>
            <a:r>
              <a:rPr lang="en-US" b="1" dirty="0" smtClean="0">
                <a:latin typeface="Verdana" pitchFamily="34" charset="0"/>
              </a:rPr>
              <a:t>Kraft Foods</a:t>
            </a:r>
            <a:endParaRPr lang="en-US" b="1" dirty="0">
              <a:latin typeface="Verdana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DIFSC - 2011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Suppliers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8FE49-8AF9-4870-A48D-1B23F35C3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50825" y="1416050"/>
            <a:ext cx="8653463" cy="4535488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n-US" sz="2500" dirty="0" smtClean="0">
                <a:solidFill>
                  <a:srgbClr val="00549F"/>
                </a:solidFill>
                <a:latin typeface="Verdana" pitchFamily="34" charset="0"/>
                <a:cs typeface="Arial" pitchFamily="34" charset="0"/>
              </a:rPr>
              <a:t>Recent significant incidents highlight the external risks.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endParaRPr lang="en-US" sz="2500" dirty="0">
              <a:solidFill>
                <a:srgbClr val="00549F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endParaRPr lang="en-US" sz="2500" dirty="0">
              <a:solidFill>
                <a:srgbClr val="00549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043" y="2536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Chinese milk powder contaminated with melamine sickens 1,253 babies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099810" y="3420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60AF"/>
                </a:solidFill>
              </a:rPr>
              <a:t>German Dioxin egg scandal spreads across EU </a:t>
            </a:r>
            <a:endParaRPr lang="en-US" b="1" dirty="0">
              <a:solidFill>
                <a:srgbClr val="0060A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914" y="42757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LOS ANGELES (AP) — The normally quiet almond industry has suddenly found itself struggling with a food producer’s worst nightmare: a salmonella outbreak that has sickened more than two dozen people and prompted a nationwide recall.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130535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1761" name="Picture 17" descr="MCj035160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910" y="1680398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MCj039736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148" y="1751835"/>
            <a:ext cx="650875" cy="6365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3" name="Picture 19" descr="MCj014963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080" y="1823595"/>
            <a:ext cx="620713" cy="5349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71" name="Picture 27" descr="MCj029574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935" y="1712148"/>
            <a:ext cx="688975" cy="676275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0" name="Picture 16" descr="MCj035163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960" y="1748660"/>
            <a:ext cx="744538" cy="59690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2" name="Picture 18" descr="MCBD19887_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6923" y="1820098"/>
            <a:ext cx="784225" cy="5254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Suppliers</a:t>
            </a:r>
            <a:endParaRPr lang="de-DE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48942-26B8-4945-98DE-FF960E7C1C0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79425" y="177800"/>
            <a:ext cx="15954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649538" y="404813"/>
            <a:ext cx="50482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90500" y="1122363"/>
            <a:ext cx="8712200" cy="0"/>
          </a:xfrm>
          <a:prstGeom prst="line">
            <a:avLst/>
          </a:prstGeom>
          <a:noFill/>
          <a:ln w="28575">
            <a:solidFill>
              <a:srgbClr val="22409E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025900" y="3802063"/>
            <a:ext cx="4730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66885" y="1680398"/>
            <a:ext cx="1333500" cy="762000"/>
          </a:xfrm>
          <a:prstGeom prst="homePlate">
            <a:avLst>
              <a:gd name="adj" fmla="val 4375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7197835" y="1680398"/>
            <a:ext cx="1333500" cy="763587"/>
          </a:xfrm>
          <a:prstGeom prst="chevron">
            <a:avLst>
              <a:gd name="adj" fmla="val 43659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435460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948473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732448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55240" y="1288285"/>
            <a:ext cx="769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46410" y="128669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AU" b="1" dirty="0">
                <a:cs typeface="Arial" pitchFamily="34" charset="0"/>
              </a:rPr>
              <a:t>Procure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455055" y="1288285"/>
            <a:ext cx="87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Convert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670882" y="1288285"/>
            <a:ext cx="1077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Distribute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46283" y="1288285"/>
            <a:ext cx="615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Trade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193903" y="1288285"/>
            <a:ext cx="11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Consumer</a:t>
            </a:r>
          </a:p>
        </p:txBody>
      </p:sp>
      <p:sp>
        <p:nvSpPr>
          <p:cNvPr id="31781" name="Line 42"/>
          <p:cNvSpPr>
            <a:spLocks noChangeShapeType="1"/>
          </p:cNvSpPr>
          <p:nvPr/>
        </p:nvSpPr>
        <p:spPr bwMode="auto">
          <a:xfrm flipH="1">
            <a:off x="341313" y="2672430"/>
            <a:ext cx="8345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8209" y="3116704"/>
            <a:ext cx="7901194" cy="183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Risk based supplier approval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Supplier development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Communications (specifications, expectations)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Material monitoring </a:t>
            </a:r>
            <a:r>
              <a:rPr lang="en-US" sz="2000" dirty="0" err="1" smtClean="0">
                <a:latin typeface="Verdana" pitchFamily="34" charset="0"/>
              </a:rPr>
              <a:t>programme</a:t>
            </a:r>
            <a:endParaRPr lang="en-US" sz="2000" dirty="0" smtClean="0">
              <a:latin typeface="Verdana" pitchFamily="34" charset="0"/>
            </a:endParaRPr>
          </a:p>
        </p:txBody>
      </p:sp>
      <p:pic>
        <p:nvPicPr>
          <p:cNvPr id="37" name="Picture 36" descr="51USA_OREO_M1946E_AD_0205_ZIP10.jpg"/>
          <p:cNvPicPr>
            <a:picLocks noChangeAspect="1"/>
          </p:cNvPicPr>
          <p:nvPr/>
        </p:nvPicPr>
        <p:blipFill>
          <a:blip r:embed="rId9"/>
          <a:srcRect l="12863" t="53340" r="37193" b="9708"/>
          <a:stretch>
            <a:fillRect/>
          </a:stretch>
        </p:blipFill>
        <p:spPr>
          <a:xfrm>
            <a:off x="7077295" y="3165552"/>
            <a:ext cx="1877263" cy="2262446"/>
          </a:xfrm>
          <a:prstGeom prst="round2Diag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56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435460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1761" name="Picture 17" descr="MCj035160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910" y="1680398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MCj039736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148" y="1751835"/>
            <a:ext cx="650875" cy="6365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3" name="Picture 19" descr="MCj014963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080" y="1823595"/>
            <a:ext cx="620713" cy="5349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71" name="Picture 27" descr="MCj029574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935" y="1712148"/>
            <a:ext cx="688975" cy="676275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0" name="Picture 16" descr="MCj035163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960" y="1748660"/>
            <a:ext cx="744538" cy="59690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2" name="Picture 18" descr="MCBD19887_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6923" y="1820098"/>
            <a:ext cx="784225" cy="5254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Conversion</a:t>
            </a:r>
            <a:endParaRPr lang="de-DE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48942-26B8-4945-98DE-FF960E7C1C0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79425" y="177800"/>
            <a:ext cx="15954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611438" y="430213"/>
            <a:ext cx="50482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90500" y="1122363"/>
            <a:ext cx="8712200" cy="0"/>
          </a:xfrm>
          <a:prstGeom prst="line">
            <a:avLst/>
          </a:prstGeom>
          <a:noFill/>
          <a:ln w="28575">
            <a:solidFill>
              <a:srgbClr val="22409E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025900" y="3802063"/>
            <a:ext cx="4730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66885" y="1680398"/>
            <a:ext cx="1333500" cy="762000"/>
          </a:xfrm>
          <a:prstGeom prst="homePlate">
            <a:avLst>
              <a:gd name="adj" fmla="val 4375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7197835" y="1680398"/>
            <a:ext cx="1333500" cy="763587"/>
          </a:xfrm>
          <a:prstGeom prst="chevron">
            <a:avLst>
              <a:gd name="adj" fmla="val 43659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130535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948473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732448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55240" y="1288285"/>
            <a:ext cx="769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46410" y="128669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Procure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455055" y="1288285"/>
            <a:ext cx="87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 smtClean="0">
                <a:cs typeface="Arial" pitchFamily="34" charset="0"/>
              </a:rPr>
              <a:t>Convert</a:t>
            </a:r>
            <a:endParaRPr lang="en-AU" b="1" dirty="0">
              <a:cs typeface="Arial" pitchFamily="34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670882" y="1288285"/>
            <a:ext cx="1077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Distribute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46283" y="1288285"/>
            <a:ext cx="615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Trade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193903" y="1288285"/>
            <a:ext cx="11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Consumer</a:t>
            </a:r>
          </a:p>
        </p:txBody>
      </p:sp>
      <p:sp>
        <p:nvSpPr>
          <p:cNvPr id="31781" name="Line 42"/>
          <p:cNvSpPr>
            <a:spLocks noChangeShapeType="1"/>
          </p:cNvSpPr>
          <p:nvPr/>
        </p:nvSpPr>
        <p:spPr bwMode="auto">
          <a:xfrm flipH="1">
            <a:off x="341313" y="2672430"/>
            <a:ext cx="8345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8209" y="3086724"/>
            <a:ext cx="7901194" cy="2613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Our operations manage product safety based on the CODEX principles of HACCP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Founded on solid PRPs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CCP Process capability is validated against proven science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Internal Audit </a:t>
            </a:r>
            <a:r>
              <a:rPr lang="en-US" sz="2000" dirty="0" err="1" smtClean="0">
                <a:latin typeface="Verdana" pitchFamily="34" charset="0"/>
              </a:rPr>
              <a:t>programme</a:t>
            </a:r>
            <a:endParaRPr lang="en-US" sz="2000" dirty="0" smtClean="0">
              <a:latin typeface="Verdana" pitchFamily="34" charset="0"/>
            </a:endParaRP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endParaRPr lang="en-US" sz="2000" dirty="0" smtClean="0">
              <a:latin typeface="Verdana" pitchFamily="34" charset="0"/>
            </a:endParaRPr>
          </a:p>
        </p:txBody>
      </p:sp>
      <p:pic>
        <p:nvPicPr>
          <p:cNvPr id="37" name="Picture 12" descr="09_29980_07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4484" y="4901783"/>
            <a:ext cx="2640724" cy="17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948473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732448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1761" name="Picture 17" descr="MCj035160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910" y="1680398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MCj039736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148" y="1751835"/>
            <a:ext cx="650875" cy="6365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3" name="Picture 19" descr="MCj014963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080" y="1823595"/>
            <a:ext cx="620713" cy="5349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71" name="Picture 27" descr="MCj029574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935" y="1712148"/>
            <a:ext cx="688975" cy="676275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0" name="Picture 16" descr="MCj035163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960" y="1748660"/>
            <a:ext cx="744538" cy="59690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2" name="Picture 18" descr="MCBD19887_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6923" y="1820098"/>
            <a:ext cx="784225" cy="5254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48942-26B8-4945-98DE-FF960E7C1C0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79425" y="177800"/>
            <a:ext cx="15954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649538" y="404813"/>
            <a:ext cx="50482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90500" y="1122363"/>
            <a:ext cx="8712200" cy="0"/>
          </a:xfrm>
          <a:prstGeom prst="line">
            <a:avLst/>
          </a:prstGeom>
          <a:noFill/>
          <a:ln w="28575">
            <a:solidFill>
              <a:srgbClr val="22409E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025900" y="3802063"/>
            <a:ext cx="4730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66885" y="1680398"/>
            <a:ext cx="1333500" cy="762000"/>
          </a:xfrm>
          <a:prstGeom prst="homePlate">
            <a:avLst>
              <a:gd name="adj" fmla="val 4375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7197835" y="1680398"/>
            <a:ext cx="1333500" cy="763587"/>
          </a:xfrm>
          <a:prstGeom prst="chevron">
            <a:avLst>
              <a:gd name="adj" fmla="val 43659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130535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435460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55240" y="1288285"/>
            <a:ext cx="769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46410" y="128669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Procure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455055" y="1288285"/>
            <a:ext cx="87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Convert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670882" y="1288285"/>
            <a:ext cx="1077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cs typeface="Arial" pitchFamily="34" charset="0"/>
              </a:rPr>
              <a:t>Distribute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46283" y="1288285"/>
            <a:ext cx="615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cs typeface="Arial" pitchFamily="34" charset="0"/>
              </a:rPr>
              <a:t>Trade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193903" y="1288285"/>
            <a:ext cx="11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Consumer</a:t>
            </a:r>
          </a:p>
        </p:txBody>
      </p:sp>
      <p:sp>
        <p:nvSpPr>
          <p:cNvPr id="31781" name="Line 42"/>
          <p:cNvSpPr>
            <a:spLocks noChangeShapeType="1"/>
          </p:cNvSpPr>
          <p:nvPr/>
        </p:nvSpPr>
        <p:spPr bwMode="auto">
          <a:xfrm flipH="1">
            <a:off x="341313" y="2672430"/>
            <a:ext cx="8345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 &amp; Trade</a:t>
            </a:r>
            <a:endParaRPr lang="de-DE" dirty="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8209" y="3116704"/>
            <a:ext cx="7901194" cy="183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Warehouse &amp; Transportation expectations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Training and coaching of trade partners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Supply chain traceability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Retail product audits</a:t>
            </a:r>
          </a:p>
        </p:txBody>
      </p:sp>
      <p:pic>
        <p:nvPicPr>
          <p:cNvPr id="37" name="Picture 4" descr="09_29980_32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7129" y="4133018"/>
            <a:ext cx="27273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7197835" y="1680398"/>
            <a:ext cx="1333500" cy="763587"/>
          </a:xfrm>
          <a:prstGeom prst="chevron">
            <a:avLst>
              <a:gd name="adj" fmla="val 43659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1761" name="Picture 17" descr="MCj035160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910" y="1680398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MCj039736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148" y="1751835"/>
            <a:ext cx="650875" cy="6365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3" name="Picture 19" descr="MCj014963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080" y="1823595"/>
            <a:ext cx="620713" cy="5349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71" name="Picture 27" descr="MCj029574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935" y="1712148"/>
            <a:ext cx="688975" cy="676275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0" name="Picture 16" descr="MCj035163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960" y="1748660"/>
            <a:ext cx="744538" cy="59690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2" name="Picture 18" descr="MCBD19887_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6923" y="1820098"/>
            <a:ext cx="784225" cy="5254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Consumers</a:t>
            </a:r>
            <a:endParaRPr lang="de-DE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48942-26B8-4945-98DE-FF960E7C1C0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79425" y="177800"/>
            <a:ext cx="15954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649538" y="404813"/>
            <a:ext cx="50482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90500" y="1122363"/>
            <a:ext cx="8712200" cy="0"/>
          </a:xfrm>
          <a:prstGeom prst="line">
            <a:avLst/>
          </a:prstGeom>
          <a:noFill/>
          <a:ln w="28575">
            <a:solidFill>
              <a:srgbClr val="22409E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025900" y="3802063"/>
            <a:ext cx="4730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66885" y="1680398"/>
            <a:ext cx="1333500" cy="762000"/>
          </a:xfrm>
          <a:prstGeom prst="homePlate">
            <a:avLst>
              <a:gd name="adj" fmla="val 4375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130535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435460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948473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732448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55240" y="1288285"/>
            <a:ext cx="769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46410" y="128669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Procure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455055" y="1288285"/>
            <a:ext cx="87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Convert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670882" y="1288285"/>
            <a:ext cx="1077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Distribute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46283" y="1288285"/>
            <a:ext cx="615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Trade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193903" y="1288285"/>
            <a:ext cx="11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cs typeface="Arial" pitchFamily="34" charset="0"/>
              </a:rPr>
              <a:t>Consumer</a:t>
            </a:r>
          </a:p>
        </p:txBody>
      </p:sp>
      <p:sp>
        <p:nvSpPr>
          <p:cNvPr id="31781" name="Line 42"/>
          <p:cNvSpPr>
            <a:spLocks noChangeShapeType="1"/>
          </p:cNvSpPr>
          <p:nvPr/>
        </p:nvSpPr>
        <p:spPr bwMode="auto">
          <a:xfrm flipH="1">
            <a:off x="341313" y="2672430"/>
            <a:ext cx="8345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8209" y="3116704"/>
            <a:ext cx="7901194" cy="183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Communications – product </a:t>
            </a:r>
            <a:r>
              <a:rPr lang="en-US" sz="2000" dirty="0" err="1" smtClean="0">
                <a:latin typeface="Verdana" pitchFamily="34" charset="0"/>
              </a:rPr>
              <a:t>labelling</a:t>
            </a:r>
            <a:endParaRPr lang="en-US" sz="2000" dirty="0" smtClean="0">
              <a:latin typeface="Verdana" pitchFamily="34" charset="0"/>
            </a:endParaRP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Understanding anticipated products use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Proactive use of consumer contacts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Monitoring for emerging food safety issues</a:t>
            </a:r>
          </a:p>
        </p:txBody>
      </p:sp>
      <p:pic>
        <p:nvPicPr>
          <p:cNvPr id="37" name="Picture 6" descr="09_29980_3220.jpg"/>
          <p:cNvPicPr>
            <a:picLocks noChangeAspect="1"/>
          </p:cNvPicPr>
          <p:nvPr/>
        </p:nvPicPr>
        <p:blipFill>
          <a:blip r:embed="rId9"/>
          <a:srcRect l="31448" r="27390"/>
          <a:stretch>
            <a:fillRect/>
          </a:stretch>
        </p:blipFill>
        <p:spPr bwMode="auto">
          <a:xfrm>
            <a:off x="6796478" y="3177914"/>
            <a:ext cx="1619223" cy="26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Middle East &amp; Africa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8FE49-8AF9-4870-A48D-1B23F35C3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50825" y="1416050"/>
            <a:ext cx="8653463" cy="4535488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000"/>
              </a:spcAft>
            </a:pPr>
            <a:endParaRPr lang="en-US" sz="1700" dirty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" name="Picture 2" descr="\\DEMUCFRD01\Desktops01$\rdunn\Desktop\09_29980_1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1941" y="2484151"/>
            <a:ext cx="295433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900" y="2334283"/>
            <a:ext cx="5105608" cy="3198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Is a key area for Kraft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endParaRPr lang="en-US" sz="2000" dirty="0" smtClean="0">
              <a:latin typeface="Verdana" pitchFamily="34" charset="0"/>
            </a:endParaRP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We manufacture and source locally and globally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endParaRPr lang="en-US" sz="2000" dirty="0">
              <a:latin typeface="Verdana" pitchFamily="34" charset="0"/>
            </a:endParaRP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We apply a proactive robust approach to build partnerships to lead and support Food Safety</a:t>
            </a: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Kraft Foods_CBI H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087438"/>
            <a:ext cx="54197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2" descr="Consumers in Corner 1.png"/>
          <p:cNvPicPr>
            <a:picLocks noChangeAspect="1"/>
          </p:cNvPicPr>
          <p:nvPr/>
        </p:nvPicPr>
        <p:blipFill>
          <a:blip r:embed="rId4"/>
          <a:srcRect r="2473" b="3870"/>
          <a:stretch>
            <a:fillRect/>
          </a:stretch>
        </p:blipFill>
        <p:spPr bwMode="auto">
          <a:xfrm>
            <a:off x="1416050" y="2222500"/>
            <a:ext cx="77279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Kraft Foods – key facts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ED0D0-AA75-46FB-9396-3831BE5D04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187325" y="1628775"/>
            <a:ext cx="8778875" cy="3779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60000"/>
              </a:spcBef>
              <a:spcAft>
                <a:spcPts val="0"/>
              </a:spcAft>
              <a:buClr>
                <a:schemeClr val="tx2"/>
              </a:buClr>
              <a:buSzPct val="95000"/>
              <a:tabLst>
                <a:tab pos="2743200" algn="r"/>
              </a:tabLst>
              <a:defRPr/>
            </a:pPr>
            <a:r>
              <a:rPr lang="en-US" sz="2000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Approximately </a:t>
            </a:r>
            <a:r>
              <a:rPr lang="en-US" sz="20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$48 billion</a:t>
            </a:r>
            <a:r>
              <a:rPr lang="en-US" sz="2000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in revenue</a:t>
            </a:r>
          </a:p>
          <a:p>
            <a:pPr marL="228600" indent="-228600" algn="ctr" fontAlgn="auto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398BCB"/>
              </a:buClr>
              <a:defRPr/>
            </a:pPr>
            <a:r>
              <a:rPr lang="en-US" sz="2000" b="1" dirty="0">
                <a:solidFill>
                  <a:schemeClr val="accent2"/>
                </a:solidFill>
                <a:latin typeface="+mn-lt"/>
                <a:ea typeface="ＭＳ Ｐゴシック" pitchFamily="1" charset="-128"/>
                <a:cs typeface="+mn-cs"/>
              </a:rPr>
              <a:t>World’s #2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ＭＳ Ｐゴシック" pitchFamily="1" charset="-128"/>
                <a:cs typeface="+mn-cs"/>
              </a:rPr>
              <a:t> food company, </a:t>
            </a:r>
            <a:r>
              <a:rPr lang="en-US" sz="2000" b="1" dirty="0">
                <a:solidFill>
                  <a:schemeClr val="accent2"/>
                </a:solidFill>
                <a:latin typeface="+mn-lt"/>
                <a:ea typeface="ＭＳ Ｐゴシック" pitchFamily="1" charset="-128"/>
                <a:cs typeface="+mn-cs"/>
              </a:rPr>
              <a:t>#1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ＭＳ Ｐゴシック" pitchFamily="1" charset="-128"/>
                <a:cs typeface="+mn-cs"/>
              </a:rPr>
              <a:t> in </a:t>
            </a:r>
            <a:r>
              <a:rPr lang="en-US" sz="2000" b="1" dirty="0">
                <a:solidFill>
                  <a:schemeClr val="accent2"/>
                </a:solidFill>
                <a:latin typeface="+mn-lt"/>
                <a:ea typeface="ＭＳ Ｐゴシック" pitchFamily="1" charset="-128"/>
                <a:cs typeface="+mn-cs"/>
              </a:rPr>
              <a:t>North America</a:t>
            </a:r>
            <a:r>
              <a:rPr lang="en-US" sz="2000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ct val="60000"/>
              </a:spcBef>
              <a:spcAft>
                <a:spcPts val="0"/>
              </a:spcAft>
              <a:buClr>
                <a:schemeClr val="tx2"/>
              </a:buClr>
              <a:buSzPct val="95000"/>
              <a:tabLst>
                <a:tab pos="2743200" algn="r"/>
              </a:tabLst>
              <a:defRPr/>
            </a:pPr>
            <a:r>
              <a:rPr lang="en-US" sz="2000" b="1" dirty="0">
                <a:solidFill>
                  <a:srgbClr val="EE4498"/>
                </a:solidFill>
                <a:latin typeface="+mn-lt"/>
                <a:ea typeface="+mn-ea"/>
                <a:cs typeface="Arial" pitchFamily="34" charset="0"/>
              </a:rPr>
              <a:t>#1 in global</a:t>
            </a:r>
            <a:r>
              <a:rPr lang="en-US" sz="2000" dirty="0">
                <a:solidFill>
                  <a:srgbClr val="EE4498"/>
                </a:solidFill>
                <a:latin typeface="+mn-lt"/>
                <a:ea typeface="+mn-ea"/>
                <a:cs typeface="Arial" pitchFamily="34" charset="0"/>
              </a:rPr>
              <a:t> confectionery and biscuits</a:t>
            </a:r>
          </a:p>
          <a:p>
            <a:pPr algn="ctr" fontAlgn="auto">
              <a:lnSpc>
                <a:spcPct val="150000"/>
              </a:lnSpc>
              <a:spcBef>
                <a:spcPct val="60000"/>
              </a:spcBef>
              <a:spcAft>
                <a:spcPts val="0"/>
              </a:spcAft>
              <a:buClr>
                <a:schemeClr val="tx2"/>
              </a:buClr>
              <a:buSzPct val="95000"/>
              <a:tabLst>
                <a:tab pos="2743200" algn="r"/>
              </a:tabLst>
              <a:defRPr/>
            </a:pPr>
            <a:r>
              <a:rPr lang="en-US" sz="2000" b="1" dirty="0">
                <a:solidFill>
                  <a:srgbClr val="0060AF"/>
                </a:solidFill>
                <a:latin typeface="+mn-lt"/>
                <a:ea typeface="+mn-ea"/>
                <a:cs typeface="Arial" pitchFamily="34" charset="0"/>
              </a:rPr>
              <a:t>Sales in 160+</a:t>
            </a:r>
            <a:r>
              <a:rPr lang="en-US" sz="2000" dirty="0">
                <a:solidFill>
                  <a:srgbClr val="0060AF"/>
                </a:solidFill>
                <a:latin typeface="+mn-lt"/>
                <a:ea typeface="+mn-ea"/>
                <a:cs typeface="Arial" pitchFamily="34" charset="0"/>
              </a:rPr>
              <a:t> countries, </a:t>
            </a:r>
            <a:r>
              <a:rPr lang="en-US" sz="2000" b="1" dirty="0">
                <a:solidFill>
                  <a:srgbClr val="0060AF"/>
                </a:solidFill>
                <a:latin typeface="+mn-lt"/>
                <a:ea typeface="+mn-ea"/>
                <a:cs typeface="Arial" pitchFamily="34" charset="0"/>
              </a:rPr>
              <a:t>Operations</a:t>
            </a:r>
            <a:r>
              <a:rPr lang="en-US" sz="2000" dirty="0">
                <a:solidFill>
                  <a:srgbClr val="0060AF"/>
                </a:solidFill>
                <a:latin typeface="+mn-lt"/>
                <a:ea typeface="+mn-ea"/>
                <a:cs typeface="Arial" pitchFamily="34" charset="0"/>
              </a:rPr>
              <a:t> in more than </a:t>
            </a:r>
            <a:r>
              <a:rPr lang="en-US" sz="2000" b="1" dirty="0">
                <a:solidFill>
                  <a:srgbClr val="0060AF"/>
                </a:solidFill>
                <a:latin typeface="+mn-lt"/>
                <a:ea typeface="+mn-ea"/>
                <a:cs typeface="Arial" pitchFamily="34" charset="0"/>
              </a:rPr>
              <a:t>70</a:t>
            </a:r>
            <a:r>
              <a:rPr lang="en-US" sz="2000" dirty="0">
                <a:solidFill>
                  <a:srgbClr val="0060AF"/>
                </a:solidFill>
                <a:latin typeface="+mn-lt"/>
                <a:ea typeface="+mn-ea"/>
                <a:cs typeface="Arial" pitchFamily="34" charset="0"/>
              </a:rPr>
              <a:t> countries</a:t>
            </a:r>
          </a:p>
          <a:p>
            <a:pPr algn="ctr" fontAlgn="auto">
              <a:lnSpc>
                <a:spcPct val="150000"/>
              </a:lnSpc>
              <a:spcBef>
                <a:spcPct val="60000"/>
              </a:spcBef>
              <a:spcAft>
                <a:spcPts val="0"/>
              </a:spcAft>
              <a:buClr>
                <a:schemeClr val="tx2"/>
              </a:buClr>
              <a:buSzPct val="95000"/>
              <a:tabLst>
                <a:tab pos="2743200" algn="r"/>
              </a:tabLst>
              <a:defRPr/>
            </a:pPr>
            <a:r>
              <a:rPr lang="en-US" sz="2000" dirty="0">
                <a:solidFill>
                  <a:srgbClr val="AEC525"/>
                </a:solidFill>
                <a:latin typeface="+mn-lt"/>
                <a:ea typeface="+mn-ea"/>
                <a:cs typeface="Arial" pitchFamily="34" charset="0"/>
              </a:rPr>
              <a:t>Approximately </a:t>
            </a:r>
            <a:r>
              <a:rPr lang="en-US" sz="2000" b="1" dirty="0">
                <a:solidFill>
                  <a:srgbClr val="AEC525"/>
                </a:solidFill>
                <a:latin typeface="+mn-lt"/>
                <a:ea typeface="+mn-ea"/>
                <a:cs typeface="Arial" pitchFamily="34" charset="0"/>
              </a:rPr>
              <a:t>140,000</a:t>
            </a:r>
            <a:r>
              <a:rPr lang="en-US" sz="2000" dirty="0">
                <a:solidFill>
                  <a:srgbClr val="AEC525"/>
                </a:solidFill>
                <a:latin typeface="+mn-lt"/>
                <a:ea typeface="+mn-ea"/>
                <a:cs typeface="Arial" pitchFamily="34" charset="0"/>
              </a:rPr>
              <a:t> employees</a:t>
            </a:r>
            <a:endParaRPr lang="en-US" sz="2000" dirty="0">
              <a:solidFill>
                <a:srgbClr val="8A0054"/>
              </a:solidFill>
              <a:latin typeface="+mn-lt"/>
              <a:ea typeface="+mn-ea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ct val="60000"/>
              </a:spcBef>
              <a:spcAft>
                <a:spcPts val="0"/>
              </a:spcAft>
              <a:buClr>
                <a:schemeClr val="tx2"/>
              </a:buClr>
              <a:buSzPct val="95000"/>
              <a:tabLst>
                <a:tab pos="2743200" algn="r"/>
              </a:tabLst>
              <a:defRPr/>
            </a:pPr>
            <a:r>
              <a:rPr lang="en-US" sz="2000" dirty="0">
                <a:solidFill>
                  <a:srgbClr val="8A0054"/>
                </a:solidFill>
                <a:latin typeface="+mn-lt"/>
                <a:ea typeface="+mn-ea"/>
                <a:cs typeface="+mn-cs"/>
              </a:rPr>
              <a:t>Donated more than </a:t>
            </a:r>
            <a:r>
              <a:rPr lang="en-US" sz="2000" b="1" dirty="0">
                <a:solidFill>
                  <a:srgbClr val="8A0054"/>
                </a:solidFill>
                <a:latin typeface="+mn-lt"/>
                <a:ea typeface="+mn-ea"/>
                <a:cs typeface="+mn-cs"/>
              </a:rPr>
              <a:t>one billion servings</a:t>
            </a:r>
            <a:r>
              <a:rPr lang="en-US" sz="2000" dirty="0">
                <a:solidFill>
                  <a:srgbClr val="8A0054"/>
                </a:solidFill>
                <a:latin typeface="+mn-lt"/>
                <a:ea typeface="+mn-ea"/>
                <a:cs typeface="+mn-cs"/>
              </a:rPr>
              <a:t> of food since 1997</a:t>
            </a:r>
            <a:endParaRPr lang="en-US" sz="2000" dirty="0">
              <a:solidFill>
                <a:srgbClr val="8A0054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30200" y="6565900"/>
            <a:ext cx="7010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Verdana" pitchFamily="34" charset="0"/>
              </a:rPr>
              <a:t>Figures are for the combined Kraft Foods and Cadbury businesses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ew Crunchy Banner"/>
          <p:cNvPicPr>
            <a:picLocks noChangeAspect="1" noChangeArrowheads="1"/>
          </p:cNvPicPr>
          <p:nvPr/>
        </p:nvPicPr>
        <p:blipFill>
          <a:blip r:embed="rId3"/>
          <a:srcRect t="27071"/>
          <a:stretch>
            <a:fillRect/>
          </a:stretch>
        </p:blipFill>
        <p:spPr bwMode="ltGray">
          <a:xfrm>
            <a:off x="0" y="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Content Placeholder 6"/>
          <p:cNvSpPr txBox="1">
            <a:spLocks/>
          </p:cNvSpPr>
          <p:nvPr/>
        </p:nvSpPr>
        <p:spPr>
          <a:xfrm>
            <a:off x="1357313" y="1047750"/>
            <a:ext cx="6567487" cy="180975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5000"/>
              </a:lnSpc>
              <a:spcBef>
                <a:spcPct val="50000"/>
              </a:spcBef>
              <a:buClr>
                <a:srgbClr val="6CAEDF"/>
              </a:buClr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11 brands with more than $1 billion in revenue</a:t>
            </a:r>
          </a:p>
          <a:p>
            <a:pPr marL="228600" indent="-228600">
              <a:lnSpc>
                <a:spcPct val="95000"/>
              </a:lnSpc>
              <a:spcBef>
                <a:spcPct val="50000"/>
              </a:spcBef>
              <a:buClr>
                <a:srgbClr val="6CAEDF"/>
              </a:buClr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70+ brands with more than $100 million in revenue</a:t>
            </a:r>
          </a:p>
          <a:p>
            <a:pPr marL="228600" indent="-228600">
              <a:lnSpc>
                <a:spcPct val="95000"/>
              </a:lnSpc>
              <a:spcBef>
                <a:spcPct val="50000"/>
              </a:spcBef>
              <a:buClr>
                <a:srgbClr val="6CAEDF"/>
              </a:buClr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40+ brands over 100 years old</a:t>
            </a:r>
          </a:p>
          <a:p>
            <a:pPr marL="228600" indent="-228600">
              <a:lnSpc>
                <a:spcPct val="95000"/>
              </a:lnSpc>
              <a:spcBef>
                <a:spcPct val="50000"/>
              </a:spcBef>
              <a:buClr>
                <a:srgbClr val="6CAEDF"/>
              </a:buClr>
              <a:buFontTx/>
              <a:buChar char="•"/>
              <a:defRPr/>
            </a:pPr>
            <a:r>
              <a:rPr lang="en-GB" kern="0" dirty="0">
                <a:latin typeface="+mn-lt"/>
                <a:ea typeface="+mn-ea"/>
                <a:cs typeface="+mn-cs"/>
              </a:rPr>
              <a:t>80% revenue from #1 share positions</a:t>
            </a:r>
            <a:endParaRPr lang="en-US" kern="0" dirty="0"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Amazing Brand Portfolio</a:t>
            </a:r>
          </a:p>
        </p:txBody>
      </p:sp>
      <p:sp>
        <p:nvSpPr>
          <p:cNvPr id="33797" name="Slide Number Placeholder 1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3A5EB-4C83-484F-988C-E8FD1B2340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pic>
        <p:nvPicPr>
          <p:cNvPr id="28678" name="Picture 101" descr="Pictur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2755900"/>
            <a:ext cx="91059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Middle East &amp; Africa Area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8FE49-8AF9-4870-A48D-1B23F35C3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50825" y="1416050"/>
            <a:ext cx="8653463" cy="4535488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n-US" sz="2500" dirty="0">
                <a:solidFill>
                  <a:srgbClr val="00549F"/>
                </a:solidFill>
                <a:latin typeface="Verdana" pitchFamily="34" charset="0"/>
                <a:cs typeface="Arial" pitchFamily="34" charset="0"/>
              </a:rPr>
              <a:t>Fast Facts</a:t>
            </a:r>
          </a:p>
          <a:p>
            <a:pPr>
              <a:lnSpc>
                <a:spcPts val="2100"/>
              </a:lnSpc>
              <a:spcAft>
                <a:spcPts val="1000"/>
              </a:spcAft>
            </a:pPr>
            <a:r>
              <a:rPr lang="en-US" sz="1700" dirty="0" smtClean="0">
                <a:solidFill>
                  <a:srgbClr val="00549F"/>
                </a:solidFill>
                <a:latin typeface="Verdana" pitchFamily="34" charset="0"/>
                <a:cs typeface="Arial" pitchFamily="34" charset="0"/>
              </a:rPr>
              <a:t>Region </a:t>
            </a:r>
            <a:r>
              <a:rPr lang="en-US" sz="1700" dirty="0">
                <a:solidFill>
                  <a:srgbClr val="00549F"/>
                </a:solidFill>
                <a:latin typeface="Verdana" pitchFamily="34" charset="0"/>
                <a:cs typeface="Arial" pitchFamily="34" charset="0"/>
              </a:rPr>
              <a:t>headquarters: </a:t>
            </a:r>
          </a:p>
          <a:p>
            <a:pPr>
              <a:lnSpc>
                <a:spcPts val="2100"/>
              </a:lnSpc>
              <a:spcAft>
                <a:spcPts val="1000"/>
              </a:spcAft>
            </a:pPr>
            <a:r>
              <a:rPr lang="en-US" sz="1700" dirty="0">
                <a:latin typeface="Verdana" pitchFamily="34" charset="0"/>
                <a:cs typeface="Arial" pitchFamily="34" charset="0"/>
              </a:rPr>
              <a:t>Dubai &amp; Johannesburg </a:t>
            </a:r>
          </a:p>
          <a:p>
            <a:pPr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700" dirty="0">
                <a:solidFill>
                  <a:srgbClr val="00549F"/>
                </a:solidFill>
                <a:latin typeface="Verdana" pitchFamily="34" charset="0"/>
                <a:cs typeface="Arial" pitchFamily="34" charset="0"/>
              </a:rPr>
              <a:t>Key markets: </a:t>
            </a:r>
          </a:p>
          <a:p>
            <a:pPr>
              <a:lnSpc>
                <a:spcPts val="2100"/>
              </a:lnSpc>
              <a:spcAft>
                <a:spcPts val="1000"/>
              </a:spcAft>
            </a:pPr>
            <a:r>
              <a:rPr lang="en-US" sz="1700" dirty="0">
                <a:latin typeface="Verdana" pitchFamily="34" charset="0"/>
                <a:cs typeface="Arial" pitchFamily="34" charset="0"/>
              </a:rPr>
              <a:t>Egypt, Nigeria, Pakistan, South Africa, </a:t>
            </a:r>
            <a:r>
              <a:rPr lang="en-US" sz="1700" dirty="0" smtClean="0">
                <a:latin typeface="Verdana" pitchFamily="34" charset="0"/>
                <a:cs typeface="Arial" pitchFamily="34" charset="0"/>
              </a:rPr>
              <a:t>Morocco</a:t>
            </a:r>
            <a:endParaRPr lang="en-US" sz="1700" dirty="0">
              <a:latin typeface="Verdana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  <a:spcAft>
                <a:spcPts val="1000"/>
              </a:spcAft>
            </a:pPr>
            <a:r>
              <a:rPr lang="en-US" sz="1700" dirty="0">
                <a:latin typeface="Verdana" pitchFamily="34" charset="0"/>
                <a:cs typeface="Arial" pitchFamily="34" charset="0"/>
              </a:rPr>
              <a:t>Saudi Arabia, UAE (and other Gulf Cooperation Council markets),</a:t>
            </a:r>
          </a:p>
          <a:p>
            <a:pPr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700" dirty="0">
                <a:solidFill>
                  <a:srgbClr val="00549F"/>
                </a:solidFill>
                <a:latin typeface="Verdana" pitchFamily="34" charset="0"/>
                <a:cs typeface="Arial" pitchFamily="34" charset="0"/>
              </a:rPr>
              <a:t>Some key brands: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n-US" sz="1700" i="1" dirty="0">
                <a:latin typeface="Verdana" pitchFamily="34" charset="0"/>
                <a:cs typeface="Arial" pitchFamily="34" charset="0"/>
              </a:rPr>
              <a:t>Cadbury,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Flake,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Dairy Milk, </a:t>
            </a:r>
            <a:r>
              <a:rPr lang="en-US" sz="1700" i="1" dirty="0" err="1">
                <a:latin typeface="Verdana" pitchFamily="34" charset="0"/>
                <a:cs typeface="Arial" pitchFamily="34" charset="0"/>
              </a:rPr>
              <a:t>Toblerone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and </a:t>
            </a:r>
            <a:r>
              <a:rPr lang="en-US" sz="1700" i="1" dirty="0" err="1">
                <a:latin typeface="Verdana" pitchFamily="34" charset="0"/>
                <a:cs typeface="Arial" pitchFamily="34" charset="0"/>
              </a:rPr>
              <a:t>Milka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chocolates;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 Clorets, </a:t>
            </a:r>
            <a:r>
              <a:rPr lang="en-US" sz="1700" i="1" dirty="0" err="1">
                <a:latin typeface="Verdana" pitchFamily="34" charset="0"/>
                <a:cs typeface="Arial" pitchFamily="34" charset="0"/>
              </a:rPr>
              <a:t>Stimorol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and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 Trident 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gum;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Halls 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cough drops;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Carte Noire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,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Jacobs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and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Maxwell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House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coffees;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LU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,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Oreo 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and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TUC 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biscuits;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Tang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powdered beverages and </a:t>
            </a:r>
            <a:r>
              <a:rPr lang="en-US" sz="1700" i="1" dirty="0">
                <a:latin typeface="Verdana" pitchFamily="34" charset="0"/>
                <a:cs typeface="Arial" pitchFamily="34" charset="0"/>
              </a:rPr>
              <a:t>Kraft</a:t>
            </a:r>
            <a:r>
              <a:rPr lang="en-US" sz="1700" dirty="0">
                <a:latin typeface="Verdana" pitchFamily="34" charset="0"/>
                <a:cs typeface="Arial" pitchFamily="34" charset="0"/>
              </a:rPr>
              <a:t> cheeses</a:t>
            </a:r>
          </a:p>
        </p:txBody>
      </p:sp>
      <p:pic>
        <p:nvPicPr>
          <p:cNvPr id="6" name="Picture 5" descr="Jacobs drinking coffee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42" y="948981"/>
            <a:ext cx="1979072" cy="2526475"/>
          </a:xfrm>
          <a:prstGeom prst="round2Diag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56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10_30854_choc025.jpg"/>
          <p:cNvPicPr>
            <a:picLocks noChangeAspect="1"/>
          </p:cNvPicPr>
          <p:nvPr/>
        </p:nvPicPr>
        <p:blipFill>
          <a:blip r:embed="rId3"/>
          <a:srcRect r="12354" b="2745"/>
          <a:stretch>
            <a:fillRect/>
          </a:stretch>
        </p:blipFill>
        <p:spPr bwMode="auto">
          <a:xfrm>
            <a:off x="5661807" y="1270816"/>
            <a:ext cx="2942547" cy="48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Values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8FE49-8AF9-4870-A48D-1B23F35C3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50825" y="1416050"/>
            <a:ext cx="8653463" cy="4535488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000"/>
              </a:spcAft>
            </a:pPr>
            <a:endParaRPr lang="en-US" sz="17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7000" y="1747838"/>
            <a:ext cx="4978400" cy="1119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5000"/>
              </a:lnSpc>
            </a:pPr>
            <a:r>
              <a:rPr lang="en-US" sz="2000" b="1" dirty="0">
                <a:latin typeface="Verdana" pitchFamily="34" charset="0"/>
                <a:cs typeface="Arial" pitchFamily="34" charset="0"/>
              </a:rPr>
              <a:t>We understand that actions </a:t>
            </a:r>
            <a:br>
              <a:rPr lang="en-US" sz="2000" b="1" dirty="0">
                <a:latin typeface="Verdana" pitchFamily="34" charset="0"/>
                <a:cs typeface="Arial" pitchFamily="34" charset="0"/>
              </a:rPr>
            </a:br>
            <a:r>
              <a:rPr lang="en-US" sz="2000" b="1" dirty="0">
                <a:latin typeface="Verdana" pitchFamily="34" charset="0"/>
                <a:cs typeface="Arial" pitchFamily="34" charset="0"/>
              </a:rPr>
              <a:t>speak louder than words, </a:t>
            </a:r>
            <a:br>
              <a:rPr lang="en-US" sz="2000" b="1" dirty="0">
                <a:latin typeface="Verdana" pitchFamily="34" charset="0"/>
                <a:cs typeface="Arial" pitchFamily="34" charset="0"/>
              </a:rPr>
            </a:br>
            <a:r>
              <a:rPr lang="en-US" sz="2000" b="1" dirty="0">
                <a:latin typeface="Verdana" pitchFamily="34" charset="0"/>
                <a:cs typeface="Arial" pitchFamily="34" charset="0"/>
              </a:rPr>
              <a:t>so at Kraft Foods: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900" y="2963863"/>
            <a:ext cx="4886325" cy="382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pPr marL="228600" indent="-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>
                <a:latin typeface="Verdana" pitchFamily="34" charset="0"/>
              </a:rPr>
              <a:t>We inspire trust.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3513" y="3600450"/>
            <a:ext cx="4978400" cy="777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5000"/>
              </a:lnSpc>
            </a:pPr>
            <a:r>
              <a:rPr lang="en-US" sz="2000" b="1" dirty="0">
                <a:latin typeface="Verdana" pitchFamily="34" charset="0"/>
                <a:cs typeface="Arial" pitchFamily="34" charset="0"/>
              </a:rPr>
              <a:t>By making food that is safe to eat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3513" y="4495800"/>
            <a:ext cx="4886325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>
                <a:latin typeface="Verdana" pitchFamily="34" charset="0"/>
              </a:rPr>
              <a:t>We are a food company with a relentless focus on food safety.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Food Safety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8FE49-8AF9-4870-A48D-1B23F35C3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50825" y="1416050"/>
            <a:ext cx="8653463" cy="4535488"/>
          </a:xfrm>
          <a:prstGeom prst="rect">
            <a:avLst/>
          </a:prstGeom>
          <a:noFill/>
          <a:ln w="8001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000"/>
              </a:spcAft>
            </a:pPr>
            <a:endParaRPr lang="en-US" sz="17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000" y="1747838"/>
            <a:ext cx="4978400" cy="5606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5000"/>
              </a:lnSpc>
            </a:pPr>
            <a:r>
              <a:rPr lang="en-US" sz="2000" b="1" dirty="0" smtClean="0">
                <a:latin typeface="Verdana" pitchFamily="34" charset="0"/>
                <a:cs typeface="Arial" pitchFamily="34" charset="0"/>
              </a:rPr>
              <a:t>Is non competitive</a:t>
            </a:r>
            <a:endParaRPr lang="en-US" sz="2000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5900" y="2334283"/>
            <a:ext cx="4886325" cy="2521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Therefore we work with our food manufacturing peers to advance food safety.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endParaRPr lang="en-US" sz="2000" dirty="0">
              <a:latin typeface="Verdana" pitchFamily="34" charset="0"/>
            </a:endParaRP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We work closely with local governments and NGOs to drive food safety understanding.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9" name="Picture 6" descr="\\DEMUCFRD01\Desktops01$\rdunn\Desktop\09_29980_1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619" y="2533339"/>
            <a:ext cx="3234496" cy="21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New Today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ounded Rectangle 45"/>
          <p:cNvSpPr/>
          <p:nvPr/>
        </p:nvSpPr>
        <p:spPr bwMode="auto">
          <a:xfrm>
            <a:off x="520700" y="5863819"/>
            <a:ext cx="8210550" cy="457200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52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Integrated Prevention Based Food Safety Approach is a Point of Difference</a:t>
            </a:r>
          </a:p>
        </p:txBody>
      </p:sp>
      <p:sp>
        <p:nvSpPr>
          <p:cNvPr id="38605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2713-1282-4B4C-842E-0531A9E471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0192" y="1679520"/>
            <a:ext cx="164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Risk Categories</a:t>
            </a: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4005263" y="3654370"/>
            <a:ext cx="4730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Verdana" pitchFamily="34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385259" y="2933645"/>
            <a:ext cx="1333500" cy="762000"/>
          </a:xfrm>
          <a:prstGeom prst="homePlate">
            <a:avLst>
              <a:gd name="adj" fmla="val 4375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7716209" y="2933645"/>
            <a:ext cx="1333500" cy="763587"/>
          </a:xfrm>
          <a:prstGeom prst="chevron">
            <a:avLst>
              <a:gd name="adj" fmla="val 4365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2648909" y="2933645"/>
            <a:ext cx="1331913" cy="763587"/>
          </a:xfrm>
          <a:prstGeom prst="chevron">
            <a:avLst>
              <a:gd name="adj" fmla="val 4360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3953834" y="2933645"/>
            <a:ext cx="1331913" cy="763587"/>
          </a:xfrm>
          <a:prstGeom prst="chevron">
            <a:avLst>
              <a:gd name="adj" fmla="val 4360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6466847" y="2933645"/>
            <a:ext cx="1331912" cy="763587"/>
          </a:xfrm>
          <a:prstGeom prst="chevron">
            <a:avLst>
              <a:gd name="adj" fmla="val 4360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5250822" y="2933645"/>
            <a:ext cx="1331912" cy="763587"/>
          </a:xfrm>
          <a:prstGeom prst="chevron">
            <a:avLst>
              <a:gd name="adj" fmla="val 4360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6074" name="Picture 16" descr="MCj03516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9738" y="3022545"/>
            <a:ext cx="744537" cy="59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6075" name="Picture 17" descr="MCj035160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938" y="2954282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76" name="Picture 18" descr="MCBD19887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5925" y="3073345"/>
            <a:ext cx="784225" cy="525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6077" name="Picture 19" descr="MCj014963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6250" y="3038420"/>
            <a:ext cx="704850" cy="60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6078" name="Picture 20" descr="MCj039736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8625" y="3008257"/>
            <a:ext cx="638175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6079" name="Text Box 21"/>
          <p:cNvSpPr txBox="1">
            <a:spLocks noChangeArrowheads="1"/>
          </p:cNvSpPr>
          <p:nvPr/>
        </p:nvSpPr>
        <p:spPr bwMode="auto">
          <a:xfrm>
            <a:off x="1463675" y="2558995"/>
            <a:ext cx="788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sz="1600" b="1" dirty="0">
                <a:latin typeface="Verdana" pitchFamily="34" charset="0"/>
              </a:rPr>
              <a:t>Design</a:t>
            </a:r>
          </a:p>
        </p:txBody>
      </p:sp>
      <p:sp>
        <p:nvSpPr>
          <p:cNvPr id="386080" name="Text Box 22"/>
          <p:cNvSpPr txBox="1">
            <a:spLocks noChangeArrowheads="1"/>
          </p:cNvSpPr>
          <p:nvPr/>
        </p:nvSpPr>
        <p:spPr bwMode="auto">
          <a:xfrm>
            <a:off x="2665413" y="2558995"/>
            <a:ext cx="933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AU" sz="1600" b="1" dirty="0">
                <a:latin typeface="Verdana" pitchFamily="34" charset="0"/>
              </a:rPr>
              <a:t>Procure</a:t>
            </a:r>
          </a:p>
        </p:txBody>
      </p:sp>
      <p:sp>
        <p:nvSpPr>
          <p:cNvPr id="386081" name="Text Box 23"/>
          <p:cNvSpPr txBox="1">
            <a:spLocks noChangeArrowheads="1"/>
          </p:cNvSpPr>
          <p:nvPr/>
        </p:nvSpPr>
        <p:spPr bwMode="auto">
          <a:xfrm>
            <a:off x="3910013" y="2558995"/>
            <a:ext cx="998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sz="1600" b="1" dirty="0">
                <a:latin typeface="Verdana" pitchFamily="34" charset="0"/>
              </a:rPr>
              <a:t>Convert</a:t>
            </a:r>
            <a:r>
              <a:rPr lang="en-AU" sz="1600" b="1" baseline="30000" dirty="0">
                <a:latin typeface="Verdana" pitchFamily="34" charset="0"/>
              </a:rPr>
              <a:t>*</a:t>
            </a:r>
          </a:p>
        </p:txBody>
      </p:sp>
      <p:sp>
        <p:nvSpPr>
          <p:cNvPr id="386082" name="Text Box 24"/>
          <p:cNvSpPr txBox="1">
            <a:spLocks noChangeArrowheads="1"/>
          </p:cNvSpPr>
          <p:nvPr/>
        </p:nvSpPr>
        <p:spPr bwMode="auto">
          <a:xfrm>
            <a:off x="5154613" y="2558995"/>
            <a:ext cx="1147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sz="1600" b="1" dirty="0">
                <a:latin typeface="Verdana" pitchFamily="34" charset="0"/>
              </a:rPr>
              <a:t>Distribute</a:t>
            </a:r>
          </a:p>
        </p:txBody>
      </p:sp>
      <p:sp>
        <p:nvSpPr>
          <p:cNvPr id="386083" name="Text Box 25"/>
          <p:cNvSpPr txBox="1">
            <a:spLocks noChangeArrowheads="1"/>
          </p:cNvSpPr>
          <p:nvPr/>
        </p:nvSpPr>
        <p:spPr bwMode="auto">
          <a:xfrm>
            <a:off x="6643688" y="2558995"/>
            <a:ext cx="66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sz="1600" b="1" dirty="0">
                <a:latin typeface="Verdana" pitchFamily="34" charset="0"/>
              </a:rPr>
              <a:t>Trade</a:t>
            </a:r>
          </a:p>
        </p:txBody>
      </p:sp>
      <p:sp>
        <p:nvSpPr>
          <p:cNvPr id="386084" name="Text Box 26"/>
          <p:cNvSpPr txBox="1">
            <a:spLocks noChangeArrowheads="1"/>
          </p:cNvSpPr>
          <p:nvPr/>
        </p:nvSpPr>
        <p:spPr bwMode="auto">
          <a:xfrm>
            <a:off x="7704138" y="2558995"/>
            <a:ext cx="115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sz="1600" b="1" dirty="0">
                <a:latin typeface="Verdana" pitchFamily="34" charset="0"/>
              </a:rPr>
              <a:t>Consumer</a:t>
            </a:r>
          </a:p>
        </p:txBody>
      </p:sp>
      <p:pic>
        <p:nvPicPr>
          <p:cNvPr id="386085" name="Picture 27" descr="MCj029574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7050" y="2987620"/>
            <a:ext cx="676275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6086" name="Text Box 28"/>
          <p:cNvSpPr txBox="1">
            <a:spLocks noChangeArrowheads="1"/>
          </p:cNvSpPr>
          <p:nvPr/>
        </p:nvSpPr>
        <p:spPr bwMode="auto">
          <a:xfrm>
            <a:off x="1274763" y="3884557"/>
            <a:ext cx="14684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Design Safety Analysis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Specifications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HACCP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Supplier QA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Plant &amp; Equipment Design/Capability</a:t>
            </a:r>
          </a:p>
        </p:txBody>
      </p:sp>
      <p:sp>
        <p:nvSpPr>
          <p:cNvPr id="386087" name="Text Box 29"/>
          <p:cNvSpPr txBox="1">
            <a:spLocks noChangeArrowheads="1"/>
          </p:cNvSpPr>
          <p:nvPr/>
        </p:nvSpPr>
        <p:spPr bwMode="auto">
          <a:xfrm>
            <a:off x="2794000" y="3884557"/>
            <a:ext cx="11303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Contracts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Selection/</a:t>
            </a:r>
            <a:br>
              <a:rPr lang="en-AU" sz="1100" dirty="0">
                <a:latin typeface="Verdana" pitchFamily="34" charset="0"/>
              </a:rPr>
            </a:br>
            <a:r>
              <a:rPr lang="en-AU" sz="1100" dirty="0">
                <a:latin typeface="Verdana" pitchFamily="34" charset="0"/>
              </a:rPr>
              <a:t>Approval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Material Monitoring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Continuous Improvement</a:t>
            </a:r>
          </a:p>
        </p:txBody>
      </p:sp>
      <p:sp>
        <p:nvSpPr>
          <p:cNvPr id="386088" name="Text Box 30"/>
          <p:cNvSpPr txBox="1">
            <a:spLocks noChangeArrowheads="1"/>
          </p:cNvSpPr>
          <p:nvPr/>
        </p:nvSpPr>
        <p:spPr bwMode="auto">
          <a:xfrm>
            <a:off x="3995738" y="3884557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Specifications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HACCP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Supplier QA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Traceability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Sanitation &amp; Pest Control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Complaint Mgmt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Process Capability &amp; Control</a:t>
            </a:r>
          </a:p>
        </p:txBody>
      </p:sp>
      <p:sp>
        <p:nvSpPr>
          <p:cNvPr id="386089" name="Text Box 31"/>
          <p:cNvSpPr txBox="1">
            <a:spLocks noChangeArrowheads="1"/>
          </p:cNvSpPr>
          <p:nvPr/>
        </p:nvSpPr>
        <p:spPr bwMode="auto">
          <a:xfrm>
            <a:off x="5353050" y="3884557"/>
            <a:ext cx="1276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Traceability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Warehouse Controls</a:t>
            </a:r>
          </a:p>
        </p:txBody>
      </p:sp>
      <p:sp>
        <p:nvSpPr>
          <p:cNvPr id="386090" name="Text Box 32"/>
          <p:cNvSpPr txBox="1">
            <a:spLocks noChangeArrowheads="1"/>
          </p:cNvSpPr>
          <p:nvPr/>
        </p:nvSpPr>
        <p:spPr bwMode="auto">
          <a:xfrm>
            <a:off x="6588125" y="3884557"/>
            <a:ext cx="11398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Complaints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Warehouse Control</a:t>
            </a:r>
          </a:p>
        </p:txBody>
      </p:sp>
      <p:sp>
        <p:nvSpPr>
          <p:cNvPr id="386091" name="Text Box 33"/>
          <p:cNvSpPr txBox="1">
            <a:spLocks noChangeArrowheads="1"/>
          </p:cNvSpPr>
          <p:nvPr/>
        </p:nvSpPr>
        <p:spPr bwMode="auto">
          <a:xfrm>
            <a:off x="7827963" y="3884557"/>
            <a:ext cx="1166812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Specification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Labelling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Consumer Response</a:t>
            </a:r>
          </a:p>
          <a:p>
            <a:pPr marL="117475" indent="-117475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AU" sz="1100" dirty="0">
                <a:latin typeface="Verdana" pitchFamily="34" charset="0"/>
              </a:rPr>
              <a:t>Process Capabilities</a:t>
            </a:r>
          </a:p>
        </p:txBody>
      </p:sp>
      <p:sp>
        <p:nvSpPr>
          <p:cNvPr id="386092" name="Text Box 34"/>
          <p:cNvSpPr txBox="1">
            <a:spLocks noChangeArrowheads="1"/>
          </p:cNvSpPr>
          <p:nvPr/>
        </p:nvSpPr>
        <p:spPr bwMode="auto">
          <a:xfrm>
            <a:off x="248073" y="6541601"/>
            <a:ext cx="3679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aseline="16000" dirty="0">
                <a:latin typeface="Verdana" pitchFamily="34" charset="0"/>
              </a:rPr>
              <a:t>*</a:t>
            </a:r>
            <a:r>
              <a:rPr lang="en-US" sz="1000" dirty="0">
                <a:latin typeface="Verdana" pitchFamily="34" charset="0"/>
              </a:rPr>
              <a:t>Applies to internal &amp; external plants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897063" y="1536645"/>
            <a:ext cx="5895975" cy="841375"/>
            <a:chOff x="451" y="1143"/>
            <a:chExt cx="4876" cy="1192"/>
          </a:xfrm>
        </p:grpSpPr>
        <p:sp>
          <p:nvSpPr>
            <p:cNvPr id="683044" name="Oval 36"/>
            <p:cNvSpPr>
              <a:spLocks noChangeArrowheads="1"/>
            </p:cNvSpPr>
            <p:nvPr/>
          </p:nvSpPr>
          <p:spPr bwMode="auto">
            <a:xfrm>
              <a:off x="2082" y="1143"/>
              <a:ext cx="1605" cy="118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Verdana" pitchFamily="34" charset="0"/>
                </a:rPr>
                <a:t>Microbiological</a:t>
              </a:r>
            </a:p>
          </p:txBody>
        </p:sp>
        <p:sp>
          <p:nvSpPr>
            <p:cNvPr id="683045" name="Oval 37"/>
            <p:cNvSpPr>
              <a:spLocks noChangeArrowheads="1"/>
            </p:cNvSpPr>
            <p:nvPr/>
          </p:nvSpPr>
          <p:spPr bwMode="auto">
            <a:xfrm>
              <a:off x="451" y="1143"/>
              <a:ext cx="1605" cy="118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Verdana" pitchFamily="34" charset="0"/>
                </a:rPr>
                <a:t>Chemical</a:t>
              </a:r>
            </a:p>
          </p:txBody>
        </p:sp>
        <p:sp>
          <p:nvSpPr>
            <p:cNvPr id="683046" name="Oval 38"/>
            <p:cNvSpPr>
              <a:spLocks noChangeArrowheads="1"/>
            </p:cNvSpPr>
            <p:nvPr/>
          </p:nvSpPr>
          <p:spPr bwMode="auto">
            <a:xfrm>
              <a:off x="3722" y="1143"/>
              <a:ext cx="1605" cy="1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itchFamily="34" charset="0"/>
                  <a:cs typeface="Verdana" pitchFamily="34" charset="0"/>
                </a:rPr>
                <a:t>Physical</a:t>
              </a:r>
            </a:p>
          </p:txBody>
        </p:sp>
      </p:grpSp>
      <p:sp>
        <p:nvSpPr>
          <p:cNvPr id="386094" name="Text Box 39"/>
          <p:cNvSpPr txBox="1">
            <a:spLocks noChangeArrowheads="1"/>
          </p:cNvSpPr>
          <p:nvPr/>
        </p:nvSpPr>
        <p:spPr bwMode="auto">
          <a:xfrm>
            <a:off x="40192" y="3108270"/>
            <a:ext cx="100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Scope</a:t>
            </a:r>
          </a:p>
        </p:txBody>
      </p:sp>
      <p:sp>
        <p:nvSpPr>
          <p:cNvPr id="386095" name="Text Box 40"/>
          <p:cNvSpPr txBox="1">
            <a:spLocks noChangeArrowheads="1"/>
          </p:cNvSpPr>
          <p:nvPr/>
        </p:nvSpPr>
        <p:spPr bwMode="auto">
          <a:xfrm>
            <a:off x="40192" y="3846457"/>
            <a:ext cx="1292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Risk Prevention Programs</a:t>
            </a:r>
          </a:p>
        </p:txBody>
      </p:sp>
      <p:sp>
        <p:nvSpPr>
          <p:cNvPr id="386096" name="Line 42"/>
          <p:cNvSpPr>
            <a:spLocks noChangeShapeType="1"/>
          </p:cNvSpPr>
          <p:nvPr/>
        </p:nvSpPr>
        <p:spPr bwMode="auto">
          <a:xfrm flipH="1">
            <a:off x="165100" y="2460570"/>
            <a:ext cx="87709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6097" name="Line 42"/>
          <p:cNvSpPr>
            <a:spLocks noChangeShapeType="1"/>
          </p:cNvSpPr>
          <p:nvPr/>
        </p:nvSpPr>
        <p:spPr bwMode="auto">
          <a:xfrm flipH="1">
            <a:off x="165100" y="3830582"/>
            <a:ext cx="87709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620417" y="5897157"/>
            <a:ext cx="8011118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Starts with Design and grounded in sound </a:t>
            </a: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Preventative </a:t>
            </a: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172200" y="5715000"/>
            <a:ext cx="29718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953000" y="5105400"/>
            <a:ext cx="3657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657600" y="4419600"/>
            <a:ext cx="2590800" cy="6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209800" y="3733800"/>
            <a:ext cx="1676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0" y="2819400"/>
            <a:ext cx="28956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QCMS provides the framework for integrated product design.</a:t>
            </a:r>
            <a:endParaRPr lang="en-US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D3F9C-6A2F-4A90-B798-E70BC251F0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775075" y="2228850"/>
            <a:ext cx="51069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961063" y="1849438"/>
            <a:ext cx="11112" cy="125412"/>
          </a:xfrm>
          <a:prstGeom prst="rect">
            <a:avLst/>
          </a:prstGeom>
          <a:solidFill>
            <a:srgbClr val="EF91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5961063" y="1849438"/>
            <a:ext cx="11112" cy="125412"/>
          </a:xfrm>
          <a:prstGeom prst="rect">
            <a:avLst/>
          </a:prstGeom>
          <a:solidFill>
            <a:srgbClr val="EF91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275138" y="1568450"/>
            <a:ext cx="11509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343400" y="1624013"/>
            <a:ext cx="1216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555750" y="1704975"/>
            <a:ext cx="1439862" cy="792163"/>
          </a:xfrm>
          <a:prstGeom prst="homePlate">
            <a:avLst>
              <a:gd name="adj" fmla="val 45441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7620000" y="1704975"/>
            <a:ext cx="1438275" cy="793750"/>
          </a:xfrm>
          <a:prstGeom prst="chevron">
            <a:avLst>
              <a:gd name="adj" fmla="val 45300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2776537" y="1704975"/>
            <a:ext cx="1438275" cy="793750"/>
          </a:xfrm>
          <a:prstGeom prst="chevron">
            <a:avLst>
              <a:gd name="adj" fmla="val 45300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3971925" y="1704975"/>
            <a:ext cx="1438275" cy="793750"/>
          </a:xfrm>
          <a:prstGeom prst="chevron">
            <a:avLst>
              <a:gd name="adj" fmla="val 45300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6432550" y="1704975"/>
            <a:ext cx="1438275" cy="793750"/>
          </a:xfrm>
          <a:prstGeom prst="chevron">
            <a:avLst>
              <a:gd name="adj" fmla="val 45300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5119688" y="1704975"/>
            <a:ext cx="1438275" cy="793750"/>
          </a:xfrm>
          <a:prstGeom prst="chevron">
            <a:avLst>
              <a:gd name="adj" fmla="val 45300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" name="Picture 15" descr="MCj03516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1776413"/>
            <a:ext cx="803275" cy="619125"/>
          </a:xfrm>
          <a:prstGeom prst="rect">
            <a:avLst/>
          </a:prstGeom>
          <a:noFill/>
        </p:spPr>
      </p:pic>
      <p:pic>
        <p:nvPicPr>
          <p:cNvPr id="45" name="Picture 16" descr="MCj035160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212" y="1704975"/>
            <a:ext cx="863600" cy="752475"/>
          </a:xfrm>
          <a:prstGeom prst="rect">
            <a:avLst/>
          </a:prstGeom>
          <a:noFill/>
        </p:spPr>
      </p:pic>
      <p:pic>
        <p:nvPicPr>
          <p:cNvPr id="46" name="Picture 17" descr="MCBD19887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3875" y="1849438"/>
            <a:ext cx="1079500" cy="546100"/>
          </a:xfrm>
          <a:prstGeom prst="rect">
            <a:avLst/>
          </a:prstGeom>
          <a:noFill/>
        </p:spPr>
      </p:pic>
      <p:pic>
        <p:nvPicPr>
          <p:cNvPr id="47" name="Picture 18" descr="MCj014963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1475" y="1776413"/>
            <a:ext cx="881063" cy="728662"/>
          </a:xfrm>
          <a:prstGeom prst="rect">
            <a:avLst/>
          </a:prstGeom>
          <a:noFill/>
        </p:spPr>
      </p:pic>
      <p:pic>
        <p:nvPicPr>
          <p:cNvPr id="48" name="Picture 19" descr="MCj039736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8925" y="1633538"/>
            <a:ext cx="795338" cy="836612"/>
          </a:xfrm>
          <a:prstGeom prst="rect">
            <a:avLst/>
          </a:prstGeom>
          <a:noFill/>
        </p:spPr>
      </p:pic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671637" y="1296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Design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2794000" y="1295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Procure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013200" y="1296988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Convert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5064125" y="12969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Distribute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6651625" y="1296988"/>
            <a:ext cx="65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Trade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7651750" y="1296988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Consumer</a:t>
            </a:r>
          </a:p>
        </p:txBody>
      </p:sp>
      <p:pic>
        <p:nvPicPr>
          <p:cNvPr id="55" name="Picture 26" descr="MCj029574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8775" y="1738313"/>
            <a:ext cx="831850" cy="758825"/>
          </a:xfrm>
          <a:prstGeom prst="rect">
            <a:avLst/>
          </a:prstGeom>
          <a:noFill/>
        </p:spPr>
      </p:pic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76200" y="1709737"/>
            <a:ext cx="1438275" cy="793750"/>
          </a:xfrm>
          <a:prstGeom prst="chevron">
            <a:avLst>
              <a:gd name="adj" fmla="val 45300"/>
            </a:avLst>
          </a:prstGeom>
          <a:solidFill>
            <a:srgbClr val="0060A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3" name="Picture 19" descr="MCj039736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25" y="1638300"/>
            <a:ext cx="795338" cy="836612"/>
          </a:xfrm>
          <a:prstGeom prst="rect">
            <a:avLst/>
          </a:prstGeom>
          <a:noFill/>
        </p:spPr>
      </p:pic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107950" y="1301750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lang="en-AU" b="1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Consumer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2971800"/>
            <a:ext cx="28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on what’s important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09800" y="3733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it in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657600" y="44958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it right every time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029200" y="5117068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about it in a meaningful way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304761" y="57912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Listen, learn, and improve</a:t>
            </a:r>
            <a:endParaRPr lang="en-US" dirty="0"/>
          </a:p>
        </p:txBody>
      </p:sp>
      <p:sp>
        <p:nvSpPr>
          <p:cNvPr id="78" name="Bent Arrow 77"/>
          <p:cNvSpPr/>
          <p:nvPr/>
        </p:nvSpPr>
        <p:spPr>
          <a:xfrm rot="5400000">
            <a:off x="2933700" y="3086100"/>
            <a:ext cx="685800" cy="609600"/>
          </a:xfrm>
          <a:prstGeom prst="ben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Bent Arrow 78"/>
          <p:cNvSpPr/>
          <p:nvPr/>
        </p:nvSpPr>
        <p:spPr>
          <a:xfrm rot="5400000">
            <a:off x="3886200" y="3886200"/>
            <a:ext cx="495300" cy="495300"/>
          </a:xfrm>
          <a:prstGeom prst="ben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 rot="5400000">
            <a:off x="6248400" y="4648200"/>
            <a:ext cx="495300" cy="495300"/>
          </a:xfrm>
          <a:prstGeom prst="ben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Bent Arrow 80"/>
          <p:cNvSpPr/>
          <p:nvPr/>
        </p:nvSpPr>
        <p:spPr>
          <a:xfrm rot="5400000">
            <a:off x="8572500" y="5219700"/>
            <a:ext cx="495300" cy="495300"/>
          </a:xfrm>
          <a:prstGeom prst="ben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Picture 20" descr="MCj039736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148" y="1751835"/>
            <a:ext cx="650875" cy="6365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3" name="Picture 19" descr="MCj014963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1080" y="1823595"/>
            <a:ext cx="620713" cy="534988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71" name="Picture 27" descr="MCj029574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935" y="1712148"/>
            <a:ext cx="688975" cy="676275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0" name="Picture 16" descr="MCj035163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2960" y="1748660"/>
            <a:ext cx="744538" cy="59690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762" name="Picture 18" descr="MCBD19887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6923" y="1820098"/>
            <a:ext cx="784225" cy="525462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Design</a:t>
            </a:r>
            <a:endParaRPr lang="de-DE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48942-26B8-4945-98DE-FF960E7C1C0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79425" y="177800"/>
            <a:ext cx="15954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649538" y="404813"/>
            <a:ext cx="50482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90500" y="1122363"/>
            <a:ext cx="8712200" cy="0"/>
          </a:xfrm>
          <a:prstGeom prst="line">
            <a:avLst/>
          </a:prstGeom>
          <a:noFill/>
          <a:ln w="28575">
            <a:solidFill>
              <a:srgbClr val="22409E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025900" y="3802063"/>
            <a:ext cx="4730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66885" y="1680398"/>
            <a:ext cx="1333500" cy="762000"/>
          </a:xfrm>
          <a:prstGeom prst="homePlate">
            <a:avLst>
              <a:gd name="adj" fmla="val 4375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7197835" y="1680398"/>
            <a:ext cx="1333500" cy="763587"/>
          </a:xfrm>
          <a:prstGeom prst="chevron">
            <a:avLst>
              <a:gd name="adj" fmla="val 43659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130535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435460" y="1680398"/>
            <a:ext cx="1331913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948473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4732448" y="1680398"/>
            <a:ext cx="1331912" cy="763587"/>
          </a:xfrm>
          <a:prstGeom prst="chevron">
            <a:avLst>
              <a:gd name="adj" fmla="val 4360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1761" name="Picture 17" descr="MCj0351607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10" y="1680398"/>
            <a:ext cx="80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00223" y="1288285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cs typeface="Arial" pitchFamily="34" charset="0"/>
              </a:rPr>
              <a:t>Design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46410" y="128669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Procure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455055" y="1288285"/>
            <a:ext cx="87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Convert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670882" y="1288285"/>
            <a:ext cx="1077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Distribute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46283" y="1288285"/>
            <a:ext cx="615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Trade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193903" y="1288285"/>
            <a:ext cx="11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Consumer</a:t>
            </a:r>
          </a:p>
        </p:txBody>
      </p:sp>
      <p:sp>
        <p:nvSpPr>
          <p:cNvPr id="31781" name="Line 42"/>
          <p:cNvSpPr>
            <a:spLocks noChangeShapeType="1"/>
          </p:cNvSpPr>
          <p:nvPr/>
        </p:nvSpPr>
        <p:spPr bwMode="auto">
          <a:xfrm flipH="1">
            <a:off x="341313" y="2672430"/>
            <a:ext cx="8345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28209" y="3116716"/>
            <a:ext cx="7901194" cy="212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44450" rIns="0" bIns="44450">
            <a:spAutoFit/>
          </a:bodyPr>
          <a:lstStyle/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We design robust products with food safety in mind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Our design process includes product safety gates at key development stages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Packaging integrity is a key element</a:t>
            </a:r>
          </a:p>
          <a:p>
            <a:pPr marL="228600">
              <a:lnSpc>
                <a:spcPct val="95000"/>
              </a:lnSpc>
              <a:spcAft>
                <a:spcPts val="1500"/>
              </a:spcAft>
              <a:buClr>
                <a:schemeClr val="accent2"/>
              </a:buClr>
            </a:pPr>
            <a:r>
              <a:rPr lang="en-US" sz="2000" dirty="0" smtClean="0">
                <a:latin typeface="Verdana" pitchFamily="34" charset="0"/>
              </a:rPr>
              <a:t>Internal global food safety team provides expertise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07 KFT Templates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Kraft Foods Verdana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Kraft Foods Blue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Blue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Blue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0.xml><?xml version="1.0" encoding="utf-8"?>
<a:theme xmlns:a="http://schemas.openxmlformats.org/drawingml/2006/main" name="Solid Delicious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Solid Delicious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olid Delicious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Delicious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Delicious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1.xml><?xml version="1.0" encoding="utf-8"?>
<a:theme xmlns:a="http://schemas.openxmlformats.org/drawingml/2006/main" name="Solid Today Banner">
  <a:themeElements>
    <a:clrScheme name="Solid Today Bann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olid Toda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olid Toda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oda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oda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2.xml><?xml version="1.0" encoding="utf-8"?>
<a:theme xmlns:a="http://schemas.openxmlformats.org/drawingml/2006/main" name="Solid Juicy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Solid Juic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olid Juic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Juic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Juic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3.xml><?xml version="1.0" encoding="utf-8"?>
<a:theme xmlns:a="http://schemas.openxmlformats.org/drawingml/2006/main" name="Solid Sweet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Solid Sweet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olid Sweet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Sweet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Sweet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4.xml><?xml version="1.0" encoding="utf-8"?>
<a:theme xmlns:a="http://schemas.openxmlformats.org/drawingml/2006/main" name="Solid Minty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Solid Mint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olid Mint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Mint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Mint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5.xml><?xml version="1.0" encoding="utf-8"?>
<a:theme xmlns:a="http://schemas.openxmlformats.org/drawingml/2006/main" name="Solid Tart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Solid Tart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olid Tart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 Tart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 Tart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icious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Delicious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licious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icious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icious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3.xml><?xml version="1.0" encoding="utf-8"?>
<a:theme xmlns:a="http://schemas.openxmlformats.org/drawingml/2006/main" name="Sweet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Sweet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weet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eet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et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4.xml><?xml version="1.0" encoding="utf-8"?>
<a:theme xmlns:a="http://schemas.openxmlformats.org/drawingml/2006/main" name="Juicy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Juic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Juic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ic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ic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5.xml><?xml version="1.0" encoding="utf-8"?>
<a:theme xmlns:a="http://schemas.openxmlformats.org/drawingml/2006/main" name="Today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Toda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Toda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da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da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6.xml><?xml version="1.0" encoding="utf-8"?>
<a:theme xmlns:a="http://schemas.openxmlformats.org/drawingml/2006/main" name="Crunchy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Crunch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runch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nch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unch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7.xml><?xml version="1.0" encoding="utf-8"?>
<a:theme xmlns:a="http://schemas.openxmlformats.org/drawingml/2006/main" name="Minty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Minty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inty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y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y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8.xml><?xml version="1.0" encoding="utf-8"?>
<a:theme xmlns:a="http://schemas.openxmlformats.org/drawingml/2006/main" name="Kraft Foods Cascade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Kraft Foods Cascad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0AF"/>
        </a:solidFill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49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Kraft Foods Casca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Casca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Cascade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ppt/theme/theme9.xml><?xml version="1.0" encoding="utf-8"?>
<a:theme xmlns:a="http://schemas.openxmlformats.org/drawingml/2006/main" name="Kraft Foods Solid Blue Banner">
  <a:themeElements>
    <a:clrScheme name="Kraft Foods Colors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ED1C24"/>
      </a:accent1>
      <a:accent2>
        <a:srgbClr val="F58020"/>
      </a:accent2>
      <a:accent3>
        <a:srgbClr val="00BDF2"/>
      </a:accent3>
      <a:accent4>
        <a:srgbClr val="9B5BA4"/>
      </a:accent4>
      <a:accent5>
        <a:srgbClr val="00A777"/>
      </a:accent5>
      <a:accent6>
        <a:srgbClr val="FFC40C"/>
      </a:accent6>
      <a:hlink>
        <a:srgbClr val="EE4498"/>
      </a:hlink>
      <a:folHlink>
        <a:srgbClr val="6CAEDF"/>
      </a:folHlink>
    </a:clrScheme>
    <a:fontScheme name="Kraft Foods Solid Blue Banner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Kraft Foods Solid Blue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 Foods Solid Blue Ban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 Foods Solid Blue Banner 16">
        <a:dk1>
          <a:srgbClr val="000000"/>
        </a:dk1>
        <a:lt1>
          <a:srgbClr val="FFFFFF"/>
        </a:lt1>
        <a:dk2>
          <a:srgbClr val="00549F"/>
        </a:dk2>
        <a:lt2>
          <a:srgbClr val="808080"/>
        </a:lt2>
        <a:accent1>
          <a:srgbClr val="6AADE4"/>
        </a:accent1>
        <a:accent2>
          <a:srgbClr val="00549F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04B90"/>
        </a:accent6>
        <a:hlink>
          <a:srgbClr val="5DB21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KF Blue">
      <a:srgbClr val="0060AF"/>
    </a:custClr>
    <a:custClr name="Zesty">
      <a:srgbClr val="C1D82F"/>
    </a:custClr>
    <a:custClr name="Crunchy">
      <a:srgbClr val="F5A01A"/>
    </a:custClr>
    <a:custClr name="Spicy">
      <a:srgbClr val="B32317"/>
    </a:custClr>
    <a:custClr name="Tart">
      <a:srgbClr val="8A0054"/>
    </a:custClr>
    <a:custClr name="Fresh">
      <a:srgbClr val="6CAED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News_x0020_Vehicle xmlns="a9d7e47a-8ade-45d8-a36c-8c548283b32b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A4DB45807B34B922730DACFE88AE5" ma:contentTypeVersion="3" ma:contentTypeDescription="Create a new document." ma:contentTypeScope="" ma:versionID="52c818332ae0e0c8d09bfd01261b55ad">
  <xsd:schema xmlns:xsd="http://www.w3.org/2001/XMLSchema" xmlns:p="http://schemas.microsoft.com/office/2006/metadata/properties" xmlns:ns1="a9d7e47a-8ade-45d8-a36c-8c548283b32b" xmlns:ns2="http://schemas.microsoft.com/sharepoint/v3" targetNamespace="http://schemas.microsoft.com/office/2006/metadata/properties" ma:root="true" ma:fieldsID="ec5f571f8b085cd676d7000944485e5c" ns1:_="" ns2:_="">
    <xsd:import namespace="a9d7e47a-8ade-45d8-a36c-8c548283b32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News_x0020_Vehicle" minOccurs="0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9d7e47a-8ade-45d8-a36c-8c548283b32b" elementFormDefault="qualified">
    <xsd:import namespace="http://schemas.microsoft.com/office/2006/documentManagement/types"/>
    <xsd:element name="News_x0020_Vehicle" ma:index="0" nillable="true" ma:displayName="News Vehicle" ma:list="d6e99814-314a-430d-b617-b18825f262f2" ma:internalName="News_x0020_Vehicle" ma:showField="Title" ma:web="ca8219d5-807f-4e53-9476-60f572db5305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4BC24C-3619-46A2-9FF7-DA223DE99744}">
  <ds:schemaRefs>
    <ds:schemaRef ds:uri="http://schemas.microsoft.com/office/2006/metadata/properties"/>
    <ds:schemaRef ds:uri="a9d7e47a-8ade-45d8-a36c-8c548283b32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EB5E7DE-6FB9-4A7C-B7F9-A9C062F29C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06383-5011-49E4-A23E-A5E18B095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7e47a-8ade-45d8-a36c-8c548283b32b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 KFT Templates</Template>
  <TotalTime>0</TotalTime>
  <Words>1025</Words>
  <Application>Microsoft Office PowerPoint</Application>
  <PresentationFormat>On-screen Show (4:3)</PresentationFormat>
  <Paragraphs>194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2007 KFT Templates</vt:lpstr>
      <vt:lpstr>Delicious Banner</vt:lpstr>
      <vt:lpstr>Sweet Banner</vt:lpstr>
      <vt:lpstr>Juicy Banner</vt:lpstr>
      <vt:lpstr>Today Banner</vt:lpstr>
      <vt:lpstr>Crunchy Banner</vt:lpstr>
      <vt:lpstr>Minty Banner</vt:lpstr>
      <vt:lpstr>Kraft Foods Cascade</vt:lpstr>
      <vt:lpstr>Kraft Foods Solid Blue Banner</vt:lpstr>
      <vt:lpstr>Solid Delicious Banner</vt:lpstr>
      <vt:lpstr>Solid Today Banner</vt:lpstr>
      <vt:lpstr>Solid Juicy Banner</vt:lpstr>
      <vt:lpstr>Solid Sweet Banner</vt:lpstr>
      <vt:lpstr>Solid Minty Banner</vt:lpstr>
      <vt:lpstr>Solid Tart Banner</vt:lpstr>
      <vt:lpstr>QCMS Making Safe Food </vt:lpstr>
      <vt:lpstr>Kraft Foods – key facts</vt:lpstr>
      <vt:lpstr>An Amazing Brand Portfolio</vt:lpstr>
      <vt:lpstr> Middle East &amp; Africa Area</vt:lpstr>
      <vt:lpstr>Our Values</vt:lpstr>
      <vt:lpstr>Food Safety</vt:lpstr>
      <vt:lpstr>Our Integrated Prevention Based Food Safety Approach is a Point of Difference</vt:lpstr>
      <vt:lpstr>QCMS provides the framework for integrated product design.</vt:lpstr>
      <vt:lpstr>Design</vt:lpstr>
      <vt:lpstr> Suppliers</vt:lpstr>
      <vt:lpstr>Suppliers</vt:lpstr>
      <vt:lpstr>Conversion</vt:lpstr>
      <vt:lpstr>Distribution &amp; Trade</vt:lpstr>
      <vt:lpstr>Consumers</vt:lpstr>
      <vt:lpstr>Middle East &amp; Africa</vt:lpstr>
      <vt:lpstr>Slide 16</vt:lpstr>
    </vt:vector>
  </TitlesOfParts>
  <Company>Kraft Foods,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Kraft Foods Overview Presentation</dc:title>
  <dc:creator>Burda, Deb</dc:creator>
  <cp:lastModifiedBy>rdunn</cp:lastModifiedBy>
  <cp:revision>105</cp:revision>
  <dcterms:created xsi:type="dcterms:W3CDTF">2010-02-25T16:46:20Z</dcterms:created>
  <dcterms:modified xsi:type="dcterms:W3CDTF">2011-02-28T11:16:35Z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0x010100387A4DB45807B34B922730DACFE88AE5</vt:lpwstr>
  </property>
</Properties>
</file>