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471" r:id="rId3"/>
    <p:sldId id="475" r:id="rId4"/>
    <p:sldId id="474" r:id="rId5"/>
    <p:sldId id="476" r:id="rId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CC0000"/>
    <a:srgbClr val="FF0000"/>
    <a:srgbClr val="FFCCCC"/>
    <a:srgbClr val="FFFFCC"/>
    <a:srgbClr val="3333CC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59" autoAdjust="0"/>
    <p:restoredTop sz="93122" autoAdjust="0"/>
  </p:normalViewPr>
  <p:slideViewPr>
    <p:cSldViewPr>
      <p:cViewPr>
        <p:scale>
          <a:sx n="70" d="100"/>
          <a:sy n="70" d="100"/>
        </p:scale>
        <p:origin x="-137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98B2C99-C79B-4102-B685-2A03753E5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22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3F2A39-D23E-4E6F-B891-C7358B9C318E}" type="datetimeFigureOut">
              <a:rPr lang="en-US"/>
              <a:pPr>
                <a:defRPr/>
              </a:pPr>
              <a:t>11-Mar-14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828649-83DA-4E5F-93A4-8611B23FC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18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5D7D59-38D9-45D5-9D1D-04638AA5731C}" type="slidenum">
              <a:rPr lang="en-US" altLang="en-US" sz="1200" smtClean="0"/>
              <a:pPr eaLnBrk="1" hangingPunct="1"/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9827" indent="-349827">
              <a:spcBef>
                <a:spcPct val="20000"/>
              </a:spcBef>
              <a:buFontTx/>
              <a:buChar char="•"/>
              <a:defRPr/>
            </a:pPr>
            <a:endParaRPr lang="en-GB" sz="2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75BABD-3E78-421D-A366-B66057CA34DA}" type="slidenum">
              <a:rPr lang="en-US" altLang="en-US" sz="1200" smtClean="0"/>
              <a:pPr eaLnBrk="1" hangingPunct="1"/>
              <a:t>2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9250" indent="-349250">
              <a:spcBef>
                <a:spcPct val="2000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01802-69C1-4C6E-B47D-7DAEC6387A17}" type="slidenum">
              <a:rPr lang="en-US" altLang="en-US" sz="1200" smtClean="0"/>
              <a:pPr eaLnBrk="1" hangingPunct="1"/>
              <a:t>3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9250" indent="-349250">
              <a:spcBef>
                <a:spcPct val="2000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01802-69C1-4C6E-B47D-7DAEC6387A17}" type="slidenum">
              <a:rPr lang="en-US" altLang="en-US" sz="1200" smtClean="0"/>
              <a:pPr eaLnBrk="1" hangingPunct="1"/>
              <a:t>4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9250" indent="-349250">
              <a:spcBef>
                <a:spcPct val="2000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01802-69C1-4C6E-B47D-7DAEC6387A17}" type="slidenum">
              <a:rPr lang="en-US" altLang="en-US" sz="1200" smtClean="0"/>
              <a:pPr eaLnBrk="1" hangingPunct="1"/>
              <a:t>5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C0C3-7CAB-48C0-A660-C76D820F3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732630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356F-88B1-48E0-82DF-FA46FB73E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60089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5A1F3-D6ED-46C2-84AB-9977CD7F9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82771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C692-A06A-48C9-9C98-47750DD91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40111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4C92-6F65-4EF6-B0D0-061D51C40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220494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1D65-58B2-4F63-9EEC-F617595A63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6091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AB066-6F5D-49AA-BE19-2CFA4E939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14473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44964-55DE-4A68-9D4C-86AF63EE2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7806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66121-4B20-4A5F-A4E9-F31E24E81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951823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5E234-C70E-4449-84BC-EEB9ECBCF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788952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7A466-F70C-4089-AA24-D1AE458AE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664734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BDA2DA9-5CF2-4AB6-9587-C5963516D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382000" cy="3276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  <a:latin typeface="Arial" charset="0"/>
              </a:rPr>
              <a:t>Course 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0"/>
            <a:ext cx="7924800" cy="191437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>CDC/WHO Visit to Dubai, UAE </a:t>
            </a:r>
          </a:p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>February 17-25,  2014</a:t>
            </a:r>
          </a:p>
          <a:p>
            <a:pPr algn="l" eaLnBrk="1" hangingPunct="1"/>
            <a:endParaRPr lang="en-US" alt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n-US" altLang="en-US" sz="200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Goal: Improvement in Foodborne Illness Surveillance, Detection, and Outbreak Investigation</a:t>
            </a:r>
            <a:br>
              <a:rPr lang="en-US" altLang="en-US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en-GB" altLang="en-US" sz="3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8131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  <a:cs typeface="Arial" charset="0"/>
              </a:rPr>
              <a:t>Long journey—takes months, years to improve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  <a:cs typeface="Arial" charset="0"/>
              </a:rPr>
              <a:t>Has taken many years in the U.S. to build current systems—still evolving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  <a:cs typeface="Arial" charset="0"/>
              </a:rPr>
              <a:t>CDC has made several trips to Dubai/UAE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  <a:cs typeface="Arial" charset="0"/>
              </a:rPr>
              <a:t>Considerable progress has been made, but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  <a:cs typeface="Arial" charset="0"/>
              </a:rPr>
              <a:t>Considerable progress needs to occur</a:t>
            </a:r>
            <a:endParaRPr lang="en-GB" altLang="en-US" sz="28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Components of a Highly Functioning System</a:t>
            </a:r>
            <a:endParaRPr lang="en-GB" altLang="en-US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8600" y="16764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(Good routine regulatory inspections)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Comprehensive laboratory surveillance </a:t>
            </a:r>
            <a:r>
              <a:rPr lang="en-US" sz="3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 illness cases (&gt;disease </a:t>
            </a:r>
            <a:r>
              <a:rPr lang="en-US" sz="3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burden</a:t>
            </a: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200" b="1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“What gets measured gets done” </a:t>
            </a:r>
            <a:endParaRPr lang="en-US" sz="3200" b="1" kern="0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Detect </a:t>
            </a: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outbreaks quickly</a:t>
            </a:r>
            <a:endParaRPr lang="en-US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Investigate and control outbreaks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information to prevent future </a:t>
            </a: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outbreaks</a:t>
            </a:r>
            <a:endParaRPr lang="en-US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70346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Key Points for a Successful Journey</a:t>
            </a:r>
            <a:endParaRPr lang="en-GB" altLang="en-US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Requires a </a:t>
            </a:r>
            <a:r>
              <a:rPr lang="en-US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en-US" b="1" u="sng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effort </a:t>
            </a:r>
            <a:r>
              <a:rPr lang="en-US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local, state, and federal levels among epidemiologists, laboratorians, and environmental health specialists (food control department</a:t>
            </a:r>
            <a:r>
              <a:rPr lang="en-US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Cannot food test your way to food safety--need to track </a:t>
            </a:r>
            <a:r>
              <a:rPr lang="en-US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 illness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 all nausea/vomiting/diarrhea is foodborne illness (chemical/waterborne/animal/person-to-person), </a:t>
            </a:r>
            <a:r>
              <a:rPr lang="en-US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exposure history is critical among cases and controls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 meal bias—common assumption that is </a:t>
            </a:r>
            <a:r>
              <a:rPr lang="en-US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almost always wrong!</a:t>
            </a:r>
            <a:endParaRPr lang="en-US" b="1" u="sng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In Summary:</a:t>
            </a:r>
            <a:endParaRPr lang="en-GB" altLang="en-US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effort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effort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effort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b="1" u="sng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Everyone has a role to play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b="1" u="sng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b="1" u="sng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Best of luck on your journey!</a:t>
            </a:r>
            <a:endParaRPr lang="en-US" sz="3200" b="1" u="sng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0549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208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Course Objectives </vt:lpstr>
      <vt:lpstr>Goal: Improvement in Foodborne Illness Surveillance, Detection, and Outbreak Investigation </vt:lpstr>
      <vt:lpstr>Components of a Highly Functioning System</vt:lpstr>
      <vt:lpstr>Key Points for a Successful Journey</vt:lpstr>
      <vt:lpstr>In Summary: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Surveillance Data:  A Critical Look</dc:title>
  <dc:creator>ssw6</dc:creator>
  <cp:lastModifiedBy>kazeid</cp:lastModifiedBy>
  <cp:revision>280</cp:revision>
  <dcterms:created xsi:type="dcterms:W3CDTF">2001-07-19T14:40:48Z</dcterms:created>
  <dcterms:modified xsi:type="dcterms:W3CDTF">2014-03-11T06:19:35Z</dcterms:modified>
</cp:coreProperties>
</file>