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471" r:id="rId3"/>
    <p:sldId id="475" r:id="rId4"/>
    <p:sldId id="474" r:id="rId5"/>
    <p:sldId id="476" r:id="rId6"/>
  </p:sldIdLst>
  <p:sldSz cx="9144000" cy="6858000" type="screen4x3"/>
  <p:notesSz cx="7019925" cy="9305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00"/>
    <a:srgbClr val="CC0000"/>
    <a:srgbClr val="FF0000"/>
    <a:srgbClr val="FFCCCC"/>
    <a:srgbClr val="FFFFCC"/>
    <a:srgbClr val="3333CC"/>
    <a:srgbClr val="FFCC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9859" autoAdjust="0"/>
    <p:restoredTop sz="93122" autoAdjust="0"/>
  </p:normalViewPr>
  <p:slideViewPr>
    <p:cSldViewPr>
      <p:cViewPr>
        <p:scale>
          <a:sx n="70" d="100"/>
          <a:sy n="70" d="100"/>
        </p:scale>
        <p:origin x="-1374" y="-4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275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0788"/>
            <a:ext cx="30416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275" y="8840788"/>
            <a:ext cx="30416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498B2C99-C79B-4102-B685-2A03753E5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4223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wrap="square" lIns="93287" tIns="46644" rIns="93287" bIns="4664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73F2A39-D23E-4E6F-B891-C7358B9C318E}" type="datetimeFigureOut">
              <a:rPr lang="en-US"/>
              <a:pPr>
                <a:defRPr/>
              </a:pPr>
              <a:t>11-Mar-14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9600"/>
            <a:ext cx="5616575" cy="4187825"/>
          </a:xfrm>
          <a:prstGeom prst="rect">
            <a:avLst/>
          </a:prstGeom>
        </p:spPr>
        <p:txBody>
          <a:bodyPr vert="horz" lIns="93287" tIns="46644" rIns="93287" bIns="4664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wrap="square" lIns="93287" tIns="46644" rIns="93287" bIns="4664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9828649-83DA-4E5F-93A4-8611B23FC9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4118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endParaRPr lang="en-US" altLang="en-US" dirty="0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5D7D59-38D9-45D5-9D1D-04638AA5731C}" type="slidenum">
              <a:rPr lang="en-US" altLang="en-US" sz="1200" smtClean="0"/>
              <a:pPr eaLnBrk="1" hangingPunct="1"/>
              <a:t>1</a:t>
            </a:fld>
            <a:endParaRPr lang="en-US" altLang="en-US" sz="120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6486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49827" indent="-349827">
              <a:spcBef>
                <a:spcPct val="20000"/>
              </a:spcBef>
              <a:buFontTx/>
              <a:buChar char="•"/>
              <a:defRPr/>
            </a:pPr>
            <a:endParaRPr lang="en-GB" sz="29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475BABD-3E78-421D-A366-B66057CA34DA}" type="slidenum">
              <a:rPr lang="en-US" altLang="en-US" sz="1200" smtClean="0"/>
              <a:pPr eaLnBrk="1" hangingPunct="1"/>
              <a:t>2</a:t>
            </a:fld>
            <a:endParaRPr lang="en-US" altLang="en-US" sz="120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49250" indent="-349250">
              <a:spcBef>
                <a:spcPct val="20000"/>
              </a:spcBef>
              <a:buFontTx/>
              <a:buChar char="•"/>
            </a:pPr>
            <a:endParaRPr lang="en-US" altLang="en-US" dirty="0" smtClean="0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301802-69C1-4C6E-B47D-7DAEC6387A17}" type="slidenum">
              <a:rPr lang="en-US" altLang="en-US" sz="1200" smtClean="0"/>
              <a:pPr eaLnBrk="1" hangingPunct="1"/>
              <a:t>3</a:t>
            </a:fld>
            <a:endParaRPr lang="en-US" altLang="en-US" sz="1200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49250" indent="-349250">
              <a:spcBef>
                <a:spcPct val="20000"/>
              </a:spcBef>
              <a:buFontTx/>
              <a:buChar char="•"/>
            </a:pPr>
            <a:endParaRPr lang="en-US" altLang="en-US" dirty="0" smtClean="0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301802-69C1-4C6E-B47D-7DAEC6387A17}" type="slidenum">
              <a:rPr lang="en-US" altLang="en-US" sz="1200" smtClean="0"/>
              <a:pPr eaLnBrk="1" hangingPunct="1"/>
              <a:t>4</a:t>
            </a:fld>
            <a:endParaRPr lang="en-US" altLang="en-US" sz="1200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349250" indent="-349250">
              <a:spcBef>
                <a:spcPct val="20000"/>
              </a:spcBef>
              <a:buFontTx/>
              <a:buChar char="•"/>
            </a:pPr>
            <a:endParaRPr lang="en-US" altLang="en-US" dirty="0" smtClean="0"/>
          </a:p>
        </p:txBody>
      </p:sp>
      <p:sp>
        <p:nvSpPr>
          <p:cNvPr id="1187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301802-69C1-4C6E-B47D-7DAEC6387A17}" type="slidenum">
              <a:rPr lang="en-US" altLang="en-US" sz="1200" smtClean="0"/>
              <a:pPr eaLnBrk="1" hangingPunct="1"/>
              <a:t>5</a:t>
            </a:fld>
            <a:endParaRPr lang="en-US" altLang="en-US" sz="12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4C0C3-7CAB-48C0-A660-C76D820F30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85732630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1356F-88B1-48E0-82DF-FA46FB73E9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1600897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5A1F3-D6ED-46C2-84AB-9977CD7F99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9827710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2C692-A06A-48C9-9C98-47750DD91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5401119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04C92-6F65-4EF6-B0D0-061D51C400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2204945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F1D65-58B2-4F63-9EEC-F617595A63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2560911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AB066-6F5D-49AA-BE19-2CFA4E939A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5144731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44964-55DE-4A68-9D4C-86AF63EE2E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5678067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66121-4B20-4A5F-A4E9-F31E24E815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79518239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5E234-C70E-4449-84BC-EEB9ECBCF3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7889529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7A466-F70C-4089-AA24-D1AE458AE1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66647343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rgbClr val="0033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6BDA2DA9-5CF2-4AB6-9587-C5963516D3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ransition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685800"/>
            <a:ext cx="8382000" cy="3276600"/>
          </a:xfrm>
        </p:spPr>
        <p:txBody>
          <a:bodyPr/>
          <a:lstStyle/>
          <a:p>
            <a:pPr eaLnBrk="1" hangingPunct="1"/>
            <a:r>
              <a:rPr lang="en-US" altLang="en-US" sz="4000" b="1" dirty="0" smtClean="0">
                <a:solidFill>
                  <a:srgbClr val="FFFF00"/>
                </a:solidFill>
                <a:latin typeface="Arial" charset="0"/>
              </a:rPr>
              <a:t>Course Objectives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810000"/>
            <a:ext cx="7924800" cy="1914370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b="1" dirty="0" smtClean="0">
                <a:solidFill>
                  <a:schemeClr val="bg1"/>
                </a:solidFill>
                <a:latin typeface="Arial" charset="0"/>
              </a:rPr>
              <a:t>CDC/WHO Visit to Dubai, UAE </a:t>
            </a:r>
          </a:p>
          <a:p>
            <a:pPr eaLnBrk="1" hangingPunct="1"/>
            <a:r>
              <a:rPr lang="en-US" altLang="en-US" b="1" dirty="0" smtClean="0">
                <a:solidFill>
                  <a:schemeClr val="bg1"/>
                </a:solidFill>
                <a:latin typeface="Arial" charset="0"/>
              </a:rPr>
              <a:t>February 17-25,  2014</a:t>
            </a:r>
          </a:p>
          <a:p>
            <a:pPr algn="l" eaLnBrk="1" hangingPunct="1"/>
            <a:endParaRPr lang="en-US" altLang="en-US" sz="2000" b="1" dirty="0" smtClean="0">
              <a:solidFill>
                <a:schemeClr val="bg1"/>
              </a:solidFill>
              <a:latin typeface="Arial" charset="0"/>
            </a:endParaRPr>
          </a:p>
          <a:p>
            <a:pPr eaLnBrk="1" hangingPunct="1"/>
            <a:endParaRPr lang="en-US" altLang="en-US" sz="2000" b="1" dirty="0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143000"/>
          </a:xfrm>
        </p:spPr>
        <p:txBody>
          <a:bodyPr/>
          <a:lstStyle/>
          <a:p>
            <a:r>
              <a:rPr lang="en-US" altLang="en-US" sz="36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Goal: Improvement in Foodborne Illness Surveillance, Detection, and Outbreak Investigation</a:t>
            </a:r>
            <a:br>
              <a:rPr lang="en-US" altLang="en-US" sz="3600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</a:br>
            <a:endParaRPr lang="en-GB" altLang="en-US" sz="3600" b="1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48131" name="Rectangle 3"/>
          <p:cNvSpPr txBox="1">
            <a:spLocks noChangeArrowheads="1"/>
          </p:cNvSpPr>
          <p:nvPr/>
        </p:nvSpPr>
        <p:spPr bwMode="auto">
          <a:xfrm>
            <a:off x="685800" y="2209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800" b="1" dirty="0" smtClean="0">
                <a:solidFill>
                  <a:schemeClr val="bg1"/>
                </a:solidFill>
                <a:cs typeface="Arial" charset="0"/>
              </a:rPr>
              <a:t>Long journey—takes months, years to improve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800" b="1" dirty="0" smtClean="0">
                <a:solidFill>
                  <a:schemeClr val="bg1"/>
                </a:solidFill>
                <a:cs typeface="Arial" charset="0"/>
              </a:rPr>
              <a:t>Has taken many years in the U.S. to build current systems—still evolving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800" b="1" dirty="0" smtClean="0">
                <a:solidFill>
                  <a:schemeClr val="bg1"/>
                </a:solidFill>
                <a:cs typeface="Arial" charset="0"/>
              </a:rPr>
              <a:t>CDC has made several trips to Dubai/UAE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800" b="1" dirty="0" smtClean="0">
                <a:solidFill>
                  <a:schemeClr val="bg1"/>
                </a:solidFill>
                <a:cs typeface="Arial" charset="0"/>
              </a:rPr>
              <a:t>Considerable progress has been made, but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800" b="1" dirty="0" smtClean="0">
                <a:solidFill>
                  <a:schemeClr val="bg1"/>
                </a:solidFill>
                <a:cs typeface="Arial" charset="0"/>
              </a:rPr>
              <a:t>Considerable progress needs to occur</a:t>
            </a:r>
            <a:endParaRPr lang="en-GB" altLang="en-US" sz="2800" b="1" dirty="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229600" cy="1143000"/>
          </a:xfrm>
        </p:spPr>
        <p:txBody>
          <a:bodyPr/>
          <a:lstStyle/>
          <a:p>
            <a:r>
              <a:rPr lang="en-US" altLang="en-US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Components of a Highly Functioning System</a:t>
            </a:r>
            <a:endParaRPr lang="en-GB" altLang="en-US" b="1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28600" y="1676400"/>
            <a:ext cx="8534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(Good routine regulatory inspections)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Comprehensive laboratory surveillance </a:t>
            </a:r>
            <a:r>
              <a:rPr lang="en-US" sz="32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sz="32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human illness cases (&gt;disease </a:t>
            </a:r>
            <a:r>
              <a:rPr lang="en-US" sz="32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burden</a:t>
            </a:r>
            <a:r>
              <a:rPr lang="en-US" sz="32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eaLnBrk="0" hangingPunct="0">
              <a:spcBef>
                <a:spcPct val="20000"/>
              </a:spcBef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</a:t>
            </a:r>
            <a:r>
              <a:rPr lang="en-US" sz="3200" b="1" kern="0" dirty="0" smtClean="0">
                <a:solidFill>
                  <a:srgbClr val="FFFF99"/>
                </a:solidFill>
                <a:latin typeface="Arial" pitchFamily="34" charset="0"/>
                <a:cs typeface="Arial" pitchFamily="34" charset="0"/>
              </a:rPr>
              <a:t>“What gets measured gets done” </a:t>
            </a:r>
            <a:endParaRPr lang="en-US" sz="3200" b="1" kern="0" dirty="0">
              <a:solidFill>
                <a:srgbClr val="FFFF99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Detect </a:t>
            </a:r>
            <a:r>
              <a:rPr lang="en-US" sz="32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outbreaks quickly</a:t>
            </a:r>
            <a:endParaRPr lang="en-US" sz="3200" b="1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Investigate and control outbreaks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Use information to prevent future </a:t>
            </a:r>
            <a:r>
              <a:rPr lang="en-US" sz="32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outbreaks</a:t>
            </a:r>
            <a:endParaRPr lang="en-US" sz="3200" b="1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770346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229600" cy="1143000"/>
          </a:xfrm>
        </p:spPr>
        <p:txBody>
          <a:bodyPr/>
          <a:lstStyle/>
          <a:p>
            <a:r>
              <a:rPr lang="en-US" altLang="en-US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Key Points for a Successful Journey</a:t>
            </a:r>
            <a:endParaRPr lang="en-GB" altLang="en-US" b="1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Requires a </a:t>
            </a:r>
            <a:r>
              <a:rPr lang="en-US" b="1" u="sng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team </a:t>
            </a:r>
            <a:r>
              <a:rPr lang="en-US" b="1" u="sng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effort </a:t>
            </a:r>
            <a:r>
              <a:rPr lang="en-US" b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at local, state, and federal levels among epidemiologists, laboratorians, and environmental health specialists (food control department</a:t>
            </a:r>
            <a:r>
              <a:rPr lang="en-US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Cannot food test your way to food safety--need to track </a:t>
            </a:r>
            <a:r>
              <a:rPr lang="en-US" b="1" u="sng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human illness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Not all nausea/vomiting/diarrhea is foodborne illness (chemical/waterborne/animal/person-to-person), </a:t>
            </a:r>
            <a:r>
              <a:rPr lang="en-US" b="1" u="sng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exposure history is critical among cases and controls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Last meal bias—common assumption that is </a:t>
            </a:r>
            <a:r>
              <a:rPr lang="en-US" b="1" u="sng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almost always wrong!</a:t>
            </a:r>
            <a:endParaRPr lang="en-US" b="1" u="sng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229600" cy="1143000"/>
          </a:xfrm>
        </p:spPr>
        <p:txBody>
          <a:bodyPr/>
          <a:lstStyle/>
          <a:p>
            <a:r>
              <a:rPr lang="en-US" altLang="en-US" b="1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In Summary:</a:t>
            </a:r>
            <a:endParaRPr lang="en-GB" altLang="en-US" b="1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Team effort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Team effort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Team effort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3200" b="1" u="sng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b="1" u="sng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Everyone has a role to play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en-US" sz="3200" b="1" u="sng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sz="3200" b="1" u="sng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Best of luck on your journey!</a:t>
            </a:r>
            <a:endParaRPr lang="en-US" sz="3200" b="1" u="sng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1705493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4022</TotalTime>
  <Words>208</Words>
  <Application>Microsoft Office PowerPoint</Application>
  <PresentationFormat>On-screen Show (4:3)</PresentationFormat>
  <Paragraphs>34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Course Objectives </vt:lpstr>
      <vt:lpstr>Goal: Improvement in Foodborne Illness Surveillance, Detection, and Outbreak Investigation </vt:lpstr>
      <vt:lpstr>Components of a Highly Functioning System</vt:lpstr>
      <vt:lpstr>Key Points for a Successful Journey</vt:lpstr>
      <vt:lpstr>In Summary:</vt:lpstr>
    </vt:vector>
  </TitlesOfParts>
  <Company>CDC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Surveillance Data:  A Critical Look</dc:title>
  <dc:creator>ssw6</dc:creator>
  <cp:lastModifiedBy>kazeid</cp:lastModifiedBy>
  <cp:revision>280</cp:revision>
  <dcterms:created xsi:type="dcterms:W3CDTF">2001-07-19T14:40:48Z</dcterms:created>
  <dcterms:modified xsi:type="dcterms:W3CDTF">2014-03-11T06:19:35Z</dcterms:modified>
</cp:coreProperties>
</file>