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Lst>
  <p:notesMasterIdLst>
    <p:notesMasterId r:id="rId27"/>
  </p:notesMasterIdLst>
  <p:handoutMasterIdLst>
    <p:handoutMasterId r:id="rId28"/>
  </p:handoutMasterIdLst>
  <p:sldIdLst>
    <p:sldId id="288" r:id="rId2"/>
    <p:sldId id="304" r:id="rId3"/>
    <p:sldId id="445" r:id="rId4"/>
    <p:sldId id="448" r:id="rId5"/>
    <p:sldId id="447" r:id="rId6"/>
    <p:sldId id="449" r:id="rId7"/>
    <p:sldId id="450" r:id="rId8"/>
    <p:sldId id="427" r:id="rId9"/>
    <p:sldId id="425" r:id="rId10"/>
    <p:sldId id="426" r:id="rId11"/>
    <p:sldId id="439" r:id="rId12"/>
    <p:sldId id="428" r:id="rId13"/>
    <p:sldId id="429" r:id="rId14"/>
    <p:sldId id="430" r:id="rId15"/>
    <p:sldId id="431" r:id="rId16"/>
    <p:sldId id="433" r:id="rId17"/>
    <p:sldId id="434" r:id="rId18"/>
    <p:sldId id="440" r:id="rId19"/>
    <p:sldId id="441" r:id="rId20"/>
    <p:sldId id="443" r:id="rId21"/>
    <p:sldId id="444" r:id="rId22"/>
    <p:sldId id="435" r:id="rId23"/>
    <p:sldId id="391" r:id="rId24"/>
    <p:sldId id="437" r:id="rId25"/>
    <p:sldId id="352" r:id="rId26"/>
  </p:sldIdLst>
  <p:sldSz cx="9144000" cy="6858000" type="screen4x3"/>
  <p:notesSz cx="6858000" cy="9144000"/>
  <p:defaultTextStyle>
    <a:defPPr>
      <a:defRPr lang="en-US"/>
    </a:defPPr>
    <a:lvl1pPr algn="l" rtl="0" eaLnBrk="0" fontAlgn="base" hangingPunct="0">
      <a:spcBef>
        <a:spcPct val="20000"/>
      </a:spcBef>
      <a:spcAft>
        <a:spcPct val="0"/>
      </a:spcAft>
      <a:buClr>
        <a:schemeClr val="accent1"/>
      </a:buClr>
      <a:buSzPct val="85000"/>
      <a:buFont typeface="Wingdings" pitchFamily="2" charset="2"/>
      <a:buChar char="o"/>
      <a:defRPr sz="2400" b="1" kern="1200">
        <a:solidFill>
          <a:schemeClr val="bg1"/>
        </a:solidFill>
        <a:latin typeface="Calibri" pitchFamily="34" charset="0"/>
        <a:ea typeface="+mn-ea"/>
        <a:cs typeface="+mn-cs"/>
      </a:defRPr>
    </a:lvl1pPr>
    <a:lvl2pPr marL="457200" algn="l" rtl="0" eaLnBrk="0" fontAlgn="base" hangingPunct="0">
      <a:spcBef>
        <a:spcPct val="20000"/>
      </a:spcBef>
      <a:spcAft>
        <a:spcPct val="0"/>
      </a:spcAft>
      <a:buClr>
        <a:schemeClr val="accent1"/>
      </a:buClr>
      <a:buSzPct val="85000"/>
      <a:buFont typeface="Wingdings" pitchFamily="2" charset="2"/>
      <a:buChar char="o"/>
      <a:defRPr sz="2400" b="1" kern="1200">
        <a:solidFill>
          <a:schemeClr val="bg1"/>
        </a:solidFill>
        <a:latin typeface="Calibri" pitchFamily="34" charset="0"/>
        <a:ea typeface="+mn-ea"/>
        <a:cs typeface="+mn-cs"/>
      </a:defRPr>
    </a:lvl2pPr>
    <a:lvl3pPr marL="914400" algn="l" rtl="0" eaLnBrk="0" fontAlgn="base" hangingPunct="0">
      <a:spcBef>
        <a:spcPct val="20000"/>
      </a:spcBef>
      <a:spcAft>
        <a:spcPct val="0"/>
      </a:spcAft>
      <a:buClr>
        <a:schemeClr val="accent1"/>
      </a:buClr>
      <a:buSzPct val="85000"/>
      <a:buFont typeface="Wingdings" pitchFamily="2" charset="2"/>
      <a:buChar char="o"/>
      <a:defRPr sz="2400" b="1" kern="1200">
        <a:solidFill>
          <a:schemeClr val="bg1"/>
        </a:solidFill>
        <a:latin typeface="Calibri" pitchFamily="34" charset="0"/>
        <a:ea typeface="+mn-ea"/>
        <a:cs typeface="+mn-cs"/>
      </a:defRPr>
    </a:lvl3pPr>
    <a:lvl4pPr marL="1371600" algn="l" rtl="0" eaLnBrk="0" fontAlgn="base" hangingPunct="0">
      <a:spcBef>
        <a:spcPct val="20000"/>
      </a:spcBef>
      <a:spcAft>
        <a:spcPct val="0"/>
      </a:spcAft>
      <a:buClr>
        <a:schemeClr val="accent1"/>
      </a:buClr>
      <a:buSzPct val="85000"/>
      <a:buFont typeface="Wingdings" pitchFamily="2" charset="2"/>
      <a:buChar char="o"/>
      <a:defRPr sz="2400" b="1" kern="1200">
        <a:solidFill>
          <a:schemeClr val="bg1"/>
        </a:solidFill>
        <a:latin typeface="Calibri" pitchFamily="34" charset="0"/>
        <a:ea typeface="+mn-ea"/>
        <a:cs typeface="+mn-cs"/>
      </a:defRPr>
    </a:lvl4pPr>
    <a:lvl5pPr marL="1828800" algn="l" rtl="0" eaLnBrk="0" fontAlgn="base" hangingPunct="0">
      <a:spcBef>
        <a:spcPct val="20000"/>
      </a:spcBef>
      <a:spcAft>
        <a:spcPct val="0"/>
      </a:spcAft>
      <a:buClr>
        <a:schemeClr val="accent1"/>
      </a:buClr>
      <a:buSzPct val="85000"/>
      <a:buFont typeface="Wingdings" pitchFamily="2" charset="2"/>
      <a:buChar char="o"/>
      <a:defRPr sz="2400" b="1" kern="1200">
        <a:solidFill>
          <a:schemeClr val="bg1"/>
        </a:solidFill>
        <a:latin typeface="Calibri" pitchFamily="34" charset="0"/>
        <a:ea typeface="+mn-ea"/>
        <a:cs typeface="+mn-cs"/>
      </a:defRPr>
    </a:lvl5pPr>
    <a:lvl6pPr marL="2286000" algn="l" defTabSz="914400" rtl="0" eaLnBrk="1" latinLnBrk="0" hangingPunct="1">
      <a:defRPr sz="2400" b="1" kern="1200">
        <a:solidFill>
          <a:schemeClr val="bg1"/>
        </a:solidFill>
        <a:latin typeface="Calibri" pitchFamily="34" charset="0"/>
        <a:ea typeface="+mn-ea"/>
        <a:cs typeface="+mn-cs"/>
      </a:defRPr>
    </a:lvl6pPr>
    <a:lvl7pPr marL="2743200" algn="l" defTabSz="914400" rtl="0" eaLnBrk="1" latinLnBrk="0" hangingPunct="1">
      <a:defRPr sz="2400" b="1" kern="1200">
        <a:solidFill>
          <a:schemeClr val="bg1"/>
        </a:solidFill>
        <a:latin typeface="Calibri" pitchFamily="34" charset="0"/>
        <a:ea typeface="+mn-ea"/>
        <a:cs typeface="+mn-cs"/>
      </a:defRPr>
    </a:lvl7pPr>
    <a:lvl8pPr marL="3200400" algn="l" defTabSz="914400" rtl="0" eaLnBrk="1" latinLnBrk="0" hangingPunct="1">
      <a:defRPr sz="2400" b="1" kern="1200">
        <a:solidFill>
          <a:schemeClr val="bg1"/>
        </a:solidFill>
        <a:latin typeface="Calibri" pitchFamily="34" charset="0"/>
        <a:ea typeface="+mn-ea"/>
        <a:cs typeface="+mn-cs"/>
      </a:defRPr>
    </a:lvl8pPr>
    <a:lvl9pPr marL="3657600" algn="l" defTabSz="914400" rtl="0" eaLnBrk="1" latinLnBrk="0" hangingPunct="1">
      <a:defRPr sz="2400" b="1" kern="1200">
        <a:solidFill>
          <a:schemeClr val="bg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FF0066"/>
    <a:srgbClr val="6699CC"/>
    <a:srgbClr val="000000"/>
    <a:srgbClr val="DDDDDD"/>
    <a:srgbClr val="B2B2B2"/>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9" autoAdjust="0"/>
    <p:restoredTop sz="69675" autoAdjust="0"/>
  </p:normalViewPr>
  <p:slideViewPr>
    <p:cSldViewPr>
      <p:cViewPr>
        <p:scale>
          <a:sx n="50" d="100"/>
          <a:sy n="50" d="100"/>
        </p:scale>
        <p:origin x="-1518" y="-8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b="0">
                <a:solidFill>
                  <a:schemeClr val="tx1"/>
                </a:solidFill>
                <a:effectLst/>
              </a:defRPr>
            </a:lvl1pPr>
          </a:lstStyle>
          <a:p>
            <a:pPr>
              <a:defRPr/>
            </a:pPr>
            <a:endParaRPr lang="en-GB"/>
          </a:p>
        </p:txBody>
      </p:sp>
      <p:sp>
        <p:nvSpPr>
          <p:cNvPr id="401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effectLst/>
              </a:defRPr>
            </a:lvl1pPr>
          </a:lstStyle>
          <a:p>
            <a:pPr>
              <a:defRPr/>
            </a:pPr>
            <a:fld id="{8B7EBC9F-A949-4DEC-BD62-6F68704D5691}" type="datetimeFigureOut">
              <a:rPr lang="en-GB"/>
              <a:pPr>
                <a:defRPr/>
              </a:pPr>
              <a:t>01/03/2011</a:t>
            </a:fld>
            <a:endParaRPr lang="en-GB"/>
          </a:p>
        </p:txBody>
      </p:sp>
      <p:sp>
        <p:nvSpPr>
          <p:cNvPr id="401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b="0">
                <a:solidFill>
                  <a:schemeClr val="tx1"/>
                </a:solidFill>
                <a:effectLst/>
              </a:defRPr>
            </a:lvl1pPr>
          </a:lstStyle>
          <a:p>
            <a:pPr>
              <a:defRPr/>
            </a:pPr>
            <a:endParaRPr lang="en-GB"/>
          </a:p>
        </p:txBody>
      </p:sp>
      <p:sp>
        <p:nvSpPr>
          <p:cNvPr id="401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effectLst/>
              </a:defRPr>
            </a:lvl1pPr>
          </a:lstStyle>
          <a:p>
            <a:pPr>
              <a:defRPr/>
            </a:pPr>
            <a:fld id="{35ECC2AF-3910-46C8-9A96-9B36632276C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b="0">
                <a:solidFill>
                  <a:schemeClr val="tx1"/>
                </a:solidFill>
                <a:effectLst/>
                <a:latin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solidFill>
                  <a:schemeClr val="tx1"/>
                </a:solidFill>
                <a:effectLst/>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b="0">
                <a:solidFill>
                  <a:schemeClr val="tx1"/>
                </a:solidFill>
                <a:effectLst/>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buFontTx/>
              <a:buNone/>
              <a:defRPr sz="1200" b="0">
                <a:solidFill>
                  <a:schemeClr val="tx1"/>
                </a:solidFill>
                <a:effectLst/>
                <a:latin typeface="Arial" charset="0"/>
              </a:defRPr>
            </a:lvl1pPr>
          </a:lstStyle>
          <a:p>
            <a:pPr>
              <a:defRPr/>
            </a:pPr>
            <a:fld id="{48C36FA5-4EBB-4E3F-849A-EF06865396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Bahrain" TargetMode="External"/><Relationship Id="rId13" Type="http://schemas.openxmlformats.org/officeDocument/2006/relationships/hyperlink" Target="http://en.wikipedia.org/wiki/Colombia" TargetMode="External"/><Relationship Id="rId18" Type="http://schemas.openxmlformats.org/officeDocument/2006/relationships/hyperlink" Target="http://en.wikipedia.org/wiki/India" TargetMode="External"/><Relationship Id="rId26" Type="http://schemas.openxmlformats.org/officeDocument/2006/relationships/hyperlink" Target="http://en.wikipedia.org/wiki/Morocco" TargetMode="External"/><Relationship Id="rId39" Type="http://schemas.openxmlformats.org/officeDocument/2006/relationships/hyperlink" Target="http://en.wikipedia.org/wiki/Turkey" TargetMode="External"/><Relationship Id="rId3" Type="http://schemas.openxmlformats.org/officeDocument/2006/relationships/hyperlink" Target="http://en.wikipedia.org/wiki/World_Bank" TargetMode="External"/><Relationship Id="rId21" Type="http://schemas.openxmlformats.org/officeDocument/2006/relationships/hyperlink" Target="http://en.wikipedia.org/wiki/Kuwait" TargetMode="External"/><Relationship Id="rId34" Type="http://schemas.openxmlformats.org/officeDocument/2006/relationships/hyperlink" Target="http://en.wikipedia.org/wiki/Russia" TargetMode="External"/><Relationship Id="rId7" Type="http://schemas.openxmlformats.org/officeDocument/2006/relationships/hyperlink" Target="http://en.wikipedia.org/wiki/Argentina" TargetMode="External"/><Relationship Id="rId12" Type="http://schemas.openxmlformats.org/officeDocument/2006/relationships/hyperlink" Target="http://en.wikipedia.org/wiki/People's_Republic_of_China" TargetMode="External"/><Relationship Id="rId17" Type="http://schemas.openxmlformats.org/officeDocument/2006/relationships/hyperlink" Target="http://en.wikipedia.org/wiki/Hungary" TargetMode="External"/><Relationship Id="rId25" Type="http://schemas.openxmlformats.org/officeDocument/2006/relationships/hyperlink" Target="http://en.wikipedia.org/wiki/Mauritius" TargetMode="External"/><Relationship Id="rId33" Type="http://schemas.openxmlformats.org/officeDocument/2006/relationships/hyperlink" Target="http://en.wikipedia.org/wiki/Romania" TargetMode="External"/><Relationship Id="rId38" Type="http://schemas.openxmlformats.org/officeDocument/2006/relationships/hyperlink" Target="http://en.wikipedia.org/wiki/Thailand" TargetMode="External"/><Relationship Id="rId2" Type="http://schemas.openxmlformats.org/officeDocument/2006/relationships/slide" Target="../slides/slide3.xml"/><Relationship Id="rId16" Type="http://schemas.openxmlformats.org/officeDocument/2006/relationships/hyperlink" Target="http://en.wikipedia.org/wiki/Estonia" TargetMode="External"/><Relationship Id="rId20" Type="http://schemas.openxmlformats.org/officeDocument/2006/relationships/hyperlink" Target="http://en.wikipedia.org/wiki/Jordan" TargetMode="External"/><Relationship Id="rId29" Type="http://schemas.openxmlformats.org/officeDocument/2006/relationships/hyperlink" Target="http://en.wikipedia.org/wiki/Peru" TargetMode="External"/><Relationship Id="rId1" Type="http://schemas.openxmlformats.org/officeDocument/2006/relationships/notesMaster" Target="../notesMasters/notesMaster1.xml"/><Relationship Id="rId6" Type="http://schemas.openxmlformats.org/officeDocument/2006/relationships/hyperlink" Target="http://en.wikipedia.org/wiki/Developed_country" TargetMode="External"/><Relationship Id="rId11" Type="http://schemas.openxmlformats.org/officeDocument/2006/relationships/hyperlink" Target="http://en.wikipedia.org/wiki/Chile" TargetMode="External"/><Relationship Id="rId24" Type="http://schemas.openxmlformats.org/officeDocument/2006/relationships/hyperlink" Target="http://en.wikipedia.org/wiki/Malaysia" TargetMode="External"/><Relationship Id="rId32" Type="http://schemas.openxmlformats.org/officeDocument/2006/relationships/hyperlink" Target="http://en.wikipedia.org/wiki/Qatar" TargetMode="External"/><Relationship Id="rId37" Type="http://schemas.openxmlformats.org/officeDocument/2006/relationships/hyperlink" Target="http://en.wikipedia.org/wiki/Sri_Lanka" TargetMode="External"/><Relationship Id="rId40" Type="http://schemas.openxmlformats.org/officeDocument/2006/relationships/hyperlink" Target="http://en.wikipedia.org/wiki/United_Arab_Emirates" TargetMode="External"/><Relationship Id="rId5" Type="http://schemas.openxmlformats.org/officeDocument/2006/relationships/hyperlink" Target="http://en.wikipedia.org/wiki/Developing_country" TargetMode="External"/><Relationship Id="rId15" Type="http://schemas.openxmlformats.org/officeDocument/2006/relationships/hyperlink" Target="http://en.wikipedia.org/wiki/Egypt" TargetMode="External"/><Relationship Id="rId23" Type="http://schemas.openxmlformats.org/officeDocument/2006/relationships/hyperlink" Target="http://en.wikipedia.org/wiki/Lithuania" TargetMode="External"/><Relationship Id="rId28" Type="http://schemas.openxmlformats.org/officeDocument/2006/relationships/hyperlink" Target="http://en.wikipedia.org/wiki/Pakistan" TargetMode="External"/><Relationship Id="rId36" Type="http://schemas.openxmlformats.org/officeDocument/2006/relationships/hyperlink" Target="http://en.wikipedia.org/wiki/South_Africa" TargetMode="External"/><Relationship Id="rId10" Type="http://schemas.openxmlformats.org/officeDocument/2006/relationships/hyperlink" Target="http://en.wikipedia.org/wiki/Bulgaria" TargetMode="External"/><Relationship Id="rId19" Type="http://schemas.openxmlformats.org/officeDocument/2006/relationships/hyperlink" Target="http://en.wikipedia.org/wiki/Indonesia" TargetMode="External"/><Relationship Id="rId31" Type="http://schemas.openxmlformats.org/officeDocument/2006/relationships/hyperlink" Target="http://en.wikipedia.org/wiki/Poland" TargetMode="External"/><Relationship Id="rId4" Type="http://schemas.openxmlformats.org/officeDocument/2006/relationships/hyperlink" Target="http://en.wikipedia.org/wiki/Countries" TargetMode="External"/><Relationship Id="rId9" Type="http://schemas.openxmlformats.org/officeDocument/2006/relationships/hyperlink" Target="http://en.wikipedia.org/wiki/Brazil" TargetMode="External"/><Relationship Id="rId14" Type="http://schemas.openxmlformats.org/officeDocument/2006/relationships/hyperlink" Target="http://en.wikipedia.org/wiki/Czech_Republic" TargetMode="External"/><Relationship Id="rId22" Type="http://schemas.openxmlformats.org/officeDocument/2006/relationships/hyperlink" Target="http://en.wikipedia.org/wiki/Latvia" TargetMode="External"/><Relationship Id="rId27" Type="http://schemas.openxmlformats.org/officeDocument/2006/relationships/hyperlink" Target="http://en.wikipedia.org/wiki/Oman" TargetMode="External"/><Relationship Id="rId30" Type="http://schemas.openxmlformats.org/officeDocument/2006/relationships/hyperlink" Target="http://en.wikipedia.org/wiki/Philippines" TargetMode="External"/><Relationship Id="rId35" Type="http://schemas.openxmlformats.org/officeDocument/2006/relationships/hyperlink" Target="http://en.wikipedia.org/wiki/Slovaki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mtClean="0"/>
              <a:t>Thanks for the invitation etc etc</a:t>
            </a:r>
          </a:p>
          <a:p>
            <a:endParaRPr lang="en-US" smtClean="0"/>
          </a:p>
          <a:p>
            <a:r>
              <a:rPr lang="en-US" smtClean="0"/>
              <a:t>I wish to share with you today some  thoughts regarding challenges and modern approaches to designing public policies that aim to integrate food security and food safety, and the work and approaches being taken by the FAO in these areas. </a:t>
            </a:r>
          </a:p>
          <a:p>
            <a:endParaRPr lang="en-US" smtClean="0"/>
          </a:p>
          <a:p>
            <a:r>
              <a:rPr lang="en-US" smtClean="0"/>
              <a:t>In my talk I will consider the following issues [next slide]</a:t>
            </a:r>
            <a:endParaRPr lang="en-GB"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b="1" smtClean="0"/>
          </a:p>
          <a:p>
            <a:r>
              <a:rPr lang="en-US" smtClean="0"/>
              <a:t>The focus on food safety within food security is however not new..........</a:t>
            </a:r>
          </a:p>
          <a:p>
            <a:endParaRPr lang="en-US" smtClean="0"/>
          </a:p>
          <a:p>
            <a:r>
              <a:rPr lang="en-US" smtClean="0"/>
              <a:t>For more than a decade there has been an increasing focus on food safety at both the public and commercial level driven by a range of factors including:</a:t>
            </a:r>
          </a:p>
          <a:p>
            <a:endParaRPr lang="en-US" smtClean="0"/>
          </a:p>
          <a:p>
            <a:pPr>
              <a:buFontTx/>
              <a:buChar char="•"/>
            </a:pPr>
            <a:r>
              <a:rPr lang="en-US" smtClean="0"/>
              <a:t>increased concentration of food production, agricultural practices and supply chain management (including retail); </a:t>
            </a:r>
          </a:p>
          <a:p>
            <a:pPr>
              <a:buFontTx/>
              <a:buChar char="•"/>
            </a:pPr>
            <a:r>
              <a:rPr lang="en-US" smtClean="0"/>
              <a:t>globalization of the food supply and change in demand and supply; </a:t>
            </a:r>
          </a:p>
          <a:p>
            <a:pPr>
              <a:buFontTx/>
              <a:buChar char="•"/>
            </a:pPr>
            <a:r>
              <a:rPr lang="en-US" smtClean="0"/>
              <a:t>the increased occurrence of food borne illnesses, and increases in zoonotic diseases; </a:t>
            </a:r>
          </a:p>
          <a:p>
            <a:pPr>
              <a:buFontTx/>
              <a:buChar char="•"/>
            </a:pPr>
            <a:r>
              <a:rPr lang="en-US" smtClean="0"/>
              <a:t>greater demand by consumers for safe and quality goods; and </a:t>
            </a:r>
          </a:p>
          <a:p>
            <a:pPr>
              <a:buFontTx/>
              <a:buChar char="•"/>
            </a:pPr>
            <a:r>
              <a:rPr lang="en-US" smtClean="0"/>
              <a:t>better understanding of food-borne hazards themselves.</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b="1" smtClean="0"/>
              <a:t>The increased focus on food safety has resulted in new approaches to food safety policy and management.</a:t>
            </a:r>
          </a:p>
          <a:p>
            <a:endParaRPr lang="en-US" b="1" smtClean="0"/>
          </a:p>
          <a:p>
            <a:r>
              <a:rPr lang="en-US" smtClean="0"/>
              <a:t>Food safety hazards can arise at any point in the food supply chain.</a:t>
            </a:r>
          </a:p>
          <a:p>
            <a:endParaRPr lang="en-US" smtClean="0"/>
          </a:p>
          <a:p>
            <a:r>
              <a:rPr lang="en-US" smtClean="0"/>
              <a:t>Recognizing this - many governments, international agencies, and commercial enterprises have adopted a </a:t>
            </a:r>
            <a:r>
              <a:rPr lang="en-US" b="1" smtClean="0"/>
              <a:t>food chain policy approach</a:t>
            </a:r>
            <a:r>
              <a:rPr lang="en-US" smtClean="0"/>
              <a:t> that requires all actors who produce, transport, store, prepare and deliver food to be responsible for food safety. </a:t>
            </a:r>
          </a:p>
          <a:p>
            <a:endParaRPr lang="en-US" smtClean="0"/>
          </a:p>
          <a:p>
            <a:r>
              <a:rPr lang="en-US" smtClean="0"/>
              <a:t>It is a systems approach that integrates activities and responsibilities so that risks at all points of the chain are identified and managed.</a:t>
            </a:r>
          </a:p>
          <a:p>
            <a:endParaRPr lang="en-US" smtClean="0"/>
          </a:p>
          <a:p>
            <a:r>
              <a:rPr lang="en-US" smtClean="0"/>
              <a:t>This approach is therefore based on prevention rather than reaction and directly supports the desired outcomes of the </a:t>
            </a:r>
            <a:r>
              <a:rPr lang="en-US" b="1" smtClean="0"/>
              <a:t>four pillars of food security</a:t>
            </a:r>
            <a:r>
              <a:rPr lang="en-US" smtClean="0"/>
              <a:t>.</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spcBef>
                <a:spcPct val="0"/>
              </a:spcBef>
              <a:buClrTx/>
              <a:buSzTx/>
              <a:buFontTx/>
              <a:buNone/>
            </a:pPr>
            <a:fld id="{855C079C-4C86-4721-9BBD-2127EAAA942D}" type="slidenum">
              <a:rPr lang="en-US" sz="1200" b="0">
                <a:solidFill>
                  <a:schemeClr val="tx1"/>
                </a:solidFill>
                <a:latin typeface="Arial" charset="0"/>
              </a:rPr>
              <a:pPr algn="r" eaLnBrk="1" hangingPunct="1">
                <a:spcBef>
                  <a:spcPct val="0"/>
                </a:spcBef>
                <a:buClrTx/>
                <a:buSzTx/>
                <a:buFontTx/>
                <a:buNone/>
              </a:pPr>
              <a:t>15</a:t>
            </a:fld>
            <a:endParaRPr lang="en-US" sz="1200" b="0">
              <a:solidFill>
                <a:schemeClr val="tx1"/>
              </a:solidFill>
              <a:latin typeface="Arial" charset="0"/>
            </a:endParaRPr>
          </a:p>
        </p:txBody>
      </p:sp>
      <p:sp>
        <p:nvSpPr>
          <p:cNvPr id="54275"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294" tIns="45647" rIns="91294" bIns="45647" anchor="b"/>
          <a:lstStyle/>
          <a:p>
            <a:pPr algn="r" defTabSz="912813" eaLnBrk="1" hangingPunct="1">
              <a:spcBef>
                <a:spcPct val="0"/>
              </a:spcBef>
              <a:buClrTx/>
              <a:buSzTx/>
              <a:buFontTx/>
              <a:buNone/>
            </a:pPr>
            <a:fld id="{8DAF4AAC-497B-4681-95E6-E898591A2BAB}" type="slidenum">
              <a:rPr lang="en-US" sz="1200" b="0">
                <a:solidFill>
                  <a:schemeClr val="tx1"/>
                </a:solidFill>
                <a:latin typeface="Arial" charset="0"/>
              </a:rPr>
              <a:pPr algn="r" defTabSz="912813" eaLnBrk="1" hangingPunct="1">
                <a:spcBef>
                  <a:spcPct val="0"/>
                </a:spcBef>
                <a:buClrTx/>
                <a:buSzTx/>
                <a:buFontTx/>
                <a:buNone/>
              </a:pPr>
              <a:t>15</a:t>
            </a:fld>
            <a:endParaRPr lang="en-US" sz="1200" b="0">
              <a:solidFill>
                <a:schemeClr val="tx1"/>
              </a:solidFill>
              <a:latin typeface="Arial" charset="0"/>
            </a:endParaRPr>
          </a:p>
        </p:txBody>
      </p:sp>
      <p:sp>
        <p:nvSpPr>
          <p:cNvPr id="54276" name="Rectangle 2"/>
          <p:cNvSpPr>
            <a:spLocks noGrp="1" noRot="1" noChangeAspect="1" noChangeArrowheads="1" noTextEdit="1"/>
          </p:cNvSpPr>
          <p:nvPr>
            <p:ph type="sldImg"/>
          </p:nvPr>
        </p:nvSpPr>
        <p:spPr>
          <a:xfrm>
            <a:off x="1143000" y="684213"/>
            <a:ext cx="4572000" cy="3429000"/>
          </a:xfrm>
          <a:ln/>
        </p:spPr>
      </p:sp>
      <p:sp>
        <p:nvSpPr>
          <p:cNvPr id="54277" name="Rectangle 3"/>
          <p:cNvSpPr>
            <a:spLocks noGrp="1" noChangeArrowheads="1"/>
          </p:cNvSpPr>
          <p:nvPr>
            <p:ph type="body" idx="1"/>
          </p:nvPr>
        </p:nvSpPr>
        <p:spPr>
          <a:xfrm>
            <a:off x="685800" y="4343400"/>
            <a:ext cx="5486400" cy="4610100"/>
          </a:xfrm>
          <a:noFill/>
          <a:ln/>
        </p:spPr>
        <p:txBody>
          <a:bodyPr lIns="91294" tIns="45647" rIns="91294" bIns="45647"/>
          <a:lstStyle/>
          <a:p>
            <a:pPr eaLnBrk="1" hangingPunct="1">
              <a:lnSpc>
                <a:spcPct val="80000"/>
              </a:lnSpc>
            </a:pPr>
            <a:r>
              <a:rPr lang="en-US" sz="1000" b="1" dirty="0" smtClean="0"/>
              <a:t>The food chain approach</a:t>
            </a:r>
            <a:r>
              <a:rPr lang="en-US" sz="1000" dirty="0" smtClean="0"/>
              <a:t> requires responsibility for food safety being taken by all actors in the food production system: including governments to producers, processors and other entities in the food chain. </a:t>
            </a:r>
          </a:p>
          <a:p>
            <a:pPr eaLnBrk="1" hangingPunct="1">
              <a:lnSpc>
                <a:spcPct val="80000"/>
              </a:lnSpc>
            </a:pPr>
            <a:endParaRPr lang="en-US" sz="1000" dirty="0" smtClean="0"/>
          </a:p>
          <a:p>
            <a:pPr eaLnBrk="1" hangingPunct="1">
              <a:lnSpc>
                <a:spcPct val="80000"/>
              </a:lnSpc>
            </a:pPr>
            <a:r>
              <a:rPr lang="en-US" sz="1000" b="1" dirty="0" smtClean="0"/>
              <a:t>Government</a:t>
            </a:r>
            <a:r>
              <a:rPr lang="en-US" sz="1000" dirty="0" smtClean="0"/>
              <a:t> – act as guarantors of the system by </a:t>
            </a:r>
          </a:p>
          <a:p>
            <a:pPr eaLnBrk="1" hangingPunct="1">
              <a:lnSpc>
                <a:spcPct val="80000"/>
              </a:lnSpc>
            </a:pPr>
            <a:r>
              <a:rPr lang="en-US" sz="1000" dirty="0" smtClean="0"/>
              <a:t>1. establish and manage food safety policy </a:t>
            </a:r>
          </a:p>
          <a:p>
            <a:pPr eaLnBrk="1" hangingPunct="1">
              <a:lnSpc>
                <a:spcPct val="80000"/>
              </a:lnSpc>
            </a:pPr>
            <a:r>
              <a:rPr lang="en-US" sz="1000" dirty="0" smtClean="0"/>
              <a:t>2. legal and administrative frameworks </a:t>
            </a:r>
          </a:p>
          <a:p>
            <a:pPr eaLnBrk="1" hangingPunct="1">
              <a:lnSpc>
                <a:spcPct val="80000"/>
              </a:lnSpc>
            </a:pPr>
            <a:r>
              <a:rPr lang="en-US" sz="1000" dirty="0" smtClean="0"/>
              <a:t>3. designating agencies empowered to establish officials requirements </a:t>
            </a:r>
          </a:p>
          <a:p>
            <a:pPr eaLnBrk="1" hangingPunct="1">
              <a:lnSpc>
                <a:spcPct val="80000"/>
              </a:lnSpc>
            </a:pPr>
            <a:r>
              <a:rPr lang="en-US" sz="1000" dirty="0" smtClean="0"/>
              <a:t>4. determine an appropriate level of protection. </a:t>
            </a:r>
          </a:p>
          <a:p>
            <a:pPr eaLnBrk="1" hangingPunct="1">
              <a:lnSpc>
                <a:spcPct val="80000"/>
              </a:lnSpc>
            </a:pPr>
            <a:endParaRPr lang="en-US" sz="1000" dirty="0" smtClean="0"/>
          </a:p>
          <a:p>
            <a:pPr eaLnBrk="1" hangingPunct="1">
              <a:lnSpc>
                <a:spcPct val="80000"/>
              </a:lnSpc>
            </a:pPr>
            <a:r>
              <a:rPr lang="en-US" sz="1000" b="1" dirty="0" smtClean="0"/>
              <a:t>Food industry</a:t>
            </a:r>
            <a:r>
              <a:rPr lang="en-US" sz="1000" dirty="0" smtClean="0"/>
              <a:t> has the first line of responsibility – to ensure food safety, but also has other tasks regarding food quality, responsible </a:t>
            </a:r>
            <a:r>
              <a:rPr lang="en-US" sz="1000" dirty="0" err="1" smtClean="0"/>
              <a:t>labelling</a:t>
            </a:r>
            <a:r>
              <a:rPr lang="en-US" sz="1000" dirty="0" smtClean="0"/>
              <a:t>, </a:t>
            </a:r>
          </a:p>
          <a:p>
            <a:pPr eaLnBrk="1" hangingPunct="1">
              <a:lnSpc>
                <a:spcPct val="80000"/>
              </a:lnSpc>
            </a:pPr>
            <a:endParaRPr lang="en-US" sz="1000" dirty="0" smtClean="0"/>
          </a:p>
          <a:p>
            <a:pPr eaLnBrk="1" hangingPunct="1">
              <a:lnSpc>
                <a:spcPct val="80000"/>
              </a:lnSpc>
            </a:pPr>
            <a:r>
              <a:rPr lang="en-US" sz="1000" b="1" dirty="0" smtClean="0"/>
              <a:t>The food chain approach</a:t>
            </a:r>
            <a:r>
              <a:rPr lang="en-US" sz="1000" dirty="0" smtClean="0"/>
              <a:t> is the most effective way to </a:t>
            </a:r>
            <a:r>
              <a:rPr lang="en-US" sz="1000" dirty="0" err="1" smtClean="0"/>
              <a:t>maximise</a:t>
            </a:r>
            <a:r>
              <a:rPr lang="en-US" sz="1000" dirty="0" smtClean="0"/>
              <a:t> consumer protection, demonstrate due diligence, ensure measures are applied at the most outcome-effective point in the food chain, from pre-production practices to the point of sale or distribution to consumers. </a:t>
            </a:r>
          </a:p>
          <a:p>
            <a:pPr eaLnBrk="1" hangingPunct="1">
              <a:lnSpc>
                <a:spcPct val="80000"/>
              </a:lnSpc>
            </a:pPr>
            <a:endParaRPr lang="en-US" sz="1000" dirty="0" smtClean="0"/>
          </a:p>
          <a:p>
            <a:pPr eaLnBrk="1" hangingPunct="1">
              <a:lnSpc>
                <a:spcPct val="80000"/>
              </a:lnSpc>
            </a:pPr>
            <a:r>
              <a:rPr lang="en-US" sz="1000" dirty="0" smtClean="0"/>
              <a:t>Also note  the changes this approach places on food inspectorate and inspection services. Food handlers must be able to demonstrate to inspectors that conformity with official standards has been achieved and maintained for all products processed or handled by  them.</a:t>
            </a:r>
          </a:p>
          <a:p>
            <a:pPr eaLnBrk="1" hangingPunct="1">
              <a:lnSpc>
                <a:spcPct val="80000"/>
              </a:lnSpc>
            </a:pPr>
            <a:endParaRPr lang="en-US" sz="1000" dirty="0" smtClean="0"/>
          </a:p>
          <a:p>
            <a:pPr>
              <a:lnSpc>
                <a:spcPct val="80000"/>
              </a:lnSpc>
            </a:pPr>
            <a:r>
              <a:rPr lang="en-US" sz="1000" dirty="0" smtClean="0"/>
              <a:t>The </a:t>
            </a:r>
            <a:r>
              <a:rPr lang="en-US" sz="1000" b="1" dirty="0" smtClean="0"/>
              <a:t>food chain approach</a:t>
            </a:r>
            <a:r>
              <a:rPr lang="en-US" sz="1000" dirty="0" smtClean="0"/>
              <a:t> has been endorsed under the General Principles of Hygiene of the Codex </a:t>
            </a:r>
            <a:r>
              <a:rPr lang="en-US" sz="1000" dirty="0" err="1" smtClean="0"/>
              <a:t>Alimentarius</a:t>
            </a:r>
            <a:r>
              <a:rPr lang="en-US" sz="1000" dirty="0" smtClean="0"/>
              <a:t> Commission and thus forms an international benchmark for food safety internationally.</a:t>
            </a:r>
          </a:p>
          <a:p>
            <a:pPr>
              <a:lnSpc>
                <a:spcPct val="80000"/>
              </a:lnSpc>
            </a:pPr>
            <a:endParaRPr lang="en-US" sz="1000" dirty="0" smtClean="0"/>
          </a:p>
          <a:p>
            <a:pPr>
              <a:lnSpc>
                <a:spcPct val="80000"/>
              </a:lnSpc>
            </a:pPr>
            <a:r>
              <a:rPr lang="en-US" sz="1000" dirty="0" smtClean="0"/>
              <a:t>The importance of Codex itself must also be highlighted as a means of ensuring that common food safety policies are implemented internationally.</a:t>
            </a:r>
            <a:endParaRPr lang="en-GB" sz="1000" dirty="0" smtClean="0"/>
          </a:p>
          <a:p>
            <a:pPr eaLnBrk="1" hangingPunct="1">
              <a:lnSpc>
                <a:spcPct val="80000"/>
              </a:lnSpc>
            </a:pPr>
            <a:r>
              <a:rPr lang="en-US" sz="1000"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t>As there is less emphasis on end product testing and more on preventive measures, the systematic adoption of GAPs, GHPS, GMPS, and HACCP based approaches are an integral part of the food chain approach.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b="1" dirty="0" smtClean="0"/>
              <a:t>The importance of Codex should be highlighted in driving international consistency in integration in food safety policy. </a:t>
            </a:r>
          </a:p>
          <a:p>
            <a:endParaRPr lang="en-US" b="1" dirty="0" smtClean="0"/>
          </a:p>
          <a:p>
            <a:r>
              <a:rPr lang="en-US" dirty="0" smtClean="0"/>
              <a:t>Developed by consensus, and referred to under the WTO SPS agreement; Codex standards are required to be science based. </a:t>
            </a:r>
          </a:p>
          <a:p>
            <a:endParaRPr lang="en-US" dirty="0" smtClean="0"/>
          </a:p>
          <a:p>
            <a:r>
              <a:rPr lang="en-US" dirty="0" smtClean="0"/>
              <a:t>They act as benchmarks for national food control – thereby driving international harmonization of food safety standards – and provide policy discipline in SPS trade disputes under the WTO.</a:t>
            </a:r>
          </a:p>
          <a:p>
            <a:endParaRPr lang="en-US" dirty="0" smtClean="0"/>
          </a:p>
          <a:p>
            <a:r>
              <a:rPr lang="en-US" dirty="0" smtClean="0"/>
              <a:t>While Codex standards act as benchmarks and guides for national governments – they do not in themselves drive coherent or integrated national food safety policies. </a:t>
            </a:r>
          </a:p>
          <a:p>
            <a:endParaRPr lang="en-US" dirty="0" smtClean="0"/>
          </a:p>
          <a:p>
            <a:r>
              <a:rPr lang="en-US" b="1" dirty="0" smtClean="0"/>
              <a:t>This relies on capacity building efforts – that are underpinned by Codex – to support the development of consistent and integrated food safety systems at the global and national level.</a:t>
            </a:r>
            <a:endParaRPr lang="en-GB"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GB"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a:lnSpc>
                <a:spcPct val="90000"/>
              </a:lnSpc>
              <a:buClr>
                <a:schemeClr val="tx1"/>
              </a:buClr>
            </a:pPr>
            <a:r>
              <a:rPr lang="en-US" b="1" dirty="0" smtClean="0">
                <a:latin typeface="Calibri" pitchFamily="34" charset="0"/>
              </a:rPr>
              <a:t>Capacity building at both the institutional and infrastructural level is key to highlighting the importance of food safety to food security.</a:t>
            </a:r>
          </a:p>
          <a:p>
            <a:pPr>
              <a:lnSpc>
                <a:spcPct val="90000"/>
              </a:lnSpc>
              <a:buClr>
                <a:schemeClr val="tx1"/>
              </a:buClr>
            </a:pPr>
            <a:endParaRPr lang="en-US" b="1" dirty="0" smtClean="0">
              <a:latin typeface="Calibri" pitchFamily="34" charset="0"/>
            </a:endParaRPr>
          </a:p>
          <a:p>
            <a:pPr>
              <a:lnSpc>
                <a:spcPct val="90000"/>
              </a:lnSpc>
              <a:buClr>
                <a:schemeClr val="tx1"/>
              </a:buClr>
            </a:pPr>
            <a:r>
              <a:rPr lang="en-US" dirty="0" smtClean="0">
                <a:latin typeface="Calibri" pitchFamily="34" charset="0"/>
              </a:rPr>
              <a:t>Capacity limitations occur both in recognizing the importance of food safety to food security and socio economic well being, or in implementing the tools and systems required to operate integrated food control systems.</a:t>
            </a:r>
          </a:p>
          <a:p>
            <a:pPr>
              <a:lnSpc>
                <a:spcPct val="90000"/>
              </a:lnSpc>
              <a:buClr>
                <a:schemeClr val="tx1"/>
              </a:buClr>
            </a:pPr>
            <a:endParaRPr lang="en-US" dirty="0" smtClean="0">
              <a:latin typeface="Calibri" pitchFamily="34" charset="0"/>
            </a:endParaRPr>
          </a:p>
          <a:p>
            <a:pPr>
              <a:lnSpc>
                <a:spcPct val="90000"/>
              </a:lnSpc>
              <a:buClr>
                <a:schemeClr val="tx1"/>
              </a:buClr>
            </a:pPr>
            <a:r>
              <a:rPr lang="en-US" dirty="0" smtClean="0">
                <a:latin typeface="Calibri" pitchFamily="34" charset="0"/>
              </a:rPr>
              <a:t>Importantly, decision makers and donors alike may fail to recognize the linkages between food safety, nutrition and security and consequently under invest in the necessary policies and systems: this is changing however as international food safety incidents, and trade in food – especially from developing countries – increases.</a:t>
            </a:r>
          </a:p>
          <a:p>
            <a:pPr>
              <a:lnSpc>
                <a:spcPct val="90000"/>
              </a:lnSpc>
              <a:buClr>
                <a:schemeClr val="tx1"/>
              </a:buClr>
            </a:pPr>
            <a:endParaRPr lang="en-US" dirty="0" smtClean="0">
              <a:latin typeface="Calibri" pitchFamily="34" charset="0"/>
            </a:endParaRPr>
          </a:p>
          <a:p>
            <a:pPr>
              <a:lnSpc>
                <a:spcPct val="90000"/>
              </a:lnSpc>
              <a:buClr>
                <a:schemeClr val="tx1"/>
              </a:buClr>
            </a:pPr>
            <a:r>
              <a:rPr lang="en-US" dirty="0" smtClean="0">
                <a:latin typeface="Calibri" pitchFamily="34" charset="0"/>
              </a:rPr>
              <a:t>Note that this can also be the case for food producers who may exhibit a biased perception about the high costs of compliance in return for limited benefits. </a:t>
            </a:r>
          </a:p>
          <a:p>
            <a:pPr>
              <a:lnSpc>
                <a:spcPct val="90000"/>
              </a:lnSpc>
              <a:buClr>
                <a:schemeClr val="tx1"/>
              </a:buClr>
            </a:pPr>
            <a:endParaRPr lang="en-US" dirty="0" smtClean="0">
              <a:latin typeface="Calibri" pitchFamily="34" charset="0"/>
            </a:endParaRPr>
          </a:p>
          <a:p>
            <a:pPr>
              <a:lnSpc>
                <a:spcPct val="90000"/>
              </a:lnSpc>
              <a:buClr>
                <a:schemeClr val="tx1"/>
              </a:buClr>
            </a:pPr>
            <a:r>
              <a:rPr lang="en-US" dirty="0" smtClean="0">
                <a:latin typeface="Calibri" pitchFamily="34" charset="0"/>
              </a:rPr>
              <a:t>To address these constraints to implementing integrated food safety policies, a mix of approaches and tools is needed.  This includes developing generic tools and guidelines to assist countries implement good safety practices, together with in country capacity building projects.</a:t>
            </a:r>
          </a:p>
          <a:p>
            <a:pPr>
              <a:lnSpc>
                <a:spcPct val="90000"/>
              </a:lnSpc>
              <a:buClr>
                <a:schemeClr val="tx1"/>
              </a:buClr>
            </a:pPr>
            <a:endParaRPr lang="en-US"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pPr>
            <a:endParaRPr lang="en-GB" dirty="0" smtClean="0"/>
          </a:p>
          <a:p>
            <a:pPr>
              <a:lnSpc>
                <a:spcPct val="90000"/>
              </a:lnSpc>
            </a:pPr>
            <a:endParaRPr lang="en-GB" sz="1000" dirty="0" smtClean="0">
              <a:latin typeface="Calibri" pitchFamily="34" charset="0"/>
            </a:endParaRPr>
          </a:p>
          <a:p>
            <a:pPr>
              <a:lnSpc>
                <a:spcPct val="90000"/>
              </a:lnSpc>
              <a:buClr>
                <a:schemeClr val="tx1"/>
              </a:buClr>
            </a:pPr>
            <a:endParaRPr lang="en-US" dirty="0" smtClean="0">
              <a:latin typeface="Calibri" pitchFamily="34" charset="0"/>
            </a:endParaRPr>
          </a:p>
          <a:p>
            <a:pPr>
              <a:lnSpc>
                <a:spcPct val="90000"/>
              </a:lnSpc>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FC469FB-773C-4445-98F0-29D724387A48}" type="slidenum">
              <a:rPr lang="en-US" smtClean="0"/>
              <a:pPr/>
              <a:t>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1000" dirty="0" smtClean="0"/>
              <a:t>Firstly I would like to briefly look at the definition of  “Emerging Economies”  and its use by international economic and financial institutions in the classification of countries; we will also discuss its application in relation to food security and food safety.</a:t>
            </a:r>
          </a:p>
          <a:p>
            <a:endParaRPr lang="en-US" sz="1000" dirty="0" smtClean="0"/>
          </a:p>
          <a:p>
            <a:r>
              <a:rPr lang="en-US" sz="1000" dirty="0" smtClean="0"/>
              <a:t>I will then refer to the situation of the GCC countries, and the applicability of the qualifier “Emerging Economies” to this  fast growing region and its specific features in relation to food security and food safety.</a:t>
            </a:r>
          </a:p>
          <a:p>
            <a:endParaRPr lang="en-US" sz="1000" dirty="0" smtClean="0"/>
          </a:p>
          <a:p>
            <a:r>
              <a:rPr lang="en-US" sz="1000" dirty="0" smtClean="0"/>
              <a:t>I wish then to put into context the challenge of food security, the four pillars identified needed to effectively address food security, and the clear inter-linkage between food safety, nutrition and food security.</a:t>
            </a:r>
          </a:p>
          <a:p>
            <a:endParaRPr lang="en-US" sz="1000" dirty="0" smtClean="0"/>
          </a:p>
          <a:p>
            <a:r>
              <a:rPr lang="en-US" sz="1000" dirty="0" smtClean="0"/>
              <a:t>I then will share with you the approaches that FAO is taking to build food security through an “twin track” approach and, for food safety, using an integrated “food chain approach”.</a:t>
            </a:r>
          </a:p>
          <a:p>
            <a:endParaRPr lang="en-US" sz="1000" dirty="0" smtClean="0"/>
          </a:p>
          <a:p>
            <a:r>
              <a:rPr lang="en-US" sz="1000" dirty="0" smtClean="0"/>
              <a:t>And finally look at future food safety policy challenges and draw some conclusions.</a:t>
            </a:r>
          </a:p>
          <a:p>
            <a:endParaRPr lang="en-US" sz="1000" dirty="0" smtClean="0"/>
          </a:p>
          <a:p>
            <a:r>
              <a:rPr lang="en-US" sz="1000" dirty="0" smtClean="0"/>
              <a:t>I hope this will provide some food for thought and look forward to comments and discussion you may wish to raise.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smtClean="0"/>
              <a:t>FAO FS guidance tools have been developed in response to international demand for guidance of FS CB and range from:</a:t>
            </a:r>
          </a:p>
          <a:p>
            <a:endParaRPr lang="en-US" smtClean="0"/>
          </a:p>
          <a:p>
            <a:pPr>
              <a:buFontTx/>
              <a:buChar char="•"/>
            </a:pPr>
            <a:r>
              <a:rPr lang="en-US" smtClean="0"/>
              <a:t>text based guidelines covering both broad issues in improving food control capacity (e.g Guidelines for assessing CB needs); applying risk based approaches; and specific guidance on good practices – some are very specific to regions. So there FAO has developed a broad range and depth of materials.</a:t>
            </a:r>
          </a:p>
          <a:p>
            <a:pPr>
              <a:buFontTx/>
              <a:buChar char="•"/>
            </a:pPr>
            <a:r>
              <a:rPr lang="en-US" smtClean="0"/>
              <a:t>on line/CD tools for example coffee GHP and FFV GAP </a:t>
            </a:r>
            <a:r>
              <a:rPr lang="en-US" b="1" smtClean="0"/>
              <a:t>[both of these are hot links on the slide and you can go to them directly]</a:t>
            </a:r>
          </a:p>
          <a:p>
            <a:pPr>
              <a:buFontTx/>
              <a:buChar char="•"/>
            </a:pPr>
            <a:r>
              <a:rPr lang="en-US" smtClean="0"/>
              <a:t>range of tools to assist information sharing – e.g. international portal of food safety, animal and plant health (linked to OIE and IPPC)</a:t>
            </a:r>
          </a:p>
          <a:p>
            <a:pPr>
              <a:buFontTx/>
              <a:buChar char="•"/>
            </a:pPr>
            <a:r>
              <a:rPr lang="en-US" smtClean="0"/>
              <a:t>Codex web site has an array of tools on how to enhance participation in Codex activities including an e-learning website</a:t>
            </a:r>
          </a:p>
          <a:p>
            <a:endParaRPr lang="en-US" smtClean="0"/>
          </a:p>
          <a:p>
            <a:r>
              <a:rPr lang="en-US" smtClean="0"/>
              <a:t>THESE TOOLS ARE DEVELOPED WITH INTERNATIONAL EXPERT INVOLVEMENT; ARE PEER REVIEWED; AND ROAD TESTED IN ORDER TO VALIDATE THEY ACCORD WITH NEED, ARE IN LINE WITH INTERNATIONAL NORMS AND GOOD PRACTICE; AND IMPORTANTLY ARE USEFUL</a:t>
            </a: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spcBef>
                <a:spcPct val="0"/>
              </a:spcBef>
              <a:buClrTx/>
              <a:buSzTx/>
              <a:buFontTx/>
              <a:buNone/>
            </a:pPr>
            <a:fld id="{69A07AAB-9E58-442E-85F8-7BA81DCEFDAC}" type="slidenum">
              <a:rPr lang="en-GB" sz="1200" b="0">
                <a:solidFill>
                  <a:schemeClr val="tx1"/>
                </a:solidFill>
                <a:latin typeface="Arial" charset="0"/>
              </a:rPr>
              <a:pPr algn="r" eaLnBrk="1" hangingPunct="1">
                <a:spcBef>
                  <a:spcPct val="0"/>
                </a:spcBef>
                <a:buClrTx/>
                <a:buSzTx/>
                <a:buFontTx/>
                <a:buNone/>
              </a:pPr>
              <a:t>24</a:t>
            </a:fld>
            <a:endParaRPr lang="en-GB" sz="1200" b="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latin typeface="Arial" charset="0"/>
                <a:ea typeface="+mn-ea"/>
                <a:cs typeface="+mn-cs"/>
              </a:rPr>
              <a:t>The term “Emerging Economies” was originally brought into fashion in the 1980s by the </a:t>
            </a:r>
            <a:r>
              <a:rPr lang="en-US" sz="1200" u="none" strike="noStrike" kern="1200" dirty="0" smtClean="0">
                <a:solidFill>
                  <a:schemeClr val="tx1"/>
                </a:solidFill>
                <a:latin typeface="Arial" charset="0"/>
                <a:ea typeface="+mn-ea"/>
                <a:cs typeface="+mn-cs"/>
                <a:hlinkClick r:id="rId3"/>
              </a:rPr>
              <a:t>World Bank</a:t>
            </a:r>
            <a:r>
              <a:rPr lang="en-US" sz="1200" kern="1200" dirty="0" smtClean="0">
                <a:solidFill>
                  <a:schemeClr val="tx1"/>
                </a:solidFill>
                <a:latin typeface="Arial" charset="0"/>
                <a:ea typeface="+mn-ea"/>
                <a:cs typeface="+mn-cs"/>
              </a:rPr>
              <a:t> . </a:t>
            </a:r>
            <a:r>
              <a:rPr lang="en-US" sz="1200" kern="1200" baseline="0" dirty="0" smtClean="0">
                <a:solidFill>
                  <a:schemeClr val="tx1"/>
                </a:solidFill>
                <a:latin typeface="Arial" charset="0"/>
                <a:ea typeface="+mn-ea"/>
                <a:cs typeface="+mn-cs"/>
              </a:rPr>
              <a:t> It is s</a:t>
            </a:r>
            <a:r>
              <a:rPr lang="en-US" sz="1200" kern="1200" dirty="0" smtClean="0">
                <a:solidFill>
                  <a:schemeClr val="tx1"/>
                </a:solidFill>
                <a:latin typeface="Arial" charset="0"/>
                <a:ea typeface="+mn-ea"/>
                <a:cs typeface="+mn-cs"/>
              </a:rPr>
              <a:t>ometimes loosely used as a replacement for </a:t>
            </a:r>
            <a:r>
              <a:rPr lang="en-US" sz="1200" i="1" kern="1200" dirty="0" smtClean="0">
                <a:solidFill>
                  <a:schemeClr val="tx1"/>
                </a:solidFill>
                <a:latin typeface="Arial" charset="0"/>
                <a:ea typeface="+mn-ea"/>
                <a:cs typeface="+mn-cs"/>
              </a:rPr>
              <a:t>emerging markets</a:t>
            </a:r>
            <a:r>
              <a:rPr lang="en-US" sz="1200" kern="1200" dirty="0" smtClean="0">
                <a:solidFill>
                  <a:schemeClr val="tx1"/>
                </a:solidFill>
                <a:latin typeface="Arial" charset="0"/>
                <a:ea typeface="+mn-ea"/>
                <a:cs typeface="+mn-cs"/>
              </a:rPr>
              <a:t>,  emerging market economies;</a:t>
            </a:r>
            <a:r>
              <a:rPr lang="en-US" sz="1200" kern="1200" baseline="0" dirty="0" smtClean="0">
                <a:solidFill>
                  <a:schemeClr val="tx1"/>
                </a:solidFill>
                <a:latin typeface="Arial" charset="0"/>
                <a:ea typeface="+mn-ea"/>
                <a:cs typeface="+mn-cs"/>
              </a:rPr>
              <a:t> rapidly developing economies; etc…</a:t>
            </a:r>
            <a:r>
              <a:rPr lang="en-US" sz="1200" kern="1200" dirty="0" smtClean="0">
                <a:solidFill>
                  <a:schemeClr val="tx1"/>
                </a:solidFill>
                <a:latin typeface="Arial" charset="0"/>
                <a:ea typeface="+mn-ea"/>
                <a:cs typeface="+mn-cs"/>
              </a:rPr>
              <a:t>but really signifies a business phenomenon that is not fully described by or constrained to geography or economic strength.</a:t>
            </a:r>
            <a:r>
              <a:rPr lang="en-US" sz="1200" kern="1200" baseline="0" dirty="0" smtClean="0">
                <a:solidFill>
                  <a:schemeClr val="tx1"/>
                </a:solidFill>
                <a:latin typeface="Arial" charset="0"/>
                <a:ea typeface="+mn-ea"/>
                <a:cs typeface="+mn-cs"/>
              </a:rPr>
              <a:t> These </a:t>
            </a:r>
            <a:r>
              <a:rPr lang="en-US" sz="1200"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4" tooltip="Countries"/>
              </a:rPr>
              <a:t>countries</a:t>
            </a:r>
            <a:r>
              <a:rPr lang="en-US" sz="1200" kern="1200" dirty="0" smtClean="0">
                <a:solidFill>
                  <a:schemeClr val="tx1"/>
                </a:solidFill>
                <a:latin typeface="Arial" charset="0"/>
                <a:ea typeface="+mn-ea"/>
                <a:cs typeface="+mn-cs"/>
              </a:rPr>
              <a:t> are considered to be in a transitional phase between </a:t>
            </a:r>
            <a:r>
              <a:rPr lang="en-US" sz="1200" u="none" strike="noStrike" kern="1200" dirty="0" smtClean="0">
                <a:solidFill>
                  <a:schemeClr val="tx1"/>
                </a:solidFill>
                <a:latin typeface="Arial" charset="0"/>
                <a:ea typeface="+mn-ea"/>
                <a:cs typeface="+mn-cs"/>
                <a:hlinkClick r:id="rId5" tooltip="Developing country"/>
              </a:rPr>
              <a:t>developing</a:t>
            </a:r>
            <a:r>
              <a:rPr lang="en-US" sz="1200" kern="1200" dirty="0" smtClean="0">
                <a:solidFill>
                  <a:schemeClr val="tx1"/>
                </a:solidFill>
                <a:latin typeface="Arial" charset="0"/>
                <a:ea typeface="+mn-ea"/>
                <a:cs typeface="+mn-cs"/>
              </a:rPr>
              <a:t> and </a:t>
            </a:r>
            <a:r>
              <a:rPr lang="en-US" sz="1200" u="none" strike="noStrike" kern="1200" dirty="0" smtClean="0">
                <a:solidFill>
                  <a:schemeClr val="tx1"/>
                </a:solidFill>
                <a:latin typeface="Arial" charset="0"/>
                <a:ea typeface="+mn-ea"/>
                <a:cs typeface="+mn-cs"/>
                <a:hlinkClick r:id="rId6" tooltip="Developed country"/>
              </a:rPr>
              <a:t>developed</a:t>
            </a:r>
            <a:r>
              <a:rPr lang="en-US" sz="1200" kern="1200" dirty="0" smtClean="0">
                <a:solidFill>
                  <a:schemeClr val="tx1"/>
                </a:solidFill>
                <a:latin typeface="Arial" charset="0"/>
                <a:ea typeface="+mn-ea"/>
                <a:cs typeface="+mn-cs"/>
              </a:rPr>
              <a:t> status.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2"/>
                </a:solidFill>
                <a:latin typeface="Arial" charset="0"/>
                <a:ea typeface="+mn-ea"/>
                <a:cs typeface="+mn-cs"/>
              </a:rPr>
              <a:t>For the purpose of this presentation, </a:t>
            </a:r>
            <a:r>
              <a:rPr lang="en-US" sz="1200" b="1" kern="1200" dirty="0" smtClean="0">
                <a:solidFill>
                  <a:schemeClr val="tx2"/>
                </a:solidFill>
                <a:latin typeface="Arial" charset="0"/>
                <a:ea typeface="+mn-ea"/>
                <a:cs typeface="+mn-cs"/>
              </a:rPr>
              <a:t>Emerging markets/Economies</a:t>
            </a:r>
            <a:r>
              <a:rPr lang="en-US" sz="1200" kern="1200" dirty="0" smtClean="0">
                <a:solidFill>
                  <a:schemeClr val="tx2"/>
                </a:solidFill>
                <a:latin typeface="Arial" charset="0"/>
                <a:ea typeface="+mn-ea"/>
                <a:cs typeface="+mn-cs"/>
              </a:rPr>
              <a:t> are defined as nations with social or business activity in the process of </a:t>
            </a:r>
            <a:r>
              <a:rPr lang="en-US" sz="1200" kern="1200" dirty="0" smtClean="0">
                <a:solidFill>
                  <a:schemeClr val="tx1"/>
                </a:solidFill>
                <a:latin typeface="Arial" charset="0"/>
                <a:ea typeface="+mn-ea"/>
                <a:cs typeface="+mn-cs"/>
              </a:rPr>
              <a:t>rapid growth </a:t>
            </a:r>
            <a:r>
              <a:rPr lang="en-US" sz="1200" kern="1200" dirty="0" smtClean="0">
                <a:solidFill>
                  <a:schemeClr val="tx2"/>
                </a:solidFill>
                <a:latin typeface="Arial" charset="0"/>
                <a:ea typeface="+mn-ea"/>
                <a:cs typeface="+mn-cs"/>
              </a:rPr>
              <a:t>and industrialization. In 2010, there are some 40 emerging markets/economies in the world, with the economies of China and India considered to be the largest. These emerging </a:t>
            </a:r>
            <a:r>
              <a:rPr lang="en-US" sz="1200" kern="1200" baseline="0" dirty="0" smtClean="0">
                <a:solidFill>
                  <a:schemeClr val="tx2"/>
                </a:solidFill>
                <a:latin typeface="Arial" charset="0"/>
                <a:ea typeface="+mn-ea"/>
                <a:cs typeface="+mn-cs"/>
              </a:rPr>
              <a:t> economies/markets </a:t>
            </a:r>
            <a:r>
              <a:rPr lang="en-US" sz="1200" kern="1200" dirty="0" smtClean="0">
                <a:solidFill>
                  <a:schemeClr val="tx2"/>
                </a:solidFill>
                <a:latin typeface="Arial" charset="0"/>
                <a:ea typeface="+mn-ea"/>
                <a:cs typeface="+mn-cs"/>
              </a:rPr>
              <a:t> </a:t>
            </a:r>
            <a:r>
              <a:rPr lang="en-US" sz="1200" kern="1200" dirty="0" smtClean="0">
                <a:solidFill>
                  <a:schemeClr val="tx1"/>
                </a:solidFill>
                <a:latin typeface="Arial" charset="0"/>
                <a:ea typeface="+mn-ea"/>
                <a:cs typeface="+mn-cs"/>
              </a:rPr>
              <a:t>include </a:t>
            </a:r>
            <a:r>
              <a:rPr lang="en-US" sz="1200" u="none" strike="noStrike" kern="1200" dirty="0" smtClean="0">
                <a:solidFill>
                  <a:schemeClr val="tx1"/>
                </a:solidFill>
                <a:latin typeface="Arial" charset="0"/>
                <a:ea typeface="+mn-ea"/>
                <a:cs typeface="+mn-cs"/>
              </a:rPr>
              <a:t>:</a:t>
            </a:r>
          </a:p>
          <a:p>
            <a:pPr lvl="0"/>
            <a:r>
              <a:rPr lang="en-US" sz="1200" u="none" strike="noStrike" kern="1200" dirty="0" smtClean="0">
                <a:solidFill>
                  <a:schemeClr val="tx1"/>
                </a:solidFill>
                <a:latin typeface="Arial" charset="0"/>
                <a:ea typeface="+mn-ea"/>
                <a:cs typeface="+mn-cs"/>
                <a:hlinkClick r:id="rId7"/>
              </a:rPr>
              <a:t>Argentina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8"/>
              </a:rPr>
              <a:t>Bahrain</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9"/>
              </a:rPr>
              <a:t>Brazil</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0"/>
              </a:rPr>
              <a:t>Bulgaria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1"/>
              </a:rPr>
              <a:t>Chile</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12" tooltip="People's Republic of China"/>
              </a:rPr>
              <a:t>China</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13"/>
              </a:rPr>
              <a:t>Colombia</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14"/>
              </a:rPr>
              <a:t>Czech Republic</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5"/>
              </a:rPr>
              <a:t>Egypt</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16"/>
              </a:rPr>
              <a:t>Estonia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7"/>
              </a:rPr>
              <a:t>Hungary</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8"/>
              </a:rPr>
              <a:t>India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19"/>
              </a:rPr>
              <a:t>Indonesia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0"/>
              </a:rPr>
              <a:t>Jordan</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1"/>
              </a:rPr>
              <a:t>Kuwait</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2"/>
              </a:rPr>
              <a:t>Latvia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3"/>
              </a:rPr>
              <a:t>Lithuania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4"/>
              </a:rPr>
              <a:t>Malaysia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5"/>
              </a:rPr>
              <a:t>Mauritius</a:t>
            </a:r>
            <a:r>
              <a:rPr lang="en-US" sz="1200" u="none" kern="1200" dirty="0" smtClean="0">
                <a:solidFill>
                  <a:schemeClr val="tx1"/>
                </a:solidFill>
                <a:latin typeface="Arial" charset="0"/>
                <a:ea typeface="+mn-ea"/>
                <a:cs typeface="+mn-cs"/>
              </a:rPr>
              <a:t> ;  Mexico; </a:t>
            </a:r>
            <a:r>
              <a:rPr lang="en-US" sz="1200" u="none" strike="noStrike" kern="1200" dirty="0" smtClean="0">
                <a:solidFill>
                  <a:schemeClr val="tx1"/>
                </a:solidFill>
                <a:latin typeface="Arial" charset="0"/>
                <a:ea typeface="+mn-ea"/>
                <a:cs typeface="+mn-cs"/>
                <a:hlinkClick r:id="rId26"/>
              </a:rPr>
              <a:t>Morocco</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27"/>
              </a:rPr>
              <a:t>Oman</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28"/>
              </a:rPr>
              <a:t>Pakistan</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29"/>
              </a:rPr>
              <a:t>Peru</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0"/>
              </a:rPr>
              <a:t>Philippines</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1"/>
              </a:rPr>
              <a:t>Poland</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2"/>
              </a:rPr>
              <a:t>Qatar</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3"/>
              </a:rPr>
              <a:t>Romania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4"/>
              </a:rPr>
              <a:t>Russia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5"/>
              </a:rPr>
              <a:t>Slovakia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6"/>
              </a:rPr>
              <a:t>South Africa</a:t>
            </a:r>
            <a:r>
              <a:rPr lang="en-US" sz="1200" u="none" strike="noStrik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 </a:t>
            </a:r>
            <a:r>
              <a:rPr lang="en-US" sz="1200" u="none" strike="noStrike" kern="1200" dirty="0" smtClean="0">
                <a:solidFill>
                  <a:schemeClr val="tx1"/>
                </a:solidFill>
                <a:latin typeface="Arial" charset="0"/>
                <a:ea typeface="+mn-ea"/>
                <a:cs typeface="+mn-cs"/>
                <a:hlinkClick r:id="rId37"/>
              </a:rPr>
              <a:t>Sri Lanka</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8"/>
              </a:rPr>
              <a:t>Thailand</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39"/>
              </a:rPr>
              <a:t>Turkey</a:t>
            </a:r>
            <a:r>
              <a:rPr lang="en-US" sz="1200" u="none" kern="1200" dirty="0" smtClean="0">
                <a:solidFill>
                  <a:schemeClr val="tx1"/>
                </a:solidFill>
                <a:latin typeface="Arial" charset="0"/>
                <a:ea typeface="+mn-ea"/>
                <a:cs typeface="+mn-cs"/>
              </a:rPr>
              <a:t> ;  </a:t>
            </a:r>
            <a:r>
              <a:rPr lang="en-US" sz="1200" u="none" strike="noStrike" kern="1200" dirty="0" smtClean="0">
                <a:solidFill>
                  <a:schemeClr val="tx1"/>
                </a:solidFill>
                <a:latin typeface="Arial" charset="0"/>
                <a:ea typeface="+mn-ea"/>
                <a:cs typeface="+mn-cs"/>
                <a:hlinkClick r:id="rId40"/>
              </a:rPr>
              <a:t>United Arab Emirates</a:t>
            </a:r>
            <a:r>
              <a:rPr lang="en-US" sz="1200" u="none" kern="1200" dirty="0" smtClean="0">
                <a:solidFill>
                  <a:schemeClr val="tx1"/>
                </a:solidFill>
                <a:latin typeface="Arial" charset="0"/>
                <a:ea typeface="+mn-ea"/>
                <a:cs typeface="+mn-cs"/>
              </a:rPr>
              <a:t> </a:t>
            </a:r>
          </a:p>
          <a:p>
            <a:r>
              <a:rPr lang="en-US" sz="1200" u="none" kern="1200" dirty="0" smtClean="0">
                <a:solidFill>
                  <a:schemeClr val="tx1"/>
                </a:solidFill>
                <a:latin typeface="Arial" charset="0"/>
                <a:ea typeface="+mn-ea"/>
                <a:cs typeface="+mn-cs"/>
              </a:rPr>
              <a:t> </a:t>
            </a:r>
            <a:r>
              <a:rPr lang="en-US" sz="1200" u="none" strike="noStrike" kern="1200" baseline="3000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From the GCC countries: Bahrain, Kuwait, Qatar and UAE and included. </a:t>
            </a:r>
          </a:p>
          <a:p>
            <a:endParaRPr lang="en-US" dirty="0"/>
          </a:p>
        </p:txBody>
      </p:sp>
      <p:sp>
        <p:nvSpPr>
          <p:cNvPr id="4" name="Slide Number Placeholder 3"/>
          <p:cNvSpPr>
            <a:spLocks noGrp="1"/>
          </p:cNvSpPr>
          <p:nvPr>
            <p:ph type="sldNum" sz="quarter" idx="10"/>
          </p:nvPr>
        </p:nvSpPr>
        <p:spPr/>
        <p:txBody>
          <a:bodyPr/>
          <a:lstStyle/>
          <a:p>
            <a:pPr>
              <a:defRPr/>
            </a:pPr>
            <a:fld id="{48C36FA5-4EBB-4E3F-849A-EF068653963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C36FA5-4EBB-4E3F-849A-EF068653963E}"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spcBef>
                <a:spcPct val="0"/>
              </a:spcBef>
              <a:buClrTx/>
              <a:buSzTx/>
              <a:buFontTx/>
              <a:buNone/>
            </a:pPr>
            <a:fld id="{6709EA92-DB37-4000-8A3E-6930E6170210}" type="slidenum">
              <a:rPr lang="en-US" sz="1200" b="0">
                <a:solidFill>
                  <a:schemeClr val="tx1"/>
                </a:solidFill>
                <a:latin typeface="Arial" charset="0"/>
              </a:rPr>
              <a:pPr algn="r" eaLnBrk="1" hangingPunct="1">
                <a:spcBef>
                  <a:spcPct val="0"/>
                </a:spcBef>
                <a:buClrTx/>
                <a:buSzTx/>
                <a:buFontTx/>
                <a:buNone/>
              </a:pPr>
              <a:t>8</a:t>
            </a:fld>
            <a:endParaRPr lang="en-US"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nSpc>
                <a:spcPct val="80000"/>
              </a:lnSpc>
            </a:pPr>
            <a:r>
              <a:rPr lang="en-US" sz="900" b="1" dirty="0" smtClean="0">
                <a:latin typeface="Calibri" pitchFamily="34" charset="0"/>
              </a:rPr>
              <a:t>Designing public policy</a:t>
            </a:r>
            <a:r>
              <a:rPr lang="en-US" sz="900" dirty="0" smtClean="0">
                <a:latin typeface="Calibri" pitchFamily="34" charset="0"/>
              </a:rPr>
              <a:t> is, at the best of times, a challenging task as public policy makers need to balance a range of objective data and subjective factors, and determine the benefits and costs that new requirements, laws or regulations will bring. </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Modern policy development approaches demand that the impact the policy will have on the economy, society and environment are assessed to ensure outcomes are effective, efficient and sustainable. These impacts span across dimensions and can be difficult to determine and balance</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Conflicting interests are also inevitable particularly in wide ranging policy issues, so it is essential that parties impacted or who have a stake in the policy are consulted to ensure policies will be  implementable and effective.</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The ultimate decision making regarding new policy is in the hands of politicians - who not only need to assess the policy on its merits, but consider political risks; a factor that can at times undermine the intent of the policy.</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Public policy is difficult when only one issue is to be addressed – however policy makers are increasingly required to develop policies that integrate socio-economic and environmental factors simultaneously. </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Integrated policy development can therefore be a slow process and progress can be inhibited at a number of points. </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One only needs to look at slowness of policy development at both the national and international level on climate change to realize the difficulties faced by policy developers and politicians when seeking to develop integrated policies – and the criticism that such slow progress attracts. However, integrated approaches are being increasingly demanded including through international agreements.</a:t>
            </a:r>
          </a:p>
          <a:p>
            <a:pPr>
              <a:lnSpc>
                <a:spcPct val="80000"/>
              </a:lnSpc>
            </a:pPr>
            <a:endParaRPr lang="en-US" sz="900" dirty="0" smtClean="0">
              <a:latin typeface="Calibri" pitchFamily="34" charset="0"/>
            </a:endParaRPr>
          </a:p>
          <a:p>
            <a:pPr>
              <a:lnSpc>
                <a:spcPct val="80000"/>
              </a:lnSpc>
            </a:pPr>
            <a:r>
              <a:rPr lang="en-US" sz="900" dirty="0" smtClean="0">
                <a:latin typeface="Calibri" pitchFamily="34" charset="0"/>
              </a:rPr>
              <a:t>Developing and integrating </a:t>
            </a:r>
            <a:r>
              <a:rPr lang="en-US" sz="900" b="1" dirty="0" smtClean="0">
                <a:latin typeface="Calibri" pitchFamily="34" charset="0"/>
              </a:rPr>
              <a:t>food security and food safety policy</a:t>
            </a:r>
            <a:r>
              <a:rPr lang="en-US" sz="900" dirty="0" smtClean="0">
                <a:latin typeface="Calibri" pitchFamily="34" charset="0"/>
              </a:rPr>
              <a:t> has also not been without its problems – however their interdependence is increasingly being realized and addressed as a single issue.</a:t>
            </a:r>
          </a:p>
          <a:p>
            <a:pPr>
              <a:lnSpc>
                <a:spcPct val="80000"/>
              </a:lnSpc>
            </a:pPr>
            <a:endParaRPr lang="en-US" sz="900" dirty="0" smtClean="0">
              <a:latin typeface="Calibri" pitchFamily="34" charset="0"/>
            </a:endParaRPr>
          </a:p>
          <a:p>
            <a:pPr>
              <a:lnSpc>
                <a:spcPct val="80000"/>
              </a:lnSpc>
            </a:pPr>
            <a:r>
              <a:rPr lang="en-US" sz="900" b="1" dirty="0" smtClean="0">
                <a:latin typeface="Calibri" pitchFamily="34" charset="0"/>
              </a:rPr>
              <a:t>Before I discuss how these policies integrate, let me first describe the dimension of the food security problem.</a:t>
            </a:r>
          </a:p>
          <a:p>
            <a:pPr>
              <a:lnSpc>
                <a:spcPct val="80000"/>
              </a:lnSpc>
            </a:pPr>
            <a:endParaRPr lang="en-US" sz="900" b="1" dirty="0" smtClean="0">
              <a:latin typeface="Calibri" pitchFamily="34" charset="0"/>
            </a:endParaRPr>
          </a:p>
          <a:p>
            <a:pPr>
              <a:lnSpc>
                <a:spcPct val="80000"/>
              </a:lnSpc>
            </a:pPr>
            <a:endParaRPr lang="en-US" sz="900" dirty="0" smtClean="0">
              <a:latin typeface="Calibri" pitchFamily="34" charset="0"/>
            </a:endParaRPr>
          </a:p>
          <a:p>
            <a:pPr>
              <a:lnSpc>
                <a:spcPct val="80000"/>
              </a:lnSpc>
            </a:pPr>
            <a:endParaRPr lang="en-US" sz="900" dirty="0" smtClean="0">
              <a:latin typeface="Calibri" pitchFamily="34" charset="0"/>
            </a:endParaRPr>
          </a:p>
          <a:p>
            <a:pPr>
              <a:lnSpc>
                <a:spcPct val="80000"/>
              </a:lnSpc>
            </a:pPr>
            <a:endParaRPr lang="en-GB" sz="900" dirty="0" smtClean="0"/>
          </a:p>
          <a:p>
            <a:pPr eaLnBrk="1" hangingPunct="1">
              <a:lnSpc>
                <a:spcPct val="80000"/>
              </a:lnSpc>
            </a:pPr>
            <a:endParaRPr lang="en-GB" sz="9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a:lnSpc>
                <a:spcPct val="90000"/>
              </a:lnSpc>
            </a:pPr>
            <a:r>
              <a:rPr lang="en-GB" sz="900" dirty="0" smtClean="0"/>
              <a:t>Almost  a billion people are now suffering from hunger. Even before the food and economic crises, hunger was on the rise.</a:t>
            </a:r>
          </a:p>
          <a:p>
            <a:pPr>
              <a:lnSpc>
                <a:spcPct val="90000"/>
              </a:lnSpc>
            </a:pPr>
            <a:endParaRPr lang="en-GB" sz="900" dirty="0" smtClean="0"/>
          </a:p>
          <a:p>
            <a:pPr>
              <a:lnSpc>
                <a:spcPct val="90000"/>
              </a:lnSpc>
            </a:pPr>
            <a:r>
              <a:rPr lang="en-GB" sz="900" dirty="0" smtClean="0"/>
              <a:t>In some regions, the negative trend has been steady over a longer time period. </a:t>
            </a:r>
          </a:p>
          <a:p>
            <a:pPr>
              <a:lnSpc>
                <a:spcPct val="90000"/>
              </a:lnSpc>
            </a:pPr>
            <a:endParaRPr lang="en-GB" sz="900" dirty="0" smtClean="0"/>
          </a:p>
          <a:p>
            <a:pPr>
              <a:lnSpc>
                <a:spcPct val="90000"/>
              </a:lnSpc>
            </a:pPr>
            <a:r>
              <a:rPr lang="en-GB" sz="900" dirty="0" smtClean="0"/>
              <a:t>In southern and eastern Africa, the population of food-insecure people has more or less doubled over the last 25 years while per-capita cropped area has declined by 33%.</a:t>
            </a:r>
          </a:p>
          <a:p>
            <a:pPr>
              <a:lnSpc>
                <a:spcPct val="90000"/>
              </a:lnSpc>
            </a:pPr>
            <a:endParaRPr lang="en-GB" sz="900" dirty="0" smtClean="0"/>
          </a:p>
          <a:p>
            <a:pPr>
              <a:lnSpc>
                <a:spcPct val="90000"/>
              </a:lnSpc>
            </a:pPr>
            <a:r>
              <a:rPr lang="en-GB" sz="900" dirty="0" smtClean="0"/>
              <a:t>Poor people reduce their dietary diversity and spending on essential items such as education and health care when trying to cope with the burden of consecutive food and economic crises.</a:t>
            </a:r>
          </a:p>
          <a:p>
            <a:pPr>
              <a:lnSpc>
                <a:spcPct val="90000"/>
              </a:lnSpc>
            </a:pPr>
            <a:endParaRPr lang="en-US" sz="900" dirty="0" smtClean="0"/>
          </a:p>
          <a:p>
            <a:pPr>
              <a:lnSpc>
                <a:spcPct val="90000"/>
              </a:lnSpc>
            </a:pPr>
            <a:r>
              <a:rPr lang="en-US" sz="900" dirty="0" smtClean="0"/>
              <a:t>The reasons behind this high level of food insecurity are complex:</a:t>
            </a:r>
          </a:p>
          <a:p>
            <a:pPr>
              <a:lnSpc>
                <a:spcPct val="90000"/>
              </a:lnSpc>
              <a:buFontTx/>
              <a:buChar char="•"/>
            </a:pPr>
            <a:r>
              <a:rPr lang="en-GB" sz="900" dirty="0" smtClean="0"/>
              <a:t>Population increases and demographic shifts</a:t>
            </a:r>
          </a:p>
          <a:p>
            <a:pPr>
              <a:lnSpc>
                <a:spcPct val="90000"/>
              </a:lnSpc>
              <a:buFontTx/>
              <a:buChar char="•"/>
            </a:pPr>
            <a:r>
              <a:rPr lang="en-GB" sz="900" dirty="0" smtClean="0"/>
              <a:t>Area of agricultural land is decreasing in developed countries, increasing in developing countries</a:t>
            </a:r>
          </a:p>
          <a:p>
            <a:pPr>
              <a:lnSpc>
                <a:spcPct val="90000"/>
              </a:lnSpc>
              <a:buFontTx/>
              <a:buChar char="•"/>
            </a:pPr>
            <a:r>
              <a:rPr lang="en-GB" sz="900" dirty="0" smtClean="0"/>
              <a:t>limited finance and human resources</a:t>
            </a:r>
          </a:p>
          <a:p>
            <a:pPr>
              <a:lnSpc>
                <a:spcPct val="90000"/>
              </a:lnSpc>
              <a:buFontTx/>
              <a:buChar char="•"/>
            </a:pPr>
            <a:r>
              <a:rPr lang="en-GB" sz="900" dirty="0" smtClean="0"/>
              <a:t>volatility in food availability and prices (climate related and/or input cost or market driven)</a:t>
            </a:r>
          </a:p>
          <a:p>
            <a:pPr>
              <a:lnSpc>
                <a:spcPct val="90000"/>
              </a:lnSpc>
              <a:buFontTx/>
              <a:buChar char="•"/>
            </a:pPr>
            <a:r>
              <a:rPr lang="en-GB" sz="900" dirty="0" smtClean="0"/>
              <a:t>Investments in agriculture is decreasing, so is foreign aid.</a:t>
            </a:r>
          </a:p>
          <a:p>
            <a:pPr>
              <a:lnSpc>
                <a:spcPct val="90000"/>
              </a:lnSpc>
              <a:buFontTx/>
              <a:buChar char="•"/>
            </a:pPr>
            <a:r>
              <a:rPr lang="en-GB" sz="900" dirty="0" smtClean="0"/>
              <a:t>Competition over resources will likely be increasing (in particular energy, urban expansion)</a:t>
            </a:r>
          </a:p>
          <a:p>
            <a:pPr>
              <a:lnSpc>
                <a:spcPct val="90000"/>
              </a:lnSpc>
              <a:buFontTx/>
              <a:buChar char="•"/>
            </a:pPr>
            <a:r>
              <a:rPr lang="en-US" sz="900" dirty="0" smtClean="0"/>
              <a:t>Market and trade access issues can limit either capital income or food availability</a:t>
            </a:r>
            <a:endParaRPr lang="en-GB" sz="900" dirty="0" smtClean="0"/>
          </a:p>
          <a:p>
            <a:pPr>
              <a:lnSpc>
                <a:spcPct val="90000"/>
              </a:lnSpc>
              <a:buFontTx/>
              <a:buChar char="•"/>
            </a:pPr>
            <a:endParaRPr lang="en-US" sz="900" dirty="0" smtClean="0"/>
          </a:p>
          <a:p>
            <a:pPr>
              <a:lnSpc>
                <a:spcPct val="90000"/>
              </a:lnSpc>
            </a:pPr>
            <a:r>
              <a:rPr lang="en-US" sz="900" dirty="0" smtClean="0"/>
              <a:t>While multi-faceted, these constraints require a common – and internationally accepted –  approach if true policy integration is to be developed. </a:t>
            </a:r>
          </a:p>
          <a:p>
            <a:pPr>
              <a:lnSpc>
                <a:spcPct val="90000"/>
              </a:lnSpc>
            </a:pPr>
            <a:endParaRPr lang="en-US" sz="900" dirty="0" smtClean="0"/>
          </a:p>
          <a:p>
            <a:pPr>
              <a:lnSpc>
                <a:spcPct val="90000"/>
              </a:lnSpc>
            </a:pPr>
            <a:r>
              <a:rPr lang="en-US" sz="900" b="1" dirty="0" smtClean="0"/>
              <a:t>What policy approaches therefore need to be applied to ensure food security and how do food safety and nutrition play an integral part?</a:t>
            </a:r>
            <a:endParaRPr lang="en-GB" sz="9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spcBef>
                <a:spcPct val="0"/>
              </a:spcBef>
              <a:buClrTx/>
              <a:buSzTx/>
              <a:buFontTx/>
              <a:buNone/>
            </a:pPr>
            <a:fld id="{122D6948-641C-49AF-BA29-9D87F51FC136}" type="slidenum">
              <a:rPr lang="en-US" sz="1200" b="0">
                <a:solidFill>
                  <a:schemeClr val="tx1"/>
                </a:solidFill>
                <a:latin typeface="Arial" charset="0"/>
              </a:rPr>
              <a:pPr algn="r" eaLnBrk="1" hangingPunct="1">
                <a:spcBef>
                  <a:spcPct val="0"/>
                </a:spcBef>
                <a:buClrTx/>
                <a:buSzTx/>
                <a:buFontTx/>
                <a:buNone/>
              </a:pPr>
              <a:t>10</a:t>
            </a:fld>
            <a:endParaRPr lang="en-US" sz="1200" b="0">
              <a:solidFill>
                <a:schemeClr val="tx1"/>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152400" indent="-152400">
              <a:lnSpc>
                <a:spcPct val="80000"/>
              </a:lnSpc>
            </a:pPr>
            <a:r>
              <a:rPr lang="en-US" sz="800" dirty="0" smtClean="0">
                <a:latin typeface="Calibri" pitchFamily="34" charset="0"/>
              </a:rPr>
              <a:t>The concept of </a:t>
            </a:r>
            <a:r>
              <a:rPr lang="en-US" sz="800" b="1" dirty="0" smtClean="0">
                <a:latin typeface="Calibri" pitchFamily="34" charset="0"/>
              </a:rPr>
              <a:t>food security</a:t>
            </a:r>
            <a:r>
              <a:rPr lang="en-US" sz="800" dirty="0" smtClean="0">
                <a:latin typeface="Calibri" pitchFamily="34" charset="0"/>
              </a:rPr>
              <a:t> was developed over 30 years ago (driven by severe famines of the period) from the view that </a:t>
            </a:r>
            <a:r>
              <a:rPr lang="en-US" sz="800" u="sng" dirty="0" smtClean="0">
                <a:latin typeface="Calibri" pitchFamily="34" charset="0"/>
              </a:rPr>
              <a:t>access</a:t>
            </a:r>
            <a:r>
              <a:rPr lang="en-US" sz="800" dirty="0" smtClean="0">
                <a:latin typeface="Calibri" pitchFamily="34" charset="0"/>
              </a:rPr>
              <a:t> to </a:t>
            </a:r>
            <a:r>
              <a:rPr lang="en-US" sz="800" u="sng" dirty="0" smtClean="0">
                <a:latin typeface="Calibri" pitchFamily="34" charset="0"/>
              </a:rPr>
              <a:t>adequate</a:t>
            </a:r>
            <a:r>
              <a:rPr lang="en-US" sz="800" dirty="0" smtClean="0">
                <a:latin typeface="Calibri" pitchFamily="34" charset="0"/>
              </a:rPr>
              <a:t> food supplies was a prerequisite to public health.</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This concept has evolved and now [through the World Food Summit 2009] to now </a:t>
            </a:r>
            <a:r>
              <a:rPr lang="en-US" sz="800" dirty="0" err="1" smtClean="0">
                <a:latin typeface="Calibri" pitchFamily="34" charset="0"/>
              </a:rPr>
              <a:t>recognise</a:t>
            </a:r>
            <a:r>
              <a:rPr lang="en-US" sz="800" dirty="0" smtClean="0">
                <a:latin typeface="Calibri" pitchFamily="34" charset="0"/>
              </a:rPr>
              <a:t> that food security is a multidimensional issue that requires a number of integrated policy. </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The World Food Summit recognizes that food security rests on 4 integral functional pillars that focus on promotion and recovery of sustainable livelihoods – rather than food aid.</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The pillars include:</a:t>
            </a:r>
          </a:p>
          <a:p>
            <a:pPr marL="152400" indent="-152400">
              <a:lnSpc>
                <a:spcPct val="80000"/>
              </a:lnSpc>
            </a:pPr>
            <a:endParaRPr lang="en-US" sz="800" dirty="0" smtClean="0">
              <a:latin typeface="Calibri" pitchFamily="34" charset="0"/>
            </a:endParaRPr>
          </a:p>
          <a:p>
            <a:pPr marL="152400" indent="-152400">
              <a:lnSpc>
                <a:spcPct val="80000"/>
              </a:lnSpc>
              <a:buFontTx/>
              <a:buAutoNum type="arabicPeriod"/>
            </a:pPr>
            <a:r>
              <a:rPr lang="en-US" sz="800" dirty="0" smtClean="0">
                <a:latin typeface="Calibri" pitchFamily="34" charset="0"/>
              </a:rPr>
              <a:t> </a:t>
            </a:r>
            <a:r>
              <a:rPr lang="en-US" sz="800" b="1" dirty="0" smtClean="0">
                <a:latin typeface="Calibri" pitchFamily="34" charset="0"/>
              </a:rPr>
              <a:t>Availability</a:t>
            </a:r>
            <a:r>
              <a:rPr lang="en-US" sz="800" dirty="0" smtClean="0">
                <a:latin typeface="Calibri" pitchFamily="34" charset="0"/>
              </a:rPr>
              <a:t> – which relates to provision of sufficient quantities of appropriate, quality and safe food</a:t>
            </a:r>
          </a:p>
          <a:p>
            <a:pPr marL="152400" indent="-152400">
              <a:lnSpc>
                <a:spcPct val="80000"/>
              </a:lnSpc>
              <a:buFontTx/>
              <a:buAutoNum type="arabicPeriod"/>
            </a:pPr>
            <a:r>
              <a:rPr lang="en-US" sz="800" dirty="0" smtClean="0">
                <a:latin typeface="Calibri" pitchFamily="34" charset="0"/>
              </a:rPr>
              <a:t> </a:t>
            </a:r>
            <a:r>
              <a:rPr lang="en-US" sz="800" b="1" dirty="0" smtClean="0">
                <a:latin typeface="Calibri" pitchFamily="34" charset="0"/>
              </a:rPr>
              <a:t>Access</a:t>
            </a:r>
            <a:r>
              <a:rPr lang="en-US" sz="800" dirty="0" smtClean="0">
                <a:latin typeface="Calibri" pitchFamily="34" charset="0"/>
              </a:rPr>
              <a:t> – by individuals to adequate resources to acquire appropriate food</a:t>
            </a:r>
          </a:p>
          <a:p>
            <a:pPr marL="152400" indent="-152400">
              <a:lnSpc>
                <a:spcPct val="80000"/>
              </a:lnSpc>
              <a:buFontTx/>
              <a:buAutoNum type="arabicPeriod"/>
            </a:pPr>
            <a:r>
              <a:rPr lang="en-US" sz="800" dirty="0" smtClean="0">
                <a:latin typeface="Calibri" pitchFamily="34" charset="0"/>
              </a:rPr>
              <a:t> </a:t>
            </a:r>
            <a:r>
              <a:rPr lang="en-US" sz="800" b="1" dirty="0" smtClean="0">
                <a:latin typeface="Calibri" pitchFamily="34" charset="0"/>
              </a:rPr>
              <a:t>Utilization</a:t>
            </a:r>
            <a:r>
              <a:rPr lang="en-US" sz="800" dirty="0" smtClean="0">
                <a:latin typeface="Calibri" pitchFamily="34" charset="0"/>
              </a:rPr>
              <a:t> – which highlights that adequate diets depend on clean water, sanitation and health care</a:t>
            </a:r>
          </a:p>
          <a:p>
            <a:pPr marL="152400" indent="-152400">
              <a:lnSpc>
                <a:spcPct val="80000"/>
              </a:lnSpc>
              <a:buFontTx/>
              <a:buAutoNum type="arabicPeriod"/>
            </a:pPr>
            <a:r>
              <a:rPr lang="en-US" sz="800" dirty="0" smtClean="0">
                <a:latin typeface="Calibri" pitchFamily="34" charset="0"/>
              </a:rPr>
              <a:t> </a:t>
            </a:r>
            <a:r>
              <a:rPr lang="en-US" sz="800" b="1" dirty="0" smtClean="0">
                <a:latin typeface="Calibri" pitchFamily="34" charset="0"/>
              </a:rPr>
              <a:t>Stability</a:t>
            </a:r>
            <a:r>
              <a:rPr lang="en-US" sz="800" dirty="0" smtClean="0">
                <a:latin typeface="Calibri" pitchFamily="34" charset="0"/>
              </a:rPr>
              <a:t> – which is provided through ongoing access to</a:t>
            </a:r>
            <a:r>
              <a:rPr lang="en-US" sz="800" baseline="0" dirty="0" smtClean="0">
                <a:latin typeface="Calibri" pitchFamily="34" charset="0"/>
              </a:rPr>
              <a:t> </a:t>
            </a:r>
            <a:r>
              <a:rPr lang="en-US" sz="800" dirty="0" smtClean="0">
                <a:latin typeface="Calibri" pitchFamily="34" charset="0"/>
              </a:rPr>
              <a:t>and availability of adequate, safe and nutritious food: including in the face of climate or market shocks.</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It is important to note that both </a:t>
            </a:r>
            <a:r>
              <a:rPr lang="en-US" sz="800" b="1" dirty="0" smtClean="0">
                <a:latin typeface="Calibri" pitchFamily="34" charset="0"/>
              </a:rPr>
              <a:t>safety</a:t>
            </a:r>
            <a:r>
              <a:rPr lang="en-US" sz="800" dirty="0" smtClean="0">
                <a:latin typeface="Calibri" pitchFamily="34" charset="0"/>
              </a:rPr>
              <a:t> and </a:t>
            </a:r>
            <a:r>
              <a:rPr lang="en-US" sz="800" b="1" dirty="0" smtClean="0">
                <a:latin typeface="Calibri" pitchFamily="34" charset="0"/>
              </a:rPr>
              <a:t>nutrition</a:t>
            </a:r>
            <a:r>
              <a:rPr lang="en-US" sz="800" dirty="0" smtClean="0">
                <a:latin typeface="Calibri" pitchFamily="34" charset="0"/>
              </a:rPr>
              <a:t> are now integrated into the concept of food security.</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Indeed it is surprising that safety and nutrition have taken so long to be recognized as fundamental links to food security given their own strong inter-linkage.</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This </a:t>
            </a:r>
            <a:r>
              <a:rPr lang="en-US" sz="800" dirty="0" err="1" smtClean="0">
                <a:latin typeface="Calibri" pitchFamily="34" charset="0"/>
              </a:rPr>
              <a:t>interlinkage</a:t>
            </a:r>
            <a:r>
              <a:rPr lang="en-US" sz="800" dirty="0" smtClean="0">
                <a:latin typeface="Calibri" pitchFamily="34" charset="0"/>
              </a:rPr>
              <a:t> can readily be understood from the fact that poor food production or hygienic practices, at any point on the food chain, can result in food losses (compromising food quantity and nutrition) and result in food borne diseases that can compromise public health, productivity and trade.</a:t>
            </a:r>
          </a:p>
          <a:p>
            <a:pPr marL="152400" indent="-152400">
              <a:lnSpc>
                <a:spcPct val="80000"/>
              </a:lnSpc>
            </a:pPr>
            <a:endParaRPr lang="en-US" sz="800" dirty="0" smtClean="0">
              <a:latin typeface="Calibri" pitchFamily="34" charset="0"/>
            </a:endParaRPr>
          </a:p>
          <a:p>
            <a:pPr marL="152400" indent="-152400">
              <a:lnSpc>
                <a:spcPct val="80000"/>
              </a:lnSpc>
            </a:pPr>
            <a:r>
              <a:rPr lang="en-US" sz="800" dirty="0" smtClean="0">
                <a:latin typeface="Calibri" pitchFamily="34" charset="0"/>
              </a:rPr>
              <a:t>Food safety and nutrition policies are therefore a critical element of food security policy – an integral and systemic approach is therefore essential if food security goals are to be realized.</a:t>
            </a:r>
          </a:p>
          <a:p>
            <a:pPr marL="152400" indent="-152400">
              <a:lnSpc>
                <a:spcPct val="80000"/>
              </a:lnSpc>
            </a:pPr>
            <a:endParaRPr lang="en-US" sz="800" dirty="0" smtClean="0">
              <a:latin typeface="Calibri" pitchFamily="34" charset="0"/>
            </a:endParaRPr>
          </a:p>
          <a:p>
            <a:pPr marL="152400" indent="-152400">
              <a:lnSpc>
                <a:spcPct val="80000"/>
              </a:lnSpc>
            </a:pPr>
            <a:r>
              <a:rPr lang="en-US" sz="800" b="1" dirty="0" smtClean="0">
                <a:latin typeface="Calibri" pitchFamily="34" charset="0"/>
              </a:rPr>
              <a:t>So what policy approaches are being applied to ensure an integration especially across the food safety and security spectrum?</a:t>
            </a:r>
          </a:p>
          <a:p>
            <a:pPr marL="152400" indent="-152400">
              <a:lnSpc>
                <a:spcPct val="80000"/>
              </a:lnSpc>
            </a:pPr>
            <a:endParaRPr lang="en-US" sz="800" b="1" dirty="0" smtClean="0">
              <a:latin typeface="Calibri" pitchFamily="34" charset="0"/>
            </a:endParaRPr>
          </a:p>
          <a:p>
            <a:pPr marL="152400" indent="-152400">
              <a:lnSpc>
                <a:spcPct val="80000"/>
              </a:lnSpc>
            </a:pPr>
            <a:endParaRPr lang="en-US" sz="800" dirty="0" smtClean="0">
              <a:latin typeface="Calibri" pitchFamily="34" charset="0"/>
            </a:endParaRPr>
          </a:p>
          <a:p>
            <a:pPr marL="152400" indent="-152400">
              <a:lnSpc>
                <a:spcPct val="80000"/>
              </a:lnSpc>
            </a:pPr>
            <a:endParaRPr lang="en-US" sz="800" dirty="0" smtClean="0">
              <a:latin typeface="Calibri" pitchFamily="34" charset="0"/>
            </a:endParaRPr>
          </a:p>
          <a:p>
            <a:pPr marL="742950" lvl="1" indent="-285750">
              <a:lnSpc>
                <a:spcPct val="80000"/>
              </a:lnSpc>
              <a:buFont typeface="Wingdings" pitchFamily="2" charset="2"/>
              <a:buNone/>
            </a:pPr>
            <a:endParaRPr lang="en-US" sz="500" dirty="0" smtClean="0"/>
          </a:p>
          <a:p>
            <a:pPr marL="742950" lvl="1" indent="-285750">
              <a:lnSpc>
                <a:spcPct val="80000"/>
              </a:lnSpc>
            </a:pPr>
            <a:endParaRPr lang="en-GB" sz="7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228600" indent="-228600"/>
            <a:endParaRPr lang="en-GB" dirty="0" smtClean="0"/>
          </a:p>
          <a:p>
            <a:pPr marL="228600" indent="-228600"/>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228600" indent="-228600">
              <a:lnSpc>
                <a:spcPct val="80000"/>
              </a:lnSpc>
            </a:pPr>
            <a:r>
              <a:rPr lang="en-US" sz="1000" dirty="0" smtClean="0"/>
              <a:t>In support of efforts to achieve the MDGs, FAO with the support of IFAD and WFP, launched the “twin track” policy approach for combating hunger and poverty and addressing food insecurity.</a:t>
            </a:r>
          </a:p>
          <a:p>
            <a:pPr marL="228600" indent="-228600">
              <a:lnSpc>
                <a:spcPct val="80000"/>
              </a:lnSpc>
            </a:pPr>
            <a:endParaRPr lang="en-US" sz="1000" dirty="0" smtClean="0"/>
          </a:p>
          <a:p>
            <a:pPr marL="228600" indent="-228600">
              <a:lnSpc>
                <a:spcPct val="80000"/>
              </a:lnSpc>
            </a:pPr>
            <a:r>
              <a:rPr lang="en-GB" sz="1000" dirty="0" smtClean="0"/>
              <a:t>“Twin-track approach” consists of:</a:t>
            </a:r>
          </a:p>
          <a:p>
            <a:pPr marL="228600" indent="-228600">
              <a:lnSpc>
                <a:spcPct val="80000"/>
              </a:lnSpc>
            </a:pPr>
            <a:endParaRPr lang="en-GB" sz="1000" dirty="0" smtClean="0"/>
          </a:p>
          <a:p>
            <a:pPr marL="228600" indent="-228600">
              <a:lnSpc>
                <a:spcPct val="150000"/>
              </a:lnSpc>
              <a:spcAft>
                <a:spcPct val="25000"/>
              </a:spcAft>
              <a:buFontTx/>
              <a:buAutoNum type="arabicPeriod"/>
            </a:pPr>
            <a:r>
              <a:rPr lang="en-GB" sz="1000" b="1" dirty="0" smtClean="0"/>
              <a:t> strengthening the productivity of farmers and build resilient systems</a:t>
            </a:r>
            <a:r>
              <a:rPr lang="en-GB" sz="1000" dirty="0" smtClean="0"/>
              <a:t> – this includes using an integrated approach to enhancing agricultural production, supporting  research and technology, promoting diversification of food production, processing and marketing; and integrating </a:t>
            </a:r>
            <a:r>
              <a:rPr lang="en-GB" sz="1000" b="1" dirty="0" smtClean="0"/>
              <a:t>safe food practices into these systems</a:t>
            </a:r>
          </a:p>
          <a:p>
            <a:pPr marL="228600" indent="-228600">
              <a:lnSpc>
                <a:spcPct val="150000"/>
              </a:lnSpc>
              <a:spcAft>
                <a:spcPct val="25000"/>
              </a:spcAft>
              <a:buFontTx/>
              <a:buAutoNum type="arabicPeriod"/>
            </a:pPr>
            <a:endParaRPr lang="en-GB" sz="1000" b="1" dirty="0" smtClean="0"/>
          </a:p>
          <a:p>
            <a:pPr marL="228600" indent="-228600">
              <a:lnSpc>
                <a:spcPct val="150000"/>
              </a:lnSpc>
              <a:spcAft>
                <a:spcPct val="25000"/>
              </a:spcAft>
            </a:pPr>
            <a:r>
              <a:rPr lang="en-GB" sz="1000" b="1" dirty="0" smtClean="0"/>
              <a:t>2. direct and immediate access to food</a:t>
            </a:r>
            <a:r>
              <a:rPr lang="en-GB" sz="1000" dirty="0" smtClean="0"/>
              <a:t> – through direct support to vulnerable groups including through </a:t>
            </a:r>
            <a:r>
              <a:rPr lang="en-GB" sz="1000" b="1" dirty="0" smtClean="0"/>
              <a:t>nutrition intervention programmes</a:t>
            </a:r>
            <a:r>
              <a:rPr lang="en-GB" sz="1000" dirty="0" smtClean="0"/>
              <a:t>, food transfers, conditional and unconditional resource transfers and public work programmes.</a:t>
            </a:r>
          </a:p>
          <a:p>
            <a:pPr marL="228600" indent="-228600">
              <a:lnSpc>
                <a:spcPct val="80000"/>
              </a:lnSpc>
            </a:pPr>
            <a:endParaRPr lang="en-US" sz="1000" dirty="0" smtClean="0"/>
          </a:p>
          <a:p>
            <a:pPr marL="228600" indent="-228600">
              <a:lnSpc>
                <a:spcPct val="80000"/>
              </a:lnSpc>
            </a:pPr>
            <a:r>
              <a:rPr lang="en-US" sz="1000" dirty="0" smtClean="0"/>
              <a:t>This twin track approach is intended to be mutually reinforcing and to address long term food security through sustainable agriculture and rural development aimed at preventing or mitigating risk.</a:t>
            </a:r>
          </a:p>
          <a:p>
            <a:pPr marL="228600" indent="-228600">
              <a:lnSpc>
                <a:spcPct val="80000"/>
              </a:lnSpc>
            </a:pPr>
            <a:endParaRPr lang="en-US" sz="1000" dirty="0" smtClean="0"/>
          </a:p>
          <a:p>
            <a:pPr marL="228600" indent="-228600">
              <a:lnSpc>
                <a:spcPct val="80000"/>
              </a:lnSpc>
            </a:pPr>
            <a:r>
              <a:rPr lang="en-US" sz="1000" dirty="0" smtClean="0"/>
              <a:t>The four pillars of Availability, Access, Utilization, and Stability are addressed in each of these tracks.</a:t>
            </a:r>
          </a:p>
          <a:p>
            <a:pPr marL="228600" indent="-228600">
              <a:lnSpc>
                <a:spcPct val="80000"/>
              </a:lnSpc>
            </a:pPr>
            <a:endParaRPr lang="en-US" sz="1000" dirty="0" smtClean="0"/>
          </a:p>
          <a:p>
            <a:pPr marL="228600" indent="-228600">
              <a:lnSpc>
                <a:spcPct val="80000"/>
              </a:lnSpc>
            </a:pPr>
            <a:endParaRPr lang="en-US" sz="1000" dirty="0" smtClean="0"/>
          </a:p>
          <a:p>
            <a:pPr marL="228600" indent="-228600">
              <a:lnSpc>
                <a:spcPct val="80000"/>
              </a:lnSpc>
            </a:pPr>
            <a:endParaRPr lang="en-GB" sz="1000" dirty="0" smtClean="0"/>
          </a:p>
          <a:p>
            <a:pPr marL="228600" indent="-228600">
              <a:lnSpc>
                <a:spcPct val="80000"/>
              </a:lnSpc>
            </a:pPr>
            <a:endParaRPr lang="en-GB" sz="1000" dirty="0" smtClean="0"/>
          </a:p>
          <a:p>
            <a:pPr marL="228600" indent="-228600">
              <a:lnSpc>
                <a:spcPct val="80000"/>
              </a:lnSpc>
            </a:pPr>
            <a:endParaRPr lang="en-GB"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228600" y="620713"/>
            <a:ext cx="8610600" cy="0"/>
          </a:xfrm>
          <a:prstGeom prst="line">
            <a:avLst/>
          </a:prstGeom>
          <a:noFill/>
          <a:ln w="66675">
            <a:solidFill>
              <a:schemeClr val="tx2"/>
            </a:solidFill>
            <a:round/>
            <a:headEnd/>
            <a:tailEnd/>
          </a:ln>
          <a:effectLst/>
        </p:spPr>
        <p:txBody>
          <a:bodyPr/>
          <a:lstStyle/>
          <a:p>
            <a:pPr>
              <a:spcBef>
                <a:spcPct val="0"/>
              </a:spcBef>
              <a:buClrTx/>
              <a:buSzTx/>
              <a:buFontTx/>
              <a:buNone/>
              <a:defRPr/>
            </a:pPr>
            <a:endParaRPr lang="en-US" sz="1800" b="0">
              <a:solidFill>
                <a:schemeClr val="tx1"/>
              </a:solidFill>
            </a:endParaRPr>
          </a:p>
        </p:txBody>
      </p:sp>
      <p:sp>
        <p:nvSpPr>
          <p:cNvPr id="3" name="Line 22"/>
          <p:cNvSpPr>
            <a:spLocks noChangeShapeType="1"/>
          </p:cNvSpPr>
          <p:nvPr/>
        </p:nvSpPr>
        <p:spPr bwMode="auto">
          <a:xfrm>
            <a:off x="250825" y="6524625"/>
            <a:ext cx="8610600" cy="0"/>
          </a:xfrm>
          <a:prstGeom prst="line">
            <a:avLst/>
          </a:prstGeom>
          <a:noFill/>
          <a:ln w="12700">
            <a:solidFill>
              <a:schemeClr val="tx2"/>
            </a:solidFill>
            <a:round/>
            <a:headEnd/>
            <a:tailEnd/>
          </a:ln>
          <a:effectLst/>
        </p:spPr>
        <p:txBody>
          <a:bodyPr/>
          <a:lstStyle/>
          <a:p>
            <a:pPr>
              <a:spcBef>
                <a:spcPct val="0"/>
              </a:spcBef>
              <a:buClrTx/>
              <a:buSzTx/>
              <a:buFontTx/>
              <a:buNone/>
              <a:defRPr/>
            </a:pPr>
            <a:endParaRPr lang="en-US" sz="1800" b="0">
              <a:solidFill>
                <a:schemeClr val="tx1"/>
              </a:solidFill>
            </a:endParaRPr>
          </a:p>
        </p:txBody>
      </p:sp>
      <p:pic>
        <p:nvPicPr>
          <p:cNvPr id="4" name="Picture 24" descr="FAO_15mm_Pant279"/>
          <p:cNvPicPr>
            <a:picLocks noChangeAspect="1" noChangeArrowheads="1"/>
          </p:cNvPicPr>
          <p:nvPr userDrawn="1"/>
        </p:nvPicPr>
        <p:blipFill>
          <a:blip r:embed="rId2" cstate="print"/>
          <a:srcRect/>
          <a:stretch>
            <a:fillRect/>
          </a:stretch>
        </p:blipFill>
        <p:spPr bwMode="auto">
          <a:xfrm>
            <a:off x="323850" y="1341438"/>
            <a:ext cx="1871663" cy="1728787"/>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GB"/>
          </a:p>
        </p:txBody>
      </p:sp>
      <p:sp>
        <p:nvSpPr>
          <p:cNvPr id="5" name="Rectangle 5"/>
          <p:cNvSpPr>
            <a:spLocks noGrp="1" noChangeArrowheads="1"/>
          </p:cNvSpPr>
          <p:nvPr>
            <p:ph type="sldNum" sz="quarter" idx="11"/>
          </p:nvPr>
        </p:nvSpPr>
        <p:spPr/>
        <p:txBody>
          <a:bodyPr/>
          <a:lstStyle>
            <a:lvl1pPr>
              <a:defRPr/>
            </a:lvl1pPr>
          </a:lstStyle>
          <a:p>
            <a:pPr>
              <a:defRPr/>
            </a:pPr>
            <a:fld id="{A9FB519F-E774-4306-84BC-B6B272F6D52A}" type="slidenum">
              <a:rPr lang="en-US"/>
              <a:pPr>
                <a:defRPr/>
              </a:pPr>
              <a:t>‹#›</a:t>
            </a:fld>
            <a:endParaRPr lang="en-US"/>
          </a:p>
        </p:txBody>
      </p:sp>
      <p:sp>
        <p:nvSpPr>
          <p:cNvPr id="6" name="Rectangle 22"/>
          <p:cNvSpPr>
            <a:spLocks noGrp="1" noChangeArrowheads="1"/>
          </p:cNvSpPr>
          <p:nvPr>
            <p:ph type="dt" sz="half" idx="12"/>
          </p:nvPr>
        </p:nvSpPr>
        <p:spPr/>
        <p:txBody>
          <a:bodyPr/>
          <a:lstStyle>
            <a:lvl1pPr>
              <a:defRPr smtClean="0"/>
            </a:lvl1pPr>
          </a:lstStyle>
          <a:p>
            <a:pPr>
              <a:defRPr/>
            </a:pPr>
            <a:fld id="{010E2843-71AE-4562-87F6-14A6AFF3A493}" type="datetime4">
              <a:rPr lang="en-GB"/>
              <a:pPr>
                <a:defRPr/>
              </a:pPr>
              <a:t>01 March 2011</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GB"/>
          </a:p>
        </p:txBody>
      </p:sp>
      <p:sp>
        <p:nvSpPr>
          <p:cNvPr id="5" name="Rectangle 5"/>
          <p:cNvSpPr>
            <a:spLocks noGrp="1" noChangeArrowheads="1"/>
          </p:cNvSpPr>
          <p:nvPr>
            <p:ph type="sldNum" sz="quarter" idx="11"/>
          </p:nvPr>
        </p:nvSpPr>
        <p:spPr/>
        <p:txBody>
          <a:bodyPr/>
          <a:lstStyle>
            <a:lvl1pPr>
              <a:defRPr/>
            </a:lvl1pPr>
          </a:lstStyle>
          <a:p>
            <a:pPr>
              <a:defRPr/>
            </a:pPr>
            <a:fld id="{BD31A0A4-4BFA-47B3-A741-65E4169490CE}" type="slidenum">
              <a:rPr lang="en-US"/>
              <a:pPr>
                <a:defRPr/>
              </a:pPr>
              <a:t>‹#›</a:t>
            </a:fld>
            <a:endParaRPr lang="en-US"/>
          </a:p>
        </p:txBody>
      </p:sp>
      <p:sp>
        <p:nvSpPr>
          <p:cNvPr id="6" name="Rectangle 22"/>
          <p:cNvSpPr>
            <a:spLocks noGrp="1" noChangeArrowheads="1"/>
          </p:cNvSpPr>
          <p:nvPr>
            <p:ph type="dt" sz="half" idx="12"/>
          </p:nvPr>
        </p:nvSpPr>
        <p:spPr/>
        <p:txBody>
          <a:bodyPr/>
          <a:lstStyle>
            <a:lvl1pPr>
              <a:defRPr smtClean="0"/>
            </a:lvl1pPr>
          </a:lstStyle>
          <a:p>
            <a:pPr>
              <a:defRPr/>
            </a:pPr>
            <a:fld id="{3BB1865F-7561-415C-A8C2-C41050DAF13D}" type="datetime4">
              <a:rPr lang="en-GB"/>
              <a:pPr>
                <a:defRPr/>
              </a:pPr>
              <a:t>01 March 2011</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GB"/>
          </a:p>
        </p:txBody>
      </p:sp>
      <p:sp>
        <p:nvSpPr>
          <p:cNvPr id="6" name="Rectangle 5"/>
          <p:cNvSpPr>
            <a:spLocks noGrp="1" noChangeArrowheads="1"/>
          </p:cNvSpPr>
          <p:nvPr>
            <p:ph type="sldNum" sz="quarter" idx="11"/>
          </p:nvPr>
        </p:nvSpPr>
        <p:spPr/>
        <p:txBody>
          <a:bodyPr/>
          <a:lstStyle>
            <a:lvl1pPr>
              <a:defRPr/>
            </a:lvl1pPr>
          </a:lstStyle>
          <a:p>
            <a:pPr>
              <a:defRPr/>
            </a:pPr>
            <a:fld id="{9C403120-A6ED-4FF0-89CE-9F60F8149405}" type="slidenum">
              <a:rPr lang="en-US"/>
              <a:pPr>
                <a:defRPr/>
              </a:pPr>
              <a:t>‹#›</a:t>
            </a:fld>
            <a:endParaRPr lang="en-US"/>
          </a:p>
        </p:txBody>
      </p:sp>
      <p:sp>
        <p:nvSpPr>
          <p:cNvPr id="7" name="Rectangle 22"/>
          <p:cNvSpPr>
            <a:spLocks noGrp="1" noChangeArrowheads="1"/>
          </p:cNvSpPr>
          <p:nvPr>
            <p:ph type="dt" sz="half" idx="12"/>
          </p:nvPr>
        </p:nvSpPr>
        <p:spPr/>
        <p:txBody>
          <a:bodyPr/>
          <a:lstStyle>
            <a:lvl1pPr>
              <a:defRPr smtClean="0"/>
            </a:lvl1pPr>
          </a:lstStyle>
          <a:p>
            <a:pPr>
              <a:defRPr/>
            </a:pPr>
            <a:fld id="{7DDE30E6-1A65-47FD-A26C-42850F55B40B}" type="datetime4">
              <a:rPr lang="en-GB"/>
              <a:pPr>
                <a:defRPr/>
              </a:pPr>
              <a:t>01 March 2011</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457200"/>
            <a:ext cx="7010400" cy="1295400"/>
          </a:xfrm>
        </p:spPr>
        <p:txBody>
          <a:bodyPr/>
          <a:lstStyle/>
          <a:p>
            <a:r>
              <a:rPr lang="en-US"/>
              <a:t>Click to edit Master title style</a:t>
            </a:r>
          </a:p>
        </p:txBody>
      </p:sp>
      <p:sp>
        <p:nvSpPr>
          <p:cNvPr id="3" name="Content Placeholder 2"/>
          <p:cNvSpPr>
            <a:spLocks noGrp="1"/>
          </p:cNvSpPr>
          <p:nvPr>
            <p:ph sz="quarter" idx="1"/>
          </p:nvPr>
        </p:nvSpPr>
        <p:spPr>
          <a:xfrm>
            <a:off x="1676400" y="19812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76400" y="41148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57800" y="41148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GB"/>
          </a:p>
        </p:txBody>
      </p:sp>
      <p:sp>
        <p:nvSpPr>
          <p:cNvPr id="8" name="Rectangle 5"/>
          <p:cNvSpPr>
            <a:spLocks noGrp="1" noChangeArrowheads="1"/>
          </p:cNvSpPr>
          <p:nvPr>
            <p:ph type="sldNum" sz="quarter" idx="11"/>
          </p:nvPr>
        </p:nvSpPr>
        <p:spPr/>
        <p:txBody>
          <a:bodyPr/>
          <a:lstStyle>
            <a:lvl1pPr>
              <a:defRPr/>
            </a:lvl1pPr>
          </a:lstStyle>
          <a:p>
            <a:pPr>
              <a:defRPr/>
            </a:pPr>
            <a:fld id="{946B62AB-366C-43DC-81F1-8769B7EADD77}" type="slidenum">
              <a:rPr lang="en-US"/>
              <a:pPr>
                <a:defRPr/>
              </a:pPr>
              <a:t>‹#›</a:t>
            </a:fld>
            <a:endParaRPr lang="en-US"/>
          </a:p>
        </p:txBody>
      </p:sp>
      <p:sp>
        <p:nvSpPr>
          <p:cNvPr id="9" name="Rectangle 22"/>
          <p:cNvSpPr>
            <a:spLocks noGrp="1" noChangeArrowheads="1"/>
          </p:cNvSpPr>
          <p:nvPr>
            <p:ph type="dt" sz="half" idx="12"/>
          </p:nvPr>
        </p:nvSpPr>
        <p:spPr/>
        <p:txBody>
          <a:bodyPr/>
          <a:lstStyle>
            <a:lvl1pPr>
              <a:defRPr smtClean="0"/>
            </a:lvl1pPr>
          </a:lstStyle>
          <a:p>
            <a:pPr>
              <a:defRPr/>
            </a:pPr>
            <a:fld id="{619CB17C-F461-4554-B5A5-54B91C2B6CA2}" type="datetime4">
              <a:rPr lang="en-GB"/>
              <a:pPr>
                <a:defRPr/>
              </a:pPr>
              <a:t>01 March 2011</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7800" y="41148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ftr" sz="quarter" idx="10"/>
          </p:nvPr>
        </p:nvSpPr>
        <p:spPr/>
        <p:txBody>
          <a:bodyPr/>
          <a:lstStyle>
            <a:lvl1pPr>
              <a:defRPr/>
            </a:lvl1pPr>
          </a:lstStyle>
          <a:p>
            <a:pPr>
              <a:defRPr/>
            </a:pPr>
            <a:endParaRPr lang="en-GB"/>
          </a:p>
        </p:txBody>
      </p:sp>
      <p:sp>
        <p:nvSpPr>
          <p:cNvPr id="7" name="Rectangle 5"/>
          <p:cNvSpPr>
            <a:spLocks noGrp="1" noChangeArrowheads="1"/>
          </p:cNvSpPr>
          <p:nvPr>
            <p:ph type="sldNum" sz="quarter" idx="11"/>
          </p:nvPr>
        </p:nvSpPr>
        <p:spPr/>
        <p:txBody>
          <a:bodyPr/>
          <a:lstStyle>
            <a:lvl1pPr>
              <a:defRPr/>
            </a:lvl1pPr>
          </a:lstStyle>
          <a:p>
            <a:pPr>
              <a:defRPr/>
            </a:pPr>
            <a:fld id="{FA48DD0C-F3E3-491A-A64D-C9F9507D7D7E}" type="slidenum">
              <a:rPr lang="en-US"/>
              <a:pPr>
                <a:defRPr/>
              </a:pPr>
              <a:t>‹#›</a:t>
            </a:fld>
            <a:endParaRPr lang="en-US"/>
          </a:p>
        </p:txBody>
      </p:sp>
      <p:sp>
        <p:nvSpPr>
          <p:cNvPr id="8" name="Rectangle 22"/>
          <p:cNvSpPr>
            <a:spLocks noGrp="1" noChangeArrowheads="1"/>
          </p:cNvSpPr>
          <p:nvPr>
            <p:ph type="dt" sz="half" idx="12"/>
          </p:nvPr>
        </p:nvSpPr>
        <p:spPr/>
        <p:txBody>
          <a:bodyPr/>
          <a:lstStyle>
            <a:lvl1pPr>
              <a:defRPr smtClean="0"/>
            </a:lvl1pPr>
          </a:lstStyle>
          <a:p>
            <a:pPr>
              <a:defRPr/>
            </a:pPr>
            <a:fld id="{145F2509-B4A3-4D32-8430-D57821503EA0}" type="datetime4">
              <a:rPr lang="en-GB"/>
              <a:pPr>
                <a:defRPr/>
              </a:pPr>
              <a:t>01 March 2011</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7800" y="41148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ftr" sz="quarter" idx="10"/>
          </p:nvPr>
        </p:nvSpPr>
        <p:spPr/>
        <p:txBody>
          <a:bodyPr/>
          <a:lstStyle>
            <a:lvl1pPr>
              <a:defRPr/>
            </a:lvl1pPr>
          </a:lstStyle>
          <a:p>
            <a:pPr>
              <a:defRPr/>
            </a:pPr>
            <a:endParaRPr lang="en-GB"/>
          </a:p>
        </p:txBody>
      </p:sp>
      <p:sp>
        <p:nvSpPr>
          <p:cNvPr id="7" name="Rectangle 5"/>
          <p:cNvSpPr>
            <a:spLocks noGrp="1" noChangeArrowheads="1"/>
          </p:cNvSpPr>
          <p:nvPr>
            <p:ph type="sldNum" sz="quarter" idx="11"/>
          </p:nvPr>
        </p:nvSpPr>
        <p:spPr/>
        <p:txBody>
          <a:bodyPr/>
          <a:lstStyle>
            <a:lvl1pPr>
              <a:defRPr/>
            </a:lvl1pPr>
          </a:lstStyle>
          <a:p>
            <a:pPr>
              <a:defRPr/>
            </a:pPr>
            <a:fld id="{682D5779-1B9C-4FC0-8F69-F6B93F4DA02D}" type="slidenum">
              <a:rPr lang="en-US"/>
              <a:pPr>
                <a:defRPr/>
              </a:pPr>
              <a:t>‹#›</a:t>
            </a:fld>
            <a:endParaRPr lang="en-US"/>
          </a:p>
        </p:txBody>
      </p:sp>
      <p:sp>
        <p:nvSpPr>
          <p:cNvPr id="8" name="Rectangle 22"/>
          <p:cNvSpPr>
            <a:spLocks noGrp="1" noChangeArrowheads="1"/>
          </p:cNvSpPr>
          <p:nvPr>
            <p:ph type="dt" sz="half" idx="12"/>
          </p:nvPr>
        </p:nvSpPr>
        <p:spPr/>
        <p:txBody>
          <a:bodyPr/>
          <a:lstStyle>
            <a:lvl1pPr>
              <a:defRPr smtClean="0"/>
            </a:lvl1pPr>
          </a:lstStyle>
          <a:p>
            <a:pPr>
              <a:defRPr/>
            </a:pPr>
            <a:fld id="{B190121E-1C6C-4F92-A644-21D2004CDB26}" type="datetime4">
              <a:rPr lang="en-GB"/>
              <a:pPr>
                <a:defRPr/>
              </a:pPr>
              <a:t>01 March 2011</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GB"/>
          </a:p>
        </p:txBody>
      </p:sp>
      <p:sp>
        <p:nvSpPr>
          <p:cNvPr id="5" name="Rectangle 5"/>
          <p:cNvSpPr>
            <a:spLocks noGrp="1" noChangeArrowheads="1"/>
          </p:cNvSpPr>
          <p:nvPr>
            <p:ph type="sldNum" sz="quarter" idx="11"/>
          </p:nvPr>
        </p:nvSpPr>
        <p:spPr/>
        <p:txBody>
          <a:bodyPr/>
          <a:lstStyle>
            <a:lvl1pPr>
              <a:defRPr/>
            </a:lvl1pPr>
          </a:lstStyle>
          <a:p>
            <a:pPr>
              <a:defRPr/>
            </a:pPr>
            <a:fld id="{76AE82A2-6E97-4450-B5CA-6D900529C1D6}" type="slidenum">
              <a:rPr lang="en-US"/>
              <a:pPr>
                <a:defRPr/>
              </a:pPr>
              <a:t>‹#›</a:t>
            </a:fld>
            <a:endParaRPr lang="en-US"/>
          </a:p>
        </p:txBody>
      </p:sp>
      <p:sp>
        <p:nvSpPr>
          <p:cNvPr id="6" name="Rectangle 22"/>
          <p:cNvSpPr>
            <a:spLocks noGrp="1" noChangeArrowheads="1"/>
          </p:cNvSpPr>
          <p:nvPr>
            <p:ph type="dt" sz="half" idx="12"/>
          </p:nvPr>
        </p:nvSpPr>
        <p:spPr/>
        <p:txBody>
          <a:bodyPr/>
          <a:lstStyle>
            <a:lvl1pPr>
              <a:defRPr smtClean="0"/>
            </a:lvl1pPr>
          </a:lstStyle>
          <a:p>
            <a:pPr>
              <a:defRPr/>
            </a:pPr>
            <a:fld id="{447AB151-3BFA-4D82-9D64-D3E09D0F2916}" type="datetime4">
              <a:rPr lang="en-GB"/>
              <a:pPr>
                <a:defRPr/>
              </a:pPr>
              <a:t>01 March 2011</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endParaRPr lang="en-GB"/>
          </a:p>
        </p:txBody>
      </p:sp>
      <p:sp>
        <p:nvSpPr>
          <p:cNvPr id="5" name="Rectangle 5"/>
          <p:cNvSpPr>
            <a:spLocks noGrp="1" noChangeArrowheads="1"/>
          </p:cNvSpPr>
          <p:nvPr>
            <p:ph type="sldNum" sz="quarter" idx="11"/>
          </p:nvPr>
        </p:nvSpPr>
        <p:spPr/>
        <p:txBody>
          <a:bodyPr/>
          <a:lstStyle>
            <a:lvl1pPr>
              <a:defRPr/>
            </a:lvl1pPr>
          </a:lstStyle>
          <a:p>
            <a:pPr>
              <a:defRPr/>
            </a:pPr>
            <a:fld id="{F14CDE38-DC53-47CA-B549-296D4BD59EA5}" type="slidenum">
              <a:rPr lang="en-US"/>
              <a:pPr>
                <a:defRPr/>
              </a:pPr>
              <a:t>‹#›</a:t>
            </a:fld>
            <a:endParaRPr lang="en-US"/>
          </a:p>
        </p:txBody>
      </p:sp>
      <p:sp>
        <p:nvSpPr>
          <p:cNvPr id="6" name="Rectangle 22"/>
          <p:cNvSpPr>
            <a:spLocks noGrp="1" noChangeArrowheads="1"/>
          </p:cNvSpPr>
          <p:nvPr>
            <p:ph type="dt" sz="half" idx="12"/>
          </p:nvPr>
        </p:nvSpPr>
        <p:spPr/>
        <p:txBody>
          <a:bodyPr/>
          <a:lstStyle>
            <a:lvl1pPr>
              <a:defRPr smtClean="0"/>
            </a:lvl1pPr>
          </a:lstStyle>
          <a:p>
            <a:pPr>
              <a:defRPr/>
            </a:pPr>
            <a:fld id="{239112EC-9F5F-4C15-A5EE-CF3D1C5DEBEB}" type="datetime4">
              <a:rPr lang="en-GB"/>
              <a:pPr>
                <a:defRPr/>
              </a:pPr>
              <a:t>01 March 2011</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GB"/>
          </a:p>
        </p:txBody>
      </p:sp>
      <p:sp>
        <p:nvSpPr>
          <p:cNvPr id="6" name="Rectangle 5"/>
          <p:cNvSpPr>
            <a:spLocks noGrp="1" noChangeArrowheads="1"/>
          </p:cNvSpPr>
          <p:nvPr>
            <p:ph type="sldNum" sz="quarter" idx="11"/>
          </p:nvPr>
        </p:nvSpPr>
        <p:spPr/>
        <p:txBody>
          <a:bodyPr/>
          <a:lstStyle>
            <a:lvl1pPr>
              <a:defRPr/>
            </a:lvl1pPr>
          </a:lstStyle>
          <a:p>
            <a:pPr>
              <a:defRPr/>
            </a:pPr>
            <a:fld id="{4E09A89B-CDA0-45DD-BF8E-6282051F7CAE}" type="slidenum">
              <a:rPr lang="en-US"/>
              <a:pPr>
                <a:defRPr/>
              </a:pPr>
              <a:t>‹#›</a:t>
            </a:fld>
            <a:endParaRPr lang="en-US"/>
          </a:p>
        </p:txBody>
      </p:sp>
      <p:sp>
        <p:nvSpPr>
          <p:cNvPr id="7" name="Rectangle 22"/>
          <p:cNvSpPr>
            <a:spLocks noGrp="1" noChangeArrowheads="1"/>
          </p:cNvSpPr>
          <p:nvPr>
            <p:ph type="dt" sz="half" idx="12"/>
          </p:nvPr>
        </p:nvSpPr>
        <p:spPr/>
        <p:txBody>
          <a:bodyPr/>
          <a:lstStyle>
            <a:lvl1pPr>
              <a:defRPr smtClean="0"/>
            </a:lvl1pPr>
          </a:lstStyle>
          <a:p>
            <a:pPr>
              <a:defRPr/>
            </a:pPr>
            <a:fld id="{EFE6144F-CE49-4D1D-95F0-6B5140E6F619}" type="datetime4">
              <a:rPr lang="en-GB"/>
              <a:pPr>
                <a:defRPr/>
              </a:pPr>
              <a:t>01 March 2011</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GB"/>
          </a:p>
        </p:txBody>
      </p:sp>
      <p:sp>
        <p:nvSpPr>
          <p:cNvPr id="8" name="Rectangle 5"/>
          <p:cNvSpPr>
            <a:spLocks noGrp="1" noChangeArrowheads="1"/>
          </p:cNvSpPr>
          <p:nvPr>
            <p:ph type="sldNum" sz="quarter" idx="11"/>
          </p:nvPr>
        </p:nvSpPr>
        <p:spPr/>
        <p:txBody>
          <a:bodyPr/>
          <a:lstStyle>
            <a:lvl1pPr>
              <a:defRPr/>
            </a:lvl1pPr>
          </a:lstStyle>
          <a:p>
            <a:pPr>
              <a:defRPr/>
            </a:pPr>
            <a:fld id="{D716BFC6-6658-48B3-A5AA-9A02F11AA92B}" type="slidenum">
              <a:rPr lang="en-US"/>
              <a:pPr>
                <a:defRPr/>
              </a:pPr>
              <a:t>‹#›</a:t>
            </a:fld>
            <a:endParaRPr lang="en-US"/>
          </a:p>
        </p:txBody>
      </p:sp>
      <p:sp>
        <p:nvSpPr>
          <p:cNvPr id="9" name="Rectangle 22"/>
          <p:cNvSpPr>
            <a:spLocks noGrp="1" noChangeArrowheads="1"/>
          </p:cNvSpPr>
          <p:nvPr>
            <p:ph type="dt" sz="half" idx="12"/>
          </p:nvPr>
        </p:nvSpPr>
        <p:spPr/>
        <p:txBody>
          <a:bodyPr/>
          <a:lstStyle>
            <a:lvl1pPr>
              <a:defRPr smtClean="0"/>
            </a:lvl1pPr>
          </a:lstStyle>
          <a:p>
            <a:pPr>
              <a:defRPr/>
            </a:pPr>
            <a:fld id="{D39F2539-EA6F-4816-8CCC-420D8EA8AB08}" type="datetime4">
              <a:rPr lang="en-GB"/>
              <a:pPr>
                <a:defRPr/>
              </a:pPr>
              <a:t>01 March 2011</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p:txBody>
          <a:bodyPr/>
          <a:lstStyle>
            <a:lvl1pPr>
              <a:defRPr/>
            </a:lvl1pPr>
          </a:lstStyle>
          <a:p>
            <a:pPr>
              <a:defRPr/>
            </a:pPr>
            <a:endParaRPr lang="en-GB"/>
          </a:p>
        </p:txBody>
      </p:sp>
      <p:sp>
        <p:nvSpPr>
          <p:cNvPr id="4" name="Rectangle 5"/>
          <p:cNvSpPr>
            <a:spLocks noGrp="1" noChangeArrowheads="1"/>
          </p:cNvSpPr>
          <p:nvPr>
            <p:ph type="sldNum" sz="quarter" idx="11"/>
          </p:nvPr>
        </p:nvSpPr>
        <p:spPr/>
        <p:txBody>
          <a:bodyPr/>
          <a:lstStyle>
            <a:lvl1pPr>
              <a:defRPr/>
            </a:lvl1pPr>
          </a:lstStyle>
          <a:p>
            <a:pPr>
              <a:defRPr/>
            </a:pPr>
            <a:fld id="{583AE8C5-D37B-4C78-A596-CFA0BAA3C086}" type="slidenum">
              <a:rPr lang="en-US"/>
              <a:pPr>
                <a:defRPr/>
              </a:pPr>
              <a:t>‹#›</a:t>
            </a:fld>
            <a:endParaRPr lang="en-US"/>
          </a:p>
        </p:txBody>
      </p:sp>
      <p:sp>
        <p:nvSpPr>
          <p:cNvPr id="5" name="Rectangle 22"/>
          <p:cNvSpPr>
            <a:spLocks noGrp="1" noChangeArrowheads="1"/>
          </p:cNvSpPr>
          <p:nvPr>
            <p:ph type="dt" sz="half" idx="12"/>
          </p:nvPr>
        </p:nvSpPr>
        <p:spPr/>
        <p:txBody>
          <a:bodyPr/>
          <a:lstStyle>
            <a:lvl1pPr>
              <a:defRPr smtClean="0"/>
            </a:lvl1pPr>
          </a:lstStyle>
          <a:p>
            <a:pPr>
              <a:defRPr/>
            </a:pPr>
            <a:fld id="{CF7E5EDA-9BB3-4928-8A44-0DF958F6ACED}" type="datetime4">
              <a:rPr lang="en-GB"/>
              <a:pPr>
                <a:defRPr/>
              </a:pPr>
              <a:t>01 March 2011</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GB"/>
          </a:p>
        </p:txBody>
      </p:sp>
      <p:sp>
        <p:nvSpPr>
          <p:cNvPr id="3" name="Rectangle 5"/>
          <p:cNvSpPr>
            <a:spLocks noGrp="1" noChangeArrowheads="1"/>
          </p:cNvSpPr>
          <p:nvPr>
            <p:ph type="sldNum" sz="quarter" idx="11"/>
          </p:nvPr>
        </p:nvSpPr>
        <p:spPr/>
        <p:txBody>
          <a:bodyPr/>
          <a:lstStyle>
            <a:lvl1pPr>
              <a:defRPr/>
            </a:lvl1pPr>
          </a:lstStyle>
          <a:p>
            <a:pPr>
              <a:defRPr/>
            </a:pPr>
            <a:fld id="{00797A61-8F9E-4BF2-AB41-C7A6F7D30FC3}" type="slidenum">
              <a:rPr lang="en-US"/>
              <a:pPr>
                <a:defRPr/>
              </a:pPr>
              <a:t>‹#›</a:t>
            </a:fld>
            <a:endParaRPr lang="en-US"/>
          </a:p>
        </p:txBody>
      </p:sp>
      <p:sp>
        <p:nvSpPr>
          <p:cNvPr id="4" name="Rectangle 22"/>
          <p:cNvSpPr>
            <a:spLocks noGrp="1" noChangeArrowheads="1"/>
          </p:cNvSpPr>
          <p:nvPr>
            <p:ph type="dt" sz="half" idx="12"/>
          </p:nvPr>
        </p:nvSpPr>
        <p:spPr/>
        <p:txBody>
          <a:bodyPr/>
          <a:lstStyle>
            <a:lvl1pPr>
              <a:defRPr smtClean="0"/>
            </a:lvl1pPr>
          </a:lstStyle>
          <a:p>
            <a:pPr>
              <a:defRPr/>
            </a:pPr>
            <a:fld id="{0111D615-6414-488D-B947-10DCD897C5EA}" type="datetime4">
              <a:rPr lang="en-GB"/>
              <a:pPr>
                <a:defRPr/>
              </a:pPr>
              <a:t>01 March 2011</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GB"/>
          </a:p>
        </p:txBody>
      </p:sp>
      <p:sp>
        <p:nvSpPr>
          <p:cNvPr id="6" name="Rectangle 5"/>
          <p:cNvSpPr>
            <a:spLocks noGrp="1" noChangeArrowheads="1"/>
          </p:cNvSpPr>
          <p:nvPr>
            <p:ph type="sldNum" sz="quarter" idx="11"/>
          </p:nvPr>
        </p:nvSpPr>
        <p:spPr/>
        <p:txBody>
          <a:bodyPr/>
          <a:lstStyle>
            <a:lvl1pPr>
              <a:defRPr/>
            </a:lvl1pPr>
          </a:lstStyle>
          <a:p>
            <a:pPr>
              <a:defRPr/>
            </a:pPr>
            <a:fld id="{766BC654-3979-4A27-BEFD-21383CBE2B2A}" type="slidenum">
              <a:rPr lang="en-US"/>
              <a:pPr>
                <a:defRPr/>
              </a:pPr>
              <a:t>‹#›</a:t>
            </a:fld>
            <a:endParaRPr lang="en-US"/>
          </a:p>
        </p:txBody>
      </p:sp>
      <p:sp>
        <p:nvSpPr>
          <p:cNvPr id="7" name="Rectangle 22"/>
          <p:cNvSpPr>
            <a:spLocks noGrp="1" noChangeArrowheads="1"/>
          </p:cNvSpPr>
          <p:nvPr>
            <p:ph type="dt" sz="half" idx="12"/>
          </p:nvPr>
        </p:nvSpPr>
        <p:spPr/>
        <p:txBody>
          <a:bodyPr/>
          <a:lstStyle>
            <a:lvl1pPr>
              <a:defRPr smtClean="0"/>
            </a:lvl1pPr>
          </a:lstStyle>
          <a:p>
            <a:pPr>
              <a:defRPr/>
            </a:pPr>
            <a:fld id="{C9A77315-3B92-459A-889D-839D789F1902}" type="datetime4">
              <a:rPr lang="en-GB"/>
              <a:pPr>
                <a:defRPr/>
              </a:pPr>
              <a:t>01 March 2011</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GB"/>
          </a:p>
        </p:txBody>
      </p:sp>
      <p:sp>
        <p:nvSpPr>
          <p:cNvPr id="6" name="Rectangle 5"/>
          <p:cNvSpPr>
            <a:spLocks noGrp="1" noChangeArrowheads="1"/>
          </p:cNvSpPr>
          <p:nvPr>
            <p:ph type="sldNum" sz="quarter" idx="11"/>
          </p:nvPr>
        </p:nvSpPr>
        <p:spPr/>
        <p:txBody>
          <a:bodyPr/>
          <a:lstStyle>
            <a:lvl1pPr>
              <a:defRPr/>
            </a:lvl1pPr>
          </a:lstStyle>
          <a:p>
            <a:pPr>
              <a:defRPr/>
            </a:pPr>
            <a:fld id="{D140E4F2-53BC-4170-A403-13293451F30F}" type="slidenum">
              <a:rPr lang="en-US"/>
              <a:pPr>
                <a:defRPr/>
              </a:pPr>
              <a:t>‹#›</a:t>
            </a:fld>
            <a:endParaRPr lang="en-US"/>
          </a:p>
        </p:txBody>
      </p:sp>
      <p:sp>
        <p:nvSpPr>
          <p:cNvPr id="7" name="Rectangle 22"/>
          <p:cNvSpPr>
            <a:spLocks noGrp="1" noChangeArrowheads="1"/>
          </p:cNvSpPr>
          <p:nvPr>
            <p:ph type="dt" sz="half" idx="12"/>
          </p:nvPr>
        </p:nvSpPr>
        <p:spPr/>
        <p:txBody>
          <a:bodyPr/>
          <a:lstStyle>
            <a:lvl1pPr>
              <a:defRPr smtClean="0"/>
            </a:lvl1pPr>
          </a:lstStyle>
          <a:p>
            <a:pPr>
              <a:defRPr/>
            </a:pPr>
            <a:fld id="{B975A303-4B32-4AB2-B381-E2FE65733613}" type="datetime4">
              <a:rPr lang="en-GB"/>
              <a:pPr>
                <a:defRPr/>
              </a:pPr>
              <a:t>01 March 2011</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CC"/>
            </a:gs>
            <a:gs pos="100000">
              <a:srgbClr val="BED4E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200" b="0">
                <a:solidFill>
                  <a:schemeClr val="tx2"/>
                </a:solidFill>
                <a:effectLst/>
                <a:latin typeface="Arial" charset="0"/>
              </a:defRPr>
            </a:lvl1pPr>
          </a:lstStyle>
          <a:p>
            <a:pPr>
              <a:defRPr/>
            </a:pPr>
            <a:endParaRPr lang="en-GB"/>
          </a:p>
        </p:txBody>
      </p:sp>
      <p:sp>
        <p:nvSpPr>
          <p:cNvPr id="16794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a:solidFill>
                  <a:schemeClr val="tx2"/>
                </a:solidFill>
                <a:effectLst/>
                <a:latin typeface="+mn-lt"/>
              </a:defRPr>
            </a:lvl1pPr>
          </a:lstStyle>
          <a:p>
            <a:pPr>
              <a:defRPr/>
            </a:pPr>
            <a:fld id="{4B50C168-AB72-456A-B7E2-FCCFE0A3EB3F}" type="slidenum">
              <a:rPr lang="en-US"/>
              <a:pPr>
                <a:defRPr/>
              </a:pPr>
              <a:t>‹#›</a:t>
            </a:fld>
            <a:endParaRPr lang="en-US"/>
          </a:p>
        </p:txBody>
      </p:sp>
      <p:sp>
        <p:nvSpPr>
          <p:cNvPr id="167942" name="Line 6"/>
          <p:cNvSpPr>
            <a:spLocks noChangeShapeType="1"/>
          </p:cNvSpPr>
          <p:nvPr/>
        </p:nvSpPr>
        <p:spPr bwMode="auto">
          <a:xfrm>
            <a:off x="266700" y="6524625"/>
            <a:ext cx="8610600" cy="0"/>
          </a:xfrm>
          <a:prstGeom prst="line">
            <a:avLst/>
          </a:prstGeom>
          <a:noFill/>
          <a:ln w="12700">
            <a:solidFill>
              <a:schemeClr val="tx2"/>
            </a:solidFill>
            <a:round/>
            <a:headEnd/>
            <a:tailEnd/>
          </a:ln>
          <a:effectLst/>
        </p:spPr>
        <p:txBody>
          <a:bodyPr/>
          <a:lstStyle/>
          <a:p>
            <a:pPr>
              <a:spcBef>
                <a:spcPct val="0"/>
              </a:spcBef>
              <a:buClrTx/>
              <a:buSzTx/>
              <a:buFontTx/>
              <a:buNone/>
              <a:defRPr/>
            </a:pPr>
            <a:endParaRPr lang="en-US" sz="1800" b="0">
              <a:solidFill>
                <a:schemeClr val="tx1"/>
              </a:solidFill>
            </a:endParaRPr>
          </a:p>
        </p:txBody>
      </p:sp>
      <p:sp>
        <p:nvSpPr>
          <p:cNvPr id="167943"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spcBef>
                <a:spcPct val="0"/>
              </a:spcBef>
              <a:buClrTx/>
              <a:buSzTx/>
              <a:buFontTx/>
              <a:buNone/>
              <a:defRPr/>
            </a:pPr>
            <a:endParaRPr lang="en-US" sz="1800" b="0">
              <a:solidFill>
                <a:schemeClr val="tx1"/>
              </a:solidFill>
            </a:endParaRPr>
          </a:p>
        </p:txBody>
      </p:sp>
      <p:sp>
        <p:nvSpPr>
          <p:cNvPr id="16795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200" b="0" smtClean="0">
                <a:solidFill>
                  <a:schemeClr val="tx2"/>
                </a:solidFill>
                <a:effectLst/>
                <a:latin typeface="Arial" charset="0"/>
              </a:defRPr>
            </a:lvl1pPr>
          </a:lstStyle>
          <a:p>
            <a:pPr>
              <a:defRPr/>
            </a:pPr>
            <a:fld id="{59B73033-3667-474D-A3AE-3D45A87AE546}" type="datetime4">
              <a:rPr lang="en-GB"/>
              <a:pPr>
                <a:defRPr/>
              </a:pPr>
              <a:t>01 March 2011</a:t>
            </a:fld>
            <a:endParaRPr lang="en-GB"/>
          </a:p>
        </p:txBody>
      </p:sp>
      <p:pic>
        <p:nvPicPr>
          <p:cNvPr id="2057" name="Picture 25" descr="FAO_15mm_Pant279"/>
          <p:cNvPicPr>
            <a:picLocks noChangeAspect="1" noChangeArrowheads="1"/>
          </p:cNvPicPr>
          <p:nvPr userDrawn="1"/>
        </p:nvPicPr>
        <p:blipFill>
          <a:blip r:embed="rId17" cstate="print"/>
          <a:srcRect/>
          <a:stretch>
            <a:fillRect/>
          </a:stretch>
        </p:blipFill>
        <p:spPr bwMode="auto">
          <a:xfrm>
            <a:off x="323850" y="476250"/>
            <a:ext cx="695325"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Lst>
  <p:transition advClick="0"/>
  <p:hf sldNum="0" hdr="0" ftr="0" dt="0"/>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defRPr sz="2500">
          <a:solidFill>
            <a:schemeClr val="tx2"/>
          </a:solidFill>
          <a:latin typeface="+mn-lt"/>
        </a:defRPr>
      </a:lvl2pPr>
      <a:lvl3pPr marL="1143000" indent="-228600" algn="l" rtl="0" eaLnBrk="0" fontAlgn="base" hangingPunct="0">
        <a:spcBef>
          <a:spcPct val="20000"/>
        </a:spcBef>
        <a:spcAft>
          <a:spcPct val="0"/>
        </a:spcAft>
        <a:buClr>
          <a:schemeClr val="tx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tx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tx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tx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tx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tx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upload.wikimedia.org/wikipedia/commons/5/5d/Etiquette_cd-rom_01.svg" TargetMode="External"/><Relationship Id="rId13" Type="http://schemas.openxmlformats.org/officeDocument/2006/relationships/image" Target="../media/image27.emf"/><Relationship Id="rId3" Type="http://schemas.openxmlformats.org/officeDocument/2006/relationships/hyperlink" Target="http://www.fao.org/ag/agn" TargetMode="External"/><Relationship Id="rId7" Type="http://schemas.openxmlformats.org/officeDocument/2006/relationships/image" Target="../media/image24.jpeg"/><Relationship Id="rId12" Type="http://schemas.openxmlformats.org/officeDocument/2006/relationships/image" Target="http://www.fao.org/ag/agn/agns/images/foodproducts_fresh_en.jpg" TargetMode="External"/><Relationship Id="rId17" Type="http://schemas.openxmlformats.org/officeDocument/2006/relationships/image" Target="../media/image31.emf"/><Relationship Id="rId2" Type="http://schemas.openxmlformats.org/officeDocument/2006/relationships/notesSlide" Target="../notesSlides/notesSlide20.xml"/><Relationship Id="rId16" Type="http://schemas.openxmlformats.org/officeDocument/2006/relationships/image" Target="../media/image30.emf"/><Relationship Id="rId1" Type="http://schemas.openxmlformats.org/officeDocument/2006/relationships/slideLayout" Target="../slideLayouts/slideLayout13.xml"/><Relationship Id="rId6" Type="http://schemas.openxmlformats.org/officeDocument/2006/relationships/hyperlink" Target="http://www.coffee-ota.org/cd_hygiene/cnt/cnt_en/set.html" TargetMode="External"/><Relationship Id="rId11" Type="http://schemas.openxmlformats.org/officeDocument/2006/relationships/image" Target="../media/image26.jpeg"/><Relationship Id="rId5" Type="http://schemas.openxmlformats.org/officeDocument/2006/relationships/hyperlink" Target="http://www.ipfsaph.org/En/default.jsp" TargetMode="External"/><Relationship Id="rId15" Type="http://schemas.openxmlformats.org/officeDocument/2006/relationships/image" Target="../media/image29.png"/><Relationship Id="rId10" Type="http://schemas.openxmlformats.org/officeDocument/2006/relationships/hyperlink" Target="http://www.fao.org/ag/agn/CDfruits_en/launch.html" TargetMode="External"/><Relationship Id="rId4" Type="http://schemas.openxmlformats.org/officeDocument/2006/relationships/hyperlink" Target="http://www.codexalimentarius.net/" TargetMode="External"/><Relationship Id="rId9" Type="http://schemas.openxmlformats.org/officeDocument/2006/relationships/image" Target="../media/image25.png"/><Relationship Id="rId14" Type="http://schemas.openxmlformats.org/officeDocument/2006/relationships/image" Target="../media/image2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755650" y="4868863"/>
            <a:ext cx="7489825" cy="1262062"/>
          </a:xfrm>
          <a:prstGeom prst="rect">
            <a:avLst/>
          </a:prstGeom>
          <a:noFill/>
          <a:ln w="9525">
            <a:noFill/>
            <a:miter lim="800000"/>
            <a:headEnd/>
            <a:tailEnd/>
          </a:ln>
        </p:spPr>
        <p:txBody>
          <a:bodyPr>
            <a:spAutoFit/>
          </a:bodyPr>
          <a:lstStyle/>
          <a:p>
            <a:pPr algn="ctr">
              <a:spcBef>
                <a:spcPct val="0"/>
              </a:spcBef>
              <a:buClrTx/>
              <a:buSzTx/>
              <a:buFontTx/>
              <a:buNone/>
            </a:pPr>
            <a:r>
              <a:rPr lang="en-US" dirty="0" err="1">
                <a:solidFill>
                  <a:schemeClr val="tx2"/>
                </a:solidFill>
              </a:rPr>
              <a:t>Ezzeddine</a:t>
            </a:r>
            <a:r>
              <a:rPr lang="en-US" dirty="0">
                <a:solidFill>
                  <a:schemeClr val="tx2"/>
                </a:solidFill>
              </a:rPr>
              <a:t> </a:t>
            </a:r>
            <a:r>
              <a:rPr lang="en-US" dirty="0" err="1">
                <a:solidFill>
                  <a:schemeClr val="tx2"/>
                </a:solidFill>
              </a:rPr>
              <a:t>Boutrif</a:t>
            </a:r>
            <a:endParaRPr lang="en-US" dirty="0">
              <a:solidFill>
                <a:schemeClr val="tx2"/>
              </a:solidFill>
            </a:endParaRPr>
          </a:p>
          <a:p>
            <a:pPr algn="ctr">
              <a:spcBef>
                <a:spcPct val="0"/>
              </a:spcBef>
              <a:buClrTx/>
              <a:buSzTx/>
              <a:buFontTx/>
              <a:buNone/>
            </a:pPr>
            <a:endParaRPr lang="en-US" sz="700" dirty="0">
              <a:solidFill>
                <a:schemeClr val="tx2"/>
              </a:solidFill>
            </a:endParaRPr>
          </a:p>
          <a:p>
            <a:pPr algn="ctr">
              <a:spcBef>
                <a:spcPct val="0"/>
              </a:spcBef>
              <a:buClrTx/>
              <a:buSzTx/>
              <a:buFontTx/>
              <a:buNone/>
            </a:pPr>
            <a:r>
              <a:rPr lang="en-US" sz="2000" dirty="0">
                <a:solidFill>
                  <a:schemeClr val="tx2"/>
                </a:solidFill>
              </a:rPr>
              <a:t>Former Director</a:t>
            </a:r>
          </a:p>
          <a:p>
            <a:pPr algn="ctr">
              <a:spcBef>
                <a:spcPct val="0"/>
              </a:spcBef>
              <a:buClrTx/>
              <a:buSzTx/>
              <a:buFontTx/>
              <a:buNone/>
            </a:pPr>
            <a:endParaRPr lang="en-US" sz="500" dirty="0">
              <a:solidFill>
                <a:schemeClr val="tx2"/>
              </a:solidFill>
            </a:endParaRPr>
          </a:p>
          <a:p>
            <a:pPr algn="ctr">
              <a:spcBef>
                <a:spcPct val="0"/>
              </a:spcBef>
              <a:buClrTx/>
              <a:buSzTx/>
              <a:buFontTx/>
              <a:buNone/>
            </a:pPr>
            <a:r>
              <a:rPr lang="en-US" sz="2000" dirty="0">
                <a:solidFill>
                  <a:schemeClr val="tx2"/>
                </a:solidFill>
              </a:rPr>
              <a:t>Nutrition and Consumer Protection Division, FAO</a:t>
            </a:r>
          </a:p>
        </p:txBody>
      </p:sp>
      <p:sp>
        <p:nvSpPr>
          <p:cNvPr id="2" name="Rectangle 8"/>
          <p:cNvSpPr>
            <a:spLocks noChangeArrowheads="1"/>
          </p:cNvSpPr>
          <p:nvPr/>
        </p:nvSpPr>
        <p:spPr bwMode="auto">
          <a:xfrm>
            <a:off x="0" y="1628775"/>
            <a:ext cx="9144000" cy="1570038"/>
          </a:xfrm>
          <a:prstGeom prst="rect">
            <a:avLst/>
          </a:prstGeom>
          <a:noFill/>
          <a:ln w="9525">
            <a:noFill/>
            <a:miter lim="800000"/>
            <a:headEnd/>
            <a:tailEnd/>
          </a:ln>
        </p:spPr>
        <p:txBody>
          <a:bodyPr>
            <a:spAutoFit/>
          </a:bodyPr>
          <a:lstStyle/>
          <a:p>
            <a:pPr algn="ctr">
              <a:spcBef>
                <a:spcPct val="0"/>
              </a:spcBef>
              <a:buClrTx/>
              <a:buSzTx/>
              <a:buFontTx/>
              <a:buNone/>
              <a:defRPr/>
            </a:pPr>
            <a:r>
              <a:rPr lang="en-US" sz="3200" dirty="0">
                <a:effectLst>
                  <a:outerShdw blurRad="38100" dist="38100" dir="2700000" algn="tl">
                    <a:srgbClr val="000000"/>
                  </a:outerShdw>
                </a:effectLst>
              </a:rPr>
              <a:t>Achieving Food Safety in Emerging Economies: the Role of Regional and International Harmonization and Third Party Inspection Systems</a:t>
            </a:r>
            <a:endParaRPr lang="en-GB" sz="2800" dirty="0">
              <a:solidFill>
                <a:schemeClr val="tx2"/>
              </a:solidFill>
              <a:effectLst>
                <a:outerShdw blurRad="38100" dist="38100" dir="2700000" algn="tl">
                  <a:srgbClr val="000000"/>
                </a:outerShdw>
              </a:effectLst>
            </a:endParaRPr>
          </a:p>
        </p:txBody>
      </p:sp>
      <p:grpSp>
        <p:nvGrpSpPr>
          <p:cNvPr id="18436" name="Group 29"/>
          <p:cNvGrpSpPr>
            <a:grpSpLocks/>
          </p:cNvGrpSpPr>
          <p:nvPr/>
        </p:nvGrpSpPr>
        <p:grpSpPr bwMode="auto">
          <a:xfrm>
            <a:off x="0" y="3573463"/>
            <a:ext cx="9144000" cy="936625"/>
            <a:chOff x="0" y="1933"/>
            <a:chExt cx="5760" cy="590"/>
          </a:xfrm>
        </p:grpSpPr>
        <p:pic>
          <p:nvPicPr>
            <p:cNvPr id="18438" name="Picture 21" descr="24523 cropped 2"/>
            <p:cNvPicPr>
              <a:picLocks noChangeAspect="1" noChangeArrowheads="1"/>
            </p:cNvPicPr>
            <p:nvPr/>
          </p:nvPicPr>
          <p:blipFill>
            <a:blip r:embed="rId3" cstate="print"/>
            <a:srcRect/>
            <a:stretch>
              <a:fillRect/>
            </a:stretch>
          </p:blipFill>
          <p:spPr bwMode="auto">
            <a:xfrm>
              <a:off x="4937" y="1933"/>
              <a:ext cx="823" cy="590"/>
            </a:xfrm>
            <a:prstGeom prst="rect">
              <a:avLst/>
            </a:prstGeom>
            <a:noFill/>
            <a:ln w="9525">
              <a:noFill/>
              <a:miter lim="800000"/>
              <a:headEnd/>
              <a:tailEnd/>
            </a:ln>
          </p:spPr>
        </p:pic>
        <p:pic>
          <p:nvPicPr>
            <p:cNvPr id="18439" name="Picture 22" descr="388278653_medium cropped"/>
            <p:cNvPicPr>
              <a:picLocks noChangeAspect="1" noChangeArrowheads="1"/>
            </p:cNvPicPr>
            <p:nvPr/>
          </p:nvPicPr>
          <p:blipFill>
            <a:blip r:embed="rId4" cstate="print"/>
            <a:srcRect/>
            <a:stretch>
              <a:fillRect/>
            </a:stretch>
          </p:blipFill>
          <p:spPr bwMode="auto">
            <a:xfrm>
              <a:off x="914" y="1933"/>
              <a:ext cx="823" cy="590"/>
            </a:xfrm>
            <a:prstGeom prst="rect">
              <a:avLst/>
            </a:prstGeom>
            <a:noFill/>
            <a:ln w="9525">
              <a:noFill/>
              <a:miter lim="800000"/>
              <a:headEnd/>
              <a:tailEnd/>
            </a:ln>
          </p:spPr>
        </p:pic>
        <p:pic>
          <p:nvPicPr>
            <p:cNvPr id="18440" name="Picture 23" descr="10313"/>
            <p:cNvPicPr>
              <a:picLocks noChangeAspect="1" noChangeArrowheads="1"/>
            </p:cNvPicPr>
            <p:nvPr/>
          </p:nvPicPr>
          <p:blipFill>
            <a:blip r:embed="rId5" cstate="print"/>
            <a:srcRect/>
            <a:stretch>
              <a:fillRect/>
            </a:stretch>
          </p:blipFill>
          <p:spPr bwMode="auto">
            <a:xfrm>
              <a:off x="0" y="1933"/>
              <a:ext cx="914" cy="590"/>
            </a:xfrm>
            <a:prstGeom prst="rect">
              <a:avLst/>
            </a:prstGeom>
            <a:noFill/>
            <a:ln w="9525">
              <a:noFill/>
              <a:miter lim="800000"/>
              <a:headEnd/>
              <a:tailEnd/>
            </a:ln>
          </p:spPr>
        </p:pic>
        <p:pic>
          <p:nvPicPr>
            <p:cNvPr id="18441" name="Picture 24" descr="Mycological analysis cropped"/>
            <p:cNvPicPr>
              <a:picLocks noChangeAspect="1" noChangeArrowheads="1"/>
            </p:cNvPicPr>
            <p:nvPr/>
          </p:nvPicPr>
          <p:blipFill>
            <a:blip r:embed="rId6" cstate="print"/>
            <a:srcRect/>
            <a:stretch>
              <a:fillRect/>
            </a:stretch>
          </p:blipFill>
          <p:spPr bwMode="auto">
            <a:xfrm>
              <a:off x="3291" y="1933"/>
              <a:ext cx="823" cy="590"/>
            </a:xfrm>
            <a:prstGeom prst="rect">
              <a:avLst/>
            </a:prstGeom>
            <a:noFill/>
            <a:ln w="9525">
              <a:noFill/>
              <a:miter lim="800000"/>
              <a:headEnd/>
              <a:tailEnd/>
            </a:ln>
          </p:spPr>
        </p:pic>
        <p:pic>
          <p:nvPicPr>
            <p:cNvPr id="18442" name="Picture 25" descr="Coffee cherries in hand"/>
            <p:cNvPicPr>
              <a:picLocks noChangeAspect="1" noChangeArrowheads="1"/>
            </p:cNvPicPr>
            <p:nvPr/>
          </p:nvPicPr>
          <p:blipFill>
            <a:blip r:embed="rId7" cstate="print"/>
            <a:srcRect/>
            <a:stretch>
              <a:fillRect/>
            </a:stretch>
          </p:blipFill>
          <p:spPr bwMode="auto">
            <a:xfrm>
              <a:off x="4113" y="1933"/>
              <a:ext cx="824" cy="590"/>
            </a:xfrm>
            <a:prstGeom prst="rect">
              <a:avLst/>
            </a:prstGeom>
            <a:noFill/>
            <a:ln w="9525">
              <a:noFill/>
              <a:miter lim="800000"/>
              <a:headEnd/>
              <a:tailEnd/>
            </a:ln>
          </p:spPr>
        </p:pic>
        <p:pic>
          <p:nvPicPr>
            <p:cNvPr id="18443" name="Picture 26" descr="22288 cropped"/>
            <p:cNvPicPr>
              <a:picLocks noChangeAspect="1" noChangeArrowheads="1"/>
            </p:cNvPicPr>
            <p:nvPr/>
          </p:nvPicPr>
          <p:blipFill>
            <a:blip r:embed="rId8" cstate="print"/>
            <a:srcRect/>
            <a:stretch>
              <a:fillRect/>
            </a:stretch>
          </p:blipFill>
          <p:spPr bwMode="auto">
            <a:xfrm>
              <a:off x="2510" y="1933"/>
              <a:ext cx="781" cy="590"/>
            </a:xfrm>
            <a:prstGeom prst="rect">
              <a:avLst/>
            </a:prstGeom>
            <a:noFill/>
            <a:ln w="9525">
              <a:noFill/>
              <a:miter lim="800000"/>
              <a:headEnd/>
              <a:tailEnd/>
            </a:ln>
          </p:spPr>
        </p:pic>
        <p:pic>
          <p:nvPicPr>
            <p:cNvPr id="18444" name="Picture 27" descr="topbanner element"/>
            <p:cNvPicPr>
              <a:picLocks noChangeAspect="1" noChangeArrowheads="1"/>
            </p:cNvPicPr>
            <p:nvPr/>
          </p:nvPicPr>
          <p:blipFill>
            <a:blip r:embed="rId9" cstate="print"/>
            <a:srcRect/>
            <a:stretch>
              <a:fillRect/>
            </a:stretch>
          </p:blipFill>
          <p:spPr bwMode="auto">
            <a:xfrm>
              <a:off x="1712" y="1933"/>
              <a:ext cx="802" cy="590"/>
            </a:xfrm>
            <a:prstGeom prst="rect">
              <a:avLst/>
            </a:prstGeom>
            <a:noFill/>
            <a:ln w="9525">
              <a:noFill/>
              <a:miter lim="800000"/>
              <a:headEnd/>
              <a:tailEnd/>
            </a:ln>
          </p:spPr>
        </p:pic>
      </p:grpSp>
      <p:sp>
        <p:nvSpPr>
          <p:cNvPr id="18437" name="Title 20"/>
          <p:cNvSpPr>
            <a:spLocks noGrp="1"/>
          </p:cNvSpPr>
          <p:nvPr>
            <p:ph type="title"/>
          </p:nvPr>
        </p:nvSpPr>
        <p:spPr>
          <a:xfrm>
            <a:off x="250825" y="457200"/>
            <a:ext cx="8642350" cy="595313"/>
          </a:xfrm>
        </p:spPr>
        <p:txBody>
          <a:bodyPr/>
          <a:lstStyle/>
          <a:p>
            <a:pPr algn="ctr"/>
            <a:r>
              <a:rPr lang="en-US" sz="2400" b="1" u="sng" dirty="0" smtClean="0">
                <a:solidFill>
                  <a:srgbClr val="FFC000"/>
                </a:solidFill>
              </a:rPr>
              <a:t>Sixth DIFSC</a:t>
            </a:r>
            <a:r>
              <a:rPr lang="en-US" sz="2400" b="1" u="sng" smtClean="0">
                <a:solidFill>
                  <a:srgbClr val="FFC000"/>
                </a:solidFill>
              </a:rPr>
              <a:t>– </a:t>
            </a:r>
            <a:r>
              <a:rPr lang="en-US" sz="2400" b="1" u="sng" smtClean="0">
                <a:solidFill>
                  <a:srgbClr val="FFC000"/>
                </a:solidFill>
              </a:rPr>
              <a:t>Dubai</a:t>
            </a:r>
            <a:r>
              <a:rPr lang="en-US" sz="2400" b="1" u="sng" dirty="0" smtClean="0">
                <a:solidFill>
                  <a:srgbClr val="FFC000"/>
                </a:solidFill>
              </a:rPr>
              <a:t>, 28/2-1/3/2011</a:t>
            </a:r>
            <a:endParaRPr lang="en-US" sz="2400" b="1" u="sng" dirty="0" smtClean="0">
              <a:solidFill>
                <a:srgbClr val="FFC000"/>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84" name="Rectangle 2"/>
          <p:cNvSpPr>
            <a:spLocks noChangeArrowheads="1"/>
          </p:cNvSpPr>
          <p:nvPr/>
        </p:nvSpPr>
        <p:spPr bwMode="auto">
          <a:xfrm>
            <a:off x="1258888" y="404813"/>
            <a:ext cx="8229600" cy="850900"/>
          </a:xfrm>
          <a:prstGeom prst="rect">
            <a:avLst/>
          </a:prstGeom>
          <a:noFill/>
          <a:ln w="9525">
            <a:noFill/>
            <a:miter lim="800000"/>
            <a:headEnd/>
            <a:tailEnd/>
          </a:ln>
          <a:effectLst/>
        </p:spPr>
        <p:txBody>
          <a:bodyPr anchor="ctr"/>
          <a:lstStyle/>
          <a:p>
            <a:pPr eaLnBrk="1" hangingPunct="1">
              <a:spcBef>
                <a:spcPct val="0"/>
              </a:spcBef>
              <a:buClrTx/>
              <a:buSzTx/>
              <a:buFontTx/>
              <a:buNone/>
              <a:defRPr/>
            </a:pPr>
            <a:r>
              <a:rPr lang="en-GB" altLang="ja-JP" sz="3000" dirty="0">
                <a:effectLst>
                  <a:outerShdw blurRad="38100" dist="38100" dir="2700000" algn="tl">
                    <a:srgbClr val="000000"/>
                  </a:outerShdw>
                </a:effectLst>
                <a:ea typeface="ＭＳ Ｐゴシック" pitchFamily="34" charset="-128"/>
              </a:rPr>
              <a:t>Integrating Food Security and Food Safety Policy</a:t>
            </a:r>
            <a:endParaRPr lang="en-GB" sz="3000" i="1" dirty="0">
              <a:effectLst>
                <a:outerShdw blurRad="38100" dist="38100" dir="2700000" algn="tl">
                  <a:srgbClr val="000000"/>
                </a:outerShdw>
              </a:effectLst>
              <a:ea typeface="ＭＳ Ｐゴシック" pitchFamily="34" charset="-128"/>
            </a:endParaRPr>
          </a:p>
        </p:txBody>
      </p:sp>
      <p:sp>
        <p:nvSpPr>
          <p:cNvPr id="430085" name="Rectangle 3"/>
          <p:cNvSpPr>
            <a:spLocks noChangeArrowheads="1"/>
          </p:cNvSpPr>
          <p:nvPr/>
        </p:nvSpPr>
        <p:spPr bwMode="auto">
          <a:xfrm>
            <a:off x="323850" y="1557338"/>
            <a:ext cx="5795963" cy="4103687"/>
          </a:xfrm>
          <a:prstGeom prst="rect">
            <a:avLst/>
          </a:prstGeom>
          <a:noFill/>
          <a:ln w="9525">
            <a:noFill/>
            <a:miter lim="800000"/>
            <a:headEnd/>
            <a:tailEnd/>
          </a:ln>
          <a:effectLst/>
        </p:spPr>
        <p:txBody>
          <a:bodyPr/>
          <a:lstStyle/>
          <a:p>
            <a:pPr marL="190500" indent="-190500" eaLnBrk="1" hangingPunct="1">
              <a:lnSpc>
                <a:spcPct val="80000"/>
              </a:lnSpc>
              <a:spcBef>
                <a:spcPct val="30000"/>
              </a:spcBef>
              <a:spcAft>
                <a:spcPct val="25000"/>
              </a:spcAft>
              <a:buFont typeface="Wingdings" pitchFamily="2" charset="2"/>
              <a:buNone/>
              <a:defRPr/>
            </a:pPr>
            <a:r>
              <a:rPr lang="en-US">
                <a:solidFill>
                  <a:srgbClr val="FF0000"/>
                </a:solidFill>
                <a:effectLst>
                  <a:outerShdw blurRad="38100" dist="38100" dir="2700000" algn="tl">
                    <a:srgbClr val="000000"/>
                  </a:outerShdw>
                </a:effectLst>
              </a:rPr>
              <a:t>	Food security:</a:t>
            </a:r>
            <a:r>
              <a:rPr lang="en-US">
                <a:solidFill>
                  <a:schemeClr val="tx2"/>
                </a:solidFill>
              </a:rPr>
              <a:t> </a:t>
            </a:r>
            <a:r>
              <a:rPr lang="en-US" i="1">
                <a:solidFill>
                  <a:schemeClr val="tx2"/>
                </a:solidFill>
              </a:rPr>
              <a:t>all people, at all times, have physical, social and economic access to sufficient, </a:t>
            </a:r>
            <a:r>
              <a:rPr lang="en-US" i="1" u="sng">
                <a:solidFill>
                  <a:schemeClr val="tx1"/>
                </a:solidFill>
                <a:effectLst>
                  <a:outerShdw blurRad="38100" dist="38100" dir="2700000" algn="tl">
                    <a:srgbClr val="FFFFFF"/>
                  </a:outerShdw>
                </a:effectLst>
              </a:rPr>
              <a:t>safe</a:t>
            </a:r>
            <a:r>
              <a:rPr lang="en-US" i="1">
                <a:solidFill>
                  <a:schemeClr val="tx2"/>
                </a:solidFill>
              </a:rPr>
              <a:t> and </a:t>
            </a:r>
            <a:r>
              <a:rPr lang="en-US" i="1" u="sng">
                <a:solidFill>
                  <a:schemeClr val="tx1"/>
                </a:solidFill>
                <a:effectLst>
                  <a:outerShdw blurRad="38100" dist="38100" dir="2700000" algn="tl">
                    <a:srgbClr val="FFFFFF"/>
                  </a:outerShdw>
                </a:effectLst>
              </a:rPr>
              <a:t>nutritious</a:t>
            </a:r>
            <a:r>
              <a:rPr lang="en-US" i="1">
                <a:solidFill>
                  <a:schemeClr val="tx2"/>
                </a:solidFill>
              </a:rPr>
              <a:t> food to meet their dietary needs and food preferences for an active and healthy life. </a:t>
            </a:r>
            <a:r>
              <a:rPr lang="en-US" b="0">
                <a:solidFill>
                  <a:schemeClr val="tx2"/>
                </a:solidFill>
              </a:rPr>
              <a:t>[World Food Summit, 2009]</a:t>
            </a:r>
          </a:p>
          <a:p>
            <a:pPr marL="190500" indent="-190500" eaLnBrk="1" hangingPunct="1">
              <a:lnSpc>
                <a:spcPct val="80000"/>
              </a:lnSpc>
              <a:spcBef>
                <a:spcPct val="30000"/>
              </a:spcBef>
              <a:spcAft>
                <a:spcPct val="25000"/>
              </a:spcAft>
              <a:buFont typeface="Wingdings" pitchFamily="2" charset="2"/>
              <a:buNone/>
              <a:defRPr/>
            </a:pPr>
            <a:r>
              <a:rPr lang="en-US">
                <a:solidFill>
                  <a:schemeClr val="tx2"/>
                </a:solidFill>
              </a:rPr>
              <a:t>	The four pillars of food security are </a:t>
            </a:r>
            <a:r>
              <a:rPr lang="en-US" u="sng">
                <a:solidFill>
                  <a:schemeClr val="tx1"/>
                </a:solidFill>
                <a:effectLst>
                  <a:outerShdw blurRad="38100" dist="38100" dir="2700000" algn="tl">
                    <a:srgbClr val="FFFFFF"/>
                  </a:outerShdw>
                </a:effectLst>
              </a:rPr>
              <a:t>availability</a:t>
            </a:r>
            <a:r>
              <a:rPr lang="en-US">
                <a:solidFill>
                  <a:schemeClr val="tx2"/>
                </a:solidFill>
              </a:rPr>
              <a:t>, </a:t>
            </a:r>
            <a:r>
              <a:rPr lang="en-US" u="sng">
                <a:solidFill>
                  <a:schemeClr val="tx1"/>
                </a:solidFill>
                <a:effectLst>
                  <a:outerShdw blurRad="38100" dist="38100" dir="2700000" algn="tl">
                    <a:srgbClr val="FFFFFF"/>
                  </a:outerShdw>
                </a:effectLst>
              </a:rPr>
              <a:t>access</a:t>
            </a:r>
            <a:r>
              <a:rPr lang="en-US">
                <a:solidFill>
                  <a:schemeClr val="tx2"/>
                </a:solidFill>
              </a:rPr>
              <a:t>, </a:t>
            </a:r>
            <a:r>
              <a:rPr lang="en-US" u="sng">
                <a:solidFill>
                  <a:schemeClr val="tx1"/>
                </a:solidFill>
                <a:effectLst>
                  <a:outerShdw blurRad="38100" dist="38100" dir="2700000" algn="tl">
                    <a:srgbClr val="FFFFFF"/>
                  </a:outerShdw>
                </a:effectLst>
              </a:rPr>
              <a:t>utilization</a:t>
            </a:r>
            <a:r>
              <a:rPr lang="en-US">
                <a:solidFill>
                  <a:schemeClr val="tx2"/>
                </a:solidFill>
              </a:rPr>
              <a:t> and </a:t>
            </a:r>
            <a:r>
              <a:rPr lang="en-US" u="sng">
                <a:solidFill>
                  <a:schemeClr val="tx1"/>
                </a:solidFill>
                <a:effectLst>
                  <a:outerShdw blurRad="38100" dist="38100" dir="2700000" algn="tl">
                    <a:srgbClr val="FFFFFF"/>
                  </a:outerShdw>
                </a:effectLst>
              </a:rPr>
              <a:t>stability</a:t>
            </a:r>
            <a:r>
              <a:rPr lang="en-US">
                <a:solidFill>
                  <a:schemeClr val="tx2"/>
                </a:solidFill>
              </a:rPr>
              <a:t>.</a:t>
            </a:r>
            <a:r>
              <a:rPr lang="en-US" i="1">
                <a:solidFill>
                  <a:schemeClr val="tx2"/>
                </a:solidFill>
              </a:rPr>
              <a:t> </a:t>
            </a:r>
            <a:endParaRPr lang="en-US" sz="2700">
              <a:solidFill>
                <a:schemeClr val="tx1"/>
              </a:solidFill>
              <a:effectLst>
                <a:outerShdw blurRad="38100" dist="38100" dir="2700000" algn="tl">
                  <a:srgbClr val="FFFFFF"/>
                </a:outerShdw>
              </a:effectLst>
            </a:endParaRPr>
          </a:p>
          <a:p>
            <a:pPr marL="576263" lvl="1" indent="-42863" eaLnBrk="1" hangingPunct="1">
              <a:lnSpc>
                <a:spcPct val="80000"/>
              </a:lnSpc>
              <a:spcBef>
                <a:spcPct val="30000"/>
              </a:spcBef>
              <a:spcAft>
                <a:spcPct val="25000"/>
              </a:spcAft>
              <a:buClr>
                <a:schemeClr val="tx1"/>
              </a:buClr>
              <a:buSzPct val="70000"/>
              <a:buFont typeface="Wingdings" pitchFamily="2" charset="2"/>
              <a:buNone/>
              <a:defRPr/>
            </a:pPr>
            <a:r>
              <a:rPr lang="en-US">
                <a:solidFill>
                  <a:srgbClr val="FF0000"/>
                </a:solidFill>
                <a:effectLst>
                  <a:outerShdw blurRad="38100" dist="38100" dir="2700000" algn="tl">
                    <a:srgbClr val="000000"/>
                  </a:outerShdw>
                </a:effectLst>
              </a:rPr>
              <a:t>Both food safety and nutrition are now seen as integral to food security</a:t>
            </a:r>
          </a:p>
          <a:p>
            <a:pPr marL="576263" lvl="1" indent="-42863" eaLnBrk="1" hangingPunct="1">
              <a:lnSpc>
                <a:spcPct val="80000"/>
              </a:lnSpc>
              <a:spcBef>
                <a:spcPct val="30000"/>
              </a:spcBef>
              <a:spcAft>
                <a:spcPct val="25000"/>
              </a:spcAft>
              <a:buClr>
                <a:schemeClr val="tx1"/>
              </a:buClr>
              <a:buSzPct val="70000"/>
              <a:buFont typeface="Wingdings" pitchFamily="2" charset="2"/>
              <a:buNone/>
              <a:defRPr/>
            </a:pPr>
            <a:r>
              <a:rPr lang="en-US">
                <a:solidFill>
                  <a:srgbClr val="FFFF00"/>
                </a:solidFill>
                <a:effectLst>
                  <a:outerShdw blurRad="38100" dist="38100" dir="2700000" algn="tl">
                    <a:srgbClr val="000000"/>
                  </a:outerShdw>
                </a:effectLst>
              </a:rPr>
              <a:t>But how does food safety contribute to food security?</a:t>
            </a:r>
          </a:p>
          <a:p>
            <a:pPr marL="190500" indent="-190500" eaLnBrk="1" hangingPunct="1">
              <a:lnSpc>
                <a:spcPct val="80000"/>
              </a:lnSpc>
              <a:spcBef>
                <a:spcPct val="30000"/>
              </a:spcBef>
              <a:buFont typeface="Wingdings" pitchFamily="2" charset="2"/>
              <a:buNone/>
              <a:defRPr/>
            </a:pPr>
            <a:r>
              <a:rPr lang="en-US" altLang="ja-JP">
                <a:solidFill>
                  <a:srgbClr val="FF0000"/>
                </a:solidFill>
                <a:ea typeface="ＭＳ Ｐゴシック" pitchFamily="34" charset="-128"/>
              </a:rPr>
              <a:t>	</a:t>
            </a:r>
            <a:r>
              <a:rPr lang="en-GB" b="0">
                <a:solidFill>
                  <a:srgbClr val="FF0000"/>
                </a:solidFill>
              </a:rPr>
              <a:t>	</a:t>
            </a:r>
          </a:p>
        </p:txBody>
      </p:sp>
      <p:pic>
        <p:nvPicPr>
          <p:cNvPr id="24580" name="Picture 6" descr="16322"/>
          <p:cNvPicPr>
            <a:picLocks noChangeAspect="1" noChangeArrowheads="1"/>
          </p:cNvPicPr>
          <p:nvPr/>
        </p:nvPicPr>
        <p:blipFill>
          <a:blip r:embed="rId3" cstate="print"/>
          <a:srcRect/>
          <a:stretch>
            <a:fillRect/>
          </a:stretch>
        </p:blipFill>
        <p:spPr bwMode="auto">
          <a:xfrm>
            <a:off x="6084888" y="2924175"/>
            <a:ext cx="2808287" cy="1941513"/>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085">
                                            <p:txEl>
                                              <p:pRg st="0" end="0"/>
                                            </p:txEl>
                                          </p:spTgt>
                                        </p:tgtEl>
                                        <p:attrNameLst>
                                          <p:attrName>style.visibility</p:attrName>
                                        </p:attrNameLst>
                                      </p:cBhvr>
                                      <p:to>
                                        <p:strVal val="visible"/>
                                      </p:to>
                                    </p:set>
                                    <p:anim calcmode="lin" valueType="num">
                                      <p:cBhvr additive="base">
                                        <p:cTn id="7" dur="500" fill="hold"/>
                                        <p:tgtEl>
                                          <p:spTgt spid="4300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0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85">
                                            <p:txEl>
                                              <p:pRg st="1" end="1"/>
                                            </p:txEl>
                                          </p:spTgt>
                                        </p:tgtEl>
                                        <p:attrNameLst>
                                          <p:attrName>style.visibility</p:attrName>
                                        </p:attrNameLst>
                                      </p:cBhvr>
                                      <p:to>
                                        <p:strVal val="visible"/>
                                      </p:to>
                                    </p:set>
                                    <p:anim calcmode="lin" valueType="num">
                                      <p:cBhvr additive="base">
                                        <p:cTn id="13" dur="500" fill="hold"/>
                                        <p:tgtEl>
                                          <p:spTgt spid="4300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0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085">
                                            <p:txEl>
                                              <p:pRg st="2" end="2"/>
                                            </p:txEl>
                                          </p:spTgt>
                                        </p:tgtEl>
                                        <p:attrNameLst>
                                          <p:attrName>style.visibility</p:attrName>
                                        </p:attrNameLst>
                                      </p:cBhvr>
                                      <p:to>
                                        <p:strVal val="visible"/>
                                      </p:to>
                                    </p:set>
                                    <p:anim calcmode="lin" valueType="num">
                                      <p:cBhvr additive="base">
                                        <p:cTn id="19" dur="500" fill="hold"/>
                                        <p:tgtEl>
                                          <p:spTgt spid="4300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0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085">
                                            <p:txEl>
                                              <p:pRg st="3" end="3"/>
                                            </p:txEl>
                                          </p:spTgt>
                                        </p:tgtEl>
                                        <p:attrNameLst>
                                          <p:attrName>style.visibility</p:attrName>
                                        </p:attrNameLst>
                                      </p:cBhvr>
                                      <p:to>
                                        <p:strVal val="visible"/>
                                      </p:to>
                                    </p:set>
                                    <p:anim calcmode="lin" valueType="num">
                                      <p:cBhvr additive="base">
                                        <p:cTn id="25" dur="500" fill="hold"/>
                                        <p:tgtEl>
                                          <p:spTgt spid="4300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08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algn="ctr">
              <a:defRPr/>
            </a:pPr>
            <a:r>
              <a:rPr lang="en-US" sz="3600" b="1" smtClean="0">
                <a:solidFill>
                  <a:schemeClr val="bg1"/>
                </a:solidFill>
                <a:effectLst>
                  <a:outerShdw blurRad="38100" dist="38100" dir="2700000" algn="tl">
                    <a:srgbClr val="000000"/>
                  </a:outerShdw>
                </a:effectLst>
                <a:latin typeface="Calibri" pitchFamily="34" charset="0"/>
              </a:rPr>
              <a:t>Contribution of food safety to </a:t>
            </a:r>
            <a:br>
              <a:rPr lang="en-US" sz="3600" b="1" smtClean="0">
                <a:solidFill>
                  <a:schemeClr val="bg1"/>
                </a:solidFill>
                <a:effectLst>
                  <a:outerShdw blurRad="38100" dist="38100" dir="2700000" algn="tl">
                    <a:srgbClr val="000000"/>
                  </a:outerShdw>
                </a:effectLst>
                <a:latin typeface="Calibri" pitchFamily="34" charset="0"/>
              </a:rPr>
            </a:br>
            <a:r>
              <a:rPr lang="en-US" sz="3600" b="1" smtClean="0">
                <a:solidFill>
                  <a:schemeClr val="bg1"/>
                </a:solidFill>
                <a:effectLst>
                  <a:outerShdw blurRad="38100" dist="38100" dir="2700000" algn="tl">
                    <a:srgbClr val="000000"/>
                  </a:outerShdw>
                </a:effectLst>
                <a:latin typeface="Calibri" pitchFamily="34" charset="0"/>
              </a:rPr>
              <a:t>food security</a:t>
            </a:r>
            <a:endParaRPr lang="en-GB" sz="3600" b="1" smtClean="0">
              <a:solidFill>
                <a:schemeClr val="bg1"/>
              </a:solidFill>
              <a:effectLst>
                <a:outerShdw blurRad="38100" dist="38100" dir="2700000" algn="tl">
                  <a:srgbClr val="000000"/>
                </a:outerShdw>
              </a:effectLst>
              <a:latin typeface="Calibri" pitchFamily="34" charset="0"/>
            </a:endParaRPr>
          </a:p>
        </p:txBody>
      </p:sp>
      <p:sp>
        <p:nvSpPr>
          <p:cNvPr id="466947" name="Rectangle 3"/>
          <p:cNvSpPr>
            <a:spLocks noGrp="1" noChangeArrowheads="1"/>
          </p:cNvSpPr>
          <p:nvPr>
            <p:ph type="body" sz="half" idx="1"/>
          </p:nvPr>
        </p:nvSpPr>
        <p:spPr>
          <a:xfrm>
            <a:off x="323850" y="1557338"/>
            <a:ext cx="5256213" cy="4967287"/>
          </a:xfrm>
        </p:spPr>
        <p:txBody>
          <a:bodyPr/>
          <a:lstStyle/>
          <a:p>
            <a:pPr marL="533400" indent="-533400">
              <a:spcAft>
                <a:spcPct val="30000"/>
              </a:spcAft>
              <a:buFont typeface="Wingdings" pitchFamily="2" charset="2"/>
              <a:buNone/>
              <a:defRPr/>
            </a:pPr>
            <a:endParaRPr lang="en-GB" sz="2000" dirty="0" smtClean="0">
              <a:solidFill>
                <a:schemeClr val="tx1"/>
              </a:solidFill>
              <a:effectLst>
                <a:outerShdw blurRad="38100" dist="38100" dir="2700000" algn="tl">
                  <a:srgbClr val="FFFFFF"/>
                </a:outerShdw>
              </a:effectLst>
              <a:latin typeface="Calibri" pitchFamily="34" charset="0"/>
            </a:endParaRPr>
          </a:p>
          <a:p>
            <a:pPr marL="533400" indent="-533400">
              <a:spcAft>
                <a:spcPct val="30000"/>
              </a:spcAft>
              <a:defRPr/>
            </a:pPr>
            <a:r>
              <a:rPr lang="en-US" dirty="0" smtClean="0">
                <a:solidFill>
                  <a:schemeClr val="tx1"/>
                </a:solidFill>
              </a:rPr>
              <a:t>Prevention and reduction of </a:t>
            </a:r>
            <a:r>
              <a:rPr lang="en-US" dirty="0" err="1" smtClean="0">
                <a:solidFill>
                  <a:schemeClr val="tx1"/>
                </a:solidFill>
              </a:rPr>
              <a:t>foodborne</a:t>
            </a:r>
            <a:r>
              <a:rPr lang="en-US" dirty="0" smtClean="0">
                <a:solidFill>
                  <a:schemeClr val="tx1"/>
                </a:solidFill>
              </a:rPr>
              <a:t> illness among vulnerable populations, increasing productivity and livelihoods</a:t>
            </a:r>
          </a:p>
          <a:p>
            <a:pPr marL="533400" indent="-533400">
              <a:spcAft>
                <a:spcPct val="30000"/>
              </a:spcAft>
              <a:defRPr/>
            </a:pPr>
            <a:r>
              <a:rPr lang="en-US" dirty="0" smtClean="0">
                <a:solidFill>
                  <a:schemeClr val="tx1"/>
                </a:solidFill>
              </a:rPr>
              <a:t>Reducing food losses (pre and post harvest), increasing available food</a:t>
            </a:r>
          </a:p>
          <a:p>
            <a:pPr marL="533400" indent="-533400">
              <a:spcAft>
                <a:spcPct val="30000"/>
              </a:spcAft>
              <a:defRPr/>
            </a:pPr>
            <a:r>
              <a:rPr lang="en-US" dirty="0" smtClean="0">
                <a:solidFill>
                  <a:schemeClr val="tx1"/>
                </a:solidFill>
              </a:rPr>
              <a:t>Increasing market access, increasing purchasing power</a:t>
            </a:r>
          </a:p>
          <a:p>
            <a:pPr marL="533400" indent="-533400">
              <a:spcAft>
                <a:spcPct val="50000"/>
              </a:spcAft>
              <a:buClr>
                <a:srgbClr val="FFFF00"/>
              </a:buClr>
              <a:buFont typeface="Wingdings" pitchFamily="2" charset="2"/>
              <a:buNone/>
              <a:defRPr/>
            </a:pPr>
            <a:endParaRPr lang="en-GB" sz="2400" b="1" dirty="0" smtClean="0">
              <a:solidFill>
                <a:schemeClr val="tx1"/>
              </a:solidFill>
              <a:effectLst>
                <a:outerShdw blurRad="38100" dist="38100" dir="2700000" algn="tl">
                  <a:srgbClr val="FFFFFF"/>
                </a:outerShdw>
              </a:effectLst>
              <a:latin typeface="Calibri" pitchFamily="34" charset="0"/>
            </a:endParaRPr>
          </a:p>
        </p:txBody>
      </p:sp>
      <p:pic>
        <p:nvPicPr>
          <p:cNvPr id="25604" name="Picture 4" descr="1076270162_medium"/>
          <p:cNvPicPr>
            <a:picLocks noGrp="1" noChangeAspect="1" noChangeArrowheads="1"/>
          </p:cNvPicPr>
          <p:nvPr>
            <p:ph sz="half" idx="2"/>
          </p:nvPr>
        </p:nvPicPr>
        <p:blipFill>
          <a:blip r:embed="rId3" cstate="print"/>
          <a:srcRect/>
          <a:stretch>
            <a:fillRect/>
          </a:stretch>
        </p:blipFill>
        <p:spPr>
          <a:xfrm>
            <a:off x="5435600" y="2689225"/>
            <a:ext cx="3457575" cy="2287588"/>
          </a:xfr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947">
                                            <p:txEl>
                                              <p:pRg st="1" end="1"/>
                                            </p:txEl>
                                          </p:spTgt>
                                        </p:tgtEl>
                                        <p:attrNameLst>
                                          <p:attrName>style.visibility</p:attrName>
                                        </p:attrNameLst>
                                      </p:cBhvr>
                                      <p:to>
                                        <p:strVal val="visible"/>
                                      </p:to>
                                    </p:set>
                                    <p:anim calcmode="lin" valueType="num">
                                      <p:cBhvr additive="base">
                                        <p:cTn id="7" dur="500" fill="hold"/>
                                        <p:tgtEl>
                                          <p:spTgt spid="466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947">
                                            <p:txEl>
                                              <p:pRg st="2" end="2"/>
                                            </p:txEl>
                                          </p:spTgt>
                                        </p:tgtEl>
                                        <p:attrNameLst>
                                          <p:attrName>style.visibility</p:attrName>
                                        </p:attrNameLst>
                                      </p:cBhvr>
                                      <p:to>
                                        <p:strVal val="visible"/>
                                      </p:to>
                                    </p:set>
                                    <p:anim calcmode="lin" valueType="num">
                                      <p:cBhvr additive="base">
                                        <p:cTn id="13"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6947">
                                            <p:txEl>
                                              <p:pRg st="3" end="3"/>
                                            </p:txEl>
                                          </p:spTgt>
                                        </p:tgtEl>
                                        <p:attrNameLst>
                                          <p:attrName>style.visibility</p:attrName>
                                        </p:attrNameLst>
                                      </p:cBhvr>
                                      <p:to>
                                        <p:strVal val="visible"/>
                                      </p:to>
                                    </p:set>
                                    <p:anim calcmode="lin" valueType="num">
                                      <p:cBhvr additive="base">
                                        <p:cTn id="19" dur="500" fill="hold"/>
                                        <p:tgtEl>
                                          <p:spTgt spid="466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187450" y="333375"/>
            <a:ext cx="7632700" cy="1282700"/>
          </a:xfrm>
        </p:spPr>
        <p:txBody>
          <a:bodyPr/>
          <a:lstStyle/>
          <a:p>
            <a:pPr>
              <a:defRPr/>
            </a:pPr>
            <a:r>
              <a:rPr lang="en-US" sz="3000" b="1" smtClean="0">
                <a:solidFill>
                  <a:schemeClr val="bg1"/>
                </a:solidFill>
                <a:effectLst>
                  <a:outerShdw blurRad="38100" dist="38100" dir="2700000" algn="tl">
                    <a:srgbClr val="000000"/>
                  </a:outerShdw>
                </a:effectLst>
                <a:latin typeface="Trebuchet MS" pitchFamily="34" charset="0"/>
              </a:rPr>
              <a:t>A </a:t>
            </a:r>
            <a:r>
              <a:rPr lang="en-US" sz="3000" b="1" smtClean="0">
                <a:solidFill>
                  <a:schemeClr val="bg1"/>
                </a:solidFill>
                <a:effectLst>
                  <a:outerShdw blurRad="38100" dist="38100" dir="2700000" algn="tl">
                    <a:srgbClr val="000000"/>
                  </a:outerShdw>
                </a:effectLst>
              </a:rPr>
              <a:t>“</a:t>
            </a:r>
            <a:r>
              <a:rPr lang="en-US" sz="3000" b="1" smtClean="0">
                <a:solidFill>
                  <a:schemeClr val="bg1"/>
                </a:solidFill>
                <a:effectLst>
                  <a:outerShdw blurRad="38100" dist="38100" dir="2700000" algn="tl">
                    <a:srgbClr val="000000"/>
                  </a:outerShdw>
                </a:effectLst>
                <a:latin typeface="Trebuchet MS" pitchFamily="34" charset="0"/>
              </a:rPr>
              <a:t>Twin Track</a:t>
            </a:r>
            <a:r>
              <a:rPr lang="en-US" sz="3000" b="1" smtClean="0">
                <a:solidFill>
                  <a:schemeClr val="bg1"/>
                </a:solidFill>
                <a:effectLst>
                  <a:outerShdw blurRad="38100" dist="38100" dir="2700000" algn="tl">
                    <a:srgbClr val="000000"/>
                  </a:outerShdw>
                </a:effectLst>
              </a:rPr>
              <a:t>”</a:t>
            </a:r>
            <a:r>
              <a:rPr lang="en-US" sz="3000" b="1" smtClean="0">
                <a:solidFill>
                  <a:schemeClr val="bg1"/>
                </a:solidFill>
                <a:effectLst>
                  <a:outerShdw blurRad="38100" dist="38100" dir="2700000" algn="tl">
                    <a:srgbClr val="000000"/>
                  </a:outerShdw>
                </a:effectLst>
                <a:latin typeface="Trebuchet MS" pitchFamily="34" charset="0"/>
              </a:rPr>
              <a:t> approach to food security</a:t>
            </a:r>
            <a:endParaRPr lang="en-GB" sz="3000" b="1" smtClean="0">
              <a:solidFill>
                <a:schemeClr val="bg1"/>
              </a:solidFill>
              <a:effectLst>
                <a:outerShdw blurRad="38100" dist="38100" dir="2700000" algn="tl">
                  <a:srgbClr val="000000"/>
                </a:outerShdw>
              </a:effectLst>
              <a:latin typeface="Trebuchet MS" pitchFamily="34" charset="0"/>
            </a:endParaRPr>
          </a:p>
        </p:txBody>
      </p:sp>
      <p:sp>
        <p:nvSpPr>
          <p:cNvPr id="439299" name="Rectangle 3"/>
          <p:cNvSpPr>
            <a:spLocks noGrp="1" noChangeArrowheads="1"/>
          </p:cNvSpPr>
          <p:nvPr>
            <p:ph type="body" idx="1"/>
          </p:nvPr>
        </p:nvSpPr>
        <p:spPr>
          <a:xfrm>
            <a:off x="250825" y="1628775"/>
            <a:ext cx="8569325" cy="4824413"/>
          </a:xfrm>
        </p:spPr>
        <p:txBody>
          <a:bodyPr/>
          <a:lstStyle/>
          <a:p>
            <a:pPr marL="533400" indent="-533400">
              <a:buFont typeface="Wingdings" pitchFamily="2" charset="2"/>
              <a:buNone/>
              <a:defRPr/>
            </a:pPr>
            <a:endParaRPr lang="en-GB" sz="2400" dirty="0" smtClean="0">
              <a:solidFill>
                <a:schemeClr val="tx1"/>
              </a:solidFill>
              <a:effectLst>
                <a:outerShdw blurRad="38100" dist="38100" dir="2700000" algn="tl">
                  <a:srgbClr val="FFFFFF"/>
                </a:outerShdw>
              </a:effectLst>
              <a:latin typeface="Calibri" pitchFamily="34" charset="0"/>
            </a:endParaRPr>
          </a:p>
          <a:p>
            <a:pPr marL="533400" indent="-533400">
              <a:spcAft>
                <a:spcPct val="50000"/>
              </a:spcAft>
              <a:buClr>
                <a:srgbClr val="FFFF00"/>
              </a:buClr>
              <a:buFont typeface="Wingdings" pitchFamily="2" charset="2"/>
              <a:buAutoNum type="arabicPeriod"/>
              <a:defRPr/>
            </a:pPr>
            <a:r>
              <a:rPr lang="en-GB" dirty="0" smtClean="0">
                <a:solidFill>
                  <a:schemeClr val="tx1"/>
                </a:solidFill>
              </a:rPr>
              <a:t>Rural Development /Productivity Enhancement: ensure policies and programmes to sustainably boost food supply and establish resilient food systems that deliver safe and quality food</a:t>
            </a:r>
          </a:p>
          <a:p>
            <a:pPr marL="533400" indent="-533400">
              <a:spcAft>
                <a:spcPct val="50000"/>
              </a:spcAft>
              <a:buClr>
                <a:srgbClr val="FFFF00"/>
              </a:buClr>
              <a:buFont typeface="Wingdings" pitchFamily="2" charset="2"/>
              <a:buAutoNum type="arabicPeriod"/>
              <a:defRPr/>
            </a:pPr>
            <a:r>
              <a:rPr lang="en-GB" dirty="0" smtClean="0">
                <a:solidFill>
                  <a:schemeClr val="tx1"/>
                </a:solidFill>
              </a:rPr>
              <a:t>Direct and immediate access to food: through both direct food transfer, social safety nets, provision of resources, public work programmes, and nutrition intervention programmes</a:t>
            </a:r>
          </a:p>
          <a:p>
            <a:pPr marL="533400" indent="-533400">
              <a:spcAft>
                <a:spcPct val="50000"/>
              </a:spcAft>
              <a:buClr>
                <a:srgbClr val="FFFF00"/>
              </a:buClr>
              <a:buFont typeface="Wingdings" pitchFamily="2" charset="2"/>
              <a:buAutoNum type="arabicPeriod"/>
              <a:defRPr/>
            </a:pPr>
            <a:r>
              <a:rPr lang="en-US" dirty="0" smtClean="0">
                <a:solidFill>
                  <a:schemeClr val="tx1"/>
                </a:solidFill>
              </a:rPr>
              <a:t>The “four pillars” are integral to this approach</a:t>
            </a:r>
            <a:endParaRPr lang="en-GB" dirty="0" smtClean="0">
              <a:solidFill>
                <a:schemeClr val="tx1"/>
              </a:solidFill>
            </a:endParaRPr>
          </a:p>
          <a:p>
            <a:pPr marL="533400" indent="-533400">
              <a:spcAft>
                <a:spcPct val="50000"/>
              </a:spcAft>
              <a:buClr>
                <a:srgbClr val="FFFF00"/>
              </a:buClr>
              <a:buFont typeface="Wingdings" pitchFamily="2" charset="2"/>
              <a:buNone/>
              <a:defRPr/>
            </a:pPr>
            <a:endParaRPr lang="en-GB" sz="2400" dirty="0" smtClean="0">
              <a:solidFill>
                <a:schemeClr val="tx1"/>
              </a:solidFill>
              <a:effectLst>
                <a:outerShdw blurRad="38100" dist="38100" dir="2700000" algn="tl">
                  <a:srgbClr val="FFFFFF"/>
                </a:outerShdw>
              </a:effectLst>
              <a:latin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9299">
                                            <p:txEl>
                                              <p:pRg st="1" end="1"/>
                                            </p:txEl>
                                          </p:spTgt>
                                        </p:tgtEl>
                                        <p:attrNameLst>
                                          <p:attrName>style.visibility</p:attrName>
                                        </p:attrNameLst>
                                      </p:cBhvr>
                                      <p:to>
                                        <p:strVal val="visible"/>
                                      </p:to>
                                    </p:set>
                                    <p:anim calcmode="lin" valueType="num">
                                      <p:cBhvr additive="base">
                                        <p:cTn id="7" dur="500" fill="hold"/>
                                        <p:tgtEl>
                                          <p:spTgt spid="4392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9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9299">
                                            <p:txEl>
                                              <p:pRg st="2" end="2"/>
                                            </p:txEl>
                                          </p:spTgt>
                                        </p:tgtEl>
                                        <p:attrNameLst>
                                          <p:attrName>style.visibility</p:attrName>
                                        </p:attrNameLst>
                                      </p:cBhvr>
                                      <p:to>
                                        <p:strVal val="visible"/>
                                      </p:to>
                                    </p:set>
                                    <p:anim calcmode="lin" valueType="num">
                                      <p:cBhvr additive="base">
                                        <p:cTn id="13" dur="500" fill="hold"/>
                                        <p:tgtEl>
                                          <p:spTgt spid="439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9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9299">
                                            <p:txEl>
                                              <p:pRg st="3" end="3"/>
                                            </p:txEl>
                                          </p:spTgt>
                                        </p:tgtEl>
                                        <p:attrNameLst>
                                          <p:attrName>style.visibility</p:attrName>
                                        </p:attrNameLst>
                                      </p:cBhvr>
                                      <p:to>
                                        <p:strVal val="visible"/>
                                      </p:to>
                                    </p:set>
                                    <p:anim calcmode="lin" valueType="num">
                                      <p:cBhvr additive="base">
                                        <p:cTn id="19" dur="500" fill="hold"/>
                                        <p:tgtEl>
                                          <p:spTgt spid="4392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9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1346" name="Rectangle 2"/>
          <p:cNvSpPr>
            <a:spLocks noGrp="1" noChangeArrowheads="1"/>
          </p:cNvSpPr>
          <p:nvPr>
            <p:ph type="title" idx="4294967295"/>
          </p:nvPr>
        </p:nvSpPr>
        <p:spPr>
          <a:xfrm>
            <a:off x="2555875" y="333375"/>
            <a:ext cx="4824413" cy="1295400"/>
          </a:xfrm>
        </p:spPr>
        <p:txBody>
          <a:bodyPr/>
          <a:lstStyle/>
          <a:p>
            <a:pPr eaLnBrk="1" hangingPunct="1">
              <a:defRPr/>
            </a:pPr>
            <a:r>
              <a:rPr lang="en-US" smtClean="0">
                <a:solidFill>
                  <a:schemeClr val="bg1"/>
                </a:solidFill>
                <a:effectLst>
                  <a:outerShdw blurRad="38100" dist="38100" dir="2700000" algn="tl">
                    <a:srgbClr val="000000"/>
                  </a:outerShdw>
                </a:effectLst>
              </a:rPr>
              <a:t>Focus on food safety</a:t>
            </a:r>
          </a:p>
        </p:txBody>
      </p:sp>
      <p:pic>
        <p:nvPicPr>
          <p:cNvPr id="27651" name="Picture 3" descr="Chapter1Map010406"/>
          <p:cNvPicPr>
            <a:picLocks noGrp="1" noChangeAspect="1" noChangeArrowheads="1"/>
          </p:cNvPicPr>
          <p:nvPr>
            <p:ph idx="4294967295"/>
          </p:nvPr>
        </p:nvPicPr>
        <p:blipFill>
          <a:blip r:embed="rId3" cstate="print"/>
          <a:srcRect/>
          <a:stretch>
            <a:fillRect/>
          </a:stretch>
        </p:blipFill>
        <p:spPr>
          <a:xfrm>
            <a:off x="1476375" y="1400175"/>
            <a:ext cx="6594475" cy="4695825"/>
          </a:xfrm>
        </p:spPr>
      </p:pic>
      <p:sp>
        <p:nvSpPr>
          <p:cNvPr id="27652" name="Text Box 4"/>
          <p:cNvSpPr txBox="1">
            <a:spLocks noChangeArrowheads="1"/>
          </p:cNvSpPr>
          <p:nvPr/>
        </p:nvSpPr>
        <p:spPr bwMode="auto">
          <a:xfrm>
            <a:off x="4067175" y="1557338"/>
            <a:ext cx="1657350" cy="730250"/>
          </a:xfrm>
          <a:prstGeom prst="rect">
            <a:avLst/>
          </a:prstGeom>
          <a:noFill/>
          <a:ln w="9525">
            <a:noFill/>
            <a:miter lim="800000"/>
            <a:headEnd/>
            <a:tailEnd/>
          </a:ln>
        </p:spPr>
        <p:txBody>
          <a:bodyPr>
            <a:spAutoFit/>
          </a:bodyPr>
          <a:lstStyle/>
          <a:p>
            <a:pPr algn="ctr" eaLnBrk="1" hangingPunct="1">
              <a:spcBef>
                <a:spcPct val="50000"/>
              </a:spcBef>
              <a:buClrTx/>
              <a:buSzTx/>
              <a:buFontTx/>
              <a:buNone/>
            </a:pPr>
            <a:r>
              <a:rPr lang="en-US" sz="1400">
                <a:solidFill>
                  <a:schemeClr val="tx1"/>
                </a:solidFill>
                <a:latin typeface="Arial" charset="0"/>
              </a:rPr>
              <a:t>Increasing population and demand for food</a:t>
            </a:r>
          </a:p>
        </p:txBody>
      </p:sp>
      <p:sp>
        <p:nvSpPr>
          <p:cNvPr id="27653" name="Text Box 5"/>
          <p:cNvSpPr txBox="1">
            <a:spLocks noChangeArrowheads="1"/>
          </p:cNvSpPr>
          <p:nvPr/>
        </p:nvSpPr>
        <p:spPr bwMode="auto">
          <a:xfrm>
            <a:off x="6372225" y="4724400"/>
            <a:ext cx="1295400" cy="942975"/>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sz="1400">
                <a:solidFill>
                  <a:schemeClr val="tx1"/>
                </a:solidFill>
                <a:latin typeface="Arial" charset="0"/>
              </a:rPr>
              <a:t>Changing hazards e.g. resistant microbes</a:t>
            </a:r>
          </a:p>
        </p:txBody>
      </p:sp>
      <p:sp>
        <p:nvSpPr>
          <p:cNvPr id="441350" name="Line 6"/>
          <p:cNvSpPr>
            <a:spLocks noChangeShapeType="1"/>
          </p:cNvSpPr>
          <p:nvPr/>
        </p:nvSpPr>
        <p:spPr bwMode="auto">
          <a:xfrm flipH="1">
            <a:off x="4787900" y="2349500"/>
            <a:ext cx="0" cy="792163"/>
          </a:xfrm>
          <a:prstGeom prst="line">
            <a:avLst/>
          </a:prstGeom>
          <a:noFill/>
          <a:ln w="44450">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441351" name="Line 7"/>
          <p:cNvSpPr>
            <a:spLocks noChangeShapeType="1"/>
          </p:cNvSpPr>
          <p:nvPr/>
        </p:nvSpPr>
        <p:spPr bwMode="auto">
          <a:xfrm flipH="1" flipV="1">
            <a:off x="5867400" y="4292600"/>
            <a:ext cx="504825" cy="431800"/>
          </a:xfrm>
          <a:prstGeom prst="line">
            <a:avLst/>
          </a:prstGeom>
          <a:noFill/>
          <a:ln w="44450">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27656" name="Text Box 8"/>
          <p:cNvSpPr txBox="1">
            <a:spLocks noChangeArrowheads="1"/>
          </p:cNvSpPr>
          <p:nvPr/>
        </p:nvSpPr>
        <p:spPr bwMode="auto">
          <a:xfrm>
            <a:off x="2051050" y="4724400"/>
            <a:ext cx="1584325" cy="730250"/>
          </a:xfrm>
          <a:prstGeom prst="rect">
            <a:avLst/>
          </a:prstGeom>
          <a:noFill/>
          <a:ln w="9525">
            <a:noFill/>
            <a:miter lim="800000"/>
            <a:headEnd/>
            <a:tailEnd/>
          </a:ln>
        </p:spPr>
        <p:txBody>
          <a:bodyPr>
            <a:spAutoFit/>
          </a:bodyPr>
          <a:lstStyle/>
          <a:p>
            <a:pPr eaLnBrk="1" hangingPunct="1">
              <a:spcBef>
                <a:spcPct val="50000"/>
              </a:spcBef>
              <a:buClrTx/>
              <a:buSzTx/>
              <a:buFontTx/>
              <a:buNone/>
            </a:pPr>
            <a:r>
              <a:rPr lang="en-GB" altLang="zh-CN" sz="1400">
                <a:solidFill>
                  <a:schemeClr val="tx1"/>
                </a:solidFill>
                <a:latin typeface="Arial" charset="0"/>
                <a:ea typeface="SimSun" pitchFamily="2" charset="-122"/>
              </a:rPr>
              <a:t>Changing human/animal interactions</a:t>
            </a:r>
            <a:endParaRPr lang="en-US" sz="1400">
              <a:solidFill>
                <a:schemeClr val="tx1"/>
              </a:solidFill>
              <a:latin typeface="Arial" charset="0"/>
            </a:endParaRPr>
          </a:p>
        </p:txBody>
      </p:sp>
      <p:sp>
        <p:nvSpPr>
          <p:cNvPr id="441353" name="Line 9"/>
          <p:cNvSpPr>
            <a:spLocks noChangeShapeType="1"/>
          </p:cNvSpPr>
          <p:nvPr/>
        </p:nvSpPr>
        <p:spPr bwMode="auto">
          <a:xfrm flipV="1">
            <a:off x="3419475" y="4292600"/>
            <a:ext cx="647700" cy="504825"/>
          </a:xfrm>
          <a:prstGeom prst="line">
            <a:avLst/>
          </a:prstGeom>
          <a:noFill/>
          <a:ln w="44450">
            <a:solidFill>
              <a:schemeClr val="tx1"/>
            </a:solidFill>
            <a:round/>
            <a:headEnd/>
            <a:tailEnd type="triangle" w="med" len="med"/>
          </a:ln>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a:xfrm>
            <a:off x="2627313" y="404813"/>
            <a:ext cx="4321175" cy="935037"/>
          </a:xfrm>
        </p:spPr>
        <p:txBody>
          <a:bodyPr/>
          <a:lstStyle/>
          <a:p>
            <a:pPr eaLnBrk="1" hangingPunct="1">
              <a:defRPr/>
            </a:pPr>
            <a:r>
              <a:rPr lang="en-US" sz="3600" b="1" smtClean="0">
                <a:solidFill>
                  <a:schemeClr val="bg1"/>
                </a:solidFill>
                <a:effectLst>
                  <a:outerShdw blurRad="38100" dist="38100" dir="2700000" algn="tl">
                    <a:srgbClr val="000000"/>
                  </a:outerShdw>
                </a:effectLst>
                <a:latin typeface="Calibri" pitchFamily="34" charset="0"/>
              </a:rPr>
              <a:t>Food chain approach</a:t>
            </a:r>
            <a:r>
              <a:rPr lang="en-US" sz="3600" b="1" smtClean="0">
                <a:latin typeface="Calibri" pitchFamily="34" charset="0"/>
              </a:rPr>
              <a:t> </a:t>
            </a:r>
            <a:endParaRPr lang="en-GB" sz="3600" b="1" smtClean="0">
              <a:latin typeface="Calibri" pitchFamily="34" charset="0"/>
            </a:endParaRPr>
          </a:p>
        </p:txBody>
      </p:sp>
      <p:sp>
        <p:nvSpPr>
          <p:cNvPr id="443395" name="Rectangle 3"/>
          <p:cNvSpPr>
            <a:spLocks noChangeArrowheads="1"/>
          </p:cNvSpPr>
          <p:nvPr/>
        </p:nvSpPr>
        <p:spPr bwMode="auto">
          <a:xfrm>
            <a:off x="4859338" y="1773238"/>
            <a:ext cx="4284662" cy="4549775"/>
          </a:xfrm>
          <a:prstGeom prst="rect">
            <a:avLst/>
          </a:prstGeom>
          <a:noFill/>
          <a:ln w="9525">
            <a:noFill/>
            <a:miter lim="800000"/>
            <a:headEnd/>
            <a:tailEnd/>
          </a:ln>
        </p:spPr>
        <p:txBody>
          <a:bodyPr>
            <a:spAutoFit/>
          </a:bodyPr>
          <a:lstStyle/>
          <a:p>
            <a:pPr marL="363538" indent="-363538">
              <a:spcBef>
                <a:spcPct val="0"/>
              </a:spcBef>
              <a:spcAft>
                <a:spcPct val="20000"/>
              </a:spcAft>
              <a:buClr>
                <a:schemeClr val="bg1"/>
              </a:buClr>
              <a:buSzTx/>
              <a:buFont typeface="Wingdings" pitchFamily="2" charset="2"/>
              <a:buChar char="q"/>
              <a:defRPr/>
            </a:pPr>
            <a:r>
              <a:rPr lang="en-GB" sz="2200" b="0">
                <a:solidFill>
                  <a:schemeClr val="tx1"/>
                </a:solidFill>
                <a:effectLst>
                  <a:outerShdw blurRad="38100" dist="38100" dir="2700000" algn="tl">
                    <a:srgbClr val="FFFFFF"/>
                  </a:outerShdw>
                </a:effectLst>
              </a:rPr>
              <a:t>Food</a:t>
            </a:r>
            <a:r>
              <a:rPr lang="en-GB" sz="2200">
                <a:solidFill>
                  <a:schemeClr val="tx1"/>
                </a:solidFill>
                <a:effectLst>
                  <a:outerShdw blurRad="38100" dist="38100" dir="2700000" algn="tl">
                    <a:srgbClr val="FFFFFF"/>
                  </a:outerShdw>
                </a:effectLst>
              </a:rPr>
              <a:t> safety hazards</a:t>
            </a:r>
            <a:r>
              <a:rPr lang="en-GB" sz="2200">
                <a:solidFill>
                  <a:schemeClr val="tx1"/>
                </a:solidFill>
              </a:rPr>
              <a:t> may arise at different stages of the  food  supply</a:t>
            </a:r>
          </a:p>
          <a:p>
            <a:pPr marL="363538" indent="-363538">
              <a:spcBef>
                <a:spcPct val="0"/>
              </a:spcBef>
              <a:spcAft>
                <a:spcPct val="20000"/>
              </a:spcAft>
              <a:buClr>
                <a:schemeClr val="bg1"/>
              </a:buClr>
              <a:buSzTx/>
              <a:buFont typeface="Wingdings" pitchFamily="2" charset="2"/>
              <a:buChar char="q"/>
              <a:defRPr/>
            </a:pPr>
            <a:r>
              <a:rPr lang="en-US" sz="2200">
                <a:solidFill>
                  <a:schemeClr val="tx1"/>
                </a:solidFill>
                <a:effectLst>
                  <a:outerShdw blurRad="38100" dist="38100" dir="2700000" algn="tl">
                    <a:srgbClr val="FFFFFF"/>
                  </a:outerShdw>
                </a:effectLst>
              </a:rPr>
              <a:t>Food control</a:t>
            </a:r>
            <a:r>
              <a:rPr lang="en-US" sz="2200">
                <a:solidFill>
                  <a:schemeClr val="tx1"/>
                </a:solidFill>
              </a:rPr>
              <a:t> – both at the public and private level – has moved to a </a:t>
            </a:r>
            <a:r>
              <a:rPr lang="en-US" sz="2200">
                <a:solidFill>
                  <a:schemeClr val="tx1"/>
                </a:solidFill>
                <a:effectLst>
                  <a:outerShdw blurRad="38100" dist="38100" dir="2700000" algn="tl">
                    <a:srgbClr val="FFFFFF"/>
                  </a:outerShdw>
                </a:effectLst>
              </a:rPr>
              <a:t>“food chain approach”</a:t>
            </a:r>
            <a:r>
              <a:rPr lang="en-US" sz="2200">
                <a:solidFill>
                  <a:schemeClr val="tx1"/>
                </a:solidFill>
              </a:rPr>
              <a:t>: all actors in the chain are responsible for food safety – </a:t>
            </a:r>
            <a:r>
              <a:rPr lang="en-US" sz="2200">
                <a:solidFill>
                  <a:srgbClr val="FFFF00"/>
                </a:solidFill>
                <a:effectLst>
                  <a:outerShdw blurRad="38100" dist="38100" dir="2700000" algn="tl">
                    <a:srgbClr val="000000"/>
                  </a:outerShdw>
                </a:effectLst>
              </a:rPr>
              <a:t>A PREVENTATIVE APPOACH BASED ON RISK ANALYSIS RATHER THAN REACTIVE APPROACH</a:t>
            </a:r>
            <a:endParaRPr lang="en-GB" sz="2200">
              <a:solidFill>
                <a:srgbClr val="FFFF00"/>
              </a:solidFill>
              <a:effectLst>
                <a:outerShdw blurRad="38100" dist="38100" dir="2700000" algn="tl">
                  <a:srgbClr val="000000"/>
                </a:outerShdw>
              </a:effectLst>
            </a:endParaRPr>
          </a:p>
          <a:p>
            <a:pPr marL="363538" indent="-363538">
              <a:spcBef>
                <a:spcPct val="0"/>
              </a:spcBef>
              <a:buClrTx/>
              <a:buSzTx/>
              <a:buFontTx/>
              <a:buNone/>
              <a:defRPr/>
            </a:pPr>
            <a:endParaRPr lang="en-GB" sz="2000">
              <a:solidFill>
                <a:srgbClr val="FFFF00"/>
              </a:solidFill>
              <a:effectLst>
                <a:outerShdw blurRad="38100" dist="38100" dir="2700000" algn="tl">
                  <a:srgbClr val="000000"/>
                </a:outerShdw>
              </a:effectLst>
            </a:endParaRPr>
          </a:p>
        </p:txBody>
      </p:sp>
      <p:graphicFrame>
        <p:nvGraphicFramePr>
          <p:cNvPr id="1026" name="Object 88"/>
          <p:cNvGraphicFramePr>
            <a:graphicFrameLocks noChangeAspect="1"/>
          </p:cNvGraphicFramePr>
          <p:nvPr/>
        </p:nvGraphicFramePr>
        <p:xfrm>
          <a:off x="323850" y="1341438"/>
          <a:ext cx="4514850" cy="5111750"/>
        </p:xfrm>
        <a:graphic>
          <a:graphicData uri="http://schemas.openxmlformats.org/presentationml/2006/ole">
            <p:oleObj spid="_x0000_s1026" name="Photo Editor Photo" r:id="rId4" imgW="6163535" imgH="6980952" progId="">
              <p:embed/>
            </p:oleObj>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 calcmode="lin" valueType="num">
                                      <p:cBhvr additive="base">
                                        <p:cTn id="7" dur="500" fill="hold"/>
                                        <p:tgtEl>
                                          <p:spTgt spid="443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3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3395">
                                            <p:txEl>
                                              <p:pRg st="1" end="1"/>
                                            </p:txEl>
                                          </p:spTgt>
                                        </p:tgtEl>
                                        <p:attrNameLst>
                                          <p:attrName>style.visibility</p:attrName>
                                        </p:attrNameLst>
                                      </p:cBhvr>
                                      <p:to>
                                        <p:strVal val="visible"/>
                                      </p:to>
                                    </p:set>
                                    <p:anim calcmode="lin" valueType="num">
                                      <p:cBhvr additive="base">
                                        <p:cTn id="13" dur="500" fill="hold"/>
                                        <p:tgtEl>
                                          <p:spTgt spid="443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3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5442" name="Rectangle 2"/>
          <p:cNvSpPr>
            <a:spLocks noGrp="1" noChangeArrowheads="1"/>
          </p:cNvSpPr>
          <p:nvPr>
            <p:ph type="title" sz="quarter" idx="4294967295"/>
          </p:nvPr>
        </p:nvSpPr>
        <p:spPr>
          <a:xfrm>
            <a:off x="1258888" y="188913"/>
            <a:ext cx="8245475" cy="1295400"/>
          </a:xfrm>
        </p:spPr>
        <p:txBody>
          <a:bodyPr/>
          <a:lstStyle/>
          <a:p>
            <a:pPr eaLnBrk="1" hangingPunct="1">
              <a:defRPr/>
            </a:pPr>
            <a:r>
              <a:rPr lang="en-US" sz="3200" b="1" smtClean="0">
                <a:solidFill>
                  <a:schemeClr val="bg1"/>
                </a:solidFill>
                <a:effectLst>
                  <a:outerShdw blurRad="38100" dist="38100" dir="2700000" algn="tl">
                    <a:srgbClr val="000000"/>
                  </a:outerShdw>
                </a:effectLst>
                <a:latin typeface="Calibri" pitchFamily="34" charset="0"/>
              </a:rPr>
              <a:t>Reorientation of roles and responsibilities</a:t>
            </a:r>
            <a:r>
              <a:rPr lang="en-US" sz="3600" b="1" smtClean="0">
                <a:latin typeface="Calibri" pitchFamily="34" charset="0"/>
              </a:rPr>
              <a:t> </a:t>
            </a:r>
            <a:endParaRPr lang="en-GB" sz="3600" b="1" smtClean="0">
              <a:latin typeface="Calibri" pitchFamily="34" charset="0"/>
            </a:endParaRPr>
          </a:p>
        </p:txBody>
      </p:sp>
      <p:pic>
        <p:nvPicPr>
          <p:cNvPr id="28675" name="Picture 4" descr="18581"/>
          <p:cNvPicPr>
            <a:picLocks noGrp="1" noChangeAspect="1" noChangeArrowheads="1"/>
          </p:cNvPicPr>
          <p:nvPr>
            <p:ph sz="quarter" idx="4294967295"/>
          </p:nvPr>
        </p:nvPicPr>
        <p:blipFill>
          <a:blip r:embed="rId3" cstate="print"/>
          <a:srcRect/>
          <a:stretch>
            <a:fillRect/>
          </a:stretch>
        </p:blipFill>
        <p:spPr>
          <a:xfrm>
            <a:off x="117475" y="1828800"/>
            <a:ext cx="2438400" cy="1600200"/>
          </a:xfrm>
        </p:spPr>
      </p:pic>
      <p:pic>
        <p:nvPicPr>
          <p:cNvPr id="28676" name="Picture 8" descr="bakerbread"/>
          <p:cNvPicPr>
            <a:picLocks noGrp="1" noChangeAspect="1" noChangeArrowheads="1"/>
          </p:cNvPicPr>
          <p:nvPr>
            <p:ph sz="quarter" idx="4294967295"/>
          </p:nvPr>
        </p:nvPicPr>
        <p:blipFill>
          <a:blip r:embed="rId4" cstate="print"/>
          <a:srcRect/>
          <a:stretch>
            <a:fillRect/>
          </a:stretch>
        </p:blipFill>
        <p:spPr>
          <a:xfrm>
            <a:off x="179388" y="4365625"/>
            <a:ext cx="2159000" cy="1431925"/>
          </a:xfrm>
        </p:spPr>
      </p:pic>
      <p:sp>
        <p:nvSpPr>
          <p:cNvPr id="445445" name="Text Box 10"/>
          <p:cNvSpPr txBox="1">
            <a:spLocks noChangeArrowheads="1"/>
          </p:cNvSpPr>
          <p:nvPr/>
        </p:nvSpPr>
        <p:spPr bwMode="auto">
          <a:xfrm>
            <a:off x="3563938" y="1557338"/>
            <a:ext cx="5400675" cy="860425"/>
          </a:xfrm>
          <a:prstGeom prst="rect">
            <a:avLst/>
          </a:prstGeom>
          <a:solidFill>
            <a:schemeClr val="accent1"/>
          </a:solidFill>
          <a:ln w="38100">
            <a:solidFill>
              <a:schemeClr val="tx1"/>
            </a:solidFill>
            <a:miter lim="800000"/>
            <a:headEnd/>
            <a:tailEnd/>
          </a:ln>
        </p:spPr>
        <p:txBody>
          <a:bodyPr>
            <a:spAutoFit/>
          </a:bodyPr>
          <a:lstStyle/>
          <a:p>
            <a:pPr eaLnBrk="1" hangingPunct="1">
              <a:spcBef>
                <a:spcPct val="50000"/>
              </a:spcBef>
              <a:buClrTx/>
              <a:buSzTx/>
              <a:buFontTx/>
              <a:buNone/>
            </a:pPr>
            <a:r>
              <a:rPr lang="en-US" b="0">
                <a:solidFill>
                  <a:schemeClr val="tx1"/>
                </a:solidFill>
              </a:rPr>
              <a:t>Role of Governments is to be guarantors of the system</a:t>
            </a:r>
            <a:endParaRPr lang="en-GB" b="0">
              <a:solidFill>
                <a:schemeClr val="tx1"/>
              </a:solidFill>
            </a:endParaRPr>
          </a:p>
        </p:txBody>
      </p:sp>
      <p:pic>
        <p:nvPicPr>
          <p:cNvPr id="28678" name="Picture 12"/>
          <p:cNvPicPr>
            <a:picLocks noGrp="1" noChangeAspect="1" noChangeArrowheads="1"/>
          </p:cNvPicPr>
          <p:nvPr>
            <p:ph sz="quarter" idx="4294967295"/>
          </p:nvPr>
        </p:nvPicPr>
        <p:blipFill>
          <a:blip r:embed="rId5" cstate="print"/>
          <a:srcRect/>
          <a:stretch>
            <a:fillRect/>
          </a:stretch>
        </p:blipFill>
        <p:spPr>
          <a:xfrm>
            <a:off x="2339975" y="4005263"/>
            <a:ext cx="1468438" cy="2187575"/>
          </a:xfrm>
        </p:spPr>
      </p:pic>
      <p:sp>
        <p:nvSpPr>
          <p:cNvPr id="445447" name="Text Box 16"/>
          <p:cNvSpPr txBox="1">
            <a:spLocks noChangeArrowheads="1"/>
          </p:cNvSpPr>
          <p:nvPr/>
        </p:nvSpPr>
        <p:spPr bwMode="auto">
          <a:xfrm>
            <a:off x="3924300" y="4149725"/>
            <a:ext cx="5040313" cy="1955800"/>
          </a:xfrm>
          <a:prstGeom prst="rect">
            <a:avLst/>
          </a:prstGeom>
          <a:solidFill>
            <a:schemeClr val="accent1"/>
          </a:solidFill>
          <a:ln w="38100">
            <a:solidFill>
              <a:schemeClr val="tx1"/>
            </a:solidFill>
            <a:miter lim="800000"/>
            <a:headEnd/>
            <a:tailEnd/>
          </a:ln>
        </p:spPr>
        <p:txBody>
          <a:bodyPr>
            <a:spAutoFit/>
          </a:bodyPr>
          <a:lstStyle/>
          <a:p>
            <a:pPr eaLnBrk="1" hangingPunct="1">
              <a:spcBef>
                <a:spcPct val="50000"/>
              </a:spcBef>
              <a:buClrTx/>
              <a:buSzTx/>
              <a:buFontTx/>
              <a:buNone/>
            </a:pPr>
            <a:r>
              <a:rPr lang="en-US" b="0">
                <a:solidFill>
                  <a:schemeClr val="tx1"/>
                </a:solidFill>
              </a:rPr>
              <a:t>Food producers and enterprises – develop and manage systems, and to ensure food is safe and have legal responsibility to meet food safety requirements set by the government </a:t>
            </a:r>
            <a:endParaRPr lang="en-GB" b="0">
              <a:solidFill>
                <a:schemeClr val="tx1"/>
              </a:solidFill>
            </a:endParaRPr>
          </a:p>
        </p:txBody>
      </p:sp>
      <p:sp>
        <p:nvSpPr>
          <p:cNvPr id="445448" name="Line 19"/>
          <p:cNvSpPr>
            <a:spLocks noChangeShapeType="1"/>
          </p:cNvSpPr>
          <p:nvPr/>
        </p:nvSpPr>
        <p:spPr bwMode="auto">
          <a:xfrm>
            <a:off x="4643438" y="2781300"/>
            <a:ext cx="0" cy="1081088"/>
          </a:xfrm>
          <a:prstGeom prst="line">
            <a:avLst/>
          </a:prstGeom>
          <a:noFill/>
          <a:ln w="76200">
            <a:solidFill>
              <a:schemeClr val="tx1"/>
            </a:solidFill>
            <a:round/>
            <a:headEnd type="triangle" w="med" len="med"/>
            <a:tailEnd type="triangle" w="med" len="med"/>
          </a:ln>
        </p:spPr>
        <p:txBody>
          <a:bodyPr/>
          <a:lstStyle/>
          <a:p>
            <a:pPr>
              <a:defRPr/>
            </a:pPr>
            <a:endParaRPr lang="en-US">
              <a:effectLst>
                <a:outerShdw blurRad="38100" dist="38100" dir="2700000" algn="tl">
                  <a:srgbClr val="000000">
                    <a:alpha val="43137"/>
                  </a:srgbClr>
                </a:outerShdw>
              </a:effectLst>
            </a:endParaRPr>
          </a:p>
        </p:txBody>
      </p:sp>
      <p:sp>
        <p:nvSpPr>
          <p:cNvPr id="445449" name="Oval 20"/>
          <p:cNvSpPr>
            <a:spLocks noChangeArrowheads="1"/>
          </p:cNvSpPr>
          <p:nvPr/>
        </p:nvSpPr>
        <p:spPr bwMode="auto">
          <a:xfrm>
            <a:off x="4859338" y="2708275"/>
            <a:ext cx="3889375" cy="1225550"/>
          </a:xfrm>
          <a:prstGeom prst="ellipse">
            <a:avLst/>
          </a:prstGeom>
          <a:solidFill>
            <a:srgbClr val="FCFEA0"/>
          </a:solidFill>
          <a:ln w="9525">
            <a:solidFill>
              <a:schemeClr val="tx1"/>
            </a:solidFill>
            <a:round/>
            <a:headEnd/>
            <a:tailEnd/>
          </a:ln>
        </p:spPr>
        <p:txBody>
          <a:bodyPr wrap="none" anchor="ctr"/>
          <a:lstStyle/>
          <a:p>
            <a:pPr algn="ctr" eaLnBrk="1" hangingPunct="1">
              <a:spcBef>
                <a:spcPct val="0"/>
              </a:spcBef>
              <a:buClrTx/>
              <a:buSzTx/>
              <a:buFontTx/>
              <a:buNone/>
            </a:pPr>
            <a:r>
              <a:rPr lang="en-US" b="0">
                <a:solidFill>
                  <a:schemeClr val="tx1"/>
                </a:solidFill>
              </a:rPr>
              <a:t>Open, transparent dialogue</a:t>
            </a:r>
          </a:p>
          <a:p>
            <a:pPr algn="ctr" eaLnBrk="1" hangingPunct="1">
              <a:spcBef>
                <a:spcPct val="0"/>
              </a:spcBef>
              <a:buClrTx/>
              <a:buSzTx/>
              <a:buFontTx/>
              <a:buNone/>
            </a:pPr>
            <a:r>
              <a:rPr lang="en-US" b="0">
                <a:solidFill>
                  <a:schemeClr val="tx1"/>
                </a:solidFill>
              </a:rPr>
              <a:t>Private/Public Partnership</a:t>
            </a:r>
            <a:endParaRPr lang="en-GB" b="0">
              <a:solidFill>
                <a:schemeClr val="tx1"/>
              </a:solidFill>
            </a:endParaRPr>
          </a:p>
        </p:txBody>
      </p:sp>
      <p:pic>
        <p:nvPicPr>
          <p:cNvPr id="28682" name="Picture 23" descr="18167"/>
          <p:cNvPicPr>
            <a:picLocks noGrp="1" noChangeAspect="1" noChangeArrowheads="1"/>
          </p:cNvPicPr>
          <p:nvPr>
            <p:ph sz="quarter" idx="4294967295"/>
          </p:nvPr>
        </p:nvPicPr>
        <p:blipFill>
          <a:blip r:embed="rId6" cstate="print"/>
          <a:srcRect/>
          <a:stretch>
            <a:fillRect/>
          </a:stretch>
        </p:blipFill>
        <p:spPr>
          <a:xfrm>
            <a:off x="2484438" y="2730500"/>
            <a:ext cx="1839912" cy="1346200"/>
          </a:xfr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 calcmode="lin" valueType="num">
                                      <p:cBhvr additive="base">
                                        <p:cTn id="7" dur="500" fill="hold"/>
                                        <p:tgtEl>
                                          <p:spTgt spid="445445"/>
                                        </p:tgtEl>
                                        <p:attrNameLst>
                                          <p:attrName>ppt_x</p:attrName>
                                        </p:attrNameLst>
                                      </p:cBhvr>
                                      <p:tavLst>
                                        <p:tav tm="0">
                                          <p:val>
                                            <p:strVal val="#ppt_x"/>
                                          </p:val>
                                        </p:tav>
                                        <p:tav tm="100000">
                                          <p:val>
                                            <p:strVal val="#ppt_x"/>
                                          </p:val>
                                        </p:tav>
                                      </p:tavLst>
                                    </p:anim>
                                    <p:anim calcmode="lin" valueType="num">
                                      <p:cBhvr additive="base">
                                        <p:cTn id="8" dur="500" fill="hold"/>
                                        <p:tgtEl>
                                          <p:spTgt spid="4454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5449"/>
                                        </p:tgtEl>
                                        <p:attrNameLst>
                                          <p:attrName>style.visibility</p:attrName>
                                        </p:attrNameLst>
                                      </p:cBhvr>
                                      <p:to>
                                        <p:strVal val="visible"/>
                                      </p:to>
                                    </p:set>
                                    <p:anim calcmode="lin" valueType="num">
                                      <p:cBhvr additive="base">
                                        <p:cTn id="13" dur="500" fill="hold"/>
                                        <p:tgtEl>
                                          <p:spTgt spid="445449"/>
                                        </p:tgtEl>
                                        <p:attrNameLst>
                                          <p:attrName>ppt_x</p:attrName>
                                        </p:attrNameLst>
                                      </p:cBhvr>
                                      <p:tavLst>
                                        <p:tav tm="0">
                                          <p:val>
                                            <p:strVal val="#ppt_x"/>
                                          </p:val>
                                        </p:tav>
                                        <p:tav tm="100000">
                                          <p:val>
                                            <p:strVal val="#ppt_x"/>
                                          </p:val>
                                        </p:tav>
                                      </p:tavLst>
                                    </p:anim>
                                    <p:anim calcmode="lin" valueType="num">
                                      <p:cBhvr additive="base">
                                        <p:cTn id="14" dur="500" fill="hold"/>
                                        <p:tgtEl>
                                          <p:spTgt spid="44544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5448"/>
                                        </p:tgtEl>
                                        <p:attrNameLst>
                                          <p:attrName>style.visibility</p:attrName>
                                        </p:attrNameLst>
                                      </p:cBhvr>
                                      <p:to>
                                        <p:strVal val="visible"/>
                                      </p:to>
                                    </p:set>
                                    <p:anim calcmode="lin" valueType="num">
                                      <p:cBhvr additive="base">
                                        <p:cTn id="17" dur="500" fill="hold"/>
                                        <p:tgtEl>
                                          <p:spTgt spid="445448"/>
                                        </p:tgtEl>
                                        <p:attrNameLst>
                                          <p:attrName>ppt_x</p:attrName>
                                        </p:attrNameLst>
                                      </p:cBhvr>
                                      <p:tavLst>
                                        <p:tav tm="0">
                                          <p:val>
                                            <p:strVal val="#ppt_x"/>
                                          </p:val>
                                        </p:tav>
                                        <p:tav tm="100000">
                                          <p:val>
                                            <p:strVal val="#ppt_x"/>
                                          </p:val>
                                        </p:tav>
                                      </p:tavLst>
                                    </p:anim>
                                    <p:anim calcmode="lin" valueType="num">
                                      <p:cBhvr additive="base">
                                        <p:cTn id="18" dur="500" fill="hold"/>
                                        <p:tgtEl>
                                          <p:spTgt spid="44544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5447"/>
                                        </p:tgtEl>
                                        <p:attrNameLst>
                                          <p:attrName>style.visibility</p:attrName>
                                        </p:attrNameLst>
                                      </p:cBhvr>
                                      <p:to>
                                        <p:strVal val="visible"/>
                                      </p:to>
                                    </p:set>
                                    <p:anim calcmode="lin" valueType="num">
                                      <p:cBhvr additive="base">
                                        <p:cTn id="21" dur="500" fill="hold"/>
                                        <p:tgtEl>
                                          <p:spTgt spid="445447"/>
                                        </p:tgtEl>
                                        <p:attrNameLst>
                                          <p:attrName>ppt_x</p:attrName>
                                        </p:attrNameLst>
                                      </p:cBhvr>
                                      <p:tavLst>
                                        <p:tav tm="0">
                                          <p:val>
                                            <p:strVal val="#ppt_x"/>
                                          </p:val>
                                        </p:tav>
                                        <p:tav tm="100000">
                                          <p:val>
                                            <p:strVal val="#ppt_x"/>
                                          </p:val>
                                        </p:tav>
                                      </p:tavLst>
                                    </p:anim>
                                    <p:anim calcmode="lin" valueType="num">
                                      <p:cBhvr additive="base">
                                        <p:cTn id="22" dur="500" fill="hold"/>
                                        <p:tgtEl>
                                          <p:spTgt spid="445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7" grpId="0" animBg="1"/>
      <p:bldP spid="44544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body" idx="4294967295"/>
          </p:nvPr>
        </p:nvSpPr>
        <p:spPr>
          <a:xfrm>
            <a:off x="539750" y="4797425"/>
            <a:ext cx="7940675" cy="1150938"/>
          </a:xfrm>
        </p:spPr>
        <p:txBody>
          <a:bodyPr/>
          <a:lstStyle/>
          <a:p>
            <a:pPr marL="381000" indent="-381000" eaLnBrk="1" hangingPunct="1">
              <a:lnSpc>
                <a:spcPct val="90000"/>
              </a:lnSpc>
              <a:buFont typeface="Wingdings" pitchFamily="2" charset="2"/>
              <a:buNone/>
              <a:defRPr/>
            </a:pPr>
            <a:r>
              <a:rPr lang="en-US" sz="2400" smtClean="0">
                <a:latin typeface="Calibri" pitchFamily="34" charset="0"/>
              </a:rPr>
              <a:t>	...... </a:t>
            </a:r>
            <a:r>
              <a:rPr lang="en-US" sz="2400" b="1" smtClean="0">
                <a:latin typeface="Calibri" pitchFamily="34" charset="0"/>
              </a:rPr>
              <a:t>and the </a:t>
            </a:r>
            <a:r>
              <a:rPr lang="en-US" sz="2400" b="1" u="sng" smtClean="0">
                <a:solidFill>
                  <a:schemeClr val="tx1"/>
                </a:solidFill>
                <a:effectLst>
                  <a:outerShdw blurRad="38100" dist="38100" dir="2700000" algn="tl">
                    <a:srgbClr val="FFFFFF"/>
                  </a:outerShdw>
                </a:effectLst>
                <a:latin typeface="Calibri" pitchFamily="34" charset="0"/>
              </a:rPr>
              <a:t>Hazard Analysis Critical Control Point system</a:t>
            </a:r>
            <a:r>
              <a:rPr lang="en-US" sz="2400" b="1" u="sng" smtClean="0">
                <a:solidFill>
                  <a:schemeClr val="tx1"/>
                </a:solidFill>
                <a:latin typeface="Calibri" pitchFamily="34" charset="0"/>
              </a:rPr>
              <a:t> (HACCP)</a:t>
            </a:r>
            <a:r>
              <a:rPr lang="en-US" sz="2400" b="1" smtClean="0">
                <a:latin typeface="Calibri" pitchFamily="34" charset="0"/>
              </a:rPr>
              <a:t> at relevant points in the chain </a:t>
            </a:r>
            <a:r>
              <a:rPr lang="en-US" sz="2400" smtClean="0">
                <a:latin typeface="Calibri" pitchFamily="34" charset="0"/>
              </a:rPr>
              <a:t>......</a:t>
            </a:r>
            <a:r>
              <a:rPr lang="en-US" sz="2400" b="1" smtClean="0">
                <a:latin typeface="Calibri" pitchFamily="34" charset="0"/>
              </a:rPr>
              <a:t> optimizes quality and safety of food products throughout the food chain.         </a:t>
            </a:r>
            <a:r>
              <a:rPr lang="en-US" sz="2400" b="1" smtClean="0">
                <a:solidFill>
                  <a:srgbClr val="FFFF66"/>
                </a:solidFill>
                <a:effectLst>
                  <a:outerShdw blurRad="38100" dist="38100" dir="2700000" algn="tl">
                    <a:srgbClr val="000000"/>
                  </a:outerShdw>
                </a:effectLst>
                <a:latin typeface="Calibri" pitchFamily="34" charset="0"/>
              </a:rPr>
              <a:t>It is an integral approach to food safety</a:t>
            </a:r>
            <a:endParaRPr lang="en-US" sz="2400" b="1" u="sng" smtClean="0">
              <a:solidFill>
                <a:srgbClr val="FFFF66"/>
              </a:solidFill>
              <a:effectLst>
                <a:outerShdw blurRad="38100" dist="38100" dir="2700000" algn="tl">
                  <a:srgbClr val="000000"/>
                </a:outerShdw>
              </a:effectLst>
              <a:latin typeface="Calibri" pitchFamily="34" charset="0"/>
            </a:endParaRPr>
          </a:p>
        </p:txBody>
      </p:sp>
      <p:sp>
        <p:nvSpPr>
          <p:cNvPr id="449539" name="AutoShape 3"/>
          <p:cNvSpPr>
            <a:spLocks noChangeAspect="1" noChangeArrowheads="1" noTextEdit="1"/>
          </p:cNvSpPr>
          <p:nvPr/>
        </p:nvSpPr>
        <p:spPr bwMode="auto">
          <a:xfrm>
            <a:off x="401638" y="1628775"/>
            <a:ext cx="8389937" cy="2759075"/>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29700" name="Rectangle 4" descr="DSC01106"/>
          <p:cNvSpPr>
            <a:spLocks noChangeArrowheads="1"/>
          </p:cNvSpPr>
          <p:nvPr/>
        </p:nvSpPr>
        <p:spPr bwMode="auto">
          <a:xfrm>
            <a:off x="492125" y="1697038"/>
            <a:ext cx="2487613" cy="2622550"/>
          </a:xfrm>
          <a:prstGeom prst="rect">
            <a:avLst/>
          </a:prstGeom>
          <a:blipFill dpi="0" rotWithShape="1">
            <a:blip r:embed="rId3" cstate="print"/>
            <a:srcRect/>
            <a:stretch>
              <a:fillRect/>
            </a:stretch>
          </a:blip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1" name="Rectangle 5" descr="DSC01169"/>
          <p:cNvSpPr>
            <a:spLocks noChangeArrowheads="1"/>
          </p:cNvSpPr>
          <p:nvPr/>
        </p:nvSpPr>
        <p:spPr bwMode="auto">
          <a:xfrm>
            <a:off x="3348038" y="1697038"/>
            <a:ext cx="2497137" cy="2622550"/>
          </a:xfrm>
          <a:prstGeom prst="rect">
            <a:avLst/>
          </a:prstGeom>
          <a:blipFill dpi="0" rotWithShape="1">
            <a:blip r:embed="rId4" cstate="print"/>
            <a:srcRect/>
            <a:stretch>
              <a:fillRect/>
            </a:stretch>
          </a:blip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2" name="Rectangle 6" descr="DSC01148"/>
          <p:cNvSpPr>
            <a:spLocks noChangeArrowheads="1"/>
          </p:cNvSpPr>
          <p:nvPr/>
        </p:nvSpPr>
        <p:spPr bwMode="auto">
          <a:xfrm>
            <a:off x="6213475" y="1697038"/>
            <a:ext cx="2487613" cy="2622550"/>
          </a:xfrm>
          <a:prstGeom prst="rect">
            <a:avLst/>
          </a:prstGeom>
          <a:blipFill dpi="0" rotWithShape="1">
            <a:blip r:embed="rId5" cstate="print"/>
            <a:srcRect/>
            <a:stretch>
              <a:fillRect/>
            </a:stretch>
          </a:blip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449543" name="Freeform 7"/>
          <p:cNvSpPr>
            <a:spLocks/>
          </p:cNvSpPr>
          <p:nvPr/>
        </p:nvSpPr>
        <p:spPr bwMode="auto">
          <a:xfrm>
            <a:off x="8651875" y="1697038"/>
            <a:ext cx="106363" cy="2682875"/>
          </a:xfrm>
          <a:custGeom>
            <a:avLst/>
            <a:gdLst>
              <a:gd name="T0" fmla="*/ 36 w 78"/>
              <a:gd name="T1" fmla="*/ 1866 h 1866"/>
              <a:gd name="T2" fmla="*/ 78 w 78"/>
              <a:gd name="T3" fmla="*/ 1824 h 1866"/>
              <a:gd name="T4" fmla="*/ 78 w 78"/>
              <a:gd name="T5" fmla="*/ 0 h 1866"/>
              <a:gd name="T6" fmla="*/ 0 w 78"/>
              <a:gd name="T7" fmla="*/ 0 h 1866"/>
              <a:gd name="T8" fmla="*/ 0 w 78"/>
              <a:gd name="T9" fmla="*/ 1824 h 1866"/>
              <a:gd name="T10" fmla="*/ 36 w 78"/>
              <a:gd name="T11" fmla="*/ 1788 h 1866"/>
              <a:gd name="T12" fmla="*/ 36 w 78"/>
              <a:gd name="T13" fmla="*/ 1866 h 1866"/>
              <a:gd name="T14" fmla="*/ 78 w 78"/>
              <a:gd name="T15" fmla="*/ 1866 h 1866"/>
              <a:gd name="T16" fmla="*/ 78 w 78"/>
              <a:gd name="T17" fmla="*/ 1824 h 1866"/>
              <a:gd name="T18" fmla="*/ 36 w 78"/>
              <a:gd name="T19" fmla="*/ 1866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866"/>
              <a:gd name="T32" fmla="*/ 78 w 78"/>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866">
                <a:moveTo>
                  <a:pt x="36" y="1866"/>
                </a:moveTo>
                <a:lnTo>
                  <a:pt x="78" y="1824"/>
                </a:lnTo>
                <a:lnTo>
                  <a:pt x="78" y="0"/>
                </a:lnTo>
                <a:lnTo>
                  <a:pt x="0" y="0"/>
                </a:lnTo>
                <a:lnTo>
                  <a:pt x="0" y="1824"/>
                </a:lnTo>
                <a:lnTo>
                  <a:pt x="36" y="1788"/>
                </a:lnTo>
                <a:lnTo>
                  <a:pt x="36" y="1866"/>
                </a:lnTo>
                <a:lnTo>
                  <a:pt x="78" y="1866"/>
                </a:lnTo>
                <a:lnTo>
                  <a:pt x="78" y="1824"/>
                </a:lnTo>
                <a:lnTo>
                  <a:pt x="36" y="1866"/>
                </a:lnTo>
                <a:close/>
              </a:path>
            </a:pathLst>
          </a:custGeom>
          <a:solidFill>
            <a:srgbClr val="0000FF"/>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04" name="Rectangle 8"/>
          <p:cNvSpPr>
            <a:spLocks noChangeArrowheads="1"/>
          </p:cNvSpPr>
          <p:nvPr/>
        </p:nvSpPr>
        <p:spPr bwMode="auto">
          <a:xfrm>
            <a:off x="458788" y="1654175"/>
            <a:ext cx="74612"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5" name="Rectangle 9"/>
          <p:cNvSpPr>
            <a:spLocks noChangeArrowheads="1"/>
          </p:cNvSpPr>
          <p:nvPr/>
        </p:nvSpPr>
        <p:spPr bwMode="auto">
          <a:xfrm>
            <a:off x="458788" y="4275138"/>
            <a:ext cx="74612"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6" name="Rectangle 10"/>
          <p:cNvSpPr>
            <a:spLocks noChangeArrowheads="1"/>
          </p:cNvSpPr>
          <p:nvPr/>
        </p:nvSpPr>
        <p:spPr bwMode="auto">
          <a:xfrm>
            <a:off x="869950" y="1654175"/>
            <a:ext cx="73025"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7" name="Rectangle 11"/>
          <p:cNvSpPr>
            <a:spLocks noChangeArrowheads="1"/>
          </p:cNvSpPr>
          <p:nvPr/>
        </p:nvSpPr>
        <p:spPr bwMode="auto">
          <a:xfrm>
            <a:off x="2946400" y="2093913"/>
            <a:ext cx="74613"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8" name="Rectangle 12"/>
          <p:cNvSpPr>
            <a:spLocks noChangeArrowheads="1"/>
          </p:cNvSpPr>
          <p:nvPr/>
        </p:nvSpPr>
        <p:spPr bwMode="auto">
          <a:xfrm>
            <a:off x="869950" y="4275138"/>
            <a:ext cx="73025"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09" name="Rectangle 13"/>
          <p:cNvSpPr>
            <a:spLocks noChangeArrowheads="1"/>
          </p:cNvSpPr>
          <p:nvPr/>
        </p:nvSpPr>
        <p:spPr bwMode="auto">
          <a:xfrm>
            <a:off x="450850" y="2093913"/>
            <a:ext cx="74613"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0" name="Rectangle 14"/>
          <p:cNvSpPr>
            <a:spLocks noChangeArrowheads="1"/>
          </p:cNvSpPr>
          <p:nvPr/>
        </p:nvSpPr>
        <p:spPr bwMode="auto">
          <a:xfrm>
            <a:off x="1271588" y="1654175"/>
            <a:ext cx="82550"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1" name="Rectangle 15"/>
          <p:cNvSpPr>
            <a:spLocks noChangeArrowheads="1"/>
          </p:cNvSpPr>
          <p:nvPr/>
        </p:nvSpPr>
        <p:spPr bwMode="auto">
          <a:xfrm>
            <a:off x="2946400" y="2525713"/>
            <a:ext cx="74613"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2" name="Rectangle 16"/>
          <p:cNvSpPr>
            <a:spLocks noChangeArrowheads="1"/>
          </p:cNvSpPr>
          <p:nvPr/>
        </p:nvSpPr>
        <p:spPr bwMode="auto">
          <a:xfrm>
            <a:off x="1271588" y="4275138"/>
            <a:ext cx="82550"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3" name="Rectangle 17"/>
          <p:cNvSpPr>
            <a:spLocks noChangeArrowheads="1"/>
          </p:cNvSpPr>
          <p:nvPr/>
        </p:nvSpPr>
        <p:spPr bwMode="auto">
          <a:xfrm>
            <a:off x="450850" y="2525713"/>
            <a:ext cx="74613"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4" name="Rectangle 18"/>
          <p:cNvSpPr>
            <a:spLocks noChangeArrowheads="1"/>
          </p:cNvSpPr>
          <p:nvPr/>
        </p:nvSpPr>
        <p:spPr bwMode="auto">
          <a:xfrm>
            <a:off x="1682750" y="1654175"/>
            <a:ext cx="73025"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5" name="Rectangle 19"/>
          <p:cNvSpPr>
            <a:spLocks noChangeArrowheads="1"/>
          </p:cNvSpPr>
          <p:nvPr/>
        </p:nvSpPr>
        <p:spPr bwMode="auto">
          <a:xfrm>
            <a:off x="2946400" y="2947988"/>
            <a:ext cx="74613" cy="85725"/>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6" name="Rectangle 20"/>
          <p:cNvSpPr>
            <a:spLocks noChangeArrowheads="1"/>
          </p:cNvSpPr>
          <p:nvPr/>
        </p:nvSpPr>
        <p:spPr bwMode="auto">
          <a:xfrm>
            <a:off x="1682750" y="4275138"/>
            <a:ext cx="73025"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7" name="Rectangle 21"/>
          <p:cNvSpPr>
            <a:spLocks noChangeArrowheads="1"/>
          </p:cNvSpPr>
          <p:nvPr/>
        </p:nvSpPr>
        <p:spPr bwMode="auto">
          <a:xfrm>
            <a:off x="450850" y="2947988"/>
            <a:ext cx="74613" cy="85725"/>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8" name="Rectangle 22"/>
          <p:cNvSpPr>
            <a:spLocks noChangeArrowheads="1"/>
          </p:cNvSpPr>
          <p:nvPr/>
        </p:nvSpPr>
        <p:spPr bwMode="auto">
          <a:xfrm>
            <a:off x="2092325" y="1654175"/>
            <a:ext cx="74613"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19" name="Rectangle 23"/>
          <p:cNvSpPr>
            <a:spLocks noChangeArrowheads="1"/>
          </p:cNvSpPr>
          <p:nvPr/>
        </p:nvSpPr>
        <p:spPr bwMode="auto">
          <a:xfrm>
            <a:off x="2946400" y="3379788"/>
            <a:ext cx="74613" cy="85725"/>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0" name="Rectangle 24"/>
          <p:cNvSpPr>
            <a:spLocks noChangeArrowheads="1"/>
          </p:cNvSpPr>
          <p:nvPr/>
        </p:nvSpPr>
        <p:spPr bwMode="auto">
          <a:xfrm>
            <a:off x="2092325" y="4275138"/>
            <a:ext cx="74613"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1" name="Rectangle 25"/>
          <p:cNvSpPr>
            <a:spLocks noChangeArrowheads="1"/>
          </p:cNvSpPr>
          <p:nvPr/>
        </p:nvSpPr>
        <p:spPr bwMode="auto">
          <a:xfrm>
            <a:off x="450850" y="3379788"/>
            <a:ext cx="74613" cy="85725"/>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2" name="Rectangle 26"/>
          <p:cNvSpPr>
            <a:spLocks noChangeArrowheads="1"/>
          </p:cNvSpPr>
          <p:nvPr/>
        </p:nvSpPr>
        <p:spPr bwMode="auto">
          <a:xfrm>
            <a:off x="2503488" y="1654175"/>
            <a:ext cx="73025"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3" name="Rectangle 27"/>
          <p:cNvSpPr>
            <a:spLocks noChangeArrowheads="1"/>
          </p:cNvSpPr>
          <p:nvPr/>
        </p:nvSpPr>
        <p:spPr bwMode="auto">
          <a:xfrm>
            <a:off x="2946400" y="3810000"/>
            <a:ext cx="74613"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4" name="Rectangle 28"/>
          <p:cNvSpPr>
            <a:spLocks noChangeArrowheads="1"/>
          </p:cNvSpPr>
          <p:nvPr/>
        </p:nvSpPr>
        <p:spPr bwMode="auto">
          <a:xfrm>
            <a:off x="2503488" y="4275138"/>
            <a:ext cx="73025"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5" name="Rectangle 29"/>
          <p:cNvSpPr>
            <a:spLocks noChangeArrowheads="1"/>
          </p:cNvSpPr>
          <p:nvPr/>
        </p:nvSpPr>
        <p:spPr bwMode="auto">
          <a:xfrm>
            <a:off x="450850" y="3810000"/>
            <a:ext cx="74613"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6" name="Rectangle 30"/>
          <p:cNvSpPr>
            <a:spLocks noChangeArrowheads="1"/>
          </p:cNvSpPr>
          <p:nvPr/>
        </p:nvSpPr>
        <p:spPr bwMode="auto">
          <a:xfrm>
            <a:off x="2905125" y="1654175"/>
            <a:ext cx="82550" cy="77788"/>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7" name="Rectangle 31"/>
          <p:cNvSpPr>
            <a:spLocks noChangeArrowheads="1"/>
          </p:cNvSpPr>
          <p:nvPr/>
        </p:nvSpPr>
        <p:spPr bwMode="auto">
          <a:xfrm>
            <a:off x="2905125" y="4275138"/>
            <a:ext cx="82550" cy="77787"/>
          </a:xfrm>
          <a:prstGeom prst="rect">
            <a:avLst/>
          </a:prstGeom>
          <a:solidFill>
            <a:srgbClr val="FFFF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8" name="Rectangle 32"/>
          <p:cNvSpPr>
            <a:spLocks noChangeArrowheads="1"/>
          </p:cNvSpPr>
          <p:nvPr/>
        </p:nvSpPr>
        <p:spPr bwMode="auto">
          <a:xfrm>
            <a:off x="3324225" y="1654175"/>
            <a:ext cx="74613"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29" name="Rectangle 34"/>
          <p:cNvSpPr>
            <a:spLocks noChangeArrowheads="1"/>
          </p:cNvSpPr>
          <p:nvPr/>
        </p:nvSpPr>
        <p:spPr bwMode="auto">
          <a:xfrm>
            <a:off x="3725863" y="1654175"/>
            <a:ext cx="82550"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0" name="Rectangle 35"/>
          <p:cNvSpPr>
            <a:spLocks noChangeArrowheads="1"/>
          </p:cNvSpPr>
          <p:nvPr/>
        </p:nvSpPr>
        <p:spPr bwMode="auto">
          <a:xfrm>
            <a:off x="5803900" y="2093913"/>
            <a:ext cx="73025" cy="77787"/>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1" name="Rectangle 37"/>
          <p:cNvSpPr>
            <a:spLocks noChangeArrowheads="1"/>
          </p:cNvSpPr>
          <p:nvPr/>
        </p:nvSpPr>
        <p:spPr bwMode="auto">
          <a:xfrm>
            <a:off x="3316288" y="2093913"/>
            <a:ext cx="73025" cy="77787"/>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2" name="Rectangle 38"/>
          <p:cNvSpPr>
            <a:spLocks noChangeArrowheads="1"/>
          </p:cNvSpPr>
          <p:nvPr/>
        </p:nvSpPr>
        <p:spPr bwMode="auto">
          <a:xfrm>
            <a:off x="4137025" y="1654175"/>
            <a:ext cx="73025"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3" name="Rectangle 39"/>
          <p:cNvSpPr>
            <a:spLocks noChangeArrowheads="1"/>
          </p:cNvSpPr>
          <p:nvPr/>
        </p:nvSpPr>
        <p:spPr bwMode="auto">
          <a:xfrm>
            <a:off x="5803900" y="2525713"/>
            <a:ext cx="73025" cy="77787"/>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4" name="Rectangle 41"/>
          <p:cNvSpPr>
            <a:spLocks noChangeArrowheads="1"/>
          </p:cNvSpPr>
          <p:nvPr/>
        </p:nvSpPr>
        <p:spPr bwMode="auto">
          <a:xfrm>
            <a:off x="3316288" y="2525713"/>
            <a:ext cx="73025" cy="77787"/>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5" name="Rectangle 42"/>
          <p:cNvSpPr>
            <a:spLocks noChangeArrowheads="1"/>
          </p:cNvSpPr>
          <p:nvPr/>
        </p:nvSpPr>
        <p:spPr bwMode="auto">
          <a:xfrm>
            <a:off x="4546600" y="1654175"/>
            <a:ext cx="74613"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6" name="Rectangle 43"/>
          <p:cNvSpPr>
            <a:spLocks noChangeArrowheads="1"/>
          </p:cNvSpPr>
          <p:nvPr/>
        </p:nvSpPr>
        <p:spPr bwMode="auto">
          <a:xfrm>
            <a:off x="5803900" y="2947988"/>
            <a:ext cx="73025" cy="85725"/>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7" name="Rectangle 45"/>
          <p:cNvSpPr>
            <a:spLocks noChangeArrowheads="1"/>
          </p:cNvSpPr>
          <p:nvPr/>
        </p:nvSpPr>
        <p:spPr bwMode="auto">
          <a:xfrm>
            <a:off x="3316288" y="2947988"/>
            <a:ext cx="73025" cy="85725"/>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8" name="Rectangle 46"/>
          <p:cNvSpPr>
            <a:spLocks noChangeArrowheads="1"/>
          </p:cNvSpPr>
          <p:nvPr/>
        </p:nvSpPr>
        <p:spPr bwMode="auto">
          <a:xfrm>
            <a:off x="4957763" y="1654175"/>
            <a:ext cx="74612"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39" name="Rectangle 47"/>
          <p:cNvSpPr>
            <a:spLocks noChangeArrowheads="1"/>
          </p:cNvSpPr>
          <p:nvPr/>
        </p:nvSpPr>
        <p:spPr bwMode="auto">
          <a:xfrm>
            <a:off x="5803900" y="3379788"/>
            <a:ext cx="73025" cy="85725"/>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0" name="Rectangle 49"/>
          <p:cNvSpPr>
            <a:spLocks noChangeArrowheads="1"/>
          </p:cNvSpPr>
          <p:nvPr/>
        </p:nvSpPr>
        <p:spPr bwMode="auto">
          <a:xfrm>
            <a:off x="3316288" y="3379788"/>
            <a:ext cx="73025" cy="85725"/>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1" name="Rectangle 50"/>
          <p:cNvSpPr>
            <a:spLocks noChangeArrowheads="1"/>
          </p:cNvSpPr>
          <p:nvPr/>
        </p:nvSpPr>
        <p:spPr bwMode="auto">
          <a:xfrm>
            <a:off x="5359400" y="1654175"/>
            <a:ext cx="74613"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2" name="Rectangle 51"/>
          <p:cNvSpPr>
            <a:spLocks noChangeArrowheads="1"/>
          </p:cNvSpPr>
          <p:nvPr/>
        </p:nvSpPr>
        <p:spPr bwMode="auto">
          <a:xfrm>
            <a:off x="5803900" y="3810000"/>
            <a:ext cx="73025"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3" name="Rectangle 53"/>
          <p:cNvSpPr>
            <a:spLocks noChangeArrowheads="1"/>
          </p:cNvSpPr>
          <p:nvPr/>
        </p:nvSpPr>
        <p:spPr bwMode="auto">
          <a:xfrm>
            <a:off x="3316288" y="3810000"/>
            <a:ext cx="73025"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4" name="Rectangle 54"/>
          <p:cNvSpPr>
            <a:spLocks noChangeArrowheads="1"/>
          </p:cNvSpPr>
          <p:nvPr/>
        </p:nvSpPr>
        <p:spPr bwMode="auto">
          <a:xfrm>
            <a:off x="5770563" y="1654175"/>
            <a:ext cx="74612" cy="77788"/>
          </a:xfrm>
          <a:prstGeom prst="rect">
            <a:avLst/>
          </a:prstGeom>
          <a:solidFill>
            <a:srgbClr val="2621C9"/>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5" name="Rectangle 56"/>
          <p:cNvSpPr>
            <a:spLocks noChangeArrowheads="1"/>
          </p:cNvSpPr>
          <p:nvPr/>
        </p:nvSpPr>
        <p:spPr bwMode="auto">
          <a:xfrm>
            <a:off x="6181725" y="1654175"/>
            <a:ext cx="80963"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6" name="Rectangle 57"/>
          <p:cNvSpPr>
            <a:spLocks noChangeArrowheads="1"/>
          </p:cNvSpPr>
          <p:nvPr/>
        </p:nvSpPr>
        <p:spPr bwMode="auto">
          <a:xfrm>
            <a:off x="6181725" y="4275138"/>
            <a:ext cx="80963"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7" name="Rectangle 58"/>
          <p:cNvSpPr>
            <a:spLocks noChangeArrowheads="1"/>
          </p:cNvSpPr>
          <p:nvPr/>
        </p:nvSpPr>
        <p:spPr bwMode="auto">
          <a:xfrm>
            <a:off x="6591300" y="1654175"/>
            <a:ext cx="74613"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8" name="Rectangle 59"/>
          <p:cNvSpPr>
            <a:spLocks noChangeArrowheads="1"/>
          </p:cNvSpPr>
          <p:nvPr/>
        </p:nvSpPr>
        <p:spPr bwMode="auto">
          <a:xfrm>
            <a:off x="8667750" y="2093913"/>
            <a:ext cx="74613"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49" name="Rectangle 60"/>
          <p:cNvSpPr>
            <a:spLocks noChangeArrowheads="1"/>
          </p:cNvSpPr>
          <p:nvPr/>
        </p:nvSpPr>
        <p:spPr bwMode="auto">
          <a:xfrm>
            <a:off x="6591300" y="4275138"/>
            <a:ext cx="74613"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0" name="Rectangle 61"/>
          <p:cNvSpPr>
            <a:spLocks noChangeArrowheads="1"/>
          </p:cNvSpPr>
          <p:nvPr/>
        </p:nvSpPr>
        <p:spPr bwMode="auto">
          <a:xfrm>
            <a:off x="6181725" y="2093913"/>
            <a:ext cx="73025"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1" name="Rectangle 62"/>
          <p:cNvSpPr>
            <a:spLocks noChangeArrowheads="1"/>
          </p:cNvSpPr>
          <p:nvPr/>
        </p:nvSpPr>
        <p:spPr bwMode="auto">
          <a:xfrm>
            <a:off x="7002463" y="1654175"/>
            <a:ext cx="73025"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2" name="Rectangle 63"/>
          <p:cNvSpPr>
            <a:spLocks noChangeArrowheads="1"/>
          </p:cNvSpPr>
          <p:nvPr/>
        </p:nvSpPr>
        <p:spPr bwMode="auto">
          <a:xfrm>
            <a:off x="8667750" y="2525713"/>
            <a:ext cx="74613"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3" name="Rectangle 64"/>
          <p:cNvSpPr>
            <a:spLocks noChangeArrowheads="1"/>
          </p:cNvSpPr>
          <p:nvPr/>
        </p:nvSpPr>
        <p:spPr bwMode="auto">
          <a:xfrm>
            <a:off x="7002463" y="4275138"/>
            <a:ext cx="73025"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4" name="Rectangle 65"/>
          <p:cNvSpPr>
            <a:spLocks noChangeArrowheads="1"/>
          </p:cNvSpPr>
          <p:nvPr/>
        </p:nvSpPr>
        <p:spPr bwMode="auto">
          <a:xfrm>
            <a:off x="6181725" y="2525713"/>
            <a:ext cx="73025"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5" name="Rectangle 66"/>
          <p:cNvSpPr>
            <a:spLocks noChangeArrowheads="1"/>
          </p:cNvSpPr>
          <p:nvPr/>
        </p:nvSpPr>
        <p:spPr bwMode="auto">
          <a:xfrm>
            <a:off x="7404100" y="1654175"/>
            <a:ext cx="82550"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6" name="Rectangle 67"/>
          <p:cNvSpPr>
            <a:spLocks noChangeArrowheads="1"/>
          </p:cNvSpPr>
          <p:nvPr/>
        </p:nvSpPr>
        <p:spPr bwMode="auto">
          <a:xfrm>
            <a:off x="8667750" y="2947988"/>
            <a:ext cx="74613" cy="85725"/>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7" name="Rectangle 68"/>
          <p:cNvSpPr>
            <a:spLocks noChangeArrowheads="1"/>
          </p:cNvSpPr>
          <p:nvPr/>
        </p:nvSpPr>
        <p:spPr bwMode="auto">
          <a:xfrm>
            <a:off x="7404100" y="4275138"/>
            <a:ext cx="82550" cy="77787"/>
          </a:xfrm>
          <a:prstGeom prst="rect">
            <a:avLst/>
          </a:prstGeom>
          <a:gradFill rotWithShape="1">
            <a:gsLst>
              <a:gs pos="0">
                <a:srgbClr val="0000FF"/>
              </a:gs>
              <a:gs pos="100000">
                <a:srgbClr val="000076"/>
              </a:gs>
            </a:gsLst>
            <a:lin ang="5400000" scaled="1"/>
          </a:gra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8" name="Rectangle 69"/>
          <p:cNvSpPr>
            <a:spLocks noChangeArrowheads="1"/>
          </p:cNvSpPr>
          <p:nvPr/>
        </p:nvSpPr>
        <p:spPr bwMode="auto">
          <a:xfrm>
            <a:off x="6181725" y="2947988"/>
            <a:ext cx="73025" cy="85725"/>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59" name="Rectangle 70"/>
          <p:cNvSpPr>
            <a:spLocks noChangeArrowheads="1"/>
          </p:cNvSpPr>
          <p:nvPr/>
        </p:nvSpPr>
        <p:spPr bwMode="auto">
          <a:xfrm>
            <a:off x="7815263" y="1654175"/>
            <a:ext cx="73025"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0" name="Rectangle 71"/>
          <p:cNvSpPr>
            <a:spLocks noChangeArrowheads="1"/>
          </p:cNvSpPr>
          <p:nvPr/>
        </p:nvSpPr>
        <p:spPr bwMode="auto">
          <a:xfrm>
            <a:off x="8667750" y="3379788"/>
            <a:ext cx="74613" cy="85725"/>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1" name="Rectangle 72"/>
          <p:cNvSpPr>
            <a:spLocks noChangeArrowheads="1"/>
          </p:cNvSpPr>
          <p:nvPr/>
        </p:nvSpPr>
        <p:spPr bwMode="auto">
          <a:xfrm>
            <a:off x="7815263" y="4275138"/>
            <a:ext cx="73025"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2" name="Rectangle 73"/>
          <p:cNvSpPr>
            <a:spLocks noChangeArrowheads="1"/>
          </p:cNvSpPr>
          <p:nvPr/>
        </p:nvSpPr>
        <p:spPr bwMode="auto">
          <a:xfrm>
            <a:off x="6181725" y="3379788"/>
            <a:ext cx="73025" cy="85725"/>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3" name="Rectangle 74"/>
          <p:cNvSpPr>
            <a:spLocks noChangeArrowheads="1"/>
          </p:cNvSpPr>
          <p:nvPr/>
        </p:nvSpPr>
        <p:spPr bwMode="auto">
          <a:xfrm>
            <a:off x="8224838" y="1654175"/>
            <a:ext cx="74612"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4" name="Rectangle 75"/>
          <p:cNvSpPr>
            <a:spLocks noChangeArrowheads="1"/>
          </p:cNvSpPr>
          <p:nvPr/>
        </p:nvSpPr>
        <p:spPr bwMode="auto">
          <a:xfrm>
            <a:off x="8667750" y="3810000"/>
            <a:ext cx="74613"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5" name="Rectangle 76"/>
          <p:cNvSpPr>
            <a:spLocks noChangeArrowheads="1"/>
          </p:cNvSpPr>
          <p:nvPr/>
        </p:nvSpPr>
        <p:spPr bwMode="auto">
          <a:xfrm>
            <a:off x="8224838" y="4275138"/>
            <a:ext cx="74612" cy="77787"/>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29766" name="Rectangle 77"/>
          <p:cNvSpPr>
            <a:spLocks noChangeArrowheads="1"/>
          </p:cNvSpPr>
          <p:nvPr/>
        </p:nvSpPr>
        <p:spPr bwMode="auto">
          <a:xfrm>
            <a:off x="6181725" y="3810000"/>
            <a:ext cx="73025" cy="77788"/>
          </a:xfrm>
          <a:prstGeom prst="rect">
            <a:avLst/>
          </a:prstGeom>
          <a:solidFill>
            <a:srgbClr val="0000FF"/>
          </a:solid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449614" name="Freeform 78"/>
          <p:cNvSpPr>
            <a:spLocks/>
          </p:cNvSpPr>
          <p:nvPr/>
        </p:nvSpPr>
        <p:spPr bwMode="auto">
          <a:xfrm>
            <a:off x="2922588" y="1700213"/>
            <a:ext cx="98425" cy="2682875"/>
          </a:xfrm>
          <a:custGeom>
            <a:avLst/>
            <a:gdLst>
              <a:gd name="T0" fmla="*/ 36 w 72"/>
              <a:gd name="T1" fmla="*/ 1866 h 1866"/>
              <a:gd name="T2" fmla="*/ 72 w 72"/>
              <a:gd name="T3" fmla="*/ 1824 h 1866"/>
              <a:gd name="T4" fmla="*/ 72 w 72"/>
              <a:gd name="T5" fmla="*/ 0 h 1866"/>
              <a:gd name="T6" fmla="*/ 0 w 72"/>
              <a:gd name="T7" fmla="*/ 0 h 1866"/>
              <a:gd name="T8" fmla="*/ 0 w 72"/>
              <a:gd name="T9" fmla="*/ 1824 h 1866"/>
              <a:gd name="T10" fmla="*/ 36 w 72"/>
              <a:gd name="T11" fmla="*/ 1788 h 1866"/>
              <a:gd name="T12" fmla="*/ 36 w 72"/>
              <a:gd name="T13" fmla="*/ 1866 h 1866"/>
              <a:gd name="T14" fmla="*/ 72 w 72"/>
              <a:gd name="T15" fmla="*/ 1866 h 1866"/>
              <a:gd name="T16" fmla="*/ 72 w 72"/>
              <a:gd name="T17" fmla="*/ 1824 h 1866"/>
              <a:gd name="T18" fmla="*/ 36 w 72"/>
              <a:gd name="T19" fmla="*/ 1866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1866"/>
              <a:gd name="T32" fmla="*/ 72 w 72"/>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1866">
                <a:moveTo>
                  <a:pt x="36" y="1866"/>
                </a:moveTo>
                <a:lnTo>
                  <a:pt x="72" y="1824"/>
                </a:lnTo>
                <a:lnTo>
                  <a:pt x="72" y="0"/>
                </a:lnTo>
                <a:lnTo>
                  <a:pt x="0" y="0"/>
                </a:lnTo>
                <a:lnTo>
                  <a:pt x="0" y="1824"/>
                </a:lnTo>
                <a:lnTo>
                  <a:pt x="36" y="1788"/>
                </a:lnTo>
                <a:lnTo>
                  <a:pt x="36" y="1866"/>
                </a:lnTo>
                <a:lnTo>
                  <a:pt x="72" y="1866"/>
                </a:lnTo>
                <a:lnTo>
                  <a:pt x="72" y="1824"/>
                </a:lnTo>
                <a:lnTo>
                  <a:pt x="36" y="1866"/>
                </a:lnTo>
                <a:close/>
              </a:path>
            </a:pathLst>
          </a:custGeom>
          <a:solidFill>
            <a:srgbClr val="008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15" name="Freeform 79"/>
          <p:cNvSpPr>
            <a:spLocks/>
          </p:cNvSpPr>
          <p:nvPr/>
        </p:nvSpPr>
        <p:spPr bwMode="auto">
          <a:xfrm>
            <a:off x="434975" y="4267200"/>
            <a:ext cx="2544763" cy="112713"/>
          </a:xfrm>
          <a:custGeom>
            <a:avLst/>
            <a:gdLst>
              <a:gd name="T0" fmla="*/ 0 w 1860"/>
              <a:gd name="T1" fmla="*/ 36 h 78"/>
              <a:gd name="T2" fmla="*/ 42 w 1860"/>
              <a:gd name="T3" fmla="*/ 78 h 78"/>
              <a:gd name="T4" fmla="*/ 1860 w 1860"/>
              <a:gd name="T5" fmla="*/ 78 h 78"/>
              <a:gd name="T6" fmla="*/ 1860 w 1860"/>
              <a:gd name="T7" fmla="*/ 0 h 78"/>
              <a:gd name="T8" fmla="*/ 42 w 1860"/>
              <a:gd name="T9" fmla="*/ 0 h 78"/>
              <a:gd name="T10" fmla="*/ 78 w 1860"/>
              <a:gd name="T11" fmla="*/ 36 h 78"/>
              <a:gd name="T12" fmla="*/ 0 w 1860"/>
              <a:gd name="T13" fmla="*/ 36 h 78"/>
              <a:gd name="T14" fmla="*/ 0 w 1860"/>
              <a:gd name="T15" fmla="*/ 78 h 78"/>
              <a:gd name="T16" fmla="*/ 42 w 1860"/>
              <a:gd name="T17" fmla="*/ 78 h 78"/>
              <a:gd name="T18" fmla="*/ 0 w 1860"/>
              <a:gd name="T19" fmla="*/ 3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78"/>
              <a:gd name="T32" fmla="*/ 1860 w 186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78">
                <a:moveTo>
                  <a:pt x="0" y="36"/>
                </a:moveTo>
                <a:lnTo>
                  <a:pt x="42" y="78"/>
                </a:lnTo>
                <a:lnTo>
                  <a:pt x="1860" y="78"/>
                </a:lnTo>
                <a:lnTo>
                  <a:pt x="1860" y="0"/>
                </a:lnTo>
                <a:lnTo>
                  <a:pt x="42" y="0"/>
                </a:lnTo>
                <a:lnTo>
                  <a:pt x="78" y="36"/>
                </a:lnTo>
                <a:lnTo>
                  <a:pt x="0" y="36"/>
                </a:lnTo>
                <a:lnTo>
                  <a:pt x="0" y="78"/>
                </a:lnTo>
                <a:lnTo>
                  <a:pt x="42" y="78"/>
                </a:lnTo>
                <a:lnTo>
                  <a:pt x="0" y="36"/>
                </a:lnTo>
                <a:close/>
              </a:path>
            </a:pathLst>
          </a:custGeom>
          <a:solidFill>
            <a:srgbClr val="008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69" name="Rectangle 80"/>
          <p:cNvSpPr>
            <a:spLocks noChangeArrowheads="1"/>
          </p:cNvSpPr>
          <p:nvPr/>
        </p:nvSpPr>
        <p:spPr bwMode="auto">
          <a:xfrm>
            <a:off x="395288" y="1674813"/>
            <a:ext cx="8389937" cy="2759075"/>
          </a:xfrm>
          <a:prstGeom prst="rect">
            <a:avLst/>
          </a:prstGeom>
          <a:noFill/>
          <a:ln w="9525">
            <a:noFill/>
            <a:miter lim="800000"/>
            <a:headEnd/>
            <a:tailEnd/>
          </a:ln>
        </p:spPr>
        <p:txBody>
          <a:bodyPr/>
          <a:lstStyle/>
          <a:p>
            <a:pPr>
              <a:spcBef>
                <a:spcPct val="0"/>
              </a:spcBef>
              <a:buClrTx/>
              <a:buSzTx/>
              <a:buFontTx/>
              <a:buNone/>
            </a:pPr>
            <a:endParaRPr lang="en-GB" sz="1800" b="0">
              <a:solidFill>
                <a:schemeClr val="tx1"/>
              </a:solidFill>
            </a:endParaRPr>
          </a:p>
        </p:txBody>
      </p:sp>
      <p:sp>
        <p:nvSpPr>
          <p:cNvPr id="449617" name="Freeform 81"/>
          <p:cNvSpPr>
            <a:spLocks/>
          </p:cNvSpPr>
          <p:nvPr/>
        </p:nvSpPr>
        <p:spPr bwMode="auto">
          <a:xfrm>
            <a:off x="434975" y="1636713"/>
            <a:ext cx="106363" cy="2682875"/>
          </a:xfrm>
          <a:custGeom>
            <a:avLst/>
            <a:gdLst>
              <a:gd name="T0" fmla="*/ 42 w 78"/>
              <a:gd name="T1" fmla="*/ 0 h 1866"/>
              <a:gd name="T2" fmla="*/ 0 w 78"/>
              <a:gd name="T3" fmla="*/ 42 h 1866"/>
              <a:gd name="T4" fmla="*/ 0 w 78"/>
              <a:gd name="T5" fmla="*/ 1866 h 1866"/>
              <a:gd name="T6" fmla="*/ 78 w 78"/>
              <a:gd name="T7" fmla="*/ 1866 h 1866"/>
              <a:gd name="T8" fmla="*/ 78 w 78"/>
              <a:gd name="T9" fmla="*/ 42 h 1866"/>
              <a:gd name="T10" fmla="*/ 42 w 78"/>
              <a:gd name="T11" fmla="*/ 78 h 1866"/>
              <a:gd name="T12" fmla="*/ 42 w 78"/>
              <a:gd name="T13" fmla="*/ 0 h 1866"/>
              <a:gd name="T14" fmla="*/ 0 w 78"/>
              <a:gd name="T15" fmla="*/ 0 h 1866"/>
              <a:gd name="T16" fmla="*/ 0 w 78"/>
              <a:gd name="T17" fmla="*/ 42 h 1866"/>
              <a:gd name="T18" fmla="*/ 42 w 78"/>
              <a:gd name="T19" fmla="*/ 0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866"/>
              <a:gd name="T32" fmla="*/ 78 w 78"/>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866">
                <a:moveTo>
                  <a:pt x="42" y="0"/>
                </a:moveTo>
                <a:lnTo>
                  <a:pt x="0" y="42"/>
                </a:lnTo>
                <a:lnTo>
                  <a:pt x="0" y="1866"/>
                </a:lnTo>
                <a:lnTo>
                  <a:pt x="78" y="1866"/>
                </a:lnTo>
                <a:lnTo>
                  <a:pt x="78" y="42"/>
                </a:lnTo>
                <a:lnTo>
                  <a:pt x="42" y="78"/>
                </a:lnTo>
                <a:lnTo>
                  <a:pt x="42" y="0"/>
                </a:lnTo>
                <a:lnTo>
                  <a:pt x="0" y="0"/>
                </a:lnTo>
                <a:lnTo>
                  <a:pt x="0" y="42"/>
                </a:lnTo>
                <a:lnTo>
                  <a:pt x="42" y="0"/>
                </a:lnTo>
                <a:close/>
              </a:path>
            </a:pathLst>
          </a:custGeom>
          <a:solidFill>
            <a:srgbClr val="008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18" name="Freeform 82"/>
          <p:cNvSpPr>
            <a:spLocks/>
          </p:cNvSpPr>
          <p:nvPr/>
        </p:nvSpPr>
        <p:spPr bwMode="auto">
          <a:xfrm>
            <a:off x="492125" y="1636713"/>
            <a:ext cx="2536825" cy="112712"/>
          </a:xfrm>
          <a:custGeom>
            <a:avLst/>
            <a:gdLst>
              <a:gd name="T0" fmla="*/ 1854 w 1854"/>
              <a:gd name="T1" fmla="*/ 42 h 78"/>
              <a:gd name="T2" fmla="*/ 1818 w 1854"/>
              <a:gd name="T3" fmla="*/ 0 h 78"/>
              <a:gd name="T4" fmla="*/ 0 w 1854"/>
              <a:gd name="T5" fmla="*/ 0 h 78"/>
              <a:gd name="T6" fmla="*/ 0 w 1854"/>
              <a:gd name="T7" fmla="*/ 78 h 78"/>
              <a:gd name="T8" fmla="*/ 1818 w 1854"/>
              <a:gd name="T9" fmla="*/ 78 h 78"/>
              <a:gd name="T10" fmla="*/ 1782 w 1854"/>
              <a:gd name="T11" fmla="*/ 42 h 78"/>
              <a:gd name="T12" fmla="*/ 1854 w 1854"/>
              <a:gd name="T13" fmla="*/ 42 h 78"/>
              <a:gd name="T14" fmla="*/ 1854 w 1854"/>
              <a:gd name="T15" fmla="*/ 0 h 78"/>
              <a:gd name="T16" fmla="*/ 1818 w 1854"/>
              <a:gd name="T17" fmla="*/ 0 h 78"/>
              <a:gd name="T18" fmla="*/ 1854 w 1854"/>
              <a:gd name="T19" fmla="*/ 4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4"/>
              <a:gd name="T31" fmla="*/ 0 h 78"/>
              <a:gd name="T32" fmla="*/ 1854 w 185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4" h="78">
                <a:moveTo>
                  <a:pt x="1854" y="42"/>
                </a:moveTo>
                <a:lnTo>
                  <a:pt x="1818" y="0"/>
                </a:lnTo>
                <a:lnTo>
                  <a:pt x="0" y="0"/>
                </a:lnTo>
                <a:lnTo>
                  <a:pt x="0" y="78"/>
                </a:lnTo>
                <a:lnTo>
                  <a:pt x="1818" y="78"/>
                </a:lnTo>
                <a:lnTo>
                  <a:pt x="1782" y="42"/>
                </a:lnTo>
                <a:lnTo>
                  <a:pt x="1854" y="42"/>
                </a:lnTo>
                <a:lnTo>
                  <a:pt x="1854" y="0"/>
                </a:lnTo>
                <a:lnTo>
                  <a:pt x="1818" y="0"/>
                </a:lnTo>
                <a:lnTo>
                  <a:pt x="1854" y="42"/>
                </a:lnTo>
                <a:close/>
              </a:path>
            </a:pathLst>
          </a:custGeom>
          <a:solidFill>
            <a:srgbClr val="00800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19" name="Freeform 83"/>
          <p:cNvSpPr>
            <a:spLocks/>
          </p:cNvSpPr>
          <p:nvPr/>
        </p:nvSpPr>
        <p:spPr bwMode="auto">
          <a:xfrm>
            <a:off x="5786438" y="1697038"/>
            <a:ext cx="80962" cy="2595562"/>
          </a:xfrm>
          <a:custGeom>
            <a:avLst/>
            <a:gdLst>
              <a:gd name="T0" fmla="*/ 42 w 78"/>
              <a:gd name="T1" fmla="*/ 1866 h 1866"/>
              <a:gd name="T2" fmla="*/ 78 w 78"/>
              <a:gd name="T3" fmla="*/ 1824 h 1866"/>
              <a:gd name="T4" fmla="*/ 78 w 78"/>
              <a:gd name="T5" fmla="*/ 0 h 1866"/>
              <a:gd name="T6" fmla="*/ 0 w 78"/>
              <a:gd name="T7" fmla="*/ 0 h 1866"/>
              <a:gd name="T8" fmla="*/ 0 w 78"/>
              <a:gd name="T9" fmla="*/ 1824 h 1866"/>
              <a:gd name="T10" fmla="*/ 42 w 78"/>
              <a:gd name="T11" fmla="*/ 1788 h 1866"/>
              <a:gd name="T12" fmla="*/ 42 w 78"/>
              <a:gd name="T13" fmla="*/ 1866 h 1866"/>
              <a:gd name="T14" fmla="*/ 78 w 78"/>
              <a:gd name="T15" fmla="*/ 1866 h 1866"/>
              <a:gd name="T16" fmla="*/ 78 w 78"/>
              <a:gd name="T17" fmla="*/ 1824 h 1866"/>
              <a:gd name="T18" fmla="*/ 42 w 78"/>
              <a:gd name="T19" fmla="*/ 1866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866"/>
              <a:gd name="T32" fmla="*/ 78 w 78"/>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866">
                <a:moveTo>
                  <a:pt x="42" y="1866"/>
                </a:moveTo>
                <a:lnTo>
                  <a:pt x="78" y="1824"/>
                </a:lnTo>
                <a:lnTo>
                  <a:pt x="78" y="0"/>
                </a:lnTo>
                <a:lnTo>
                  <a:pt x="0" y="0"/>
                </a:lnTo>
                <a:lnTo>
                  <a:pt x="0" y="1824"/>
                </a:lnTo>
                <a:lnTo>
                  <a:pt x="42" y="1788"/>
                </a:lnTo>
                <a:lnTo>
                  <a:pt x="42" y="1866"/>
                </a:lnTo>
                <a:lnTo>
                  <a:pt x="78" y="1866"/>
                </a:lnTo>
                <a:lnTo>
                  <a:pt x="78" y="1824"/>
                </a:lnTo>
                <a:lnTo>
                  <a:pt x="42" y="1866"/>
                </a:lnTo>
                <a:close/>
              </a:path>
            </a:pathLst>
          </a:custGeom>
          <a:solidFill>
            <a:srgbClr val="00008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21" name="Freeform 85"/>
          <p:cNvSpPr>
            <a:spLocks/>
          </p:cNvSpPr>
          <p:nvPr/>
        </p:nvSpPr>
        <p:spPr bwMode="auto">
          <a:xfrm>
            <a:off x="3298825" y="1636713"/>
            <a:ext cx="107950" cy="2682875"/>
          </a:xfrm>
          <a:custGeom>
            <a:avLst/>
            <a:gdLst>
              <a:gd name="T0" fmla="*/ 36 w 78"/>
              <a:gd name="T1" fmla="*/ 0 h 1866"/>
              <a:gd name="T2" fmla="*/ 0 w 78"/>
              <a:gd name="T3" fmla="*/ 42 h 1866"/>
              <a:gd name="T4" fmla="*/ 0 w 78"/>
              <a:gd name="T5" fmla="*/ 1866 h 1866"/>
              <a:gd name="T6" fmla="*/ 78 w 78"/>
              <a:gd name="T7" fmla="*/ 1866 h 1866"/>
              <a:gd name="T8" fmla="*/ 78 w 78"/>
              <a:gd name="T9" fmla="*/ 42 h 1866"/>
              <a:gd name="T10" fmla="*/ 36 w 78"/>
              <a:gd name="T11" fmla="*/ 78 h 1866"/>
              <a:gd name="T12" fmla="*/ 36 w 78"/>
              <a:gd name="T13" fmla="*/ 0 h 1866"/>
              <a:gd name="T14" fmla="*/ 0 w 78"/>
              <a:gd name="T15" fmla="*/ 0 h 1866"/>
              <a:gd name="T16" fmla="*/ 0 w 78"/>
              <a:gd name="T17" fmla="*/ 42 h 1866"/>
              <a:gd name="T18" fmla="*/ 36 w 78"/>
              <a:gd name="T19" fmla="*/ 0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866"/>
              <a:gd name="T32" fmla="*/ 78 w 78"/>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866">
                <a:moveTo>
                  <a:pt x="36" y="0"/>
                </a:moveTo>
                <a:lnTo>
                  <a:pt x="0" y="42"/>
                </a:lnTo>
                <a:lnTo>
                  <a:pt x="0" y="1866"/>
                </a:lnTo>
                <a:lnTo>
                  <a:pt x="78" y="1866"/>
                </a:lnTo>
                <a:lnTo>
                  <a:pt x="78" y="42"/>
                </a:lnTo>
                <a:lnTo>
                  <a:pt x="36" y="78"/>
                </a:lnTo>
                <a:lnTo>
                  <a:pt x="36" y="0"/>
                </a:lnTo>
                <a:lnTo>
                  <a:pt x="0" y="0"/>
                </a:lnTo>
                <a:lnTo>
                  <a:pt x="0" y="42"/>
                </a:lnTo>
                <a:lnTo>
                  <a:pt x="36" y="0"/>
                </a:lnTo>
                <a:close/>
              </a:path>
            </a:pathLst>
          </a:custGeom>
          <a:solidFill>
            <a:srgbClr val="00008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22" name="Freeform 86"/>
          <p:cNvSpPr>
            <a:spLocks/>
          </p:cNvSpPr>
          <p:nvPr/>
        </p:nvSpPr>
        <p:spPr bwMode="auto">
          <a:xfrm>
            <a:off x="3348038" y="1628775"/>
            <a:ext cx="2519362" cy="120650"/>
          </a:xfrm>
          <a:custGeom>
            <a:avLst/>
            <a:gdLst>
              <a:gd name="T0" fmla="*/ 1860 w 1860"/>
              <a:gd name="T1" fmla="*/ 42 h 78"/>
              <a:gd name="T2" fmla="*/ 1824 w 1860"/>
              <a:gd name="T3" fmla="*/ 0 h 78"/>
              <a:gd name="T4" fmla="*/ 0 w 1860"/>
              <a:gd name="T5" fmla="*/ 0 h 78"/>
              <a:gd name="T6" fmla="*/ 0 w 1860"/>
              <a:gd name="T7" fmla="*/ 78 h 78"/>
              <a:gd name="T8" fmla="*/ 1824 w 1860"/>
              <a:gd name="T9" fmla="*/ 78 h 78"/>
              <a:gd name="T10" fmla="*/ 1782 w 1860"/>
              <a:gd name="T11" fmla="*/ 42 h 78"/>
              <a:gd name="T12" fmla="*/ 1860 w 1860"/>
              <a:gd name="T13" fmla="*/ 42 h 78"/>
              <a:gd name="T14" fmla="*/ 1860 w 1860"/>
              <a:gd name="T15" fmla="*/ 0 h 78"/>
              <a:gd name="T16" fmla="*/ 1824 w 1860"/>
              <a:gd name="T17" fmla="*/ 0 h 78"/>
              <a:gd name="T18" fmla="*/ 1860 w 1860"/>
              <a:gd name="T19" fmla="*/ 4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78"/>
              <a:gd name="T32" fmla="*/ 1860 w 186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78">
                <a:moveTo>
                  <a:pt x="1860" y="42"/>
                </a:moveTo>
                <a:lnTo>
                  <a:pt x="1824" y="0"/>
                </a:lnTo>
                <a:lnTo>
                  <a:pt x="0" y="0"/>
                </a:lnTo>
                <a:lnTo>
                  <a:pt x="0" y="78"/>
                </a:lnTo>
                <a:lnTo>
                  <a:pt x="1824" y="78"/>
                </a:lnTo>
                <a:lnTo>
                  <a:pt x="1782" y="42"/>
                </a:lnTo>
                <a:lnTo>
                  <a:pt x="1860" y="42"/>
                </a:lnTo>
                <a:lnTo>
                  <a:pt x="1860" y="0"/>
                </a:lnTo>
                <a:lnTo>
                  <a:pt x="1824" y="0"/>
                </a:lnTo>
                <a:lnTo>
                  <a:pt x="1860" y="42"/>
                </a:lnTo>
                <a:close/>
              </a:path>
            </a:pathLst>
          </a:custGeom>
          <a:solidFill>
            <a:srgbClr val="000080"/>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23" name="Freeform 87"/>
          <p:cNvSpPr>
            <a:spLocks/>
          </p:cNvSpPr>
          <p:nvPr/>
        </p:nvSpPr>
        <p:spPr bwMode="auto">
          <a:xfrm>
            <a:off x="6213475" y="1636713"/>
            <a:ext cx="2544763" cy="112712"/>
          </a:xfrm>
          <a:custGeom>
            <a:avLst/>
            <a:gdLst>
              <a:gd name="T0" fmla="*/ 1860 w 1860"/>
              <a:gd name="T1" fmla="*/ 42 h 78"/>
              <a:gd name="T2" fmla="*/ 1818 w 1860"/>
              <a:gd name="T3" fmla="*/ 0 h 78"/>
              <a:gd name="T4" fmla="*/ 0 w 1860"/>
              <a:gd name="T5" fmla="*/ 0 h 78"/>
              <a:gd name="T6" fmla="*/ 0 w 1860"/>
              <a:gd name="T7" fmla="*/ 78 h 78"/>
              <a:gd name="T8" fmla="*/ 1818 w 1860"/>
              <a:gd name="T9" fmla="*/ 78 h 78"/>
              <a:gd name="T10" fmla="*/ 1782 w 1860"/>
              <a:gd name="T11" fmla="*/ 42 h 78"/>
              <a:gd name="T12" fmla="*/ 1860 w 1860"/>
              <a:gd name="T13" fmla="*/ 42 h 78"/>
              <a:gd name="T14" fmla="*/ 1860 w 1860"/>
              <a:gd name="T15" fmla="*/ 0 h 78"/>
              <a:gd name="T16" fmla="*/ 1818 w 1860"/>
              <a:gd name="T17" fmla="*/ 0 h 78"/>
              <a:gd name="T18" fmla="*/ 1860 w 1860"/>
              <a:gd name="T19" fmla="*/ 42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78"/>
              <a:gd name="T32" fmla="*/ 1860 w 186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78">
                <a:moveTo>
                  <a:pt x="1860" y="42"/>
                </a:moveTo>
                <a:lnTo>
                  <a:pt x="1818" y="0"/>
                </a:lnTo>
                <a:lnTo>
                  <a:pt x="0" y="0"/>
                </a:lnTo>
                <a:lnTo>
                  <a:pt x="0" y="78"/>
                </a:lnTo>
                <a:lnTo>
                  <a:pt x="1818" y="78"/>
                </a:lnTo>
                <a:lnTo>
                  <a:pt x="1782" y="42"/>
                </a:lnTo>
                <a:lnTo>
                  <a:pt x="1860" y="42"/>
                </a:lnTo>
                <a:lnTo>
                  <a:pt x="1860" y="0"/>
                </a:lnTo>
                <a:lnTo>
                  <a:pt x="1818" y="0"/>
                </a:lnTo>
                <a:lnTo>
                  <a:pt x="1860" y="42"/>
                </a:lnTo>
                <a:close/>
              </a:path>
            </a:pathLst>
          </a:custGeom>
          <a:solidFill>
            <a:srgbClr val="2621C9"/>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24" name="Freeform 88"/>
          <p:cNvSpPr>
            <a:spLocks/>
          </p:cNvSpPr>
          <p:nvPr/>
        </p:nvSpPr>
        <p:spPr bwMode="auto">
          <a:xfrm>
            <a:off x="6156325" y="1636713"/>
            <a:ext cx="106363" cy="2682875"/>
          </a:xfrm>
          <a:custGeom>
            <a:avLst/>
            <a:gdLst>
              <a:gd name="T0" fmla="*/ 42 w 78"/>
              <a:gd name="T1" fmla="*/ 0 h 1866"/>
              <a:gd name="T2" fmla="*/ 0 w 78"/>
              <a:gd name="T3" fmla="*/ 42 h 1866"/>
              <a:gd name="T4" fmla="*/ 0 w 78"/>
              <a:gd name="T5" fmla="*/ 1866 h 1866"/>
              <a:gd name="T6" fmla="*/ 78 w 78"/>
              <a:gd name="T7" fmla="*/ 1866 h 1866"/>
              <a:gd name="T8" fmla="*/ 78 w 78"/>
              <a:gd name="T9" fmla="*/ 42 h 1866"/>
              <a:gd name="T10" fmla="*/ 42 w 78"/>
              <a:gd name="T11" fmla="*/ 78 h 1866"/>
              <a:gd name="T12" fmla="*/ 42 w 78"/>
              <a:gd name="T13" fmla="*/ 0 h 1866"/>
              <a:gd name="T14" fmla="*/ 0 w 78"/>
              <a:gd name="T15" fmla="*/ 0 h 1866"/>
              <a:gd name="T16" fmla="*/ 0 w 78"/>
              <a:gd name="T17" fmla="*/ 42 h 1866"/>
              <a:gd name="T18" fmla="*/ 42 w 78"/>
              <a:gd name="T19" fmla="*/ 0 h 1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866"/>
              <a:gd name="T32" fmla="*/ 78 w 78"/>
              <a:gd name="T33" fmla="*/ 1866 h 1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866">
                <a:moveTo>
                  <a:pt x="42" y="0"/>
                </a:moveTo>
                <a:lnTo>
                  <a:pt x="0" y="42"/>
                </a:lnTo>
                <a:lnTo>
                  <a:pt x="0" y="1866"/>
                </a:lnTo>
                <a:lnTo>
                  <a:pt x="78" y="1866"/>
                </a:lnTo>
                <a:lnTo>
                  <a:pt x="78" y="42"/>
                </a:lnTo>
                <a:lnTo>
                  <a:pt x="42" y="78"/>
                </a:lnTo>
                <a:lnTo>
                  <a:pt x="42" y="0"/>
                </a:lnTo>
                <a:lnTo>
                  <a:pt x="0" y="0"/>
                </a:lnTo>
                <a:lnTo>
                  <a:pt x="0" y="42"/>
                </a:lnTo>
                <a:lnTo>
                  <a:pt x="42" y="0"/>
                </a:lnTo>
                <a:close/>
              </a:path>
            </a:pathLst>
          </a:custGeom>
          <a:solidFill>
            <a:srgbClr val="2621C9"/>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449625" name="Freeform 89"/>
          <p:cNvSpPr>
            <a:spLocks/>
          </p:cNvSpPr>
          <p:nvPr/>
        </p:nvSpPr>
        <p:spPr bwMode="auto">
          <a:xfrm>
            <a:off x="6156325" y="4267200"/>
            <a:ext cx="2544763" cy="112713"/>
          </a:xfrm>
          <a:custGeom>
            <a:avLst/>
            <a:gdLst>
              <a:gd name="T0" fmla="*/ 0 w 1860"/>
              <a:gd name="T1" fmla="*/ 36 h 78"/>
              <a:gd name="T2" fmla="*/ 42 w 1860"/>
              <a:gd name="T3" fmla="*/ 78 h 78"/>
              <a:gd name="T4" fmla="*/ 1860 w 1860"/>
              <a:gd name="T5" fmla="*/ 78 h 78"/>
              <a:gd name="T6" fmla="*/ 1860 w 1860"/>
              <a:gd name="T7" fmla="*/ 0 h 78"/>
              <a:gd name="T8" fmla="*/ 42 w 1860"/>
              <a:gd name="T9" fmla="*/ 0 h 78"/>
              <a:gd name="T10" fmla="*/ 78 w 1860"/>
              <a:gd name="T11" fmla="*/ 36 h 78"/>
              <a:gd name="T12" fmla="*/ 0 w 1860"/>
              <a:gd name="T13" fmla="*/ 36 h 78"/>
              <a:gd name="T14" fmla="*/ 0 w 1860"/>
              <a:gd name="T15" fmla="*/ 78 h 78"/>
              <a:gd name="T16" fmla="*/ 42 w 1860"/>
              <a:gd name="T17" fmla="*/ 78 h 78"/>
              <a:gd name="T18" fmla="*/ 0 w 1860"/>
              <a:gd name="T19" fmla="*/ 3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78"/>
              <a:gd name="T32" fmla="*/ 1860 w 186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78">
                <a:moveTo>
                  <a:pt x="0" y="36"/>
                </a:moveTo>
                <a:lnTo>
                  <a:pt x="42" y="78"/>
                </a:lnTo>
                <a:lnTo>
                  <a:pt x="1860" y="78"/>
                </a:lnTo>
                <a:lnTo>
                  <a:pt x="1860" y="0"/>
                </a:lnTo>
                <a:lnTo>
                  <a:pt x="42" y="0"/>
                </a:lnTo>
                <a:lnTo>
                  <a:pt x="78" y="36"/>
                </a:lnTo>
                <a:lnTo>
                  <a:pt x="0" y="36"/>
                </a:lnTo>
                <a:lnTo>
                  <a:pt x="0" y="78"/>
                </a:lnTo>
                <a:lnTo>
                  <a:pt x="42" y="78"/>
                </a:lnTo>
                <a:lnTo>
                  <a:pt x="0" y="36"/>
                </a:lnTo>
                <a:close/>
              </a:path>
            </a:pathLst>
          </a:custGeom>
          <a:solidFill>
            <a:srgbClr val="0000FF"/>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78" name="WordArt 90"/>
          <p:cNvSpPr>
            <a:spLocks noChangeArrowheads="1" noChangeShapeType="1" noTextEdit="1"/>
          </p:cNvSpPr>
          <p:nvPr/>
        </p:nvSpPr>
        <p:spPr bwMode="auto">
          <a:xfrm>
            <a:off x="1258888" y="3690938"/>
            <a:ext cx="966787" cy="358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dist="38100" dir="2700000" algn="tl" rotWithShape="0">
                    <a:srgbClr val="000000">
                      <a:alpha val="43137"/>
                    </a:srgbClr>
                  </a:outerShdw>
                </a:effectLst>
                <a:latin typeface="Arial Black"/>
              </a:rPr>
              <a:t>GAP</a:t>
            </a:r>
          </a:p>
        </p:txBody>
      </p:sp>
      <p:sp>
        <p:nvSpPr>
          <p:cNvPr id="29779" name="WordArt 91"/>
          <p:cNvSpPr>
            <a:spLocks noChangeArrowheads="1" noChangeShapeType="1" noTextEdit="1"/>
          </p:cNvSpPr>
          <p:nvPr/>
        </p:nvSpPr>
        <p:spPr bwMode="auto">
          <a:xfrm>
            <a:off x="4146550" y="3789363"/>
            <a:ext cx="1041400" cy="358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dist="38100" dir="2700000" algn="tl" rotWithShape="0">
                    <a:srgbClr val="000000">
                      <a:alpha val="43137"/>
                    </a:srgbClr>
                  </a:outerShdw>
                </a:effectLst>
                <a:latin typeface="Arial Black"/>
              </a:rPr>
              <a:t>GMP</a:t>
            </a:r>
          </a:p>
        </p:txBody>
      </p:sp>
      <p:sp>
        <p:nvSpPr>
          <p:cNvPr id="29780" name="WordArt 92"/>
          <p:cNvSpPr>
            <a:spLocks noChangeArrowheads="1" noChangeShapeType="1" noTextEdit="1"/>
          </p:cNvSpPr>
          <p:nvPr/>
        </p:nvSpPr>
        <p:spPr bwMode="auto">
          <a:xfrm>
            <a:off x="7170738" y="3717925"/>
            <a:ext cx="922337" cy="4302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dist="38100" dir="2700000" algn="tl" rotWithShape="0">
                    <a:srgbClr val="000000">
                      <a:alpha val="43137"/>
                    </a:srgbClr>
                  </a:outerShdw>
                </a:effectLst>
                <a:latin typeface="Arial Black"/>
              </a:rPr>
              <a:t>GHP</a:t>
            </a:r>
          </a:p>
        </p:txBody>
      </p:sp>
      <p:sp>
        <p:nvSpPr>
          <p:cNvPr id="29781" name="Rectangle 94"/>
          <p:cNvSpPr>
            <a:spLocks noChangeArrowheads="1"/>
          </p:cNvSpPr>
          <p:nvPr/>
        </p:nvSpPr>
        <p:spPr bwMode="auto">
          <a:xfrm>
            <a:off x="468313" y="1268413"/>
            <a:ext cx="8229600" cy="576262"/>
          </a:xfrm>
          <a:prstGeom prst="rect">
            <a:avLst/>
          </a:prstGeom>
          <a:noFill/>
          <a:ln w="9525">
            <a:noFill/>
            <a:miter lim="800000"/>
            <a:headEnd/>
            <a:tailEnd/>
          </a:ln>
        </p:spPr>
        <p:txBody>
          <a:bodyPr/>
          <a:lstStyle/>
          <a:p>
            <a:pPr marL="342900" indent="-342900" algn="ctr" eaLnBrk="1" hangingPunct="1">
              <a:buFont typeface="Wingdings" pitchFamily="2" charset="2"/>
              <a:buNone/>
            </a:pPr>
            <a:endParaRPr lang="en-GB" b="0">
              <a:solidFill>
                <a:schemeClr val="tx2"/>
              </a:solidFill>
              <a:latin typeface="Arial" charset="0"/>
            </a:endParaRPr>
          </a:p>
        </p:txBody>
      </p:sp>
      <p:sp>
        <p:nvSpPr>
          <p:cNvPr id="449632" name="Rectangle 96"/>
          <p:cNvSpPr>
            <a:spLocks noChangeArrowheads="1"/>
          </p:cNvSpPr>
          <p:nvPr/>
        </p:nvSpPr>
        <p:spPr bwMode="auto">
          <a:xfrm>
            <a:off x="1295400" y="549275"/>
            <a:ext cx="7848600" cy="579438"/>
          </a:xfrm>
          <a:prstGeom prst="rect">
            <a:avLst/>
          </a:prstGeom>
          <a:noFill/>
          <a:ln w="9525" algn="ctr">
            <a:noFill/>
            <a:miter lim="800000"/>
            <a:headEnd/>
            <a:tailEnd/>
          </a:ln>
          <a:effectLst/>
        </p:spPr>
        <p:txBody>
          <a:bodyPr>
            <a:spAutoFit/>
          </a:bodyPr>
          <a:lstStyle/>
          <a:p>
            <a:pPr marL="342900" indent="-342900">
              <a:buFont typeface="Wingdings" pitchFamily="2" charset="2"/>
              <a:buNone/>
              <a:defRPr/>
            </a:pPr>
            <a:r>
              <a:rPr lang="en-US" sz="3200">
                <a:effectLst>
                  <a:outerShdw blurRad="38100" dist="38100" dir="2700000" algn="tl">
                    <a:srgbClr val="000000"/>
                  </a:outerShdw>
                </a:effectLst>
              </a:rPr>
              <a:t>Good practices in the food production chain</a:t>
            </a:r>
            <a:endParaRPr lang="en-GB" sz="3200">
              <a:effectLst>
                <a:outerShdw blurRad="38100" dist="38100" dir="2700000" algn="tl">
                  <a:srgbClr val="000000"/>
                </a:outerShdw>
              </a:effectLst>
            </a:endParaRPr>
          </a:p>
        </p:txBody>
      </p:sp>
      <p:sp>
        <p:nvSpPr>
          <p:cNvPr id="449730" name="Line 194"/>
          <p:cNvSpPr>
            <a:spLocks noChangeShapeType="1"/>
          </p:cNvSpPr>
          <p:nvPr/>
        </p:nvSpPr>
        <p:spPr bwMode="auto">
          <a:xfrm>
            <a:off x="3276600" y="4292600"/>
            <a:ext cx="2590800" cy="0"/>
          </a:xfrm>
          <a:prstGeom prst="line">
            <a:avLst/>
          </a:prstGeom>
          <a:noFill/>
          <a:ln w="88900">
            <a:solidFill>
              <a:schemeClr val="bg2"/>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586" name="Rectangle 2"/>
          <p:cNvSpPr>
            <a:spLocks noGrp="1" noChangeArrowheads="1"/>
          </p:cNvSpPr>
          <p:nvPr>
            <p:ph type="title" idx="4294967295"/>
          </p:nvPr>
        </p:nvSpPr>
        <p:spPr>
          <a:xfrm>
            <a:off x="1116013" y="476250"/>
            <a:ext cx="8027987" cy="1295400"/>
          </a:xfrm>
        </p:spPr>
        <p:txBody>
          <a:bodyPr/>
          <a:lstStyle/>
          <a:p>
            <a:pPr algn="ctr" eaLnBrk="1" hangingPunct="1">
              <a:defRPr/>
            </a:pPr>
            <a:r>
              <a:rPr lang="en-US" sz="3200" b="1" smtClean="0">
                <a:solidFill>
                  <a:schemeClr val="bg1"/>
                </a:solidFill>
                <a:effectLst>
                  <a:outerShdw blurRad="38100" dist="38100" dir="2700000" algn="tl">
                    <a:srgbClr val="000000"/>
                  </a:outerShdw>
                </a:effectLst>
              </a:rPr>
              <a:t>The role of Codex in international </a:t>
            </a:r>
            <a:br>
              <a:rPr lang="en-US" sz="3200" b="1" smtClean="0">
                <a:solidFill>
                  <a:schemeClr val="bg1"/>
                </a:solidFill>
                <a:effectLst>
                  <a:outerShdw blurRad="38100" dist="38100" dir="2700000" algn="tl">
                    <a:srgbClr val="000000"/>
                  </a:outerShdw>
                </a:effectLst>
              </a:rPr>
            </a:br>
            <a:r>
              <a:rPr lang="en-US" sz="3200" b="1" smtClean="0">
                <a:solidFill>
                  <a:schemeClr val="bg1"/>
                </a:solidFill>
                <a:effectLst>
                  <a:outerShdw blurRad="38100" dist="38100" dir="2700000" algn="tl">
                    <a:srgbClr val="000000"/>
                  </a:outerShdw>
                </a:effectLst>
              </a:rPr>
              <a:t>food safety policy</a:t>
            </a:r>
            <a:r>
              <a:rPr lang="en-US" smtClean="0"/>
              <a:t> </a:t>
            </a:r>
            <a:endParaRPr lang="en-GB" smtClean="0"/>
          </a:p>
        </p:txBody>
      </p:sp>
      <p:sp>
        <p:nvSpPr>
          <p:cNvPr id="451587" name="Rectangle 3"/>
          <p:cNvSpPr>
            <a:spLocks noGrp="1" noChangeArrowheads="1"/>
          </p:cNvSpPr>
          <p:nvPr>
            <p:ph type="body" idx="4294967295"/>
          </p:nvPr>
        </p:nvSpPr>
        <p:spPr>
          <a:xfrm>
            <a:off x="684213" y="2060575"/>
            <a:ext cx="8291512" cy="2960688"/>
          </a:xfrm>
        </p:spPr>
        <p:txBody>
          <a:bodyPr/>
          <a:lstStyle/>
          <a:p>
            <a:pPr eaLnBrk="1" hangingPunct="1">
              <a:spcAft>
                <a:spcPct val="40000"/>
              </a:spcAft>
              <a:defRPr/>
            </a:pPr>
            <a:r>
              <a:rPr lang="en-US" sz="2400" dirty="0" smtClean="0"/>
              <a:t>The primary international instrument to promote international harmonization of national food safety and quality standards and facilitate food trade </a:t>
            </a:r>
          </a:p>
          <a:p>
            <a:pPr eaLnBrk="1" hangingPunct="1">
              <a:spcAft>
                <a:spcPct val="40000"/>
              </a:spcAft>
              <a:defRPr/>
            </a:pPr>
            <a:r>
              <a:rPr lang="en-US" sz="2400" dirty="0" smtClean="0"/>
              <a:t>All measures must be science-based</a:t>
            </a:r>
          </a:p>
          <a:p>
            <a:pPr eaLnBrk="1" hangingPunct="1">
              <a:spcAft>
                <a:spcPct val="40000"/>
              </a:spcAft>
              <a:defRPr/>
            </a:pPr>
            <a:r>
              <a:rPr lang="en-US" sz="2400" dirty="0" smtClean="0"/>
              <a:t>Referred under the WTO SPS agreement</a:t>
            </a:r>
          </a:p>
          <a:p>
            <a:pPr eaLnBrk="1" hangingPunct="1">
              <a:buFont typeface="Wingdings" pitchFamily="2" charset="2"/>
              <a:buNone/>
              <a:defRPr/>
            </a:pPr>
            <a:endParaRPr lang="en-US" sz="2400" dirty="0" smtClean="0">
              <a:solidFill>
                <a:schemeClr val="tx1"/>
              </a:solidFill>
              <a:effectLst>
                <a:outerShdw blurRad="38100" dist="38100" dir="2700000" algn="tl">
                  <a:srgbClr val="FFFFFF"/>
                </a:outerShdw>
              </a:effectLst>
              <a:latin typeface="Calibri" pitchFamily="34" charset="0"/>
            </a:endParaRPr>
          </a:p>
          <a:p>
            <a:pPr eaLnBrk="1" hangingPunct="1">
              <a:defRPr/>
            </a:pPr>
            <a:endParaRPr lang="en-GB" dirty="0" smtClean="0"/>
          </a:p>
        </p:txBody>
      </p:sp>
      <p:sp>
        <p:nvSpPr>
          <p:cNvPr id="372742" name="Text Box 6"/>
          <p:cNvSpPr txBox="1">
            <a:spLocks noChangeArrowheads="1"/>
          </p:cNvSpPr>
          <p:nvPr/>
        </p:nvSpPr>
        <p:spPr bwMode="auto">
          <a:xfrm>
            <a:off x="395288" y="4941888"/>
            <a:ext cx="8424862" cy="1187450"/>
          </a:xfrm>
          <a:prstGeom prst="rect">
            <a:avLst/>
          </a:prstGeom>
          <a:solidFill>
            <a:schemeClr val="bg1"/>
          </a:solidFill>
          <a:ln w="9525">
            <a:noFill/>
            <a:miter lim="800000"/>
            <a:headEnd/>
            <a:tailEnd/>
          </a:ln>
        </p:spPr>
        <p:txBody>
          <a:bodyPr>
            <a:spAutoFit/>
          </a:bodyPr>
          <a:lstStyle/>
          <a:p>
            <a:pPr algn="ctr">
              <a:spcBef>
                <a:spcPct val="0"/>
              </a:spcBef>
              <a:buClrTx/>
              <a:buSzTx/>
              <a:buFontTx/>
              <a:buNone/>
              <a:defRPr/>
            </a:pPr>
            <a:r>
              <a:rPr lang="en-US" b="0">
                <a:solidFill>
                  <a:schemeClr val="tx2"/>
                </a:solidFill>
                <a:effectLst>
                  <a:outerShdw blurRad="38100" dist="38100" dir="2700000" algn="tl">
                    <a:srgbClr val="C0C0C0"/>
                  </a:outerShdw>
                </a:effectLst>
              </a:rPr>
              <a:t>Codex standards</a:t>
            </a:r>
            <a:r>
              <a:rPr lang="en-US" b="0">
                <a:solidFill>
                  <a:schemeClr val="tx2"/>
                </a:solidFill>
              </a:rPr>
              <a:t> </a:t>
            </a:r>
          </a:p>
          <a:p>
            <a:pPr algn="ctr">
              <a:spcBef>
                <a:spcPct val="0"/>
              </a:spcBef>
              <a:buClrTx/>
              <a:buSzTx/>
              <a:buFontTx/>
              <a:buNone/>
              <a:defRPr/>
            </a:pPr>
            <a:r>
              <a:rPr lang="en-US" b="0">
                <a:solidFill>
                  <a:schemeClr val="tx2"/>
                </a:solidFill>
              </a:rPr>
              <a:t>benchmark standards for national food control and in trade disputes on food safety/quality</a:t>
            </a:r>
            <a:endParaRPr lang="en-GB"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additive="base">
                                        <p:cTn id="7" dur="500" fill="hold"/>
                                        <p:tgtEl>
                                          <p:spTgt spid="451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587">
                                            <p:txEl>
                                              <p:pRg st="1" end="1"/>
                                            </p:txEl>
                                          </p:spTgt>
                                        </p:tgtEl>
                                        <p:attrNameLst>
                                          <p:attrName>style.visibility</p:attrName>
                                        </p:attrNameLst>
                                      </p:cBhvr>
                                      <p:to>
                                        <p:strVal val="visible"/>
                                      </p:to>
                                    </p:set>
                                    <p:anim calcmode="lin" valueType="num">
                                      <p:cBhvr additive="base">
                                        <p:cTn id="13" dur="500" fill="hold"/>
                                        <p:tgtEl>
                                          <p:spTgt spid="451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1587">
                                            <p:txEl>
                                              <p:pRg st="2" end="2"/>
                                            </p:txEl>
                                          </p:spTgt>
                                        </p:tgtEl>
                                        <p:attrNameLst>
                                          <p:attrName>style.visibility</p:attrName>
                                        </p:attrNameLst>
                                      </p:cBhvr>
                                      <p:to>
                                        <p:strVal val="visible"/>
                                      </p:to>
                                    </p:set>
                                    <p:anim calcmode="lin" valueType="num">
                                      <p:cBhvr additive="base">
                                        <p:cTn id="19" dur="500" fill="hold"/>
                                        <p:tgtEl>
                                          <p:spTgt spid="451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72742"/>
                                        </p:tgtEl>
                                        <p:attrNameLst>
                                          <p:attrName>style.visibility</p:attrName>
                                        </p:attrNameLst>
                                      </p:cBhvr>
                                      <p:to>
                                        <p:strVal val="visible"/>
                                      </p:to>
                                    </p:set>
                                    <p:animEffect transition="in" filter="box(in)">
                                      <p:cBhvr>
                                        <p:cTn id="25" dur="500"/>
                                        <p:tgtEl>
                                          <p:spTgt spid="37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build="p"/>
      <p:bldP spid="37274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1116013" y="476250"/>
            <a:ext cx="8027987" cy="1295400"/>
          </a:xfrm>
        </p:spPr>
        <p:txBody>
          <a:bodyPr/>
          <a:lstStyle/>
          <a:p>
            <a:pPr algn="ctr" eaLnBrk="1" hangingPunct="1">
              <a:defRPr/>
            </a:pPr>
            <a:r>
              <a:rPr lang="en-US" sz="3600" b="1" smtClean="0">
                <a:solidFill>
                  <a:schemeClr val="bg1"/>
                </a:solidFill>
                <a:effectLst>
                  <a:outerShdw blurRad="38100" dist="38100" dir="2700000" algn="tl">
                    <a:srgbClr val="000000"/>
                  </a:outerShdw>
                </a:effectLst>
                <a:latin typeface="Calibri" pitchFamily="34" charset="0"/>
              </a:rPr>
              <a:t>Value of meeting international food safety standards to food security</a:t>
            </a:r>
            <a:endParaRPr lang="en-GB" sz="3600" b="1" smtClean="0">
              <a:solidFill>
                <a:schemeClr val="bg1"/>
              </a:solidFill>
              <a:effectLst>
                <a:outerShdw blurRad="38100" dist="38100" dir="2700000" algn="tl">
                  <a:srgbClr val="000000"/>
                </a:outerShdw>
              </a:effectLst>
              <a:latin typeface="Calibri" pitchFamily="34" charset="0"/>
            </a:endParaRPr>
          </a:p>
        </p:txBody>
      </p:sp>
      <p:sp>
        <p:nvSpPr>
          <p:cNvPr id="468995" name="Rectangle 3"/>
          <p:cNvSpPr>
            <a:spLocks noGrp="1" noChangeArrowheads="1"/>
          </p:cNvSpPr>
          <p:nvPr>
            <p:ph type="body" idx="4294967295"/>
          </p:nvPr>
        </p:nvSpPr>
        <p:spPr>
          <a:xfrm>
            <a:off x="539750" y="1916113"/>
            <a:ext cx="8291513" cy="2960687"/>
          </a:xfrm>
        </p:spPr>
        <p:txBody>
          <a:bodyPr/>
          <a:lstStyle/>
          <a:p>
            <a:pPr>
              <a:lnSpc>
                <a:spcPct val="80000"/>
              </a:lnSpc>
              <a:buFont typeface="Wingdings" pitchFamily="2" charset="2"/>
              <a:buNone/>
              <a:defRPr/>
            </a:pPr>
            <a:r>
              <a:rPr lang="en-GB" sz="2400" dirty="0" smtClean="0"/>
              <a:t>World Bank research estimates that adopting international (Codex) standards for:</a:t>
            </a:r>
          </a:p>
          <a:p>
            <a:pPr>
              <a:lnSpc>
                <a:spcPct val="80000"/>
              </a:lnSpc>
              <a:spcBef>
                <a:spcPct val="50000"/>
              </a:spcBef>
              <a:spcAft>
                <a:spcPct val="50000"/>
              </a:spcAft>
              <a:defRPr/>
            </a:pPr>
            <a:r>
              <a:rPr lang="en-GB" sz="2400" dirty="0" err="1" smtClean="0"/>
              <a:t>aflatoxin</a:t>
            </a:r>
            <a:r>
              <a:rPr lang="en-GB" sz="2400" dirty="0" smtClean="0"/>
              <a:t> (B1) would increase African nut and grain exports by some US$670 million per year and expand global cereal and nut trade by US$38.8 billion</a:t>
            </a:r>
          </a:p>
          <a:p>
            <a:pPr>
              <a:lnSpc>
                <a:spcPct val="80000"/>
              </a:lnSpc>
              <a:spcBef>
                <a:spcPct val="50000"/>
              </a:spcBef>
              <a:spcAft>
                <a:spcPct val="50000"/>
              </a:spcAft>
              <a:defRPr/>
            </a:pPr>
            <a:r>
              <a:rPr lang="en-GB" sz="2400" dirty="0" smtClean="0"/>
              <a:t>pesticide residue limits in bananas would raise African banana exports by about US$410 million a year </a:t>
            </a:r>
          </a:p>
          <a:p>
            <a:pPr>
              <a:lnSpc>
                <a:spcPct val="80000"/>
              </a:lnSpc>
              <a:spcBef>
                <a:spcPct val="50000"/>
              </a:spcBef>
              <a:spcAft>
                <a:spcPct val="50000"/>
              </a:spcAft>
              <a:defRPr/>
            </a:pPr>
            <a:r>
              <a:rPr lang="en-GB" sz="2400" dirty="0" smtClean="0"/>
              <a:t>veterinary drug residues would boost South Africa’s beef exports by US$160 million a year </a:t>
            </a:r>
          </a:p>
          <a:p>
            <a:pPr algn="r">
              <a:lnSpc>
                <a:spcPct val="80000"/>
              </a:lnSpc>
              <a:spcBef>
                <a:spcPct val="50000"/>
              </a:spcBef>
              <a:spcAft>
                <a:spcPct val="50000"/>
              </a:spcAft>
              <a:buFont typeface="Wingdings" pitchFamily="2" charset="2"/>
              <a:buNone/>
              <a:defRPr/>
            </a:pPr>
            <a:endParaRPr lang="en-US" sz="2400" dirty="0" smtClean="0">
              <a:solidFill>
                <a:schemeClr val="tx1"/>
              </a:solidFill>
              <a:effectLst>
                <a:outerShdw blurRad="38100" dist="38100" dir="2700000" algn="tl">
                  <a:srgbClr val="FFFFFF"/>
                </a:outerShdw>
              </a:effectLst>
              <a:latin typeface="Calibri" pitchFamily="34" charset="0"/>
            </a:endParaRPr>
          </a:p>
          <a:p>
            <a:pPr eaLnBrk="1" hangingPunct="1">
              <a:lnSpc>
                <a:spcPct val="80000"/>
              </a:lnSpc>
              <a:defRPr/>
            </a:pPr>
            <a:endParaRPr lang="en-GB" sz="18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8995">
                                            <p:txEl>
                                              <p:pRg st="1" end="1"/>
                                            </p:txEl>
                                          </p:spTgt>
                                        </p:tgtEl>
                                        <p:attrNameLst>
                                          <p:attrName>style.visibility</p:attrName>
                                        </p:attrNameLst>
                                      </p:cBhvr>
                                      <p:to>
                                        <p:strVal val="visible"/>
                                      </p:to>
                                    </p:set>
                                    <p:anim calcmode="lin" valueType="num">
                                      <p:cBhvr additive="base">
                                        <p:cTn id="13" dur="500" fill="hold"/>
                                        <p:tgtEl>
                                          <p:spTgt spid="468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8995">
                                            <p:txEl>
                                              <p:pRg st="2" end="2"/>
                                            </p:txEl>
                                          </p:spTgt>
                                        </p:tgtEl>
                                        <p:attrNameLst>
                                          <p:attrName>style.visibility</p:attrName>
                                        </p:attrNameLst>
                                      </p:cBhvr>
                                      <p:to>
                                        <p:strVal val="visible"/>
                                      </p:to>
                                    </p:set>
                                    <p:anim calcmode="lin" valueType="num">
                                      <p:cBhvr additive="base">
                                        <p:cTn id="19" dur="500" fill="hold"/>
                                        <p:tgtEl>
                                          <p:spTgt spid="468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8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8995">
                                            <p:txEl>
                                              <p:pRg st="3" end="3"/>
                                            </p:txEl>
                                          </p:spTgt>
                                        </p:tgtEl>
                                        <p:attrNameLst>
                                          <p:attrName>style.visibility</p:attrName>
                                        </p:attrNameLst>
                                      </p:cBhvr>
                                      <p:to>
                                        <p:strVal val="visible"/>
                                      </p:to>
                                    </p:set>
                                    <p:anim calcmode="lin" valueType="num">
                                      <p:cBhvr additive="base">
                                        <p:cTn id="25" dur="500" fill="hold"/>
                                        <p:tgtEl>
                                          <p:spTgt spid="4689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89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a:xfrm>
            <a:off x="1116013" y="476250"/>
            <a:ext cx="7632700" cy="1295400"/>
          </a:xfrm>
        </p:spPr>
        <p:txBody>
          <a:bodyPr/>
          <a:lstStyle/>
          <a:p>
            <a:pPr algn="ctr" eaLnBrk="1" hangingPunct="1">
              <a:defRPr/>
            </a:pPr>
            <a:r>
              <a:rPr lang="en-US" sz="3600" b="1" smtClean="0">
                <a:solidFill>
                  <a:schemeClr val="bg1"/>
                </a:solidFill>
                <a:effectLst>
                  <a:outerShdw blurRad="38100" dist="38100" dir="2700000" algn="tl">
                    <a:srgbClr val="000000"/>
                  </a:outerShdw>
                </a:effectLst>
                <a:latin typeface="Calibri" pitchFamily="34" charset="0"/>
              </a:rPr>
              <a:t>Challenges to meeting food safety </a:t>
            </a:r>
            <a:endParaRPr lang="en-GB" sz="3600" b="1" smtClean="0">
              <a:solidFill>
                <a:schemeClr val="bg1"/>
              </a:solidFill>
              <a:effectLst>
                <a:outerShdw blurRad="38100" dist="38100" dir="2700000" algn="tl">
                  <a:srgbClr val="000000"/>
                </a:outerShdw>
              </a:effectLst>
              <a:latin typeface="Calibri" pitchFamily="34" charset="0"/>
            </a:endParaRPr>
          </a:p>
        </p:txBody>
      </p:sp>
      <p:sp>
        <p:nvSpPr>
          <p:cNvPr id="471043" name="Rectangle 3"/>
          <p:cNvSpPr>
            <a:spLocks noGrp="1" noChangeArrowheads="1"/>
          </p:cNvSpPr>
          <p:nvPr>
            <p:ph type="body" idx="4294967295"/>
          </p:nvPr>
        </p:nvSpPr>
        <p:spPr>
          <a:xfrm>
            <a:off x="539750" y="1773238"/>
            <a:ext cx="5761038" cy="3889375"/>
          </a:xfrm>
        </p:spPr>
        <p:txBody>
          <a:bodyPr/>
          <a:lstStyle/>
          <a:p>
            <a:pPr>
              <a:lnSpc>
                <a:spcPct val="80000"/>
              </a:lnSpc>
              <a:spcAft>
                <a:spcPct val="35000"/>
              </a:spcAft>
              <a:defRPr/>
            </a:pPr>
            <a:r>
              <a:rPr lang="en-US" sz="2400" dirty="0" smtClean="0"/>
              <a:t>implementing food safety measures in a world of </a:t>
            </a:r>
          </a:p>
          <a:p>
            <a:pPr lvl="1">
              <a:lnSpc>
                <a:spcPct val="80000"/>
              </a:lnSpc>
              <a:spcAft>
                <a:spcPct val="35000"/>
              </a:spcAft>
              <a:buFont typeface="Wingdings" pitchFamily="2" charset="2"/>
              <a:buChar char="–"/>
              <a:defRPr/>
            </a:pPr>
            <a:r>
              <a:rPr lang="en-US" sz="2400" dirty="0" smtClean="0"/>
              <a:t>increasing food insecurity</a:t>
            </a:r>
          </a:p>
          <a:p>
            <a:pPr lvl="1">
              <a:lnSpc>
                <a:spcPct val="80000"/>
              </a:lnSpc>
              <a:spcAft>
                <a:spcPct val="35000"/>
              </a:spcAft>
              <a:buFont typeface="Wingdings" pitchFamily="2" charset="2"/>
              <a:buChar char="–"/>
              <a:defRPr/>
            </a:pPr>
            <a:r>
              <a:rPr lang="en-US" sz="2400" dirty="0" smtClean="0"/>
              <a:t>recession and financial crisis</a:t>
            </a:r>
          </a:p>
          <a:p>
            <a:pPr lvl="1">
              <a:lnSpc>
                <a:spcPct val="80000"/>
              </a:lnSpc>
              <a:spcAft>
                <a:spcPct val="35000"/>
              </a:spcAft>
              <a:buFont typeface="Wingdings" pitchFamily="2" charset="2"/>
              <a:buChar char="–"/>
              <a:defRPr/>
            </a:pPr>
            <a:r>
              <a:rPr lang="en-US" sz="2400" dirty="0" smtClean="0"/>
              <a:t>increasingly variable climatic conditions</a:t>
            </a:r>
          </a:p>
          <a:p>
            <a:pPr>
              <a:lnSpc>
                <a:spcPct val="80000"/>
              </a:lnSpc>
              <a:spcAft>
                <a:spcPct val="35000"/>
              </a:spcAft>
              <a:defRPr/>
            </a:pPr>
            <a:r>
              <a:rPr lang="en-US" sz="2400" dirty="0" smtClean="0"/>
              <a:t>importance of communicating and illustrating the value of food safety</a:t>
            </a:r>
          </a:p>
          <a:p>
            <a:pPr>
              <a:lnSpc>
                <a:spcPct val="80000"/>
              </a:lnSpc>
              <a:spcAft>
                <a:spcPct val="35000"/>
              </a:spcAft>
              <a:defRPr/>
            </a:pPr>
            <a:r>
              <a:rPr lang="en-US" sz="2400" dirty="0" smtClean="0"/>
              <a:t>retaining food safety as an integral part of the food security agenda</a:t>
            </a:r>
            <a:endParaRPr lang="en-GB" sz="2400" dirty="0" smtClean="0"/>
          </a:p>
          <a:p>
            <a:pPr algn="r">
              <a:lnSpc>
                <a:spcPct val="80000"/>
              </a:lnSpc>
              <a:spcBef>
                <a:spcPct val="50000"/>
              </a:spcBef>
              <a:spcAft>
                <a:spcPct val="50000"/>
              </a:spcAft>
              <a:buFont typeface="Wingdings" pitchFamily="2" charset="2"/>
              <a:buNone/>
              <a:defRPr/>
            </a:pPr>
            <a:endParaRPr lang="en-US" sz="2400" dirty="0" smtClean="0">
              <a:solidFill>
                <a:schemeClr val="tx1"/>
              </a:solidFill>
              <a:effectLst>
                <a:outerShdw blurRad="38100" dist="38100" dir="2700000" algn="tl">
                  <a:srgbClr val="FFFFFF"/>
                </a:outerShdw>
              </a:effectLst>
              <a:latin typeface="Calibri" pitchFamily="34" charset="0"/>
            </a:endParaRPr>
          </a:p>
          <a:p>
            <a:pPr eaLnBrk="1" hangingPunct="1">
              <a:lnSpc>
                <a:spcPct val="80000"/>
              </a:lnSpc>
              <a:defRPr/>
            </a:pPr>
            <a:endParaRPr lang="en-GB" sz="1800" dirty="0" smtClean="0"/>
          </a:p>
        </p:txBody>
      </p:sp>
      <p:pic>
        <p:nvPicPr>
          <p:cNvPr id="32772" name="Picture 5" descr="100-0012_IMG"/>
          <p:cNvPicPr>
            <a:picLocks noChangeAspect="1" noChangeArrowheads="1"/>
          </p:cNvPicPr>
          <p:nvPr/>
        </p:nvPicPr>
        <p:blipFill>
          <a:blip r:embed="rId3" cstate="print"/>
          <a:srcRect/>
          <a:stretch>
            <a:fillRect/>
          </a:stretch>
        </p:blipFill>
        <p:spPr bwMode="auto">
          <a:xfrm>
            <a:off x="5940425" y="2636838"/>
            <a:ext cx="2592388" cy="19446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258888" y="620713"/>
            <a:ext cx="7200900" cy="576262"/>
          </a:xfrm>
        </p:spPr>
        <p:txBody>
          <a:bodyPr/>
          <a:lstStyle/>
          <a:p>
            <a:pPr algn="ctr" eaLnBrk="1" hangingPunct="1">
              <a:defRPr/>
            </a:pPr>
            <a:r>
              <a:rPr lang="en-US" sz="3600" b="1" dirty="0" smtClean="0">
                <a:solidFill>
                  <a:schemeClr val="bg1"/>
                </a:solidFill>
                <a:effectLst>
                  <a:outerShdw blurRad="38100" dist="38100" dir="2700000" algn="tl">
                    <a:srgbClr val="000000"/>
                  </a:outerShdw>
                </a:effectLst>
                <a:latin typeface="Calibri" pitchFamily="34" charset="0"/>
              </a:rPr>
              <a:t>Outline of Presentation</a:t>
            </a:r>
            <a:r>
              <a:rPr lang="en-US" sz="3600" b="1" dirty="0" smtClean="0">
                <a:latin typeface="Calibri" pitchFamily="34" charset="0"/>
              </a:rPr>
              <a:t> </a:t>
            </a:r>
            <a:endParaRPr lang="en-GB" sz="3600" b="1" dirty="0" smtClean="0">
              <a:latin typeface="Calibri" pitchFamily="34" charset="0"/>
            </a:endParaRPr>
          </a:p>
        </p:txBody>
      </p:sp>
      <p:sp>
        <p:nvSpPr>
          <p:cNvPr id="19458" name="Rectangle 4"/>
          <p:cNvSpPr>
            <a:spLocks noGrp="1" noChangeArrowheads="1"/>
          </p:cNvSpPr>
          <p:nvPr>
            <p:ph type="body" idx="1"/>
          </p:nvPr>
        </p:nvSpPr>
        <p:spPr>
          <a:xfrm>
            <a:off x="539750" y="1484313"/>
            <a:ext cx="8208963" cy="4679950"/>
          </a:xfrm>
        </p:spPr>
        <p:txBody>
          <a:bodyPr/>
          <a:lstStyle/>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What are the “Emerging Economies”?</a:t>
            </a:r>
          </a:p>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Place of the GCC countries </a:t>
            </a:r>
          </a:p>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Food security – a multi dimensional challenge</a:t>
            </a:r>
          </a:p>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The inter-dependence of food security, food safety and nutrition</a:t>
            </a:r>
          </a:p>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Integrated policies for food security – the ‘twin track’ approach – and food safety – the ‘food chain’ approach</a:t>
            </a:r>
          </a:p>
          <a:p>
            <a:pPr marL="533400" indent="-533400" eaLnBrk="1" hangingPunct="1">
              <a:lnSpc>
                <a:spcPct val="80000"/>
              </a:lnSpc>
              <a:spcAft>
                <a:spcPct val="25000"/>
              </a:spcAft>
              <a:buClr>
                <a:schemeClr val="tx1"/>
              </a:buClr>
              <a:buFont typeface="Wingdings" pitchFamily="2" charset="2"/>
              <a:buAutoNum type="arabicPeriod"/>
              <a:defRPr/>
            </a:pPr>
            <a:r>
              <a:rPr lang="en-US" dirty="0" smtClean="0">
                <a:solidFill>
                  <a:schemeClr val="tx1"/>
                </a:solidFill>
              </a:rPr>
              <a:t>Future food safety policy challenges and Conclusions</a:t>
            </a:r>
          </a:p>
          <a:p>
            <a:pPr marL="533400" indent="-533400" eaLnBrk="1" hangingPunct="1">
              <a:lnSpc>
                <a:spcPct val="80000"/>
              </a:lnSpc>
              <a:spcAft>
                <a:spcPct val="25000"/>
              </a:spcAft>
              <a:buClr>
                <a:schemeClr val="tx1"/>
              </a:buClr>
              <a:buFont typeface="Wingdings" pitchFamily="2" charset="2"/>
              <a:buAutoNum type="arabicPeriod"/>
              <a:defRPr/>
            </a:pPr>
            <a:endParaRPr lang="en-US" sz="2400" dirty="0" smtClean="0">
              <a:solidFill>
                <a:srgbClr val="000000"/>
              </a:solidFill>
              <a:effectLst>
                <a:outerShdw blurRad="38100" dist="38100" dir="2700000" algn="tl">
                  <a:srgbClr val="FFFFFF"/>
                </a:outerShdw>
              </a:effectLst>
              <a:latin typeface="Calibri" pitchFamily="34" charset="0"/>
            </a:endParaRPr>
          </a:p>
          <a:p>
            <a:pPr marL="533400" indent="-533400" eaLnBrk="1" hangingPunct="1">
              <a:lnSpc>
                <a:spcPct val="80000"/>
              </a:lnSpc>
              <a:spcAft>
                <a:spcPct val="25000"/>
              </a:spcAft>
              <a:buClr>
                <a:schemeClr val="tx1"/>
              </a:buClr>
              <a:buFont typeface="Wingdings" pitchFamily="2" charset="2"/>
              <a:buAutoNum type="arabicPeriod"/>
              <a:defRPr/>
            </a:pPr>
            <a:endParaRPr lang="en-US" sz="1400" dirty="0" smtClean="0">
              <a:solidFill>
                <a:srgbClr val="000000"/>
              </a:solidFill>
              <a:effectLst>
                <a:outerShdw blurRad="38100" dist="38100" dir="2700000" algn="tl">
                  <a:srgbClr val="FFFFFF"/>
                </a:outerShdw>
              </a:effectLst>
              <a:latin typeface="Calibri" pitchFamily="34" charset="0"/>
            </a:endParaRPr>
          </a:p>
          <a:p>
            <a:pPr marL="533400" indent="-533400" eaLnBrk="1" hangingPunct="1">
              <a:lnSpc>
                <a:spcPct val="80000"/>
              </a:lnSpc>
              <a:buClr>
                <a:schemeClr val="tx1"/>
              </a:buClr>
              <a:buFont typeface="Wingdings" pitchFamily="2" charset="2"/>
              <a:buAutoNum type="arabicPeriod" startAt="3"/>
              <a:defRPr/>
            </a:pPr>
            <a:endParaRPr lang="en-US" sz="1400" dirty="0" smtClean="0">
              <a:solidFill>
                <a:srgbClr val="000000"/>
              </a:solidFill>
              <a:effectLst>
                <a:outerShdw blurRad="38100" dist="38100" dir="2700000" algn="tl">
                  <a:srgbClr val="FFFFFF"/>
                </a:outerShdw>
              </a:effectLst>
              <a:latin typeface="Calibri" pitchFamily="34" charset="0"/>
            </a:endParaRPr>
          </a:p>
          <a:p>
            <a:pPr marL="533400" indent="-533400" eaLnBrk="1" hangingPunct="1">
              <a:lnSpc>
                <a:spcPct val="80000"/>
              </a:lnSpc>
              <a:buClr>
                <a:schemeClr val="tx1"/>
              </a:buClr>
              <a:buFont typeface="Wingdings" pitchFamily="2" charset="2"/>
              <a:buAutoNum type="arabicPeriod" startAt="3"/>
              <a:defRPr/>
            </a:pPr>
            <a:endParaRPr lang="en-US" sz="1400" dirty="0" smtClean="0">
              <a:solidFill>
                <a:srgbClr val="000000"/>
              </a:solidFill>
              <a:latin typeface="Calibri" pitchFamily="34" charset="0"/>
            </a:endParaRPr>
          </a:p>
          <a:p>
            <a:pPr marL="533400" indent="-533400" eaLnBrk="1" hangingPunct="1">
              <a:lnSpc>
                <a:spcPct val="80000"/>
              </a:lnSpc>
              <a:buClr>
                <a:schemeClr val="tx1"/>
              </a:buClr>
              <a:buFont typeface="Wingdings" pitchFamily="2" charset="2"/>
              <a:buAutoNum type="arabicPeriod" startAt="3"/>
              <a:defRPr/>
            </a:pPr>
            <a:endParaRPr lang="en-US" sz="400" dirty="0" smtClean="0">
              <a:solidFill>
                <a:srgbClr val="000000"/>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ChangeArrowheads="1"/>
          </p:cNvSpPr>
          <p:nvPr>
            <p:ph type="title" idx="4294967295"/>
          </p:nvPr>
        </p:nvSpPr>
        <p:spPr>
          <a:xfrm>
            <a:off x="827088" y="476250"/>
            <a:ext cx="8027987" cy="1081088"/>
          </a:xfrm>
        </p:spPr>
        <p:txBody>
          <a:bodyPr/>
          <a:lstStyle/>
          <a:p>
            <a:pPr algn="ctr" eaLnBrk="1" hangingPunct="1">
              <a:defRPr/>
            </a:pPr>
            <a:r>
              <a:rPr lang="en-US" sz="3200" b="1" smtClean="0">
                <a:solidFill>
                  <a:schemeClr val="bg1"/>
                </a:solidFill>
                <a:effectLst>
                  <a:outerShdw blurRad="38100" dist="38100" dir="2700000" algn="tl">
                    <a:srgbClr val="000000"/>
                  </a:outerShdw>
                </a:effectLst>
                <a:latin typeface="Calibri" pitchFamily="34" charset="0"/>
              </a:rPr>
              <a:t>Concerns with meeting </a:t>
            </a:r>
            <a:br>
              <a:rPr lang="en-US" sz="3200" b="1" smtClean="0">
                <a:solidFill>
                  <a:schemeClr val="bg1"/>
                </a:solidFill>
                <a:effectLst>
                  <a:outerShdw blurRad="38100" dist="38100" dir="2700000" algn="tl">
                    <a:srgbClr val="000000"/>
                  </a:outerShdw>
                </a:effectLst>
                <a:latin typeface="Calibri" pitchFamily="34" charset="0"/>
              </a:rPr>
            </a:br>
            <a:r>
              <a:rPr lang="en-US" sz="3200" b="1" smtClean="0">
                <a:solidFill>
                  <a:schemeClr val="bg1"/>
                </a:solidFill>
                <a:effectLst>
                  <a:outerShdw blurRad="38100" dist="38100" dir="2700000" algn="tl">
                    <a:srgbClr val="000000"/>
                  </a:outerShdw>
                </a:effectLst>
                <a:latin typeface="Calibri" pitchFamily="34" charset="0"/>
              </a:rPr>
              <a:t>food safety requirements</a:t>
            </a:r>
            <a:endParaRPr lang="en-GB" sz="3200" b="1" smtClean="0">
              <a:solidFill>
                <a:schemeClr val="bg1"/>
              </a:solidFill>
              <a:effectLst>
                <a:outerShdw blurRad="38100" dist="38100" dir="2700000" algn="tl">
                  <a:srgbClr val="000000"/>
                </a:outerShdw>
              </a:effectLst>
              <a:latin typeface="Calibri" pitchFamily="34" charset="0"/>
            </a:endParaRPr>
          </a:p>
        </p:txBody>
      </p:sp>
      <p:sp>
        <p:nvSpPr>
          <p:cNvPr id="475139" name="Rectangle 3"/>
          <p:cNvSpPr>
            <a:spLocks noGrp="1" noChangeArrowheads="1"/>
          </p:cNvSpPr>
          <p:nvPr>
            <p:ph type="body" idx="4294967295"/>
          </p:nvPr>
        </p:nvSpPr>
        <p:spPr>
          <a:xfrm>
            <a:off x="395536" y="1916113"/>
            <a:ext cx="8435727" cy="2960687"/>
          </a:xfrm>
        </p:spPr>
        <p:txBody>
          <a:bodyPr/>
          <a:lstStyle/>
          <a:p>
            <a:pPr>
              <a:lnSpc>
                <a:spcPct val="80000"/>
              </a:lnSpc>
              <a:spcAft>
                <a:spcPct val="40000"/>
              </a:spcAft>
              <a:defRPr/>
            </a:pPr>
            <a:r>
              <a:rPr lang="en-GB" sz="2400" dirty="0" smtClean="0">
                <a:solidFill>
                  <a:schemeClr val="tx1"/>
                </a:solidFill>
              </a:rPr>
              <a:t>Limitations of developing countries and those susceptible to food insecurity to implement effective food safety systems</a:t>
            </a:r>
          </a:p>
          <a:p>
            <a:pPr>
              <a:lnSpc>
                <a:spcPct val="80000"/>
              </a:lnSpc>
              <a:spcAft>
                <a:spcPct val="40000"/>
              </a:spcAft>
              <a:defRPr/>
            </a:pPr>
            <a:r>
              <a:rPr lang="en-US" sz="2400" dirty="0" smtClean="0">
                <a:solidFill>
                  <a:schemeClr val="tx1"/>
                </a:solidFill>
              </a:rPr>
              <a:t>Cost of implementation of food safety measures and compliance with standards</a:t>
            </a:r>
          </a:p>
          <a:p>
            <a:pPr>
              <a:lnSpc>
                <a:spcPct val="80000"/>
              </a:lnSpc>
              <a:spcAft>
                <a:spcPct val="40000"/>
              </a:spcAft>
              <a:defRPr/>
            </a:pPr>
            <a:r>
              <a:rPr lang="en-US" sz="2400" dirty="0" smtClean="0">
                <a:solidFill>
                  <a:schemeClr val="tx1"/>
                </a:solidFill>
              </a:rPr>
              <a:t>Diversity of food safety standards </a:t>
            </a:r>
          </a:p>
          <a:p>
            <a:pPr lvl="1">
              <a:lnSpc>
                <a:spcPct val="80000"/>
              </a:lnSpc>
              <a:spcAft>
                <a:spcPct val="20000"/>
              </a:spcAft>
              <a:buFont typeface="Wingdings" pitchFamily="2" charset="2"/>
              <a:buChar char="–"/>
              <a:defRPr/>
            </a:pPr>
            <a:r>
              <a:rPr lang="en-US" sz="2400" dirty="0" smtClean="0">
                <a:solidFill>
                  <a:schemeClr val="tx1"/>
                </a:solidFill>
              </a:rPr>
              <a:t>public </a:t>
            </a:r>
            <a:r>
              <a:rPr lang="en-US" sz="2400" dirty="0" err="1" smtClean="0">
                <a:solidFill>
                  <a:schemeClr val="tx1"/>
                </a:solidFill>
              </a:rPr>
              <a:t>vs</a:t>
            </a:r>
            <a:r>
              <a:rPr lang="en-US" sz="2400" dirty="0" smtClean="0">
                <a:solidFill>
                  <a:schemeClr val="tx1"/>
                </a:solidFill>
              </a:rPr>
              <a:t> private standards</a:t>
            </a:r>
          </a:p>
          <a:p>
            <a:pPr lvl="1">
              <a:lnSpc>
                <a:spcPct val="80000"/>
              </a:lnSpc>
              <a:spcAft>
                <a:spcPct val="20000"/>
              </a:spcAft>
              <a:buFont typeface="Wingdings" pitchFamily="2" charset="2"/>
              <a:buChar char="–"/>
              <a:defRPr/>
            </a:pPr>
            <a:r>
              <a:rPr lang="en-US" sz="2400" dirty="0" smtClean="0">
                <a:solidFill>
                  <a:schemeClr val="tx1"/>
                </a:solidFill>
              </a:rPr>
              <a:t>certification costs</a:t>
            </a:r>
          </a:p>
          <a:p>
            <a:pPr lvl="1">
              <a:lnSpc>
                <a:spcPct val="80000"/>
              </a:lnSpc>
              <a:spcAft>
                <a:spcPct val="20000"/>
              </a:spcAft>
              <a:buFont typeface="Wingdings" pitchFamily="2" charset="2"/>
              <a:buChar char="–"/>
              <a:defRPr/>
            </a:pPr>
            <a:r>
              <a:rPr lang="en-US" sz="2400" dirty="0" smtClean="0">
                <a:solidFill>
                  <a:schemeClr val="tx1"/>
                </a:solidFill>
              </a:rPr>
              <a:t>different requirements for different markets</a:t>
            </a:r>
          </a:p>
          <a:p>
            <a:pPr lvl="1">
              <a:lnSpc>
                <a:spcPct val="80000"/>
              </a:lnSpc>
              <a:spcAft>
                <a:spcPct val="20000"/>
              </a:spcAft>
              <a:buFont typeface="Wingdings" pitchFamily="2" charset="2"/>
              <a:buChar char="–"/>
              <a:defRPr/>
            </a:pPr>
            <a:r>
              <a:rPr lang="en-US" sz="2400" dirty="0" smtClean="0">
                <a:solidFill>
                  <a:schemeClr val="tx1"/>
                </a:solidFill>
              </a:rPr>
              <a:t>possible increase in cost of food thereby making it less affordable to poor consumers</a:t>
            </a:r>
            <a:endParaRPr lang="en-GB" sz="2400" dirty="0" smtClean="0">
              <a:solidFill>
                <a:schemeClr val="tx1"/>
              </a:solidFill>
            </a:endParaRPr>
          </a:p>
          <a:p>
            <a:pPr algn="r">
              <a:lnSpc>
                <a:spcPct val="80000"/>
              </a:lnSpc>
              <a:spcBef>
                <a:spcPct val="50000"/>
              </a:spcBef>
              <a:spcAft>
                <a:spcPct val="50000"/>
              </a:spcAft>
              <a:buFont typeface="Wingdings" pitchFamily="2" charset="2"/>
              <a:buNone/>
              <a:defRPr/>
            </a:pPr>
            <a:endParaRPr lang="en-US" sz="2400" dirty="0" smtClean="0">
              <a:solidFill>
                <a:schemeClr val="tx1"/>
              </a:solidFill>
              <a:effectLst>
                <a:outerShdw blurRad="38100" dist="38100" dir="2700000" algn="tl">
                  <a:srgbClr val="FFFFFF"/>
                </a:outerShdw>
              </a:effectLst>
              <a:latin typeface="Calibri" pitchFamily="34" charset="0"/>
            </a:endParaRPr>
          </a:p>
          <a:p>
            <a:pPr eaLnBrk="1" hangingPunct="1">
              <a:lnSpc>
                <a:spcPct val="80000"/>
              </a:lnSpc>
              <a:defRPr/>
            </a:pPr>
            <a:endParaRPr lang="en-GB" sz="1800" dirty="0" smtClean="0"/>
          </a:p>
        </p:txBody>
      </p:sp>
      <p:sp>
        <p:nvSpPr>
          <p:cNvPr id="33796" name="Rectangle 5" descr="DSC01169"/>
          <p:cNvSpPr>
            <a:spLocks noChangeArrowheads="1"/>
          </p:cNvSpPr>
          <p:nvPr/>
        </p:nvSpPr>
        <p:spPr bwMode="auto">
          <a:xfrm>
            <a:off x="5940425" y="3068638"/>
            <a:ext cx="2713038" cy="1873250"/>
          </a:xfrm>
          <a:prstGeom prst="rect">
            <a:avLst/>
          </a:prstGeom>
          <a:blipFill dpi="0" rotWithShape="1">
            <a:blip r:embed="rId3" cstate="print"/>
            <a:srcRect/>
            <a:stretch>
              <a:fillRect/>
            </a:stretch>
          </a:blipFill>
          <a:ln w="9525">
            <a:noFill/>
            <a:miter lim="800000"/>
            <a:headEnd/>
            <a:tailEnd/>
          </a:ln>
        </p:spPr>
        <p:txBody>
          <a:bodyPr/>
          <a:lstStyle/>
          <a:p>
            <a:pPr>
              <a:spcBef>
                <a:spcPct val="0"/>
              </a:spcBef>
              <a:buClrTx/>
              <a:buSzTx/>
              <a:buFontTx/>
              <a:buNone/>
            </a:pPr>
            <a:endParaRPr lang="en-GB" sz="18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 calcmode="lin" valueType="num">
                                      <p:cBhvr additive="base">
                                        <p:cTn id="7" dur="500" fill="hold"/>
                                        <p:tgtEl>
                                          <p:spTgt spid="475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5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5139">
                                            <p:txEl>
                                              <p:pRg st="1" end="1"/>
                                            </p:txEl>
                                          </p:spTgt>
                                        </p:tgtEl>
                                        <p:attrNameLst>
                                          <p:attrName>style.visibility</p:attrName>
                                        </p:attrNameLst>
                                      </p:cBhvr>
                                      <p:to>
                                        <p:strVal val="visible"/>
                                      </p:to>
                                    </p:set>
                                    <p:anim calcmode="lin" valueType="num">
                                      <p:cBhvr additive="base">
                                        <p:cTn id="13" dur="500" fill="hold"/>
                                        <p:tgtEl>
                                          <p:spTgt spid="475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5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5139">
                                            <p:txEl>
                                              <p:pRg st="2" end="2"/>
                                            </p:txEl>
                                          </p:spTgt>
                                        </p:tgtEl>
                                        <p:attrNameLst>
                                          <p:attrName>style.visibility</p:attrName>
                                        </p:attrNameLst>
                                      </p:cBhvr>
                                      <p:to>
                                        <p:strVal val="visible"/>
                                      </p:to>
                                    </p:set>
                                    <p:anim calcmode="lin" valueType="num">
                                      <p:cBhvr additive="base">
                                        <p:cTn id="19" dur="500" fill="hold"/>
                                        <p:tgtEl>
                                          <p:spTgt spid="475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513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5139">
                                            <p:txEl>
                                              <p:pRg st="3" end="3"/>
                                            </p:txEl>
                                          </p:spTgt>
                                        </p:tgtEl>
                                        <p:attrNameLst>
                                          <p:attrName>style.visibility</p:attrName>
                                        </p:attrNameLst>
                                      </p:cBhvr>
                                      <p:to>
                                        <p:strVal val="visible"/>
                                      </p:to>
                                    </p:set>
                                    <p:anim calcmode="lin" valueType="num">
                                      <p:cBhvr additive="base">
                                        <p:cTn id="23" dur="500" fill="hold"/>
                                        <p:tgtEl>
                                          <p:spTgt spid="4751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51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139">
                                            <p:txEl>
                                              <p:pRg st="4" end="4"/>
                                            </p:txEl>
                                          </p:spTgt>
                                        </p:tgtEl>
                                        <p:attrNameLst>
                                          <p:attrName>style.visibility</p:attrName>
                                        </p:attrNameLst>
                                      </p:cBhvr>
                                      <p:to>
                                        <p:strVal val="visible"/>
                                      </p:to>
                                    </p:set>
                                    <p:anim calcmode="lin" valueType="num">
                                      <p:cBhvr additive="base">
                                        <p:cTn id="27" dur="500" fill="hold"/>
                                        <p:tgtEl>
                                          <p:spTgt spid="4751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513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5139">
                                            <p:txEl>
                                              <p:pRg st="5" end="5"/>
                                            </p:txEl>
                                          </p:spTgt>
                                        </p:tgtEl>
                                        <p:attrNameLst>
                                          <p:attrName>style.visibility</p:attrName>
                                        </p:attrNameLst>
                                      </p:cBhvr>
                                      <p:to>
                                        <p:strVal val="visible"/>
                                      </p:to>
                                    </p:set>
                                    <p:anim calcmode="lin" valueType="num">
                                      <p:cBhvr additive="base">
                                        <p:cTn id="31" dur="500" fill="hold"/>
                                        <p:tgtEl>
                                          <p:spTgt spid="4751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513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5139">
                                            <p:txEl>
                                              <p:pRg st="6" end="6"/>
                                            </p:txEl>
                                          </p:spTgt>
                                        </p:tgtEl>
                                        <p:attrNameLst>
                                          <p:attrName>style.visibility</p:attrName>
                                        </p:attrNameLst>
                                      </p:cBhvr>
                                      <p:to>
                                        <p:strVal val="visible"/>
                                      </p:to>
                                    </p:set>
                                    <p:anim calcmode="lin" valueType="num">
                                      <p:cBhvr additive="base">
                                        <p:cTn id="35" dur="500" fill="hold"/>
                                        <p:tgtEl>
                                          <p:spTgt spid="47513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5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Rectangle 2"/>
          <p:cNvSpPr>
            <a:spLocks noGrp="1" noChangeArrowheads="1"/>
          </p:cNvSpPr>
          <p:nvPr>
            <p:ph type="title" idx="4294967295"/>
          </p:nvPr>
        </p:nvSpPr>
        <p:spPr>
          <a:xfrm>
            <a:off x="1116013" y="476250"/>
            <a:ext cx="8027987" cy="1295400"/>
          </a:xfrm>
        </p:spPr>
        <p:txBody>
          <a:bodyPr/>
          <a:lstStyle/>
          <a:p>
            <a:pPr algn="ctr" eaLnBrk="1" hangingPunct="1">
              <a:defRPr/>
            </a:pPr>
            <a:r>
              <a:rPr lang="en-US" sz="3600" b="1" smtClean="0">
                <a:solidFill>
                  <a:schemeClr val="bg1"/>
                </a:solidFill>
                <a:effectLst>
                  <a:outerShdw blurRad="38100" dist="38100" dir="2700000" algn="tl">
                    <a:srgbClr val="000000"/>
                  </a:outerShdw>
                </a:effectLst>
                <a:latin typeface="Calibri" pitchFamily="34" charset="0"/>
              </a:rPr>
              <a:t>Food safety in times of food shortage – finding the balance</a:t>
            </a:r>
            <a:endParaRPr lang="en-GB" sz="3600" b="1" smtClean="0">
              <a:solidFill>
                <a:schemeClr val="bg1"/>
              </a:solidFill>
              <a:effectLst>
                <a:outerShdw blurRad="38100" dist="38100" dir="2700000" algn="tl">
                  <a:srgbClr val="000000"/>
                </a:outerShdw>
              </a:effectLst>
              <a:latin typeface="Calibri" pitchFamily="34" charset="0"/>
            </a:endParaRPr>
          </a:p>
        </p:txBody>
      </p:sp>
      <p:sp>
        <p:nvSpPr>
          <p:cNvPr id="477187" name="Rectangle 3"/>
          <p:cNvSpPr>
            <a:spLocks noGrp="1" noChangeArrowheads="1"/>
          </p:cNvSpPr>
          <p:nvPr>
            <p:ph type="body" idx="4294967295"/>
          </p:nvPr>
        </p:nvSpPr>
        <p:spPr>
          <a:xfrm>
            <a:off x="1042988" y="1916113"/>
            <a:ext cx="6985000" cy="4321199"/>
          </a:xfrm>
        </p:spPr>
        <p:txBody>
          <a:bodyPr/>
          <a:lstStyle/>
          <a:p>
            <a:pPr>
              <a:lnSpc>
                <a:spcPct val="80000"/>
              </a:lnSpc>
              <a:defRPr/>
            </a:pPr>
            <a:r>
              <a:rPr lang="en-GB" dirty="0" smtClean="0"/>
              <a:t>When food is in short supply, can policy makers accept lower food safety standards to protect food security? </a:t>
            </a:r>
          </a:p>
          <a:p>
            <a:pPr>
              <a:lnSpc>
                <a:spcPct val="80000"/>
              </a:lnSpc>
              <a:buFont typeface="Wingdings" pitchFamily="2" charset="2"/>
              <a:buNone/>
              <a:defRPr/>
            </a:pPr>
            <a:endParaRPr lang="en-GB" dirty="0" smtClean="0"/>
          </a:p>
          <a:p>
            <a:pPr>
              <a:lnSpc>
                <a:spcPct val="80000"/>
              </a:lnSpc>
              <a:defRPr/>
            </a:pPr>
            <a:r>
              <a:rPr lang="en-GB" dirty="0" smtClean="0"/>
              <a:t>Can simple measures be taken at point of use to improve food safety?</a:t>
            </a:r>
          </a:p>
          <a:p>
            <a:pPr>
              <a:lnSpc>
                <a:spcPct val="80000"/>
              </a:lnSpc>
              <a:defRPr/>
            </a:pPr>
            <a:endParaRPr lang="en-GB" dirty="0" smtClean="0"/>
          </a:p>
          <a:p>
            <a:pPr>
              <a:lnSpc>
                <a:spcPct val="80000"/>
              </a:lnSpc>
              <a:defRPr/>
            </a:pPr>
            <a:r>
              <a:rPr lang="en-US" dirty="0" smtClean="0"/>
              <a:t>Need to take into account the risks and the long term effects of under-nutrition in the risk analysis process (acute </a:t>
            </a:r>
            <a:r>
              <a:rPr lang="en-US" dirty="0" err="1" smtClean="0"/>
              <a:t>vs</a:t>
            </a:r>
            <a:r>
              <a:rPr lang="en-US" dirty="0" smtClean="0"/>
              <a:t> chronic effects of food safety hazards)</a:t>
            </a:r>
            <a:endParaRPr lang="en-GB" dirty="0" smtClean="0"/>
          </a:p>
          <a:p>
            <a:pPr algn="r">
              <a:lnSpc>
                <a:spcPct val="80000"/>
              </a:lnSpc>
              <a:spcBef>
                <a:spcPct val="50000"/>
              </a:spcBef>
              <a:spcAft>
                <a:spcPct val="50000"/>
              </a:spcAft>
              <a:buFont typeface="Wingdings" pitchFamily="2" charset="2"/>
              <a:buNone/>
              <a:defRPr/>
            </a:pPr>
            <a:endParaRPr lang="en-US" sz="2400" dirty="0" smtClean="0">
              <a:solidFill>
                <a:schemeClr val="tx1"/>
              </a:solidFill>
              <a:effectLst>
                <a:outerShdw blurRad="38100" dist="38100" dir="2700000" algn="tl">
                  <a:srgbClr val="FFFFFF"/>
                </a:outerShdw>
              </a:effectLst>
              <a:latin typeface="Calibri" pitchFamily="34" charset="0"/>
            </a:endParaRPr>
          </a:p>
          <a:p>
            <a:pPr eaLnBrk="1" hangingPunct="1">
              <a:lnSpc>
                <a:spcPct val="80000"/>
              </a:lnSpc>
              <a:defRPr/>
            </a:pPr>
            <a:endParaRPr lang="en-GB" sz="18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 calcmode="lin" valueType="num">
                                      <p:cBhvr additive="base">
                                        <p:cTn id="7" dur="500" fill="hold"/>
                                        <p:tgtEl>
                                          <p:spTgt spid="477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7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7187">
                                            <p:txEl>
                                              <p:pRg st="2" end="2"/>
                                            </p:txEl>
                                          </p:spTgt>
                                        </p:tgtEl>
                                        <p:attrNameLst>
                                          <p:attrName>style.visibility</p:attrName>
                                        </p:attrNameLst>
                                      </p:cBhvr>
                                      <p:to>
                                        <p:strVal val="visible"/>
                                      </p:to>
                                    </p:set>
                                    <p:anim calcmode="lin" valueType="num">
                                      <p:cBhvr additive="base">
                                        <p:cTn id="13" dur="500" fill="hold"/>
                                        <p:tgtEl>
                                          <p:spTgt spid="477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7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7187">
                                            <p:txEl>
                                              <p:pRg st="4" end="4"/>
                                            </p:txEl>
                                          </p:spTgt>
                                        </p:tgtEl>
                                        <p:attrNameLst>
                                          <p:attrName>style.visibility</p:attrName>
                                        </p:attrNameLst>
                                      </p:cBhvr>
                                      <p:to>
                                        <p:strVal val="visible"/>
                                      </p:to>
                                    </p:set>
                                    <p:anim calcmode="lin" valueType="num">
                                      <p:cBhvr additive="base">
                                        <p:cTn id="19" dur="500" fill="hold"/>
                                        <p:tgtEl>
                                          <p:spTgt spid="4771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7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1331913" y="333375"/>
            <a:ext cx="7235825" cy="1100138"/>
          </a:xfrm>
        </p:spPr>
        <p:txBody>
          <a:bodyPr/>
          <a:lstStyle/>
          <a:p>
            <a:pPr algn="ctr">
              <a:defRPr/>
            </a:pPr>
            <a:r>
              <a:rPr lang="en-US" sz="3000" b="1" smtClean="0">
                <a:solidFill>
                  <a:schemeClr val="bg1"/>
                </a:solidFill>
                <a:effectLst>
                  <a:outerShdw blurRad="38100" dist="38100" dir="2700000" algn="tl">
                    <a:srgbClr val="000000"/>
                  </a:outerShdw>
                </a:effectLst>
                <a:latin typeface="Calibri" pitchFamily="34" charset="0"/>
              </a:rPr>
              <a:t>Capacity building as the driver of food safety policy integration</a:t>
            </a:r>
            <a:endParaRPr lang="en-GB" sz="3000" b="1" smtClean="0">
              <a:solidFill>
                <a:schemeClr val="bg1"/>
              </a:solidFill>
              <a:effectLst>
                <a:outerShdw blurRad="38100" dist="38100" dir="2700000" algn="tl">
                  <a:srgbClr val="000000"/>
                </a:outerShdw>
              </a:effectLst>
              <a:latin typeface="Calibri" pitchFamily="34" charset="0"/>
            </a:endParaRPr>
          </a:p>
        </p:txBody>
      </p:sp>
      <p:sp>
        <p:nvSpPr>
          <p:cNvPr id="455683" name="Rectangle 3"/>
          <p:cNvSpPr>
            <a:spLocks noGrp="1" noChangeArrowheads="1"/>
          </p:cNvSpPr>
          <p:nvPr>
            <p:ph type="body" idx="1"/>
          </p:nvPr>
        </p:nvSpPr>
        <p:spPr>
          <a:xfrm>
            <a:off x="395288" y="1412875"/>
            <a:ext cx="8351837" cy="4824413"/>
          </a:xfrm>
        </p:spPr>
        <p:txBody>
          <a:bodyPr/>
          <a:lstStyle/>
          <a:p>
            <a:pPr>
              <a:lnSpc>
                <a:spcPct val="90000"/>
              </a:lnSpc>
              <a:spcBef>
                <a:spcPct val="25000"/>
              </a:spcBef>
              <a:spcAft>
                <a:spcPct val="30000"/>
              </a:spcAft>
              <a:buClr>
                <a:schemeClr val="bg1"/>
              </a:buClr>
              <a:buSzTx/>
              <a:defRPr/>
            </a:pPr>
            <a:r>
              <a:rPr lang="en-US" sz="2100" dirty="0" smtClean="0"/>
              <a:t>Many developing countries lack adequate capacity to develop integral policies for food security and safety</a:t>
            </a:r>
          </a:p>
          <a:p>
            <a:pPr>
              <a:lnSpc>
                <a:spcPct val="90000"/>
              </a:lnSpc>
              <a:spcBef>
                <a:spcPct val="25000"/>
              </a:spcBef>
              <a:spcAft>
                <a:spcPct val="30000"/>
              </a:spcAft>
              <a:buClr>
                <a:schemeClr val="bg1"/>
              </a:buClr>
              <a:buSzTx/>
              <a:defRPr/>
            </a:pPr>
            <a:r>
              <a:rPr lang="en-US" sz="2100" dirty="0" smtClean="0"/>
              <a:t>Food safety is still under-acknowledged by decision makers and given lower priority by major donors; though this is changing</a:t>
            </a:r>
          </a:p>
          <a:p>
            <a:pPr>
              <a:lnSpc>
                <a:spcPct val="90000"/>
              </a:lnSpc>
              <a:spcBef>
                <a:spcPct val="25000"/>
              </a:spcBef>
              <a:spcAft>
                <a:spcPct val="30000"/>
              </a:spcAft>
              <a:buClr>
                <a:schemeClr val="bg1"/>
              </a:buClr>
              <a:buSzTx/>
              <a:defRPr/>
            </a:pPr>
            <a:r>
              <a:rPr lang="en-US" sz="2100" dirty="0" smtClean="0"/>
              <a:t>Food safety capacity building efforts must aim to enhance individual and institutional capacities to enable countries to: </a:t>
            </a:r>
          </a:p>
          <a:p>
            <a:pPr lvl="1">
              <a:lnSpc>
                <a:spcPct val="80000"/>
              </a:lnSpc>
              <a:spcBef>
                <a:spcPct val="10000"/>
              </a:spcBef>
              <a:spcAft>
                <a:spcPct val="30000"/>
              </a:spcAft>
              <a:buClr>
                <a:schemeClr val="bg1"/>
              </a:buClr>
              <a:buSzTx/>
              <a:buFont typeface="Wingdings" pitchFamily="2" charset="2"/>
              <a:buChar char="–"/>
              <a:defRPr/>
            </a:pPr>
            <a:r>
              <a:rPr lang="en-US" sz="2100" dirty="0" smtClean="0"/>
              <a:t>  develop integrated policies and </a:t>
            </a:r>
            <a:r>
              <a:rPr lang="en-US" sz="2100" dirty="0" err="1" smtClean="0"/>
              <a:t>programmes</a:t>
            </a:r>
            <a:r>
              <a:rPr lang="en-US" sz="2100" dirty="0" smtClean="0"/>
              <a:t> to enhance production of safe, quality food; </a:t>
            </a:r>
          </a:p>
          <a:p>
            <a:pPr lvl="1">
              <a:lnSpc>
                <a:spcPct val="80000"/>
              </a:lnSpc>
              <a:spcBef>
                <a:spcPct val="10000"/>
              </a:spcBef>
              <a:spcAft>
                <a:spcPct val="30000"/>
              </a:spcAft>
              <a:buClr>
                <a:schemeClr val="bg1"/>
              </a:buClr>
              <a:buSzTx/>
              <a:buFont typeface="Wingdings" pitchFamily="2" charset="2"/>
              <a:buChar char="–"/>
              <a:defRPr/>
            </a:pPr>
            <a:r>
              <a:rPr lang="en-US" sz="2100" dirty="0" smtClean="0"/>
              <a:t>  meaningfully participate and apply Codex standards;</a:t>
            </a:r>
          </a:p>
          <a:p>
            <a:pPr lvl="1">
              <a:lnSpc>
                <a:spcPct val="80000"/>
              </a:lnSpc>
              <a:spcBef>
                <a:spcPct val="10000"/>
              </a:spcBef>
              <a:spcAft>
                <a:spcPct val="30000"/>
              </a:spcAft>
              <a:buClr>
                <a:schemeClr val="bg1"/>
              </a:buClr>
              <a:buSzTx/>
              <a:buFont typeface="Wingdings" pitchFamily="2" charset="2"/>
              <a:buChar char="–"/>
              <a:defRPr/>
            </a:pPr>
            <a:r>
              <a:rPr lang="en-US" sz="2100" dirty="0" smtClean="0"/>
              <a:t>  support and enhance the agro-processing sector; and </a:t>
            </a:r>
          </a:p>
          <a:p>
            <a:pPr lvl="1">
              <a:lnSpc>
                <a:spcPct val="80000"/>
              </a:lnSpc>
              <a:spcBef>
                <a:spcPct val="10000"/>
              </a:spcBef>
              <a:spcAft>
                <a:spcPct val="30000"/>
              </a:spcAft>
              <a:buClr>
                <a:schemeClr val="bg1"/>
              </a:buClr>
              <a:buSzTx/>
              <a:buFont typeface="Wingdings" pitchFamily="2" charset="2"/>
              <a:buChar char="–"/>
              <a:defRPr/>
            </a:pPr>
            <a:r>
              <a:rPr lang="en-US" sz="2100" dirty="0" smtClean="0"/>
              <a:t>  facilitate international food trade and improved market access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 calcmode="lin" valueType="num">
                                      <p:cBhvr additive="base">
                                        <p:cTn id="7" dur="5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5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5683">
                                            <p:txEl>
                                              <p:pRg st="1" end="1"/>
                                            </p:txEl>
                                          </p:spTgt>
                                        </p:tgtEl>
                                        <p:attrNameLst>
                                          <p:attrName>style.visibility</p:attrName>
                                        </p:attrNameLst>
                                      </p:cBhvr>
                                      <p:to>
                                        <p:strVal val="visible"/>
                                      </p:to>
                                    </p:set>
                                    <p:anim calcmode="lin" valueType="num">
                                      <p:cBhvr additive="base">
                                        <p:cTn id="13" dur="5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5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5683">
                                            <p:txEl>
                                              <p:pRg st="2" end="2"/>
                                            </p:txEl>
                                          </p:spTgt>
                                        </p:tgtEl>
                                        <p:attrNameLst>
                                          <p:attrName>style.visibility</p:attrName>
                                        </p:attrNameLst>
                                      </p:cBhvr>
                                      <p:to>
                                        <p:strVal val="visible"/>
                                      </p:to>
                                    </p:set>
                                    <p:anim calcmode="lin" valueType="num">
                                      <p:cBhvr additive="base">
                                        <p:cTn id="19" dur="5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56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5683">
                                            <p:txEl>
                                              <p:pRg st="3" end="3"/>
                                            </p:txEl>
                                          </p:spTgt>
                                        </p:tgtEl>
                                        <p:attrNameLst>
                                          <p:attrName>style.visibility</p:attrName>
                                        </p:attrNameLst>
                                      </p:cBhvr>
                                      <p:to>
                                        <p:strVal val="visible"/>
                                      </p:to>
                                    </p:set>
                                    <p:anim calcmode="lin" valueType="num">
                                      <p:cBhvr additive="base">
                                        <p:cTn id="23" dur="500" fill="hold"/>
                                        <p:tgtEl>
                                          <p:spTgt spid="4556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568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5683">
                                            <p:txEl>
                                              <p:pRg st="4" end="4"/>
                                            </p:txEl>
                                          </p:spTgt>
                                        </p:tgtEl>
                                        <p:attrNameLst>
                                          <p:attrName>style.visibility</p:attrName>
                                        </p:attrNameLst>
                                      </p:cBhvr>
                                      <p:to>
                                        <p:strVal val="visible"/>
                                      </p:to>
                                    </p:set>
                                    <p:anim calcmode="lin" valueType="num">
                                      <p:cBhvr additive="base">
                                        <p:cTn id="27" dur="500" fill="hold"/>
                                        <p:tgtEl>
                                          <p:spTgt spid="4556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568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5683">
                                            <p:txEl>
                                              <p:pRg st="5" end="5"/>
                                            </p:txEl>
                                          </p:spTgt>
                                        </p:tgtEl>
                                        <p:attrNameLst>
                                          <p:attrName>style.visibility</p:attrName>
                                        </p:attrNameLst>
                                      </p:cBhvr>
                                      <p:to>
                                        <p:strVal val="visible"/>
                                      </p:to>
                                    </p:set>
                                    <p:anim calcmode="lin" valueType="num">
                                      <p:cBhvr additive="base">
                                        <p:cTn id="31" dur="500" fill="hold"/>
                                        <p:tgtEl>
                                          <p:spTgt spid="4556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568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5683">
                                            <p:txEl>
                                              <p:pRg st="6" end="6"/>
                                            </p:txEl>
                                          </p:spTgt>
                                        </p:tgtEl>
                                        <p:attrNameLst>
                                          <p:attrName>style.visibility</p:attrName>
                                        </p:attrNameLst>
                                      </p:cBhvr>
                                      <p:to>
                                        <p:strVal val="visible"/>
                                      </p:to>
                                    </p:set>
                                    <p:anim calcmode="lin" valueType="num">
                                      <p:cBhvr additive="base">
                                        <p:cTn id="35" dur="500" fill="hold"/>
                                        <p:tgtEl>
                                          <p:spTgt spid="45568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56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3" name="Rectangle 2"/>
          <p:cNvSpPr>
            <a:spLocks noGrp="1" noChangeArrowheads="1"/>
          </p:cNvSpPr>
          <p:nvPr>
            <p:ph type="title" sz="quarter"/>
          </p:nvPr>
        </p:nvSpPr>
        <p:spPr>
          <a:xfrm>
            <a:off x="1042988" y="188913"/>
            <a:ext cx="7010400" cy="1295400"/>
          </a:xfrm>
        </p:spPr>
        <p:txBody>
          <a:bodyPr/>
          <a:lstStyle/>
          <a:p>
            <a:pPr eaLnBrk="1" hangingPunct="1">
              <a:defRPr/>
            </a:pPr>
            <a:r>
              <a:rPr lang="en-US" smtClean="0">
                <a:solidFill>
                  <a:schemeClr val="bg1"/>
                </a:solidFill>
                <a:effectLst>
                  <a:outerShdw blurRad="38100" dist="38100" dir="2700000" algn="tl">
                    <a:srgbClr val="000000"/>
                  </a:outerShdw>
                </a:effectLst>
                <a:latin typeface="Calibri" pitchFamily="34" charset="0"/>
              </a:rPr>
              <a:t>Guidance/Tools</a:t>
            </a:r>
            <a:r>
              <a:rPr lang="en-US" smtClean="0"/>
              <a:t> </a:t>
            </a:r>
            <a:endParaRPr lang="en-GB" smtClean="0"/>
          </a:p>
        </p:txBody>
      </p:sp>
      <p:sp>
        <p:nvSpPr>
          <p:cNvPr id="37891" name="Text Box 7"/>
          <p:cNvSpPr txBox="1">
            <a:spLocks noChangeArrowheads="1"/>
          </p:cNvSpPr>
          <p:nvPr/>
        </p:nvSpPr>
        <p:spPr bwMode="auto">
          <a:xfrm>
            <a:off x="2627313" y="5373688"/>
            <a:ext cx="5884862" cy="915987"/>
          </a:xfrm>
          <a:prstGeom prst="rect">
            <a:avLst/>
          </a:prstGeom>
          <a:solidFill>
            <a:schemeClr val="bg1"/>
          </a:solidFill>
          <a:ln w="9525">
            <a:noFill/>
            <a:miter lim="800000"/>
            <a:headEnd/>
            <a:tailEnd/>
          </a:ln>
        </p:spPr>
        <p:txBody>
          <a:bodyPr>
            <a:spAutoFit/>
          </a:bodyPr>
          <a:lstStyle/>
          <a:p>
            <a:pPr eaLnBrk="1" hangingPunct="1">
              <a:spcBef>
                <a:spcPct val="0"/>
              </a:spcBef>
              <a:buClrTx/>
              <a:buSzTx/>
              <a:buFontTx/>
              <a:buNone/>
            </a:pPr>
            <a:r>
              <a:rPr lang="en-US" sz="1800" b="0">
                <a:solidFill>
                  <a:schemeClr val="tx1"/>
                </a:solidFill>
                <a:latin typeface="Arial" charset="0"/>
              </a:rPr>
              <a:t>FAO food safety website: </a:t>
            </a:r>
            <a:r>
              <a:rPr lang="en-US" sz="1800" b="0">
                <a:solidFill>
                  <a:schemeClr val="tx1"/>
                </a:solidFill>
                <a:latin typeface="Arial" charset="0"/>
                <a:hlinkClick r:id="rId3"/>
              </a:rPr>
              <a:t>http://www.fao.org/ag/agn</a:t>
            </a:r>
            <a:endParaRPr lang="en-US" sz="1800" b="0">
              <a:solidFill>
                <a:schemeClr val="tx1"/>
              </a:solidFill>
              <a:latin typeface="Arial" charset="0"/>
            </a:endParaRPr>
          </a:p>
          <a:p>
            <a:pPr eaLnBrk="1" hangingPunct="1">
              <a:spcBef>
                <a:spcPct val="0"/>
              </a:spcBef>
              <a:buClrTx/>
              <a:buSzTx/>
              <a:buFontTx/>
              <a:buNone/>
            </a:pPr>
            <a:r>
              <a:rPr lang="sv-SE" sz="1800" b="0">
                <a:solidFill>
                  <a:schemeClr val="tx1"/>
                </a:solidFill>
                <a:latin typeface="Arial" charset="0"/>
              </a:rPr>
              <a:t>Codex web site: </a:t>
            </a:r>
            <a:r>
              <a:rPr lang="sv-SE" sz="1800" b="0">
                <a:solidFill>
                  <a:schemeClr val="tx1"/>
                </a:solidFill>
                <a:latin typeface="Arial" charset="0"/>
                <a:hlinkClick r:id="rId4"/>
              </a:rPr>
              <a:t>www.codexalimentarius.net</a:t>
            </a:r>
            <a:endParaRPr lang="sv-SE" sz="1800" b="0">
              <a:solidFill>
                <a:schemeClr val="tx1"/>
              </a:solidFill>
              <a:latin typeface="Arial" charset="0"/>
            </a:endParaRPr>
          </a:p>
          <a:p>
            <a:pPr eaLnBrk="1" hangingPunct="1">
              <a:spcBef>
                <a:spcPct val="0"/>
              </a:spcBef>
              <a:buClrTx/>
              <a:buSzTx/>
              <a:buFontTx/>
              <a:buNone/>
            </a:pPr>
            <a:r>
              <a:rPr lang="sv-SE" sz="1800" b="0">
                <a:solidFill>
                  <a:schemeClr val="tx1"/>
                </a:solidFill>
                <a:latin typeface="Arial" charset="0"/>
              </a:rPr>
              <a:t>Food safety portal: </a:t>
            </a:r>
            <a:r>
              <a:rPr lang="sv-SE" sz="1800">
                <a:solidFill>
                  <a:schemeClr val="tx1"/>
                </a:solidFill>
                <a:hlinkClick r:id="rId5"/>
              </a:rPr>
              <a:t>http://www.ipfsaph.org/En/default.jsp</a:t>
            </a:r>
            <a:endParaRPr lang="en-GB" sz="1800" b="0">
              <a:solidFill>
                <a:schemeClr val="tx1"/>
              </a:solidFill>
              <a:latin typeface="Arial" charset="0"/>
            </a:endParaRPr>
          </a:p>
        </p:txBody>
      </p:sp>
      <p:pic>
        <p:nvPicPr>
          <p:cNvPr id="37892" name="Picture 9" descr="foodproducts_coffee_en">
            <a:hlinkClick r:id="rId6"/>
          </p:cNvPr>
          <p:cNvPicPr>
            <a:picLocks noChangeAspect="1" noChangeArrowheads="1"/>
          </p:cNvPicPr>
          <p:nvPr/>
        </p:nvPicPr>
        <p:blipFill>
          <a:blip r:embed="rId7" cstate="print"/>
          <a:srcRect/>
          <a:stretch>
            <a:fillRect/>
          </a:stretch>
        </p:blipFill>
        <p:spPr bwMode="auto">
          <a:xfrm>
            <a:off x="971550" y="2852738"/>
            <a:ext cx="2879725" cy="1812925"/>
          </a:xfrm>
          <a:prstGeom prst="rect">
            <a:avLst/>
          </a:prstGeom>
          <a:noFill/>
          <a:ln w="9525">
            <a:noFill/>
            <a:miter lim="800000"/>
            <a:headEnd/>
            <a:tailEnd/>
          </a:ln>
        </p:spPr>
      </p:pic>
      <p:pic>
        <p:nvPicPr>
          <p:cNvPr id="37893" name="Picture 15" descr="File:Etiquette cd-rom 01.svg">
            <a:hlinkClick r:id="rId8"/>
          </p:cNvPr>
          <p:cNvPicPr>
            <a:picLocks noChangeAspect="1" noChangeArrowheads="1"/>
          </p:cNvPicPr>
          <p:nvPr/>
        </p:nvPicPr>
        <p:blipFill>
          <a:blip r:embed="rId9" cstate="print"/>
          <a:srcRect/>
          <a:stretch>
            <a:fillRect/>
          </a:stretch>
        </p:blipFill>
        <p:spPr bwMode="auto">
          <a:xfrm>
            <a:off x="900113" y="1268413"/>
            <a:ext cx="742950" cy="669925"/>
          </a:xfrm>
          <a:prstGeom prst="rect">
            <a:avLst/>
          </a:prstGeom>
          <a:noFill/>
          <a:ln w="9525">
            <a:noFill/>
            <a:miter lim="800000"/>
            <a:headEnd/>
            <a:tailEnd/>
          </a:ln>
        </p:spPr>
      </p:pic>
      <p:pic>
        <p:nvPicPr>
          <p:cNvPr id="37894" name="Picture 17" descr="http://www.fao.org/ag/agn/agns/images/foodproducts_fresh_en.jpg">
            <a:hlinkClick r:id="rId10"/>
          </p:cNvPr>
          <p:cNvPicPr preferRelativeResize="0">
            <a:picLocks noChangeArrowheads="1"/>
          </p:cNvPicPr>
          <p:nvPr/>
        </p:nvPicPr>
        <p:blipFill>
          <a:blip r:embed="rId11" r:link="rId12" cstate="print"/>
          <a:srcRect/>
          <a:stretch>
            <a:fillRect/>
          </a:stretch>
        </p:blipFill>
        <p:spPr bwMode="auto">
          <a:xfrm>
            <a:off x="1403350" y="1196975"/>
            <a:ext cx="3024188" cy="1584325"/>
          </a:xfrm>
          <a:prstGeom prst="rect">
            <a:avLst/>
          </a:prstGeom>
          <a:noFill/>
          <a:ln w="9525">
            <a:noFill/>
            <a:miter lim="800000"/>
            <a:headEnd/>
            <a:tailEnd/>
          </a:ln>
        </p:spPr>
      </p:pic>
      <p:sp>
        <p:nvSpPr>
          <p:cNvPr id="370706" name="Text Box 18"/>
          <p:cNvSpPr txBox="1">
            <a:spLocks noChangeArrowheads="1"/>
          </p:cNvSpPr>
          <p:nvPr/>
        </p:nvSpPr>
        <p:spPr bwMode="auto">
          <a:xfrm>
            <a:off x="827088" y="1989138"/>
            <a:ext cx="3978275" cy="366712"/>
          </a:xfrm>
          <a:prstGeom prst="rect">
            <a:avLst/>
          </a:prstGeom>
          <a:solidFill>
            <a:srgbClr val="FFFF66"/>
          </a:solidFill>
          <a:ln w="9525">
            <a:noFill/>
            <a:miter lim="800000"/>
            <a:headEnd/>
            <a:tailEnd/>
          </a:ln>
          <a:effectLst/>
        </p:spPr>
        <p:txBody>
          <a:bodyPr wrap="none">
            <a:spAutoFit/>
          </a:bodyPr>
          <a:lstStyle/>
          <a:p>
            <a:pPr eaLnBrk="1" hangingPunct="1">
              <a:spcBef>
                <a:spcPct val="0"/>
              </a:spcBef>
              <a:buClrTx/>
              <a:buSzTx/>
              <a:buFontTx/>
              <a:buNone/>
              <a:defRPr/>
            </a:pPr>
            <a:r>
              <a:rPr lang="en-US" sz="1800">
                <a:solidFill>
                  <a:schemeClr val="tx1"/>
                </a:solidFill>
                <a:effectLst>
                  <a:outerShdw blurRad="38100" dist="38100" dir="2700000" algn="tl">
                    <a:srgbClr val="FFFFFF"/>
                  </a:outerShdw>
                </a:effectLst>
              </a:rPr>
              <a:t>On-line/CD training manual for FFV GAP</a:t>
            </a:r>
            <a:endParaRPr lang="en-GB" sz="1800">
              <a:solidFill>
                <a:schemeClr val="tx1"/>
              </a:solidFill>
              <a:effectLst>
                <a:outerShdw blurRad="38100" dist="38100" dir="2700000" algn="tl">
                  <a:srgbClr val="FFFFFF"/>
                </a:outerShdw>
              </a:effectLst>
            </a:endParaRPr>
          </a:p>
        </p:txBody>
      </p:sp>
      <p:pic>
        <p:nvPicPr>
          <p:cNvPr id="37896" name="Picture 20"/>
          <p:cNvPicPr preferRelativeResize="0">
            <a:picLocks noChangeArrowheads="1"/>
          </p:cNvPicPr>
          <p:nvPr/>
        </p:nvPicPr>
        <p:blipFill>
          <a:blip r:embed="rId13" cstate="print"/>
          <a:srcRect/>
          <a:stretch>
            <a:fillRect/>
          </a:stretch>
        </p:blipFill>
        <p:spPr bwMode="auto">
          <a:xfrm>
            <a:off x="5219700" y="404813"/>
            <a:ext cx="1944688" cy="2592387"/>
          </a:xfrm>
          <a:prstGeom prst="rect">
            <a:avLst/>
          </a:prstGeom>
          <a:noFill/>
          <a:ln w="9525">
            <a:noFill/>
            <a:miter lim="800000"/>
            <a:headEnd/>
            <a:tailEnd/>
          </a:ln>
        </p:spPr>
      </p:pic>
      <p:pic>
        <p:nvPicPr>
          <p:cNvPr id="37897" name="Picture 19"/>
          <p:cNvPicPr preferRelativeResize="0">
            <a:picLocks noChangeArrowheads="1"/>
          </p:cNvPicPr>
          <p:nvPr/>
        </p:nvPicPr>
        <p:blipFill>
          <a:blip r:embed="rId14" cstate="print"/>
          <a:srcRect/>
          <a:stretch>
            <a:fillRect/>
          </a:stretch>
        </p:blipFill>
        <p:spPr bwMode="auto">
          <a:xfrm>
            <a:off x="4859338" y="1844675"/>
            <a:ext cx="1944687" cy="2359025"/>
          </a:xfrm>
          <a:prstGeom prst="rect">
            <a:avLst/>
          </a:prstGeom>
          <a:noFill/>
          <a:ln w="9525">
            <a:solidFill>
              <a:srgbClr val="800000"/>
            </a:solidFill>
            <a:miter lim="800000"/>
            <a:headEnd/>
            <a:tailEnd/>
          </a:ln>
        </p:spPr>
      </p:pic>
      <p:sp>
        <p:nvSpPr>
          <p:cNvPr id="370711" name="Text Box 23"/>
          <p:cNvSpPr txBox="1">
            <a:spLocks noChangeArrowheads="1"/>
          </p:cNvSpPr>
          <p:nvPr/>
        </p:nvSpPr>
        <p:spPr bwMode="auto">
          <a:xfrm>
            <a:off x="755650" y="3357563"/>
            <a:ext cx="3224213" cy="366712"/>
          </a:xfrm>
          <a:prstGeom prst="rect">
            <a:avLst/>
          </a:prstGeom>
          <a:solidFill>
            <a:schemeClr val="folHlink"/>
          </a:solidFill>
          <a:ln w="9525">
            <a:noFill/>
            <a:miter lim="800000"/>
            <a:headEnd/>
            <a:tailEnd/>
          </a:ln>
          <a:effectLst/>
        </p:spPr>
        <p:txBody>
          <a:bodyPr wrap="none">
            <a:spAutoFit/>
          </a:bodyPr>
          <a:lstStyle/>
          <a:p>
            <a:pPr eaLnBrk="1" hangingPunct="1">
              <a:spcBef>
                <a:spcPct val="0"/>
              </a:spcBef>
              <a:buClrTx/>
              <a:buSzTx/>
              <a:buFontTx/>
              <a:buNone/>
              <a:defRPr/>
            </a:pPr>
            <a:r>
              <a:rPr lang="en-US" sz="1800">
                <a:effectLst>
                  <a:outerShdw blurRad="38100" dist="38100" dir="2700000" algn="tl">
                    <a:srgbClr val="000000"/>
                  </a:outerShdw>
                </a:effectLst>
              </a:rPr>
              <a:t>On-line course in GHP for coffee</a:t>
            </a:r>
            <a:endParaRPr lang="en-GB" sz="1800">
              <a:effectLst>
                <a:outerShdw blurRad="38100" dist="38100" dir="2700000" algn="tl">
                  <a:srgbClr val="000000"/>
                </a:outerShdw>
              </a:effectLst>
            </a:endParaRPr>
          </a:p>
        </p:txBody>
      </p:sp>
      <p:pic>
        <p:nvPicPr>
          <p:cNvPr id="37899" name="Picture 24"/>
          <p:cNvPicPr>
            <a:picLocks noChangeAspect="1" noChangeArrowheads="1"/>
          </p:cNvPicPr>
          <p:nvPr/>
        </p:nvPicPr>
        <p:blipFill>
          <a:blip r:embed="rId15" cstate="print"/>
          <a:srcRect/>
          <a:stretch>
            <a:fillRect/>
          </a:stretch>
        </p:blipFill>
        <p:spPr bwMode="auto">
          <a:xfrm>
            <a:off x="539750" y="4797425"/>
            <a:ext cx="2068513" cy="1552575"/>
          </a:xfrm>
          <a:prstGeom prst="rect">
            <a:avLst/>
          </a:prstGeom>
          <a:noFill/>
          <a:ln w="9525">
            <a:noFill/>
            <a:miter lim="800000"/>
            <a:headEnd/>
            <a:tailEnd/>
          </a:ln>
        </p:spPr>
      </p:pic>
      <p:pic>
        <p:nvPicPr>
          <p:cNvPr id="37900" name="Picture 21"/>
          <p:cNvPicPr preferRelativeResize="0">
            <a:picLocks noChangeArrowheads="1"/>
          </p:cNvPicPr>
          <p:nvPr/>
        </p:nvPicPr>
        <p:blipFill>
          <a:blip r:embed="rId16" cstate="print"/>
          <a:srcRect/>
          <a:stretch>
            <a:fillRect/>
          </a:stretch>
        </p:blipFill>
        <p:spPr bwMode="auto">
          <a:xfrm>
            <a:off x="6877050" y="908050"/>
            <a:ext cx="1944688" cy="2592388"/>
          </a:xfrm>
          <a:prstGeom prst="rect">
            <a:avLst/>
          </a:prstGeom>
          <a:noFill/>
          <a:ln w="9525">
            <a:noFill/>
            <a:miter lim="800000"/>
            <a:headEnd/>
            <a:tailEnd/>
          </a:ln>
        </p:spPr>
      </p:pic>
      <p:pic>
        <p:nvPicPr>
          <p:cNvPr id="37901" name="Picture 22"/>
          <p:cNvPicPr preferRelativeResize="0">
            <a:picLocks noChangeArrowheads="1"/>
          </p:cNvPicPr>
          <p:nvPr/>
        </p:nvPicPr>
        <p:blipFill>
          <a:blip r:embed="rId17" cstate="print"/>
          <a:srcRect/>
          <a:stretch>
            <a:fillRect/>
          </a:stretch>
        </p:blipFill>
        <p:spPr bwMode="auto">
          <a:xfrm>
            <a:off x="6300788" y="2781300"/>
            <a:ext cx="1979612" cy="2663825"/>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1331913" y="476250"/>
            <a:ext cx="7010400" cy="884238"/>
          </a:xfrm>
        </p:spPr>
        <p:txBody>
          <a:bodyPr/>
          <a:lstStyle/>
          <a:p>
            <a:pPr algn="ctr" eaLnBrk="1" hangingPunct="1">
              <a:defRPr/>
            </a:pPr>
            <a:r>
              <a:rPr lang="en-GB" sz="3500" b="1" dirty="0" smtClean="0">
                <a:solidFill>
                  <a:schemeClr val="bg1"/>
                </a:solidFill>
                <a:effectLst>
                  <a:outerShdw blurRad="38100" dist="38100" dir="2700000" algn="tl">
                    <a:srgbClr val="000000"/>
                  </a:outerShdw>
                </a:effectLst>
                <a:latin typeface="Calibri" pitchFamily="34" charset="0"/>
              </a:rPr>
              <a:t>Conclusions</a:t>
            </a:r>
          </a:p>
        </p:txBody>
      </p:sp>
      <p:sp>
        <p:nvSpPr>
          <p:cNvPr id="459779" name="Rectangle 3"/>
          <p:cNvSpPr>
            <a:spLocks noGrp="1" noChangeArrowheads="1"/>
          </p:cNvSpPr>
          <p:nvPr>
            <p:ph type="body" idx="4294967295"/>
          </p:nvPr>
        </p:nvSpPr>
        <p:spPr>
          <a:xfrm>
            <a:off x="468313" y="1412875"/>
            <a:ext cx="8229600" cy="4968453"/>
          </a:xfrm>
        </p:spPr>
        <p:txBody>
          <a:bodyPr/>
          <a:lstStyle/>
          <a:p>
            <a:pPr eaLnBrk="1" hangingPunct="1">
              <a:defRPr/>
            </a:pPr>
            <a:r>
              <a:rPr lang="en-GB" sz="2200" dirty="0" smtClean="0"/>
              <a:t>Global food security is a multi-dimensional problem and requires integrated policy responses</a:t>
            </a:r>
          </a:p>
          <a:p>
            <a:pPr eaLnBrk="1" hangingPunct="1">
              <a:defRPr/>
            </a:pPr>
            <a:r>
              <a:rPr lang="en-GB" sz="2200" dirty="0" smtClean="0"/>
              <a:t>Food security,  safety, and nutrition are inter-dependent </a:t>
            </a:r>
          </a:p>
          <a:p>
            <a:pPr eaLnBrk="1" hangingPunct="1">
              <a:defRPr/>
            </a:pPr>
            <a:r>
              <a:rPr lang="en-GB" sz="2200" dirty="0" smtClean="0"/>
              <a:t>An integrated food chain approach enhances the linkage between food safety, nutrition and food security</a:t>
            </a:r>
          </a:p>
          <a:p>
            <a:pPr eaLnBrk="1" hangingPunct="1">
              <a:defRPr/>
            </a:pPr>
            <a:r>
              <a:rPr lang="en-US" sz="2200" dirty="0" smtClean="0"/>
              <a:t>The “twin track” approach to food security – addresses both acute and long term problems: food safety and nutrition are integral to this approach</a:t>
            </a:r>
          </a:p>
          <a:p>
            <a:pPr eaLnBrk="1" hangingPunct="1">
              <a:defRPr/>
            </a:pPr>
            <a:r>
              <a:rPr lang="en-US" sz="2200" dirty="0" smtClean="0"/>
              <a:t>Capacity Development frameworks will  better integrate and guide food safety capacity building efforts</a:t>
            </a:r>
          </a:p>
          <a:p>
            <a:pPr eaLnBrk="1" hangingPunct="1">
              <a:defRPr/>
            </a:pPr>
            <a:r>
              <a:rPr lang="en-US" sz="2200" dirty="0" smtClean="0"/>
              <a:t>Food safety is dynamic – public policies need to be flexible to address new risks and adopt integrated preventative approaches. </a:t>
            </a:r>
            <a:endParaRPr lang="en-GB" sz="2200" dirty="0" smtClean="0"/>
          </a:p>
          <a:p>
            <a:pPr eaLnBrk="1" hangingPunct="1">
              <a:defRPr/>
            </a:pPr>
            <a:endParaRPr lang="en-GB" sz="22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 calcmode="lin" valueType="num">
                                      <p:cBhvr additive="base">
                                        <p:cTn id="7" dur="500" fill="hold"/>
                                        <p:tgtEl>
                                          <p:spTgt spid="459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9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9779">
                                            <p:txEl>
                                              <p:pRg st="1" end="1"/>
                                            </p:txEl>
                                          </p:spTgt>
                                        </p:tgtEl>
                                        <p:attrNameLst>
                                          <p:attrName>style.visibility</p:attrName>
                                        </p:attrNameLst>
                                      </p:cBhvr>
                                      <p:to>
                                        <p:strVal val="visible"/>
                                      </p:to>
                                    </p:set>
                                    <p:anim calcmode="lin" valueType="num">
                                      <p:cBhvr additive="base">
                                        <p:cTn id="13" dur="500" fill="hold"/>
                                        <p:tgtEl>
                                          <p:spTgt spid="459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9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9779">
                                            <p:txEl>
                                              <p:pRg st="2" end="2"/>
                                            </p:txEl>
                                          </p:spTgt>
                                        </p:tgtEl>
                                        <p:attrNameLst>
                                          <p:attrName>style.visibility</p:attrName>
                                        </p:attrNameLst>
                                      </p:cBhvr>
                                      <p:to>
                                        <p:strVal val="visible"/>
                                      </p:to>
                                    </p:set>
                                    <p:anim calcmode="lin" valueType="num">
                                      <p:cBhvr additive="base">
                                        <p:cTn id="19" dur="500" fill="hold"/>
                                        <p:tgtEl>
                                          <p:spTgt spid="459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9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9779">
                                            <p:txEl>
                                              <p:pRg st="3" end="3"/>
                                            </p:txEl>
                                          </p:spTgt>
                                        </p:tgtEl>
                                        <p:attrNameLst>
                                          <p:attrName>style.visibility</p:attrName>
                                        </p:attrNameLst>
                                      </p:cBhvr>
                                      <p:to>
                                        <p:strVal val="visible"/>
                                      </p:to>
                                    </p:set>
                                    <p:anim calcmode="lin" valueType="num">
                                      <p:cBhvr additive="base">
                                        <p:cTn id="25" dur="500" fill="hold"/>
                                        <p:tgtEl>
                                          <p:spTgt spid="459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9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9779">
                                            <p:txEl>
                                              <p:pRg st="4" end="4"/>
                                            </p:txEl>
                                          </p:spTgt>
                                        </p:tgtEl>
                                        <p:attrNameLst>
                                          <p:attrName>style.visibility</p:attrName>
                                        </p:attrNameLst>
                                      </p:cBhvr>
                                      <p:to>
                                        <p:strVal val="visible"/>
                                      </p:to>
                                    </p:set>
                                    <p:anim calcmode="lin" valueType="num">
                                      <p:cBhvr additive="base">
                                        <p:cTn id="31" dur="500" fill="hold"/>
                                        <p:tgtEl>
                                          <p:spTgt spid="459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9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9779">
                                            <p:txEl>
                                              <p:pRg st="5" end="5"/>
                                            </p:txEl>
                                          </p:spTgt>
                                        </p:tgtEl>
                                        <p:attrNameLst>
                                          <p:attrName>style.visibility</p:attrName>
                                        </p:attrNameLst>
                                      </p:cBhvr>
                                      <p:to>
                                        <p:strVal val="visible"/>
                                      </p:to>
                                    </p:set>
                                    <p:anim calcmode="lin" valueType="num">
                                      <p:cBhvr additive="base">
                                        <p:cTn id="37" dur="500" fill="hold"/>
                                        <p:tgtEl>
                                          <p:spTgt spid="459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9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3" name="Text Box 5"/>
          <p:cNvSpPr txBox="1">
            <a:spLocks noChangeArrowheads="1"/>
          </p:cNvSpPr>
          <p:nvPr/>
        </p:nvSpPr>
        <p:spPr bwMode="auto">
          <a:xfrm>
            <a:off x="3348038" y="1412875"/>
            <a:ext cx="2303462" cy="641350"/>
          </a:xfrm>
          <a:prstGeom prst="rect">
            <a:avLst/>
          </a:prstGeom>
          <a:noFill/>
          <a:ln w="9525">
            <a:noFill/>
            <a:miter lim="800000"/>
            <a:headEnd/>
            <a:tailEnd/>
          </a:ln>
          <a:effectLst/>
        </p:spPr>
        <p:txBody>
          <a:bodyPr wrap="none">
            <a:spAutoFit/>
          </a:bodyPr>
          <a:lstStyle/>
          <a:p>
            <a:pPr>
              <a:spcBef>
                <a:spcPct val="0"/>
              </a:spcBef>
              <a:buClrTx/>
              <a:buSzTx/>
              <a:buFontTx/>
              <a:buNone/>
              <a:defRPr/>
            </a:pPr>
            <a:r>
              <a:rPr lang="en-US" sz="3600" i="1">
                <a:solidFill>
                  <a:schemeClr val="tx1"/>
                </a:solidFill>
                <a:effectLst>
                  <a:outerShdw blurRad="38100" dist="38100" dir="2700000" algn="tl">
                    <a:srgbClr val="FFFFFF"/>
                  </a:outerShdw>
                </a:effectLst>
              </a:rPr>
              <a:t>Thank you!</a:t>
            </a:r>
            <a:endParaRPr lang="en-GB" sz="3600" i="1">
              <a:solidFill>
                <a:schemeClr val="tx1"/>
              </a:solidFill>
              <a:effectLst>
                <a:outerShdw blurRad="38100" dist="38100" dir="2700000" algn="tl">
                  <a:srgbClr val="FFFFFF"/>
                </a:outerShdw>
              </a:effectLst>
            </a:endParaRPr>
          </a:p>
        </p:txBody>
      </p:sp>
      <p:sp>
        <p:nvSpPr>
          <p:cNvPr id="299014" name="Text Box 6"/>
          <p:cNvSpPr txBox="1">
            <a:spLocks noChangeArrowheads="1"/>
          </p:cNvSpPr>
          <p:nvPr/>
        </p:nvSpPr>
        <p:spPr bwMode="auto">
          <a:xfrm>
            <a:off x="3419475" y="2781300"/>
            <a:ext cx="2282825" cy="641350"/>
          </a:xfrm>
          <a:prstGeom prst="rect">
            <a:avLst/>
          </a:prstGeom>
          <a:noFill/>
          <a:ln w="9525">
            <a:noFill/>
            <a:miter lim="800000"/>
            <a:headEnd/>
            <a:tailEnd/>
          </a:ln>
          <a:effectLst/>
        </p:spPr>
        <p:txBody>
          <a:bodyPr wrap="none">
            <a:spAutoFit/>
          </a:bodyPr>
          <a:lstStyle/>
          <a:p>
            <a:pPr>
              <a:spcBef>
                <a:spcPct val="0"/>
              </a:spcBef>
              <a:buClrTx/>
              <a:buSzTx/>
              <a:buFontTx/>
              <a:buNone/>
              <a:defRPr/>
            </a:pPr>
            <a:r>
              <a:rPr lang="en-US" sz="3600" i="1">
                <a:solidFill>
                  <a:schemeClr val="tx1"/>
                </a:solidFill>
                <a:effectLst>
                  <a:outerShdw blurRad="38100" dist="38100" dir="2700000" algn="tl">
                    <a:srgbClr val="FFFFFF"/>
                  </a:outerShdw>
                </a:effectLst>
              </a:rPr>
              <a:t>Questions?</a:t>
            </a:r>
            <a:endParaRPr lang="en-GB" sz="3600" i="1">
              <a:solidFill>
                <a:schemeClr val="tx1"/>
              </a:solidFill>
              <a:effectLst>
                <a:outerShdw blurRad="38100" dist="38100" dir="2700000" algn="tl">
                  <a:srgbClr val="FFFFFF"/>
                </a:outerShdw>
              </a:effectLst>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57200"/>
            <a:ext cx="7859712" cy="884238"/>
          </a:xfrm>
        </p:spPr>
        <p:txBody>
          <a:bodyPr/>
          <a:lstStyle/>
          <a:p>
            <a:pPr algn="ctr">
              <a:defRPr/>
            </a:pPr>
            <a:r>
              <a:rPr lang="en-US" sz="3600" b="1" dirty="0" smtClean="0">
                <a:solidFill>
                  <a:schemeClr val="bg1"/>
                </a:solidFill>
                <a:effectLst>
                  <a:outerShdw blurRad="38100" dist="38100" dir="2700000" algn="tl">
                    <a:srgbClr val="000000"/>
                  </a:outerShdw>
                </a:effectLst>
                <a:latin typeface="Calibri" pitchFamily="34" charset="0"/>
              </a:rPr>
              <a:t>What are the “Emerging Economies”? </a:t>
            </a:r>
            <a:endParaRPr lang="en-US" sz="3600" dirty="0"/>
          </a:p>
        </p:txBody>
      </p:sp>
      <p:sp>
        <p:nvSpPr>
          <p:cNvPr id="21507" name="Content Placeholder 2"/>
          <p:cNvSpPr>
            <a:spLocks noGrp="1"/>
          </p:cNvSpPr>
          <p:nvPr>
            <p:ph idx="1"/>
          </p:nvPr>
        </p:nvSpPr>
        <p:spPr>
          <a:xfrm>
            <a:off x="611188" y="1484313"/>
            <a:ext cx="8075612" cy="4968875"/>
          </a:xfrm>
        </p:spPr>
        <p:txBody>
          <a:bodyPr/>
          <a:lstStyle/>
          <a:p>
            <a:r>
              <a:rPr lang="en-US" sz="2400" b="1" dirty="0" smtClean="0">
                <a:solidFill>
                  <a:schemeClr val="tx1"/>
                </a:solidFill>
              </a:rPr>
              <a:t>Terms used: emerging economies; emerging markets; emerging market economies; rapidly developing economies; etc.</a:t>
            </a:r>
          </a:p>
          <a:p>
            <a:r>
              <a:rPr lang="en-US" sz="2400" b="1" dirty="0" smtClean="0">
                <a:solidFill>
                  <a:schemeClr val="tx1"/>
                </a:solidFill>
              </a:rPr>
              <a:t>Several definitions and classifications can be found in the literature. They are loosely used and differ slightly according to the origin and the intended use.</a:t>
            </a:r>
          </a:p>
          <a:p>
            <a:r>
              <a:rPr lang="en-US" sz="2400" b="1" dirty="0" smtClean="0">
                <a:solidFill>
                  <a:schemeClr val="tx1"/>
                </a:solidFill>
              </a:rPr>
              <a:t>For the purpose of this presentation, Emerging markets/Economies are defined as nations with social or business activity in the process of rapid growth and industrialization. In 2010, there are some 35 emerging markets/economies in the world, with the economies of China and India considered to be the largest.</a:t>
            </a:r>
          </a:p>
          <a:p>
            <a:endParaRPr lang="en-US" dirty="0" smtClean="0"/>
          </a:p>
          <a:p>
            <a:endParaRPr lang="en-US" dirty="0" smtClean="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8147248" cy="955576"/>
          </a:xfrm>
        </p:spPr>
        <p:txBody>
          <a:bodyPr/>
          <a:lstStyle/>
          <a:p>
            <a:pPr algn="ctr"/>
            <a:r>
              <a:rPr lang="en-US" dirty="0" smtClean="0">
                <a:solidFill>
                  <a:schemeClr val="bg1"/>
                </a:solidFill>
              </a:rPr>
              <a:t>Food Safety in Emerging Markets/Economies- Main Features</a:t>
            </a:r>
            <a:endParaRPr lang="en-US" dirty="0">
              <a:solidFill>
                <a:schemeClr val="bg1"/>
              </a:solidFill>
            </a:endParaRPr>
          </a:p>
        </p:txBody>
      </p:sp>
      <p:sp>
        <p:nvSpPr>
          <p:cNvPr id="3" name="Content Placeholder 2"/>
          <p:cNvSpPr>
            <a:spLocks noGrp="1"/>
          </p:cNvSpPr>
          <p:nvPr>
            <p:ph idx="1"/>
          </p:nvPr>
        </p:nvSpPr>
        <p:spPr>
          <a:xfrm>
            <a:off x="323528" y="1844824"/>
            <a:ext cx="8363272" cy="5013176"/>
          </a:xfrm>
        </p:spPr>
        <p:txBody>
          <a:bodyPr/>
          <a:lstStyle/>
          <a:p>
            <a:r>
              <a:rPr lang="en-US" dirty="0" smtClean="0">
                <a:solidFill>
                  <a:schemeClr val="tx1"/>
                </a:solidFill>
              </a:rPr>
              <a:t>Rapid agro-business development oriented primarily for export market, or for international or national supermarket chains in large cities;</a:t>
            </a:r>
          </a:p>
          <a:p>
            <a:r>
              <a:rPr lang="en-US" dirty="0" smtClean="0">
                <a:solidFill>
                  <a:schemeClr val="tx1"/>
                </a:solidFill>
              </a:rPr>
              <a:t>Co-existence of a dual production system: one for export /supermarket chains and the other for local market.</a:t>
            </a:r>
          </a:p>
          <a:p>
            <a:r>
              <a:rPr lang="en-US" dirty="0" smtClean="0">
                <a:solidFill>
                  <a:schemeClr val="tx1"/>
                </a:solidFill>
              </a:rPr>
              <a:t>Food safety systems have not been developed at the same pace as agro-business </a:t>
            </a:r>
            <a:r>
              <a:rPr lang="en-US" dirty="0" smtClean="0">
                <a:solidFill>
                  <a:schemeClr val="tx1"/>
                </a:solidFill>
                <a:sym typeface="Wingdings" pitchFamily="2" charset="2"/>
              </a:rPr>
              <a:t> numerous incidences of rejections/bans and serious food contamination/adulteration cases (melamine, Sudan red).</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8147248" cy="1295400"/>
          </a:xfrm>
        </p:spPr>
        <p:txBody>
          <a:bodyPr/>
          <a:lstStyle/>
          <a:p>
            <a:pPr algn="ctr"/>
            <a:r>
              <a:rPr lang="en-US" sz="3600" dirty="0" smtClean="0">
                <a:solidFill>
                  <a:schemeClr val="bg1"/>
                </a:solidFill>
              </a:rPr>
              <a:t>Food Safety in Emerging Markets/Economies-Main Features </a:t>
            </a:r>
            <a:r>
              <a:rPr lang="en-US" dirty="0" smtClean="0">
                <a:solidFill>
                  <a:schemeClr val="bg1"/>
                </a:solidFill>
              </a:rPr>
              <a:t>(2) </a:t>
            </a:r>
            <a:endParaRPr lang="en-US" dirty="0"/>
          </a:p>
        </p:txBody>
      </p:sp>
      <p:sp>
        <p:nvSpPr>
          <p:cNvPr id="3" name="Content Placeholder 2"/>
          <p:cNvSpPr>
            <a:spLocks noGrp="1"/>
          </p:cNvSpPr>
          <p:nvPr>
            <p:ph idx="1"/>
          </p:nvPr>
        </p:nvSpPr>
        <p:spPr>
          <a:xfrm>
            <a:off x="395536" y="1981200"/>
            <a:ext cx="8291264" cy="4472136"/>
          </a:xfrm>
        </p:spPr>
        <p:txBody>
          <a:bodyPr/>
          <a:lstStyle/>
          <a:p>
            <a:r>
              <a:rPr lang="en-US" dirty="0" smtClean="0">
                <a:solidFill>
                  <a:schemeClr val="tx1"/>
                </a:solidFill>
              </a:rPr>
              <a:t>Food safety development effort was mostly directed towards the regulatory food control, with little attention to up-stream quality assurance systems along the food chain;</a:t>
            </a:r>
          </a:p>
          <a:p>
            <a:r>
              <a:rPr lang="en-US" dirty="0" smtClean="0">
                <a:solidFill>
                  <a:schemeClr val="tx1"/>
                </a:solidFill>
              </a:rPr>
              <a:t> Domestic food supply destined to low-income population received little attention from food safety authorities, with negative consequences on consumers’ health.</a:t>
            </a:r>
          </a:p>
          <a:p>
            <a:pPr>
              <a:buNone/>
            </a:pP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7200"/>
            <a:ext cx="8219256" cy="1295400"/>
          </a:xfrm>
        </p:spPr>
        <p:txBody>
          <a:bodyPr/>
          <a:lstStyle/>
          <a:p>
            <a:pPr algn="ctr"/>
            <a:r>
              <a:rPr lang="en-US" dirty="0" smtClean="0">
                <a:solidFill>
                  <a:schemeClr val="accent3"/>
                </a:solidFill>
              </a:rPr>
              <a:t>The GCC Countries – Specific Features</a:t>
            </a:r>
            <a:endParaRPr lang="en-US" dirty="0">
              <a:solidFill>
                <a:schemeClr val="accent3"/>
              </a:solidFill>
            </a:endParaRPr>
          </a:p>
        </p:txBody>
      </p:sp>
      <p:sp>
        <p:nvSpPr>
          <p:cNvPr id="3" name="Content Placeholder 2"/>
          <p:cNvSpPr>
            <a:spLocks noGrp="1"/>
          </p:cNvSpPr>
          <p:nvPr>
            <p:ph idx="1"/>
          </p:nvPr>
        </p:nvSpPr>
        <p:spPr>
          <a:xfrm>
            <a:off x="539552" y="1981200"/>
            <a:ext cx="8147248" cy="4114800"/>
          </a:xfrm>
        </p:spPr>
        <p:txBody>
          <a:bodyPr/>
          <a:lstStyle/>
          <a:p>
            <a:r>
              <a:rPr lang="en-US" dirty="0" smtClean="0">
                <a:solidFill>
                  <a:schemeClr val="tx1"/>
                </a:solidFill>
              </a:rPr>
              <a:t>High income countries, with strong consumer purchasing power</a:t>
            </a:r>
          </a:p>
          <a:p>
            <a:r>
              <a:rPr lang="en-US" dirty="0" smtClean="0">
                <a:solidFill>
                  <a:schemeClr val="tx1"/>
                </a:solidFill>
              </a:rPr>
              <a:t>Limited agricultural resources – over 80% of food supply is imported</a:t>
            </a:r>
          </a:p>
          <a:p>
            <a:r>
              <a:rPr lang="en-US" dirty="0" smtClean="0">
                <a:solidFill>
                  <a:schemeClr val="tx1"/>
                </a:solidFill>
              </a:rPr>
              <a:t>Food safety authorities must ensure that the food supply is safe and of the required quality (no dumping)</a:t>
            </a:r>
          </a:p>
          <a:p>
            <a:r>
              <a:rPr lang="en-US" dirty="0" smtClean="0">
                <a:solidFill>
                  <a:schemeClr val="tx1"/>
                </a:solidFill>
              </a:rPr>
              <a:t>They must also ensure national food security. </a:t>
            </a:r>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7200"/>
            <a:ext cx="8676456" cy="1295400"/>
          </a:xfrm>
        </p:spPr>
        <p:txBody>
          <a:bodyPr/>
          <a:lstStyle/>
          <a:p>
            <a:pPr algn="ctr"/>
            <a:r>
              <a:rPr lang="en-US" dirty="0" smtClean="0">
                <a:solidFill>
                  <a:schemeClr val="bg1"/>
                </a:solidFill>
              </a:rPr>
              <a:t> Policy challenges to implement food safety in GCC Countries </a:t>
            </a:r>
            <a:endParaRPr lang="en-US" dirty="0">
              <a:solidFill>
                <a:schemeClr val="bg1"/>
              </a:solidFill>
            </a:endParaRPr>
          </a:p>
        </p:txBody>
      </p:sp>
      <p:sp>
        <p:nvSpPr>
          <p:cNvPr id="3" name="Content Placeholder 2"/>
          <p:cNvSpPr>
            <a:spLocks noGrp="1"/>
          </p:cNvSpPr>
          <p:nvPr>
            <p:ph idx="1"/>
          </p:nvPr>
        </p:nvSpPr>
        <p:spPr>
          <a:xfrm>
            <a:off x="395536" y="1916832"/>
            <a:ext cx="8352928" cy="4680520"/>
          </a:xfrm>
        </p:spPr>
        <p:txBody>
          <a:bodyPr/>
          <a:lstStyle/>
          <a:p>
            <a:r>
              <a:rPr lang="en-US" dirty="0" smtClean="0"/>
              <a:t>Harmonization of food safety regulations regionally and internationally;</a:t>
            </a:r>
          </a:p>
          <a:p>
            <a:r>
              <a:rPr lang="en-US" dirty="0" smtClean="0"/>
              <a:t>Provision of scientific justification to more stringent standards;</a:t>
            </a:r>
          </a:p>
          <a:p>
            <a:r>
              <a:rPr lang="en-US" dirty="0" smtClean="0"/>
              <a:t>Implementation of common entry points;  </a:t>
            </a:r>
          </a:p>
          <a:p>
            <a:r>
              <a:rPr lang="en-US" dirty="0" smtClean="0"/>
              <a:t>Ensuring the implementation of the food chain approach  on imported foods – equivalence and third party certification;</a:t>
            </a:r>
          </a:p>
          <a:p>
            <a:r>
              <a:rPr lang="en-US" dirty="0" smtClean="0"/>
              <a:t>Addressing the specific needs of the informal food sector .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title" idx="4294967295"/>
          </p:nvPr>
        </p:nvSpPr>
        <p:spPr>
          <a:xfrm>
            <a:off x="1116013" y="620713"/>
            <a:ext cx="7777162" cy="576262"/>
          </a:xfrm>
        </p:spPr>
        <p:txBody>
          <a:bodyPr/>
          <a:lstStyle/>
          <a:p>
            <a:pPr algn="ctr" eaLnBrk="1" hangingPunct="1">
              <a:defRPr/>
            </a:pPr>
            <a:r>
              <a:rPr lang="en-US" sz="3500" b="1" dirty="0" smtClean="0">
                <a:solidFill>
                  <a:schemeClr val="bg1"/>
                </a:solidFill>
                <a:effectLst>
                  <a:outerShdw blurRad="38100" dist="38100" dir="2700000" algn="tl">
                    <a:srgbClr val="000000"/>
                  </a:outerShdw>
                </a:effectLst>
                <a:latin typeface="Calibri" pitchFamily="34" charset="0"/>
              </a:rPr>
              <a:t>Challenges to Public Policy Development</a:t>
            </a:r>
            <a:endParaRPr lang="en-GB" sz="3500" b="1" dirty="0" smtClean="0">
              <a:solidFill>
                <a:schemeClr val="bg1"/>
              </a:solidFill>
              <a:effectLst>
                <a:outerShdw blurRad="38100" dist="38100" dir="2700000" algn="tl">
                  <a:srgbClr val="000000"/>
                </a:outerShdw>
              </a:effectLst>
              <a:latin typeface="Calibri" pitchFamily="34" charset="0"/>
            </a:endParaRPr>
          </a:p>
        </p:txBody>
      </p:sp>
      <p:sp>
        <p:nvSpPr>
          <p:cNvPr id="437252" name="Rectangle 4"/>
          <p:cNvSpPr>
            <a:spLocks noChangeArrowheads="1"/>
          </p:cNvSpPr>
          <p:nvPr/>
        </p:nvSpPr>
        <p:spPr bwMode="auto">
          <a:xfrm>
            <a:off x="468313" y="1700213"/>
            <a:ext cx="8424862" cy="4525962"/>
          </a:xfrm>
          <a:prstGeom prst="rect">
            <a:avLst/>
          </a:prstGeom>
          <a:noFill/>
          <a:ln w="9525">
            <a:noFill/>
            <a:miter lim="800000"/>
            <a:headEnd/>
            <a:tailEnd/>
          </a:ln>
          <a:effectLst/>
        </p:spPr>
        <p:txBody>
          <a:bodyPr/>
          <a:lstStyle/>
          <a:p>
            <a:pPr marL="342900" indent="-342900">
              <a:lnSpc>
                <a:spcPct val="80000"/>
              </a:lnSpc>
              <a:spcAft>
                <a:spcPct val="30000"/>
              </a:spcAft>
              <a:defRPr/>
            </a:pPr>
            <a:r>
              <a:rPr lang="en-US" sz="2800" dirty="0">
                <a:solidFill>
                  <a:schemeClr val="tx1"/>
                </a:solidFill>
              </a:rPr>
              <a:t>Good policy development requires assessing and balancing economic, social and environmental impacts to find the “best” outcome</a:t>
            </a:r>
          </a:p>
          <a:p>
            <a:pPr marL="342900" indent="-342900">
              <a:lnSpc>
                <a:spcPct val="80000"/>
              </a:lnSpc>
              <a:spcAft>
                <a:spcPct val="30000"/>
              </a:spcAft>
              <a:defRPr/>
            </a:pPr>
            <a:r>
              <a:rPr lang="en-US" sz="2800" dirty="0">
                <a:solidFill>
                  <a:schemeClr val="tx1"/>
                </a:solidFill>
              </a:rPr>
              <a:t>Conflicting interests are inevitable – all parties impacted by new policies need to be engaged and consulted </a:t>
            </a:r>
          </a:p>
          <a:p>
            <a:pPr marL="342900" indent="-342900">
              <a:lnSpc>
                <a:spcPct val="80000"/>
              </a:lnSpc>
              <a:spcAft>
                <a:spcPct val="45000"/>
              </a:spcAft>
              <a:defRPr/>
            </a:pPr>
            <a:r>
              <a:rPr lang="en-US" sz="2800" dirty="0">
                <a:solidFill>
                  <a:schemeClr val="tx1"/>
                </a:solidFill>
              </a:rPr>
              <a:t>Integrated policies are increasingly being demanded by governments and through international agreements</a:t>
            </a:r>
          </a:p>
          <a:p>
            <a:pPr marL="342900" indent="-342900">
              <a:lnSpc>
                <a:spcPct val="80000"/>
              </a:lnSpc>
              <a:spcAft>
                <a:spcPct val="30000"/>
              </a:spcAft>
              <a:defRPr/>
            </a:pPr>
            <a:r>
              <a:rPr lang="en-US" sz="2800" dirty="0">
                <a:solidFill>
                  <a:schemeClr val="tx1"/>
                </a:solidFill>
              </a:rPr>
              <a:t>Integrated policy development is difficult and slow – it requires diverse inputs and skills, transparency and inclusiveness over different dimensions</a:t>
            </a:r>
          </a:p>
          <a:p>
            <a:pPr marL="742950" lvl="1" indent="-285750">
              <a:lnSpc>
                <a:spcPct val="80000"/>
              </a:lnSpc>
              <a:spcAft>
                <a:spcPct val="30000"/>
              </a:spcAft>
              <a:buClr>
                <a:schemeClr val="tx1"/>
              </a:buClr>
              <a:buSzPct val="70000"/>
              <a:buFont typeface="Wingdings" pitchFamily="2" charset="2"/>
              <a:buNone/>
              <a:defRPr/>
            </a:pPr>
            <a:endParaRPr lang="en-GB" sz="2600" b="0" dirty="0">
              <a:solidFill>
                <a:schemeClr val="tx2"/>
              </a:solidFill>
            </a:endParaRPr>
          </a:p>
          <a:p>
            <a:pPr marL="342900" indent="-342900">
              <a:lnSpc>
                <a:spcPct val="80000"/>
              </a:lnSpc>
              <a:defRPr/>
            </a:pPr>
            <a:endParaRPr lang="en-GB" sz="1000" b="0" dirty="0">
              <a:solidFill>
                <a:schemeClr val="tx2"/>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7252">
                                            <p:txEl>
                                              <p:pRg st="0" end="0"/>
                                            </p:txEl>
                                          </p:spTgt>
                                        </p:tgtEl>
                                        <p:attrNameLst>
                                          <p:attrName>style.visibility</p:attrName>
                                        </p:attrNameLst>
                                      </p:cBhvr>
                                      <p:to>
                                        <p:strVal val="visible"/>
                                      </p:to>
                                    </p:set>
                                    <p:anim calcmode="lin" valueType="num">
                                      <p:cBhvr additive="base">
                                        <p:cTn id="7" dur="500" fill="hold"/>
                                        <p:tgtEl>
                                          <p:spTgt spid="437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7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7252">
                                            <p:txEl>
                                              <p:pRg st="1" end="1"/>
                                            </p:txEl>
                                          </p:spTgt>
                                        </p:tgtEl>
                                        <p:attrNameLst>
                                          <p:attrName>style.visibility</p:attrName>
                                        </p:attrNameLst>
                                      </p:cBhvr>
                                      <p:to>
                                        <p:strVal val="visible"/>
                                      </p:to>
                                    </p:set>
                                    <p:anim calcmode="lin" valueType="num">
                                      <p:cBhvr additive="base">
                                        <p:cTn id="13" dur="500" fill="hold"/>
                                        <p:tgtEl>
                                          <p:spTgt spid="4372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7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7252">
                                            <p:txEl>
                                              <p:pRg st="2" end="2"/>
                                            </p:txEl>
                                          </p:spTgt>
                                        </p:tgtEl>
                                        <p:attrNameLst>
                                          <p:attrName>style.visibility</p:attrName>
                                        </p:attrNameLst>
                                      </p:cBhvr>
                                      <p:to>
                                        <p:strVal val="visible"/>
                                      </p:to>
                                    </p:set>
                                    <p:anim calcmode="lin" valueType="num">
                                      <p:cBhvr additive="base">
                                        <p:cTn id="19" dur="500" fill="hold"/>
                                        <p:tgtEl>
                                          <p:spTgt spid="4372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72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7252">
                                            <p:txEl>
                                              <p:pRg st="3" end="3"/>
                                            </p:txEl>
                                          </p:spTgt>
                                        </p:tgtEl>
                                        <p:attrNameLst>
                                          <p:attrName>style.visibility</p:attrName>
                                        </p:attrNameLst>
                                      </p:cBhvr>
                                      <p:to>
                                        <p:strVal val="visible"/>
                                      </p:to>
                                    </p:set>
                                    <p:anim calcmode="lin" valueType="num">
                                      <p:cBhvr additive="base">
                                        <p:cTn id="25" dur="500" fill="hold"/>
                                        <p:tgtEl>
                                          <p:spTgt spid="4372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725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2124075" y="333375"/>
            <a:ext cx="5343525" cy="811213"/>
          </a:xfrm>
        </p:spPr>
        <p:txBody>
          <a:bodyPr/>
          <a:lstStyle/>
          <a:p>
            <a:pPr>
              <a:defRPr/>
            </a:pPr>
            <a:r>
              <a:rPr lang="en-US" smtClean="0">
                <a:solidFill>
                  <a:schemeClr val="bg1"/>
                </a:solidFill>
                <a:effectLst>
                  <a:outerShdw blurRad="38100" dist="38100" dir="2700000" algn="tl">
                    <a:srgbClr val="000000"/>
                  </a:outerShdw>
                </a:effectLst>
              </a:rPr>
              <a:t>Global Food Insecurity</a:t>
            </a:r>
            <a:endParaRPr lang="en-GB" smtClean="0">
              <a:solidFill>
                <a:schemeClr val="bg1"/>
              </a:solidFill>
              <a:effectLst>
                <a:outerShdw blurRad="38100" dist="38100" dir="2700000" algn="tl">
                  <a:srgbClr val="000000"/>
                </a:outerShdw>
              </a:effectLst>
            </a:endParaRPr>
          </a:p>
        </p:txBody>
      </p:sp>
      <p:sp>
        <p:nvSpPr>
          <p:cNvPr id="429059" name="Rectangle 3"/>
          <p:cNvSpPr>
            <a:spLocks noGrp="1" noChangeArrowheads="1"/>
          </p:cNvSpPr>
          <p:nvPr>
            <p:ph type="body" sz="half" idx="1"/>
          </p:nvPr>
        </p:nvSpPr>
        <p:spPr>
          <a:xfrm>
            <a:off x="323850" y="3789363"/>
            <a:ext cx="8820150" cy="2879725"/>
          </a:xfrm>
        </p:spPr>
        <p:txBody>
          <a:bodyPr/>
          <a:lstStyle/>
          <a:p>
            <a:pPr>
              <a:defRPr/>
            </a:pPr>
            <a:r>
              <a:rPr lang="en-GB" sz="2400" b="1" dirty="0" smtClean="0">
                <a:solidFill>
                  <a:schemeClr val="tx1"/>
                </a:solidFill>
              </a:rPr>
              <a:t>Despite growth in food production global food security has not been achieved</a:t>
            </a:r>
            <a:endParaRPr lang="en-US" sz="2400" b="1" dirty="0" smtClean="0">
              <a:solidFill>
                <a:schemeClr val="tx1"/>
              </a:solidFill>
            </a:endParaRPr>
          </a:p>
          <a:p>
            <a:pPr>
              <a:spcAft>
                <a:spcPct val="20000"/>
              </a:spcAft>
              <a:defRPr/>
            </a:pPr>
            <a:r>
              <a:rPr lang="en-GB" sz="2400" b="1" dirty="0" smtClean="0">
                <a:solidFill>
                  <a:schemeClr val="tx1"/>
                </a:solidFill>
              </a:rPr>
              <a:t>The number of chronically hungry people has increased steadily from the 1990s and is now close to 1 billion </a:t>
            </a:r>
          </a:p>
          <a:p>
            <a:pPr>
              <a:spcAft>
                <a:spcPct val="20000"/>
              </a:spcAft>
              <a:defRPr/>
            </a:pPr>
            <a:r>
              <a:rPr lang="en-GB" sz="2400" b="1" dirty="0" smtClean="0">
                <a:solidFill>
                  <a:schemeClr val="tx1"/>
                </a:solidFill>
              </a:rPr>
              <a:t>Reasons behind food insecurity are complex – no one policy can address all the factors at play: rather a systematic integrated approach is required</a:t>
            </a:r>
          </a:p>
        </p:txBody>
      </p:sp>
      <p:grpSp>
        <p:nvGrpSpPr>
          <p:cNvPr id="2" name="Group 10"/>
          <p:cNvGrpSpPr>
            <a:grpSpLocks/>
          </p:cNvGrpSpPr>
          <p:nvPr/>
        </p:nvGrpSpPr>
        <p:grpSpPr bwMode="auto">
          <a:xfrm>
            <a:off x="1619250" y="1196975"/>
            <a:ext cx="6551613" cy="2508250"/>
            <a:chOff x="1338" y="1434"/>
            <a:chExt cx="4127" cy="1580"/>
          </a:xfrm>
        </p:grpSpPr>
        <p:pic>
          <p:nvPicPr>
            <p:cNvPr id="22533" name="Picture 4"/>
            <p:cNvPicPr>
              <a:picLocks noChangeAspect="1" noChangeArrowheads="1"/>
            </p:cNvPicPr>
            <p:nvPr/>
          </p:nvPicPr>
          <p:blipFill>
            <a:blip r:embed="rId3" cstate="print"/>
            <a:srcRect/>
            <a:stretch>
              <a:fillRect/>
            </a:stretch>
          </p:blipFill>
          <p:spPr bwMode="auto">
            <a:xfrm>
              <a:off x="1338" y="1434"/>
              <a:ext cx="2955" cy="1580"/>
            </a:xfrm>
            <a:prstGeom prst="rect">
              <a:avLst/>
            </a:prstGeom>
            <a:noFill/>
            <a:ln w="9525">
              <a:noFill/>
              <a:miter lim="800000"/>
              <a:headEnd/>
              <a:tailEnd/>
            </a:ln>
          </p:spPr>
        </p:pic>
        <p:sp>
          <p:nvSpPr>
            <p:cNvPr id="22534" name="Text Box 9"/>
            <p:cNvSpPr txBox="1">
              <a:spLocks noChangeArrowheads="1"/>
            </p:cNvSpPr>
            <p:nvPr/>
          </p:nvSpPr>
          <p:spPr bwMode="auto">
            <a:xfrm>
              <a:off x="4377" y="2024"/>
              <a:ext cx="1088" cy="403"/>
            </a:xfrm>
            <a:prstGeom prst="rect">
              <a:avLst/>
            </a:prstGeom>
            <a:noFill/>
            <a:ln w="9525" algn="ctr">
              <a:noFill/>
              <a:miter lim="800000"/>
              <a:headEnd/>
              <a:tailEnd/>
            </a:ln>
          </p:spPr>
          <p:txBody>
            <a:bodyPr>
              <a:spAutoFit/>
            </a:bodyPr>
            <a:lstStyle/>
            <a:p>
              <a:pPr marL="342900" indent="-342900" algn="ctr">
                <a:spcBef>
                  <a:spcPct val="50000"/>
                </a:spcBef>
                <a:buFont typeface="Wingdings" pitchFamily="2" charset="2"/>
                <a:buNone/>
              </a:pPr>
              <a:r>
                <a:rPr lang="en-US" sz="1200" b="0">
                  <a:solidFill>
                    <a:schemeClr val="tx1"/>
                  </a:solidFill>
                </a:rPr>
                <a:t>Location and duration of food emergencies 2010</a:t>
              </a:r>
              <a:endParaRPr lang="en-GB" sz="1200" b="0">
                <a:solidFill>
                  <a:schemeClr val="tx1"/>
                </a:solidFill>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9059">
                                            <p:txEl>
                                              <p:pRg st="0" end="0"/>
                                            </p:txEl>
                                          </p:spTgt>
                                        </p:tgtEl>
                                        <p:attrNameLst>
                                          <p:attrName>style.visibility</p:attrName>
                                        </p:attrNameLst>
                                      </p:cBhvr>
                                      <p:to>
                                        <p:strVal val="visible"/>
                                      </p:to>
                                    </p:set>
                                    <p:anim calcmode="lin" valueType="num">
                                      <p:cBhvr additive="base">
                                        <p:cTn id="13" dur="500" fill="hold"/>
                                        <p:tgtEl>
                                          <p:spTgt spid="429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9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9059">
                                            <p:txEl>
                                              <p:pRg st="1" end="1"/>
                                            </p:txEl>
                                          </p:spTgt>
                                        </p:tgtEl>
                                        <p:attrNameLst>
                                          <p:attrName>style.visibility</p:attrName>
                                        </p:attrNameLst>
                                      </p:cBhvr>
                                      <p:to>
                                        <p:strVal val="visible"/>
                                      </p:to>
                                    </p:set>
                                    <p:anim calcmode="lin" valueType="num">
                                      <p:cBhvr additive="base">
                                        <p:cTn id="19" dur="500" fill="hold"/>
                                        <p:tgtEl>
                                          <p:spTgt spid="4290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9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9059">
                                            <p:txEl>
                                              <p:pRg st="2" end="2"/>
                                            </p:txEl>
                                          </p:spTgt>
                                        </p:tgtEl>
                                        <p:attrNameLst>
                                          <p:attrName>style.visibility</p:attrName>
                                        </p:attrNameLst>
                                      </p:cBhvr>
                                      <p:to>
                                        <p:strVal val="visible"/>
                                      </p:to>
                                    </p:set>
                                    <p:anim calcmode="lin" valueType="num">
                                      <p:cBhvr additive="base">
                                        <p:cTn id="25" dur="500" fill="hold"/>
                                        <p:tgtEl>
                                          <p:spTgt spid="4290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9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theme/theme1.xml><?xml version="1.0" encoding="utf-8"?>
<a:theme xmlns:a="http://schemas.openxmlformats.org/drawingml/2006/main" name="Cascade">
  <a:themeElements>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6001</TotalTime>
  <Words>3875</Words>
  <Application>Microsoft Office PowerPoint</Application>
  <PresentationFormat>On-screen Show (4:3)</PresentationFormat>
  <Paragraphs>319</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Cascade</vt:lpstr>
      <vt:lpstr>Photo Editor Photo</vt:lpstr>
      <vt:lpstr>Sixth DIFSC– Dubai, 28/2-1/3/2011</vt:lpstr>
      <vt:lpstr>Outline of Presentation </vt:lpstr>
      <vt:lpstr>What are the “Emerging Economies”? </vt:lpstr>
      <vt:lpstr>Food Safety in Emerging Markets/Economies- Main Features</vt:lpstr>
      <vt:lpstr>Food Safety in Emerging Markets/Economies-Main Features (2) </vt:lpstr>
      <vt:lpstr>The GCC Countries – Specific Features</vt:lpstr>
      <vt:lpstr> Policy challenges to implement food safety in GCC Countries </vt:lpstr>
      <vt:lpstr>Challenges to Public Policy Development</vt:lpstr>
      <vt:lpstr>Global Food Insecurity</vt:lpstr>
      <vt:lpstr>Slide 10</vt:lpstr>
      <vt:lpstr>Contribution of food safety to  food security</vt:lpstr>
      <vt:lpstr>A “Twin Track” approach to food security</vt:lpstr>
      <vt:lpstr>Focus on food safety</vt:lpstr>
      <vt:lpstr>Food chain approach </vt:lpstr>
      <vt:lpstr>Reorientation of roles and responsibilities </vt:lpstr>
      <vt:lpstr>Slide 16</vt:lpstr>
      <vt:lpstr>The role of Codex in international  food safety policy </vt:lpstr>
      <vt:lpstr>Value of meeting international food safety standards to food security</vt:lpstr>
      <vt:lpstr>Challenges to meeting food safety </vt:lpstr>
      <vt:lpstr>Concerns with meeting  food safety requirements</vt:lpstr>
      <vt:lpstr>Food safety in times of food shortage – finding the balance</vt:lpstr>
      <vt:lpstr>Capacity building as the driver of food safety policy integration</vt:lpstr>
      <vt:lpstr>Guidance/Tools </vt:lpstr>
      <vt:lpstr>Conclusions</vt:lpstr>
      <vt:lpstr>Slide 25</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Food-borne Diseases</dc:title>
  <dc:creator>Cahill, Sarah (AGNS)</dc:creator>
  <cp:lastModifiedBy>boutrif</cp:lastModifiedBy>
  <cp:revision>368</cp:revision>
  <dcterms:created xsi:type="dcterms:W3CDTF">2007-01-31T08:40:42Z</dcterms:created>
  <dcterms:modified xsi:type="dcterms:W3CDTF">2011-03-01T03:25:48Z</dcterms:modified>
</cp:coreProperties>
</file>