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2" r:id="rId12"/>
    <p:sldId id="279" r:id="rId13"/>
    <p:sldId id="275" r:id="rId14"/>
    <p:sldId id="273" r:id="rId15"/>
    <p:sldId id="271" r:id="rId16"/>
  </p:sldIdLst>
  <p:sldSz cx="9144000" cy="6858000" type="screen4x3"/>
  <p:notesSz cx="6858000" cy="9144000"/>
  <p:defaultTextStyle>
    <a:defPPr>
      <a:defRPr lang="fr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AB67E15-F5D8-4069-932E-8F68FDFD304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ADC70B7-6A19-449A-89B3-2669B89B041C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B4864-0C06-4DF3-B238-C2E9C3A7EF4D}" type="slidenum">
              <a:rPr lang="fr-CH">
                <a:latin typeface="Arial" pitchFamily="34" charset="0"/>
              </a:rPr>
              <a:pPr/>
              <a:t>1</a:t>
            </a:fld>
            <a:endParaRPr lang="fr-CH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0D2C6-03DD-467E-99D0-7C215CCA5D31}" type="slidenum">
              <a:rPr lang="fr-CH">
                <a:latin typeface="Arial" pitchFamily="34" charset="0"/>
              </a:rPr>
              <a:pPr/>
              <a:t>2</a:t>
            </a:fld>
            <a:endParaRPr lang="fr-CH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C70B7-6A19-449A-89B3-2669B89B041C}" type="slidenum">
              <a:rPr lang="fr-CH" smtClean="0"/>
              <a:pPr>
                <a:defRPr/>
              </a:pPr>
              <a:t>4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hromo_gr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4525"/>
            <a:ext cx="2955925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ood food no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150" y="304800"/>
            <a:ext cx="15938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logoNR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592763"/>
            <a:ext cx="16002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lIns="91440"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05200"/>
            <a:ext cx="6400800" cy="685800"/>
          </a:xfrm>
        </p:spPr>
        <p:txBody>
          <a:bodyPr lIns="9144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3657600" y="4267200"/>
            <a:ext cx="1905000" cy="457200"/>
          </a:xfrm>
        </p:spPr>
        <p:txBody>
          <a:bodyPr/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0"/>
            <a:ext cx="2092325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26163" cy="630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p. </a:t>
            </a:r>
            <a:fld id="{15B7C6F5-7AA6-4BA3-B3B1-E20A2FB32F6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p. </a:t>
            </a:r>
            <a:fld id="{9A3C809B-AB5B-429A-9E4F-FB97C33E6F5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0845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50" y="1066800"/>
            <a:ext cx="4110038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p. </a:t>
            </a:r>
            <a:fld id="{A73ACFD3-1BB8-4851-97D1-D5AE0D0011C0}" type="slidenum">
              <a:rPr lang="fr-CH"/>
              <a:pPr>
                <a:defRPr/>
              </a:pPr>
              <a:t>‹#›</a:t>
            </a:fld>
            <a:endParaRPr lang="fr-C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p. </a:t>
            </a:r>
            <a:fld id="{05F9FFC7-65BB-4366-90E3-B17A4FC3A061}" type="slidenum">
              <a:rPr lang="fr-CH"/>
              <a:pPr>
                <a:defRPr/>
              </a:pPr>
              <a:t>‹#›</a:t>
            </a:fld>
            <a:endParaRPr lang="fr-CH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7235825" cy="762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 sz="1800">
              <a:latin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304800" cy="762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 sz="1800">
              <a:latin typeface="Arial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>
              <a:latin typeface="Arial" charset="0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0"/>
            <a:ext cx="6846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6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et modifiez le titre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370888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6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91275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fr-CH"/>
              <a:t>p. </a:t>
            </a:r>
            <a:fld id="{3FBBFC7E-3EBC-4EC1-A6E1-AC64C3836166}" type="slidenum">
              <a:rPr lang="fr-CH"/>
              <a:pPr>
                <a:defRPr/>
              </a:pPr>
              <a:t>‹#›</a:t>
            </a:fld>
            <a:endParaRPr lang="fr-CH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391275"/>
            <a:ext cx="4248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64163" y="639127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fr-FR" smtClean="0"/>
              <a:t>yyyy-mm-dd</a:t>
            </a:r>
            <a:endParaRPr lang="en-GB"/>
          </a:p>
        </p:txBody>
      </p:sp>
      <p:pic>
        <p:nvPicPr>
          <p:cNvPr id="1034" name="Picture 13" descr="Good food noi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4425" y="92075"/>
            <a:ext cx="1428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4" descr="logoNRC_h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9000" y="6288088"/>
            <a:ext cx="16002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69" r:id="rId3"/>
    <p:sldLayoutId id="2147483670" r:id="rId4"/>
    <p:sldLayoutId id="2147483671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tags" Target="../tags/tag3.xml"/><Relationship Id="rId21" Type="http://schemas.openxmlformats.org/officeDocument/2006/relationships/image" Target="../media/image17.jpeg"/><Relationship Id="rId7" Type="http://schemas.openxmlformats.org/officeDocument/2006/relationships/tags" Target="../tags/tag7.xml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20" Type="http://schemas.openxmlformats.org/officeDocument/2006/relationships/image" Target="../media/image16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5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808"/>
            <a:ext cx="7772400" cy="2664296"/>
          </a:xfrm>
        </p:spPr>
        <p:txBody>
          <a:bodyPr/>
          <a:lstStyle/>
          <a:p>
            <a:pPr algn="r"/>
            <a:r>
              <a:rPr lang="en-GB" dirty="0" smtClean="0"/>
              <a:t>Global Regulations on</a:t>
            </a:r>
            <a:br>
              <a:rPr lang="en-GB" dirty="0" smtClean="0"/>
            </a:br>
            <a:r>
              <a:rPr lang="en-GB" dirty="0" smtClean="0"/>
              <a:t>Nutrition and Health Claims - </a:t>
            </a:r>
            <a:br>
              <a:rPr lang="en-GB" dirty="0" smtClean="0"/>
            </a:br>
            <a:r>
              <a:rPr lang="en-GB" i="1" dirty="0" smtClean="0"/>
              <a:t>Why Harmonisation Matters</a:t>
            </a:r>
            <a:br>
              <a:rPr lang="en-GB" i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400" b="0" dirty="0" smtClean="0"/>
              <a:t>International Workshop on </a:t>
            </a:r>
            <a:br>
              <a:rPr lang="en-GB" sz="1400" b="0" dirty="0" smtClean="0"/>
            </a:br>
            <a:r>
              <a:rPr lang="en-GB" sz="1400" b="0" dirty="0" smtClean="0"/>
              <a:t>Responsible Consumer Information </a:t>
            </a:r>
            <a:br>
              <a:rPr lang="en-GB" sz="1400" b="0" dirty="0" smtClean="0"/>
            </a:br>
            <a:r>
              <a:rPr lang="en-GB" sz="1400" b="0" dirty="0" smtClean="0"/>
              <a:t>on Nutrition and Health Claims</a:t>
            </a:r>
            <a:r>
              <a:rPr lang="en-GB" sz="1600" b="0" dirty="0" smtClean="0"/>
              <a:t/>
            </a:r>
            <a:br>
              <a:rPr lang="en-GB" sz="1600" b="0" dirty="0" smtClean="0"/>
            </a:br>
            <a:r>
              <a:rPr lang="en-GB" sz="1600" b="0" dirty="0" smtClean="0"/>
              <a:t>DIFSC March 1</a:t>
            </a:r>
            <a:r>
              <a:rPr lang="en-GB" sz="1600" b="0" baseline="30000" dirty="0" smtClean="0"/>
              <a:t>st</a:t>
            </a:r>
            <a:r>
              <a:rPr lang="en-GB" sz="1600" b="0" dirty="0" smtClean="0"/>
              <a:t> 2011</a:t>
            </a:r>
            <a:endParaRPr lang="en-GB" sz="2000" b="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60" y="4797152"/>
            <a:ext cx="2376264" cy="648072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GB" sz="1600" dirty="0" smtClean="0"/>
              <a:t>Eva Hurt</a:t>
            </a:r>
          </a:p>
          <a:p>
            <a:pPr algn="r">
              <a:lnSpc>
                <a:spcPct val="90000"/>
              </a:lnSpc>
            </a:pPr>
            <a:r>
              <a:rPr lang="en-GB" sz="1600" dirty="0" smtClean="0"/>
              <a:t>Corporate Regulatory &amp; Scientific Affairs</a:t>
            </a:r>
          </a:p>
          <a:p>
            <a:pPr algn="r">
              <a:lnSpc>
                <a:spcPct val="90000"/>
              </a:lnSpc>
            </a:pPr>
            <a:r>
              <a:rPr lang="en-GB" sz="1600" dirty="0" smtClean="0"/>
              <a:t>Nestlé</a:t>
            </a:r>
          </a:p>
          <a:p>
            <a:pPr algn="r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Elements for Global Health Claims Regulations</a:t>
            </a:r>
            <a:endParaRPr lang="fr-CH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 smtClean="0"/>
              <a:t>Classification of health claims according to </a:t>
            </a:r>
            <a:r>
              <a:rPr lang="en-GB" sz="2600" i="1" dirty="0" smtClean="0"/>
              <a:t>Codex </a:t>
            </a:r>
            <a:r>
              <a:rPr lang="en-GB" sz="2600" i="1" dirty="0" err="1" smtClean="0"/>
              <a:t>Alimentarius</a:t>
            </a:r>
            <a:endParaRPr lang="en-GB" sz="2600" i="1" dirty="0" smtClean="0"/>
          </a:p>
          <a:p>
            <a:r>
              <a:rPr lang="en-GB" sz="2600" dirty="0" smtClean="0"/>
              <a:t>Proportionality of science and communication – do not communicate beyond the facts but allow to communicate the facts</a:t>
            </a:r>
          </a:p>
          <a:p>
            <a:r>
              <a:rPr lang="en-GB" sz="2600" dirty="0" smtClean="0"/>
              <a:t>Proper scientific evaluation and transparent process</a:t>
            </a:r>
          </a:p>
          <a:p>
            <a:pPr lvl="1"/>
            <a:r>
              <a:rPr lang="en-GB" sz="2400" dirty="0" smtClean="0"/>
              <a:t>Risk assessment separated from risk management</a:t>
            </a:r>
          </a:p>
          <a:p>
            <a:pPr lvl="1"/>
            <a:r>
              <a:rPr lang="en-GB" sz="2400" dirty="0" smtClean="0"/>
              <a:t>Totality of evidence needs to be taken into account</a:t>
            </a:r>
          </a:p>
          <a:p>
            <a:pPr lvl="1"/>
            <a:r>
              <a:rPr lang="en-GB" sz="2400" dirty="0" smtClean="0"/>
              <a:t>No fixed number of trials</a:t>
            </a:r>
          </a:p>
          <a:p>
            <a:pPr lvl="1"/>
            <a:r>
              <a:rPr lang="en-GB" sz="2400" dirty="0" smtClean="0"/>
              <a:t>Recognition of science from other parts of the 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31800" y="206375"/>
            <a:ext cx="5795963" cy="461963"/>
          </a:xfrm>
        </p:spPr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?</a:t>
            </a:r>
            <a:r>
              <a:rPr lang="fr-FR" dirty="0" smtClean="0"/>
              <a:t> </a:t>
            </a:r>
            <a:r>
              <a:rPr lang="fr-FR" dirty="0" err="1" smtClean="0"/>
              <a:t>Nutrient</a:t>
            </a:r>
            <a:r>
              <a:rPr lang="fr-FR" dirty="0" smtClean="0"/>
              <a:t> Profiles </a:t>
            </a:r>
            <a:endParaRPr lang="fr-FR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Nestlé welcomes nutrient profiles in the framework of the EU Health Claims Regulation</a:t>
            </a:r>
          </a:p>
          <a:p>
            <a:r>
              <a:rPr lang="en-GB" sz="2400" smtClean="0"/>
              <a:t>Increasingly, on a global level (WHO) and in the EU, the debate widens to include nutrient profiles for other purposes than health claims (e.g. taxation, advertising, fortification). </a:t>
            </a:r>
          </a:p>
          <a:p>
            <a:r>
              <a:rPr lang="en-GB" sz="2400" smtClean="0"/>
              <a:t>Industry should not support unilateral application of existing nutrient profiles for purposes other than health claims without careful consideration of their consumer benefit and regulatory context.</a:t>
            </a:r>
            <a:endParaRPr lang="fr-CH" sz="2400" smtClean="0"/>
          </a:p>
          <a:p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Harmonisation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 few examples : </a:t>
            </a:r>
          </a:p>
          <a:p>
            <a:r>
              <a:rPr lang="en-GB" dirty="0" smtClean="0"/>
              <a:t>On a given product, Mexico and Argentina share one multilingual label – </a:t>
            </a:r>
            <a:r>
              <a:rPr lang="en-GB" i="1" dirty="0" smtClean="0"/>
              <a:t>in principle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However, </a:t>
            </a:r>
            <a:r>
              <a:rPr lang="en-CA" b="0" dirty="0" smtClean="0"/>
              <a:t>Mexico’s </a:t>
            </a:r>
            <a:r>
              <a:rPr lang="en-CA" dirty="0" smtClean="0"/>
              <a:t>N</a:t>
            </a:r>
            <a:r>
              <a:rPr lang="en-CA" b="0" dirty="0" smtClean="0"/>
              <a:t>utrition Labelling Regulation does not include fibre in total Energy count</a:t>
            </a:r>
          </a:p>
          <a:p>
            <a:r>
              <a:rPr lang="en-CA" b="0" dirty="0" smtClean="0"/>
              <a:t>Therefore two sets of legislation are leading to two energy values for the same product: how can we explain that to the consumer?</a:t>
            </a:r>
          </a:p>
          <a:p>
            <a:endParaRPr lang="en-CA" b="0" dirty="0" smtClean="0"/>
          </a:p>
          <a:p>
            <a:endParaRPr lang="en-US" dirty="0" smtClean="0"/>
          </a:p>
          <a:p>
            <a:endParaRPr lang="en-CA" b="0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79712" y="3501008"/>
          <a:ext cx="6552728" cy="2956169"/>
        </p:xfrm>
        <a:graphic>
          <a:graphicData uri="http://schemas.openxmlformats.org/drawingml/2006/table">
            <a:tbl>
              <a:tblPr/>
              <a:tblGrid>
                <a:gridCol w="777841"/>
                <a:gridCol w="824984"/>
                <a:gridCol w="917455"/>
                <a:gridCol w="1656184"/>
                <a:gridCol w="1476672"/>
                <a:gridCol w="827583"/>
                <a:gridCol w="72009"/>
              </a:tblGrid>
              <a:tr h="29145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Reference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information :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latin typeface="+mn-lt"/>
                          <a:ea typeface="Times New Roman"/>
                          <a:cs typeface="Times New Roman"/>
                        </a:rPr>
                        <a:t>Label text:  Spanish </a:t>
                      </a:r>
                      <a:endParaRPr lang="fr-CH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2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Nutrient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400" dirty="0" smtClean="0">
                          <a:latin typeface="+mn-lt"/>
                          <a:ea typeface="Times New Roman"/>
                          <a:cs typeface="Arial"/>
                        </a:rPr>
                        <a:t>per </a:t>
                      </a:r>
                      <a:r>
                        <a:rPr lang="en-GB" sz="1400" dirty="0">
                          <a:latin typeface="+mn-lt"/>
                          <a:ea typeface="Times New Roman"/>
                          <a:cs typeface="Arial"/>
                        </a:rPr>
                        <a:t>100 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Arial"/>
                        </a:rPr>
                        <a:t>g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Arial"/>
                        </a:rPr>
                        <a:t>Per 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Arial"/>
                        </a:rPr>
                        <a:t>serving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GB" sz="1400" dirty="0" err="1">
                          <a:latin typeface="+mn-lt"/>
                          <a:ea typeface="Times New Roman"/>
                          <a:cs typeface="Times New Roman"/>
                        </a:rPr>
                        <a:t>Composición</a:t>
                      </a: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 media 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Por   100 g</a:t>
                      </a:r>
                      <a:endParaRPr lang="fr-CH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s-ES" sz="1400" dirty="0">
                          <a:latin typeface="+mn-lt"/>
                          <a:ea typeface="Times New Roman"/>
                          <a:cs typeface="Times New Roman"/>
                        </a:rPr>
                        <a:t>Por </a:t>
                      </a:r>
                      <a:r>
                        <a:rPr lang="es-ES" sz="1400" dirty="0" smtClean="0">
                          <a:latin typeface="+mn-lt"/>
                          <a:ea typeface="Times New Roman"/>
                          <a:cs typeface="Times New Roman"/>
                        </a:rPr>
                        <a:t>porción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8E76"/>
                    </a:solidFill>
                  </a:tcPr>
                </a:tc>
              </a:tr>
              <a:tr h="582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Energy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2270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kJ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567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kJ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Energía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, kJ</a:t>
                      </a: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2251 Argentina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2230 Mexico</a:t>
                      </a:r>
                      <a:endParaRPr lang="fr-CH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561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556</a:t>
                      </a:r>
                      <a:endParaRPr lang="fr-CH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8E76"/>
                    </a:solidFill>
                  </a:tcPr>
                </a:tc>
              </a:tr>
              <a:tr h="37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Protein 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7.5 g</a:t>
                      </a:r>
                      <a:endParaRPr lang="fr-CH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1.9 g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+mn-lt"/>
                          <a:ea typeface="Times New Roman"/>
                          <a:cs typeface="Times New Roman"/>
                        </a:rPr>
                        <a:t>Proteínas, g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7,5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1,9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8E76"/>
                    </a:solidFill>
                  </a:tcPr>
                </a:tc>
              </a:tr>
              <a:tr h="37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dirty="0" smtClean="0"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dirty="0" smtClean="0"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8E76"/>
                    </a:solidFill>
                  </a:tcPr>
                </a:tc>
              </a:tr>
              <a:tr h="37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Fibre</a:t>
                      </a:r>
                      <a:endParaRPr lang="fr-CH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2.4 g</a:t>
                      </a:r>
                      <a:endParaRPr lang="fr-CH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0.6 g</a:t>
                      </a:r>
                      <a:endParaRPr lang="fr-CH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b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Fibra</a:t>
                      </a:r>
                      <a:r>
                        <a:rPr lang="fr-CH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CH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dietética</a:t>
                      </a:r>
                      <a:r>
                        <a:rPr lang="fr-CH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CH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2,4</a:t>
                      </a:r>
                      <a:endParaRPr lang="fr-CH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0,60</a:t>
                      </a:r>
                      <a:endParaRPr lang="fr-CH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8E76"/>
                    </a:solidFill>
                  </a:tcPr>
                </a:tc>
              </a:tr>
              <a:tr h="37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Sodium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0.076g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0.019 g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+mn-lt"/>
                          <a:ea typeface="Times New Roman"/>
                          <a:cs typeface="Times New Roman"/>
                        </a:rPr>
                        <a:t>Sodio, mg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76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fr-CH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8E7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7505" y="0"/>
            <a:ext cx="7200800" cy="762000"/>
          </a:xfrm>
        </p:spPr>
        <p:txBody>
          <a:bodyPr/>
          <a:lstStyle/>
          <a:p>
            <a:r>
              <a:rPr lang="en-GB" dirty="0" smtClean="0"/>
              <a:t>Why Harmonisation Matters</a:t>
            </a:r>
            <a:endParaRPr lang="fr-CH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7680" cy="5602560"/>
          </a:xfrm>
        </p:spPr>
        <p:txBody>
          <a:bodyPr/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200" b="0" dirty="0" smtClean="0"/>
              <a:t>Different definitions of ‘yogurt’ in Asia lead to lengthy approval processes in some countries delaying multi-market launches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Mandatory nutrition </a:t>
            </a:r>
            <a:r>
              <a:rPr lang="en-US" sz="2200" dirty="0" err="1" smtClean="0">
                <a:latin typeface="Arial" charset="0"/>
                <a:ea typeface="ＭＳ Ｐゴシック" pitchFamily="34" charset="-128"/>
                <a:cs typeface="Arial" charset="0"/>
              </a:rPr>
              <a:t>labelling</a:t>
            </a:r>
            <a:r>
              <a:rPr 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 is introduced around the world with slightly different rules in each countries, </a:t>
            </a:r>
          </a:p>
          <a:p>
            <a:pPr marL="577850" lvl="1" indent="-177800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e.g. Malaysia, Singapore and Thailand, although geographically close, do not share the same list of mandatory nutrients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200" b="0" dirty="0" smtClean="0"/>
              <a:t>Lack of harmonized tolerances for nutrition </a:t>
            </a:r>
            <a:r>
              <a:rPr lang="en-US" sz="2200" b="0" dirty="0" err="1" smtClean="0"/>
              <a:t>labelling</a:t>
            </a:r>
            <a:r>
              <a:rPr lang="en-US" sz="2200" b="0" dirty="0" smtClean="0"/>
              <a:t> leads to different nutrition tables for one and the same recipe</a:t>
            </a:r>
          </a:p>
          <a:p>
            <a:pPr marL="577850" lvl="1" indent="-177800">
              <a:buFont typeface="Arial" pitchFamily="34" charset="0"/>
              <a:buChar char="•"/>
            </a:pPr>
            <a:r>
              <a:rPr lang="en-US" b="0" dirty="0" smtClean="0"/>
              <a:t>25 recipes for ASEAN countries for same product from the same factory due to different nutrient declaration tolerances. </a:t>
            </a:r>
          </a:p>
          <a:p>
            <a:pPr marL="577850" lvl="1" indent="-177800">
              <a:buFont typeface="Arial" pitchFamily="34" charset="0"/>
              <a:buChar char="•"/>
            </a:pPr>
            <a:r>
              <a:rPr lang="en-US" b="0" dirty="0" smtClean="0"/>
              <a:t>4 labels for 5 countries (</a:t>
            </a:r>
            <a:r>
              <a:rPr lang="en-US" dirty="0" smtClean="0"/>
              <a:t>TH, HK, PH, MY, &amp; IN)</a:t>
            </a:r>
            <a:r>
              <a:rPr lang="en-US" b="0" dirty="0" smtClean="0"/>
              <a:t> for same recipe</a:t>
            </a:r>
          </a:p>
          <a:p>
            <a:pPr marL="977900" lvl="2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1 additional product registration can take 6-12months</a:t>
            </a:r>
          </a:p>
          <a:p>
            <a:pPr marL="977900" lvl="2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1 additional label costs approx. 100.000€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/>
              <a:t>More and more fragmentation in regulations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/>
              <a:t>Harmonisation of regulatory landscape</a:t>
            </a:r>
          </a:p>
          <a:p>
            <a:pPr marL="177800" indent="-177800">
              <a:buFont typeface="Arial" pitchFamily="34" charset="0"/>
              <a:buChar char="•"/>
            </a:pPr>
            <a:endParaRPr lang="en-GB" dirty="0" smtClean="0"/>
          </a:p>
          <a:p>
            <a:pPr marL="177800" indent="-17780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endParaRPr lang="en-US" sz="2200" b="0" dirty="0" smtClean="0"/>
          </a:p>
          <a:p>
            <a:endParaRPr lang="en-GB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Eva HURT 1 March 2011</a:t>
            </a:r>
            <a:endParaRPr lang="fr-CH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What’s </a:t>
            </a:r>
            <a:r>
              <a:rPr lang="en-GB" dirty="0" smtClean="0"/>
              <a:t>next </a:t>
            </a:r>
            <a:r>
              <a:rPr lang="en-GB" dirty="0" smtClean="0"/>
              <a:t>?</a:t>
            </a:r>
            <a:r>
              <a:rPr lang="en-GB" dirty="0" smtClean="0"/>
              <a:t> </a:t>
            </a:r>
            <a:r>
              <a:rPr lang="en-GB" dirty="0" smtClean="0"/>
              <a:t> </a:t>
            </a:r>
            <a:r>
              <a:rPr lang="en-GB" dirty="0" smtClean="0"/>
              <a:t>Health Claims </a:t>
            </a:r>
            <a:endParaRPr lang="en-GB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280152" cy="5545931"/>
          </a:xfrm>
        </p:spPr>
        <p:txBody>
          <a:bodyPr/>
          <a:lstStyle/>
          <a:p>
            <a:r>
              <a:rPr lang="en-GB" sz="2400" dirty="0" smtClean="0"/>
              <a:t>The “future” Regulation – Where do we want to go from here? ‘</a:t>
            </a:r>
            <a:r>
              <a:rPr lang="en-GB" sz="2400" i="1" dirty="0" smtClean="0"/>
              <a:t>EU-Qualified health claims’?</a:t>
            </a:r>
            <a:r>
              <a:rPr lang="en-GB" sz="2400" dirty="0" smtClean="0"/>
              <a:t> ‘</a:t>
            </a:r>
            <a:r>
              <a:rPr lang="en-GB" sz="2400" i="1" dirty="0" smtClean="0"/>
              <a:t>Prevention claims’?</a:t>
            </a:r>
          </a:p>
          <a:p>
            <a:r>
              <a:rPr lang="en-US" sz="2400" dirty="0" err="1" smtClean="0">
                <a:latin typeface="Arial" pitchFamily="34" charset="0"/>
              </a:rPr>
              <a:t>Harmonised</a:t>
            </a:r>
            <a:r>
              <a:rPr lang="en-US" sz="2400" dirty="0" smtClean="0">
                <a:latin typeface="Arial" pitchFamily="34" charset="0"/>
              </a:rPr>
              <a:t> regulation facilitates health claims </a:t>
            </a:r>
            <a:r>
              <a:rPr lang="en-US" sz="2400" b="1" dirty="0" smtClean="0">
                <a:latin typeface="Arial" pitchFamily="34" charset="0"/>
              </a:rPr>
              <a:t>leverage across countries with similar needs </a:t>
            </a:r>
            <a:r>
              <a:rPr lang="en-US" sz="2400" dirty="0" smtClean="0">
                <a:latin typeface="Arial" pitchFamily="34" charset="0"/>
              </a:rPr>
              <a:t>and product categories</a:t>
            </a:r>
          </a:p>
          <a:p>
            <a:r>
              <a:rPr lang="en-US" sz="2400" dirty="0" smtClean="0">
                <a:latin typeface="Arial" pitchFamily="34" charset="0"/>
              </a:rPr>
              <a:t>We would welcome </a:t>
            </a:r>
            <a:r>
              <a:rPr lang="en-US" sz="2400" dirty="0" err="1" smtClean="0">
                <a:latin typeface="Arial" pitchFamily="34" charset="0"/>
              </a:rPr>
              <a:t>harmonisation</a:t>
            </a:r>
            <a:r>
              <a:rPr lang="en-US" sz="2400" dirty="0" smtClean="0">
                <a:latin typeface="Arial" pitchFamily="34" charset="0"/>
              </a:rPr>
              <a:t> of nutrition </a:t>
            </a:r>
            <a:r>
              <a:rPr lang="en-US" sz="2400" dirty="0" err="1" smtClean="0">
                <a:latin typeface="Arial" pitchFamily="34" charset="0"/>
              </a:rPr>
              <a:t>labelling</a:t>
            </a:r>
            <a:r>
              <a:rPr lang="en-US" sz="2400" dirty="0" smtClean="0">
                <a:latin typeface="Arial" pitchFamily="34" charset="0"/>
              </a:rPr>
              <a:t> and health claims rules beyond </a:t>
            </a:r>
            <a:r>
              <a:rPr lang="en-US" sz="2400" b="1" dirty="0" smtClean="0">
                <a:latin typeface="Arial" pitchFamily="34" charset="0"/>
              </a:rPr>
              <a:t>EU, e.g. in Asia, Latin America, Africa and the Middle East</a:t>
            </a:r>
          </a:p>
          <a:p>
            <a:r>
              <a:rPr lang="en-US" sz="2400" dirty="0" err="1" smtClean="0">
                <a:latin typeface="Arial" pitchFamily="34" charset="0"/>
              </a:rPr>
              <a:t>Scientifc</a:t>
            </a:r>
            <a:r>
              <a:rPr lang="en-US" sz="2400" dirty="0" smtClean="0">
                <a:latin typeface="Arial" pitchFamily="34" charset="0"/>
              </a:rPr>
              <a:t> evaluation of the </a:t>
            </a:r>
            <a:r>
              <a:rPr lang="en-US" sz="2400" b="1" dirty="0" smtClean="0">
                <a:latin typeface="Arial" pitchFamily="34" charset="0"/>
              </a:rPr>
              <a:t>highest standard </a:t>
            </a:r>
            <a:r>
              <a:rPr lang="en-US" sz="2400" dirty="0" smtClean="0">
                <a:latin typeface="Arial" pitchFamily="34" charset="0"/>
              </a:rPr>
              <a:t>is a unique opportunity to create credible claims that will make a real </a:t>
            </a:r>
            <a:r>
              <a:rPr lang="en-US" sz="2400" dirty="0" smtClean="0">
                <a:latin typeface="Arial" pitchFamily="34" charset="0"/>
              </a:rPr>
              <a:t>difference and give consumers the reliable and necessary information about food and its benefits that they long for. </a:t>
            </a:r>
            <a:endParaRPr lang="en-US" sz="2400" dirty="0" smtClean="0">
              <a:latin typeface="Arial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None/>
            </a:pPr>
            <a:endParaRPr lang="en-GB" sz="2400" dirty="0" smtClean="0"/>
          </a:p>
          <a:p>
            <a:pPr eaLnBrk="1" hangingPunct="1"/>
            <a:endParaRPr lang="en-GB" sz="28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214313" y="808038"/>
            <a:ext cx="5072062" cy="2189162"/>
            <a:chOff x="0" y="0"/>
            <a:chExt cx="4544" cy="1962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2"/>
            <a:srcRect b="33701"/>
            <a:stretch>
              <a:fillRect/>
            </a:stretch>
          </p:blipFill>
          <p:spPr bwMode="auto">
            <a:xfrm>
              <a:off x="112" y="51"/>
              <a:ext cx="4312" cy="12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2"/>
            <a:srcRect t="71912"/>
            <a:stretch>
              <a:fillRect/>
            </a:stretch>
          </p:blipFill>
          <p:spPr bwMode="auto">
            <a:xfrm>
              <a:off x="112" y="1361"/>
              <a:ext cx="4312" cy="5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4579" name="Rectangle 3"/>
          <p:cNvSpPr>
            <a:spLocks/>
          </p:cNvSpPr>
          <p:nvPr/>
        </p:nvSpPr>
        <p:spPr bwMode="auto">
          <a:xfrm>
            <a:off x="366713" y="3160713"/>
            <a:ext cx="5110162" cy="2598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indent="-179388">
              <a:lnSpc>
                <a:spcPct val="110000"/>
              </a:lnSpc>
              <a:spcBef>
                <a:spcPts val="275"/>
              </a:spcBef>
            </a:pPr>
            <a:r>
              <a:rPr lang="en-US" sz="2500">
                <a:solidFill>
                  <a:srgbClr val="636365"/>
                </a:solidFill>
                <a:latin typeface="LTUnivers 330 BasicLight"/>
                <a:sym typeface="LTUnivers 330 BasicLight"/>
              </a:rPr>
              <a:t>... captures the very essence </a:t>
            </a:r>
          </a:p>
          <a:p>
            <a:pPr marL="179388" indent="-179388">
              <a:lnSpc>
                <a:spcPct val="110000"/>
              </a:lnSpc>
              <a:spcBef>
                <a:spcPts val="275"/>
              </a:spcBef>
            </a:pPr>
            <a:r>
              <a:rPr lang="en-US" sz="2500">
                <a:solidFill>
                  <a:srgbClr val="636365"/>
                </a:solidFill>
                <a:latin typeface="LTUnivers 330 BasicLight"/>
                <a:sym typeface="LTUnivers 330 BasicLight"/>
              </a:rPr>
              <a:t>of Nestlé and the promise </a:t>
            </a:r>
          </a:p>
          <a:p>
            <a:pPr marL="179388" indent="-179388">
              <a:lnSpc>
                <a:spcPct val="110000"/>
              </a:lnSpc>
              <a:spcBef>
                <a:spcPts val="275"/>
              </a:spcBef>
            </a:pPr>
            <a:r>
              <a:rPr lang="en-US" sz="2500">
                <a:solidFill>
                  <a:srgbClr val="636365"/>
                </a:solidFill>
                <a:latin typeface="LTUnivers 330 BasicLight"/>
                <a:sym typeface="LTUnivers 330 BasicLight"/>
              </a:rPr>
              <a:t>we commit ourselves to </a:t>
            </a:r>
          </a:p>
          <a:p>
            <a:pPr marL="179388" indent="-179388">
              <a:lnSpc>
                <a:spcPct val="110000"/>
              </a:lnSpc>
              <a:spcBef>
                <a:spcPts val="275"/>
              </a:spcBef>
            </a:pPr>
            <a:r>
              <a:rPr lang="en-US" sz="2500">
                <a:solidFill>
                  <a:srgbClr val="636365"/>
                </a:solidFill>
                <a:latin typeface="LTUnivers 330 BasicLight"/>
                <a:sym typeface="LTUnivers 330 BasicLight"/>
              </a:rPr>
              <a:t>everyday, everywhere </a:t>
            </a:r>
          </a:p>
          <a:p>
            <a:pPr marL="179388" indent="-179388">
              <a:lnSpc>
                <a:spcPct val="110000"/>
              </a:lnSpc>
              <a:spcBef>
                <a:spcPts val="275"/>
              </a:spcBef>
            </a:pPr>
            <a:r>
              <a:rPr lang="en-US" sz="2500">
                <a:solidFill>
                  <a:srgbClr val="636365"/>
                </a:solidFill>
                <a:latin typeface="LTUnivers 330 BasicLight"/>
                <a:sym typeface="LTUnivers 330 BasicLight"/>
              </a:rPr>
              <a:t>as </a:t>
            </a:r>
            <a:r>
              <a:rPr lang="en-US" sz="2500" b="1">
                <a:solidFill>
                  <a:srgbClr val="636365"/>
                </a:solidFill>
                <a:latin typeface="LTUnivers 330 BasicLight"/>
                <a:sym typeface="LTUnivers 330 BasicLight"/>
              </a:rPr>
              <a:t>the leading Nutrition, Health </a:t>
            </a:r>
          </a:p>
          <a:p>
            <a:pPr marL="179388" indent="-179388">
              <a:lnSpc>
                <a:spcPct val="110000"/>
              </a:lnSpc>
              <a:spcBef>
                <a:spcPts val="275"/>
              </a:spcBef>
            </a:pPr>
            <a:r>
              <a:rPr lang="en-US" sz="2500" b="1">
                <a:solidFill>
                  <a:srgbClr val="636365"/>
                </a:solidFill>
                <a:latin typeface="LTUnivers 330 BasicLight"/>
                <a:sym typeface="LTUnivers 330 BasicLight"/>
              </a:rPr>
              <a:t>and Wellness Company</a:t>
            </a:r>
          </a:p>
          <a:p>
            <a:pPr marL="179388" indent="-179388">
              <a:lnSpc>
                <a:spcPct val="110000"/>
              </a:lnSpc>
            </a:pPr>
            <a:endParaRPr lang="en-US" sz="2500">
              <a:solidFill>
                <a:srgbClr val="4F5150"/>
              </a:solidFill>
              <a:latin typeface="LTUnivers 330 BasicLight"/>
              <a:sym typeface="LTUnivers 330 BasicLight"/>
            </a:endParaRPr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3"/>
          <a:srcRect r="-64" b="-29"/>
          <a:stretch>
            <a:fillRect/>
          </a:stretch>
        </p:blipFill>
        <p:spPr bwMode="auto">
          <a:xfrm>
            <a:off x="5554663" y="981075"/>
            <a:ext cx="3402012" cy="518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Nestlé – A Truly Global Company</a:t>
            </a:r>
            <a:endParaRPr lang="en-GB" dirty="0" smtClean="0"/>
          </a:p>
        </p:txBody>
      </p:sp>
      <p:sp>
        <p:nvSpPr>
          <p:cNvPr id="10243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sz="2000" smtClean="0">
                <a:cs typeface="Arial" pitchFamily="34" charset="0"/>
              </a:rPr>
              <a:t>Our Billionaire Brands </a:t>
            </a:r>
          </a:p>
          <a:p>
            <a:pPr>
              <a:spcBef>
                <a:spcPts val="1200"/>
              </a:spcBef>
            </a:pPr>
            <a:r>
              <a:rPr lang="en-GB" sz="2000" smtClean="0">
                <a:cs typeface="Arial" pitchFamily="34" charset="0"/>
              </a:rPr>
              <a:t>A product for every moment of every day, from morning to night and from birth to old age</a:t>
            </a:r>
          </a:p>
          <a:p>
            <a:pPr>
              <a:spcBef>
                <a:spcPts val="1200"/>
              </a:spcBef>
            </a:pPr>
            <a:r>
              <a:rPr lang="en-GB" sz="2000" b="1" smtClean="0">
                <a:cs typeface="Arial" pitchFamily="34" charset="0"/>
              </a:rPr>
              <a:t>Every single day we sell around 1 billion products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t="7425"/>
          <a:stretch>
            <a:fillRect/>
          </a:stretch>
        </p:blipFill>
        <p:spPr bwMode="auto">
          <a:xfrm>
            <a:off x="317500" y="928688"/>
            <a:ext cx="31115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644900"/>
            <a:ext cx="46450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Nestlé Research &amp; Development 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Global scale &amp; local relevance</a:t>
            </a:r>
            <a:endParaRPr lang="fr-CH" dirty="0" smtClean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71538" y="1785926"/>
            <a:ext cx="7334250" cy="4181475"/>
            <a:chOff x="313" y="1104"/>
            <a:chExt cx="5129" cy="2939"/>
          </a:xfrm>
          <a:solidFill>
            <a:schemeClr val="tx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0" name="Freeform 3"/>
            <p:cNvSpPr>
              <a:spLocks/>
            </p:cNvSpPr>
            <p:nvPr/>
          </p:nvSpPr>
          <p:spPr bwMode="auto">
            <a:xfrm>
              <a:off x="2487" y="2252"/>
              <a:ext cx="1040" cy="1498"/>
            </a:xfrm>
            <a:custGeom>
              <a:avLst/>
              <a:gdLst/>
              <a:ahLst/>
              <a:cxnLst>
                <a:cxn ang="0">
                  <a:pos x="1895" y="298"/>
                </a:cxn>
                <a:cxn ang="0">
                  <a:pos x="1652" y="350"/>
                </a:cxn>
                <a:cxn ang="0">
                  <a:pos x="1419" y="253"/>
                </a:cxn>
                <a:cxn ang="0">
                  <a:pos x="1298" y="28"/>
                </a:cxn>
                <a:cxn ang="0">
                  <a:pos x="1020" y="28"/>
                </a:cxn>
                <a:cxn ang="0">
                  <a:pos x="717" y="108"/>
                </a:cxn>
                <a:cxn ang="0">
                  <a:pos x="411" y="243"/>
                </a:cxn>
                <a:cxn ang="0">
                  <a:pos x="255" y="483"/>
                </a:cxn>
                <a:cxn ang="0">
                  <a:pos x="12" y="822"/>
                </a:cxn>
                <a:cxn ang="0">
                  <a:pos x="0" y="1229"/>
                </a:cxn>
                <a:cxn ang="0">
                  <a:pos x="170" y="1497"/>
                </a:cxn>
                <a:cxn ang="0">
                  <a:pos x="316" y="1684"/>
                </a:cxn>
                <a:cxn ang="0">
                  <a:pos x="581" y="1830"/>
                </a:cxn>
                <a:cxn ang="0">
                  <a:pos x="920" y="1697"/>
                </a:cxn>
                <a:cxn ang="0">
                  <a:pos x="1180" y="1809"/>
                </a:cxn>
                <a:cxn ang="0">
                  <a:pos x="1127" y="2004"/>
                </a:cxn>
                <a:cxn ang="0">
                  <a:pos x="1298" y="2331"/>
                </a:cxn>
                <a:cxn ang="0">
                  <a:pos x="1286" y="2750"/>
                </a:cxn>
                <a:cxn ang="0">
                  <a:pos x="1212" y="3002"/>
                </a:cxn>
                <a:cxn ang="0">
                  <a:pos x="1275" y="3165"/>
                </a:cxn>
                <a:cxn ang="0">
                  <a:pos x="1464" y="3611"/>
                </a:cxn>
                <a:cxn ang="0">
                  <a:pos x="1515" y="3922"/>
                </a:cxn>
                <a:cxn ang="0">
                  <a:pos x="1819" y="3979"/>
                </a:cxn>
                <a:cxn ang="0">
                  <a:pos x="2018" y="3746"/>
                </a:cxn>
                <a:cxn ang="0">
                  <a:pos x="2078" y="3572"/>
                </a:cxn>
                <a:cxn ang="0">
                  <a:pos x="2310" y="3380"/>
                </a:cxn>
                <a:cxn ang="0">
                  <a:pos x="2261" y="3165"/>
                </a:cxn>
                <a:cxn ang="0">
                  <a:pos x="2535" y="3019"/>
                </a:cxn>
                <a:cxn ang="0">
                  <a:pos x="2554" y="2732"/>
                </a:cxn>
                <a:cxn ang="0">
                  <a:pos x="2525" y="2411"/>
                </a:cxn>
                <a:cxn ang="0">
                  <a:pos x="2756" y="2112"/>
                </a:cxn>
                <a:cxn ang="0">
                  <a:pos x="2944" y="1937"/>
                </a:cxn>
                <a:cxn ang="0">
                  <a:pos x="3037" y="1781"/>
                </a:cxn>
                <a:cxn ang="0">
                  <a:pos x="3037" y="1537"/>
                </a:cxn>
                <a:cxn ang="0">
                  <a:pos x="2924" y="1578"/>
                </a:cxn>
                <a:cxn ang="0">
                  <a:pos x="2480" y="1229"/>
                </a:cxn>
                <a:cxn ang="0">
                  <a:pos x="2310" y="658"/>
                </a:cxn>
                <a:cxn ang="0">
                  <a:pos x="2228" y="378"/>
                </a:cxn>
              </a:cxnLst>
              <a:rect l="0" t="0" r="r" b="b"/>
              <a:pathLst>
                <a:path w="3061" h="3979">
                  <a:moveTo>
                    <a:pt x="2228" y="378"/>
                  </a:moveTo>
                  <a:lnTo>
                    <a:pt x="1895" y="298"/>
                  </a:lnTo>
                  <a:lnTo>
                    <a:pt x="1700" y="270"/>
                  </a:lnTo>
                  <a:lnTo>
                    <a:pt x="1652" y="350"/>
                  </a:lnTo>
                  <a:lnTo>
                    <a:pt x="1534" y="350"/>
                  </a:lnTo>
                  <a:lnTo>
                    <a:pt x="1419" y="253"/>
                  </a:lnTo>
                  <a:lnTo>
                    <a:pt x="1253" y="231"/>
                  </a:lnTo>
                  <a:lnTo>
                    <a:pt x="1298" y="28"/>
                  </a:lnTo>
                  <a:lnTo>
                    <a:pt x="1137" y="0"/>
                  </a:lnTo>
                  <a:lnTo>
                    <a:pt x="1020" y="28"/>
                  </a:lnTo>
                  <a:lnTo>
                    <a:pt x="887" y="28"/>
                  </a:lnTo>
                  <a:lnTo>
                    <a:pt x="717" y="108"/>
                  </a:lnTo>
                  <a:lnTo>
                    <a:pt x="497" y="124"/>
                  </a:lnTo>
                  <a:lnTo>
                    <a:pt x="411" y="243"/>
                  </a:lnTo>
                  <a:lnTo>
                    <a:pt x="306" y="309"/>
                  </a:lnTo>
                  <a:lnTo>
                    <a:pt x="255" y="483"/>
                  </a:lnTo>
                  <a:lnTo>
                    <a:pt x="147" y="582"/>
                  </a:lnTo>
                  <a:lnTo>
                    <a:pt x="12" y="822"/>
                  </a:lnTo>
                  <a:lnTo>
                    <a:pt x="45" y="1008"/>
                  </a:lnTo>
                  <a:lnTo>
                    <a:pt x="0" y="1229"/>
                  </a:lnTo>
                  <a:lnTo>
                    <a:pt x="33" y="1403"/>
                  </a:lnTo>
                  <a:lnTo>
                    <a:pt x="170" y="1497"/>
                  </a:lnTo>
                  <a:lnTo>
                    <a:pt x="207" y="1645"/>
                  </a:lnTo>
                  <a:lnTo>
                    <a:pt x="316" y="1684"/>
                  </a:lnTo>
                  <a:lnTo>
                    <a:pt x="380" y="1781"/>
                  </a:lnTo>
                  <a:lnTo>
                    <a:pt x="581" y="1830"/>
                  </a:lnTo>
                  <a:lnTo>
                    <a:pt x="846" y="1791"/>
                  </a:lnTo>
                  <a:lnTo>
                    <a:pt x="920" y="1697"/>
                  </a:lnTo>
                  <a:lnTo>
                    <a:pt x="1043" y="1809"/>
                  </a:lnTo>
                  <a:lnTo>
                    <a:pt x="1180" y="1809"/>
                  </a:lnTo>
                  <a:lnTo>
                    <a:pt x="1236" y="1875"/>
                  </a:lnTo>
                  <a:lnTo>
                    <a:pt x="1127" y="2004"/>
                  </a:lnTo>
                  <a:lnTo>
                    <a:pt x="1137" y="2181"/>
                  </a:lnTo>
                  <a:lnTo>
                    <a:pt x="1298" y="2331"/>
                  </a:lnTo>
                  <a:lnTo>
                    <a:pt x="1325" y="2547"/>
                  </a:lnTo>
                  <a:lnTo>
                    <a:pt x="1286" y="2750"/>
                  </a:lnTo>
                  <a:lnTo>
                    <a:pt x="1263" y="2883"/>
                  </a:lnTo>
                  <a:lnTo>
                    <a:pt x="1212" y="3002"/>
                  </a:lnTo>
                  <a:lnTo>
                    <a:pt x="1263" y="3071"/>
                  </a:lnTo>
                  <a:lnTo>
                    <a:pt x="1275" y="3165"/>
                  </a:lnTo>
                  <a:lnTo>
                    <a:pt x="1386" y="3249"/>
                  </a:lnTo>
                  <a:lnTo>
                    <a:pt x="1464" y="3611"/>
                  </a:lnTo>
                  <a:lnTo>
                    <a:pt x="1515" y="3666"/>
                  </a:lnTo>
                  <a:lnTo>
                    <a:pt x="1515" y="3922"/>
                  </a:lnTo>
                  <a:lnTo>
                    <a:pt x="1568" y="3979"/>
                  </a:lnTo>
                  <a:lnTo>
                    <a:pt x="1819" y="3979"/>
                  </a:lnTo>
                  <a:lnTo>
                    <a:pt x="1979" y="3893"/>
                  </a:lnTo>
                  <a:lnTo>
                    <a:pt x="2018" y="3746"/>
                  </a:lnTo>
                  <a:lnTo>
                    <a:pt x="2078" y="3707"/>
                  </a:lnTo>
                  <a:lnTo>
                    <a:pt x="2078" y="3572"/>
                  </a:lnTo>
                  <a:lnTo>
                    <a:pt x="2186" y="3516"/>
                  </a:lnTo>
                  <a:lnTo>
                    <a:pt x="2310" y="3380"/>
                  </a:lnTo>
                  <a:lnTo>
                    <a:pt x="2310" y="3273"/>
                  </a:lnTo>
                  <a:lnTo>
                    <a:pt x="2261" y="3165"/>
                  </a:lnTo>
                  <a:lnTo>
                    <a:pt x="2324" y="3099"/>
                  </a:lnTo>
                  <a:lnTo>
                    <a:pt x="2535" y="3019"/>
                  </a:lnTo>
                  <a:lnTo>
                    <a:pt x="2564" y="2897"/>
                  </a:lnTo>
                  <a:lnTo>
                    <a:pt x="2554" y="2732"/>
                  </a:lnTo>
                  <a:lnTo>
                    <a:pt x="2525" y="2682"/>
                  </a:lnTo>
                  <a:lnTo>
                    <a:pt x="2525" y="2411"/>
                  </a:lnTo>
                  <a:lnTo>
                    <a:pt x="2609" y="2249"/>
                  </a:lnTo>
                  <a:lnTo>
                    <a:pt x="2756" y="2112"/>
                  </a:lnTo>
                  <a:lnTo>
                    <a:pt x="2858" y="2063"/>
                  </a:lnTo>
                  <a:lnTo>
                    <a:pt x="2944" y="1937"/>
                  </a:lnTo>
                  <a:lnTo>
                    <a:pt x="2954" y="1857"/>
                  </a:lnTo>
                  <a:lnTo>
                    <a:pt x="3037" y="1781"/>
                  </a:lnTo>
                  <a:lnTo>
                    <a:pt x="3061" y="1645"/>
                  </a:lnTo>
                  <a:lnTo>
                    <a:pt x="3037" y="1537"/>
                  </a:lnTo>
                  <a:lnTo>
                    <a:pt x="2965" y="1537"/>
                  </a:lnTo>
                  <a:lnTo>
                    <a:pt x="2924" y="1578"/>
                  </a:lnTo>
                  <a:lnTo>
                    <a:pt x="2756" y="1566"/>
                  </a:lnTo>
                  <a:lnTo>
                    <a:pt x="2480" y="1229"/>
                  </a:lnTo>
                  <a:lnTo>
                    <a:pt x="2441" y="1038"/>
                  </a:lnTo>
                  <a:lnTo>
                    <a:pt x="2310" y="658"/>
                  </a:lnTo>
                  <a:lnTo>
                    <a:pt x="2238" y="432"/>
                  </a:lnTo>
                  <a:lnTo>
                    <a:pt x="2228" y="37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91" name="Freeform 4"/>
            <p:cNvSpPr>
              <a:spLocks/>
            </p:cNvSpPr>
            <p:nvPr/>
          </p:nvSpPr>
          <p:spPr bwMode="auto">
            <a:xfrm>
              <a:off x="3391" y="3237"/>
              <a:ext cx="107" cy="266"/>
            </a:xfrm>
            <a:custGeom>
              <a:avLst/>
              <a:gdLst/>
              <a:ahLst/>
              <a:cxnLst>
                <a:cxn ang="0">
                  <a:pos x="240" y="10"/>
                </a:cxn>
                <a:cxn ang="0">
                  <a:pos x="185" y="164"/>
                </a:cxn>
                <a:cxn ang="0">
                  <a:pos x="22" y="252"/>
                </a:cxn>
                <a:cxn ang="0">
                  <a:pos x="0" y="523"/>
                </a:cxn>
                <a:cxn ang="0">
                  <a:pos x="34" y="704"/>
                </a:cxn>
                <a:cxn ang="0">
                  <a:pos x="185" y="704"/>
                </a:cxn>
                <a:cxn ang="0">
                  <a:pos x="263" y="375"/>
                </a:cxn>
                <a:cxn ang="0">
                  <a:pos x="314" y="174"/>
                </a:cxn>
                <a:cxn ang="0">
                  <a:pos x="271" y="0"/>
                </a:cxn>
                <a:cxn ang="0">
                  <a:pos x="240" y="10"/>
                </a:cxn>
              </a:cxnLst>
              <a:rect l="0" t="0" r="r" b="b"/>
              <a:pathLst>
                <a:path w="314" h="704">
                  <a:moveTo>
                    <a:pt x="240" y="10"/>
                  </a:moveTo>
                  <a:lnTo>
                    <a:pt x="185" y="164"/>
                  </a:lnTo>
                  <a:lnTo>
                    <a:pt x="22" y="252"/>
                  </a:lnTo>
                  <a:lnTo>
                    <a:pt x="0" y="523"/>
                  </a:lnTo>
                  <a:lnTo>
                    <a:pt x="34" y="704"/>
                  </a:lnTo>
                  <a:lnTo>
                    <a:pt x="185" y="704"/>
                  </a:lnTo>
                  <a:lnTo>
                    <a:pt x="263" y="375"/>
                  </a:lnTo>
                  <a:lnTo>
                    <a:pt x="314" y="174"/>
                  </a:lnTo>
                  <a:lnTo>
                    <a:pt x="271" y="0"/>
                  </a:lnTo>
                  <a:lnTo>
                    <a:pt x="24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3944" y="2841"/>
              <a:ext cx="46" cy="86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145"/>
                </a:cxn>
                <a:cxn ang="0">
                  <a:pos x="50" y="225"/>
                </a:cxn>
                <a:cxn ang="0">
                  <a:pos x="136" y="186"/>
                </a:cxn>
                <a:cxn ang="0">
                  <a:pos x="107" y="108"/>
                </a:cxn>
                <a:cxn ang="0">
                  <a:pos x="50" y="0"/>
                </a:cxn>
              </a:cxnLst>
              <a:rect l="0" t="0" r="r" b="b"/>
              <a:pathLst>
                <a:path w="136" h="225">
                  <a:moveTo>
                    <a:pt x="50" y="0"/>
                  </a:moveTo>
                  <a:lnTo>
                    <a:pt x="0" y="145"/>
                  </a:lnTo>
                  <a:lnTo>
                    <a:pt x="50" y="225"/>
                  </a:lnTo>
                  <a:lnTo>
                    <a:pt x="136" y="186"/>
                  </a:lnTo>
                  <a:lnTo>
                    <a:pt x="107" y="108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2697" y="1751"/>
              <a:ext cx="105" cy="245"/>
            </a:xfrm>
            <a:custGeom>
              <a:avLst/>
              <a:gdLst/>
              <a:ahLst/>
              <a:cxnLst>
                <a:cxn ang="0">
                  <a:pos x="173" y="4"/>
                </a:cxn>
                <a:cxn ang="0">
                  <a:pos x="189" y="101"/>
                </a:cxn>
                <a:cxn ang="0">
                  <a:pos x="117" y="162"/>
                </a:cxn>
                <a:cxn ang="0">
                  <a:pos x="183" y="162"/>
                </a:cxn>
                <a:cxn ang="0">
                  <a:pos x="210" y="207"/>
                </a:cxn>
                <a:cxn ang="0">
                  <a:pos x="173" y="269"/>
                </a:cxn>
                <a:cxn ang="0">
                  <a:pos x="245" y="306"/>
                </a:cxn>
                <a:cxn ang="0">
                  <a:pos x="251" y="415"/>
                </a:cxn>
                <a:cxn ang="0">
                  <a:pos x="302" y="454"/>
                </a:cxn>
                <a:cxn ang="0">
                  <a:pos x="312" y="516"/>
                </a:cxn>
                <a:cxn ang="0">
                  <a:pos x="210" y="573"/>
                </a:cxn>
                <a:cxn ang="0">
                  <a:pos x="86" y="618"/>
                </a:cxn>
                <a:cxn ang="0">
                  <a:pos x="8" y="653"/>
                </a:cxn>
                <a:cxn ang="0">
                  <a:pos x="53" y="589"/>
                </a:cxn>
                <a:cxn ang="0">
                  <a:pos x="86" y="561"/>
                </a:cxn>
                <a:cxn ang="0">
                  <a:pos x="35" y="552"/>
                </a:cxn>
                <a:cxn ang="0">
                  <a:pos x="75" y="471"/>
                </a:cxn>
                <a:cxn ang="0">
                  <a:pos x="45" y="438"/>
                </a:cxn>
                <a:cxn ang="0">
                  <a:pos x="105" y="438"/>
                </a:cxn>
                <a:cxn ang="0">
                  <a:pos x="132" y="382"/>
                </a:cxn>
                <a:cxn ang="0">
                  <a:pos x="86" y="336"/>
                </a:cxn>
                <a:cxn ang="0">
                  <a:pos x="0" y="263"/>
                </a:cxn>
                <a:cxn ang="0">
                  <a:pos x="0" y="123"/>
                </a:cxn>
                <a:cxn ang="0">
                  <a:pos x="45" y="101"/>
                </a:cxn>
                <a:cxn ang="0">
                  <a:pos x="132" y="72"/>
                </a:cxn>
                <a:cxn ang="0">
                  <a:pos x="161" y="0"/>
                </a:cxn>
                <a:cxn ang="0">
                  <a:pos x="173" y="4"/>
                </a:cxn>
              </a:cxnLst>
              <a:rect l="0" t="0" r="r" b="b"/>
              <a:pathLst>
                <a:path w="312" h="653">
                  <a:moveTo>
                    <a:pt x="173" y="4"/>
                  </a:moveTo>
                  <a:lnTo>
                    <a:pt x="189" y="101"/>
                  </a:lnTo>
                  <a:lnTo>
                    <a:pt x="117" y="162"/>
                  </a:lnTo>
                  <a:lnTo>
                    <a:pt x="183" y="162"/>
                  </a:lnTo>
                  <a:lnTo>
                    <a:pt x="210" y="207"/>
                  </a:lnTo>
                  <a:lnTo>
                    <a:pt x="173" y="269"/>
                  </a:lnTo>
                  <a:lnTo>
                    <a:pt x="245" y="306"/>
                  </a:lnTo>
                  <a:lnTo>
                    <a:pt x="251" y="415"/>
                  </a:lnTo>
                  <a:lnTo>
                    <a:pt x="302" y="454"/>
                  </a:lnTo>
                  <a:lnTo>
                    <a:pt x="312" y="516"/>
                  </a:lnTo>
                  <a:lnTo>
                    <a:pt x="210" y="573"/>
                  </a:lnTo>
                  <a:lnTo>
                    <a:pt x="86" y="618"/>
                  </a:lnTo>
                  <a:lnTo>
                    <a:pt x="8" y="653"/>
                  </a:lnTo>
                  <a:lnTo>
                    <a:pt x="53" y="589"/>
                  </a:lnTo>
                  <a:lnTo>
                    <a:pt x="86" y="561"/>
                  </a:lnTo>
                  <a:lnTo>
                    <a:pt x="35" y="552"/>
                  </a:lnTo>
                  <a:lnTo>
                    <a:pt x="75" y="471"/>
                  </a:lnTo>
                  <a:lnTo>
                    <a:pt x="45" y="438"/>
                  </a:lnTo>
                  <a:lnTo>
                    <a:pt x="105" y="438"/>
                  </a:lnTo>
                  <a:lnTo>
                    <a:pt x="132" y="382"/>
                  </a:lnTo>
                  <a:lnTo>
                    <a:pt x="86" y="336"/>
                  </a:lnTo>
                  <a:lnTo>
                    <a:pt x="0" y="263"/>
                  </a:lnTo>
                  <a:lnTo>
                    <a:pt x="0" y="123"/>
                  </a:lnTo>
                  <a:lnTo>
                    <a:pt x="45" y="101"/>
                  </a:lnTo>
                  <a:lnTo>
                    <a:pt x="132" y="72"/>
                  </a:lnTo>
                  <a:lnTo>
                    <a:pt x="161" y="0"/>
                  </a:lnTo>
                  <a:lnTo>
                    <a:pt x="173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2922" y="1148"/>
              <a:ext cx="192" cy="121"/>
            </a:xfrm>
            <a:custGeom>
              <a:avLst/>
              <a:gdLst/>
              <a:ahLst/>
              <a:cxnLst>
                <a:cxn ang="0">
                  <a:pos x="563" y="201"/>
                </a:cxn>
                <a:cxn ang="0">
                  <a:pos x="428" y="156"/>
                </a:cxn>
                <a:cxn ang="0">
                  <a:pos x="275" y="12"/>
                </a:cxn>
                <a:cxn ang="0">
                  <a:pos x="197" y="0"/>
                </a:cxn>
                <a:cxn ang="0">
                  <a:pos x="173" y="49"/>
                </a:cxn>
                <a:cxn ang="0">
                  <a:pos x="9" y="49"/>
                </a:cxn>
                <a:cxn ang="0">
                  <a:pos x="0" y="119"/>
                </a:cxn>
                <a:cxn ang="0">
                  <a:pos x="134" y="176"/>
                </a:cxn>
                <a:cxn ang="0">
                  <a:pos x="95" y="221"/>
                </a:cxn>
                <a:cxn ang="0">
                  <a:pos x="183" y="320"/>
                </a:cxn>
                <a:cxn ang="0">
                  <a:pos x="281" y="258"/>
                </a:cxn>
                <a:cxn ang="0">
                  <a:pos x="347" y="135"/>
                </a:cxn>
                <a:cxn ang="0">
                  <a:pos x="416" y="186"/>
                </a:cxn>
                <a:cxn ang="0">
                  <a:pos x="361" y="248"/>
                </a:cxn>
                <a:cxn ang="0">
                  <a:pos x="485" y="285"/>
                </a:cxn>
                <a:cxn ang="0">
                  <a:pos x="551" y="258"/>
                </a:cxn>
                <a:cxn ang="0">
                  <a:pos x="563" y="201"/>
                </a:cxn>
              </a:cxnLst>
              <a:rect l="0" t="0" r="r" b="b"/>
              <a:pathLst>
                <a:path w="563" h="320">
                  <a:moveTo>
                    <a:pt x="563" y="201"/>
                  </a:moveTo>
                  <a:lnTo>
                    <a:pt x="428" y="156"/>
                  </a:lnTo>
                  <a:lnTo>
                    <a:pt x="275" y="12"/>
                  </a:lnTo>
                  <a:lnTo>
                    <a:pt x="197" y="0"/>
                  </a:lnTo>
                  <a:lnTo>
                    <a:pt x="173" y="49"/>
                  </a:lnTo>
                  <a:lnTo>
                    <a:pt x="9" y="49"/>
                  </a:lnTo>
                  <a:lnTo>
                    <a:pt x="0" y="119"/>
                  </a:lnTo>
                  <a:lnTo>
                    <a:pt x="134" y="176"/>
                  </a:lnTo>
                  <a:lnTo>
                    <a:pt x="95" y="221"/>
                  </a:lnTo>
                  <a:lnTo>
                    <a:pt x="183" y="320"/>
                  </a:lnTo>
                  <a:lnTo>
                    <a:pt x="281" y="258"/>
                  </a:lnTo>
                  <a:lnTo>
                    <a:pt x="347" y="135"/>
                  </a:lnTo>
                  <a:lnTo>
                    <a:pt x="416" y="186"/>
                  </a:lnTo>
                  <a:lnTo>
                    <a:pt x="361" y="248"/>
                  </a:lnTo>
                  <a:lnTo>
                    <a:pt x="485" y="285"/>
                  </a:lnTo>
                  <a:lnTo>
                    <a:pt x="551" y="258"/>
                  </a:lnTo>
                  <a:lnTo>
                    <a:pt x="563" y="2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3031" y="1148"/>
              <a:ext cx="110" cy="3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04" y="0"/>
                </a:cxn>
                <a:cxn ang="0">
                  <a:pos x="325" y="49"/>
                </a:cxn>
                <a:cxn ang="0">
                  <a:pos x="261" y="68"/>
                </a:cxn>
                <a:cxn ang="0">
                  <a:pos x="159" y="102"/>
                </a:cxn>
                <a:cxn ang="0">
                  <a:pos x="66" y="72"/>
                </a:cxn>
                <a:cxn ang="0">
                  <a:pos x="124" y="49"/>
                </a:cxn>
                <a:cxn ang="0">
                  <a:pos x="0" y="12"/>
                </a:cxn>
              </a:cxnLst>
              <a:rect l="0" t="0" r="r" b="b"/>
              <a:pathLst>
                <a:path w="325" h="102">
                  <a:moveTo>
                    <a:pt x="0" y="12"/>
                  </a:moveTo>
                  <a:lnTo>
                    <a:pt x="304" y="0"/>
                  </a:lnTo>
                  <a:lnTo>
                    <a:pt x="325" y="49"/>
                  </a:lnTo>
                  <a:lnTo>
                    <a:pt x="261" y="68"/>
                  </a:lnTo>
                  <a:lnTo>
                    <a:pt x="159" y="102"/>
                  </a:lnTo>
                  <a:lnTo>
                    <a:pt x="66" y="72"/>
                  </a:lnTo>
                  <a:lnTo>
                    <a:pt x="124" y="49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3453" y="1263"/>
              <a:ext cx="211" cy="189"/>
            </a:xfrm>
            <a:custGeom>
              <a:avLst/>
              <a:gdLst/>
              <a:ahLst/>
              <a:cxnLst>
                <a:cxn ang="0">
                  <a:pos x="622" y="4"/>
                </a:cxn>
                <a:cxn ang="0">
                  <a:pos x="517" y="0"/>
                </a:cxn>
                <a:cxn ang="0">
                  <a:pos x="437" y="60"/>
                </a:cxn>
                <a:cxn ang="0">
                  <a:pos x="246" y="105"/>
                </a:cxn>
                <a:cxn ang="0">
                  <a:pos x="104" y="162"/>
                </a:cxn>
                <a:cxn ang="0">
                  <a:pos x="55" y="282"/>
                </a:cxn>
                <a:cxn ang="0">
                  <a:pos x="0" y="427"/>
                </a:cxn>
                <a:cxn ang="0">
                  <a:pos x="104" y="505"/>
                </a:cxn>
                <a:cxn ang="0">
                  <a:pos x="219" y="477"/>
                </a:cxn>
                <a:cxn ang="0">
                  <a:pos x="156" y="403"/>
                </a:cxn>
                <a:cxn ang="0">
                  <a:pos x="231" y="219"/>
                </a:cxn>
                <a:cxn ang="0">
                  <a:pos x="394" y="138"/>
                </a:cxn>
                <a:cxn ang="0">
                  <a:pos x="622" y="72"/>
                </a:cxn>
                <a:cxn ang="0">
                  <a:pos x="622" y="4"/>
                </a:cxn>
              </a:cxnLst>
              <a:rect l="0" t="0" r="r" b="b"/>
              <a:pathLst>
                <a:path w="622" h="505">
                  <a:moveTo>
                    <a:pt x="622" y="4"/>
                  </a:moveTo>
                  <a:lnTo>
                    <a:pt x="517" y="0"/>
                  </a:lnTo>
                  <a:lnTo>
                    <a:pt x="437" y="60"/>
                  </a:lnTo>
                  <a:lnTo>
                    <a:pt x="246" y="105"/>
                  </a:lnTo>
                  <a:lnTo>
                    <a:pt x="104" y="162"/>
                  </a:lnTo>
                  <a:lnTo>
                    <a:pt x="55" y="282"/>
                  </a:lnTo>
                  <a:lnTo>
                    <a:pt x="0" y="427"/>
                  </a:lnTo>
                  <a:lnTo>
                    <a:pt x="104" y="505"/>
                  </a:lnTo>
                  <a:lnTo>
                    <a:pt x="219" y="477"/>
                  </a:lnTo>
                  <a:lnTo>
                    <a:pt x="156" y="403"/>
                  </a:lnTo>
                  <a:lnTo>
                    <a:pt x="231" y="219"/>
                  </a:lnTo>
                  <a:lnTo>
                    <a:pt x="394" y="138"/>
                  </a:lnTo>
                  <a:lnTo>
                    <a:pt x="622" y="72"/>
                  </a:lnTo>
                  <a:lnTo>
                    <a:pt x="62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3568" y="1131"/>
              <a:ext cx="42" cy="1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40"/>
                </a:cxn>
                <a:cxn ang="0">
                  <a:pos x="126" y="46"/>
                </a:cxn>
                <a:cxn ang="0">
                  <a:pos x="122" y="10"/>
                </a:cxn>
                <a:cxn ang="0">
                  <a:pos x="32" y="0"/>
                </a:cxn>
              </a:cxnLst>
              <a:rect l="0" t="0" r="r" b="b"/>
              <a:pathLst>
                <a:path w="126" h="46">
                  <a:moveTo>
                    <a:pt x="32" y="0"/>
                  </a:moveTo>
                  <a:lnTo>
                    <a:pt x="0" y="40"/>
                  </a:lnTo>
                  <a:lnTo>
                    <a:pt x="126" y="46"/>
                  </a:lnTo>
                  <a:lnTo>
                    <a:pt x="122" y="1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3519" y="1131"/>
              <a:ext cx="35" cy="3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2" y="28"/>
                </a:cxn>
                <a:cxn ang="0">
                  <a:pos x="73" y="95"/>
                </a:cxn>
                <a:cxn ang="0">
                  <a:pos x="0" y="46"/>
                </a:cxn>
                <a:cxn ang="0">
                  <a:pos x="51" y="0"/>
                </a:cxn>
              </a:cxnLst>
              <a:rect l="0" t="0" r="r" b="b"/>
              <a:pathLst>
                <a:path w="102" h="95">
                  <a:moveTo>
                    <a:pt x="51" y="0"/>
                  </a:moveTo>
                  <a:lnTo>
                    <a:pt x="102" y="28"/>
                  </a:lnTo>
                  <a:lnTo>
                    <a:pt x="73" y="95"/>
                  </a:lnTo>
                  <a:lnTo>
                    <a:pt x="0" y="4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3488" y="1104"/>
              <a:ext cx="25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4" y="37"/>
                </a:cxn>
                <a:cxn ang="0">
                  <a:pos x="78" y="82"/>
                </a:cxn>
                <a:cxn ang="0">
                  <a:pos x="0" y="72"/>
                </a:cxn>
                <a:cxn ang="0">
                  <a:pos x="2" y="0"/>
                </a:cxn>
              </a:cxnLst>
              <a:rect l="0" t="0" r="r" b="b"/>
              <a:pathLst>
                <a:path w="78" h="82">
                  <a:moveTo>
                    <a:pt x="2" y="0"/>
                  </a:moveTo>
                  <a:lnTo>
                    <a:pt x="64" y="37"/>
                  </a:lnTo>
                  <a:lnTo>
                    <a:pt x="78" y="82"/>
                  </a:lnTo>
                  <a:lnTo>
                    <a:pt x="0" y="7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00" name="Freeform 13"/>
            <p:cNvSpPr>
              <a:spLocks/>
            </p:cNvSpPr>
            <p:nvPr/>
          </p:nvSpPr>
          <p:spPr bwMode="auto">
            <a:xfrm>
              <a:off x="3372" y="1121"/>
              <a:ext cx="126" cy="54"/>
            </a:xfrm>
            <a:custGeom>
              <a:avLst/>
              <a:gdLst/>
              <a:ahLst/>
              <a:cxnLst>
                <a:cxn ang="0">
                  <a:pos x="319" y="85"/>
                </a:cxn>
                <a:cxn ang="0">
                  <a:pos x="370" y="130"/>
                </a:cxn>
                <a:cxn ang="0">
                  <a:pos x="241" y="145"/>
                </a:cxn>
                <a:cxn ang="0">
                  <a:pos x="112" y="45"/>
                </a:cxn>
                <a:cxn ang="0">
                  <a:pos x="0" y="85"/>
                </a:cxn>
                <a:cxn ang="0">
                  <a:pos x="37" y="37"/>
                </a:cxn>
                <a:cxn ang="0">
                  <a:pos x="157" y="0"/>
                </a:cxn>
                <a:cxn ang="0">
                  <a:pos x="265" y="73"/>
                </a:cxn>
                <a:cxn ang="0">
                  <a:pos x="319" y="85"/>
                </a:cxn>
              </a:cxnLst>
              <a:rect l="0" t="0" r="r" b="b"/>
              <a:pathLst>
                <a:path w="370" h="145">
                  <a:moveTo>
                    <a:pt x="319" y="85"/>
                  </a:moveTo>
                  <a:lnTo>
                    <a:pt x="370" y="130"/>
                  </a:lnTo>
                  <a:lnTo>
                    <a:pt x="241" y="145"/>
                  </a:lnTo>
                  <a:lnTo>
                    <a:pt x="112" y="45"/>
                  </a:lnTo>
                  <a:lnTo>
                    <a:pt x="0" y="85"/>
                  </a:lnTo>
                  <a:lnTo>
                    <a:pt x="37" y="37"/>
                  </a:lnTo>
                  <a:lnTo>
                    <a:pt x="157" y="0"/>
                  </a:lnTo>
                  <a:lnTo>
                    <a:pt x="265" y="73"/>
                  </a:lnTo>
                  <a:lnTo>
                    <a:pt x="319" y="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auto">
            <a:xfrm>
              <a:off x="4770" y="1962"/>
              <a:ext cx="84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248"/>
                </a:cxn>
                <a:cxn ang="0">
                  <a:pos x="62" y="660"/>
                </a:cxn>
                <a:cxn ang="0">
                  <a:pos x="173" y="558"/>
                </a:cxn>
                <a:cxn ang="0">
                  <a:pos x="97" y="372"/>
                </a:cxn>
                <a:cxn ang="0">
                  <a:pos x="140" y="310"/>
                </a:cxn>
                <a:cxn ang="0">
                  <a:pos x="207" y="396"/>
                </a:cxn>
                <a:cxn ang="0">
                  <a:pos x="251" y="351"/>
                </a:cxn>
                <a:cxn ang="0">
                  <a:pos x="158" y="272"/>
                </a:cxn>
                <a:cxn ang="0">
                  <a:pos x="113" y="231"/>
                </a:cxn>
                <a:cxn ang="0">
                  <a:pos x="0" y="0"/>
                </a:cxn>
              </a:cxnLst>
              <a:rect l="0" t="0" r="r" b="b"/>
              <a:pathLst>
                <a:path w="251" h="660">
                  <a:moveTo>
                    <a:pt x="0" y="0"/>
                  </a:moveTo>
                  <a:lnTo>
                    <a:pt x="42" y="248"/>
                  </a:lnTo>
                  <a:lnTo>
                    <a:pt x="62" y="660"/>
                  </a:lnTo>
                  <a:lnTo>
                    <a:pt x="173" y="558"/>
                  </a:lnTo>
                  <a:lnTo>
                    <a:pt x="97" y="372"/>
                  </a:lnTo>
                  <a:lnTo>
                    <a:pt x="140" y="310"/>
                  </a:lnTo>
                  <a:lnTo>
                    <a:pt x="207" y="396"/>
                  </a:lnTo>
                  <a:lnTo>
                    <a:pt x="251" y="351"/>
                  </a:lnTo>
                  <a:lnTo>
                    <a:pt x="158" y="272"/>
                  </a:lnTo>
                  <a:lnTo>
                    <a:pt x="113" y="2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02" name="Freeform 15"/>
            <p:cNvSpPr>
              <a:spLocks/>
            </p:cNvSpPr>
            <p:nvPr/>
          </p:nvSpPr>
          <p:spPr bwMode="auto">
            <a:xfrm>
              <a:off x="4665" y="2233"/>
              <a:ext cx="163" cy="169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46" y="165"/>
                </a:cxn>
                <a:cxn ang="0">
                  <a:pos x="236" y="304"/>
                </a:cxn>
                <a:cxn ang="0">
                  <a:pos x="49" y="349"/>
                </a:cxn>
                <a:cxn ang="0">
                  <a:pos x="0" y="411"/>
                </a:cxn>
                <a:cxn ang="0">
                  <a:pos x="236" y="388"/>
                </a:cxn>
                <a:cxn ang="0">
                  <a:pos x="286" y="450"/>
                </a:cxn>
                <a:cxn ang="0">
                  <a:pos x="477" y="288"/>
                </a:cxn>
                <a:cxn ang="0">
                  <a:pos x="444" y="165"/>
                </a:cxn>
                <a:cxn ang="0">
                  <a:pos x="382" y="0"/>
                </a:cxn>
                <a:cxn ang="0">
                  <a:pos x="331" y="0"/>
                </a:cxn>
              </a:cxnLst>
              <a:rect l="0" t="0" r="r" b="b"/>
              <a:pathLst>
                <a:path w="477" h="450">
                  <a:moveTo>
                    <a:pt x="331" y="0"/>
                  </a:moveTo>
                  <a:lnTo>
                    <a:pt x="346" y="165"/>
                  </a:lnTo>
                  <a:lnTo>
                    <a:pt x="236" y="304"/>
                  </a:lnTo>
                  <a:lnTo>
                    <a:pt x="49" y="349"/>
                  </a:lnTo>
                  <a:lnTo>
                    <a:pt x="0" y="411"/>
                  </a:lnTo>
                  <a:lnTo>
                    <a:pt x="236" y="388"/>
                  </a:lnTo>
                  <a:lnTo>
                    <a:pt x="286" y="450"/>
                  </a:lnTo>
                  <a:lnTo>
                    <a:pt x="477" y="288"/>
                  </a:lnTo>
                  <a:lnTo>
                    <a:pt x="444" y="165"/>
                  </a:lnTo>
                  <a:lnTo>
                    <a:pt x="382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auto">
            <a:xfrm>
              <a:off x="4810" y="2186"/>
              <a:ext cx="66" cy="7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46" y="0"/>
                </a:cxn>
                <a:cxn ang="0">
                  <a:pos x="191" y="41"/>
                </a:cxn>
                <a:cxn ang="0">
                  <a:pos x="68" y="186"/>
                </a:cxn>
                <a:cxn ang="0">
                  <a:pos x="17" y="100"/>
                </a:cxn>
                <a:cxn ang="0">
                  <a:pos x="0" y="41"/>
                </a:cxn>
              </a:cxnLst>
              <a:rect l="0" t="0" r="r" b="b"/>
              <a:pathLst>
                <a:path w="191" h="186">
                  <a:moveTo>
                    <a:pt x="0" y="41"/>
                  </a:moveTo>
                  <a:lnTo>
                    <a:pt x="146" y="0"/>
                  </a:lnTo>
                  <a:lnTo>
                    <a:pt x="191" y="41"/>
                  </a:lnTo>
                  <a:lnTo>
                    <a:pt x="68" y="186"/>
                  </a:lnTo>
                  <a:lnTo>
                    <a:pt x="17" y="10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auto">
            <a:xfrm>
              <a:off x="4556" y="2564"/>
              <a:ext cx="44" cy="79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33" y="0"/>
                </a:cxn>
                <a:cxn ang="0">
                  <a:pos x="0" y="147"/>
                </a:cxn>
                <a:cxn ang="0">
                  <a:pos x="17" y="210"/>
                </a:cxn>
                <a:cxn ang="0">
                  <a:pos x="98" y="123"/>
                </a:cxn>
                <a:cxn ang="0">
                  <a:pos x="131" y="0"/>
                </a:cxn>
              </a:cxnLst>
              <a:rect l="0" t="0" r="r" b="b"/>
              <a:pathLst>
                <a:path w="131" h="210">
                  <a:moveTo>
                    <a:pt x="131" y="0"/>
                  </a:moveTo>
                  <a:lnTo>
                    <a:pt x="33" y="0"/>
                  </a:lnTo>
                  <a:lnTo>
                    <a:pt x="0" y="147"/>
                  </a:lnTo>
                  <a:lnTo>
                    <a:pt x="17" y="210"/>
                  </a:lnTo>
                  <a:lnTo>
                    <a:pt x="98" y="123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auto">
            <a:xfrm>
              <a:off x="4545" y="2696"/>
              <a:ext cx="72" cy="15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96" y="37"/>
                </a:cxn>
                <a:cxn ang="0">
                  <a:pos x="96" y="183"/>
                </a:cxn>
                <a:cxn ang="0">
                  <a:pos x="210" y="285"/>
                </a:cxn>
                <a:cxn ang="0">
                  <a:pos x="191" y="411"/>
                </a:cxn>
                <a:cxn ang="0">
                  <a:pos x="126" y="308"/>
                </a:cxn>
                <a:cxn ang="0">
                  <a:pos x="0" y="224"/>
                </a:cxn>
                <a:cxn ang="0">
                  <a:pos x="16" y="0"/>
                </a:cxn>
              </a:cxnLst>
              <a:rect l="0" t="0" r="r" b="b"/>
              <a:pathLst>
                <a:path w="210" h="411">
                  <a:moveTo>
                    <a:pt x="16" y="0"/>
                  </a:moveTo>
                  <a:lnTo>
                    <a:pt x="96" y="37"/>
                  </a:lnTo>
                  <a:lnTo>
                    <a:pt x="96" y="183"/>
                  </a:lnTo>
                  <a:lnTo>
                    <a:pt x="210" y="285"/>
                  </a:lnTo>
                  <a:lnTo>
                    <a:pt x="191" y="411"/>
                  </a:lnTo>
                  <a:lnTo>
                    <a:pt x="126" y="308"/>
                  </a:lnTo>
                  <a:lnTo>
                    <a:pt x="0" y="22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06" name="Freeform 19"/>
            <p:cNvSpPr>
              <a:spLocks/>
            </p:cNvSpPr>
            <p:nvPr/>
          </p:nvSpPr>
          <p:spPr bwMode="auto">
            <a:xfrm>
              <a:off x="4387" y="2911"/>
              <a:ext cx="148" cy="208"/>
            </a:xfrm>
            <a:custGeom>
              <a:avLst/>
              <a:gdLst/>
              <a:ahLst/>
              <a:cxnLst>
                <a:cxn ang="0">
                  <a:pos x="400" y="62"/>
                </a:cxn>
                <a:cxn ang="0">
                  <a:pos x="355" y="0"/>
                </a:cxn>
                <a:cxn ang="0">
                  <a:pos x="210" y="203"/>
                </a:cxn>
                <a:cxn ang="0">
                  <a:pos x="18" y="267"/>
                </a:cxn>
                <a:cxn ang="0">
                  <a:pos x="0" y="368"/>
                </a:cxn>
                <a:cxn ang="0">
                  <a:pos x="115" y="534"/>
                </a:cxn>
                <a:cxn ang="0">
                  <a:pos x="288" y="552"/>
                </a:cxn>
                <a:cxn ang="0">
                  <a:pos x="355" y="411"/>
                </a:cxn>
                <a:cxn ang="0">
                  <a:pos x="435" y="349"/>
                </a:cxn>
                <a:cxn ang="0">
                  <a:pos x="400" y="225"/>
                </a:cxn>
                <a:cxn ang="0">
                  <a:pos x="435" y="141"/>
                </a:cxn>
                <a:cxn ang="0">
                  <a:pos x="400" y="62"/>
                </a:cxn>
              </a:cxnLst>
              <a:rect l="0" t="0" r="r" b="b"/>
              <a:pathLst>
                <a:path w="435" h="552">
                  <a:moveTo>
                    <a:pt x="400" y="62"/>
                  </a:moveTo>
                  <a:lnTo>
                    <a:pt x="355" y="0"/>
                  </a:lnTo>
                  <a:lnTo>
                    <a:pt x="210" y="203"/>
                  </a:lnTo>
                  <a:lnTo>
                    <a:pt x="18" y="267"/>
                  </a:lnTo>
                  <a:lnTo>
                    <a:pt x="0" y="368"/>
                  </a:lnTo>
                  <a:lnTo>
                    <a:pt x="115" y="534"/>
                  </a:lnTo>
                  <a:lnTo>
                    <a:pt x="288" y="552"/>
                  </a:lnTo>
                  <a:lnTo>
                    <a:pt x="355" y="411"/>
                  </a:lnTo>
                  <a:lnTo>
                    <a:pt x="435" y="349"/>
                  </a:lnTo>
                  <a:lnTo>
                    <a:pt x="400" y="225"/>
                  </a:lnTo>
                  <a:lnTo>
                    <a:pt x="435" y="141"/>
                  </a:lnTo>
                  <a:lnTo>
                    <a:pt x="400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4535" y="3012"/>
              <a:ext cx="104" cy="168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243" y="37"/>
                </a:cxn>
                <a:cxn ang="0">
                  <a:pos x="78" y="58"/>
                </a:cxn>
                <a:cxn ang="0">
                  <a:pos x="0" y="183"/>
                </a:cxn>
                <a:cxn ang="0">
                  <a:pos x="0" y="308"/>
                </a:cxn>
                <a:cxn ang="0">
                  <a:pos x="0" y="447"/>
                </a:cxn>
                <a:cxn ang="0">
                  <a:pos x="113" y="285"/>
                </a:cxn>
                <a:cxn ang="0">
                  <a:pos x="175" y="347"/>
                </a:cxn>
                <a:cxn ang="0">
                  <a:pos x="210" y="267"/>
                </a:cxn>
                <a:cxn ang="0">
                  <a:pos x="159" y="205"/>
                </a:cxn>
                <a:cxn ang="0">
                  <a:pos x="210" y="123"/>
                </a:cxn>
                <a:cxn ang="0">
                  <a:pos x="129" y="101"/>
                </a:cxn>
                <a:cxn ang="0">
                  <a:pos x="269" y="82"/>
                </a:cxn>
                <a:cxn ang="0">
                  <a:pos x="304" y="0"/>
                </a:cxn>
              </a:cxnLst>
              <a:rect l="0" t="0" r="r" b="b"/>
              <a:pathLst>
                <a:path w="304" h="447">
                  <a:moveTo>
                    <a:pt x="304" y="0"/>
                  </a:moveTo>
                  <a:lnTo>
                    <a:pt x="243" y="37"/>
                  </a:lnTo>
                  <a:lnTo>
                    <a:pt x="78" y="58"/>
                  </a:lnTo>
                  <a:lnTo>
                    <a:pt x="0" y="183"/>
                  </a:lnTo>
                  <a:lnTo>
                    <a:pt x="0" y="308"/>
                  </a:lnTo>
                  <a:lnTo>
                    <a:pt x="0" y="447"/>
                  </a:lnTo>
                  <a:lnTo>
                    <a:pt x="113" y="285"/>
                  </a:lnTo>
                  <a:lnTo>
                    <a:pt x="175" y="347"/>
                  </a:lnTo>
                  <a:lnTo>
                    <a:pt x="210" y="267"/>
                  </a:lnTo>
                  <a:lnTo>
                    <a:pt x="159" y="205"/>
                  </a:lnTo>
                  <a:lnTo>
                    <a:pt x="210" y="123"/>
                  </a:lnTo>
                  <a:lnTo>
                    <a:pt x="129" y="101"/>
                  </a:lnTo>
                  <a:lnTo>
                    <a:pt x="269" y="82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4578" y="2858"/>
              <a:ext cx="87" cy="92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24" y="78"/>
                </a:cxn>
                <a:cxn ang="0">
                  <a:pos x="30" y="100"/>
                </a:cxn>
                <a:cxn ang="0">
                  <a:pos x="0" y="180"/>
                </a:cxn>
                <a:cxn ang="0">
                  <a:pos x="95" y="141"/>
                </a:cxn>
                <a:cxn ang="0">
                  <a:pos x="114" y="243"/>
                </a:cxn>
                <a:cxn ang="0">
                  <a:pos x="255" y="141"/>
                </a:cxn>
                <a:cxn ang="0">
                  <a:pos x="192" y="100"/>
                </a:cxn>
                <a:cxn ang="0">
                  <a:pos x="175" y="0"/>
                </a:cxn>
              </a:cxnLst>
              <a:rect l="0" t="0" r="r" b="b"/>
              <a:pathLst>
                <a:path w="255" h="243">
                  <a:moveTo>
                    <a:pt x="175" y="0"/>
                  </a:moveTo>
                  <a:lnTo>
                    <a:pt x="124" y="78"/>
                  </a:lnTo>
                  <a:lnTo>
                    <a:pt x="30" y="100"/>
                  </a:lnTo>
                  <a:lnTo>
                    <a:pt x="0" y="180"/>
                  </a:lnTo>
                  <a:lnTo>
                    <a:pt x="95" y="141"/>
                  </a:lnTo>
                  <a:lnTo>
                    <a:pt x="114" y="243"/>
                  </a:lnTo>
                  <a:lnTo>
                    <a:pt x="255" y="141"/>
                  </a:lnTo>
                  <a:lnTo>
                    <a:pt x="192" y="100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09" name="Freeform 22"/>
            <p:cNvSpPr>
              <a:spLocks/>
            </p:cNvSpPr>
            <p:nvPr/>
          </p:nvSpPr>
          <p:spPr bwMode="auto">
            <a:xfrm>
              <a:off x="4159" y="2927"/>
              <a:ext cx="192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63"/>
                </a:cxn>
                <a:cxn ang="0">
                  <a:pos x="245" y="249"/>
                </a:cxn>
                <a:cxn ang="0">
                  <a:pos x="419" y="390"/>
                </a:cxn>
                <a:cxn ang="0">
                  <a:pos x="564" y="474"/>
                </a:cxn>
                <a:cxn ang="0">
                  <a:pos x="513" y="638"/>
                </a:cxn>
                <a:cxn ang="0">
                  <a:pos x="339" y="575"/>
                </a:cxn>
                <a:cxn ang="0">
                  <a:pos x="194" y="310"/>
                </a:cxn>
                <a:cxn ang="0">
                  <a:pos x="84" y="125"/>
                </a:cxn>
                <a:cxn ang="0">
                  <a:pos x="0" y="0"/>
                </a:cxn>
              </a:cxnLst>
              <a:rect l="0" t="0" r="r" b="b"/>
              <a:pathLst>
                <a:path w="564" h="638">
                  <a:moveTo>
                    <a:pt x="0" y="0"/>
                  </a:moveTo>
                  <a:lnTo>
                    <a:pt x="129" y="63"/>
                  </a:lnTo>
                  <a:lnTo>
                    <a:pt x="245" y="249"/>
                  </a:lnTo>
                  <a:lnTo>
                    <a:pt x="419" y="390"/>
                  </a:lnTo>
                  <a:lnTo>
                    <a:pt x="564" y="474"/>
                  </a:lnTo>
                  <a:lnTo>
                    <a:pt x="513" y="638"/>
                  </a:lnTo>
                  <a:lnTo>
                    <a:pt x="339" y="575"/>
                  </a:lnTo>
                  <a:lnTo>
                    <a:pt x="194" y="310"/>
                  </a:lnTo>
                  <a:lnTo>
                    <a:pt x="84" y="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4367" y="3167"/>
              <a:ext cx="283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84"/>
                </a:cxn>
                <a:cxn ang="0">
                  <a:pos x="558" y="161"/>
                </a:cxn>
                <a:cxn ang="0">
                  <a:pos x="836" y="102"/>
                </a:cxn>
                <a:cxn ang="0">
                  <a:pos x="766" y="186"/>
                </a:cxn>
                <a:cxn ang="0">
                  <a:pos x="350" y="202"/>
                </a:cxn>
                <a:cxn ang="0">
                  <a:pos x="53" y="102"/>
                </a:cxn>
                <a:cxn ang="0">
                  <a:pos x="0" y="0"/>
                </a:cxn>
              </a:cxnLst>
              <a:rect l="0" t="0" r="r" b="b"/>
              <a:pathLst>
                <a:path w="836" h="202">
                  <a:moveTo>
                    <a:pt x="0" y="0"/>
                  </a:moveTo>
                  <a:lnTo>
                    <a:pt x="210" y="84"/>
                  </a:lnTo>
                  <a:lnTo>
                    <a:pt x="558" y="161"/>
                  </a:lnTo>
                  <a:lnTo>
                    <a:pt x="836" y="102"/>
                  </a:lnTo>
                  <a:lnTo>
                    <a:pt x="766" y="186"/>
                  </a:lnTo>
                  <a:lnTo>
                    <a:pt x="350" y="202"/>
                  </a:lnTo>
                  <a:lnTo>
                    <a:pt x="53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11" name="Freeform 24"/>
            <p:cNvSpPr>
              <a:spLocks/>
            </p:cNvSpPr>
            <p:nvPr/>
          </p:nvSpPr>
          <p:spPr bwMode="auto">
            <a:xfrm>
              <a:off x="4691" y="3066"/>
              <a:ext cx="488" cy="215"/>
            </a:xfrm>
            <a:custGeom>
              <a:avLst/>
              <a:gdLst/>
              <a:ahLst/>
              <a:cxnLst>
                <a:cxn ang="0">
                  <a:pos x="255" y="102"/>
                </a:cxn>
                <a:cxn ang="0">
                  <a:pos x="176" y="0"/>
                </a:cxn>
                <a:cxn ang="0">
                  <a:pos x="0" y="0"/>
                </a:cxn>
                <a:cxn ang="0">
                  <a:pos x="210" y="123"/>
                </a:cxn>
                <a:cxn ang="0">
                  <a:pos x="80" y="141"/>
                </a:cxn>
                <a:cxn ang="0">
                  <a:pos x="98" y="203"/>
                </a:cxn>
                <a:cxn ang="0">
                  <a:pos x="368" y="266"/>
                </a:cxn>
                <a:cxn ang="0">
                  <a:pos x="325" y="405"/>
                </a:cxn>
                <a:cxn ang="0">
                  <a:pos x="542" y="452"/>
                </a:cxn>
                <a:cxn ang="0">
                  <a:pos x="628" y="405"/>
                </a:cxn>
                <a:cxn ang="0">
                  <a:pos x="787" y="552"/>
                </a:cxn>
                <a:cxn ang="0">
                  <a:pos x="1043" y="552"/>
                </a:cxn>
                <a:cxn ang="0">
                  <a:pos x="1090" y="452"/>
                </a:cxn>
                <a:cxn ang="0">
                  <a:pos x="1396" y="569"/>
                </a:cxn>
                <a:cxn ang="0">
                  <a:pos x="1439" y="468"/>
                </a:cxn>
                <a:cxn ang="0">
                  <a:pos x="1202" y="427"/>
                </a:cxn>
                <a:cxn ang="0">
                  <a:pos x="1010" y="225"/>
                </a:cxn>
                <a:cxn ang="0">
                  <a:pos x="834" y="287"/>
                </a:cxn>
                <a:cxn ang="0">
                  <a:pos x="542" y="203"/>
                </a:cxn>
                <a:cxn ang="0">
                  <a:pos x="351" y="61"/>
                </a:cxn>
                <a:cxn ang="0">
                  <a:pos x="255" y="102"/>
                </a:cxn>
              </a:cxnLst>
              <a:rect l="0" t="0" r="r" b="b"/>
              <a:pathLst>
                <a:path w="1439" h="569">
                  <a:moveTo>
                    <a:pt x="255" y="102"/>
                  </a:moveTo>
                  <a:lnTo>
                    <a:pt x="176" y="0"/>
                  </a:lnTo>
                  <a:lnTo>
                    <a:pt x="0" y="0"/>
                  </a:lnTo>
                  <a:lnTo>
                    <a:pt x="210" y="123"/>
                  </a:lnTo>
                  <a:lnTo>
                    <a:pt x="80" y="141"/>
                  </a:lnTo>
                  <a:lnTo>
                    <a:pt x="98" y="203"/>
                  </a:lnTo>
                  <a:lnTo>
                    <a:pt x="368" y="266"/>
                  </a:lnTo>
                  <a:lnTo>
                    <a:pt x="325" y="405"/>
                  </a:lnTo>
                  <a:lnTo>
                    <a:pt x="542" y="452"/>
                  </a:lnTo>
                  <a:lnTo>
                    <a:pt x="628" y="405"/>
                  </a:lnTo>
                  <a:lnTo>
                    <a:pt x="787" y="552"/>
                  </a:lnTo>
                  <a:lnTo>
                    <a:pt x="1043" y="552"/>
                  </a:lnTo>
                  <a:lnTo>
                    <a:pt x="1090" y="452"/>
                  </a:lnTo>
                  <a:lnTo>
                    <a:pt x="1396" y="569"/>
                  </a:lnTo>
                  <a:lnTo>
                    <a:pt x="1439" y="468"/>
                  </a:lnTo>
                  <a:lnTo>
                    <a:pt x="1202" y="427"/>
                  </a:lnTo>
                  <a:lnTo>
                    <a:pt x="1010" y="225"/>
                  </a:lnTo>
                  <a:lnTo>
                    <a:pt x="834" y="287"/>
                  </a:lnTo>
                  <a:lnTo>
                    <a:pt x="542" y="203"/>
                  </a:lnTo>
                  <a:lnTo>
                    <a:pt x="351" y="61"/>
                  </a:lnTo>
                  <a:lnTo>
                    <a:pt x="255" y="1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12" name="Freeform 25"/>
            <p:cNvSpPr>
              <a:spLocks/>
            </p:cNvSpPr>
            <p:nvPr/>
          </p:nvSpPr>
          <p:spPr bwMode="auto">
            <a:xfrm>
              <a:off x="5106" y="1469"/>
              <a:ext cx="73" cy="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1"/>
                </a:cxn>
                <a:cxn ang="0">
                  <a:pos x="47" y="101"/>
                </a:cxn>
                <a:cxn ang="0">
                  <a:pos x="221" y="41"/>
                </a:cxn>
                <a:cxn ang="0">
                  <a:pos x="47" y="0"/>
                </a:cxn>
              </a:cxnLst>
              <a:rect l="0" t="0" r="r" b="b"/>
              <a:pathLst>
                <a:path w="221" h="101">
                  <a:moveTo>
                    <a:pt x="47" y="0"/>
                  </a:moveTo>
                  <a:lnTo>
                    <a:pt x="0" y="41"/>
                  </a:lnTo>
                  <a:lnTo>
                    <a:pt x="47" y="101"/>
                  </a:lnTo>
                  <a:lnTo>
                    <a:pt x="221" y="4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13" name="Freeform 26"/>
            <p:cNvSpPr>
              <a:spLocks/>
            </p:cNvSpPr>
            <p:nvPr/>
          </p:nvSpPr>
          <p:spPr bwMode="auto">
            <a:xfrm>
              <a:off x="4535" y="1315"/>
              <a:ext cx="200" cy="54"/>
            </a:xfrm>
            <a:custGeom>
              <a:avLst/>
              <a:gdLst/>
              <a:ahLst/>
              <a:cxnLst>
                <a:cxn ang="0">
                  <a:pos x="591" y="146"/>
                </a:cxn>
                <a:cxn ang="0">
                  <a:pos x="558" y="87"/>
                </a:cxn>
                <a:cxn ang="0">
                  <a:pos x="210" y="24"/>
                </a:cxn>
                <a:cxn ang="0">
                  <a:pos x="146" y="64"/>
                </a:cxn>
                <a:cxn ang="0">
                  <a:pos x="16" y="0"/>
                </a:cxn>
                <a:cxn ang="0">
                  <a:pos x="0" y="103"/>
                </a:cxn>
                <a:cxn ang="0">
                  <a:pos x="224" y="146"/>
                </a:cxn>
                <a:cxn ang="0">
                  <a:pos x="321" y="103"/>
                </a:cxn>
                <a:cxn ang="0">
                  <a:pos x="591" y="146"/>
                </a:cxn>
              </a:cxnLst>
              <a:rect l="0" t="0" r="r" b="b"/>
              <a:pathLst>
                <a:path w="591" h="146">
                  <a:moveTo>
                    <a:pt x="591" y="146"/>
                  </a:moveTo>
                  <a:lnTo>
                    <a:pt x="558" y="87"/>
                  </a:lnTo>
                  <a:lnTo>
                    <a:pt x="210" y="24"/>
                  </a:lnTo>
                  <a:lnTo>
                    <a:pt x="146" y="64"/>
                  </a:lnTo>
                  <a:lnTo>
                    <a:pt x="16" y="0"/>
                  </a:lnTo>
                  <a:lnTo>
                    <a:pt x="0" y="103"/>
                  </a:lnTo>
                  <a:lnTo>
                    <a:pt x="224" y="146"/>
                  </a:lnTo>
                  <a:lnTo>
                    <a:pt x="321" y="103"/>
                  </a:lnTo>
                  <a:lnTo>
                    <a:pt x="591" y="1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14" name="Freeform 27"/>
            <p:cNvSpPr>
              <a:spLocks/>
            </p:cNvSpPr>
            <p:nvPr/>
          </p:nvSpPr>
          <p:spPr bwMode="auto">
            <a:xfrm>
              <a:off x="4513" y="2803"/>
              <a:ext cx="32" cy="8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0" y="225"/>
                </a:cxn>
                <a:cxn ang="0">
                  <a:pos x="101" y="61"/>
                </a:cxn>
                <a:cxn ang="0">
                  <a:pos x="68" y="0"/>
                </a:cxn>
              </a:cxnLst>
              <a:rect l="0" t="0" r="r" b="b"/>
              <a:pathLst>
                <a:path w="101" h="225">
                  <a:moveTo>
                    <a:pt x="68" y="0"/>
                  </a:moveTo>
                  <a:lnTo>
                    <a:pt x="0" y="225"/>
                  </a:lnTo>
                  <a:lnTo>
                    <a:pt x="101" y="6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15" name="Freeform 28"/>
            <p:cNvSpPr>
              <a:spLocks/>
            </p:cNvSpPr>
            <p:nvPr/>
          </p:nvSpPr>
          <p:spPr bwMode="auto">
            <a:xfrm>
              <a:off x="4158" y="2803"/>
              <a:ext cx="14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39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45" h="247">
                  <a:moveTo>
                    <a:pt x="0" y="0"/>
                  </a:moveTo>
                  <a:lnTo>
                    <a:pt x="45" y="39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16" name="Freeform 29"/>
            <p:cNvSpPr>
              <a:spLocks/>
            </p:cNvSpPr>
            <p:nvPr/>
          </p:nvSpPr>
          <p:spPr bwMode="auto">
            <a:xfrm>
              <a:off x="4881" y="2054"/>
              <a:ext cx="82" cy="108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198" y="124"/>
                </a:cxn>
                <a:cxn ang="0">
                  <a:pos x="0" y="288"/>
                </a:cxn>
                <a:cxn ang="0">
                  <a:pos x="227" y="124"/>
                </a:cxn>
                <a:cxn ang="0">
                  <a:pos x="241" y="0"/>
                </a:cxn>
              </a:cxnLst>
              <a:rect l="0" t="0" r="r" b="b"/>
              <a:pathLst>
                <a:path w="241" h="288">
                  <a:moveTo>
                    <a:pt x="241" y="0"/>
                  </a:moveTo>
                  <a:lnTo>
                    <a:pt x="198" y="124"/>
                  </a:lnTo>
                  <a:lnTo>
                    <a:pt x="0" y="288"/>
                  </a:lnTo>
                  <a:lnTo>
                    <a:pt x="227" y="124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17" name="Freeform 30"/>
            <p:cNvSpPr>
              <a:spLocks/>
            </p:cNvSpPr>
            <p:nvPr/>
          </p:nvSpPr>
          <p:spPr bwMode="auto">
            <a:xfrm>
              <a:off x="4671" y="2402"/>
              <a:ext cx="47" cy="7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39" y="0"/>
                </a:cxn>
                <a:cxn ang="0">
                  <a:pos x="139" y="185"/>
                </a:cxn>
                <a:cxn ang="0">
                  <a:pos x="45" y="163"/>
                </a:cxn>
                <a:cxn ang="0">
                  <a:pos x="0" y="24"/>
                </a:cxn>
              </a:cxnLst>
              <a:rect l="0" t="0" r="r" b="b"/>
              <a:pathLst>
                <a:path w="139" h="185">
                  <a:moveTo>
                    <a:pt x="0" y="24"/>
                  </a:moveTo>
                  <a:lnTo>
                    <a:pt x="139" y="0"/>
                  </a:lnTo>
                  <a:lnTo>
                    <a:pt x="139" y="185"/>
                  </a:lnTo>
                  <a:lnTo>
                    <a:pt x="45" y="163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18" name="Freeform 31"/>
            <p:cNvSpPr>
              <a:spLocks/>
            </p:cNvSpPr>
            <p:nvPr/>
          </p:nvSpPr>
          <p:spPr bwMode="auto">
            <a:xfrm>
              <a:off x="4621" y="2510"/>
              <a:ext cx="89" cy="62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180" y="104"/>
                </a:cxn>
                <a:cxn ang="0">
                  <a:pos x="0" y="165"/>
                </a:cxn>
                <a:cxn ang="0">
                  <a:pos x="164" y="81"/>
                </a:cxn>
                <a:cxn ang="0">
                  <a:pos x="260" y="0"/>
                </a:cxn>
              </a:cxnLst>
              <a:rect l="0" t="0" r="r" b="b"/>
              <a:pathLst>
                <a:path w="260" h="165">
                  <a:moveTo>
                    <a:pt x="260" y="0"/>
                  </a:moveTo>
                  <a:lnTo>
                    <a:pt x="180" y="104"/>
                  </a:lnTo>
                  <a:lnTo>
                    <a:pt x="0" y="165"/>
                  </a:lnTo>
                  <a:lnTo>
                    <a:pt x="164" y="81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19" name="Freeform 32"/>
            <p:cNvSpPr>
              <a:spLocks/>
            </p:cNvSpPr>
            <p:nvPr/>
          </p:nvSpPr>
          <p:spPr bwMode="auto">
            <a:xfrm>
              <a:off x="5061" y="3095"/>
              <a:ext cx="59" cy="4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112" y="108"/>
                </a:cxn>
                <a:cxn ang="0">
                  <a:pos x="175" y="0"/>
                </a:cxn>
                <a:cxn ang="0">
                  <a:pos x="142" y="125"/>
                </a:cxn>
                <a:cxn ang="0">
                  <a:pos x="0" y="125"/>
                </a:cxn>
              </a:cxnLst>
              <a:rect l="0" t="0" r="r" b="b"/>
              <a:pathLst>
                <a:path w="175" h="125">
                  <a:moveTo>
                    <a:pt x="0" y="125"/>
                  </a:moveTo>
                  <a:lnTo>
                    <a:pt x="112" y="108"/>
                  </a:lnTo>
                  <a:lnTo>
                    <a:pt x="175" y="0"/>
                  </a:lnTo>
                  <a:lnTo>
                    <a:pt x="142" y="125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20" name="Freeform 33"/>
            <p:cNvSpPr>
              <a:spLocks/>
            </p:cNvSpPr>
            <p:nvPr/>
          </p:nvSpPr>
          <p:spPr bwMode="auto">
            <a:xfrm>
              <a:off x="5142" y="3113"/>
              <a:ext cx="153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41"/>
                </a:cxn>
                <a:cxn ang="0">
                  <a:pos x="452" y="227"/>
                </a:cxn>
                <a:cxn ang="0">
                  <a:pos x="287" y="80"/>
                </a:cxn>
                <a:cxn ang="0">
                  <a:pos x="0" y="0"/>
                </a:cxn>
              </a:cxnLst>
              <a:rect l="0" t="0" r="r" b="b"/>
              <a:pathLst>
                <a:path w="452" h="227">
                  <a:moveTo>
                    <a:pt x="0" y="0"/>
                  </a:moveTo>
                  <a:lnTo>
                    <a:pt x="307" y="41"/>
                  </a:lnTo>
                  <a:lnTo>
                    <a:pt x="452" y="227"/>
                  </a:lnTo>
                  <a:lnTo>
                    <a:pt x="287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21" name="Freeform 34"/>
            <p:cNvSpPr>
              <a:spLocks/>
            </p:cNvSpPr>
            <p:nvPr/>
          </p:nvSpPr>
          <p:spPr bwMode="auto">
            <a:xfrm>
              <a:off x="4404" y="3264"/>
              <a:ext cx="626" cy="585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1308" y="164"/>
                </a:cxn>
                <a:cxn ang="0">
                  <a:pos x="1308" y="327"/>
                </a:cxn>
                <a:cxn ang="0">
                  <a:pos x="1150" y="281"/>
                </a:cxn>
                <a:cxn ang="0">
                  <a:pos x="1099" y="62"/>
                </a:cxn>
                <a:cxn ang="0">
                  <a:pos x="897" y="0"/>
                </a:cxn>
                <a:cxn ang="0">
                  <a:pos x="785" y="62"/>
                </a:cxn>
                <a:cxn ang="0">
                  <a:pos x="733" y="179"/>
                </a:cxn>
                <a:cxn ang="0">
                  <a:pos x="637" y="117"/>
                </a:cxn>
                <a:cxn ang="0">
                  <a:pos x="530" y="263"/>
                </a:cxn>
                <a:cxn ang="0">
                  <a:pos x="400" y="302"/>
                </a:cxn>
                <a:cxn ang="0">
                  <a:pos x="384" y="428"/>
                </a:cxn>
                <a:cxn ang="0">
                  <a:pos x="44" y="551"/>
                </a:cxn>
                <a:cxn ang="0">
                  <a:pos x="0" y="839"/>
                </a:cxn>
                <a:cxn ang="0">
                  <a:pos x="97" y="1105"/>
                </a:cxn>
                <a:cxn ang="0">
                  <a:pos x="0" y="1183"/>
                </a:cxn>
                <a:cxn ang="0">
                  <a:pos x="79" y="1265"/>
                </a:cxn>
                <a:cxn ang="0">
                  <a:pos x="339" y="1291"/>
                </a:cxn>
                <a:cxn ang="0">
                  <a:pos x="576" y="1142"/>
                </a:cxn>
                <a:cxn ang="0">
                  <a:pos x="768" y="1105"/>
                </a:cxn>
                <a:cxn ang="0">
                  <a:pos x="942" y="1306"/>
                </a:cxn>
                <a:cxn ang="0">
                  <a:pos x="1020" y="1205"/>
                </a:cxn>
                <a:cxn ang="0">
                  <a:pos x="1072" y="1430"/>
                </a:cxn>
                <a:cxn ang="0">
                  <a:pos x="1185" y="1493"/>
                </a:cxn>
                <a:cxn ang="0">
                  <a:pos x="1323" y="1454"/>
                </a:cxn>
                <a:cxn ang="0">
                  <a:pos x="1439" y="1553"/>
                </a:cxn>
                <a:cxn ang="0">
                  <a:pos x="1645" y="1329"/>
                </a:cxn>
                <a:cxn ang="0">
                  <a:pos x="1742" y="1043"/>
                </a:cxn>
                <a:cxn ang="0">
                  <a:pos x="1840" y="1000"/>
                </a:cxn>
                <a:cxn ang="0">
                  <a:pos x="1793" y="797"/>
                </a:cxn>
                <a:cxn ang="0">
                  <a:pos x="1678" y="631"/>
                </a:cxn>
                <a:cxn ang="0">
                  <a:pos x="1602" y="446"/>
                </a:cxn>
                <a:cxn ang="0">
                  <a:pos x="1482" y="405"/>
                </a:cxn>
                <a:cxn ang="0">
                  <a:pos x="1421" y="117"/>
                </a:cxn>
                <a:cxn ang="0">
                  <a:pos x="1376" y="0"/>
                </a:cxn>
              </a:cxnLst>
              <a:rect l="0" t="0" r="r" b="b"/>
              <a:pathLst>
                <a:path w="1840" h="1553">
                  <a:moveTo>
                    <a:pt x="1376" y="0"/>
                  </a:moveTo>
                  <a:lnTo>
                    <a:pt x="1308" y="164"/>
                  </a:lnTo>
                  <a:lnTo>
                    <a:pt x="1308" y="327"/>
                  </a:lnTo>
                  <a:lnTo>
                    <a:pt x="1150" y="281"/>
                  </a:lnTo>
                  <a:lnTo>
                    <a:pt x="1099" y="62"/>
                  </a:lnTo>
                  <a:lnTo>
                    <a:pt x="897" y="0"/>
                  </a:lnTo>
                  <a:lnTo>
                    <a:pt x="785" y="62"/>
                  </a:lnTo>
                  <a:lnTo>
                    <a:pt x="733" y="179"/>
                  </a:lnTo>
                  <a:lnTo>
                    <a:pt x="637" y="117"/>
                  </a:lnTo>
                  <a:lnTo>
                    <a:pt x="530" y="263"/>
                  </a:lnTo>
                  <a:lnTo>
                    <a:pt x="400" y="302"/>
                  </a:lnTo>
                  <a:lnTo>
                    <a:pt x="384" y="428"/>
                  </a:lnTo>
                  <a:lnTo>
                    <a:pt x="44" y="551"/>
                  </a:lnTo>
                  <a:lnTo>
                    <a:pt x="0" y="839"/>
                  </a:lnTo>
                  <a:lnTo>
                    <a:pt x="97" y="1105"/>
                  </a:lnTo>
                  <a:lnTo>
                    <a:pt x="0" y="1183"/>
                  </a:lnTo>
                  <a:lnTo>
                    <a:pt x="79" y="1265"/>
                  </a:lnTo>
                  <a:lnTo>
                    <a:pt x="339" y="1291"/>
                  </a:lnTo>
                  <a:lnTo>
                    <a:pt x="576" y="1142"/>
                  </a:lnTo>
                  <a:lnTo>
                    <a:pt x="768" y="1105"/>
                  </a:lnTo>
                  <a:lnTo>
                    <a:pt x="942" y="1306"/>
                  </a:lnTo>
                  <a:lnTo>
                    <a:pt x="1020" y="1205"/>
                  </a:lnTo>
                  <a:lnTo>
                    <a:pt x="1072" y="1430"/>
                  </a:lnTo>
                  <a:lnTo>
                    <a:pt x="1185" y="1493"/>
                  </a:lnTo>
                  <a:lnTo>
                    <a:pt x="1323" y="1454"/>
                  </a:lnTo>
                  <a:lnTo>
                    <a:pt x="1439" y="1553"/>
                  </a:lnTo>
                  <a:lnTo>
                    <a:pt x="1645" y="1329"/>
                  </a:lnTo>
                  <a:lnTo>
                    <a:pt x="1742" y="1043"/>
                  </a:lnTo>
                  <a:lnTo>
                    <a:pt x="1840" y="1000"/>
                  </a:lnTo>
                  <a:lnTo>
                    <a:pt x="1793" y="797"/>
                  </a:lnTo>
                  <a:lnTo>
                    <a:pt x="1678" y="631"/>
                  </a:lnTo>
                  <a:lnTo>
                    <a:pt x="1602" y="446"/>
                  </a:lnTo>
                  <a:lnTo>
                    <a:pt x="1482" y="405"/>
                  </a:lnTo>
                  <a:lnTo>
                    <a:pt x="1421" y="117"/>
                  </a:lnTo>
                  <a:lnTo>
                    <a:pt x="1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22" name="Freeform 35"/>
            <p:cNvSpPr>
              <a:spLocks/>
            </p:cNvSpPr>
            <p:nvPr/>
          </p:nvSpPr>
          <p:spPr bwMode="auto">
            <a:xfrm>
              <a:off x="4806" y="3865"/>
              <a:ext cx="81" cy="8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23" y="38"/>
                </a:cxn>
                <a:cxn ang="0">
                  <a:pos x="236" y="22"/>
                </a:cxn>
                <a:cxn ang="0">
                  <a:pos x="219" y="145"/>
                </a:cxn>
                <a:cxn ang="0">
                  <a:pos x="45" y="226"/>
                </a:cxn>
                <a:cxn ang="0">
                  <a:pos x="0" y="84"/>
                </a:cxn>
                <a:cxn ang="0">
                  <a:pos x="27" y="0"/>
                </a:cxn>
              </a:cxnLst>
              <a:rect l="0" t="0" r="r" b="b"/>
              <a:pathLst>
                <a:path w="236" h="226">
                  <a:moveTo>
                    <a:pt x="27" y="0"/>
                  </a:moveTo>
                  <a:lnTo>
                    <a:pt x="123" y="38"/>
                  </a:lnTo>
                  <a:lnTo>
                    <a:pt x="236" y="22"/>
                  </a:lnTo>
                  <a:lnTo>
                    <a:pt x="219" y="145"/>
                  </a:lnTo>
                  <a:lnTo>
                    <a:pt x="45" y="226"/>
                  </a:lnTo>
                  <a:lnTo>
                    <a:pt x="0" y="8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23" name="Freeform 36"/>
            <p:cNvSpPr>
              <a:spLocks/>
            </p:cNvSpPr>
            <p:nvPr/>
          </p:nvSpPr>
          <p:spPr bwMode="auto">
            <a:xfrm>
              <a:off x="5250" y="3764"/>
              <a:ext cx="95" cy="1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84"/>
                </a:cxn>
                <a:cxn ang="0">
                  <a:pos x="63" y="185"/>
                </a:cxn>
                <a:cxn ang="0">
                  <a:pos x="0" y="224"/>
                </a:cxn>
                <a:cxn ang="0">
                  <a:pos x="53" y="349"/>
                </a:cxn>
                <a:cxn ang="0">
                  <a:pos x="176" y="287"/>
                </a:cxn>
                <a:cxn ang="0">
                  <a:pos x="278" y="101"/>
                </a:cxn>
                <a:cxn ang="0">
                  <a:pos x="176" y="125"/>
                </a:cxn>
                <a:cxn ang="0">
                  <a:pos x="96" y="39"/>
                </a:cxn>
                <a:cxn ang="0">
                  <a:pos x="17" y="0"/>
                </a:cxn>
              </a:cxnLst>
              <a:rect l="0" t="0" r="r" b="b"/>
              <a:pathLst>
                <a:path w="278" h="349">
                  <a:moveTo>
                    <a:pt x="17" y="0"/>
                  </a:moveTo>
                  <a:lnTo>
                    <a:pt x="17" y="84"/>
                  </a:lnTo>
                  <a:lnTo>
                    <a:pt x="63" y="185"/>
                  </a:lnTo>
                  <a:lnTo>
                    <a:pt x="0" y="224"/>
                  </a:lnTo>
                  <a:lnTo>
                    <a:pt x="53" y="349"/>
                  </a:lnTo>
                  <a:lnTo>
                    <a:pt x="176" y="287"/>
                  </a:lnTo>
                  <a:lnTo>
                    <a:pt x="278" y="101"/>
                  </a:lnTo>
                  <a:lnTo>
                    <a:pt x="176" y="125"/>
                  </a:lnTo>
                  <a:lnTo>
                    <a:pt x="96" y="3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24" name="Freeform 37"/>
            <p:cNvSpPr>
              <a:spLocks/>
            </p:cNvSpPr>
            <p:nvPr/>
          </p:nvSpPr>
          <p:spPr bwMode="auto">
            <a:xfrm>
              <a:off x="5115" y="3889"/>
              <a:ext cx="135" cy="154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401" y="60"/>
                </a:cxn>
                <a:cxn ang="0">
                  <a:pos x="358" y="185"/>
                </a:cxn>
                <a:cxn ang="0">
                  <a:pos x="227" y="247"/>
                </a:cxn>
                <a:cxn ang="0">
                  <a:pos x="71" y="411"/>
                </a:cxn>
                <a:cxn ang="0">
                  <a:pos x="0" y="349"/>
                </a:cxn>
                <a:cxn ang="0">
                  <a:pos x="194" y="163"/>
                </a:cxn>
                <a:cxn ang="0">
                  <a:pos x="307" y="82"/>
                </a:cxn>
                <a:cxn ang="0">
                  <a:pos x="358" y="0"/>
                </a:cxn>
              </a:cxnLst>
              <a:rect l="0" t="0" r="r" b="b"/>
              <a:pathLst>
                <a:path w="401" h="411">
                  <a:moveTo>
                    <a:pt x="358" y="0"/>
                  </a:moveTo>
                  <a:lnTo>
                    <a:pt x="401" y="60"/>
                  </a:lnTo>
                  <a:lnTo>
                    <a:pt x="358" y="185"/>
                  </a:lnTo>
                  <a:lnTo>
                    <a:pt x="227" y="247"/>
                  </a:lnTo>
                  <a:lnTo>
                    <a:pt x="71" y="411"/>
                  </a:lnTo>
                  <a:lnTo>
                    <a:pt x="0" y="349"/>
                  </a:lnTo>
                  <a:lnTo>
                    <a:pt x="194" y="163"/>
                  </a:lnTo>
                  <a:lnTo>
                    <a:pt x="307" y="82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25" name="Freeform 38"/>
            <p:cNvSpPr>
              <a:spLocks/>
            </p:cNvSpPr>
            <p:nvPr/>
          </p:nvSpPr>
          <p:spPr bwMode="auto">
            <a:xfrm>
              <a:off x="5175" y="3463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144"/>
                </a:cxn>
                <a:cxn ang="0">
                  <a:pos x="162" y="82"/>
                </a:cxn>
                <a:cxn ang="0">
                  <a:pos x="0" y="0"/>
                </a:cxn>
              </a:cxnLst>
              <a:rect l="0" t="0" r="r" b="b"/>
              <a:pathLst>
                <a:path w="162" h="144">
                  <a:moveTo>
                    <a:pt x="0" y="0"/>
                  </a:moveTo>
                  <a:lnTo>
                    <a:pt x="129" y="144"/>
                  </a:lnTo>
                  <a:lnTo>
                    <a:pt x="162" y="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26" name="Freeform 39"/>
            <p:cNvSpPr>
              <a:spLocks/>
            </p:cNvSpPr>
            <p:nvPr/>
          </p:nvSpPr>
          <p:spPr bwMode="auto">
            <a:xfrm>
              <a:off x="5358" y="3389"/>
              <a:ext cx="84" cy="68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74" y="181"/>
                </a:cxn>
                <a:cxn ang="0">
                  <a:pos x="0" y="136"/>
                </a:cxn>
                <a:cxn ang="0">
                  <a:pos x="249" y="0"/>
                </a:cxn>
              </a:cxnLst>
              <a:rect l="0" t="0" r="r" b="b"/>
              <a:pathLst>
                <a:path w="249" h="181">
                  <a:moveTo>
                    <a:pt x="249" y="0"/>
                  </a:moveTo>
                  <a:lnTo>
                    <a:pt x="74" y="181"/>
                  </a:lnTo>
                  <a:lnTo>
                    <a:pt x="0" y="136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27" name="Freeform 40"/>
            <p:cNvSpPr>
              <a:spLocks/>
            </p:cNvSpPr>
            <p:nvPr/>
          </p:nvSpPr>
          <p:spPr bwMode="auto">
            <a:xfrm>
              <a:off x="5227" y="3337"/>
              <a:ext cx="59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" y="45"/>
                </a:cxn>
                <a:cxn ang="0">
                  <a:pos x="175" y="272"/>
                </a:cxn>
                <a:cxn ang="0">
                  <a:pos x="0" y="0"/>
                </a:cxn>
              </a:cxnLst>
              <a:rect l="0" t="0" r="r" b="b"/>
              <a:pathLst>
                <a:path w="175" h="272">
                  <a:moveTo>
                    <a:pt x="0" y="0"/>
                  </a:moveTo>
                  <a:lnTo>
                    <a:pt x="100" y="45"/>
                  </a:lnTo>
                  <a:lnTo>
                    <a:pt x="175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28" name="Freeform 41"/>
            <p:cNvSpPr>
              <a:spLocks/>
            </p:cNvSpPr>
            <p:nvPr/>
          </p:nvSpPr>
          <p:spPr bwMode="auto">
            <a:xfrm>
              <a:off x="3896" y="1126"/>
              <a:ext cx="200" cy="138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534" y="97"/>
                </a:cxn>
                <a:cxn ang="0">
                  <a:pos x="586" y="316"/>
                </a:cxn>
                <a:cxn ang="0">
                  <a:pos x="415" y="214"/>
                </a:cxn>
                <a:cxn ang="0">
                  <a:pos x="349" y="367"/>
                </a:cxn>
                <a:cxn ang="0">
                  <a:pos x="0" y="126"/>
                </a:cxn>
                <a:cxn ang="0">
                  <a:pos x="224" y="163"/>
                </a:cxn>
                <a:cxn ang="0">
                  <a:pos x="151" y="0"/>
                </a:cxn>
              </a:cxnLst>
              <a:rect l="0" t="0" r="r" b="b"/>
              <a:pathLst>
                <a:path w="586" h="367">
                  <a:moveTo>
                    <a:pt x="151" y="0"/>
                  </a:moveTo>
                  <a:lnTo>
                    <a:pt x="534" y="97"/>
                  </a:lnTo>
                  <a:lnTo>
                    <a:pt x="586" y="316"/>
                  </a:lnTo>
                  <a:lnTo>
                    <a:pt x="415" y="214"/>
                  </a:lnTo>
                  <a:lnTo>
                    <a:pt x="349" y="367"/>
                  </a:lnTo>
                  <a:lnTo>
                    <a:pt x="0" y="126"/>
                  </a:lnTo>
                  <a:lnTo>
                    <a:pt x="224" y="16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29" name="Freeform 42"/>
            <p:cNvSpPr>
              <a:spLocks/>
            </p:cNvSpPr>
            <p:nvPr/>
          </p:nvSpPr>
          <p:spPr bwMode="auto">
            <a:xfrm>
              <a:off x="2889" y="2138"/>
              <a:ext cx="36" cy="9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77" y="24"/>
                </a:cxn>
                <a:cxn ang="0">
                  <a:pos x="110" y="100"/>
                </a:cxn>
                <a:cxn ang="0">
                  <a:pos x="77" y="119"/>
                </a:cxn>
                <a:cxn ang="0">
                  <a:pos x="106" y="170"/>
                </a:cxn>
                <a:cxn ang="0">
                  <a:pos x="73" y="258"/>
                </a:cxn>
                <a:cxn ang="0">
                  <a:pos x="2" y="258"/>
                </a:cxn>
                <a:cxn ang="0">
                  <a:pos x="0" y="156"/>
                </a:cxn>
                <a:cxn ang="0">
                  <a:pos x="44" y="125"/>
                </a:cxn>
                <a:cxn ang="0">
                  <a:pos x="32" y="39"/>
                </a:cxn>
                <a:cxn ang="0">
                  <a:pos x="44" y="0"/>
                </a:cxn>
              </a:cxnLst>
              <a:rect l="0" t="0" r="r" b="b"/>
              <a:pathLst>
                <a:path w="110" h="258">
                  <a:moveTo>
                    <a:pt x="44" y="0"/>
                  </a:moveTo>
                  <a:lnTo>
                    <a:pt x="77" y="24"/>
                  </a:lnTo>
                  <a:lnTo>
                    <a:pt x="110" y="100"/>
                  </a:lnTo>
                  <a:lnTo>
                    <a:pt x="77" y="119"/>
                  </a:lnTo>
                  <a:lnTo>
                    <a:pt x="106" y="170"/>
                  </a:lnTo>
                  <a:lnTo>
                    <a:pt x="73" y="258"/>
                  </a:lnTo>
                  <a:lnTo>
                    <a:pt x="2" y="258"/>
                  </a:lnTo>
                  <a:lnTo>
                    <a:pt x="0" y="156"/>
                  </a:lnTo>
                  <a:lnTo>
                    <a:pt x="44" y="125"/>
                  </a:lnTo>
                  <a:lnTo>
                    <a:pt x="32" y="3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30" name="Freeform 43"/>
            <p:cNvSpPr>
              <a:spLocks/>
            </p:cNvSpPr>
            <p:nvPr/>
          </p:nvSpPr>
          <p:spPr bwMode="auto">
            <a:xfrm>
              <a:off x="2802" y="2199"/>
              <a:ext cx="31" cy="2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" y="12"/>
                </a:cxn>
                <a:cxn ang="0">
                  <a:pos x="0" y="51"/>
                </a:cxn>
                <a:cxn ang="0">
                  <a:pos x="35" y="65"/>
                </a:cxn>
                <a:cxn ang="0">
                  <a:pos x="41" y="28"/>
                </a:cxn>
                <a:cxn ang="0">
                  <a:pos x="86" y="0"/>
                </a:cxn>
              </a:cxnLst>
              <a:rect l="0" t="0" r="r" b="b"/>
              <a:pathLst>
                <a:path w="86" h="65">
                  <a:moveTo>
                    <a:pt x="86" y="0"/>
                  </a:moveTo>
                  <a:lnTo>
                    <a:pt x="6" y="12"/>
                  </a:lnTo>
                  <a:lnTo>
                    <a:pt x="0" y="51"/>
                  </a:lnTo>
                  <a:lnTo>
                    <a:pt x="35" y="65"/>
                  </a:lnTo>
                  <a:lnTo>
                    <a:pt x="41" y="2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31" name="Freeform 44"/>
            <p:cNvSpPr>
              <a:spLocks/>
            </p:cNvSpPr>
            <p:nvPr/>
          </p:nvSpPr>
          <p:spPr bwMode="auto">
            <a:xfrm>
              <a:off x="3121" y="2280"/>
              <a:ext cx="42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8" y="24"/>
                </a:cxn>
                <a:cxn ang="0">
                  <a:pos x="125" y="14"/>
                </a:cxn>
                <a:cxn ang="0">
                  <a:pos x="105" y="57"/>
                </a:cxn>
                <a:cxn ang="0">
                  <a:pos x="50" y="68"/>
                </a:cxn>
                <a:cxn ang="0">
                  <a:pos x="0" y="41"/>
                </a:cxn>
                <a:cxn ang="0">
                  <a:pos x="23" y="0"/>
                </a:cxn>
              </a:cxnLst>
              <a:rect l="0" t="0" r="r" b="b"/>
              <a:pathLst>
                <a:path w="125" h="68">
                  <a:moveTo>
                    <a:pt x="23" y="0"/>
                  </a:moveTo>
                  <a:lnTo>
                    <a:pt x="68" y="24"/>
                  </a:lnTo>
                  <a:lnTo>
                    <a:pt x="125" y="14"/>
                  </a:lnTo>
                  <a:lnTo>
                    <a:pt x="105" y="57"/>
                  </a:lnTo>
                  <a:lnTo>
                    <a:pt x="50" y="68"/>
                  </a:lnTo>
                  <a:lnTo>
                    <a:pt x="0" y="4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32" name="Freeform 45"/>
            <p:cNvSpPr>
              <a:spLocks/>
            </p:cNvSpPr>
            <p:nvPr/>
          </p:nvSpPr>
          <p:spPr bwMode="auto">
            <a:xfrm>
              <a:off x="3213" y="2296"/>
              <a:ext cx="33" cy="2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49" y="18"/>
                </a:cxn>
                <a:cxn ang="0">
                  <a:pos x="0" y="28"/>
                </a:cxn>
                <a:cxn ang="0">
                  <a:pos x="16" y="51"/>
                </a:cxn>
                <a:cxn ang="0">
                  <a:pos x="85" y="51"/>
                </a:cxn>
                <a:cxn ang="0">
                  <a:pos x="97" y="0"/>
                </a:cxn>
              </a:cxnLst>
              <a:rect l="0" t="0" r="r" b="b"/>
              <a:pathLst>
                <a:path w="97" h="51">
                  <a:moveTo>
                    <a:pt x="97" y="0"/>
                  </a:moveTo>
                  <a:lnTo>
                    <a:pt x="49" y="18"/>
                  </a:lnTo>
                  <a:lnTo>
                    <a:pt x="0" y="28"/>
                  </a:lnTo>
                  <a:lnTo>
                    <a:pt x="16" y="51"/>
                  </a:lnTo>
                  <a:lnTo>
                    <a:pt x="85" y="5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636" y="1292"/>
              <a:ext cx="2674" cy="1774"/>
              <a:chOff x="2636" y="1292"/>
              <a:chExt cx="2674" cy="1774"/>
            </a:xfrm>
            <a:grpFill/>
          </p:grpSpPr>
          <p:sp>
            <p:nvSpPr>
              <p:cNvPr id="166" name="Freeform 47"/>
              <p:cNvSpPr>
                <a:spLocks/>
              </p:cNvSpPr>
              <p:nvPr/>
            </p:nvSpPr>
            <p:spPr bwMode="auto">
              <a:xfrm>
                <a:off x="2671" y="1785"/>
                <a:ext cx="18" cy="3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39" y="30"/>
                  </a:cxn>
                  <a:cxn ang="0">
                    <a:pos x="45" y="92"/>
                  </a:cxn>
                  <a:cxn ang="0">
                    <a:pos x="0" y="30"/>
                  </a:cxn>
                  <a:cxn ang="0">
                    <a:pos x="55" y="0"/>
                  </a:cxn>
                </a:cxnLst>
                <a:rect l="0" t="0" r="r" b="b"/>
                <a:pathLst>
                  <a:path w="55" h="92">
                    <a:moveTo>
                      <a:pt x="55" y="0"/>
                    </a:moveTo>
                    <a:lnTo>
                      <a:pt x="39" y="30"/>
                    </a:lnTo>
                    <a:lnTo>
                      <a:pt x="45" y="92"/>
                    </a:lnTo>
                    <a:lnTo>
                      <a:pt x="0" y="3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/>
              <a:lstStyle/>
              <a:p>
                <a:pPr>
                  <a:defRPr/>
                </a:pPr>
                <a:endParaRPr lang="fr-CH">
                  <a:latin typeface="Arial" charset="0"/>
                </a:endParaRPr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2636" y="1292"/>
                <a:ext cx="2674" cy="1774"/>
                <a:chOff x="2636" y="1292"/>
                <a:chExt cx="2674" cy="1774"/>
              </a:xfrm>
              <a:grpFill/>
            </p:grpSpPr>
            <p:sp>
              <p:nvSpPr>
                <p:cNvPr id="168" name="Freeform 49"/>
                <p:cNvSpPr>
                  <a:spLocks/>
                </p:cNvSpPr>
                <p:nvPr/>
              </p:nvSpPr>
              <p:spPr bwMode="auto">
                <a:xfrm>
                  <a:off x="2636" y="1855"/>
                  <a:ext cx="63" cy="111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56" y="136"/>
                    </a:cxn>
                    <a:cxn ang="0">
                      <a:pos x="185" y="237"/>
                    </a:cxn>
                    <a:cxn ang="0">
                      <a:pos x="129" y="294"/>
                    </a:cxn>
                    <a:cxn ang="0">
                      <a:pos x="0" y="282"/>
                    </a:cxn>
                    <a:cxn ang="0">
                      <a:pos x="33" y="165"/>
                    </a:cxn>
                    <a:cxn ang="0">
                      <a:pos x="11" y="63"/>
                    </a:cxn>
                    <a:cxn ang="0">
                      <a:pos x="119" y="0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185" h="294">
                      <a:moveTo>
                        <a:pt x="185" y="72"/>
                      </a:moveTo>
                      <a:lnTo>
                        <a:pt x="156" y="136"/>
                      </a:lnTo>
                      <a:lnTo>
                        <a:pt x="185" y="237"/>
                      </a:lnTo>
                      <a:lnTo>
                        <a:pt x="129" y="294"/>
                      </a:lnTo>
                      <a:lnTo>
                        <a:pt x="0" y="282"/>
                      </a:lnTo>
                      <a:lnTo>
                        <a:pt x="33" y="165"/>
                      </a:lnTo>
                      <a:lnTo>
                        <a:pt x="11" y="63"/>
                      </a:lnTo>
                      <a:lnTo>
                        <a:pt x="119" y="0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fr-CH">
                    <a:latin typeface="Arial" charset="0"/>
                  </a:endParaRPr>
                </a:p>
              </p:txBody>
            </p:sp>
            <p:sp>
              <p:nvSpPr>
                <p:cNvPr id="169" name="Freeform 50"/>
                <p:cNvSpPr>
                  <a:spLocks/>
                </p:cNvSpPr>
                <p:nvPr/>
              </p:nvSpPr>
              <p:spPr bwMode="auto">
                <a:xfrm>
                  <a:off x="2636" y="1292"/>
                  <a:ext cx="2674" cy="1774"/>
                </a:xfrm>
                <a:custGeom>
                  <a:avLst/>
                  <a:gdLst/>
                  <a:ahLst/>
                  <a:cxnLst>
                    <a:cxn ang="0">
                      <a:pos x="7155" y="615"/>
                    </a:cxn>
                    <a:cxn ang="0">
                      <a:pos x="6084" y="427"/>
                    </a:cxn>
                    <a:cxn ang="0">
                      <a:pos x="5399" y="411"/>
                    </a:cxn>
                    <a:cxn ang="0">
                      <a:pos x="4612" y="249"/>
                    </a:cxn>
                    <a:cxn ang="0">
                      <a:pos x="3735" y="163"/>
                    </a:cxn>
                    <a:cxn ang="0">
                      <a:pos x="3350" y="427"/>
                    </a:cxn>
                    <a:cxn ang="0">
                      <a:pos x="2986" y="368"/>
                    </a:cxn>
                    <a:cxn ang="0">
                      <a:pos x="2632" y="598"/>
                    </a:cxn>
                    <a:cxn ang="0">
                      <a:pos x="2072" y="598"/>
                    </a:cxn>
                    <a:cxn ang="0">
                      <a:pos x="1690" y="715"/>
                    </a:cxn>
                    <a:cxn ang="0">
                      <a:pos x="1931" y="573"/>
                    </a:cxn>
                    <a:cxn ang="0">
                      <a:pos x="1483" y="450"/>
                    </a:cxn>
                    <a:cxn ang="0">
                      <a:pos x="906" y="615"/>
                    </a:cxn>
                    <a:cxn ang="0">
                      <a:pos x="620" y="1229"/>
                    </a:cxn>
                    <a:cxn ang="0">
                      <a:pos x="974" y="1513"/>
                    </a:cxn>
                    <a:cxn ang="0">
                      <a:pos x="1131" y="1025"/>
                    </a:cxn>
                    <a:cxn ang="0">
                      <a:pos x="1292" y="1188"/>
                    </a:cxn>
                    <a:cxn ang="0">
                      <a:pos x="1278" y="1311"/>
                    </a:cxn>
                    <a:cxn ang="0">
                      <a:pos x="845" y="1538"/>
                    </a:cxn>
                    <a:cxn ang="0">
                      <a:pos x="749" y="1560"/>
                    </a:cxn>
                    <a:cxn ang="0">
                      <a:pos x="175" y="1949"/>
                    </a:cxn>
                    <a:cxn ang="0">
                      <a:pos x="156" y="2192"/>
                    </a:cxn>
                    <a:cxn ang="0">
                      <a:pos x="156" y="2625"/>
                    </a:cxn>
                    <a:cxn ang="0">
                      <a:pos x="585" y="2337"/>
                    </a:cxn>
                    <a:cxn ang="0">
                      <a:pos x="1021" y="2376"/>
                    </a:cxn>
                    <a:cxn ang="0">
                      <a:pos x="1183" y="2439"/>
                    </a:cxn>
                    <a:cxn ang="0">
                      <a:pos x="1052" y="2274"/>
                    </a:cxn>
                    <a:cxn ang="0">
                      <a:pos x="1278" y="2580"/>
                    </a:cxn>
                    <a:cxn ang="0">
                      <a:pos x="1341" y="2439"/>
                    </a:cxn>
                    <a:cxn ang="0">
                      <a:pos x="1706" y="2703"/>
                    </a:cxn>
                    <a:cxn ang="0">
                      <a:pos x="1865" y="2889"/>
                    </a:cxn>
                    <a:cxn ang="0">
                      <a:pos x="2092" y="3402"/>
                    </a:cxn>
                    <a:cxn ang="0">
                      <a:pos x="2491" y="3977"/>
                    </a:cxn>
                    <a:cxn ang="0">
                      <a:pos x="3031" y="3527"/>
                    </a:cxn>
                    <a:cxn ang="0">
                      <a:pos x="2632" y="3341"/>
                    </a:cxn>
                    <a:cxn ang="0">
                      <a:pos x="2906" y="3278"/>
                    </a:cxn>
                    <a:cxn ang="0">
                      <a:pos x="3559" y="3854"/>
                    </a:cxn>
                    <a:cxn ang="0">
                      <a:pos x="4084" y="3666"/>
                    </a:cxn>
                    <a:cxn ang="0">
                      <a:pos x="4612" y="3932"/>
                    </a:cxn>
                    <a:cxn ang="0">
                      <a:pos x="4981" y="4715"/>
                    </a:cxn>
                    <a:cxn ang="0">
                      <a:pos x="4965" y="4304"/>
                    </a:cxn>
                    <a:cxn ang="0">
                      <a:pos x="4981" y="3768"/>
                    </a:cxn>
                    <a:cxn ang="0">
                      <a:pos x="5380" y="3629"/>
                    </a:cxn>
                    <a:cxn ang="0">
                      <a:pos x="5718" y="3114"/>
                    </a:cxn>
                    <a:cxn ang="0">
                      <a:pos x="5476" y="2666"/>
                    </a:cxn>
                    <a:cxn ang="0">
                      <a:pos x="5748" y="2768"/>
                    </a:cxn>
                    <a:cxn ang="0">
                      <a:pos x="5858" y="2688"/>
                    </a:cxn>
                    <a:cxn ang="0">
                      <a:pos x="6259" y="1949"/>
                    </a:cxn>
                    <a:cxn ang="0">
                      <a:pos x="5990" y="1452"/>
                    </a:cxn>
                    <a:cxn ang="0">
                      <a:pos x="6609" y="1311"/>
                    </a:cxn>
                    <a:cxn ang="0">
                      <a:pos x="6702" y="1513"/>
                    </a:cxn>
                    <a:cxn ang="0">
                      <a:pos x="7045" y="1476"/>
                    </a:cxn>
                    <a:cxn ang="0">
                      <a:pos x="7347" y="1251"/>
                    </a:cxn>
                    <a:cxn ang="0">
                      <a:pos x="7566" y="1002"/>
                    </a:cxn>
                    <a:cxn ang="0">
                      <a:pos x="7871" y="963"/>
                    </a:cxn>
                  </a:cxnLst>
                  <a:rect l="0" t="0" r="r" b="b"/>
                  <a:pathLst>
                    <a:path w="7871" h="4715">
                      <a:moveTo>
                        <a:pt x="7871" y="900"/>
                      </a:moveTo>
                      <a:lnTo>
                        <a:pt x="7681" y="779"/>
                      </a:lnTo>
                      <a:lnTo>
                        <a:pt x="7458" y="760"/>
                      </a:lnTo>
                      <a:lnTo>
                        <a:pt x="7155" y="615"/>
                      </a:lnTo>
                      <a:lnTo>
                        <a:pt x="6626" y="615"/>
                      </a:lnTo>
                      <a:lnTo>
                        <a:pt x="6495" y="552"/>
                      </a:lnTo>
                      <a:lnTo>
                        <a:pt x="6199" y="513"/>
                      </a:lnTo>
                      <a:lnTo>
                        <a:pt x="6084" y="427"/>
                      </a:lnTo>
                      <a:lnTo>
                        <a:pt x="5702" y="349"/>
                      </a:lnTo>
                      <a:lnTo>
                        <a:pt x="5735" y="427"/>
                      </a:lnTo>
                      <a:lnTo>
                        <a:pt x="5589" y="427"/>
                      </a:lnTo>
                      <a:lnTo>
                        <a:pt x="5399" y="411"/>
                      </a:lnTo>
                      <a:lnTo>
                        <a:pt x="5364" y="489"/>
                      </a:lnTo>
                      <a:lnTo>
                        <a:pt x="5189" y="325"/>
                      </a:lnTo>
                      <a:lnTo>
                        <a:pt x="4885" y="265"/>
                      </a:lnTo>
                      <a:lnTo>
                        <a:pt x="4612" y="249"/>
                      </a:lnTo>
                      <a:lnTo>
                        <a:pt x="4677" y="60"/>
                      </a:lnTo>
                      <a:lnTo>
                        <a:pt x="4376" y="0"/>
                      </a:lnTo>
                      <a:lnTo>
                        <a:pt x="4102" y="102"/>
                      </a:lnTo>
                      <a:lnTo>
                        <a:pt x="3735" y="163"/>
                      </a:lnTo>
                      <a:lnTo>
                        <a:pt x="3657" y="286"/>
                      </a:lnTo>
                      <a:lnTo>
                        <a:pt x="3499" y="307"/>
                      </a:lnTo>
                      <a:lnTo>
                        <a:pt x="3499" y="411"/>
                      </a:lnTo>
                      <a:lnTo>
                        <a:pt x="3350" y="427"/>
                      </a:lnTo>
                      <a:lnTo>
                        <a:pt x="3274" y="349"/>
                      </a:lnTo>
                      <a:lnTo>
                        <a:pt x="3323" y="552"/>
                      </a:lnTo>
                      <a:lnTo>
                        <a:pt x="3176" y="325"/>
                      </a:lnTo>
                      <a:lnTo>
                        <a:pt x="2986" y="368"/>
                      </a:lnTo>
                      <a:lnTo>
                        <a:pt x="2906" y="552"/>
                      </a:lnTo>
                      <a:lnTo>
                        <a:pt x="2727" y="450"/>
                      </a:lnTo>
                      <a:lnTo>
                        <a:pt x="2665" y="513"/>
                      </a:lnTo>
                      <a:lnTo>
                        <a:pt x="2632" y="598"/>
                      </a:lnTo>
                      <a:lnTo>
                        <a:pt x="2395" y="615"/>
                      </a:lnTo>
                      <a:lnTo>
                        <a:pt x="2264" y="715"/>
                      </a:lnTo>
                      <a:lnTo>
                        <a:pt x="2185" y="615"/>
                      </a:lnTo>
                      <a:lnTo>
                        <a:pt x="2072" y="598"/>
                      </a:lnTo>
                      <a:lnTo>
                        <a:pt x="2123" y="760"/>
                      </a:lnTo>
                      <a:lnTo>
                        <a:pt x="1994" y="885"/>
                      </a:lnTo>
                      <a:lnTo>
                        <a:pt x="1838" y="885"/>
                      </a:lnTo>
                      <a:lnTo>
                        <a:pt x="1690" y="715"/>
                      </a:lnTo>
                      <a:lnTo>
                        <a:pt x="1838" y="715"/>
                      </a:lnTo>
                      <a:lnTo>
                        <a:pt x="1914" y="779"/>
                      </a:lnTo>
                      <a:lnTo>
                        <a:pt x="2060" y="736"/>
                      </a:lnTo>
                      <a:lnTo>
                        <a:pt x="1931" y="573"/>
                      </a:lnTo>
                      <a:lnTo>
                        <a:pt x="1723" y="450"/>
                      </a:lnTo>
                      <a:lnTo>
                        <a:pt x="1673" y="489"/>
                      </a:lnTo>
                      <a:lnTo>
                        <a:pt x="1559" y="411"/>
                      </a:lnTo>
                      <a:lnTo>
                        <a:pt x="1483" y="450"/>
                      </a:lnTo>
                      <a:lnTo>
                        <a:pt x="1325" y="411"/>
                      </a:lnTo>
                      <a:lnTo>
                        <a:pt x="1226" y="472"/>
                      </a:lnTo>
                      <a:lnTo>
                        <a:pt x="1037" y="489"/>
                      </a:lnTo>
                      <a:lnTo>
                        <a:pt x="906" y="615"/>
                      </a:lnTo>
                      <a:lnTo>
                        <a:pt x="1002" y="637"/>
                      </a:lnTo>
                      <a:lnTo>
                        <a:pt x="906" y="863"/>
                      </a:lnTo>
                      <a:lnTo>
                        <a:pt x="653" y="1025"/>
                      </a:lnTo>
                      <a:lnTo>
                        <a:pt x="620" y="1229"/>
                      </a:lnTo>
                      <a:lnTo>
                        <a:pt x="731" y="1311"/>
                      </a:lnTo>
                      <a:lnTo>
                        <a:pt x="845" y="1290"/>
                      </a:lnTo>
                      <a:lnTo>
                        <a:pt x="906" y="1374"/>
                      </a:lnTo>
                      <a:lnTo>
                        <a:pt x="974" y="1513"/>
                      </a:lnTo>
                      <a:lnTo>
                        <a:pt x="1086" y="1476"/>
                      </a:lnTo>
                      <a:lnTo>
                        <a:pt x="1148" y="1274"/>
                      </a:lnTo>
                      <a:lnTo>
                        <a:pt x="1211" y="1229"/>
                      </a:lnTo>
                      <a:lnTo>
                        <a:pt x="1131" y="1025"/>
                      </a:lnTo>
                      <a:lnTo>
                        <a:pt x="1278" y="822"/>
                      </a:lnTo>
                      <a:lnTo>
                        <a:pt x="1403" y="801"/>
                      </a:lnTo>
                      <a:lnTo>
                        <a:pt x="1292" y="963"/>
                      </a:lnTo>
                      <a:lnTo>
                        <a:pt x="1292" y="1188"/>
                      </a:lnTo>
                      <a:lnTo>
                        <a:pt x="1559" y="1212"/>
                      </a:lnTo>
                      <a:lnTo>
                        <a:pt x="1368" y="1274"/>
                      </a:lnTo>
                      <a:lnTo>
                        <a:pt x="1403" y="1353"/>
                      </a:lnTo>
                      <a:lnTo>
                        <a:pt x="1278" y="1311"/>
                      </a:lnTo>
                      <a:lnTo>
                        <a:pt x="1259" y="1452"/>
                      </a:lnTo>
                      <a:lnTo>
                        <a:pt x="1086" y="1577"/>
                      </a:lnTo>
                      <a:lnTo>
                        <a:pt x="974" y="1538"/>
                      </a:lnTo>
                      <a:lnTo>
                        <a:pt x="845" y="1538"/>
                      </a:lnTo>
                      <a:lnTo>
                        <a:pt x="845" y="1392"/>
                      </a:lnTo>
                      <a:lnTo>
                        <a:pt x="749" y="1374"/>
                      </a:lnTo>
                      <a:lnTo>
                        <a:pt x="696" y="1452"/>
                      </a:lnTo>
                      <a:lnTo>
                        <a:pt x="749" y="1560"/>
                      </a:lnTo>
                      <a:lnTo>
                        <a:pt x="602" y="1600"/>
                      </a:lnTo>
                      <a:lnTo>
                        <a:pt x="557" y="1740"/>
                      </a:lnTo>
                      <a:lnTo>
                        <a:pt x="383" y="1863"/>
                      </a:lnTo>
                      <a:lnTo>
                        <a:pt x="175" y="1949"/>
                      </a:lnTo>
                      <a:lnTo>
                        <a:pt x="252" y="2027"/>
                      </a:lnTo>
                      <a:lnTo>
                        <a:pt x="331" y="2089"/>
                      </a:lnTo>
                      <a:lnTo>
                        <a:pt x="286" y="2237"/>
                      </a:lnTo>
                      <a:lnTo>
                        <a:pt x="156" y="2192"/>
                      </a:lnTo>
                      <a:lnTo>
                        <a:pt x="0" y="2253"/>
                      </a:lnTo>
                      <a:lnTo>
                        <a:pt x="0" y="2417"/>
                      </a:lnTo>
                      <a:lnTo>
                        <a:pt x="46" y="2580"/>
                      </a:lnTo>
                      <a:lnTo>
                        <a:pt x="156" y="2625"/>
                      </a:lnTo>
                      <a:lnTo>
                        <a:pt x="428" y="2540"/>
                      </a:lnTo>
                      <a:lnTo>
                        <a:pt x="393" y="2439"/>
                      </a:lnTo>
                      <a:lnTo>
                        <a:pt x="479" y="2376"/>
                      </a:lnTo>
                      <a:lnTo>
                        <a:pt x="585" y="2337"/>
                      </a:lnTo>
                      <a:lnTo>
                        <a:pt x="585" y="2274"/>
                      </a:lnTo>
                      <a:lnTo>
                        <a:pt x="800" y="2214"/>
                      </a:lnTo>
                      <a:lnTo>
                        <a:pt x="906" y="2315"/>
                      </a:lnTo>
                      <a:lnTo>
                        <a:pt x="1021" y="2376"/>
                      </a:lnTo>
                      <a:lnTo>
                        <a:pt x="1052" y="2540"/>
                      </a:lnTo>
                      <a:lnTo>
                        <a:pt x="1115" y="2519"/>
                      </a:lnTo>
                      <a:lnTo>
                        <a:pt x="1115" y="2439"/>
                      </a:lnTo>
                      <a:lnTo>
                        <a:pt x="1183" y="2439"/>
                      </a:lnTo>
                      <a:lnTo>
                        <a:pt x="1068" y="2355"/>
                      </a:lnTo>
                      <a:lnTo>
                        <a:pt x="941" y="2237"/>
                      </a:lnTo>
                      <a:lnTo>
                        <a:pt x="941" y="2110"/>
                      </a:lnTo>
                      <a:lnTo>
                        <a:pt x="1052" y="2274"/>
                      </a:lnTo>
                      <a:lnTo>
                        <a:pt x="1148" y="2315"/>
                      </a:lnTo>
                      <a:lnTo>
                        <a:pt x="1226" y="2454"/>
                      </a:lnTo>
                      <a:lnTo>
                        <a:pt x="1278" y="2519"/>
                      </a:lnTo>
                      <a:lnTo>
                        <a:pt x="1278" y="2580"/>
                      </a:lnTo>
                      <a:lnTo>
                        <a:pt x="1325" y="2562"/>
                      </a:lnTo>
                      <a:lnTo>
                        <a:pt x="1368" y="2666"/>
                      </a:lnTo>
                      <a:lnTo>
                        <a:pt x="1454" y="2580"/>
                      </a:lnTo>
                      <a:lnTo>
                        <a:pt x="1341" y="2439"/>
                      </a:lnTo>
                      <a:lnTo>
                        <a:pt x="1497" y="2417"/>
                      </a:lnTo>
                      <a:lnTo>
                        <a:pt x="1483" y="2476"/>
                      </a:lnTo>
                      <a:lnTo>
                        <a:pt x="1594" y="2666"/>
                      </a:lnTo>
                      <a:lnTo>
                        <a:pt x="1706" y="2703"/>
                      </a:lnTo>
                      <a:lnTo>
                        <a:pt x="1802" y="2641"/>
                      </a:lnTo>
                      <a:lnTo>
                        <a:pt x="1883" y="2688"/>
                      </a:lnTo>
                      <a:lnTo>
                        <a:pt x="1838" y="2828"/>
                      </a:lnTo>
                      <a:lnTo>
                        <a:pt x="1865" y="2889"/>
                      </a:lnTo>
                      <a:lnTo>
                        <a:pt x="1787" y="2912"/>
                      </a:lnTo>
                      <a:lnTo>
                        <a:pt x="1865" y="3237"/>
                      </a:lnTo>
                      <a:lnTo>
                        <a:pt x="1976" y="3300"/>
                      </a:lnTo>
                      <a:lnTo>
                        <a:pt x="2092" y="3402"/>
                      </a:lnTo>
                      <a:lnTo>
                        <a:pt x="2092" y="3544"/>
                      </a:lnTo>
                      <a:lnTo>
                        <a:pt x="2254" y="3768"/>
                      </a:lnTo>
                      <a:lnTo>
                        <a:pt x="2264" y="3955"/>
                      </a:lnTo>
                      <a:lnTo>
                        <a:pt x="2491" y="3977"/>
                      </a:lnTo>
                      <a:lnTo>
                        <a:pt x="2682" y="3854"/>
                      </a:lnTo>
                      <a:lnTo>
                        <a:pt x="2906" y="3791"/>
                      </a:lnTo>
                      <a:lnTo>
                        <a:pt x="2906" y="3629"/>
                      </a:lnTo>
                      <a:lnTo>
                        <a:pt x="3031" y="3527"/>
                      </a:lnTo>
                      <a:lnTo>
                        <a:pt x="2967" y="3402"/>
                      </a:lnTo>
                      <a:lnTo>
                        <a:pt x="2838" y="3318"/>
                      </a:lnTo>
                      <a:lnTo>
                        <a:pt x="2727" y="3341"/>
                      </a:lnTo>
                      <a:lnTo>
                        <a:pt x="2632" y="3341"/>
                      </a:lnTo>
                      <a:lnTo>
                        <a:pt x="2534" y="3255"/>
                      </a:lnTo>
                      <a:lnTo>
                        <a:pt x="2491" y="3093"/>
                      </a:lnTo>
                      <a:lnTo>
                        <a:pt x="2682" y="3237"/>
                      </a:lnTo>
                      <a:lnTo>
                        <a:pt x="2906" y="3278"/>
                      </a:lnTo>
                      <a:lnTo>
                        <a:pt x="3109" y="3362"/>
                      </a:lnTo>
                      <a:lnTo>
                        <a:pt x="3386" y="3362"/>
                      </a:lnTo>
                      <a:lnTo>
                        <a:pt x="3481" y="3544"/>
                      </a:lnTo>
                      <a:lnTo>
                        <a:pt x="3559" y="3854"/>
                      </a:lnTo>
                      <a:lnTo>
                        <a:pt x="3718" y="4179"/>
                      </a:lnTo>
                      <a:lnTo>
                        <a:pt x="3848" y="4142"/>
                      </a:lnTo>
                      <a:lnTo>
                        <a:pt x="3883" y="3813"/>
                      </a:lnTo>
                      <a:lnTo>
                        <a:pt x="4084" y="3666"/>
                      </a:lnTo>
                      <a:lnTo>
                        <a:pt x="4345" y="3544"/>
                      </a:lnTo>
                      <a:lnTo>
                        <a:pt x="4423" y="3731"/>
                      </a:lnTo>
                      <a:lnTo>
                        <a:pt x="4503" y="3977"/>
                      </a:lnTo>
                      <a:lnTo>
                        <a:pt x="4612" y="3932"/>
                      </a:lnTo>
                      <a:lnTo>
                        <a:pt x="4692" y="4204"/>
                      </a:lnTo>
                      <a:lnTo>
                        <a:pt x="4708" y="4366"/>
                      </a:lnTo>
                      <a:lnTo>
                        <a:pt x="4857" y="4629"/>
                      </a:lnTo>
                      <a:lnTo>
                        <a:pt x="4981" y="4715"/>
                      </a:lnTo>
                      <a:lnTo>
                        <a:pt x="4902" y="4507"/>
                      </a:lnTo>
                      <a:lnTo>
                        <a:pt x="4791" y="4325"/>
                      </a:lnTo>
                      <a:lnTo>
                        <a:pt x="4838" y="4163"/>
                      </a:lnTo>
                      <a:lnTo>
                        <a:pt x="4965" y="4304"/>
                      </a:lnTo>
                      <a:lnTo>
                        <a:pt x="5127" y="4280"/>
                      </a:lnTo>
                      <a:lnTo>
                        <a:pt x="5234" y="4103"/>
                      </a:lnTo>
                      <a:lnTo>
                        <a:pt x="5172" y="3932"/>
                      </a:lnTo>
                      <a:lnTo>
                        <a:pt x="4981" y="3768"/>
                      </a:lnTo>
                      <a:lnTo>
                        <a:pt x="5092" y="3651"/>
                      </a:lnTo>
                      <a:lnTo>
                        <a:pt x="5189" y="3651"/>
                      </a:lnTo>
                      <a:lnTo>
                        <a:pt x="5221" y="3752"/>
                      </a:lnTo>
                      <a:lnTo>
                        <a:pt x="5380" y="3629"/>
                      </a:lnTo>
                      <a:lnTo>
                        <a:pt x="5554" y="3566"/>
                      </a:lnTo>
                      <a:lnTo>
                        <a:pt x="5589" y="3464"/>
                      </a:lnTo>
                      <a:lnTo>
                        <a:pt x="5702" y="3255"/>
                      </a:lnTo>
                      <a:lnTo>
                        <a:pt x="5718" y="3114"/>
                      </a:lnTo>
                      <a:lnTo>
                        <a:pt x="5554" y="2912"/>
                      </a:lnTo>
                      <a:lnTo>
                        <a:pt x="5650" y="2805"/>
                      </a:lnTo>
                      <a:lnTo>
                        <a:pt x="5493" y="2748"/>
                      </a:lnTo>
                      <a:lnTo>
                        <a:pt x="5476" y="2666"/>
                      </a:lnTo>
                      <a:lnTo>
                        <a:pt x="5573" y="2580"/>
                      </a:lnTo>
                      <a:lnTo>
                        <a:pt x="5605" y="2688"/>
                      </a:lnTo>
                      <a:lnTo>
                        <a:pt x="5764" y="2666"/>
                      </a:lnTo>
                      <a:lnTo>
                        <a:pt x="5748" y="2768"/>
                      </a:lnTo>
                      <a:lnTo>
                        <a:pt x="5781" y="2951"/>
                      </a:lnTo>
                      <a:lnTo>
                        <a:pt x="5928" y="2951"/>
                      </a:lnTo>
                      <a:lnTo>
                        <a:pt x="5955" y="2805"/>
                      </a:lnTo>
                      <a:lnTo>
                        <a:pt x="5858" y="2688"/>
                      </a:lnTo>
                      <a:lnTo>
                        <a:pt x="5990" y="2454"/>
                      </a:lnTo>
                      <a:lnTo>
                        <a:pt x="5973" y="2355"/>
                      </a:lnTo>
                      <a:lnTo>
                        <a:pt x="6209" y="2237"/>
                      </a:lnTo>
                      <a:lnTo>
                        <a:pt x="6259" y="1949"/>
                      </a:lnTo>
                      <a:lnTo>
                        <a:pt x="6199" y="1740"/>
                      </a:lnTo>
                      <a:lnTo>
                        <a:pt x="6022" y="1699"/>
                      </a:lnTo>
                      <a:lnTo>
                        <a:pt x="5893" y="1641"/>
                      </a:lnTo>
                      <a:lnTo>
                        <a:pt x="5990" y="1452"/>
                      </a:lnTo>
                      <a:lnTo>
                        <a:pt x="6199" y="1353"/>
                      </a:lnTo>
                      <a:lnTo>
                        <a:pt x="6435" y="1413"/>
                      </a:lnTo>
                      <a:lnTo>
                        <a:pt x="6609" y="1438"/>
                      </a:lnTo>
                      <a:lnTo>
                        <a:pt x="6609" y="1311"/>
                      </a:lnTo>
                      <a:lnTo>
                        <a:pt x="6738" y="1229"/>
                      </a:lnTo>
                      <a:lnTo>
                        <a:pt x="6930" y="1229"/>
                      </a:lnTo>
                      <a:lnTo>
                        <a:pt x="6819" y="1392"/>
                      </a:lnTo>
                      <a:lnTo>
                        <a:pt x="6702" y="1513"/>
                      </a:lnTo>
                      <a:lnTo>
                        <a:pt x="6774" y="1863"/>
                      </a:lnTo>
                      <a:lnTo>
                        <a:pt x="6867" y="1965"/>
                      </a:lnTo>
                      <a:lnTo>
                        <a:pt x="7026" y="1699"/>
                      </a:lnTo>
                      <a:lnTo>
                        <a:pt x="7045" y="1476"/>
                      </a:lnTo>
                      <a:lnTo>
                        <a:pt x="6930" y="1452"/>
                      </a:lnTo>
                      <a:lnTo>
                        <a:pt x="6947" y="1353"/>
                      </a:lnTo>
                      <a:lnTo>
                        <a:pt x="7104" y="1374"/>
                      </a:lnTo>
                      <a:lnTo>
                        <a:pt x="7347" y="1251"/>
                      </a:lnTo>
                      <a:lnTo>
                        <a:pt x="7554" y="1212"/>
                      </a:lnTo>
                      <a:lnTo>
                        <a:pt x="7554" y="1102"/>
                      </a:lnTo>
                      <a:lnTo>
                        <a:pt x="7445" y="1002"/>
                      </a:lnTo>
                      <a:lnTo>
                        <a:pt x="7566" y="1002"/>
                      </a:lnTo>
                      <a:lnTo>
                        <a:pt x="7728" y="1064"/>
                      </a:lnTo>
                      <a:lnTo>
                        <a:pt x="7856" y="1064"/>
                      </a:lnTo>
                      <a:lnTo>
                        <a:pt x="7776" y="1002"/>
                      </a:lnTo>
                      <a:lnTo>
                        <a:pt x="7871" y="963"/>
                      </a:lnTo>
                      <a:lnTo>
                        <a:pt x="7871" y="90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fr-CH">
                    <a:latin typeface="Arial" charset="0"/>
                  </a:endParaRPr>
                </a:p>
              </p:txBody>
            </p:sp>
            <p:sp>
              <p:nvSpPr>
                <p:cNvPr id="170" name="Freeform 51"/>
                <p:cNvSpPr>
                  <a:spLocks/>
                </p:cNvSpPr>
                <p:nvPr/>
              </p:nvSpPr>
              <p:spPr bwMode="auto">
                <a:xfrm>
                  <a:off x="2752" y="1701"/>
                  <a:ext cx="22" cy="38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45" y="39"/>
                    </a:cxn>
                    <a:cxn ang="0">
                      <a:pos x="0" y="68"/>
                    </a:cxn>
                    <a:cxn ang="0">
                      <a:pos x="36" y="101"/>
                    </a:cxn>
                    <a:cxn ang="0">
                      <a:pos x="63" y="6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63" h="101">
                      <a:moveTo>
                        <a:pt x="59" y="0"/>
                      </a:moveTo>
                      <a:lnTo>
                        <a:pt x="45" y="39"/>
                      </a:lnTo>
                      <a:lnTo>
                        <a:pt x="0" y="68"/>
                      </a:lnTo>
                      <a:lnTo>
                        <a:pt x="36" y="101"/>
                      </a:lnTo>
                      <a:lnTo>
                        <a:pt x="63" y="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fr-CH">
                    <a:latin typeface="Arial" charset="0"/>
                  </a:endParaRPr>
                </a:p>
              </p:txBody>
            </p:sp>
          </p:grpSp>
        </p:grpSp>
        <p:sp>
          <p:nvSpPr>
            <p:cNvPr id="134" name="Freeform 52"/>
            <p:cNvSpPr>
              <a:spLocks/>
            </p:cNvSpPr>
            <p:nvPr/>
          </p:nvSpPr>
          <p:spPr bwMode="auto">
            <a:xfrm>
              <a:off x="3464" y="2083"/>
              <a:ext cx="94" cy="234"/>
            </a:xfrm>
            <a:custGeom>
              <a:avLst/>
              <a:gdLst/>
              <a:ahLst/>
              <a:cxnLst>
                <a:cxn ang="0">
                  <a:pos x="207" y="56"/>
                </a:cxn>
                <a:cxn ang="0">
                  <a:pos x="168" y="0"/>
                </a:cxn>
                <a:cxn ang="0">
                  <a:pos x="79" y="7"/>
                </a:cxn>
                <a:cxn ang="0">
                  <a:pos x="12" y="103"/>
                </a:cxn>
                <a:cxn ang="0">
                  <a:pos x="0" y="195"/>
                </a:cxn>
                <a:cxn ang="0">
                  <a:pos x="43" y="236"/>
                </a:cxn>
                <a:cxn ang="0">
                  <a:pos x="100" y="267"/>
                </a:cxn>
                <a:cxn ang="0">
                  <a:pos x="112" y="375"/>
                </a:cxn>
                <a:cxn ang="0">
                  <a:pos x="98" y="459"/>
                </a:cxn>
                <a:cxn ang="0">
                  <a:pos x="123" y="534"/>
                </a:cxn>
                <a:cxn ang="0">
                  <a:pos x="151" y="587"/>
                </a:cxn>
                <a:cxn ang="0">
                  <a:pos x="252" y="620"/>
                </a:cxn>
                <a:cxn ang="0">
                  <a:pos x="276" y="508"/>
                </a:cxn>
                <a:cxn ang="0">
                  <a:pos x="198" y="365"/>
                </a:cxn>
                <a:cxn ang="0">
                  <a:pos x="168" y="230"/>
                </a:cxn>
                <a:cxn ang="0">
                  <a:pos x="69" y="142"/>
                </a:cxn>
                <a:cxn ang="0">
                  <a:pos x="190" y="80"/>
                </a:cxn>
                <a:cxn ang="0">
                  <a:pos x="207" y="56"/>
                </a:cxn>
              </a:cxnLst>
              <a:rect l="0" t="0" r="r" b="b"/>
              <a:pathLst>
                <a:path w="276" h="620">
                  <a:moveTo>
                    <a:pt x="207" y="56"/>
                  </a:moveTo>
                  <a:lnTo>
                    <a:pt x="168" y="0"/>
                  </a:lnTo>
                  <a:lnTo>
                    <a:pt x="79" y="7"/>
                  </a:lnTo>
                  <a:lnTo>
                    <a:pt x="12" y="103"/>
                  </a:lnTo>
                  <a:lnTo>
                    <a:pt x="0" y="195"/>
                  </a:lnTo>
                  <a:lnTo>
                    <a:pt x="43" y="236"/>
                  </a:lnTo>
                  <a:lnTo>
                    <a:pt x="100" y="267"/>
                  </a:lnTo>
                  <a:lnTo>
                    <a:pt x="112" y="375"/>
                  </a:lnTo>
                  <a:lnTo>
                    <a:pt x="98" y="459"/>
                  </a:lnTo>
                  <a:lnTo>
                    <a:pt x="123" y="534"/>
                  </a:lnTo>
                  <a:lnTo>
                    <a:pt x="151" y="587"/>
                  </a:lnTo>
                  <a:lnTo>
                    <a:pt x="252" y="620"/>
                  </a:lnTo>
                  <a:lnTo>
                    <a:pt x="276" y="508"/>
                  </a:lnTo>
                  <a:lnTo>
                    <a:pt x="198" y="365"/>
                  </a:lnTo>
                  <a:lnTo>
                    <a:pt x="168" y="230"/>
                  </a:lnTo>
                  <a:lnTo>
                    <a:pt x="69" y="142"/>
                  </a:lnTo>
                  <a:lnTo>
                    <a:pt x="190" y="80"/>
                  </a:lnTo>
                  <a:lnTo>
                    <a:pt x="20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35" name="Freeform 53"/>
            <p:cNvSpPr>
              <a:spLocks/>
            </p:cNvSpPr>
            <p:nvPr/>
          </p:nvSpPr>
          <p:spPr bwMode="auto">
            <a:xfrm>
              <a:off x="3175" y="2071"/>
              <a:ext cx="204" cy="124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54" y="60"/>
                </a:cxn>
                <a:cxn ang="0">
                  <a:pos x="54" y="148"/>
                </a:cxn>
                <a:cxn ang="0">
                  <a:pos x="0" y="212"/>
                </a:cxn>
                <a:cxn ang="0">
                  <a:pos x="33" y="302"/>
                </a:cxn>
                <a:cxn ang="0">
                  <a:pos x="140" y="320"/>
                </a:cxn>
                <a:cxn ang="0">
                  <a:pos x="237" y="251"/>
                </a:cxn>
                <a:cxn ang="0">
                  <a:pos x="366" y="275"/>
                </a:cxn>
                <a:cxn ang="0">
                  <a:pos x="444" y="331"/>
                </a:cxn>
                <a:cxn ang="0">
                  <a:pos x="602" y="306"/>
                </a:cxn>
                <a:cxn ang="0">
                  <a:pos x="454" y="203"/>
                </a:cxn>
                <a:cxn ang="0">
                  <a:pos x="391" y="187"/>
                </a:cxn>
                <a:cxn ang="0">
                  <a:pos x="364" y="152"/>
                </a:cxn>
                <a:cxn ang="0">
                  <a:pos x="196" y="158"/>
                </a:cxn>
                <a:cxn ang="0">
                  <a:pos x="166" y="66"/>
                </a:cxn>
                <a:cxn ang="0">
                  <a:pos x="101" y="0"/>
                </a:cxn>
              </a:cxnLst>
              <a:rect l="0" t="0" r="r" b="b"/>
              <a:pathLst>
                <a:path w="602" h="331">
                  <a:moveTo>
                    <a:pt x="101" y="0"/>
                  </a:moveTo>
                  <a:lnTo>
                    <a:pt x="54" y="60"/>
                  </a:lnTo>
                  <a:lnTo>
                    <a:pt x="54" y="148"/>
                  </a:lnTo>
                  <a:lnTo>
                    <a:pt x="0" y="212"/>
                  </a:lnTo>
                  <a:lnTo>
                    <a:pt x="33" y="302"/>
                  </a:lnTo>
                  <a:lnTo>
                    <a:pt x="140" y="320"/>
                  </a:lnTo>
                  <a:lnTo>
                    <a:pt x="237" y="251"/>
                  </a:lnTo>
                  <a:lnTo>
                    <a:pt x="366" y="275"/>
                  </a:lnTo>
                  <a:lnTo>
                    <a:pt x="444" y="331"/>
                  </a:lnTo>
                  <a:lnTo>
                    <a:pt x="602" y="306"/>
                  </a:lnTo>
                  <a:lnTo>
                    <a:pt x="454" y="203"/>
                  </a:lnTo>
                  <a:lnTo>
                    <a:pt x="391" y="187"/>
                  </a:lnTo>
                  <a:lnTo>
                    <a:pt x="364" y="152"/>
                  </a:lnTo>
                  <a:lnTo>
                    <a:pt x="196" y="158"/>
                  </a:lnTo>
                  <a:lnTo>
                    <a:pt x="166" y="66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36" name="Freeform 54"/>
            <p:cNvSpPr>
              <a:spLocks/>
            </p:cNvSpPr>
            <p:nvPr/>
          </p:nvSpPr>
          <p:spPr bwMode="auto">
            <a:xfrm>
              <a:off x="3272" y="2051"/>
              <a:ext cx="35" cy="4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7" y="39"/>
                </a:cxn>
                <a:cxn ang="0">
                  <a:pos x="0" y="130"/>
                </a:cxn>
                <a:cxn ang="0">
                  <a:pos x="60" y="130"/>
                </a:cxn>
                <a:cxn ang="0">
                  <a:pos x="105" y="64"/>
                </a:cxn>
                <a:cxn ang="0">
                  <a:pos x="98" y="0"/>
                </a:cxn>
              </a:cxnLst>
              <a:rect l="0" t="0" r="r" b="b"/>
              <a:pathLst>
                <a:path w="105" h="130">
                  <a:moveTo>
                    <a:pt x="98" y="0"/>
                  </a:moveTo>
                  <a:lnTo>
                    <a:pt x="17" y="39"/>
                  </a:lnTo>
                  <a:lnTo>
                    <a:pt x="0" y="130"/>
                  </a:lnTo>
                  <a:lnTo>
                    <a:pt x="60" y="130"/>
                  </a:lnTo>
                  <a:lnTo>
                    <a:pt x="105" y="64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37" name="Freeform 55"/>
            <p:cNvSpPr>
              <a:spLocks/>
            </p:cNvSpPr>
            <p:nvPr/>
          </p:nvSpPr>
          <p:spPr bwMode="auto">
            <a:xfrm>
              <a:off x="3616" y="2099"/>
              <a:ext cx="36" cy="38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29"/>
                </a:cxn>
                <a:cxn ang="0">
                  <a:pos x="4" y="99"/>
                </a:cxn>
                <a:cxn ang="0">
                  <a:pos x="64" y="93"/>
                </a:cxn>
                <a:cxn ang="0">
                  <a:pos x="107" y="54"/>
                </a:cxn>
                <a:cxn ang="0">
                  <a:pos x="64" y="37"/>
                </a:cxn>
                <a:cxn ang="0">
                  <a:pos x="50" y="0"/>
                </a:cxn>
              </a:cxnLst>
              <a:rect l="0" t="0" r="r" b="b"/>
              <a:pathLst>
                <a:path w="107" h="99">
                  <a:moveTo>
                    <a:pt x="50" y="0"/>
                  </a:moveTo>
                  <a:lnTo>
                    <a:pt x="0" y="29"/>
                  </a:lnTo>
                  <a:lnTo>
                    <a:pt x="4" y="99"/>
                  </a:lnTo>
                  <a:lnTo>
                    <a:pt x="64" y="93"/>
                  </a:lnTo>
                  <a:lnTo>
                    <a:pt x="107" y="54"/>
                  </a:lnTo>
                  <a:lnTo>
                    <a:pt x="64" y="37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38" name="Freeform 56"/>
            <p:cNvSpPr>
              <a:spLocks/>
            </p:cNvSpPr>
            <p:nvPr/>
          </p:nvSpPr>
          <p:spPr bwMode="auto">
            <a:xfrm>
              <a:off x="1083" y="1398"/>
              <a:ext cx="220" cy="92"/>
            </a:xfrm>
            <a:custGeom>
              <a:avLst/>
              <a:gdLst/>
              <a:ahLst/>
              <a:cxnLst>
                <a:cxn ang="0">
                  <a:pos x="320" y="41"/>
                </a:cxn>
                <a:cxn ang="0">
                  <a:pos x="203" y="41"/>
                </a:cxn>
                <a:cxn ang="0">
                  <a:pos x="162" y="41"/>
                </a:cxn>
                <a:cxn ang="0">
                  <a:pos x="39" y="80"/>
                </a:cxn>
                <a:cxn ang="0">
                  <a:pos x="0" y="159"/>
                </a:cxn>
                <a:cxn ang="0">
                  <a:pos x="125" y="159"/>
                </a:cxn>
                <a:cxn ang="0">
                  <a:pos x="203" y="120"/>
                </a:cxn>
                <a:cxn ang="0">
                  <a:pos x="162" y="205"/>
                </a:cxn>
                <a:cxn ang="0">
                  <a:pos x="281" y="205"/>
                </a:cxn>
                <a:cxn ang="0">
                  <a:pos x="281" y="282"/>
                </a:cxn>
                <a:cxn ang="0">
                  <a:pos x="320" y="282"/>
                </a:cxn>
                <a:cxn ang="0">
                  <a:pos x="486" y="243"/>
                </a:cxn>
                <a:cxn ang="0">
                  <a:pos x="687" y="205"/>
                </a:cxn>
                <a:cxn ang="0">
                  <a:pos x="650" y="159"/>
                </a:cxn>
                <a:cxn ang="0">
                  <a:pos x="570" y="159"/>
                </a:cxn>
                <a:cxn ang="0">
                  <a:pos x="609" y="80"/>
                </a:cxn>
                <a:cxn ang="0">
                  <a:pos x="525" y="80"/>
                </a:cxn>
                <a:cxn ang="0">
                  <a:pos x="525" y="0"/>
                </a:cxn>
                <a:cxn ang="0">
                  <a:pos x="486" y="0"/>
                </a:cxn>
                <a:cxn ang="0">
                  <a:pos x="404" y="120"/>
                </a:cxn>
                <a:cxn ang="0">
                  <a:pos x="320" y="41"/>
                </a:cxn>
              </a:cxnLst>
              <a:rect l="0" t="0" r="r" b="b"/>
              <a:pathLst>
                <a:path w="687" h="282">
                  <a:moveTo>
                    <a:pt x="320" y="41"/>
                  </a:moveTo>
                  <a:lnTo>
                    <a:pt x="203" y="41"/>
                  </a:lnTo>
                  <a:lnTo>
                    <a:pt x="162" y="41"/>
                  </a:lnTo>
                  <a:lnTo>
                    <a:pt x="39" y="80"/>
                  </a:lnTo>
                  <a:lnTo>
                    <a:pt x="0" y="159"/>
                  </a:lnTo>
                  <a:lnTo>
                    <a:pt x="125" y="159"/>
                  </a:lnTo>
                  <a:lnTo>
                    <a:pt x="203" y="120"/>
                  </a:lnTo>
                  <a:lnTo>
                    <a:pt x="162" y="205"/>
                  </a:lnTo>
                  <a:lnTo>
                    <a:pt x="281" y="205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486" y="243"/>
                  </a:lnTo>
                  <a:lnTo>
                    <a:pt x="687" y="205"/>
                  </a:lnTo>
                  <a:lnTo>
                    <a:pt x="650" y="159"/>
                  </a:lnTo>
                  <a:lnTo>
                    <a:pt x="570" y="159"/>
                  </a:lnTo>
                  <a:lnTo>
                    <a:pt x="609" y="80"/>
                  </a:lnTo>
                  <a:lnTo>
                    <a:pt x="525" y="80"/>
                  </a:lnTo>
                  <a:lnTo>
                    <a:pt x="525" y="0"/>
                  </a:lnTo>
                  <a:lnTo>
                    <a:pt x="486" y="0"/>
                  </a:lnTo>
                  <a:lnTo>
                    <a:pt x="404" y="120"/>
                  </a:lnTo>
                  <a:lnTo>
                    <a:pt x="320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39" name="Freeform 57"/>
            <p:cNvSpPr>
              <a:spLocks/>
            </p:cNvSpPr>
            <p:nvPr/>
          </p:nvSpPr>
          <p:spPr bwMode="auto">
            <a:xfrm>
              <a:off x="1225" y="1358"/>
              <a:ext cx="66" cy="40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42" y="0"/>
                </a:cxn>
                <a:cxn ang="0">
                  <a:pos x="0" y="45"/>
                </a:cxn>
                <a:cxn ang="0">
                  <a:pos x="126" y="45"/>
                </a:cxn>
                <a:cxn ang="0">
                  <a:pos x="0" y="86"/>
                </a:cxn>
                <a:cxn ang="0">
                  <a:pos x="165" y="123"/>
                </a:cxn>
                <a:cxn ang="0">
                  <a:pos x="206" y="45"/>
                </a:cxn>
                <a:cxn ang="0">
                  <a:pos x="165" y="0"/>
                </a:cxn>
              </a:cxnLst>
              <a:rect l="0" t="0" r="r" b="b"/>
              <a:pathLst>
                <a:path w="206" h="123">
                  <a:moveTo>
                    <a:pt x="165" y="0"/>
                  </a:moveTo>
                  <a:lnTo>
                    <a:pt x="42" y="0"/>
                  </a:lnTo>
                  <a:lnTo>
                    <a:pt x="0" y="45"/>
                  </a:lnTo>
                  <a:lnTo>
                    <a:pt x="126" y="45"/>
                  </a:lnTo>
                  <a:lnTo>
                    <a:pt x="0" y="86"/>
                  </a:lnTo>
                  <a:lnTo>
                    <a:pt x="165" y="123"/>
                  </a:lnTo>
                  <a:lnTo>
                    <a:pt x="206" y="45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40" name="Freeform 58"/>
            <p:cNvSpPr>
              <a:spLocks/>
            </p:cNvSpPr>
            <p:nvPr/>
          </p:nvSpPr>
          <p:spPr bwMode="auto">
            <a:xfrm>
              <a:off x="1325" y="1349"/>
              <a:ext cx="73" cy="51"/>
            </a:xfrm>
            <a:custGeom>
              <a:avLst/>
              <a:gdLst/>
              <a:ahLst/>
              <a:cxnLst>
                <a:cxn ang="0">
                  <a:pos x="228" y="146"/>
                </a:cxn>
                <a:cxn ang="0">
                  <a:pos x="224" y="102"/>
                </a:cxn>
                <a:cxn ang="0">
                  <a:pos x="160" y="72"/>
                </a:cxn>
                <a:cxn ang="0">
                  <a:pos x="80" y="0"/>
                </a:cxn>
                <a:cxn ang="0">
                  <a:pos x="14" y="0"/>
                </a:cxn>
                <a:cxn ang="0">
                  <a:pos x="0" y="49"/>
                </a:cxn>
                <a:cxn ang="0">
                  <a:pos x="70" y="84"/>
                </a:cxn>
                <a:cxn ang="0">
                  <a:pos x="14" y="105"/>
                </a:cxn>
                <a:cxn ang="0">
                  <a:pos x="14" y="156"/>
                </a:cxn>
                <a:cxn ang="0">
                  <a:pos x="137" y="119"/>
                </a:cxn>
                <a:cxn ang="0">
                  <a:pos x="178" y="123"/>
                </a:cxn>
                <a:cxn ang="0">
                  <a:pos x="182" y="146"/>
                </a:cxn>
                <a:cxn ang="0">
                  <a:pos x="228" y="146"/>
                </a:cxn>
              </a:cxnLst>
              <a:rect l="0" t="0" r="r" b="b"/>
              <a:pathLst>
                <a:path w="228" h="156">
                  <a:moveTo>
                    <a:pt x="228" y="146"/>
                  </a:moveTo>
                  <a:lnTo>
                    <a:pt x="224" y="102"/>
                  </a:lnTo>
                  <a:lnTo>
                    <a:pt x="160" y="72"/>
                  </a:lnTo>
                  <a:lnTo>
                    <a:pt x="80" y="0"/>
                  </a:lnTo>
                  <a:lnTo>
                    <a:pt x="14" y="0"/>
                  </a:lnTo>
                  <a:lnTo>
                    <a:pt x="0" y="49"/>
                  </a:lnTo>
                  <a:lnTo>
                    <a:pt x="70" y="84"/>
                  </a:lnTo>
                  <a:lnTo>
                    <a:pt x="14" y="105"/>
                  </a:lnTo>
                  <a:lnTo>
                    <a:pt x="14" y="156"/>
                  </a:lnTo>
                  <a:lnTo>
                    <a:pt x="137" y="119"/>
                  </a:lnTo>
                  <a:lnTo>
                    <a:pt x="178" y="123"/>
                  </a:lnTo>
                  <a:lnTo>
                    <a:pt x="182" y="146"/>
                  </a:lnTo>
                  <a:lnTo>
                    <a:pt x="228" y="1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41" name="Freeform 59"/>
            <p:cNvSpPr>
              <a:spLocks/>
            </p:cNvSpPr>
            <p:nvPr/>
          </p:nvSpPr>
          <p:spPr bwMode="auto">
            <a:xfrm>
              <a:off x="1405" y="1365"/>
              <a:ext cx="48" cy="53"/>
            </a:xfrm>
            <a:custGeom>
              <a:avLst/>
              <a:gdLst/>
              <a:ahLst/>
              <a:cxnLst>
                <a:cxn ang="0">
                  <a:pos x="123" y="162"/>
                </a:cxn>
                <a:cxn ang="0">
                  <a:pos x="151" y="129"/>
                </a:cxn>
                <a:cxn ang="0">
                  <a:pos x="137" y="58"/>
                </a:cxn>
                <a:cxn ang="0">
                  <a:pos x="78" y="37"/>
                </a:cxn>
                <a:cxn ang="0">
                  <a:pos x="72" y="0"/>
                </a:cxn>
                <a:cxn ang="0">
                  <a:pos x="0" y="2"/>
                </a:cxn>
                <a:cxn ang="0">
                  <a:pos x="4" y="94"/>
                </a:cxn>
                <a:cxn ang="0">
                  <a:pos x="67" y="162"/>
                </a:cxn>
                <a:cxn ang="0">
                  <a:pos x="123" y="162"/>
                </a:cxn>
              </a:cxnLst>
              <a:rect l="0" t="0" r="r" b="b"/>
              <a:pathLst>
                <a:path w="151" h="162">
                  <a:moveTo>
                    <a:pt x="123" y="162"/>
                  </a:moveTo>
                  <a:lnTo>
                    <a:pt x="151" y="129"/>
                  </a:lnTo>
                  <a:lnTo>
                    <a:pt x="137" y="58"/>
                  </a:lnTo>
                  <a:lnTo>
                    <a:pt x="78" y="37"/>
                  </a:lnTo>
                  <a:lnTo>
                    <a:pt x="72" y="0"/>
                  </a:lnTo>
                  <a:lnTo>
                    <a:pt x="0" y="2"/>
                  </a:lnTo>
                  <a:lnTo>
                    <a:pt x="4" y="94"/>
                  </a:lnTo>
                  <a:lnTo>
                    <a:pt x="67" y="162"/>
                  </a:lnTo>
                  <a:lnTo>
                    <a:pt x="123" y="1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42" name="Freeform 60"/>
            <p:cNvSpPr>
              <a:spLocks/>
            </p:cNvSpPr>
            <p:nvPr/>
          </p:nvSpPr>
          <p:spPr bwMode="auto">
            <a:xfrm>
              <a:off x="1023" y="1470"/>
              <a:ext cx="278" cy="133"/>
            </a:xfrm>
            <a:custGeom>
              <a:avLst/>
              <a:gdLst/>
              <a:ahLst/>
              <a:cxnLst>
                <a:cxn ang="0">
                  <a:pos x="354" y="33"/>
                </a:cxn>
                <a:cxn ang="0">
                  <a:pos x="159" y="16"/>
                </a:cxn>
                <a:cxn ang="0">
                  <a:pos x="80" y="0"/>
                </a:cxn>
                <a:cxn ang="0">
                  <a:pos x="101" y="33"/>
                </a:cxn>
                <a:cxn ang="0">
                  <a:pos x="0" y="169"/>
                </a:cxn>
                <a:cxn ang="0">
                  <a:pos x="0" y="226"/>
                </a:cxn>
                <a:cxn ang="0">
                  <a:pos x="35" y="261"/>
                </a:cxn>
                <a:cxn ang="0">
                  <a:pos x="62" y="310"/>
                </a:cxn>
                <a:cxn ang="0">
                  <a:pos x="140" y="304"/>
                </a:cxn>
                <a:cxn ang="0">
                  <a:pos x="140" y="271"/>
                </a:cxn>
                <a:cxn ang="0">
                  <a:pos x="182" y="265"/>
                </a:cxn>
                <a:cxn ang="0">
                  <a:pos x="247" y="146"/>
                </a:cxn>
                <a:cxn ang="0">
                  <a:pos x="290" y="181"/>
                </a:cxn>
                <a:cxn ang="0">
                  <a:pos x="247" y="208"/>
                </a:cxn>
                <a:cxn ang="0">
                  <a:pos x="247" y="282"/>
                </a:cxn>
                <a:cxn ang="0">
                  <a:pos x="282" y="261"/>
                </a:cxn>
                <a:cxn ang="0">
                  <a:pos x="247" y="319"/>
                </a:cxn>
                <a:cxn ang="0">
                  <a:pos x="247" y="351"/>
                </a:cxn>
                <a:cxn ang="0">
                  <a:pos x="374" y="380"/>
                </a:cxn>
                <a:cxn ang="0">
                  <a:pos x="540" y="405"/>
                </a:cxn>
                <a:cxn ang="0">
                  <a:pos x="620" y="355"/>
                </a:cxn>
                <a:cxn ang="0">
                  <a:pos x="693" y="405"/>
                </a:cxn>
                <a:cxn ang="0">
                  <a:pos x="840" y="411"/>
                </a:cxn>
                <a:cxn ang="0">
                  <a:pos x="845" y="366"/>
                </a:cxn>
                <a:cxn ang="0">
                  <a:pos x="765" y="298"/>
                </a:cxn>
                <a:cxn ang="0">
                  <a:pos x="800" y="216"/>
                </a:cxn>
                <a:cxn ang="0">
                  <a:pos x="851" y="159"/>
                </a:cxn>
                <a:cxn ang="0">
                  <a:pos x="863" y="86"/>
                </a:cxn>
                <a:cxn ang="0">
                  <a:pos x="711" y="78"/>
                </a:cxn>
                <a:cxn ang="0">
                  <a:pos x="693" y="169"/>
                </a:cxn>
                <a:cxn ang="0">
                  <a:pos x="626" y="181"/>
                </a:cxn>
                <a:cxn ang="0">
                  <a:pos x="602" y="237"/>
                </a:cxn>
                <a:cxn ang="0">
                  <a:pos x="528" y="124"/>
                </a:cxn>
                <a:cxn ang="0">
                  <a:pos x="483" y="169"/>
                </a:cxn>
                <a:cxn ang="0">
                  <a:pos x="456" y="136"/>
                </a:cxn>
                <a:cxn ang="0">
                  <a:pos x="467" y="86"/>
                </a:cxn>
                <a:cxn ang="0">
                  <a:pos x="374" y="78"/>
                </a:cxn>
                <a:cxn ang="0">
                  <a:pos x="354" y="33"/>
                </a:cxn>
              </a:cxnLst>
              <a:rect l="0" t="0" r="r" b="b"/>
              <a:pathLst>
                <a:path w="863" h="411">
                  <a:moveTo>
                    <a:pt x="354" y="33"/>
                  </a:moveTo>
                  <a:lnTo>
                    <a:pt x="159" y="16"/>
                  </a:lnTo>
                  <a:lnTo>
                    <a:pt x="80" y="0"/>
                  </a:lnTo>
                  <a:lnTo>
                    <a:pt x="101" y="33"/>
                  </a:lnTo>
                  <a:lnTo>
                    <a:pt x="0" y="169"/>
                  </a:lnTo>
                  <a:lnTo>
                    <a:pt x="0" y="226"/>
                  </a:lnTo>
                  <a:lnTo>
                    <a:pt x="35" y="261"/>
                  </a:lnTo>
                  <a:lnTo>
                    <a:pt x="62" y="310"/>
                  </a:lnTo>
                  <a:lnTo>
                    <a:pt x="140" y="304"/>
                  </a:lnTo>
                  <a:lnTo>
                    <a:pt x="140" y="271"/>
                  </a:lnTo>
                  <a:lnTo>
                    <a:pt x="182" y="265"/>
                  </a:lnTo>
                  <a:lnTo>
                    <a:pt x="247" y="146"/>
                  </a:lnTo>
                  <a:lnTo>
                    <a:pt x="290" y="181"/>
                  </a:lnTo>
                  <a:lnTo>
                    <a:pt x="247" y="208"/>
                  </a:lnTo>
                  <a:lnTo>
                    <a:pt x="247" y="282"/>
                  </a:lnTo>
                  <a:lnTo>
                    <a:pt x="282" y="261"/>
                  </a:lnTo>
                  <a:lnTo>
                    <a:pt x="247" y="319"/>
                  </a:lnTo>
                  <a:lnTo>
                    <a:pt x="247" y="351"/>
                  </a:lnTo>
                  <a:lnTo>
                    <a:pt x="374" y="380"/>
                  </a:lnTo>
                  <a:lnTo>
                    <a:pt x="540" y="405"/>
                  </a:lnTo>
                  <a:lnTo>
                    <a:pt x="620" y="355"/>
                  </a:lnTo>
                  <a:lnTo>
                    <a:pt x="693" y="405"/>
                  </a:lnTo>
                  <a:lnTo>
                    <a:pt x="840" y="411"/>
                  </a:lnTo>
                  <a:lnTo>
                    <a:pt x="845" y="366"/>
                  </a:lnTo>
                  <a:lnTo>
                    <a:pt x="765" y="298"/>
                  </a:lnTo>
                  <a:lnTo>
                    <a:pt x="800" y="216"/>
                  </a:lnTo>
                  <a:lnTo>
                    <a:pt x="851" y="159"/>
                  </a:lnTo>
                  <a:lnTo>
                    <a:pt x="863" y="86"/>
                  </a:lnTo>
                  <a:lnTo>
                    <a:pt x="711" y="78"/>
                  </a:lnTo>
                  <a:lnTo>
                    <a:pt x="693" y="169"/>
                  </a:lnTo>
                  <a:lnTo>
                    <a:pt x="626" y="181"/>
                  </a:lnTo>
                  <a:lnTo>
                    <a:pt x="602" y="237"/>
                  </a:lnTo>
                  <a:lnTo>
                    <a:pt x="528" y="124"/>
                  </a:lnTo>
                  <a:lnTo>
                    <a:pt x="483" y="169"/>
                  </a:lnTo>
                  <a:lnTo>
                    <a:pt x="456" y="136"/>
                  </a:lnTo>
                  <a:lnTo>
                    <a:pt x="467" y="86"/>
                  </a:lnTo>
                  <a:lnTo>
                    <a:pt x="374" y="78"/>
                  </a:lnTo>
                  <a:lnTo>
                    <a:pt x="354" y="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43" name="Freeform 61"/>
            <p:cNvSpPr>
              <a:spLocks/>
            </p:cNvSpPr>
            <p:nvPr/>
          </p:nvSpPr>
          <p:spPr bwMode="auto">
            <a:xfrm>
              <a:off x="1307" y="1491"/>
              <a:ext cx="79" cy="87"/>
            </a:xfrm>
            <a:custGeom>
              <a:avLst/>
              <a:gdLst/>
              <a:ahLst/>
              <a:cxnLst>
                <a:cxn ang="0">
                  <a:pos x="249" y="21"/>
                </a:cxn>
                <a:cxn ang="0">
                  <a:pos x="170" y="0"/>
                </a:cxn>
                <a:cxn ang="0">
                  <a:pos x="86" y="21"/>
                </a:cxn>
                <a:cxn ang="0">
                  <a:pos x="55" y="69"/>
                </a:cxn>
                <a:cxn ang="0">
                  <a:pos x="108" y="69"/>
                </a:cxn>
                <a:cxn ang="0">
                  <a:pos x="86" y="102"/>
                </a:cxn>
                <a:cxn ang="0">
                  <a:pos x="0" y="114"/>
                </a:cxn>
                <a:cxn ang="0">
                  <a:pos x="34" y="176"/>
                </a:cxn>
                <a:cxn ang="0">
                  <a:pos x="75" y="170"/>
                </a:cxn>
                <a:cxn ang="0">
                  <a:pos x="86" y="204"/>
                </a:cxn>
                <a:cxn ang="0">
                  <a:pos x="135" y="270"/>
                </a:cxn>
                <a:cxn ang="0">
                  <a:pos x="243" y="198"/>
                </a:cxn>
                <a:cxn ang="0">
                  <a:pos x="208" y="159"/>
                </a:cxn>
                <a:cxn ang="0">
                  <a:pos x="243" y="137"/>
                </a:cxn>
                <a:cxn ang="0">
                  <a:pos x="215" y="86"/>
                </a:cxn>
                <a:cxn ang="0">
                  <a:pos x="249" y="57"/>
                </a:cxn>
                <a:cxn ang="0">
                  <a:pos x="249" y="21"/>
                </a:cxn>
              </a:cxnLst>
              <a:rect l="0" t="0" r="r" b="b"/>
              <a:pathLst>
                <a:path w="249" h="270">
                  <a:moveTo>
                    <a:pt x="249" y="21"/>
                  </a:moveTo>
                  <a:lnTo>
                    <a:pt x="170" y="0"/>
                  </a:lnTo>
                  <a:lnTo>
                    <a:pt x="86" y="21"/>
                  </a:lnTo>
                  <a:lnTo>
                    <a:pt x="55" y="69"/>
                  </a:lnTo>
                  <a:lnTo>
                    <a:pt x="108" y="69"/>
                  </a:lnTo>
                  <a:lnTo>
                    <a:pt x="86" y="102"/>
                  </a:lnTo>
                  <a:lnTo>
                    <a:pt x="0" y="114"/>
                  </a:lnTo>
                  <a:lnTo>
                    <a:pt x="34" y="176"/>
                  </a:lnTo>
                  <a:lnTo>
                    <a:pt x="75" y="170"/>
                  </a:lnTo>
                  <a:lnTo>
                    <a:pt x="86" y="204"/>
                  </a:lnTo>
                  <a:lnTo>
                    <a:pt x="135" y="270"/>
                  </a:lnTo>
                  <a:lnTo>
                    <a:pt x="243" y="198"/>
                  </a:lnTo>
                  <a:lnTo>
                    <a:pt x="208" y="159"/>
                  </a:lnTo>
                  <a:lnTo>
                    <a:pt x="243" y="137"/>
                  </a:lnTo>
                  <a:lnTo>
                    <a:pt x="215" y="86"/>
                  </a:lnTo>
                  <a:lnTo>
                    <a:pt x="249" y="57"/>
                  </a:lnTo>
                  <a:lnTo>
                    <a:pt x="249" y="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44" name="Freeform 62"/>
            <p:cNvSpPr>
              <a:spLocks/>
            </p:cNvSpPr>
            <p:nvPr/>
          </p:nvSpPr>
          <p:spPr bwMode="auto">
            <a:xfrm>
              <a:off x="1313" y="1436"/>
              <a:ext cx="92" cy="4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33"/>
                </a:cxn>
                <a:cxn ang="0">
                  <a:pos x="57" y="101"/>
                </a:cxn>
                <a:cxn ang="0">
                  <a:pos x="156" y="95"/>
                </a:cxn>
                <a:cxn ang="0">
                  <a:pos x="129" y="129"/>
                </a:cxn>
                <a:cxn ang="0">
                  <a:pos x="253" y="140"/>
                </a:cxn>
                <a:cxn ang="0">
                  <a:pos x="274" y="74"/>
                </a:cxn>
                <a:cxn ang="0">
                  <a:pos x="288" y="0"/>
                </a:cxn>
                <a:cxn ang="0">
                  <a:pos x="156" y="6"/>
                </a:cxn>
                <a:cxn ang="0">
                  <a:pos x="135" y="50"/>
                </a:cxn>
                <a:cxn ang="0">
                  <a:pos x="57" y="33"/>
                </a:cxn>
                <a:cxn ang="0">
                  <a:pos x="16" y="0"/>
                </a:cxn>
              </a:cxnLst>
              <a:rect l="0" t="0" r="r" b="b"/>
              <a:pathLst>
                <a:path w="288" h="140">
                  <a:moveTo>
                    <a:pt x="16" y="0"/>
                  </a:moveTo>
                  <a:lnTo>
                    <a:pt x="0" y="33"/>
                  </a:lnTo>
                  <a:lnTo>
                    <a:pt x="57" y="101"/>
                  </a:lnTo>
                  <a:lnTo>
                    <a:pt x="156" y="95"/>
                  </a:lnTo>
                  <a:lnTo>
                    <a:pt x="129" y="129"/>
                  </a:lnTo>
                  <a:lnTo>
                    <a:pt x="253" y="140"/>
                  </a:lnTo>
                  <a:lnTo>
                    <a:pt x="274" y="74"/>
                  </a:lnTo>
                  <a:lnTo>
                    <a:pt x="288" y="0"/>
                  </a:lnTo>
                  <a:lnTo>
                    <a:pt x="156" y="6"/>
                  </a:lnTo>
                  <a:lnTo>
                    <a:pt x="135" y="50"/>
                  </a:lnTo>
                  <a:lnTo>
                    <a:pt x="57" y="3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45" name="Freeform 63"/>
            <p:cNvSpPr>
              <a:spLocks/>
            </p:cNvSpPr>
            <p:nvPr/>
          </p:nvSpPr>
          <p:spPr bwMode="auto">
            <a:xfrm>
              <a:off x="1463" y="1495"/>
              <a:ext cx="326" cy="308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96" y="46"/>
                </a:cxn>
                <a:cxn ang="0">
                  <a:pos x="0" y="183"/>
                </a:cxn>
                <a:cxn ang="0">
                  <a:pos x="29" y="283"/>
                </a:cxn>
                <a:cxn ang="0">
                  <a:pos x="195" y="327"/>
                </a:cxn>
                <a:cxn ang="0">
                  <a:pos x="393" y="327"/>
                </a:cxn>
                <a:cxn ang="0">
                  <a:pos x="440" y="411"/>
                </a:cxn>
                <a:cxn ang="0">
                  <a:pos x="534" y="419"/>
                </a:cxn>
                <a:cxn ang="0">
                  <a:pos x="602" y="503"/>
                </a:cxn>
                <a:cxn ang="0">
                  <a:pos x="558" y="594"/>
                </a:cxn>
                <a:cxn ang="0">
                  <a:pos x="477" y="682"/>
                </a:cxn>
                <a:cxn ang="0">
                  <a:pos x="384" y="678"/>
                </a:cxn>
                <a:cxn ang="0">
                  <a:pos x="315" y="715"/>
                </a:cxn>
                <a:cxn ang="0">
                  <a:pos x="534" y="762"/>
                </a:cxn>
                <a:cxn ang="0">
                  <a:pos x="642" y="901"/>
                </a:cxn>
                <a:cxn ang="0">
                  <a:pos x="783" y="952"/>
                </a:cxn>
                <a:cxn ang="0">
                  <a:pos x="783" y="914"/>
                </a:cxn>
                <a:cxn ang="0">
                  <a:pos x="714" y="823"/>
                </a:cxn>
                <a:cxn ang="0">
                  <a:pos x="834" y="897"/>
                </a:cxn>
                <a:cxn ang="0">
                  <a:pos x="875" y="864"/>
                </a:cxn>
                <a:cxn ang="0">
                  <a:pos x="789" y="723"/>
                </a:cxn>
                <a:cxn ang="0">
                  <a:pos x="777" y="639"/>
                </a:cxn>
                <a:cxn ang="0">
                  <a:pos x="840" y="639"/>
                </a:cxn>
                <a:cxn ang="0">
                  <a:pos x="875" y="723"/>
                </a:cxn>
                <a:cxn ang="0">
                  <a:pos x="963" y="741"/>
                </a:cxn>
                <a:cxn ang="0">
                  <a:pos x="1019" y="655"/>
                </a:cxn>
                <a:cxn ang="0">
                  <a:pos x="1019" y="561"/>
                </a:cxn>
                <a:cxn ang="0">
                  <a:pos x="912" y="495"/>
                </a:cxn>
                <a:cxn ang="0">
                  <a:pos x="861" y="495"/>
                </a:cxn>
                <a:cxn ang="0">
                  <a:pos x="834" y="452"/>
                </a:cxn>
                <a:cxn ang="0">
                  <a:pos x="759" y="419"/>
                </a:cxn>
                <a:cxn ang="0">
                  <a:pos x="867" y="406"/>
                </a:cxn>
                <a:cxn ang="0">
                  <a:pos x="850" y="361"/>
                </a:cxn>
                <a:cxn ang="0">
                  <a:pos x="777" y="288"/>
                </a:cxn>
                <a:cxn ang="0">
                  <a:pos x="777" y="226"/>
                </a:cxn>
                <a:cxn ang="0">
                  <a:pos x="642" y="210"/>
                </a:cxn>
                <a:cxn ang="0">
                  <a:pos x="630" y="169"/>
                </a:cxn>
                <a:cxn ang="0">
                  <a:pos x="552" y="130"/>
                </a:cxn>
                <a:cxn ang="0">
                  <a:pos x="495" y="36"/>
                </a:cxn>
                <a:cxn ang="0">
                  <a:pos x="343" y="31"/>
                </a:cxn>
                <a:cxn ang="0">
                  <a:pos x="230" y="54"/>
                </a:cxn>
                <a:cxn ang="0">
                  <a:pos x="168" y="187"/>
                </a:cxn>
                <a:cxn ang="0">
                  <a:pos x="195" y="36"/>
                </a:cxn>
                <a:cxn ang="0">
                  <a:pos x="180" y="0"/>
                </a:cxn>
              </a:cxnLst>
              <a:rect l="0" t="0" r="r" b="b"/>
              <a:pathLst>
                <a:path w="1019" h="952">
                  <a:moveTo>
                    <a:pt x="180" y="0"/>
                  </a:moveTo>
                  <a:lnTo>
                    <a:pt x="96" y="46"/>
                  </a:lnTo>
                  <a:lnTo>
                    <a:pt x="0" y="183"/>
                  </a:lnTo>
                  <a:lnTo>
                    <a:pt x="29" y="283"/>
                  </a:lnTo>
                  <a:lnTo>
                    <a:pt x="195" y="327"/>
                  </a:lnTo>
                  <a:lnTo>
                    <a:pt x="393" y="327"/>
                  </a:lnTo>
                  <a:lnTo>
                    <a:pt x="440" y="411"/>
                  </a:lnTo>
                  <a:lnTo>
                    <a:pt x="534" y="419"/>
                  </a:lnTo>
                  <a:lnTo>
                    <a:pt x="602" y="503"/>
                  </a:lnTo>
                  <a:lnTo>
                    <a:pt x="558" y="594"/>
                  </a:lnTo>
                  <a:lnTo>
                    <a:pt x="477" y="682"/>
                  </a:lnTo>
                  <a:lnTo>
                    <a:pt x="384" y="678"/>
                  </a:lnTo>
                  <a:lnTo>
                    <a:pt x="315" y="715"/>
                  </a:lnTo>
                  <a:lnTo>
                    <a:pt x="534" y="762"/>
                  </a:lnTo>
                  <a:lnTo>
                    <a:pt x="642" y="901"/>
                  </a:lnTo>
                  <a:lnTo>
                    <a:pt x="783" y="952"/>
                  </a:lnTo>
                  <a:lnTo>
                    <a:pt x="783" y="914"/>
                  </a:lnTo>
                  <a:lnTo>
                    <a:pt x="714" y="823"/>
                  </a:lnTo>
                  <a:lnTo>
                    <a:pt x="834" y="897"/>
                  </a:lnTo>
                  <a:lnTo>
                    <a:pt x="875" y="864"/>
                  </a:lnTo>
                  <a:lnTo>
                    <a:pt x="789" y="723"/>
                  </a:lnTo>
                  <a:lnTo>
                    <a:pt x="777" y="639"/>
                  </a:lnTo>
                  <a:lnTo>
                    <a:pt x="840" y="639"/>
                  </a:lnTo>
                  <a:lnTo>
                    <a:pt x="875" y="723"/>
                  </a:lnTo>
                  <a:lnTo>
                    <a:pt x="963" y="741"/>
                  </a:lnTo>
                  <a:lnTo>
                    <a:pt x="1019" y="655"/>
                  </a:lnTo>
                  <a:lnTo>
                    <a:pt x="1019" y="561"/>
                  </a:lnTo>
                  <a:lnTo>
                    <a:pt x="912" y="495"/>
                  </a:lnTo>
                  <a:lnTo>
                    <a:pt x="861" y="495"/>
                  </a:lnTo>
                  <a:lnTo>
                    <a:pt x="834" y="452"/>
                  </a:lnTo>
                  <a:lnTo>
                    <a:pt x="759" y="419"/>
                  </a:lnTo>
                  <a:lnTo>
                    <a:pt x="867" y="406"/>
                  </a:lnTo>
                  <a:lnTo>
                    <a:pt x="850" y="361"/>
                  </a:lnTo>
                  <a:lnTo>
                    <a:pt x="777" y="288"/>
                  </a:lnTo>
                  <a:lnTo>
                    <a:pt x="777" y="226"/>
                  </a:lnTo>
                  <a:lnTo>
                    <a:pt x="642" y="210"/>
                  </a:lnTo>
                  <a:lnTo>
                    <a:pt x="630" y="169"/>
                  </a:lnTo>
                  <a:lnTo>
                    <a:pt x="552" y="130"/>
                  </a:lnTo>
                  <a:lnTo>
                    <a:pt x="495" y="36"/>
                  </a:lnTo>
                  <a:lnTo>
                    <a:pt x="343" y="31"/>
                  </a:lnTo>
                  <a:lnTo>
                    <a:pt x="230" y="54"/>
                  </a:lnTo>
                  <a:lnTo>
                    <a:pt x="168" y="187"/>
                  </a:lnTo>
                  <a:lnTo>
                    <a:pt x="195" y="36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46" name="Freeform 64"/>
            <p:cNvSpPr>
              <a:spLocks/>
            </p:cNvSpPr>
            <p:nvPr/>
          </p:nvSpPr>
          <p:spPr bwMode="auto">
            <a:xfrm>
              <a:off x="1443" y="1689"/>
              <a:ext cx="91" cy="10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96" y="84"/>
                </a:cxn>
                <a:cxn ang="0">
                  <a:pos x="12" y="174"/>
                </a:cxn>
                <a:cxn ang="0">
                  <a:pos x="0" y="236"/>
                </a:cxn>
                <a:cxn ang="0">
                  <a:pos x="96" y="209"/>
                </a:cxn>
                <a:cxn ang="0">
                  <a:pos x="129" y="230"/>
                </a:cxn>
                <a:cxn ang="0">
                  <a:pos x="67" y="260"/>
                </a:cxn>
                <a:cxn ang="0">
                  <a:pos x="114" y="320"/>
                </a:cxn>
                <a:cxn ang="0">
                  <a:pos x="174" y="281"/>
                </a:cxn>
                <a:cxn ang="0">
                  <a:pos x="203" y="221"/>
                </a:cxn>
                <a:cxn ang="0">
                  <a:pos x="287" y="201"/>
                </a:cxn>
                <a:cxn ang="0">
                  <a:pos x="243" y="137"/>
                </a:cxn>
                <a:cxn ang="0">
                  <a:pos x="141" y="51"/>
                </a:cxn>
                <a:cxn ang="0">
                  <a:pos x="114" y="0"/>
                </a:cxn>
              </a:cxnLst>
              <a:rect l="0" t="0" r="r" b="b"/>
              <a:pathLst>
                <a:path w="287" h="320">
                  <a:moveTo>
                    <a:pt x="114" y="0"/>
                  </a:moveTo>
                  <a:lnTo>
                    <a:pt x="96" y="84"/>
                  </a:lnTo>
                  <a:lnTo>
                    <a:pt x="12" y="174"/>
                  </a:lnTo>
                  <a:lnTo>
                    <a:pt x="0" y="236"/>
                  </a:lnTo>
                  <a:lnTo>
                    <a:pt x="96" y="209"/>
                  </a:lnTo>
                  <a:lnTo>
                    <a:pt x="129" y="230"/>
                  </a:lnTo>
                  <a:lnTo>
                    <a:pt x="67" y="260"/>
                  </a:lnTo>
                  <a:lnTo>
                    <a:pt x="114" y="320"/>
                  </a:lnTo>
                  <a:lnTo>
                    <a:pt x="174" y="281"/>
                  </a:lnTo>
                  <a:lnTo>
                    <a:pt x="203" y="221"/>
                  </a:lnTo>
                  <a:lnTo>
                    <a:pt x="287" y="201"/>
                  </a:lnTo>
                  <a:lnTo>
                    <a:pt x="243" y="137"/>
                  </a:lnTo>
                  <a:lnTo>
                    <a:pt x="141" y="5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47" name="Freeform 65"/>
            <p:cNvSpPr>
              <a:spLocks/>
            </p:cNvSpPr>
            <p:nvPr/>
          </p:nvSpPr>
          <p:spPr bwMode="auto">
            <a:xfrm>
              <a:off x="1513" y="1775"/>
              <a:ext cx="20" cy="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6" y="22"/>
                </a:cxn>
                <a:cxn ang="0">
                  <a:pos x="0" y="67"/>
                </a:cxn>
                <a:cxn ang="0">
                  <a:pos x="37" y="67"/>
                </a:cxn>
                <a:cxn ang="0">
                  <a:pos x="61" y="0"/>
                </a:cxn>
              </a:cxnLst>
              <a:rect l="0" t="0" r="r" b="b"/>
              <a:pathLst>
                <a:path w="61" h="67">
                  <a:moveTo>
                    <a:pt x="61" y="0"/>
                  </a:moveTo>
                  <a:lnTo>
                    <a:pt x="16" y="22"/>
                  </a:lnTo>
                  <a:lnTo>
                    <a:pt x="0" y="67"/>
                  </a:lnTo>
                  <a:lnTo>
                    <a:pt x="37" y="67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48" name="Freeform 66"/>
            <p:cNvSpPr>
              <a:spLocks/>
            </p:cNvSpPr>
            <p:nvPr/>
          </p:nvSpPr>
          <p:spPr bwMode="auto">
            <a:xfrm>
              <a:off x="1430" y="1247"/>
              <a:ext cx="426" cy="189"/>
            </a:xfrm>
            <a:custGeom>
              <a:avLst/>
              <a:gdLst/>
              <a:ahLst/>
              <a:cxnLst>
                <a:cxn ang="0">
                  <a:pos x="1330" y="88"/>
                </a:cxn>
                <a:cxn ang="0">
                  <a:pos x="1178" y="52"/>
                </a:cxn>
                <a:cxn ang="0">
                  <a:pos x="1032" y="47"/>
                </a:cxn>
                <a:cxn ang="0">
                  <a:pos x="930" y="0"/>
                </a:cxn>
                <a:cxn ang="0">
                  <a:pos x="648" y="15"/>
                </a:cxn>
                <a:cxn ang="0">
                  <a:pos x="552" y="52"/>
                </a:cxn>
                <a:cxn ang="0">
                  <a:pos x="384" y="52"/>
                </a:cxn>
                <a:cxn ang="0">
                  <a:pos x="350" y="99"/>
                </a:cxn>
                <a:cxn ang="0">
                  <a:pos x="207" y="103"/>
                </a:cxn>
                <a:cxn ang="0">
                  <a:pos x="366" y="193"/>
                </a:cxn>
                <a:cxn ang="0">
                  <a:pos x="326" y="236"/>
                </a:cxn>
                <a:cxn ang="0">
                  <a:pos x="235" y="189"/>
                </a:cxn>
                <a:cxn ang="0">
                  <a:pos x="180" y="166"/>
                </a:cxn>
                <a:cxn ang="0">
                  <a:pos x="162" y="130"/>
                </a:cxn>
                <a:cxn ang="0">
                  <a:pos x="80" y="138"/>
                </a:cxn>
                <a:cxn ang="0">
                  <a:pos x="6" y="175"/>
                </a:cxn>
                <a:cxn ang="0">
                  <a:pos x="0" y="301"/>
                </a:cxn>
                <a:cxn ang="0">
                  <a:pos x="61" y="323"/>
                </a:cxn>
                <a:cxn ang="0">
                  <a:pos x="153" y="323"/>
                </a:cxn>
                <a:cxn ang="0">
                  <a:pos x="90" y="382"/>
                </a:cxn>
                <a:cxn ang="0">
                  <a:pos x="176" y="460"/>
                </a:cxn>
                <a:cxn ang="0">
                  <a:pos x="203" y="413"/>
                </a:cxn>
                <a:cxn ang="0">
                  <a:pos x="350" y="323"/>
                </a:cxn>
                <a:cxn ang="0">
                  <a:pos x="396" y="337"/>
                </a:cxn>
                <a:cxn ang="0">
                  <a:pos x="264" y="411"/>
                </a:cxn>
                <a:cxn ang="0">
                  <a:pos x="342" y="448"/>
                </a:cxn>
                <a:cxn ang="0">
                  <a:pos x="270" y="469"/>
                </a:cxn>
                <a:cxn ang="0">
                  <a:pos x="207" y="542"/>
                </a:cxn>
                <a:cxn ang="0">
                  <a:pos x="332" y="571"/>
                </a:cxn>
                <a:cxn ang="0">
                  <a:pos x="636" y="583"/>
                </a:cxn>
                <a:cxn ang="0">
                  <a:pos x="568" y="528"/>
                </a:cxn>
                <a:cxn ang="0">
                  <a:pos x="654" y="475"/>
                </a:cxn>
                <a:cxn ang="0">
                  <a:pos x="695" y="387"/>
                </a:cxn>
                <a:cxn ang="0">
                  <a:pos x="788" y="376"/>
                </a:cxn>
                <a:cxn ang="0">
                  <a:pos x="777" y="323"/>
                </a:cxn>
                <a:cxn ang="0">
                  <a:pos x="903" y="319"/>
                </a:cxn>
                <a:cxn ang="0">
                  <a:pos x="979" y="228"/>
                </a:cxn>
                <a:cxn ang="0">
                  <a:pos x="1131" y="201"/>
                </a:cxn>
                <a:cxn ang="0">
                  <a:pos x="1245" y="121"/>
                </a:cxn>
                <a:cxn ang="0">
                  <a:pos x="1330" y="88"/>
                </a:cxn>
              </a:cxnLst>
              <a:rect l="0" t="0" r="r" b="b"/>
              <a:pathLst>
                <a:path w="1330" h="583">
                  <a:moveTo>
                    <a:pt x="1330" y="88"/>
                  </a:moveTo>
                  <a:lnTo>
                    <a:pt x="1178" y="52"/>
                  </a:lnTo>
                  <a:lnTo>
                    <a:pt x="1032" y="47"/>
                  </a:lnTo>
                  <a:lnTo>
                    <a:pt x="930" y="0"/>
                  </a:lnTo>
                  <a:lnTo>
                    <a:pt x="648" y="15"/>
                  </a:lnTo>
                  <a:lnTo>
                    <a:pt x="552" y="52"/>
                  </a:lnTo>
                  <a:lnTo>
                    <a:pt x="384" y="52"/>
                  </a:lnTo>
                  <a:lnTo>
                    <a:pt x="350" y="99"/>
                  </a:lnTo>
                  <a:lnTo>
                    <a:pt x="207" y="103"/>
                  </a:lnTo>
                  <a:lnTo>
                    <a:pt x="366" y="193"/>
                  </a:lnTo>
                  <a:lnTo>
                    <a:pt x="326" y="236"/>
                  </a:lnTo>
                  <a:lnTo>
                    <a:pt x="235" y="189"/>
                  </a:lnTo>
                  <a:lnTo>
                    <a:pt x="180" y="166"/>
                  </a:lnTo>
                  <a:lnTo>
                    <a:pt x="162" y="130"/>
                  </a:lnTo>
                  <a:lnTo>
                    <a:pt x="80" y="138"/>
                  </a:lnTo>
                  <a:lnTo>
                    <a:pt x="6" y="175"/>
                  </a:lnTo>
                  <a:lnTo>
                    <a:pt x="0" y="301"/>
                  </a:lnTo>
                  <a:lnTo>
                    <a:pt x="61" y="323"/>
                  </a:lnTo>
                  <a:lnTo>
                    <a:pt x="153" y="323"/>
                  </a:lnTo>
                  <a:lnTo>
                    <a:pt x="90" y="382"/>
                  </a:lnTo>
                  <a:lnTo>
                    <a:pt x="176" y="460"/>
                  </a:lnTo>
                  <a:lnTo>
                    <a:pt x="203" y="413"/>
                  </a:lnTo>
                  <a:lnTo>
                    <a:pt x="350" y="323"/>
                  </a:lnTo>
                  <a:lnTo>
                    <a:pt x="396" y="337"/>
                  </a:lnTo>
                  <a:lnTo>
                    <a:pt x="264" y="411"/>
                  </a:lnTo>
                  <a:lnTo>
                    <a:pt x="342" y="448"/>
                  </a:lnTo>
                  <a:lnTo>
                    <a:pt x="270" y="469"/>
                  </a:lnTo>
                  <a:lnTo>
                    <a:pt x="207" y="542"/>
                  </a:lnTo>
                  <a:lnTo>
                    <a:pt x="332" y="571"/>
                  </a:lnTo>
                  <a:lnTo>
                    <a:pt x="636" y="583"/>
                  </a:lnTo>
                  <a:lnTo>
                    <a:pt x="568" y="528"/>
                  </a:lnTo>
                  <a:lnTo>
                    <a:pt x="654" y="475"/>
                  </a:lnTo>
                  <a:lnTo>
                    <a:pt x="695" y="387"/>
                  </a:lnTo>
                  <a:lnTo>
                    <a:pt x="788" y="376"/>
                  </a:lnTo>
                  <a:lnTo>
                    <a:pt x="777" y="323"/>
                  </a:lnTo>
                  <a:lnTo>
                    <a:pt x="903" y="319"/>
                  </a:lnTo>
                  <a:lnTo>
                    <a:pt x="979" y="228"/>
                  </a:lnTo>
                  <a:lnTo>
                    <a:pt x="1131" y="201"/>
                  </a:lnTo>
                  <a:lnTo>
                    <a:pt x="1245" y="121"/>
                  </a:lnTo>
                  <a:lnTo>
                    <a:pt x="1330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49" name="Freeform 67"/>
            <p:cNvSpPr>
              <a:spLocks/>
            </p:cNvSpPr>
            <p:nvPr/>
          </p:nvSpPr>
          <p:spPr bwMode="auto">
            <a:xfrm>
              <a:off x="1413" y="1427"/>
              <a:ext cx="207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39"/>
                </a:cxn>
                <a:cxn ang="0">
                  <a:pos x="229" y="28"/>
                </a:cxn>
                <a:cxn ang="0">
                  <a:pos x="370" y="114"/>
                </a:cxn>
                <a:cxn ang="0">
                  <a:pos x="642" y="114"/>
                </a:cxn>
                <a:cxn ang="0">
                  <a:pos x="607" y="207"/>
                </a:cxn>
                <a:cxn ang="0">
                  <a:pos x="364" y="196"/>
                </a:cxn>
                <a:cxn ang="0">
                  <a:pos x="217" y="168"/>
                </a:cxn>
                <a:cxn ang="0">
                  <a:pos x="133" y="151"/>
                </a:cxn>
                <a:cxn ang="0">
                  <a:pos x="88" y="69"/>
                </a:cxn>
                <a:cxn ang="0">
                  <a:pos x="0" y="61"/>
                </a:cxn>
                <a:cxn ang="0">
                  <a:pos x="0" y="0"/>
                </a:cxn>
              </a:cxnLst>
              <a:rect l="0" t="0" r="r" b="b"/>
              <a:pathLst>
                <a:path w="642" h="207">
                  <a:moveTo>
                    <a:pt x="0" y="0"/>
                  </a:moveTo>
                  <a:lnTo>
                    <a:pt x="110" y="39"/>
                  </a:lnTo>
                  <a:lnTo>
                    <a:pt x="229" y="28"/>
                  </a:lnTo>
                  <a:lnTo>
                    <a:pt x="370" y="114"/>
                  </a:lnTo>
                  <a:lnTo>
                    <a:pt x="642" y="114"/>
                  </a:lnTo>
                  <a:lnTo>
                    <a:pt x="607" y="207"/>
                  </a:lnTo>
                  <a:lnTo>
                    <a:pt x="364" y="196"/>
                  </a:lnTo>
                  <a:lnTo>
                    <a:pt x="217" y="168"/>
                  </a:lnTo>
                  <a:lnTo>
                    <a:pt x="133" y="151"/>
                  </a:lnTo>
                  <a:lnTo>
                    <a:pt x="88" y="69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50" name="Freeform 68"/>
            <p:cNvSpPr>
              <a:spLocks/>
            </p:cNvSpPr>
            <p:nvPr/>
          </p:nvSpPr>
          <p:spPr bwMode="auto">
            <a:xfrm>
              <a:off x="1688" y="1231"/>
              <a:ext cx="746" cy="635"/>
            </a:xfrm>
            <a:custGeom>
              <a:avLst/>
              <a:gdLst/>
              <a:ahLst/>
              <a:cxnLst>
                <a:cxn ang="0">
                  <a:pos x="1899" y="99"/>
                </a:cxn>
                <a:cxn ang="0">
                  <a:pos x="1680" y="62"/>
                </a:cxn>
                <a:cxn ang="0">
                  <a:pos x="1697" y="21"/>
                </a:cxn>
                <a:cxn ang="0">
                  <a:pos x="1357" y="39"/>
                </a:cxn>
                <a:cxn ang="0">
                  <a:pos x="1025" y="99"/>
                </a:cxn>
                <a:cxn ang="0">
                  <a:pos x="852" y="176"/>
                </a:cxn>
                <a:cxn ang="0">
                  <a:pos x="563" y="176"/>
                </a:cxn>
                <a:cxn ang="0">
                  <a:pos x="360" y="283"/>
                </a:cxn>
                <a:cxn ang="0">
                  <a:pos x="310" y="370"/>
                </a:cxn>
                <a:cxn ang="0">
                  <a:pos x="101" y="434"/>
                </a:cxn>
                <a:cxn ang="0">
                  <a:pos x="97" y="563"/>
                </a:cxn>
                <a:cxn ang="0">
                  <a:pos x="69" y="651"/>
                </a:cxn>
                <a:cxn ang="0">
                  <a:pos x="181" y="704"/>
                </a:cxn>
                <a:cxn ang="0">
                  <a:pos x="598" y="776"/>
                </a:cxn>
                <a:cxn ang="0">
                  <a:pos x="643" y="1014"/>
                </a:cxn>
                <a:cxn ang="0">
                  <a:pos x="688" y="1103"/>
                </a:cxn>
                <a:cxn ang="0">
                  <a:pos x="598" y="1211"/>
                </a:cxn>
                <a:cxn ang="0">
                  <a:pos x="688" y="1271"/>
                </a:cxn>
                <a:cxn ang="0">
                  <a:pos x="570" y="1364"/>
                </a:cxn>
                <a:cxn ang="0">
                  <a:pos x="734" y="1706"/>
                </a:cxn>
                <a:cxn ang="0">
                  <a:pos x="822" y="1904"/>
                </a:cxn>
                <a:cxn ang="0">
                  <a:pos x="990" y="1896"/>
                </a:cxn>
                <a:cxn ang="0">
                  <a:pos x="1126" y="1542"/>
                </a:cxn>
                <a:cxn ang="0">
                  <a:pos x="1239" y="1497"/>
                </a:cxn>
                <a:cxn ang="0">
                  <a:pos x="1398" y="1431"/>
                </a:cxn>
                <a:cxn ang="0">
                  <a:pos x="1662" y="1310"/>
                </a:cxn>
                <a:cxn ang="0">
                  <a:pos x="1914" y="1217"/>
                </a:cxn>
                <a:cxn ang="0">
                  <a:pos x="1760" y="1160"/>
                </a:cxn>
                <a:cxn ang="0">
                  <a:pos x="1809" y="1131"/>
                </a:cxn>
                <a:cxn ang="0">
                  <a:pos x="1815" y="1041"/>
                </a:cxn>
                <a:cxn ang="0">
                  <a:pos x="1904" y="1025"/>
                </a:cxn>
                <a:cxn ang="0">
                  <a:pos x="1899" y="883"/>
                </a:cxn>
                <a:cxn ang="0">
                  <a:pos x="1944" y="743"/>
                </a:cxn>
                <a:cxn ang="0">
                  <a:pos x="1949" y="651"/>
                </a:cxn>
                <a:cxn ang="0">
                  <a:pos x="2052" y="671"/>
                </a:cxn>
                <a:cxn ang="0">
                  <a:pos x="1994" y="534"/>
                </a:cxn>
                <a:cxn ang="0">
                  <a:pos x="2130" y="356"/>
                </a:cxn>
                <a:cxn ang="0">
                  <a:pos x="2323" y="236"/>
                </a:cxn>
                <a:cxn ang="0">
                  <a:pos x="2181" y="191"/>
                </a:cxn>
                <a:cxn ang="0">
                  <a:pos x="1961" y="236"/>
                </a:cxn>
                <a:cxn ang="0">
                  <a:pos x="1904" y="197"/>
                </a:cxn>
                <a:cxn ang="0">
                  <a:pos x="1893" y="156"/>
                </a:cxn>
              </a:cxnLst>
              <a:rect l="0" t="0" r="r" b="b"/>
              <a:pathLst>
                <a:path w="2323" h="1961">
                  <a:moveTo>
                    <a:pt x="1961" y="146"/>
                  </a:moveTo>
                  <a:lnTo>
                    <a:pt x="1899" y="99"/>
                  </a:lnTo>
                  <a:lnTo>
                    <a:pt x="1752" y="90"/>
                  </a:lnTo>
                  <a:lnTo>
                    <a:pt x="1680" y="62"/>
                  </a:lnTo>
                  <a:lnTo>
                    <a:pt x="1561" y="90"/>
                  </a:lnTo>
                  <a:lnTo>
                    <a:pt x="1697" y="21"/>
                  </a:lnTo>
                  <a:lnTo>
                    <a:pt x="1499" y="0"/>
                  </a:lnTo>
                  <a:lnTo>
                    <a:pt x="1357" y="39"/>
                  </a:lnTo>
                  <a:lnTo>
                    <a:pt x="1134" y="56"/>
                  </a:lnTo>
                  <a:lnTo>
                    <a:pt x="1025" y="99"/>
                  </a:lnTo>
                  <a:lnTo>
                    <a:pt x="900" y="111"/>
                  </a:lnTo>
                  <a:lnTo>
                    <a:pt x="852" y="176"/>
                  </a:lnTo>
                  <a:lnTo>
                    <a:pt x="750" y="135"/>
                  </a:lnTo>
                  <a:lnTo>
                    <a:pt x="563" y="176"/>
                  </a:lnTo>
                  <a:lnTo>
                    <a:pt x="444" y="197"/>
                  </a:lnTo>
                  <a:lnTo>
                    <a:pt x="360" y="283"/>
                  </a:lnTo>
                  <a:lnTo>
                    <a:pt x="253" y="326"/>
                  </a:lnTo>
                  <a:lnTo>
                    <a:pt x="310" y="370"/>
                  </a:lnTo>
                  <a:lnTo>
                    <a:pt x="230" y="415"/>
                  </a:lnTo>
                  <a:lnTo>
                    <a:pt x="101" y="434"/>
                  </a:lnTo>
                  <a:lnTo>
                    <a:pt x="0" y="522"/>
                  </a:lnTo>
                  <a:lnTo>
                    <a:pt x="97" y="563"/>
                  </a:lnTo>
                  <a:lnTo>
                    <a:pt x="27" y="608"/>
                  </a:lnTo>
                  <a:lnTo>
                    <a:pt x="69" y="651"/>
                  </a:lnTo>
                  <a:lnTo>
                    <a:pt x="208" y="651"/>
                  </a:lnTo>
                  <a:lnTo>
                    <a:pt x="181" y="704"/>
                  </a:lnTo>
                  <a:lnTo>
                    <a:pt x="519" y="716"/>
                  </a:lnTo>
                  <a:lnTo>
                    <a:pt x="598" y="776"/>
                  </a:lnTo>
                  <a:lnTo>
                    <a:pt x="574" y="955"/>
                  </a:lnTo>
                  <a:lnTo>
                    <a:pt x="643" y="1014"/>
                  </a:lnTo>
                  <a:lnTo>
                    <a:pt x="570" y="1082"/>
                  </a:lnTo>
                  <a:lnTo>
                    <a:pt x="688" y="1103"/>
                  </a:lnTo>
                  <a:lnTo>
                    <a:pt x="586" y="1109"/>
                  </a:lnTo>
                  <a:lnTo>
                    <a:pt x="598" y="1211"/>
                  </a:lnTo>
                  <a:lnTo>
                    <a:pt x="734" y="1238"/>
                  </a:lnTo>
                  <a:lnTo>
                    <a:pt x="688" y="1271"/>
                  </a:lnTo>
                  <a:lnTo>
                    <a:pt x="604" y="1271"/>
                  </a:lnTo>
                  <a:lnTo>
                    <a:pt x="570" y="1364"/>
                  </a:lnTo>
                  <a:lnTo>
                    <a:pt x="619" y="1515"/>
                  </a:lnTo>
                  <a:lnTo>
                    <a:pt x="734" y="1706"/>
                  </a:lnTo>
                  <a:lnTo>
                    <a:pt x="734" y="1767"/>
                  </a:lnTo>
                  <a:lnTo>
                    <a:pt x="822" y="1904"/>
                  </a:lnTo>
                  <a:lnTo>
                    <a:pt x="963" y="1961"/>
                  </a:lnTo>
                  <a:lnTo>
                    <a:pt x="990" y="1896"/>
                  </a:lnTo>
                  <a:lnTo>
                    <a:pt x="1120" y="1745"/>
                  </a:lnTo>
                  <a:lnTo>
                    <a:pt x="1126" y="1542"/>
                  </a:lnTo>
                  <a:lnTo>
                    <a:pt x="1210" y="1556"/>
                  </a:lnTo>
                  <a:lnTo>
                    <a:pt x="1239" y="1497"/>
                  </a:lnTo>
                  <a:lnTo>
                    <a:pt x="1325" y="1493"/>
                  </a:lnTo>
                  <a:lnTo>
                    <a:pt x="1398" y="1431"/>
                  </a:lnTo>
                  <a:lnTo>
                    <a:pt x="1515" y="1318"/>
                  </a:lnTo>
                  <a:lnTo>
                    <a:pt x="1662" y="1310"/>
                  </a:lnTo>
                  <a:lnTo>
                    <a:pt x="1709" y="1256"/>
                  </a:lnTo>
                  <a:lnTo>
                    <a:pt x="1914" y="1217"/>
                  </a:lnTo>
                  <a:lnTo>
                    <a:pt x="1920" y="1176"/>
                  </a:lnTo>
                  <a:lnTo>
                    <a:pt x="1760" y="1160"/>
                  </a:lnTo>
                  <a:lnTo>
                    <a:pt x="1746" y="1082"/>
                  </a:lnTo>
                  <a:lnTo>
                    <a:pt x="1809" y="1131"/>
                  </a:lnTo>
                  <a:lnTo>
                    <a:pt x="1934" y="1119"/>
                  </a:lnTo>
                  <a:lnTo>
                    <a:pt x="1815" y="1041"/>
                  </a:lnTo>
                  <a:lnTo>
                    <a:pt x="1826" y="984"/>
                  </a:lnTo>
                  <a:lnTo>
                    <a:pt x="1904" y="1025"/>
                  </a:lnTo>
                  <a:lnTo>
                    <a:pt x="1944" y="945"/>
                  </a:lnTo>
                  <a:lnTo>
                    <a:pt x="1899" y="883"/>
                  </a:lnTo>
                  <a:lnTo>
                    <a:pt x="2010" y="837"/>
                  </a:lnTo>
                  <a:lnTo>
                    <a:pt x="1944" y="743"/>
                  </a:lnTo>
                  <a:lnTo>
                    <a:pt x="1994" y="743"/>
                  </a:lnTo>
                  <a:lnTo>
                    <a:pt x="1949" y="651"/>
                  </a:lnTo>
                  <a:lnTo>
                    <a:pt x="2000" y="651"/>
                  </a:lnTo>
                  <a:lnTo>
                    <a:pt x="2052" y="671"/>
                  </a:lnTo>
                  <a:lnTo>
                    <a:pt x="2073" y="608"/>
                  </a:lnTo>
                  <a:lnTo>
                    <a:pt x="1994" y="534"/>
                  </a:lnTo>
                  <a:lnTo>
                    <a:pt x="2016" y="370"/>
                  </a:lnTo>
                  <a:lnTo>
                    <a:pt x="2130" y="356"/>
                  </a:lnTo>
                  <a:lnTo>
                    <a:pt x="2152" y="297"/>
                  </a:lnTo>
                  <a:lnTo>
                    <a:pt x="2323" y="236"/>
                  </a:lnTo>
                  <a:lnTo>
                    <a:pt x="2277" y="197"/>
                  </a:lnTo>
                  <a:lnTo>
                    <a:pt x="2181" y="191"/>
                  </a:lnTo>
                  <a:lnTo>
                    <a:pt x="2085" y="248"/>
                  </a:lnTo>
                  <a:lnTo>
                    <a:pt x="1961" y="236"/>
                  </a:lnTo>
                  <a:lnTo>
                    <a:pt x="1877" y="293"/>
                  </a:lnTo>
                  <a:lnTo>
                    <a:pt x="1904" y="197"/>
                  </a:lnTo>
                  <a:lnTo>
                    <a:pt x="1787" y="177"/>
                  </a:lnTo>
                  <a:lnTo>
                    <a:pt x="1893" y="156"/>
                  </a:lnTo>
                  <a:lnTo>
                    <a:pt x="1961" y="1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51" name="Freeform 69"/>
            <p:cNvSpPr>
              <a:spLocks/>
            </p:cNvSpPr>
            <p:nvPr/>
          </p:nvSpPr>
          <p:spPr bwMode="auto">
            <a:xfrm>
              <a:off x="2246" y="1690"/>
              <a:ext cx="141" cy="88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215" y="64"/>
                </a:cxn>
                <a:cxn ang="0">
                  <a:pos x="137" y="64"/>
                </a:cxn>
                <a:cxn ang="0">
                  <a:pos x="102" y="17"/>
                </a:cxn>
                <a:cxn ang="0">
                  <a:pos x="0" y="96"/>
                </a:cxn>
                <a:cxn ang="0">
                  <a:pos x="47" y="193"/>
                </a:cxn>
                <a:cxn ang="0">
                  <a:pos x="41" y="254"/>
                </a:cxn>
                <a:cxn ang="0">
                  <a:pos x="254" y="269"/>
                </a:cxn>
                <a:cxn ang="0">
                  <a:pos x="333" y="215"/>
                </a:cxn>
                <a:cxn ang="0">
                  <a:pos x="431" y="195"/>
                </a:cxn>
                <a:cxn ang="0">
                  <a:pos x="441" y="17"/>
                </a:cxn>
                <a:cxn ang="0">
                  <a:pos x="357" y="35"/>
                </a:cxn>
                <a:cxn ang="0">
                  <a:pos x="312" y="0"/>
                </a:cxn>
              </a:cxnLst>
              <a:rect l="0" t="0" r="r" b="b"/>
              <a:pathLst>
                <a:path w="441" h="269">
                  <a:moveTo>
                    <a:pt x="312" y="0"/>
                  </a:moveTo>
                  <a:lnTo>
                    <a:pt x="215" y="64"/>
                  </a:lnTo>
                  <a:lnTo>
                    <a:pt x="137" y="64"/>
                  </a:lnTo>
                  <a:lnTo>
                    <a:pt x="102" y="17"/>
                  </a:lnTo>
                  <a:lnTo>
                    <a:pt x="0" y="96"/>
                  </a:lnTo>
                  <a:lnTo>
                    <a:pt x="47" y="193"/>
                  </a:lnTo>
                  <a:lnTo>
                    <a:pt x="41" y="254"/>
                  </a:lnTo>
                  <a:lnTo>
                    <a:pt x="254" y="269"/>
                  </a:lnTo>
                  <a:lnTo>
                    <a:pt x="333" y="215"/>
                  </a:lnTo>
                  <a:lnTo>
                    <a:pt x="431" y="195"/>
                  </a:lnTo>
                  <a:lnTo>
                    <a:pt x="441" y="17"/>
                  </a:lnTo>
                  <a:lnTo>
                    <a:pt x="357" y="35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52" name="Freeform 70"/>
            <p:cNvSpPr>
              <a:spLocks/>
            </p:cNvSpPr>
            <p:nvPr/>
          </p:nvSpPr>
          <p:spPr bwMode="auto">
            <a:xfrm>
              <a:off x="313" y="1474"/>
              <a:ext cx="1538" cy="1302"/>
            </a:xfrm>
            <a:custGeom>
              <a:avLst/>
              <a:gdLst/>
              <a:ahLst/>
              <a:cxnLst>
                <a:cxn ang="0">
                  <a:pos x="3376" y="259"/>
                </a:cxn>
                <a:cxn ang="0">
                  <a:pos x="3187" y="354"/>
                </a:cxn>
                <a:cxn ang="0">
                  <a:pos x="2731" y="432"/>
                </a:cxn>
                <a:cxn ang="0">
                  <a:pos x="2293" y="393"/>
                </a:cxn>
                <a:cxn ang="0">
                  <a:pos x="2027" y="298"/>
                </a:cxn>
                <a:cxn ang="0">
                  <a:pos x="1633" y="393"/>
                </a:cxn>
                <a:cxn ang="0">
                  <a:pos x="1222" y="298"/>
                </a:cxn>
                <a:cxn ang="0">
                  <a:pos x="941" y="163"/>
                </a:cxn>
                <a:cxn ang="0">
                  <a:pos x="579" y="528"/>
                </a:cxn>
                <a:cxn ang="0">
                  <a:pos x="422" y="705"/>
                </a:cxn>
                <a:cxn ang="0">
                  <a:pos x="471" y="810"/>
                </a:cxn>
                <a:cxn ang="0">
                  <a:pos x="361" y="1039"/>
                </a:cxn>
                <a:cxn ang="0">
                  <a:pos x="524" y="1167"/>
                </a:cxn>
                <a:cxn ang="0">
                  <a:pos x="335" y="1311"/>
                </a:cxn>
                <a:cxn ang="0">
                  <a:pos x="704" y="992"/>
                </a:cxn>
                <a:cxn ang="0">
                  <a:pos x="896" y="973"/>
                </a:cxn>
                <a:cxn ang="0">
                  <a:pos x="1136" y="992"/>
                </a:cxn>
                <a:cxn ang="0">
                  <a:pos x="1267" y="992"/>
                </a:cxn>
                <a:cxn ang="0">
                  <a:pos x="1464" y="1395"/>
                </a:cxn>
                <a:cxn ang="0">
                  <a:pos x="1616" y="1583"/>
                </a:cxn>
                <a:cxn ang="0">
                  <a:pos x="1571" y="2110"/>
                </a:cxn>
                <a:cxn ang="0">
                  <a:pos x="1886" y="2924"/>
                </a:cxn>
                <a:cxn ang="0">
                  <a:pos x="2006" y="3224"/>
                </a:cxn>
                <a:cxn ang="0">
                  <a:pos x="2123" y="3251"/>
                </a:cxn>
                <a:cxn ang="0">
                  <a:pos x="2039" y="2897"/>
                </a:cxn>
                <a:cxn ang="0">
                  <a:pos x="2353" y="3357"/>
                </a:cxn>
                <a:cxn ang="0">
                  <a:pos x="2776" y="3662"/>
                </a:cxn>
                <a:cxn ang="0">
                  <a:pos x="3232" y="4028"/>
                </a:cxn>
                <a:cxn ang="0">
                  <a:pos x="3228" y="3887"/>
                </a:cxn>
                <a:cxn ang="0">
                  <a:pos x="3131" y="3560"/>
                </a:cxn>
                <a:cxn ang="0">
                  <a:pos x="2976" y="3493"/>
                </a:cxn>
                <a:cxn ang="0">
                  <a:pos x="3049" y="3224"/>
                </a:cxn>
                <a:cxn ang="0">
                  <a:pos x="2731" y="3345"/>
                </a:cxn>
                <a:cxn ang="0">
                  <a:pos x="2669" y="2951"/>
                </a:cxn>
                <a:cxn ang="0">
                  <a:pos x="2815" y="2816"/>
                </a:cxn>
                <a:cxn ang="0">
                  <a:pos x="3043" y="2912"/>
                </a:cxn>
                <a:cxn ang="0">
                  <a:pos x="3271" y="2897"/>
                </a:cxn>
                <a:cxn ang="0">
                  <a:pos x="3407" y="3087"/>
                </a:cxn>
                <a:cxn ang="0">
                  <a:pos x="3622" y="2604"/>
                </a:cxn>
                <a:cxn ang="0">
                  <a:pos x="3661" y="2401"/>
                </a:cxn>
                <a:cxn ang="0">
                  <a:pos x="3953" y="2151"/>
                </a:cxn>
                <a:cxn ang="0">
                  <a:pos x="4221" y="2006"/>
                </a:cxn>
                <a:cxn ang="0">
                  <a:pos x="4287" y="2237"/>
                </a:cxn>
                <a:cxn ang="0">
                  <a:pos x="4468" y="2006"/>
                </a:cxn>
                <a:cxn ang="0">
                  <a:pos x="4275" y="2016"/>
                </a:cxn>
                <a:cxn ang="0">
                  <a:pos x="4060" y="1936"/>
                </a:cxn>
                <a:cxn ang="0">
                  <a:pos x="4602" y="1881"/>
                </a:cxn>
                <a:cxn ang="0">
                  <a:pos x="4632" y="1979"/>
                </a:cxn>
                <a:cxn ang="0">
                  <a:pos x="4776" y="1881"/>
                </a:cxn>
                <a:cxn ang="0">
                  <a:pos x="4714" y="1583"/>
                </a:cxn>
                <a:cxn ang="0">
                  <a:pos x="4433" y="1204"/>
                </a:cxn>
                <a:cxn ang="0">
                  <a:pos x="4287" y="1177"/>
                </a:cxn>
                <a:cxn ang="0">
                  <a:pos x="4168" y="1002"/>
                </a:cxn>
                <a:cxn ang="0">
                  <a:pos x="3853" y="1014"/>
                </a:cxn>
                <a:cxn ang="0">
                  <a:pos x="3831" y="1261"/>
                </a:cxn>
                <a:cxn ang="0">
                  <a:pos x="3694" y="1627"/>
                </a:cxn>
                <a:cxn ang="0">
                  <a:pos x="3612" y="1405"/>
                </a:cxn>
                <a:cxn ang="0">
                  <a:pos x="3271" y="1290"/>
                </a:cxn>
                <a:cxn ang="0">
                  <a:pos x="3271" y="935"/>
                </a:cxn>
                <a:cxn ang="0">
                  <a:pos x="3565" y="691"/>
                </a:cxn>
                <a:cxn ang="0">
                  <a:pos x="3723" y="499"/>
                </a:cxn>
                <a:cxn ang="0">
                  <a:pos x="3540" y="421"/>
                </a:cxn>
                <a:cxn ang="0">
                  <a:pos x="3470" y="97"/>
                </a:cxn>
              </a:cxnLst>
              <a:rect l="0" t="0" r="r" b="b"/>
              <a:pathLst>
                <a:path w="4794" h="4028">
                  <a:moveTo>
                    <a:pt x="3577" y="66"/>
                  </a:moveTo>
                  <a:lnTo>
                    <a:pt x="3460" y="0"/>
                  </a:lnTo>
                  <a:lnTo>
                    <a:pt x="3386" y="97"/>
                  </a:lnTo>
                  <a:lnTo>
                    <a:pt x="3376" y="259"/>
                  </a:lnTo>
                  <a:lnTo>
                    <a:pt x="3303" y="354"/>
                  </a:lnTo>
                  <a:lnTo>
                    <a:pt x="3334" y="421"/>
                  </a:lnTo>
                  <a:lnTo>
                    <a:pt x="3215" y="462"/>
                  </a:lnTo>
                  <a:lnTo>
                    <a:pt x="3187" y="354"/>
                  </a:lnTo>
                  <a:lnTo>
                    <a:pt x="3080" y="421"/>
                  </a:lnTo>
                  <a:lnTo>
                    <a:pt x="3070" y="499"/>
                  </a:lnTo>
                  <a:lnTo>
                    <a:pt x="2839" y="405"/>
                  </a:lnTo>
                  <a:lnTo>
                    <a:pt x="2731" y="432"/>
                  </a:lnTo>
                  <a:lnTo>
                    <a:pt x="2680" y="513"/>
                  </a:lnTo>
                  <a:lnTo>
                    <a:pt x="2438" y="472"/>
                  </a:lnTo>
                  <a:lnTo>
                    <a:pt x="2438" y="378"/>
                  </a:lnTo>
                  <a:lnTo>
                    <a:pt x="2293" y="393"/>
                  </a:lnTo>
                  <a:lnTo>
                    <a:pt x="2197" y="286"/>
                  </a:lnTo>
                  <a:lnTo>
                    <a:pt x="2123" y="298"/>
                  </a:lnTo>
                  <a:lnTo>
                    <a:pt x="2123" y="368"/>
                  </a:lnTo>
                  <a:lnTo>
                    <a:pt x="2027" y="298"/>
                  </a:lnTo>
                  <a:lnTo>
                    <a:pt x="1858" y="354"/>
                  </a:lnTo>
                  <a:lnTo>
                    <a:pt x="1762" y="393"/>
                  </a:lnTo>
                  <a:lnTo>
                    <a:pt x="1690" y="354"/>
                  </a:lnTo>
                  <a:lnTo>
                    <a:pt x="1633" y="393"/>
                  </a:lnTo>
                  <a:lnTo>
                    <a:pt x="1520" y="325"/>
                  </a:lnTo>
                  <a:lnTo>
                    <a:pt x="1316" y="298"/>
                  </a:lnTo>
                  <a:lnTo>
                    <a:pt x="1267" y="339"/>
                  </a:lnTo>
                  <a:lnTo>
                    <a:pt x="1222" y="298"/>
                  </a:lnTo>
                  <a:lnTo>
                    <a:pt x="1107" y="286"/>
                  </a:lnTo>
                  <a:lnTo>
                    <a:pt x="1052" y="220"/>
                  </a:lnTo>
                  <a:lnTo>
                    <a:pt x="968" y="231"/>
                  </a:lnTo>
                  <a:lnTo>
                    <a:pt x="941" y="163"/>
                  </a:lnTo>
                  <a:lnTo>
                    <a:pt x="844" y="204"/>
                  </a:lnTo>
                  <a:lnTo>
                    <a:pt x="579" y="270"/>
                  </a:lnTo>
                  <a:lnTo>
                    <a:pt x="471" y="393"/>
                  </a:lnTo>
                  <a:lnTo>
                    <a:pt x="579" y="528"/>
                  </a:lnTo>
                  <a:lnTo>
                    <a:pt x="567" y="557"/>
                  </a:lnTo>
                  <a:lnTo>
                    <a:pt x="450" y="513"/>
                  </a:lnTo>
                  <a:lnTo>
                    <a:pt x="361" y="557"/>
                  </a:lnTo>
                  <a:lnTo>
                    <a:pt x="422" y="705"/>
                  </a:lnTo>
                  <a:lnTo>
                    <a:pt x="495" y="664"/>
                  </a:lnTo>
                  <a:lnTo>
                    <a:pt x="567" y="705"/>
                  </a:lnTo>
                  <a:lnTo>
                    <a:pt x="495" y="760"/>
                  </a:lnTo>
                  <a:lnTo>
                    <a:pt x="471" y="810"/>
                  </a:lnTo>
                  <a:lnTo>
                    <a:pt x="378" y="801"/>
                  </a:lnTo>
                  <a:lnTo>
                    <a:pt x="281" y="879"/>
                  </a:lnTo>
                  <a:lnTo>
                    <a:pt x="281" y="1002"/>
                  </a:lnTo>
                  <a:lnTo>
                    <a:pt x="361" y="1039"/>
                  </a:lnTo>
                  <a:lnTo>
                    <a:pt x="444" y="1014"/>
                  </a:lnTo>
                  <a:lnTo>
                    <a:pt x="413" y="1101"/>
                  </a:lnTo>
                  <a:lnTo>
                    <a:pt x="516" y="1110"/>
                  </a:lnTo>
                  <a:lnTo>
                    <a:pt x="524" y="1167"/>
                  </a:lnTo>
                  <a:lnTo>
                    <a:pt x="314" y="1290"/>
                  </a:lnTo>
                  <a:lnTo>
                    <a:pt x="0" y="1380"/>
                  </a:lnTo>
                  <a:lnTo>
                    <a:pt x="0" y="1405"/>
                  </a:lnTo>
                  <a:lnTo>
                    <a:pt x="335" y="1311"/>
                  </a:lnTo>
                  <a:lnTo>
                    <a:pt x="704" y="1070"/>
                  </a:lnTo>
                  <a:lnTo>
                    <a:pt x="653" y="1014"/>
                  </a:lnTo>
                  <a:lnTo>
                    <a:pt x="614" y="992"/>
                  </a:lnTo>
                  <a:lnTo>
                    <a:pt x="704" y="992"/>
                  </a:lnTo>
                  <a:lnTo>
                    <a:pt x="833" y="865"/>
                  </a:lnTo>
                  <a:lnTo>
                    <a:pt x="833" y="908"/>
                  </a:lnTo>
                  <a:lnTo>
                    <a:pt x="770" y="992"/>
                  </a:lnTo>
                  <a:lnTo>
                    <a:pt x="896" y="973"/>
                  </a:lnTo>
                  <a:lnTo>
                    <a:pt x="968" y="992"/>
                  </a:lnTo>
                  <a:lnTo>
                    <a:pt x="968" y="935"/>
                  </a:lnTo>
                  <a:lnTo>
                    <a:pt x="1025" y="945"/>
                  </a:lnTo>
                  <a:lnTo>
                    <a:pt x="1136" y="992"/>
                  </a:lnTo>
                  <a:lnTo>
                    <a:pt x="1222" y="935"/>
                  </a:lnTo>
                  <a:lnTo>
                    <a:pt x="1232" y="879"/>
                  </a:lnTo>
                  <a:lnTo>
                    <a:pt x="1339" y="935"/>
                  </a:lnTo>
                  <a:lnTo>
                    <a:pt x="1267" y="992"/>
                  </a:lnTo>
                  <a:lnTo>
                    <a:pt x="1306" y="1080"/>
                  </a:lnTo>
                  <a:lnTo>
                    <a:pt x="1368" y="1110"/>
                  </a:lnTo>
                  <a:lnTo>
                    <a:pt x="1403" y="1341"/>
                  </a:lnTo>
                  <a:lnTo>
                    <a:pt x="1464" y="1395"/>
                  </a:lnTo>
                  <a:lnTo>
                    <a:pt x="1520" y="1368"/>
                  </a:lnTo>
                  <a:lnTo>
                    <a:pt x="1583" y="1438"/>
                  </a:lnTo>
                  <a:lnTo>
                    <a:pt x="1583" y="1532"/>
                  </a:lnTo>
                  <a:lnTo>
                    <a:pt x="1616" y="1583"/>
                  </a:lnTo>
                  <a:lnTo>
                    <a:pt x="1549" y="1611"/>
                  </a:lnTo>
                  <a:lnTo>
                    <a:pt x="1622" y="1734"/>
                  </a:lnTo>
                  <a:lnTo>
                    <a:pt x="1657" y="1773"/>
                  </a:lnTo>
                  <a:lnTo>
                    <a:pt x="1571" y="2110"/>
                  </a:lnTo>
                  <a:lnTo>
                    <a:pt x="1729" y="2625"/>
                  </a:lnTo>
                  <a:lnTo>
                    <a:pt x="1762" y="2738"/>
                  </a:lnTo>
                  <a:lnTo>
                    <a:pt x="1858" y="2760"/>
                  </a:lnTo>
                  <a:lnTo>
                    <a:pt x="1886" y="2924"/>
                  </a:lnTo>
                  <a:lnTo>
                    <a:pt x="1931" y="3006"/>
                  </a:lnTo>
                  <a:lnTo>
                    <a:pt x="1886" y="3059"/>
                  </a:lnTo>
                  <a:lnTo>
                    <a:pt x="1922" y="3126"/>
                  </a:lnTo>
                  <a:lnTo>
                    <a:pt x="2006" y="3224"/>
                  </a:lnTo>
                  <a:lnTo>
                    <a:pt x="2056" y="3308"/>
                  </a:lnTo>
                  <a:lnTo>
                    <a:pt x="2140" y="3357"/>
                  </a:lnTo>
                  <a:lnTo>
                    <a:pt x="2162" y="3345"/>
                  </a:lnTo>
                  <a:lnTo>
                    <a:pt x="2123" y="3251"/>
                  </a:lnTo>
                  <a:lnTo>
                    <a:pt x="2039" y="3099"/>
                  </a:lnTo>
                  <a:lnTo>
                    <a:pt x="2006" y="2990"/>
                  </a:lnTo>
                  <a:lnTo>
                    <a:pt x="1994" y="2897"/>
                  </a:lnTo>
                  <a:lnTo>
                    <a:pt x="2039" y="2897"/>
                  </a:lnTo>
                  <a:lnTo>
                    <a:pt x="2056" y="3031"/>
                  </a:lnTo>
                  <a:lnTo>
                    <a:pt x="2131" y="3144"/>
                  </a:lnTo>
                  <a:lnTo>
                    <a:pt x="2306" y="3345"/>
                  </a:lnTo>
                  <a:lnTo>
                    <a:pt x="2353" y="3357"/>
                  </a:lnTo>
                  <a:lnTo>
                    <a:pt x="2434" y="3446"/>
                  </a:lnTo>
                  <a:lnTo>
                    <a:pt x="2540" y="3509"/>
                  </a:lnTo>
                  <a:lnTo>
                    <a:pt x="2659" y="3617"/>
                  </a:lnTo>
                  <a:lnTo>
                    <a:pt x="2776" y="3662"/>
                  </a:lnTo>
                  <a:lnTo>
                    <a:pt x="2896" y="3709"/>
                  </a:lnTo>
                  <a:lnTo>
                    <a:pt x="3094" y="3938"/>
                  </a:lnTo>
                  <a:lnTo>
                    <a:pt x="3150" y="3983"/>
                  </a:lnTo>
                  <a:lnTo>
                    <a:pt x="3232" y="4028"/>
                  </a:lnTo>
                  <a:lnTo>
                    <a:pt x="3425" y="3967"/>
                  </a:lnTo>
                  <a:lnTo>
                    <a:pt x="3470" y="3848"/>
                  </a:lnTo>
                  <a:lnTo>
                    <a:pt x="3368" y="3897"/>
                  </a:lnTo>
                  <a:lnTo>
                    <a:pt x="3228" y="3887"/>
                  </a:lnTo>
                  <a:lnTo>
                    <a:pt x="3205" y="3819"/>
                  </a:lnTo>
                  <a:lnTo>
                    <a:pt x="3228" y="3737"/>
                  </a:lnTo>
                  <a:lnTo>
                    <a:pt x="3228" y="3629"/>
                  </a:lnTo>
                  <a:lnTo>
                    <a:pt x="3131" y="3560"/>
                  </a:lnTo>
                  <a:lnTo>
                    <a:pt x="3058" y="3546"/>
                  </a:lnTo>
                  <a:lnTo>
                    <a:pt x="3043" y="3576"/>
                  </a:lnTo>
                  <a:lnTo>
                    <a:pt x="2947" y="3546"/>
                  </a:lnTo>
                  <a:lnTo>
                    <a:pt x="2976" y="3493"/>
                  </a:lnTo>
                  <a:lnTo>
                    <a:pt x="3080" y="3464"/>
                  </a:lnTo>
                  <a:lnTo>
                    <a:pt x="3043" y="3374"/>
                  </a:lnTo>
                  <a:lnTo>
                    <a:pt x="3070" y="3345"/>
                  </a:lnTo>
                  <a:lnTo>
                    <a:pt x="3049" y="3224"/>
                  </a:lnTo>
                  <a:lnTo>
                    <a:pt x="3008" y="3237"/>
                  </a:lnTo>
                  <a:lnTo>
                    <a:pt x="2924" y="3251"/>
                  </a:lnTo>
                  <a:lnTo>
                    <a:pt x="2861" y="3329"/>
                  </a:lnTo>
                  <a:lnTo>
                    <a:pt x="2731" y="3345"/>
                  </a:lnTo>
                  <a:lnTo>
                    <a:pt x="2596" y="3278"/>
                  </a:lnTo>
                  <a:lnTo>
                    <a:pt x="2587" y="3114"/>
                  </a:lnTo>
                  <a:lnTo>
                    <a:pt x="2669" y="3031"/>
                  </a:lnTo>
                  <a:lnTo>
                    <a:pt x="2669" y="2951"/>
                  </a:lnTo>
                  <a:lnTo>
                    <a:pt x="2624" y="2897"/>
                  </a:lnTo>
                  <a:lnTo>
                    <a:pt x="2696" y="2912"/>
                  </a:lnTo>
                  <a:lnTo>
                    <a:pt x="2803" y="2856"/>
                  </a:lnTo>
                  <a:lnTo>
                    <a:pt x="2815" y="2816"/>
                  </a:lnTo>
                  <a:lnTo>
                    <a:pt x="2871" y="2828"/>
                  </a:lnTo>
                  <a:lnTo>
                    <a:pt x="2879" y="2871"/>
                  </a:lnTo>
                  <a:lnTo>
                    <a:pt x="2969" y="2871"/>
                  </a:lnTo>
                  <a:lnTo>
                    <a:pt x="3043" y="2912"/>
                  </a:lnTo>
                  <a:lnTo>
                    <a:pt x="3043" y="2844"/>
                  </a:lnTo>
                  <a:lnTo>
                    <a:pt x="3094" y="2844"/>
                  </a:lnTo>
                  <a:lnTo>
                    <a:pt x="3142" y="2897"/>
                  </a:lnTo>
                  <a:lnTo>
                    <a:pt x="3271" y="2897"/>
                  </a:lnTo>
                  <a:lnTo>
                    <a:pt x="3271" y="3031"/>
                  </a:lnTo>
                  <a:lnTo>
                    <a:pt x="3334" y="3126"/>
                  </a:lnTo>
                  <a:lnTo>
                    <a:pt x="3397" y="3144"/>
                  </a:lnTo>
                  <a:lnTo>
                    <a:pt x="3407" y="3087"/>
                  </a:lnTo>
                  <a:lnTo>
                    <a:pt x="3407" y="2897"/>
                  </a:lnTo>
                  <a:lnTo>
                    <a:pt x="3376" y="2844"/>
                  </a:lnTo>
                  <a:lnTo>
                    <a:pt x="3542" y="2613"/>
                  </a:lnTo>
                  <a:lnTo>
                    <a:pt x="3622" y="2604"/>
                  </a:lnTo>
                  <a:lnTo>
                    <a:pt x="3649" y="2519"/>
                  </a:lnTo>
                  <a:lnTo>
                    <a:pt x="3702" y="2505"/>
                  </a:lnTo>
                  <a:lnTo>
                    <a:pt x="3649" y="2450"/>
                  </a:lnTo>
                  <a:lnTo>
                    <a:pt x="3661" y="2401"/>
                  </a:lnTo>
                  <a:lnTo>
                    <a:pt x="3745" y="2355"/>
                  </a:lnTo>
                  <a:lnTo>
                    <a:pt x="3807" y="2265"/>
                  </a:lnTo>
                  <a:lnTo>
                    <a:pt x="3926" y="2247"/>
                  </a:lnTo>
                  <a:lnTo>
                    <a:pt x="3953" y="2151"/>
                  </a:lnTo>
                  <a:lnTo>
                    <a:pt x="3926" y="2130"/>
                  </a:lnTo>
                  <a:lnTo>
                    <a:pt x="3967" y="2072"/>
                  </a:lnTo>
                  <a:lnTo>
                    <a:pt x="4096" y="2043"/>
                  </a:lnTo>
                  <a:lnTo>
                    <a:pt x="4221" y="2006"/>
                  </a:lnTo>
                  <a:lnTo>
                    <a:pt x="4242" y="2085"/>
                  </a:lnTo>
                  <a:lnTo>
                    <a:pt x="4207" y="2151"/>
                  </a:lnTo>
                  <a:lnTo>
                    <a:pt x="4178" y="2218"/>
                  </a:lnTo>
                  <a:lnTo>
                    <a:pt x="4287" y="2237"/>
                  </a:lnTo>
                  <a:lnTo>
                    <a:pt x="4314" y="2181"/>
                  </a:lnTo>
                  <a:lnTo>
                    <a:pt x="4360" y="2140"/>
                  </a:lnTo>
                  <a:lnTo>
                    <a:pt x="4468" y="2101"/>
                  </a:lnTo>
                  <a:lnTo>
                    <a:pt x="4468" y="2006"/>
                  </a:lnTo>
                  <a:lnTo>
                    <a:pt x="4399" y="1979"/>
                  </a:lnTo>
                  <a:lnTo>
                    <a:pt x="4399" y="2016"/>
                  </a:lnTo>
                  <a:lnTo>
                    <a:pt x="4351" y="2043"/>
                  </a:lnTo>
                  <a:lnTo>
                    <a:pt x="4275" y="2016"/>
                  </a:lnTo>
                  <a:lnTo>
                    <a:pt x="4314" y="1926"/>
                  </a:lnTo>
                  <a:lnTo>
                    <a:pt x="4293" y="1881"/>
                  </a:lnTo>
                  <a:lnTo>
                    <a:pt x="4221" y="1881"/>
                  </a:lnTo>
                  <a:lnTo>
                    <a:pt x="4060" y="1936"/>
                  </a:lnTo>
                  <a:lnTo>
                    <a:pt x="4221" y="1842"/>
                  </a:lnTo>
                  <a:lnTo>
                    <a:pt x="4474" y="1859"/>
                  </a:lnTo>
                  <a:lnTo>
                    <a:pt x="4579" y="1814"/>
                  </a:lnTo>
                  <a:lnTo>
                    <a:pt x="4602" y="1881"/>
                  </a:lnTo>
                  <a:lnTo>
                    <a:pt x="4495" y="1936"/>
                  </a:lnTo>
                  <a:lnTo>
                    <a:pt x="4517" y="1965"/>
                  </a:lnTo>
                  <a:lnTo>
                    <a:pt x="4602" y="2016"/>
                  </a:lnTo>
                  <a:lnTo>
                    <a:pt x="4632" y="1979"/>
                  </a:lnTo>
                  <a:lnTo>
                    <a:pt x="4665" y="2063"/>
                  </a:lnTo>
                  <a:lnTo>
                    <a:pt x="4714" y="2016"/>
                  </a:lnTo>
                  <a:lnTo>
                    <a:pt x="4794" y="2016"/>
                  </a:lnTo>
                  <a:lnTo>
                    <a:pt x="4776" y="1881"/>
                  </a:lnTo>
                  <a:lnTo>
                    <a:pt x="4704" y="1859"/>
                  </a:lnTo>
                  <a:lnTo>
                    <a:pt x="4665" y="1791"/>
                  </a:lnTo>
                  <a:lnTo>
                    <a:pt x="4714" y="1764"/>
                  </a:lnTo>
                  <a:lnTo>
                    <a:pt x="4714" y="1583"/>
                  </a:lnTo>
                  <a:lnTo>
                    <a:pt x="4602" y="1503"/>
                  </a:lnTo>
                  <a:lnTo>
                    <a:pt x="4507" y="1476"/>
                  </a:lnTo>
                  <a:lnTo>
                    <a:pt x="4495" y="1331"/>
                  </a:lnTo>
                  <a:lnTo>
                    <a:pt x="4433" y="1204"/>
                  </a:lnTo>
                  <a:lnTo>
                    <a:pt x="4399" y="1080"/>
                  </a:lnTo>
                  <a:lnTo>
                    <a:pt x="4360" y="1101"/>
                  </a:lnTo>
                  <a:lnTo>
                    <a:pt x="4305" y="1059"/>
                  </a:lnTo>
                  <a:lnTo>
                    <a:pt x="4287" y="1177"/>
                  </a:lnTo>
                  <a:lnTo>
                    <a:pt x="4221" y="1218"/>
                  </a:lnTo>
                  <a:lnTo>
                    <a:pt x="4168" y="1126"/>
                  </a:lnTo>
                  <a:lnTo>
                    <a:pt x="4221" y="1070"/>
                  </a:lnTo>
                  <a:lnTo>
                    <a:pt x="4168" y="1002"/>
                  </a:lnTo>
                  <a:lnTo>
                    <a:pt x="4084" y="992"/>
                  </a:lnTo>
                  <a:lnTo>
                    <a:pt x="4045" y="924"/>
                  </a:lnTo>
                  <a:lnTo>
                    <a:pt x="3831" y="924"/>
                  </a:lnTo>
                  <a:lnTo>
                    <a:pt x="3853" y="1014"/>
                  </a:lnTo>
                  <a:lnTo>
                    <a:pt x="3796" y="1059"/>
                  </a:lnTo>
                  <a:lnTo>
                    <a:pt x="3831" y="1110"/>
                  </a:lnTo>
                  <a:lnTo>
                    <a:pt x="3778" y="1194"/>
                  </a:lnTo>
                  <a:lnTo>
                    <a:pt x="3831" y="1261"/>
                  </a:lnTo>
                  <a:lnTo>
                    <a:pt x="3792" y="1368"/>
                  </a:lnTo>
                  <a:lnTo>
                    <a:pt x="3684" y="1438"/>
                  </a:lnTo>
                  <a:lnTo>
                    <a:pt x="3694" y="1491"/>
                  </a:lnTo>
                  <a:lnTo>
                    <a:pt x="3694" y="1627"/>
                  </a:lnTo>
                  <a:lnTo>
                    <a:pt x="3622" y="1627"/>
                  </a:lnTo>
                  <a:lnTo>
                    <a:pt x="3649" y="1542"/>
                  </a:lnTo>
                  <a:lnTo>
                    <a:pt x="3612" y="1491"/>
                  </a:lnTo>
                  <a:lnTo>
                    <a:pt x="3612" y="1405"/>
                  </a:lnTo>
                  <a:lnTo>
                    <a:pt x="3542" y="1395"/>
                  </a:lnTo>
                  <a:lnTo>
                    <a:pt x="3432" y="1341"/>
                  </a:lnTo>
                  <a:lnTo>
                    <a:pt x="3334" y="1274"/>
                  </a:lnTo>
                  <a:lnTo>
                    <a:pt x="3271" y="1290"/>
                  </a:lnTo>
                  <a:lnTo>
                    <a:pt x="3228" y="1147"/>
                  </a:lnTo>
                  <a:lnTo>
                    <a:pt x="3152" y="1110"/>
                  </a:lnTo>
                  <a:lnTo>
                    <a:pt x="3199" y="973"/>
                  </a:lnTo>
                  <a:lnTo>
                    <a:pt x="3271" y="935"/>
                  </a:lnTo>
                  <a:lnTo>
                    <a:pt x="3346" y="924"/>
                  </a:lnTo>
                  <a:lnTo>
                    <a:pt x="3358" y="828"/>
                  </a:lnTo>
                  <a:lnTo>
                    <a:pt x="3481" y="801"/>
                  </a:lnTo>
                  <a:lnTo>
                    <a:pt x="3565" y="691"/>
                  </a:lnTo>
                  <a:lnTo>
                    <a:pt x="3612" y="598"/>
                  </a:lnTo>
                  <a:lnTo>
                    <a:pt x="3716" y="579"/>
                  </a:lnTo>
                  <a:lnTo>
                    <a:pt x="3796" y="528"/>
                  </a:lnTo>
                  <a:lnTo>
                    <a:pt x="3723" y="499"/>
                  </a:lnTo>
                  <a:lnTo>
                    <a:pt x="3702" y="405"/>
                  </a:lnTo>
                  <a:lnTo>
                    <a:pt x="3640" y="405"/>
                  </a:lnTo>
                  <a:lnTo>
                    <a:pt x="3587" y="499"/>
                  </a:lnTo>
                  <a:lnTo>
                    <a:pt x="3540" y="421"/>
                  </a:lnTo>
                  <a:lnTo>
                    <a:pt x="3442" y="378"/>
                  </a:lnTo>
                  <a:lnTo>
                    <a:pt x="3460" y="307"/>
                  </a:lnTo>
                  <a:lnTo>
                    <a:pt x="3407" y="259"/>
                  </a:lnTo>
                  <a:lnTo>
                    <a:pt x="3470" y="97"/>
                  </a:lnTo>
                  <a:lnTo>
                    <a:pt x="3577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1334" y="2692"/>
              <a:ext cx="685" cy="1223"/>
            </a:xfrm>
            <a:custGeom>
              <a:avLst/>
              <a:gdLst/>
              <a:ahLst/>
              <a:cxnLst>
                <a:cxn ang="0">
                  <a:pos x="224" y="199"/>
                </a:cxn>
                <a:cxn ang="0">
                  <a:pos x="251" y="509"/>
                </a:cxn>
                <a:cxn ang="0">
                  <a:pos x="96" y="812"/>
                </a:cxn>
                <a:cxn ang="0">
                  <a:pos x="32" y="947"/>
                </a:cxn>
                <a:cxn ang="0">
                  <a:pos x="203" y="1240"/>
                </a:cxn>
                <a:cxn ang="0">
                  <a:pos x="488" y="1499"/>
                </a:cxn>
                <a:cxn ang="0">
                  <a:pos x="546" y="1712"/>
                </a:cxn>
                <a:cxn ang="0">
                  <a:pos x="488" y="2158"/>
                </a:cxn>
                <a:cxn ang="0">
                  <a:pos x="457" y="2846"/>
                </a:cxn>
                <a:cxn ang="0">
                  <a:pos x="488" y="3104"/>
                </a:cxn>
                <a:cxn ang="0">
                  <a:pos x="478" y="3382"/>
                </a:cxn>
                <a:cxn ang="0">
                  <a:pos x="574" y="3577"/>
                </a:cxn>
                <a:cxn ang="0">
                  <a:pos x="558" y="3657"/>
                </a:cxn>
                <a:cxn ang="0">
                  <a:pos x="788" y="3735"/>
                </a:cxn>
                <a:cxn ang="0">
                  <a:pos x="979" y="3735"/>
                </a:cxn>
                <a:cxn ang="0">
                  <a:pos x="801" y="3597"/>
                </a:cxn>
                <a:cxn ang="0">
                  <a:pos x="801" y="3521"/>
                </a:cxn>
                <a:cxn ang="0">
                  <a:pos x="833" y="3292"/>
                </a:cxn>
                <a:cxn ang="0">
                  <a:pos x="739" y="3121"/>
                </a:cxn>
                <a:cxn ang="0">
                  <a:pos x="874" y="3000"/>
                </a:cxn>
                <a:cxn ang="0">
                  <a:pos x="833" y="2863"/>
                </a:cxn>
                <a:cxn ang="0">
                  <a:pos x="993" y="2755"/>
                </a:cxn>
                <a:cxn ang="0">
                  <a:pos x="1183" y="2649"/>
                </a:cxn>
                <a:cxn ang="0">
                  <a:pos x="1205" y="2479"/>
                </a:cxn>
                <a:cxn ang="0">
                  <a:pos x="1357" y="2450"/>
                </a:cxn>
                <a:cxn ang="0">
                  <a:pos x="1492" y="2283"/>
                </a:cxn>
                <a:cxn ang="0">
                  <a:pos x="1527" y="2033"/>
                </a:cxn>
                <a:cxn ang="0">
                  <a:pos x="1644" y="1900"/>
                </a:cxn>
                <a:cxn ang="0">
                  <a:pos x="1942" y="1684"/>
                </a:cxn>
                <a:cxn ang="0">
                  <a:pos x="2085" y="1150"/>
                </a:cxn>
                <a:cxn ang="0">
                  <a:pos x="2004" y="904"/>
                </a:cxn>
                <a:cxn ang="0">
                  <a:pos x="1792" y="796"/>
                </a:cxn>
                <a:cxn ang="0">
                  <a:pos x="1708" y="776"/>
                </a:cxn>
                <a:cxn ang="0">
                  <a:pos x="1513" y="686"/>
                </a:cxn>
                <a:cxn ang="0">
                  <a:pos x="1492" y="554"/>
                </a:cxn>
                <a:cxn ang="0">
                  <a:pos x="1334" y="446"/>
                </a:cxn>
                <a:cxn ang="0">
                  <a:pos x="1131" y="366"/>
                </a:cxn>
                <a:cxn ang="0">
                  <a:pos x="1014" y="232"/>
                </a:cxn>
                <a:cxn ang="0">
                  <a:pos x="619" y="92"/>
                </a:cxn>
                <a:cxn ang="0">
                  <a:pos x="488" y="17"/>
                </a:cxn>
                <a:cxn ang="0">
                  <a:pos x="298" y="62"/>
                </a:cxn>
              </a:cxnLst>
              <a:rect l="0" t="0" r="r" b="b"/>
              <a:pathLst>
                <a:path w="2135" h="3780">
                  <a:moveTo>
                    <a:pt x="298" y="62"/>
                  </a:moveTo>
                  <a:lnTo>
                    <a:pt x="224" y="199"/>
                  </a:lnTo>
                  <a:lnTo>
                    <a:pt x="214" y="366"/>
                  </a:lnTo>
                  <a:lnTo>
                    <a:pt x="251" y="509"/>
                  </a:lnTo>
                  <a:lnTo>
                    <a:pt x="75" y="641"/>
                  </a:lnTo>
                  <a:lnTo>
                    <a:pt x="96" y="812"/>
                  </a:lnTo>
                  <a:lnTo>
                    <a:pt x="0" y="875"/>
                  </a:lnTo>
                  <a:lnTo>
                    <a:pt x="32" y="947"/>
                  </a:lnTo>
                  <a:lnTo>
                    <a:pt x="193" y="1133"/>
                  </a:lnTo>
                  <a:lnTo>
                    <a:pt x="203" y="1240"/>
                  </a:lnTo>
                  <a:lnTo>
                    <a:pt x="371" y="1472"/>
                  </a:lnTo>
                  <a:lnTo>
                    <a:pt x="488" y="1499"/>
                  </a:lnTo>
                  <a:lnTo>
                    <a:pt x="511" y="1640"/>
                  </a:lnTo>
                  <a:lnTo>
                    <a:pt x="546" y="1712"/>
                  </a:lnTo>
                  <a:lnTo>
                    <a:pt x="533" y="2033"/>
                  </a:lnTo>
                  <a:lnTo>
                    <a:pt x="488" y="2158"/>
                  </a:lnTo>
                  <a:lnTo>
                    <a:pt x="501" y="2497"/>
                  </a:lnTo>
                  <a:lnTo>
                    <a:pt x="457" y="2846"/>
                  </a:lnTo>
                  <a:lnTo>
                    <a:pt x="523" y="2893"/>
                  </a:lnTo>
                  <a:lnTo>
                    <a:pt x="488" y="3104"/>
                  </a:lnTo>
                  <a:lnTo>
                    <a:pt x="429" y="3154"/>
                  </a:lnTo>
                  <a:lnTo>
                    <a:pt x="478" y="3382"/>
                  </a:lnTo>
                  <a:lnTo>
                    <a:pt x="574" y="3505"/>
                  </a:lnTo>
                  <a:lnTo>
                    <a:pt x="574" y="3577"/>
                  </a:lnTo>
                  <a:lnTo>
                    <a:pt x="609" y="3628"/>
                  </a:lnTo>
                  <a:lnTo>
                    <a:pt x="558" y="3657"/>
                  </a:lnTo>
                  <a:lnTo>
                    <a:pt x="682" y="3735"/>
                  </a:lnTo>
                  <a:lnTo>
                    <a:pt x="788" y="3735"/>
                  </a:lnTo>
                  <a:lnTo>
                    <a:pt x="930" y="3780"/>
                  </a:lnTo>
                  <a:lnTo>
                    <a:pt x="979" y="3735"/>
                  </a:lnTo>
                  <a:lnTo>
                    <a:pt x="844" y="3657"/>
                  </a:lnTo>
                  <a:lnTo>
                    <a:pt x="801" y="3597"/>
                  </a:lnTo>
                  <a:lnTo>
                    <a:pt x="694" y="3597"/>
                  </a:lnTo>
                  <a:lnTo>
                    <a:pt x="801" y="3521"/>
                  </a:lnTo>
                  <a:lnTo>
                    <a:pt x="704" y="3470"/>
                  </a:lnTo>
                  <a:lnTo>
                    <a:pt x="833" y="3292"/>
                  </a:lnTo>
                  <a:lnTo>
                    <a:pt x="766" y="3217"/>
                  </a:lnTo>
                  <a:lnTo>
                    <a:pt x="739" y="3121"/>
                  </a:lnTo>
                  <a:lnTo>
                    <a:pt x="823" y="3094"/>
                  </a:lnTo>
                  <a:lnTo>
                    <a:pt x="874" y="3000"/>
                  </a:lnTo>
                  <a:lnTo>
                    <a:pt x="942" y="2971"/>
                  </a:lnTo>
                  <a:lnTo>
                    <a:pt x="833" y="2863"/>
                  </a:lnTo>
                  <a:lnTo>
                    <a:pt x="930" y="2846"/>
                  </a:lnTo>
                  <a:lnTo>
                    <a:pt x="993" y="2755"/>
                  </a:lnTo>
                  <a:lnTo>
                    <a:pt x="1075" y="2755"/>
                  </a:lnTo>
                  <a:lnTo>
                    <a:pt x="1183" y="2649"/>
                  </a:lnTo>
                  <a:lnTo>
                    <a:pt x="1131" y="2479"/>
                  </a:lnTo>
                  <a:lnTo>
                    <a:pt x="1205" y="2479"/>
                  </a:lnTo>
                  <a:lnTo>
                    <a:pt x="1216" y="2526"/>
                  </a:lnTo>
                  <a:lnTo>
                    <a:pt x="1357" y="2450"/>
                  </a:lnTo>
                  <a:lnTo>
                    <a:pt x="1369" y="2294"/>
                  </a:lnTo>
                  <a:lnTo>
                    <a:pt x="1492" y="2283"/>
                  </a:lnTo>
                  <a:lnTo>
                    <a:pt x="1537" y="2221"/>
                  </a:lnTo>
                  <a:lnTo>
                    <a:pt x="1527" y="2033"/>
                  </a:lnTo>
                  <a:lnTo>
                    <a:pt x="1632" y="1990"/>
                  </a:lnTo>
                  <a:lnTo>
                    <a:pt x="1644" y="1900"/>
                  </a:lnTo>
                  <a:lnTo>
                    <a:pt x="1780" y="1855"/>
                  </a:lnTo>
                  <a:lnTo>
                    <a:pt x="1942" y="1684"/>
                  </a:lnTo>
                  <a:lnTo>
                    <a:pt x="1942" y="1364"/>
                  </a:lnTo>
                  <a:lnTo>
                    <a:pt x="2085" y="1150"/>
                  </a:lnTo>
                  <a:lnTo>
                    <a:pt x="2135" y="947"/>
                  </a:lnTo>
                  <a:lnTo>
                    <a:pt x="2004" y="904"/>
                  </a:lnTo>
                  <a:lnTo>
                    <a:pt x="1932" y="812"/>
                  </a:lnTo>
                  <a:lnTo>
                    <a:pt x="1792" y="796"/>
                  </a:lnTo>
                  <a:lnTo>
                    <a:pt x="1741" y="731"/>
                  </a:lnTo>
                  <a:lnTo>
                    <a:pt x="1708" y="776"/>
                  </a:lnTo>
                  <a:lnTo>
                    <a:pt x="1558" y="673"/>
                  </a:lnTo>
                  <a:lnTo>
                    <a:pt x="1513" y="686"/>
                  </a:lnTo>
                  <a:lnTo>
                    <a:pt x="1441" y="598"/>
                  </a:lnTo>
                  <a:lnTo>
                    <a:pt x="1492" y="554"/>
                  </a:lnTo>
                  <a:lnTo>
                    <a:pt x="1419" y="446"/>
                  </a:lnTo>
                  <a:lnTo>
                    <a:pt x="1334" y="446"/>
                  </a:lnTo>
                  <a:lnTo>
                    <a:pt x="1275" y="384"/>
                  </a:lnTo>
                  <a:lnTo>
                    <a:pt x="1131" y="366"/>
                  </a:lnTo>
                  <a:lnTo>
                    <a:pt x="1075" y="248"/>
                  </a:lnTo>
                  <a:lnTo>
                    <a:pt x="1014" y="232"/>
                  </a:lnTo>
                  <a:lnTo>
                    <a:pt x="967" y="92"/>
                  </a:lnTo>
                  <a:lnTo>
                    <a:pt x="619" y="92"/>
                  </a:lnTo>
                  <a:lnTo>
                    <a:pt x="558" y="0"/>
                  </a:lnTo>
                  <a:lnTo>
                    <a:pt x="488" y="17"/>
                  </a:lnTo>
                  <a:lnTo>
                    <a:pt x="394" y="45"/>
                  </a:lnTo>
                  <a:lnTo>
                    <a:pt x="298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1338" y="2514"/>
              <a:ext cx="156" cy="69"/>
            </a:xfrm>
            <a:custGeom>
              <a:avLst/>
              <a:gdLst/>
              <a:ahLst/>
              <a:cxnLst>
                <a:cxn ang="0">
                  <a:pos x="491" y="168"/>
                </a:cxn>
                <a:cxn ang="0">
                  <a:pos x="405" y="213"/>
                </a:cxn>
                <a:cxn ang="0">
                  <a:pos x="288" y="168"/>
                </a:cxn>
                <a:cxn ang="0">
                  <a:pos x="159" y="107"/>
                </a:cxn>
                <a:cxn ang="0">
                  <a:pos x="0" y="80"/>
                </a:cxn>
                <a:cxn ang="0">
                  <a:pos x="39" y="35"/>
                </a:cxn>
                <a:cxn ang="0">
                  <a:pos x="169" y="0"/>
                </a:cxn>
                <a:cxn ang="0">
                  <a:pos x="300" y="107"/>
                </a:cxn>
                <a:cxn ang="0">
                  <a:pos x="491" y="168"/>
                </a:cxn>
              </a:cxnLst>
              <a:rect l="0" t="0" r="r" b="b"/>
              <a:pathLst>
                <a:path w="491" h="213">
                  <a:moveTo>
                    <a:pt x="491" y="168"/>
                  </a:moveTo>
                  <a:lnTo>
                    <a:pt x="405" y="213"/>
                  </a:lnTo>
                  <a:lnTo>
                    <a:pt x="288" y="168"/>
                  </a:lnTo>
                  <a:lnTo>
                    <a:pt x="159" y="107"/>
                  </a:lnTo>
                  <a:lnTo>
                    <a:pt x="0" y="80"/>
                  </a:lnTo>
                  <a:lnTo>
                    <a:pt x="39" y="35"/>
                  </a:lnTo>
                  <a:lnTo>
                    <a:pt x="169" y="0"/>
                  </a:lnTo>
                  <a:lnTo>
                    <a:pt x="300" y="107"/>
                  </a:lnTo>
                  <a:lnTo>
                    <a:pt x="491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55" name="Freeform 73"/>
            <p:cNvSpPr>
              <a:spLocks/>
            </p:cNvSpPr>
            <p:nvPr/>
          </p:nvSpPr>
          <p:spPr bwMode="auto">
            <a:xfrm>
              <a:off x="1464" y="2580"/>
              <a:ext cx="123" cy="28"/>
            </a:xfrm>
            <a:custGeom>
              <a:avLst/>
              <a:gdLst/>
              <a:ahLst/>
              <a:cxnLst>
                <a:cxn ang="0">
                  <a:pos x="384" y="74"/>
                </a:cxn>
                <a:cxn ang="0">
                  <a:pos x="266" y="0"/>
                </a:cxn>
                <a:cxn ang="0">
                  <a:pos x="107" y="10"/>
                </a:cxn>
                <a:cxn ang="0">
                  <a:pos x="0" y="63"/>
                </a:cxn>
                <a:cxn ang="0">
                  <a:pos x="107" y="74"/>
                </a:cxn>
                <a:cxn ang="0">
                  <a:pos x="266" y="90"/>
                </a:cxn>
                <a:cxn ang="0">
                  <a:pos x="384" y="74"/>
                </a:cxn>
              </a:cxnLst>
              <a:rect l="0" t="0" r="r" b="b"/>
              <a:pathLst>
                <a:path w="384" h="90">
                  <a:moveTo>
                    <a:pt x="384" y="74"/>
                  </a:moveTo>
                  <a:lnTo>
                    <a:pt x="266" y="0"/>
                  </a:lnTo>
                  <a:lnTo>
                    <a:pt x="107" y="10"/>
                  </a:lnTo>
                  <a:lnTo>
                    <a:pt x="0" y="63"/>
                  </a:lnTo>
                  <a:lnTo>
                    <a:pt x="107" y="74"/>
                  </a:lnTo>
                  <a:lnTo>
                    <a:pt x="266" y="90"/>
                  </a:lnTo>
                  <a:lnTo>
                    <a:pt x="384" y="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56" name="Freeform 74"/>
            <p:cNvSpPr>
              <a:spLocks/>
            </p:cNvSpPr>
            <p:nvPr/>
          </p:nvSpPr>
          <p:spPr bwMode="auto">
            <a:xfrm>
              <a:off x="1411" y="2604"/>
              <a:ext cx="53" cy="15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17" y="0"/>
                </a:cxn>
                <a:cxn ang="0">
                  <a:pos x="9" y="0"/>
                </a:cxn>
                <a:cxn ang="0">
                  <a:pos x="0" y="51"/>
                </a:cxn>
                <a:cxn ang="0">
                  <a:pos x="162" y="51"/>
                </a:cxn>
              </a:cxnLst>
              <a:rect l="0" t="0" r="r" b="b"/>
              <a:pathLst>
                <a:path w="162" h="51">
                  <a:moveTo>
                    <a:pt x="162" y="51"/>
                  </a:moveTo>
                  <a:lnTo>
                    <a:pt x="117" y="0"/>
                  </a:lnTo>
                  <a:lnTo>
                    <a:pt x="9" y="0"/>
                  </a:lnTo>
                  <a:lnTo>
                    <a:pt x="0" y="51"/>
                  </a:lnTo>
                  <a:lnTo>
                    <a:pt x="162" y="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57" name="Freeform 75"/>
            <p:cNvSpPr>
              <a:spLocks/>
            </p:cNvSpPr>
            <p:nvPr/>
          </p:nvSpPr>
          <p:spPr bwMode="auto">
            <a:xfrm>
              <a:off x="1598" y="2614"/>
              <a:ext cx="31" cy="1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0" y="0"/>
                </a:cxn>
                <a:cxn ang="0">
                  <a:pos x="0" y="27"/>
                </a:cxn>
                <a:cxn ang="0">
                  <a:pos x="84" y="44"/>
                </a:cxn>
                <a:cxn ang="0">
                  <a:pos x="97" y="0"/>
                </a:cxn>
              </a:cxnLst>
              <a:rect l="0" t="0" r="r" b="b"/>
              <a:pathLst>
                <a:path w="97" h="44">
                  <a:moveTo>
                    <a:pt x="97" y="0"/>
                  </a:moveTo>
                  <a:lnTo>
                    <a:pt x="10" y="0"/>
                  </a:lnTo>
                  <a:lnTo>
                    <a:pt x="0" y="27"/>
                  </a:lnTo>
                  <a:lnTo>
                    <a:pt x="84" y="44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1649" y="2638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31"/>
                </a:cxn>
                <a:cxn ang="0">
                  <a:pos x="45" y="0"/>
                </a:cxn>
                <a:cxn ang="0">
                  <a:pos x="0" y="0"/>
                </a:cxn>
              </a:cxnLst>
              <a:rect l="0" t="0" r="r" b="b"/>
              <a:pathLst>
                <a:path w="45" h="31">
                  <a:moveTo>
                    <a:pt x="0" y="0"/>
                  </a:moveTo>
                  <a:lnTo>
                    <a:pt x="23" y="31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59" name="Freeform 77"/>
            <p:cNvSpPr>
              <a:spLocks/>
            </p:cNvSpPr>
            <p:nvPr/>
          </p:nvSpPr>
          <p:spPr bwMode="auto">
            <a:xfrm>
              <a:off x="1672" y="2653"/>
              <a:ext cx="10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"/>
                </a:cxn>
                <a:cxn ang="0">
                  <a:pos x="14" y="168"/>
                </a:cxn>
                <a:cxn ang="0">
                  <a:pos x="35" y="140"/>
                </a:cxn>
                <a:cxn ang="0">
                  <a:pos x="35" y="50"/>
                </a:cxn>
                <a:cxn ang="0">
                  <a:pos x="0" y="0"/>
                </a:cxn>
              </a:cxnLst>
              <a:rect l="0" t="0" r="r" b="b"/>
              <a:pathLst>
                <a:path w="35" h="168">
                  <a:moveTo>
                    <a:pt x="0" y="0"/>
                  </a:moveTo>
                  <a:lnTo>
                    <a:pt x="0" y="64"/>
                  </a:lnTo>
                  <a:lnTo>
                    <a:pt x="14" y="168"/>
                  </a:lnTo>
                  <a:lnTo>
                    <a:pt x="35" y="140"/>
                  </a:lnTo>
                  <a:lnTo>
                    <a:pt x="35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1679" y="3841"/>
              <a:ext cx="23" cy="23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72"/>
                </a:cxn>
                <a:cxn ang="0">
                  <a:pos x="72" y="47"/>
                </a:cxn>
                <a:cxn ang="0">
                  <a:pos x="62" y="0"/>
                </a:cxn>
              </a:cxnLst>
              <a:rect l="0" t="0" r="r" b="b"/>
              <a:pathLst>
                <a:path w="72" h="72">
                  <a:moveTo>
                    <a:pt x="62" y="0"/>
                  </a:moveTo>
                  <a:lnTo>
                    <a:pt x="0" y="72"/>
                  </a:lnTo>
                  <a:lnTo>
                    <a:pt x="72" y="47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61" name="Freeform 79"/>
            <p:cNvSpPr>
              <a:spLocks/>
            </p:cNvSpPr>
            <p:nvPr/>
          </p:nvSpPr>
          <p:spPr bwMode="auto">
            <a:xfrm>
              <a:off x="1698" y="3856"/>
              <a:ext cx="16" cy="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6" y="25"/>
                </a:cxn>
                <a:cxn ang="0">
                  <a:pos x="36" y="0"/>
                </a:cxn>
              </a:cxnLst>
              <a:rect l="0" t="0" r="r" b="b"/>
              <a:pathLst>
                <a:path w="46" h="25">
                  <a:moveTo>
                    <a:pt x="36" y="0"/>
                  </a:moveTo>
                  <a:lnTo>
                    <a:pt x="0" y="25"/>
                  </a:lnTo>
                  <a:lnTo>
                    <a:pt x="46" y="2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62" name="Freeform 80"/>
            <p:cNvSpPr>
              <a:spLocks/>
            </p:cNvSpPr>
            <p:nvPr/>
          </p:nvSpPr>
          <p:spPr bwMode="auto">
            <a:xfrm>
              <a:off x="1443" y="2460"/>
              <a:ext cx="21" cy="1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22" y="0"/>
                </a:cxn>
                <a:cxn ang="0">
                  <a:pos x="0" y="44"/>
                </a:cxn>
                <a:cxn ang="0">
                  <a:pos x="67" y="0"/>
                </a:cxn>
              </a:cxnLst>
              <a:rect l="0" t="0" r="r" b="b"/>
              <a:pathLst>
                <a:path w="67" h="44">
                  <a:moveTo>
                    <a:pt x="67" y="0"/>
                  </a:moveTo>
                  <a:lnTo>
                    <a:pt x="22" y="0"/>
                  </a:lnTo>
                  <a:lnTo>
                    <a:pt x="0" y="4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63" name="Freeform 81"/>
            <p:cNvSpPr>
              <a:spLocks/>
            </p:cNvSpPr>
            <p:nvPr/>
          </p:nvSpPr>
          <p:spPr bwMode="auto">
            <a:xfrm>
              <a:off x="1464" y="2474"/>
              <a:ext cx="1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62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53" h="62">
                  <a:moveTo>
                    <a:pt x="0" y="0"/>
                  </a:moveTo>
                  <a:lnTo>
                    <a:pt x="53" y="62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64" name="Freeform 82"/>
            <p:cNvSpPr>
              <a:spLocks/>
            </p:cNvSpPr>
            <p:nvPr/>
          </p:nvSpPr>
          <p:spPr bwMode="auto">
            <a:xfrm>
              <a:off x="1481" y="2505"/>
              <a:ext cx="13" cy="2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4" y="45"/>
                </a:cxn>
                <a:cxn ang="0">
                  <a:pos x="0" y="62"/>
                </a:cxn>
                <a:cxn ang="0">
                  <a:pos x="9" y="0"/>
                </a:cxn>
              </a:cxnLst>
              <a:rect l="0" t="0" r="r" b="b"/>
              <a:pathLst>
                <a:path w="44" h="62">
                  <a:moveTo>
                    <a:pt x="9" y="0"/>
                  </a:moveTo>
                  <a:lnTo>
                    <a:pt x="44" y="45"/>
                  </a:lnTo>
                  <a:lnTo>
                    <a:pt x="0" y="6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65" name="Line 83"/>
            <p:cNvSpPr>
              <a:spLocks noChangeShapeType="1"/>
            </p:cNvSpPr>
            <p:nvPr/>
          </p:nvSpPr>
          <p:spPr bwMode="auto">
            <a:xfrm flipH="1" flipV="1">
              <a:off x="4580" y="2483"/>
              <a:ext cx="127" cy="68"/>
            </a:xfrm>
            <a:prstGeom prst="lin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</p:grpSp>
      <p:grpSp>
        <p:nvGrpSpPr>
          <p:cNvPr id="11268" name="Group 170"/>
          <p:cNvGrpSpPr>
            <a:grpSpLocks/>
          </p:cNvGrpSpPr>
          <p:nvPr/>
        </p:nvGrpSpPr>
        <p:grpSpPr bwMode="auto">
          <a:xfrm>
            <a:off x="1916113" y="3009900"/>
            <a:ext cx="955675" cy="2084388"/>
            <a:chOff x="1915623" y="3009900"/>
            <a:chExt cx="956165" cy="2084388"/>
          </a:xfrm>
        </p:grpSpPr>
        <p:sp>
          <p:nvSpPr>
            <p:cNvPr id="172" name="Oval 95"/>
            <p:cNvSpPr>
              <a:spLocks noChangeArrowheads="1"/>
            </p:cNvSpPr>
            <p:nvPr/>
          </p:nvSpPr>
          <p:spPr bwMode="auto">
            <a:xfrm>
              <a:off x="2312701" y="3009900"/>
              <a:ext cx="104829" cy="1031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73" name="Oval 96"/>
            <p:cNvSpPr>
              <a:spLocks noChangeArrowheads="1"/>
            </p:cNvSpPr>
            <p:nvPr/>
          </p:nvSpPr>
          <p:spPr bwMode="auto">
            <a:xfrm>
              <a:off x="2477886" y="3067050"/>
              <a:ext cx="104829" cy="1047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74" name="Oval 97"/>
            <p:cNvSpPr>
              <a:spLocks noChangeArrowheads="1"/>
            </p:cNvSpPr>
            <p:nvPr/>
          </p:nvSpPr>
          <p:spPr bwMode="auto">
            <a:xfrm>
              <a:off x="2641482" y="3173413"/>
              <a:ext cx="104829" cy="1047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75" name="Oval 98"/>
            <p:cNvSpPr>
              <a:spLocks noChangeArrowheads="1"/>
            </p:cNvSpPr>
            <p:nvPr/>
          </p:nvSpPr>
          <p:spPr bwMode="auto">
            <a:xfrm>
              <a:off x="2536653" y="3232150"/>
              <a:ext cx="104829" cy="1031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76" name="Oval 99"/>
            <p:cNvSpPr>
              <a:spLocks noChangeArrowheads="1"/>
            </p:cNvSpPr>
            <p:nvPr/>
          </p:nvSpPr>
          <p:spPr bwMode="auto">
            <a:xfrm>
              <a:off x="2373057" y="3232150"/>
              <a:ext cx="104829" cy="1031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77" name="Oval 100"/>
            <p:cNvSpPr>
              <a:spLocks noChangeArrowheads="1"/>
            </p:cNvSpPr>
            <p:nvPr/>
          </p:nvSpPr>
          <p:spPr bwMode="auto">
            <a:xfrm>
              <a:off x="2207873" y="3171825"/>
              <a:ext cx="104829" cy="1047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78" name="Oval 101"/>
            <p:cNvSpPr>
              <a:spLocks noChangeArrowheads="1"/>
            </p:cNvSpPr>
            <p:nvPr/>
          </p:nvSpPr>
          <p:spPr bwMode="auto">
            <a:xfrm>
              <a:off x="2126868" y="3559175"/>
              <a:ext cx="104829" cy="1031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79" name="Oval 95"/>
            <p:cNvSpPr>
              <a:spLocks noChangeArrowheads="1"/>
            </p:cNvSpPr>
            <p:nvPr/>
          </p:nvSpPr>
          <p:spPr bwMode="auto">
            <a:xfrm>
              <a:off x="2766959" y="4989513"/>
              <a:ext cx="104829" cy="1047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80" name="Oval 101"/>
            <p:cNvSpPr>
              <a:spLocks noChangeArrowheads="1"/>
            </p:cNvSpPr>
            <p:nvPr/>
          </p:nvSpPr>
          <p:spPr bwMode="auto">
            <a:xfrm>
              <a:off x="1915623" y="3395663"/>
              <a:ext cx="104829" cy="10318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</p:grpSp>
      <p:grpSp>
        <p:nvGrpSpPr>
          <p:cNvPr id="11269" name="Group 180"/>
          <p:cNvGrpSpPr>
            <a:grpSpLocks/>
          </p:cNvGrpSpPr>
          <p:nvPr/>
        </p:nvGrpSpPr>
        <p:grpSpPr bwMode="auto">
          <a:xfrm>
            <a:off x="4445000" y="3271838"/>
            <a:ext cx="3201988" cy="2259012"/>
            <a:chOff x="4444955" y="3271883"/>
            <a:chExt cx="3202033" cy="2258967"/>
          </a:xfrm>
        </p:grpSpPr>
        <p:sp>
          <p:nvSpPr>
            <p:cNvPr id="183" name="Oval 115"/>
            <p:cNvSpPr>
              <a:spLocks noChangeArrowheads="1"/>
            </p:cNvSpPr>
            <p:nvPr/>
          </p:nvSpPr>
          <p:spPr bwMode="auto">
            <a:xfrm>
              <a:off x="4444955" y="4221189"/>
              <a:ext cx="104776" cy="10477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84" name="Oval 116"/>
            <p:cNvSpPr>
              <a:spLocks noChangeArrowheads="1"/>
            </p:cNvSpPr>
            <p:nvPr/>
          </p:nvSpPr>
          <p:spPr bwMode="auto">
            <a:xfrm>
              <a:off x="7016741" y="3629063"/>
              <a:ext cx="104776" cy="10477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85" name="Oval 117"/>
            <p:cNvSpPr>
              <a:spLocks noChangeArrowheads="1"/>
            </p:cNvSpPr>
            <p:nvPr/>
          </p:nvSpPr>
          <p:spPr bwMode="auto">
            <a:xfrm>
              <a:off x="6723050" y="4360886"/>
              <a:ext cx="104776" cy="10477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86" name="Oval 118"/>
            <p:cNvSpPr>
              <a:spLocks noChangeArrowheads="1"/>
            </p:cNvSpPr>
            <p:nvPr/>
          </p:nvSpPr>
          <p:spPr bwMode="auto">
            <a:xfrm>
              <a:off x="7542212" y="5426077"/>
              <a:ext cx="104776" cy="10477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87" name="Oval 119"/>
            <p:cNvSpPr>
              <a:spLocks noChangeArrowheads="1"/>
            </p:cNvSpPr>
            <p:nvPr/>
          </p:nvSpPr>
          <p:spPr bwMode="auto">
            <a:xfrm>
              <a:off x="6946890" y="3271883"/>
              <a:ext cx="104776" cy="10477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188" name="Oval 120"/>
            <p:cNvSpPr>
              <a:spLocks noChangeArrowheads="1"/>
            </p:cNvSpPr>
            <p:nvPr/>
          </p:nvSpPr>
          <p:spPr bwMode="auto">
            <a:xfrm>
              <a:off x="7442197" y="3425867"/>
              <a:ext cx="104776" cy="10477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</p:grpSp>
      <p:grpSp>
        <p:nvGrpSpPr>
          <p:cNvPr id="11270" name="Group 278"/>
          <p:cNvGrpSpPr>
            <a:grpSpLocks/>
          </p:cNvGrpSpPr>
          <p:nvPr/>
        </p:nvGrpSpPr>
        <p:grpSpPr bwMode="auto">
          <a:xfrm>
            <a:off x="4451350" y="2681288"/>
            <a:ext cx="523875" cy="569912"/>
            <a:chOff x="4451350" y="2681288"/>
            <a:chExt cx="524176" cy="569912"/>
          </a:xfrm>
        </p:grpSpPr>
        <p:sp>
          <p:nvSpPr>
            <p:cNvPr id="280" name="Oval 93"/>
            <p:cNvSpPr>
              <a:spLocks noChangeArrowheads="1"/>
            </p:cNvSpPr>
            <p:nvPr/>
          </p:nvSpPr>
          <p:spPr bwMode="auto">
            <a:xfrm>
              <a:off x="4451350" y="2681288"/>
              <a:ext cx="104835" cy="10318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281" name="Oval 94"/>
            <p:cNvSpPr>
              <a:spLocks noChangeArrowheads="1"/>
            </p:cNvSpPr>
            <p:nvPr/>
          </p:nvSpPr>
          <p:spPr bwMode="auto">
            <a:xfrm>
              <a:off x="4510122" y="2765425"/>
              <a:ext cx="104835" cy="1047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282" name="Oval 105"/>
            <p:cNvSpPr>
              <a:spLocks noChangeArrowheads="1"/>
            </p:cNvSpPr>
            <p:nvPr/>
          </p:nvSpPr>
          <p:spPr bwMode="auto">
            <a:xfrm>
              <a:off x="4580012" y="3067050"/>
              <a:ext cx="104835" cy="1047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283" name="Oval 106"/>
            <p:cNvSpPr>
              <a:spLocks noChangeArrowheads="1"/>
            </p:cNvSpPr>
            <p:nvPr/>
          </p:nvSpPr>
          <p:spPr bwMode="auto">
            <a:xfrm>
              <a:off x="4580012" y="2974975"/>
              <a:ext cx="104835" cy="1047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284" name="Oval 108"/>
            <p:cNvSpPr>
              <a:spLocks noChangeArrowheads="1"/>
            </p:cNvSpPr>
            <p:nvPr/>
          </p:nvSpPr>
          <p:spPr bwMode="auto">
            <a:xfrm>
              <a:off x="4870691" y="3016250"/>
              <a:ext cx="104835" cy="1047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285" name="Oval 110"/>
            <p:cNvSpPr>
              <a:spLocks noChangeArrowheads="1"/>
            </p:cNvSpPr>
            <p:nvPr/>
          </p:nvSpPr>
          <p:spPr bwMode="auto">
            <a:xfrm>
              <a:off x="4783329" y="2955925"/>
              <a:ext cx="106423" cy="1031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286" name="Oval 111"/>
            <p:cNvSpPr>
              <a:spLocks noChangeArrowheads="1"/>
            </p:cNvSpPr>
            <p:nvPr/>
          </p:nvSpPr>
          <p:spPr bwMode="auto">
            <a:xfrm>
              <a:off x="4808743" y="3148013"/>
              <a:ext cx="104835" cy="10318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287" name="Oval 112"/>
            <p:cNvSpPr>
              <a:spLocks noChangeArrowheads="1"/>
            </p:cNvSpPr>
            <p:nvPr/>
          </p:nvSpPr>
          <p:spPr bwMode="auto">
            <a:xfrm>
              <a:off x="4802390" y="2863850"/>
              <a:ext cx="104835" cy="1031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</p:grpSp>
      <p:grpSp>
        <p:nvGrpSpPr>
          <p:cNvPr id="11271" name="Group 287"/>
          <p:cNvGrpSpPr>
            <a:grpSpLocks/>
          </p:cNvGrpSpPr>
          <p:nvPr/>
        </p:nvGrpSpPr>
        <p:grpSpPr bwMode="auto">
          <a:xfrm>
            <a:off x="4533900" y="2909888"/>
            <a:ext cx="447675" cy="217487"/>
            <a:chOff x="4533900" y="2909888"/>
            <a:chExt cx="447976" cy="217532"/>
          </a:xfrm>
        </p:grpSpPr>
        <p:sp>
          <p:nvSpPr>
            <p:cNvPr id="289" name="Oval 102"/>
            <p:cNvSpPr>
              <a:spLocks noChangeArrowheads="1"/>
            </p:cNvSpPr>
            <p:nvPr/>
          </p:nvSpPr>
          <p:spPr bwMode="auto">
            <a:xfrm>
              <a:off x="4533900" y="2947996"/>
              <a:ext cx="104845" cy="10479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290" name="Oval 103"/>
            <p:cNvSpPr>
              <a:spLocks noChangeArrowheads="1"/>
            </p:cNvSpPr>
            <p:nvPr/>
          </p:nvSpPr>
          <p:spPr bwMode="auto">
            <a:xfrm>
              <a:off x="4643512" y="2909888"/>
              <a:ext cx="104845" cy="1032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291" name="Oval 104"/>
            <p:cNvSpPr>
              <a:spLocks noChangeArrowheads="1"/>
            </p:cNvSpPr>
            <p:nvPr/>
          </p:nvSpPr>
          <p:spPr bwMode="auto">
            <a:xfrm>
              <a:off x="4665752" y="2994042"/>
              <a:ext cx="104845" cy="10479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292" name="Oval 107"/>
            <p:cNvSpPr>
              <a:spLocks noChangeArrowheads="1"/>
            </p:cNvSpPr>
            <p:nvPr/>
          </p:nvSpPr>
          <p:spPr bwMode="auto">
            <a:xfrm>
              <a:off x="4877031" y="2936881"/>
              <a:ext cx="104845" cy="10479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  <p:sp>
          <p:nvSpPr>
            <p:cNvPr id="293" name="Oval 109"/>
            <p:cNvSpPr>
              <a:spLocks noChangeArrowheads="1"/>
            </p:cNvSpPr>
            <p:nvPr/>
          </p:nvSpPr>
          <p:spPr bwMode="auto">
            <a:xfrm>
              <a:off x="4772185" y="3022623"/>
              <a:ext cx="104845" cy="10479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</a:endParaRPr>
            </a:p>
          </p:txBody>
        </p:sp>
      </p:grpSp>
      <p:sp>
        <p:nvSpPr>
          <p:cNvPr id="11272" name="Rectangle 293"/>
          <p:cNvSpPr>
            <a:spLocks noChangeArrowheads="1"/>
          </p:cNvSpPr>
          <p:nvPr/>
        </p:nvSpPr>
        <p:spPr bwMode="auto">
          <a:xfrm>
            <a:off x="179388" y="4724400"/>
            <a:ext cx="5868987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spcBef>
                <a:spcPct val="10000"/>
              </a:spcBef>
            </a:pPr>
            <a:r>
              <a:rPr lang="fr-CH" sz="2800" dirty="0">
                <a:solidFill>
                  <a:srgbClr val="7D2168"/>
                </a:solidFill>
              </a:rPr>
              <a:t>29</a:t>
            </a:r>
            <a:r>
              <a:rPr lang="fr-CH" dirty="0">
                <a:solidFill>
                  <a:srgbClr val="717075"/>
                </a:solidFill>
              </a:rPr>
              <a:t> R&amp;D </a:t>
            </a:r>
            <a:r>
              <a:rPr lang="fr-CH" dirty="0" smtClean="0">
                <a:solidFill>
                  <a:srgbClr val="717075"/>
                </a:solidFill>
              </a:rPr>
              <a:t>Centres </a:t>
            </a:r>
            <a:endParaRPr lang="fr-CH" dirty="0">
              <a:solidFill>
                <a:srgbClr val="717075"/>
              </a:solidFill>
            </a:endParaRPr>
          </a:p>
          <a:p>
            <a:pPr marL="271463" indent="-271463">
              <a:spcBef>
                <a:spcPct val="10000"/>
              </a:spcBef>
            </a:pPr>
            <a:r>
              <a:rPr lang="fr-CH" sz="2800" dirty="0">
                <a:solidFill>
                  <a:srgbClr val="7D2168"/>
                </a:solidFill>
              </a:rPr>
              <a:t>320 </a:t>
            </a:r>
            <a:r>
              <a:rPr lang="fr-CH" dirty="0" smtClean="0">
                <a:solidFill>
                  <a:srgbClr val="717075"/>
                </a:solidFill>
              </a:rPr>
              <a:t>Application </a:t>
            </a:r>
            <a:r>
              <a:rPr lang="fr-CH" dirty="0">
                <a:solidFill>
                  <a:srgbClr val="717075"/>
                </a:solidFill>
              </a:rPr>
              <a:t>groups</a:t>
            </a:r>
          </a:p>
          <a:p>
            <a:pPr marL="271463" indent="-271463">
              <a:spcBef>
                <a:spcPct val="10000"/>
              </a:spcBef>
            </a:pPr>
            <a:r>
              <a:rPr lang="fr-CH" sz="2800" dirty="0">
                <a:solidFill>
                  <a:srgbClr val="7D2168"/>
                </a:solidFill>
              </a:rPr>
              <a:t>5,200</a:t>
            </a:r>
            <a:r>
              <a:rPr lang="fr-CH" dirty="0">
                <a:solidFill>
                  <a:srgbClr val="717075"/>
                </a:solidFill>
              </a:rPr>
              <a:t> </a:t>
            </a:r>
            <a:r>
              <a:rPr lang="fr-CH" dirty="0" smtClean="0">
                <a:solidFill>
                  <a:srgbClr val="717075"/>
                </a:solidFill>
              </a:rPr>
              <a:t>People</a:t>
            </a:r>
            <a:endParaRPr lang="fr-CH" dirty="0">
              <a:solidFill>
                <a:srgbClr val="717075"/>
              </a:solidFill>
            </a:endParaRPr>
          </a:p>
        </p:txBody>
      </p:sp>
      <p:sp>
        <p:nvSpPr>
          <p:cNvPr id="133" name="Footer Placeholder 1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17075"/>
                </a:solidFill>
                <a:latin typeface="Arial CE"/>
              </a:rPr>
              <a:t>From Nestlé Innovation to Health Claim</a:t>
            </a:r>
            <a:endParaRPr lang="fr-CH" smtClean="0"/>
          </a:p>
        </p:txBody>
      </p:sp>
      <p:grpSp>
        <p:nvGrpSpPr>
          <p:cNvPr id="12291" name="Content Placeholder 4"/>
          <p:cNvGrpSpPr>
            <a:grpSpLocks noGrp="1"/>
          </p:cNvGrpSpPr>
          <p:nvPr>
            <p:ph idx="1"/>
          </p:nvPr>
        </p:nvGrpSpPr>
        <p:grpSpPr bwMode="auto">
          <a:xfrm>
            <a:off x="304800" y="779463"/>
            <a:ext cx="8154988" cy="5026025"/>
            <a:chOff x="665163" y="1268413"/>
            <a:chExt cx="8189904" cy="4503743"/>
          </a:xfrm>
        </p:grpSpPr>
        <p:pic>
          <p:nvPicPr>
            <p:cNvPr id="12293" name="Picture 4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r="23"/>
            <a:stretch>
              <a:fillRect/>
            </a:stretch>
          </p:blipFill>
          <p:spPr bwMode="auto">
            <a:xfrm>
              <a:off x="2847975" y="2617788"/>
              <a:ext cx="1130300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2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8538" y="3825875"/>
              <a:ext cx="1020762" cy="138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22" descr="MILO 1k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"/>
            </a:blip>
            <a:srcRect r="56" b="23"/>
            <a:stretch>
              <a:fillRect/>
            </a:stretch>
          </p:blipFill>
          <p:spPr bwMode="auto">
            <a:xfrm>
              <a:off x="3941763" y="2060575"/>
              <a:ext cx="1289050" cy="213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2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>
              <a:clrChange>
                <a:clrFrom>
                  <a:srgbClr val="EEEAE7"/>
                </a:clrFrom>
                <a:clrTo>
                  <a:srgbClr val="EEEAE7">
                    <a:alpha val="0"/>
                  </a:srgbClr>
                </a:clrTo>
              </a:clrChange>
            </a:blip>
            <a:srcRect r="-2" b="-31"/>
            <a:stretch>
              <a:fillRect/>
            </a:stretch>
          </p:blipFill>
          <p:spPr bwMode="auto">
            <a:xfrm>
              <a:off x="3578225" y="3314700"/>
              <a:ext cx="1527175" cy="176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25" descr="2144654_Favrites_12ct_3D.eps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95613" y="4183063"/>
              <a:ext cx="1265237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2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0938" y="2803525"/>
              <a:ext cx="1282700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27" descr="2382689_RB_HrbGrlChkn_3D.eps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6000" y="4125913"/>
              <a:ext cx="1641475" cy="113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29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5650" y="4149725"/>
              <a:ext cx="971550" cy="143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33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4286256"/>
              <a:ext cx="781050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02" name="Group 34"/>
            <p:cNvGrpSpPr>
              <a:grpSpLocks/>
            </p:cNvGrpSpPr>
            <p:nvPr/>
          </p:nvGrpSpPr>
          <p:grpSpPr bwMode="auto">
            <a:xfrm>
              <a:off x="4932363" y="1268413"/>
              <a:ext cx="1439862" cy="1152525"/>
              <a:chOff x="3107" y="799"/>
              <a:chExt cx="907" cy="726"/>
            </a:xfrm>
          </p:grpSpPr>
          <p:sp>
            <p:nvSpPr>
              <p:cNvPr id="12322" name="AutoShape 35"/>
              <p:cNvSpPr>
                <a:spLocks noChangeArrowheads="1"/>
              </p:cNvSpPr>
              <p:nvPr/>
            </p:nvSpPr>
            <p:spPr bwMode="auto">
              <a:xfrm>
                <a:off x="3107" y="799"/>
                <a:ext cx="907" cy="726"/>
              </a:xfrm>
              <a:prstGeom prst="wedgeEllipseCallout">
                <a:avLst>
                  <a:gd name="adj1" fmla="val -56282"/>
                  <a:gd name="adj2" fmla="val 90495"/>
                </a:avLst>
              </a:prstGeom>
              <a:solidFill>
                <a:srgbClr val="FF9900">
                  <a:alpha val="7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23" name="Text Box 36"/>
              <p:cNvSpPr txBox="1">
                <a:spLocks noChangeArrowheads="1"/>
              </p:cNvSpPr>
              <p:nvPr/>
            </p:nvSpPr>
            <p:spPr bwMode="auto">
              <a:xfrm>
                <a:off x="3243" y="914"/>
                <a:ext cx="635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600">
                    <a:solidFill>
                      <a:schemeClr val="bg1"/>
                    </a:solidFill>
                    <a:latin typeface="Arial Rounded MT Bold"/>
                  </a:rPr>
                  <a:t>Optimal energy release</a:t>
                </a:r>
                <a:endParaRPr lang="en-GB" sz="1600">
                  <a:solidFill>
                    <a:schemeClr val="bg1"/>
                  </a:solidFill>
                  <a:latin typeface="Arial Rounded MT Bold"/>
                </a:endParaRPr>
              </a:p>
            </p:txBody>
          </p:sp>
        </p:grpSp>
        <p:grpSp>
          <p:nvGrpSpPr>
            <p:cNvPr id="12303" name="Group 37"/>
            <p:cNvGrpSpPr>
              <a:grpSpLocks/>
            </p:cNvGrpSpPr>
            <p:nvPr/>
          </p:nvGrpSpPr>
          <p:grpSpPr bwMode="auto">
            <a:xfrm>
              <a:off x="6215074" y="2214554"/>
              <a:ext cx="1439863" cy="936625"/>
              <a:chOff x="3878" y="1344"/>
              <a:chExt cx="907" cy="590"/>
            </a:xfrm>
          </p:grpSpPr>
          <p:sp>
            <p:nvSpPr>
              <p:cNvPr id="12320" name="AutoShape 38"/>
              <p:cNvSpPr>
                <a:spLocks noChangeArrowheads="1"/>
              </p:cNvSpPr>
              <p:nvPr/>
            </p:nvSpPr>
            <p:spPr bwMode="auto">
              <a:xfrm>
                <a:off x="3878" y="1344"/>
                <a:ext cx="907" cy="590"/>
              </a:xfrm>
              <a:prstGeom prst="wedgeEllipseCallout">
                <a:avLst>
                  <a:gd name="adj1" fmla="val -54519"/>
                  <a:gd name="adj2" fmla="val 45593"/>
                </a:avLst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21" name="Text Box 39"/>
              <p:cNvSpPr txBox="1">
                <a:spLocks noChangeArrowheads="1"/>
              </p:cNvSpPr>
              <p:nvPr/>
            </p:nvSpPr>
            <p:spPr bwMode="auto">
              <a:xfrm>
                <a:off x="3924" y="1432"/>
                <a:ext cx="81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600">
                    <a:solidFill>
                      <a:schemeClr val="bg1"/>
                    </a:solidFill>
                    <a:latin typeface="Arial Rounded MT Bold"/>
                  </a:rPr>
                  <a:t>Active</a:t>
                </a:r>
              </a:p>
              <a:p>
                <a:r>
                  <a:rPr lang="fr-CH" sz="1600">
                    <a:solidFill>
                      <a:schemeClr val="bg1"/>
                    </a:solidFill>
                    <a:latin typeface="Arial Rounded MT Bold"/>
                  </a:rPr>
                  <a:t>Protection</a:t>
                </a:r>
                <a:endParaRPr lang="en-GB" sz="1600">
                  <a:solidFill>
                    <a:schemeClr val="bg1"/>
                  </a:solidFill>
                  <a:latin typeface="Arial Rounded MT Bold"/>
                </a:endParaRPr>
              </a:p>
            </p:txBody>
          </p:sp>
        </p:grpSp>
        <p:grpSp>
          <p:nvGrpSpPr>
            <p:cNvPr id="12304" name="Group 41"/>
            <p:cNvGrpSpPr>
              <a:grpSpLocks/>
            </p:cNvGrpSpPr>
            <p:nvPr/>
          </p:nvGrpSpPr>
          <p:grpSpPr bwMode="auto">
            <a:xfrm>
              <a:off x="7021567" y="3143642"/>
              <a:ext cx="1833500" cy="1083511"/>
              <a:chOff x="4422" y="2154"/>
              <a:chExt cx="1129" cy="415"/>
            </a:xfrm>
          </p:grpSpPr>
          <p:sp>
            <p:nvSpPr>
              <p:cNvPr id="12318" name="AutoShape 42"/>
              <p:cNvSpPr>
                <a:spLocks noChangeArrowheads="1"/>
              </p:cNvSpPr>
              <p:nvPr/>
            </p:nvSpPr>
            <p:spPr bwMode="auto">
              <a:xfrm>
                <a:off x="4422" y="2154"/>
                <a:ext cx="998" cy="415"/>
              </a:xfrm>
              <a:prstGeom prst="wedgeEllipseCallout">
                <a:avLst>
                  <a:gd name="adj1" fmla="val -54912"/>
                  <a:gd name="adj2" fmla="val 45741"/>
                </a:avLst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9" name="Text Box 43"/>
              <p:cNvSpPr txBox="1">
                <a:spLocks noChangeArrowheads="1"/>
              </p:cNvSpPr>
              <p:nvPr/>
            </p:nvSpPr>
            <p:spPr bwMode="auto">
              <a:xfrm>
                <a:off x="4463" y="2271"/>
                <a:ext cx="10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600">
                    <a:solidFill>
                      <a:schemeClr val="bg1"/>
                    </a:solidFill>
                    <a:latin typeface="Arial Rounded MT Bold"/>
                  </a:rPr>
                  <a:t>Helps lower   cholesterol</a:t>
                </a:r>
                <a:endParaRPr lang="en-GB" sz="1600">
                  <a:solidFill>
                    <a:schemeClr val="bg1"/>
                  </a:solidFill>
                  <a:latin typeface="Arial Rounded MT Bold"/>
                </a:endParaRPr>
              </a:p>
            </p:txBody>
          </p:sp>
        </p:grpSp>
        <p:grpSp>
          <p:nvGrpSpPr>
            <p:cNvPr id="12305" name="Group 47"/>
            <p:cNvGrpSpPr>
              <a:grpSpLocks/>
            </p:cNvGrpSpPr>
            <p:nvPr/>
          </p:nvGrpSpPr>
          <p:grpSpPr bwMode="auto">
            <a:xfrm>
              <a:off x="2484438" y="1484314"/>
              <a:ext cx="1603375" cy="1820863"/>
              <a:chOff x="1565" y="935"/>
              <a:chExt cx="1010" cy="1147"/>
            </a:xfrm>
          </p:grpSpPr>
          <p:sp>
            <p:nvSpPr>
              <p:cNvPr id="12314" name="Oval 48"/>
              <p:cNvSpPr>
                <a:spLocks noChangeArrowheads="1"/>
              </p:cNvSpPr>
              <p:nvPr/>
            </p:nvSpPr>
            <p:spPr bwMode="auto">
              <a:xfrm>
                <a:off x="1679" y="1520"/>
                <a:ext cx="896" cy="17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15" name="Oval 49"/>
              <p:cNvSpPr>
                <a:spLocks noChangeArrowheads="1"/>
              </p:cNvSpPr>
              <p:nvPr/>
            </p:nvSpPr>
            <p:spPr bwMode="auto">
              <a:xfrm>
                <a:off x="1712" y="1625"/>
                <a:ext cx="133" cy="45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16" name="AutoShape 50"/>
              <p:cNvSpPr>
                <a:spLocks noChangeArrowheads="1"/>
              </p:cNvSpPr>
              <p:nvPr/>
            </p:nvSpPr>
            <p:spPr bwMode="auto">
              <a:xfrm>
                <a:off x="1565" y="935"/>
                <a:ext cx="907" cy="726"/>
              </a:xfrm>
              <a:prstGeom prst="wedgeEllipseCallout">
                <a:avLst>
                  <a:gd name="adj1" fmla="val 40741"/>
                  <a:gd name="adj2" fmla="val 116944"/>
                </a:avLst>
              </a:prstGeom>
              <a:solidFill>
                <a:srgbClr val="E68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7" name="Text Box 51"/>
              <p:cNvSpPr txBox="1">
                <a:spLocks noChangeArrowheads="1"/>
              </p:cNvSpPr>
              <p:nvPr/>
            </p:nvSpPr>
            <p:spPr bwMode="auto">
              <a:xfrm>
                <a:off x="1655" y="1026"/>
                <a:ext cx="771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600">
                    <a:solidFill>
                      <a:schemeClr val="bg1"/>
                    </a:solidFill>
                    <a:latin typeface="Arial Rounded MT Bold"/>
                  </a:rPr>
                  <a:t>Enriched with Calcium</a:t>
                </a:r>
                <a:endParaRPr lang="en-GB" sz="1600">
                  <a:solidFill>
                    <a:schemeClr val="bg1"/>
                  </a:solidFill>
                  <a:latin typeface="Arial Rounded MT Bold"/>
                </a:endParaRPr>
              </a:p>
            </p:txBody>
          </p:sp>
        </p:grpSp>
        <p:grpSp>
          <p:nvGrpSpPr>
            <p:cNvPr id="12306" name="Group 52"/>
            <p:cNvGrpSpPr>
              <a:grpSpLocks/>
            </p:cNvGrpSpPr>
            <p:nvPr/>
          </p:nvGrpSpPr>
          <p:grpSpPr bwMode="auto">
            <a:xfrm>
              <a:off x="665163" y="3805238"/>
              <a:ext cx="1439862" cy="936625"/>
              <a:chOff x="419" y="2397"/>
              <a:chExt cx="907" cy="590"/>
            </a:xfrm>
          </p:grpSpPr>
          <p:sp>
            <p:nvSpPr>
              <p:cNvPr id="12312" name="AutoShape 53"/>
              <p:cNvSpPr>
                <a:spLocks noChangeArrowheads="1"/>
              </p:cNvSpPr>
              <p:nvPr/>
            </p:nvSpPr>
            <p:spPr bwMode="auto">
              <a:xfrm>
                <a:off x="419" y="2397"/>
                <a:ext cx="907" cy="590"/>
              </a:xfrm>
              <a:prstGeom prst="wedgeEllipseCallout">
                <a:avLst>
                  <a:gd name="adj1" fmla="val 74588"/>
                  <a:gd name="adj2" fmla="val 18306"/>
                </a:avLst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3" name="Text Box 54"/>
              <p:cNvSpPr txBox="1">
                <a:spLocks noChangeArrowheads="1"/>
              </p:cNvSpPr>
              <p:nvPr/>
            </p:nvSpPr>
            <p:spPr bwMode="auto">
              <a:xfrm>
                <a:off x="509" y="2488"/>
                <a:ext cx="77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600">
                    <a:solidFill>
                      <a:schemeClr val="bg1"/>
                    </a:solidFill>
                    <a:latin typeface="Arial Rounded MT Bold"/>
                  </a:rPr>
                  <a:t>Wellbeing</a:t>
                </a:r>
              </a:p>
              <a:p>
                <a:r>
                  <a:rPr lang="fr-CH" sz="1600">
                    <a:solidFill>
                      <a:schemeClr val="bg1"/>
                    </a:solidFill>
                    <a:latin typeface="Arial Rounded MT Bold"/>
                  </a:rPr>
                  <a:t>everyday</a:t>
                </a:r>
                <a:endParaRPr lang="en-GB" sz="1600">
                  <a:solidFill>
                    <a:schemeClr val="bg1"/>
                  </a:solidFill>
                  <a:latin typeface="Arial Rounded MT Bold"/>
                </a:endParaRPr>
              </a:p>
            </p:txBody>
          </p:sp>
        </p:grpSp>
        <p:grpSp>
          <p:nvGrpSpPr>
            <p:cNvPr id="12307" name="Group 56"/>
            <p:cNvGrpSpPr>
              <a:grpSpLocks/>
            </p:cNvGrpSpPr>
            <p:nvPr/>
          </p:nvGrpSpPr>
          <p:grpSpPr bwMode="auto">
            <a:xfrm>
              <a:off x="1331913" y="2636838"/>
              <a:ext cx="1498599" cy="1060450"/>
              <a:chOff x="839" y="1661"/>
              <a:chExt cx="944" cy="668"/>
            </a:xfrm>
          </p:grpSpPr>
          <p:sp>
            <p:nvSpPr>
              <p:cNvPr id="12310" name="AutoShape 57"/>
              <p:cNvSpPr>
                <a:spLocks noChangeArrowheads="1"/>
              </p:cNvSpPr>
              <p:nvPr/>
            </p:nvSpPr>
            <p:spPr bwMode="auto">
              <a:xfrm>
                <a:off x="839" y="1661"/>
                <a:ext cx="907" cy="668"/>
              </a:xfrm>
              <a:prstGeom prst="wedgeEllipseCallout">
                <a:avLst>
                  <a:gd name="adj1" fmla="val 103361"/>
                  <a:gd name="adj2" fmla="val 107185"/>
                </a:avLst>
              </a:prstGeom>
              <a:solidFill>
                <a:srgbClr val="FF6600">
                  <a:alpha val="7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1" name="Text Box 58"/>
              <p:cNvSpPr txBox="1">
                <a:spLocks noChangeArrowheads="1"/>
              </p:cNvSpPr>
              <p:nvPr/>
            </p:nvSpPr>
            <p:spPr bwMode="auto">
              <a:xfrm>
                <a:off x="1012" y="1706"/>
                <a:ext cx="771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600">
                    <a:solidFill>
                      <a:schemeClr val="bg1"/>
                    </a:solidFill>
                    <a:latin typeface="Arial Rounded MT Bold"/>
                  </a:rPr>
                  <a:t>40-80 Calories per bar</a:t>
                </a:r>
                <a:endParaRPr lang="en-GB" sz="1600">
                  <a:solidFill>
                    <a:schemeClr val="bg1"/>
                  </a:solidFill>
                  <a:latin typeface="Arial Rounded MT Bold"/>
                </a:endParaRPr>
              </a:p>
            </p:txBody>
          </p:sp>
        </p:grpSp>
        <p:pic>
          <p:nvPicPr>
            <p:cNvPr id="12308" name="Picture 2" descr="http://farm4.static.flickr.com/3023/2676368253_290e4ff2a5_t.jp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143636" y="3214686"/>
              <a:ext cx="857256" cy="122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4" descr="http://farm4.static.flickr.com/3198/2691879911_59b90cfc50_t.jp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500430" y="3357562"/>
              <a:ext cx="90487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Rectangle 61"/>
          <p:cNvSpPr>
            <a:spLocks noChangeArrowheads="1"/>
          </p:cNvSpPr>
          <p:nvPr/>
        </p:nvSpPr>
        <p:spPr bwMode="auto">
          <a:xfrm>
            <a:off x="428625" y="5715000"/>
            <a:ext cx="8066088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>
                <a:solidFill>
                  <a:srgbClr val="717075"/>
                </a:solidFill>
              </a:rPr>
              <a:t>Knowledge of local </a:t>
            </a:r>
            <a:r>
              <a:rPr lang="en-GB" b="1" dirty="0" smtClean="0">
                <a:solidFill>
                  <a:srgbClr val="717075"/>
                </a:solidFill>
              </a:rPr>
              <a:t>consumers</a:t>
            </a:r>
            <a:r>
              <a:rPr lang="en-GB" dirty="0" smtClean="0">
                <a:solidFill>
                  <a:srgbClr val="717075"/>
                </a:solidFill>
              </a:rPr>
              <a:t> </a:t>
            </a:r>
            <a:r>
              <a:rPr lang="en-GB" dirty="0">
                <a:solidFill>
                  <a:srgbClr val="717075"/>
                </a:solidFill>
              </a:rPr>
              <a:t>and local </a:t>
            </a:r>
            <a:r>
              <a:rPr lang="en-GB" b="1" dirty="0" smtClean="0">
                <a:solidFill>
                  <a:srgbClr val="717075"/>
                </a:solidFill>
              </a:rPr>
              <a:t>regulations</a:t>
            </a:r>
            <a:r>
              <a:rPr lang="en-GB" dirty="0" smtClean="0">
                <a:solidFill>
                  <a:srgbClr val="717075"/>
                </a:solidFill>
              </a:rPr>
              <a:t> </a:t>
            </a:r>
            <a:r>
              <a:rPr lang="en-GB" dirty="0">
                <a:solidFill>
                  <a:srgbClr val="717075"/>
                </a:solidFill>
              </a:rPr>
              <a:t>is </a:t>
            </a:r>
            <a:r>
              <a:rPr lang="en-GB" dirty="0" smtClean="0">
                <a:solidFill>
                  <a:srgbClr val="717075"/>
                </a:solidFill>
              </a:rPr>
              <a:t>key*</a:t>
            </a:r>
          </a:p>
          <a:p>
            <a:pPr algn="r"/>
            <a:r>
              <a:rPr lang="en-GB" sz="1000" dirty="0" smtClean="0">
                <a:solidFill>
                  <a:srgbClr val="717075"/>
                </a:solidFill>
              </a:rPr>
              <a:t>*Claims for illustrative purposes only </a:t>
            </a:r>
            <a:endParaRPr lang="en-GB" sz="1000" dirty="0">
              <a:solidFill>
                <a:srgbClr val="717075"/>
              </a:solidFill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Health Claims Situation - Global</a:t>
            </a:r>
            <a:endParaRPr lang="fr-CH" smtClean="0"/>
          </a:p>
        </p:txBody>
      </p:sp>
      <p:pic>
        <p:nvPicPr>
          <p:cNvPr id="13315" name="Picture 5" descr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908050"/>
            <a:ext cx="8873041" cy="551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EU Regulation on Health Claims</a:t>
            </a:r>
            <a:endParaRPr lang="fr-CH" smtClean="0"/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370888" cy="2506663"/>
          </a:xfrm>
        </p:spPr>
        <p:txBody>
          <a:bodyPr/>
          <a:lstStyle/>
          <a:p>
            <a:pPr>
              <a:spcAft>
                <a:spcPct val="5000"/>
              </a:spcAft>
            </a:pPr>
            <a:r>
              <a:rPr lang="en-US" smtClean="0"/>
              <a:t>Harmonised requirements for nutrition and health claims on food products across the 27 countries of the EU</a:t>
            </a:r>
          </a:p>
          <a:p>
            <a:pPr lvl="1">
              <a:spcAft>
                <a:spcPct val="5000"/>
              </a:spcAft>
            </a:pPr>
            <a:endParaRPr lang="en-US" smtClean="0"/>
          </a:p>
          <a:p>
            <a:pPr lvl="1">
              <a:spcAft>
                <a:spcPct val="5000"/>
              </a:spcAft>
            </a:pPr>
            <a:r>
              <a:rPr lang="en-US" smtClean="0"/>
              <a:t>Third countries fully apply general principles (CH, Norway)</a:t>
            </a:r>
          </a:p>
          <a:p>
            <a:pPr lvl="1">
              <a:spcAft>
                <a:spcPct val="5000"/>
              </a:spcAft>
            </a:pPr>
            <a:r>
              <a:rPr lang="en-US" smtClean="0"/>
              <a:t>1 approved health claim - 500 million consumers </a:t>
            </a:r>
          </a:p>
          <a:p>
            <a:pPr lvl="1">
              <a:spcAft>
                <a:spcPct val="5000"/>
              </a:spcAft>
            </a:pPr>
            <a:r>
              <a:rPr lang="en-US" smtClean="0"/>
              <a:t>Maximisation and protection of R&amp;D investment (CHF 2.0 bio spend on R&amp;D)</a:t>
            </a:r>
          </a:p>
          <a:p>
            <a:pPr>
              <a:buFontTx/>
              <a:buNone/>
            </a:pPr>
            <a:endParaRPr lang="fr-CH" smtClean="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3932238"/>
            <a:ext cx="9148763" cy="2160587"/>
            <a:chOff x="0" y="4697413"/>
            <a:chExt cx="9148763" cy="2160587"/>
          </a:xfrm>
        </p:grpSpPr>
        <p:pic>
          <p:nvPicPr>
            <p:cNvPr id="14341" name="Picture 6" descr="union-europeenne-carte_1244261373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67450" y="4697413"/>
              <a:ext cx="2881313" cy="21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714875"/>
              <a:ext cx="6286500" cy="2143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EU Regulation on Health Claims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Nestlé Position</a:t>
            </a:r>
            <a:endParaRPr lang="fr-CH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70888" cy="2722563"/>
          </a:xfrm>
        </p:spPr>
        <p:txBody>
          <a:bodyPr/>
          <a:lstStyle/>
          <a:p>
            <a:pPr>
              <a:spcAft>
                <a:spcPct val="5000"/>
              </a:spcAft>
              <a:buFontTx/>
              <a:buNone/>
            </a:pPr>
            <a:r>
              <a:rPr lang="en-US" altLang="ja-JP" dirty="0" smtClean="0">
                <a:ea typeface="ＭＳ Ｐゴシック" pitchFamily="34" charset="-128"/>
              </a:rPr>
              <a:t>Nestlé welcomes  :</a:t>
            </a:r>
          </a:p>
          <a:p>
            <a:pPr>
              <a:spcAft>
                <a:spcPct val="5000"/>
              </a:spcAft>
            </a:pPr>
            <a:r>
              <a:rPr lang="en-US" altLang="ja-JP" dirty="0" smtClean="0">
                <a:ea typeface="ＭＳ Ｐゴシック" pitchFamily="34" charset="-128"/>
              </a:rPr>
              <a:t>All Health Claims are approved prior to use in EU</a:t>
            </a:r>
          </a:p>
          <a:p>
            <a:pPr>
              <a:spcAft>
                <a:spcPct val="5000"/>
              </a:spcAft>
            </a:pPr>
            <a:r>
              <a:rPr lang="en-US" dirty="0" smtClean="0"/>
              <a:t>Use of nutrient profiles as condition for making claims provided they are science based and do not discourage product innovation. </a:t>
            </a:r>
          </a:p>
          <a:p>
            <a:pPr>
              <a:spcAft>
                <a:spcPct val="5000"/>
              </a:spcAft>
            </a:pPr>
            <a:r>
              <a:rPr lang="en-US" altLang="ja-JP" dirty="0" smtClean="0">
                <a:ea typeface="ＭＳ Ｐゴシック" pitchFamily="34" charset="-128"/>
              </a:rPr>
              <a:t>Proprietary data protection</a:t>
            </a:r>
          </a:p>
          <a:p>
            <a:pPr>
              <a:spcAft>
                <a:spcPct val="5000"/>
              </a:spcAft>
            </a:pPr>
            <a:r>
              <a:rPr lang="en-US" altLang="ja-JP" dirty="0" smtClean="0">
                <a:ea typeface="ＭＳ Ｐゴシック" pitchFamily="34" charset="-128"/>
              </a:rPr>
              <a:t>New applications possible at any time making </a:t>
            </a:r>
          </a:p>
          <a:p>
            <a:pPr>
              <a:spcAft>
                <a:spcPct val="5000"/>
              </a:spcAft>
              <a:buFontTx/>
              <a:buNone/>
            </a:pPr>
            <a:r>
              <a:rPr lang="en-US" altLang="ja-JP" dirty="0" smtClean="0">
                <a:ea typeface="ＭＳ Ｐゴシック" pitchFamily="34" charset="-128"/>
              </a:rPr>
              <a:t>	the system one of the most flexible in the global context</a:t>
            </a:r>
            <a:endParaRPr lang="fr-CH" dirty="0" smtClean="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57163" y="3284538"/>
            <a:ext cx="8915400" cy="2857500"/>
            <a:chOff x="157163" y="4000500"/>
            <a:chExt cx="8915400" cy="2857500"/>
          </a:xfrm>
        </p:grpSpPr>
        <p:pic>
          <p:nvPicPr>
            <p:cNvPr id="15365" name="Picture 4" descr="BCP641-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163" y="5064125"/>
              <a:ext cx="2700337" cy="179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BLD0538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800" y="5057775"/>
              <a:ext cx="1385888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8" descr="mil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13263" y="5013325"/>
              <a:ext cx="1273175" cy="184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10" descr="water%201(1)%5b1%5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83275" y="5013325"/>
              <a:ext cx="1331913" cy="184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45363" y="4000500"/>
              <a:ext cx="1727200" cy="2857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Actual Challenges of the Regulation</a:t>
            </a:r>
            <a:endParaRPr lang="fr-CH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“unfinished” Regulation in EU – </a:t>
            </a:r>
          </a:p>
          <a:p>
            <a:pPr>
              <a:buNone/>
            </a:pPr>
            <a:r>
              <a:rPr lang="en-GB" sz="2400" dirty="0" smtClean="0"/>
              <a:t>	Need to obtain positive outcome on </a:t>
            </a:r>
          </a:p>
          <a:p>
            <a:pPr marL="914400" lvl="1" indent="-457200">
              <a:buFontTx/>
              <a:buAutoNum type="arabicPeriod"/>
            </a:pPr>
            <a:r>
              <a:rPr lang="en-GB" dirty="0" smtClean="0"/>
              <a:t>Adoption of Community list of permitted health claims (Art 13)</a:t>
            </a:r>
          </a:p>
          <a:p>
            <a:pPr marL="914400" lvl="1" indent="-457200">
              <a:buFontTx/>
              <a:buAutoNum type="arabicPeriod"/>
            </a:pPr>
            <a:r>
              <a:rPr lang="en-GB" dirty="0" smtClean="0"/>
              <a:t>Final interpretation of data protection provisions (Art 21)</a:t>
            </a:r>
          </a:p>
          <a:p>
            <a:pPr marL="914400" lvl="1" indent="-457200">
              <a:buFontTx/>
              <a:buAutoNum type="arabicPeriod"/>
            </a:pPr>
            <a:r>
              <a:rPr lang="en-GB" dirty="0" smtClean="0"/>
              <a:t>Adoption of workable Nutrient Profiles (Art 4)</a:t>
            </a:r>
          </a:p>
          <a:p>
            <a:pPr marL="914400" lvl="1" indent="-457200">
              <a:buFontTx/>
              <a:buAutoNum type="arabicPeriod"/>
            </a:pPr>
            <a:r>
              <a:rPr lang="en-GB" dirty="0" smtClean="0"/>
              <a:t>Amendment of Annex Nutrition Claims</a:t>
            </a:r>
          </a:p>
          <a:p>
            <a:pPr lvl="2"/>
            <a:r>
              <a:rPr lang="en-GB" dirty="0" smtClean="0"/>
              <a:t>Inclusion of claims that encourage product reformulation</a:t>
            </a:r>
          </a:p>
          <a:p>
            <a:pPr lvl="2"/>
            <a:r>
              <a:rPr lang="en-GB" dirty="0" smtClean="0"/>
              <a:t>Simpler rules on comparative claims</a:t>
            </a:r>
          </a:p>
          <a:p>
            <a:pPr marL="914400" lvl="1" indent="-457200">
              <a:buFontTx/>
              <a:buAutoNum type="arabicPeriod"/>
            </a:pPr>
            <a:r>
              <a:rPr lang="en-GB" dirty="0" smtClean="0"/>
              <a:t>Guidance on use of authorised claims</a:t>
            </a:r>
          </a:p>
          <a:p>
            <a:pPr lvl="2"/>
            <a:r>
              <a:rPr lang="en-GB" dirty="0" smtClean="0"/>
              <a:t>Flexibility of wording of adopted claims</a:t>
            </a:r>
          </a:p>
          <a:p>
            <a:pPr lvl="2"/>
            <a:r>
              <a:rPr lang="en-GB" dirty="0" smtClean="0"/>
              <a:t>Conditions of use</a:t>
            </a:r>
          </a:p>
          <a:p>
            <a:pPr marL="914400" lvl="1" indent="-457200"/>
            <a:endParaRPr lang="en-GB" dirty="0" smtClean="0"/>
          </a:p>
          <a:p>
            <a:r>
              <a:rPr lang="en-GB" sz="2400" dirty="0" smtClean="0"/>
              <a:t>The “future” Regulation – What’s next? Where do we (want to) go from here?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 Challenge for Nestlé -</a:t>
            </a:r>
            <a:br>
              <a:rPr lang="en-GB" dirty="0" smtClean="0"/>
            </a:br>
            <a:r>
              <a:rPr lang="en-GB" dirty="0" smtClean="0"/>
              <a:t>Health Claims on a Global Scale</a:t>
            </a:r>
            <a:endParaRPr lang="fr-CH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EU health claim system is based on a </a:t>
            </a:r>
            <a:r>
              <a:rPr lang="en-GB" sz="2400" b="1" dirty="0" smtClean="0"/>
              <a:t>procedure open to new health claims</a:t>
            </a:r>
            <a:r>
              <a:rPr lang="en-GB" sz="2400" dirty="0" smtClean="0"/>
              <a:t>, which are granted based on a scientific evaluation of the highest standard</a:t>
            </a:r>
          </a:p>
          <a:p>
            <a:r>
              <a:rPr lang="en-GB" sz="2400" b="1" dirty="0" smtClean="0"/>
              <a:t>EU system is likely to influence countries </a:t>
            </a:r>
            <a:r>
              <a:rPr lang="en-GB" sz="2400" dirty="0" smtClean="0"/>
              <a:t>with no specific health claims Regulations in place (Australia-NZ, South Africa, others) today</a:t>
            </a:r>
          </a:p>
          <a:p>
            <a:r>
              <a:rPr lang="en-GB" sz="2400" dirty="0" smtClean="0"/>
              <a:t>We have observed that </a:t>
            </a:r>
            <a:r>
              <a:rPr lang="en-GB" sz="2400" b="1" dirty="0" smtClean="0"/>
              <a:t>authorities use EFSA Opinions </a:t>
            </a:r>
            <a:r>
              <a:rPr lang="en-GB" sz="2400" dirty="0" smtClean="0"/>
              <a:t>and use these to restrict claims in their countries without having corresponding </a:t>
            </a:r>
            <a:r>
              <a:rPr lang="en-GB" sz="2400" dirty="0" smtClean="0"/>
              <a:t>authorisation </a:t>
            </a:r>
            <a:r>
              <a:rPr lang="en-GB" sz="2400" dirty="0" smtClean="0"/>
              <a:t>procedures i</a:t>
            </a:r>
            <a:r>
              <a:rPr lang="en-GB" sz="2400" dirty="0" smtClean="0"/>
              <a:t>n </a:t>
            </a:r>
            <a:r>
              <a:rPr lang="en-GB" sz="2400" dirty="0" smtClean="0"/>
              <a:t>place.</a:t>
            </a:r>
          </a:p>
          <a:p>
            <a:r>
              <a:rPr lang="en-GB" sz="2400" dirty="0" smtClean="0"/>
              <a:t>We have observed that some regions follow </a:t>
            </a:r>
            <a:r>
              <a:rPr lang="en-GB" sz="2400" b="1" dirty="0" smtClean="0"/>
              <a:t>US-FDA Regulations</a:t>
            </a:r>
            <a:r>
              <a:rPr lang="en-GB" sz="2400" dirty="0" smtClean="0"/>
              <a:t>, others follow the </a:t>
            </a:r>
            <a:r>
              <a:rPr lang="en-GB" sz="2400" b="1" dirty="0" smtClean="0"/>
              <a:t>EU model </a:t>
            </a:r>
            <a:r>
              <a:rPr lang="en-GB" sz="2400" dirty="0" smtClean="0"/>
              <a:t>for Claims</a:t>
            </a:r>
            <a:r>
              <a:rPr lang="en-GB" sz="25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 HURT 1 March 2011</a:t>
            </a:r>
            <a:endParaRPr lang="fr-CH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ECHAN~1.NES\LOCALS~1\Temp\articulate\presenter\imgtemp\0DVh4cjy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PTC Orbe_Template_Grey">
  <a:themeElements>
    <a:clrScheme name="Template_Green 14">
      <a:dk1>
        <a:srgbClr val="5F5F5F"/>
      </a:dk1>
      <a:lt1>
        <a:srgbClr val="FFFFFF"/>
      </a:lt1>
      <a:dk2>
        <a:srgbClr val="589199"/>
      </a:dk2>
      <a:lt2>
        <a:srgbClr val="4D4D4D"/>
      </a:lt2>
      <a:accent1>
        <a:srgbClr val="CBDEE1"/>
      </a:accent1>
      <a:accent2>
        <a:srgbClr val="B3749A"/>
      </a:accent2>
      <a:accent3>
        <a:srgbClr val="FFFFFF"/>
      </a:accent3>
      <a:accent4>
        <a:srgbClr val="505050"/>
      </a:accent4>
      <a:accent5>
        <a:srgbClr val="E2ECEE"/>
      </a:accent5>
      <a:accent6>
        <a:srgbClr val="A2688B"/>
      </a:accent6>
      <a:hlink>
        <a:srgbClr val="ABC785"/>
      </a:hlink>
      <a:folHlink>
        <a:srgbClr val="5F5F5F"/>
      </a:folHlink>
    </a:clrScheme>
    <a:fontScheme name="Template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Template_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Green 13">
        <a:dk1>
          <a:srgbClr val="000000"/>
        </a:dk1>
        <a:lt1>
          <a:srgbClr val="FFFFFF"/>
        </a:lt1>
        <a:dk2>
          <a:srgbClr val="589199"/>
        </a:dk2>
        <a:lt2>
          <a:srgbClr val="808080"/>
        </a:lt2>
        <a:accent1>
          <a:srgbClr val="CBDEE1"/>
        </a:accent1>
        <a:accent2>
          <a:srgbClr val="B3749A"/>
        </a:accent2>
        <a:accent3>
          <a:srgbClr val="FFFFFF"/>
        </a:accent3>
        <a:accent4>
          <a:srgbClr val="000000"/>
        </a:accent4>
        <a:accent5>
          <a:srgbClr val="E2ECEE"/>
        </a:accent5>
        <a:accent6>
          <a:srgbClr val="A2688B"/>
        </a:accent6>
        <a:hlink>
          <a:srgbClr val="ABC785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Green 14">
        <a:dk1>
          <a:srgbClr val="5F5F5F"/>
        </a:dk1>
        <a:lt1>
          <a:srgbClr val="FFFFFF"/>
        </a:lt1>
        <a:dk2>
          <a:srgbClr val="589199"/>
        </a:dk2>
        <a:lt2>
          <a:srgbClr val="4D4D4D"/>
        </a:lt2>
        <a:accent1>
          <a:srgbClr val="CBDEE1"/>
        </a:accent1>
        <a:accent2>
          <a:srgbClr val="B3749A"/>
        </a:accent2>
        <a:accent3>
          <a:srgbClr val="FFFFFF"/>
        </a:accent3>
        <a:accent4>
          <a:srgbClr val="505050"/>
        </a:accent4>
        <a:accent5>
          <a:srgbClr val="E2ECEE"/>
        </a:accent5>
        <a:accent6>
          <a:srgbClr val="A2688B"/>
        </a:accent6>
        <a:hlink>
          <a:srgbClr val="ABC785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PTC Orbe_Template_Grey</Template>
  <TotalTime>350</TotalTime>
  <Words>946</Words>
  <Application>Microsoft Office PowerPoint</Application>
  <PresentationFormat>On-screen Show (4:3)</PresentationFormat>
  <Paragraphs>153</Paragraphs>
  <Slides>15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PTC Orbe_Template_Grey</vt:lpstr>
      <vt:lpstr>Global Regulations on Nutrition and Health Claims -  Why Harmonisation Matters  International Workshop on  Responsible Consumer Information  on Nutrition and Health Claims DIFSC March 1st 2011</vt:lpstr>
      <vt:lpstr>Nestlé – A Truly Global Company</vt:lpstr>
      <vt:lpstr>Nestlé Research &amp; Development  Global scale &amp; local relevance</vt:lpstr>
      <vt:lpstr>From Nestlé Innovation to Health Claim</vt:lpstr>
      <vt:lpstr>Health Claims Situation - Global</vt:lpstr>
      <vt:lpstr>EU Regulation on Health Claims</vt:lpstr>
      <vt:lpstr>EU Regulation on Health Claims Nestlé Position</vt:lpstr>
      <vt:lpstr>Actual Challenges of the Regulation</vt:lpstr>
      <vt:lpstr>The Real Challenge for Nestlé - Health Claims on a Global Scale</vt:lpstr>
      <vt:lpstr>Key Elements for Global Health Claims Regulations</vt:lpstr>
      <vt:lpstr>What’s next? Nutrient Profiles </vt:lpstr>
      <vt:lpstr>Why Harmonisation Matters</vt:lpstr>
      <vt:lpstr>Why Harmonisation Matters</vt:lpstr>
      <vt:lpstr>What’s next ?  Health Claims </vt:lpstr>
      <vt:lpstr>Slide 15</vt:lpstr>
    </vt:vector>
  </TitlesOfParts>
  <Company>Nestlé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ckossac</dc:creator>
  <cp:lastModifiedBy>ehurt</cp:lastModifiedBy>
  <cp:revision>14</cp:revision>
  <dcterms:created xsi:type="dcterms:W3CDTF">2011-02-24T08:14:08Z</dcterms:created>
  <dcterms:modified xsi:type="dcterms:W3CDTF">2011-02-28T20:30:35Z</dcterms:modified>
</cp:coreProperties>
</file>