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56" r:id="rId2"/>
    <p:sldId id="723" r:id="rId3"/>
    <p:sldId id="722" r:id="rId4"/>
    <p:sldId id="551" r:id="rId5"/>
    <p:sldId id="493" r:id="rId6"/>
    <p:sldId id="715" r:id="rId7"/>
    <p:sldId id="550" r:id="rId8"/>
    <p:sldId id="571" r:id="rId9"/>
    <p:sldId id="652" r:id="rId10"/>
    <p:sldId id="592" r:id="rId11"/>
    <p:sldId id="676" r:id="rId12"/>
    <p:sldId id="677" r:id="rId13"/>
    <p:sldId id="678" r:id="rId14"/>
    <p:sldId id="697" r:id="rId15"/>
    <p:sldId id="728" r:id="rId16"/>
    <p:sldId id="729" r:id="rId17"/>
    <p:sldId id="730" r:id="rId18"/>
    <p:sldId id="731" r:id="rId19"/>
    <p:sldId id="719" r:id="rId20"/>
    <p:sldId id="725" r:id="rId21"/>
    <p:sldId id="732" r:id="rId22"/>
    <p:sldId id="726" r:id="rId23"/>
    <p:sldId id="478" r:id="rId24"/>
    <p:sldId id="547" r:id="rId25"/>
  </p:sldIdLst>
  <p:sldSz cx="9144000" cy="6858000" type="screen4x3"/>
  <p:notesSz cx="6645275" cy="9896475"/>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8E"/>
    <a:srgbClr val="FF3300"/>
    <a:srgbClr val="969696"/>
    <a:srgbClr val="FFFF00"/>
    <a:srgbClr val="CC99FF"/>
    <a:srgbClr val="FFCC66"/>
    <a:srgbClr val="FF99CC"/>
    <a:srgbClr val="66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2" autoAdjust="0"/>
    <p:restoredTop sz="81541" autoAdjust="0"/>
  </p:normalViewPr>
  <p:slideViewPr>
    <p:cSldViewPr>
      <p:cViewPr>
        <p:scale>
          <a:sx n="60" d="100"/>
          <a:sy n="60" d="100"/>
        </p:scale>
        <p:origin x="-1710" y="-78"/>
      </p:cViewPr>
      <p:guideLst>
        <p:guide orient="horz" pos="2160"/>
        <p:guide pos="2880"/>
      </p:guideLst>
    </p:cSldViewPr>
  </p:slideViewPr>
  <p:outlineViewPr>
    <p:cViewPr>
      <p:scale>
        <a:sx n="33" d="100"/>
        <a:sy n="33" d="100"/>
      </p:scale>
      <p:origin x="0" y="2270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98" y="186"/>
      </p:cViewPr>
      <p:guideLst>
        <p:guide orient="horz" pos="3117"/>
        <p:guide pos="209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15B1E-CA0D-44DF-9EE9-22BD8B8A265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4B232056-A9A7-472D-A6DA-EA0E03EFFCD8}">
      <dgm:prSet phldrT="[Texte]" custT="1"/>
      <dgm:spPr>
        <a:solidFill>
          <a:schemeClr val="accent1">
            <a:lumMod val="50000"/>
          </a:schemeClr>
        </a:solidFill>
        <a:ln>
          <a:solidFill>
            <a:schemeClr val="tx2">
              <a:lumMod val="50000"/>
            </a:schemeClr>
          </a:solidFill>
        </a:ln>
      </dgm:spPr>
      <dgm:t>
        <a:bodyPr/>
        <a:lstStyle/>
        <a:p>
          <a:r>
            <a:rPr lang="fr-FR" sz="2600" b="1" dirty="0" smtClean="0">
              <a:solidFill>
                <a:schemeClr val="bg1"/>
              </a:solidFill>
            </a:rPr>
            <a:t>GFSI</a:t>
          </a:r>
          <a:endParaRPr lang="fr-FR" sz="2600" b="1" dirty="0">
            <a:solidFill>
              <a:schemeClr val="bg1"/>
            </a:solidFill>
          </a:endParaRPr>
        </a:p>
      </dgm:t>
    </dgm:pt>
    <dgm:pt modelId="{E8CAA1D2-1FAA-4DE5-8D9B-AC88A8E4F452}" type="parTrans" cxnId="{D56102C7-7D3B-4761-96BA-1E5B93CF102C}">
      <dgm:prSet/>
      <dgm:spPr/>
      <dgm:t>
        <a:bodyPr/>
        <a:lstStyle/>
        <a:p>
          <a:endParaRPr lang="fr-FR"/>
        </a:p>
      </dgm:t>
    </dgm:pt>
    <dgm:pt modelId="{88C2EACD-92D2-4BE5-8EED-827B67C7BD5E}" type="sibTrans" cxnId="{D56102C7-7D3B-4761-96BA-1E5B93CF102C}">
      <dgm:prSet/>
      <dgm:spPr/>
      <dgm:t>
        <a:bodyPr/>
        <a:lstStyle/>
        <a:p>
          <a:endParaRPr lang="fr-FR"/>
        </a:p>
      </dgm:t>
    </dgm:pt>
    <dgm:pt modelId="{49A5F349-02AC-4D22-9A6D-0F3AA7BF8748}">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Reduce food safety risks</a:t>
          </a:r>
          <a:endParaRPr lang="fr-FR" dirty="0"/>
        </a:p>
      </dgm:t>
    </dgm:pt>
    <dgm:pt modelId="{3919BCEE-D4E6-48B8-94BE-AA126D2486D1}" type="parTrans" cxnId="{F63392B9-EC32-4FC9-B91A-338739937E7B}">
      <dgm:prSet/>
      <dgm:spPr/>
      <dgm:t>
        <a:bodyPr/>
        <a:lstStyle/>
        <a:p>
          <a:endParaRPr lang="fr-FR"/>
        </a:p>
      </dgm:t>
    </dgm:pt>
    <dgm:pt modelId="{A4FC239A-CE0D-4FC8-A3C3-CC12B5282785}" type="sibTrans" cxnId="{F63392B9-EC32-4FC9-B91A-338739937E7B}">
      <dgm:prSet/>
      <dgm:spPr/>
      <dgm:t>
        <a:bodyPr/>
        <a:lstStyle/>
        <a:p>
          <a:endParaRPr lang="fr-FR"/>
        </a:p>
      </dgm:t>
    </dgm:pt>
    <dgm:pt modelId="{697F7EA1-F241-4016-B991-5C05A13CC782}">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Manage cost </a:t>
          </a:r>
          <a:endParaRPr lang="fr-FR" dirty="0"/>
        </a:p>
      </dgm:t>
    </dgm:pt>
    <dgm:pt modelId="{243DA373-BE8C-4A60-817F-FDFC9D53AF9A}" type="parTrans" cxnId="{7564EA2A-1D7E-430D-9A9F-12BCB6AE419A}">
      <dgm:prSet/>
      <dgm:spPr/>
      <dgm:t>
        <a:bodyPr/>
        <a:lstStyle/>
        <a:p>
          <a:endParaRPr lang="fr-FR"/>
        </a:p>
      </dgm:t>
    </dgm:pt>
    <dgm:pt modelId="{8EF20232-AD7C-4CBD-AA57-F1971F5B096E}" type="sibTrans" cxnId="{7564EA2A-1D7E-430D-9A9F-12BCB6AE419A}">
      <dgm:prSet/>
      <dgm:spPr/>
      <dgm:t>
        <a:bodyPr/>
        <a:lstStyle/>
        <a:p>
          <a:endParaRPr lang="fr-FR"/>
        </a:p>
      </dgm:t>
    </dgm:pt>
    <dgm:pt modelId="{6ED192DE-C3E3-4E8B-B181-8717A24669F8}">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Develop competencies and capacity building</a:t>
          </a:r>
          <a:endParaRPr lang="fr-FR" dirty="0"/>
        </a:p>
      </dgm:t>
    </dgm:pt>
    <dgm:pt modelId="{A6AF97F8-93B1-4A36-9CB2-2C8786710525}" type="parTrans" cxnId="{95CC8378-2AAD-4160-925C-2F6930A3D341}">
      <dgm:prSet/>
      <dgm:spPr/>
      <dgm:t>
        <a:bodyPr/>
        <a:lstStyle/>
        <a:p>
          <a:endParaRPr lang="fr-FR"/>
        </a:p>
      </dgm:t>
    </dgm:pt>
    <dgm:pt modelId="{D6692F49-EE3C-4975-9236-360B237746A7}" type="sibTrans" cxnId="{95CC8378-2AAD-4160-925C-2F6930A3D341}">
      <dgm:prSet/>
      <dgm:spPr/>
      <dgm:t>
        <a:bodyPr/>
        <a:lstStyle/>
        <a:p>
          <a:endParaRPr lang="fr-FR"/>
        </a:p>
      </dgm:t>
    </dgm:pt>
    <dgm:pt modelId="{6114F611-8A12-4708-9756-9FABC40F9D3C}">
      <dgm:prSet phldrT="[Texte]"/>
      <dgm:spPr>
        <a:solidFill>
          <a:schemeClr val="tx2">
            <a:lumMod val="65000"/>
          </a:schemeClr>
        </a:solidFill>
        <a:scene3d>
          <a:camera prst="orthographicFront"/>
          <a:lightRig rig="threePt" dir="t"/>
        </a:scene3d>
        <a:sp3d contourW="12700">
          <a:contourClr>
            <a:srgbClr val="0070C0"/>
          </a:contourClr>
        </a:sp3d>
      </dgm:spPr>
      <dgm:t>
        <a:bodyPr/>
        <a:lstStyle/>
        <a:p>
          <a:r>
            <a:rPr lang="en-US" b="1" dirty="0" smtClean="0">
              <a:solidFill>
                <a:schemeClr val="accent1">
                  <a:lumMod val="50000"/>
                </a:schemeClr>
              </a:solidFill>
            </a:rPr>
            <a:t>Knowledge exchange and networking</a:t>
          </a:r>
          <a:endParaRPr lang="fr-FR" dirty="0"/>
        </a:p>
      </dgm:t>
    </dgm:pt>
    <dgm:pt modelId="{24AA4395-CC1C-4750-BE03-63C41EE8C823}" type="parTrans" cxnId="{0FA254D4-F294-4B5F-8105-2C35A0577153}">
      <dgm:prSet/>
      <dgm:spPr/>
      <dgm:t>
        <a:bodyPr/>
        <a:lstStyle/>
        <a:p>
          <a:endParaRPr lang="fr-FR"/>
        </a:p>
      </dgm:t>
    </dgm:pt>
    <dgm:pt modelId="{4AA5186F-A0F6-464D-9C00-7001D8C6F158}" type="sibTrans" cxnId="{0FA254D4-F294-4B5F-8105-2C35A0577153}">
      <dgm:prSet/>
      <dgm:spPr/>
      <dgm:t>
        <a:bodyPr/>
        <a:lstStyle/>
        <a:p>
          <a:endParaRPr lang="fr-FR"/>
        </a:p>
      </dgm:t>
    </dgm:pt>
    <dgm:pt modelId="{F7B0B90F-4F32-480A-AC1D-D532286DD744}" type="pres">
      <dgm:prSet presAssocID="{0D615B1E-CA0D-44DF-9EE9-22BD8B8A265E}" presName="diagram" presStyleCnt="0">
        <dgm:presLayoutVars>
          <dgm:chMax val="1"/>
          <dgm:dir/>
          <dgm:animLvl val="ctr"/>
          <dgm:resizeHandles val="exact"/>
        </dgm:presLayoutVars>
      </dgm:prSet>
      <dgm:spPr/>
      <dgm:t>
        <a:bodyPr/>
        <a:lstStyle/>
        <a:p>
          <a:endParaRPr lang="fr-FR"/>
        </a:p>
      </dgm:t>
    </dgm:pt>
    <dgm:pt modelId="{D89B28DE-FFA9-411A-9750-FC2A1BA2E0A8}" type="pres">
      <dgm:prSet presAssocID="{0D615B1E-CA0D-44DF-9EE9-22BD8B8A265E}" presName="matrix" presStyleCnt="0"/>
      <dgm:spPr>
        <a:scene3d>
          <a:camera prst="orthographicFront"/>
          <a:lightRig rig="threePt" dir="t"/>
        </a:scene3d>
        <a:sp3d contourW="12700">
          <a:contourClr>
            <a:srgbClr val="0070C0"/>
          </a:contourClr>
        </a:sp3d>
      </dgm:spPr>
    </dgm:pt>
    <dgm:pt modelId="{A8BEA096-8DBF-4D0E-9A7C-D9DA3041C6B9}" type="pres">
      <dgm:prSet presAssocID="{0D615B1E-CA0D-44DF-9EE9-22BD8B8A265E}" presName="tile1" presStyleLbl="node1" presStyleIdx="0" presStyleCnt="4"/>
      <dgm:spPr/>
      <dgm:t>
        <a:bodyPr/>
        <a:lstStyle/>
        <a:p>
          <a:endParaRPr lang="fr-FR"/>
        </a:p>
      </dgm:t>
    </dgm:pt>
    <dgm:pt modelId="{6DFFD41B-DA00-4B08-BC5D-9F594996F59C}" type="pres">
      <dgm:prSet presAssocID="{0D615B1E-CA0D-44DF-9EE9-22BD8B8A265E}" presName="tile1text" presStyleLbl="node1" presStyleIdx="0" presStyleCnt="4">
        <dgm:presLayoutVars>
          <dgm:chMax val="0"/>
          <dgm:chPref val="0"/>
          <dgm:bulletEnabled val="1"/>
        </dgm:presLayoutVars>
      </dgm:prSet>
      <dgm:spPr/>
      <dgm:t>
        <a:bodyPr/>
        <a:lstStyle/>
        <a:p>
          <a:endParaRPr lang="fr-FR"/>
        </a:p>
      </dgm:t>
    </dgm:pt>
    <dgm:pt modelId="{B2DFCF9C-944F-4879-A7E3-CE84E1184A68}" type="pres">
      <dgm:prSet presAssocID="{0D615B1E-CA0D-44DF-9EE9-22BD8B8A265E}" presName="tile2" presStyleLbl="node1" presStyleIdx="1" presStyleCnt="4"/>
      <dgm:spPr/>
      <dgm:t>
        <a:bodyPr/>
        <a:lstStyle/>
        <a:p>
          <a:endParaRPr lang="fr-FR"/>
        </a:p>
      </dgm:t>
    </dgm:pt>
    <dgm:pt modelId="{BF212076-56D5-49B6-9CCC-74DDBEC353B3}" type="pres">
      <dgm:prSet presAssocID="{0D615B1E-CA0D-44DF-9EE9-22BD8B8A265E}" presName="tile2text" presStyleLbl="node1" presStyleIdx="1" presStyleCnt="4">
        <dgm:presLayoutVars>
          <dgm:chMax val="0"/>
          <dgm:chPref val="0"/>
          <dgm:bulletEnabled val="1"/>
        </dgm:presLayoutVars>
      </dgm:prSet>
      <dgm:spPr/>
      <dgm:t>
        <a:bodyPr/>
        <a:lstStyle/>
        <a:p>
          <a:endParaRPr lang="fr-FR"/>
        </a:p>
      </dgm:t>
    </dgm:pt>
    <dgm:pt modelId="{312DB719-6410-4353-B9B9-BD8151C27492}" type="pres">
      <dgm:prSet presAssocID="{0D615B1E-CA0D-44DF-9EE9-22BD8B8A265E}" presName="tile3" presStyleLbl="node1" presStyleIdx="2" presStyleCnt="4"/>
      <dgm:spPr/>
      <dgm:t>
        <a:bodyPr/>
        <a:lstStyle/>
        <a:p>
          <a:endParaRPr lang="fr-FR"/>
        </a:p>
      </dgm:t>
    </dgm:pt>
    <dgm:pt modelId="{CE474744-CD29-4F26-8A23-308E3BA44341}" type="pres">
      <dgm:prSet presAssocID="{0D615B1E-CA0D-44DF-9EE9-22BD8B8A265E}" presName="tile3text" presStyleLbl="node1" presStyleIdx="2" presStyleCnt="4">
        <dgm:presLayoutVars>
          <dgm:chMax val="0"/>
          <dgm:chPref val="0"/>
          <dgm:bulletEnabled val="1"/>
        </dgm:presLayoutVars>
      </dgm:prSet>
      <dgm:spPr/>
      <dgm:t>
        <a:bodyPr/>
        <a:lstStyle/>
        <a:p>
          <a:endParaRPr lang="fr-FR"/>
        </a:p>
      </dgm:t>
    </dgm:pt>
    <dgm:pt modelId="{BBA32FE4-0D4A-44BD-B43B-C7D211CFE291}" type="pres">
      <dgm:prSet presAssocID="{0D615B1E-CA0D-44DF-9EE9-22BD8B8A265E}" presName="tile4" presStyleLbl="node1" presStyleIdx="3" presStyleCnt="4"/>
      <dgm:spPr/>
      <dgm:t>
        <a:bodyPr/>
        <a:lstStyle/>
        <a:p>
          <a:endParaRPr lang="fr-FR"/>
        </a:p>
      </dgm:t>
    </dgm:pt>
    <dgm:pt modelId="{A8735DDC-4446-4285-8BA3-44B05D7EE89D}" type="pres">
      <dgm:prSet presAssocID="{0D615B1E-CA0D-44DF-9EE9-22BD8B8A265E}" presName="tile4text" presStyleLbl="node1" presStyleIdx="3" presStyleCnt="4">
        <dgm:presLayoutVars>
          <dgm:chMax val="0"/>
          <dgm:chPref val="0"/>
          <dgm:bulletEnabled val="1"/>
        </dgm:presLayoutVars>
      </dgm:prSet>
      <dgm:spPr/>
      <dgm:t>
        <a:bodyPr/>
        <a:lstStyle/>
        <a:p>
          <a:endParaRPr lang="fr-FR"/>
        </a:p>
      </dgm:t>
    </dgm:pt>
    <dgm:pt modelId="{B9D128DD-1E3E-42A6-B566-95235EA5123F}" type="pres">
      <dgm:prSet presAssocID="{0D615B1E-CA0D-44DF-9EE9-22BD8B8A265E}" presName="centerTile" presStyleLbl="fgShp" presStyleIdx="0" presStyleCnt="1" custLinFactNeighborX="725" custLinFactNeighborY="-5474">
        <dgm:presLayoutVars>
          <dgm:chMax val="0"/>
          <dgm:chPref val="0"/>
        </dgm:presLayoutVars>
      </dgm:prSet>
      <dgm:spPr/>
      <dgm:t>
        <a:bodyPr/>
        <a:lstStyle/>
        <a:p>
          <a:endParaRPr lang="fr-FR"/>
        </a:p>
      </dgm:t>
    </dgm:pt>
  </dgm:ptLst>
  <dgm:cxnLst>
    <dgm:cxn modelId="{71F24EDB-86CE-4130-8496-626B90E72BA3}" type="presOf" srcId="{49A5F349-02AC-4D22-9A6D-0F3AA7BF8748}" destId="{A8BEA096-8DBF-4D0E-9A7C-D9DA3041C6B9}" srcOrd="0" destOrd="0" presId="urn:microsoft.com/office/officeart/2005/8/layout/matrix1"/>
    <dgm:cxn modelId="{95CC8378-2AAD-4160-925C-2F6930A3D341}" srcId="{4B232056-A9A7-472D-A6DA-EA0E03EFFCD8}" destId="{6ED192DE-C3E3-4E8B-B181-8717A24669F8}" srcOrd="2" destOrd="0" parTransId="{A6AF97F8-93B1-4A36-9CB2-2C8786710525}" sibTransId="{D6692F49-EE3C-4975-9236-360B237746A7}"/>
    <dgm:cxn modelId="{2D341394-7D15-4BF5-9393-73D27CED3911}" type="presOf" srcId="{697F7EA1-F241-4016-B991-5C05A13CC782}" destId="{B2DFCF9C-944F-4879-A7E3-CE84E1184A68}" srcOrd="0" destOrd="0" presId="urn:microsoft.com/office/officeart/2005/8/layout/matrix1"/>
    <dgm:cxn modelId="{64A5441E-7875-4842-B532-C5E6B2839DFE}" type="presOf" srcId="{6ED192DE-C3E3-4E8B-B181-8717A24669F8}" destId="{312DB719-6410-4353-B9B9-BD8151C27492}" srcOrd="0" destOrd="0" presId="urn:microsoft.com/office/officeart/2005/8/layout/matrix1"/>
    <dgm:cxn modelId="{53E46F74-EA17-4B93-82C5-C993F7925343}" type="presOf" srcId="{6114F611-8A12-4708-9756-9FABC40F9D3C}" destId="{BBA32FE4-0D4A-44BD-B43B-C7D211CFE291}" srcOrd="0" destOrd="0" presId="urn:microsoft.com/office/officeart/2005/8/layout/matrix1"/>
    <dgm:cxn modelId="{0FA254D4-F294-4B5F-8105-2C35A0577153}" srcId="{4B232056-A9A7-472D-A6DA-EA0E03EFFCD8}" destId="{6114F611-8A12-4708-9756-9FABC40F9D3C}" srcOrd="3" destOrd="0" parTransId="{24AA4395-CC1C-4750-BE03-63C41EE8C823}" sibTransId="{4AA5186F-A0F6-464D-9C00-7001D8C6F158}"/>
    <dgm:cxn modelId="{9161BBAF-7776-4C2D-B89D-D6E93E5913AC}" type="presOf" srcId="{6114F611-8A12-4708-9756-9FABC40F9D3C}" destId="{A8735DDC-4446-4285-8BA3-44B05D7EE89D}" srcOrd="1" destOrd="0" presId="urn:microsoft.com/office/officeart/2005/8/layout/matrix1"/>
    <dgm:cxn modelId="{E99CF28D-0CE5-4D04-BF71-7B281D5ED93D}" type="presOf" srcId="{697F7EA1-F241-4016-B991-5C05A13CC782}" destId="{BF212076-56D5-49B6-9CCC-74DDBEC353B3}" srcOrd="1" destOrd="0" presId="urn:microsoft.com/office/officeart/2005/8/layout/matrix1"/>
    <dgm:cxn modelId="{CED94598-B63F-47D9-8772-8E90855D4E8C}" type="presOf" srcId="{6ED192DE-C3E3-4E8B-B181-8717A24669F8}" destId="{CE474744-CD29-4F26-8A23-308E3BA44341}" srcOrd="1" destOrd="0" presId="urn:microsoft.com/office/officeart/2005/8/layout/matrix1"/>
    <dgm:cxn modelId="{05C031E7-CE82-40F7-A31F-CD7B05E1D9A3}" type="presOf" srcId="{0D615B1E-CA0D-44DF-9EE9-22BD8B8A265E}" destId="{F7B0B90F-4F32-480A-AC1D-D532286DD744}" srcOrd="0" destOrd="0" presId="urn:microsoft.com/office/officeart/2005/8/layout/matrix1"/>
    <dgm:cxn modelId="{B400C8A4-F100-4BC7-A2B2-1E8C849575A3}" type="presOf" srcId="{49A5F349-02AC-4D22-9A6D-0F3AA7BF8748}" destId="{6DFFD41B-DA00-4B08-BC5D-9F594996F59C}" srcOrd="1" destOrd="0" presId="urn:microsoft.com/office/officeart/2005/8/layout/matrix1"/>
    <dgm:cxn modelId="{4BB3E510-A0AB-4F81-BD5E-073000F9C4C1}" type="presOf" srcId="{4B232056-A9A7-472D-A6DA-EA0E03EFFCD8}" destId="{B9D128DD-1E3E-42A6-B566-95235EA5123F}" srcOrd="0" destOrd="0" presId="urn:microsoft.com/office/officeart/2005/8/layout/matrix1"/>
    <dgm:cxn modelId="{7564EA2A-1D7E-430D-9A9F-12BCB6AE419A}" srcId="{4B232056-A9A7-472D-A6DA-EA0E03EFFCD8}" destId="{697F7EA1-F241-4016-B991-5C05A13CC782}" srcOrd="1" destOrd="0" parTransId="{243DA373-BE8C-4A60-817F-FDFC9D53AF9A}" sibTransId="{8EF20232-AD7C-4CBD-AA57-F1971F5B096E}"/>
    <dgm:cxn modelId="{F63392B9-EC32-4FC9-B91A-338739937E7B}" srcId="{4B232056-A9A7-472D-A6DA-EA0E03EFFCD8}" destId="{49A5F349-02AC-4D22-9A6D-0F3AA7BF8748}" srcOrd="0" destOrd="0" parTransId="{3919BCEE-D4E6-48B8-94BE-AA126D2486D1}" sibTransId="{A4FC239A-CE0D-4FC8-A3C3-CC12B5282785}"/>
    <dgm:cxn modelId="{D56102C7-7D3B-4761-96BA-1E5B93CF102C}" srcId="{0D615B1E-CA0D-44DF-9EE9-22BD8B8A265E}" destId="{4B232056-A9A7-472D-A6DA-EA0E03EFFCD8}" srcOrd="0" destOrd="0" parTransId="{E8CAA1D2-1FAA-4DE5-8D9B-AC88A8E4F452}" sibTransId="{88C2EACD-92D2-4BE5-8EED-827B67C7BD5E}"/>
    <dgm:cxn modelId="{D78B3435-2E82-4FEE-93D3-A225904B6581}" type="presParOf" srcId="{F7B0B90F-4F32-480A-AC1D-D532286DD744}" destId="{D89B28DE-FFA9-411A-9750-FC2A1BA2E0A8}" srcOrd="0" destOrd="0" presId="urn:microsoft.com/office/officeart/2005/8/layout/matrix1"/>
    <dgm:cxn modelId="{FE1B94AE-7E3C-4ACB-BAAD-D8822826C8CB}" type="presParOf" srcId="{D89B28DE-FFA9-411A-9750-FC2A1BA2E0A8}" destId="{A8BEA096-8DBF-4D0E-9A7C-D9DA3041C6B9}" srcOrd="0" destOrd="0" presId="urn:microsoft.com/office/officeart/2005/8/layout/matrix1"/>
    <dgm:cxn modelId="{A562DBF0-CD2F-4E2E-A0FC-330C20758A63}" type="presParOf" srcId="{D89B28DE-FFA9-411A-9750-FC2A1BA2E0A8}" destId="{6DFFD41B-DA00-4B08-BC5D-9F594996F59C}" srcOrd="1" destOrd="0" presId="urn:microsoft.com/office/officeart/2005/8/layout/matrix1"/>
    <dgm:cxn modelId="{39D87D1C-24AF-498A-A33B-57C71CD8D8E2}" type="presParOf" srcId="{D89B28DE-FFA9-411A-9750-FC2A1BA2E0A8}" destId="{B2DFCF9C-944F-4879-A7E3-CE84E1184A68}" srcOrd="2" destOrd="0" presId="urn:microsoft.com/office/officeart/2005/8/layout/matrix1"/>
    <dgm:cxn modelId="{75BF97C5-748F-4F5E-A60D-BA59B0EB7790}" type="presParOf" srcId="{D89B28DE-FFA9-411A-9750-FC2A1BA2E0A8}" destId="{BF212076-56D5-49B6-9CCC-74DDBEC353B3}" srcOrd="3" destOrd="0" presId="urn:microsoft.com/office/officeart/2005/8/layout/matrix1"/>
    <dgm:cxn modelId="{FBA60394-5B9A-4325-BC82-97B15CE882BC}" type="presParOf" srcId="{D89B28DE-FFA9-411A-9750-FC2A1BA2E0A8}" destId="{312DB719-6410-4353-B9B9-BD8151C27492}" srcOrd="4" destOrd="0" presId="urn:microsoft.com/office/officeart/2005/8/layout/matrix1"/>
    <dgm:cxn modelId="{2A40FF4D-0DE3-4D1E-B0F8-95F7600AD95C}" type="presParOf" srcId="{D89B28DE-FFA9-411A-9750-FC2A1BA2E0A8}" destId="{CE474744-CD29-4F26-8A23-308E3BA44341}" srcOrd="5" destOrd="0" presId="urn:microsoft.com/office/officeart/2005/8/layout/matrix1"/>
    <dgm:cxn modelId="{40F53B53-0A8A-4DFC-A65E-D2099E9AFFDD}" type="presParOf" srcId="{D89B28DE-FFA9-411A-9750-FC2A1BA2E0A8}" destId="{BBA32FE4-0D4A-44BD-B43B-C7D211CFE291}" srcOrd="6" destOrd="0" presId="urn:microsoft.com/office/officeart/2005/8/layout/matrix1"/>
    <dgm:cxn modelId="{89B93FBE-7B2A-4BB6-BE85-F33BFE8978CF}" type="presParOf" srcId="{D89B28DE-FFA9-411A-9750-FC2A1BA2E0A8}" destId="{A8735DDC-4446-4285-8BA3-44B05D7EE89D}" srcOrd="7" destOrd="0" presId="urn:microsoft.com/office/officeart/2005/8/layout/matrix1"/>
    <dgm:cxn modelId="{4EB4827F-C451-469C-8020-85508BC74037}" type="presParOf" srcId="{F7B0B90F-4F32-480A-AC1D-D532286DD744}" destId="{B9D128DD-1E3E-42A6-B566-95235EA5123F}"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BEA096-8DBF-4D0E-9A7C-D9DA3041C6B9}">
      <dsp:nvSpPr>
        <dsp:cNvPr id="0" name=""/>
        <dsp:cNvSpPr/>
      </dsp:nvSpPr>
      <dsp:spPr>
        <a:xfrm rot="16200000">
          <a:off x="825504" y="-825504"/>
          <a:ext cx="1087438" cy="2738446"/>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Reduce food safety risks</a:t>
          </a:r>
          <a:endParaRPr lang="fr-FR" sz="1800" kern="1200" dirty="0"/>
        </a:p>
      </dsp:txBody>
      <dsp:txXfrm rot="16200000">
        <a:off x="961433" y="-961433"/>
        <a:ext cx="815578" cy="2738446"/>
      </dsp:txXfrm>
    </dsp:sp>
    <dsp:sp modelId="{B2DFCF9C-944F-4879-A7E3-CE84E1184A68}">
      <dsp:nvSpPr>
        <dsp:cNvPr id="0" name=""/>
        <dsp:cNvSpPr/>
      </dsp:nvSpPr>
      <dsp:spPr>
        <a:xfrm>
          <a:off x="2738446" y="0"/>
          <a:ext cx="2738446" cy="1087438"/>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Manage cost </a:t>
          </a:r>
          <a:endParaRPr lang="fr-FR" sz="1800" kern="1200" dirty="0"/>
        </a:p>
      </dsp:txBody>
      <dsp:txXfrm>
        <a:off x="2738446" y="0"/>
        <a:ext cx="2738446" cy="815578"/>
      </dsp:txXfrm>
    </dsp:sp>
    <dsp:sp modelId="{312DB719-6410-4353-B9B9-BD8151C27492}">
      <dsp:nvSpPr>
        <dsp:cNvPr id="0" name=""/>
        <dsp:cNvSpPr/>
      </dsp:nvSpPr>
      <dsp:spPr>
        <a:xfrm rot="10800000">
          <a:off x="0" y="1087438"/>
          <a:ext cx="2738446" cy="1087438"/>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Develop competencies and capacity building</a:t>
          </a:r>
          <a:endParaRPr lang="fr-FR" sz="1800" kern="1200" dirty="0"/>
        </a:p>
      </dsp:txBody>
      <dsp:txXfrm rot="10800000">
        <a:off x="0" y="1359297"/>
        <a:ext cx="2738446" cy="815578"/>
      </dsp:txXfrm>
    </dsp:sp>
    <dsp:sp modelId="{BBA32FE4-0D4A-44BD-B43B-C7D211CFE291}">
      <dsp:nvSpPr>
        <dsp:cNvPr id="0" name=""/>
        <dsp:cNvSpPr/>
      </dsp:nvSpPr>
      <dsp:spPr>
        <a:xfrm rot="5400000">
          <a:off x="3563950" y="261934"/>
          <a:ext cx="1087438" cy="2738446"/>
        </a:xfrm>
        <a:prstGeom prst="round1Rect">
          <a:avLst/>
        </a:prstGeom>
        <a:solidFill>
          <a:schemeClr val="tx2">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contourW="12700">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Knowledge exchange and networking</a:t>
          </a:r>
          <a:endParaRPr lang="fr-FR" sz="1800" kern="1200" dirty="0"/>
        </a:p>
      </dsp:txBody>
      <dsp:txXfrm rot="5400000">
        <a:off x="3699879" y="397863"/>
        <a:ext cx="815578" cy="2738446"/>
      </dsp:txXfrm>
    </dsp:sp>
    <dsp:sp modelId="{B9D128DD-1E3E-42A6-B566-95235EA5123F}">
      <dsp:nvSpPr>
        <dsp:cNvPr id="0" name=""/>
        <dsp:cNvSpPr/>
      </dsp:nvSpPr>
      <dsp:spPr>
        <a:xfrm>
          <a:off x="1928824" y="785815"/>
          <a:ext cx="1643067" cy="543718"/>
        </a:xfrm>
        <a:prstGeom prst="roundRect">
          <a:avLst/>
        </a:prstGeom>
        <a:solidFill>
          <a:schemeClr val="accent1">
            <a:lumMod val="50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b="1" kern="1200" dirty="0" smtClean="0">
              <a:solidFill>
                <a:schemeClr val="bg1"/>
              </a:solidFill>
            </a:rPr>
            <a:t>GFSI</a:t>
          </a:r>
          <a:endParaRPr lang="fr-FR" sz="2600" b="1" kern="1200" dirty="0">
            <a:solidFill>
              <a:schemeClr val="bg1"/>
            </a:solidFill>
          </a:endParaRPr>
        </a:p>
      </dsp:txBody>
      <dsp:txXfrm>
        <a:off x="1928824" y="785815"/>
        <a:ext cx="1643067" cy="54371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878138" cy="496888"/>
          </a:xfrm>
          <a:prstGeom prst="rect">
            <a:avLst/>
          </a:prstGeom>
          <a:noFill/>
          <a:ln w="9525">
            <a:noFill/>
            <a:miter lim="800000"/>
            <a:headEnd/>
            <a:tailEnd/>
          </a:ln>
          <a:effectLst/>
        </p:spPr>
        <p:txBody>
          <a:bodyPr vert="horz" wrap="square" lIns="91107" tIns="45554" rIns="91107" bIns="45554" numCol="1" anchor="t" anchorCtr="0" compatLnSpc="1">
            <a:prstTxWarp prst="textNoShape">
              <a:avLst/>
            </a:prstTxWarp>
          </a:bodyPr>
          <a:lstStyle>
            <a:lvl1pPr defTabSz="910878">
              <a:defRPr sz="1200">
                <a:latin typeface="Arial" charset="0"/>
              </a:defRPr>
            </a:lvl1pPr>
          </a:lstStyle>
          <a:p>
            <a:pPr>
              <a:defRPr/>
            </a:pPr>
            <a:endParaRPr lang="fr-FR"/>
          </a:p>
        </p:txBody>
      </p:sp>
      <p:sp>
        <p:nvSpPr>
          <p:cNvPr id="76803" name="Rectangle 3"/>
          <p:cNvSpPr>
            <a:spLocks noGrp="1" noChangeArrowheads="1"/>
          </p:cNvSpPr>
          <p:nvPr>
            <p:ph type="dt" sz="quarter" idx="1"/>
          </p:nvPr>
        </p:nvSpPr>
        <p:spPr bwMode="auto">
          <a:xfrm>
            <a:off x="3765550" y="0"/>
            <a:ext cx="2878138" cy="496888"/>
          </a:xfrm>
          <a:prstGeom prst="rect">
            <a:avLst/>
          </a:prstGeom>
          <a:noFill/>
          <a:ln w="9525">
            <a:noFill/>
            <a:miter lim="800000"/>
            <a:headEnd/>
            <a:tailEnd/>
          </a:ln>
          <a:effectLst/>
        </p:spPr>
        <p:txBody>
          <a:bodyPr vert="horz" wrap="square" lIns="91107" tIns="45554" rIns="91107" bIns="45554" numCol="1" anchor="t" anchorCtr="0" compatLnSpc="1">
            <a:prstTxWarp prst="textNoShape">
              <a:avLst/>
            </a:prstTxWarp>
          </a:bodyPr>
          <a:lstStyle>
            <a:lvl1pPr algn="r" defTabSz="910878">
              <a:defRPr sz="1200">
                <a:latin typeface="Arial" charset="0"/>
              </a:defRPr>
            </a:lvl1pPr>
          </a:lstStyle>
          <a:p>
            <a:pPr>
              <a:defRPr/>
            </a:pPr>
            <a:endParaRPr lang="fr-FR"/>
          </a:p>
        </p:txBody>
      </p:sp>
      <p:sp>
        <p:nvSpPr>
          <p:cNvPr id="76804" name="Rectangle 4"/>
          <p:cNvSpPr>
            <a:spLocks noGrp="1" noChangeArrowheads="1"/>
          </p:cNvSpPr>
          <p:nvPr>
            <p:ph type="ftr" sz="quarter" idx="2"/>
          </p:nvPr>
        </p:nvSpPr>
        <p:spPr bwMode="auto">
          <a:xfrm>
            <a:off x="0" y="9398000"/>
            <a:ext cx="2878138" cy="496888"/>
          </a:xfrm>
          <a:prstGeom prst="rect">
            <a:avLst/>
          </a:prstGeom>
          <a:noFill/>
          <a:ln w="9525">
            <a:noFill/>
            <a:miter lim="800000"/>
            <a:headEnd/>
            <a:tailEnd/>
          </a:ln>
          <a:effectLst/>
        </p:spPr>
        <p:txBody>
          <a:bodyPr vert="horz" wrap="square" lIns="91107" tIns="45554" rIns="91107" bIns="45554" numCol="1" anchor="b" anchorCtr="0" compatLnSpc="1">
            <a:prstTxWarp prst="textNoShape">
              <a:avLst/>
            </a:prstTxWarp>
          </a:bodyPr>
          <a:lstStyle>
            <a:lvl1pPr defTabSz="910878">
              <a:defRPr sz="1200">
                <a:latin typeface="Arial" charset="0"/>
              </a:defRPr>
            </a:lvl1pPr>
          </a:lstStyle>
          <a:p>
            <a:pPr>
              <a:defRPr/>
            </a:pPr>
            <a:endParaRPr lang="fr-FR"/>
          </a:p>
        </p:txBody>
      </p:sp>
      <p:sp>
        <p:nvSpPr>
          <p:cNvPr id="76805" name="Rectangle 5"/>
          <p:cNvSpPr>
            <a:spLocks noGrp="1" noChangeArrowheads="1"/>
          </p:cNvSpPr>
          <p:nvPr>
            <p:ph type="sldNum" sz="quarter" idx="3"/>
          </p:nvPr>
        </p:nvSpPr>
        <p:spPr bwMode="auto">
          <a:xfrm>
            <a:off x="3765550" y="9398000"/>
            <a:ext cx="2878138" cy="496888"/>
          </a:xfrm>
          <a:prstGeom prst="rect">
            <a:avLst/>
          </a:prstGeom>
          <a:noFill/>
          <a:ln w="9525">
            <a:noFill/>
            <a:miter lim="800000"/>
            <a:headEnd/>
            <a:tailEnd/>
          </a:ln>
          <a:effectLst/>
        </p:spPr>
        <p:txBody>
          <a:bodyPr vert="horz" wrap="square" lIns="91107" tIns="45554" rIns="91107" bIns="45554" numCol="1" anchor="b" anchorCtr="0" compatLnSpc="1">
            <a:prstTxWarp prst="textNoShape">
              <a:avLst/>
            </a:prstTxWarp>
          </a:bodyPr>
          <a:lstStyle>
            <a:lvl1pPr algn="r" defTabSz="910878">
              <a:defRPr sz="1200">
                <a:latin typeface="Arial" charset="0"/>
              </a:defRPr>
            </a:lvl1pPr>
          </a:lstStyle>
          <a:p>
            <a:pPr>
              <a:defRPr/>
            </a:pPr>
            <a:fld id="{C8C2D73A-D687-40B7-84F8-3515D10D9BEA}"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879725" cy="495300"/>
          </a:xfrm>
          <a:prstGeom prst="rect">
            <a:avLst/>
          </a:prstGeom>
          <a:noFill/>
          <a:ln w="9525">
            <a:noFill/>
            <a:miter lim="800000"/>
            <a:headEnd/>
            <a:tailEnd/>
          </a:ln>
          <a:effectLst/>
        </p:spPr>
        <p:txBody>
          <a:bodyPr vert="horz" wrap="square" lIns="87234" tIns="43616" rIns="87234" bIns="43616" numCol="1" anchor="t" anchorCtr="0" compatLnSpc="1">
            <a:prstTxWarp prst="textNoShape">
              <a:avLst/>
            </a:prstTxWarp>
          </a:bodyPr>
          <a:lstStyle>
            <a:lvl1pPr defTabSz="872793">
              <a:defRPr sz="1100">
                <a:latin typeface="Arial" charset="0"/>
              </a:defRPr>
            </a:lvl1pPr>
          </a:lstStyle>
          <a:p>
            <a:pPr>
              <a:defRPr/>
            </a:pPr>
            <a:endParaRPr lang="en-GB"/>
          </a:p>
        </p:txBody>
      </p:sp>
      <p:sp>
        <p:nvSpPr>
          <p:cNvPr id="236547" name="Rectangle 3"/>
          <p:cNvSpPr>
            <a:spLocks noGrp="1" noChangeArrowheads="1"/>
          </p:cNvSpPr>
          <p:nvPr>
            <p:ph type="dt" idx="1"/>
          </p:nvPr>
        </p:nvSpPr>
        <p:spPr bwMode="auto">
          <a:xfrm>
            <a:off x="3763963" y="0"/>
            <a:ext cx="2879725" cy="495300"/>
          </a:xfrm>
          <a:prstGeom prst="rect">
            <a:avLst/>
          </a:prstGeom>
          <a:noFill/>
          <a:ln w="9525">
            <a:noFill/>
            <a:miter lim="800000"/>
            <a:headEnd/>
            <a:tailEnd/>
          </a:ln>
          <a:effectLst/>
        </p:spPr>
        <p:txBody>
          <a:bodyPr vert="horz" wrap="square" lIns="87234" tIns="43616" rIns="87234" bIns="43616" numCol="1" anchor="t" anchorCtr="0" compatLnSpc="1">
            <a:prstTxWarp prst="textNoShape">
              <a:avLst/>
            </a:prstTxWarp>
          </a:bodyPr>
          <a:lstStyle>
            <a:lvl1pPr algn="r" defTabSz="872793">
              <a:defRPr sz="1100">
                <a:latin typeface="Arial" charset="0"/>
              </a:defRPr>
            </a:lvl1pPr>
          </a:lstStyle>
          <a:p>
            <a:pPr>
              <a:defRPr/>
            </a:pPr>
            <a:endParaRPr lang="en-GB"/>
          </a:p>
        </p:txBody>
      </p:sp>
      <p:sp>
        <p:nvSpPr>
          <p:cNvPr id="68612" name="Rectangle 4"/>
          <p:cNvSpPr>
            <a:spLocks noGrp="1" noRot="1" noChangeAspect="1" noChangeArrowheads="1" noTextEdit="1"/>
          </p:cNvSpPr>
          <p:nvPr>
            <p:ph type="sldImg" idx="2"/>
          </p:nvPr>
        </p:nvSpPr>
        <p:spPr bwMode="auto">
          <a:xfrm>
            <a:off x="850900" y="742950"/>
            <a:ext cx="4946650" cy="3709988"/>
          </a:xfrm>
          <a:prstGeom prst="rect">
            <a:avLst/>
          </a:prstGeom>
          <a:noFill/>
          <a:ln w="9525">
            <a:solidFill>
              <a:srgbClr val="000000"/>
            </a:solidFill>
            <a:miter lim="800000"/>
            <a:headEnd/>
            <a:tailEnd/>
          </a:ln>
        </p:spPr>
      </p:sp>
      <p:sp>
        <p:nvSpPr>
          <p:cNvPr id="236549" name="Rectangle 5"/>
          <p:cNvSpPr>
            <a:spLocks noGrp="1" noChangeArrowheads="1"/>
          </p:cNvSpPr>
          <p:nvPr>
            <p:ph type="body" sz="quarter" idx="3"/>
          </p:nvPr>
        </p:nvSpPr>
        <p:spPr bwMode="auto">
          <a:xfrm>
            <a:off x="663575" y="4700588"/>
            <a:ext cx="5318125" cy="4452937"/>
          </a:xfrm>
          <a:prstGeom prst="rect">
            <a:avLst/>
          </a:prstGeom>
          <a:noFill/>
          <a:ln w="9525">
            <a:noFill/>
            <a:miter lim="800000"/>
            <a:headEnd/>
            <a:tailEnd/>
          </a:ln>
          <a:effectLst/>
        </p:spPr>
        <p:txBody>
          <a:bodyPr vert="horz" wrap="square" lIns="87234" tIns="43616" rIns="87234" bIns="43616"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236550" name="Rectangle 6"/>
          <p:cNvSpPr>
            <a:spLocks noGrp="1" noChangeArrowheads="1"/>
          </p:cNvSpPr>
          <p:nvPr>
            <p:ph type="ftr" sz="quarter" idx="4"/>
          </p:nvPr>
        </p:nvSpPr>
        <p:spPr bwMode="auto">
          <a:xfrm>
            <a:off x="0" y="9399588"/>
            <a:ext cx="2879725" cy="495300"/>
          </a:xfrm>
          <a:prstGeom prst="rect">
            <a:avLst/>
          </a:prstGeom>
          <a:noFill/>
          <a:ln w="9525">
            <a:noFill/>
            <a:miter lim="800000"/>
            <a:headEnd/>
            <a:tailEnd/>
          </a:ln>
          <a:effectLst/>
        </p:spPr>
        <p:txBody>
          <a:bodyPr vert="horz" wrap="square" lIns="87234" tIns="43616" rIns="87234" bIns="43616" numCol="1" anchor="b" anchorCtr="0" compatLnSpc="1">
            <a:prstTxWarp prst="textNoShape">
              <a:avLst/>
            </a:prstTxWarp>
          </a:bodyPr>
          <a:lstStyle>
            <a:lvl1pPr defTabSz="872793">
              <a:defRPr sz="1100">
                <a:latin typeface="Arial" charset="0"/>
              </a:defRPr>
            </a:lvl1pPr>
          </a:lstStyle>
          <a:p>
            <a:pPr>
              <a:defRPr/>
            </a:pPr>
            <a:endParaRPr lang="en-GB"/>
          </a:p>
        </p:txBody>
      </p:sp>
      <p:sp>
        <p:nvSpPr>
          <p:cNvPr id="236551" name="Rectangle 7"/>
          <p:cNvSpPr>
            <a:spLocks noGrp="1" noChangeArrowheads="1"/>
          </p:cNvSpPr>
          <p:nvPr>
            <p:ph type="sldNum" sz="quarter" idx="5"/>
          </p:nvPr>
        </p:nvSpPr>
        <p:spPr bwMode="auto">
          <a:xfrm>
            <a:off x="3763963" y="9399588"/>
            <a:ext cx="2879725" cy="495300"/>
          </a:xfrm>
          <a:prstGeom prst="rect">
            <a:avLst/>
          </a:prstGeom>
          <a:noFill/>
          <a:ln w="9525">
            <a:noFill/>
            <a:miter lim="800000"/>
            <a:headEnd/>
            <a:tailEnd/>
          </a:ln>
          <a:effectLst/>
        </p:spPr>
        <p:txBody>
          <a:bodyPr vert="horz" wrap="square" lIns="87234" tIns="43616" rIns="87234" bIns="43616" numCol="1" anchor="b" anchorCtr="0" compatLnSpc="1">
            <a:prstTxWarp prst="textNoShape">
              <a:avLst/>
            </a:prstTxWarp>
          </a:bodyPr>
          <a:lstStyle>
            <a:lvl1pPr algn="r" defTabSz="872793">
              <a:defRPr sz="1100">
                <a:latin typeface="Arial" charset="0"/>
              </a:defRPr>
            </a:lvl1pPr>
          </a:lstStyle>
          <a:p>
            <a:pPr>
              <a:defRPr/>
            </a:pPr>
            <a:fld id="{B0E7735D-097E-4BAD-9C51-52A2FFE591F1}"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871538"/>
            <a:fld id="{86CCAAA5-A3DC-43D2-8F0E-42AE187DD6FF}" type="slidenum">
              <a:rPr lang="en-GB" smtClean="0">
                <a:latin typeface="Arial" pitchFamily="34" charset="0"/>
              </a:rPr>
              <a:pPr defTabSz="871538"/>
              <a:t>1</a:t>
            </a:fld>
            <a:endParaRPr lang="en-GB" smtClean="0">
              <a:latin typeface="Arial" pitchFamily="34" charset="0"/>
            </a:endParaRPr>
          </a:p>
        </p:txBody>
      </p:sp>
      <p:sp>
        <p:nvSpPr>
          <p:cNvPr id="69635" name="Rectangle 2"/>
          <p:cNvSpPr>
            <a:spLocks noGrp="1" noRot="1" noChangeAspect="1" noChangeArrowheads="1" noTextEdit="1"/>
          </p:cNvSpPr>
          <p:nvPr>
            <p:ph type="sldImg"/>
          </p:nvPr>
        </p:nvSpPr>
        <p:spPr>
          <a:xfrm>
            <a:off x="180975" y="733425"/>
            <a:ext cx="4945063" cy="3709988"/>
          </a:xfrm>
          <a:ln/>
        </p:spPr>
      </p:sp>
      <p:sp>
        <p:nvSpPr>
          <p:cNvPr id="6963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869950"/>
            <a:fld id="{D132E079-BDF0-44CD-8838-A328E6AE433E}" type="slidenum">
              <a:rPr lang="en-GB" smtClean="0">
                <a:latin typeface="Arial" pitchFamily="34" charset="0"/>
              </a:rPr>
              <a:pPr defTabSz="869950"/>
              <a:t>14</a:t>
            </a:fld>
            <a:endParaRPr lang="en-GB" smtClean="0">
              <a:latin typeface="Arial" pitchFamily="34" charset="0"/>
            </a:endParaRPr>
          </a:p>
        </p:txBody>
      </p:sp>
      <p:sp>
        <p:nvSpPr>
          <p:cNvPr id="92163" name="Rectangle 7"/>
          <p:cNvSpPr txBox="1">
            <a:spLocks noGrp="1" noChangeArrowheads="1"/>
          </p:cNvSpPr>
          <p:nvPr/>
        </p:nvSpPr>
        <p:spPr bwMode="auto">
          <a:xfrm>
            <a:off x="3763963" y="9399588"/>
            <a:ext cx="2879725" cy="495300"/>
          </a:xfrm>
          <a:prstGeom prst="rect">
            <a:avLst/>
          </a:prstGeom>
          <a:noFill/>
          <a:ln w="9525">
            <a:noFill/>
            <a:miter lim="800000"/>
            <a:headEnd/>
            <a:tailEnd/>
          </a:ln>
        </p:spPr>
        <p:txBody>
          <a:bodyPr lIns="91251" tIns="45625" rIns="91251" bIns="45625" anchor="b"/>
          <a:lstStyle/>
          <a:p>
            <a:pPr algn="r" defTabSz="909638"/>
            <a:fld id="{F7497675-196D-4C85-8372-8CA2CDFFA8E3}" type="slidenum">
              <a:rPr lang="en-US" sz="1200"/>
              <a:pPr algn="r" defTabSz="909638"/>
              <a:t>14</a:t>
            </a:fld>
            <a:endParaRPr lang="en-US" sz="1200"/>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lIns="91251" tIns="45625" rIns="91251" bIns="45625"/>
          <a:lstStyle/>
          <a:p>
            <a:pPr eaLnBrk="1" hangingPunct="1">
              <a:lnSpc>
                <a:spcPct val="90000"/>
              </a:lnSpc>
              <a:spcBef>
                <a:spcPct val="0"/>
              </a:spcBef>
            </a:pPr>
            <a:endParaRPr lang="fr-FR" sz="1000" smtClean="0">
              <a:latin typeface="Arial" pitchFamily="34" charset="0"/>
            </a:endParaRPr>
          </a:p>
          <a:p>
            <a:pPr eaLnBrk="1" hangingPunct="1">
              <a:lnSpc>
                <a:spcPct val="90000"/>
              </a:lnSpc>
              <a:spcBef>
                <a:spcPct val="0"/>
              </a:spcBef>
            </a:pPr>
            <a:endParaRPr lang="fr-FR" sz="1000" smtClean="0">
              <a:latin typeface="Arial" pitchFamily="34" charset="0"/>
            </a:endParaRPr>
          </a:p>
          <a:p>
            <a:pPr eaLnBrk="1" hangingPunct="1">
              <a:lnSpc>
                <a:spcPct val="90000"/>
              </a:lnSpc>
              <a:spcBef>
                <a:spcPct val="0"/>
              </a:spcBef>
            </a:pPr>
            <a:endParaRPr lang="fr-FR" sz="10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0" indent="0" eaLnBrk="1" hangingPunct="1">
              <a:defRPr/>
            </a:pPr>
            <a:r>
              <a:rPr lang="en-US" sz="2800" b="1" dirty="0" smtClean="0"/>
              <a:t>December 2010 Survey Results - </a:t>
            </a:r>
            <a:r>
              <a:rPr lang="en-US" sz="2000" kern="1200" dirty="0" smtClean="0">
                <a:ea typeface="+mn-ea"/>
                <a:cs typeface="+mn-cs"/>
              </a:rPr>
              <a:t>Survey was distributed to 1300 supplier facilities, 471 responded</a:t>
            </a:r>
          </a:p>
          <a:p>
            <a:pPr defTabSz="787400" eaLnBrk="1" hangingPunct="1">
              <a:buSzPct val="80000"/>
              <a:buFont typeface="Wingdings" pitchFamily="2" charset="2"/>
              <a:buNone/>
            </a:pPr>
            <a:endParaRPr lang="en-US" b="1" dirty="0" smtClean="0">
              <a:latin typeface="Arial Narrow" pitchFamily="34" charset="0"/>
            </a:endParaRPr>
          </a:p>
          <a:p>
            <a:pPr defTabSz="787400" eaLnBrk="1" hangingPunct="1">
              <a:buSzPct val="80000"/>
              <a:buFont typeface="Wingdings" pitchFamily="2" charset="2"/>
              <a:buNone/>
            </a:pPr>
            <a:r>
              <a:rPr lang="en-US" b="1" dirty="0" smtClean="0">
                <a:latin typeface="Arial Narrow" pitchFamily="34" charset="0"/>
              </a:rPr>
              <a:t>Of Those NOT working towards Certification, why not? (Top 3 reasons) </a:t>
            </a:r>
          </a:p>
          <a:p>
            <a:pPr defTabSz="787400" eaLnBrk="1" hangingPunct="1">
              <a:buSzPct val="80000"/>
              <a:buFont typeface="Wingdings" pitchFamily="2" charset="2"/>
              <a:buNone/>
            </a:pPr>
            <a:endParaRPr lang="en-US" b="1" dirty="0" smtClean="0">
              <a:latin typeface="Arial Narrow" pitchFamily="34" charset="0"/>
            </a:endParaRPr>
          </a:p>
          <a:p>
            <a:pPr defTabSz="787400" eaLnBrk="1" hangingPunct="1">
              <a:buSzPct val="80000"/>
              <a:buFont typeface="Wingdings" pitchFamily="2" charset="2"/>
              <a:buNone/>
            </a:pPr>
            <a:r>
              <a:rPr lang="en-US" b="1" dirty="0" smtClean="0">
                <a:latin typeface="Arial Narrow" pitchFamily="34" charset="0"/>
              </a:rPr>
              <a:t>50%- No Time</a:t>
            </a:r>
          </a:p>
          <a:p>
            <a:pPr defTabSz="787400" eaLnBrk="1" hangingPunct="1">
              <a:buSzPct val="80000"/>
              <a:buFont typeface="Wingdings" pitchFamily="2" charset="2"/>
              <a:buNone/>
            </a:pPr>
            <a:r>
              <a:rPr lang="en-US" b="1" dirty="0" smtClean="0">
                <a:latin typeface="Arial Narrow" pitchFamily="34" charset="0"/>
              </a:rPr>
              <a:t>20%- No Resources/ Personnel</a:t>
            </a:r>
          </a:p>
          <a:p>
            <a:pPr defTabSz="787400" eaLnBrk="1" hangingPunct="1">
              <a:buSzPct val="80000"/>
              <a:buFont typeface="Wingdings" pitchFamily="2" charset="2"/>
              <a:buNone/>
            </a:pPr>
            <a:r>
              <a:rPr lang="en-US" dirty="0" smtClean="0">
                <a:latin typeface="Arial Narrow" pitchFamily="34" charset="0"/>
              </a:rPr>
              <a:t>30%- Other</a:t>
            </a:r>
          </a:p>
          <a:p>
            <a:pPr defTabSz="787400" eaLnBrk="1" hangingPunct="1">
              <a:buSzPct val="80000"/>
              <a:buFont typeface="Wingdings" pitchFamily="2" charset="2"/>
              <a:buNone/>
            </a:pPr>
            <a:r>
              <a:rPr lang="en-US" dirty="0" smtClean="0">
                <a:latin typeface="Arial Narrow" pitchFamily="34" charset="0"/>
              </a:rPr>
              <a:t>10% No benefit to GFSI</a:t>
            </a:r>
          </a:p>
          <a:p>
            <a:pPr defTabSz="787400" eaLnBrk="1" hangingPunct="1">
              <a:buSzPct val="80000"/>
              <a:buFont typeface="Wingdings" pitchFamily="2" charset="2"/>
              <a:buNone/>
            </a:pPr>
            <a:r>
              <a:rPr lang="en-US" b="1" u="sng" dirty="0" smtClean="0">
                <a:latin typeface="Arial Narrow" pitchFamily="34" charset="0"/>
              </a:rPr>
              <a:t>7%- Cost</a:t>
            </a:r>
          </a:p>
          <a:p>
            <a:pPr defTabSz="787400" eaLnBrk="1" hangingPunct="1">
              <a:buSzPct val="80000"/>
              <a:buFont typeface="Wingdings" pitchFamily="2" charset="2"/>
              <a:buNone/>
            </a:pPr>
            <a:r>
              <a:rPr lang="en-US" dirty="0" smtClean="0">
                <a:latin typeface="Arial Narrow" pitchFamily="34" charset="0"/>
              </a:rPr>
              <a:t>7% Do NOT understand GFSI</a:t>
            </a:r>
          </a:p>
          <a:p>
            <a:pPr defTabSz="787400" eaLnBrk="1" hangingPunct="1">
              <a:buSzPct val="80000"/>
              <a:buFont typeface="Wingdings" pitchFamily="2" charset="2"/>
              <a:buNone/>
            </a:pPr>
            <a:r>
              <a:rPr lang="en-US" dirty="0" smtClean="0">
                <a:latin typeface="Arial Narrow" pitchFamily="34" charset="0"/>
              </a:rPr>
              <a:t>7% No value vs. Cost</a:t>
            </a:r>
          </a:p>
          <a:p>
            <a:pPr defTabSz="787400" eaLnBrk="1" hangingPunct="1"/>
            <a:endParaRPr lang="en-US" dirty="0" smtClean="0">
              <a:latin typeface="Arial Narrow" pitchFamily="34" charset="0"/>
            </a:endParaRPr>
          </a:p>
          <a:p>
            <a:pPr defTabSz="787400" eaLnBrk="1" hangingPunct="1"/>
            <a:endParaRPr lang="en-US" dirty="0" smtClean="0"/>
          </a:p>
          <a:p>
            <a:pPr defTabSz="787400" eaLnBrk="1" hangingPunct="1"/>
            <a:r>
              <a:rPr lang="en-US" dirty="0" smtClean="0"/>
              <a:t>This brought us to the internal question: </a:t>
            </a:r>
            <a:r>
              <a:rPr lang="en-US" i="1" dirty="0" smtClean="0"/>
              <a:t>Internal Question: Do we want Suppliers that don’t have the time or resources to do food safety &amp; quality? </a:t>
            </a:r>
          </a:p>
          <a:p>
            <a:pPr defTabSz="787400" eaLnBrk="1" hangingPunct="1"/>
            <a:endParaRPr lang="en-US" i="1" dirty="0" smtClean="0"/>
          </a:p>
          <a:p>
            <a:pPr eaLnBrk="1" hangingPunct="1"/>
            <a:r>
              <a:rPr lang="en-US" b="1" dirty="0" smtClean="0">
                <a:latin typeface="Arial Narrow" pitchFamily="34" charset="0"/>
              </a:rPr>
              <a:t>Of Those Working towards Certification, what are you not yet certified?  What are the barriers to getting started? (Top 3 reasons)</a:t>
            </a:r>
          </a:p>
          <a:p>
            <a:pPr eaLnBrk="1" hangingPunct="1"/>
            <a:endParaRPr lang="en-US" b="1" dirty="0" smtClean="0">
              <a:latin typeface="Arial Narrow" pitchFamily="34" charset="0"/>
            </a:endParaRPr>
          </a:p>
          <a:p>
            <a:pPr eaLnBrk="1" hangingPunct="1"/>
            <a:r>
              <a:rPr lang="en-US" i="1" dirty="0" smtClean="0"/>
              <a:t>While there are some barriers a good portion of the Suppliers didn’t have any problems</a:t>
            </a:r>
          </a:p>
          <a:p>
            <a:pPr eaLnBrk="1" hangingPunct="1"/>
            <a:endParaRPr lang="en-US" b="1" dirty="0" smtClean="0">
              <a:latin typeface="Arial Narrow" pitchFamily="34" charset="0"/>
            </a:endParaRPr>
          </a:p>
          <a:p>
            <a:pPr eaLnBrk="1" hangingPunct="1"/>
            <a:endParaRPr lang="en-US" b="1" dirty="0" smtClean="0">
              <a:latin typeface="Arial Narrow" pitchFamily="34" charset="0"/>
            </a:endParaRPr>
          </a:p>
          <a:p>
            <a:pPr eaLnBrk="1" hangingPunct="1">
              <a:buSzPct val="80000"/>
              <a:buFont typeface="Wingdings" pitchFamily="2" charset="2"/>
              <a:buChar char="§"/>
            </a:pPr>
            <a:r>
              <a:rPr lang="en-US" dirty="0" smtClean="0">
                <a:latin typeface="Arial Narrow" pitchFamily="34" charset="0"/>
              </a:rPr>
              <a:t>27% NO barriers</a:t>
            </a:r>
          </a:p>
          <a:p>
            <a:pPr eaLnBrk="1" hangingPunct="1">
              <a:buSzPct val="80000"/>
              <a:buFont typeface="Wingdings" pitchFamily="2" charset="2"/>
              <a:buChar char="§"/>
            </a:pPr>
            <a:r>
              <a:rPr lang="en-US" dirty="0" smtClean="0">
                <a:latin typeface="Arial Narrow" pitchFamily="34" charset="0"/>
              </a:rPr>
              <a:t> 25% Time</a:t>
            </a:r>
          </a:p>
          <a:p>
            <a:pPr eaLnBrk="1" hangingPunct="1">
              <a:buSzPct val="80000"/>
              <a:buFont typeface="Wingdings" pitchFamily="2" charset="2"/>
              <a:buChar char="§"/>
            </a:pPr>
            <a:r>
              <a:rPr lang="en-US" dirty="0" smtClean="0">
                <a:latin typeface="Arial Narrow" pitchFamily="34" charset="0"/>
              </a:rPr>
              <a:t> 21% Understanding GFSI</a:t>
            </a:r>
          </a:p>
          <a:p>
            <a:pPr eaLnBrk="1" hangingPunct="1">
              <a:buSzPct val="80000"/>
              <a:buFont typeface="Wingdings" pitchFamily="2" charset="2"/>
              <a:buChar char="§"/>
            </a:pPr>
            <a:r>
              <a:rPr lang="en-US" dirty="0" smtClean="0">
                <a:latin typeface="Arial Narrow" pitchFamily="34" charset="0"/>
              </a:rPr>
              <a:t> 15% Resources</a:t>
            </a:r>
          </a:p>
          <a:p>
            <a:pPr eaLnBrk="1" hangingPunct="1">
              <a:buSzPct val="80000"/>
              <a:buFont typeface="Wingdings" pitchFamily="2" charset="2"/>
              <a:buChar char="§"/>
            </a:pPr>
            <a:r>
              <a:rPr lang="en-US" dirty="0" smtClean="0">
                <a:latin typeface="Arial Narrow" pitchFamily="34" charset="0"/>
              </a:rPr>
              <a:t> </a:t>
            </a:r>
            <a:r>
              <a:rPr lang="en-US" b="1" u="sng" dirty="0" smtClean="0">
                <a:latin typeface="Arial Narrow" pitchFamily="34" charset="0"/>
              </a:rPr>
              <a:t>7% Cost</a:t>
            </a:r>
            <a:endParaRPr lang="en-US" b="1" dirty="0" smtClean="0">
              <a:latin typeface="Arial Narrow" pitchFamily="34" charset="0"/>
            </a:endParaRPr>
          </a:p>
          <a:p>
            <a:pPr eaLnBrk="1" hangingPunct="1"/>
            <a:endParaRPr lang="en-US" dirty="0" smtClean="0">
              <a:latin typeface="Arial Narrow" pitchFamily="34" charset="0"/>
            </a:endParaRPr>
          </a:p>
          <a:p>
            <a:pPr eaLnBrk="1" hangingPunct="1"/>
            <a:endParaRPr lang="en-US" dirty="0" smtClean="0"/>
          </a:p>
          <a:p>
            <a:pPr defTabSz="787400" eaLnBrk="1" hangingPunct="1"/>
            <a:endParaRPr lang="en-US" i="1" dirty="0" smtClean="0"/>
          </a:p>
          <a:p>
            <a:pPr defTabSz="787400" eaLnBrk="1" hangingPunct="1"/>
            <a:endParaRPr lang="en-US" dirty="0" smtClean="0"/>
          </a:p>
        </p:txBody>
      </p:sp>
      <p:sp>
        <p:nvSpPr>
          <p:cNvPr id="51204" name="Slide Number Placeholder 3"/>
          <p:cNvSpPr>
            <a:spLocks noGrp="1"/>
          </p:cNvSpPr>
          <p:nvPr>
            <p:ph type="sldNum" sz="quarter" idx="5"/>
          </p:nvPr>
        </p:nvSpPr>
        <p:spPr>
          <a:noFill/>
        </p:spPr>
        <p:txBody>
          <a:bodyPr/>
          <a:lstStyle/>
          <a:p>
            <a:fld id="{1E927FF1-A1A4-4DAF-AB1A-8D31383C6C47}" type="slidenum">
              <a:rPr lang="en-US"/>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smtClean="0"/>
              <a:t>The Good News IS: Majority feel that GFSI Recognized Certifications Improved Safety and Quality in Their Operations</a:t>
            </a:r>
          </a:p>
          <a:p>
            <a:pPr eaLnBrk="1" hangingPunct="1"/>
            <a:r>
              <a:rPr lang="en-US" smtClean="0">
                <a:latin typeface="Arial Narrow" pitchFamily="34" charset="0"/>
              </a:rPr>
              <a:t>Top 3 Most Significant benefits to date: </a:t>
            </a:r>
          </a:p>
          <a:p>
            <a:pPr eaLnBrk="1" hangingPunct="1"/>
            <a:endParaRPr lang="en-US" smtClean="0"/>
          </a:p>
          <a:p>
            <a:pPr eaLnBrk="1" hangingPunct="1">
              <a:buSzPct val="80000"/>
              <a:buFont typeface="Wingdings" pitchFamily="2" charset="2"/>
              <a:buChar char="§"/>
            </a:pPr>
            <a:r>
              <a:rPr lang="en-US" sz="1400" smtClean="0">
                <a:latin typeface="Arial Narrow" pitchFamily="34" charset="0"/>
              </a:rPr>
              <a:t> </a:t>
            </a:r>
            <a:r>
              <a:rPr lang="en-US" b="1" smtClean="0">
                <a:latin typeface="Arial Narrow" pitchFamily="34" charset="0"/>
              </a:rPr>
              <a:t>69 % Improved Food Safety</a:t>
            </a:r>
          </a:p>
          <a:p>
            <a:pPr eaLnBrk="1" hangingPunct="1">
              <a:buSzPct val="80000"/>
              <a:buFont typeface="Wingdings" pitchFamily="2" charset="2"/>
              <a:buChar char="§"/>
            </a:pPr>
            <a:r>
              <a:rPr lang="en-US" b="1" smtClean="0">
                <a:latin typeface="Arial Narrow" pitchFamily="34" charset="0"/>
              </a:rPr>
              <a:t> 61 % Improved Food Quality</a:t>
            </a:r>
          </a:p>
          <a:p>
            <a:pPr eaLnBrk="1" hangingPunct="1">
              <a:buSzPct val="80000"/>
              <a:buFont typeface="Wingdings" pitchFamily="2" charset="2"/>
              <a:buChar char="§"/>
            </a:pPr>
            <a:r>
              <a:rPr lang="en-US" b="1" smtClean="0">
                <a:latin typeface="Arial Narrow" pitchFamily="34" charset="0"/>
              </a:rPr>
              <a:t> 44% Reduced number of 3rd Audits</a:t>
            </a:r>
          </a:p>
          <a:p>
            <a:pPr eaLnBrk="1" hangingPunct="1">
              <a:buSzPct val="80000"/>
              <a:buFont typeface="Wingdings" pitchFamily="2" charset="2"/>
              <a:buChar char="§"/>
            </a:pPr>
            <a:r>
              <a:rPr lang="en-US" b="1" smtClean="0">
                <a:latin typeface="Arial Narrow" pitchFamily="34" charset="0"/>
              </a:rPr>
              <a:t> 25% No Benefits Yet</a:t>
            </a:r>
          </a:p>
          <a:p>
            <a:pPr eaLnBrk="1" hangingPunct="1"/>
            <a:endParaRPr lang="en-US" smtClean="0"/>
          </a:p>
          <a:p>
            <a:pPr eaLnBrk="1" hangingPunct="1"/>
            <a:endParaRPr lang="en-US" smtClean="0"/>
          </a:p>
        </p:txBody>
      </p:sp>
      <p:sp>
        <p:nvSpPr>
          <p:cNvPr id="54276" name="Slide Number Placeholder 3"/>
          <p:cNvSpPr>
            <a:spLocks noGrp="1"/>
          </p:cNvSpPr>
          <p:nvPr>
            <p:ph type="sldNum" sz="quarter" idx="5"/>
          </p:nvPr>
        </p:nvSpPr>
        <p:spPr>
          <a:noFill/>
        </p:spPr>
        <p:txBody>
          <a:bodyPr/>
          <a:lstStyle/>
          <a:p>
            <a:fld id="{C6E130AE-617D-43D0-969B-E4BFFDF2588D}" type="slidenum">
              <a:rPr lang="en-US"/>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26463A2-E392-4DBB-A429-6C4114F1C7D9}" type="slidenum">
              <a:rPr lang="en-US" smtClean="0"/>
              <a:pPr/>
              <a:t>19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871538"/>
            <a:fld id="{C88D951B-04BA-448A-A25F-AFCF0CE966E1}" type="slidenum">
              <a:rPr lang="en-GB" smtClean="0">
                <a:latin typeface="Arial" pitchFamily="34" charset="0"/>
              </a:rPr>
              <a:pPr defTabSz="871538"/>
              <a:t>23</a:t>
            </a:fld>
            <a:endParaRPr lang="en-GB"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Arial" pitchFamily="34" charset="0"/>
              </a:rPr>
              <a:t>In closing, the GFSI adds value in many ways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p>
          <a:p>
            <a:pPr eaLnBrk="1" hangingPunct="1">
              <a:spcBef>
                <a:spcPct val="0"/>
              </a:spcBef>
            </a:pPr>
            <a:r>
              <a:rPr lang="fr-FR" dirty="0" smtClean="0">
                <a:latin typeface="Arial" pitchFamily="34" charset="0"/>
              </a:rPr>
              <a:t>The Forum </a:t>
            </a:r>
            <a:r>
              <a:rPr lang="fr-FR" dirty="0" err="1" smtClean="0">
                <a:latin typeface="Arial" pitchFamily="34" charset="0"/>
              </a:rPr>
              <a:t>is</a:t>
            </a:r>
            <a:r>
              <a:rPr lang="fr-FR" dirty="0" smtClean="0">
                <a:latin typeface="Arial" pitchFamily="34" charset="0"/>
              </a:rPr>
              <a:t> a body </a:t>
            </a:r>
            <a:r>
              <a:rPr lang="fr-FR" dirty="0" err="1" smtClean="0">
                <a:latin typeface="Arial" pitchFamily="34" charset="0"/>
              </a:rPr>
              <a:t>equally</a:t>
            </a:r>
            <a:r>
              <a:rPr lang="fr-FR" dirty="0" smtClean="0">
                <a:latin typeface="Arial" pitchFamily="34" charset="0"/>
              </a:rPr>
              <a:t> </a:t>
            </a:r>
            <a:r>
              <a:rPr lang="fr-FR" dirty="0" err="1" smtClean="0">
                <a:latin typeface="Arial" pitchFamily="34" charset="0"/>
              </a:rPr>
              <a:t>representing</a:t>
            </a:r>
            <a:r>
              <a:rPr lang="fr-FR" dirty="0" smtClean="0">
                <a:latin typeface="Arial" pitchFamily="34" charset="0"/>
              </a:rPr>
              <a:t> </a:t>
            </a:r>
            <a:r>
              <a:rPr lang="fr-FR" dirty="0" err="1" smtClean="0">
                <a:latin typeface="Arial" pitchFamily="34" charset="0"/>
              </a:rPr>
              <a:t>retailers</a:t>
            </a:r>
            <a:r>
              <a:rPr lang="fr-FR" dirty="0" smtClean="0">
                <a:latin typeface="Arial" pitchFamily="34" charset="0"/>
              </a:rPr>
              <a:t> and </a:t>
            </a:r>
            <a:r>
              <a:rPr lang="fr-FR" dirty="0" err="1" smtClean="0">
                <a:latin typeface="Arial" pitchFamily="34" charset="0"/>
              </a:rPr>
              <a:t>manufacturers</a:t>
            </a:r>
            <a:r>
              <a:rPr lang="fr-FR" dirty="0" smtClean="0">
                <a:latin typeface="Arial" pitchFamily="34" charset="0"/>
              </a:rPr>
              <a:t> in the </a:t>
            </a:r>
            <a:r>
              <a:rPr lang="fr-FR" dirty="0" err="1" smtClean="0">
                <a:latin typeface="Arial" pitchFamily="34" charset="0"/>
              </a:rPr>
              <a:t>food</a:t>
            </a:r>
            <a:r>
              <a:rPr lang="fr-FR" dirty="0" smtClean="0">
                <a:latin typeface="Arial" pitchFamily="34" charset="0"/>
              </a:rPr>
              <a:t> and non-</a:t>
            </a:r>
            <a:r>
              <a:rPr lang="fr-FR" dirty="0" err="1" smtClean="0">
                <a:latin typeface="Arial" pitchFamily="34" charset="0"/>
              </a:rPr>
              <a:t>food</a:t>
            </a:r>
            <a:r>
              <a:rPr lang="fr-FR" dirty="0" smtClean="0">
                <a:latin typeface="Arial" pitchFamily="34" charset="0"/>
              </a:rPr>
              <a:t> </a:t>
            </a:r>
            <a:r>
              <a:rPr lang="fr-FR" dirty="0" err="1" smtClean="0">
                <a:latin typeface="Arial" pitchFamily="34" charset="0"/>
              </a:rPr>
              <a:t>sectors</a:t>
            </a:r>
            <a:r>
              <a:rPr lang="fr-FR" dirty="0" smtClean="0">
                <a:latin typeface="Arial" pitchFamily="34" charset="0"/>
              </a:rPr>
              <a:t>, </a:t>
            </a:r>
            <a:r>
              <a:rPr lang="fr-FR" dirty="0" err="1" smtClean="0">
                <a:latin typeface="Arial" pitchFamily="34" charset="0"/>
              </a:rPr>
              <a:t>whose</a:t>
            </a:r>
            <a:r>
              <a:rPr lang="fr-FR" dirty="0" smtClean="0">
                <a:latin typeface="Arial" pitchFamily="34" charset="0"/>
              </a:rPr>
              <a:t> </a:t>
            </a:r>
            <a:r>
              <a:rPr lang="fr-FR" dirty="0" err="1" smtClean="0">
                <a:latin typeface="Arial" pitchFamily="34" charset="0"/>
              </a:rPr>
              <a:t>combined</a:t>
            </a:r>
            <a:r>
              <a:rPr lang="fr-FR" dirty="0" smtClean="0">
                <a:latin typeface="Arial" pitchFamily="34" charset="0"/>
              </a:rPr>
              <a:t> sales are </a:t>
            </a:r>
            <a:r>
              <a:rPr lang="fr-FR" dirty="0" err="1" smtClean="0">
                <a:latin typeface="Arial" pitchFamily="34" charset="0"/>
              </a:rPr>
              <a:t>worth</a:t>
            </a:r>
            <a:r>
              <a:rPr lang="fr-FR" dirty="0" smtClean="0">
                <a:latin typeface="Arial" pitchFamily="34" charset="0"/>
              </a:rPr>
              <a:t> </a:t>
            </a:r>
          </a:p>
          <a:p>
            <a:pPr eaLnBrk="1" hangingPunct="1">
              <a:spcBef>
                <a:spcPct val="0"/>
              </a:spcBef>
            </a:pPr>
            <a:r>
              <a:rPr lang="fr-FR" dirty="0" smtClean="0">
                <a:latin typeface="Arial" pitchFamily="34" charset="0"/>
              </a:rPr>
              <a:t>2.1 trillion  Euros. </a:t>
            </a:r>
          </a:p>
          <a:p>
            <a:pPr eaLnBrk="1" hangingPunct="1">
              <a:spcBef>
                <a:spcPct val="0"/>
              </a:spcBef>
            </a:pPr>
            <a:endParaRPr lang="fr-FR" dirty="0" smtClean="0">
              <a:latin typeface="Arial" pitchFamily="34" charset="0"/>
            </a:endParaRPr>
          </a:p>
          <a:p>
            <a:pPr eaLnBrk="1" hangingPunct="1">
              <a:spcBef>
                <a:spcPct val="0"/>
              </a:spcBef>
            </a:pPr>
            <a:r>
              <a:rPr lang="fr-FR" dirty="0" smtClean="0">
                <a:latin typeface="Arial" pitchFamily="34" charset="0"/>
              </a:rPr>
              <a:t>Our </a:t>
            </a:r>
            <a:r>
              <a:rPr lang="fr-FR" dirty="0" err="1" smtClean="0">
                <a:latin typeface="Arial" pitchFamily="34" charset="0"/>
              </a:rPr>
              <a:t>members</a:t>
            </a:r>
            <a:r>
              <a:rPr lang="fr-FR" dirty="0" smtClean="0">
                <a:latin typeface="Arial" pitchFamily="34" charset="0"/>
              </a:rPr>
              <a:t> are the </a:t>
            </a:r>
            <a:r>
              <a:rPr lang="fr-FR" dirty="0" err="1" smtClean="0">
                <a:latin typeface="Arial" pitchFamily="34" charset="0"/>
              </a:rPr>
              <a:t>CEOs</a:t>
            </a:r>
            <a:r>
              <a:rPr lang="fr-FR" dirty="0" smtClean="0">
                <a:latin typeface="Arial" pitchFamily="34" charset="0"/>
              </a:rPr>
              <a:t> and senior </a:t>
            </a:r>
            <a:r>
              <a:rPr lang="fr-FR" dirty="0" err="1" smtClean="0">
                <a:latin typeface="Arial" pitchFamily="34" charset="0"/>
              </a:rPr>
              <a:t>decision</a:t>
            </a:r>
            <a:r>
              <a:rPr lang="fr-FR" dirty="0" smtClean="0">
                <a:latin typeface="Arial" pitchFamily="34" charset="0"/>
              </a:rPr>
              <a:t> </a:t>
            </a:r>
            <a:r>
              <a:rPr lang="fr-FR" dirty="0" err="1" smtClean="0">
                <a:latin typeface="Arial" pitchFamily="34" charset="0"/>
              </a:rPr>
              <a:t>makers</a:t>
            </a:r>
            <a:r>
              <a:rPr lang="fr-FR" dirty="0" smtClean="0">
                <a:latin typeface="Arial" pitchFamily="34" charset="0"/>
              </a:rPr>
              <a:t> in </a:t>
            </a:r>
            <a:r>
              <a:rPr lang="fr-FR" dirty="0" err="1" smtClean="0">
                <a:latin typeface="Arial" pitchFamily="34" charset="0"/>
              </a:rPr>
              <a:t>their</a:t>
            </a:r>
            <a:r>
              <a:rPr lang="fr-FR" dirty="0" smtClean="0">
                <a:latin typeface="Arial" pitchFamily="34" charset="0"/>
              </a:rPr>
              <a:t> respective </a:t>
            </a:r>
            <a:r>
              <a:rPr lang="fr-FR" dirty="0" err="1" smtClean="0">
                <a:latin typeface="Arial" pitchFamily="34" charset="0"/>
              </a:rPr>
              <a:t>companies</a:t>
            </a:r>
            <a:r>
              <a:rPr lang="fr-FR" dirty="0" smtClean="0">
                <a:latin typeface="Arial" pitchFamily="34" charset="0"/>
              </a:rPr>
              <a:t>.</a:t>
            </a:r>
          </a:p>
          <a:p>
            <a:endParaRPr lang="fr-FR" dirty="0"/>
          </a:p>
        </p:txBody>
      </p:sp>
      <p:sp>
        <p:nvSpPr>
          <p:cNvPr id="4" name="Espace réservé du numéro de diapositive 3"/>
          <p:cNvSpPr>
            <a:spLocks noGrp="1"/>
          </p:cNvSpPr>
          <p:nvPr>
            <p:ph type="sldNum" sz="quarter" idx="10"/>
          </p:nvPr>
        </p:nvSpPr>
        <p:spPr/>
        <p:txBody>
          <a:bodyPr/>
          <a:lstStyle/>
          <a:p>
            <a:pPr>
              <a:defRPr/>
            </a:pPr>
            <a:fld id="{B0E7735D-097E-4BAD-9C51-52A2FFE591F1}" type="slidenum">
              <a:rPr lang="en-GB" smtClean="0"/>
              <a:pPr>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871538"/>
            <a:fld id="{EBF3CFA0-4A49-4070-A40A-71F1D8091ABD}" type="slidenum">
              <a:rPr lang="en-GB" smtClean="0">
                <a:latin typeface="Arial" pitchFamily="34" charset="0"/>
              </a:rPr>
              <a:pPr defTabSz="871538"/>
              <a:t>5</a:t>
            </a:fld>
            <a:endParaRPr lang="en-GB"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63575" y="4700588"/>
            <a:ext cx="5318125" cy="4856162"/>
          </a:xfrm>
          <a:noFill/>
          <a:ln/>
        </p:spPr>
        <p:txBody>
          <a:bodyPr/>
          <a:lstStyle/>
          <a:p>
            <a:pPr eaLnBrk="1" hangingPunct="1"/>
            <a:r>
              <a:rPr lang="en-US" dirty="0" smtClean="0">
                <a:latin typeface="Arial" pitchFamily="34" charset="0"/>
              </a:rPr>
              <a:t>A survey conducted by The Consumer Goods Forum across approximately 400 retailers and manufacturing CEOs indicated that food safety remains a high priority among this leadership group. Where ever the threat to food safety originates, a wider-reaching global supply chain exposes our food supply to enhanced risk and much of the responsibility falls to those who ultimately produce and sell the food. As the distance from farm to fork grows wider, it becomes harder for companies who source</a:t>
            </a:r>
            <a:r>
              <a:rPr lang="en-US" baseline="0" dirty="0" smtClean="0">
                <a:latin typeface="Arial" pitchFamily="34" charset="0"/>
              </a:rPr>
              <a:t> globally </a:t>
            </a:r>
            <a:r>
              <a:rPr lang="en-US" dirty="0" smtClean="0">
                <a:latin typeface="Arial" pitchFamily="34" charset="0"/>
              </a:rPr>
              <a:t>to control every point in the supply chain.</a:t>
            </a:r>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rPr>
              <a:t>Same lack of geographic</a:t>
            </a:r>
            <a:r>
              <a:rPr lang="en-US" baseline="0" dirty="0" smtClean="0">
                <a:latin typeface="Arial" pitchFamily="34" charset="0"/>
              </a:rPr>
              <a:t> pattern</a:t>
            </a:r>
          </a:p>
          <a:p>
            <a:pPr>
              <a:buFont typeface="Arial" pitchFamily="34" charset="0"/>
              <a:buChar char="•"/>
            </a:pPr>
            <a:r>
              <a:rPr lang="en-US" baseline="0" dirty="0" smtClean="0">
                <a:latin typeface="Arial" pitchFamily="34" charset="0"/>
              </a:rPr>
              <a:t>Again possible they correlate with media coverage of food safety issues and recalls, especially in down markets</a:t>
            </a:r>
          </a:p>
          <a:p>
            <a:pPr>
              <a:buFont typeface="Arial" pitchFamily="34" charset="0"/>
              <a:buChar char="•"/>
            </a:pPr>
            <a:r>
              <a:rPr lang="en-US" baseline="0" dirty="0" smtClean="0">
                <a:latin typeface="Arial" pitchFamily="34" charset="0"/>
              </a:rPr>
              <a:t>Our position it’s also the changing attitudes of consumers when it comes to food preferences and personal values</a:t>
            </a: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2EF11EB-21CB-4A2A-ABEE-AF962486848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pPr eaLnBrk="1" hangingPunct="1"/>
            <a:r>
              <a:rPr lang="en-US" smtClean="0">
                <a:latin typeface="Arial" pitchFamily="34" charset="0"/>
              </a:rPr>
              <a:t>Back in 2000, food safety was also top of mind with consumers due to several high-profile recalls, quarantines, and negative publicity about our industry. The retailers and manufacturing CEOs agreed that consumer trust needed to be strengthened and maintained, while making the supply chain safer, through the harmonisation of food safety standards and driving cost efficiency, which is why GFSI was created.</a:t>
            </a:r>
          </a:p>
        </p:txBody>
      </p:sp>
      <p:sp>
        <p:nvSpPr>
          <p:cNvPr id="75780" name="Espace réservé du numéro de diapositive 3"/>
          <p:cNvSpPr>
            <a:spLocks noGrp="1"/>
          </p:cNvSpPr>
          <p:nvPr>
            <p:ph type="sldNum" sz="quarter" idx="5"/>
          </p:nvPr>
        </p:nvSpPr>
        <p:spPr>
          <a:noFill/>
        </p:spPr>
        <p:txBody>
          <a:bodyPr/>
          <a:lstStyle/>
          <a:p>
            <a:pPr defTabSz="871538"/>
            <a:fld id="{EF02882C-6955-4AB8-A8C2-5D171C14FE37}" type="slidenum">
              <a:rPr lang="en-GB" smtClean="0">
                <a:latin typeface="Arial" pitchFamily="34" charset="0"/>
              </a:rPr>
              <a:pPr defTabSz="871538"/>
              <a:t>7</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buClr>
                <a:schemeClr val="accent1">
                  <a:lumMod val="50000"/>
                </a:schemeClr>
              </a:buClr>
              <a:buFont typeface="+mj-lt"/>
              <a:buNone/>
              <a:defRPr/>
            </a:pPr>
            <a:r>
              <a:rPr lang="en-US" sz="1100" b="1" dirty="0" smtClean="0">
                <a:solidFill>
                  <a:schemeClr val="accent1">
                    <a:lumMod val="50000"/>
                  </a:schemeClr>
                </a:solidFill>
              </a:rPr>
              <a:t>OBJECTIVES : </a:t>
            </a:r>
          </a:p>
          <a:p>
            <a:pPr>
              <a:buClr>
                <a:schemeClr val="accent1">
                  <a:lumMod val="50000"/>
                </a:schemeClr>
              </a:buClr>
              <a:buFont typeface="+mj-lt"/>
              <a:buAutoNum type="arabicPeriod"/>
              <a:defRPr/>
            </a:pPr>
            <a:r>
              <a:rPr lang="en-US" sz="1100" b="1" dirty="0" smtClean="0">
                <a:solidFill>
                  <a:schemeClr val="accent1">
                    <a:lumMod val="50000"/>
                  </a:schemeClr>
                </a:solidFill>
              </a:rPr>
              <a:t>Reduce food safety risks </a:t>
            </a:r>
            <a:r>
              <a:rPr lang="en-US" sz="1100" dirty="0" smtClean="0">
                <a:solidFill>
                  <a:schemeClr val="accent1">
                    <a:lumMod val="50000"/>
                  </a:schemeClr>
                </a:solidFill>
              </a:rPr>
              <a:t>by delivering equivalence and convergence between effective food safety management systems</a:t>
            </a:r>
            <a:endParaRPr lang="fr-FR" sz="1100" dirty="0" smtClean="0">
              <a:solidFill>
                <a:schemeClr val="accent1">
                  <a:lumMod val="50000"/>
                </a:schemeClr>
              </a:solidFill>
            </a:endParaRPr>
          </a:p>
          <a:p>
            <a:pPr>
              <a:buClr>
                <a:schemeClr val="accent1">
                  <a:lumMod val="50000"/>
                </a:schemeClr>
              </a:buClr>
              <a:buFont typeface="+mj-lt"/>
              <a:buAutoNum type="arabicPeriod"/>
              <a:defRPr/>
            </a:pPr>
            <a:r>
              <a:rPr lang="en-US" sz="1100" b="1" dirty="0" smtClean="0">
                <a:solidFill>
                  <a:schemeClr val="accent1">
                    <a:lumMod val="50000"/>
                  </a:schemeClr>
                </a:solidFill>
              </a:rPr>
              <a:t>Manage cost </a:t>
            </a:r>
            <a:r>
              <a:rPr lang="en-US" sz="1100" dirty="0" smtClean="0">
                <a:solidFill>
                  <a:schemeClr val="accent1">
                    <a:lumMod val="50000"/>
                  </a:schemeClr>
                </a:solidFill>
              </a:rPr>
              <a:t>in the global food system by eliminating redundancy and improving operational efficiency</a:t>
            </a:r>
            <a:endParaRPr lang="fr-FR" sz="1100" dirty="0" smtClean="0">
              <a:solidFill>
                <a:schemeClr val="accent1">
                  <a:lumMod val="50000"/>
                </a:schemeClr>
              </a:solidFill>
            </a:endParaRPr>
          </a:p>
          <a:p>
            <a:pPr>
              <a:buClr>
                <a:schemeClr val="accent1">
                  <a:lumMod val="50000"/>
                </a:schemeClr>
              </a:buClr>
              <a:buFont typeface="+mj-lt"/>
              <a:buAutoNum type="arabicPeriod"/>
              <a:defRPr/>
            </a:pPr>
            <a:r>
              <a:rPr lang="en-US" sz="1100" dirty="0" smtClean="0">
                <a:solidFill>
                  <a:schemeClr val="accent1">
                    <a:lumMod val="50000"/>
                  </a:schemeClr>
                </a:solidFill>
              </a:rPr>
              <a:t>Develop </a:t>
            </a:r>
            <a:r>
              <a:rPr lang="en-US" sz="1100" b="1" dirty="0" smtClean="0">
                <a:solidFill>
                  <a:schemeClr val="accent1">
                    <a:lumMod val="50000"/>
                  </a:schemeClr>
                </a:solidFill>
              </a:rPr>
              <a:t>competencies</a:t>
            </a:r>
            <a:r>
              <a:rPr lang="en-US" sz="1100" dirty="0" smtClean="0">
                <a:solidFill>
                  <a:schemeClr val="accent1">
                    <a:lumMod val="50000"/>
                  </a:schemeClr>
                </a:solidFill>
              </a:rPr>
              <a:t> and </a:t>
            </a:r>
            <a:r>
              <a:rPr lang="en-US" sz="1100" b="1" dirty="0" smtClean="0">
                <a:solidFill>
                  <a:schemeClr val="accent1">
                    <a:lumMod val="50000"/>
                  </a:schemeClr>
                </a:solidFill>
              </a:rPr>
              <a:t>capacity building </a:t>
            </a:r>
            <a:r>
              <a:rPr lang="en-US" sz="1100" dirty="0" smtClean="0">
                <a:solidFill>
                  <a:schemeClr val="accent1">
                    <a:lumMod val="50000"/>
                  </a:schemeClr>
                </a:solidFill>
              </a:rPr>
              <a:t>in food safety to create consistent and effective global food systems</a:t>
            </a:r>
            <a:endParaRPr lang="fr-FR" sz="1100" dirty="0" smtClean="0">
              <a:solidFill>
                <a:schemeClr val="accent1">
                  <a:lumMod val="50000"/>
                </a:schemeClr>
              </a:solidFill>
            </a:endParaRPr>
          </a:p>
          <a:p>
            <a:pPr>
              <a:buClr>
                <a:schemeClr val="accent1">
                  <a:lumMod val="50000"/>
                </a:schemeClr>
              </a:buClr>
              <a:buFont typeface="+mj-lt"/>
              <a:buAutoNum type="arabicPeriod"/>
              <a:defRPr/>
            </a:pPr>
            <a:r>
              <a:rPr lang="en-US" sz="1100" dirty="0" smtClean="0">
                <a:solidFill>
                  <a:schemeClr val="accent1">
                    <a:lumMod val="50000"/>
                  </a:schemeClr>
                </a:solidFill>
              </a:rPr>
              <a:t>Provide a unique international stakeholder platform for </a:t>
            </a:r>
            <a:r>
              <a:rPr lang="en-US" sz="1100" b="1" dirty="0" smtClean="0">
                <a:solidFill>
                  <a:schemeClr val="accent1">
                    <a:lumMod val="50000"/>
                  </a:schemeClr>
                </a:solidFill>
              </a:rPr>
              <a:t>collaboration</a:t>
            </a:r>
            <a:r>
              <a:rPr lang="en-US" sz="1100" dirty="0" smtClean="0">
                <a:solidFill>
                  <a:schemeClr val="accent1">
                    <a:lumMod val="50000"/>
                  </a:schemeClr>
                </a:solidFill>
              </a:rPr>
              <a:t>, </a:t>
            </a:r>
            <a:r>
              <a:rPr lang="en-US" sz="1100" b="1" dirty="0" smtClean="0">
                <a:solidFill>
                  <a:schemeClr val="accent1">
                    <a:lumMod val="50000"/>
                  </a:schemeClr>
                </a:solidFill>
              </a:rPr>
              <a:t>knowledge</a:t>
            </a:r>
            <a:r>
              <a:rPr lang="en-US" sz="1100" dirty="0" smtClean="0">
                <a:solidFill>
                  <a:schemeClr val="accent1">
                    <a:lumMod val="50000"/>
                  </a:schemeClr>
                </a:solidFill>
              </a:rPr>
              <a:t> </a:t>
            </a:r>
            <a:r>
              <a:rPr lang="en-US" sz="1100" b="1" dirty="0" smtClean="0">
                <a:solidFill>
                  <a:schemeClr val="accent1">
                    <a:lumMod val="50000"/>
                  </a:schemeClr>
                </a:solidFill>
              </a:rPr>
              <a:t>exchange</a:t>
            </a:r>
            <a:r>
              <a:rPr lang="en-US" sz="1100" dirty="0" smtClean="0">
                <a:solidFill>
                  <a:schemeClr val="accent1">
                    <a:lumMod val="50000"/>
                  </a:schemeClr>
                </a:solidFill>
              </a:rPr>
              <a:t> and </a:t>
            </a:r>
            <a:r>
              <a:rPr lang="en-US" sz="1100" b="1" dirty="0" smtClean="0">
                <a:solidFill>
                  <a:schemeClr val="accent1">
                    <a:lumMod val="50000"/>
                  </a:schemeClr>
                </a:solidFill>
              </a:rPr>
              <a:t>networking</a:t>
            </a:r>
            <a:endParaRPr lang="en-GB" sz="1100" b="1" dirty="0" smtClean="0">
              <a:solidFill>
                <a:schemeClr val="accent1">
                  <a:lumMod val="50000"/>
                </a:schemeClr>
              </a:solidFill>
            </a:endParaRPr>
          </a:p>
        </p:txBody>
      </p:sp>
      <p:sp>
        <p:nvSpPr>
          <p:cNvPr id="77828" name="Espace réservé du numéro de diapositive 3"/>
          <p:cNvSpPr>
            <a:spLocks noGrp="1"/>
          </p:cNvSpPr>
          <p:nvPr>
            <p:ph type="sldNum" sz="quarter" idx="5"/>
          </p:nvPr>
        </p:nvSpPr>
        <p:spPr>
          <a:noFill/>
        </p:spPr>
        <p:txBody>
          <a:bodyPr/>
          <a:lstStyle/>
          <a:p>
            <a:pPr defTabSz="871538"/>
            <a:fld id="{66D274E0-B9AE-4564-B348-E395F3D72F00}" type="slidenum">
              <a:rPr lang="en-GB" smtClean="0">
                <a:latin typeface="Arial" pitchFamily="34" charset="0"/>
              </a:rPr>
              <a:pPr defTabSz="871538"/>
              <a:t>8</a:t>
            </a:fld>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871538"/>
            <a:fld id="{F68D6D21-57A7-4167-B0FE-4A6651DAEB3E}" type="slidenum">
              <a:rPr lang="en-GB" smtClean="0">
                <a:latin typeface="Arial" pitchFamily="34" charset="0"/>
              </a:rPr>
              <a:pPr defTabSz="871538"/>
              <a:t>9</a:t>
            </a:fld>
            <a:endParaRPr lang="en-GB"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871538"/>
            <a:fld id="{3785C485-7F61-4821-9150-1CEA1E533608}" type="slidenum">
              <a:rPr lang="en-GB" smtClean="0">
                <a:latin typeface="Arial" pitchFamily="34" charset="0"/>
              </a:rPr>
              <a:pPr defTabSz="871538"/>
              <a:t>11</a:t>
            </a:fld>
            <a:endParaRPr lang="en-GB"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tabLst>
                <a:tab pos="684213" algn="l"/>
              </a:tabLst>
            </a:pPr>
            <a:r>
              <a:rPr lang="en-US" smtClean="0">
                <a:latin typeface="Arial" pitchFamily="34" charset="0"/>
              </a:rPr>
              <a:t>One of the objectives of the Global Food Safety Initiative is convergence between food safety standards.</a:t>
            </a:r>
          </a:p>
          <a:p>
            <a:pPr eaLnBrk="1" hangingPunct="1">
              <a:tabLst>
                <a:tab pos="684213" algn="l"/>
              </a:tabLst>
            </a:pPr>
            <a:endParaRPr lang="en-US" smtClean="0">
              <a:latin typeface="Arial" pitchFamily="34" charset="0"/>
            </a:endParaRPr>
          </a:p>
          <a:p>
            <a:pPr marL="684213" lvl="1" indent="-227013" eaLnBrk="1" hangingPunct="1">
              <a:buFontTx/>
              <a:buChar char="•"/>
              <a:tabLst>
                <a:tab pos="684213" algn="l"/>
              </a:tabLst>
            </a:pPr>
            <a:r>
              <a:rPr lang="en-US" smtClean="0">
                <a:latin typeface="Arial" pitchFamily="34" charset="0"/>
              </a:rPr>
              <a:t>Presently, benchmarking work has been completed on 10 food safety management schemes. These schemes have been formally benchmarked and recognized by the GFSI Board.  These schemes are completely aligned with the GFSI Guidance Document, Version 5 requirements.</a:t>
            </a:r>
          </a:p>
          <a:p>
            <a:pPr marL="684213" lvl="1" indent="-227013" eaLnBrk="1" hangingPunct="1">
              <a:buFontTx/>
              <a:buChar char="•"/>
              <a:tabLst>
                <a:tab pos="684213" algn="l"/>
              </a:tabLst>
            </a:pPr>
            <a:endParaRPr lang="en-US" smtClean="0">
              <a:latin typeface="Arial" pitchFamily="34" charset="0"/>
            </a:endParaRPr>
          </a:p>
          <a:p>
            <a:pPr marL="684213" lvl="1" indent="-227013" eaLnBrk="1" hangingPunct="1">
              <a:buFontTx/>
              <a:buChar char="•"/>
              <a:tabLst>
                <a:tab pos="684213" algn="l"/>
              </a:tabLst>
            </a:pPr>
            <a:r>
              <a:rPr lang="en-US" smtClean="0">
                <a:latin typeface="Arial" pitchFamily="34" charset="0"/>
              </a:rPr>
              <a:t>This results in increased retailer confidence in these schemes and comparable audit results.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871538"/>
            <a:fld id="{43FED4F1-B78B-4F0A-A737-1156D4B0C26F}" type="slidenum">
              <a:rPr lang="en-GB" smtClean="0">
                <a:latin typeface="Arial" pitchFamily="34" charset="0"/>
              </a:rPr>
              <a:pPr defTabSz="871538"/>
              <a:t>12</a:t>
            </a:fld>
            <a:endParaRPr lang="en-GB"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pitchFamily="34" charset="0"/>
              </a:rPr>
              <a:t>In June 2007, the following companies announced their common acceptance of GFSI benchmarked standards at post farm gate level, meaning once a facility is certified by any of the benchmark schemes, the results will be recognized uniformly.</a:t>
            </a:r>
          </a:p>
          <a:p>
            <a:pPr eaLnBrk="1" hangingPunct="1"/>
            <a:endParaRPr lang="en-US" smtClean="0">
              <a:latin typeface="Arial" pitchFamily="34" charset="0"/>
            </a:endParaRPr>
          </a:p>
          <a:p>
            <a:pPr eaLnBrk="1" hangingPunct="1"/>
            <a:r>
              <a:rPr lang="en-US" smtClean="0">
                <a:latin typeface="Arial" pitchFamily="34" charset="0"/>
              </a:rPr>
              <a:t>This was a significant moment for the GFSI, given that the buying power this group represents is enormous, representing approximately 740 billion US dollars across 325,000 stores worldwide.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0" descr="PAGE_OUVERTURE_PP_GFSI_150_V1"/>
          <p:cNvPicPr>
            <a:picLocks noChangeAspect="1" noChangeArrowheads="1"/>
          </p:cNvPicPr>
          <p:nvPr userDrawn="1"/>
        </p:nvPicPr>
        <p:blipFill>
          <a:blip r:embed="rId2" cstate="print"/>
          <a:srcRect/>
          <a:stretch>
            <a:fillRect/>
          </a:stretch>
        </p:blipFill>
        <p:spPr bwMode="auto">
          <a:xfrm>
            <a:off x="-3175" y="-3175"/>
            <a:ext cx="9151938" cy="6864350"/>
          </a:xfrm>
          <a:prstGeom prst="rect">
            <a:avLst/>
          </a:prstGeom>
          <a:noFill/>
          <a:ln w="9525">
            <a:noFill/>
            <a:miter lim="800000"/>
            <a:headEnd/>
            <a:tailEnd/>
          </a:ln>
        </p:spPr>
      </p:pic>
      <p:sp>
        <p:nvSpPr>
          <p:cNvPr id="35847" name="Rectangle 7"/>
          <p:cNvSpPr>
            <a:spLocks noGrp="1" noChangeArrowheads="1"/>
          </p:cNvSpPr>
          <p:nvPr>
            <p:ph type="ctrTitle"/>
          </p:nvPr>
        </p:nvSpPr>
        <p:spPr>
          <a:xfrm>
            <a:off x="457200" y="2133600"/>
            <a:ext cx="8077200" cy="1609725"/>
          </a:xfrm>
        </p:spPr>
        <p:txBody>
          <a:bodyPr/>
          <a:lstStyle>
            <a:lvl1pPr>
              <a:defRPr sz="4600">
                <a:solidFill>
                  <a:schemeClr val="tx1"/>
                </a:solidFill>
              </a:defRPr>
            </a:lvl1pPr>
          </a:lstStyle>
          <a:p>
            <a:r>
              <a:rPr lang="fr-FR"/>
              <a:t>Cliquez et modifiez le titre</a:t>
            </a:r>
          </a:p>
        </p:txBody>
      </p:sp>
      <p:sp>
        <p:nvSpPr>
          <p:cNvPr id="35848" name="Rectangle 8"/>
          <p:cNvSpPr>
            <a:spLocks noGrp="1" noChangeArrowheads="1"/>
          </p:cNvSpPr>
          <p:nvPr>
            <p:ph type="subTitle" idx="1"/>
          </p:nvPr>
        </p:nvSpPr>
        <p:spPr>
          <a:xfrm>
            <a:off x="457200" y="3429000"/>
            <a:ext cx="6629400" cy="1676400"/>
          </a:xfrm>
        </p:spPr>
        <p:txBody>
          <a:bodyPr/>
          <a:lstStyle>
            <a:lvl1pPr marL="0" indent="0">
              <a:buFont typeface="Wingdings" pitchFamily="2" charset="2"/>
              <a:buNone/>
              <a:defRPr sz="2000"/>
            </a:lvl1pPr>
          </a:lstStyle>
          <a:p>
            <a:r>
              <a:rPr lang="fr-FR"/>
              <a:t>Cliquez pour modifier le style des sous-titres du masque</a:t>
            </a:r>
          </a:p>
        </p:txBody>
      </p:sp>
      <p:sp>
        <p:nvSpPr>
          <p:cNvPr id="5"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fr-FR"/>
          </a:p>
        </p:txBody>
      </p:sp>
      <p:sp>
        <p:nvSpPr>
          <p:cNvPr id="6"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fr-FR"/>
          </a:p>
        </p:txBody>
      </p:sp>
      <p:sp>
        <p:nvSpPr>
          <p:cNvPr id="7"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A4FB7564-F650-42EC-9D05-3A658AB17C5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094DD6A2-6632-4C26-8FED-6F8E664DACF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4150" y="533400"/>
            <a:ext cx="2000250" cy="5715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3400" y="533400"/>
            <a:ext cx="5848350" cy="5715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4D2D066F-CCA7-4FE7-9055-4945ED673100}"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400" y="533400"/>
            <a:ext cx="7677150" cy="9906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828800"/>
            <a:ext cx="7924800" cy="4419600"/>
          </a:xfrm>
        </p:spPr>
        <p:txBody>
          <a:bodyPr/>
          <a:lstStyle/>
          <a:p>
            <a:pPr lvl="0"/>
            <a:endParaRPr lang="fr-FR"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73F02D2D-22C3-433B-922B-90BD4BE436F6}"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533400" y="533400"/>
            <a:ext cx="7677150" cy="990600"/>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609600" y="1828800"/>
            <a:ext cx="7924800" cy="4419600"/>
          </a:xfrm>
        </p:spPr>
        <p:txBody>
          <a:bodyPr/>
          <a:lstStyle/>
          <a:p>
            <a:pPr lvl="0"/>
            <a:endParaRPr lang="fr-FR"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75FEC314-E8EC-45E6-BA53-6F375E8442FD}"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3400" y="533400"/>
            <a:ext cx="7677150" cy="990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828800"/>
            <a:ext cx="38862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8800"/>
            <a:ext cx="38862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3E76E5F0-A077-4003-8AAD-8044C760F9F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355CB90A-AFDC-4B3B-A277-B7BC449E395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FCFAF62B-67D6-420C-968C-A0106B80A05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8288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88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41D0C630-DD81-432A-8578-CA046E28AC5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pPr>
              <a:defRPr/>
            </a:pPr>
            <a:fld id="{7AFB05AE-51B3-4BAD-B386-6C1541C4F46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pPr>
              <a:defRPr/>
            </a:pPr>
            <a:fld id="{38ECA519-F253-4C16-BB36-1DAA00677EB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pPr>
              <a:defRPr/>
            </a:pPr>
            <a:fld id="{9EC12213-02D5-43EB-B4F1-6EDA6E2DB38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955F8B4D-9D2E-4790-B758-DA6BBAD1B7F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6978F8C1-CD45-483C-851A-1EED3F8882C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2050" name="Picture 16" descr="PAGE_SUITE_PP_GFSI_150_SANS_V1"/>
          <p:cNvPicPr>
            <a:picLocks noChangeAspect="1" noChangeArrowheads="1"/>
          </p:cNvPicPr>
          <p:nvPr/>
        </p:nvPicPr>
        <p:blipFill>
          <a:blip r:embed="rId16" cstate="print"/>
          <a:srcRect/>
          <a:stretch>
            <a:fillRect/>
          </a:stretch>
        </p:blipFill>
        <p:spPr bwMode="auto">
          <a:xfrm>
            <a:off x="-3175" y="-3175"/>
            <a:ext cx="9151938" cy="6864350"/>
          </a:xfrm>
          <a:prstGeom prst="rect">
            <a:avLst/>
          </a:prstGeom>
          <a:noFill/>
          <a:ln w="9525">
            <a:noFill/>
            <a:miter lim="800000"/>
            <a:headEnd/>
            <a:tailEnd/>
          </a:ln>
        </p:spPr>
      </p:pic>
      <p:sp>
        <p:nvSpPr>
          <p:cNvPr id="2051" name="Rectangle 6"/>
          <p:cNvSpPr>
            <a:spLocks noGrp="1" noChangeArrowheads="1"/>
          </p:cNvSpPr>
          <p:nvPr>
            <p:ph type="title"/>
          </p:nvPr>
        </p:nvSpPr>
        <p:spPr bwMode="auto">
          <a:xfrm>
            <a:off x="533400" y="533400"/>
            <a:ext cx="76771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2052" name="Rectangle 7"/>
          <p:cNvSpPr>
            <a:spLocks noGrp="1" noChangeArrowheads="1"/>
          </p:cNvSpPr>
          <p:nvPr>
            <p:ph type="body" idx="1"/>
          </p:nvPr>
        </p:nvSpPr>
        <p:spPr bwMode="auto">
          <a:xfrm>
            <a:off x="609600" y="18288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482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3482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fr-FR"/>
          </a:p>
        </p:txBody>
      </p:sp>
      <p:sp>
        <p:nvSpPr>
          <p:cNvPr id="3482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FD1386F4-5584-4027-BF81-5FA9CAC0479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376"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rgbClr val="1B1B8E"/>
          </a:solidFill>
          <a:latin typeface="+mj-lt"/>
          <a:ea typeface="+mj-ea"/>
          <a:cs typeface="+mj-cs"/>
        </a:defRPr>
      </a:lvl1pPr>
      <a:lvl2pPr algn="l" rtl="0" eaLnBrk="0" fontAlgn="base" hangingPunct="0">
        <a:spcBef>
          <a:spcPct val="0"/>
        </a:spcBef>
        <a:spcAft>
          <a:spcPct val="0"/>
        </a:spcAft>
        <a:defRPr sz="4200">
          <a:solidFill>
            <a:srgbClr val="1B1B8E"/>
          </a:solidFill>
          <a:latin typeface="Arial" charset="0"/>
        </a:defRPr>
      </a:lvl2pPr>
      <a:lvl3pPr algn="l" rtl="0" eaLnBrk="0" fontAlgn="base" hangingPunct="0">
        <a:spcBef>
          <a:spcPct val="0"/>
        </a:spcBef>
        <a:spcAft>
          <a:spcPct val="0"/>
        </a:spcAft>
        <a:defRPr sz="4200">
          <a:solidFill>
            <a:srgbClr val="1B1B8E"/>
          </a:solidFill>
          <a:latin typeface="Arial" charset="0"/>
        </a:defRPr>
      </a:lvl3pPr>
      <a:lvl4pPr algn="l" rtl="0" eaLnBrk="0" fontAlgn="base" hangingPunct="0">
        <a:spcBef>
          <a:spcPct val="0"/>
        </a:spcBef>
        <a:spcAft>
          <a:spcPct val="0"/>
        </a:spcAft>
        <a:defRPr sz="4200">
          <a:solidFill>
            <a:srgbClr val="1B1B8E"/>
          </a:solidFill>
          <a:latin typeface="Arial" charset="0"/>
        </a:defRPr>
      </a:lvl4pPr>
      <a:lvl5pPr algn="l" rtl="0" eaLnBrk="0" fontAlgn="base" hangingPunct="0">
        <a:spcBef>
          <a:spcPct val="0"/>
        </a:spcBef>
        <a:spcAft>
          <a:spcPct val="0"/>
        </a:spcAft>
        <a:defRPr sz="4200">
          <a:solidFill>
            <a:srgbClr val="1B1B8E"/>
          </a:solidFill>
          <a:latin typeface="Arial" charset="0"/>
        </a:defRPr>
      </a:lvl5pPr>
      <a:lvl6pPr marL="457200" algn="l" rtl="0" fontAlgn="base">
        <a:spcBef>
          <a:spcPct val="0"/>
        </a:spcBef>
        <a:spcAft>
          <a:spcPct val="0"/>
        </a:spcAft>
        <a:defRPr sz="4200">
          <a:solidFill>
            <a:srgbClr val="1B1B8E"/>
          </a:solidFill>
          <a:latin typeface="Arial" charset="0"/>
        </a:defRPr>
      </a:lvl6pPr>
      <a:lvl7pPr marL="914400" algn="l" rtl="0" fontAlgn="base">
        <a:spcBef>
          <a:spcPct val="0"/>
        </a:spcBef>
        <a:spcAft>
          <a:spcPct val="0"/>
        </a:spcAft>
        <a:defRPr sz="4200">
          <a:solidFill>
            <a:srgbClr val="1B1B8E"/>
          </a:solidFill>
          <a:latin typeface="Arial" charset="0"/>
        </a:defRPr>
      </a:lvl7pPr>
      <a:lvl8pPr marL="1371600" algn="l" rtl="0" fontAlgn="base">
        <a:spcBef>
          <a:spcPct val="0"/>
        </a:spcBef>
        <a:spcAft>
          <a:spcPct val="0"/>
        </a:spcAft>
        <a:defRPr sz="4200">
          <a:solidFill>
            <a:srgbClr val="1B1B8E"/>
          </a:solidFill>
          <a:latin typeface="Arial" charset="0"/>
        </a:defRPr>
      </a:lvl8pPr>
      <a:lvl9pPr marL="1828800" algn="l" rtl="0" fontAlgn="base">
        <a:spcBef>
          <a:spcPct val="0"/>
        </a:spcBef>
        <a:spcAft>
          <a:spcPct val="0"/>
        </a:spcAft>
        <a:defRPr sz="4200">
          <a:solidFill>
            <a:srgbClr val="1B1B8E"/>
          </a:solidFill>
          <a:latin typeface="Arial"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l"/>
        <a:defRPr sz="3200">
          <a:solidFill>
            <a:srgbClr val="1B1B8E"/>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rgbClr val="1B1B8E"/>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rgbClr val="1B1B8E"/>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rgbClr val="1B1B8E"/>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rgbClr val="1B1B8E"/>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rgbClr val="1B1B8E"/>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hyperlink" Target="http://www.aeon.info/" TargetMode="External"/><Relationship Id="rId13" Type="http://schemas.openxmlformats.org/officeDocument/2006/relationships/image" Target="../media/image36.jpeg"/><Relationship Id="rId18" Type="http://schemas.openxmlformats.org/officeDocument/2006/relationships/image" Target="../media/image38.png"/><Relationship Id="rId26" Type="http://schemas.openxmlformats.org/officeDocument/2006/relationships/image" Target="../media/image46.jpeg"/><Relationship Id="rId39" Type="http://schemas.openxmlformats.org/officeDocument/2006/relationships/image" Target="../media/image57.jpeg"/><Relationship Id="rId3" Type="http://schemas.openxmlformats.org/officeDocument/2006/relationships/notesSlide" Target="../notesSlides/notesSlide10.xml"/><Relationship Id="rId21" Type="http://schemas.openxmlformats.org/officeDocument/2006/relationships/image" Target="../media/image41.jpeg"/><Relationship Id="rId34" Type="http://schemas.openxmlformats.org/officeDocument/2006/relationships/image" Target="../media/image16.jpeg"/><Relationship Id="rId7" Type="http://schemas.openxmlformats.org/officeDocument/2006/relationships/image" Target="../media/image31.png"/><Relationship Id="rId12" Type="http://schemas.openxmlformats.org/officeDocument/2006/relationships/image" Target="../media/image35.jpeg"/><Relationship Id="rId17" Type="http://schemas.openxmlformats.org/officeDocument/2006/relationships/image" Target="../media/image12.png"/><Relationship Id="rId25" Type="http://schemas.openxmlformats.org/officeDocument/2006/relationships/image" Target="../media/image45.jpeg"/><Relationship Id="rId33" Type="http://schemas.openxmlformats.org/officeDocument/2006/relationships/image" Target="../media/image53.jpeg"/><Relationship Id="rId38" Type="http://schemas.openxmlformats.org/officeDocument/2006/relationships/image" Target="../media/image56.jpeg"/><Relationship Id="rId2" Type="http://schemas.openxmlformats.org/officeDocument/2006/relationships/slideLayout" Target="../slideLayouts/slideLayout7.xml"/><Relationship Id="rId16" Type="http://schemas.openxmlformats.org/officeDocument/2006/relationships/image" Target="../media/image17.png"/><Relationship Id="rId20" Type="http://schemas.openxmlformats.org/officeDocument/2006/relationships/image" Target="../media/image40.png"/><Relationship Id="rId29" Type="http://schemas.openxmlformats.org/officeDocument/2006/relationships/image" Target="../media/image49.jpeg"/><Relationship Id="rId1" Type="http://schemas.openxmlformats.org/officeDocument/2006/relationships/vmlDrawing" Target="../drawings/vmlDrawing1.vml"/><Relationship Id="rId6" Type="http://schemas.openxmlformats.org/officeDocument/2006/relationships/hyperlink" Target="http://fr.wikipedia.org/wiki/Image:Coca-ColaLogo.png" TargetMode="External"/><Relationship Id="rId11" Type="http://schemas.openxmlformats.org/officeDocument/2006/relationships/image" Target="../media/image34.jpeg"/><Relationship Id="rId24" Type="http://schemas.openxmlformats.org/officeDocument/2006/relationships/image" Target="../media/image44.jpeg"/><Relationship Id="rId32" Type="http://schemas.openxmlformats.org/officeDocument/2006/relationships/image" Target="../media/image52.jpeg"/><Relationship Id="rId37" Type="http://schemas.openxmlformats.org/officeDocument/2006/relationships/image" Target="../media/image55.jpeg"/><Relationship Id="rId40" Type="http://schemas.openxmlformats.org/officeDocument/2006/relationships/image" Target="../media/image58.jpeg"/><Relationship Id="rId5" Type="http://schemas.openxmlformats.org/officeDocument/2006/relationships/image" Target="../media/image11.png"/><Relationship Id="rId15" Type="http://schemas.openxmlformats.org/officeDocument/2006/relationships/image" Target="../media/image14.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4.jpeg"/><Relationship Id="rId10" Type="http://schemas.openxmlformats.org/officeDocument/2006/relationships/image" Target="../media/image33.png"/><Relationship Id="rId19" Type="http://schemas.openxmlformats.org/officeDocument/2006/relationships/image" Target="../media/image39.png"/><Relationship Id="rId31" Type="http://schemas.openxmlformats.org/officeDocument/2006/relationships/image" Target="../media/image51.jpeg"/><Relationship Id="rId4" Type="http://schemas.openxmlformats.org/officeDocument/2006/relationships/hyperlink" Target="http://www.tesco.com/" TargetMode="External"/><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2.png"/><Relationship Id="rId27" Type="http://schemas.openxmlformats.org/officeDocument/2006/relationships/image" Target="../media/image47.jpeg"/><Relationship Id="rId30" Type="http://schemas.openxmlformats.org/officeDocument/2006/relationships/image" Target="../media/image50.jpeg"/><Relationship Id="rId35"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Feuille_Microsoft_Office_Excel_97-2003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Feuille_Microsoft_Office_Excel_97-20032.xls"/></Relationships>
</file>

<file path=ppt/slides/_rels/slide1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4313" y="2492896"/>
            <a:ext cx="8929687" cy="2016125"/>
          </a:xfrm>
        </p:spPr>
        <p:txBody>
          <a:bodyPr/>
          <a:lstStyle/>
          <a:p>
            <a:pPr algn="ctr" eaLnBrk="1" hangingPunct="1">
              <a:defRPr/>
            </a:pPr>
            <a:r>
              <a:rPr lang="fr-FR" sz="4200" dirty="0" smtClean="0">
                <a:solidFill>
                  <a:srgbClr val="1B1B8E"/>
                </a:solidFill>
              </a:rPr>
              <a:t/>
            </a:r>
            <a:br>
              <a:rPr lang="fr-FR" sz="4200" dirty="0" smtClean="0">
                <a:solidFill>
                  <a:srgbClr val="1B1B8E"/>
                </a:solidFill>
              </a:rPr>
            </a:br>
            <a:r>
              <a:rPr lang="fr-FR" sz="4200" dirty="0" smtClean="0">
                <a:solidFill>
                  <a:srgbClr val="1B1B8E"/>
                </a:solidFill>
              </a:rPr>
              <a:t/>
            </a:r>
            <a:br>
              <a:rPr lang="fr-FR" sz="4200" dirty="0" smtClean="0">
                <a:solidFill>
                  <a:srgbClr val="1B1B8E"/>
                </a:solidFill>
              </a:rPr>
            </a:br>
            <a:r>
              <a:rPr lang="fr-FR" sz="5000" b="1" kern="1200" dirty="0" smtClean="0">
                <a:solidFill>
                  <a:srgbClr val="0070C0"/>
                </a:solidFill>
              </a:rPr>
              <a:t>Global Food </a:t>
            </a:r>
            <a:r>
              <a:rPr lang="fr-FR" sz="5000" b="1" kern="1200" dirty="0" err="1" smtClean="0">
                <a:solidFill>
                  <a:srgbClr val="0070C0"/>
                </a:solidFill>
              </a:rPr>
              <a:t>Safety</a:t>
            </a:r>
            <a:r>
              <a:rPr lang="fr-FR" sz="5000" b="1" kern="1200" dirty="0" smtClean="0">
                <a:solidFill>
                  <a:srgbClr val="0070C0"/>
                </a:solidFill>
              </a:rPr>
              <a:t> Initiative - </a:t>
            </a:r>
            <a:r>
              <a:rPr lang="fr-FR" sz="3600" b="1" kern="1200" dirty="0" err="1" smtClean="0">
                <a:solidFill>
                  <a:srgbClr val="0070C0"/>
                </a:solidFill>
              </a:rPr>
              <a:t>Harmonising</a:t>
            </a:r>
            <a:r>
              <a:rPr lang="fr-FR" sz="3600" b="1" kern="1200" dirty="0" smtClean="0">
                <a:solidFill>
                  <a:srgbClr val="0070C0"/>
                </a:solidFill>
              </a:rPr>
              <a:t> Food </a:t>
            </a:r>
            <a:r>
              <a:rPr lang="fr-FR" sz="3600" b="1" kern="1200" dirty="0" err="1" smtClean="0">
                <a:solidFill>
                  <a:srgbClr val="0070C0"/>
                </a:solidFill>
              </a:rPr>
              <a:t>Safety</a:t>
            </a:r>
            <a:r>
              <a:rPr lang="fr-FR" sz="3600" b="1" kern="1200" dirty="0" smtClean="0">
                <a:solidFill>
                  <a:srgbClr val="0070C0"/>
                </a:solidFill>
              </a:rPr>
              <a:t> Standards</a:t>
            </a:r>
            <a:r>
              <a:rPr lang="fr-FR" sz="4800" dirty="0" smtClean="0">
                <a:solidFill>
                  <a:srgbClr val="0070C0"/>
                </a:solidFill>
              </a:rPr>
              <a:t/>
            </a:r>
            <a:br>
              <a:rPr lang="fr-FR" sz="4800" dirty="0" smtClean="0">
                <a:solidFill>
                  <a:srgbClr val="0070C0"/>
                </a:solidFill>
              </a:rPr>
            </a:br>
            <a:r>
              <a:rPr lang="fr-FR" sz="4200" dirty="0" smtClean="0">
                <a:solidFill>
                  <a:srgbClr val="0070C0"/>
                </a:solidFill>
              </a:rPr>
              <a:t/>
            </a:r>
            <a:br>
              <a:rPr lang="fr-FR" sz="4200" dirty="0" smtClean="0">
                <a:solidFill>
                  <a:srgbClr val="0070C0"/>
                </a:solidFill>
              </a:rPr>
            </a:br>
            <a:r>
              <a:rPr lang="fr-FR" sz="4200" dirty="0" smtClean="0">
                <a:solidFill>
                  <a:srgbClr val="0070C0"/>
                </a:solidFill>
              </a:rPr>
              <a:t> </a:t>
            </a:r>
          </a:p>
        </p:txBody>
      </p:sp>
      <p:sp>
        <p:nvSpPr>
          <p:cNvPr id="3" name="Rectangle 2"/>
          <p:cNvSpPr txBox="1">
            <a:spLocks noChangeArrowheads="1"/>
          </p:cNvSpPr>
          <p:nvPr/>
        </p:nvSpPr>
        <p:spPr bwMode="auto">
          <a:xfrm>
            <a:off x="323850" y="4084638"/>
            <a:ext cx="8929688" cy="2152650"/>
          </a:xfrm>
          <a:prstGeom prst="rect">
            <a:avLst/>
          </a:prstGeom>
          <a:noFill/>
          <a:ln w="9525">
            <a:noFill/>
            <a:miter lim="800000"/>
            <a:headEnd/>
            <a:tailEnd/>
          </a:ln>
        </p:spPr>
        <p:txBody>
          <a:bodyPr anchor="ctr"/>
          <a:lstStyle/>
          <a:p>
            <a:pPr>
              <a:defRPr/>
            </a:pPr>
            <a:r>
              <a:rPr lang="fr-FR" sz="2600" dirty="0" smtClean="0">
                <a:solidFill>
                  <a:srgbClr val="0070C0"/>
                </a:solidFill>
                <a:latin typeface="+mj-lt"/>
                <a:ea typeface="+mj-ea"/>
                <a:cs typeface="+mj-cs"/>
              </a:rPr>
              <a:t>Catherine François</a:t>
            </a:r>
          </a:p>
          <a:p>
            <a:pPr>
              <a:defRPr/>
            </a:pPr>
            <a:r>
              <a:rPr lang="fr-FR" sz="2600" dirty="0" err="1" smtClean="0">
                <a:solidFill>
                  <a:srgbClr val="0070C0"/>
                </a:solidFill>
                <a:latin typeface="+mj-lt"/>
                <a:ea typeface="+mj-ea"/>
                <a:cs typeface="+mj-cs"/>
              </a:rPr>
              <a:t>Director</a:t>
            </a:r>
            <a:r>
              <a:rPr lang="fr-FR" sz="2600" dirty="0" smtClean="0">
                <a:solidFill>
                  <a:srgbClr val="0070C0"/>
                </a:solidFill>
                <a:latin typeface="+mj-lt"/>
                <a:ea typeface="+mj-ea"/>
                <a:cs typeface="+mj-cs"/>
              </a:rPr>
              <a:t> Food </a:t>
            </a:r>
            <a:r>
              <a:rPr lang="fr-FR" sz="2600" dirty="0" err="1" smtClean="0">
                <a:solidFill>
                  <a:srgbClr val="0070C0"/>
                </a:solidFill>
                <a:latin typeface="+mj-lt"/>
                <a:ea typeface="+mj-ea"/>
                <a:cs typeface="+mj-cs"/>
              </a:rPr>
              <a:t>Safety</a:t>
            </a:r>
            <a:r>
              <a:rPr lang="fr-FR" sz="2600" dirty="0" smtClean="0">
                <a:solidFill>
                  <a:srgbClr val="0070C0"/>
                </a:solidFill>
                <a:latin typeface="+mj-lt"/>
                <a:ea typeface="+mj-ea"/>
                <a:cs typeface="+mj-cs"/>
              </a:rPr>
              <a:t> Programmes, </a:t>
            </a:r>
            <a:br>
              <a:rPr lang="fr-FR" sz="2600" dirty="0" smtClean="0">
                <a:solidFill>
                  <a:srgbClr val="0070C0"/>
                </a:solidFill>
                <a:latin typeface="+mj-lt"/>
                <a:ea typeface="+mj-ea"/>
                <a:cs typeface="+mj-cs"/>
              </a:rPr>
            </a:br>
            <a:r>
              <a:rPr lang="fr-FR" sz="2600" dirty="0" smtClean="0">
                <a:solidFill>
                  <a:srgbClr val="0070C0"/>
                </a:solidFill>
                <a:latin typeface="+mj-lt"/>
                <a:ea typeface="+mj-ea"/>
                <a:cs typeface="+mj-cs"/>
              </a:rPr>
              <a:t>Consumer </a:t>
            </a:r>
            <a:r>
              <a:rPr lang="fr-FR" sz="2600" dirty="0" err="1" smtClean="0">
                <a:solidFill>
                  <a:srgbClr val="0070C0"/>
                </a:solidFill>
                <a:latin typeface="+mj-lt"/>
                <a:ea typeface="+mj-ea"/>
                <a:cs typeface="+mj-cs"/>
              </a:rPr>
              <a:t>Goods</a:t>
            </a:r>
            <a:r>
              <a:rPr lang="fr-FR" sz="2600" dirty="0" smtClean="0">
                <a:solidFill>
                  <a:srgbClr val="0070C0"/>
                </a:solidFill>
                <a:latin typeface="+mj-lt"/>
                <a:ea typeface="+mj-ea"/>
                <a:cs typeface="+mj-cs"/>
              </a:rPr>
              <a:t> Forum</a:t>
            </a:r>
            <a:endParaRPr lang="fr-FR" sz="2600" dirty="0">
              <a:solidFill>
                <a:srgbClr val="0070C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50" y="476250"/>
            <a:ext cx="9036050" cy="1143000"/>
          </a:xfrm>
        </p:spPr>
        <p:txBody>
          <a:bodyPr>
            <a:noAutofit/>
          </a:bodyPr>
          <a:lstStyle/>
          <a:p>
            <a:pPr>
              <a:defRPr/>
            </a:pPr>
            <a:r>
              <a:rPr lang="en-GB" altLang="zh-CN" sz="3600" b="1" dirty="0" smtClean="0">
                <a:solidFill>
                  <a:schemeClr val="accent1">
                    <a:lumMod val="50000"/>
                  </a:schemeClr>
                </a:solidFill>
              </a:rPr>
              <a:t>Building Confidence in Certification Through a Robust Guidance Document </a:t>
            </a:r>
            <a:endParaRPr lang="fr-FR" altLang="zh-CN" sz="3600" b="1" dirty="0">
              <a:solidFill>
                <a:schemeClr val="accent1">
                  <a:lumMod val="50000"/>
                </a:schemeClr>
              </a:solidFill>
            </a:endParaRPr>
          </a:p>
        </p:txBody>
      </p:sp>
      <p:sp>
        <p:nvSpPr>
          <p:cNvPr id="5" name="Rectangle 4"/>
          <p:cNvSpPr/>
          <p:nvPr/>
        </p:nvSpPr>
        <p:spPr>
          <a:xfrm>
            <a:off x="250825" y="1916113"/>
            <a:ext cx="6192838" cy="4025900"/>
          </a:xfrm>
          <a:prstGeom prst="rect">
            <a:avLst/>
          </a:prstGeom>
        </p:spPr>
        <p:txBody>
          <a:bodyPr>
            <a:spAutoFit/>
          </a:bodyPr>
          <a:lstStyle/>
          <a:p>
            <a:pPr algn="just">
              <a:lnSpc>
                <a:spcPct val="90000"/>
              </a:lnSpc>
              <a:buClr>
                <a:schemeClr val="accent1">
                  <a:lumMod val="50000"/>
                </a:schemeClr>
              </a:buClr>
              <a:buSzPct val="60000"/>
              <a:defRPr/>
            </a:pPr>
            <a:r>
              <a:rPr lang="en-US" sz="2000" dirty="0">
                <a:solidFill>
                  <a:schemeClr val="accent1">
                    <a:lumMod val="50000"/>
                  </a:schemeClr>
                </a:solidFill>
              </a:rPr>
              <a:t>A multi-stakeholder document that specifies the process by which food safety schemes may gain recognition and gives guidance to schemes seeking compliance. It also specifies the requirements to be put in place for a food safety scheme seeking recognition by GFSI and the key elements for production of safe food.</a:t>
            </a:r>
          </a:p>
          <a:p>
            <a:pPr algn="just">
              <a:lnSpc>
                <a:spcPct val="90000"/>
              </a:lnSpc>
              <a:buClr>
                <a:schemeClr val="accent1">
                  <a:lumMod val="50000"/>
                </a:schemeClr>
              </a:buClr>
              <a:buSzPct val="60000"/>
              <a:defRPr/>
            </a:pPr>
            <a:endParaRPr lang="en-US" sz="1600" dirty="0">
              <a:solidFill>
                <a:schemeClr val="accent1">
                  <a:lumMod val="50000"/>
                </a:schemeClr>
              </a:solidFill>
            </a:endParaRPr>
          </a:p>
          <a:p>
            <a:pPr algn="just">
              <a:lnSpc>
                <a:spcPct val="90000"/>
              </a:lnSpc>
              <a:buClr>
                <a:schemeClr val="accent1">
                  <a:lumMod val="50000"/>
                </a:schemeClr>
              </a:buClr>
              <a:buSzPct val="60000"/>
              <a:defRPr/>
            </a:pPr>
            <a:r>
              <a:rPr lang="en-US" sz="2000" dirty="0">
                <a:solidFill>
                  <a:schemeClr val="accent1">
                    <a:lumMod val="50000"/>
                  </a:schemeClr>
                </a:solidFill>
              </a:rPr>
              <a:t>Part I - The Benchmarking Process</a:t>
            </a:r>
          </a:p>
          <a:p>
            <a:pPr algn="just">
              <a:lnSpc>
                <a:spcPct val="90000"/>
              </a:lnSpc>
              <a:buClr>
                <a:schemeClr val="accent1">
                  <a:lumMod val="50000"/>
                </a:schemeClr>
              </a:buClr>
              <a:buSzPct val="60000"/>
              <a:defRPr/>
            </a:pPr>
            <a:r>
              <a:rPr lang="en-US" sz="2000" dirty="0">
                <a:solidFill>
                  <a:schemeClr val="accent1">
                    <a:lumMod val="50000"/>
                  </a:schemeClr>
                </a:solidFill>
              </a:rPr>
              <a:t>Part II - Requirements for the Management of Schemes</a:t>
            </a:r>
          </a:p>
          <a:p>
            <a:pPr algn="just">
              <a:lnSpc>
                <a:spcPct val="90000"/>
              </a:lnSpc>
              <a:buClr>
                <a:schemeClr val="accent1">
                  <a:lumMod val="50000"/>
                </a:schemeClr>
              </a:buClr>
              <a:buSzPct val="60000"/>
              <a:defRPr/>
            </a:pPr>
            <a:r>
              <a:rPr lang="en-US" sz="2000" dirty="0">
                <a:solidFill>
                  <a:schemeClr val="accent1">
                    <a:lumMod val="50000"/>
                  </a:schemeClr>
                </a:solidFill>
              </a:rPr>
              <a:t>Part III – Scheme Scope and Key Elements</a:t>
            </a:r>
          </a:p>
          <a:p>
            <a:pPr algn="just">
              <a:lnSpc>
                <a:spcPct val="90000"/>
              </a:lnSpc>
              <a:buClr>
                <a:schemeClr val="accent1">
                  <a:lumMod val="50000"/>
                </a:schemeClr>
              </a:buClr>
              <a:buSzPct val="60000"/>
              <a:defRPr/>
            </a:pPr>
            <a:endParaRPr lang="en-US" sz="2000" dirty="0">
              <a:solidFill>
                <a:schemeClr val="accent1">
                  <a:lumMod val="50000"/>
                </a:schemeClr>
              </a:solidFill>
            </a:endParaRPr>
          </a:p>
          <a:p>
            <a:pPr algn="just">
              <a:lnSpc>
                <a:spcPct val="90000"/>
              </a:lnSpc>
              <a:buClr>
                <a:schemeClr val="accent1">
                  <a:lumMod val="50000"/>
                </a:schemeClr>
              </a:buClr>
              <a:buSzPct val="60000"/>
              <a:defRPr/>
            </a:pPr>
            <a:r>
              <a:rPr lang="en-US" sz="2000" dirty="0">
                <a:solidFill>
                  <a:schemeClr val="accent1">
                    <a:lumMod val="50000"/>
                  </a:schemeClr>
                </a:solidFill>
              </a:rPr>
              <a:t>6</a:t>
            </a:r>
            <a:r>
              <a:rPr lang="en-US" sz="2000" baseline="30000" dirty="0">
                <a:solidFill>
                  <a:schemeClr val="accent1">
                    <a:lumMod val="50000"/>
                  </a:schemeClr>
                </a:solidFill>
              </a:rPr>
              <a:t>th</a:t>
            </a:r>
            <a:r>
              <a:rPr lang="en-US" sz="2000" dirty="0">
                <a:solidFill>
                  <a:schemeClr val="accent1">
                    <a:lumMod val="50000"/>
                  </a:schemeClr>
                </a:solidFill>
              </a:rPr>
              <a:t> Edition - Issued in January 2011</a:t>
            </a:r>
          </a:p>
          <a:p>
            <a:pPr algn="just">
              <a:lnSpc>
                <a:spcPct val="90000"/>
              </a:lnSpc>
              <a:buClr>
                <a:schemeClr val="accent1">
                  <a:lumMod val="50000"/>
                </a:schemeClr>
              </a:buClr>
              <a:buSzPct val="60000"/>
              <a:defRPr/>
            </a:pPr>
            <a:endParaRPr lang="en-US" sz="800" dirty="0">
              <a:solidFill>
                <a:schemeClr val="accent1">
                  <a:lumMod val="50000"/>
                </a:schemeClr>
              </a:solidFill>
            </a:endParaRPr>
          </a:p>
        </p:txBody>
      </p:sp>
      <p:pic>
        <p:nvPicPr>
          <p:cNvPr id="33796" name="Image 3" descr="guidancedoc_couv.jpg"/>
          <p:cNvPicPr>
            <a:picLocks noChangeAspect="1"/>
          </p:cNvPicPr>
          <p:nvPr/>
        </p:nvPicPr>
        <p:blipFill>
          <a:blip r:embed="rId2" cstate="print"/>
          <a:srcRect/>
          <a:stretch>
            <a:fillRect/>
          </a:stretch>
        </p:blipFill>
        <p:spPr bwMode="auto">
          <a:xfrm>
            <a:off x="6732588" y="1916113"/>
            <a:ext cx="2068512" cy="2955925"/>
          </a:xfrm>
          <a:prstGeom prst="rect">
            <a:avLst/>
          </a:prstGeom>
          <a:noFill/>
          <a:ln w="9525">
            <a:solidFill>
              <a:schemeClr val="accent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7188" y="533400"/>
            <a:ext cx="8607425" cy="990600"/>
          </a:xfrm>
        </p:spPr>
        <p:txBody>
          <a:bodyPr/>
          <a:lstStyle/>
          <a:p>
            <a:pPr>
              <a:defRPr/>
            </a:pPr>
            <a:r>
              <a:rPr lang="en-GB" altLang="zh-CN" sz="4000" b="1" dirty="0" smtClean="0">
                <a:solidFill>
                  <a:schemeClr val="accent1">
                    <a:lumMod val="50000"/>
                  </a:schemeClr>
                </a:solidFill>
              </a:rPr>
              <a:t>Convergence Means Confidence </a:t>
            </a:r>
          </a:p>
        </p:txBody>
      </p:sp>
      <p:sp>
        <p:nvSpPr>
          <p:cNvPr id="24579" name="Rectangle 3"/>
          <p:cNvSpPr>
            <a:spLocks noGrp="1" noChangeArrowheads="1"/>
          </p:cNvSpPr>
          <p:nvPr>
            <p:ph type="body" idx="1"/>
          </p:nvPr>
        </p:nvSpPr>
        <p:spPr>
          <a:xfrm>
            <a:off x="323850" y="1828800"/>
            <a:ext cx="8424863" cy="4419600"/>
          </a:xfrm>
        </p:spPr>
        <p:txBody>
          <a:bodyPr/>
          <a:lstStyle/>
          <a:p>
            <a:pPr eaLnBrk="1" hangingPunct="1">
              <a:lnSpc>
                <a:spcPct val="90000"/>
              </a:lnSpc>
              <a:buClr>
                <a:schemeClr val="accent1">
                  <a:lumMod val="50000"/>
                </a:schemeClr>
              </a:buClr>
              <a:buSzPct val="60000"/>
              <a:buFont typeface="Wingdings" pitchFamily="2" charset="2"/>
              <a:buChar char="Ø"/>
              <a:defRPr/>
            </a:pPr>
            <a:r>
              <a:rPr lang="en-GB" altLang="ja-JP" sz="2600" dirty="0" smtClean="0">
                <a:solidFill>
                  <a:schemeClr val="accent1">
                    <a:lumMod val="50000"/>
                  </a:schemeClr>
                </a:solidFill>
              </a:rPr>
              <a:t>Benchmarking work was originally carried out on four food safety schemes (BRC, IFS, Dutch HACCP and SQF) to reach a point of convergence.</a:t>
            </a:r>
          </a:p>
          <a:p>
            <a:pPr eaLnBrk="1" hangingPunct="1">
              <a:lnSpc>
                <a:spcPct val="90000"/>
              </a:lnSpc>
              <a:buClr>
                <a:schemeClr val="accent1">
                  <a:lumMod val="50000"/>
                </a:schemeClr>
              </a:buClr>
              <a:buSzPct val="60000"/>
              <a:buFont typeface="Wingdings" pitchFamily="2" charset="2"/>
              <a:buChar char="Ø"/>
              <a:defRPr/>
            </a:pPr>
            <a:endParaRPr lang="en-GB" altLang="ja-JP" sz="700" dirty="0" smtClean="0">
              <a:solidFill>
                <a:schemeClr val="accent1">
                  <a:lumMod val="50000"/>
                </a:schemeClr>
              </a:solidFill>
            </a:endParaRPr>
          </a:p>
          <a:p>
            <a:pPr eaLnBrk="1" hangingPunct="1">
              <a:lnSpc>
                <a:spcPct val="90000"/>
              </a:lnSpc>
              <a:buClr>
                <a:schemeClr val="accent1">
                  <a:lumMod val="50000"/>
                </a:schemeClr>
              </a:buClr>
              <a:buSzPct val="60000"/>
              <a:buFont typeface="Wingdings" pitchFamily="2" charset="2"/>
              <a:buChar char="Ø"/>
              <a:defRPr/>
            </a:pPr>
            <a:r>
              <a:rPr lang="en-GB" altLang="ja-JP" sz="2600" dirty="0" smtClean="0">
                <a:solidFill>
                  <a:schemeClr val="accent1">
                    <a:lumMod val="50000"/>
                  </a:schemeClr>
                </a:solidFill>
              </a:rPr>
              <a:t>All schemes were completely aligned with the GFSI Guidance Document Version 5 requirements.</a:t>
            </a:r>
          </a:p>
          <a:p>
            <a:pPr eaLnBrk="1" hangingPunct="1">
              <a:lnSpc>
                <a:spcPct val="90000"/>
              </a:lnSpc>
              <a:buClr>
                <a:schemeClr val="accent1">
                  <a:lumMod val="50000"/>
                </a:schemeClr>
              </a:buClr>
              <a:buSzPct val="60000"/>
              <a:buFont typeface="Wingdings" pitchFamily="2" charset="2"/>
              <a:buChar char="Ø"/>
              <a:defRPr/>
            </a:pPr>
            <a:endParaRPr lang="en-GB" sz="700" dirty="0" smtClean="0">
              <a:solidFill>
                <a:schemeClr val="accent1">
                  <a:lumMod val="50000"/>
                </a:schemeClr>
              </a:solidFill>
            </a:endParaRPr>
          </a:p>
          <a:p>
            <a:pPr eaLnBrk="1" hangingPunct="1">
              <a:lnSpc>
                <a:spcPct val="90000"/>
              </a:lnSpc>
              <a:buClr>
                <a:schemeClr val="accent1">
                  <a:lumMod val="50000"/>
                </a:schemeClr>
              </a:buClr>
              <a:buSzPct val="60000"/>
              <a:buFont typeface="Wingdings" pitchFamily="2" charset="2"/>
              <a:buChar char="Ø"/>
              <a:defRPr/>
            </a:pPr>
            <a:r>
              <a:rPr lang="en-GB" altLang="ja-JP" sz="2600" dirty="0" smtClean="0">
                <a:solidFill>
                  <a:schemeClr val="accent1">
                    <a:lumMod val="50000"/>
                  </a:schemeClr>
                </a:solidFill>
              </a:rPr>
              <a:t>This meant increased confidence in the schemes and comparable audit results. </a:t>
            </a:r>
          </a:p>
        </p:txBody>
      </p:sp>
      <p:pic>
        <p:nvPicPr>
          <p:cNvPr id="34820" name="Image 4" descr="LOGO FORUM.jpg"/>
          <p:cNvPicPr>
            <a:picLocks noChangeAspect="1"/>
          </p:cNvPicPr>
          <p:nvPr/>
        </p:nvPicPr>
        <p:blipFill>
          <a:blip r:embed="rId3" cstate="print"/>
          <a:srcRect/>
          <a:stretch>
            <a:fillRect/>
          </a:stretch>
        </p:blipFill>
        <p:spPr bwMode="auto">
          <a:xfrm>
            <a:off x="7358063" y="6000750"/>
            <a:ext cx="1582737"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7188" y="533400"/>
            <a:ext cx="8215312" cy="990600"/>
          </a:xfrm>
        </p:spPr>
        <p:txBody>
          <a:bodyPr/>
          <a:lstStyle/>
          <a:p>
            <a:pPr>
              <a:defRPr/>
            </a:pPr>
            <a:r>
              <a:rPr lang="en-GB" altLang="zh-CN" sz="4000" b="1" dirty="0" smtClean="0">
                <a:solidFill>
                  <a:schemeClr val="accent1">
                    <a:lumMod val="50000"/>
                  </a:schemeClr>
                </a:solidFill>
              </a:rPr>
              <a:t>GFSI Breakthrough – June 2007</a:t>
            </a:r>
          </a:p>
        </p:txBody>
      </p:sp>
      <p:sp>
        <p:nvSpPr>
          <p:cNvPr id="18435" name="Rectangle 3"/>
          <p:cNvSpPr>
            <a:spLocks noGrp="1" noChangeArrowheads="1"/>
          </p:cNvSpPr>
          <p:nvPr>
            <p:ph type="body" idx="1"/>
          </p:nvPr>
        </p:nvSpPr>
        <p:spPr>
          <a:xfrm>
            <a:off x="250825" y="1828800"/>
            <a:ext cx="8642350" cy="965200"/>
          </a:xfrm>
        </p:spPr>
        <p:txBody>
          <a:bodyPr/>
          <a:lstStyle/>
          <a:p>
            <a:pPr eaLnBrk="1" hangingPunct="1">
              <a:lnSpc>
                <a:spcPct val="80000"/>
              </a:lnSpc>
              <a:buFont typeface="Wingdings" pitchFamily="2" charset="2"/>
              <a:buNone/>
              <a:defRPr/>
            </a:pPr>
            <a:r>
              <a:rPr lang="en-GB" sz="800" dirty="0" smtClean="0">
                <a:solidFill>
                  <a:schemeClr val="accent1">
                    <a:lumMod val="50000"/>
                  </a:schemeClr>
                </a:solidFill>
              </a:rPr>
              <a:t>  </a:t>
            </a:r>
            <a:r>
              <a:rPr lang="en-GB" sz="2800" dirty="0" smtClean="0">
                <a:solidFill>
                  <a:schemeClr val="accent1">
                    <a:lumMod val="50000"/>
                  </a:schemeClr>
                </a:solidFill>
              </a:rPr>
              <a:t>The following companies came to a common</a:t>
            </a:r>
          </a:p>
          <a:p>
            <a:pPr eaLnBrk="1" hangingPunct="1">
              <a:lnSpc>
                <a:spcPct val="80000"/>
              </a:lnSpc>
              <a:buFont typeface="Wingdings" pitchFamily="2" charset="2"/>
              <a:buNone/>
              <a:defRPr/>
            </a:pPr>
            <a:r>
              <a:rPr lang="en-GB" sz="2800" dirty="0" smtClean="0">
                <a:solidFill>
                  <a:schemeClr val="accent1">
                    <a:lumMod val="50000"/>
                  </a:schemeClr>
                </a:solidFill>
              </a:rPr>
              <a:t>acceptance of GFSI benchmarked standards, and </a:t>
            </a:r>
          </a:p>
          <a:p>
            <a:pPr eaLnBrk="1" hangingPunct="1">
              <a:lnSpc>
                <a:spcPct val="80000"/>
              </a:lnSpc>
              <a:buFont typeface="Wingdings" pitchFamily="2" charset="2"/>
              <a:buNone/>
              <a:defRPr/>
            </a:pPr>
            <a:r>
              <a:rPr lang="en-GB" sz="2800" dirty="0" smtClean="0">
                <a:solidFill>
                  <a:schemeClr val="accent1">
                    <a:lumMod val="50000"/>
                  </a:schemeClr>
                </a:solidFill>
              </a:rPr>
              <a:t>now many other companies have followed suit</a:t>
            </a:r>
          </a:p>
          <a:p>
            <a:pPr eaLnBrk="1" hangingPunct="1">
              <a:lnSpc>
                <a:spcPct val="80000"/>
              </a:lnSpc>
              <a:buFont typeface="Wingdings" pitchFamily="2" charset="2"/>
              <a:buNone/>
              <a:defRPr/>
            </a:pPr>
            <a:endParaRPr lang="en-GB" sz="2800" dirty="0" smtClean="0">
              <a:solidFill>
                <a:schemeClr val="accent1">
                  <a:lumMod val="50000"/>
                </a:schemeClr>
              </a:solidFill>
            </a:endParaRPr>
          </a:p>
          <a:p>
            <a:pPr eaLnBrk="1" hangingPunct="1">
              <a:lnSpc>
                <a:spcPct val="80000"/>
              </a:lnSpc>
              <a:buFont typeface="Wingdings" pitchFamily="2" charset="2"/>
              <a:buNone/>
              <a:defRPr/>
            </a:pPr>
            <a:r>
              <a:rPr lang="en-GB" sz="800" dirty="0" smtClean="0">
                <a:solidFill>
                  <a:schemeClr val="accent1">
                    <a:lumMod val="50000"/>
                  </a:schemeClr>
                </a:solidFill>
              </a:rPr>
              <a:t>				</a:t>
            </a:r>
          </a:p>
          <a:p>
            <a:pPr eaLnBrk="1" hangingPunct="1">
              <a:lnSpc>
                <a:spcPct val="80000"/>
              </a:lnSpc>
              <a:buFont typeface="Wingdings" pitchFamily="2" charset="2"/>
              <a:buNone/>
              <a:defRPr/>
            </a:pPr>
            <a:r>
              <a:rPr lang="en-GB" sz="800" dirty="0" smtClean="0">
                <a:solidFill>
                  <a:schemeClr val="accent1">
                    <a:lumMod val="50000"/>
                  </a:schemeClr>
                </a:solidFill>
              </a:rPr>
              <a:t>				</a:t>
            </a:r>
          </a:p>
          <a:p>
            <a:pPr eaLnBrk="1" hangingPunct="1">
              <a:lnSpc>
                <a:spcPct val="80000"/>
              </a:lnSpc>
              <a:buFont typeface="Wingdings" pitchFamily="2" charset="2"/>
              <a:buNone/>
              <a:defRPr/>
            </a:pPr>
            <a:r>
              <a:rPr lang="en-GB" sz="800" dirty="0" smtClean="0">
                <a:solidFill>
                  <a:schemeClr val="accent1">
                    <a:lumMod val="50000"/>
                  </a:schemeClr>
                </a:solidFill>
              </a:rPr>
              <a:t>						</a:t>
            </a:r>
          </a:p>
        </p:txBody>
      </p:sp>
      <p:pic>
        <p:nvPicPr>
          <p:cNvPr id="35844" name="Picture 4" descr="carrefour"/>
          <p:cNvPicPr>
            <a:picLocks noChangeAspect="1" noChangeArrowheads="1"/>
          </p:cNvPicPr>
          <p:nvPr/>
        </p:nvPicPr>
        <p:blipFill>
          <a:blip r:embed="rId3" cstate="print"/>
          <a:srcRect/>
          <a:stretch>
            <a:fillRect/>
          </a:stretch>
        </p:blipFill>
        <p:spPr bwMode="auto">
          <a:xfrm>
            <a:off x="376238" y="4370388"/>
            <a:ext cx="2090737" cy="931862"/>
          </a:xfrm>
          <a:prstGeom prst="rect">
            <a:avLst/>
          </a:prstGeom>
          <a:noFill/>
          <a:ln w="9525">
            <a:noFill/>
            <a:miter lim="800000"/>
            <a:headEnd/>
            <a:tailEnd/>
          </a:ln>
        </p:spPr>
      </p:pic>
      <p:pic>
        <p:nvPicPr>
          <p:cNvPr id="35845" name="Picture 6" descr="logoTesco"/>
          <p:cNvPicPr>
            <a:picLocks noChangeAspect="1" noChangeArrowheads="1"/>
          </p:cNvPicPr>
          <p:nvPr/>
        </p:nvPicPr>
        <p:blipFill>
          <a:blip r:embed="rId4" cstate="print"/>
          <a:srcRect/>
          <a:stretch>
            <a:fillRect/>
          </a:stretch>
        </p:blipFill>
        <p:spPr bwMode="auto">
          <a:xfrm>
            <a:off x="376238" y="5653088"/>
            <a:ext cx="1944687" cy="760412"/>
          </a:xfrm>
          <a:prstGeom prst="rect">
            <a:avLst/>
          </a:prstGeom>
          <a:noFill/>
          <a:ln w="9525">
            <a:noFill/>
            <a:miter lim="800000"/>
            <a:headEnd/>
            <a:tailEnd/>
          </a:ln>
        </p:spPr>
      </p:pic>
      <p:pic>
        <p:nvPicPr>
          <p:cNvPr id="35846" name="Picture 7" descr="logo_head_migros"/>
          <p:cNvPicPr>
            <a:picLocks noChangeAspect="1" noChangeArrowheads="1"/>
          </p:cNvPicPr>
          <p:nvPr/>
        </p:nvPicPr>
        <p:blipFill>
          <a:blip r:embed="rId5" cstate="print"/>
          <a:srcRect/>
          <a:stretch>
            <a:fillRect/>
          </a:stretch>
        </p:blipFill>
        <p:spPr bwMode="auto">
          <a:xfrm>
            <a:off x="3305175" y="4629150"/>
            <a:ext cx="2235200" cy="414338"/>
          </a:xfrm>
          <a:prstGeom prst="rect">
            <a:avLst/>
          </a:prstGeom>
          <a:noFill/>
          <a:ln w="9525">
            <a:noFill/>
            <a:miter lim="800000"/>
            <a:headEnd/>
            <a:tailEnd/>
          </a:ln>
        </p:spPr>
      </p:pic>
      <p:pic>
        <p:nvPicPr>
          <p:cNvPr id="35847" name="Picture 8" descr="Ahold_logo_small"/>
          <p:cNvPicPr>
            <a:picLocks noChangeAspect="1" noChangeArrowheads="1"/>
          </p:cNvPicPr>
          <p:nvPr/>
        </p:nvPicPr>
        <p:blipFill>
          <a:blip r:embed="rId6" cstate="print"/>
          <a:srcRect/>
          <a:stretch>
            <a:fillRect/>
          </a:stretch>
        </p:blipFill>
        <p:spPr bwMode="auto">
          <a:xfrm>
            <a:off x="250825" y="3433763"/>
            <a:ext cx="1712913" cy="642937"/>
          </a:xfrm>
          <a:prstGeom prst="rect">
            <a:avLst/>
          </a:prstGeom>
          <a:noFill/>
          <a:ln w="9525">
            <a:noFill/>
            <a:miter lim="800000"/>
            <a:headEnd/>
            <a:tailEnd/>
          </a:ln>
        </p:spPr>
      </p:pic>
      <p:pic>
        <p:nvPicPr>
          <p:cNvPr id="35848" name="Picture 11" descr="ICA"/>
          <p:cNvPicPr>
            <a:picLocks noChangeAspect="1" noChangeArrowheads="1"/>
          </p:cNvPicPr>
          <p:nvPr/>
        </p:nvPicPr>
        <p:blipFill>
          <a:blip r:embed="rId7" cstate="print"/>
          <a:srcRect/>
          <a:stretch>
            <a:fillRect/>
          </a:stretch>
        </p:blipFill>
        <p:spPr bwMode="auto">
          <a:xfrm>
            <a:off x="6448425" y="4367213"/>
            <a:ext cx="1368425" cy="938212"/>
          </a:xfrm>
          <a:prstGeom prst="rect">
            <a:avLst/>
          </a:prstGeom>
          <a:noFill/>
          <a:ln w="9525">
            <a:noFill/>
            <a:miter lim="800000"/>
            <a:headEnd/>
            <a:tailEnd/>
          </a:ln>
        </p:spPr>
      </p:pic>
      <p:pic>
        <p:nvPicPr>
          <p:cNvPr id="35849" name="Image 12" descr="LOGO FORUM.jpg"/>
          <p:cNvPicPr>
            <a:picLocks noChangeAspect="1"/>
          </p:cNvPicPr>
          <p:nvPr/>
        </p:nvPicPr>
        <p:blipFill>
          <a:blip r:embed="rId8" cstate="print"/>
          <a:srcRect/>
          <a:stretch>
            <a:fillRect/>
          </a:stretch>
        </p:blipFill>
        <p:spPr bwMode="auto">
          <a:xfrm>
            <a:off x="7500938" y="6053138"/>
            <a:ext cx="1439862" cy="528637"/>
          </a:xfrm>
          <a:prstGeom prst="rect">
            <a:avLst/>
          </a:prstGeom>
          <a:noFill/>
          <a:ln w="9525">
            <a:noFill/>
            <a:miter lim="800000"/>
            <a:headEnd/>
            <a:tailEnd/>
          </a:ln>
        </p:spPr>
      </p:pic>
      <p:pic>
        <p:nvPicPr>
          <p:cNvPr id="35850" name="Image 13" descr="Walmart_logo.gif"/>
          <p:cNvPicPr>
            <a:picLocks noChangeAspect="1"/>
          </p:cNvPicPr>
          <p:nvPr/>
        </p:nvPicPr>
        <p:blipFill>
          <a:blip r:embed="rId9" cstate="print"/>
          <a:srcRect/>
          <a:stretch>
            <a:fillRect/>
          </a:stretch>
        </p:blipFill>
        <p:spPr bwMode="auto">
          <a:xfrm>
            <a:off x="6234113" y="3429000"/>
            <a:ext cx="2419350" cy="654050"/>
          </a:xfrm>
          <a:prstGeom prst="rect">
            <a:avLst/>
          </a:prstGeom>
          <a:noFill/>
          <a:ln w="9525">
            <a:noFill/>
            <a:miter lim="800000"/>
            <a:headEnd/>
            <a:tailEnd/>
          </a:ln>
        </p:spPr>
      </p:pic>
      <p:pic>
        <p:nvPicPr>
          <p:cNvPr id="35851" name="Image 14" descr="delhaize logo.gif"/>
          <p:cNvPicPr>
            <a:picLocks noChangeAspect="1"/>
          </p:cNvPicPr>
          <p:nvPr/>
        </p:nvPicPr>
        <p:blipFill>
          <a:blip r:embed="rId10" cstate="print"/>
          <a:srcRect/>
          <a:stretch>
            <a:fillRect/>
          </a:stretch>
        </p:blipFill>
        <p:spPr bwMode="auto">
          <a:xfrm>
            <a:off x="2733675" y="5754688"/>
            <a:ext cx="5913438" cy="557212"/>
          </a:xfrm>
          <a:prstGeom prst="rect">
            <a:avLst/>
          </a:prstGeom>
          <a:noFill/>
          <a:ln w="9525">
            <a:noFill/>
            <a:miter lim="800000"/>
            <a:headEnd/>
            <a:tailEnd/>
          </a:ln>
        </p:spPr>
      </p:pic>
      <p:pic>
        <p:nvPicPr>
          <p:cNvPr id="35852" name="Image 12" descr="Metro.jpg"/>
          <p:cNvPicPr>
            <a:picLocks noChangeAspect="1"/>
          </p:cNvPicPr>
          <p:nvPr/>
        </p:nvPicPr>
        <p:blipFill>
          <a:blip r:embed="rId11" cstate="print"/>
          <a:srcRect/>
          <a:stretch>
            <a:fillRect/>
          </a:stretch>
        </p:blipFill>
        <p:spPr bwMode="auto">
          <a:xfrm>
            <a:off x="3162300" y="3509963"/>
            <a:ext cx="2368550" cy="49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0" y="533400"/>
            <a:ext cx="9144000" cy="990600"/>
          </a:xfrm>
        </p:spPr>
        <p:txBody>
          <a:bodyPr/>
          <a:lstStyle/>
          <a:p>
            <a:pPr algn="ctr">
              <a:defRPr/>
            </a:pPr>
            <a:r>
              <a:rPr lang="fr-FR" altLang="zh-CN" sz="3700" b="1" dirty="0" smtClean="0">
                <a:solidFill>
                  <a:schemeClr val="accent1">
                    <a:lumMod val="50000"/>
                  </a:schemeClr>
                </a:solidFill>
              </a:rPr>
              <a:t>Benchmarking – What does </a:t>
            </a:r>
            <a:r>
              <a:rPr lang="fr-FR" altLang="zh-CN" sz="3700" b="1" dirty="0" err="1" smtClean="0">
                <a:solidFill>
                  <a:schemeClr val="accent1">
                    <a:lumMod val="50000"/>
                  </a:schemeClr>
                </a:solidFill>
              </a:rPr>
              <a:t>this</a:t>
            </a:r>
            <a:r>
              <a:rPr lang="fr-FR" altLang="zh-CN" sz="3700" b="1" dirty="0" smtClean="0">
                <a:solidFill>
                  <a:schemeClr val="accent1">
                    <a:lumMod val="50000"/>
                  </a:schemeClr>
                </a:solidFill>
              </a:rPr>
              <a:t> </a:t>
            </a:r>
            <a:r>
              <a:rPr lang="fr-FR" altLang="zh-CN" sz="3700" b="1" dirty="0" err="1" smtClean="0">
                <a:solidFill>
                  <a:schemeClr val="accent1">
                    <a:lumMod val="50000"/>
                  </a:schemeClr>
                </a:solidFill>
              </a:rPr>
              <a:t>mean</a:t>
            </a:r>
            <a:r>
              <a:rPr lang="fr-FR" altLang="zh-CN" sz="3700" b="1" dirty="0" smtClean="0">
                <a:solidFill>
                  <a:schemeClr val="accent1">
                    <a:lumMod val="50000"/>
                  </a:schemeClr>
                </a:solidFill>
              </a:rPr>
              <a:t>? </a:t>
            </a:r>
            <a:br>
              <a:rPr lang="fr-FR" altLang="zh-CN" sz="3700" b="1" dirty="0" smtClean="0">
                <a:solidFill>
                  <a:schemeClr val="accent1">
                    <a:lumMod val="50000"/>
                  </a:schemeClr>
                </a:solidFill>
              </a:rPr>
            </a:br>
            <a:r>
              <a:rPr lang="fr-FR" altLang="zh-CN" sz="3000" b="1" dirty="0" smtClean="0">
                <a:solidFill>
                  <a:schemeClr val="accent1">
                    <a:lumMod val="50000"/>
                  </a:schemeClr>
                </a:solidFill>
              </a:rPr>
              <a:t>« Once certified, </a:t>
            </a:r>
            <a:r>
              <a:rPr lang="fr-FR" altLang="zh-CN" sz="3000" b="1" dirty="0" err="1" smtClean="0">
                <a:solidFill>
                  <a:schemeClr val="accent1">
                    <a:lumMod val="50000"/>
                  </a:schemeClr>
                </a:solidFill>
              </a:rPr>
              <a:t>accepted</a:t>
            </a:r>
            <a:r>
              <a:rPr lang="fr-FR" altLang="zh-CN" sz="3000" b="1" dirty="0" smtClean="0">
                <a:solidFill>
                  <a:schemeClr val="accent1">
                    <a:lumMod val="50000"/>
                  </a:schemeClr>
                </a:solidFill>
              </a:rPr>
              <a:t> </a:t>
            </a:r>
            <a:r>
              <a:rPr lang="fr-FR" altLang="zh-CN" sz="3000" b="1" dirty="0" err="1" smtClean="0">
                <a:solidFill>
                  <a:schemeClr val="accent1">
                    <a:lumMod val="50000"/>
                  </a:schemeClr>
                </a:solidFill>
              </a:rPr>
              <a:t>everywhere</a:t>
            </a:r>
            <a:r>
              <a:rPr lang="fr-FR" altLang="zh-CN" sz="3000" b="1" dirty="0" smtClean="0">
                <a:solidFill>
                  <a:schemeClr val="accent1">
                    <a:lumMod val="50000"/>
                  </a:schemeClr>
                </a:solidFill>
              </a:rPr>
              <a:t> »</a:t>
            </a:r>
          </a:p>
        </p:txBody>
      </p:sp>
      <p:pic>
        <p:nvPicPr>
          <p:cNvPr id="36867" name="Picture 4"/>
          <p:cNvPicPr>
            <a:picLocks noGrp="1" noChangeAspect="1" noChangeArrowheads="1"/>
          </p:cNvPicPr>
          <p:nvPr>
            <p:ph idx="1"/>
          </p:nvPr>
        </p:nvPicPr>
        <p:blipFill>
          <a:blip r:embed="rId2" cstate="print"/>
          <a:srcRect/>
          <a:stretch>
            <a:fillRect/>
          </a:stretch>
        </p:blipFill>
        <p:spPr>
          <a:xfrm>
            <a:off x="1714500" y="3357563"/>
            <a:ext cx="3892550" cy="623887"/>
          </a:xfrm>
        </p:spPr>
      </p:pic>
      <p:pic>
        <p:nvPicPr>
          <p:cNvPr id="36868" name="Picture 3"/>
          <p:cNvPicPr>
            <a:picLocks noChangeAspect="1" noChangeArrowheads="1"/>
          </p:cNvPicPr>
          <p:nvPr/>
        </p:nvPicPr>
        <p:blipFill>
          <a:blip r:embed="rId3" cstate="print"/>
          <a:srcRect/>
          <a:stretch>
            <a:fillRect/>
          </a:stretch>
        </p:blipFill>
        <p:spPr bwMode="auto">
          <a:xfrm>
            <a:off x="1857375" y="1714500"/>
            <a:ext cx="2333625" cy="1643063"/>
          </a:xfrm>
          <a:prstGeom prst="rect">
            <a:avLst/>
          </a:prstGeom>
          <a:noFill/>
          <a:ln w="9525">
            <a:noFill/>
            <a:miter lim="800000"/>
            <a:headEnd/>
            <a:tailEnd/>
          </a:ln>
        </p:spPr>
      </p:pic>
      <p:pic>
        <p:nvPicPr>
          <p:cNvPr id="36869" name="Picture 5"/>
          <p:cNvPicPr>
            <a:picLocks noChangeAspect="1" noChangeArrowheads="1"/>
          </p:cNvPicPr>
          <p:nvPr/>
        </p:nvPicPr>
        <p:blipFill>
          <a:blip r:embed="rId4" cstate="print"/>
          <a:srcRect/>
          <a:stretch>
            <a:fillRect/>
          </a:stretch>
        </p:blipFill>
        <p:spPr bwMode="auto">
          <a:xfrm>
            <a:off x="357188" y="1785938"/>
            <a:ext cx="1000125" cy="1458912"/>
          </a:xfrm>
          <a:prstGeom prst="rect">
            <a:avLst/>
          </a:prstGeom>
          <a:noFill/>
          <a:ln w="9525">
            <a:noFill/>
            <a:miter lim="800000"/>
            <a:headEnd/>
            <a:tailEnd/>
          </a:ln>
        </p:spPr>
      </p:pic>
      <p:pic>
        <p:nvPicPr>
          <p:cNvPr id="36870" name="Picture 2"/>
          <p:cNvPicPr>
            <a:picLocks noChangeAspect="1" noChangeArrowheads="1"/>
          </p:cNvPicPr>
          <p:nvPr/>
        </p:nvPicPr>
        <p:blipFill>
          <a:blip r:embed="rId5" cstate="print"/>
          <a:srcRect/>
          <a:stretch>
            <a:fillRect/>
          </a:stretch>
        </p:blipFill>
        <p:spPr bwMode="auto">
          <a:xfrm>
            <a:off x="5786438" y="2571750"/>
            <a:ext cx="1939925" cy="642938"/>
          </a:xfrm>
          <a:prstGeom prst="rect">
            <a:avLst/>
          </a:prstGeom>
          <a:noFill/>
          <a:ln w="9525">
            <a:noFill/>
            <a:miter lim="800000"/>
            <a:headEnd/>
            <a:tailEnd/>
          </a:ln>
        </p:spPr>
      </p:pic>
      <p:pic>
        <p:nvPicPr>
          <p:cNvPr id="36871" name="Picture 4"/>
          <p:cNvPicPr>
            <a:picLocks noChangeAspect="1" noChangeArrowheads="1"/>
          </p:cNvPicPr>
          <p:nvPr/>
        </p:nvPicPr>
        <p:blipFill>
          <a:blip r:embed="rId6" cstate="print"/>
          <a:srcRect/>
          <a:stretch>
            <a:fillRect/>
          </a:stretch>
        </p:blipFill>
        <p:spPr bwMode="auto">
          <a:xfrm>
            <a:off x="214313" y="3571875"/>
            <a:ext cx="1285875" cy="1347788"/>
          </a:xfrm>
          <a:prstGeom prst="rect">
            <a:avLst/>
          </a:prstGeom>
          <a:noFill/>
          <a:ln w="9525">
            <a:noFill/>
            <a:miter lim="800000"/>
            <a:headEnd/>
            <a:tailEnd/>
          </a:ln>
        </p:spPr>
      </p:pic>
      <p:pic>
        <p:nvPicPr>
          <p:cNvPr id="36872" name="Picture 5" descr="logo_claim_transparent"/>
          <p:cNvPicPr>
            <a:picLocks noChangeAspect="1" noChangeArrowheads="1"/>
          </p:cNvPicPr>
          <p:nvPr/>
        </p:nvPicPr>
        <p:blipFill>
          <a:blip r:embed="rId7" cstate="print"/>
          <a:srcRect/>
          <a:stretch>
            <a:fillRect/>
          </a:stretch>
        </p:blipFill>
        <p:spPr bwMode="auto">
          <a:xfrm>
            <a:off x="1785938" y="4071938"/>
            <a:ext cx="2928937" cy="665162"/>
          </a:xfrm>
          <a:prstGeom prst="rect">
            <a:avLst/>
          </a:prstGeom>
          <a:noFill/>
          <a:ln w="9525">
            <a:noFill/>
            <a:miter lim="800000"/>
            <a:headEnd/>
            <a:tailEnd/>
          </a:ln>
        </p:spPr>
      </p:pic>
      <p:pic>
        <p:nvPicPr>
          <p:cNvPr id="36873" name="Image 9" descr="GRMS.jpg"/>
          <p:cNvPicPr>
            <a:picLocks noChangeAspect="1"/>
          </p:cNvPicPr>
          <p:nvPr/>
        </p:nvPicPr>
        <p:blipFill>
          <a:blip r:embed="rId8" cstate="print"/>
          <a:srcRect/>
          <a:stretch>
            <a:fillRect/>
          </a:stretch>
        </p:blipFill>
        <p:spPr bwMode="auto">
          <a:xfrm>
            <a:off x="4000500" y="5072063"/>
            <a:ext cx="2136775" cy="1495425"/>
          </a:xfrm>
          <a:prstGeom prst="rect">
            <a:avLst/>
          </a:prstGeom>
          <a:noFill/>
          <a:ln w="9525">
            <a:noFill/>
            <a:miter lim="800000"/>
            <a:headEnd/>
            <a:tailEnd/>
          </a:ln>
        </p:spPr>
      </p:pic>
      <p:pic>
        <p:nvPicPr>
          <p:cNvPr id="36874" name="Image 12" descr="LOGO FORUM.jpg"/>
          <p:cNvPicPr>
            <a:picLocks noChangeAspect="1"/>
          </p:cNvPicPr>
          <p:nvPr/>
        </p:nvPicPr>
        <p:blipFill>
          <a:blip r:embed="rId9" cstate="print"/>
          <a:srcRect/>
          <a:stretch>
            <a:fillRect/>
          </a:stretch>
        </p:blipFill>
        <p:spPr bwMode="auto">
          <a:xfrm>
            <a:off x="7358063" y="6000750"/>
            <a:ext cx="1582737" cy="581025"/>
          </a:xfrm>
          <a:prstGeom prst="rect">
            <a:avLst/>
          </a:prstGeom>
          <a:noFill/>
          <a:ln w="9525">
            <a:noFill/>
            <a:miter lim="800000"/>
            <a:headEnd/>
            <a:tailEnd/>
          </a:ln>
        </p:spPr>
      </p:pic>
      <p:pic>
        <p:nvPicPr>
          <p:cNvPr id="36875" name="Image 12" descr="Primus.jpg"/>
          <p:cNvPicPr>
            <a:picLocks noChangeAspect="1"/>
          </p:cNvPicPr>
          <p:nvPr/>
        </p:nvPicPr>
        <p:blipFill>
          <a:blip r:embed="rId10" cstate="print"/>
          <a:srcRect/>
          <a:stretch>
            <a:fillRect/>
          </a:stretch>
        </p:blipFill>
        <p:spPr bwMode="auto">
          <a:xfrm>
            <a:off x="6715125" y="3500438"/>
            <a:ext cx="1981200" cy="817562"/>
          </a:xfrm>
          <a:prstGeom prst="rect">
            <a:avLst/>
          </a:prstGeom>
          <a:noFill/>
          <a:ln w="9525">
            <a:noFill/>
            <a:miter lim="800000"/>
            <a:headEnd/>
            <a:tailEnd/>
          </a:ln>
        </p:spPr>
      </p:pic>
      <p:pic>
        <p:nvPicPr>
          <p:cNvPr id="36876" name="Image 13" descr="SYNERGY_22000-logo.jpg"/>
          <p:cNvPicPr>
            <a:picLocks noChangeAspect="1"/>
          </p:cNvPicPr>
          <p:nvPr/>
        </p:nvPicPr>
        <p:blipFill>
          <a:blip r:embed="rId11" cstate="print"/>
          <a:srcRect/>
          <a:stretch>
            <a:fillRect/>
          </a:stretch>
        </p:blipFill>
        <p:spPr bwMode="auto">
          <a:xfrm>
            <a:off x="5786438" y="4429125"/>
            <a:ext cx="3008312" cy="785813"/>
          </a:xfrm>
          <a:prstGeom prst="rect">
            <a:avLst/>
          </a:prstGeom>
          <a:noFill/>
          <a:ln w="9525">
            <a:noFill/>
            <a:miter lim="800000"/>
            <a:headEnd/>
            <a:tailEnd/>
          </a:ln>
        </p:spPr>
      </p:pic>
      <p:pic>
        <p:nvPicPr>
          <p:cNvPr id="36877" name="Image 33" descr="CanadaGAP.jpg"/>
          <p:cNvPicPr>
            <a:picLocks noChangeAspect="1"/>
          </p:cNvPicPr>
          <p:nvPr/>
        </p:nvPicPr>
        <p:blipFill>
          <a:blip r:embed="rId12" cstate="print"/>
          <a:srcRect/>
          <a:stretch>
            <a:fillRect/>
          </a:stretch>
        </p:blipFill>
        <p:spPr bwMode="auto">
          <a:xfrm>
            <a:off x="4929188" y="1643063"/>
            <a:ext cx="3592512" cy="857250"/>
          </a:xfrm>
          <a:prstGeom prst="rect">
            <a:avLst/>
          </a:prstGeom>
          <a:noFill/>
          <a:ln w="9525">
            <a:noFill/>
            <a:miter lim="800000"/>
            <a:headEnd/>
            <a:tailEnd/>
          </a:ln>
        </p:spPr>
      </p:pic>
      <p:pic>
        <p:nvPicPr>
          <p:cNvPr id="36878" name="Image 7" descr="GAA.Green.tif"/>
          <p:cNvPicPr>
            <a:picLocks noChangeAspect="1"/>
          </p:cNvPicPr>
          <p:nvPr/>
        </p:nvPicPr>
        <p:blipFill>
          <a:blip r:embed="rId13" cstate="print"/>
          <a:srcRect/>
          <a:stretch>
            <a:fillRect/>
          </a:stretch>
        </p:blipFill>
        <p:spPr bwMode="auto">
          <a:xfrm>
            <a:off x="1071563" y="5072063"/>
            <a:ext cx="27432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142875" y="500063"/>
            <a:ext cx="9001125" cy="1143000"/>
          </a:xfrm>
        </p:spPr>
        <p:txBody>
          <a:bodyPr anchorCtr="1"/>
          <a:lstStyle/>
          <a:p>
            <a:pPr>
              <a:defRPr/>
            </a:pPr>
            <a:r>
              <a:rPr lang="en-GB" altLang="zh-CN" sz="3600" b="1" dirty="0" smtClean="0">
                <a:solidFill>
                  <a:schemeClr val="accent1">
                    <a:lumMod val="50000"/>
                  </a:schemeClr>
                </a:solidFill>
              </a:rPr>
              <a:t>Some companies now accepting GSFI recognised schemes</a:t>
            </a:r>
            <a:endParaRPr lang="fr-FR" altLang="zh-CN" sz="3600" b="1" dirty="0" smtClean="0">
              <a:solidFill>
                <a:schemeClr val="accent1">
                  <a:lumMod val="50000"/>
                </a:schemeClr>
              </a:solidFill>
            </a:endParaRPr>
          </a:p>
        </p:txBody>
      </p:sp>
      <p:pic>
        <p:nvPicPr>
          <p:cNvPr id="1028" name="Picture 22" descr="Tesco.com">
            <a:hlinkClick r:id="rId4"/>
          </p:cNvPr>
          <p:cNvPicPr>
            <a:picLocks noChangeAspect="1" noChangeArrowheads="1"/>
          </p:cNvPicPr>
          <p:nvPr/>
        </p:nvPicPr>
        <p:blipFill>
          <a:blip r:embed="rId5" cstate="print"/>
          <a:srcRect/>
          <a:stretch>
            <a:fillRect/>
          </a:stretch>
        </p:blipFill>
        <p:spPr bwMode="auto">
          <a:xfrm>
            <a:off x="4286250" y="5500688"/>
            <a:ext cx="1470025" cy="398462"/>
          </a:xfrm>
          <a:prstGeom prst="rect">
            <a:avLst/>
          </a:prstGeom>
          <a:noFill/>
          <a:ln w="9525">
            <a:noFill/>
            <a:miter lim="800000"/>
            <a:headEnd/>
            <a:tailEnd/>
          </a:ln>
        </p:spPr>
      </p:pic>
      <p:pic>
        <p:nvPicPr>
          <p:cNvPr id="1029" name="Picture 27" descr="200px-Coca-ColaLogo">
            <a:hlinkClick r:id="rId6"/>
          </p:cNvPr>
          <p:cNvPicPr>
            <a:picLocks noChangeAspect="1" noChangeArrowheads="1"/>
          </p:cNvPicPr>
          <p:nvPr/>
        </p:nvPicPr>
        <p:blipFill>
          <a:blip r:embed="rId7" cstate="print"/>
          <a:srcRect/>
          <a:stretch>
            <a:fillRect/>
          </a:stretch>
        </p:blipFill>
        <p:spPr bwMode="auto">
          <a:xfrm>
            <a:off x="3786188" y="2500313"/>
            <a:ext cx="2190750" cy="404812"/>
          </a:xfrm>
          <a:prstGeom prst="rect">
            <a:avLst/>
          </a:prstGeom>
          <a:noFill/>
          <a:ln w="9525">
            <a:noFill/>
            <a:miter lim="800000"/>
            <a:headEnd/>
            <a:tailEnd/>
          </a:ln>
        </p:spPr>
      </p:pic>
      <p:pic>
        <p:nvPicPr>
          <p:cNvPr id="1030" name="Picture 35" descr="イオン">
            <a:hlinkClick r:id="rId8"/>
          </p:cNvPr>
          <p:cNvPicPr>
            <a:picLocks noChangeAspect="1" noChangeArrowheads="1"/>
          </p:cNvPicPr>
          <p:nvPr/>
        </p:nvPicPr>
        <p:blipFill>
          <a:blip r:embed="rId9" cstate="print"/>
          <a:srcRect/>
          <a:stretch>
            <a:fillRect/>
          </a:stretch>
        </p:blipFill>
        <p:spPr bwMode="auto">
          <a:xfrm>
            <a:off x="2000250" y="2571750"/>
            <a:ext cx="1190625" cy="357188"/>
          </a:xfrm>
          <a:prstGeom prst="rect">
            <a:avLst/>
          </a:prstGeom>
          <a:noFill/>
          <a:ln w="9525">
            <a:noFill/>
            <a:miter lim="800000"/>
            <a:headEnd/>
            <a:tailEnd/>
          </a:ln>
        </p:spPr>
      </p:pic>
      <p:pic>
        <p:nvPicPr>
          <p:cNvPr id="1031" name="Picture 9"/>
          <p:cNvPicPr>
            <a:picLocks noChangeAspect="1" noChangeArrowheads="1"/>
          </p:cNvPicPr>
          <p:nvPr/>
        </p:nvPicPr>
        <p:blipFill>
          <a:blip r:embed="rId10" cstate="print"/>
          <a:srcRect/>
          <a:stretch>
            <a:fillRect/>
          </a:stretch>
        </p:blipFill>
        <p:spPr bwMode="auto">
          <a:xfrm>
            <a:off x="428625" y="3786188"/>
            <a:ext cx="895350" cy="261937"/>
          </a:xfrm>
          <a:prstGeom prst="rect">
            <a:avLst/>
          </a:prstGeom>
          <a:noFill/>
          <a:ln w="9525">
            <a:noFill/>
            <a:miter lim="800000"/>
            <a:headEnd/>
            <a:tailEnd/>
          </a:ln>
        </p:spPr>
      </p:pic>
      <p:pic>
        <p:nvPicPr>
          <p:cNvPr id="1032" name="Picture 25"/>
          <p:cNvPicPr>
            <a:picLocks noChangeAspect="1" noChangeArrowheads="1"/>
          </p:cNvPicPr>
          <p:nvPr/>
        </p:nvPicPr>
        <p:blipFill>
          <a:blip r:embed="rId11" cstate="print"/>
          <a:srcRect/>
          <a:stretch>
            <a:fillRect/>
          </a:stretch>
        </p:blipFill>
        <p:spPr bwMode="auto">
          <a:xfrm>
            <a:off x="3786188" y="1714500"/>
            <a:ext cx="642937" cy="614363"/>
          </a:xfrm>
          <a:prstGeom prst="rect">
            <a:avLst/>
          </a:prstGeom>
          <a:noFill/>
          <a:ln w="9525">
            <a:noFill/>
            <a:miter lim="800000"/>
            <a:headEnd/>
            <a:tailEnd/>
          </a:ln>
        </p:spPr>
      </p:pic>
      <p:pic>
        <p:nvPicPr>
          <p:cNvPr id="1033" name="Picture 28"/>
          <p:cNvPicPr>
            <a:picLocks noChangeAspect="1" noChangeArrowheads="1"/>
          </p:cNvPicPr>
          <p:nvPr/>
        </p:nvPicPr>
        <p:blipFill>
          <a:blip r:embed="rId12" cstate="print"/>
          <a:srcRect/>
          <a:stretch>
            <a:fillRect/>
          </a:stretch>
        </p:blipFill>
        <p:spPr bwMode="auto">
          <a:xfrm>
            <a:off x="6357938" y="5214938"/>
            <a:ext cx="1425575" cy="479425"/>
          </a:xfrm>
          <a:prstGeom prst="rect">
            <a:avLst/>
          </a:prstGeom>
          <a:noFill/>
          <a:ln w="9525">
            <a:noFill/>
            <a:miter lim="800000"/>
            <a:headEnd/>
            <a:tailEnd/>
          </a:ln>
        </p:spPr>
      </p:pic>
      <p:pic>
        <p:nvPicPr>
          <p:cNvPr id="1034" name="Picture 33"/>
          <p:cNvPicPr>
            <a:picLocks noChangeAspect="1" noChangeArrowheads="1"/>
          </p:cNvPicPr>
          <p:nvPr/>
        </p:nvPicPr>
        <p:blipFill>
          <a:blip r:embed="rId13" cstate="print"/>
          <a:srcRect/>
          <a:stretch>
            <a:fillRect/>
          </a:stretch>
        </p:blipFill>
        <p:spPr bwMode="auto">
          <a:xfrm>
            <a:off x="2000250" y="5357813"/>
            <a:ext cx="1162050" cy="371475"/>
          </a:xfrm>
          <a:prstGeom prst="rect">
            <a:avLst/>
          </a:prstGeom>
          <a:noFill/>
          <a:ln w="9525">
            <a:noFill/>
            <a:miter lim="800000"/>
            <a:headEnd/>
            <a:tailEnd/>
          </a:ln>
        </p:spPr>
      </p:pic>
      <p:pic>
        <p:nvPicPr>
          <p:cNvPr id="1035" name="Picture 34"/>
          <p:cNvPicPr>
            <a:picLocks noChangeAspect="1" noChangeArrowheads="1"/>
          </p:cNvPicPr>
          <p:nvPr/>
        </p:nvPicPr>
        <p:blipFill>
          <a:blip r:embed="rId14" cstate="print"/>
          <a:srcRect/>
          <a:stretch>
            <a:fillRect/>
          </a:stretch>
        </p:blipFill>
        <p:spPr bwMode="auto">
          <a:xfrm>
            <a:off x="6286500" y="2678113"/>
            <a:ext cx="1285875" cy="550862"/>
          </a:xfrm>
          <a:prstGeom prst="rect">
            <a:avLst/>
          </a:prstGeom>
          <a:noFill/>
          <a:ln w="9525">
            <a:noFill/>
            <a:miter lim="800000"/>
            <a:headEnd/>
            <a:tailEnd/>
          </a:ln>
        </p:spPr>
      </p:pic>
      <p:pic>
        <p:nvPicPr>
          <p:cNvPr id="1036" name="Picture 11" descr="ICA"/>
          <p:cNvPicPr>
            <a:picLocks noChangeAspect="1" noChangeArrowheads="1"/>
          </p:cNvPicPr>
          <p:nvPr/>
        </p:nvPicPr>
        <p:blipFill>
          <a:blip r:embed="rId15" cstate="print"/>
          <a:srcRect/>
          <a:stretch>
            <a:fillRect/>
          </a:stretch>
        </p:blipFill>
        <p:spPr bwMode="auto">
          <a:xfrm>
            <a:off x="7786688" y="4429125"/>
            <a:ext cx="1071562" cy="735013"/>
          </a:xfrm>
          <a:prstGeom prst="rect">
            <a:avLst/>
          </a:prstGeom>
          <a:noFill/>
          <a:ln w="9525">
            <a:noFill/>
            <a:miter lim="800000"/>
            <a:headEnd/>
            <a:tailEnd/>
          </a:ln>
        </p:spPr>
      </p:pic>
      <p:pic>
        <p:nvPicPr>
          <p:cNvPr id="1037" name="Picture 9" descr="delhaize logo"/>
          <p:cNvPicPr>
            <a:picLocks noChangeAspect="1" noChangeArrowheads="1"/>
          </p:cNvPicPr>
          <p:nvPr/>
        </p:nvPicPr>
        <p:blipFill>
          <a:blip r:embed="rId16" cstate="print"/>
          <a:srcRect/>
          <a:stretch>
            <a:fillRect/>
          </a:stretch>
        </p:blipFill>
        <p:spPr bwMode="auto">
          <a:xfrm>
            <a:off x="285750" y="4786313"/>
            <a:ext cx="4071938" cy="458787"/>
          </a:xfrm>
          <a:prstGeom prst="rect">
            <a:avLst/>
          </a:prstGeom>
          <a:noFill/>
          <a:ln w="9525">
            <a:noFill/>
            <a:miter lim="800000"/>
            <a:headEnd/>
            <a:tailEnd/>
          </a:ln>
        </p:spPr>
      </p:pic>
      <p:pic>
        <p:nvPicPr>
          <p:cNvPr id="1038" name="Picture 7" descr="logo_head_migros"/>
          <p:cNvPicPr>
            <a:picLocks noChangeAspect="1" noChangeArrowheads="1"/>
          </p:cNvPicPr>
          <p:nvPr/>
        </p:nvPicPr>
        <p:blipFill>
          <a:blip r:embed="rId17" cstate="print"/>
          <a:srcRect/>
          <a:stretch>
            <a:fillRect/>
          </a:stretch>
        </p:blipFill>
        <p:spPr bwMode="auto">
          <a:xfrm>
            <a:off x="6929438" y="3786188"/>
            <a:ext cx="1857375" cy="344487"/>
          </a:xfrm>
          <a:prstGeom prst="rect">
            <a:avLst/>
          </a:prstGeom>
          <a:noFill/>
          <a:ln w="9525">
            <a:noFill/>
            <a:miter lim="800000"/>
            <a:headEnd/>
            <a:tailEnd/>
          </a:ln>
        </p:spPr>
      </p:pic>
      <p:pic>
        <p:nvPicPr>
          <p:cNvPr id="1039" name="Picture 2"/>
          <p:cNvPicPr>
            <a:picLocks noChangeAspect="1" noChangeArrowheads="1"/>
          </p:cNvPicPr>
          <p:nvPr/>
        </p:nvPicPr>
        <p:blipFill>
          <a:blip r:embed="rId18" cstate="print"/>
          <a:srcRect/>
          <a:stretch>
            <a:fillRect/>
          </a:stretch>
        </p:blipFill>
        <p:spPr bwMode="auto">
          <a:xfrm>
            <a:off x="0" y="1714500"/>
            <a:ext cx="2000250" cy="660400"/>
          </a:xfrm>
          <a:prstGeom prst="rect">
            <a:avLst/>
          </a:prstGeom>
          <a:noFill/>
          <a:ln w="9525">
            <a:noFill/>
            <a:miter lim="800000"/>
            <a:headEnd/>
            <a:tailEnd/>
          </a:ln>
        </p:spPr>
      </p:pic>
      <p:pic>
        <p:nvPicPr>
          <p:cNvPr id="1040" name="Picture 4"/>
          <p:cNvPicPr>
            <a:picLocks noChangeAspect="1" noChangeArrowheads="1"/>
          </p:cNvPicPr>
          <p:nvPr/>
        </p:nvPicPr>
        <p:blipFill>
          <a:blip r:embed="rId19" cstate="print"/>
          <a:srcRect/>
          <a:stretch>
            <a:fillRect/>
          </a:stretch>
        </p:blipFill>
        <p:spPr bwMode="auto">
          <a:xfrm>
            <a:off x="4643438" y="1785938"/>
            <a:ext cx="1857375" cy="452437"/>
          </a:xfrm>
          <a:prstGeom prst="rect">
            <a:avLst/>
          </a:prstGeom>
          <a:noFill/>
          <a:ln w="9525">
            <a:noFill/>
            <a:miter lim="800000"/>
            <a:headEnd/>
            <a:tailEnd/>
          </a:ln>
        </p:spPr>
      </p:pic>
      <p:pic>
        <p:nvPicPr>
          <p:cNvPr id="1041" name="Picture 5"/>
          <p:cNvPicPr>
            <a:picLocks noChangeAspect="1" noChangeArrowheads="1"/>
          </p:cNvPicPr>
          <p:nvPr/>
        </p:nvPicPr>
        <p:blipFill>
          <a:blip r:embed="rId20" cstate="print"/>
          <a:srcRect/>
          <a:stretch>
            <a:fillRect/>
          </a:stretch>
        </p:blipFill>
        <p:spPr bwMode="auto">
          <a:xfrm>
            <a:off x="2357438" y="1714500"/>
            <a:ext cx="1143000" cy="627063"/>
          </a:xfrm>
          <a:prstGeom prst="rect">
            <a:avLst/>
          </a:prstGeom>
          <a:noFill/>
          <a:ln w="9525">
            <a:noFill/>
            <a:miter lim="800000"/>
            <a:headEnd/>
            <a:tailEnd/>
          </a:ln>
        </p:spPr>
      </p:pic>
      <p:pic>
        <p:nvPicPr>
          <p:cNvPr id="1042" name="Picture 8"/>
          <p:cNvPicPr>
            <a:picLocks noChangeAspect="1" noChangeArrowheads="1"/>
          </p:cNvPicPr>
          <p:nvPr/>
        </p:nvPicPr>
        <p:blipFill>
          <a:blip r:embed="rId21" cstate="print"/>
          <a:srcRect/>
          <a:stretch>
            <a:fillRect/>
          </a:stretch>
        </p:blipFill>
        <p:spPr bwMode="auto">
          <a:xfrm>
            <a:off x="357188" y="2428875"/>
            <a:ext cx="928687" cy="733425"/>
          </a:xfrm>
          <a:prstGeom prst="rect">
            <a:avLst/>
          </a:prstGeom>
          <a:noFill/>
          <a:ln w="9525">
            <a:noFill/>
            <a:miter lim="800000"/>
            <a:headEnd/>
            <a:tailEnd/>
          </a:ln>
        </p:spPr>
      </p:pic>
      <p:pic>
        <p:nvPicPr>
          <p:cNvPr id="1043" name="Picture 9"/>
          <p:cNvPicPr>
            <a:picLocks noChangeAspect="1" noChangeArrowheads="1"/>
          </p:cNvPicPr>
          <p:nvPr/>
        </p:nvPicPr>
        <p:blipFill>
          <a:blip r:embed="rId22" cstate="print"/>
          <a:srcRect/>
          <a:stretch>
            <a:fillRect/>
          </a:stretch>
        </p:blipFill>
        <p:spPr bwMode="auto">
          <a:xfrm>
            <a:off x="4929188" y="3000375"/>
            <a:ext cx="1143000" cy="419100"/>
          </a:xfrm>
          <a:prstGeom prst="rect">
            <a:avLst/>
          </a:prstGeom>
          <a:noFill/>
          <a:ln w="9525">
            <a:noFill/>
            <a:miter lim="800000"/>
            <a:headEnd/>
            <a:tailEnd/>
          </a:ln>
        </p:spPr>
      </p:pic>
      <p:pic>
        <p:nvPicPr>
          <p:cNvPr id="1044" name="Picture 13"/>
          <p:cNvPicPr>
            <a:picLocks noChangeAspect="1" noChangeArrowheads="1"/>
          </p:cNvPicPr>
          <p:nvPr/>
        </p:nvPicPr>
        <p:blipFill>
          <a:blip r:embed="rId23" cstate="print"/>
          <a:srcRect/>
          <a:stretch>
            <a:fillRect/>
          </a:stretch>
        </p:blipFill>
        <p:spPr bwMode="auto">
          <a:xfrm>
            <a:off x="6215063" y="4357688"/>
            <a:ext cx="1357312" cy="663575"/>
          </a:xfrm>
          <a:prstGeom prst="rect">
            <a:avLst/>
          </a:prstGeom>
          <a:noFill/>
          <a:ln w="9525">
            <a:noFill/>
            <a:miter lim="800000"/>
            <a:headEnd/>
            <a:tailEnd/>
          </a:ln>
        </p:spPr>
      </p:pic>
      <p:pic>
        <p:nvPicPr>
          <p:cNvPr id="1045" name="Picture 14"/>
          <p:cNvPicPr>
            <a:picLocks noChangeAspect="1" noChangeArrowheads="1"/>
          </p:cNvPicPr>
          <p:nvPr/>
        </p:nvPicPr>
        <p:blipFill>
          <a:blip r:embed="rId24" cstate="print"/>
          <a:srcRect/>
          <a:stretch>
            <a:fillRect/>
          </a:stretch>
        </p:blipFill>
        <p:spPr bwMode="auto">
          <a:xfrm>
            <a:off x="2071688" y="3214688"/>
            <a:ext cx="944562" cy="728662"/>
          </a:xfrm>
          <a:prstGeom prst="rect">
            <a:avLst/>
          </a:prstGeom>
          <a:noFill/>
          <a:ln w="9525">
            <a:noFill/>
            <a:miter lim="800000"/>
            <a:headEnd/>
            <a:tailEnd/>
          </a:ln>
        </p:spPr>
      </p:pic>
      <p:pic>
        <p:nvPicPr>
          <p:cNvPr id="1046" name="Image 27" descr="campbells_logo_.jpg"/>
          <p:cNvPicPr>
            <a:picLocks noChangeAspect="1"/>
          </p:cNvPicPr>
          <p:nvPr/>
        </p:nvPicPr>
        <p:blipFill>
          <a:blip r:embed="rId25" cstate="print"/>
          <a:srcRect/>
          <a:stretch>
            <a:fillRect/>
          </a:stretch>
        </p:blipFill>
        <p:spPr bwMode="auto">
          <a:xfrm>
            <a:off x="3286125" y="3143250"/>
            <a:ext cx="1446213" cy="571500"/>
          </a:xfrm>
          <a:prstGeom prst="rect">
            <a:avLst/>
          </a:prstGeom>
          <a:noFill/>
          <a:ln w="9525">
            <a:noFill/>
            <a:miter lim="800000"/>
            <a:headEnd/>
            <a:tailEnd/>
          </a:ln>
        </p:spPr>
      </p:pic>
      <p:pic>
        <p:nvPicPr>
          <p:cNvPr id="1047" name="Image 27" descr="Danone.JPG"/>
          <p:cNvPicPr>
            <a:picLocks noChangeAspect="1"/>
          </p:cNvPicPr>
          <p:nvPr/>
        </p:nvPicPr>
        <p:blipFill>
          <a:blip r:embed="rId26" cstate="print"/>
          <a:srcRect/>
          <a:stretch>
            <a:fillRect/>
          </a:stretch>
        </p:blipFill>
        <p:spPr bwMode="auto">
          <a:xfrm>
            <a:off x="3429000" y="5214938"/>
            <a:ext cx="590550" cy="714375"/>
          </a:xfrm>
          <a:prstGeom prst="rect">
            <a:avLst/>
          </a:prstGeom>
          <a:noFill/>
          <a:ln w="9525">
            <a:noFill/>
            <a:miter lim="800000"/>
            <a:headEnd/>
            <a:tailEnd/>
          </a:ln>
        </p:spPr>
      </p:pic>
      <p:pic>
        <p:nvPicPr>
          <p:cNvPr id="1048" name="Image 28" descr="food-lion.jpg"/>
          <p:cNvPicPr>
            <a:picLocks noChangeAspect="1"/>
          </p:cNvPicPr>
          <p:nvPr/>
        </p:nvPicPr>
        <p:blipFill>
          <a:blip r:embed="rId27" cstate="print"/>
          <a:srcRect/>
          <a:stretch>
            <a:fillRect/>
          </a:stretch>
        </p:blipFill>
        <p:spPr bwMode="auto">
          <a:xfrm>
            <a:off x="5357813" y="3500438"/>
            <a:ext cx="714375" cy="703262"/>
          </a:xfrm>
          <a:prstGeom prst="rect">
            <a:avLst/>
          </a:prstGeom>
          <a:noFill/>
          <a:ln w="9525">
            <a:noFill/>
            <a:miter lim="800000"/>
            <a:headEnd/>
            <a:tailEnd/>
          </a:ln>
        </p:spPr>
      </p:pic>
      <p:pic>
        <p:nvPicPr>
          <p:cNvPr id="1049" name="Image 29" descr="Tyson_Oval_Logo.gif"/>
          <p:cNvPicPr>
            <a:picLocks noChangeAspect="1"/>
          </p:cNvPicPr>
          <p:nvPr/>
        </p:nvPicPr>
        <p:blipFill>
          <a:blip r:embed="rId28" cstate="print"/>
          <a:srcRect/>
          <a:stretch>
            <a:fillRect/>
          </a:stretch>
        </p:blipFill>
        <p:spPr bwMode="auto">
          <a:xfrm>
            <a:off x="4786313" y="4357688"/>
            <a:ext cx="1285875" cy="773112"/>
          </a:xfrm>
          <a:prstGeom prst="rect">
            <a:avLst/>
          </a:prstGeom>
          <a:noFill/>
          <a:ln w="9525">
            <a:noFill/>
            <a:miter lim="800000"/>
            <a:headEnd/>
            <a:tailEnd/>
          </a:ln>
        </p:spPr>
      </p:pic>
      <p:pic>
        <p:nvPicPr>
          <p:cNvPr id="1050" name="Image 30" descr="sodexo_with tag line four color.jpg"/>
          <p:cNvPicPr>
            <a:picLocks noChangeAspect="1"/>
          </p:cNvPicPr>
          <p:nvPr/>
        </p:nvPicPr>
        <p:blipFill>
          <a:blip r:embed="rId29" cstate="print"/>
          <a:srcRect/>
          <a:stretch>
            <a:fillRect/>
          </a:stretch>
        </p:blipFill>
        <p:spPr bwMode="auto">
          <a:xfrm>
            <a:off x="1000125" y="5929313"/>
            <a:ext cx="1643063" cy="704850"/>
          </a:xfrm>
          <a:prstGeom prst="rect">
            <a:avLst/>
          </a:prstGeom>
          <a:noFill/>
          <a:ln w="9525">
            <a:noFill/>
            <a:miter lim="800000"/>
            <a:headEnd/>
            <a:tailEnd/>
          </a:ln>
        </p:spPr>
      </p:pic>
      <p:pic>
        <p:nvPicPr>
          <p:cNvPr id="1051" name="Image 31" descr="LCL_09_1Clr_Gray_E.jpg"/>
          <p:cNvPicPr>
            <a:picLocks noChangeAspect="1"/>
          </p:cNvPicPr>
          <p:nvPr/>
        </p:nvPicPr>
        <p:blipFill>
          <a:blip r:embed="rId30" cstate="print"/>
          <a:srcRect/>
          <a:stretch>
            <a:fillRect/>
          </a:stretch>
        </p:blipFill>
        <p:spPr bwMode="auto">
          <a:xfrm>
            <a:off x="2857500" y="6072188"/>
            <a:ext cx="1500188" cy="534987"/>
          </a:xfrm>
          <a:prstGeom prst="rect">
            <a:avLst/>
          </a:prstGeom>
          <a:noFill/>
          <a:ln w="9525">
            <a:noFill/>
            <a:miter lim="800000"/>
            <a:headEnd/>
            <a:tailEnd/>
          </a:ln>
        </p:spPr>
      </p:pic>
      <p:pic>
        <p:nvPicPr>
          <p:cNvPr id="1052" name="Image 32" descr="Kroger.jpg"/>
          <p:cNvPicPr>
            <a:picLocks noChangeAspect="1"/>
          </p:cNvPicPr>
          <p:nvPr/>
        </p:nvPicPr>
        <p:blipFill>
          <a:blip r:embed="rId31" cstate="print"/>
          <a:srcRect/>
          <a:stretch>
            <a:fillRect/>
          </a:stretch>
        </p:blipFill>
        <p:spPr bwMode="auto">
          <a:xfrm>
            <a:off x="7715250" y="2428875"/>
            <a:ext cx="1181100" cy="952500"/>
          </a:xfrm>
          <a:prstGeom prst="rect">
            <a:avLst/>
          </a:prstGeom>
          <a:noFill/>
          <a:ln w="9525">
            <a:noFill/>
            <a:miter lim="800000"/>
            <a:headEnd/>
            <a:tailEnd/>
          </a:ln>
        </p:spPr>
      </p:pic>
      <p:pic>
        <p:nvPicPr>
          <p:cNvPr id="1053" name="Image 32" descr="Publix.jpg"/>
          <p:cNvPicPr>
            <a:picLocks noChangeAspect="1"/>
          </p:cNvPicPr>
          <p:nvPr/>
        </p:nvPicPr>
        <p:blipFill>
          <a:blip r:embed="rId32" cstate="print"/>
          <a:srcRect/>
          <a:stretch>
            <a:fillRect/>
          </a:stretch>
        </p:blipFill>
        <p:spPr bwMode="auto">
          <a:xfrm>
            <a:off x="4714875" y="5929313"/>
            <a:ext cx="1571625" cy="628650"/>
          </a:xfrm>
          <a:prstGeom prst="rect">
            <a:avLst/>
          </a:prstGeom>
          <a:noFill/>
          <a:ln w="9525">
            <a:noFill/>
            <a:miter lim="800000"/>
            <a:headEnd/>
            <a:tailEnd/>
          </a:ln>
        </p:spPr>
      </p:pic>
      <p:pic>
        <p:nvPicPr>
          <p:cNvPr id="1054" name="Image 33" descr="Logo Number One-cf-love-2clr-v-Official CAG Logo.JPG"/>
          <p:cNvPicPr>
            <a:picLocks noChangeAspect="1"/>
          </p:cNvPicPr>
          <p:nvPr/>
        </p:nvPicPr>
        <p:blipFill>
          <a:blip r:embed="rId33" cstate="print"/>
          <a:srcRect/>
          <a:stretch>
            <a:fillRect/>
          </a:stretch>
        </p:blipFill>
        <p:spPr bwMode="auto">
          <a:xfrm>
            <a:off x="3357563" y="3929063"/>
            <a:ext cx="1214437" cy="738187"/>
          </a:xfrm>
          <a:prstGeom prst="rect">
            <a:avLst/>
          </a:prstGeom>
          <a:noFill/>
          <a:ln w="9525">
            <a:noFill/>
            <a:miter lim="800000"/>
            <a:headEnd/>
            <a:tailEnd/>
          </a:ln>
        </p:spPr>
      </p:pic>
      <p:pic>
        <p:nvPicPr>
          <p:cNvPr id="1055" name="Image 36" descr="Walmart_logo.gif"/>
          <p:cNvPicPr>
            <a:picLocks noChangeAspect="1"/>
          </p:cNvPicPr>
          <p:nvPr/>
        </p:nvPicPr>
        <p:blipFill>
          <a:blip r:embed="rId34" cstate="print"/>
          <a:srcRect/>
          <a:stretch>
            <a:fillRect/>
          </a:stretch>
        </p:blipFill>
        <p:spPr bwMode="auto">
          <a:xfrm>
            <a:off x="142875" y="3214688"/>
            <a:ext cx="1633538" cy="441325"/>
          </a:xfrm>
          <a:prstGeom prst="rect">
            <a:avLst/>
          </a:prstGeom>
          <a:noFill/>
          <a:ln w="9525">
            <a:noFill/>
            <a:miter lim="800000"/>
            <a:headEnd/>
            <a:tailEnd/>
          </a:ln>
        </p:spPr>
      </p:pic>
      <p:graphicFrame>
        <p:nvGraphicFramePr>
          <p:cNvPr id="1026" name="Object 33"/>
          <p:cNvGraphicFramePr>
            <a:graphicFrameLocks noChangeAspect="1"/>
          </p:cNvGraphicFramePr>
          <p:nvPr/>
        </p:nvGraphicFramePr>
        <p:xfrm>
          <a:off x="142875" y="3929063"/>
          <a:ext cx="1671638" cy="955675"/>
        </p:xfrm>
        <a:graphic>
          <a:graphicData uri="http://schemas.openxmlformats.org/presentationml/2006/ole">
            <p:oleObj spid="_x0000_s1026" r:id="rId35" imgW="6584251" imgH="3763810" progId="">
              <p:embed/>
            </p:oleObj>
          </a:graphicData>
        </a:graphic>
      </p:graphicFrame>
      <p:pic>
        <p:nvPicPr>
          <p:cNvPr id="1056" name="Image 33" descr="Kraft.jpg"/>
          <p:cNvPicPr>
            <a:picLocks noChangeAspect="1"/>
          </p:cNvPicPr>
          <p:nvPr/>
        </p:nvPicPr>
        <p:blipFill>
          <a:blip r:embed="rId36" cstate="print"/>
          <a:srcRect/>
          <a:stretch>
            <a:fillRect/>
          </a:stretch>
        </p:blipFill>
        <p:spPr bwMode="auto">
          <a:xfrm>
            <a:off x="1643063" y="4000500"/>
            <a:ext cx="1428750" cy="644525"/>
          </a:xfrm>
          <a:prstGeom prst="rect">
            <a:avLst/>
          </a:prstGeom>
          <a:noFill/>
          <a:ln w="9525">
            <a:noFill/>
            <a:miter lim="800000"/>
            <a:headEnd/>
            <a:tailEnd/>
          </a:ln>
        </p:spPr>
      </p:pic>
      <p:pic>
        <p:nvPicPr>
          <p:cNvPr id="1057" name="Image 34" descr="Coop-70-rgb.jpg"/>
          <p:cNvPicPr>
            <a:picLocks noChangeAspect="1"/>
          </p:cNvPicPr>
          <p:nvPr/>
        </p:nvPicPr>
        <p:blipFill>
          <a:blip r:embed="rId37" cstate="print"/>
          <a:srcRect/>
          <a:stretch>
            <a:fillRect/>
          </a:stretch>
        </p:blipFill>
        <p:spPr bwMode="auto">
          <a:xfrm>
            <a:off x="6786563" y="1785938"/>
            <a:ext cx="1571625" cy="463550"/>
          </a:xfrm>
          <a:prstGeom prst="rect">
            <a:avLst/>
          </a:prstGeom>
          <a:noFill/>
          <a:ln w="9525">
            <a:noFill/>
            <a:miter lim="800000"/>
            <a:headEnd/>
            <a:tailEnd/>
          </a:ln>
        </p:spPr>
      </p:pic>
      <p:pic>
        <p:nvPicPr>
          <p:cNvPr id="1058" name="Image 34" descr="Metro.jpg"/>
          <p:cNvPicPr>
            <a:picLocks noChangeAspect="1"/>
          </p:cNvPicPr>
          <p:nvPr/>
        </p:nvPicPr>
        <p:blipFill>
          <a:blip r:embed="rId38" cstate="print"/>
          <a:srcRect/>
          <a:stretch>
            <a:fillRect/>
          </a:stretch>
        </p:blipFill>
        <p:spPr bwMode="auto">
          <a:xfrm>
            <a:off x="6572250" y="5786438"/>
            <a:ext cx="2000250" cy="415925"/>
          </a:xfrm>
          <a:prstGeom prst="rect">
            <a:avLst/>
          </a:prstGeom>
          <a:noFill/>
          <a:ln w="9525">
            <a:noFill/>
            <a:miter lim="800000"/>
            <a:headEnd/>
            <a:tailEnd/>
          </a:ln>
        </p:spPr>
      </p:pic>
      <p:pic>
        <p:nvPicPr>
          <p:cNvPr id="1059" name="Image 34" descr="raleys logo.JPG"/>
          <p:cNvPicPr>
            <a:picLocks noChangeAspect="1"/>
          </p:cNvPicPr>
          <p:nvPr/>
        </p:nvPicPr>
        <p:blipFill>
          <a:blip r:embed="rId39" cstate="print"/>
          <a:srcRect/>
          <a:stretch>
            <a:fillRect/>
          </a:stretch>
        </p:blipFill>
        <p:spPr bwMode="auto">
          <a:xfrm>
            <a:off x="6786563" y="6000750"/>
            <a:ext cx="1533525" cy="676275"/>
          </a:xfrm>
          <a:prstGeom prst="rect">
            <a:avLst/>
          </a:prstGeom>
          <a:noFill/>
          <a:ln w="9525">
            <a:noFill/>
            <a:miter lim="800000"/>
            <a:headEnd/>
            <a:tailEnd/>
          </a:ln>
        </p:spPr>
      </p:pic>
      <p:pic>
        <p:nvPicPr>
          <p:cNvPr id="1060" name="Picture 2" descr="C:\Users\Kevin\Pictures\Technical Library\Maple Leaf Logo.jpg"/>
          <p:cNvPicPr>
            <a:picLocks noChangeAspect="1" noChangeArrowheads="1"/>
          </p:cNvPicPr>
          <p:nvPr/>
        </p:nvPicPr>
        <p:blipFill>
          <a:blip r:embed="rId40" cstate="print"/>
          <a:srcRect/>
          <a:stretch>
            <a:fillRect/>
          </a:stretch>
        </p:blipFill>
        <p:spPr bwMode="auto">
          <a:xfrm>
            <a:off x="1000125" y="5214938"/>
            <a:ext cx="815975" cy="7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836712"/>
            <a:ext cx="8640960" cy="584775"/>
          </a:xfrm>
          <a:prstGeom prst="rect">
            <a:avLst/>
          </a:prstGeom>
          <a:noFill/>
        </p:spPr>
        <p:txBody>
          <a:bodyPr wrap="square" rtlCol="0">
            <a:spAutoFit/>
          </a:bodyPr>
          <a:lstStyle/>
          <a:p>
            <a:r>
              <a:rPr lang="fr-FR" sz="3200" dirty="0" smtClean="0">
                <a:solidFill>
                  <a:srgbClr val="0070C0"/>
                </a:solidFill>
              </a:rPr>
              <a:t>Case </a:t>
            </a:r>
            <a:r>
              <a:rPr lang="fr-FR" sz="3200" dirty="0" err="1" smtClean="0">
                <a:solidFill>
                  <a:srgbClr val="0070C0"/>
                </a:solidFill>
              </a:rPr>
              <a:t>Study</a:t>
            </a:r>
            <a:r>
              <a:rPr lang="fr-FR" sz="3200" dirty="0" smtClean="0">
                <a:solidFill>
                  <a:srgbClr val="0070C0"/>
                </a:solidFill>
              </a:rPr>
              <a:t> – U.S. Food Service and GFSI</a:t>
            </a:r>
            <a:endParaRPr lang="fr-FR" sz="3200" dirty="0">
              <a:solidFill>
                <a:srgbClr val="0070C0"/>
              </a:solidFill>
            </a:endParaRPr>
          </a:p>
        </p:txBody>
      </p:sp>
      <p:sp>
        <p:nvSpPr>
          <p:cNvPr id="4" name="Rectangle 3"/>
          <p:cNvSpPr/>
          <p:nvPr/>
        </p:nvSpPr>
        <p:spPr>
          <a:xfrm>
            <a:off x="251520" y="1700808"/>
            <a:ext cx="4320480" cy="5161413"/>
          </a:xfrm>
          <a:prstGeom prst="rect">
            <a:avLst/>
          </a:prstGeom>
        </p:spPr>
        <p:txBody>
          <a:bodyPr wrap="square">
            <a:spAutoFit/>
          </a:bodyPr>
          <a:lstStyle/>
          <a:p>
            <a:pPr marL="0" indent="0" eaLnBrk="1" hangingPunct="1">
              <a:lnSpc>
                <a:spcPct val="90000"/>
              </a:lnSpc>
            </a:pPr>
            <a:r>
              <a:rPr lang="en-US" sz="2400" dirty="0" smtClean="0"/>
              <a:t>In</a:t>
            </a:r>
            <a:r>
              <a:rPr lang="en-US" sz="2400" b="1" dirty="0" smtClean="0">
                <a:solidFill>
                  <a:schemeClr val="accent1"/>
                </a:solidFill>
              </a:rPr>
              <a:t> </a:t>
            </a:r>
            <a:r>
              <a:rPr lang="en-US" sz="2400" b="1" dirty="0" smtClean="0">
                <a:solidFill>
                  <a:srgbClr val="0070C0"/>
                </a:solidFill>
              </a:rPr>
              <a:t>2005</a:t>
            </a:r>
            <a:r>
              <a:rPr lang="en-US" sz="2400" b="1" dirty="0" smtClean="0"/>
              <a:t>,</a:t>
            </a:r>
            <a:r>
              <a:rPr lang="en-US" sz="2400" b="1" dirty="0" smtClean="0">
                <a:solidFill>
                  <a:schemeClr val="accent1"/>
                </a:solidFill>
              </a:rPr>
              <a:t> </a:t>
            </a:r>
            <a:r>
              <a:rPr lang="en-US" sz="2400" dirty="0" smtClean="0"/>
              <a:t>U.S. Foodservice only accepted audits from companies that could demonstrate:</a:t>
            </a:r>
          </a:p>
          <a:p>
            <a:pPr lvl="2" eaLnBrk="1" hangingPunct="1">
              <a:lnSpc>
                <a:spcPct val="90000"/>
              </a:lnSpc>
              <a:buFont typeface="Arial" charset="0"/>
              <a:buNone/>
            </a:pPr>
            <a:endParaRPr lang="en-US" dirty="0" smtClean="0"/>
          </a:p>
          <a:p>
            <a:pPr lvl="2" eaLnBrk="1" hangingPunct="1">
              <a:lnSpc>
                <a:spcPct val="90000"/>
              </a:lnSpc>
              <a:buFont typeface="Arial" pitchFamily="34" charset="0"/>
              <a:buChar char="•"/>
            </a:pPr>
            <a:r>
              <a:rPr lang="en-US" i="1" dirty="0" smtClean="0"/>
              <a:t>Audit check list that has been revised to include latest food safety risks</a:t>
            </a:r>
          </a:p>
          <a:p>
            <a:pPr lvl="2" eaLnBrk="1" hangingPunct="1">
              <a:lnSpc>
                <a:spcPct val="90000"/>
              </a:lnSpc>
              <a:buFont typeface="Arial" pitchFamily="34" charset="0"/>
              <a:buChar char="•"/>
            </a:pPr>
            <a:endParaRPr lang="en-US" i="1" dirty="0" smtClean="0"/>
          </a:p>
          <a:p>
            <a:pPr lvl="2" eaLnBrk="1" hangingPunct="1">
              <a:lnSpc>
                <a:spcPct val="90000"/>
              </a:lnSpc>
              <a:buFont typeface="Arial" pitchFamily="34" charset="0"/>
              <a:buChar char="•"/>
            </a:pPr>
            <a:r>
              <a:rPr lang="en-US" i="1" dirty="0" smtClean="0"/>
              <a:t>Auditors with strong competencies in the industries audited</a:t>
            </a:r>
          </a:p>
          <a:p>
            <a:pPr lvl="2" eaLnBrk="1" hangingPunct="1">
              <a:lnSpc>
                <a:spcPct val="90000"/>
              </a:lnSpc>
              <a:buFont typeface="Arial" pitchFamily="34" charset="0"/>
              <a:buChar char="•"/>
            </a:pPr>
            <a:endParaRPr lang="en-US" i="1" dirty="0" smtClean="0"/>
          </a:p>
          <a:p>
            <a:pPr lvl="2" eaLnBrk="1" hangingPunct="1">
              <a:lnSpc>
                <a:spcPct val="90000"/>
              </a:lnSpc>
              <a:buFont typeface="Arial" pitchFamily="34" charset="0"/>
              <a:buChar char="•"/>
            </a:pPr>
            <a:r>
              <a:rPr lang="en-US" i="1" dirty="0" smtClean="0"/>
              <a:t>Strong standardization programs among auditors</a:t>
            </a:r>
          </a:p>
          <a:p>
            <a:pPr lvl="2" eaLnBrk="1" hangingPunct="1">
              <a:lnSpc>
                <a:spcPct val="90000"/>
              </a:lnSpc>
              <a:buFont typeface="Arial" pitchFamily="34" charset="0"/>
              <a:buChar char="•"/>
            </a:pPr>
            <a:endParaRPr lang="en-US" i="1" dirty="0" smtClean="0"/>
          </a:p>
          <a:p>
            <a:pPr lvl="2" eaLnBrk="1" hangingPunct="1">
              <a:lnSpc>
                <a:spcPct val="90000"/>
              </a:lnSpc>
              <a:buFont typeface="Arial" pitchFamily="34" charset="0"/>
              <a:buChar char="•"/>
            </a:pPr>
            <a:r>
              <a:rPr lang="en-US" i="1" dirty="0" smtClean="0"/>
              <a:t>No conflict of interests between consulting and auditing</a:t>
            </a:r>
            <a:endParaRPr lang="en-US" b="1" i="1" dirty="0" smtClean="0">
              <a:solidFill>
                <a:schemeClr val="accent1"/>
              </a:solidFill>
            </a:endParaRPr>
          </a:p>
        </p:txBody>
      </p:sp>
      <p:pic>
        <p:nvPicPr>
          <p:cNvPr id="5" name="Picture 5" descr="109-0967_IMG"/>
          <p:cNvPicPr>
            <a:picLocks noChangeAspect="1" noChangeArrowheads="1"/>
          </p:cNvPicPr>
          <p:nvPr/>
        </p:nvPicPr>
        <p:blipFill>
          <a:blip r:embed="rId2" cstate="print"/>
          <a:srcRect/>
          <a:stretch>
            <a:fillRect/>
          </a:stretch>
        </p:blipFill>
        <p:spPr bwMode="auto">
          <a:xfrm>
            <a:off x="5508104" y="4057881"/>
            <a:ext cx="2448272" cy="2800120"/>
          </a:xfrm>
          <a:prstGeom prst="rect">
            <a:avLst/>
          </a:prstGeom>
          <a:noFill/>
          <a:ln w="9525">
            <a:noFill/>
            <a:miter lim="800000"/>
            <a:headEnd/>
            <a:tailEnd/>
          </a:ln>
        </p:spPr>
      </p:pic>
      <p:sp>
        <p:nvSpPr>
          <p:cNvPr id="7" name="ZoneTexte 6"/>
          <p:cNvSpPr txBox="1"/>
          <p:nvPr/>
        </p:nvSpPr>
        <p:spPr>
          <a:xfrm>
            <a:off x="4716016" y="1700808"/>
            <a:ext cx="4427984" cy="2308324"/>
          </a:xfrm>
          <a:prstGeom prst="rect">
            <a:avLst/>
          </a:prstGeom>
          <a:noFill/>
        </p:spPr>
        <p:txBody>
          <a:bodyPr wrap="square" rtlCol="0">
            <a:spAutoFit/>
          </a:bodyPr>
          <a:lstStyle/>
          <a:p>
            <a:r>
              <a:rPr lang="fr-FR" sz="2400" dirty="0" smtClean="0"/>
              <a:t>In </a:t>
            </a:r>
            <a:r>
              <a:rPr lang="fr-FR" sz="2400" b="1" dirty="0" smtClean="0">
                <a:solidFill>
                  <a:srgbClr val="0070C0"/>
                </a:solidFill>
              </a:rPr>
              <a:t>2006</a:t>
            </a:r>
            <a:r>
              <a:rPr lang="fr-FR" sz="2400" dirty="0" smtClean="0"/>
              <a:t>, U.S. Food Service </a:t>
            </a:r>
            <a:r>
              <a:rPr lang="fr-FR" sz="2400" dirty="0" err="1" smtClean="0"/>
              <a:t>discovered</a:t>
            </a:r>
            <a:r>
              <a:rPr lang="fr-FR" sz="2400" dirty="0" smtClean="0"/>
              <a:t> </a:t>
            </a:r>
            <a:r>
              <a:rPr lang="fr-FR" sz="2400" dirty="0" err="1" smtClean="0"/>
              <a:t>that</a:t>
            </a:r>
            <a:r>
              <a:rPr lang="fr-FR" sz="2400" dirty="0" smtClean="0"/>
              <a:t> the GFSI </a:t>
            </a:r>
            <a:r>
              <a:rPr lang="fr-FR" sz="2400" dirty="0" err="1" smtClean="0"/>
              <a:t>benchmarked</a:t>
            </a:r>
            <a:r>
              <a:rPr lang="fr-FR" sz="2400" dirty="0" smtClean="0"/>
              <a:t> </a:t>
            </a:r>
            <a:r>
              <a:rPr lang="fr-FR" sz="2400" dirty="0" err="1" smtClean="0"/>
              <a:t>schemes</a:t>
            </a:r>
            <a:r>
              <a:rPr lang="fr-FR" sz="2400" dirty="0" smtClean="0"/>
              <a:t> </a:t>
            </a:r>
            <a:r>
              <a:rPr lang="fr-FR" sz="2400" dirty="0" err="1" smtClean="0"/>
              <a:t>would</a:t>
            </a:r>
            <a:r>
              <a:rPr lang="fr-FR" sz="2400" dirty="0" smtClean="0"/>
              <a:t> </a:t>
            </a:r>
            <a:r>
              <a:rPr lang="fr-FR" sz="2400" dirty="0" err="1" smtClean="0"/>
              <a:t>address</a:t>
            </a:r>
            <a:r>
              <a:rPr lang="fr-FR" sz="2400" dirty="0" smtClean="0"/>
              <a:t> the </a:t>
            </a:r>
            <a:r>
              <a:rPr lang="fr-FR" sz="2400" dirty="0" err="1" smtClean="0"/>
              <a:t>majority</a:t>
            </a:r>
            <a:r>
              <a:rPr lang="fr-FR" sz="2400" dirty="0" smtClean="0"/>
              <a:t> of </a:t>
            </a:r>
            <a:r>
              <a:rPr lang="fr-FR" sz="2400" dirty="0" err="1" smtClean="0"/>
              <a:t>concerns</a:t>
            </a:r>
            <a:r>
              <a:rPr lang="fr-FR" sz="2400" dirty="0" smtClean="0"/>
              <a:t> and a </a:t>
            </a:r>
            <a:r>
              <a:rPr lang="fr-FR" sz="2400" dirty="0" err="1" smtClean="0"/>
              <a:t>stakeholder</a:t>
            </a:r>
            <a:r>
              <a:rPr lang="fr-FR" sz="2400" dirty="0" smtClean="0"/>
              <a:t> system </a:t>
            </a:r>
            <a:r>
              <a:rPr lang="fr-FR" sz="2400" dirty="0" err="1" smtClean="0"/>
              <a:t>would</a:t>
            </a:r>
            <a:r>
              <a:rPr lang="fr-FR" sz="2400" dirty="0" smtClean="0"/>
              <a:t> </a:t>
            </a:r>
            <a:r>
              <a:rPr lang="fr-FR" sz="2400" dirty="0" err="1" smtClean="0"/>
              <a:t>address</a:t>
            </a:r>
            <a:r>
              <a:rPr lang="fr-FR" sz="2400" dirty="0" smtClean="0"/>
              <a:t> the </a:t>
            </a:r>
            <a:r>
              <a:rPr lang="fr-FR" sz="2400" dirty="0" err="1" smtClean="0"/>
              <a:t>rest</a:t>
            </a:r>
            <a:r>
              <a:rPr lang="fr-FR" sz="2400" dirty="0" smtClean="0"/>
              <a:t>.</a:t>
            </a:r>
            <a:endParaRPr lang="fr-F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B05C6A4A-3E8A-49FB-8E3E-7E8AD61CEA04}" type="slidenum">
              <a:rPr lang="en-US"/>
              <a:pPr>
                <a:defRPr/>
              </a:pPr>
              <a:t>16</a:t>
            </a:fld>
            <a:endParaRPr lang="en-US" b="0"/>
          </a:p>
        </p:txBody>
      </p:sp>
      <p:sp>
        <p:nvSpPr>
          <p:cNvPr id="4100" name="Rectangle 2"/>
          <p:cNvSpPr>
            <a:spLocks noGrp="1" noChangeArrowheads="1"/>
          </p:cNvSpPr>
          <p:nvPr>
            <p:ph type="title"/>
          </p:nvPr>
        </p:nvSpPr>
        <p:spPr/>
        <p:txBody>
          <a:bodyPr/>
          <a:lstStyle/>
          <a:p>
            <a:pPr eaLnBrk="1" hangingPunct="1"/>
            <a:r>
              <a:rPr lang="en-US" sz="3600" b="1" dirty="0" smtClean="0">
                <a:solidFill>
                  <a:srgbClr val="0070C0"/>
                </a:solidFill>
              </a:rPr>
              <a:t>Feedback on GFSI Certification</a:t>
            </a:r>
          </a:p>
        </p:txBody>
      </p:sp>
      <p:graphicFrame>
        <p:nvGraphicFramePr>
          <p:cNvPr id="4098" name="Object 5"/>
          <p:cNvGraphicFramePr>
            <a:graphicFrameLocks noChangeAspect="1"/>
          </p:cNvGraphicFramePr>
          <p:nvPr>
            <p:ph sz="half" idx="2"/>
          </p:nvPr>
        </p:nvGraphicFramePr>
        <p:xfrm>
          <a:off x="539552" y="1340768"/>
          <a:ext cx="8267700" cy="5235575"/>
        </p:xfrm>
        <a:graphic>
          <a:graphicData uri="http://schemas.openxmlformats.org/presentationml/2006/ole">
            <p:oleObj spid="_x0000_s91138" name="Chart" r:id="rId4" imgW="5895922" imgH="3733800" progId="Excel.Sheet.8">
              <p:embed/>
            </p:oleObj>
          </a:graphicData>
        </a:graphic>
      </p:graphicFrame>
      <p:sp>
        <p:nvSpPr>
          <p:cNvPr id="585734" name="Rectangle 6"/>
          <p:cNvSpPr>
            <a:spLocks noChangeArrowheads="1"/>
          </p:cNvSpPr>
          <p:nvPr/>
        </p:nvSpPr>
        <p:spPr bwMode="auto">
          <a:xfrm>
            <a:off x="241300" y="1333500"/>
            <a:ext cx="8591550" cy="546100"/>
          </a:xfrm>
          <a:prstGeom prst="rect">
            <a:avLst/>
          </a:prstGeom>
          <a:noFill/>
          <a:ln w="9525">
            <a:noFill/>
            <a:miter lim="800000"/>
            <a:headEnd/>
            <a:tailEnd/>
          </a:ln>
        </p:spPr>
        <p:txBody>
          <a:bodyPr lIns="0" tIns="0" rIns="0" bIns="0"/>
          <a:lstStyle/>
          <a:p>
            <a:pPr defTabSz="787400">
              <a:buSzPct val="80000"/>
              <a:buFont typeface="Wingdings" pitchFamily="2" charset="2"/>
              <a:buNone/>
            </a:pPr>
            <a:endParaRPr lang="fr-FR">
              <a:latin typeface="Arial Narrow" pitchFamily="34" charset="0"/>
            </a:endParaRPr>
          </a:p>
        </p:txBody>
      </p:sp>
      <p:sp>
        <p:nvSpPr>
          <p:cNvPr id="585736" name="Rectangle 8"/>
          <p:cNvSpPr>
            <a:spLocks noChangeArrowheads="1"/>
          </p:cNvSpPr>
          <p:nvPr/>
        </p:nvSpPr>
        <p:spPr bwMode="auto">
          <a:xfrm>
            <a:off x="203200" y="2578100"/>
            <a:ext cx="2813050" cy="2400300"/>
          </a:xfrm>
          <a:prstGeom prst="rect">
            <a:avLst/>
          </a:prstGeom>
          <a:noFill/>
          <a:ln w="9525">
            <a:noFill/>
            <a:miter lim="800000"/>
            <a:headEnd/>
            <a:tailEnd/>
          </a:ln>
        </p:spPr>
        <p:txBody>
          <a:bodyPr lIns="0" tIns="0" rIns="0" bIns="0"/>
          <a:lstStyle/>
          <a:p>
            <a:pPr defTabSz="787400">
              <a:buSzPct val="80000"/>
              <a:buFont typeface="Wingdings" pitchFamily="2" charset="2"/>
              <a:buNone/>
            </a:pPr>
            <a:endParaRPr lang="fr-FR">
              <a:latin typeface="Arial Narrow"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857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5857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C89773D3-84BC-4C64-91ED-0CD00FB8050D}" type="slidenum">
              <a:rPr lang="en-US"/>
              <a:pPr>
                <a:defRPr/>
              </a:pPr>
              <a:t>17</a:t>
            </a:fld>
            <a:endParaRPr lang="en-US" b="0"/>
          </a:p>
        </p:txBody>
      </p:sp>
      <p:sp>
        <p:nvSpPr>
          <p:cNvPr id="7172" name="Rectangle 2"/>
          <p:cNvSpPr>
            <a:spLocks noGrp="1" noChangeArrowheads="1"/>
          </p:cNvSpPr>
          <p:nvPr>
            <p:ph type="title"/>
          </p:nvPr>
        </p:nvSpPr>
        <p:spPr/>
        <p:txBody>
          <a:bodyPr/>
          <a:lstStyle/>
          <a:p>
            <a:pPr eaLnBrk="1" hangingPunct="1"/>
            <a:r>
              <a:rPr lang="en-US" sz="3600" b="1" dirty="0" smtClean="0">
                <a:solidFill>
                  <a:srgbClr val="0070C0"/>
                </a:solidFill>
              </a:rPr>
              <a:t>Feedback on GFSI Certification</a:t>
            </a:r>
          </a:p>
        </p:txBody>
      </p:sp>
      <p:sp>
        <p:nvSpPr>
          <p:cNvPr id="548870" name="Rectangle 6"/>
          <p:cNvSpPr>
            <a:spLocks noChangeArrowheads="1"/>
          </p:cNvSpPr>
          <p:nvPr/>
        </p:nvSpPr>
        <p:spPr bwMode="auto">
          <a:xfrm>
            <a:off x="152400" y="2438400"/>
            <a:ext cx="3702050" cy="2374900"/>
          </a:xfrm>
          <a:prstGeom prst="rect">
            <a:avLst/>
          </a:prstGeom>
          <a:noFill/>
          <a:ln w="9525">
            <a:noFill/>
            <a:miter lim="800000"/>
            <a:headEnd/>
            <a:tailEnd/>
          </a:ln>
        </p:spPr>
        <p:txBody>
          <a:bodyPr lIns="0" tIns="0" rIns="0" bIns="0"/>
          <a:lstStyle/>
          <a:p>
            <a:pPr defTabSz="787400">
              <a:buSzPct val="80000"/>
              <a:buFont typeface="Wingdings" pitchFamily="2" charset="2"/>
              <a:buChar char="§"/>
            </a:pPr>
            <a:endParaRPr lang="fr-FR" b="1">
              <a:latin typeface="Arial Narrow" pitchFamily="34" charset="0"/>
            </a:endParaRPr>
          </a:p>
        </p:txBody>
      </p:sp>
      <p:graphicFrame>
        <p:nvGraphicFramePr>
          <p:cNvPr id="7170" name="Object 8"/>
          <p:cNvGraphicFramePr>
            <a:graphicFrameLocks noChangeAspect="1"/>
          </p:cNvGraphicFramePr>
          <p:nvPr>
            <p:ph sz="half" idx="2"/>
          </p:nvPr>
        </p:nvGraphicFramePr>
        <p:xfrm>
          <a:off x="971600" y="1772816"/>
          <a:ext cx="7704856" cy="4880911"/>
        </p:xfrm>
        <a:graphic>
          <a:graphicData uri="http://schemas.openxmlformats.org/presentationml/2006/ole">
            <p:oleObj spid="_x0000_s92162" name="Chart" r:id="rId4" imgW="5895922" imgH="3733800" progId="Excel.Sheet.8">
              <p:embed/>
            </p:oleObj>
          </a:graphicData>
        </a:graphic>
      </p:graphicFrame>
      <p:sp>
        <p:nvSpPr>
          <p:cNvPr id="7174" name="Rectangle 11"/>
          <p:cNvSpPr>
            <a:spLocks noChangeArrowheads="1"/>
          </p:cNvSpPr>
          <p:nvPr/>
        </p:nvSpPr>
        <p:spPr bwMode="auto">
          <a:xfrm>
            <a:off x="215900" y="1181100"/>
            <a:ext cx="5492750" cy="533400"/>
          </a:xfrm>
          <a:prstGeom prst="rect">
            <a:avLst/>
          </a:prstGeom>
          <a:noFill/>
          <a:ln w="9525">
            <a:noFill/>
            <a:miter lim="800000"/>
            <a:headEnd/>
            <a:tailEnd/>
          </a:ln>
        </p:spPr>
        <p:txBody>
          <a:bodyPr lIns="0" tIns="0" rIns="0" bIns="0"/>
          <a:lstStyle/>
          <a:p>
            <a:pPr defTabSz="787400">
              <a:buSzPct val="80000"/>
              <a:buFont typeface="Wingdings" pitchFamily="2" charset="2"/>
              <a:buNone/>
            </a:pPr>
            <a:endParaRPr lang="fr-FR" sz="2400">
              <a:latin typeface="Arial Narrow"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488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87084863-2922-4981-943C-A1B9702E3B9E}" type="slidenum">
              <a:rPr lang="en-US"/>
              <a:pPr>
                <a:defRPr/>
              </a:pPr>
              <a:t>18</a:t>
            </a:fld>
            <a:endParaRPr lang="en-US" b="0"/>
          </a:p>
        </p:txBody>
      </p:sp>
      <p:sp>
        <p:nvSpPr>
          <p:cNvPr id="36867" name="Rectangle 2"/>
          <p:cNvSpPr>
            <a:spLocks noGrp="1" noChangeArrowheads="1"/>
          </p:cNvSpPr>
          <p:nvPr>
            <p:ph type="title"/>
          </p:nvPr>
        </p:nvSpPr>
        <p:spPr/>
        <p:txBody>
          <a:bodyPr/>
          <a:lstStyle/>
          <a:p>
            <a:pPr eaLnBrk="1" hangingPunct="1"/>
            <a:r>
              <a:rPr lang="en-US" sz="3200" b="1" dirty="0" smtClean="0">
                <a:solidFill>
                  <a:srgbClr val="0070C0"/>
                </a:solidFill>
              </a:rPr>
              <a:t>Benefits to Date for U.S. Foodservice </a:t>
            </a:r>
          </a:p>
        </p:txBody>
      </p:sp>
      <p:sp>
        <p:nvSpPr>
          <p:cNvPr id="579587" name="Rectangle 3"/>
          <p:cNvSpPr>
            <a:spLocks noGrp="1" noChangeArrowheads="1"/>
          </p:cNvSpPr>
          <p:nvPr>
            <p:ph type="body" idx="1"/>
          </p:nvPr>
        </p:nvSpPr>
        <p:spPr>
          <a:xfrm>
            <a:off x="179512" y="1700808"/>
            <a:ext cx="6324600" cy="5473700"/>
          </a:xfrm>
        </p:spPr>
        <p:txBody>
          <a:bodyPr/>
          <a:lstStyle/>
          <a:p>
            <a:pPr lvl="2" eaLnBrk="1" hangingPunct="1">
              <a:lnSpc>
                <a:spcPct val="90000"/>
              </a:lnSpc>
            </a:pPr>
            <a:r>
              <a:rPr lang="en-US" sz="1600" dirty="0" smtClean="0">
                <a:solidFill>
                  <a:schemeClr val="tx1"/>
                </a:solidFill>
              </a:rPr>
              <a:t>Globalized program across all categories &amp; suppliers</a:t>
            </a:r>
          </a:p>
          <a:p>
            <a:pPr lvl="2" eaLnBrk="1" hangingPunct="1">
              <a:lnSpc>
                <a:spcPct val="90000"/>
              </a:lnSpc>
            </a:pPr>
            <a:endParaRPr lang="en-US" sz="1600" dirty="0" smtClean="0">
              <a:solidFill>
                <a:schemeClr val="tx1"/>
              </a:solidFill>
            </a:endParaRPr>
          </a:p>
          <a:p>
            <a:pPr lvl="2" eaLnBrk="1" hangingPunct="1">
              <a:lnSpc>
                <a:spcPct val="90000"/>
              </a:lnSpc>
            </a:pPr>
            <a:r>
              <a:rPr lang="en-US" sz="1600" dirty="0" smtClean="0">
                <a:solidFill>
                  <a:schemeClr val="tx1"/>
                </a:solidFill>
              </a:rPr>
              <a:t>More consistent interpretations – raising the bottom </a:t>
            </a:r>
          </a:p>
          <a:p>
            <a:pPr lvl="2" eaLnBrk="1" hangingPunct="1">
              <a:lnSpc>
                <a:spcPct val="90000"/>
              </a:lnSpc>
              <a:buFont typeface="Arial" charset="0"/>
              <a:buNone/>
            </a:pPr>
            <a:endParaRPr lang="en-US" sz="1600" dirty="0" smtClean="0">
              <a:solidFill>
                <a:schemeClr val="tx1"/>
              </a:solidFill>
            </a:endParaRPr>
          </a:p>
          <a:p>
            <a:pPr lvl="2" eaLnBrk="1" hangingPunct="1">
              <a:lnSpc>
                <a:spcPct val="90000"/>
              </a:lnSpc>
            </a:pPr>
            <a:r>
              <a:rPr lang="en-US" sz="1600" dirty="0" smtClean="0">
                <a:solidFill>
                  <a:schemeClr val="tx1"/>
                </a:solidFill>
              </a:rPr>
              <a:t>Better documentation on HACCP, Food Safety and Food Quality plans </a:t>
            </a:r>
          </a:p>
          <a:p>
            <a:pPr lvl="2" eaLnBrk="1" hangingPunct="1">
              <a:lnSpc>
                <a:spcPct val="90000"/>
              </a:lnSpc>
              <a:buFont typeface="Arial" charset="0"/>
              <a:buNone/>
            </a:pPr>
            <a:endParaRPr lang="en-US" sz="1600" dirty="0" smtClean="0">
              <a:solidFill>
                <a:schemeClr val="tx1"/>
              </a:solidFill>
            </a:endParaRPr>
          </a:p>
          <a:p>
            <a:pPr lvl="2" eaLnBrk="1" hangingPunct="1">
              <a:lnSpc>
                <a:spcPct val="90000"/>
              </a:lnSpc>
            </a:pPr>
            <a:r>
              <a:rPr lang="en-US" sz="1600" dirty="0" smtClean="0">
                <a:solidFill>
                  <a:schemeClr val="tx1"/>
                </a:solidFill>
              </a:rPr>
              <a:t>On-site systems verification by competent staff</a:t>
            </a:r>
          </a:p>
          <a:p>
            <a:pPr lvl="2" eaLnBrk="1" hangingPunct="1">
              <a:lnSpc>
                <a:spcPct val="90000"/>
              </a:lnSpc>
              <a:buFont typeface="Arial" charset="0"/>
              <a:buNone/>
            </a:pPr>
            <a:endParaRPr lang="en-US" sz="1600" dirty="0" smtClean="0">
              <a:solidFill>
                <a:schemeClr val="tx1"/>
              </a:solidFill>
            </a:endParaRPr>
          </a:p>
          <a:p>
            <a:pPr lvl="2" eaLnBrk="1" hangingPunct="1">
              <a:lnSpc>
                <a:spcPct val="90000"/>
              </a:lnSpc>
            </a:pPr>
            <a:r>
              <a:rPr lang="en-US" sz="1600" dirty="0" smtClean="0">
                <a:solidFill>
                  <a:schemeClr val="tx1"/>
                </a:solidFill>
              </a:rPr>
              <a:t>Grievance mechanism against non-performing auditors and/or audit companies/CBs, Standard Owner and Accreditation Agencies</a:t>
            </a:r>
          </a:p>
          <a:p>
            <a:pPr lvl="2" eaLnBrk="1" hangingPunct="1">
              <a:lnSpc>
                <a:spcPct val="90000"/>
              </a:lnSpc>
            </a:pPr>
            <a:endParaRPr lang="en-US" sz="1600" dirty="0" smtClean="0">
              <a:solidFill>
                <a:schemeClr val="tx1"/>
              </a:solidFill>
            </a:endParaRPr>
          </a:p>
          <a:p>
            <a:pPr lvl="2" eaLnBrk="1" hangingPunct="1">
              <a:lnSpc>
                <a:spcPct val="90000"/>
              </a:lnSpc>
            </a:pPr>
            <a:r>
              <a:rPr lang="en-US" sz="1600" dirty="0" smtClean="0">
                <a:solidFill>
                  <a:schemeClr val="tx1"/>
                </a:solidFill>
              </a:rPr>
              <a:t>Decreased need for our pre-approval and approval audits</a:t>
            </a:r>
          </a:p>
          <a:p>
            <a:pPr lvl="2" eaLnBrk="1" hangingPunct="1">
              <a:lnSpc>
                <a:spcPct val="90000"/>
              </a:lnSpc>
            </a:pPr>
            <a:endParaRPr lang="en-US" sz="1600" dirty="0" smtClean="0">
              <a:solidFill>
                <a:schemeClr val="tx1"/>
              </a:solidFill>
            </a:endParaRPr>
          </a:p>
          <a:p>
            <a:pPr lvl="2" eaLnBrk="1" hangingPunct="1">
              <a:lnSpc>
                <a:spcPct val="90000"/>
              </a:lnSpc>
            </a:pPr>
            <a:r>
              <a:rPr lang="en-US" sz="1600" dirty="0" smtClean="0">
                <a:solidFill>
                  <a:schemeClr val="tx1"/>
                </a:solidFill>
              </a:rPr>
              <a:t>More focused interventions/easier identification of gaps &amp; focus for our staff</a:t>
            </a:r>
          </a:p>
        </p:txBody>
      </p:sp>
      <p:pic>
        <p:nvPicPr>
          <p:cNvPr id="36869" name="Picture 4" descr="cook phone"/>
          <p:cNvPicPr>
            <a:picLocks noChangeAspect="1" noChangeArrowheads="1"/>
          </p:cNvPicPr>
          <p:nvPr/>
        </p:nvPicPr>
        <p:blipFill>
          <a:blip r:embed="rId2" cstate="print"/>
          <a:srcRect/>
          <a:stretch>
            <a:fillRect/>
          </a:stretch>
        </p:blipFill>
        <p:spPr bwMode="auto">
          <a:xfrm>
            <a:off x="6616700" y="2222500"/>
            <a:ext cx="2246313" cy="29591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5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958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95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95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1752600"/>
            <a:ext cx="8229600" cy="4525963"/>
          </a:xfrm>
          <a:prstGeom prst="rect">
            <a:avLst/>
          </a:prstGeom>
          <a:noFill/>
          <a:ln w="9525">
            <a:noFill/>
            <a:miter lim="800000"/>
            <a:headEnd/>
            <a:tailEnd/>
          </a:ln>
        </p:spPr>
        <p:txBody>
          <a:bodyPr/>
          <a:lstStyle/>
          <a:p>
            <a:pPr marL="342900" indent="-342900">
              <a:spcBef>
                <a:spcPct val="20000"/>
              </a:spcBef>
              <a:buFontTx/>
              <a:buChar char="•"/>
            </a:pPr>
            <a:endParaRPr lang="en-US" sz="3200" i="0"/>
          </a:p>
        </p:txBody>
      </p:sp>
      <p:sp>
        <p:nvSpPr>
          <p:cNvPr id="23555" name="Rectangle 3"/>
          <p:cNvSpPr>
            <a:spLocks noChangeArrowheads="1"/>
          </p:cNvSpPr>
          <p:nvPr/>
        </p:nvSpPr>
        <p:spPr bwMode="auto">
          <a:xfrm>
            <a:off x="1115616" y="1683454"/>
            <a:ext cx="7822704" cy="5521512"/>
          </a:xfrm>
          <a:prstGeom prst="rect">
            <a:avLst/>
          </a:prstGeom>
          <a:noFill/>
          <a:ln w="9525">
            <a:noFill/>
            <a:miter lim="800000"/>
            <a:headEnd/>
            <a:tailEnd/>
          </a:ln>
        </p:spPr>
        <p:txBody>
          <a:bodyPr wrap="square" anchor="ctr">
            <a:spAutoFit/>
          </a:bodyPr>
          <a:lstStyle/>
          <a:p>
            <a:r>
              <a:rPr lang="en-US" sz="1400" b="1" dirty="0" smtClean="0"/>
              <a:t>“</a:t>
            </a:r>
            <a:r>
              <a:rPr lang="en-US" sz="1400" b="1" dirty="0" err="1" smtClean="0"/>
              <a:t>Lidestri</a:t>
            </a:r>
            <a:r>
              <a:rPr lang="en-US" sz="1400" b="1" dirty="0" smtClean="0"/>
              <a:t> Foods Inc.”   </a:t>
            </a:r>
          </a:p>
          <a:p>
            <a:r>
              <a:rPr lang="en-US" sz="1400" dirty="0" smtClean="0"/>
              <a:t>Having a large number of customers, one of the biggest challenges becomes the many different food safety and quality programs that need to be implemented and managed.  </a:t>
            </a:r>
            <a:r>
              <a:rPr lang="en-US" sz="1400" b="1" dirty="0" smtClean="0"/>
              <a:t>GFSI has helped us standardize these programs within our own organization as well as across our customer base. </a:t>
            </a:r>
            <a:r>
              <a:rPr lang="en-US" sz="1400" dirty="0" smtClean="0"/>
              <a:t> </a:t>
            </a:r>
          </a:p>
          <a:p>
            <a:r>
              <a:rPr lang="en-US" sz="1400" b="1" dirty="0" smtClean="0"/>
              <a:t>Mark </a:t>
            </a:r>
            <a:r>
              <a:rPr lang="en-US" sz="1400" b="1" dirty="0" err="1" smtClean="0"/>
              <a:t>Scoville</a:t>
            </a:r>
            <a:r>
              <a:rPr lang="en-US" sz="1400" b="1" dirty="0" smtClean="0"/>
              <a:t> - Corporate Quality Assurance Manager</a:t>
            </a:r>
          </a:p>
          <a:p>
            <a:pPr marL="0" indent="0" eaLnBrk="1" hangingPunct="1">
              <a:buFontTx/>
              <a:buNone/>
            </a:pPr>
            <a:endParaRPr lang="en-US" sz="1400" b="1" i="0" dirty="0" smtClean="0"/>
          </a:p>
          <a:p>
            <a:pPr marL="0" indent="0" eaLnBrk="1" hangingPunct="1">
              <a:buFontTx/>
              <a:buNone/>
            </a:pPr>
            <a:endParaRPr lang="en-US" sz="1400" b="1" dirty="0" smtClean="0"/>
          </a:p>
          <a:p>
            <a:pPr marL="0" indent="0" eaLnBrk="1" hangingPunct="1">
              <a:buFontTx/>
              <a:buNone/>
            </a:pPr>
            <a:r>
              <a:rPr lang="en-US" sz="1400" b="1" i="0" dirty="0" smtClean="0"/>
              <a:t>“The Carriage House Companies”,</a:t>
            </a:r>
            <a:r>
              <a:rPr lang="en-US" sz="1400" i="0" dirty="0" smtClean="0"/>
              <a:t> along with its' parent Ralcorp Holdings, are strong proponents of the Global Food Safety Initiative and the growing support in North America. We feel that by successfully meeting the BRC standards, </a:t>
            </a:r>
            <a:r>
              <a:rPr lang="en-US" sz="1400" b="1" i="0" dirty="0" smtClean="0"/>
              <a:t>we have enhanced our quality and food safety systems to a new level, have provided our employees with a better understanding of the HACCP Principles and have developed a continual focus for our plants to be Audit Ready, Everyday !”</a:t>
            </a:r>
          </a:p>
          <a:p>
            <a:pPr marL="0" indent="0" eaLnBrk="1" hangingPunct="1">
              <a:lnSpc>
                <a:spcPct val="80000"/>
              </a:lnSpc>
              <a:buFontTx/>
              <a:buNone/>
            </a:pPr>
            <a:r>
              <a:rPr lang="en-US" sz="1400" b="1" i="0" dirty="0" smtClean="0"/>
              <a:t>Joe Woloszyn, Director of Quality and Product Safety</a:t>
            </a:r>
          </a:p>
          <a:p>
            <a:pPr marL="0" indent="0" eaLnBrk="1" hangingPunct="1">
              <a:lnSpc>
                <a:spcPct val="80000"/>
              </a:lnSpc>
              <a:buFontTx/>
              <a:buNone/>
            </a:pPr>
            <a:endParaRPr lang="en-US" sz="1400" b="1" i="0" dirty="0" smtClean="0"/>
          </a:p>
          <a:p>
            <a:pPr marL="0" indent="0" eaLnBrk="1" hangingPunct="1">
              <a:buFontTx/>
              <a:buNone/>
            </a:pPr>
            <a:endParaRPr lang="en-US" sz="1400" i="0" dirty="0" smtClean="0"/>
          </a:p>
          <a:p>
            <a:pPr marL="0" indent="0" eaLnBrk="1" hangingPunct="1">
              <a:buFontTx/>
              <a:buNone/>
            </a:pPr>
            <a:r>
              <a:rPr lang="en-US" sz="1400" i="0" dirty="0" smtClean="0"/>
              <a:t>“As a distributor of fresh produce, </a:t>
            </a:r>
            <a:r>
              <a:rPr lang="en-US" sz="1400" b="1" i="0" dirty="0" smtClean="0"/>
              <a:t>Mastronardi Produce</a:t>
            </a:r>
            <a:r>
              <a:rPr lang="en-US" sz="1400" i="0" dirty="0" smtClean="0"/>
              <a:t> felt that the requirements for SQF 2000 best met our business objectives and closely paralleled our already existing food-safety program.</a:t>
            </a:r>
            <a:endParaRPr lang="en-US" sz="1400" b="1" i="0" dirty="0" smtClean="0"/>
          </a:p>
          <a:p>
            <a:r>
              <a:rPr lang="en-US" sz="1400" i="0" dirty="0" smtClean="0"/>
              <a:t>Most all of senior management has remarked on how this has made their jobs easier….</a:t>
            </a:r>
            <a:r>
              <a:rPr lang="en-US" sz="1400" b="1" i="0" dirty="0" smtClean="0"/>
              <a:t>Less re-work easily translates into more profitability.</a:t>
            </a:r>
            <a:r>
              <a:rPr lang="en-US" sz="1400" i="0" dirty="0" smtClean="0"/>
              <a:t>  We have less employee turnover due to a more engaged workforce.  Also our budget for audit expenses has dramatically decreased.</a:t>
            </a:r>
          </a:p>
          <a:p>
            <a:r>
              <a:rPr lang="en-US" sz="1400" b="1" i="0" dirty="0" smtClean="0"/>
              <a:t>Joe Darden, Vice President Of Food Safety</a:t>
            </a:r>
          </a:p>
          <a:p>
            <a:endParaRPr lang="en-US" sz="1400" b="1" dirty="0" smtClean="0"/>
          </a:p>
          <a:p>
            <a:pPr>
              <a:lnSpc>
                <a:spcPct val="80000"/>
              </a:lnSpc>
            </a:pPr>
            <a:endParaRPr lang="en-US" sz="1400" b="1" dirty="0" smtClean="0"/>
          </a:p>
          <a:p>
            <a:pPr marL="0" indent="0" eaLnBrk="1" hangingPunct="1">
              <a:lnSpc>
                <a:spcPct val="80000"/>
              </a:lnSpc>
              <a:buFontTx/>
              <a:buNone/>
            </a:pPr>
            <a:endParaRPr lang="en-US" sz="1400" b="1" i="0" dirty="0"/>
          </a:p>
        </p:txBody>
      </p:sp>
      <p:sp>
        <p:nvSpPr>
          <p:cNvPr id="23556" name="Rectangle 4"/>
          <p:cNvSpPr>
            <a:spLocks noChangeArrowheads="1"/>
          </p:cNvSpPr>
          <p:nvPr/>
        </p:nvSpPr>
        <p:spPr bwMode="auto">
          <a:xfrm>
            <a:off x="395536" y="548680"/>
            <a:ext cx="8229600" cy="762000"/>
          </a:xfrm>
          <a:prstGeom prst="rect">
            <a:avLst/>
          </a:prstGeom>
          <a:noFill/>
          <a:ln w="9525">
            <a:noFill/>
            <a:miter lim="800000"/>
            <a:headEnd/>
            <a:tailEnd/>
          </a:ln>
        </p:spPr>
        <p:txBody>
          <a:bodyPr anchor="ctr"/>
          <a:lstStyle/>
          <a:p>
            <a:pPr algn="ctr"/>
            <a:r>
              <a:rPr lang="en-US" sz="4400" i="0" dirty="0">
                <a:solidFill>
                  <a:srgbClr val="0070C0"/>
                </a:solidFill>
                <a:latin typeface="+mn-lt"/>
              </a:rPr>
              <a:t>Why </a:t>
            </a:r>
            <a:r>
              <a:rPr lang="en-US" sz="4400" i="0" dirty="0" smtClean="0">
                <a:solidFill>
                  <a:srgbClr val="0070C0"/>
                </a:solidFill>
                <a:latin typeface="+mn-lt"/>
              </a:rPr>
              <a:t>Suppliers </a:t>
            </a:r>
            <a:r>
              <a:rPr lang="en-US" sz="4400" i="0" dirty="0">
                <a:solidFill>
                  <a:srgbClr val="0070C0"/>
                </a:solidFill>
                <a:latin typeface="+mn-lt"/>
              </a:rPr>
              <a:t>Like </a:t>
            </a:r>
            <a:r>
              <a:rPr lang="en-US" sz="4400" i="0" dirty="0" smtClean="0">
                <a:solidFill>
                  <a:srgbClr val="0070C0"/>
                </a:solidFill>
                <a:latin typeface="+mn-lt"/>
              </a:rPr>
              <a:t>GFSI…..!!</a:t>
            </a:r>
            <a:endParaRPr lang="en-US" sz="4400" i="0" dirty="0">
              <a:solidFill>
                <a:srgbClr val="0070C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Pizza Kind"/>
          <p:cNvPicPr>
            <a:picLocks noChangeAspect="1" noChangeArrowheads="1"/>
          </p:cNvPicPr>
          <p:nvPr/>
        </p:nvPicPr>
        <p:blipFill>
          <a:blip r:embed="rId2" cstate="print"/>
          <a:srcRect/>
          <a:stretch>
            <a:fillRect/>
          </a:stretch>
        </p:blipFill>
        <p:spPr bwMode="auto">
          <a:xfrm>
            <a:off x="-1044624" y="-53976"/>
            <a:ext cx="10369551" cy="6911976"/>
          </a:xfrm>
          <a:prstGeom prst="rect">
            <a:avLst/>
          </a:prstGeom>
          <a:noFill/>
          <a:ln w="9525">
            <a:noFill/>
            <a:miter lim="800000"/>
            <a:headEnd/>
            <a:tailEnd/>
          </a:ln>
        </p:spPr>
      </p:pic>
      <p:sp>
        <p:nvSpPr>
          <p:cNvPr id="3" name="ZoneTexte 2"/>
          <p:cNvSpPr txBox="1"/>
          <p:nvPr/>
        </p:nvSpPr>
        <p:spPr>
          <a:xfrm>
            <a:off x="323528" y="5013176"/>
            <a:ext cx="10369152" cy="2000548"/>
          </a:xfrm>
          <a:prstGeom prst="rect">
            <a:avLst/>
          </a:prstGeom>
          <a:noFill/>
        </p:spPr>
        <p:txBody>
          <a:bodyPr wrap="square" rtlCol="0">
            <a:spAutoFit/>
          </a:bodyPr>
          <a:lstStyle/>
          <a:p>
            <a:r>
              <a:rPr lang="fr-FR" sz="2800" dirty="0" err="1" smtClean="0">
                <a:solidFill>
                  <a:srgbClr val="0070C0"/>
                </a:solidFill>
              </a:rPr>
              <a:t>Driving</a:t>
            </a:r>
            <a:r>
              <a:rPr lang="fr-FR" sz="2800" dirty="0" smtClean="0">
                <a:solidFill>
                  <a:srgbClr val="0070C0"/>
                </a:solidFill>
              </a:rPr>
              <a:t> </a:t>
            </a:r>
            <a:r>
              <a:rPr lang="fr-FR" sz="4000" dirty="0" err="1" smtClean="0">
                <a:solidFill>
                  <a:srgbClr val="0070C0"/>
                </a:solidFill>
              </a:rPr>
              <a:t>continuous</a:t>
            </a:r>
            <a:r>
              <a:rPr lang="fr-FR" sz="4000" dirty="0" smtClean="0">
                <a:solidFill>
                  <a:srgbClr val="0070C0"/>
                </a:solidFill>
              </a:rPr>
              <a:t> </a:t>
            </a:r>
            <a:r>
              <a:rPr lang="fr-FR" sz="4000" dirty="0" err="1" smtClean="0">
                <a:solidFill>
                  <a:srgbClr val="0070C0"/>
                </a:solidFill>
              </a:rPr>
              <a:t>improvement</a:t>
            </a:r>
            <a:r>
              <a:rPr lang="fr-FR" sz="4000" dirty="0" smtClean="0">
                <a:solidFill>
                  <a:srgbClr val="0070C0"/>
                </a:solidFill>
              </a:rPr>
              <a:t> </a:t>
            </a:r>
            <a:br>
              <a:rPr lang="fr-FR" sz="4000" dirty="0" smtClean="0">
                <a:solidFill>
                  <a:srgbClr val="0070C0"/>
                </a:solidFill>
              </a:rPr>
            </a:br>
            <a:r>
              <a:rPr lang="fr-FR" sz="2800" dirty="0" smtClean="0">
                <a:solidFill>
                  <a:srgbClr val="0070C0"/>
                </a:solidFill>
              </a:rPr>
              <a:t>in </a:t>
            </a:r>
            <a:r>
              <a:rPr lang="fr-FR" sz="4400" dirty="0" err="1" smtClean="0">
                <a:solidFill>
                  <a:srgbClr val="0070C0"/>
                </a:solidFill>
              </a:rPr>
              <a:t>food</a:t>
            </a:r>
            <a:r>
              <a:rPr lang="fr-FR" sz="4400" dirty="0" smtClean="0">
                <a:solidFill>
                  <a:srgbClr val="0070C0"/>
                </a:solidFill>
              </a:rPr>
              <a:t> </a:t>
            </a:r>
            <a:r>
              <a:rPr lang="fr-FR" sz="4400" dirty="0" err="1" smtClean="0">
                <a:solidFill>
                  <a:srgbClr val="0070C0"/>
                </a:solidFill>
              </a:rPr>
              <a:t>safety</a:t>
            </a:r>
            <a:r>
              <a:rPr lang="fr-FR" sz="4400" dirty="0" smtClean="0">
                <a:solidFill>
                  <a:srgbClr val="0070C0"/>
                </a:solidFill>
              </a:rPr>
              <a:t> </a:t>
            </a:r>
            <a:r>
              <a:rPr lang="fr-FR" sz="2800" dirty="0" smtClean="0">
                <a:solidFill>
                  <a:srgbClr val="0070C0"/>
                </a:solidFill>
              </a:rPr>
              <a:t>to </a:t>
            </a:r>
            <a:r>
              <a:rPr lang="fr-FR" sz="2800" dirty="0" err="1" smtClean="0">
                <a:solidFill>
                  <a:srgbClr val="0070C0"/>
                </a:solidFill>
              </a:rPr>
              <a:t>strengthen</a:t>
            </a:r>
            <a:r>
              <a:rPr lang="fr-FR" sz="2800" dirty="0" smtClean="0">
                <a:solidFill>
                  <a:srgbClr val="0070C0"/>
                </a:solidFill>
              </a:rPr>
              <a:t> </a:t>
            </a:r>
            <a:br>
              <a:rPr lang="fr-FR" sz="2800" dirty="0" smtClean="0">
                <a:solidFill>
                  <a:srgbClr val="0070C0"/>
                </a:solidFill>
              </a:rPr>
            </a:br>
            <a:r>
              <a:rPr lang="fr-FR" sz="4000" dirty="0" smtClean="0">
                <a:solidFill>
                  <a:srgbClr val="0070C0"/>
                </a:solidFill>
              </a:rPr>
              <a:t>consumer confidence </a:t>
            </a:r>
            <a:r>
              <a:rPr lang="fr-FR" sz="2800" dirty="0" err="1" smtClean="0">
                <a:solidFill>
                  <a:srgbClr val="0070C0"/>
                </a:solidFill>
              </a:rPr>
              <a:t>worldwide</a:t>
            </a:r>
            <a:endParaRPr lang="fr-FR" sz="2800" dirty="0">
              <a:solidFill>
                <a:srgbClr val="0070C0"/>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50" y="476250"/>
            <a:ext cx="9036050" cy="1081088"/>
          </a:xfrm>
        </p:spPr>
        <p:txBody>
          <a:bodyPr>
            <a:noAutofit/>
          </a:bodyPr>
          <a:lstStyle/>
          <a:p>
            <a:pPr>
              <a:defRPr/>
            </a:pPr>
            <a:r>
              <a:rPr lang="en-US" altLang="zh-CN" sz="3600" b="1" dirty="0" smtClean="0">
                <a:solidFill>
                  <a:schemeClr val="accent1">
                    <a:lumMod val="50000"/>
                  </a:schemeClr>
                </a:solidFill>
              </a:rPr>
              <a:t>Stakeholder Meeting Output 2011 :</a:t>
            </a:r>
            <a:r>
              <a:rPr lang="en-US" altLang="zh-CN" sz="3300" b="1" dirty="0" smtClean="0">
                <a:solidFill>
                  <a:schemeClr val="accent1">
                    <a:lumMod val="50000"/>
                  </a:schemeClr>
                </a:solidFill>
              </a:rPr>
              <a:t/>
            </a:r>
            <a:br>
              <a:rPr lang="en-US" altLang="zh-CN" sz="3300" b="1" dirty="0" smtClean="0">
                <a:solidFill>
                  <a:schemeClr val="accent1">
                    <a:lumMod val="50000"/>
                  </a:schemeClr>
                </a:solidFill>
              </a:rPr>
            </a:br>
            <a:r>
              <a:rPr lang="en-US" altLang="zh-CN" sz="2800" b="1" dirty="0" smtClean="0">
                <a:solidFill>
                  <a:schemeClr val="accent1">
                    <a:lumMod val="50000"/>
                  </a:schemeClr>
                </a:solidFill>
              </a:rPr>
              <a:t>Top Critical Focus Areas for GFSI</a:t>
            </a:r>
            <a:endParaRPr lang="en-US" altLang="zh-CN" sz="3300" b="1" dirty="0" smtClean="0">
              <a:solidFill>
                <a:schemeClr val="accent1">
                  <a:lumMod val="50000"/>
                </a:schemeClr>
              </a:solidFill>
            </a:endParaRPr>
          </a:p>
        </p:txBody>
      </p:sp>
      <p:pic>
        <p:nvPicPr>
          <p:cNvPr id="29699" name="Image 3" descr="Sans titre.png"/>
          <p:cNvPicPr>
            <a:picLocks noChangeAspect="1"/>
          </p:cNvPicPr>
          <p:nvPr/>
        </p:nvPicPr>
        <p:blipFill>
          <a:blip r:embed="rId2" cstate="print"/>
          <a:srcRect/>
          <a:stretch>
            <a:fillRect/>
          </a:stretch>
        </p:blipFill>
        <p:spPr bwMode="auto">
          <a:xfrm>
            <a:off x="77788" y="2041525"/>
            <a:ext cx="9031287" cy="441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de-DE" sz="3600" b="1" smtClean="0">
                <a:solidFill>
                  <a:srgbClr val="0066CC"/>
                </a:solidFill>
              </a:rPr>
              <a:t>Requirements of society.</a:t>
            </a:r>
          </a:p>
        </p:txBody>
      </p:sp>
      <p:grpSp>
        <p:nvGrpSpPr>
          <p:cNvPr id="2" name="Group 17"/>
          <p:cNvGrpSpPr>
            <a:grpSpLocks/>
          </p:cNvGrpSpPr>
          <p:nvPr/>
        </p:nvGrpSpPr>
        <p:grpSpPr bwMode="auto">
          <a:xfrm>
            <a:off x="-107950" y="0"/>
            <a:ext cx="10729913" cy="6884988"/>
            <a:chOff x="-4" y="0"/>
            <a:chExt cx="5840" cy="3312"/>
          </a:xfrm>
        </p:grpSpPr>
        <p:pic>
          <p:nvPicPr>
            <p:cNvPr id="24579" name="Picture 18" descr="Himmel"/>
            <p:cNvPicPr>
              <a:picLocks noChangeAspect="1" noChangeArrowheads="1"/>
            </p:cNvPicPr>
            <p:nvPr/>
          </p:nvPicPr>
          <p:blipFill>
            <a:blip r:embed="rId2" cstate="print"/>
            <a:srcRect/>
            <a:stretch>
              <a:fillRect/>
            </a:stretch>
          </p:blipFill>
          <p:spPr bwMode="auto">
            <a:xfrm>
              <a:off x="0" y="0"/>
              <a:ext cx="5821" cy="1306"/>
            </a:xfrm>
            <a:prstGeom prst="rect">
              <a:avLst/>
            </a:prstGeom>
            <a:noFill/>
            <a:ln w="9525">
              <a:noFill/>
              <a:miter lim="800000"/>
              <a:headEnd/>
              <a:tailEnd/>
            </a:ln>
          </p:spPr>
        </p:pic>
        <p:pic>
          <p:nvPicPr>
            <p:cNvPr id="24580" name="Picture 19" descr="Menschenmasse Fav gespiegelt"/>
            <p:cNvPicPr>
              <a:picLocks noChangeAspect="1" noChangeArrowheads="1"/>
            </p:cNvPicPr>
            <p:nvPr/>
          </p:nvPicPr>
          <p:blipFill>
            <a:blip r:embed="rId3" cstate="print"/>
            <a:srcRect/>
            <a:stretch>
              <a:fillRect/>
            </a:stretch>
          </p:blipFill>
          <p:spPr bwMode="auto">
            <a:xfrm>
              <a:off x="-4" y="1224"/>
              <a:ext cx="5840" cy="2088"/>
            </a:xfrm>
            <a:prstGeom prst="rect">
              <a:avLst/>
            </a:prstGeom>
            <a:noFill/>
            <a:ln w="9525">
              <a:noFill/>
              <a:miter lim="800000"/>
              <a:headEnd/>
              <a:tailEnd/>
            </a:ln>
          </p:spPr>
        </p:pic>
        <p:sp>
          <p:nvSpPr>
            <p:cNvPr id="24581" name="Text Box 20"/>
            <p:cNvSpPr txBox="1">
              <a:spLocks noChangeArrowheads="1"/>
            </p:cNvSpPr>
            <p:nvPr/>
          </p:nvSpPr>
          <p:spPr bwMode="auto">
            <a:xfrm>
              <a:off x="586" y="249"/>
              <a:ext cx="5232" cy="338"/>
            </a:xfrm>
            <a:prstGeom prst="rect">
              <a:avLst/>
            </a:prstGeom>
            <a:noFill/>
            <a:ln w="6350" algn="ctr">
              <a:noFill/>
              <a:miter lim="800000"/>
              <a:headEnd/>
              <a:tailEnd/>
            </a:ln>
          </p:spPr>
          <p:txBody>
            <a:bodyPr>
              <a:spAutoFit/>
            </a:bodyPr>
            <a:lstStyle/>
            <a:p>
              <a:pPr defTabSz="871538"/>
              <a:r>
                <a:rPr lang="de-DE" sz="4000" b="1" i="1">
                  <a:solidFill>
                    <a:schemeClr val="tx2"/>
                  </a:solidFill>
                  <a:latin typeface="Tahoma" pitchFamily="34" charset="0"/>
                </a:rPr>
                <a:t>9.000.000.000 Consumers</a:t>
              </a:r>
            </a:p>
          </p:txBody>
        </p:sp>
        <p:sp>
          <p:nvSpPr>
            <p:cNvPr id="24582" name="Text Box 21"/>
            <p:cNvSpPr txBox="1">
              <a:spLocks noChangeArrowheads="1"/>
            </p:cNvSpPr>
            <p:nvPr/>
          </p:nvSpPr>
          <p:spPr bwMode="auto">
            <a:xfrm>
              <a:off x="1203" y="1009"/>
              <a:ext cx="1158" cy="341"/>
            </a:xfrm>
            <a:prstGeom prst="rect">
              <a:avLst/>
            </a:prstGeom>
            <a:noFill/>
            <a:ln w="6350" algn="ctr">
              <a:noFill/>
              <a:miter lim="800000"/>
              <a:headEnd/>
              <a:tailEnd/>
            </a:ln>
          </p:spPr>
          <p:txBody>
            <a:bodyPr wrap="none">
              <a:spAutoFit/>
            </a:bodyPr>
            <a:lstStyle/>
            <a:p>
              <a:pPr algn="r" defTabSz="871538"/>
              <a:r>
                <a:rPr lang="de-DE" sz="4000" b="1" i="1" dirty="0" smtClean="0">
                  <a:solidFill>
                    <a:schemeClr val="folHlink"/>
                  </a:solidFill>
                  <a:latin typeface="Tahoma" pitchFamily="34" charset="0"/>
                </a:rPr>
                <a:t>in </a:t>
              </a:r>
              <a:r>
                <a:rPr lang="de-DE" sz="4000" b="1" i="1" dirty="0">
                  <a:solidFill>
                    <a:schemeClr val="folHlink"/>
                  </a:solidFill>
                  <a:latin typeface="Tahoma" pitchFamily="34" charset="0"/>
                </a:rPr>
                <a:t>2050</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3400" y="533400"/>
            <a:ext cx="8502650" cy="990600"/>
          </a:xfrm>
        </p:spPr>
        <p:txBody>
          <a:bodyPr/>
          <a:lstStyle/>
          <a:p>
            <a:r>
              <a:rPr lang="de-DE" sz="3600" b="1" smtClean="0">
                <a:solidFill>
                  <a:srgbClr val="0066CC"/>
                </a:solidFill>
              </a:rPr>
              <a:t>Further</a:t>
            </a:r>
            <a:r>
              <a:rPr lang="de-DE" sz="3600" b="1" smtClean="0">
                <a:solidFill>
                  <a:srgbClr val="0066FF"/>
                </a:solidFill>
              </a:rPr>
              <a:t> </a:t>
            </a:r>
            <a:r>
              <a:rPr lang="de-DE" sz="3600" b="1" smtClean="0">
                <a:solidFill>
                  <a:srgbClr val="0066CC"/>
                </a:solidFill>
              </a:rPr>
              <a:t>challenges for Food Safety</a:t>
            </a:r>
          </a:p>
        </p:txBody>
      </p:sp>
      <p:sp>
        <p:nvSpPr>
          <p:cNvPr id="25602" name="Rectangle 3"/>
          <p:cNvSpPr>
            <a:spLocks noGrp="1" noChangeArrowheads="1"/>
          </p:cNvSpPr>
          <p:nvPr>
            <p:ph type="body" idx="1"/>
          </p:nvPr>
        </p:nvSpPr>
        <p:spPr>
          <a:xfrm>
            <a:off x="609600" y="1628775"/>
            <a:ext cx="7924800" cy="4419600"/>
          </a:xfrm>
        </p:spPr>
        <p:txBody>
          <a:bodyPr/>
          <a:lstStyle/>
          <a:p>
            <a:pPr>
              <a:buClr>
                <a:schemeClr val="accent1"/>
              </a:buClr>
              <a:buSzTx/>
            </a:pPr>
            <a:r>
              <a:rPr lang="de-CH" sz="2000" b="1" dirty="0" smtClean="0">
                <a:solidFill>
                  <a:srgbClr val="0066CC"/>
                </a:solidFill>
              </a:rPr>
              <a:t>Food </a:t>
            </a:r>
            <a:r>
              <a:rPr lang="de-CH" sz="2000" b="1" dirty="0" err="1" smtClean="0">
                <a:solidFill>
                  <a:srgbClr val="0066CC"/>
                </a:solidFill>
              </a:rPr>
              <a:t>demand</a:t>
            </a:r>
            <a:r>
              <a:rPr lang="de-CH" sz="2000" b="1" dirty="0" smtClean="0">
                <a:solidFill>
                  <a:srgbClr val="0066CC"/>
                </a:solidFill>
              </a:rPr>
              <a:t> will </a:t>
            </a:r>
            <a:r>
              <a:rPr lang="de-CH" sz="2000" b="1" dirty="0" err="1" smtClean="0">
                <a:solidFill>
                  <a:srgbClr val="0066CC"/>
                </a:solidFill>
              </a:rPr>
              <a:t>increase</a:t>
            </a:r>
            <a:r>
              <a:rPr lang="de-CH" sz="2000" b="1" dirty="0" smtClean="0">
                <a:solidFill>
                  <a:srgbClr val="0066CC"/>
                </a:solidFill>
              </a:rPr>
              <a:t> </a:t>
            </a:r>
            <a:r>
              <a:rPr lang="de-CH" sz="2000" b="1" dirty="0" err="1" smtClean="0">
                <a:solidFill>
                  <a:srgbClr val="0066CC"/>
                </a:solidFill>
              </a:rPr>
              <a:t>by</a:t>
            </a:r>
            <a:r>
              <a:rPr lang="de-CH" sz="2000" b="1" dirty="0" smtClean="0">
                <a:solidFill>
                  <a:srgbClr val="0066CC"/>
                </a:solidFill>
              </a:rPr>
              <a:t> 70%</a:t>
            </a:r>
          </a:p>
          <a:p>
            <a:pPr>
              <a:buClr>
                <a:schemeClr val="accent1"/>
              </a:buClr>
              <a:buSzTx/>
            </a:pPr>
            <a:r>
              <a:rPr lang="de-CH" sz="2000" b="1" dirty="0" smtClean="0">
                <a:solidFill>
                  <a:srgbClr val="0066CC"/>
                </a:solidFill>
              </a:rPr>
              <a:t>Food </a:t>
            </a:r>
            <a:r>
              <a:rPr lang="de-CH" sz="2000" b="1" dirty="0" err="1" smtClean="0">
                <a:solidFill>
                  <a:srgbClr val="0066CC"/>
                </a:solidFill>
              </a:rPr>
              <a:t>and</a:t>
            </a:r>
            <a:r>
              <a:rPr lang="de-CH" sz="2000" b="1" dirty="0" smtClean="0">
                <a:solidFill>
                  <a:srgbClr val="0066CC"/>
                </a:solidFill>
              </a:rPr>
              <a:t> </a:t>
            </a:r>
            <a:r>
              <a:rPr lang="de-CH" sz="2000" b="1" dirty="0" err="1" smtClean="0">
                <a:solidFill>
                  <a:srgbClr val="0066CC"/>
                </a:solidFill>
              </a:rPr>
              <a:t>animal</a:t>
            </a:r>
            <a:r>
              <a:rPr lang="de-CH" sz="2000" b="1" dirty="0" smtClean="0">
                <a:solidFill>
                  <a:srgbClr val="0066CC"/>
                </a:solidFill>
              </a:rPr>
              <a:t> </a:t>
            </a:r>
            <a:r>
              <a:rPr lang="de-CH" sz="2000" b="1" dirty="0" err="1" smtClean="0">
                <a:solidFill>
                  <a:srgbClr val="0066CC"/>
                </a:solidFill>
              </a:rPr>
              <a:t>feed</a:t>
            </a:r>
            <a:r>
              <a:rPr lang="de-CH" sz="2000" b="1" dirty="0" smtClean="0">
                <a:solidFill>
                  <a:srgbClr val="0066CC"/>
                </a:solidFill>
              </a:rPr>
              <a:t> </a:t>
            </a:r>
            <a:r>
              <a:rPr lang="de-CH" sz="2000" b="1" dirty="0" err="1" smtClean="0">
                <a:solidFill>
                  <a:srgbClr val="0066CC"/>
                </a:solidFill>
              </a:rPr>
              <a:t>production</a:t>
            </a:r>
            <a:r>
              <a:rPr lang="de-CH" sz="2000" b="1" dirty="0" smtClean="0">
                <a:solidFill>
                  <a:srgbClr val="0066CC"/>
                </a:solidFill>
              </a:rPr>
              <a:t> </a:t>
            </a:r>
            <a:r>
              <a:rPr lang="de-CH" sz="2000" b="1" dirty="0" err="1" smtClean="0">
                <a:solidFill>
                  <a:srgbClr val="0066CC"/>
                </a:solidFill>
              </a:rPr>
              <a:t>to</a:t>
            </a:r>
            <a:r>
              <a:rPr lang="de-CH" sz="2000" b="1" dirty="0" smtClean="0">
                <a:solidFill>
                  <a:srgbClr val="0066CC"/>
                </a:solidFill>
              </a:rPr>
              <a:t> </a:t>
            </a:r>
            <a:r>
              <a:rPr lang="de-CH" sz="2000" b="1" dirty="0" err="1" smtClean="0">
                <a:solidFill>
                  <a:srgbClr val="0066CC"/>
                </a:solidFill>
              </a:rPr>
              <a:t>compete</a:t>
            </a:r>
            <a:r>
              <a:rPr lang="de-CH" sz="2000" b="1" dirty="0" smtClean="0">
                <a:solidFill>
                  <a:srgbClr val="0066CC"/>
                </a:solidFill>
              </a:rPr>
              <a:t> </a:t>
            </a:r>
            <a:r>
              <a:rPr lang="de-CH" sz="2000" b="1" dirty="0" err="1" smtClean="0">
                <a:solidFill>
                  <a:srgbClr val="0066CC"/>
                </a:solidFill>
              </a:rPr>
              <a:t>with</a:t>
            </a:r>
            <a:r>
              <a:rPr lang="de-CH" sz="2000" b="1" dirty="0" smtClean="0">
                <a:solidFill>
                  <a:srgbClr val="0066CC"/>
                </a:solidFill>
              </a:rPr>
              <a:t> </a:t>
            </a:r>
            <a:r>
              <a:rPr lang="de-CH" sz="2000" b="1" dirty="0" err="1" smtClean="0">
                <a:solidFill>
                  <a:srgbClr val="0066CC"/>
                </a:solidFill>
              </a:rPr>
              <a:t>biofuels</a:t>
            </a:r>
            <a:r>
              <a:rPr lang="de-CH" sz="2000" b="1" dirty="0" smtClean="0">
                <a:solidFill>
                  <a:srgbClr val="0066CC"/>
                </a:solidFill>
              </a:rPr>
              <a:t>:</a:t>
            </a:r>
          </a:p>
          <a:p>
            <a:pPr lvl="1">
              <a:buSzTx/>
            </a:pPr>
            <a:r>
              <a:rPr lang="de-CH" sz="2000" dirty="0" smtClean="0">
                <a:solidFill>
                  <a:srgbClr val="0066CC"/>
                </a:solidFill>
              </a:rPr>
              <a:t>Higher </a:t>
            </a:r>
            <a:r>
              <a:rPr lang="de-CH" sz="2000" dirty="0" err="1" smtClean="0">
                <a:solidFill>
                  <a:srgbClr val="0066CC"/>
                </a:solidFill>
              </a:rPr>
              <a:t>costs</a:t>
            </a:r>
            <a:r>
              <a:rPr lang="de-CH" sz="2000" dirty="0" smtClean="0">
                <a:solidFill>
                  <a:srgbClr val="0066CC"/>
                </a:solidFill>
              </a:rPr>
              <a:t> </a:t>
            </a:r>
            <a:r>
              <a:rPr lang="de-CH" sz="2000" dirty="0" err="1" smtClean="0">
                <a:solidFill>
                  <a:srgbClr val="0066CC"/>
                </a:solidFill>
              </a:rPr>
              <a:t>for</a:t>
            </a:r>
            <a:r>
              <a:rPr lang="de-CH" sz="2000" dirty="0" smtClean="0">
                <a:solidFill>
                  <a:srgbClr val="0066CC"/>
                </a:solidFill>
              </a:rPr>
              <a:t> </a:t>
            </a:r>
            <a:r>
              <a:rPr lang="de-CH" sz="2000" dirty="0" err="1" smtClean="0">
                <a:solidFill>
                  <a:srgbClr val="0066CC"/>
                </a:solidFill>
              </a:rPr>
              <a:t>food</a:t>
            </a:r>
            <a:r>
              <a:rPr lang="de-CH" sz="2000" dirty="0" smtClean="0">
                <a:solidFill>
                  <a:srgbClr val="0066CC"/>
                </a:solidFill>
              </a:rPr>
              <a:t> </a:t>
            </a:r>
            <a:r>
              <a:rPr lang="de-CH" sz="2000" dirty="0" err="1" smtClean="0">
                <a:solidFill>
                  <a:srgbClr val="0066CC"/>
                </a:solidFill>
              </a:rPr>
              <a:t>production</a:t>
            </a:r>
            <a:endParaRPr lang="de-CH" sz="2000" dirty="0" smtClean="0">
              <a:solidFill>
                <a:srgbClr val="0066CC"/>
              </a:solidFill>
            </a:endParaRPr>
          </a:p>
          <a:p>
            <a:pPr>
              <a:buClr>
                <a:schemeClr val="accent1"/>
              </a:buClr>
              <a:buSzTx/>
            </a:pPr>
            <a:r>
              <a:rPr lang="de-CH" sz="2000" b="1" dirty="0" err="1" smtClean="0">
                <a:solidFill>
                  <a:srgbClr val="0066CC"/>
                </a:solidFill>
              </a:rPr>
              <a:t>Climate</a:t>
            </a:r>
            <a:r>
              <a:rPr lang="de-CH" sz="2000" b="1" dirty="0" smtClean="0">
                <a:solidFill>
                  <a:srgbClr val="0066CC"/>
                </a:solidFill>
              </a:rPr>
              <a:t> </a:t>
            </a:r>
            <a:r>
              <a:rPr lang="de-CH" sz="2000" b="1" dirty="0" err="1" smtClean="0">
                <a:solidFill>
                  <a:srgbClr val="0066CC"/>
                </a:solidFill>
              </a:rPr>
              <a:t>change</a:t>
            </a:r>
            <a:endParaRPr lang="de-CH" sz="2000" b="1" dirty="0" smtClean="0">
              <a:solidFill>
                <a:srgbClr val="0066CC"/>
              </a:solidFill>
            </a:endParaRPr>
          </a:p>
          <a:p>
            <a:pPr>
              <a:buClr>
                <a:schemeClr val="accent1"/>
              </a:buClr>
              <a:buSzTx/>
            </a:pPr>
            <a:r>
              <a:rPr lang="de-CH" sz="2000" b="1" dirty="0" smtClean="0">
                <a:solidFill>
                  <a:srgbClr val="0066CC"/>
                </a:solidFill>
              </a:rPr>
              <a:t>High </a:t>
            </a:r>
            <a:r>
              <a:rPr lang="de-CH" sz="2000" b="1" dirty="0" err="1" smtClean="0">
                <a:solidFill>
                  <a:srgbClr val="0066CC"/>
                </a:solidFill>
              </a:rPr>
              <a:t>losses</a:t>
            </a:r>
            <a:r>
              <a:rPr lang="de-CH" sz="2000" b="1" dirty="0" smtClean="0">
                <a:solidFill>
                  <a:srgbClr val="0066CC"/>
                </a:solidFill>
              </a:rPr>
              <a:t> </a:t>
            </a:r>
            <a:r>
              <a:rPr lang="de-CH" sz="2000" b="1" dirty="0" err="1" smtClean="0">
                <a:solidFill>
                  <a:srgbClr val="0066CC"/>
                </a:solidFill>
              </a:rPr>
              <a:t>from</a:t>
            </a:r>
            <a:r>
              <a:rPr lang="de-CH" sz="2000" b="1" dirty="0" smtClean="0">
                <a:solidFill>
                  <a:srgbClr val="0066CC"/>
                </a:solidFill>
              </a:rPr>
              <a:t> </a:t>
            </a:r>
            <a:r>
              <a:rPr lang="de-CH" sz="2000" b="1" dirty="0" err="1" smtClean="0">
                <a:solidFill>
                  <a:srgbClr val="0066CC"/>
                </a:solidFill>
              </a:rPr>
              <a:t>food</a:t>
            </a:r>
            <a:r>
              <a:rPr lang="de-CH" sz="2000" b="1" dirty="0" smtClean="0">
                <a:solidFill>
                  <a:srgbClr val="0066CC"/>
                </a:solidFill>
              </a:rPr>
              <a:t> </a:t>
            </a:r>
            <a:r>
              <a:rPr lang="de-CH" sz="2000" b="1" dirty="0" err="1" smtClean="0">
                <a:solidFill>
                  <a:srgbClr val="0066CC"/>
                </a:solidFill>
              </a:rPr>
              <a:t>production</a:t>
            </a:r>
            <a:r>
              <a:rPr lang="de-CH" sz="2000" b="1" dirty="0" smtClean="0">
                <a:solidFill>
                  <a:srgbClr val="0066CC"/>
                </a:solidFill>
              </a:rPr>
              <a:t> </a:t>
            </a:r>
            <a:r>
              <a:rPr lang="de-CH" sz="2000" b="1" dirty="0" err="1" smtClean="0">
                <a:solidFill>
                  <a:srgbClr val="0066CC"/>
                </a:solidFill>
              </a:rPr>
              <a:t>to</a:t>
            </a:r>
            <a:r>
              <a:rPr lang="de-CH" sz="2000" b="1" dirty="0" smtClean="0">
                <a:solidFill>
                  <a:srgbClr val="0066CC"/>
                </a:solidFill>
              </a:rPr>
              <a:t>  </a:t>
            </a:r>
            <a:r>
              <a:rPr lang="de-CH" sz="2000" b="1" dirty="0" err="1" smtClean="0">
                <a:solidFill>
                  <a:srgbClr val="0066CC"/>
                </a:solidFill>
              </a:rPr>
              <a:t>household</a:t>
            </a:r>
            <a:r>
              <a:rPr lang="de-CH" sz="2000" b="1" dirty="0" smtClean="0">
                <a:solidFill>
                  <a:srgbClr val="0066CC"/>
                </a:solidFill>
              </a:rPr>
              <a:t> (50%):</a:t>
            </a:r>
          </a:p>
          <a:p>
            <a:pPr lvl="1">
              <a:buSzTx/>
            </a:pPr>
            <a:r>
              <a:rPr lang="de-CH" sz="2000" dirty="0" err="1" smtClean="0">
                <a:solidFill>
                  <a:srgbClr val="0066CC"/>
                </a:solidFill>
              </a:rPr>
              <a:t>Rotting</a:t>
            </a:r>
            <a:r>
              <a:rPr lang="de-CH" sz="2000" dirty="0" smtClean="0">
                <a:solidFill>
                  <a:srgbClr val="0066CC"/>
                </a:solidFill>
              </a:rPr>
              <a:t> / Vermin</a:t>
            </a:r>
          </a:p>
          <a:p>
            <a:pPr lvl="1">
              <a:buSzTx/>
            </a:pPr>
            <a:r>
              <a:rPr lang="de-CH" sz="2000" dirty="0" err="1" smtClean="0">
                <a:solidFill>
                  <a:srgbClr val="0066CC"/>
                </a:solidFill>
              </a:rPr>
              <a:t>Inefficient</a:t>
            </a:r>
            <a:r>
              <a:rPr lang="de-CH" sz="2000" dirty="0" smtClean="0">
                <a:solidFill>
                  <a:srgbClr val="0066CC"/>
                </a:solidFill>
              </a:rPr>
              <a:t> </a:t>
            </a:r>
            <a:r>
              <a:rPr lang="de-CH" sz="2000" dirty="0" err="1" smtClean="0">
                <a:solidFill>
                  <a:srgbClr val="0066CC"/>
                </a:solidFill>
              </a:rPr>
              <a:t>supply</a:t>
            </a:r>
            <a:r>
              <a:rPr lang="de-CH" sz="2000" dirty="0" smtClean="0">
                <a:solidFill>
                  <a:srgbClr val="0066CC"/>
                </a:solidFill>
              </a:rPr>
              <a:t> </a:t>
            </a:r>
            <a:r>
              <a:rPr lang="de-CH" sz="2000" dirty="0" err="1" smtClean="0">
                <a:solidFill>
                  <a:srgbClr val="0066CC"/>
                </a:solidFill>
              </a:rPr>
              <a:t>chains</a:t>
            </a:r>
            <a:endParaRPr lang="de-CH" sz="2000" dirty="0" smtClean="0">
              <a:solidFill>
                <a:srgbClr val="0066CC"/>
              </a:solidFill>
            </a:endParaRPr>
          </a:p>
          <a:p>
            <a:pPr lvl="1">
              <a:buSzTx/>
            </a:pPr>
            <a:r>
              <a:rPr lang="de-CH" sz="2000" dirty="0" smtClean="0">
                <a:solidFill>
                  <a:srgbClr val="0066CC"/>
                </a:solidFill>
              </a:rPr>
              <a:t>Lack </a:t>
            </a:r>
            <a:r>
              <a:rPr lang="de-CH" sz="2000" dirty="0" err="1" smtClean="0">
                <a:solidFill>
                  <a:srgbClr val="0066CC"/>
                </a:solidFill>
              </a:rPr>
              <a:t>of</a:t>
            </a:r>
            <a:r>
              <a:rPr lang="de-CH" sz="2000" dirty="0" smtClean="0">
                <a:solidFill>
                  <a:srgbClr val="0066CC"/>
                </a:solidFill>
              </a:rPr>
              <a:t> </a:t>
            </a:r>
            <a:r>
              <a:rPr lang="de-CH" sz="2000" dirty="0" err="1" smtClean="0">
                <a:solidFill>
                  <a:srgbClr val="0066CC"/>
                </a:solidFill>
              </a:rPr>
              <a:t>cold</a:t>
            </a:r>
            <a:r>
              <a:rPr lang="de-CH" sz="2000" dirty="0" smtClean="0">
                <a:solidFill>
                  <a:srgbClr val="0066CC"/>
                </a:solidFill>
              </a:rPr>
              <a:t> </a:t>
            </a:r>
            <a:r>
              <a:rPr lang="de-CH" sz="2000" dirty="0" err="1" smtClean="0">
                <a:solidFill>
                  <a:srgbClr val="0066CC"/>
                </a:solidFill>
              </a:rPr>
              <a:t>chain</a:t>
            </a:r>
            <a:r>
              <a:rPr lang="de-CH" sz="2000" dirty="0" smtClean="0">
                <a:solidFill>
                  <a:srgbClr val="0066CC"/>
                </a:solidFill>
              </a:rPr>
              <a:t> </a:t>
            </a:r>
            <a:r>
              <a:rPr lang="de-CH" sz="2000" dirty="0" err="1" smtClean="0">
                <a:solidFill>
                  <a:srgbClr val="0066CC"/>
                </a:solidFill>
              </a:rPr>
              <a:t>control</a:t>
            </a:r>
            <a:endParaRPr lang="de-CH" sz="2000" dirty="0" smtClean="0">
              <a:solidFill>
                <a:srgbClr val="0066CC"/>
              </a:solidFill>
            </a:endParaRPr>
          </a:p>
          <a:p>
            <a:pPr lvl="1">
              <a:buSzTx/>
            </a:pPr>
            <a:r>
              <a:rPr lang="de-CH" sz="2000" dirty="0" smtClean="0">
                <a:solidFill>
                  <a:srgbClr val="0066CC"/>
                </a:solidFill>
              </a:rPr>
              <a:t>Poor </a:t>
            </a:r>
            <a:r>
              <a:rPr lang="de-CH" sz="2000" dirty="0" err="1" smtClean="0">
                <a:solidFill>
                  <a:srgbClr val="0066CC"/>
                </a:solidFill>
              </a:rPr>
              <a:t>local</a:t>
            </a:r>
            <a:r>
              <a:rPr lang="de-CH" sz="2000" dirty="0" smtClean="0">
                <a:solidFill>
                  <a:srgbClr val="0066CC"/>
                </a:solidFill>
              </a:rPr>
              <a:t> </a:t>
            </a:r>
            <a:r>
              <a:rPr lang="de-CH" sz="2000" dirty="0" err="1" smtClean="0">
                <a:solidFill>
                  <a:srgbClr val="0066CC"/>
                </a:solidFill>
              </a:rPr>
              <a:t>infrastructure</a:t>
            </a:r>
            <a:endParaRPr lang="de-CH" sz="2000" dirty="0" smtClean="0">
              <a:solidFill>
                <a:srgbClr val="0066CC"/>
              </a:solidFill>
            </a:endParaRPr>
          </a:p>
          <a:p>
            <a:pPr lvl="1">
              <a:buSzTx/>
            </a:pPr>
            <a:r>
              <a:rPr lang="de-CH" sz="2000" dirty="0" err="1" smtClean="0">
                <a:solidFill>
                  <a:srgbClr val="0066CC"/>
                </a:solidFill>
              </a:rPr>
              <a:t>Left</a:t>
            </a:r>
            <a:r>
              <a:rPr lang="de-CH" sz="2000" dirty="0" smtClean="0">
                <a:solidFill>
                  <a:srgbClr val="0066CC"/>
                </a:solidFill>
              </a:rPr>
              <a:t> </a:t>
            </a:r>
            <a:r>
              <a:rPr lang="de-CH" sz="2000" dirty="0" err="1" smtClean="0">
                <a:solidFill>
                  <a:srgbClr val="0066CC"/>
                </a:solidFill>
              </a:rPr>
              <a:t>overs</a:t>
            </a:r>
            <a:endParaRPr lang="de-CH" sz="2000" dirty="0" smtClean="0">
              <a:solidFill>
                <a:srgbClr val="0066CC"/>
              </a:solidFill>
            </a:endParaRPr>
          </a:p>
          <a:p>
            <a:pPr>
              <a:buClr>
                <a:schemeClr val="accent1"/>
              </a:buClr>
              <a:buSzTx/>
            </a:pPr>
            <a:r>
              <a:rPr lang="de-CH" sz="2000" b="1" dirty="0" err="1" smtClean="0">
                <a:solidFill>
                  <a:srgbClr val="0066CC"/>
                </a:solidFill>
              </a:rPr>
              <a:t>Animal</a:t>
            </a:r>
            <a:r>
              <a:rPr lang="de-CH" sz="2000" b="1" dirty="0" smtClean="0">
                <a:solidFill>
                  <a:srgbClr val="0066CC"/>
                </a:solidFill>
              </a:rPr>
              <a:t> </a:t>
            </a:r>
            <a:r>
              <a:rPr lang="de-CH" sz="2000" b="1" dirty="0" err="1" smtClean="0">
                <a:solidFill>
                  <a:srgbClr val="0066CC"/>
                </a:solidFill>
              </a:rPr>
              <a:t>diseases</a:t>
            </a:r>
            <a:endParaRPr lang="de-CH" sz="2000" b="1" dirty="0" smtClean="0">
              <a:solidFill>
                <a:srgbClr val="0066CC"/>
              </a:solidFill>
            </a:endParaRPr>
          </a:p>
          <a:p>
            <a:pPr>
              <a:buClr>
                <a:schemeClr val="accent1"/>
              </a:buClr>
              <a:buSzTx/>
            </a:pPr>
            <a:endParaRPr lang="de-DE" sz="2000" b="1" dirty="0" smtClean="0">
              <a:solidFill>
                <a:srgbClr val="0066CC"/>
              </a:solidFill>
            </a:endParaRPr>
          </a:p>
        </p:txBody>
      </p:sp>
      <p:pic>
        <p:nvPicPr>
          <p:cNvPr id="25603" name="Picture 4"/>
          <p:cNvPicPr>
            <a:picLocks noChangeAspect="1" noChangeArrowheads="1"/>
          </p:cNvPicPr>
          <p:nvPr/>
        </p:nvPicPr>
        <p:blipFill>
          <a:blip r:embed="rId2" cstate="print"/>
          <a:srcRect/>
          <a:stretch>
            <a:fillRect/>
          </a:stretch>
        </p:blipFill>
        <p:spPr bwMode="auto">
          <a:xfrm>
            <a:off x="4716463" y="3468688"/>
            <a:ext cx="4124325" cy="3344862"/>
          </a:xfrm>
          <a:prstGeom prst="rect">
            <a:avLst/>
          </a:prstGeom>
          <a:noFill/>
          <a:ln w="9525">
            <a:noFill/>
            <a:miter lim="800000"/>
            <a:headEnd/>
            <a:tailEnd/>
          </a:ln>
        </p:spPr>
      </p:pic>
      <p:sp>
        <p:nvSpPr>
          <p:cNvPr id="25604" name="AutoShape 5"/>
          <p:cNvSpPr>
            <a:spLocks noChangeArrowheads="1"/>
          </p:cNvSpPr>
          <p:nvPr/>
        </p:nvSpPr>
        <p:spPr bwMode="auto">
          <a:xfrm>
            <a:off x="5691188" y="6348413"/>
            <a:ext cx="2200275" cy="142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lgn="ctr">
            <a:solidFill>
              <a:schemeClr val="bg2"/>
            </a:solidFill>
            <a:miter lim="800000"/>
            <a:headEnd/>
            <a:tailEnd/>
          </a:ln>
        </p:spPr>
        <p:txBody>
          <a:bodyPr wrap="none" lIns="90000" tIns="46800" rIns="90000" bIns="46800" anchor="ctr"/>
          <a:lstStyle/>
          <a:p>
            <a:pPr algn="ctr" defTabSz="871538"/>
            <a:endParaRPr lang="de-DE" sz="1100">
              <a:solidFill>
                <a:srgbClr val="000066"/>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GB" altLang="zh-CN" sz="4000" b="1" dirty="0" smtClean="0">
                <a:solidFill>
                  <a:schemeClr val="accent1">
                    <a:lumMod val="50000"/>
                  </a:schemeClr>
                </a:solidFill>
              </a:rPr>
              <a:t>GFSI Adding Value … </a:t>
            </a:r>
          </a:p>
        </p:txBody>
      </p:sp>
      <p:sp>
        <p:nvSpPr>
          <p:cNvPr id="31747" name="Rectangle 3"/>
          <p:cNvSpPr>
            <a:spLocks noGrp="1" noChangeArrowheads="1"/>
          </p:cNvSpPr>
          <p:nvPr>
            <p:ph type="body" idx="1"/>
          </p:nvPr>
        </p:nvSpPr>
        <p:spPr>
          <a:xfrm>
            <a:off x="611560" y="1700808"/>
            <a:ext cx="7924800" cy="4419600"/>
          </a:xfrm>
        </p:spPr>
        <p:txBody>
          <a:bodyPr/>
          <a:lstStyle/>
          <a:p>
            <a:pPr eaLnBrk="1" hangingPunct="1">
              <a:lnSpc>
                <a:spcPct val="90000"/>
              </a:lnSpc>
              <a:buClr>
                <a:schemeClr val="accent1">
                  <a:lumMod val="50000"/>
                </a:schemeClr>
              </a:buClr>
              <a:buSzPct val="60000"/>
              <a:buFont typeface="Wingdings" pitchFamily="2" charset="2"/>
              <a:buChar char="Ø"/>
              <a:defRPr/>
            </a:pPr>
            <a:r>
              <a:rPr lang="en-GB" sz="2600" dirty="0" smtClean="0">
                <a:solidFill>
                  <a:schemeClr val="accent1">
                    <a:lumMod val="50000"/>
                  </a:schemeClr>
                </a:solidFill>
              </a:rPr>
              <a:t>Less duplication </a:t>
            </a:r>
          </a:p>
          <a:p>
            <a:pPr eaLnBrk="1" hangingPunct="1">
              <a:lnSpc>
                <a:spcPct val="90000"/>
              </a:lnSpc>
              <a:buClr>
                <a:schemeClr val="accent1">
                  <a:lumMod val="50000"/>
                </a:schemeClr>
              </a:buClr>
              <a:buSzPct val="60000"/>
              <a:buFont typeface="Wingdings" pitchFamily="2" charset="2"/>
              <a:buChar char="Ø"/>
              <a:defRPr/>
            </a:pPr>
            <a:r>
              <a:rPr lang="en-GB" sz="2600" dirty="0" smtClean="0">
                <a:solidFill>
                  <a:schemeClr val="accent1">
                    <a:lumMod val="50000"/>
                  </a:schemeClr>
                </a:solidFill>
              </a:rPr>
              <a:t>Driving consistency in the content of the standards</a:t>
            </a:r>
          </a:p>
          <a:p>
            <a:pPr eaLnBrk="1" hangingPunct="1">
              <a:lnSpc>
                <a:spcPct val="90000"/>
              </a:lnSpc>
              <a:buClr>
                <a:schemeClr val="accent1">
                  <a:lumMod val="50000"/>
                </a:schemeClr>
              </a:buClr>
              <a:buSzPct val="60000"/>
              <a:buFont typeface="Wingdings" pitchFamily="2" charset="2"/>
              <a:buChar char="Ø"/>
              <a:defRPr/>
            </a:pPr>
            <a:r>
              <a:rPr lang="en-GB" sz="2600" dirty="0" smtClean="0">
                <a:solidFill>
                  <a:schemeClr val="accent1">
                    <a:lumMod val="50000"/>
                  </a:schemeClr>
                </a:solidFill>
              </a:rPr>
              <a:t>Healthy competition between existing schemes, driving continuous improvement in the delivery of the standards with checks and balances where required</a:t>
            </a:r>
          </a:p>
          <a:p>
            <a:pPr eaLnBrk="1" hangingPunct="1">
              <a:lnSpc>
                <a:spcPct val="90000"/>
              </a:lnSpc>
              <a:buClr>
                <a:schemeClr val="accent1">
                  <a:lumMod val="50000"/>
                </a:schemeClr>
              </a:buClr>
              <a:buSzPct val="60000"/>
              <a:buFont typeface="Wingdings" pitchFamily="2" charset="2"/>
              <a:buChar char="Ø"/>
              <a:defRPr/>
            </a:pPr>
            <a:r>
              <a:rPr lang="en-GB" sz="2600" dirty="0" smtClean="0">
                <a:solidFill>
                  <a:schemeClr val="accent1">
                    <a:lumMod val="50000"/>
                  </a:schemeClr>
                </a:solidFill>
              </a:rPr>
              <a:t>More cost efficiency in the supply chain and fewer audits for suppliers</a:t>
            </a:r>
          </a:p>
          <a:p>
            <a:pPr eaLnBrk="1" hangingPunct="1">
              <a:lnSpc>
                <a:spcPct val="90000"/>
              </a:lnSpc>
              <a:buClr>
                <a:schemeClr val="accent1">
                  <a:lumMod val="50000"/>
                </a:schemeClr>
              </a:buClr>
              <a:buSzPct val="60000"/>
              <a:buFont typeface="Wingdings" pitchFamily="2" charset="2"/>
              <a:buChar char="Ø"/>
              <a:defRPr/>
            </a:pPr>
            <a:r>
              <a:rPr lang="en-GB" sz="2600" dirty="0" smtClean="0">
                <a:solidFill>
                  <a:schemeClr val="accent1">
                    <a:lumMod val="50000"/>
                  </a:schemeClr>
                </a:solidFill>
              </a:rPr>
              <a:t>Comparable audit approach and results</a:t>
            </a:r>
          </a:p>
          <a:p>
            <a:pPr eaLnBrk="1" hangingPunct="1">
              <a:lnSpc>
                <a:spcPct val="90000"/>
              </a:lnSpc>
              <a:buClr>
                <a:schemeClr val="accent1">
                  <a:lumMod val="50000"/>
                </a:schemeClr>
              </a:buClr>
              <a:buSzPct val="60000"/>
              <a:buFont typeface="Wingdings" pitchFamily="2" charset="2"/>
              <a:buChar char="Ø"/>
              <a:defRPr/>
            </a:pPr>
            <a:r>
              <a:rPr lang="en-GB" sz="2600" dirty="0" smtClean="0">
                <a:solidFill>
                  <a:schemeClr val="accent1">
                    <a:lumMod val="50000"/>
                  </a:schemeClr>
                </a:solidFill>
              </a:rPr>
              <a:t>Flexible approach to all suppliers globally</a:t>
            </a:r>
          </a:p>
          <a:p>
            <a:pPr eaLnBrk="1" hangingPunct="1">
              <a:lnSpc>
                <a:spcPct val="90000"/>
              </a:lnSpc>
              <a:buClr>
                <a:schemeClr val="accent1">
                  <a:lumMod val="50000"/>
                </a:schemeClr>
              </a:buClr>
              <a:buSzPct val="60000"/>
              <a:buFont typeface="Wingdings" pitchFamily="2" charset="2"/>
              <a:buChar char="Ø"/>
              <a:defRPr/>
            </a:pPr>
            <a:r>
              <a:rPr lang="en-GB" sz="2600" dirty="0" smtClean="0">
                <a:solidFill>
                  <a:schemeClr val="accent1">
                    <a:lumMod val="50000"/>
                  </a:schemeClr>
                </a:solidFill>
              </a:rPr>
              <a:t>Confidence in sourcing and safer food for the consumer</a:t>
            </a:r>
          </a:p>
          <a:p>
            <a:pPr algn="ctr" eaLnBrk="1" hangingPunct="1">
              <a:lnSpc>
                <a:spcPct val="90000"/>
              </a:lnSpc>
              <a:buClr>
                <a:schemeClr val="accent1">
                  <a:lumMod val="50000"/>
                </a:schemeClr>
              </a:buClr>
              <a:buSzPct val="60000"/>
              <a:buFont typeface="Wingdings" pitchFamily="2" charset="2"/>
              <a:buChar char="Ø"/>
              <a:defRPr/>
            </a:pPr>
            <a:endParaRPr lang="en-GB" sz="2800" dirty="0" smtClean="0">
              <a:solidFill>
                <a:schemeClr val="accent1">
                  <a:lumMod val="50000"/>
                </a:schemeClr>
              </a:solidFill>
            </a:endParaRPr>
          </a:p>
          <a:p>
            <a:pPr eaLnBrk="1" hangingPunct="1">
              <a:lnSpc>
                <a:spcPct val="90000"/>
              </a:lnSpc>
              <a:buClr>
                <a:schemeClr val="accent1">
                  <a:lumMod val="50000"/>
                </a:schemeClr>
              </a:buClr>
              <a:buSzPct val="60000"/>
              <a:buFont typeface="Wingdings" pitchFamily="2" charset="2"/>
              <a:buChar char="Ø"/>
              <a:defRPr/>
            </a:pPr>
            <a:endParaRPr lang="en-GB" sz="2800" dirty="0" smtClean="0">
              <a:solidFill>
                <a:schemeClr val="accent1">
                  <a:lumMod val="50000"/>
                </a:schemeClr>
              </a:solidFill>
            </a:endParaRPr>
          </a:p>
        </p:txBody>
      </p:sp>
      <p:pic>
        <p:nvPicPr>
          <p:cNvPr id="66564" name="Image 4" descr="LOGO FORUM.jpg"/>
          <p:cNvPicPr>
            <a:picLocks noChangeAspect="1"/>
          </p:cNvPicPr>
          <p:nvPr/>
        </p:nvPicPr>
        <p:blipFill>
          <a:blip r:embed="rId3" cstate="print"/>
          <a:srcRect/>
          <a:stretch>
            <a:fillRect/>
          </a:stretch>
        </p:blipFill>
        <p:spPr bwMode="auto">
          <a:xfrm>
            <a:off x="7380312" y="5949280"/>
            <a:ext cx="1582737"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a:defRPr/>
            </a:pPr>
            <a:r>
              <a:rPr lang="fr-FR" altLang="zh-CN" sz="4000" b="1" dirty="0" smtClean="0">
                <a:solidFill>
                  <a:schemeClr val="accent1">
                    <a:lumMod val="50000"/>
                  </a:schemeClr>
                </a:solidFill>
              </a:rPr>
              <a:t>For more information:</a:t>
            </a:r>
          </a:p>
        </p:txBody>
      </p:sp>
      <p:sp>
        <p:nvSpPr>
          <p:cNvPr id="31747" name="Espace réservé du contenu 2"/>
          <p:cNvSpPr>
            <a:spLocks noGrp="1"/>
          </p:cNvSpPr>
          <p:nvPr>
            <p:ph idx="1"/>
          </p:nvPr>
        </p:nvSpPr>
        <p:spPr>
          <a:xfrm>
            <a:off x="357188" y="1643063"/>
            <a:ext cx="8572500" cy="4605337"/>
          </a:xfrm>
        </p:spPr>
        <p:txBody>
          <a:bodyPr/>
          <a:lstStyle/>
          <a:p>
            <a:pPr>
              <a:buFont typeface="Wingdings" pitchFamily="2" charset="2"/>
              <a:buNone/>
              <a:defRPr/>
            </a:pPr>
            <a:endParaRPr lang="fr-FR" sz="1500" dirty="0" smtClean="0">
              <a:solidFill>
                <a:schemeClr val="accent1">
                  <a:lumMod val="50000"/>
                </a:schemeClr>
              </a:solidFill>
            </a:endParaRPr>
          </a:p>
          <a:p>
            <a:pPr algn="ctr">
              <a:buFont typeface="Wingdings" pitchFamily="2" charset="2"/>
              <a:buNone/>
              <a:defRPr/>
            </a:pPr>
            <a:r>
              <a:rPr lang="fr-FR" sz="4000" b="1" dirty="0" err="1" smtClean="0">
                <a:solidFill>
                  <a:schemeClr val="accent1">
                    <a:lumMod val="50000"/>
                  </a:schemeClr>
                </a:solidFill>
                <a:latin typeface="+mj-lt"/>
                <a:ea typeface="+mj-ea"/>
                <a:cs typeface="+mj-cs"/>
              </a:rPr>
              <a:t>Websites</a:t>
            </a:r>
            <a:endParaRPr lang="fr-FR" sz="4000" b="1" dirty="0" smtClean="0">
              <a:solidFill>
                <a:schemeClr val="accent1">
                  <a:lumMod val="50000"/>
                </a:schemeClr>
              </a:solidFill>
              <a:latin typeface="+mj-lt"/>
              <a:ea typeface="+mj-ea"/>
              <a:cs typeface="+mj-cs"/>
            </a:endParaRPr>
          </a:p>
          <a:p>
            <a:pPr algn="ctr">
              <a:buFont typeface="Wingdings" pitchFamily="2" charset="2"/>
              <a:buNone/>
              <a:defRPr/>
            </a:pPr>
            <a:r>
              <a:rPr lang="fr-FR" sz="3400" dirty="0" smtClean="0">
                <a:solidFill>
                  <a:schemeClr val="accent1">
                    <a:lumMod val="50000"/>
                  </a:schemeClr>
                </a:solidFill>
              </a:rPr>
              <a:t>www.mygfsi.com</a:t>
            </a:r>
          </a:p>
          <a:p>
            <a:pPr algn="ctr">
              <a:buFont typeface="Wingdings" pitchFamily="2" charset="2"/>
              <a:buNone/>
              <a:defRPr/>
            </a:pPr>
            <a:r>
              <a:rPr lang="fr-FR" sz="3400" dirty="0" smtClean="0">
                <a:solidFill>
                  <a:schemeClr val="accent1">
                    <a:lumMod val="50000"/>
                  </a:schemeClr>
                </a:solidFill>
              </a:rPr>
              <a:t>www.tcgffoodsafety.com</a:t>
            </a:r>
          </a:p>
          <a:p>
            <a:pPr algn="ctr">
              <a:buFont typeface="Wingdings" pitchFamily="2" charset="2"/>
              <a:buNone/>
              <a:defRPr/>
            </a:pPr>
            <a:r>
              <a:rPr lang="fr-FR" sz="4000" b="1" dirty="0" smtClean="0">
                <a:solidFill>
                  <a:schemeClr val="accent1">
                    <a:lumMod val="50000"/>
                  </a:schemeClr>
                </a:solidFill>
                <a:latin typeface="+mj-lt"/>
                <a:ea typeface="+mj-ea"/>
                <a:cs typeface="+mj-cs"/>
              </a:rPr>
              <a:t>Email </a:t>
            </a:r>
          </a:p>
          <a:p>
            <a:pPr algn="ctr">
              <a:buFont typeface="Wingdings" pitchFamily="2" charset="2"/>
              <a:buNone/>
              <a:defRPr/>
            </a:pPr>
            <a:r>
              <a:rPr lang="fr-FR" sz="3400" dirty="0" smtClean="0">
                <a:solidFill>
                  <a:schemeClr val="accent1">
                    <a:lumMod val="50000"/>
                  </a:schemeClr>
                </a:solidFill>
              </a:rPr>
              <a:t>gfsinfo@theconsumergoodsforum.com</a:t>
            </a:r>
          </a:p>
          <a:p>
            <a:pPr>
              <a:buFont typeface="Wingdings" pitchFamily="2" charset="2"/>
              <a:buNone/>
              <a:defRPr/>
            </a:pPr>
            <a:endParaRPr lang="fr-FR" dirty="0" smtClean="0">
              <a:solidFill>
                <a:schemeClr val="accent1">
                  <a:lumMod val="50000"/>
                </a:schemeClr>
              </a:solidFill>
            </a:endParaRPr>
          </a:p>
          <a:p>
            <a:pPr>
              <a:buFont typeface="Wingdings" pitchFamily="2" charset="2"/>
              <a:buNone/>
              <a:defRPr/>
            </a:pPr>
            <a:endParaRPr lang="fr-FR" sz="2800" dirty="0" smtClean="0">
              <a:solidFill>
                <a:schemeClr val="accent1">
                  <a:lumMod val="50000"/>
                </a:schemeClr>
              </a:solidFill>
            </a:endParaRPr>
          </a:p>
          <a:p>
            <a:pPr>
              <a:buFont typeface="Wingdings" pitchFamily="2" charset="2"/>
              <a:buNone/>
              <a:defRPr/>
            </a:pPr>
            <a:endParaRPr lang="fr-FR" dirty="0" smtClean="0">
              <a:solidFill>
                <a:schemeClr val="accent1">
                  <a:lumMod val="50000"/>
                </a:schemeClr>
              </a:solidFill>
            </a:endParaRPr>
          </a:p>
        </p:txBody>
      </p:sp>
      <p:pic>
        <p:nvPicPr>
          <p:cNvPr id="67588" name="Image 4" descr="LOGO FORUM.jpg"/>
          <p:cNvPicPr>
            <a:picLocks noChangeAspect="1"/>
          </p:cNvPicPr>
          <p:nvPr/>
        </p:nvPicPr>
        <p:blipFill>
          <a:blip r:embed="rId2" cstate="print"/>
          <a:srcRect/>
          <a:stretch>
            <a:fillRect/>
          </a:stretch>
        </p:blipFill>
        <p:spPr bwMode="auto">
          <a:xfrm>
            <a:off x="7358063" y="6000750"/>
            <a:ext cx="1582737"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533400"/>
            <a:ext cx="8431088" cy="990600"/>
          </a:xfrm>
        </p:spPr>
        <p:txBody>
          <a:bodyPr/>
          <a:lstStyle/>
          <a:p>
            <a:r>
              <a:rPr lang="fr-FR" sz="4000" b="1" dirty="0" smtClean="0">
                <a:solidFill>
                  <a:schemeClr val="accent1">
                    <a:lumMod val="50000"/>
                  </a:schemeClr>
                </a:solidFill>
              </a:rPr>
              <a:t>GFSI – A </a:t>
            </a:r>
            <a:r>
              <a:rPr lang="fr-FR" sz="4000" b="1" dirty="0" err="1" smtClean="0">
                <a:solidFill>
                  <a:schemeClr val="accent1">
                    <a:lumMod val="50000"/>
                  </a:schemeClr>
                </a:solidFill>
              </a:rPr>
              <a:t>Shared</a:t>
            </a:r>
            <a:r>
              <a:rPr lang="fr-FR" sz="4000" b="1" dirty="0" smtClean="0">
                <a:solidFill>
                  <a:schemeClr val="accent1">
                    <a:lumMod val="50000"/>
                  </a:schemeClr>
                </a:solidFill>
              </a:rPr>
              <a:t> </a:t>
            </a:r>
            <a:r>
              <a:rPr lang="fr-FR" sz="4000" b="1" dirty="0" err="1" smtClean="0">
                <a:solidFill>
                  <a:schemeClr val="accent1">
                    <a:lumMod val="50000"/>
                  </a:schemeClr>
                </a:solidFill>
              </a:rPr>
              <a:t>Responsibility</a:t>
            </a:r>
            <a:endParaRPr lang="fr-FR" sz="4000" b="1" dirty="0">
              <a:solidFill>
                <a:schemeClr val="accent1">
                  <a:lumMod val="50000"/>
                </a:schemeClr>
              </a:solidFill>
            </a:endParaRPr>
          </a:p>
        </p:txBody>
      </p:sp>
      <p:sp>
        <p:nvSpPr>
          <p:cNvPr id="3" name="Espace réservé du contenu 2"/>
          <p:cNvSpPr>
            <a:spLocks noGrp="1"/>
          </p:cNvSpPr>
          <p:nvPr>
            <p:ph sz="half" idx="1"/>
          </p:nvPr>
        </p:nvSpPr>
        <p:spPr>
          <a:xfrm>
            <a:off x="179512" y="1828800"/>
            <a:ext cx="8712968" cy="4419600"/>
          </a:xfrm>
        </p:spPr>
        <p:txBody>
          <a:bodyPr/>
          <a:lstStyle/>
          <a:p>
            <a:pPr>
              <a:buClr>
                <a:schemeClr val="accent1">
                  <a:lumMod val="50000"/>
                </a:schemeClr>
              </a:buClr>
              <a:buNone/>
            </a:pPr>
            <a:r>
              <a:rPr lang="fr-FR" dirty="0" smtClean="0">
                <a:solidFill>
                  <a:schemeClr val="accent1">
                    <a:lumMod val="50000"/>
                  </a:schemeClr>
                </a:solidFill>
              </a:rPr>
              <a:t>	In </a:t>
            </a:r>
            <a:r>
              <a:rPr lang="fr-FR" dirty="0" err="1" smtClean="0">
                <a:solidFill>
                  <a:schemeClr val="accent1">
                    <a:lumMod val="50000"/>
                  </a:schemeClr>
                </a:solidFill>
              </a:rPr>
              <a:t>order</a:t>
            </a:r>
            <a:r>
              <a:rPr lang="fr-FR" dirty="0" smtClean="0">
                <a:solidFill>
                  <a:schemeClr val="accent1">
                    <a:lumMod val="50000"/>
                  </a:schemeClr>
                </a:solidFill>
              </a:rPr>
              <a:t> to </a:t>
            </a:r>
            <a:r>
              <a:rPr lang="fr-FR" dirty="0" err="1" smtClean="0">
                <a:solidFill>
                  <a:schemeClr val="accent1">
                    <a:lumMod val="50000"/>
                  </a:schemeClr>
                </a:solidFill>
              </a:rPr>
              <a:t>meet</a:t>
            </a:r>
            <a:r>
              <a:rPr lang="fr-FR" dirty="0" smtClean="0">
                <a:solidFill>
                  <a:schemeClr val="accent1">
                    <a:lumMod val="50000"/>
                  </a:schemeClr>
                </a:solidFill>
              </a:rPr>
              <a:t> consumer expectations, a global solution </a:t>
            </a:r>
            <a:r>
              <a:rPr lang="fr-FR" dirty="0" err="1" smtClean="0">
                <a:solidFill>
                  <a:schemeClr val="accent1">
                    <a:lumMod val="50000"/>
                  </a:schemeClr>
                </a:solidFill>
              </a:rPr>
              <a:t>is</a:t>
            </a:r>
            <a:r>
              <a:rPr lang="fr-FR" dirty="0" smtClean="0">
                <a:solidFill>
                  <a:schemeClr val="accent1">
                    <a:lumMod val="50000"/>
                  </a:schemeClr>
                </a:solidFill>
              </a:rPr>
              <a:t> </a:t>
            </a:r>
            <a:r>
              <a:rPr lang="fr-FR" dirty="0" err="1" smtClean="0">
                <a:solidFill>
                  <a:schemeClr val="accent1">
                    <a:lumMod val="50000"/>
                  </a:schemeClr>
                </a:solidFill>
              </a:rPr>
              <a:t>key</a:t>
            </a:r>
            <a:r>
              <a:rPr lang="fr-FR" dirty="0" smtClean="0">
                <a:solidFill>
                  <a:schemeClr val="accent1">
                    <a:lumMod val="50000"/>
                  </a:schemeClr>
                </a:solidFill>
              </a:rPr>
              <a:t>.</a:t>
            </a:r>
            <a:endParaRPr lang="fr-FR" dirty="0">
              <a:solidFill>
                <a:schemeClr val="accent1">
                  <a:lumMod val="50000"/>
                </a:schemeClr>
              </a:solidFill>
            </a:endParaRPr>
          </a:p>
        </p:txBody>
      </p:sp>
      <p:sp>
        <p:nvSpPr>
          <p:cNvPr id="4" name="Espace réservé du contenu 3"/>
          <p:cNvSpPr>
            <a:spLocks noGrp="1"/>
          </p:cNvSpPr>
          <p:nvPr>
            <p:ph sz="half" idx="2"/>
          </p:nvPr>
        </p:nvSpPr>
        <p:spPr>
          <a:xfrm>
            <a:off x="251520" y="2276872"/>
            <a:ext cx="3600400" cy="3683496"/>
          </a:xfrm>
        </p:spPr>
        <p:txBody>
          <a:bodyPr/>
          <a:lstStyle/>
          <a:p>
            <a:pPr>
              <a:buClr>
                <a:schemeClr val="accent1">
                  <a:lumMod val="50000"/>
                </a:schemeClr>
              </a:buClr>
              <a:buFont typeface="Wingdings" pitchFamily="2" charset="2"/>
              <a:buChar char="Ø"/>
            </a:pPr>
            <a:endParaRPr lang="fr-FR" sz="2400" dirty="0" smtClean="0">
              <a:solidFill>
                <a:schemeClr val="accent1">
                  <a:lumMod val="50000"/>
                </a:schemeClr>
              </a:solidFill>
            </a:endParaRPr>
          </a:p>
          <a:p>
            <a:pPr>
              <a:buClr>
                <a:schemeClr val="accent1">
                  <a:lumMod val="50000"/>
                </a:schemeClr>
              </a:buClr>
              <a:buFont typeface="Wingdings" pitchFamily="2" charset="2"/>
              <a:buChar char="Ø"/>
            </a:pPr>
            <a:endParaRPr lang="fr-FR" sz="2400" dirty="0" smtClean="0">
              <a:solidFill>
                <a:schemeClr val="accent1">
                  <a:lumMod val="50000"/>
                </a:schemeClr>
              </a:solidFill>
            </a:endParaRPr>
          </a:p>
          <a:p>
            <a:pPr>
              <a:buClr>
                <a:schemeClr val="accent1">
                  <a:lumMod val="50000"/>
                </a:schemeClr>
              </a:buClr>
              <a:buNone/>
            </a:pPr>
            <a:r>
              <a:rPr lang="fr-FR" sz="2400" dirty="0" smtClean="0">
                <a:solidFill>
                  <a:schemeClr val="accent1">
                    <a:lumMod val="50000"/>
                  </a:schemeClr>
                </a:solidFill>
              </a:rPr>
              <a:t>	</a:t>
            </a:r>
            <a:r>
              <a:rPr lang="fr-FR" dirty="0" smtClean="0">
                <a:solidFill>
                  <a:srgbClr val="0070C0"/>
                </a:solidFill>
              </a:rPr>
              <a:t>GFSI </a:t>
            </a:r>
            <a:r>
              <a:rPr lang="fr-FR" dirty="0" err="1" smtClean="0">
                <a:solidFill>
                  <a:srgbClr val="0070C0"/>
                </a:solidFill>
              </a:rPr>
              <a:t>is</a:t>
            </a:r>
            <a:r>
              <a:rPr lang="fr-FR" dirty="0" smtClean="0">
                <a:solidFill>
                  <a:srgbClr val="0070C0"/>
                </a:solidFill>
              </a:rPr>
              <a:t> a multi-</a:t>
            </a:r>
            <a:r>
              <a:rPr lang="fr-FR" dirty="0" err="1" smtClean="0">
                <a:solidFill>
                  <a:srgbClr val="0070C0"/>
                </a:solidFill>
              </a:rPr>
              <a:t>stakeholder</a:t>
            </a:r>
            <a:r>
              <a:rPr lang="fr-FR" dirty="0" smtClean="0">
                <a:solidFill>
                  <a:srgbClr val="0070C0"/>
                </a:solidFill>
              </a:rPr>
              <a:t> </a:t>
            </a:r>
            <a:r>
              <a:rPr lang="fr-FR" dirty="0" err="1" smtClean="0">
                <a:solidFill>
                  <a:srgbClr val="0070C0"/>
                </a:solidFill>
              </a:rPr>
              <a:t>approach</a:t>
            </a:r>
            <a:r>
              <a:rPr lang="fr-FR" dirty="0" smtClean="0">
                <a:solidFill>
                  <a:srgbClr val="0070C0"/>
                </a:solidFill>
              </a:rPr>
              <a:t> </a:t>
            </a:r>
            <a:r>
              <a:rPr lang="fr-FR" dirty="0" err="1" smtClean="0">
                <a:solidFill>
                  <a:srgbClr val="0070C0"/>
                </a:solidFill>
              </a:rPr>
              <a:t>involving</a:t>
            </a:r>
            <a:r>
              <a:rPr lang="fr-FR" dirty="0" smtClean="0">
                <a:solidFill>
                  <a:srgbClr val="0070C0"/>
                </a:solidFill>
              </a:rPr>
              <a:t> the </a:t>
            </a:r>
            <a:r>
              <a:rPr lang="fr-FR" dirty="0" err="1" smtClean="0">
                <a:solidFill>
                  <a:srgbClr val="0070C0"/>
                </a:solidFill>
              </a:rPr>
              <a:t>whole</a:t>
            </a:r>
            <a:r>
              <a:rPr lang="fr-FR" dirty="0" smtClean="0">
                <a:solidFill>
                  <a:srgbClr val="0070C0"/>
                </a:solidFill>
              </a:rPr>
              <a:t> </a:t>
            </a:r>
            <a:r>
              <a:rPr lang="fr-FR" dirty="0" err="1" smtClean="0">
                <a:solidFill>
                  <a:srgbClr val="0070C0"/>
                </a:solidFill>
              </a:rPr>
              <a:t>supply</a:t>
            </a:r>
            <a:r>
              <a:rPr lang="fr-FR" dirty="0" smtClean="0">
                <a:solidFill>
                  <a:srgbClr val="0070C0"/>
                </a:solidFill>
              </a:rPr>
              <a:t> </a:t>
            </a:r>
            <a:r>
              <a:rPr lang="fr-FR" dirty="0" err="1" smtClean="0">
                <a:solidFill>
                  <a:srgbClr val="0070C0"/>
                </a:solidFill>
              </a:rPr>
              <a:t>chain</a:t>
            </a:r>
            <a:endParaRPr lang="fr-FR" dirty="0" smtClean="0">
              <a:solidFill>
                <a:srgbClr val="0070C0"/>
              </a:solidFill>
            </a:endParaRPr>
          </a:p>
          <a:p>
            <a:pPr lvl="1">
              <a:buClr>
                <a:schemeClr val="accent1">
                  <a:lumMod val="50000"/>
                </a:schemeClr>
              </a:buClr>
              <a:buFont typeface="Wingdings" pitchFamily="2" charset="2"/>
              <a:buChar char="Ø"/>
            </a:pPr>
            <a:endParaRPr lang="fr-FR" sz="1600" dirty="0" smtClean="0">
              <a:solidFill>
                <a:schemeClr val="accent1">
                  <a:lumMod val="50000"/>
                </a:schemeClr>
              </a:solidFill>
            </a:endParaRPr>
          </a:p>
          <a:p>
            <a:pPr>
              <a:buNone/>
            </a:pPr>
            <a:endParaRPr lang="fr-FR" dirty="0"/>
          </a:p>
        </p:txBody>
      </p:sp>
      <p:pic>
        <p:nvPicPr>
          <p:cNvPr id="5" name="Image 19" descr="LOGO FORUM.jpg"/>
          <p:cNvPicPr>
            <a:picLocks noChangeAspect="1"/>
          </p:cNvPicPr>
          <p:nvPr/>
        </p:nvPicPr>
        <p:blipFill>
          <a:blip r:embed="rId2" cstate="print"/>
          <a:srcRect/>
          <a:stretch>
            <a:fillRect/>
          </a:stretch>
        </p:blipFill>
        <p:spPr bwMode="auto">
          <a:xfrm>
            <a:off x="7358063" y="6000750"/>
            <a:ext cx="1582737" cy="581025"/>
          </a:xfrm>
          <a:prstGeom prst="rect">
            <a:avLst/>
          </a:prstGeom>
          <a:noFill/>
          <a:ln w="9525">
            <a:noFill/>
            <a:miter lim="800000"/>
            <a:headEnd/>
            <a:tailEnd/>
          </a:ln>
        </p:spPr>
      </p:pic>
      <p:pic>
        <p:nvPicPr>
          <p:cNvPr id="6" name="Image 5" descr="Sans titre-1.jpg"/>
          <p:cNvPicPr>
            <a:picLocks noChangeAspect="1"/>
          </p:cNvPicPr>
          <p:nvPr/>
        </p:nvPicPr>
        <p:blipFill>
          <a:blip r:embed="rId3" cstate="print"/>
          <a:stretch>
            <a:fillRect/>
          </a:stretch>
        </p:blipFill>
        <p:spPr>
          <a:xfrm>
            <a:off x="4147978" y="4049688"/>
            <a:ext cx="4996022" cy="28083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14313" y="1643063"/>
            <a:ext cx="8358187" cy="4857750"/>
          </a:xfrm>
        </p:spPr>
        <p:txBody>
          <a:bodyPr/>
          <a:lstStyle/>
          <a:p>
            <a:pPr eaLnBrk="1" hangingPunct="1">
              <a:lnSpc>
                <a:spcPct val="80000"/>
              </a:lnSpc>
              <a:buClr>
                <a:schemeClr val="accent1">
                  <a:lumMod val="50000"/>
                </a:schemeClr>
              </a:buClr>
              <a:buFont typeface="Wingdings" pitchFamily="2" charset="2"/>
              <a:buChar char="Ø"/>
              <a:defRPr/>
            </a:pPr>
            <a:endParaRPr lang="en-GB" sz="1000" dirty="0" smtClean="0">
              <a:solidFill>
                <a:schemeClr val="accent1">
                  <a:lumMod val="50000"/>
                </a:schemeClr>
              </a:solidFill>
            </a:endParaRPr>
          </a:p>
          <a:p>
            <a:pPr>
              <a:lnSpc>
                <a:spcPct val="80000"/>
              </a:lnSpc>
              <a:buClr>
                <a:schemeClr val="accent1">
                  <a:lumMod val="50000"/>
                </a:schemeClr>
              </a:buClr>
              <a:buFont typeface="Wingdings" pitchFamily="2" charset="2"/>
              <a:buChar char="Ø"/>
              <a:defRPr/>
            </a:pPr>
            <a:r>
              <a:rPr lang="en-US" sz="1800" dirty="0" smtClean="0">
                <a:solidFill>
                  <a:srgbClr val="0070C0"/>
                </a:solidFill>
              </a:rPr>
              <a:t>An independent global parity-based Consumer Goods network</a:t>
            </a:r>
          </a:p>
          <a:p>
            <a:pPr>
              <a:lnSpc>
                <a:spcPct val="80000"/>
              </a:lnSpc>
              <a:buClr>
                <a:schemeClr val="accent1">
                  <a:lumMod val="50000"/>
                </a:schemeClr>
              </a:buClr>
              <a:buFont typeface="Wingdings" pitchFamily="2" charset="2"/>
              <a:buChar char="Ø"/>
              <a:defRPr/>
            </a:pPr>
            <a:r>
              <a:rPr lang="fr-FR" sz="1800" dirty="0" smtClean="0">
                <a:solidFill>
                  <a:srgbClr val="0070C0"/>
                </a:solidFill>
              </a:rPr>
              <a:t>Over 650 </a:t>
            </a:r>
            <a:r>
              <a:rPr lang="fr-FR" sz="1800" dirty="0" err="1" smtClean="0">
                <a:solidFill>
                  <a:srgbClr val="0070C0"/>
                </a:solidFill>
              </a:rPr>
              <a:t>Members</a:t>
            </a:r>
            <a:endParaRPr lang="fr-FR" sz="1800" dirty="0" smtClean="0">
              <a:solidFill>
                <a:srgbClr val="0070C0"/>
              </a:solidFill>
            </a:endParaRPr>
          </a:p>
          <a:p>
            <a:pPr>
              <a:lnSpc>
                <a:spcPct val="80000"/>
              </a:lnSpc>
              <a:buClr>
                <a:schemeClr val="accent1">
                  <a:lumMod val="50000"/>
                </a:schemeClr>
              </a:buClr>
              <a:buNone/>
              <a:defRPr/>
            </a:pPr>
            <a:endParaRPr lang="fr-FR" sz="1800" dirty="0" smtClean="0">
              <a:solidFill>
                <a:srgbClr val="0070C0"/>
              </a:solidFill>
            </a:endParaRPr>
          </a:p>
        </p:txBody>
      </p:sp>
      <p:sp>
        <p:nvSpPr>
          <p:cNvPr id="4099" name="Rectangle 4"/>
          <p:cNvSpPr>
            <a:spLocks noChangeArrowheads="1"/>
          </p:cNvSpPr>
          <p:nvPr/>
        </p:nvSpPr>
        <p:spPr bwMode="auto">
          <a:xfrm>
            <a:off x="0" y="457200"/>
            <a:ext cx="8929688" cy="1143000"/>
          </a:xfrm>
          <a:prstGeom prst="rect">
            <a:avLst/>
          </a:prstGeom>
          <a:noFill/>
          <a:ln w="9525">
            <a:noFill/>
            <a:miter lim="800000"/>
            <a:headEnd/>
            <a:tailEnd/>
          </a:ln>
        </p:spPr>
        <p:txBody>
          <a:bodyPr anchor="ctr" anchorCtr="1"/>
          <a:lstStyle/>
          <a:p>
            <a:pPr>
              <a:defRPr/>
            </a:pPr>
            <a:r>
              <a:rPr lang="en-GB" sz="4000" b="1" dirty="0">
                <a:solidFill>
                  <a:srgbClr val="0070C0"/>
                </a:solidFill>
                <a:latin typeface="+mj-lt"/>
                <a:ea typeface="+mj-ea"/>
                <a:cs typeface="+mj-cs"/>
              </a:rPr>
              <a:t>GFSI managed by The Consumer Goods Forum (formerly CIES)</a:t>
            </a:r>
            <a:endParaRPr lang="fr-FR" sz="4000" b="1" dirty="0">
              <a:solidFill>
                <a:srgbClr val="0070C0"/>
              </a:solidFill>
              <a:latin typeface="+mj-lt"/>
              <a:ea typeface="+mj-ea"/>
              <a:cs typeface="+mj-cs"/>
            </a:endParaRPr>
          </a:p>
        </p:txBody>
      </p:sp>
      <p:pic>
        <p:nvPicPr>
          <p:cNvPr id="6148" name="Picture 4"/>
          <p:cNvPicPr>
            <a:picLocks noChangeAspect="1" noChangeArrowheads="1"/>
          </p:cNvPicPr>
          <p:nvPr/>
        </p:nvPicPr>
        <p:blipFill>
          <a:blip r:embed="rId3" cstate="print"/>
          <a:srcRect/>
          <a:stretch>
            <a:fillRect/>
          </a:stretch>
        </p:blipFill>
        <p:spPr bwMode="auto">
          <a:xfrm>
            <a:off x="1643063" y="3143250"/>
            <a:ext cx="5807075" cy="3286125"/>
          </a:xfrm>
          <a:prstGeom prst="rect">
            <a:avLst/>
          </a:prstGeom>
          <a:noFill/>
          <a:ln w="9525">
            <a:noFill/>
            <a:miter lim="800000"/>
            <a:headEnd/>
            <a:tailEnd/>
          </a:ln>
        </p:spPr>
      </p:pic>
      <p:sp>
        <p:nvSpPr>
          <p:cNvPr id="4101" name="Text Box 10"/>
          <p:cNvSpPr txBox="1">
            <a:spLocks noChangeArrowheads="1"/>
          </p:cNvSpPr>
          <p:nvPr/>
        </p:nvSpPr>
        <p:spPr bwMode="auto">
          <a:xfrm>
            <a:off x="3786188" y="4000500"/>
            <a:ext cx="804862" cy="207963"/>
          </a:xfrm>
          <a:prstGeom prst="rect">
            <a:avLst/>
          </a:prstGeom>
          <a:noFill/>
          <a:ln w="9525">
            <a:noFill/>
            <a:miter lim="800000"/>
            <a:headEnd/>
            <a:tailEnd/>
          </a:ln>
        </p:spPr>
        <p:txBody>
          <a:bodyPr>
            <a:spAutoFit/>
          </a:bodyPr>
          <a:lstStyle/>
          <a:p>
            <a:pPr>
              <a:defRPr/>
            </a:pPr>
            <a:r>
              <a:rPr lang="fr-FR" sz="750" b="1" dirty="0"/>
              <a:t>Paris, HQ</a:t>
            </a:r>
          </a:p>
        </p:txBody>
      </p:sp>
      <p:sp>
        <p:nvSpPr>
          <p:cNvPr id="4102" name="Text Box 12"/>
          <p:cNvSpPr txBox="1">
            <a:spLocks noChangeArrowheads="1"/>
          </p:cNvSpPr>
          <p:nvPr/>
        </p:nvSpPr>
        <p:spPr bwMode="auto">
          <a:xfrm>
            <a:off x="6858000" y="4429125"/>
            <a:ext cx="468313" cy="207963"/>
          </a:xfrm>
          <a:prstGeom prst="rect">
            <a:avLst/>
          </a:prstGeom>
          <a:noFill/>
          <a:ln w="9525">
            <a:noFill/>
            <a:miter lim="800000"/>
            <a:headEnd/>
            <a:tailEnd/>
          </a:ln>
        </p:spPr>
        <p:txBody>
          <a:bodyPr wrap="none">
            <a:spAutoFit/>
          </a:bodyPr>
          <a:lstStyle/>
          <a:p>
            <a:pPr>
              <a:defRPr/>
            </a:pPr>
            <a:r>
              <a:rPr lang="fr-FR" sz="750" b="1" dirty="0"/>
              <a:t>Tokyo</a:t>
            </a:r>
          </a:p>
        </p:txBody>
      </p:sp>
      <p:sp>
        <p:nvSpPr>
          <p:cNvPr id="4105" name="Text Box 12"/>
          <p:cNvSpPr txBox="1">
            <a:spLocks noChangeArrowheads="1"/>
          </p:cNvSpPr>
          <p:nvPr/>
        </p:nvSpPr>
        <p:spPr bwMode="auto">
          <a:xfrm>
            <a:off x="3214688" y="4286250"/>
            <a:ext cx="957262" cy="207963"/>
          </a:xfrm>
          <a:prstGeom prst="rect">
            <a:avLst/>
          </a:prstGeom>
          <a:noFill/>
          <a:ln w="9525">
            <a:noFill/>
            <a:miter lim="800000"/>
            <a:headEnd/>
            <a:tailEnd/>
          </a:ln>
        </p:spPr>
        <p:txBody>
          <a:bodyPr wrap="none">
            <a:spAutoFit/>
          </a:bodyPr>
          <a:lstStyle/>
          <a:p>
            <a:pPr>
              <a:defRPr/>
            </a:pPr>
            <a:r>
              <a:rPr lang="fr-FR" sz="750" b="1" dirty="0"/>
              <a:t>Washington D.C.</a:t>
            </a:r>
          </a:p>
        </p:txBody>
      </p:sp>
      <p:sp>
        <p:nvSpPr>
          <p:cNvPr id="34" name="Étoile à 5 branches 33"/>
          <p:cNvSpPr/>
          <p:nvPr/>
        </p:nvSpPr>
        <p:spPr>
          <a:xfrm>
            <a:off x="3000375" y="4286250"/>
            <a:ext cx="214313" cy="142875"/>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35" name="Étoile à 5 branches 34"/>
          <p:cNvSpPr/>
          <p:nvPr/>
        </p:nvSpPr>
        <p:spPr>
          <a:xfrm>
            <a:off x="4429125" y="4071938"/>
            <a:ext cx="214313" cy="142875"/>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36" name="Étoile à 5 branches 35"/>
          <p:cNvSpPr/>
          <p:nvPr/>
        </p:nvSpPr>
        <p:spPr>
          <a:xfrm>
            <a:off x="6715125" y="4429125"/>
            <a:ext cx="214313" cy="142875"/>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pic>
        <p:nvPicPr>
          <p:cNvPr id="6155" name="Image 19" descr="LOGO FORUM.jpg"/>
          <p:cNvPicPr>
            <a:picLocks noChangeAspect="1"/>
          </p:cNvPicPr>
          <p:nvPr/>
        </p:nvPicPr>
        <p:blipFill>
          <a:blip r:embed="rId4" cstate="print"/>
          <a:srcRect/>
          <a:stretch>
            <a:fillRect/>
          </a:stretch>
        </p:blipFill>
        <p:spPr bwMode="auto">
          <a:xfrm>
            <a:off x="7358063" y="6000750"/>
            <a:ext cx="1582737"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7188" y="428625"/>
            <a:ext cx="8786812" cy="1095375"/>
          </a:xfrm>
        </p:spPr>
        <p:txBody>
          <a:bodyPr/>
          <a:lstStyle/>
          <a:p>
            <a:pPr eaLnBrk="1" hangingPunct="1">
              <a:defRPr/>
            </a:pPr>
            <a:r>
              <a:rPr lang="en-GB" b="1" dirty="0" smtClean="0">
                <a:solidFill>
                  <a:schemeClr val="accent1">
                    <a:lumMod val="50000"/>
                  </a:schemeClr>
                </a:solidFill>
              </a:rPr>
              <a:t>The Consumer Goods Forum </a:t>
            </a:r>
            <a:br>
              <a:rPr lang="en-GB" b="1" dirty="0" smtClean="0">
                <a:solidFill>
                  <a:schemeClr val="accent1">
                    <a:lumMod val="50000"/>
                  </a:schemeClr>
                </a:solidFill>
              </a:rPr>
            </a:br>
            <a:r>
              <a:rPr lang="en-GB" b="1" dirty="0" smtClean="0">
                <a:solidFill>
                  <a:schemeClr val="accent1">
                    <a:lumMod val="50000"/>
                  </a:schemeClr>
                </a:solidFill>
              </a:rPr>
              <a:t>Top of Mind Survey</a:t>
            </a:r>
          </a:p>
        </p:txBody>
      </p:sp>
      <p:pic>
        <p:nvPicPr>
          <p:cNvPr id="12291" name="Image 9" descr="official_forum_logo.jpg"/>
          <p:cNvPicPr>
            <a:picLocks noChangeAspect="1"/>
          </p:cNvPicPr>
          <p:nvPr/>
        </p:nvPicPr>
        <p:blipFill>
          <a:blip r:embed="rId3" cstate="print"/>
          <a:srcRect/>
          <a:stretch>
            <a:fillRect/>
          </a:stretch>
        </p:blipFill>
        <p:spPr bwMode="auto">
          <a:xfrm>
            <a:off x="714375" y="1928813"/>
            <a:ext cx="1928813" cy="882650"/>
          </a:xfrm>
          <a:prstGeom prst="rect">
            <a:avLst/>
          </a:prstGeom>
          <a:noFill/>
          <a:ln w="9525">
            <a:noFill/>
            <a:miter lim="800000"/>
            <a:headEnd/>
            <a:tailEnd/>
          </a:ln>
        </p:spPr>
      </p:pic>
      <p:graphicFrame>
        <p:nvGraphicFramePr>
          <p:cNvPr id="6" name="Tableau 5"/>
          <p:cNvGraphicFramePr>
            <a:graphicFrameLocks noGrp="1"/>
          </p:cNvGraphicFramePr>
          <p:nvPr/>
        </p:nvGraphicFramePr>
        <p:xfrm>
          <a:off x="285750" y="1857375"/>
          <a:ext cx="8643999" cy="4605812"/>
        </p:xfrm>
        <a:graphic>
          <a:graphicData uri="http://schemas.openxmlformats.org/drawingml/2006/table">
            <a:tbl>
              <a:tblPr/>
              <a:tblGrid>
                <a:gridCol w="3046655"/>
                <a:gridCol w="1829447"/>
                <a:gridCol w="1830449"/>
                <a:gridCol w="1937448"/>
              </a:tblGrid>
              <a:tr h="1000132">
                <a:tc>
                  <a:txBody>
                    <a:bodyPr/>
                    <a:lstStyle/>
                    <a:p>
                      <a:pPr algn="l" fontAlgn="t"/>
                      <a:r>
                        <a:rPr lang="fr-FR" sz="1000" b="0" i="0" u="none" strike="noStrike" dirty="0">
                          <a:solidFill>
                            <a:schemeClr val="accent1">
                              <a:lumMod val="50000"/>
                            </a:schemeClr>
                          </a:solidFill>
                          <a:latin typeface="Arial"/>
                        </a:rPr>
                        <a:t> </a:t>
                      </a:r>
                      <a:r>
                        <a:rPr lang="fr-FR" sz="1000" b="0" i="0" u="none" strike="noStrike" dirty="0" smtClean="0">
                          <a:solidFill>
                            <a:schemeClr val="accent1">
                              <a:lumMod val="50000"/>
                            </a:schemeClr>
                          </a:solidFill>
                          <a:latin typeface="Arial"/>
                        </a:rPr>
                        <a:t>  </a:t>
                      </a:r>
                      <a:endParaRPr lang="fr-FR" sz="1000" b="0"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fr-FR" sz="2000" b="1" i="0" u="none" strike="noStrike" dirty="0" smtClean="0">
                        <a:solidFill>
                          <a:schemeClr val="accent1">
                            <a:lumMod val="50000"/>
                          </a:schemeClr>
                        </a:solidFill>
                        <a:latin typeface="Arial"/>
                      </a:endParaRPr>
                    </a:p>
                    <a:p>
                      <a:pPr algn="ctr" fontAlgn="t"/>
                      <a:r>
                        <a:rPr lang="fr-FR" sz="2000" b="1" i="0" u="none" strike="noStrike" dirty="0" err="1" smtClean="0">
                          <a:solidFill>
                            <a:schemeClr val="accent1">
                              <a:lumMod val="50000"/>
                            </a:schemeClr>
                          </a:solidFill>
                          <a:latin typeface="Arial"/>
                        </a:rPr>
                        <a:t>Ranking</a:t>
                      </a:r>
                      <a:r>
                        <a:rPr lang="fr-FR" sz="2000" b="1" i="0" u="none" strike="noStrike" dirty="0" smtClean="0">
                          <a:solidFill>
                            <a:schemeClr val="accent1">
                              <a:lumMod val="50000"/>
                            </a:schemeClr>
                          </a:solidFill>
                          <a:latin typeface="Arial"/>
                        </a:rPr>
                        <a:t> 2011</a:t>
                      </a:r>
                      <a:endParaRPr lang="fr-FR" sz="20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endParaRPr lang="fr-FR" sz="2000" b="1" i="0" u="none" strike="noStrike" dirty="0" smtClean="0">
                        <a:solidFill>
                          <a:schemeClr val="accent1">
                            <a:lumMod val="50000"/>
                          </a:schemeClr>
                        </a:solidFill>
                        <a:latin typeface="Arial"/>
                      </a:endParaRPr>
                    </a:p>
                    <a:p>
                      <a:pPr algn="ctr" fontAlgn="t"/>
                      <a:r>
                        <a:rPr lang="fr-FR" sz="2000" b="1" i="0" u="none" strike="noStrike" dirty="0" err="1" smtClean="0">
                          <a:solidFill>
                            <a:schemeClr val="accent1">
                              <a:lumMod val="50000"/>
                            </a:schemeClr>
                          </a:solidFill>
                          <a:latin typeface="Arial"/>
                        </a:rPr>
                        <a:t>Ranking</a:t>
                      </a:r>
                      <a:r>
                        <a:rPr lang="fr-FR" sz="2000" b="1" i="0" u="none" strike="noStrike" dirty="0" smtClean="0">
                          <a:solidFill>
                            <a:schemeClr val="accent1">
                              <a:lumMod val="50000"/>
                            </a:schemeClr>
                          </a:solidFill>
                          <a:latin typeface="Arial"/>
                        </a:rPr>
                        <a:t> </a:t>
                      </a:r>
                      <a:r>
                        <a:rPr lang="fr-FR" sz="2000" b="1" i="0" u="none" strike="noStrike" dirty="0">
                          <a:solidFill>
                            <a:schemeClr val="accent1">
                              <a:lumMod val="50000"/>
                            </a:schemeClr>
                          </a:solidFill>
                          <a:latin typeface="Arial"/>
                        </a:rPr>
                        <a:t>2010</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fr-FR" sz="2000" b="1" i="0" u="none" strike="noStrike" dirty="0" smtClean="0">
                        <a:solidFill>
                          <a:schemeClr val="accent1">
                            <a:lumMod val="50000"/>
                          </a:schemeClr>
                        </a:solidFill>
                        <a:latin typeface="Arial"/>
                      </a:endParaRPr>
                    </a:p>
                    <a:p>
                      <a:pPr algn="ctr" fontAlgn="t"/>
                      <a:r>
                        <a:rPr lang="fr-FR" sz="2000" b="1" i="0" u="none" strike="noStrike" dirty="0" err="1" smtClean="0">
                          <a:solidFill>
                            <a:schemeClr val="accent1">
                              <a:lumMod val="50000"/>
                            </a:schemeClr>
                          </a:solidFill>
                          <a:latin typeface="Arial"/>
                        </a:rPr>
                        <a:t>Ranking</a:t>
                      </a:r>
                      <a:r>
                        <a:rPr lang="fr-FR" sz="2000" b="1" i="0" u="none" strike="noStrike" dirty="0" smtClean="0">
                          <a:solidFill>
                            <a:schemeClr val="accent1">
                              <a:lumMod val="50000"/>
                            </a:schemeClr>
                          </a:solidFill>
                          <a:latin typeface="Arial"/>
                        </a:rPr>
                        <a:t> </a:t>
                      </a:r>
                      <a:r>
                        <a:rPr lang="fr-FR" sz="2000" b="1" i="0" u="none" strike="noStrike" dirty="0">
                          <a:solidFill>
                            <a:schemeClr val="accent1">
                              <a:lumMod val="50000"/>
                            </a:schemeClr>
                          </a:solidFill>
                          <a:latin typeface="Arial"/>
                        </a:rPr>
                        <a:t>2009</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7849">
                <a:tc>
                  <a:txBody>
                    <a:bodyPr/>
                    <a:lstStyle/>
                    <a:p>
                      <a:pPr algn="l" fontAlgn="t"/>
                      <a:r>
                        <a:rPr lang="fr-FR" sz="2000" b="1" i="0" u="none" strike="noStrike" kern="1200" baseline="0" dirty="0" smtClean="0">
                          <a:solidFill>
                            <a:schemeClr val="accent1">
                              <a:lumMod val="50000"/>
                            </a:schemeClr>
                          </a:solidFill>
                          <a:latin typeface="Arial"/>
                          <a:ea typeface="+mn-ea"/>
                          <a:cs typeface="+mn-cs"/>
                        </a:rPr>
                        <a:t> </a:t>
                      </a:r>
                      <a:r>
                        <a:rPr lang="fr-FR" sz="2000" b="1" i="0" u="none" strike="noStrike" kern="1200" dirty="0" err="1" smtClean="0">
                          <a:solidFill>
                            <a:schemeClr val="accent1">
                              <a:lumMod val="50000"/>
                            </a:schemeClr>
                          </a:solidFill>
                          <a:latin typeface="Arial"/>
                          <a:ea typeface="+mn-ea"/>
                          <a:cs typeface="+mn-cs"/>
                        </a:rPr>
                        <a:t>Corporate</a:t>
                      </a:r>
                      <a:r>
                        <a:rPr lang="fr-FR" sz="2000" b="1" i="0" u="none" strike="noStrike" kern="1200" dirty="0" smtClean="0">
                          <a:solidFill>
                            <a:schemeClr val="accent1">
                              <a:lumMod val="50000"/>
                            </a:schemeClr>
                          </a:solidFill>
                          <a:latin typeface="Arial"/>
                          <a:ea typeface="+mn-ea"/>
                          <a:cs typeface="+mn-cs"/>
                        </a:rPr>
                        <a:t>     </a:t>
                      </a:r>
                    </a:p>
                    <a:p>
                      <a:pPr algn="l" fontAlgn="t"/>
                      <a:r>
                        <a:rPr lang="fr-FR" sz="2000" b="1" i="0" u="none" strike="noStrike" kern="1200" baseline="0" dirty="0" smtClean="0">
                          <a:solidFill>
                            <a:schemeClr val="accent1">
                              <a:lumMod val="50000"/>
                            </a:schemeClr>
                          </a:solidFill>
                          <a:latin typeface="Arial"/>
                          <a:ea typeface="+mn-ea"/>
                          <a:cs typeface="+mn-cs"/>
                        </a:rPr>
                        <a:t> </a:t>
                      </a:r>
                      <a:r>
                        <a:rPr lang="fr-FR" sz="2000" b="1" i="0" u="none" strike="noStrike" kern="1200" dirty="0" err="1" smtClean="0">
                          <a:solidFill>
                            <a:schemeClr val="accent1">
                              <a:lumMod val="50000"/>
                            </a:schemeClr>
                          </a:solidFill>
                          <a:latin typeface="Arial"/>
                          <a:ea typeface="+mn-ea"/>
                          <a:cs typeface="+mn-cs"/>
                        </a:rPr>
                        <a:t>Responsibility</a:t>
                      </a:r>
                      <a:endParaRPr lang="fr-FR" sz="2000" b="1" i="0" u="none" strike="noStrike" kern="1200" dirty="0">
                        <a:solidFill>
                          <a:schemeClr val="accent1">
                            <a:lumMod val="50000"/>
                          </a:schemeClr>
                        </a:solidFill>
                        <a:latin typeface="Arial"/>
                        <a:ea typeface="+mn-ea"/>
                        <a:cs typeface="+mn-cs"/>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smtClean="0">
                          <a:solidFill>
                            <a:schemeClr val="accent1">
                              <a:lumMod val="50000"/>
                            </a:schemeClr>
                          </a:solidFill>
                          <a:latin typeface="Arial"/>
                        </a:rPr>
                        <a:t>1</a:t>
                      </a:r>
                      <a:endParaRPr lang="fr-FR" sz="25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2500" b="1" i="0" u="none" strike="noStrike" dirty="0">
                          <a:solidFill>
                            <a:schemeClr val="accent1">
                              <a:lumMod val="50000"/>
                            </a:schemeClr>
                          </a:solidFill>
                          <a:latin typeface="Arial"/>
                        </a:rPr>
                        <a:t>2</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a:solidFill>
                            <a:schemeClr val="accent1">
                              <a:lumMod val="50000"/>
                            </a:schemeClr>
                          </a:solidFill>
                          <a:latin typeface="Arial"/>
                        </a:rPr>
                        <a:t>3</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7849">
                <a:tc>
                  <a:txBody>
                    <a:bodyPr/>
                    <a:lstStyle/>
                    <a:p>
                      <a:pPr algn="l" fontAlgn="t"/>
                      <a:r>
                        <a:rPr lang="fr-FR" sz="2000" b="1" i="0" u="none" strike="noStrike" kern="1200" baseline="0" dirty="0" smtClean="0">
                          <a:solidFill>
                            <a:schemeClr val="accent1">
                              <a:lumMod val="50000"/>
                            </a:schemeClr>
                          </a:solidFill>
                          <a:latin typeface="Arial"/>
                          <a:ea typeface="+mn-ea"/>
                          <a:cs typeface="+mn-cs"/>
                        </a:rPr>
                        <a:t> </a:t>
                      </a:r>
                      <a:r>
                        <a:rPr lang="fr-FR" sz="2000" b="1" i="0" u="none" strike="noStrike" kern="1200" dirty="0" smtClean="0">
                          <a:solidFill>
                            <a:schemeClr val="accent1">
                              <a:lumMod val="50000"/>
                            </a:schemeClr>
                          </a:solidFill>
                          <a:latin typeface="Arial"/>
                          <a:ea typeface="+mn-ea"/>
                          <a:cs typeface="+mn-cs"/>
                        </a:rPr>
                        <a:t>Food </a:t>
                      </a:r>
                      <a:r>
                        <a:rPr lang="fr-FR" sz="2000" b="1" i="0" u="none" strike="noStrike" kern="1200" dirty="0" err="1">
                          <a:solidFill>
                            <a:schemeClr val="accent1">
                              <a:lumMod val="50000"/>
                            </a:schemeClr>
                          </a:solidFill>
                          <a:latin typeface="Arial"/>
                          <a:ea typeface="+mn-ea"/>
                          <a:cs typeface="+mn-cs"/>
                        </a:rPr>
                        <a:t>Safety</a:t>
                      </a:r>
                      <a:endParaRPr lang="fr-FR" sz="2000" b="1" i="0" u="none" strike="noStrike" kern="1200" dirty="0">
                        <a:solidFill>
                          <a:schemeClr val="accent1">
                            <a:lumMod val="50000"/>
                          </a:schemeClr>
                        </a:solidFill>
                        <a:latin typeface="Arial"/>
                        <a:ea typeface="+mn-ea"/>
                        <a:cs typeface="+mn-cs"/>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smtClean="0">
                          <a:solidFill>
                            <a:schemeClr val="accent1">
                              <a:lumMod val="50000"/>
                            </a:schemeClr>
                          </a:solidFill>
                          <a:latin typeface="Arial"/>
                        </a:rPr>
                        <a:t>2</a:t>
                      </a:r>
                      <a:endParaRPr lang="fr-FR" sz="25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2500" b="1" i="0" u="none" strike="noStrike" dirty="0">
                          <a:solidFill>
                            <a:schemeClr val="accent1">
                              <a:lumMod val="50000"/>
                            </a:schemeClr>
                          </a:solidFill>
                          <a:latin typeface="Arial"/>
                        </a:rPr>
                        <a:t>4</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a:solidFill>
                            <a:schemeClr val="accent1">
                              <a:lumMod val="50000"/>
                            </a:schemeClr>
                          </a:solidFill>
                          <a:latin typeface="Arial"/>
                        </a:rPr>
                        <a:t>2</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7849">
                <a:tc>
                  <a:txBody>
                    <a:bodyPr/>
                    <a:lstStyle/>
                    <a:p>
                      <a:pPr algn="l" fontAlgn="t"/>
                      <a:r>
                        <a:rPr lang="fr-FR" sz="2000" b="1" i="0" u="none" strike="noStrike" dirty="0" smtClean="0">
                          <a:solidFill>
                            <a:schemeClr val="accent1">
                              <a:lumMod val="50000"/>
                            </a:schemeClr>
                          </a:solidFill>
                          <a:latin typeface="Arial"/>
                        </a:rPr>
                        <a:t> </a:t>
                      </a:r>
                      <a:r>
                        <a:rPr lang="fr-FR" sz="2000" b="1" i="0" u="none" strike="noStrike" dirty="0" err="1" smtClean="0">
                          <a:solidFill>
                            <a:schemeClr val="accent1">
                              <a:lumMod val="50000"/>
                            </a:schemeClr>
                          </a:solidFill>
                          <a:latin typeface="Arial"/>
                        </a:rPr>
                        <a:t>Economy</a:t>
                      </a:r>
                      <a:r>
                        <a:rPr lang="fr-FR" sz="2000" b="1" i="0" u="none" strike="noStrike" dirty="0" smtClean="0">
                          <a:solidFill>
                            <a:schemeClr val="accent1">
                              <a:lumMod val="50000"/>
                            </a:schemeClr>
                          </a:solidFill>
                          <a:latin typeface="Arial"/>
                        </a:rPr>
                        <a:t> </a:t>
                      </a:r>
                      <a:r>
                        <a:rPr lang="fr-FR" sz="2000" b="1" i="0" u="none" strike="noStrike" dirty="0">
                          <a:solidFill>
                            <a:schemeClr val="accent1">
                              <a:lumMod val="50000"/>
                            </a:schemeClr>
                          </a:solidFill>
                          <a:latin typeface="Arial"/>
                        </a:rPr>
                        <a:t>and </a:t>
                      </a:r>
                      <a:r>
                        <a:rPr lang="fr-FR" sz="2000" b="1" i="0" u="none" strike="noStrike" dirty="0" smtClean="0">
                          <a:solidFill>
                            <a:schemeClr val="accent1">
                              <a:lumMod val="50000"/>
                            </a:schemeClr>
                          </a:solidFill>
                          <a:latin typeface="Arial"/>
                        </a:rPr>
                        <a:t>  </a:t>
                      </a:r>
                    </a:p>
                    <a:p>
                      <a:pPr algn="l" fontAlgn="t"/>
                      <a:r>
                        <a:rPr lang="fr-FR" sz="2000" b="1" i="0" u="none" strike="noStrike" baseline="0" dirty="0" smtClean="0">
                          <a:solidFill>
                            <a:schemeClr val="accent1">
                              <a:lumMod val="50000"/>
                            </a:schemeClr>
                          </a:solidFill>
                          <a:latin typeface="Arial"/>
                        </a:rPr>
                        <a:t> </a:t>
                      </a:r>
                      <a:r>
                        <a:rPr lang="fr-FR" sz="2000" b="1" i="0" u="none" strike="noStrike" dirty="0" smtClean="0">
                          <a:solidFill>
                            <a:schemeClr val="accent1">
                              <a:lumMod val="50000"/>
                            </a:schemeClr>
                          </a:solidFill>
                          <a:latin typeface="Arial"/>
                        </a:rPr>
                        <a:t>Consumer </a:t>
                      </a:r>
                      <a:r>
                        <a:rPr lang="fr-FR" sz="2000" b="1" i="0" u="none" strike="noStrike" dirty="0" err="1">
                          <a:solidFill>
                            <a:schemeClr val="accent1">
                              <a:lumMod val="50000"/>
                            </a:schemeClr>
                          </a:solidFill>
                          <a:latin typeface="Arial"/>
                        </a:rPr>
                        <a:t>Demand</a:t>
                      </a:r>
                      <a:endParaRPr lang="fr-FR" sz="20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smtClean="0">
                          <a:solidFill>
                            <a:schemeClr val="accent1">
                              <a:lumMod val="50000"/>
                            </a:schemeClr>
                          </a:solidFill>
                          <a:latin typeface="Arial"/>
                        </a:rPr>
                        <a:t>3</a:t>
                      </a:r>
                      <a:endParaRPr lang="fr-FR" sz="25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2500" b="1" i="0" u="none" strike="noStrike" dirty="0">
                          <a:solidFill>
                            <a:schemeClr val="accent1">
                              <a:lumMod val="50000"/>
                            </a:schemeClr>
                          </a:solidFill>
                          <a:latin typeface="Arial"/>
                        </a:rPr>
                        <a:t>1</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a:solidFill>
                            <a:schemeClr val="accent1">
                              <a:lumMod val="50000"/>
                            </a:schemeClr>
                          </a:solidFill>
                          <a:latin typeface="Arial"/>
                        </a:rPr>
                        <a:t>1</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244">
                <a:tc>
                  <a:txBody>
                    <a:bodyPr/>
                    <a:lstStyle/>
                    <a:p>
                      <a:pPr algn="l" fontAlgn="t"/>
                      <a:r>
                        <a:rPr lang="fr-FR" sz="2000" b="1" i="0" u="none" strike="noStrike" kern="1200" baseline="0" dirty="0" smtClean="0">
                          <a:solidFill>
                            <a:schemeClr val="accent1">
                              <a:lumMod val="50000"/>
                            </a:schemeClr>
                          </a:solidFill>
                          <a:latin typeface="Arial"/>
                          <a:ea typeface="+mn-ea"/>
                          <a:cs typeface="+mn-cs"/>
                        </a:rPr>
                        <a:t> </a:t>
                      </a:r>
                      <a:r>
                        <a:rPr lang="fr-FR" sz="2000" b="1" i="0" u="none" strike="noStrike" kern="1200" dirty="0" smtClean="0">
                          <a:solidFill>
                            <a:schemeClr val="accent1">
                              <a:lumMod val="50000"/>
                            </a:schemeClr>
                          </a:solidFill>
                          <a:latin typeface="+mn-lt"/>
                          <a:ea typeface="+mn-ea"/>
                          <a:cs typeface="+mn-cs"/>
                        </a:rPr>
                        <a:t>Consumer </a:t>
                      </a:r>
                      <a:r>
                        <a:rPr lang="fr-FR" sz="2000" b="1" i="0" u="none" strike="noStrike" kern="1200" dirty="0" err="1" smtClean="0">
                          <a:solidFill>
                            <a:schemeClr val="accent1">
                              <a:lumMod val="50000"/>
                            </a:schemeClr>
                          </a:solidFill>
                          <a:latin typeface="+mn-lt"/>
                          <a:ea typeface="+mn-ea"/>
                          <a:cs typeface="+mn-cs"/>
                        </a:rPr>
                        <a:t>Health</a:t>
                      </a:r>
                      <a:r>
                        <a:rPr lang="fr-FR" sz="2000" b="1" i="0" u="none" strike="noStrike" kern="1200" dirty="0" smtClean="0">
                          <a:solidFill>
                            <a:schemeClr val="accent1">
                              <a:lumMod val="50000"/>
                            </a:schemeClr>
                          </a:solidFill>
                          <a:latin typeface="+mn-lt"/>
                          <a:ea typeface="+mn-ea"/>
                          <a:cs typeface="+mn-cs"/>
                        </a:rPr>
                        <a:t> &amp; Nutrition </a:t>
                      </a:r>
                      <a:endParaRPr lang="fr-FR" sz="2000" b="1" i="0" u="none" strike="noStrike" kern="1200" dirty="0">
                        <a:solidFill>
                          <a:schemeClr val="accent1">
                            <a:lumMod val="50000"/>
                          </a:schemeClr>
                        </a:solidFill>
                        <a:latin typeface="Arial"/>
                        <a:ea typeface="+mn-ea"/>
                        <a:cs typeface="+mn-cs"/>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smtClean="0">
                          <a:solidFill>
                            <a:schemeClr val="accent1">
                              <a:lumMod val="50000"/>
                            </a:schemeClr>
                          </a:solidFill>
                          <a:latin typeface="Arial"/>
                        </a:rPr>
                        <a:t>4</a:t>
                      </a:r>
                      <a:endParaRPr lang="fr-FR" sz="25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2500" b="1" i="0" u="none" strike="noStrike" smtClean="0">
                          <a:solidFill>
                            <a:schemeClr val="accent1">
                              <a:lumMod val="50000"/>
                            </a:schemeClr>
                          </a:solidFill>
                          <a:latin typeface="Arial"/>
                        </a:rPr>
                        <a:t>7</a:t>
                      </a:r>
                      <a:endParaRPr lang="fr-FR" sz="25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smtClean="0">
                          <a:solidFill>
                            <a:schemeClr val="accent1">
                              <a:lumMod val="50000"/>
                            </a:schemeClr>
                          </a:solidFill>
                          <a:latin typeface="Arial"/>
                        </a:rPr>
                        <a:t>7</a:t>
                      </a:r>
                      <a:endParaRPr lang="fr-FR" sz="25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7849">
                <a:tc>
                  <a:txBody>
                    <a:bodyPr/>
                    <a:lstStyle/>
                    <a:p>
                      <a:pPr algn="l" fontAlgn="t"/>
                      <a:r>
                        <a:rPr lang="fr-FR" sz="2000" b="1" i="0" u="none" strike="noStrike" kern="1200" baseline="0" dirty="0" smtClean="0">
                          <a:solidFill>
                            <a:schemeClr val="accent1">
                              <a:lumMod val="50000"/>
                            </a:schemeClr>
                          </a:solidFill>
                          <a:latin typeface="Arial"/>
                          <a:ea typeface="+mn-ea"/>
                          <a:cs typeface="+mn-cs"/>
                        </a:rPr>
                        <a:t> </a:t>
                      </a:r>
                      <a:r>
                        <a:rPr lang="fr-FR" sz="2000" b="1" i="0" u="none" strike="noStrike" kern="1200" dirty="0" err="1" smtClean="0">
                          <a:solidFill>
                            <a:schemeClr val="accent1">
                              <a:lumMod val="50000"/>
                            </a:schemeClr>
                          </a:solidFill>
                          <a:latin typeface="Arial"/>
                          <a:ea typeface="+mn-ea"/>
                          <a:cs typeface="+mn-cs"/>
                        </a:rPr>
                        <a:t>Retailer</a:t>
                      </a:r>
                      <a:r>
                        <a:rPr lang="fr-FR" sz="2000" b="1" i="0" u="none" strike="noStrike" kern="1200" dirty="0" smtClean="0">
                          <a:solidFill>
                            <a:schemeClr val="accent1">
                              <a:lumMod val="50000"/>
                            </a:schemeClr>
                          </a:solidFill>
                          <a:latin typeface="Arial"/>
                          <a:ea typeface="+mn-ea"/>
                          <a:cs typeface="+mn-cs"/>
                        </a:rPr>
                        <a:t> </a:t>
                      </a:r>
                      <a:r>
                        <a:rPr lang="fr-FR" sz="2000" b="1" i="0" u="none" strike="noStrike" kern="1200" dirty="0">
                          <a:solidFill>
                            <a:schemeClr val="accent1">
                              <a:lumMod val="50000"/>
                            </a:schemeClr>
                          </a:solidFill>
                          <a:latin typeface="Arial"/>
                          <a:ea typeface="+mn-ea"/>
                          <a:cs typeface="+mn-cs"/>
                        </a:rPr>
                        <a:t>Supplier </a:t>
                      </a:r>
                      <a:r>
                        <a:rPr lang="fr-FR" sz="2000" b="1" i="0" u="none" strike="noStrike" kern="1200" dirty="0" smtClean="0">
                          <a:solidFill>
                            <a:schemeClr val="accent1">
                              <a:lumMod val="50000"/>
                            </a:schemeClr>
                          </a:solidFill>
                          <a:latin typeface="Arial"/>
                          <a:ea typeface="+mn-ea"/>
                          <a:cs typeface="+mn-cs"/>
                        </a:rPr>
                        <a:t>   </a:t>
                      </a:r>
                    </a:p>
                    <a:p>
                      <a:pPr algn="l" fontAlgn="t"/>
                      <a:r>
                        <a:rPr lang="fr-FR" sz="2000" b="1" i="0" u="none" strike="noStrike" kern="1200" baseline="0" dirty="0" smtClean="0">
                          <a:solidFill>
                            <a:schemeClr val="accent1">
                              <a:lumMod val="50000"/>
                            </a:schemeClr>
                          </a:solidFill>
                          <a:latin typeface="Arial"/>
                          <a:ea typeface="+mn-ea"/>
                          <a:cs typeface="+mn-cs"/>
                        </a:rPr>
                        <a:t>           </a:t>
                      </a:r>
                      <a:r>
                        <a:rPr lang="fr-FR" sz="2000" b="1" i="0" u="none" strike="noStrike" kern="1200" dirty="0" smtClean="0">
                          <a:solidFill>
                            <a:schemeClr val="accent1">
                              <a:lumMod val="50000"/>
                            </a:schemeClr>
                          </a:solidFill>
                          <a:latin typeface="Arial"/>
                          <a:ea typeface="+mn-ea"/>
                          <a:cs typeface="+mn-cs"/>
                        </a:rPr>
                        <a:t>Relations</a:t>
                      </a:r>
                      <a:endParaRPr lang="fr-FR" sz="2000" b="1" i="0" u="none" strike="noStrike" kern="1200" dirty="0">
                        <a:solidFill>
                          <a:schemeClr val="accent1">
                            <a:lumMod val="50000"/>
                          </a:schemeClr>
                        </a:solidFill>
                        <a:latin typeface="Arial"/>
                        <a:ea typeface="+mn-ea"/>
                        <a:cs typeface="+mn-cs"/>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smtClean="0">
                          <a:solidFill>
                            <a:schemeClr val="accent1">
                              <a:lumMod val="50000"/>
                            </a:schemeClr>
                          </a:solidFill>
                          <a:latin typeface="Arial"/>
                        </a:rPr>
                        <a:t>5</a:t>
                      </a:r>
                      <a:endParaRPr lang="fr-FR" sz="2500" b="1" i="0" u="none" strike="noStrike" dirty="0">
                        <a:solidFill>
                          <a:schemeClr val="accent1">
                            <a:lumMod val="50000"/>
                          </a:schemeClr>
                        </a:solidFill>
                        <a:latin typeface="Arial"/>
                      </a:endParaRP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2500" b="1" i="0" u="none" strike="noStrike" dirty="0">
                          <a:solidFill>
                            <a:schemeClr val="accent1">
                              <a:lumMod val="50000"/>
                            </a:schemeClr>
                          </a:solidFill>
                          <a:latin typeface="Arial"/>
                        </a:rPr>
                        <a:t>5</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2500" b="1" i="0" u="none" strike="noStrike" dirty="0">
                          <a:solidFill>
                            <a:schemeClr val="accent1">
                              <a:lumMod val="50000"/>
                            </a:schemeClr>
                          </a:solidFill>
                          <a:latin typeface="Arial"/>
                        </a:rPr>
                        <a:t>5</a:t>
                      </a:r>
                    </a:p>
                  </a:txBody>
                  <a:tcPr marL="4684" marR="4684" marT="46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TIF"/>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a:defRPr/>
            </a:pPr>
            <a:r>
              <a:rPr lang="fr-FR" b="1" dirty="0" smtClean="0">
                <a:solidFill>
                  <a:schemeClr val="accent1">
                    <a:lumMod val="50000"/>
                  </a:schemeClr>
                </a:solidFill>
              </a:rPr>
              <a:t>In 2000….. </a:t>
            </a:r>
          </a:p>
        </p:txBody>
      </p:sp>
      <p:sp>
        <p:nvSpPr>
          <p:cNvPr id="4099" name="Espace réservé du contenu 2"/>
          <p:cNvSpPr>
            <a:spLocks noGrp="1"/>
          </p:cNvSpPr>
          <p:nvPr>
            <p:ph idx="1"/>
          </p:nvPr>
        </p:nvSpPr>
        <p:spPr>
          <a:xfrm>
            <a:off x="642938" y="1785938"/>
            <a:ext cx="7924800" cy="4419600"/>
          </a:xfrm>
        </p:spPr>
        <p:txBody>
          <a:bodyPr/>
          <a:lstStyle/>
          <a:p>
            <a:pPr eaLnBrk="1" hangingPunct="1">
              <a:buClr>
                <a:schemeClr val="accent1">
                  <a:lumMod val="50000"/>
                </a:schemeClr>
              </a:buClr>
              <a:buSzPct val="60000"/>
              <a:buFont typeface="Wingdings" pitchFamily="2" charset="2"/>
              <a:buChar char="Ø"/>
              <a:defRPr/>
            </a:pPr>
            <a:r>
              <a:rPr lang="fr-FR" sz="2800" dirty="0" smtClean="0">
                <a:solidFill>
                  <a:schemeClr val="accent1">
                    <a:lumMod val="50000"/>
                  </a:schemeClr>
                </a:solidFill>
              </a:rPr>
              <a:t>Food </a:t>
            </a:r>
            <a:r>
              <a:rPr lang="fr-FR" sz="2800" dirty="0" err="1" smtClean="0">
                <a:solidFill>
                  <a:schemeClr val="accent1">
                    <a:lumMod val="50000"/>
                  </a:schemeClr>
                </a:solidFill>
              </a:rPr>
              <a:t>safety</a:t>
            </a:r>
            <a:r>
              <a:rPr lang="fr-FR" sz="2800" dirty="0" smtClean="0">
                <a:solidFill>
                  <a:schemeClr val="accent1">
                    <a:lumMod val="50000"/>
                  </a:schemeClr>
                </a:solidFill>
              </a:rPr>
              <a:t> crises </a:t>
            </a:r>
            <a:r>
              <a:rPr lang="fr-FR" sz="2800" dirty="0" err="1" smtClean="0">
                <a:solidFill>
                  <a:schemeClr val="accent1">
                    <a:lumMod val="50000"/>
                  </a:schemeClr>
                </a:solidFill>
              </a:rPr>
              <a:t>led</a:t>
            </a:r>
            <a:r>
              <a:rPr lang="fr-FR" sz="2800" dirty="0" smtClean="0">
                <a:solidFill>
                  <a:schemeClr val="accent1">
                    <a:lumMod val="50000"/>
                  </a:schemeClr>
                </a:solidFill>
              </a:rPr>
              <a:t> to a </a:t>
            </a:r>
            <a:r>
              <a:rPr lang="fr-FR" sz="2800" dirty="0" err="1" smtClean="0">
                <a:solidFill>
                  <a:schemeClr val="accent1">
                    <a:lumMod val="50000"/>
                  </a:schemeClr>
                </a:solidFill>
              </a:rPr>
              <a:t>decline</a:t>
            </a:r>
            <a:r>
              <a:rPr lang="fr-FR" sz="2800" dirty="0" smtClean="0">
                <a:solidFill>
                  <a:schemeClr val="accent1">
                    <a:lumMod val="50000"/>
                  </a:schemeClr>
                </a:solidFill>
              </a:rPr>
              <a:t> in trust</a:t>
            </a:r>
          </a:p>
          <a:p>
            <a:pPr eaLnBrk="1" hangingPunct="1">
              <a:buClr>
                <a:schemeClr val="accent1">
                  <a:lumMod val="50000"/>
                </a:schemeClr>
              </a:buClr>
              <a:buSzPct val="60000"/>
              <a:buFont typeface="Wingdings" pitchFamily="2" charset="2"/>
              <a:buChar char="Ø"/>
              <a:defRPr/>
            </a:pPr>
            <a:r>
              <a:rPr lang="fr-FR" sz="2800" dirty="0" err="1" smtClean="0">
                <a:solidFill>
                  <a:schemeClr val="accent1">
                    <a:lumMod val="50000"/>
                  </a:schemeClr>
                </a:solidFill>
              </a:rPr>
              <a:t>Profileration</a:t>
            </a:r>
            <a:r>
              <a:rPr lang="fr-FR" sz="2800" dirty="0" smtClean="0">
                <a:solidFill>
                  <a:schemeClr val="accent1">
                    <a:lumMod val="50000"/>
                  </a:schemeClr>
                </a:solidFill>
              </a:rPr>
              <a:t> of </a:t>
            </a:r>
            <a:r>
              <a:rPr lang="fr-FR" sz="2800" dirty="0" err="1" smtClean="0">
                <a:solidFill>
                  <a:schemeClr val="accent1">
                    <a:lumMod val="50000"/>
                  </a:schemeClr>
                </a:solidFill>
              </a:rPr>
              <a:t>individual</a:t>
            </a:r>
            <a:r>
              <a:rPr lang="fr-FR" sz="2800" dirty="0" smtClean="0">
                <a:solidFill>
                  <a:schemeClr val="accent1">
                    <a:lumMod val="50000"/>
                  </a:schemeClr>
                </a:solidFill>
              </a:rPr>
              <a:t> </a:t>
            </a:r>
            <a:r>
              <a:rPr lang="fr-FR" sz="2800" dirty="0" err="1" smtClean="0">
                <a:solidFill>
                  <a:schemeClr val="accent1">
                    <a:lumMod val="50000"/>
                  </a:schemeClr>
                </a:solidFill>
              </a:rPr>
              <a:t>retailer</a:t>
            </a:r>
            <a:r>
              <a:rPr lang="fr-FR" sz="2800" dirty="0" smtClean="0">
                <a:solidFill>
                  <a:schemeClr val="accent1">
                    <a:lumMod val="50000"/>
                  </a:schemeClr>
                </a:solidFill>
              </a:rPr>
              <a:t> </a:t>
            </a:r>
            <a:r>
              <a:rPr lang="fr-FR" sz="2800" dirty="0" err="1" smtClean="0">
                <a:solidFill>
                  <a:schemeClr val="accent1">
                    <a:lumMod val="50000"/>
                  </a:schemeClr>
                </a:solidFill>
              </a:rPr>
              <a:t>schemes</a:t>
            </a:r>
            <a:endParaRPr lang="fr-FR" sz="2800" dirty="0" smtClean="0">
              <a:solidFill>
                <a:schemeClr val="accent1">
                  <a:lumMod val="50000"/>
                </a:schemeClr>
              </a:solidFill>
            </a:endParaRPr>
          </a:p>
          <a:p>
            <a:pPr eaLnBrk="1" hangingPunct="1">
              <a:buClr>
                <a:schemeClr val="accent1">
                  <a:lumMod val="50000"/>
                </a:schemeClr>
              </a:buClr>
              <a:buSzPct val="60000"/>
              <a:buFont typeface="Wingdings" pitchFamily="2" charset="2"/>
              <a:buChar char="Ø"/>
              <a:defRPr/>
            </a:pPr>
            <a:r>
              <a:rPr lang="fr-FR" sz="2800" dirty="0" err="1" smtClean="0">
                <a:solidFill>
                  <a:schemeClr val="accent1">
                    <a:lumMod val="50000"/>
                  </a:schemeClr>
                </a:solidFill>
              </a:rPr>
              <a:t>Burden</a:t>
            </a:r>
            <a:r>
              <a:rPr lang="fr-FR" sz="2800" dirty="0" smtClean="0">
                <a:solidFill>
                  <a:schemeClr val="accent1">
                    <a:lumMod val="50000"/>
                  </a:schemeClr>
                </a:solidFill>
              </a:rPr>
              <a:t> to </a:t>
            </a:r>
            <a:r>
              <a:rPr lang="fr-FR" sz="2800" dirty="0" err="1" smtClean="0">
                <a:solidFill>
                  <a:schemeClr val="accent1">
                    <a:lumMod val="50000"/>
                  </a:schemeClr>
                </a:solidFill>
              </a:rPr>
              <a:t>suppliers</a:t>
            </a:r>
            <a:r>
              <a:rPr lang="fr-FR" sz="2800" dirty="0" smtClean="0">
                <a:solidFill>
                  <a:schemeClr val="accent1">
                    <a:lumMod val="50000"/>
                  </a:schemeClr>
                </a:solidFill>
              </a:rPr>
              <a:t> and </a:t>
            </a:r>
            <a:r>
              <a:rPr lang="fr-FR" sz="2800" dirty="0" err="1" smtClean="0">
                <a:solidFill>
                  <a:schemeClr val="accent1">
                    <a:lumMod val="50000"/>
                  </a:schemeClr>
                </a:solidFill>
              </a:rPr>
              <a:t>producers</a:t>
            </a:r>
            <a:r>
              <a:rPr lang="fr-FR" sz="2800" dirty="0" smtClean="0">
                <a:solidFill>
                  <a:schemeClr val="accent1">
                    <a:lumMod val="50000"/>
                  </a:schemeClr>
                </a:solidFill>
              </a:rPr>
              <a:t> due to </a:t>
            </a:r>
            <a:r>
              <a:rPr lang="fr-FR" sz="2800" dirty="0" err="1" smtClean="0">
                <a:solidFill>
                  <a:schemeClr val="accent1">
                    <a:lumMod val="50000"/>
                  </a:schemeClr>
                </a:solidFill>
              </a:rPr>
              <a:t>frequent</a:t>
            </a:r>
            <a:r>
              <a:rPr lang="fr-FR" sz="2800" dirty="0" smtClean="0">
                <a:solidFill>
                  <a:schemeClr val="accent1">
                    <a:lumMod val="50000"/>
                  </a:schemeClr>
                </a:solidFill>
              </a:rPr>
              <a:t> audits</a:t>
            </a:r>
          </a:p>
          <a:p>
            <a:pPr eaLnBrk="1" hangingPunct="1">
              <a:buClr>
                <a:schemeClr val="accent1">
                  <a:lumMod val="50000"/>
                </a:schemeClr>
              </a:buClr>
              <a:buSzPct val="60000"/>
              <a:buFont typeface="Wingdings" pitchFamily="2" charset="2"/>
              <a:buChar char="Ø"/>
              <a:defRPr/>
            </a:pPr>
            <a:endParaRPr lang="fr-FR" sz="2500" dirty="0" smtClean="0">
              <a:solidFill>
                <a:schemeClr val="accent1">
                  <a:lumMod val="50000"/>
                </a:schemeClr>
              </a:solidFill>
            </a:endParaRPr>
          </a:p>
          <a:p>
            <a:pPr eaLnBrk="1" hangingPunct="1">
              <a:buClr>
                <a:schemeClr val="accent1">
                  <a:lumMod val="50000"/>
                </a:schemeClr>
              </a:buClr>
              <a:buSzPct val="60000"/>
              <a:buFont typeface="Wingdings" pitchFamily="2" charset="2"/>
              <a:buChar char="Ø"/>
              <a:defRPr/>
            </a:pPr>
            <a:endParaRPr lang="fr-FR" sz="2500" dirty="0" smtClean="0">
              <a:solidFill>
                <a:schemeClr val="accent1">
                  <a:lumMod val="50000"/>
                </a:schemeClr>
              </a:solidFill>
            </a:endParaRPr>
          </a:p>
          <a:p>
            <a:pPr algn="ctr" eaLnBrk="1" hangingPunct="1">
              <a:buClr>
                <a:schemeClr val="accent1">
                  <a:lumMod val="50000"/>
                </a:schemeClr>
              </a:buClr>
              <a:buSzPct val="60000"/>
              <a:buFont typeface="Wingdings" pitchFamily="2" charset="2"/>
              <a:buChar char="Ø"/>
              <a:defRPr/>
            </a:pPr>
            <a:endParaRPr lang="fr-FR" sz="1500" dirty="0" smtClean="0">
              <a:solidFill>
                <a:schemeClr val="accent1">
                  <a:lumMod val="50000"/>
                </a:schemeClr>
              </a:solidFill>
            </a:endParaRPr>
          </a:p>
          <a:p>
            <a:pPr algn="ctr" eaLnBrk="1" hangingPunct="1">
              <a:buClr>
                <a:schemeClr val="accent1">
                  <a:lumMod val="50000"/>
                </a:schemeClr>
              </a:buClr>
              <a:buSzPct val="60000"/>
              <a:buFont typeface="Wingdings" pitchFamily="2" charset="2"/>
              <a:buChar char="Ø"/>
              <a:defRPr/>
            </a:pPr>
            <a:r>
              <a:rPr lang="fr-FR" sz="3400" dirty="0" err="1" smtClean="0">
                <a:solidFill>
                  <a:schemeClr val="accent1">
                    <a:lumMod val="50000"/>
                  </a:schemeClr>
                </a:solidFill>
              </a:rPr>
              <a:t>Lack</a:t>
            </a:r>
            <a:r>
              <a:rPr lang="fr-FR" sz="3400" dirty="0" smtClean="0">
                <a:solidFill>
                  <a:schemeClr val="accent1">
                    <a:lumMod val="50000"/>
                  </a:schemeClr>
                </a:solidFill>
              </a:rPr>
              <a:t> of </a:t>
            </a:r>
            <a:r>
              <a:rPr lang="fr-FR" sz="3400" dirty="0" err="1" smtClean="0">
                <a:solidFill>
                  <a:schemeClr val="accent1">
                    <a:lumMod val="50000"/>
                  </a:schemeClr>
                </a:solidFill>
              </a:rPr>
              <a:t>efficiency</a:t>
            </a:r>
            <a:r>
              <a:rPr lang="fr-FR" sz="3400" dirty="0" smtClean="0">
                <a:solidFill>
                  <a:schemeClr val="accent1">
                    <a:lumMod val="50000"/>
                  </a:schemeClr>
                </a:solidFill>
              </a:rPr>
              <a:t> and </a:t>
            </a:r>
            <a:r>
              <a:rPr lang="fr-FR" sz="3400" dirty="0" err="1" smtClean="0">
                <a:solidFill>
                  <a:schemeClr val="accent1">
                    <a:lumMod val="50000"/>
                  </a:schemeClr>
                </a:solidFill>
              </a:rPr>
              <a:t>high</a:t>
            </a:r>
            <a:r>
              <a:rPr lang="fr-FR" sz="3400" dirty="0" smtClean="0">
                <a:solidFill>
                  <a:schemeClr val="accent1">
                    <a:lumMod val="50000"/>
                  </a:schemeClr>
                </a:solidFill>
              </a:rPr>
              <a:t> </a:t>
            </a:r>
            <a:r>
              <a:rPr lang="fr-FR" sz="3400" dirty="0" err="1" smtClean="0">
                <a:solidFill>
                  <a:schemeClr val="accent1">
                    <a:lumMod val="50000"/>
                  </a:schemeClr>
                </a:solidFill>
              </a:rPr>
              <a:t>costs</a:t>
            </a:r>
            <a:r>
              <a:rPr lang="fr-FR" sz="3400" dirty="0" smtClean="0">
                <a:solidFill>
                  <a:schemeClr val="accent1">
                    <a:lumMod val="50000"/>
                  </a:schemeClr>
                </a:solidFill>
              </a:rPr>
              <a:t> in the </a:t>
            </a:r>
            <a:r>
              <a:rPr lang="fr-FR" sz="3400" dirty="0" err="1" smtClean="0">
                <a:solidFill>
                  <a:schemeClr val="accent1">
                    <a:lumMod val="50000"/>
                  </a:schemeClr>
                </a:solidFill>
              </a:rPr>
              <a:t>food</a:t>
            </a:r>
            <a:r>
              <a:rPr lang="fr-FR" sz="3400" dirty="0" smtClean="0">
                <a:solidFill>
                  <a:schemeClr val="accent1">
                    <a:lumMod val="50000"/>
                  </a:schemeClr>
                </a:solidFill>
              </a:rPr>
              <a:t> </a:t>
            </a:r>
            <a:r>
              <a:rPr lang="fr-FR" sz="3400" dirty="0" err="1" smtClean="0">
                <a:solidFill>
                  <a:schemeClr val="accent1">
                    <a:lumMod val="50000"/>
                  </a:schemeClr>
                </a:solidFill>
              </a:rPr>
              <a:t>supply</a:t>
            </a:r>
            <a:r>
              <a:rPr lang="fr-FR" sz="3400" dirty="0" smtClean="0">
                <a:solidFill>
                  <a:schemeClr val="accent1">
                    <a:lumMod val="50000"/>
                  </a:schemeClr>
                </a:solidFill>
              </a:rPr>
              <a:t> </a:t>
            </a:r>
            <a:r>
              <a:rPr lang="fr-FR" sz="3400" dirty="0" err="1" smtClean="0">
                <a:solidFill>
                  <a:schemeClr val="accent1">
                    <a:lumMod val="50000"/>
                  </a:schemeClr>
                </a:solidFill>
              </a:rPr>
              <a:t>chain</a:t>
            </a:r>
            <a:endParaRPr lang="fr-FR" sz="3400" dirty="0" smtClean="0">
              <a:solidFill>
                <a:schemeClr val="accent1">
                  <a:lumMod val="50000"/>
                </a:schemeClr>
              </a:solidFill>
            </a:endParaRPr>
          </a:p>
          <a:p>
            <a:pPr algn="ctr" eaLnBrk="1" hangingPunct="1">
              <a:buClr>
                <a:schemeClr val="accent1">
                  <a:lumMod val="50000"/>
                </a:schemeClr>
              </a:buClr>
              <a:buSzPct val="60000"/>
              <a:buFont typeface="Wingdings" pitchFamily="2" charset="2"/>
              <a:buChar char="Ø"/>
              <a:defRPr/>
            </a:pPr>
            <a:endParaRPr lang="fr-FR" sz="2800" dirty="0" smtClean="0">
              <a:solidFill>
                <a:schemeClr val="accent1">
                  <a:lumMod val="50000"/>
                </a:schemeClr>
              </a:solidFill>
            </a:endParaRPr>
          </a:p>
        </p:txBody>
      </p:sp>
      <p:sp>
        <p:nvSpPr>
          <p:cNvPr id="4" name="Flèche vers le bas 3"/>
          <p:cNvSpPr/>
          <p:nvPr/>
        </p:nvSpPr>
        <p:spPr>
          <a:xfrm>
            <a:off x="3857625" y="3786188"/>
            <a:ext cx="1143000" cy="1214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341" name="Image 4" descr="LOGO FORUM.jpg"/>
          <p:cNvPicPr>
            <a:picLocks noChangeAspect="1"/>
          </p:cNvPicPr>
          <p:nvPr/>
        </p:nvPicPr>
        <p:blipFill>
          <a:blip r:embed="rId3" cstate="print"/>
          <a:srcRect/>
          <a:stretch>
            <a:fillRect/>
          </a:stretch>
        </p:blipFill>
        <p:spPr bwMode="auto">
          <a:xfrm>
            <a:off x="7358063" y="6000750"/>
            <a:ext cx="1582737"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0" y="500063"/>
            <a:ext cx="9429750" cy="990600"/>
          </a:xfrm>
        </p:spPr>
        <p:txBody>
          <a:bodyPr/>
          <a:lstStyle/>
          <a:p>
            <a:r>
              <a:rPr lang="fr-FR" sz="3600" b="1" dirty="0" err="1" smtClean="0">
                <a:solidFill>
                  <a:srgbClr val="0070C0"/>
                </a:solidFill>
              </a:rPr>
              <a:t>Why</a:t>
            </a:r>
            <a:r>
              <a:rPr lang="fr-FR" sz="3600" b="1" dirty="0" smtClean="0">
                <a:solidFill>
                  <a:srgbClr val="0070C0"/>
                </a:solidFill>
              </a:rPr>
              <a:t> GFSI ?</a:t>
            </a:r>
          </a:p>
        </p:txBody>
      </p:sp>
      <p:sp>
        <p:nvSpPr>
          <p:cNvPr id="3" name="Espace réservé du contenu 2"/>
          <p:cNvSpPr>
            <a:spLocks noGrp="1"/>
          </p:cNvSpPr>
          <p:nvPr>
            <p:ph sz="half" idx="1"/>
          </p:nvPr>
        </p:nvSpPr>
        <p:spPr>
          <a:xfrm>
            <a:off x="285750" y="1785938"/>
            <a:ext cx="8858250" cy="1355725"/>
          </a:xfrm>
        </p:spPr>
        <p:txBody>
          <a:bodyPr/>
          <a:lstStyle/>
          <a:p>
            <a:pPr algn="ctr">
              <a:buFont typeface="Wingdings" pitchFamily="2" charset="2"/>
              <a:buNone/>
              <a:defRPr/>
            </a:pPr>
            <a:r>
              <a:rPr lang="en-GB" sz="3200" b="1" dirty="0" smtClean="0">
                <a:solidFill>
                  <a:schemeClr val="accent1">
                    <a:lumMod val="50000"/>
                  </a:schemeClr>
                </a:solidFill>
              </a:rPr>
              <a:t>GFSI Mission</a:t>
            </a:r>
          </a:p>
          <a:p>
            <a:pPr algn="ctr">
              <a:buFont typeface="Wingdings" pitchFamily="2" charset="2"/>
              <a:buNone/>
              <a:defRPr/>
            </a:pPr>
            <a:r>
              <a:rPr lang="en-GB" sz="1100" i="1" dirty="0" smtClean="0">
                <a:solidFill>
                  <a:schemeClr val="accent1">
                    <a:lumMod val="50000"/>
                  </a:schemeClr>
                </a:solidFill>
              </a:rPr>
              <a:t>	</a:t>
            </a:r>
            <a:r>
              <a:rPr lang="en-US" sz="2400" i="1" dirty="0" smtClean="0">
                <a:solidFill>
                  <a:schemeClr val="accent1">
                    <a:lumMod val="50000"/>
                  </a:schemeClr>
                </a:solidFill>
              </a:rPr>
              <a:t>Driving continuous improvement in food safety to </a:t>
            </a:r>
            <a:br>
              <a:rPr lang="en-US" sz="2400" i="1" dirty="0" smtClean="0">
                <a:solidFill>
                  <a:schemeClr val="accent1">
                    <a:lumMod val="50000"/>
                  </a:schemeClr>
                </a:solidFill>
              </a:rPr>
            </a:br>
            <a:r>
              <a:rPr lang="en-US" sz="2400" i="1" dirty="0" smtClean="0">
                <a:solidFill>
                  <a:schemeClr val="accent1">
                    <a:lumMod val="50000"/>
                  </a:schemeClr>
                </a:solidFill>
              </a:rPr>
              <a:t>strengthen consumer confidence worldwide </a:t>
            </a:r>
          </a:p>
          <a:p>
            <a:pPr>
              <a:buFont typeface="Wingdings" pitchFamily="2" charset="2"/>
              <a:buNone/>
              <a:defRPr/>
            </a:pPr>
            <a:endParaRPr lang="en-GB" sz="1500" i="1" dirty="0" smtClean="0">
              <a:solidFill>
                <a:schemeClr val="accent1">
                  <a:lumMod val="50000"/>
                </a:schemeClr>
              </a:solidFill>
            </a:endParaRPr>
          </a:p>
          <a:p>
            <a:pPr algn="ctr">
              <a:buFont typeface="Wingdings" pitchFamily="2" charset="2"/>
              <a:buNone/>
              <a:defRPr/>
            </a:pPr>
            <a:r>
              <a:rPr lang="en-GB" sz="3200" b="1" dirty="0" smtClean="0">
                <a:solidFill>
                  <a:schemeClr val="accent1">
                    <a:lumMod val="50000"/>
                  </a:schemeClr>
                </a:solidFill>
              </a:rPr>
              <a:t>GFSI Objectives</a:t>
            </a:r>
          </a:p>
          <a:p>
            <a:pPr>
              <a:buFont typeface="Wingdings" pitchFamily="2" charset="2"/>
              <a:buNone/>
              <a:defRPr/>
            </a:pPr>
            <a:endParaRPr lang="fr-FR" sz="2400" i="1" dirty="0" smtClean="0">
              <a:solidFill>
                <a:schemeClr val="accent1">
                  <a:lumMod val="50000"/>
                </a:schemeClr>
              </a:solidFill>
            </a:endParaRPr>
          </a:p>
          <a:p>
            <a:pPr>
              <a:buFont typeface="Wingdings" pitchFamily="2" charset="2"/>
              <a:buNone/>
              <a:defRPr/>
            </a:pPr>
            <a:endParaRPr lang="fr-FR" dirty="0"/>
          </a:p>
        </p:txBody>
      </p:sp>
      <p:pic>
        <p:nvPicPr>
          <p:cNvPr id="16388" name="Image 12" descr="LOGO FORUM.jpg"/>
          <p:cNvPicPr>
            <a:picLocks noChangeAspect="1"/>
          </p:cNvPicPr>
          <p:nvPr/>
        </p:nvPicPr>
        <p:blipFill>
          <a:blip r:embed="rId3" cstate="print"/>
          <a:srcRect/>
          <a:stretch>
            <a:fillRect/>
          </a:stretch>
        </p:blipFill>
        <p:spPr bwMode="auto">
          <a:xfrm>
            <a:off x="7561263" y="6276975"/>
            <a:ext cx="1582737" cy="581025"/>
          </a:xfrm>
          <a:prstGeom prst="rect">
            <a:avLst/>
          </a:prstGeom>
          <a:noFill/>
          <a:ln w="9525">
            <a:noFill/>
            <a:miter lim="800000"/>
            <a:headEnd/>
            <a:tailEnd/>
          </a:ln>
        </p:spPr>
      </p:pic>
      <p:graphicFrame>
        <p:nvGraphicFramePr>
          <p:cNvPr id="6" name="Diagramme 5"/>
          <p:cNvGraphicFramePr/>
          <p:nvPr/>
        </p:nvGraphicFramePr>
        <p:xfrm>
          <a:off x="2000232" y="4143380"/>
          <a:ext cx="5476892" cy="2174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4313" y="533400"/>
            <a:ext cx="8929687" cy="990600"/>
          </a:xfrm>
        </p:spPr>
        <p:txBody>
          <a:bodyPr/>
          <a:lstStyle/>
          <a:p>
            <a:pPr>
              <a:defRPr/>
            </a:pPr>
            <a:r>
              <a:rPr lang="en-GB" altLang="zh-CN" sz="3600" b="1" dirty="0" smtClean="0">
                <a:solidFill>
                  <a:schemeClr val="accent1">
                    <a:lumMod val="50000"/>
                  </a:schemeClr>
                </a:solidFill>
              </a:rPr>
              <a:t>GFSI Strategic Priorities 2011 - 2015 </a:t>
            </a:r>
          </a:p>
        </p:txBody>
      </p:sp>
      <p:sp>
        <p:nvSpPr>
          <p:cNvPr id="31747" name="Rectangle 3"/>
          <p:cNvSpPr>
            <a:spLocks noGrp="1" noChangeArrowheads="1"/>
          </p:cNvSpPr>
          <p:nvPr>
            <p:ph type="body" idx="1"/>
          </p:nvPr>
        </p:nvSpPr>
        <p:spPr>
          <a:xfrm>
            <a:off x="250825" y="2205038"/>
            <a:ext cx="8497888" cy="2879725"/>
          </a:xfrm>
        </p:spPr>
        <p:txBody>
          <a:bodyPr/>
          <a:lstStyle/>
          <a:p>
            <a:pPr marL="457200" indent="-457200" eaLnBrk="1" hangingPunct="1">
              <a:buClr>
                <a:schemeClr val="accent1">
                  <a:lumMod val="50000"/>
                </a:schemeClr>
              </a:buClr>
              <a:buFont typeface="Wingdings" pitchFamily="2" charset="2"/>
              <a:buAutoNum type="arabicParenR"/>
              <a:defRPr/>
            </a:pPr>
            <a:r>
              <a:rPr lang="en-US" sz="3600" b="1" kern="1200" dirty="0" smtClean="0">
                <a:solidFill>
                  <a:schemeClr val="accent1">
                    <a:lumMod val="50000"/>
                  </a:schemeClr>
                </a:solidFill>
              </a:rPr>
              <a:t>Building Confidence in Certification</a:t>
            </a:r>
          </a:p>
          <a:p>
            <a:pPr marL="457200" indent="-457200" eaLnBrk="1" hangingPunct="1">
              <a:buClr>
                <a:schemeClr val="accent1">
                  <a:lumMod val="50000"/>
                </a:schemeClr>
              </a:buClr>
              <a:buFont typeface="Wingdings" pitchFamily="2" charset="2"/>
              <a:buAutoNum type="arabicParenR"/>
              <a:defRPr/>
            </a:pPr>
            <a:r>
              <a:rPr lang="en-US" sz="3600" b="1" kern="1200" dirty="0" smtClean="0">
                <a:solidFill>
                  <a:schemeClr val="accent1">
                    <a:lumMod val="50000"/>
                  </a:schemeClr>
                </a:solidFill>
              </a:rPr>
              <a:t>Forging Links with other </a:t>
            </a:r>
            <a:r>
              <a:rPr lang="en-US" sz="3600" b="1" kern="1200" dirty="0" err="1" smtClean="0">
                <a:solidFill>
                  <a:schemeClr val="accent1">
                    <a:lumMod val="50000"/>
                  </a:schemeClr>
                </a:solidFill>
              </a:rPr>
              <a:t>Organisations</a:t>
            </a:r>
            <a:endParaRPr lang="en-US" sz="3600" b="1" kern="1200" dirty="0" smtClean="0">
              <a:solidFill>
                <a:schemeClr val="accent1">
                  <a:lumMod val="50000"/>
                </a:schemeClr>
              </a:solidFill>
            </a:endParaRPr>
          </a:p>
          <a:p>
            <a:pPr marL="457200" indent="-457200" eaLnBrk="1" hangingPunct="1">
              <a:buClr>
                <a:schemeClr val="accent1">
                  <a:lumMod val="50000"/>
                </a:schemeClr>
              </a:buClr>
              <a:buFont typeface="Wingdings" pitchFamily="2" charset="2"/>
              <a:buAutoNum type="arabicParenR"/>
              <a:defRPr/>
            </a:pPr>
            <a:r>
              <a:rPr lang="en-US" sz="3600" b="1" kern="1200" dirty="0" smtClean="0">
                <a:solidFill>
                  <a:schemeClr val="accent1">
                    <a:lumMod val="50000"/>
                  </a:schemeClr>
                </a:solidFill>
              </a:rPr>
              <a:t>Communication </a:t>
            </a:r>
          </a:p>
        </p:txBody>
      </p:sp>
      <p:pic>
        <p:nvPicPr>
          <p:cNvPr id="31748" name="Image 4" descr="LOGO FORUM.jpg"/>
          <p:cNvPicPr>
            <a:picLocks noChangeAspect="1"/>
          </p:cNvPicPr>
          <p:nvPr/>
        </p:nvPicPr>
        <p:blipFill>
          <a:blip r:embed="rId3" cstate="print"/>
          <a:srcRect/>
          <a:stretch>
            <a:fillRect/>
          </a:stretch>
        </p:blipFill>
        <p:spPr bwMode="auto">
          <a:xfrm>
            <a:off x="7358063" y="6000750"/>
            <a:ext cx="1582737"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8411</TotalTime>
  <Words>1389</Words>
  <Application>Microsoft Office PowerPoint</Application>
  <PresentationFormat>Affichage à l'écran (4:3)</PresentationFormat>
  <Paragraphs>243</Paragraphs>
  <Slides>24</Slides>
  <Notes>14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Radial</vt:lpstr>
      <vt:lpstr>Chart</vt:lpstr>
      <vt:lpstr>  Global Food Safety Initiative - Harmonising Food Safety Standards   </vt:lpstr>
      <vt:lpstr>Diapositive 2</vt:lpstr>
      <vt:lpstr>GFSI – A Shared Responsibility</vt:lpstr>
      <vt:lpstr>Diapositive 4</vt:lpstr>
      <vt:lpstr>The Consumer Goods Forum  Top of Mind Survey</vt:lpstr>
      <vt:lpstr>Diapositive 6</vt:lpstr>
      <vt:lpstr>In 2000….. </vt:lpstr>
      <vt:lpstr>Why GFSI ?</vt:lpstr>
      <vt:lpstr>GFSI Strategic Priorities 2011 - 2015 </vt:lpstr>
      <vt:lpstr>Building Confidence in Certification Through a Robust Guidance Document </vt:lpstr>
      <vt:lpstr>Convergence Means Confidence </vt:lpstr>
      <vt:lpstr>GFSI Breakthrough – June 2007</vt:lpstr>
      <vt:lpstr>Benchmarking – What does this mean?  « Once certified, accepted everywhere »</vt:lpstr>
      <vt:lpstr>Some companies now accepting GSFI recognised schemes</vt:lpstr>
      <vt:lpstr>Diapositive 15</vt:lpstr>
      <vt:lpstr>Feedback on GFSI Certification</vt:lpstr>
      <vt:lpstr>Feedback on GFSI Certification</vt:lpstr>
      <vt:lpstr>Benefits to Date for U.S. Foodservice </vt:lpstr>
      <vt:lpstr>Diapositive 19</vt:lpstr>
      <vt:lpstr>Stakeholder Meeting Output 2011 : Top Critical Focus Areas for GFSI</vt:lpstr>
      <vt:lpstr>Requirements of society.</vt:lpstr>
      <vt:lpstr>Further challenges for Food Safety</vt:lpstr>
      <vt:lpstr>GFSI Adding Value … </vt:lpstr>
      <vt:lpstr>For more information:</vt:lpstr>
    </vt:vector>
  </TitlesOfParts>
  <Company>CIES - The Food Business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GFSI BOARD MEETING</dc:title>
  <dc:creator>Catherine Francois</dc:creator>
  <cp:lastModifiedBy>Catherine Francois</cp:lastModifiedBy>
  <cp:revision>535</cp:revision>
  <dcterms:created xsi:type="dcterms:W3CDTF">2005-06-10T08:08:58Z</dcterms:created>
  <dcterms:modified xsi:type="dcterms:W3CDTF">2011-03-01T07:31:39Z</dcterms:modified>
</cp:coreProperties>
</file>