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7" r:id="rId2"/>
    <p:sldId id="258" r:id="rId3"/>
    <p:sldId id="260" r:id="rId4"/>
    <p:sldId id="264" r:id="rId5"/>
    <p:sldId id="269" r:id="rId6"/>
    <p:sldId id="268" r:id="rId7"/>
    <p:sldId id="325" r:id="rId8"/>
    <p:sldId id="367" r:id="rId9"/>
    <p:sldId id="328" r:id="rId10"/>
    <p:sldId id="263" r:id="rId11"/>
    <p:sldId id="262" r:id="rId12"/>
    <p:sldId id="363" r:id="rId13"/>
    <p:sldId id="374" r:id="rId14"/>
    <p:sldId id="274" r:id="rId15"/>
    <p:sldId id="279" r:id="rId16"/>
    <p:sldId id="280" r:id="rId17"/>
    <p:sldId id="360" r:id="rId18"/>
    <p:sldId id="361" r:id="rId19"/>
    <p:sldId id="365" r:id="rId20"/>
    <p:sldId id="364" r:id="rId21"/>
    <p:sldId id="329" r:id="rId22"/>
    <p:sldId id="267" r:id="rId23"/>
    <p:sldId id="285" r:id="rId24"/>
    <p:sldId id="366" r:id="rId25"/>
    <p:sldId id="316" r:id="rId26"/>
    <p:sldId id="286" r:id="rId27"/>
    <p:sldId id="287" r:id="rId28"/>
    <p:sldId id="312" r:id="rId29"/>
    <p:sldId id="370" r:id="rId30"/>
    <p:sldId id="331" r:id="rId31"/>
    <p:sldId id="314" r:id="rId32"/>
    <p:sldId id="362" r:id="rId33"/>
    <p:sldId id="341" r:id="rId34"/>
    <p:sldId id="293" r:id="rId35"/>
    <p:sldId id="291" r:id="rId36"/>
    <p:sldId id="315" r:id="rId37"/>
    <p:sldId id="338" r:id="rId38"/>
    <p:sldId id="337" r:id="rId39"/>
    <p:sldId id="342" r:id="rId40"/>
    <p:sldId id="351" r:id="rId41"/>
    <p:sldId id="318" r:id="rId42"/>
    <p:sldId id="368" r:id="rId43"/>
    <p:sldId id="371" r:id="rId44"/>
    <p:sldId id="372" r:id="rId45"/>
    <p:sldId id="320" r:id="rId46"/>
    <p:sldId id="321" r:id="rId47"/>
    <p:sldId id="348" r:id="rId48"/>
    <p:sldId id="349" r:id="rId49"/>
    <p:sldId id="350" r:id="rId50"/>
    <p:sldId id="333" r:id="rId51"/>
    <p:sldId id="373" r:id="rId52"/>
    <p:sldId id="352" r:id="rId53"/>
    <p:sldId id="369" r:id="rId54"/>
    <p:sldId id="359" r:id="rId55"/>
    <p:sldId id="334"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9480" autoAdjust="0"/>
  </p:normalViewPr>
  <p:slideViewPr>
    <p:cSldViewPr>
      <p:cViewPr>
        <p:scale>
          <a:sx n="60" d="100"/>
          <a:sy n="60" d="100"/>
        </p:scale>
        <p:origin x="-2056" y="-516"/>
      </p:cViewPr>
      <p:guideLst>
        <p:guide orient="horz" pos="2160"/>
        <p:guide pos="2880"/>
      </p:guideLst>
    </p:cSldViewPr>
  </p:slideViewPr>
  <p:outlineViewPr>
    <p:cViewPr>
      <p:scale>
        <a:sx n="33" d="100"/>
        <a:sy n="33" d="100"/>
      </p:scale>
      <p:origin x="0" y="17100"/>
    </p:cViewPr>
  </p:outlineViewPr>
  <p:notesTextViewPr>
    <p:cViewPr>
      <p:scale>
        <a:sx n="1" d="1"/>
        <a:sy n="1" d="1"/>
      </p:scale>
      <p:origin x="0" y="0"/>
    </p:cViewPr>
  </p:notesTextViewPr>
  <p:sorterViewPr>
    <p:cViewPr>
      <p:scale>
        <a:sx n="70" d="100"/>
        <a:sy n="70" d="100"/>
      </p:scale>
      <p:origin x="0" y="2040"/>
    </p:cViewPr>
  </p:sorterViewPr>
  <p:notesViewPr>
    <p:cSldViewPr>
      <p:cViewPr varScale="1">
        <p:scale>
          <a:sx n="101" d="100"/>
          <a:sy n="101" d="100"/>
        </p:scale>
        <p:origin x="-357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2EFBC80-3321-4DB1-AC08-CDEAC4192DBF}" type="datetimeFigureOut">
              <a:rPr lang="en-US" smtClean="0"/>
              <a:t>2/14/2014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78CFD5C-CE0A-41FC-B902-76E5BA10B229}" type="slidenum">
              <a:rPr lang="en-US" smtClean="0"/>
              <a:t>‹#›</a:t>
            </a:fld>
            <a:endParaRPr lang="en-US"/>
          </a:p>
        </p:txBody>
      </p:sp>
    </p:spTree>
    <p:extLst>
      <p:ext uri="{BB962C8B-B14F-4D97-AF65-F5344CB8AC3E}">
        <p14:creationId xmlns:p14="http://schemas.microsoft.com/office/powerpoint/2010/main" val="3137462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B8333B-0DF7-4432-8DDD-9F109FC6C82A}" type="datetimeFigureOut">
              <a:rPr lang="en-US" smtClean="0"/>
              <a:t>2/14/2014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AD0E44-F151-4587-BF1E-C9CCA6D022A1}" type="slidenum">
              <a:rPr lang="en-US" smtClean="0"/>
              <a:t>‹#›</a:t>
            </a:fld>
            <a:endParaRPr lang="en-US"/>
          </a:p>
        </p:txBody>
      </p:sp>
    </p:spTree>
    <p:extLst>
      <p:ext uri="{BB962C8B-B14F-4D97-AF65-F5344CB8AC3E}">
        <p14:creationId xmlns:p14="http://schemas.microsoft.com/office/powerpoint/2010/main" val="3272905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D0E44-F151-4587-BF1E-C9CCA6D022A1}" type="slidenum">
              <a:rPr lang="en-US" smtClean="0"/>
              <a:t>1</a:t>
            </a:fld>
            <a:endParaRPr lang="en-US" dirty="0"/>
          </a:p>
        </p:txBody>
      </p:sp>
    </p:spTree>
    <p:extLst>
      <p:ext uri="{BB962C8B-B14F-4D97-AF65-F5344CB8AC3E}">
        <p14:creationId xmlns:p14="http://schemas.microsoft.com/office/powerpoint/2010/main" val="228779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D0E44-F151-4587-BF1E-C9CCA6D022A1}" type="slidenum">
              <a:rPr lang="en-US" smtClean="0"/>
              <a:t>3</a:t>
            </a:fld>
            <a:endParaRPr lang="en-US"/>
          </a:p>
        </p:txBody>
      </p:sp>
    </p:spTree>
    <p:extLst>
      <p:ext uri="{BB962C8B-B14F-4D97-AF65-F5344CB8AC3E}">
        <p14:creationId xmlns:p14="http://schemas.microsoft.com/office/powerpoint/2010/main" val="14246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defRPr>
            </a:lvl1pPr>
            <a:lvl2pPr marL="742909" indent="-285734" defTabSz="931811" eaLnBrk="0" hangingPunct="0">
              <a:defRPr>
                <a:solidFill>
                  <a:schemeClr val="tx1"/>
                </a:solidFill>
                <a:latin typeface="Arial" charset="0"/>
              </a:defRPr>
            </a:lvl2pPr>
            <a:lvl3pPr marL="1142937" indent="-228587" defTabSz="931811" eaLnBrk="0" hangingPunct="0">
              <a:defRPr>
                <a:solidFill>
                  <a:schemeClr val="tx1"/>
                </a:solidFill>
                <a:latin typeface="Arial" charset="0"/>
              </a:defRPr>
            </a:lvl3pPr>
            <a:lvl4pPr marL="1600111" indent="-228587" defTabSz="931811" eaLnBrk="0" hangingPunct="0">
              <a:defRPr>
                <a:solidFill>
                  <a:schemeClr val="tx1"/>
                </a:solidFill>
                <a:latin typeface="Arial" charset="0"/>
              </a:defRPr>
            </a:lvl4pPr>
            <a:lvl5pPr marL="2057287" indent="-228587" defTabSz="931811" eaLnBrk="0" hangingPunct="0">
              <a:defRPr>
                <a:solidFill>
                  <a:schemeClr val="tx1"/>
                </a:solidFill>
                <a:latin typeface="Arial" charset="0"/>
              </a:defRPr>
            </a:lvl5pPr>
            <a:lvl6pPr marL="2514461" indent="-228587" defTabSz="931811" eaLnBrk="0" fontAlgn="base" hangingPunct="0">
              <a:spcBef>
                <a:spcPct val="0"/>
              </a:spcBef>
              <a:spcAft>
                <a:spcPct val="0"/>
              </a:spcAft>
              <a:defRPr>
                <a:solidFill>
                  <a:schemeClr val="tx1"/>
                </a:solidFill>
                <a:latin typeface="Arial" charset="0"/>
              </a:defRPr>
            </a:lvl6pPr>
            <a:lvl7pPr marL="2971635" indent="-228587" defTabSz="931811" eaLnBrk="0" fontAlgn="base" hangingPunct="0">
              <a:spcBef>
                <a:spcPct val="0"/>
              </a:spcBef>
              <a:spcAft>
                <a:spcPct val="0"/>
              </a:spcAft>
              <a:defRPr>
                <a:solidFill>
                  <a:schemeClr val="tx1"/>
                </a:solidFill>
                <a:latin typeface="Arial" charset="0"/>
              </a:defRPr>
            </a:lvl7pPr>
            <a:lvl8pPr marL="3428811" indent="-228587" defTabSz="931811" eaLnBrk="0" fontAlgn="base" hangingPunct="0">
              <a:spcBef>
                <a:spcPct val="0"/>
              </a:spcBef>
              <a:spcAft>
                <a:spcPct val="0"/>
              </a:spcAft>
              <a:defRPr>
                <a:solidFill>
                  <a:schemeClr val="tx1"/>
                </a:solidFill>
                <a:latin typeface="Arial" charset="0"/>
              </a:defRPr>
            </a:lvl8pPr>
            <a:lvl9pPr marL="3885985" indent="-228587" defTabSz="931811" eaLnBrk="0" fontAlgn="base" hangingPunct="0">
              <a:spcBef>
                <a:spcPct val="0"/>
              </a:spcBef>
              <a:spcAft>
                <a:spcPct val="0"/>
              </a:spcAft>
              <a:defRPr>
                <a:solidFill>
                  <a:schemeClr val="tx1"/>
                </a:solidFill>
                <a:latin typeface="Arial" charset="0"/>
              </a:defRPr>
            </a:lvl9pPr>
          </a:lstStyle>
          <a:p>
            <a:pPr eaLnBrk="1" hangingPunct="1"/>
            <a:fld id="{ECED1A92-848F-4185-8A9A-5FF0ECAF078C}" type="slidenum">
              <a:rPr lang="en-US" smtClean="0">
                <a:latin typeface="Times New Roman" pitchFamily="18" charset="0"/>
              </a:rPr>
              <a:pPr eaLnBrk="1" hangingPunct="1"/>
              <a:t>7</a:t>
            </a:fld>
            <a:endParaRPr lang="en-US" dirty="0" smtClean="0">
              <a:latin typeface="Times New Roman" pitchFamily="18" charset="0"/>
            </a:endParaRPr>
          </a:p>
        </p:txBody>
      </p:sp>
      <p:sp>
        <p:nvSpPr>
          <p:cNvPr id="78851" name="Rectangle 2"/>
          <p:cNvSpPr>
            <a:spLocks noGrp="1" noRot="1" noChangeAspect="1" noChangeArrowheads="1" noTextEdit="1"/>
          </p:cNvSpPr>
          <p:nvPr>
            <p:ph type="sldImg"/>
          </p:nvPr>
        </p:nvSpPr>
        <p:spPr>
          <a:xfrm>
            <a:off x="1182688" y="698500"/>
            <a:ext cx="4646612" cy="3484563"/>
          </a:xfrm>
          <a:ln/>
        </p:spPr>
      </p:sp>
      <p:sp>
        <p:nvSpPr>
          <p:cNvPr id="78852" name="Rectangle 3"/>
          <p:cNvSpPr>
            <a:spLocks noGrp="1" noChangeArrowheads="1"/>
          </p:cNvSpPr>
          <p:nvPr>
            <p:ph type="body" idx="1"/>
          </p:nvPr>
        </p:nvSpPr>
        <p:spPr>
          <a:xfrm>
            <a:off x="935039" y="4418013"/>
            <a:ext cx="5140325"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7"/>
          <p:cNvSpPr>
            <a:spLocks noGrp="1" noChangeArrowheads="1"/>
          </p:cNvSpPr>
          <p:nvPr>
            <p:ph type="sldNum" sz="quarter" idx="5"/>
          </p:nvPr>
        </p:nvSpPr>
        <p:spPr>
          <a:noFill/>
        </p:spPr>
        <p:txBody>
          <a:bodyPr/>
          <a:lstStyle/>
          <a:p>
            <a:fld id="{63E2BC74-F0BA-4F8C-AEBE-70D05D237795}" type="slidenum">
              <a:rPr lang="en-US" smtClean="0"/>
              <a:pPr/>
              <a:t>11</a:t>
            </a:fld>
            <a:endParaRPr lang="en-US" smtClean="0"/>
          </a:p>
        </p:txBody>
      </p:sp>
      <p:sp>
        <p:nvSpPr>
          <p:cNvPr id="441346" name="Slide Image Placeholder 1"/>
          <p:cNvSpPr>
            <a:spLocks noGrp="1" noRot="1" noChangeAspect="1" noTextEdit="1"/>
          </p:cNvSpPr>
          <p:nvPr>
            <p:ph type="sldImg"/>
          </p:nvPr>
        </p:nvSpPr>
        <p:spPr>
          <a:ln/>
        </p:spPr>
      </p:sp>
      <p:sp>
        <p:nvSpPr>
          <p:cNvPr id="441347" name="Notes Placeholder 2"/>
          <p:cNvSpPr>
            <a:spLocks noGrp="1"/>
          </p:cNvSpPr>
          <p:nvPr>
            <p:ph type="body" idx="1"/>
          </p:nvPr>
        </p:nvSpPr>
        <p:spPr>
          <a:noFill/>
          <a:ln/>
        </p:spPr>
        <p:txBody>
          <a:bodyPr lIns="88242" tIns="44122" rIns="88242" bIns="44122"/>
          <a:lstStyle/>
          <a:p>
            <a:pPr eaLnBrk="1" hangingPunct="1"/>
            <a:r>
              <a:rPr lang="en-US" b="1" smtClean="0"/>
              <a:t>E. coli O157 is a Shiga-toxin producing E. coli, or STEC, that colonizes the intestinal tract of ruminant animals, such as cattle.  In humans, infection causes a diarrheal illness, which can be severe, especially in children or the elderly.  Hemolytic uremic syndrome, or HUS, can occur and can result in kidney failure. Ground beef, leafy greens, and unpasteurized dairy products are commonly implicated vehicles in outbreaks. </a:t>
            </a:r>
            <a:endParaRPr lang="en-US" smtClean="0"/>
          </a:p>
          <a:p>
            <a:pPr eaLnBrk="1" hangingPunct="1"/>
            <a:endParaRPr lang="en-US" smtClean="0"/>
          </a:p>
        </p:txBody>
      </p:sp>
      <p:sp>
        <p:nvSpPr>
          <p:cNvPr id="441348" name="Slide Number Placeholder 3"/>
          <p:cNvSpPr txBox="1">
            <a:spLocks noGrp="1"/>
          </p:cNvSpPr>
          <p:nvPr/>
        </p:nvSpPr>
        <p:spPr bwMode="auto">
          <a:xfrm>
            <a:off x="3970734" y="8830659"/>
            <a:ext cx="3038145" cy="464205"/>
          </a:xfrm>
          <a:prstGeom prst="rect">
            <a:avLst/>
          </a:prstGeom>
          <a:noFill/>
          <a:ln w="9525">
            <a:noFill/>
            <a:miter lim="800000"/>
            <a:headEnd/>
            <a:tailEnd/>
          </a:ln>
        </p:spPr>
        <p:txBody>
          <a:bodyPr lIns="88242" tIns="44122" rIns="88242" bIns="44122" anchor="b"/>
          <a:lstStyle/>
          <a:p>
            <a:pPr algn="r" defTabSz="878305"/>
            <a:fld id="{67A85E41-746C-48F9-9D63-E0D4A866D62B}" type="slidenum">
              <a:rPr lang="en-US" sz="1100"/>
              <a:pPr algn="r" defTabSz="878305"/>
              <a:t>11</a:t>
            </a:fld>
            <a:endParaRPr lang="en-US"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D0E44-F151-4587-BF1E-C9CCA6D022A1}" type="slidenum">
              <a:rPr lang="en-US" smtClean="0"/>
              <a:t>29</a:t>
            </a:fld>
            <a:endParaRPr lang="en-US"/>
          </a:p>
        </p:txBody>
      </p:sp>
    </p:spTree>
    <p:extLst>
      <p:ext uri="{BB962C8B-B14F-4D97-AF65-F5344CB8AC3E}">
        <p14:creationId xmlns:p14="http://schemas.microsoft.com/office/powerpoint/2010/main" val="381878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D0E44-F151-4587-BF1E-C9CCA6D022A1}" type="slidenum">
              <a:rPr lang="en-US" smtClean="0"/>
              <a:t>33</a:t>
            </a:fld>
            <a:endParaRPr lang="en-US"/>
          </a:p>
        </p:txBody>
      </p:sp>
    </p:spTree>
    <p:extLst>
      <p:ext uri="{BB962C8B-B14F-4D97-AF65-F5344CB8AC3E}">
        <p14:creationId xmlns:p14="http://schemas.microsoft.com/office/powerpoint/2010/main" val="445603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D0E44-F151-4587-BF1E-C9CCA6D022A1}" type="slidenum">
              <a:rPr lang="en-US" smtClean="0"/>
              <a:t>53</a:t>
            </a:fld>
            <a:endParaRPr lang="en-US"/>
          </a:p>
        </p:txBody>
      </p:sp>
    </p:spTree>
    <p:extLst>
      <p:ext uri="{BB962C8B-B14F-4D97-AF65-F5344CB8AC3E}">
        <p14:creationId xmlns:p14="http://schemas.microsoft.com/office/powerpoint/2010/main" val="381878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78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77000"/>
            <a:ext cx="2133600" cy="244475"/>
          </a:xfrm>
        </p:spPr>
        <p:txBody>
          <a:bodyPr/>
          <a:lstStyle>
            <a:lvl1pPr>
              <a:defRPr sz="700"/>
            </a:lvl1pPr>
          </a:lstStyle>
          <a:p>
            <a:fld id="{9AA1CE39-0951-4EA5-B973-5B12F671F125}" type="datetime1">
              <a:rPr lang="en-US" smtClean="0"/>
              <a:t>2/14/2014</a:t>
            </a:fld>
            <a:endParaRPr lang="en-US"/>
          </a:p>
        </p:txBody>
      </p:sp>
      <p:sp>
        <p:nvSpPr>
          <p:cNvPr id="5" name="Footer Placeholder 4"/>
          <p:cNvSpPr>
            <a:spLocks noGrp="1"/>
          </p:cNvSpPr>
          <p:nvPr>
            <p:ph type="ftr" sz="quarter" idx="11"/>
          </p:nvPr>
        </p:nvSpPr>
        <p:spPr>
          <a:xfrm>
            <a:off x="2895600" y="6477000"/>
            <a:ext cx="3505200" cy="244475"/>
          </a:xfrm>
        </p:spPr>
        <p:txBody>
          <a:bodyPr/>
          <a:lstStyle>
            <a:lvl1pPr>
              <a:defRPr sz="700"/>
            </a:lvl1pPr>
          </a:lstStyle>
          <a:p>
            <a:r>
              <a:rPr lang="en-US" smtClean="0"/>
              <a:t>These data are for training purposes only and do not represent factual events</a:t>
            </a:r>
            <a:endParaRPr lang="en-US" dirty="0"/>
          </a:p>
        </p:txBody>
      </p:sp>
      <p:sp>
        <p:nvSpPr>
          <p:cNvPr id="6" name="Slide Number Placeholder 5"/>
          <p:cNvSpPr>
            <a:spLocks noGrp="1"/>
          </p:cNvSpPr>
          <p:nvPr>
            <p:ph type="sldNum" sz="quarter" idx="12"/>
          </p:nvPr>
        </p:nvSpPr>
        <p:spPr>
          <a:xfrm>
            <a:off x="6384758" y="6477000"/>
            <a:ext cx="2225842" cy="244475"/>
          </a:xfrm>
        </p:spPr>
        <p:txBody>
          <a:bodyPr/>
          <a:lstStyle>
            <a:lvl1pPr>
              <a:defRPr sz="700"/>
            </a:lvl1pPr>
          </a:lstStyle>
          <a:p>
            <a:fld id="{33DA14DE-D3C7-4E74-92AB-C5693D9E37A3}" type="slidenum">
              <a:rPr lang="en-US" smtClean="0"/>
              <a:pPr/>
              <a:t>‹#›</a:t>
            </a:fld>
            <a:endParaRPr lang="en-US"/>
          </a:p>
        </p:txBody>
      </p:sp>
    </p:spTree>
    <p:extLst>
      <p:ext uri="{BB962C8B-B14F-4D97-AF65-F5344CB8AC3E}">
        <p14:creationId xmlns:p14="http://schemas.microsoft.com/office/powerpoint/2010/main" val="102644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32CB2-688D-4035-B969-129BCFF68BD8}" type="datetime1">
              <a:rPr lang="en-US" smtClean="0"/>
              <a:t>2/14/2014</a:t>
            </a:fld>
            <a:endParaRPr lang="en-US"/>
          </a:p>
        </p:txBody>
      </p:sp>
      <p:sp>
        <p:nvSpPr>
          <p:cNvPr id="5" name="Footer Placeholder 4"/>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6" name="Slide Number Placeholder 5"/>
          <p:cNvSpPr>
            <a:spLocks noGrp="1"/>
          </p:cNvSpPr>
          <p:nvPr>
            <p:ph type="sldNum" sz="quarter" idx="12"/>
          </p:nvPr>
        </p:nvSpPr>
        <p:spPr/>
        <p:txBody>
          <a:bodyPr/>
          <a:lstStyle/>
          <a:p>
            <a:fld id="{33DA14DE-D3C7-4E74-92AB-C5693D9E37A3}" type="slidenum">
              <a:rPr lang="en-US" smtClean="0"/>
              <a:t>‹#›</a:t>
            </a:fld>
            <a:endParaRPr lang="en-US"/>
          </a:p>
        </p:txBody>
      </p:sp>
    </p:spTree>
    <p:extLst>
      <p:ext uri="{BB962C8B-B14F-4D97-AF65-F5344CB8AC3E}">
        <p14:creationId xmlns:p14="http://schemas.microsoft.com/office/powerpoint/2010/main" val="184253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D0B75-9B14-48D1-AF21-E937C2A3DDDB}" type="datetime1">
              <a:rPr lang="en-US" smtClean="0"/>
              <a:t>2/14/2014</a:t>
            </a:fld>
            <a:endParaRPr lang="en-US"/>
          </a:p>
        </p:txBody>
      </p:sp>
      <p:sp>
        <p:nvSpPr>
          <p:cNvPr id="5" name="Footer Placeholder 4"/>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6" name="Slide Number Placeholder 5"/>
          <p:cNvSpPr>
            <a:spLocks noGrp="1"/>
          </p:cNvSpPr>
          <p:nvPr>
            <p:ph type="sldNum" sz="quarter" idx="12"/>
          </p:nvPr>
        </p:nvSpPr>
        <p:spPr/>
        <p:txBody>
          <a:bodyPr/>
          <a:lstStyle/>
          <a:p>
            <a:fld id="{33DA14DE-D3C7-4E74-92AB-C5693D9E37A3}" type="slidenum">
              <a:rPr lang="en-US" smtClean="0"/>
              <a:t>‹#›</a:t>
            </a:fld>
            <a:endParaRPr lang="en-US"/>
          </a:p>
        </p:txBody>
      </p:sp>
    </p:spTree>
    <p:extLst>
      <p:ext uri="{BB962C8B-B14F-4D97-AF65-F5344CB8AC3E}">
        <p14:creationId xmlns:p14="http://schemas.microsoft.com/office/powerpoint/2010/main" val="2189373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200" b="1" baseline="0">
                <a:solidFill>
                  <a:schemeClr val="bg2"/>
                </a:solidFill>
                <a:effectLst/>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228"/>
              </a:lnSpc>
              <a:buNone/>
              <a:defRPr sz="20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343"/>
              </a:lnSpc>
              <a:defRPr sz="3100" b="1"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33293830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0E73EA6-3E5A-4D21-80E8-BABA684A2C6C}" type="datetime1">
              <a:rPr lang="en-US" smtClean="0"/>
              <a:t>2/14/2014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These data are for training purposes only and do not represent factual events</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D11309-666C-4AC7-9B32-4339E90E2CB9}" type="slidenum">
              <a:rPr lang="en-US"/>
              <a:pPr>
                <a:defRPr/>
              </a:pPr>
              <a:t>‹#›</a:t>
            </a:fld>
            <a:endParaRPr lang="en-US"/>
          </a:p>
        </p:txBody>
      </p:sp>
    </p:spTree>
    <p:extLst>
      <p:ext uri="{BB962C8B-B14F-4D97-AF65-F5344CB8AC3E}">
        <p14:creationId xmlns:p14="http://schemas.microsoft.com/office/powerpoint/2010/main" val="143646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6F9F5-0143-4586-A2A2-30DD5173427E}" type="datetime1">
              <a:rPr lang="en-US" smtClean="0"/>
              <a:t>2/14/2014</a:t>
            </a:fld>
            <a:endParaRPr lang="en-US"/>
          </a:p>
        </p:txBody>
      </p:sp>
      <p:sp>
        <p:nvSpPr>
          <p:cNvPr id="5" name="Footer Placeholder 4"/>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6" name="Slide Number Placeholder 5"/>
          <p:cNvSpPr>
            <a:spLocks noGrp="1"/>
          </p:cNvSpPr>
          <p:nvPr>
            <p:ph type="sldNum" sz="quarter" idx="12"/>
          </p:nvPr>
        </p:nvSpPr>
        <p:spPr/>
        <p:txBody>
          <a:bodyPr/>
          <a:lstStyle/>
          <a:p>
            <a:fld id="{33DA14DE-D3C7-4E74-92AB-C5693D9E37A3}" type="slidenum">
              <a:rPr lang="en-US" smtClean="0"/>
              <a:t>‹#›</a:t>
            </a:fld>
            <a:endParaRPr lang="en-US"/>
          </a:p>
        </p:txBody>
      </p:sp>
      <p:sp>
        <p:nvSpPr>
          <p:cNvPr id="7" name="Line 4"/>
          <p:cNvSpPr>
            <a:spLocks noChangeShapeType="1"/>
          </p:cNvSpPr>
          <p:nvPr userDrawn="1"/>
        </p:nvSpPr>
        <p:spPr bwMode="auto">
          <a:xfrm>
            <a:off x="228600" y="990600"/>
            <a:ext cx="8686800" cy="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35771818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F589C5-DADC-4BFE-882E-838C355DA2DD}" type="datetime1">
              <a:rPr lang="en-US" smtClean="0"/>
              <a:t>2/14/2014</a:t>
            </a:fld>
            <a:endParaRPr lang="en-US"/>
          </a:p>
        </p:txBody>
      </p:sp>
      <p:sp>
        <p:nvSpPr>
          <p:cNvPr id="5" name="Footer Placeholder 4"/>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6" name="Slide Number Placeholder 5"/>
          <p:cNvSpPr>
            <a:spLocks noGrp="1"/>
          </p:cNvSpPr>
          <p:nvPr>
            <p:ph type="sldNum" sz="quarter" idx="12"/>
          </p:nvPr>
        </p:nvSpPr>
        <p:spPr/>
        <p:txBody>
          <a:bodyPr/>
          <a:lstStyle/>
          <a:p>
            <a:fld id="{33DA14DE-D3C7-4E74-92AB-C5693D9E37A3}" type="slidenum">
              <a:rPr lang="en-US" smtClean="0"/>
              <a:t>‹#›</a:t>
            </a:fld>
            <a:endParaRPr lang="en-US"/>
          </a:p>
        </p:txBody>
      </p:sp>
    </p:spTree>
    <p:extLst>
      <p:ext uri="{BB962C8B-B14F-4D97-AF65-F5344CB8AC3E}">
        <p14:creationId xmlns:p14="http://schemas.microsoft.com/office/powerpoint/2010/main" val="142371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D85BCA-CB8E-4DFD-80E7-07C878921713}" type="datetime1">
              <a:rPr lang="en-US" smtClean="0"/>
              <a:t>2/14/2014</a:t>
            </a:fld>
            <a:endParaRPr lang="en-US"/>
          </a:p>
        </p:txBody>
      </p:sp>
      <p:sp>
        <p:nvSpPr>
          <p:cNvPr id="6" name="Footer Placeholder 5"/>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7" name="Slide Number Placeholder 6"/>
          <p:cNvSpPr>
            <a:spLocks noGrp="1"/>
          </p:cNvSpPr>
          <p:nvPr>
            <p:ph type="sldNum" sz="quarter" idx="12"/>
          </p:nvPr>
        </p:nvSpPr>
        <p:spPr/>
        <p:txBody>
          <a:bodyPr/>
          <a:lstStyle/>
          <a:p>
            <a:fld id="{33DA14DE-D3C7-4E74-92AB-C5693D9E37A3}" type="slidenum">
              <a:rPr lang="en-US" smtClean="0"/>
              <a:t>‹#›</a:t>
            </a:fld>
            <a:endParaRPr lang="en-US"/>
          </a:p>
        </p:txBody>
      </p:sp>
      <p:sp>
        <p:nvSpPr>
          <p:cNvPr id="9" name="Title 1"/>
          <p:cNvSpPr>
            <a:spLocks noGrp="1"/>
          </p:cNvSpPr>
          <p:nvPr>
            <p:ph type="title"/>
          </p:nvPr>
        </p:nvSpPr>
        <p:spPr>
          <a:xfrm>
            <a:off x="457200" y="76200"/>
            <a:ext cx="8229600" cy="1143000"/>
          </a:xfrm>
        </p:spPr>
        <p:txBody>
          <a:bodyPr/>
          <a:lstStyle/>
          <a:p>
            <a:r>
              <a:rPr lang="en-US" dirty="0" smtClean="0"/>
              <a:t>Click to edit Master title style</a:t>
            </a:r>
            <a:endParaRPr lang="en-US" dirty="0"/>
          </a:p>
        </p:txBody>
      </p:sp>
      <p:sp>
        <p:nvSpPr>
          <p:cNvPr id="10" name="Line 4"/>
          <p:cNvSpPr>
            <a:spLocks noChangeShapeType="1"/>
          </p:cNvSpPr>
          <p:nvPr userDrawn="1"/>
        </p:nvSpPr>
        <p:spPr bwMode="auto">
          <a:xfrm>
            <a:off x="228600" y="990600"/>
            <a:ext cx="8686800" cy="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3890745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768B6D-C6EE-4860-A5ED-51ACC1F9E586}" type="datetime1">
              <a:rPr lang="en-US" smtClean="0"/>
              <a:t>2/14/2014</a:t>
            </a:fld>
            <a:endParaRPr lang="en-US"/>
          </a:p>
        </p:txBody>
      </p:sp>
      <p:sp>
        <p:nvSpPr>
          <p:cNvPr id="8" name="Footer Placeholder 7"/>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9" name="Slide Number Placeholder 8"/>
          <p:cNvSpPr>
            <a:spLocks noGrp="1"/>
          </p:cNvSpPr>
          <p:nvPr>
            <p:ph type="sldNum" sz="quarter" idx="12"/>
          </p:nvPr>
        </p:nvSpPr>
        <p:spPr/>
        <p:txBody>
          <a:bodyPr/>
          <a:lstStyle/>
          <a:p>
            <a:fld id="{33DA14DE-D3C7-4E74-92AB-C5693D9E37A3}" type="slidenum">
              <a:rPr lang="en-US" smtClean="0"/>
              <a:t>‹#›</a:t>
            </a:fld>
            <a:endParaRPr lang="en-US"/>
          </a:p>
        </p:txBody>
      </p:sp>
      <p:sp>
        <p:nvSpPr>
          <p:cNvPr id="11" name="Title 1"/>
          <p:cNvSpPr>
            <a:spLocks noGrp="1"/>
          </p:cNvSpPr>
          <p:nvPr>
            <p:ph type="title"/>
          </p:nvPr>
        </p:nvSpPr>
        <p:spPr>
          <a:xfrm>
            <a:off x="457200" y="76200"/>
            <a:ext cx="8229600" cy="1143000"/>
          </a:xfrm>
        </p:spPr>
        <p:txBody>
          <a:bodyPr/>
          <a:lstStyle/>
          <a:p>
            <a:r>
              <a:rPr lang="en-US" dirty="0" smtClean="0"/>
              <a:t>Click to edit Master title style</a:t>
            </a:r>
            <a:endParaRPr lang="en-US" dirty="0"/>
          </a:p>
        </p:txBody>
      </p:sp>
      <p:sp>
        <p:nvSpPr>
          <p:cNvPr id="12" name="Line 4"/>
          <p:cNvSpPr>
            <a:spLocks noChangeShapeType="1"/>
          </p:cNvSpPr>
          <p:nvPr userDrawn="1"/>
        </p:nvSpPr>
        <p:spPr bwMode="auto">
          <a:xfrm>
            <a:off x="228600" y="990600"/>
            <a:ext cx="8686800" cy="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4823370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F1C404-C3D8-4F5E-B193-6486860AC727}" type="datetime1">
              <a:rPr lang="en-US" smtClean="0"/>
              <a:t>2/14/2014</a:t>
            </a:fld>
            <a:endParaRPr lang="en-US"/>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a:t>
            </a:fld>
            <a:endParaRPr lang="en-US"/>
          </a:p>
        </p:txBody>
      </p:sp>
      <p:sp>
        <p:nvSpPr>
          <p:cNvPr id="7" name="Title 1"/>
          <p:cNvSpPr>
            <a:spLocks noGrp="1"/>
          </p:cNvSpPr>
          <p:nvPr>
            <p:ph type="title"/>
          </p:nvPr>
        </p:nvSpPr>
        <p:spPr>
          <a:xfrm>
            <a:off x="457200" y="76200"/>
            <a:ext cx="8229600" cy="1143000"/>
          </a:xfrm>
        </p:spPr>
        <p:txBody>
          <a:bodyPr/>
          <a:lstStyle/>
          <a:p>
            <a:r>
              <a:rPr lang="en-US" dirty="0" smtClean="0"/>
              <a:t>Click to edit Master title style</a:t>
            </a:r>
            <a:endParaRPr lang="en-US" dirty="0"/>
          </a:p>
        </p:txBody>
      </p:sp>
      <p:sp>
        <p:nvSpPr>
          <p:cNvPr id="8" name="Line 4"/>
          <p:cNvSpPr>
            <a:spLocks noChangeShapeType="1"/>
          </p:cNvSpPr>
          <p:nvPr userDrawn="1"/>
        </p:nvSpPr>
        <p:spPr bwMode="auto">
          <a:xfrm>
            <a:off x="228600" y="990600"/>
            <a:ext cx="8686800" cy="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17723090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D447C-34EC-43DF-BE82-76A980CE14E4}" type="datetime1">
              <a:rPr lang="en-US" smtClean="0"/>
              <a:t>2/14/2014</a:t>
            </a:fld>
            <a:endParaRPr lang="en-US"/>
          </a:p>
        </p:txBody>
      </p:sp>
      <p:sp>
        <p:nvSpPr>
          <p:cNvPr id="3" name="Footer Placeholder 2"/>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4" name="Slide Number Placeholder 3"/>
          <p:cNvSpPr>
            <a:spLocks noGrp="1"/>
          </p:cNvSpPr>
          <p:nvPr>
            <p:ph type="sldNum" sz="quarter" idx="12"/>
          </p:nvPr>
        </p:nvSpPr>
        <p:spPr/>
        <p:txBody>
          <a:bodyPr/>
          <a:lstStyle/>
          <a:p>
            <a:fld id="{33DA14DE-D3C7-4E74-92AB-C5693D9E37A3}" type="slidenum">
              <a:rPr lang="en-US" smtClean="0"/>
              <a:t>‹#›</a:t>
            </a:fld>
            <a:endParaRPr lang="en-US"/>
          </a:p>
        </p:txBody>
      </p:sp>
    </p:spTree>
    <p:extLst>
      <p:ext uri="{BB962C8B-B14F-4D97-AF65-F5344CB8AC3E}">
        <p14:creationId xmlns:p14="http://schemas.microsoft.com/office/powerpoint/2010/main" val="35948676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AA4C5-D5E3-4F2C-856C-21BCB84A318F}" type="datetime1">
              <a:rPr lang="en-US" smtClean="0"/>
              <a:t>2/14/2014</a:t>
            </a:fld>
            <a:endParaRPr lang="en-US"/>
          </a:p>
        </p:txBody>
      </p:sp>
      <p:sp>
        <p:nvSpPr>
          <p:cNvPr id="6" name="Footer Placeholder 5"/>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7" name="Slide Number Placeholder 6"/>
          <p:cNvSpPr>
            <a:spLocks noGrp="1"/>
          </p:cNvSpPr>
          <p:nvPr>
            <p:ph type="sldNum" sz="quarter" idx="12"/>
          </p:nvPr>
        </p:nvSpPr>
        <p:spPr/>
        <p:txBody>
          <a:bodyPr/>
          <a:lstStyle/>
          <a:p>
            <a:fld id="{33DA14DE-D3C7-4E74-92AB-C5693D9E37A3}" type="slidenum">
              <a:rPr lang="en-US" smtClean="0"/>
              <a:t>‹#›</a:t>
            </a:fld>
            <a:endParaRPr lang="en-US"/>
          </a:p>
        </p:txBody>
      </p:sp>
    </p:spTree>
    <p:extLst>
      <p:ext uri="{BB962C8B-B14F-4D97-AF65-F5344CB8AC3E}">
        <p14:creationId xmlns:p14="http://schemas.microsoft.com/office/powerpoint/2010/main" val="337298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59419-F957-42CA-BFD7-ABDBC4957B89}" type="datetime1">
              <a:rPr lang="en-US" smtClean="0"/>
              <a:t>2/14/2014</a:t>
            </a:fld>
            <a:endParaRPr lang="en-US"/>
          </a:p>
        </p:txBody>
      </p:sp>
      <p:sp>
        <p:nvSpPr>
          <p:cNvPr id="6" name="Footer Placeholder 5"/>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7" name="Slide Number Placeholder 6"/>
          <p:cNvSpPr>
            <a:spLocks noGrp="1"/>
          </p:cNvSpPr>
          <p:nvPr>
            <p:ph type="sldNum" sz="quarter" idx="12"/>
          </p:nvPr>
        </p:nvSpPr>
        <p:spPr/>
        <p:txBody>
          <a:bodyPr/>
          <a:lstStyle/>
          <a:p>
            <a:fld id="{33DA14DE-D3C7-4E74-92AB-C5693D9E37A3}" type="slidenum">
              <a:rPr lang="en-US" smtClean="0"/>
              <a:t>‹#›</a:t>
            </a:fld>
            <a:endParaRPr lang="en-US"/>
          </a:p>
        </p:txBody>
      </p:sp>
    </p:spTree>
    <p:extLst>
      <p:ext uri="{BB962C8B-B14F-4D97-AF65-F5344CB8AC3E}">
        <p14:creationId xmlns:p14="http://schemas.microsoft.com/office/powerpoint/2010/main" val="3657777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700">
                <a:solidFill>
                  <a:schemeClr val="tx1">
                    <a:tint val="75000"/>
                  </a:schemeClr>
                </a:solidFill>
              </a:defRPr>
            </a:lvl1pPr>
          </a:lstStyle>
          <a:p>
            <a:fld id="{2261EED3-B294-4ECF-B6E7-DE6323474F19}" type="datetime1">
              <a:rPr lang="en-US" smtClean="0"/>
              <a:t>2/14/2014</a:t>
            </a:fld>
            <a:endParaRPr lang="en-US"/>
          </a:p>
        </p:txBody>
      </p:sp>
      <p:sp>
        <p:nvSpPr>
          <p:cNvPr id="5" name="Footer Placeholder 4"/>
          <p:cNvSpPr>
            <a:spLocks noGrp="1"/>
          </p:cNvSpPr>
          <p:nvPr>
            <p:ph type="ftr" sz="quarter" idx="3"/>
          </p:nvPr>
        </p:nvSpPr>
        <p:spPr>
          <a:xfrm>
            <a:off x="2971800" y="6477000"/>
            <a:ext cx="3352800" cy="244475"/>
          </a:xfrm>
          <a:prstGeom prst="rect">
            <a:avLst/>
          </a:prstGeom>
        </p:spPr>
        <p:txBody>
          <a:bodyPr vert="horz" lIns="91440" tIns="45720" rIns="91440" bIns="45720" rtlCol="0" anchor="ctr"/>
          <a:lstStyle>
            <a:lvl1pPr algn="ctr">
              <a:defRPr sz="700">
                <a:solidFill>
                  <a:schemeClr val="tx1">
                    <a:tint val="75000"/>
                  </a:schemeClr>
                </a:solidFill>
              </a:defRPr>
            </a:lvl1pPr>
          </a:lstStyle>
          <a:p>
            <a:r>
              <a:rPr lang="en-US" dirty="0" smtClean="0"/>
              <a:t>These data are for training purposes only and do not represent factual events</a:t>
            </a:r>
            <a:endParaRPr lang="en-US" dirty="0"/>
          </a:p>
        </p:txBody>
      </p:sp>
      <p:sp>
        <p:nvSpPr>
          <p:cNvPr id="6" name="Slide Number Placeholder 5"/>
          <p:cNvSpPr>
            <a:spLocks noGrp="1"/>
          </p:cNvSpPr>
          <p:nvPr>
            <p:ph type="sldNum" sz="quarter" idx="4"/>
          </p:nvPr>
        </p:nvSpPr>
        <p:spPr>
          <a:xfrm>
            <a:off x="6553200" y="6477000"/>
            <a:ext cx="2133600" cy="244475"/>
          </a:xfrm>
          <a:prstGeom prst="rect">
            <a:avLst/>
          </a:prstGeom>
        </p:spPr>
        <p:txBody>
          <a:bodyPr vert="horz" lIns="91440" tIns="45720" rIns="91440" bIns="45720" rtlCol="0" anchor="ctr"/>
          <a:lstStyle>
            <a:lvl1pPr algn="r">
              <a:defRPr sz="700">
                <a:solidFill>
                  <a:schemeClr val="tx1">
                    <a:tint val="75000"/>
                  </a:schemeClr>
                </a:solidFill>
              </a:defRPr>
            </a:lvl1pPr>
          </a:lstStyle>
          <a:p>
            <a:fld id="{33DA14DE-D3C7-4E74-92AB-C5693D9E37A3}" type="slidenum">
              <a:rPr lang="en-US" smtClean="0"/>
              <a:pPr/>
              <a:t>‹#›</a:t>
            </a:fld>
            <a:endParaRPr lang="en-US"/>
          </a:p>
        </p:txBody>
      </p:sp>
    </p:spTree>
    <p:extLst>
      <p:ext uri="{BB962C8B-B14F-4D97-AF65-F5344CB8AC3E}">
        <p14:creationId xmlns:p14="http://schemas.microsoft.com/office/powerpoint/2010/main" val="3995347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dt="0"/>
  <p:txStyles>
    <p:titleStyle>
      <a:lvl1pPr algn="ctr" defTabSz="914400" rtl="0" eaLnBrk="1" latinLnBrk="0" hangingPunct="1">
        <a:spcBef>
          <a:spcPct val="0"/>
        </a:spcBef>
        <a:buNone/>
        <a:defRPr sz="4400" kern="1200" spc="3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p:txBody>
          <a:bodyPr>
            <a:normAutofit fontScale="90000"/>
          </a:bodyPr>
          <a:lstStyle/>
          <a:p>
            <a:pPr eaLnBrk="1" hangingPunct="1"/>
            <a:r>
              <a:rPr lang="en-US" sz="3600" b="1" dirty="0" smtClean="0"/>
              <a:t>Foodborne Disease Outbreak </a:t>
            </a:r>
            <a:br>
              <a:rPr lang="en-US" sz="3600" b="1" dirty="0" smtClean="0"/>
            </a:br>
            <a:r>
              <a:rPr lang="en-US" sz="3600" b="1" dirty="0" smtClean="0"/>
              <a:t>Tabletop Exercise</a:t>
            </a:r>
            <a:r>
              <a:rPr lang="en-US" sz="3200" b="1" dirty="0" smtClean="0"/>
              <a:t/>
            </a:r>
            <a:br>
              <a:rPr lang="en-US" sz="3200" b="1" dirty="0" smtClean="0"/>
            </a:br>
            <a:endParaRPr lang="en-US" sz="3200" b="1" dirty="0" smtClean="0"/>
          </a:p>
        </p:txBody>
      </p:sp>
      <p:sp>
        <p:nvSpPr>
          <p:cNvPr id="3" name="Subtitle 2"/>
          <p:cNvSpPr>
            <a:spLocks noGrp="1"/>
          </p:cNvSpPr>
          <p:nvPr>
            <p:ph type="subTitle" idx="1"/>
          </p:nvPr>
        </p:nvSpPr>
        <p:spPr/>
        <p:txBody>
          <a:bodyPr/>
          <a:lstStyle/>
          <a:p>
            <a:r>
              <a:rPr lang="en-US" dirty="0" smtClean="0"/>
              <a:t>Dubai, UAE</a:t>
            </a:r>
            <a:endParaRPr lang="en-US" dirty="0" smtClean="0"/>
          </a:p>
          <a:p>
            <a:r>
              <a:rPr lang="en-US" dirty="0" smtClean="0"/>
              <a:t>February</a:t>
            </a:r>
            <a:r>
              <a:rPr lang="en-US" dirty="0" smtClean="0"/>
              <a:t> 2014</a:t>
            </a:r>
            <a:endParaRPr lang="en-US" dirty="0"/>
          </a:p>
        </p:txBody>
      </p:sp>
      <p:sp>
        <p:nvSpPr>
          <p:cNvPr id="4" name="Footer Placeholder 3"/>
          <p:cNvSpPr>
            <a:spLocks noGrp="1"/>
          </p:cNvSpPr>
          <p:nvPr>
            <p:ph type="ftr" sz="quarter" idx="11"/>
          </p:nvPr>
        </p:nvSpPr>
        <p:spPr/>
        <p:txBody>
          <a:bodyPr/>
          <a:lstStyle/>
          <a:p>
            <a:r>
              <a:rPr lang="en-US" sz="800" dirty="0" smtClean="0"/>
              <a:t>These data are for training purposes only and do not represent factual events</a:t>
            </a:r>
            <a:endParaRPr lang="en-US" sz="800" dirty="0"/>
          </a:p>
        </p:txBody>
      </p:sp>
      <p:sp>
        <p:nvSpPr>
          <p:cNvPr id="5" name="Slide Number Placeholder 4"/>
          <p:cNvSpPr>
            <a:spLocks noGrp="1"/>
          </p:cNvSpPr>
          <p:nvPr>
            <p:ph type="sldNum" sz="quarter" idx="12"/>
          </p:nvPr>
        </p:nvSpPr>
        <p:spPr/>
        <p:txBody>
          <a:bodyPr/>
          <a:lstStyle/>
          <a:p>
            <a:fld id="{33DA14DE-D3C7-4E74-92AB-C5693D9E37A3}" type="slidenum">
              <a:rPr lang="en-US" smtClean="0"/>
              <a:pPr/>
              <a:t>1</a:t>
            </a:fld>
            <a:endParaRPr lang="en-US" dirty="0"/>
          </a:p>
        </p:txBody>
      </p:sp>
    </p:spTree>
    <p:extLst>
      <p:ext uri="{BB962C8B-B14F-4D97-AF65-F5344CB8AC3E}">
        <p14:creationId xmlns:p14="http://schemas.microsoft.com/office/powerpoint/2010/main" val="3357923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914400"/>
          </a:xfrm>
        </p:spPr>
        <p:txBody>
          <a:bodyPr>
            <a:normAutofit fontScale="90000"/>
          </a:bodyPr>
          <a:lstStyle/>
          <a:p>
            <a:pPr eaLnBrk="1" hangingPunct="1">
              <a:defRPr/>
            </a:pPr>
            <a:r>
              <a:rPr lang="en-US" sz="3200" dirty="0" smtClean="0"/>
              <a:t>Lessons Learned in Investigating Multistate </a:t>
            </a:r>
            <a:br>
              <a:rPr lang="en-US" sz="3200" dirty="0" smtClean="0"/>
            </a:br>
            <a:r>
              <a:rPr lang="en-US" sz="3200" dirty="0" smtClean="0"/>
              <a:t>Foodborne Disease Outbreaks</a:t>
            </a:r>
            <a:endParaRPr lang="en-US" sz="3200" dirty="0"/>
          </a:p>
        </p:txBody>
      </p:sp>
      <p:sp>
        <p:nvSpPr>
          <p:cNvPr id="729090" name="Content Placeholder 2"/>
          <p:cNvSpPr>
            <a:spLocks noGrp="1"/>
          </p:cNvSpPr>
          <p:nvPr>
            <p:ph idx="1"/>
          </p:nvPr>
        </p:nvSpPr>
        <p:spPr bwMode="auto">
          <a:xfrm>
            <a:off x="457200" y="1143000"/>
            <a:ext cx="8305800" cy="5029200"/>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spcBef>
                <a:spcPts val="0"/>
              </a:spcBef>
            </a:pPr>
            <a:r>
              <a:rPr lang="en-US" sz="2400" dirty="0" smtClean="0">
                <a:ea typeface="ＭＳ Ｐゴシック"/>
                <a:cs typeface="ＭＳ Ｐゴシック"/>
              </a:rPr>
              <a:t>Case patient demographics (age, sex, ethnicity) and geographic/ temporal distribution provide critical clues about the source</a:t>
            </a:r>
          </a:p>
          <a:p>
            <a:pPr eaLnBrk="1" hangingPunct="1">
              <a:spcBef>
                <a:spcPts val="0"/>
              </a:spcBef>
            </a:pPr>
            <a:endParaRPr lang="en-US" sz="2400" dirty="0" smtClean="0">
              <a:ea typeface="ＭＳ Ｐゴシック"/>
              <a:cs typeface="ＭＳ Ｐゴシック"/>
            </a:endParaRPr>
          </a:p>
          <a:p>
            <a:pPr eaLnBrk="1" hangingPunct="1">
              <a:spcBef>
                <a:spcPts val="0"/>
              </a:spcBef>
            </a:pPr>
            <a:r>
              <a:rPr lang="en-US" sz="2400" dirty="0" smtClean="0">
                <a:ea typeface="ＭＳ Ｐゴシック"/>
                <a:cs typeface="ＭＳ Ｐゴシック"/>
              </a:rPr>
              <a:t>Clusters of cases at restaurants, events, food shopping venues are key</a:t>
            </a:r>
          </a:p>
          <a:p>
            <a:pPr lvl="1" eaLnBrk="1" hangingPunct="1">
              <a:spcBef>
                <a:spcPts val="0"/>
              </a:spcBef>
            </a:pPr>
            <a:r>
              <a:rPr lang="en-US" sz="2000" dirty="0" smtClean="0">
                <a:ea typeface="ＭＳ Ｐゴシック"/>
              </a:rPr>
              <a:t>Help narrow the focus</a:t>
            </a:r>
          </a:p>
          <a:p>
            <a:pPr lvl="1" eaLnBrk="1" hangingPunct="1">
              <a:spcBef>
                <a:spcPts val="0"/>
              </a:spcBef>
            </a:pPr>
            <a:r>
              <a:rPr lang="en-US" sz="2000" dirty="0" smtClean="0">
                <a:ea typeface="ＭＳ Ｐゴシック"/>
              </a:rPr>
              <a:t>Facilitate </a:t>
            </a:r>
            <a:r>
              <a:rPr lang="en-US" sz="2000" dirty="0" err="1" smtClean="0">
                <a:ea typeface="ＭＳ Ｐゴシック"/>
              </a:rPr>
              <a:t>traceback</a:t>
            </a:r>
            <a:r>
              <a:rPr lang="en-US" sz="2000" dirty="0" smtClean="0">
                <a:ea typeface="ＭＳ Ｐゴシック"/>
              </a:rPr>
              <a:t> to find commonality across clusters identified</a:t>
            </a:r>
          </a:p>
          <a:p>
            <a:pPr eaLnBrk="1" hangingPunct="1">
              <a:spcBef>
                <a:spcPts val="0"/>
              </a:spcBef>
            </a:pPr>
            <a:endParaRPr lang="en-US" sz="2400" dirty="0" smtClean="0">
              <a:ea typeface="ＭＳ Ｐゴシック"/>
              <a:cs typeface="ＭＳ Ｐゴシック"/>
            </a:endParaRPr>
          </a:p>
          <a:p>
            <a:pPr eaLnBrk="1" hangingPunct="1">
              <a:spcBef>
                <a:spcPts val="0"/>
              </a:spcBef>
            </a:pPr>
            <a:r>
              <a:rPr lang="en-US" sz="2400" dirty="0" smtClean="0">
                <a:ea typeface="ＭＳ Ｐゴシック"/>
                <a:cs typeface="ＭＳ Ｐゴシック"/>
              </a:rPr>
              <a:t>It is not just asking ill people what they ate, but also understanding how food is prepared at the menu/ingredient level</a:t>
            </a:r>
          </a:p>
          <a:p>
            <a:pPr eaLnBrk="1" hangingPunct="1">
              <a:spcBef>
                <a:spcPts val="0"/>
              </a:spcBef>
            </a:pPr>
            <a:endParaRPr lang="en-US" sz="2400" dirty="0" smtClean="0">
              <a:ea typeface="ＭＳ Ｐゴシック"/>
              <a:cs typeface="ＭＳ Ｐゴシック"/>
            </a:endParaRPr>
          </a:p>
          <a:p>
            <a:pPr eaLnBrk="1" hangingPunct="1">
              <a:spcBef>
                <a:spcPts val="0"/>
              </a:spcBef>
            </a:pPr>
            <a:r>
              <a:rPr lang="en-US" sz="2400" dirty="0" smtClean="0">
                <a:ea typeface="ＭＳ Ｐゴシック"/>
                <a:cs typeface="ＭＳ Ｐゴシック"/>
              </a:rPr>
              <a:t>Industry groups can provide information to help shape hypotheses</a:t>
            </a:r>
            <a:endParaRPr lang="en-US" sz="2000" dirty="0" smtClean="0">
              <a:ea typeface="ＭＳ Ｐゴシック"/>
            </a:endParaRPr>
          </a:p>
        </p:txBody>
      </p:sp>
      <p:sp>
        <p:nvSpPr>
          <p:cNvPr id="5" name="Footer Placeholder 4"/>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6" name="Slide Number Placeholder 5"/>
          <p:cNvSpPr>
            <a:spLocks noGrp="1"/>
          </p:cNvSpPr>
          <p:nvPr>
            <p:ph type="sldNum" sz="quarter" idx="12"/>
          </p:nvPr>
        </p:nvSpPr>
        <p:spPr/>
        <p:txBody>
          <a:bodyPr/>
          <a:lstStyle/>
          <a:p>
            <a:fld id="{33DA14DE-D3C7-4E74-92AB-C5693D9E37A3}" type="slidenum">
              <a:rPr lang="en-US" smtClean="0"/>
              <a:t>10</a:t>
            </a:fld>
            <a:endParaRPr lang="en-US"/>
          </a:p>
        </p:txBody>
      </p:sp>
    </p:spTree>
    <p:extLst>
      <p:ext uri="{BB962C8B-B14F-4D97-AF65-F5344CB8AC3E}">
        <p14:creationId xmlns:p14="http://schemas.microsoft.com/office/powerpoint/2010/main" val="1225869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ChangeArrowheads="1"/>
          </p:cNvSpPr>
          <p:nvPr>
            <p:ph type="title" idx="4294967295"/>
          </p:nvPr>
        </p:nvSpPr>
        <p:spPr>
          <a:xfrm>
            <a:off x="0" y="304800"/>
            <a:ext cx="9144000" cy="762000"/>
          </a:xfrm>
        </p:spPr>
        <p:txBody>
          <a:bodyPr lIns="81994" tIns="40995" rIns="81994" bIns="40995"/>
          <a:lstStyle/>
          <a:p>
            <a:pPr eaLnBrk="1" hangingPunct="1"/>
            <a:r>
              <a:rPr lang="en-US" sz="3600" i="1" dirty="0" smtClean="0"/>
              <a:t>E. coli </a:t>
            </a:r>
            <a:r>
              <a:rPr lang="en-US" sz="3600" dirty="0" smtClean="0"/>
              <a:t>O157 </a:t>
            </a:r>
            <a:endParaRPr lang="en-US" sz="3600" i="1" dirty="0" smtClean="0"/>
          </a:p>
        </p:txBody>
      </p:sp>
      <p:sp>
        <p:nvSpPr>
          <p:cNvPr id="440322" name="Rectangle 3"/>
          <p:cNvSpPr>
            <a:spLocks noGrp="1" noChangeArrowheads="1"/>
          </p:cNvSpPr>
          <p:nvPr>
            <p:ph type="body" idx="4294967295"/>
          </p:nvPr>
        </p:nvSpPr>
        <p:spPr>
          <a:xfrm>
            <a:off x="381000" y="1600200"/>
            <a:ext cx="8077200" cy="4572000"/>
          </a:xfrm>
        </p:spPr>
        <p:txBody>
          <a:bodyPr lIns="81994" tIns="40995" rIns="81994" bIns="40995">
            <a:normAutofit fontScale="92500"/>
          </a:bodyPr>
          <a:lstStyle/>
          <a:p>
            <a:pPr defTabSz="820738" eaLnBrk="1" hangingPunct="1"/>
            <a:r>
              <a:rPr lang="en-US" sz="2800" dirty="0" smtClean="0"/>
              <a:t>Shiga-toxin producing </a:t>
            </a:r>
            <a:r>
              <a:rPr lang="en-US" sz="2800" i="1" dirty="0" smtClean="0"/>
              <a:t>E. coli </a:t>
            </a:r>
            <a:r>
              <a:rPr lang="en-US" sz="2800" dirty="0" smtClean="0"/>
              <a:t>(STEC)</a:t>
            </a:r>
          </a:p>
          <a:p>
            <a:pPr defTabSz="820738" eaLnBrk="1" hangingPunct="1"/>
            <a:endParaRPr lang="en-US" sz="700" dirty="0" smtClean="0"/>
          </a:p>
          <a:p>
            <a:pPr defTabSz="820738" eaLnBrk="1" hangingPunct="1"/>
            <a:r>
              <a:rPr lang="en-US" sz="2800" dirty="0" smtClean="0"/>
              <a:t>Colonizes intestinal tract of ruminants</a:t>
            </a:r>
          </a:p>
          <a:p>
            <a:pPr defTabSz="820738" eaLnBrk="1" hangingPunct="1"/>
            <a:endParaRPr lang="en-US" sz="700" dirty="0" smtClean="0">
              <a:solidFill>
                <a:srgbClr val="FF0000"/>
              </a:solidFill>
            </a:endParaRPr>
          </a:p>
          <a:p>
            <a:pPr defTabSz="820738" eaLnBrk="1" hangingPunct="1"/>
            <a:r>
              <a:rPr lang="en-US" sz="2800" dirty="0" smtClean="0"/>
              <a:t>Diarrheal illness</a:t>
            </a:r>
          </a:p>
          <a:p>
            <a:pPr marL="749300" lvl="1" indent="-292100" defTabSz="820738" eaLnBrk="1" hangingPunct="1"/>
            <a:r>
              <a:rPr lang="en-US" sz="2400" dirty="0" smtClean="0"/>
              <a:t>Can be severe in children and elderly</a:t>
            </a:r>
          </a:p>
          <a:p>
            <a:pPr marL="749300" lvl="1" indent="-292100" defTabSz="820738" eaLnBrk="1" hangingPunct="1"/>
            <a:r>
              <a:rPr lang="en-US" sz="2400" dirty="0" smtClean="0"/>
              <a:t>Hemolytic-uremic syndrome (HUS) (a type of kidney failure)</a:t>
            </a:r>
          </a:p>
          <a:p>
            <a:pPr marL="349250" indent="-292100" defTabSz="820738"/>
            <a:r>
              <a:rPr lang="en-US" sz="2800" dirty="0"/>
              <a:t>Incubation time: The time from eating the contaminated food to the beginning of </a:t>
            </a:r>
            <a:r>
              <a:rPr lang="en-US" sz="2800" dirty="0" smtClean="0"/>
              <a:t>symptoms is </a:t>
            </a:r>
            <a:r>
              <a:rPr lang="en-US" sz="2800" dirty="0"/>
              <a:t>typically 3-4 </a:t>
            </a:r>
            <a:r>
              <a:rPr lang="en-US" sz="2800" dirty="0" smtClean="0"/>
              <a:t>days</a:t>
            </a:r>
            <a:endParaRPr lang="en-US" sz="700" dirty="0" smtClean="0"/>
          </a:p>
          <a:p>
            <a:pPr defTabSz="820738" eaLnBrk="1" hangingPunct="1"/>
            <a:r>
              <a:rPr lang="en-US" sz="2800" dirty="0" smtClean="0"/>
              <a:t>Commonly implicated vehicles: ground beef, leafy greens, and unpasteurized dairy</a:t>
            </a:r>
          </a:p>
          <a:p>
            <a:pPr defTabSz="820738" eaLnBrk="1" hangingPunct="1"/>
            <a:endParaRPr lang="en-US" dirty="0" smtClean="0"/>
          </a:p>
          <a:p>
            <a:pPr defTabSz="820738" eaLnBrk="1" hangingPunct="1"/>
            <a:endParaRPr lang="en-US" dirty="0" smtClean="0"/>
          </a:p>
          <a:p>
            <a:pPr defTabSz="820738" eaLnBrk="1" hangingPunct="1"/>
            <a:endParaRPr lang="en-US" sz="800" dirty="0" smtClean="0"/>
          </a:p>
          <a:p>
            <a:pPr defTabSz="820738" eaLnBrk="1" hangingPunct="1"/>
            <a:endParaRPr lang="en-US" sz="800" dirty="0" smtClean="0"/>
          </a:p>
        </p:txBody>
      </p:sp>
      <p:sp>
        <p:nvSpPr>
          <p:cNvPr id="440323" name="Line 4"/>
          <p:cNvSpPr>
            <a:spLocks noChangeShapeType="1"/>
          </p:cNvSpPr>
          <p:nvPr/>
        </p:nvSpPr>
        <p:spPr bwMode="auto">
          <a:xfrm>
            <a:off x="762000" y="1066800"/>
            <a:ext cx="7620000" cy="0"/>
          </a:xfrm>
          <a:prstGeom prst="line">
            <a:avLst/>
          </a:prstGeom>
          <a:noFill/>
          <a:ln w="9525">
            <a:solidFill>
              <a:schemeClr val="tx1"/>
            </a:solidFill>
            <a:round/>
            <a:headEnd/>
            <a:tailEnd/>
          </a:ln>
        </p:spPr>
        <p:txBody>
          <a:bodyPr/>
          <a:lstStyle/>
          <a:p>
            <a:endParaRPr lang="en-US"/>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6" name="Slide Number Placeholder 5"/>
          <p:cNvSpPr>
            <a:spLocks noGrp="1"/>
          </p:cNvSpPr>
          <p:nvPr>
            <p:ph type="sldNum" sz="quarter" idx="12"/>
          </p:nvPr>
        </p:nvSpPr>
        <p:spPr/>
        <p:txBody>
          <a:bodyPr/>
          <a:lstStyle/>
          <a:p>
            <a:fld id="{33DA14DE-D3C7-4E74-92AB-C5693D9E37A3}" type="slidenum">
              <a:rPr lang="en-US" smtClean="0"/>
              <a:t>11</a:t>
            </a:fld>
            <a:endParaRPr lang="en-US"/>
          </a:p>
        </p:txBody>
      </p:sp>
    </p:spTree>
    <p:extLst>
      <p:ext uri="{BB962C8B-B14F-4D97-AF65-F5344CB8AC3E}">
        <p14:creationId xmlns:p14="http://schemas.microsoft.com/office/powerpoint/2010/main" val="220329284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Khatib</a:t>
            </a:r>
            <a:endParaRPr lang="en-US" dirty="0"/>
          </a:p>
        </p:txBody>
      </p:sp>
      <p:sp>
        <p:nvSpPr>
          <p:cNvPr id="5" name="Content Placeholder 4"/>
          <p:cNvSpPr>
            <a:spLocks noGrp="1"/>
          </p:cNvSpPr>
          <p:nvPr>
            <p:ph idx="1"/>
          </p:nvPr>
        </p:nvSpPr>
        <p:spPr>
          <a:xfrm>
            <a:off x="457200" y="1371600"/>
            <a:ext cx="8229600" cy="4525963"/>
          </a:xfrm>
        </p:spPr>
        <p:txBody>
          <a:bodyPr/>
          <a:lstStyle/>
          <a:p>
            <a:r>
              <a:rPr lang="en-US" dirty="0" smtClean="0"/>
              <a:t>Population size: 63 million</a:t>
            </a:r>
          </a:p>
          <a:p>
            <a:r>
              <a:rPr lang="en-US" dirty="0" smtClean="0"/>
              <a:t>Capital city: </a:t>
            </a:r>
            <a:r>
              <a:rPr lang="en-US" dirty="0" err="1" smtClean="0"/>
              <a:t>Khatima</a:t>
            </a:r>
            <a:r>
              <a:rPr lang="en-US" dirty="0" smtClean="0"/>
              <a:t>, population 1 million</a:t>
            </a:r>
          </a:p>
          <a:p>
            <a:r>
              <a:rPr lang="en-US" dirty="0" smtClean="0"/>
              <a:t>Ministry of Health headquartered in </a:t>
            </a:r>
            <a:r>
              <a:rPr lang="en-US" dirty="0" err="1" smtClean="0"/>
              <a:t>Khatima</a:t>
            </a:r>
            <a:endParaRPr lang="en-US" dirty="0" smtClean="0"/>
          </a:p>
          <a:p>
            <a:r>
              <a:rPr lang="en-US" dirty="0" smtClean="0"/>
              <a:t>Breakdown </a:t>
            </a:r>
            <a:r>
              <a:rPr lang="en-US" dirty="0"/>
              <a:t>of municipal structure</a:t>
            </a:r>
          </a:p>
          <a:p>
            <a:pPr marL="0" indent="0">
              <a:buNone/>
            </a:pPr>
            <a:endParaRPr lang="en-US" dirty="0"/>
          </a:p>
        </p:txBody>
      </p:sp>
      <p:sp>
        <p:nvSpPr>
          <p:cNvPr id="2" name="Footer Placeholder 1"/>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3" name="Slide Number Placeholder 2"/>
          <p:cNvSpPr>
            <a:spLocks noGrp="1"/>
          </p:cNvSpPr>
          <p:nvPr>
            <p:ph type="sldNum" sz="quarter" idx="12"/>
          </p:nvPr>
        </p:nvSpPr>
        <p:spPr/>
        <p:txBody>
          <a:bodyPr/>
          <a:lstStyle/>
          <a:p>
            <a:fld id="{33DA14DE-D3C7-4E74-92AB-C5693D9E37A3}" type="slidenum">
              <a:rPr lang="en-US" smtClean="0"/>
              <a:t>12</a:t>
            </a:fld>
            <a:endParaRPr lang="en-US"/>
          </a:p>
        </p:txBody>
      </p:sp>
      <p:grpSp>
        <p:nvGrpSpPr>
          <p:cNvPr id="13" name="Group 12"/>
          <p:cNvGrpSpPr/>
          <p:nvPr/>
        </p:nvGrpSpPr>
        <p:grpSpPr>
          <a:xfrm>
            <a:off x="5181600" y="3925284"/>
            <a:ext cx="4114800" cy="2211448"/>
            <a:chOff x="4343400" y="3962400"/>
            <a:chExt cx="4114800" cy="2211448"/>
          </a:xfrm>
        </p:grpSpPr>
        <p:sp>
          <p:nvSpPr>
            <p:cNvPr id="7" name="Oval 6"/>
            <p:cNvSpPr/>
            <p:nvPr/>
          </p:nvSpPr>
          <p:spPr>
            <a:xfrm>
              <a:off x="4343400" y="4409525"/>
              <a:ext cx="2971800" cy="176432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0" y="5194917"/>
              <a:ext cx="1447800" cy="400110"/>
            </a:xfrm>
            <a:prstGeom prst="rect">
              <a:avLst/>
            </a:prstGeom>
            <a:noFill/>
          </p:spPr>
          <p:txBody>
            <a:bodyPr wrap="square" rtlCol="0">
              <a:spAutoFit/>
            </a:bodyPr>
            <a:lstStyle/>
            <a:p>
              <a:r>
                <a:rPr lang="en-US" sz="2000" b="1" dirty="0" smtClean="0"/>
                <a:t>Country X</a:t>
              </a:r>
              <a:endParaRPr lang="en-US" sz="2000" b="1" dirty="0"/>
            </a:p>
          </p:txBody>
        </p:sp>
        <p:sp>
          <p:nvSpPr>
            <p:cNvPr id="10" name="TextBox 9"/>
            <p:cNvSpPr txBox="1"/>
            <p:nvPr/>
          </p:nvSpPr>
          <p:spPr>
            <a:xfrm>
              <a:off x="6591300" y="3962400"/>
              <a:ext cx="1447800" cy="369332"/>
            </a:xfrm>
            <a:prstGeom prst="rect">
              <a:avLst/>
            </a:prstGeom>
            <a:noFill/>
          </p:spPr>
          <p:txBody>
            <a:bodyPr wrap="square" rtlCol="0">
              <a:spAutoFit/>
            </a:bodyPr>
            <a:lstStyle/>
            <a:p>
              <a:r>
                <a:rPr lang="en-US" b="1" dirty="0" smtClean="0"/>
                <a:t>Province</a:t>
              </a:r>
              <a:endParaRPr lang="en-US" b="1" dirty="0"/>
            </a:p>
          </p:txBody>
        </p:sp>
        <p:sp>
          <p:nvSpPr>
            <p:cNvPr id="14" name="TextBox 13"/>
            <p:cNvSpPr txBox="1"/>
            <p:nvPr/>
          </p:nvSpPr>
          <p:spPr>
            <a:xfrm>
              <a:off x="7010400" y="4460772"/>
              <a:ext cx="1447800" cy="338554"/>
            </a:xfrm>
            <a:prstGeom prst="rect">
              <a:avLst/>
            </a:prstGeom>
            <a:noFill/>
          </p:spPr>
          <p:txBody>
            <a:bodyPr wrap="square" rtlCol="0">
              <a:spAutoFit/>
            </a:bodyPr>
            <a:lstStyle/>
            <a:p>
              <a:r>
                <a:rPr lang="en-US" sz="1600" dirty="0" smtClean="0"/>
                <a:t>Community</a:t>
              </a:r>
              <a:endParaRPr lang="en-US" sz="1600" dirty="0"/>
            </a:p>
          </p:txBody>
        </p:sp>
        <p:sp>
          <p:nvSpPr>
            <p:cNvPr id="8" name="Oval 7"/>
            <p:cNvSpPr/>
            <p:nvPr/>
          </p:nvSpPr>
          <p:spPr>
            <a:xfrm>
              <a:off x="4572000" y="4648200"/>
              <a:ext cx="1447800" cy="123092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89230" y="4838700"/>
              <a:ext cx="720969" cy="735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5486400" y="4223266"/>
              <a:ext cx="1143000" cy="6068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1"/>
            </p:cNvCxnSpPr>
            <p:nvPr/>
          </p:nvCxnSpPr>
          <p:spPr>
            <a:xfrm flipH="1">
              <a:off x="5049714" y="4630049"/>
              <a:ext cx="1960686" cy="5648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18603" y="3921004"/>
            <a:ext cx="4267200" cy="2712582"/>
            <a:chOff x="0" y="0"/>
            <a:chExt cx="9144000" cy="6858000"/>
          </a:xfrm>
        </p:grpSpPr>
        <p:pic>
          <p:nvPicPr>
            <p:cNvPr id="17" name="Picture 3" descr="C:\Users\isf3\Desktop\maps\map2.jpg"/>
            <p:cNvPicPr>
              <a:picLocks noChangeArrowheads="1"/>
            </p:cNvPicPr>
            <p:nvPr/>
          </p:nvPicPr>
          <p:blipFill rotWithShape="1">
            <a:blip r:embed="rId2">
              <a:extLst>
                <a:ext uri="{28A0092B-C50C-407E-A947-70E740481C1C}">
                  <a14:useLocalDpi xmlns:a14="http://schemas.microsoft.com/office/drawing/2010/main" val="0"/>
                </a:ext>
              </a:extLst>
            </a:blip>
            <a:srcRect l="8453" t="11260" r="8373" b="1115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828800" y="5638797"/>
              <a:ext cx="1165155" cy="855938"/>
            </a:xfrm>
            <a:prstGeom prst="rect">
              <a:avLst/>
            </a:prstGeom>
          </p:spPr>
          <p:txBody>
            <a:bodyPr wrap="none">
              <a:spAutoFit/>
            </a:bodyPr>
            <a:lstStyle/>
            <a:p>
              <a:r>
                <a:rPr lang="en-US" sz="1600" b="1" dirty="0" err="1" smtClean="0">
                  <a:solidFill>
                    <a:schemeClr val="tx2">
                      <a:lumMod val="75000"/>
                    </a:schemeClr>
                  </a:solidFill>
                </a:rPr>
                <a:t>Sina</a:t>
              </a:r>
              <a:endParaRPr lang="en-US" sz="1600" b="1" dirty="0">
                <a:solidFill>
                  <a:schemeClr val="tx2">
                    <a:lumMod val="75000"/>
                  </a:schemeClr>
                </a:solidFill>
              </a:endParaRPr>
            </a:p>
          </p:txBody>
        </p:sp>
        <p:sp>
          <p:nvSpPr>
            <p:cNvPr id="19" name="Rectangle 18"/>
            <p:cNvSpPr/>
            <p:nvPr/>
          </p:nvSpPr>
          <p:spPr>
            <a:xfrm>
              <a:off x="2590800" y="5459095"/>
              <a:ext cx="533400" cy="5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918" t="52331" r="36759" b="41341"/>
            <a:stretch/>
          </p:blipFill>
          <p:spPr bwMode="auto">
            <a:xfrm>
              <a:off x="3166621" y="3074642"/>
              <a:ext cx="2516673" cy="663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5-Point Star 20"/>
            <p:cNvSpPr/>
            <p:nvPr/>
          </p:nvSpPr>
          <p:spPr>
            <a:xfrm>
              <a:off x="2057400" y="5097735"/>
              <a:ext cx="312574" cy="304798"/>
            </a:xfrm>
            <a:prstGeom prst="star5">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924" t="53741" r="32232" b="40569"/>
            <a:stretch/>
          </p:blipFill>
          <p:spPr bwMode="auto">
            <a:xfrm>
              <a:off x="2480820" y="5097735"/>
              <a:ext cx="1622297" cy="46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17144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0868"/>
            <a:ext cx="8229600" cy="1143000"/>
          </a:xfrm>
        </p:spPr>
        <p:txBody>
          <a:bodyPr>
            <a:noAutofit/>
          </a:bodyPr>
          <a:lstStyle/>
          <a:p>
            <a:r>
              <a:rPr lang="en-US" sz="3600" b="1" dirty="0" smtClean="0"/>
              <a:t>Laboratory Capacity for </a:t>
            </a:r>
            <a:r>
              <a:rPr lang="en-US" sz="3600" b="1" i="1" dirty="0" smtClean="0"/>
              <a:t>E. coli</a:t>
            </a:r>
            <a:r>
              <a:rPr lang="en-US" sz="3600" b="1" dirty="0" smtClean="0"/>
              <a:t> O157 Testing in </a:t>
            </a:r>
            <a:r>
              <a:rPr lang="en-US" sz="3600" b="1" dirty="0" err="1" smtClean="0"/>
              <a:t>Khatib</a:t>
            </a:r>
            <a:endParaRPr lang="en-US" sz="3600" b="1" dirty="0"/>
          </a:p>
        </p:txBody>
      </p:sp>
      <p:sp>
        <p:nvSpPr>
          <p:cNvPr id="5" name="Content Placeholder 4"/>
          <p:cNvSpPr>
            <a:spLocks noGrp="1"/>
          </p:cNvSpPr>
          <p:nvPr>
            <p:ph idx="1"/>
          </p:nvPr>
        </p:nvSpPr>
        <p:spPr>
          <a:xfrm>
            <a:off x="457200" y="1295400"/>
            <a:ext cx="8420100" cy="4525963"/>
          </a:xfrm>
        </p:spPr>
        <p:txBody>
          <a:bodyPr>
            <a:normAutofit/>
          </a:bodyPr>
          <a:lstStyle/>
          <a:p>
            <a:r>
              <a:rPr lang="en-US" dirty="0" smtClean="0"/>
              <a:t>Provincial laboratories  and major hospitals institutes have capability to test stools </a:t>
            </a:r>
            <a:r>
              <a:rPr lang="en-US" dirty="0"/>
              <a:t>submitted for </a:t>
            </a:r>
            <a:r>
              <a:rPr lang="en-US" dirty="0" smtClean="0"/>
              <a:t>the </a:t>
            </a:r>
            <a:r>
              <a:rPr lang="en-US" dirty="0"/>
              <a:t>presence of Shiga toxin-producing Escherichia coli (STEC</a:t>
            </a:r>
            <a:r>
              <a:rPr lang="en-US" dirty="0" smtClean="0"/>
              <a:t>).</a:t>
            </a:r>
          </a:p>
          <a:p>
            <a:r>
              <a:rPr lang="en-US" dirty="0" smtClean="0"/>
              <a:t>National Health can conduct DNA </a:t>
            </a:r>
            <a:r>
              <a:rPr lang="en-US" dirty="0"/>
              <a:t>"fingerprinting" with pulsed-field gel electrophoresis (PFGE</a:t>
            </a:r>
            <a:r>
              <a:rPr lang="en-US" dirty="0" smtClean="0"/>
              <a:t>)</a:t>
            </a:r>
          </a:p>
        </p:txBody>
      </p:sp>
      <p:sp>
        <p:nvSpPr>
          <p:cNvPr id="2" name="Footer Placeholder 1"/>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3" name="Slide Number Placeholder 2"/>
          <p:cNvSpPr>
            <a:spLocks noGrp="1"/>
          </p:cNvSpPr>
          <p:nvPr>
            <p:ph type="sldNum" sz="quarter" idx="12"/>
          </p:nvPr>
        </p:nvSpPr>
        <p:spPr/>
        <p:txBody>
          <a:bodyPr/>
          <a:lstStyle/>
          <a:p>
            <a:fld id="{33DA14DE-D3C7-4E74-92AB-C5693D9E37A3}" type="slidenum">
              <a:rPr lang="en-US" smtClean="0"/>
              <a:t>13</a:t>
            </a:fld>
            <a:endParaRPr lang="en-US"/>
          </a:p>
        </p:txBody>
      </p:sp>
    </p:spTree>
    <p:extLst>
      <p:ext uri="{BB962C8B-B14F-4D97-AF65-F5344CB8AC3E}">
        <p14:creationId xmlns:p14="http://schemas.microsoft.com/office/powerpoint/2010/main" val="1398697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Detection</a:t>
            </a:r>
            <a:endParaRPr lang="en-US" dirty="0"/>
          </a:p>
        </p:txBody>
      </p:sp>
      <p:sp>
        <p:nvSpPr>
          <p:cNvPr id="6" name="Footer Placeholder 5"/>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7" name="Slide Number Placeholder 6"/>
          <p:cNvSpPr>
            <a:spLocks noGrp="1"/>
          </p:cNvSpPr>
          <p:nvPr>
            <p:ph type="sldNum" sz="quarter" idx="12"/>
          </p:nvPr>
        </p:nvSpPr>
        <p:spPr/>
        <p:txBody>
          <a:bodyPr/>
          <a:lstStyle/>
          <a:p>
            <a:fld id="{33DA14DE-D3C7-4E74-92AB-C5693D9E37A3}" type="slidenum">
              <a:rPr lang="en-US" smtClean="0"/>
              <a:t>14</a:t>
            </a:fld>
            <a:endParaRPr lang="en-US"/>
          </a:p>
        </p:txBody>
      </p:sp>
    </p:spTree>
    <p:extLst>
      <p:ext uri="{BB962C8B-B14F-4D97-AF65-F5344CB8AC3E}">
        <p14:creationId xmlns:p14="http://schemas.microsoft.com/office/powerpoint/2010/main" val="2575161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ctrTitle"/>
          </p:nvPr>
        </p:nvSpPr>
        <p:spPr>
          <a:xfrm>
            <a:off x="0" y="304800"/>
            <a:ext cx="9144000" cy="685800"/>
          </a:xfrm>
        </p:spPr>
        <p:txBody>
          <a:bodyPr/>
          <a:lstStyle/>
          <a:p>
            <a:pPr eaLnBrk="1" hangingPunct="1"/>
            <a:r>
              <a:rPr lang="en-US" sz="3600" b="1" smtClean="0"/>
              <a:t>Outbreak Detection</a:t>
            </a:r>
          </a:p>
        </p:txBody>
      </p:sp>
      <p:sp>
        <p:nvSpPr>
          <p:cNvPr id="443395" name="Rectangle 3"/>
          <p:cNvSpPr>
            <a:spLocks noGrp="1" noChangeArrowheads="1"/>
          </p:cNvSpPr>
          <p:nvPr>
            <p:ph type="subTitle" idx="1"/>
          </p:nvPr>
        </p:nvSpPr>
        <p:spPr>
          <a:xfrm>
            <a:off x="381000" y="1600200"/>
            <a:ext cx="8305800" cy="4876800"/>
          </a:xfrm>
        </p:spPr>
        <p:txBody>
          <a:bodyPr>
            <a:normAutofit/>
          </a:bodyPr>
          <a:lstStyle/>
          <a:p>
            <a:pPr marL="342900" indent="-342900" algn="l">
              <a:buFontTx/>
              <a:buChar char="•"/>
            </a:pPr>
            <a:r>
              <a:rPr lang="en-US" sz="2800" u="sng" dirty="0" smtClean="0">
                <a:solidFill>
                  <a:schemeClr val="tx1"/>
                </a:solidFill>
              </a:rPr>
              <a:t>19 April 2014</a:t>
            </a:r>
            <a:r>
              <a:rPr lang="en-US" sz="2800" dirty="0" smtClean="0">
                <a:solidFill>
                  <a:schemeClr val="tx1"/>
                </a:solidFill>
              </a:rPr>
              <a:t>: </a:t>
            </a:r>
            <a:r>
              <a:rPr lang="en-US" sz="2800" dirty="0">
                <a:solidFill>
                  <a:schemeClr val="tx1"/>
                </a:solidFill>
              </a:rPr>
              <a:t>Block Health officer in </a:t>
            </a:r>
            <a:r>
              <a:rPr lang="en-US" sz="2800" dirty="0" err="1">
                <a:solidFill>
                  <a:schemeClr val="tx1"/>
                </a:solidFill>
              </a:rPr>
              <a:t>Sanand</a:t>
            </a:r>
            <a:r>
              <a:rPr lang="en-US" sz="2800" dirty="0">
                <a:solidFill>
                  <a:schemeClr val="tx1"/>
                </a:solidFill>
              </a:rPr>
              <a:t> block was informed by an </a:t>
            </a:r>
            <a:r>
              <a:rPr lang="en-US" sz="2800" dirty="0" smtClean="0">
                <a:solidFill>
                  <a:schemeClr val="tx1"/>
                </a:solidFill>
              </a:rPr>
              <a:t>local health worker </a:t>
            </a:r>
            <a:r>
              <a:rPr lang="en-US" sz="2800" dirty="0">
                <a:solidFill>
                  <a:schemeClr val="tx1"/>
                </a:solidFill>
              </a:rPr>
              <a:t>in </a:t>
            </a:r>
            <a:r>
              <a:rPr lang="en-US" sz="2800" dirty="0" err="1">
                <a:solidFill>
                  <a:schemeClr val="tx1"/>
                </a:solidFill>
              </a:rPr>
              <a:t>Andej</a:t>
            </a:r>
            <a:r>
              <a:rPr lang="en-US" sz="2800" dirty="0">
                <a:solidFill>
                  <a:schemeClr val="tx1"/>
                </a:solidFill>
              </a:rPr>
              <a:t> village of </a:t>
            </a:r>
            <a:r>
              <a:rPr lang="en-US" sz="2800" dirty="0" smtClean="0">
                <a:solidFill>
                  <a:schemeClr val="tx1"/>
                </a:solidFill>
              </a:rPr>
              <a:t>cluster of 6 children with bloody diarrhea</a:t>
            </a:r>
          </a:p>
          <a:p>
            <a:pPr marL="800100" lvl="1" indent="-342900" algn="l">
              <a:buFontTx/>
              <a:buChar char="•"/>
            </a:pPr>
            <a:r>
              <a:rPr lang="en-US" sz="2400" dirty="0" smtClean="0">
                <a:solidFill>
                  <a:schemeClr val="tx1"/>
                </a:solidFill>
              </a:rPr>
              <a:t>2 children have already died</a:t>
            </a:r>
          </a:p>
          <a:p>
            <a:pPr marL="342900" indent="-342900" algn="l">
              <a:buFontTx/>
              <a:buChar char="•"/>
            </a:pPr>
            <a:r>
              <a:rPr lang="en-US" sz="2400" dirty="0">
                <a:solidFill>
                  <a:schemeClr val="tx1"/>
                </a:solidFill>
              </a:rPr>
              <a:t>R</a:t>
            </a:r>
            <a:r>
              <a:rPr lang="en-US" sz="2400" dirty="0" smtClean="0">
                <a:solidFill>
                  <a:schemeClr val="tx1"/>
                </a:solidFill>
              </a:rPr>
              <a:t>apid </a:t>
            </a:r>
            <a:r>
              <a:rPr lang="en-US" sz="2400" dirty="0">
                <a:solidFill>
                  <a:schemeClr val="tx1"/>
                </a:solidFill>
              </a:rPr>
              <a:t>response team consisting of district level health officials as well as clinicians and experts from </a:t>
            </a:r>
            <a:r>
              <a:rPr lang="en-US" sz="2400" dirty="0" smtClean="0">
                <a:solidFill>
                  <a:schemeClr val="tx1"/>
                </a:solidFill>
              </a:rPr>
              <a:t>the local Medical College have been dispatched to the field </a:t>
            </a:r>
            <a:r>
              <a:rPr lang="en-US" sz="2400" dirty="0">
                <a:solidFill>
                  <a:schemeClr val="tx1"/>
                </a:solidFill>
              </a:rPr>
              <a:t>on the same day. </a:t>
            </a:r>
            <a:endParaRPr lang="en-US" sz="2400" dirty="0" smtClean="0">
              <a:solidFill>
                <a:schemeClr val="tx1"/>
              </a:solidFill>
            </a:endParaRPr>
          </a:p>
        </p:txBody>
      </p:sp>
      <p:sp>
        <p:nvSpPr>
          <p:cNvPr id="443396" name="Line 4"/>
          <p:cNvSpPr>
            <a:spLocks noChangeShapeType="1"/>
          </p:cNvSpPr>
          <p:nvPr/>
        </p:nvSpPr>
        <p:spPr bwMode="auto">
          <a:xfrm>
            <a:off x="762000" y="1066800"/>
            <a:ext cx="7620000" cy="0"/>
          </a:xfrm>
          <a:prstGeom prst="line">
            <a:avLst/>
          </a:prstGeom>
          <a:noFill/>
          <a:ln w="9525">
            <a:solidFill>
              <a:schemeClr val="tx1"/>
            </a:solidFill>
            <a:round/>
            <a:headEnd/>
            <a:tailEnd/>
          </a:ln>
        </p:spPr>
        <p:txBody>
          <a:bodyPr/>
          <a:lstStyle/>
          <a:p>
            <a:endParaRPr lang="en-US"/>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dirty="0"/>
          </a:p>
        </p:txBody>
      </p:sp>
      <p:sp>
        <p:nvSpPr>
          <p:cNvPr id="5" name="Slide Number Placeholder 4"/>
          <p:cNvSpPr>
            <a:spLocks noGrp="1"/>
          </p:cNvSpPr>
          <p:nvPr>
            <p:ph type="sldNum" sz="quarter" idx="12"/>
          </p:nvPr>
        </p:nvSpPr>
        <p:spPr/>
        <p:txBody>
          <a:bodyPr/>
          <a:lstStyle/>
          <a:p>
            <a:fld id="{33DA14DE-D3C7-4E74-92AB-C5693D9E37A3}" type="slidenum">
              <a:rPr lang="en-US" smtClean="0"/>
              <a:pPr/>
              <a:t>15</a:t>
            </a:fld>
            <a:endParaRPr lang="en-US"/>
          </a:p>
        </p:txBody>
      </p:sp>
    </p:spTree>
    <p:extLst>
      <p:ext uri="{BB962C8B-B14F-4D97-AF65-F5344CB8AC3E}">
        <p14:creationId xmlns:p14="http://schemas.microsoft.com/office/powerpoint/2010/main" val="2478498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9" name="Text Box 5"/>
          <p:cNvSpPr txBox="1">
            <a:spLocks noChangeArrowheads="1"/>
          </p:cNvSpPr>
          <p:nvPr/>
        </p:nvSpPr>
        <p:spPr bwMode="auto">
          <a:xfrm>
            <a:off x="0" y="228600"/>
            <a:ext cx="9144000" cy="933204"/>
          </a:xfrm>
          <a:prstGeom prst="rect">
            <a:avLst/>
          </a:prstGeom>
          <a:noFill/>
          <a:ln w="9525">
            <a:noFill/>
            <a:miter lim="800000"/>
            <a:headEnd/>
            <a:tailEnd/>
          </a:ln>
        </p:spPr>
        <p:txBody>
          <a:bodyPr>
            <a:spAutoFit/>
          </a:bodyPr>
          <a:lstStyle/>
          <a:p>
            <a:pPr algn="ctr">
              <a:lnSpc>
                <a:spcPct val="85000"/>
              </a:lnSpc>
            </a:pPr>
            <a:r>
              <a:rPr lang="en-US" sz="3200" b="1" dirty="0" smtClean="0"/>
              <a:t>Preliminary Case </a:t>
            </a:r>
            <a:r>
              <a:rPr lang="en-US" sz="3200" b="1" dirty="0"/>
              <a:t>Patient Demographic/Clinical Info (</a:t>
            </a:r>
            <a:r>
              <a:rPr lang="en-US" sz="3200" b="1" dirty="0" smtClean="0"/>
              <a:t>n=6)</a:t>
            </a:r>
            <a:endParaRPr lang="en-US" sz="3200" b="1" dirty="0"/>
          </a:p>
        </p:txBody>
      </p:sp>
      <p:sp>
        <p:nvSpPr>
          <p:cNvPr id="5" name="Footer Placeholder 4"/>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6" name="Slide Number Placeholder 5"/>
          <p:cNvSpPr>
            <a:spLocks noGrp="1"/>
          </p:cNvSpPr>
          <p:nvPr>
            <p:ph type="sldNum" sz="quarter" idx="12"/>
          </p:nvPr>
        </p:nvSpPr>
        <p:spPr/>
        <p:txBody>
          <a:bodyPr/>
          <a:lstStyle/>
          <a:p>
            <a:fld id="{33DA14DE-D3C7-4E74-92AB-C5693D9E37A3}" type="slidenum">
              <a:rPr lang="en-US" smtClean="0"/>
              <a:t>16</a:t>
            </a:fld>
            <a:endParaRPr lang="en-US"/>
          </a:p>
        </p:txBody>
      </p:sp>
      <p:sp>
        <p:nvSpPr>
          <p:cNvPr id="2" name="Rectangle 1"/>
          <p:cNvSpPr/>
          <p:nvPr/>
        </p:nvSpPr>
        <p:spPr>
          <a:xfrm>
            <a:off x="990600" y="1447800"/>
            <a:ext cx="7772400" cy="3539430"/>
          </a:xfrm>
          <a:prstGeom prst="rect">
            <a:avLst/>
          </a:prstGeom>
        </p:spPr>
        <p:txBody>
          <a:bodyPr wrap="square">
            <a:spAutoFit/>
          </a:bodyPr>
          <a:lstStyle/>
          <a:p>
            <a:pPr marL="457200" indent="-457200">
              <a:buFont typeface="Arial" panose="020B0604020202020204" pitchFamily="34" charset="0"/>
              <a:buChar char="•"/>
            </a:pPr>
            <a:r>
              <a:rPr lang="en-US" sz="2800" dirty="0"/>
              <a:t>Illness onsets during 5 April to 20 </a:t>
            </a:r>
            <a:r>
              <a:rPr lang="en-US" sz="2800" dirty="0" smtClean="0"/>
              <a:t>April</a:t>
            </a:r>
          </a:p>
          <a:p>
            <a:pPr marL="457200" indent="-457200">
              <a:buFont typeface="Arial" panose="020B0604020202020204" pitchFamily="34" charset="0"/>
              <a:buChar char="•"/>
            </a:pPr>
            <a:r>
              <a:rPr lang="en-US" sz="2800" dirty="0" smtClean="0"/>
              <a:t>Median </a:t>
            </a:r>
            <a:r>
              <a:rPr lang="en-US" sz="2800" dirty="0"/>
              <a:t>age = 7 </a:t>
            </a:r>
            <a:r>
              <a:rPr lang="en-US" sz="2800" dirty="0" smtClean="0"/>
              <a:t>years; Age </a:t>
            </a:r>
            <a:r>
              <a:rPr lang="en-US" sz="2800" dirty="0"/>
              <a:t>range: 6 to 8 </a:t>
            </a:r>
            <a:r>
              <a:rPr lang="en-US" sz="2800" dirty="0" smtClean="0"/>
              <a:t>years</a:t>
            </a:r>
          </a:p>
          <a:p>
            <a:pPr marL="457200" indent="-457200">
              <a:buFont typeface="Arial" panose="020B0604020202020204" pitchFamily="34" charset="0"/>
              <a:buChar char="•"/>
            </a:pPr>
            <a:r>
              <a:rPr lang="en-US" sz="2800" dirty="0" smtClean="0"/>
              <a:t>67% (4/6) are female</a:t>
            </a:r>
            <a:endParaRPr lang="en-US" sz="2800" dirty="0"/>
          </a:p>
          <a:p>
            <a:pPr marL="457200" indent="-457200">
              <a:buFont typeface="Arial" panose="020B0604020202020204" pitchFamily="34" charset="0"/>
              <a:buChar char="•"/>
            </a:pPr>
            <a:r>
              <a:rPr lang="en-US" sz="2800" dirty="0" smtClean="0"/>
              <a:t>5 </a:t>
            </a:r>
            <a:r>
              <a:rPr lang="en-US" sz="2800" dirty="0"/>
              <a:t>hospitalized</a:t>
            </a:r>
          </a:p>
          <a:p>
            <a:pPr marL="457200" indent="-457200">
              <a:buFont typeface="Arial" panose="020B0604020202020204" pitchFamily="34" charset="0"/>
              <a:buChar char="•"/>
            </a:pPr>
            <a:r>
              <a:rPr lang="en-US" sz="2800" dirty="0" smtClean="0"/>
              <a:t>3 </a:t>
            </a:r>
            <a:r>
              <a:rPr lang="en-US" sz="2800" dirty="0"/>
              <a:t>with Hemolytic Uremic </a:t>
            </a:r>
            <a:r>
              <a:rPr lang="en-US" sz="2800" dirty="0" smtClean="0"/>
              <a:t>Syndrome (HUS) </a:t>
            </a:r>
          </a:p>
          <a:p>
            <a:pPr marL="457200" indent="-457200">
              <a:buFont typeface="Arial" panose="020B0604020202020204" pitchFamily="34" charset="0"/>
              <a:buChar char="•"/>
            </a:pPr>
            <a:r>
              <a:rPr lang="en-US" sz="2800" dirty="0" smtClean="0"/>
              <a:t>2 deaths</a:t>
            </a:r>
          </a:p>
          <a:p>
            <a:pPr marL="457200" indent="-457200">
              <a:buFont typeface="Arial" panose="020B0604020202020204" pitchFamily="34" charset="0"/>
              <a:buChar char="•"/>
            </a:pPr>
            <a:r>
              <a:rPr lang="en-US" sz="2800" dirty="0" smtClean="0"/>
              <a:t>Preliminary laboratory testing from 2 cases with HUS indicates </a:t>
            </a:r>
            <a:r>
              <a:rPr lang="en-US" sz="2800" i="1" dirty="0" smtClean="0"/>
              <a:t>E. coli</a:t>
            </a:r>
            <a:r>
              <a:rPr lang="en-US" sz="2800" dirty="0" smtClean="0"/>
              <a:t> O157 infection</a:t>
            </a:r>
          </a:p>
        </p:txBody>
      </p:sp>
      <p:sp>
        <p:nvSpPr>
          <p:cNvPr id="7" name="Line 4"/>
          <p:cNvSpPr>
            <a:spLocks noChangeShapeType="1"/>
          </p:cNvSpPr>
          <p:nvPr/>
        </p:nvSpPr>
        <p:spPr bwMode="auto">
          <a:xfrm>
            <a:off x="762000" y="1254045"/>
            <a:ext cx="7620000" cy="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920239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Case Definition</a:t>
            </a:r>
            <a:endParaRPr lang="en-US" dirty="0"/>
          </a:p>
        </p:txBody>
      </p:sp>
      <p:sp>
        <p:nvSpPr>
          <p:cNvPr id="3" name="Content Placeholder 2"/>
          <p:cNvSpPr>
            <a:spLocks noGrp="1"/>
          </p:cNvSpPr>
          <p:nvPr>
            <p:ph idx="1"/>
          </p:nvPr>
        </p:nvSpPr>
        <p:spPr/>
        <p:txBody>
          <a:bodyPr/>
          <a:lstStyle/>
          <a:p>
            <a:r>
              <a:rPr lang="en-US" dirty="0" smtClean="0"/>
              <a:t>Illness with laboratory confirmed </a:t>
            </a:r>
            <a:r>
              <a:rPr lang="en-US" i="1" dirty="0" smtClean="0"/>
              <a:t>E. coli</a:t>
            </a:r>
            <a:r>
              <a:rPr lang="en-US" dirty="0" smtClean="0"/>
              <a:t> 0157 </a:t>
            </a:r>
            <a:r>
              <a:rPr lang="en-US" b="1" dirty="0" smtClean="0"/>
              <a:t>OR</a:t>
            </a:r>
            <a:r>
              <a:rPr lang="en-US" dirty="0" smtClean="0"/>
              <a:t> Hemolytic-uremic </a:t>
            </a:r>
            <a:r>
              <a:rPr lang="en-US" dirty="0"/>
              <a:t>syndrome (HUS</a:t>
            </a:r>
            <a:r>
              <a:rPr lang="en-US" dirty="0" smtClean="0"/>
              <a:t>) </a:t>
            </a:r>
            <a:r>
              <a:rPr lang="en-US" b="1" dirty="0" smtClean="0"/>
              <a:t>OR</a:t>
            </a:r>
            <a:r>
              <a:rPr lang="en-US" dirty="0" smtClean="0"/>
              <a:t> blood diarrhea among a resident </a:t>
            </a:r>
            <a:r>
              <a:rPr lang="en-US" dirty="0" err="1" smtClean="0"/>
              <a:t>Khatib</a:t>
            </a:r>
            <a:r>
              <a:rPr lang="en-US" dirty="0" smtClean="0"/>
              <a:t> since 1 April 2014</a:t>
            </a:r>
            <a:endParaRPr lang="en-US" dirty="0"/>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17</a:t>
            </a:fld>
            <a:endParaRPr lang="en-US"/>
          </a:p>
        </p:txBody>
      </p:sp>
    </p:spTree>
    <p:extLst>
      <p:ext uri="{BB962C8B-B14F-4D97-AF65-F5344CB8AC3E}">
        <p14:creationId xmlns:p14="http://schemas.microsoft.com/office/powerpoint/2010/main" val="3272361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Notification of Health Providers</a:t>
            </a:r>
            <a:endParaRPr lang="en-US" dirty="0"/>
          </a:p>
        </p:txBody>
      </p:sp>
      <p:sp>
        <p:nvSpPr>
          <p:cNvPr id="3" name="Content Placeholder 2"/>
          <p:cNvSpPr>
            <a:spLocks noGrp="1"/>
          </p:cNvSpPr>
          <p:nvPr>
            <p:ph idx="1"/>
          </p:nvPr>
        </p:nvSpPr>
        <p:spPr/>
        <p:txBody>
          <a:bodyPr/>
          <a:lstStyle/>
          <a:p>
            <a:r>
              <a:rPr lang="en-US" dirty="0" smtClean="0"/>
              <a:t>An alert is sent to local hospitals, clinics, and health workers in </a:t>
            </a:r>
            <a:r>
              <a:rPr lang="en-US" dirty="0" err="1" smtClean="0"/>
              <a:t>Khatib</a:t>
            </a:r>
            <a:r>
              <a:rPr lang="en-US" dirty="0" smtClean="0"/>
              <a:t> to report any suspect cases of illness</a:t>
            </a:r>
            <a:endParaRPr lang="en-US" dirty="0"/>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18</a:t>
            </a:fld>
            <a:endParaRPr lang="en-US"/>
          </a:p>
        </p:txBody>
      </p:sp>
    </p:spTree>
    <p:extLst>
      <p:ext uri="{BB962C8B-B14F-4D97-AF65-F5344CB8AC3E}">
        <p14:creationId xmlns:p14="http://schemas.microsoft.com/office/powerpoint/2010/main" val="278369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17 cases from 7 provinces, as of 19 April</a:t>
            </a:r>
            <a:endParaRPr lang="en-US" sz="2800" dirty="0"/>
          </a:p>
        </p:txBody>
      </p:sp>
      <p:sp>
        <p:nvSpPr>
          <p:cNvPr id="7" name="Footer Placeholder 6"/>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8" name="Slide Number Placeholder 7"/>
          <p:cNvSpPr>
            <a:spLocks noGrp="1"/>
          </p:cNvSpPr>
          <p:nvPr>
            <p:ph type="sldNum" sz="quarter" idx="12"/>
          </p:nvPr>
        </p:nvSpPr>
        <p:spPr/>
        <p:txBody>
          <a:bodyPr/>
          <a:lstStyle/>
          <a:p>
            <a:fld id="{33DA14DE-D3C7-4E74-92AB-C5693D9E37A3}" type="slidenum">
              <a:rPr lang="en-US" smtClean="0"/>
              <a:t>19</a:t>
            </a:fld>
            <a:endParaRPr lang="en-US"/>
          </a:p>
        </p:txBody>
      </p:sp>
      <p:grpSp>
        <p:nvGrpSpPr>
          <p:cNvPr id="9" name="Group 8"/>
          <p:cNvGrpSpPr/>
          <p:nvPr/>
        </p:nvGrpSpPr>
        <p:grpSpPr>
          <a:xfrm>
            <a:off x="76200" y="1219200"/>
            <a:ext cx="8991600" cy="5334000"/>
            <a:chOff x="0" y="0"/>
            <a:chExt cx="9144000" cy="6858000"/>
          </a:xfrm>
        </p:grpSpPr>
        <p:pic>
          <p:nvPicPr>
            <p:cNvPr id="10" name="Picture 3" descr="C:\Users\isf3\Desktop\maps\map2.jpg"/>
            <p:cNvPicPr>
              <a:picLocks noChangeArrowheads="1"/>
            </p:cNvPicPr>
            <p:nvPr/>
          </p:nvPicPr>
          <p:blipFill rotWithShape="1">
            <a:blip r:embed="rId2">
              <a:extLst>
                <a:ext uri="{28A0092B-C50C-407E-A947-70E740481C1C}">
                  <a14:useLocalDpi xmlns:a14="http://schemas.microsoft.com/office/drawing/2010/main" val="0"/>
                </a:ext>
              </a:extLst>
            </a:blip>
            <a:srcRect l="8453" t="11260" r="8373" b="1115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90800" y="5459095"/>
              <a:ext cx="533400" cy="5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918" t="52331" r="36759" b="41341"/>
            <a:stretch/>
          </p:blipFill>
          <p:spPr bwMode="auto">
            <a:xfrm>
              <a:off x="3166621" y="3074642"/>
              <a:ext cx="2516673" cy="663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5-Point Star 13"/>
            <p:cNvSpPr/>
            <p:nvPr/>
          </p:nvSpPr>
          <p:spPr>
            <a:xfrm>
              <a:off x="2057400" y="5097735"/>
              <a:ext cx="312574" cy="304798"/>
            </a:xfrm>
            <a:prstGeom prst="star5">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1735455" y="4953000"/>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2347114" y="5097733"/>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3208925" y="5192486"/>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3286417" y="5244738"/>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Connector 18"/>
            <p:cNvSpPr/>
            <p:nvPr/>
          </p:nvSpPr>
          <p:spPr>
            <a:xfrm>
              <a:off x="2059300" y="4114800"/>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2865429" y="5913119"/>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1524000" y="5600698"/>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3286417" y="5290457"/>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213687" y="4800600"/>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2834640" y="5145356"/>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2743200" y="4846319"/>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254644" y="5342710"/>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2846379" y="4648200"/>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2255676" y="4419600"/>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3200400" y="5303519"/>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3244213" y="4648199"/>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3254644" y="5244738"/>
              <a:ext cx="45719" cy="4571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p:cNvSpPr txBox="1"/>
          <p:nvPr/>
        </p:nvSpPr>
        <p:spPr>
          <a:xfrm>
            <a:off x="3741323" y="5302637"/>
            <a:ext cx="686085" cy="523220"/>
          </a:xfrm>
          <a:prstGeom prst="rect">
            <a:avLst/>
          </a:prstGeom>
          <a:noFill/>
        </p:spPr>
        <p:txBody>
          <a:bodyPr wrap="none" rtlCol="0">
            <a:spAutoFit/>
          </a:bodyPr>
          <a:lstStyle/>
          <a:p>
            <a:pPr algn="ctr"/>
            <a:r>
              <a:rPr lang="en-US" sz="1400" b="1" dirty="0" err="1" smtClean="0"/>
              <a:t>Andej</a:t>
            </a:r>
            <a:endParaRPr lang="en-US" sz="1400" b="1" dirty="0" smtClean="0"/>
          </a:p>
          <a:p>
            <a:pPr algn="ctr"/>
            <a:r>
              <a:rPr lang="en-US" sz="1400" b="1" dirty="0" smtClean="0"/>
              <a:t>Village</a:t>
            </a:r>
            <a:endParaRPr lang="en-US" sz="1400" b="1" dirty="0"/>
          </a:p>
        </p:txBody>
      </p:sp>
    </p:spTree>
    <p:extLst>
      <p:ext uri="{BB962C8B-B14F-4D97-AF65-F5344CB8AC3E}">
        <p14:creationId xmlns:p14="http://schemas.microsoft.com/office/powerpoint/2010/main" val="3861237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427038"/>
            <a:ext cx="9144000" cy="715962"/>
          </a:xfrm>
        </p:spPr>
        <p:txBody>
          <a:bodyPr/>
          <a:lstStyle/>
          <a:p>
            <a:pPr eaLnBrk="1" hangingPunct="1"/>
            <a:r>
              <a:rPr lang="en-US" sz="3600" dirty="0" smtClean="0"/>
              <a:t>Objectives</a:t>
            </a:r>
          </a:p>
        </p:txBody>
      </p:sp>
      <p:sp>
        <p:nvSpPr>
          <p:cNvPr id="17411" name="Rectangle 3"/>
          <p:cNvSpPr>
            <a:spLocks noGrp="1" noChangeArrowheads="1"/>
          </p:cNvSpPr>
          <p:nvPr>
            <p:ph type="body" idx="1"/>
          </p:nvPr>
        </p:nvSpPr>
        <p:spPr>
          <a:xfrm>
            <a:off x="381000" y="1600200"/>
            <a:ext cx="8305800" cy="4267200"/>
          </a:xfrm>
        </p:spPr>
        <p:txBody>
          <a:bodyPr/>
          <a:lstStyle/>
          <a:p>
            <a:pPr marL="336550" indent="-336550" eaLnBrk="1" hangingPunct="1"/>
            <a:r>
              <a:rPr lang="en-US" sz="2800" dirty="0" smtClean="0"/>
              <a:t>Understand the specific and intersecting role of laboratory and epidemiology </a:t>
            </a:r>
          </a:p>
          <a:p>
            <a:pPr marL="736600" lvl="1" indent="-336550"/>
            <a:r>
              <a:rPr lang="en-US" sz="2400" dirty="0" smtClean="0"/>
              <a:t>During cluster </a:t>
            </a:r>
            <a:r>
              <a:rPr lang="en-US" sz="2400" b="1" dirty="0" smtClean="0"/>
              <a:t>detection</a:t>
            </a:r>
          </a:p>
          <a:p>
            <a:pPr marL="736600" lvl="1" indent="-336550"/>
            <a:r>
              <a:rPr lang="en-US" sz="2400" dirty="0" smtClean="0"/>
              <a:t>During cluster/outbreak </a:t>
            </a:r>
            <a:r>
              <a:rPr lang="en-US" sz="2400" b="1" dirty="0" smtClean="0"/>
              <a:t>investigation</a:t>
            </a:r>
          </a:p>
          <a:p>
            <a:pPr marL="736600" lvl="1" indent="-336550"/>
            <a:r>
              <a:rPr lang="en-US" sz="2400" dirty="0" smtClean="0"/>
              <a:t>During outbreak</a:t>
            </a:r>
            <a:r>
              <a:rPr lang="en-US" sz="2400" b="1" dirty="0" smtClean="0"/>
              <a:t> deceleration and resolution</a:t>
            </a:r>
          </a:p>
          <a:p>
            <a:pPr marL="336550" indent="-336550" eaLnBrk="1" hangingPunct="1"/>
            <a:r>
              <a:rPr lang="en-US" sz="2800" dirty="0" smtClean="0"/>
              <a:t>Understand the key considerations for communication between laboratory and epidemiology during outbreak investigations</a:t>
            </a:r>
          </a:p>
          <a:p>
            <a:pPr marL="336550" indent="-336550" eaLnBrk="1" hangingPunct="1"/>
            <a:endParaRPr lang="en-US" sz="2800" dirty="0" smtClean="0"/>
          </a:p>
        </p:txBody>
      </p:sp>
      <p:sp>
        <p:nvSpPr>
          <p:cNvPr id="4" name="Footer Placeholder 3"/>
          <p:cNvSpPr>
            <a:spLocks noGrp="1"/>
          </p:cNvSpPr>
          <p:nvPr>
            <p:ph type="ftr" sz="quarter" idx="11"/>
          </p:nvPr>
        </p:nvSpPr>
        <p:spPr/>
        <p:txBody>
          <a:bodyPr/>
          <a:lstStyle/>
          <a:p>
            <a:r>
              <a:rPr lang="en-US" dirty="0" smtClean="0"/>
              <a:t>These data are for training purposes only and do not represent factual events</a:t>
            </a:r>
            <a:endParaRPr lang="en-US" dirty="0"/>
          </a:p>
        </p:txBody>
      </p:sp>
      <p:sp>
        <p:nvSpPr>
          <p:cNvPr id="5" name="Slide Number Placeholder 4"/>
          <p:cNvSpPr>
            <a:spLocks noGrp="1"/>
          </p:cNvSpPr>
          <p:nvPr>
            <p:ph type="sldNum" sz="quarter" idx="12"/>
          </p:nvPr>
        </p:nvSpPr>
        <p:spPr/>
        <p:txBody>
          <a:bodyPr/>
          <a:lstStyle/>
          <a:p>
            <a:fld id="{33DA14DE-D3C7-4E74-92AB-C5693D9E37A3}" type="slidenum">
              <a:rPr lang="en-US" smtClean="0"/>
              <a:t>2</a:t>
            </a:fld>
            <a:endParaRPr lang="en-US" dirty="0"/>
          </a:p>
        </p:txBody>
      </p:sp>
    </p:spTree>
    <p:extLst>
      <p:ext uri="{BB962C8B-B14F-4D97-AF65-F5344CB8AC3E}">
        <p14:creationId xmlns:p14="http://schemas.microsoft.com/office/powerpoint/2010/main" val="1228065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172141"/>
            <a:ext cx="8696325" cy="553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5029" name="Text Box 5"/>
          <p:cNvSpPr txBox="1">
            <a:spLocks noChangeArrowheads="1"/>
          </p:cNvSpPr>
          <p:nvPr/>
        </p:nvSpPr>
        <p:spPr bwMode="auto">
          <a:xfrm>
            <a:off x="0" y="228600"/>
            <a:ext cx="9144000" cy="406265"/>
          </a:xfrm>
          <a:prstGeom prst="rect">
            <a:avLst/>
          </a:prstGeom>
          <a:noFill/>
          <a:ln w="9525">
            <a:noFill/>
            <a:miter lim="800000"/>
            <a:headEnd/>
            <a:tailEnd/>
          </a:ln>
        </p:spPr>
        <p:txBody>
          <a:bodyPr>
            <a:spAutoFit/>
          </a:bodyPr>
          <a:lstStyle/>
          <a:p>
            <a:pPr algn="ctr">
              <a:lnSpc>
                <a:spcPct val="85000"/>
              </a:lnSpc>
            </a:pPr>
            <a:r>
              <a:rPr lang="en-US" sz="2400" b="1" dirty="0" smtClean="0">
                <a:latin typeface="Arial (headings)"/>
              </a:rPr>
              <a:t>Cases by Date of Report - 15 Feb to 19 April 2014 (n=17</a:t>
            </a:r>
            <a:r>
              <a:rPr lang="en-US" sz="2400" b="1" dirty="0">
                <a:latin typeface="Arial (headings)"/>
              </a:rPr>
              <a:t>)</a:t>
            </a:r>
            <a:endParaRPr lang="en-US" sz="2400" b="1" i="1" dirty="0">
              <a:latin typeface="Arial (headings)"/>
            </a:endParaRPr>
          </a:p>
        </p:txBody>
      </p:sp>
      <p:sp>
        <p:nvSpPr>
          <p:cNvPr id="354310" name="Text Box 6"/>
          <p:cNvSpPr txBox="1">
            <a:spLocks noChangeArrowheads="1"/>
          </p:cNvSpPr>
          <p:nvPr/>
        </p:nvSpPr>
        <p:spPr bwMode="auto">
          <a:xfrm>
            <a:off x="1676400" y="1295400"/>
            <a:ext cx="5486400" cy="3207032"/>
          </a:xfrm>
          <a:prstGeom prst="rect">
            <a:avLst/>
          </a:prstGeom>
          <a:noFill/>
          <a:ln w="9525">
            <a:noFill/>
            <a:miter lim="800000"/>
            <a:headEnd/>
            <a:tailEnd/>
          </a:ln>
          <a:effectLst/>
        </p:spPr>
        <p:txBody>
          <a:bodyPr>
            <a:spAutoFit/>
          </a:bodyPr>
          <a:lstStyle/>
          <a:p>
            <a:pPr algn="ctr">
              <a:lnSpc>
                <a:spcPct val="85000"/>
              </a:lnSpc>
              <a:spcBef>
                <a:spcPct val="25000"/>
              </a:spcBef>
              <a:defRPr/>
            </a:pPr>
            <a:r>
              <a:rPr lang="en-US" sz="2000" u="sng" dirty="0"/>
              <a:t>Case Patient Demographic/Clinical Info</a:t>
            </a:r>
          </a:p>
          <a:p>
            <a:pPr marL="1087438" lvl="2" indent="-174625">
              <a:lnSpc>
                <a:spcPct val="85000"/>
              </a:lnSpc>
              <a:spcBef>
                <a:spcPct val="25000"/>
              </a:spcBef>
              <a:buFontTx/>
              <a:buChar char="•"/>
              <a:defRPr/>
            </a:pPr>
            <a:r>
              <a:rPr lang="en-US" sz="2000" dirty="0"/>
              <a:t> </a:t>
            </a:r>
            <a:r>
              <a:rPr lang="en-US" dirty="0" smtClean="0"/>
              <a:t>Median </a:t>
            </a:r>
            <a:r>
              <a:rPr lang="en-US" dirty="0"/>
              <a:t>age = </a:t>
            </a:r>
            <a:r>
              <a:rPr lang="en-US" dirty="0" smtClean="0"/>
              <a:t>22 </a:t>
            </a:r>
            <a:r>
              <a:rPr lang="en-US" dirty="0"/>
              <a:t>years </a:t>
            </a:r>
          </a:p>
          <a:p>
            <a:pPr marL="1087438" lvl="2" indent="-174625">
              <a:lnSpc>
                <a:spcPct val="85000"/>
              </a:lnSpc>
              <a:spcBef>
                <a:spcPct val="15000"/>
              </a:spcBef>
              <a:buFontTx/>
              <a:buChar char="•"/>
              <a:defRPr/>
            </a:pPr>
            <a:r>
              <a:rPr lang="en-US" dirty="0"/>
              <a:t> Age range: 2 to 65 years</a:t>
            </a:r>
          </a:p>
          <a:p>
            <a:pPr marL="1308100" lvl="3">
              <a:lnSpc>
                <a:spcPct val="85000"/>
              </a:lnSpc>
              <a:spcBef>
                <a:spcPct val="15000"/>
              </a:spcBef>
              <a:defRPr/>
            </a:pPr>
            <a:r>
              <a:rPr lang="en-US" sz="1600" dirty="0"/>
              <a:t>&lt; 5 years = </a:t>
            </a:r>
            <a:r>
              <a:rPr lang="en-US" sz="1600" dirty="0" smtClean="0"/>
              <a:t>13</a:t>
            </a:r>
            <a:r>
              <a:rPr lang="en-US" sz="1600" dirty="0"/>
              <a:t>%</a:t>
            </a:r>
          </a:p>
          <a:p>
            <a:pPr marL="1308100" lvl="3">
              <a:lnSpc>
                <a:spcPct val="85000"/>
              </a:lnSpc>
              <a:spcBef>
                <a:spcPct val="15000"/>
              </a:spcBef>
              <a:defRPr/>
            </a:pPr>
            <a:r>
              <a:rPr lang="en-US" sz="1600" dirty="0"/>
              <a:t>6 to 17 years = 30%</a:t>
            </a:r>
          </a:p>
          <a:p>
            <a:pPr marL="1308100" lvl="3">
              <a:lnSpc>
                <a:spcPct val="85000"/>
              </a:lnSpc>
              <a:spcBef>
                <a:spcPct val="15000"/>
              </a:spcBef>
              <a:defRPr/>
            </a:pPr>
            <a:r>
              <a:rPr lang="en-US" sz="1600" dirty="0"/>
              <a:t>18 to 50 years = </a:t>
            </a:r>
            <a:r>
              <a:rPr lang="en-US" sz="1600" dirty="0" smtClean="0"/>
              <a:t>43</a:t>
            </a:r>
            <a:r>
              <a:rPr lang="en-US" sz="1600" dirty="0"/>
              <a:t>%</a:t>
            </a:r>
          </a:p>
          <a:p>
            <a:pPr marL="1308100" lvl="3">
              <a:lnSpc>
                <a:spcPct val="85000"/>
              </a:lnSpc>
              <a:spcBef>
                <a:spcPct val="15000"/>
              </a:spcBef>
              <a:defRPr/>
            </a:pPr>
            <a:r>
              <a:rPr lang="en-US" sz="1600" dirty="0"/>
              <a:t>50+ years = 4%</a:t>
            </a:r>
          </a:p>
          <a:p>
            <a:pPr marL="1087438" lvl="2" indent="-174625">
              <a:lnSpc>
                <a:spcPct val="85000"/>
              </a:lnSpc>
              <a:spcBef>
                <a:spcPct val="25000"/>
              </a:spcBef>
              <a:buFontTx/>
              <a:buChar char="•"/>
              <a:defRPr/>
            </a:pPr>
            <a:r>
              <a:rPr lang="en-US" dirty="0"/>
              <a:t> </a:t>
            </a:r>
            <a:r>
              <a:rPr lang="en-US" dirty="0" smtClean="0"/>
              <a:t>Female </a:t>
            </a:r>
            <a:r>
              <a:rPr lang="en-US" dirty="0"/>
              <a:t>= 71%</a:t>
            </a:r>
          </a:p>
          <a:p>
            <a:pPr marL="1087438" lvl="2" indent="-174625">
              <a:lnSpc>
                <a:spcPct val="85000"/>
              </a:lnSpc>
              <a:spcBef>
                <a:spcPct val="25000"/>
              </a:spcBef>
              <a:buFontTx/>
              <a:buChar char="•"/>
              <a:defRPr/>
            </a:pPr>
            <a:r>
              <a:rPr lang="en-US" sz="2000" dirty="0"/>
              <a:t>10 hospitalized</a:t>
            </a:r>
          </a:p>
          <a:p>
            <a:pPr marL="1544638" lvl="3" indent="-174625">
              <a:lnSpc>
                <a:spcPct val="85000"/>
              </a:lnSpc>
              <a:spcBef>
                <a:spcPct val="25000"/>
              </a:spcBef>
              <a:buFontTx/>
              <a:buChar char="•"/>
              <a:defRPr/>
            </a:pPr>
            <a:r>
              <a:rPr lang="en-US" sz="1600" dirty="0"/>
              <a:t>3 with Hemolytic Uremic Syndrome (HUS)</a:t>
            </a:r>
          </a:p>
          <a:p>
            <a:pPr marL="1087438" lvl="2" indent="-174625">
              <a:lnSpc>
                <a:spcPct val="85000"/>
              </a:lnSpc>
              <a:spcBef>
                <a:spcPct val="25000"/>
              </a:spcBef>
              <a:buFontTx/>
              <a:buChar char="•"/>
              <a:defRPr/>
            </a:pPr>
            <a:r>
              <a:rPr lang="en-US" sz="2000" dirty="0" smtClean="0"/>
              <a:t>Two </a:t>
            </a:r>
            <a:r>
              <a:rPr lang="en-US" sz="2000" dirty="0"/>
              <a:t>deaths</a:t>
            </a:r>
          </a:p>
        </p:txBody>
      </p:sp>
      <p:sp>
        <p:nvSpPr>
          <p:cNvPr id="5" name="Footer Placeholder 4"/>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6" name="Slide Number Placeholder 5"/>
          <p:cNvSpPr>
            <a:spLocks noGrp="1"/>
          </p:cNvSpPr>
          <p:nvPr>
            <p:ph type="sldNum" sz="quarter" idx="12"/>
          </p:nvPr>
        </p:nvSpPr>
        <p:spPr/>
        <p:txBody>
          <a:bodyPr/>
          <a:lstStyle/>
          <a:p>
            <a:fld id="{33DA14DE-D3C7-4E74-92AB-C5693D9E37A3}" type="slidenum">
              <a:rPr lang="en-US" smtClean="0"/>
              <a:t>20</a:t>
            </a:fld>
            <a:endParaRPr lang="en-US"/>
          </a:p>
        </p:txBody>
      </p:sp>
      <p:sp>
        <p:nvSpPr>
          <p:cNvPr id="2" name="TextBox 1"/>
          <p:cNvSpPr txBox="1"/>
          <p:nvPr/>
        </p:nvSpPr>
        <p:spPr>
          <a:xfrm>
            <a:off x="1905000" y="6216134"/>
            <a:ext cx="5791200" cy="369332"/>
          </a:xfrm>
          <a:prstGeom prst="rect">
            <a:avLst/>
          </a:prstGeom>
          <a:solidFill>
            <a:schemeClr val="bg1"/>
          </a:solidFill>
        </p:spPr>
        <p:txBody>
          <a:bodyPr wrap="square" rtlCol="0">
            <a:spAutoFit/>
          </a:bodyPr>
          <a:lstStyle/>
          <a:p>
            <a:pPr algn="ctr"/>
            <a:r>
              <a:rPr lang="en-US" dirty="0" smtClean="0"/>
              <a:t>Date of report</a:t>
            </a:r>
            <a:endParaRPr lang="en-US" dirty="0"/>
          </a:p>
        </p:txBody>
      </p:sp>
    </p:spTree>
    <p:extLst>
      <p:ext uri="{BB962C8B-B14F-4D97-AF65-F5344CB8AC3E}">
        <p14:creationId xmlns:p14="http://schemas.microsoft.com/office/powerpoint/2010/main" val="3006027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0" y="381000"/>
            <a:ext cx="9144000" cy="1143000"/>
          </a:xfrm>
        </p:spPr>
        <p:txBody>
          <a:bodyPr>
            <a:normAutofit fontScale="90000"/>
          </a:bodyPr>
          <a:lstStyle/>
          <a:p>
            <a:pPr eaLnBrk="1" hangingPunct="1"/>
            <a:r>
              <a:rPr lang="en-US" sz="3600" dirty="0" smtClean="0"/>
              <a:t>Panel Discussion – I </a:t>
            </a:r>
            <a:br>
              <a:rPr lang="en-US" sz="3600" dirty="0" smtClean="0"/>
            </a:br>
            <a:endParaRPr lang="en-US" sz="3600" dirty="0" smtClean="0"/>
          </a:p>
        </p:txBody>
      </p:sp>
      <p:sp>
        <p:nvSpPr>
          <p:cNvPr id="448515" name="Rectangle 3"/>
          <p:cNvSpPr>
            <a:spLocks noGrp="1" noChangeArrowheads="1"/>
          </p:cNvSpPr>
          <p:nvPr>
            <p:ph type="body" idx="1"/>
          </p:nvPr>
        </p:nvSpPr>
        <p:spPr>
          <a:xfrm>
            <a:off x="228600" y="1219200"/>
            <a:ext cx="8686800" cy="5334000"/>
          </a:xfrm>
        </p:spPr>
        <p:txBody>
          <a:bodyPr>
            <a:normAutofit lnSpcReduction="10000"/>
          </a:bodyPr>
          <a:lstStyle/>
          <a:p>
            <a:pPr eaLnBrk="1" hangingPunct="1">
              <a:lnSpc>
                <a:spcPct val="90000"/>
              </a:lnSpc>
            </a:pPr>
            <a:r>
              <a:rPr lang="en-US" sz="2800" dirty="0" smtClean="0"/>
              <a:t>Perspectives and next steps as of 19 April 2014? </a:t>
            </a:r>
          </a:p>
          <a:p>
            <a:pPr lvl="1" eaLnBrk="1" hangingPunct="1">
              <a:lnSpc>
                <a:spcPct val="90000"/>
              </a:lnSpc>
            </a:pPr>
            <a:r>
              <a:rPr lang="en-US" sz="2400" dirty="0" smtClean="0"/>
              <a:t>Is this an outbreak?</a:t>
            </a:r>
          </a:p>
          <a:p>
            <a:pPr lvl="1" eaLnBrk="1" hangingPunct="1">
              <a:lnSpc>
                <a:spcPct val="90000"/>
              </a:lnSpc>
            </a:pPr>
            <a:r>
              <a:rPr lang="en-US" sz="2400" dirty="0" smtClean="0"/>
              <a:t>Laboratory / Epidemiology</a:t>
            </a:r>
          </a:p>
          <a:p>
            <a:pPr lvl="2">
              <a:lnSpc>
                <a:spcPct val="90000"/>
              </a:lnSpc>
            </a:pPr>
            <a:r>
              <a:rPr lang="en-US" sz="2000" dirty="0" smtClean="0"/>
              <a:t>Is case definition appropriate?</a:t>
            </a:r>
          </a:p>
          <a:p>
            <a:pPr lvl="2">
              <a:lnSpc>
                <a:spcPct val="90000"/>
              </a:lnSpc>
            </a:pPr>
            <a:r>
              <a:rPr lang="en-US" sz="2000" dirty="0"/>
              <a:t>What other case-finding methods should </a:t>
            </a:r>
            <a:r>
              <a:rPr lang="en-US" sz="2000" dirty="0" smtClean="0"/>
              <a:t>we consider?</a:t>
            </a:r>
            <a:endParaRPr lang="en-US" sz="2000" dirty="0"/>
          </a:p>
          <a:p>
            <a:pPr lvl="2" eaLnBrk="1" hangingPunct="1">
              <a:lnSpc>
                <a:spcPct val="90000"/>
              </a:lnSpc>
            </a:pPr>
            <a:r>
              <a:rPr lang="en-US" sz="2000" dirty="0" smtClean="0"/>
              <a:t>How frequent/what are the logistics of how information exchanged between lab and </a:t>
            </a:r>
            <a:r>
              <a:rPr lang="en-US" sz="2000" dirty="0" err="1" smtClean="0"/>
              <a:t>epi</a:t>
            </a:r>
            <a:r>
              <a:rPr lang="en-US" sz="2000" dirty="0" smtClean="0"/>
              <a:t>?</a:t>
            </a:r>
          </a:p>
          <a:p>
            <a:pPr lvl="2" eaLnBrk="1" hangingPunct="1">
              <a:lnSpc>
                <a:spcPct val="90000"/>
              </a:lnSpc>
            </a:pPr>
            <a:r>
              <a:rPr lang="en-US" sz="2000" dirty="0" smtClean="0"/>
              <a:t>How helpful would it be to request additional lab testing?</a:t>
            </a:r>
          </a:p>
          <a:p>
            <a:pPr lvl="2">
              <a:lnSpc>
                <a:spcPct val="90000"/>
              </a:lnSpc>
            </a:pPr>
            <a:r>
              <a:rPr lang="en-US" sz="2000" dirty="0" smtClean="0"/>
              <a:t>What is helpful for lab to know to better aid </a:t>
            </a:r>
            <a:r>
              <a:rPr lang="en-US" sz="2000" dirty="0" err="1" smtClean="0"/>
              <a:t>epi</a:t>
            </a:r>
            <a:r>
              <a:rPr lang="en-US" sz="2000" dirty="0" smtClean="0"/>
              <a:t> investigation? Vice versa?</a:t>
            </a:r>
          </a:p>
          <a:p>
            <a:pPr lvl="1">
              <a:lnSpc>
                <a:spcPct val="90000"/>
              </a:lnSpc>
            </a:pPr>
            <a:r>
              <a:rPr lang="en-US" sz="2400" dirty="0" smtClean="0"/>
              <a:t>Communication:</a:t>
            </a:r>
            <a:endParaRPr lang="en-US" sz="2400" dirty="0"/>
          </a:p>
          <a:p>
            <a:pPr lvl="2">
              <a:lnSpc>
                <a:spcPct val="90000"/>
              </a:lnSpc>
            </a:pPr>
            <a:r>
              <a:rPr lang="en-US" sz="2000" dirty="0" smtClean="0"/>
              <a:t>Public health notification? </a:t>
            </a:r>
          </a:p>
          <a:p>
            <a:pPr lvl="3">
              <a:lnSpc>
                <a:spcPct val="90000"/>
              </a:lnSpc>
            </a:pPr>
            <a:r>
              <a:rPr lang="en-US" sz="1600" dirty="0" smtClean="0"/>
              <a:t>Local</a:t>
            </a:r>
            <a:endParaRPr lang="en-US" sz="1600" dirty="0"/>
          </a:p>
          <a:p>
            <a:pPr lvl="3">
              <a:lnSpc>
                <a:spcPct val="90000"/>
              </a:lnSpc>
            </a:pPr>
            <a:r>
              <a:rPr lang="en-US" sz="1600" dirty="0" smtClean="0"/>
              <a:t>National</a:t>
            </a:r>
            <a:endParaRPr lang="en-US" sz="1600" dirty="0"/>
          </a:p>
          <a:p>
            <a:pPr lvl="3">
              <a:lnSpc>
                <a:spcPct val="90000"/>
              </a:lnSpc>
            </a:pPr>
            <a:r>
              <a:rPr lang="en-US" sz="1600" dirty="0"/>
              <a:t>International</a:t>
            </a:r>
          </a:p>
          <a:p>
            <a:pPr lvl="2">
              <a:lnSpc>
                <a:spcPct val="90000"/>
              </a:lnSpc>
            </a:pPr>
            <a:r>
              <a:rPr lang="en-US" sz="2000" dirty="0" smtClean="0"/>
              <a:t>Does the public need to be informed</a:t>
            </a:r>
          </a:p>
          <a:p>
            <a:pPr lvl="3">
              <a:lnSpc>
                <a:spcPct val="90000"/>
              </a:lnSpc>
            </a:pPr>
            <a:r>
              <a:rPr lang="en-US" sz="1600" dirty="0" smtClean="0"/>
              <a:t>If so, what/how?</a:t>
            </a:r>
          </a:p>
          <a:p>
            <a:pPr lvl="2" eaLnBrk="1" hangingPunct="1">
              <a:lnSpc>
                <a:spcPct val="90000"/>
              </a:lnSpc>
            </a:pPr>
            <a:endParaRPr lang="en-US" sz="1600" dirty="0" smtClean="0"/>
          </a:p>
          <a:p>
            <a:pPr eaLnBrk="1" hangingPunct="1">
              <a:lnSpc>
                <a:spcPct val="90000"/>
              </a:lnSpc>
            </a:pPr>
            <a:endParaRPr lang="en-US" sz="2800" dirty="0" smtClean="0"/>
          </a:p>
        </p:txBody>
      </p:sp>
      <p:sp>
        <p:nvSpPr>
          <p:cNvPr id="2" name="Footer Placeholder 1"/>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3" name="Slide Number Placeholder 2"/>
          <p:cNvSpPr>
            <a:spLocks noGrp="1"/>
          </p:cNvSpPr>
          <p:nvPr>
            <p:ph type="sldNum" sz="quarter" idx="12"/>
          </p:nvPr>
        </p:nvSpPr>
        <p:spPr/>
        <p:txBody>
          <a:bodyPr/>
          <a:lstStyle/>
          <a:p>
            <a:fld id="{33DA14DE-D3C7-4E74-92AB-C5693D9E37A3}" type="slidenum">
              <a:rPr lang="en-US" smtClean="0"/>
              <a:t>21</a:t>
            </a:fld>
            <a:endParaRPr lang="en-US"/>
          </a:p>
        </p:txBody>
      </p:sp>
    </p:spTree>
    <p:extLst>
      <p:ext uri="{BB962C8B-B14F-4D97-AF65-F5344CB8AC3E}">
        <p14:creationId xmlns:p14="http://schemas.microsoft.com/office/powerpoint/2010/main" val="3538999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2: Acceleration</a:t>
            </a:r>
            <a:endParaRPr lang="en-US" dirty="0"/>
          </a:p>
        </p:txBody>
      </p:sp>
      <p:sp>
        <p:nvSpPr>
          <p:cNvPr id="5" name="Text Placeholder 4"/>
          <p:cNvSpPr>
            <a:spLocks noGrp="1"/>
          </p:cNvSpPr>
          <p:nvPr>
            <p:ph type="body" idx="1"/>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7" name="Slide Number Placeholder 6"/>
          <p:cNvSpPr>
            <a:spLocks noGrp="1"/>
          </p:cNvSpPr>
          <p:nvPr>
            <p:ph type="sldNum" sz="quarter" idx="12"/>
          </p:nvPr>
        </p:nvSpPr>
        <p:spPr/>
        <p:txBody>
          <a:bodyPr/>
          <a:lstStyle/>
          <a:p>
            <a:fld id="{33DA14DE-D3C7-4E74-92AB-C5693D9E37A3}" type="slidenum">
              <a:rPr lang="en-US" smtClean="0"/>
              <a:t>22</a:t>
            </a:fld>
            <a:endParaRPr lang="en-US"/>
          </a:p>
        </p:txBody>
      </p:sp>
    </p:spTree>
    <p:extLst>
      <p:ext uri="{BB962C8B-B14F-4D97-AF65-F5344CB8AC3E}">
        <p14:creationId xmlns:p14="http://schemas.microsoft.com/office/powerpoint/2010/main" val="1632502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ctrTitle"/>
          </p:nvPr>
        </p:nvSpPr>
        <p:spPr>
          <a:xfrm>
            <a:off x="0" y="304800"/>
            <a:ext cx="9144000" cy="685800"/>
          </a:xfrm>
        </p:spPr>
        <p:txBody>
          <a:bodyPr/>
          <a:lstStyle/>
          <a:p>
            <a:pPr eaLnBrk="1" hangingPunct="1"/>
            <a:r>
              <a:rPr lang="en-US" sz="3600" b="1" smtClean="0"/>
              <a:t>Next Steps: Hypothesis Generation</a:t>
            </a:r>
          </a:p>
        </p:txBody>
      </p:sp>
      <p:sp>
        <p:nvSpPr>
          <p:cNvPr id="451587" name="Rectangle 3"/>
          <p:cNvSpPr>
            <a:spLocks noGrp="1" noChangeArrowheads="1"/>
          </p:cNvSpPr>
          <p:nvPr>
            <p:ph type="subTitle" idx="1"/>
          </p:nvPr>
        </p:nvSpPr>
        <p:spPr>
          <a:xfrm>
            <a:off x="381000" y="1295400"/>
            <a:ext cx="8382000" cy="4800600"/>
          </a:xfrm>
        </p:spPr>
        <p:txBody>
          <a:bodyPr>
            <a:normAutofit fontScale="92500"/>
          </a:bodyPr>
          <a:lstStyle/>
          <a:p>
            <a:pPr marL="342900" indent="-342900" algn="l">
              <a:lnSpc>
                <a:spcPct val="90000"/>
              </a:lnSpc>
              <a:buFontTx/>
              <a:buChar char="•"/>
            </a:pPr>
            <a:r>
              <a:rPr lang="en-US" sz="2400" dirty="0">
                <a:solidFill>
                  <a:schemeClr val="tx1"/>
                </a:solidFill>
              </a:rPr>
              <a:t>Rapid response team </a:t>
            </a:r>
            <a:r>
              <a:rPr lang="en-US" sz="2400" dirty="0" smtClean="0">
                <a:solidFill>
                  <a:schemeClr val="tx1"/>
                </a:solidFill>
              </a:rPr>
              <a:t>requested food/exposure history from patient</a:t>
            </a:r>
            <a:r>
              <a:rPr lang="en-US" sz="2400" dirty="0">
                <a:solidFill>
                  <a:schemeClr val="tx1"/>
                </a:solidFill>
              </a:rPr>
              <a:t>s</a:t>
            </a:r>
            <a:r>
              <a:rPr lang="en-US" sz="2400" dirty="0" smtClean="0">
                <a:solidFill>
                  <a:schemeClr val="tx1"/>
                </a:solidFill>
              </a:rPr>
              <a:t> parents/care givers via “supplemental” </a:t>
            </a:r>
            <a:r>
              <a:rPr lang="en-US" sz="2400" i="1" dirty="0" smtClean="0">
                <a:solidFill>
                  <a:schemeClr val="tx1"/>
                </a:solidFill>
              </a:rPr>
              <a:t>E. coli</a:t>
            </a:r>
            <a:r>
              <a:rPr lang="en-US" sz="2400" dirty="0" smtClean="0">
                <a:solidFill>
                  <a:schemeClr val="tx1"/>
                </a:solidFill>
              </a:rPr>
              <a:t> O157 questionnaire that includes a 5 day food history plus specific questions on:</a:t>
            </a:r>
            <a:endParaRPr lang="en-US" sz="2000" dirty="0" smtClean="0">
              <a:solidFill>
                <a:schemeClr val="tx1"/>
              </a:solidFill>
            </a:endParaRPr>
          </a:p>
          <a:p>
            <a:pPr marL="749300" lvl="1" indent="-292100" algn="l" eaLnBrk="1" hangingPunct="1">
              <a:lnSpc>
                <a:spcPct val="90000"/>
              </a:lnSpc>
              <a:buFontTx/>
              <a:buChar char="–"/>
            </a:pPr>
            <a:r>
              <a:rPr lang="en-US" sz="2000" dirty="0" smtClean="0">
                <a:solidFill>
                  <a:schemeClr val="tx1"/>
                </a:solidFill>
              </a:rPr>
              <a:t>Unpasteurized milk and dairy</a:t>
            </a:r>
          </a:p>
          <a:p>
            <a:pPr marL="749300" lvl="1" indent="-292100" algn="l" eaLnBrk="1" hangingPunct="1">
              <a:lnSpc>
                <a:spcPct val="90000"/>
              </a:lnSpc>
              <a:buFontTx/>
              <a:buChar char="–"/>
            </a:pPr>
            <a:r>
              <a:rPr lang="en-US" sz="2000" dirty="0" smtClean="0">
                <a:solidFill>
                  <a:schemeClr val="tx1"/>
                </a:solidFill>
              </a:rPr>
              <a:t>Leafy greens (spinach, lettuce), sprouts</a:t>
            </a:r>
          </a:p>
          <a:p>
            <a:pPr marL="749300" lvl="1" indent="-292100" algn="l" eaLnBrk="1" hangingPunct="1">
              <a:lnSpc>
                <a:spcPct val="90000"/>
              </a:lnSpc>
              <a:buFontTx/>
              <a:buChar char="–"/>
            </a:pPr>
            <a:r>
              <a:rPr lang="en-US" sz="2000" dirty="0" smtClean="0">
                <a:solidFill>
                  <a:schemeClr val="tx1"/>
                </a:solidFill>
              </a:rPr>
              <a:t>Animal contact</a:t>
            </a:r>
          </a:p>
          <a:p>
            <a:pPr marL="749300" lvl="1" indent="-292100" algn="l" eaLnBrk="1" hangingPunct="1">
              <a:lnSpc>
                <a:spcPct val="90000"/>
              </a:lnSpc>
              <a:buFontTx/>
              <a:buChar char="–"/>
            </a:pPr>
            <a:r>
              <a:rPr lang="en-US" sz="2000" dirty="0" smtClean="0">
                <a:solidFill>
                  <a:schemeClr val="tx1"/>
                </a:solidFill>
              </a:rPr>
              <a:t>Shopping &amp; eating locations</a:t>
            </a:r>
          </a:p>
          <a:p>
            <a:pPr marL="749300" lvl="1" indent="-292100" algn="l" eaLnBrk="1" hangingPunct="1">
              <a:lnSpc>
                <a:spcPct val="90000"/>
              </a:lnSpc>
              <a:buFontTx/>
              <a:buChar char="–"/>
            </a:pPr>
            <a:r>
              <a:rPr lang="en-US" sz="2000" dirty="0" smtClean="0">
                <a:solidFill>
                  <a:schemeClr val="tx1"/>
                </a:solidFill>
              </a:rPr>
              <a:t>Attendance at events</a:t>
            </a:r>
          </a:p>
          <a:p>
            <a:pPr marL="749300" lvl="1" indent="-292100" algn="l" eaLnBrk="1" hangingPunct="1">
              <a:lnSpc>
                <a:spcPct val="90000"/>
              </a:lnSpc>
              <a:buFontTx/>
              <a:buChar char="–"/>
            </a:pPr>
            <a:r>
              <a:rPr lang="en-US" sz="2000" dirty="0" smtClean="0">
                <a:solidFill>
                  <a:schemeClr val="tx1"/>
                </a:solidFill>
              </a:rPr>
              <a:t>Travel history</a:t>
            </a:r>
          </a:p>
          <a:p>
            <a:pPr marL="292100" indent="-292100" algn="l">
              <a:lnSpc>
                <a:spcPct val="90000"/>
              </a:lnSpc>
              <a:buFontTx/>
              <a:buChar char="–"/>
            </a:pPr>
            <a:r>
              <a:rPr lang="en-US" sz="2400" dirty="0" smtClean="0">
                <a:solidFill>
                  <a:schemeClr val="tx1"/>
                </a:solidFill>
              </a:rPr>
              <a:t>A notice sent to other Districts to complete supplemental questionnaire on any illnesses meeting the case definition</a:t>
            </a:r>
          </a:p>
          <a:p>
            <a:pPr marL="749300" lvl="1" indent="-292100" algn="l" eaLnBrk="1" hangingPunct="1">
              <a:lnSpc>
                <a:spcPct val="90000"/>
              </a:lnSpc>
              <a:buFontTx/>
              <a:buChar char="–"/>
            </a:pPr>
            <a:endParaRPr lang="en-US" sz="800" dirty="0" smtClean="0">
              <a:solidFill>
                <a:schemeClr val="tx1"/>
              </a:solidFill>
            </a:endParaRPr>
          </a:p>
          <a:p>
            <a:pPr marL="342900" indent="-342900" algn="l" eaLnBrk="1" hangingPunct="1">
              <a:lnSpc>
                <a:spcPct val="90000"/>
              </a:lnSpc>
              <a:buFontTx/>
              <a:buChar char="•"/>
            </a:pPr>
            <a:r>
              <a:rPr lang="en-US" sz="2400" dirty="0" smtClean="0">
                <a:solidFill>
                  <a:schemeClr val="tx1"/>
                </a:solidFill>
              </a:rPr>
              <a:t>Completed supplemental questionnaire requested by fax to District Health Officer which provides to National Level Health Authority</a:t>
            </a:r>
          </a:p>
          <a:p>
            <a:pPr marL="342900" indent="-342900" algn="l" eaLnBrk="1" hangingPunct="1">
              <a:lnSpc>
                <a:spcPct val="90000"/>
              </a:lnSpc>
              <a:buFontTx/>
              <a:buChar char="•"/>
            </a:pPr>
            <a:endParaRPr lang="en-US" sz="800" dirty="0" smtClean="0">
              <a:solidFill>
                <a:schemeClr val="tx1"/>
              </a:solidFill>
            </a:endParaRPr>
          </a:p>
          <a:p>
            <a:pPr marL="342900" indent="-342900" algn="l" eaLnBrk="1" hangingPunct="1">
              <a:lnSpc>
                <a:spcPct val="90000"/>
              </a:lnSpc>
              <a:buFontTx/>
              <a:buChar char="•"/>
            </a:pPr>
            <a:endParaRPr lang="en-US" sz="800" dirty="0" smtClean="0">
              <a:solidFill>
                <a:schemeClr val="tx1"/>
              </a:solidFill>
            </a:endParaRPr>
          </a:p>
        </p:txBody>
      </p:sp>
      <p:sp>
        <p:nvSpPr>
          <p:cNvPr id="451588" name="Line 4"/>
          <p:cNvSpPr>
            <a:spLocks noChangeShapeType="1"/>
          </p:cNvSpPr>
          <p:nvPr/>
        </p:nvSpPr>
        <p:spPr bwMode="auto">
          <a:xfrm>
            <a:off x="762000" y="1066800"/>
            <a:ext cx="7620000" cy="0"/>
          </a:xfrm>
          <a:prstGeom prst="line">
            <a:avLst/>
          </a:prstGeom>
          <a:noFill/>
          <a:ln w="9525">
            <a:solidFill>
              <a:schemeClr val="tx1"/>
            </a:solidFill>
            <a:round/>
            <a:headEnd/>
            <a:tailEnd/>
          </a:ln>
        </p:spPr>
        <p:txBody>
          <a:bodyPr/>
          <a:lstStyle/>
          <a:p>
            <a:endParaRPr lang="en-US"/>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dirty="0"/>
          </a:p>
        </p:txBody>
      </p:sp>
      <p:sp>
        <p:nvSpPr>
          <p:cNvPr id="5" name="Slide Number Placeholder 4"/>
          <p:cNvSpPr>
            <a:spLocks noGrp="1"/>
          </p:cNvSpPr>
          <p:nvPr>
            <p:ph type="sldNum" sz="quarter" idx="12"/>
          </p:nvPr>
        </p:nvSpPr>
        <p:spPr/>
        <p:txBody>
          <a:bodyPr/>
          <a:lstStyle/>
          <a:p>
            <a:fld id="{33DA14DE-D3C7-4E74-92AB-C5693D9E37A3}" type="slidenum">
              <a:rPr lang="en-US" smtClean="0"/>
              <a:pPr/>
              <a:t>23</a:t>
            </a:fld>
            <a:endParaRPr lang="en-US"/>
          </a:p>
        </p:txBody>
      </p:sp>
    </p:spTree>
    <p:extLst>
      <p:ext uri="{BB962C8B-B14F-4D97-AF65-F5344CB8AC3E}">
        <p14:creationId xmlns:p14="http://schemas.microsoft.com/office/powerpoint/2010/main" val="3827375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ctrTitle"/>
          </p:nvPr>
        </p:nvSpPr>
        <p:spPr>
          <a:xfrm>
            <a:off x="0" y="304800"/>
            <a:ext cx="9144000" cy="685800"/>
          </a:xfrm>
        </p:spPr>
        <p:txBody>
          <a:bodyPr>
            <a:noAutofit/>
          </a:bodyPr>
          <a:lstStyle/>
          <a:p>
            <a:pPr eaLnBrk="1" hangingPunct="1"/>
            <a:r>
              <a:rPr lang="en-US" sz="2800" b="1" dirty="0" smtClean="0"/>
              <a:t>Summary Clinical/Demographic Information as of 9 May 2014</a:t>
            </a:r>
          </a:p>
        </p:txBody>
      </p:sp>
      <p:sp>
        <p:nvSpPr>
          <p:cNvPr id="453635" name="Rectangle 3"/>
          <p:cNvSpPr>
            <a:spLocks noGrp="1" noChangeArrowheads="1"/>
          </p:cNvSpPr>
          <p:nvPr>
            <p:ph type="subTitle" idx="1"/>
          </p:nvPr>
        </p:nvSpPr>
        <p:spPr>
          <a:xfrm>
            <a:off x="381000" y="1447800"/>
            <a:ext cx="8382000" cy="5181600"/>
          </a:xfrm>
        </p:spPr>
        <p:txBody>
          <a:bodyPr/>
          <a:lstStyle/>
          <a:p>
            <a:pPr marL="342900" indent="-342900" algn="l" eaLnBrk="1" hangingPunct="1">
              <a:lnSpc>
                <a:spcPct val="85000"/>
              </a:lnSpc>
              <a:buFontTx/>
              <a:buChar char="•"/>
            </a:pPr>
            <a:r>
              <a:rPr lang="en-US" sz="2400" dirty="0" smtClean="0">
                <a:solidFill>
                  <a:schemeClr val="tx1"/>
                </a:solidFill>
              </a:rPr>
              <a:t>56 cases in 14 provinces</a:t>
            </a:r>
          </a:p>
          <a:p>
            <a:pPr marL="749300" lvl="1" indent="-292100" algn="l" eaLnBrk="1" hangingPunct="1">
              <a:lnSpc>
                <a:spcPct val="85000"/>
              </a:lnSpc>
              <a:buFontTx/>
              <a:buChar char="–"/>
            </a:pPr>
            <a:r>
              <a:rPr lang="en-US" sz="2000" dirty="0" smtClean="0">
                <a:solidFill>
                  <a:schemeClr val="tx1"/>
                </a:solidFill>
              </a:rPr>
              <a:t>21 hospitalizations, 3 with hemolytic uremic syndrome (HUS); two reported deaths</a:t>
            </a:r>
          </a:p>
          <a:p>
            <a:pPr marL="749300" lvl="1" indent="-292100" algn="l" eaLnBrk="1" hangingPunct="1">
              <a:lnSpc>
                <a:spcPct val="85000"/>
              </a:lnSpc>
              <a:buFontTx/>
              <a:buChar char="–"/>
            </a:pPr>
            <a:endParaRPr lang="en-US" sz="800" dirty="0" smtClean="0">
              <a:solidFill>
                <a:schemeClr val="tx1"/>
              </a:solidFill>
            </a:endParaRPr>
          </a:p>
          <a:p>
            <a:pPr marL="342900" indent="-342900" algn="l" eaLnBrk="1" hangingPunct="1">
              <a:lnSpc>
                <a:spcPct val="85000"/>
              </a:lnSpc>
              <a:buFontTx/>
              <a:buChar char="•"/>
            </a:pPr>
            <a:r>
              <a:rPr lang="en-US" sz="2400" dirty="0" smtClean="0">
                <a:solidFill>
                  <a:schemeClr val="tx1"/>
                </a:solidFill>
              </a:rPr>
              <a:t>Unusual age distribution</a:t>
            </a:r>
          </a:p>
          <a:p>
            <a:pPr marL="749300" lvl="1" indent="-292100" algn="l" eaLnBrk="1" hangingPunct="1">
              <a:lnSpc>
                <a:spcPct val="85000"/>
              </a:lnSpc>
              <a:buFontTx/>
              <a:buChar char="–"/>
            </a:pPr>
            <a:r>
              <a:rPr lang="en-US" sz="2000" dirty="0" smtClean="0">
                <a:solidFill>
                  <a:schemeClr val="tx1"/>
                </a:solidFill>
              </a:rPr>
              <a:t>Heavily skewed toward 15-49 (75% of cases)</a:t>
            </a:r>
          </a:p>
          <a:p>
            <a:pPr marL="292100" indent="-292100" algn="l">
              <a:lnSpc>
                <a:spcPct val="85000"/>
              </a:lnSpc>
              <a:buFontTx/>
              <a:buChar char="–"/>
            </a:pPr>
            <a:endParaRPr lang="en-US" sz="2400" dirty="0" smtClean="0">
              <a:solidFill>
                <a:schemeClr val="tx1"/>
              </a:solidFill>
            </a:endParaRPr>
          </a:p>
          <a:p>
            <a:pPr marL="292100" indent="-292100" algn="l">
              <a:lnSpc>
                <a:spcPct val="85000"/>
              </a:lnSpc>
              <a:buFontTx/>
              <a:buChar char="–"/>
            </a:pPr>
            <a:r>
              <a:rPr lang="en-US" sz="2400" dirty="0" smtClean="0">
                <a:solidFill>
                  <a:schemeClr val="tx1"/>
                </a:solidFill>
              </a:rPr>
              <a:t>More females (~70%) than males </a:t>
            </a:r>
          </a:p>
          <a:p>
            <a:pPr marL="749300" lvl="1" indent="-292100" algn="l" eaLnBrk="1" hangingPunct="1">
              <a:lnSpc>
                <a:spcPct val="85000"/>
              </a:lnSpc>
              <a:buFontTx/>
              <a:buChar char="–"/>
            </a:pPr>
            <a:endParaRPr lang="en-US" sz="2000" dirty="0">
              <a:solidFill>
                <a:schemeClr val="tx1"/>
              </a:solidFill>
            </a:endParaRPr>
          </a:p>
          <a:p>
            <a:pPr marL="342900" indent="-342900" algn="l">
              <a:lnSpc>
                <a:spcPct val="85000"/>
              </a:lnSpc>
              <a:buFont typeface="Arial" pitchFamily="34" charset="0"/>
              <a:buChar char="•"/>
            </a:pPr>
            <a:r>
              <a:rPr lang="en-US" sz="2400" dirty="0" smtClean="0">
                <a:solidFill>
                  <a:schemeClr val="tx1"/>
                </a:solidFill>
              </a:rPr>
              <a:t>Illness onset range: 27 February – 20 April</a:t>
            </a:r>
          </a:p>
          <a:p>
            <a:pPr marL="749300" lvl="1" indent="-292100" algn="l" eaLnBrk="1" hangingPunct="1">
              <a:lnSpc>
                <a:spcPct val="85000"/>
              </a:lnSpc>
              <a:buFontTx/>
              <a:buChar char="–"/>
            </a:pPr>
            <a:endParaRPr lang="en-US" sz="800" dirty="0" smtClean="0">
              <a:solidFill>
                <a:schemeClr val="tx1"/>
              </a:solidFill>
            </a:endParaRPr>
          </a:p>
          <a:p>
            <a:pPr marL="749300" lvl="1" indent="-292100" algn="l" eaLnBrk="1" hangingPunct="1">
              <a:lnSpc>
                <a:spcPct val="85000"/>
              </a:lnSpc>
            </a:pPr>
            <a:endParaRPr lang="en-US" sz="800" dirty="0" smtClean="0">
              <a:solidFill>
                <a:schemeClr val="tx1"/>
              </a:solidFill>
            </a:endParaRPr>
          </a:p>
        </p:txBody>
      </p:sp>
      <p:sp>
        <p:nvSpPr>
          <p:cNvPr id="453636" name="Line 4"/>
          <p:cNvSpPr>
            <a:spLocks noChangeShapeType="1"/>
          </p:cNvSpPr>
          <p:nvPr/>
        </p:nvSpPr>
        <p:spPr bwMode="auto">
          <a:xfrm>
            <a:off x="609600" y="1219200"/>
            <a:ext cx="7620000" cy="0"/>
          </a:xfrm>
          <a:prstGeom prst="line">
            <a:avLst/>
          </a:prstGeom>
          <a:noFill/>
          <a:ln w="9525">
            <a:solidFill>
              <a:schemeClr val="tx1"/>
            </a:solidFill>
            <a:round/>
            <a:headEnd/>
            <a:tailEnd/>
          </a:ln>
        </p:spPr>
        <p:txBody>
          <a:bodyPr/>
          <a:lstStyle/>
          <a:p>
            <a:endParaRPr lang="en-US"/>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dirty="0"/>
          </a:p>
        </p:txBody>
      </p:sp>
      <p:sp>
        <p:nvSpPr>
          <p:cNvPr id="5" name="Slide Number Placeholder 4"/>
          <p:cNvSpPr>
            <a:spLocks noGrp="1"/>
          </p:cNvSpPr>
          <p:nvPr>
            <p:ph type="sldNum" sz="quarter" idx="12"/>
          </p:nvPr>
        </p:nvSpPr>
        <p:spPr/>
        <p:txBody>
          <a:bodyPr/>
          <a:lstStyle/>
          <a:p>
            <a:fld id="{33DA14DE-D3C7-4E74-92AB-C5693D9E37A3}" type="slidenum">
              <a:rPr lang="en-US" smtClean="0"/>
              <a:pPr/>
              <a:t>24</a:t>
            </a:fld>
            <a:endParaRPr lang="en-US"/>
          </a:p>
        </p:txBody>
      </p:sp>
    </p:spTree>
    <p:extLst>
      <p:ext uri="{BB962C8B-B14F-4D97-AF65-F5344CB8AC3E}">
        <p14:creationId xmlns:p14="http://schemas.microsoft.com/office/powerpoint/2010/main" val="3995876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0" y="304800"/>
            <a:ext cx="9144000" cy="685800"/>
          </a:xfrm>
        </p:spPr>
        <p:txBody>
          <a:bodyPr/>
          <a:lstStyle/>
          <a:p>
            <a:pPr eaLnBrk="1" hangingPunct="1"/>
            <a:r>
              <a:rPr lang="en-US" sz="3600" b="1" dirty="0" smtClean="0"/>
              <a:t>Lab Information as of 9 May</a:t>
            </a:r>
          </a:p>
        </p:txBody>
      </p:sp>
      <p:sp>
        <p:nvSpPr>
          <p:cNvPr id="458755" name="Rectangle 3"/>
          <p:cNvSpPr>
            <a:spLocks noGrp="1" noChangeArrowheads="1"/>
          </p:cNvSpPr>
          <p:nvPr>
            <p:ph type="subTitle" idx="1"/>
          </p:nvPr>
        </p:nvSpPr>
        <p:spPr>
          <a:xfrm>
            <a:off x="304800" y="1600200"/>
            <a:ext cx="8458200" cy="4800600"/>
          </a:xfrm>
        </p:spPr>
        <p:txBody>
          <a:bodyPr>
            <a:normAutofit lnSpcReduction="10000"/>
          </a:bodyPr>
          <a:lstStyle/>
          <a:p>
            <a:pPr marL="342900" indent="-342900" algn="l" eaLnBrk="1" hangingPunct="1">
              <a:spcBef>
                <a:spcPct val="35000"/>
              </a:spcBef>
              <a:buFontTx/>
              <a:buChar char="•"/>
            </a:pPr>
            <a:r>
              <a:rPr lang="en-US" sz="2800" dirty="0" smtClean="0">
                <a:solidFill>
                  <a:schemeClr val="tx1"/>
                </a:solidFill>
              </a:rPr>
              <a:t>19 cases  have confirmed E coli O157:H7 Infection</a:t>
            </a:r>
          </a:p>
          <a:p>
            <a:pPr marL="342900" indent="-342900" algn="l">
              <a:spcBef>
                <a:spcPct val="35000"/>
              </a:spcBef>
              <a:buFontTx/>
              <a:buChar char="•"/>
            </a:pPr>
            <a:r>
              <a:rPr lang="en-US" sz="2800" dirty="0">
                <a:solidFill>
                  <a:schemeClr val="tx1"/>
                </a:solidFill>
              </a:rPr>
              <a:t>DNA "</a:t>
            </a:r>
            <a:r>
              <a:rPr lang="en-US" sz="2800" dirty="0" smtClean="0">
                <a:solidFill>
                  <a:schemeClr val="tx1"/>
                </a:solidFill>
              </a:rPr>
              <a:t>fingerprinting" with </a:t>
            </a:r>
            <a:r>
              <a:rPr lang="en-US" sz="2800" dirty="0">
                <a:solidFill>
                  <a:schemeClr val="tx1"/>
                </a:solidFill>
              </a:rPr>
              <a:t>pulsed-field gel electrophoresis </a:t>
            </a:r>
            <a:r>
              <a:rPr lang="en-US" sz="2800" dirty="0" smtClean="0">
                <a:solidFill>
                  <a:schemeClr val="tx1"/>
                </a:solidFill>
              </a:rPr>
              <a:t>(PFGE) </a:t>
            </a:r>
            <a:r>
              <a:rPr lang="en-US" sz="2800" dirty="0">
                <a:solidFill>
                  <a:schemeClr val="tx1"/>
                </a:solidFill>
              </a:rPr>
              <a:t>performed </a:t>
            </a:r>
            <a:r>
              <a:rPr lang="en-US" sz="2800" dirty="0" smtClean="0">
                <a:solidFill>
                  <a:schemeClr val="tx1"/>
                </a:solidFill>
              </a:rPr>
              <a:t>at the National Reference Laboratory, found:</a:t>
            </a:r>
          </a:p>
          <a:p>
            <a:pPr marL="749300" lvl="1" indent="-292100" algn="l">
              <a:spcBef>
                <a:spcPct val="35000"/>
              </a:spcBef>
              <a:buFontTx/>
              <a:buChar char="–"/>
            </a:pPr>
            <a:r>
              <a:rPr lang="en-US" sz="2400" dirty="0" smtClean="0">
                <a:solidFill>
                  <a:schemeClr val="tx1"/>
                </a:solidFill>
              </a:rPr>
              <a:t>17 (89%) had same rare pattern, </a:t>
            </a:r>
            <a:r>
              <a:rPr lang="en-US" sz="2400" dirty="0">
                <a:solidFill>
                  <a:schemeClr val="tx1"/>
                </a:solidFill>
              </a:rPr>
              <a:t>EXHX01.0026 / </a:t>
            </a:r>
            <a:r>
              <a:rPr lang="en-US" sz="2400" dirty="0" smtClean="0">
                <a:solidFill>
                  <a:schemeClr val="tx1"/>
                </a:solidFill>
              </a:rPr>
              <a:t>EXHA26.0005</a:t>
            </a:r>
          </a:p>
          <a:p>
            <a:pPr marL="749300" lvl="1" indent="-292100" algn="l" eaLnBrk="1" hangingPunct="1">
              <a:spcBef>
                <a:spcPct val="35000"/>
              </a:spcBef>
              <a:buFontTx/>
              <a:buChar char="–"/>
            </a:pPr>
            <a:r>
              <a:rPr lang="en-US" sz="2400" dirty="0" smtClean="0">
                <a:solidFill>
                  <a:schemeClr val="tx1"/>
                </a:solidFill>
              </a:rPr>
              <a:t>2 (11%) other patterns</a:t>
            </a:r>
          </a:p>
          <a:p>
            <a:pPr marL="749300" lvl="1" indent="-292100" algn="l" eaLnBrk="1" hangingPunct="1">
              <a:spcBef>
                <a:spcPct val="35000"/>
              </a:spcBef>
              <a:buFontTx/>
              <a:buChar char="–"/>
            </a:pPr>
            <a:endParaRPr lang="en-US" sz="800" dirty="0" smtClean="0">
              <a:solidFill>
                <a:schemeClr val="tx1"/>
              </a:solidFill>
            </a:endParaRPr>
          </a:p>
          <a:p>
            <a:pPr marL="342900" indent="-342900" algn="l">
              <a:spcBef>
                <a:spcPct val="35000"/>
              </a:spcBef>
              <a:buFontTx/>
              <a:buChar char="•"/>
            </a:pPr>
            <a:r>
              <a:rPr lang="en-US" sz="2800" dirty="0" smtClean="0">
                <a:solidFill>
                  <a:schemeClr val="tx1"/>
                </a:solidFill>
              </a:rPr>
              <a:t>All isolates with </a:t>
            </a:r>
            <a:r>
              <a:rPr lang="en-US" sz="2800" dirty="0">
                <a:solidFill>
                  <a:schemeClr val="tx1"/>
                </a:solidFill>
              </a:rPr>
              <a:t>EXHX01.0026 / EXHA26.0005 </a:t>
            </a:r>
            <a:r>
              <a:rPr lang="en-US" sz="2800" dirty="0" smtClean="0">
                <a:solidFill>
                  <a:schemeClr val="tx1"/>
                </a:solidFill>
              </a:rPr>
              <a:t>pattern are positive for </a:t>
            </a:r>
            <a:r>
              <a:rPr lang="en-US" sz="2800" i="1" dirty="0" smtClean="0">
                <a:solidFill>
                  <a:schemeClr val="tx1"/>
                </a:solidFill>
              </a:rPr>
              <a:t>stx</a:t>
            </a:r>
            <a:r>
              <a:rPr lang="en-US" sz="2800" dirty="0" smtClean="0">
                <a:solidFill>
                  <a:schemeClr val="tx1"/>
                </a:solidFill>
              </a:rPr>
              <a:t>2 only (a marker for more sever disease)</a:t>
            </a:r>
          </a:p>
        </p:txBody>
      </p:sp>
      <p:sp>
        <p:nvSpPr>
          <p:cNvPr id="458756" name="Line 4"/>
          <p:cNvSpPr>
            <a:spLocks noChangeShapeType="1"/>
          </p:cNvSpPr>
          <p:nvPr/>
        </p:nvSpPr>
        <p:spPr bwMode="auto">
          <a:xfrm>
            <a:off x="762000" y="1066800"/>
            <a:ext cx="7620000" cy="0"/>
          </a:xfrm>
          <a:prstGeom prst="line">
            <a:avLst/>
          </a:prstGeom>
          <a:noFill/>
          <a:ln w="9525">
            <a:solidFill>
              <a:schemeClr val="tx1"/>
            </a:solidFill>
            <a:round/>
            <a:headEnd/>
            <a:tailEnd/>
          </a:ln>
        </p:spPr>
        <p:txBody>
          <a:bodyPr/>
          <a:lstStyle/>
          <a:p>
            <a:endParaRPr lang="en-US"/>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dirty="0"/>
          </a:p>
        </p:txBody>
      </p:sp>
      <p:sp>
        <p:nvSpPr>
          <p:cNvPr id="5" name="Slide Number Placeholder 4"/>
          <p:cNvSpPr>
            <a:spLocks noGrp="1"/>
          </p:cNvSpPr>
          <p:nvPr>
            <p:ph type="sldNum" sz="quarter" idx="12"/>
          </p:nvPr>
        </p:nvSpPr>
        <p:spPr/>
        <p:txBody>
          <a:bodyPr/>
          <a:lstStyle/>
          <a:p>
            <a:fld id="{33DA14DE-D3C7-4E74-92AB-C5693D9E37A3}" type="slidenum">
              <a:rPr lang="en-US" smtClean="0"/>
              <a:pPr/>
              <a:t>25</a:t>
            </a:fld>
            <a:endParaRPr lang="en-US"/>
          </a:p>
        </p:txBody>
      </p:sp>
    </p:spTree>
    <p:extLst>
      <p:ext uri="{BB962C8B-B14F-4D97-AF65-F5344CB8AC3E}">
        <p14:creationId xmlns:p14="http://schemas.microsoft.com/office/powerpoint/2010/main" val="371951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4"/>
          <p:cNvSpPr>
            <a:spLocks noGrp="1" noChangeArrowheads="1"/>
          </p:cNvSpPr>
          <p:nvPr>
            <p:ph type="title"/>
          </p:nvPr>
        </p:nvSpPr>
        <p:spPr>
          <a:xfrm>
            <a:off x="152400" y="274638"/>
            <a:ext cx="8763000" cy="1143000"/>
          </a:xfrm>
        </p:spPr>
        <p:txBody>
          <a:bodyPr>
            <a:noAutofit/>
          </a:bodyPr>
          <a:lstStyle/>
          <a:p>
            <a:r>
              <a:rPr lang="en-US" sz="3200" b="1" dirty="0" smtClean="0"/>
              <a:t>Case Interview Information </a:t>
            </a:r>
            <a:r>
              <a:rPr lang="en-US" sz="3200" b="1" dirty="0"/>
              <a:t>as of 9 May</a:t>
            </a:r>
            <a:r>
              <a:rPr lang="en-US" sz="3200" b="1" dirty="0" smtClean="0"/>
              <a:t/>
            </a:r>
            <a:br>
              <a:rPr lang="en-US" sz="3200" b="1" dirty="0" smtClean="0"/>
            </a:br>
            <a:endParaRPr lang="en-US" sz="3200" b="1" dirty="0" smtClean="0"/>
          </a:p>
        </p:txBody>
      </p:sp>
      <p:sp>
        <p:nvSpPr>
          <p:cNvPr id="452611" name="Rectangle 9"/>
          <p:cNvSpPr>
            <a:spLocks noGrp="1" noChangeArrowheads="1"/>
          </p:cNvSpPr>
          <p:nvPr>
            <p:ph type="body" idx="4294967295"/>
          </p:nvPr>
        </p:nvSpPr>
        <p:spPr>
          <a:xfrm>
            <a:off x="419100" y="1371600"/>
            <a:ext cx="8305800" cy="4525962"/>
          </a:xfrm>
        </p:spPr>
        <p:txBody>
          <a:bodyPr>
            <a:noAutofit/>
          </a:bodyPr>
          <a:lstStyle/>
          <a:p>
            <a:pPr>
              <a:lnSpc>
                <a:spcPct val="90000"/>
              </a:lnSpc>
            </a:pPr>
            <a:r>
              <a:rPr lang="en-US" dirty="0" smtClean="0"/>
              <a:t>A total of 25 questionnaires received</a:t>
            </a:r>
          </a:p>
          <a:p>
            <a:pPr>
              <a:lnSpc>
                <a:spcPct val="90000"/>
              </a:lnSpc>
            </a:pPr>
            <a:r>
              <a:rPr lang="en-US" sz="2800" dirty="0" smtClean="0"/>
              <a:t>Cases report eating: </a:t>
            </a:r>
          </a:p>
          <a:p>
            <a:pPr lvl="1">
              <a:lnSpc>
                <a:spcPct val="90000"/>
              </a:lnSpc>
            </a:pPr>
            <a:r>
              <a:rPr lang="en-US" sz="2400" dirty="0" smtClean="0"/>
              <a:t>Eggs (92% 23/25), nuts (88% 22/25), lamb (88% 22/25), yogurt (88% 22/25), chickpeas (84% 21/25), tomatoes (76% 19/25), eggplant (64</a:t>
            </a:r>
            <a:r>
              <a:rPr lang="en-US" sz="2400" dirty="0"/>
              <a:t>% 16/25), cucumber (64% 16/25), milk </a:t>
            </a:r>
            <a:r>
              <a:rPr lang="en-US" sz="2400" dirty="0" smtClean="0"/>
              <a:t>(76% 19/25), oranges (56% 14/25)</a:t>
            </a:r>
          </a:p>
          <a:p>
            <a:pPr lvl="2">
              <a:lnSpc>
                <a:spcPct val="90000"/>
              </a:lnSpc>
            </a:pPr>
            <a:r>
              <a:rPr lang="en-US" sz="2000" dirty="0" smtClean="0"/>
              <a:t>No single brand or type predominates for any of these foods</a:t>
            </a:r>
          </a:p>
          <a:p>
            <a:pPr lvl="1">
              <a:lnSpc>
                <a:spcPct val="90000"/>
              </a:lnSpc>
            </a:pPr>
            <a:r>
              <a:rPr lang="en-US" sz="2400" dirty="0" smtClean="0"/>
              <a:t>No other food eaten in unusual frequency </a:t>
            </a:r>
          </a:p>
          <a:p>
            <a:pPr>
              <a:lnSpc>
                <a:spcPct val="90000"/>
              </a:lnSpc>
            </a:pPr>
            <a:r>
              <a:rPr lang="en-US" sz="2800" dirty="0" smtClean="0"/>
              <a:t>Cases eat food bought from many different markets – none in common</a:t>
            </a:r>
          </a:p>
          <a:p>
            <a:pPr>
              <a:lnSpc>
                <a:spcPct val="90000"/>
              </a:lnSpc>
            </a:pPr>
            <a:r>
              <a:rPr lang="en-US" sz="2800" dirty="0" smtClean="0"/>
              <a:t>No history of travel or attendance at a common event</a:t>
            </a:r>
          </a:p>
        </p:txBody>
      </p:sp>
      <p:sp>
        <p:nvSpPr>
          <p:cNvPr id="452613" name="Line 4"/>
          <p:cNvSpPr>
            <a:spLocks noChangeShapeType="1"/>
          </p:cNvSpPr>
          <p:nvPr/>
        </p:nvSpPr>
        <p:spPr bwMode="auto">
          <a:xfrm>
            <a:off x="762000" y="1143000"/>
            <a:ext cx="7620000" cy="0"/>
          </a:xfrm>
          <a:prstGeom prst="line">
            <a:avLst/>
          </a:prstGeom>
          <a:noFill/>
          <a:ln w="9525">
            <a:solidFill>
              <a:schemeClr val="tx1"/>
            </a:solidFill>
            <a:round/>
            <a:headEnd/>
            <a:tailEnd/>
          </a:ln>
        </p:spPr>
        <p:txBody>
          <a:bodyPr/>
          <a:lstStyle/>
          <a:p>
            <a:endParaRPr lang="en-US"/>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dirty="0"/>
          </a:p>
        </p:txBody>
      </p:sp>
      <p:sp>
        <p:nvSpPr>
          <p:cNvPr id="5" name="Slide Number Placeholder 4"/>
          <p:cNvSpPr>
            <a:spLocks noGrp="1"/>
          </p:cNvSpPr>
          <p:nvPr>
            <p:ph type="sldNum" sz="quarter" idx="12"/>
          </p:nvPr>
        </p:nvSpPr>
        <p:spPr/>
        <p:txBody>
          <a:bodyPr/>
          <a:lstStyle/>
          <a:p>
            <a:fld id="{33DA14DE-D3C7-4E74-92AB-C5693D9E37A3}" type="slidenum">
              <a:rPr lang="en-US" smtClean="0"/>
              <a:pPr/>
              <a:t>26</a:t>
            </a:fld>
            <a:endParaRPr lang="en-US"/>
          </a:p>
        </p:txBody>
      </p:sp>
    </p:spTree>
    <p:extLst>
      <p:ext uri="{BB962C8B-B14F-4D97-AF65-F5344CB8AC3E}">
        <p14:creationId xmlns:p14="http://schemas.microsoft.com/office/powerpoint/2010/main" val="1858059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1" name="Rectangle 4"/>
          <p:cNvSpPr>
            <a:spLocks noGrp="1" noChangeArrowheads="1"/>
          </p:cNvSpPr>
          <p:nvPr>
            <p:ph type="title" idx="4294967295"/>
          </p:nvPr>
        </p:nvSpPr>
        <p:spPr>
          <a:xfrm>
            <a:off x="0" y="76200"/>
            <a:ext cx="9144000" cy="1143000"/>
          </a:xfrm>
        </p:spPr>
        <p:txBody>
          <a:bodyPr>
            <a:noAutofit/>
          </a:bodyPr>
          <a:lstStyle/>
          <a:p>
            <a:r>
              <a:rPr lang="en-US" sz="3600" b="1" dirty="0"/>
              <a:t>Case Interview Information as of 9 </a:t>
            </a:r>
            <a:r>
              <a:rPr lang="en-US" sz="3600" b="1" dirty="0" smtClean="0"/>
              <a:t>May</a:t>
            </a:r>
          </a:p>
        </p:txBody>
      </p:sp>
      <p:sp>
        <p:nvSpPr>
          <p:cNvPr id="483332" name="Rectangle 9"/>
          <p:cNvSpPr>
            <a:spLocks noGrp="1" noChangeArrowheads="1"/>
          </p:cNvSpPr>
          <p:nvPr>
            <p:ph type="body" idx="4294967295"/>
          </p:nvPr>
        </p:nvSpPr>
        <p:spPr>
          <a:xfrm>
            <a:off x="457200" y="1265238"/>
            <a:ext cx="8305800" cy="4525962"/>
          </a:xfrm>
        </p:spPr>
        <p:txBody>
          <a:bodyPr>
            <a:normAutofit/>
          </a:bodyPr>
          <a:lstStyle/>
          <a:p>
            <a:pPr>
              <a:lnSpc>
                <a:spcPct val="90000"/>
              </a:lnSpc>
            </a:pPr>
            <a:r>
              <a:rPr lang="en-US" sz="2800" dirty="0" smtClean="0"/>
              <a:t>Four unrelated cases (from different families) reported eating a meal at the same </a:t>
            </a:r>
            <a:r>
              <a:rPr lang="en-US" sz="2800" dirty="0" err="1" smtClean="0"/>
              <a:t>Anganwadi</a:t>
            </a:r>
            <a:r>
              <a:rPr lang="en-US" sz="2800" dirty="0" smtClean="0"/>
              <a:t> </a:t>
            </a:r>
            <a:r>
              <a:rPr lang="en-US" sz="2800" dirty="0" smtClean="0"/>
              <a:t>(local community center)</a:t>
            </a:r>
            <a:endParaRPr lang="en-US" sz="2800" dirty="0"/>
          </a:p>
          <a:p>
            <a:pPr>
              <a:lnSpc>
                <a:spcPct val="90000"/>
              </a:lnSpc>
            </a:pPr>
            <a:r>
              <a:rPr lang="en-US" sz="2800" dirty="0" smtClean="0"/>
              <a:t>Meal dates on 2 April and 3 April</a:t>
            </a:r>
          </a:p>
          <a:p>
            <a:pPr>
              <a:lnSpc>
                <a:spcPct val="90000"/>
              </a:lnSpc>
            </a:pPr>
            <a:r>
              <a:rPr lang="en-US" sz="2800" dirty="0" smtClean="0"/>
              <a:t>No other cases report common food exposure</a:t>
            </a:r>
          </a:p>
        </p:txBody>
      </p:sp>
      <p:sp>
        <p:nvSpPr>
          <p:cNvPr id="483333" name="Line 4"/>
          <p:cNvSpPr>
            <a:spLocks noChangeShapeType="1"/>
          </p:cNvSpPr>
          <p:nvPr/>
        </p:nvSpPr>
        <p:spPr bwMode="auto">
          <a:xfrm>
            <a:off x="762000" y="1143000"/>
            <a:ext cx="7620000" cy="0"/>
          </a:xfrm>
          <a:prstGeom prst="line">
            <a:avLst/>
          </a:prstGeom>
          <a:noFill/>
          <a:ln w="9525">
            <a:solidFill>
              <a:schemeClr val="tx1"/>
            </a:solidFill>
            <a:round/>
            <a:headEnd/>
            <a:tailEnd/>
          </a:ln>
        </p:spPr>
        <p:txBody>
          <a:bodyPr/>
          <a:lstStyle/>
          <a:p>
            <a:endParaRPr lang="en-US"/>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27</a:t>
            </a:fld>
            <a:endParaRPr lang="en-US"/>
          </a:p>
        </p:txBody>
      </p:sp>
    </p:spTree>
    <p:extLst>
      <p:ext uri="{BB962C8B-B14F-4D97-AF65-F5344CB8AC3E}">
        <p14:creationId xmlns:p14="http://schemas.microsoft.com/office/powerpoint/2010/main" val="2402961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 Cluster in Another Province</a:t>
            </a:r>
            <a:endParaRPr lang="en-US" b="1" dirty="0"/>
          </a:p>
        </p:txBody>
      </p:sp>
      <p:sp>
        <p:nvSpPr>
          <p:cNvPr id="3" name="Content Placeholder 2"/>
          <p:cNvSpPr>
            <a:spLocks noGrp="1"/>
          </p:cNvSpPr>
          <p:nvPr>
            <p:ph idx="1"/>
          </p:nvPr>
        </p:nvSpPr>
        <p:spPr>
          <a:xfrm>
            <a:off x="457200" y="1524000"/>
            <a:ext cx="8229600" cy="4525963"/>
          </a:xfrm>
        </p:spPr>
        <p:txBody>
          <a:bodyPr>
            <a:normAutofit fontScale="92500" lnSpcReduction="20000"/>
          </a:bodyPr>
          <a:lstStyle/>
          <a:p>
            <a:r>
              <a:rPr lang="en-US" dirty="0" smtClean="0"/>
              <a:t>On 10 May, </a:t>
            </a:r>
            <a:r>
              <a:rPr lang="en-US" dirty="0" err="1" smtClean="0"/>
              <a:t>Razi</a:t>
            </a:r>
            <a:r>
              <a:rPr lang="en-US" dirty="0" smtClean="0"/>
              <a:t> Province reports a sudden cluster of cases of HUS presenting at local hospitals</a:t>
            </a:r>
          </a:p>
          <a:p>
            <a:pPr lvl="1"/>
            <a:r>
              <a:rPr lang="en-US" dirty="0" smtClean="0"/>
              <a:t>No previously reported cases</a:t>
            </a:r>
          </a:p>
          <a:p>
            <a:pPr lvl="1"/>
            <a:r>
              <a:rPr lang="en-US" dirty="0" smtClean="0"/>
              <a:t>Does not neighbor any provinces with reported cases</a:t>
            </a:r>
          </a:p>
          <a:p>
            <a:r>
              <a:rPr lang="en-US" dirty="0" smtClean="0"/>
              <a:t>Total of 18 hospitalized cases with bloody diarrhea, </a:t>
            </a:r>
            <a:r>
              <a:rPr lang="en-US" dirty="0"/>
              <a:t>4</a:t>
            </a:r>
            <a:r>
              <a:rPr lang="en-US" dirty="0" smtClean="0"/>
              <a:t> with HUS</a:t>
            </a:r>
          </a:p>
          <a:p>
            <a:pPr lvl="1"/>
            <a:r>
              <a:rPr lang="en-US" dirty="0"/>
              <a:t>Preliminary laboratory testing from 2 cases with HUS indicates </a:t>
            </a:r>
            <a:r>
              <a:rPr lang="en-US" i="1" dirty="0"/>
              <a:t>E. coli</a:t>
            </a:r>
            <a:r>
              <a:rPr lang="en-US" dirty="0"/>
              <a:t> O157 </a:t>
            </a:r>
            <a:r>
              <a:rPr lang="en-US" dirty="0" smtClean="0"/>
              <a:t>infection</a:t>
            </a:r>
          </a:p>
          <a:p>
            <a:r>
              <a:rPr lang="en-US" dirty="0" smtClean="0"/>
              <a:t>Median age is 19 years, 75% are male</a:t>
            </a:r>
          </a:p>
          <a:p>
            <a:r>
              <a:rPr lang="en-US" dirty="0" smtClean="0"/>
              <a:t>Illness onsets range: 7 April to 16 April</a:t>
            </a:r>
          </a:p>
          <a:p>
            <a:endParaRPr lang="en-US" dirty="0"/>
          </a:p>
        </p:txBody>
      </p:sp>
      <p:sp>
        <p:nvSpPr>
          <p:cNvPr id="6" name="Footer Placeholder 5"/>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7" name="Slide Number Placeholder 6"/>
          <p:cNvSpPr>
            <a:spLocks noGrp="1"/>
          </p:cNvSpPr>
          <p:nvPr>
            <p:ph type="sldNum" sz="quarter" idx="12"/>
          </p:nvPr>
        </p:nvSpPr>
        <p:spPr/>
        <p:txBody>
          <a:bodyPr/>
          <a:lstStyle/>
          <a:p>
            <a:fld id="{33DA14DE-D3C7-4E74-92AB-C5693D9E37A3}" type="slidenum">
              <a:rPr lang="en-US" smtClean="0"/>
              <a:t>28</a:t>
            </a:fld>
            <a:endParaRPr lang="en-US"/>
          </a:p>
        </p:txBody>
      </p:sp>
    </p:spTree>
    <p:extLst>
      <p:ext uri="{BB962C8B-B14F-4D97-AF65-F5344CB8AC3E}">
        <p14:creationId xmlns:p14="http://schemas.microsoft.com/office/powerpoint/2010/main" val="23175708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64 cases in 11 provinces, as of 10 May</a:t>
            </a:r>
            <a:endParaRPr lang="en-US" sz="3200" dirty="0"/>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29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143000"/>
            <a:ext cx="7315200" cy="5505908"/>
          </a:xfrm>
          <a:prstGeom prst="rect">
            <a:avLst/>
          </a:prstGeom>
        </p:spPr>
      </p:pic>
      <p:sp>
        <p:nvSpPr>
          <p:cNvPr id="3" name="Oval 2"/>
          <p:cNvSpPr/>
          <p:nvPr/>
        </p:nvSpPr>
        <p:spPr>
          <a:xfrm>
            <a:off x="3505200" y="548640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35681" y="541020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64767" y="5451253"/>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581400" y="548640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505200" y="556260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31630" y="5467111"/>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5200" y="5451253"/>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505200" y="5440681"/>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688081" y="563880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379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427038"/>
            <a:ext cx="9144000" cy="715962"/>
          </a:xfrm>
        </p:spPr>
        <p:txBody>
          <a:bodyPr/>
          <a:lstStyle/>
          <a:p>
            <a:pPr eaLnBrk="1" hangingPunct="1"/>
            <a:r>
              <a:rPr lang="en-US" sz="3600" dirty="0" smtClean="0"/>
              <a:t>Overview</a:t>
            </a:r>
          </a:p>
        </p:txBody>
      </p:sp>
      <p:sp>
        <p:nvSpPr>
          <p:cNvPr id="18435" name="Rectangle 3"/>
          <p:cNvSpPr>
            <a:spLocks noGrp="1" noChangeArrowheads="1"/>
          </p:cNvSpPr>
          <p:nvPr>
            <p:ph type="body" idx="1"/>
          </p:nvPr>
        </p:nvSpPr>
        <p:spPr>
          <a:xfrm>
            <a:off x="381000" y="1570037"/>
            <a:ext cx="8229600" cy="4144963"/>
          </a:xfrm>
        </p:spPr>
        <p:txBody>
          <a:bodyPr>
            <a:normAutofit/>
          </a:bodyPr>
          <a:lstStyle/>
          <a:p>
            <a:pPr eaLnBrk="1" hangingPunct="1">
              <a:lnSpc>
                <a:spcPct val="90000"/>
              </a:lnSpc>
            </a:pPr>
            <a:r>
              <a:rPr lang="en-US" sz="2800" dirty="0" smtClean="0"/>
              <a:t>Scenario with five parts</a:t>
            </a:r>
          </a:p>
          <a:p>
            <a:pPr lvl="1" eaLnBrk="1" hangingPunct="1">
              <a:lnSpc>
                <a:spcPct val="90000"/>
              </a:lnSpc>
            </a:pPr>
            <a:r>
              <a:rPr lang="en-US" sz="2400" dirty="0" smtClean="0"/>
              <a:t>Short slide presentation for each section followed by discussion</a:t>
            </a:r>
          </a:p>
          <a:p>
            <a:pPr lvl="2" eaLnBrk="1" hangingPunct="1">
              <a:lnSpc>
                <a:spcPct val="90000"/>
              </a:lnSpc>
              <a:buFontTx/>
              <a:buNone/>
            </a:pPr>
            <a:endParaRPr lang="en-US" sz="1000" dirty="0" smtClean="0"/>
          </a:p>
          <a:p>
            <a:pPr marL="0" indent="0" eaLnBrk="1" hangingPunct="1">
              <a:lnSpc>
                <a:spcPct val="90000"/>
              </a:lnSpc>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114501384"/>
              </p:ext>
            </p:extLst>
          </p:nvPr>
        </p:nvGraphicFramePr>
        <p:xfrm>
          <a:off x="1524000" y="3200400"/>
          <a:ext cx="6096000" cy="2225040"/>
        </p:xfrm>
        <a:graphic>
          <a:graphicData uri="http://schemas.openxmlformats.org/drawingml/2006/table">
            <a:tbl>
              <a:tblPr firstRow="1" bandRow="1">
                <a:tableStyleId>{5C22544A-7EE6-4342-B048-85BDC9FD1C3A}</a:tableStyleId>
              </a:tblPr>
              <a:tblGrid>
                <a:gridCol w="1600200"/>
                <a:gridCol w="4495800"/>
              </a:tblGrid>
              <a:tr h="370840">
                <a:tc>
                  <a:txBody>
                    <a:bodyPr/>
                    <a:lstStyle/>
                    <a:p>
                      <a:r>
                        <a:rPr lang="en-US" dirty="0" smtClean="0"/>
                        <a:t>Time</a:t>
                      </a:r>
                      <a:endParaRPr lang="en-US" dirty="0"/>
                    </a:p>
                  </a:txBody>
                  <a:tcPr/>
                </a:tc>
                <a:tc>
                  <a:txBody>
                    <a:bodyPr/>
                    <a:lstStyle/>
                    <a:p>
                      <a:r>
                        <a:rPr lang="en-US" dirty="0" smtClean="0"/>
                        <a:t>Section</a:t>
                      </a:r>
                      <a:endParaRPr lang="en-US" dirty="0"/>
                    </a:p>
                  </a:txBody>
                  <a:tcPr/>
                </a:tc>
              </a:tr>
              <a:tr h="370840">
                <a:tc>
                  <a:txBody>
                    <a:bodyPr/>
                    <a:lstStyle/>
                    <a:p>
                      <a:r>
                        <a:rPr lang="en-US" dirty="0" smtClean="0"/>
                        <a:t>20 </a:t>
                      </a:r>
                      <a:r>
                        <a:rPr lang="en-US" dirty="0" err="1" smtClean="0"/>
                        <a:t>mins</a:t>
                      </a:r>
                      <a:endParaRPr lang="en-US" dirty="0"/>
                    </a:p>
                  </a:txBody>
                  <a:tcPr/>
                </a:tc>
                <a:tc>
                  <a:txBody>
                    <a:bodyPr/>
                    <a:lstStyle/>
                    <a:p>
                      <a:r>
                        <a:rPr lang="en-US" dirty="0" smtClean="0"/>
                        <a:t>Introduction</a:t>
                      </a:r>
                      <a:endParaRPr lang="en-US" dirty="0"/>
                    </a:p>
                  </a:txBody>
                  <a:tcPr/>
                </a:tc>
              </a:tr>
              <a:tr h="370840">
                <a:tc>
                  <a:txBody>
                    <a:bodyPr/>
                    <a:lstStyle/>
                    <a:p>
                      <a:r>
                        <a:rPr lang="en-US" dirty="0" smtClean="0"/>
                        <a:t>25 </a:t>
                      </a:r>
                      <a:r>
                        <a:rPr lang="en-US" dirty="0" err="1" smtClean="0"/>
                        <a:t>mins</a:t>
                      </a:r>
                      <a:endParaRPr lang="en-US" dirty="0"/>
                    </a:p>
                  </a:txBody>
                  <a:tcPr/>
                </a:tc>
                <a:tc>
                  <a:txBody>
                    <a:bodyPr/>
                    <a:lstStyle/>
                    <a:p>
                      <a:r>
                        <a:rPr lang="en-US" dirty="0" smtClean="0"/>
                        <a:t>Part 1 (Detection)</a:t>
                      </a:r>
                      <a:endParaRPr lang="en-US" dirty="0"/>
                    </a:p>
                  </a:txBody>
                  <a:tcPr/>
                </a:tc>
              </a:tr>
              <a:tr h="370840">
                <a:tc>
                  <a:txBody>
                    <a:bodyPr/>
                    <a:lstStyle/>
                    <a:p>
                      <a:r>
                        <a:rPr lang="en-US" dirty="0" smtClean="0"/>
                        <a:t>25 </a:t>
                      </a:r>
                      <a:r>
                        <a:rPr lang="en-US" dirty="0" err="1" smtClean="0"/>
                        <a:t>mins</a:t>
                      </a:r>
                      <a:endParaRPr lang="en-US" dirty="0"/>
                    </a:p>
                  </a:txBody>
                  <a:tcPr/>
                </a:tc>
                <a:tc>
                  <a:txBody>
                    <a:bodyPr/>
                    <a:lstStyle/>
                    <a:p>
                      <a:r>
                        <a:rPr lang="en-US" dirty="0" smtClean="0"/>
                        <a:t>Part 2</a:t>
                      </a:r>
                      <a:r>
                        <a:rPr lang="en-US" baseline="0" dirty="0" smtClean="0"/>
                        <a:t> (Acceleration)</a:t>
                      </a:r>
                    </a:p>
                  </a:txBody>
                  <a:tcPr/>
                </a:tc>
              </a:tr>
              <a:tr h="370840">
                <a:tc>
                  <a:txBody>
                    <a:bodyPr/>
                    <a:lstStyle/>
                    <a:p>
                      <a:r>
                        <a:rPr lang="en-US" dirty="0" smtClean="0"/>
                        <a:t>25 </a:t>
                      </a:r>
                      <a:r>
                        <a:rPr lang="en-US" dirty="0" err="1" smtClean="0"/>
                        <a:t>mins</a:t>
                      </a:r>
                      <a:endParaRPr lang="en-US" dirty="0"/>
                    </a:p>
                  </a:txBody>
                  <a:tcPr/>
                </a:tc>
                <a:tc>
                  <a:txBody>
                    <a:bodyPr/>
                    <a:lstStyle/>
                    <a:p>
                      <a:r>
                        <a:rPr lang="en-US" dirty="0" smtClean="0"/>
                        <a:t>Part</a:t>
                      </a:r>
                      <a:r>
                        <a:rPr lang="en-US" baseline="0" dirty="0" smtClean="0"/>
                        <a:t> 3 (Deceleration/Resolution)</a:t>
                      </a:r>
                      <a:endParaRPr lang="en-US" dirty="0"/>
                    </a:p>
                  </a:txBody>
                  <a:tcPr/>
                </a:tc>
              </a:tr>
              <a:tr h="370840">
                <a:tc>
                  <a:txBody>
                    <a:bodyPr/>
                    <a:lstStyle/>
                    <a:p>
                      <a:r>
                        <a:rPr lang="en-US" dirty="0" smtClean="0"/>
                        <a:t>25 </a:t>
                      </a:r>
                      <a:r>
                        <a:rPr lang="en-US" dirty="0" err="1" smtClean="0"/>
                        <a:t>mins</a:t>
                      </a:r>
                      <a:endParaRPr lang="en-US" dirty="0"/>
                    </a:p>
                  </a:txBody>
                  <a:tcPr/>
                </a:tc>
                <a:tc>
                  <a:txBody>
                    <a:bodyPr/>
                    <a:lstStyle/>
                    <a:p>
                      <a:r>
                        <a:rPr lang="en-US" dirty="0" smtClean="0"/>
                        <a:t>Wrap up</a:t>
                      </a:r>
                      <a:endParaRPr lang="en-US" dirty="0"/>
                    </a:p>
                  </a:txBody>
                  <a:tcPr/>
                </a:tc>
              </a:tr>
            </a:tbl>
          </a:graphicData>
        </a:graphic>
      </p:graphicFrame>
      <p:sp>
        <p:nvSpPr>
          <p:cNvPr id="4" name="Footer Placeholder 3"/>
          <p:cNvSpPr>
            <a:spLocks noGrp="1"/>
          </p:cNvSpPr>
          <p:nvPr>
            <p:ph type="ftr" sz="quarter" idx="11"/>
          </p:nvPr>
        </p:nvSpPr>
        <p:spPr/>
        <p:txBody>
          <a:bodyPr/>
          <a:lstStyle/>
          <a:p>
            <a:r>
              <a:rPr lang="en-US" dirty="0" smtClean="0"/>
              <a:t>These data are for training purposes only and do not represent factual events</a:t>
            </a:r>
            <a:endParaRPr lang="en-US" dirty="0"/>
          </a:p>
        </p:txBody>
      </p:sp>
      <p:sp>
        <p:nvSpPr>
          <p:cNvPr id="6" name="Slide Number Placeholder 5"/>
          <p:cNvSpPr>
            <a:spLocks noGrp="1"/>
          </p:cNvSpPr>
          <p:nvPr>
            <p:ph type="sldNum" sz="quarter" idx="12"/>
          </p:nvPr>
        </p:nvSpPr>
        <p:spPr/>
        <p:txBody>
          <a:bodyPr/>
          <a:lstStyle/>
          <a:p>
            <a:fld id="{33DA14DE-D3C7-4E74-92AB-C5693D9E37A3}" type="slidenum">
              <a:rPr lang="en-US" smtClean="0"/>
              <a:t>3</a:t>
            </a:fld>
            <a:endParaRPr lang="en-US" dirty="0"/>
          </a:p>
        </p:txBody>
      </p:sp>
    </p:spTree>
    <p:extLst>
      <p:ext uri="{BB962C8B-B14F-4D97-AF65-F5344CB8AC3E}">
        <p14:creationId xmlns:p14="http://schemas.microsoft.com/office/powerpoint/2010/main" val="1050140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 Discussion </a:t>
            </a:r>
            <a:r>
              <a:rPr lang="en-US" dirty="0" err="1" smtClean="0"/>
              <a:t>IIa</a:t>
            </a:r>
            <a:endParaRPr lang="en-US" dirty="0"/>
          </a:p>
        </p:txBody>
      </p:sp>
      <p:sp>
        <p:nvSpPr>
          <p:cNvPr id="3" name="Content Placeholder 2"/>
          <p:cNvSpPr>
            <a:spLocks noGrp="1"/>
          </p:cNvSpPr>
          <p:nvPr>
            <p:ph idx="1"/>
          </p:nvPr>
        </p:nvSpPr>
        <p:spPr/>
        <p:txBody>
          <a:bodyPr>
            <a:normAutofit/>
          </a:bodyPr>
          <a:lstStyle/>
          <a:p>
            <a:r>
              <a:rPr lang="en-US" dirty="0" smtClean="0"/>
              <a:t>Is this an outbreak?</a:t>
            </a:r>
          </a:p>
          <a:p>
            <a:r>
              <a:rPr lang="en-US" dirty="0" smtClean="0"/>
              <a:t>Is the HUS cluster in </a:t>
            </a:r>
            <a:r>
              <a:rPr lang="en-US" dirty="0" err="1" smtClean="0"/>
              <a:t>Razi</a:t>
            </a:r>
            <a:r>
              <a:rPr lang="en-US" dirty="0" smtClean="0"/>
              <a:t> Province part of the larger investigation?</a:t>
            </a:r>
          </a:p>
          <a:p>
            <a:pPr lvl="1"/>
            <a:r>
              <a:rPr lang="en-US" dirty="0" smtClean="0"/>
              <a:t>What information do you want to know from lab?</a:t>
            </a:r>
          </a:p>
          <a:p>
            <a:pPr lvl="1"/>
            <a:r>
              <a:rPr lang="en-US" dirty="0" smtClean="0"/>
              <a:t>What information do you want to know from </a:t>
            </a:r>
            <a:r>
              <a:rPr lang="en-US" dirty="0" err="1" smtClean="0"/>
              <a:t>epi</a:t>
            </a:r>
            <a:r>
              <a:rPr lang="en-US" dirty="0" smtClean="0"/>
              <a:t>?</a:t>
            </a:r>
          </a:p>
          <a:p>
            <a:pPr>
              <a:lnSpc>
                <a:spcPct val="90000"/>
              </a:lnSpc>
            </a:pPr>
            <a:r>
              <a:rPr lang="en-US" dirty="0" smtClean="0"/>
              <a:t>Next steps, </a:t>
            </a:r>
            <a:r>
              <a:rPr lang="en-US" i="1" dirty="0" smtClean="0"/>
              <a:t>right now</a:t>
            </a:r>
            <a:r>
              <a:rPr lang="en-US" dirty="0" smtClean="0"/>
              <a:t>?</a:t>
            </a:r>
          </a:p>
          <a:p>
            <a:pPr lvl="1">
              <a:lnSpc>
                <a:spcPct val="90000"/>
              </a:lnSpc>
            </a:pPr>
            <a:r>
              <a:rPr lang="en-US" dirty="0" smtClean="0"/>
              <a:t>Lab</a:t>
            </a:r>
          </a:p>
          <a:p>
            <a:pPr lvl="1">
              <a:lnSpc>
                <a:spcPct val="90000"/>
              </a:lnSpc>
            </a:pPr>
            <a:r>
              <a:rPr lang="en-US" dirty="0" err="1" smtClean="0"/>
              <a:t>Epi</a:t>
            </a:r>
            <a:endParaRPr lang="en-US" dirty="0" smtClean="0"/>
          </a:p>
          <a:p>
            <a:pPr marL="457200" lvl="1" indent="0">
              <a:buNone/>
            </a:pPr>
            <a:endParaRPr lang="en-US" dirty="0" smtClean="0"/>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30</a:t>
            </a:fld>
            <a:endParaRPr lang="en-US"/>
          </a:p>
        </p:txBody>
      </p:sp>
    </p:spTree>
    <p:extLst>
      <p:ext uri="{BB962C8B-B14F-4D97-AF65-F5344CB8AC3E}">
        <p14:creationId xmlns:p14="http://schemas.microsoft.com/office/powerpoint/2010/main" val="144840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2: Acceleration Part 2</a:t>
            </a:r>
            <a:endParaRPr lang="en-US" dirty="0"/>
          </a:p>
        </p:txBody>
      </p:sp>
      <p:sp>
        <p:nvSpPr>
          <p:cNvPr id="5" name="Text Placeholder 4"/>
          <p:cNvSpPr>
            <a:spLocks noGrp="1"/>
          </p:cNvSpPr>
          <p:nvPr>
            <p:ph type="body" idx="1"/>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7" name="Slide Number Placeholder 6"/>
          <p:cNvSpPr>
            <a:spLocks noGrp="1"/>
          </p:cNvSpPr>
          <p:nvPr>
            <p:ph type="sldNum" sz="quarter" idx="12"/>
          </p:nvPr>
        </p:nvSpPr>
        <p:spPr/>
        <p:txBody>
          <a:bodyPr/>
          <a:lstStyle/>
          <a:p>
            <a:fld id="{33DA14DE-D3C7-4E74-92AB-C5693D9E37A3}" type="slidenum">
              <a:rPr lang="en-US" smtClean="0"/>
              <a:t>31</a:t>
            </a:fld>
            <a:endParaRPr lang="en-US"/>
          </a:p>
        </p:txBody>
      </p:sp>
    </p:spTree>
    <p:extLst>
      <p:ext uri="{BB962C8B-B14F-4D97-AF65-F5344CB8AC3E}">
        <p14:creationId xmlns:p14="http://schemas.microsoft.com/office/powerpoint/2010/main" val="4260167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Case Definition</a:t>
            </a:r>
            <a:endParaRPr lang="en-US" dirty="0"/>
          </a:p>
        </p:txBody>
      </p:sp>
      <p:sp>
        <p:nvSpPr>
          <p:cNvPr id="3" name="Content Placeholder 2"/>
          <p:cNvSpPr>
            <a:spLocks noGrp="1"/>
          </p:cNvSpPr>
          <p:nvPr>
            <p:ph idx="1"/>
          </p:nvPr>
        </p:nvSpPr>
        <p:spPr/>
        <p:txBody>
          <a:bodyPr/>
          <a:lstStyle/>
          <a:p>
            <a:r>
              <a:rPr lang="en-US" dirty="0" smtClean="0"/>
              <a:t>Illness with laboratory confirmed </a:t>
            </a:r>
            <a:r>
              <a:rPr lang="en-US" i="1" dirty="0" smtClean="0"/>
              <a:t>E. coli</a:t>
            </a:r>
            <a:r>
              <a:rPr lang="en-US" dirty="0" smtClean="0"/>
              <a:t> 0157 </a:t>
            </a:r>
            <a:r>
              <a:rPr lang="en-US" b="1" dirty="0" smtClean="0"/>
              <a:t>OR</a:t>
            </a:r>
            <a:r>
              <a:rPr lang="en-US" dirty="0" smtClean="0"/>
              <a:t> Hemolytic-uremic </a:t>
            </a:r>
            <a:r>
              <a:rPr lang="en-US" dirty="0"/>
              <a:t>syndrome (HUS</a:t>
            </a:r>
            <a:r>
              <a:rPr lang="en-US" dirty="0" smtClean="0"/>
              <a:t>) since 15 Feb 2014</a:t>
            </a:r>
            <a:endParaRPr lang="en-US" dirty="0"/>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32</a:t>
            </a:fld>
            <a:endParaRPr lang="en-US"/>
          </a:p>
        </p:txBody>
      </p:sp>
    </p:spTree>
    <p:extLst>
      <p:ext uri="{BB962C8B-B14F-4D97-AF65-F5344CB8AC3E}">
        <p14:creationId xmlns:p14="http://schemas.microsoft.com/office/powerpoint/2010/main" val="4077475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78408"/>
            <a:ext cx="8759952"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These data are for training purposes only and do not represent factual events</a:t>
            </a:r>
            <a:endParaRPr lang="en-US"/>
          </a:p>
        </p:txBody>
      </p:sp>
      <p:sp>
        <p:nvSpPr>
          <p:cNvPr id="4" name="Slide Number Placeholder 3"/>
          <p:cNvSpPr>
            <a:spLocks noGrp="1"/>
          </p:cNvSpPr>
          <p:nvPr>
            <p:ph type="sldNum" sz="quarter" idx="12"/>
          </p:nvPr>
        </p:nvSpPr>
        <p:spPr/>
        <p:txBody>
          <a:bodyPr/>
          <a:lstStyle/>
          <a:p>
            <a:pPr>
              <a:defRPr/>
            </a:pPr>
            <a:fld id="{11D11309-666C-4AC7-9B32-4339E90E2CB9}" type="slidenum">
              <a:rPr lang="en-US" smtClean="0"/>
              <a:pPr>
                <a:defRPr/>
              </a:pPr>
              <a:t>33</a:t>
            </a:fld>
            <a:endParaRPr lang="en-US"/>
          </a:p>
        </p:txBody>
      </p:sp>
      <p:sp>
        <p:nvSpPr>
          <p:cNvPr id="7" name="Text Box 5"/>
          <p:cNvSpPr txBox="1">
            <a:spLocks noChangeArrowheads="1"/>
          </p:cNvSpPr>
          <p:nvPr/>
        </p:nvSpPr>
        <p:spPr bwMode="auto">
          <a:xfrm>
            <a:off x="6096000" y="1976735"/>
            <a:ext cx="2514600" cy="276999"/>
          </a:xfrm>
          <a:prstGeom prst="rect">
            <a:avLst/>
          </a:prstGeom>
          <a:noFill/>
          <a:ln w="9525">
            <a:solidFill>
              <a:schemeClr val="tx1"/>
            </a:solidFill>
            <a:miter lim="800000"/>
            <a:headEnd/>
            <a:tailEnd/>
          </a:ln>
        </p:spPr>
        <p:txBody>
          <a:bodyPr wrap="square">
            <a:spAutoFit/>
          </a:bodyPr>
          <a:lstStyle/>
          <a:p>
            <a:pPr algn="ctr">
              <a:spcBef>
                <a:spcPct val="50000"/>
              </a:spcBef>
            </a:pPr>
            <a:r>
              <a:rPr lang="en-US" sz="1200" dirty="0" smtClean="0"/>
              <a:t>Cluster Identified </a:t>
            </a:r>
            <a:r>
              <a:rPr lang="en-US" sz="1200" dirty="0"/>
              <a:t>(April 19)</a:t>
            </a:r>
          </a:p>
        </p:txBody>
      </p:sp>
      <p:sp>
        <p:nvSpPr>
          <p:cNvPr id="8" name="Line 6"/>
          <p:cNvSpPr>
            <a:spLocks noChangeShapeType="1"/>
          </p:cNvSpPr>
          <p:nvPr/>
        </p:nvSpPr>
        <p:spPr bwMode="auto">
          <a:xfrm>
            <a:off x="6781800" y="2438400"/>
            <a:ext cx="0" cy="2286000"/>
          </a:xfrm>
          <a:prstGeom prst="line">
            <a:avLst/>
          </a:prstGeom>
          <a:noFill/>
          <a:ln w="9525">
            <a:solidFill>
              <a:schemeClr val="tx1"/>
            </a:solidFill>
            <a:round/>
            <a:headEnd/>
            <a:tailEnd type="triangle" w="med" len="med"/>
          </a:ln>
        </p:spPr>
        <p:txBody>
          <a:bodyPr/>
          <a:lstStyle/>
          <a:p>
            <a:endParaRPr lang="en-US"/>
          </a:p>
        </p:txBody>
      </p:sp>
      <p:sp>
        <p:nvSpPr>
          <p:cNvPr id="10" name="Text Box 3"/>
          <p:cNvSpPr txBox="1">
            <a:spLocks noChangeArrowheads="1"/>
          </p:cNvSpPr>
          <p:nvPr/>
        </p:nvSpPr>
        <p:spPr bwMode="auto">
          <a:xfrm>
            <a:off x="0" y="304800"/>
            <a:ext cx="9144000" cy="1034129"/>
          </a:xfrm>
          <a:prstGeom prst="rect">
            <a:avLst/>
          </a:prstGeom>
          <a:noFill/>
          <a:ln w="9525">
            <a:noFill/>
            <a:miter lim="800000"/>
            <a:headEnd/>
            <a:tailEnd/>
          </a:ln>
        </p:spPr>
        <p:txBody>
          <a:bodyPr>
            <a:spAutoFit/>
          </a:bodyPr>
          <a:lstStyle/>
          <a:p>
            <a:pPr algn="ctr">
              <a:lnSpc>
                <a:spcPct val="85000"/>
              </a:lnSpc>
            </a:pPr>
            <a:r>
              <a:rPr lang="en-US" sz="2400" b="1" dirty="0">
                <a:latin typeface="Arial (headings)"/>
              </a:rPr>
              <a:t>Infections with </a:t>
            </a:r>
            <a:r>
              <a:rPr lang="en-US" sz="2400" b="1" i="1" dirty="0" smtClean="0">
                <a:latin typeface="Arial (headings)"/>
              </a:rPr>
              <a:t>E</a:t>
            </a:r>
            <a:r>
              <a:rPr lang="en-US" sz="2400" b="1" i="1" dirty="0">
                <a:latin typeface="Arial (headings)"/>
              </a:rPr>
              <a:t>. coli</a:t>
            </a:r>
            <a:r>
              <a:rPr lang="en-US" sz="2400" b="1" dirty="0">
                <a:latin typeface="Arial (headings)"/>
              </a:rPr>
              <a:t> </a:t>
            </a:r>
            <a:r>
              <a:rPr lang="en-US" sz="2400" b="1" dirty="0" smtClean="0">
                <a:latin typeface="Arial (headings)"/>
              </a:rPr>
              <a:t>O157:H7 by </a:t>
            </a:r>
            <a:r>
              <a:rPr lang="en-US" sz="2400" b="1" dirty="0">
                <a:latin typeface="Arial (headings)"/>
              </a:rPr>
              <a:t>Date of </a:t>
            </a:r>
            <a:r>
              <a:rPr lang="en-US" sz="2400" b="1" dirty="0" smtClean="0">
                <a:latin typeface="Arial (headings)"/>
              </a:rPr>
              <a:t>Onset, </a:t>
            </a:r>
          </a:p>
          <a:p>
            <a:pPr algn="ctr">
              <a:lnSpc>
                <a:spcPct val="85000"/>
              </a:lnSpc>
            </a:pPr>
            <a:r>
              <a:rPr lang="en-US" sz="2400" b="1" dirty="0" smtClean="0">
                <a:latin typeface="Arial (headings)"/>
              </a:rPr>
              <a:t>15 Feb </a:t>
            </a:r>
            <a:r>
              <a:rPr lang="en-US" sz="2400" b="1" dirty="0">
                <a:latin typeface="Arial (headings)"/>
              </a:rPr>
              <a:t>to </a:t>
            </a:r>
            <a:r>
              <a:rPr lang="en-US" sz="2400" b="1" dirty="0" smtClean="0">
                <a:latin typeface="Arial (headings)"/>
              </a:rPr>
              <a:t>10 May 2014 </a:t>
            </a:r>
            <a:r>
              <a:rPr lang="en-US" sz="2400" b="1" dirty="0">
                <a:latin typeface="Arial (headings)"/>
              </a:rPr>
              <a:t>(</a:t>
            </a:r>
            <a:r>
              <a:rPr lang="en-US" sz="2400" b="1" dirty="0" smtClean="0">
                <a:latin typeface="Arial (headings)"/>
              </a:rPr>
              <a:t>n=64)</a:t>
            </a:r>
            <a:endParaRPr lang="en-US" sz="2400" b="1" dirty="0">
              <a:latin typeface="Arial (headings)"/>
            </a:endParaRPr>
          </a:p>
          <a:p>
            <a:pPr algn="ctr">
              <a:lnSpc>
                <a:spcPct val="85000"/>
              </a:lnSpc>
            </a:pPr>
            <a:endParaRPr lang="en-US" sz="2400" b="1" dirty="0">
              <a:latin typeface="Arial (headings)"/>
            </a:endParaRPr>
          </a:p>
        </p:txBody>
      </p:sp>
    </p:spTree>
    <p:extLst>
      <p:ext uri="{BB962C8B-B14F-4D97-AF65-F5344CB8AC3E}">
        <p14:creationId xmlns:p14="http://schemas.microsoft.com/office/powerpoint/2010/main" val="2917292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8" y="978408"/>
            <a:ext cx="8759952"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9428" name="Text Box 3"/>
          <p:cNvSpPr txBox="1">
            <a:spLocks noChangeArrowheads="1"/>
          </p:cNvSpPr>
          <p:nvPr/>
        </p:nvSpPr>
        <p:spPr bwMode="auto">
          <a:xfrm>
            <a:off x="0" y="304800"/>
            <a:ext cx="9144000" cy="1034129"/>
          </a:xfrm>
          <a:prstGeom prst="rect">
            <a:avLst/>
          </a:prstGeom>
          <a:noFill/>
          <a:ln w="9525">
            <a:noFill/>
            <a:miter lim="800000"/>
            <a:headEnd/>
            <a:tailEnd/>
          </a:ln>
        </p:spPr>
        <p:txBody>
          <a:bodyPr>
            <a:spAutoFit/>
          </a:bodyPr>
          <a:lstStyle/>
          <a:p>
            <a:pPr algn="ctr">
              <a:lnSpc>
                <a:spcPct val="85000"/>
              </a:lnSpc>
            </a:pPr>
            <a:r>
              <a:rPr lang="en-US" sz="2400" b="1" dirty="0">
                <a:latin typeface="Arial (headings)"/>
              </a:rPr>
              <a:t>Infections with </a:t>
            </a:r>
            <a:r>
              <a:rPr lang="en-US" sz="2400" b="1" i="1" dirty="0" smtClean="0">
                <a:latin typeface="Arial (headings)"/>
              </a:rPr>
              <a:t>E</a:t>
            </a:r>
            <a:r>
              <a:rPr lang="en-US" sz="2400" b="1" i="1" dirty="0">
                <a:latin typeface="Arial (headings)"/>
              </a:rPr>
              <a:t>. coli</a:t>
            </a:r>
            <a:r>
              <a:rPr lang="en-US" sz="2400" b="1" dirty="0">
                <a:latin typeface="Arial (headings)"/>
              </a:rPr>
              <a:t> </a:t>
            </a:r>
            <a:r>
              <a:rPr lang="en-US" sz="2400" b="1" dirty="0" smtClean="0">
                <a:latin typeface="Arial (headings)"/>
              </a:rPr>
              <a:t>O157:H7 by </a:t>
            </a:r>
            <a:r>
              <a:rPr lang="en-US" sz="2400" b="1" dirty="0">
                <a:latin typeface="Arial (headings)"/>
              </a:rPr>
              <a:t>Date of </a:t>
            </a:r>
            <a:r>
              <a:rPr lang="en-US" sz="2400" b="1" dirty="0" smtClean="0">
                <a:latin typeface="Arial (headings)"/>
              </a:rPr>
              <a:t>Report, 15 Feb </a:t>
            </a:r>
            <a:r>
              <a:rPr lang="en-US" sz="2400" b="1" dirty="0">
                <a:latin typeface="Arial (headings)"/>
              </a:rPr>
              <a:t>to </a:t>
            </a:r>
            <a:r>
              <a:rPr lang="en-US" sz="2400" b="1" dirty="0" smtClean="0">
                <a:latin typeface="Arial (headings)"/>
              </a:rPr>
              <a:t>15 May </a:t>
            </a:r>
            <a:r>
              <a:rPr lang="en-US" sz="2400" b="1" dirty="0">
                <a:latin typeface="Arial (headings)"/>
              </a:rPr>
              <a:t>2011 (</a:t>
            </a:r>
            <a:r>
              <a:rPr lang="en-US" sz="2400" b="1" dirty="0" smtClean="0">
                <a:latin typeface="Arial (headings)"/>
              </a:rPr>
              <a:t>n=56)</a:t>
            </a:r>
            <a:endParaRPr lang="en-US" sz="2400" b="1" dirty="0">
              <a:latin typeface="Arial (headings)"/>
            </a:endParaRPr>
          </a:p>
          <a:p>
            <a:pPr algn="ctr">
              <a:lnSpc>
                <a:spcPct val="85000"/>
              </a:lnSpc>
            </a:pPr>
            <a:endParaRPr lang="en-US" sz="2400" b="1" dirty="0">
              <a:latin typeface="Arial (headings)"/>
            </a:endParaRPr>
          </a:p>
        </p:txBody>
      </p:sp>
      <p:sp>
        <p:nvSpPr>
          <p:cNvPr id="359429" name="Text Box 5"/>
          <p:cNvSpPr txBox="1">
            <a:spLocks noChangeArrowheads="1"/>
          </p:cNvSpPr>
          <p:nvPr/>
        </p:nvSpPr>
        <p:spPr bwMode="auto">
          <a:xfrm>
            <a:off x="4495800" y="2286000"/>
            <a:ext cx="2514600" cy="276999"/>
          </a:xfrm>
          <a:prstGeom prst="rect">
            <a:avLst/>
          </a:prstGeom>
          <a:noFill/>
          <a:ln w="9525">
            <a:solidFill>
              <a:schemeClr val="tx1"/>
            </a:solidFill>
            <a:miter lim="800000"/>
            <a:headEnd/>
            <a:tailEnd/>
          </a:ln>
        </p:spPr>
        <p:txBody>
          <a:bodyPr wrap="square">
            <a:spAutoFit/>
          </a:bodyPr>
          <a:lstStyle/>
          <a:p>
            <a:pPr algn="ctr">
              <a:spcBef>
                <a:spcPct val="50000"/>
              </a:spcBef>
            </a:pPr>
            <a:r>
              <a:rPr lang="en-US" sz="1200" dirty="0" smtClean="0"/>
              <a:t>Cluster Identified </a:t>
            </a:r>
            <a:r>
              <a:rPr lang="en-US" sz="1200" dirty="0"/>
              <a:t>(April 19)</a:t>
            </a:r>
          </a:p>
        </p:txBody>
      </p:sp>
      <p:sp>
        <p:nvSpPr>
          <p:cNvPr id="359430" name="Line 6"/>
          <p:cNvSpPr>
            <a:spLocks noChangeShapeType="1"/>
          </p:cNvSpPr>
          <p:nvPr/>
        </p:nvSpPr>
        <p:spPr bwMode="auto">
          <a:xfrm>
            <a:off x="6477000" y="2743200"/>
            <a:ext cx="0" cy="1676400"/>
          </a:xfrm>
          <a:prstGeom prst="line">
            <a:avLst/>
          </a:prstGeom>
          <a:noFill/>
          <a:ln w="9525">
            <a:solidFill>
              <a:schemeClr val="tx1"/>
            </a:solidFill>
            <a:round/>
            <a:headEnd/>
            <a:tailEnd type="triangle" w="med" len="med"/>
          </a:ln>
        </p:spPr>
        <p:txBody>
          <a:bodyPr/>
          <a:lstStyle/>
          <a:p>
            <a:endParaRPr lang="en-US"/>
          </a:p>
        </p:txBody>
      </p:sp>
      <p:sp>
        <p:nvSpPr>
          <p:cNvPr id="5" name="Footer Placeholder 4"/>
          <p:cNvSpPr>
            <a:spLocks noGrp="1"/>
          </p:cNvSpPr>
          <p:nvPr>
            <p:ph type="ftr" sz="quarter" idx="11"/>
          </p:nvPr>
        </p:nvSpPr>
        <p:spPr/>
        <p:txBody>
          <a:bodyPr/>
          <a:lstStyle/>
          <a:p>
            <a:pPr>
              <a:defRPr/>
            </a:pPr>
            <a:r>
              <a:rPr lang="en-US" smtClean="0"/>
              <a:t>These data are for training purposes only and do not represent factual events</a:t>
            </a:r>
            <a:endParaRPr lang="en-US"/>
          </a:p>
        </p:txBody>
      </p:sp>
      <p:sp>
        <p:nvSpPr>
          <p:cNvPr id="6" name="Slide Number Placeholder 5"/>
          <p:cNvSpPr>
            <a:spLocks noGrp="1"/>
          </p:cNvSpPr>
          <p:nvPr>
            <p:ph type="sldNum" sz="quarter" idx="12"/>
          </p:nvPr>
        </p:nvSpPr>
        <p:spPr/>
        <p:txBody>
          <a:bodyPr/>
          <a:lstStyle/>
          <a:p>
            <a:pPr>
              <a:defRPr/>
            </a:pPr>
            <a:fld id="{11D11309-666C-4AC7-9B32-4339E90E2CB9}" type="slidenum">
              <a:rPr lang="en-US" smtClean="0"/>
              <a:pPr>
                <a:defRPr/>
              </a:pPr>
              <a:t>34</a:t>
            </a:fld>
            <a:endParaRPr lang="en-US"/>
          </a:p>
        </p:txBody>
      </p:sp>
    </p:spTree>
    <p:extLst>
      <p:ext uri="{BB962C8B-B14F-4D97-AF65-F5344CB8AC3E}">
        <p14:creationId xmlns:p14="http://schemas.microsoft.com/office/powerpoint/2010/main" val="2612433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ctrTitle" idx="4294967295"/>
          </p:nvPr>
        </p:nvSpPr>
        <p:spPr>
          <a:xfrm>
            <a:off x="0" y="304800"/>
            <a:ext cx="9144000" cy="685800"/>
          </a:xfrm>
        </p:spPr>
        <p:txBody>
          <a:bodyPr>
            <a:normAutofit fontScale="90000"/>
          </a:bodyPr>
          <a:lstStyle/>
          <a:p>
            <a:pPr eaLnBrk="1" hangingPunct="1"/>
            <a:r>
              <a:rPr lang="en-US" sz="3200" b="1" dirty="0" smtClean="0"/>
              <a:t>Case Food Consumption Information as of </a:t>
            </a:r>
            <a:br>
              <a:rPr lang="en-US" sz="3200" b="1" dirty="0" smtClean="0"/>
            </a:br>
            <a:r>
              <a:rPr lang="en-US" sz="3200" b="1" dirty="0" smtClean="0"/>
              <a:t>15 May (n=40 of 64)</a:t>
            </a:r>
          </a:p>
        </p:txBody>
      </p:sp>
      <p:sp>
        <p:nvSpPr>
          <p:cNvPr id="457731" name="Rectangle 3"/>
          <p:cNvSpPr>
            <a:spLocks noGrp="1" noChangeArrowheads="1"/>
          </p:cNvSpPr>
          <p:nvPr>
            <p:ph type="subTitle" idx="4294967295"/>
          </p:nvPr>
        </p:nvSpPr>
        <p:spPr>
          <a:xfrm>
            <a:off x="381000" y="1371600"/>
            <a:ext cx="8229600" cy="5181600"/>
          </a:xfrm>
        </p:spPr>
        <p:txBody>
          <a:bodyPr/>
          <a:lstStyle/>
          <a:p>
            <a:pPr marL="749300" lvl="1" indent="-292100" eaLnBrk="1" hangingPunct="1">
              <a:lnSpc>
                <a:spcPct val="80000"/>
              </a:lnSpc>
              <a:spcBef>
                <a:spcPct val="25000"/>
              </a:spcBef>
              <a:buFontTx/>
              <a:buNone/>
            </a:pPr>
            <a:endParaRPr lang="en-US" sz="900" dirty="0" smtClean="0"/>
          </a:p>
          <a:p>
            <a:pPr eaLnBrk="1" hangingPunct="1">
              <a:lnSpc>
                <a:spcPct val="80000"/>
              </a:lnSpc>
              <a:spcBef>
                <a:spcPct val="25000"/>
              </a:spcBef>
            </a:pPr>
            <a:r>
              <a:rPr lang="en-US" sz="2800" dirty="0" smtClean="0"/>
              <a:t>Exposures reported by &gt;50% of cases</a:t>
            </a:r>
          </a:p>
          <a:p>
            <a:pPr marL="749300" lvl="1" indent="-292100" eaLnBrk="1" hangingPunct="1">
              <a:lnSpc>
                <a:spcPct val="80000"/>
              </a:lnSpc>
              <a:spcBef>
                <a:spcPct val="25000"/>
              </a:spcBef>
            </a:pPr>
            <a:r>
              <a:rPr lang="en-US" sz="2400" dirty="0" smtClean="0"/>
              <a:t>Nuts: 82% </a:t>
            </a:r>
          </a:p>
          <a:p>
            <a:pPr lvl="2" eaLnBrk="1" hangingPunct="1">
              <a:lnSpc>
                <a:spcPct val="80000"/>
              </a:lnSpc>
              <a:spcBef>
                <a:spcPct val="25000"/>
              </a:spcBef>
            </a:pPr>
            <a:r>
              <a:rPr lang="en-US" sz="2000" dirty="0" smtClean="0"/>
              <a:t>No single type of nut predominates</a:t>
            </a:r>
          </a:p>
          <a:p>
            <a:pPr marL="749300" lvl="1" indent="-292100" eaLnBrk="1" hangingPunct="1">
              <a:lnSpc>
                <a:spcPct val="80000"/>
              </a:lnSpc>
              <a:spcBef>
                <a:spcPct val="25000"/>
              </a:spcBef>
            </a:pPr>
            <a:r>
              <a:rPr lang="en-US" sz="2400" dirty="0" smtClean="0"/>
              <a:t>Chickpeas: 84% </a:t>
            </a:r>
          </a:p>
          <a:p>
            <a:pPr lvl="2" eaLnBrk="1" hangingPunct="1">
              <a:lnSpc>
                <a:spcPct val="80000"/>
              </a:lnSpc>
              <a:spcBef>
                <a:spcPct val="25000"/>
              </a:spcBef>
            </a:pPr>
            <a:r>
              <a:rPr lang="en-US" sz="2000" dirty="0" smtClean="0"/>
              <a:t>no single type predominates</a:t>
            </a:r>
          </a:p>
          <a:p>
            <a:pPr marL="749300" lvl="1" indent="-292100" eaLnBrk="1" hangingPunct="1">
              <a:lnSpc>
                <a:spcPct val="80000"/>
              </a:lnSpc>
              <a:spcBef>
                <a:spcPct val="25000"/>
              </a:spcBef>
            </a:pPr>
            <a:r>
              <a:rPr lang="en-US" sz="2400" dirty="0" smtClean="0"/>
              <a:t>Yogurt: 86%</a:t>
            </a:r>
          </a:p>
          <a:p>
            <a:pPr marL="749300" lvl="1" indent="-292100">
              <a:lnSpc>
                <a:spcPct val="80000"/>
              </a:lnSpc>
              <a:spcBef>
                <a:spcPct val="25000"/>
              </a:spcBef>
            </a:pPr>
            <a:r>
              <a:rPr lang="en-US" sz="2400" dirty="0" smtClean="0"/>
              <a:t> </a:t>
            </a:r>
            <a:r>
              <a:rPr lang="en-US" sz="2400" dirty="0"/>
              <a:t>Four unrelated cases </a:t>
            </a:r>
            <a:r>
              <a:rPr lang="en-US" sz="2400" dirty="0" smtClean="0"/>
              <a:t>eating at </a:t>
            </a:r>
            <a:r>
              <a:rPr lang="en-US" sz="2400" dirty="0"/>
              <a:t>the same </a:t>
            </a:r>
            <a:r>
              <a:rPr lang="en-US" sz="2400" dirty="0" err="1"/>
              <a:t>Anganwadi</a:t>
            </a:r>
            <a:r>
              <a:rPr lang="en-US" sz="2400" dirty="0"/>
              <a:t> </a:t>
            </a:r>
            <a:r>
              <a:rPr lang="en-US" sz="2400" dirty="0" smtClean="0"/>
              <a:t>were </a:t>
            </a:r>
            <a:r>
              <a:rPr lang="en-US" sz="2400" dirty="0"/>
              <a:t>asked about </a:t>
            </a:r>
            <a:r>
              <a:rPr lang="en-US" sz="2400" dirty="0" smtClean="0"/>
              <a:t>the meal they ate there</a:t>
            </a:r>
            <a:endParaRPr lang="en-US" sz="2400" dirty="0"/>
          </a:p>
          <a:p>
            <a:pPr lvl="2">
              <a:lnSpc>
                <a:spcPct val="80000"/>
              </a:lnSpc>
              <a:spcBef>
                <a:spcPct val="25000"/>
              </a:spcBef>
              <a:buFontTx/>
              <a:buChar char="–"/>
            </a:pPr>
            <a:r>
              <a:rPr lang="en-US" sz="2000" dirty="0" smtClean="0"/>
              <a:t>All </a:t>
            </a:r>
            <a:r>
              <a:rPr lang="en-US" sz="2000" dirty="0"/>
              <a:t>had </a:t>
            </a:r>
            <a:r>
              <a:rPr lang="en-US" sz="2000" dirty="0" smtClean="0"/>
              <a:t>a meal consisting of rice</a:t>
            </a:r>
            <a:r>
              <a:rPr lang="en-US" sz="2000" dirty="0"/>
              <a:t>, dal, cucumber salad, and </a:t>
            </a:r>
            <a:r>
              <a:rPr lang="en-US" sz="2000" dirty="0" err="1"/>
              <a:t>raita</a:t>
            </a:r>
            <a:endParaRPr lang="en-US" sz="2000" dirty="0"/>
          </a:p>
          <a:p>
            <a:pPr marL="914400" lvl="2" indent="0">
              <a:lnSpc>
                <a:spcPct val="80000"/>
              </a:lnSpc>
              <a:spcBef>
                <a:spcPct val="25000"/>
              </a:spcBef>
              <a:buNone/>
            </a:pPr>
            <a:endParaRPr lang="en-US" sz="1800" dirty="0"/>
          </a:p>
          <a:p>
            <a:pPr marL="749300" lvl="1" indent="-292100" eaLnBrk="1" hangingPunct="1">
              <a:lnSpc>
                <a:spcPct val="80000"/>
              </a:lnSpc>
              <a:spcBef>
                <a:spcPct val="25000"/>
              </a:spcBef>
            </a:pPr>
            <a:endParaRPr lang="en-US" sz="1800" dirty="0" smtClean="0"/>
          </a:p>
          <a:p>
            <a:pPr marL="749300" lvl="1" indent="-292100" eaLnBrk="1" hangingPunct="1">
              <a:lnSpc>
                <a:spcPct val="80000"/>
              </a:lnSpc>
              <a:spcBef>
                <a:spcPct val="25000"/>
              </a:spcBef>
            </a:pPr>
            <a:endParaRPr lang="en-US" sz="2400" dirty="0" smtClean="0"/>
          </a:p>
        </p:txBody>
      </p:sp>
      <p:sp>
        <p:nvSpPr>
          <p:cNvPr id="457732" name="Line 4"/>
          <p:cNvSpPr>
            <a:spLocks noChangeShapeType="1"/>
          </p:cNvSpPr>
          <p:nvPr/>
        </p:nvSpPr>
        <p:spPr bwMode="auto">
          <a:xfrm>
            <a:off x="762000" y="1143000"/>
            <a:ext cx="7620000" cy="0"/>
          </a:xfrm>
          <a:prstGeom prst="line">
            <a:avLst/>
          </a:prstGeom>
          <a:noFill/>
          <a:ln w="9525">
            <a:solidFill>
              <a:schemeClr val="tx1"/>
            </a:solidFill>
            <a:round/>
            <a:headEnd/>
            <a:tailEnd/>
          </a:ln>
        </p:spPr>
        <p:txBody>
          <a:bodyPr/>
          <a:lstStyle/>
          <a:p>
            <a:endParaRPr lang="en-US"/>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35</a:t>
            </a:fld>
            <a:endParaRPr lang="en-US"/>
          </a:p>
        </p:txBody>
      </p:sp>
    </p:spTree>
    <p:extLst>
      <p:ext uri="{BB962C8B-B14F-4D97-AF65-F5344CB8AC3E}">
        <p14:creationId xmlns:p14="http://schemas.microsoft.com/office/powerpoint/2010/main" val="551559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HUS cluster in </a:t>
            </a:r>
            <a:r>
              <a:rPr lang="en-US" dirty="0" err="1" smtClean="0"/>
              <a:t>Razi</a:t>
            </a:r>
            <a:endParaRPr lang="en-US" dirty="0"/>
          </a:p>
        </p:txBody>
      </p:sp>
      <p:sp>
        <p:nvSpPr>
          <p:cNvPr id="4" name="Content Placeholder 3"/>
          <p:cNvSpPr>
            <a:spLocks noGrp="1"/>
          </p:cNvSpPr>
          <p:nvPr>
            <p:ph idx="1"/>
          </p:nvPr>
        </p:nvSpPr>
        <p:spPr/>
        <p:txBody>
          <a:bodyPr>
            <a:normAutofit/>
          </a:bodyPr>
          <a:lstStyle/>
          <a:p>
            <a:pPr marL="349250" indent="-292100">
              <a:lnSpc>
                <a:spcPct val="80000"/>
              </a:lnSpc>
              <a:spcBef>
                <a:spcPct val="25000"/>
              </a:spcBef>
            </a:pPr>
            <a:r>
              <a:rPr lang="en-US" dirty="0" smtClean="0"/>
              <a:t>Health officials interviewed 6 of 8 hospitalized cases</a:t>
            </a:r>
          </a:p>
          <a:p>
            <a:pPr marL="749300" lvl="1" indent="-292100">
              <a:lnSpc>
                <a:spcPct val="80000"/>
              </a:lnSpc>
              <a:spcBef>
                <a:spcPct val="25000"/>
              </a:spcBef>
            </a:pPr>
            <a:r>
              <a:rPr lang="en-US" dirty="0" smtClean="0"/>
              <a:t>3 reported eating at 2 different sandwich shops serving </a:t>
            </a:r>
            <a:r>
              <a:rPr lang="en-US" dirty="0" err="1" smtClean="0"/>
              <a:t>kofta</a:t>
            </a:r>
            <a:r>
              <a:rPr lang="en-US" dirty="0" smtClean="0"/>
              <a:t> and </a:t>
            </a:r>
            <a:r>
              <a:rPr lang="en-US" dirty="0" err="1" smtClean="0"/>
              <a:t>shawarma</a:t>
            </a:r>
            <a:endParaRPr lang="en-US" dirty="0" smtClean="0"/>
          </a:p>
          <a:p>
            <a:pPr marL="1149350" lvl="2" indent="-292100">
              <a:lnSpc>
                <a:spcPct val="80000"/>
              </a:lnSpc>
              <a:spcBef>
                <a:spcPct val="25000"/>
              </a:spcBef>
            </a:pPr>
            <a:r>
              <a:rPr lang="en-US" dirty="0" smtClean="0"/>
              <a:t>Shop A: veal/lamb </a:t>
            </a:r>
            <a:r>
              <a:rPr lang="en-US" dirty="0" err="1" smtClean="0"/>
              <a:t>kofta</a:t>
            </a:r>
            <a:r>
              <a:rPr lang="en-US" dirty="0" smtClean="0"/>
              <a:t> with all toppings</a:t>
            </a:r>
          </a:p>
          <a:p>
            <a:pPr marL="1149350" lvl="2" indent="-292100">
              <a:lnSpc>
                <a:spcPct val="80000"/>
              </a:lnSpc>
              <a:spcBef>
                <a:spcPct val="25000"/>
              </a:spcBef>
            </a:pPr>
            <a:r>
              <a:rPr lang="en-US" dirty="0"/>
              <a:t>Shop </a:t>
            </a:r>
            <a:r>
              <a:rPr lang="en-US" dirty="0" smtClean="0"/>
              <a:t>B: one chicken </a:t>
            </a:r>
            <a:r>
              <a:rPr lang="en-US" dirty="0" err="1" smtClean="0"/>
              <a:t>shawarma</a:t>
            </a:r>
            <a:r>
              <a:rPr lang="en-US" dirty="0" smtClean="0"/>
              <a:t> with all toppings; one lamb </a:t>
            </a:r>
            <a:r>
              <a:rPr lang="en-US" dirty="0" err="1" smtClean="0"/>
              <a:t>kofta</a:t>
            </a:r>
            <a:r>
              <a:rPr lang="en-US" dirty="0" smtClean="0"/>
              <a:t>, but never eats any of the vegetable toppings</a:t>
            </a:r>
          </a:p>
          <a:p>
            <a:pPr marL="749300" lvl="1" indent="-292100">
              <a:lnSpc>
                <a:spcPct val="80000"/>
              </a:lnSpc>
              <a:spcBef>
                <a:spcPct val="25000"/>
              </a:spcBef>
            </a:pPr>
            <a:endParaRPr lang="en-US" dirty="0"/>
          </a:p>
          <a:p>
            <a:endParaRPr lang="en-US" dirty="0"/>
          </a:p>
        </p:txBody>
      </p:sp>
      <p:sp>
        <p:nvSpPr>
          <p:cNvPr id="6" name="Footer Placeholder 5"/>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7" name="Slide Number Placeholder 6"/>
          <p:cNvSpPr>
            <a:spLocks noGrp="1"/>
          </p:cNvSpPr>
          <p:nvPr>
            <p:ph type="sldNum" sz="quarter" idx="12"/>
          </p:nvPr>
        </p:nvSpPr>
        <p:spPr/>
        <p:txBody>
          <a:bodyPr/>
          <a:lstStyle/>
          <a:p>
            <a:fld id="{33DA14DE-D3C7-4E74-92AB-C5693D9E37A3}" type="slidenum">
              <a:rPr lang="en-US" smtClean="0"/>
              <a:t>36</a:t>
            </a:fld>
            <a:endParaRPr lang="en-US"/>
          </a:p>
        </p:txBody>
      </p:sp>
    </p:spTree>
    <p:extLst>
      <p:ext uri="{BB962C8B-B14F-4D97-AF65-F5344CB8AC3E}">
        <p14:creationId xmlns:p14="http://schemas.microsoft.com/office/powerpoint/2010/main" val="3686613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Lab results for HUS cluster</a:t>
            </a:r>
            <a:endParaRPr lang="en-US" dirty="0"/>
          </a:p>
        </p:txBody>
      </p:sp>
      <p:sp>
        <p:nvSpPr>
          <p:cNvPr id="6" name="Content Placeholder 5"/>
          <p:cNvSpPr>
            <a:spLocks noGrp="1"/>
          </p:cNvSpPr>
          <p:nvPr>
            <p:ph idx="1"/>
          </p:nvPr>
        </p:nvSpPr>
        <p:spPr/>
        <p:txBody>
          <a:bodyPr/>
          <a:lstStyle/>
          <a:p>
            <a:r>
              <a:rPr lang="en-US" dirty="0" smtClean="0"/>
              <a:t>PFGE results indicate that patient isolates from the HUS cluster match the main outbreak pattern (</a:t>
            </a:r>
            <a:r>
              <a:rPr lang="en-US" dirty="0"/>
              <a:t>EXHX01.0026 / </a:t>
            </a:r>
            <a:r>
              <a:rPr lang="en-US" dirty="0" smtClean="0"/>
              <a:t>EXHA26.0005)</a:t>
            </a:r>
          </a:p>
          <a:p>
            <a:r>
              <a:rPr lang="en-US" dirty="0" smtClean="0"/>
              <a:t>Toxin profile also matches (</a:t>
            </a:r>
            <a:r>
              <a:rPr lang="en-US" i="1" dirty="0" smtClean="0"/>
              <a:t>stx</a:t>
            </a:r>
            <a:r>
              <a:rPr lang="en-US" dirty="0" smtClean="0"/>
              <a:t>2 only)</a:t>
            </a:r>
            <a:endParaRPr lang="en-US" dirty="0"/>
          </a:p>
        </p:txBody>
      </p:sp>
      <p:sp>
        <p:nvSpPr>
          <p:cNvPr id="3" name="Footer Placeholder 2"/>
          <p:cNvSpPr>
            <a:spLocks noGrp="1"/>
          </p:cNvSpPr>
          <p:nvPr>
            <p:ph type="ftr" sz="quarter" idx="11"/>
          </p:nvPr>
        </p:nvSpPr>
        <p:spPr/>
        <p:txBody>
          <a:bodyPr/>
          <a:lstStyle/>
          <a:p>
            <a:pPr>
              <a:defRPr/>
            </a:pPr>
            <a:r>
              <a:rPr lang="en-US" smtClean="0"/>
              <a:t>These data are for training purposes only and do not represent factual events</a:t>
            </a:r>
            <a:endParaRPr lang="en-US"/>
          </a:p>
        </p:txBody>
      </p:sp>
      <p:sp>
        <p:nvSpPr>
          <p:cNvPr id="4" name="Slide Number Placeholder 3"/>
          <p:cNvSpPr>
            <a:spLocks noGrp="1"/>
          </p:cNvSpPr>
          <p:nvPr>
            <p:ph type="sldNum" sz="quarter" idx="12"/>
          </p:nvPr>
        </p:nvSpPr>
        <p:spPr/>
        <p:txBody>
          <a:bodyPr/>
          <a:lstStyle/>
          <a:p>
            <a:pPr>
              <a:defRPr/>
            </a:pPr>
            <a:fld id="{11D11309-666C-4AC7-9B32-4339E90E2CB9}" type="slidenum">
              <a:rPr lang="en-US" smtClean="0"/>
              <a:pPr>
                <a:defRPr/>
              </a:pPr>
              <a:t>37</a:t>
            </a:fld>
            <a:endParaRPr lang="en-US"/>
          </a:p>
        </p:txBody>
      </p:sp>
    </p:spTree>
    <p:extLst>
      <p:ext uri="{BB962C8B-B14F-4D97-AF65-F5344CB8AC3E}">
        <p14:creationId xmlns:p14="http://schemas.microsoft.com/office/powerpoint/2010/main" val="2603635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0" y="0"/>
            <a:ext cx="9144000" cy="1143000"/>
          </a:xfrm>
        </p:spPr>
        <p:txBody>
          <a:bodyPr>
            <a:normAutofit/>
          </a:bodyPr>
          <a:lstStyle/>
          <a:p>
            <a:pPr eaLnBrk="1" hangingPunct="1"/>
            <a:r>
              <a:rPr lang="en-US" sz="3600" dirty="0" smtClean="0"/>
              <a:t>Panel Discussion </a:t>
            </a:r>
            <a:r>
              <a:rPr lang="en-US" sz="3600" dirty="0" err="1" smtClean="0"/>
              <a:t>IIb</a:t>
            </a:r>
            <a:endParaRPr lang="en-US" sz="3600" dirty="0" smtClean="0"/>
          </a:p>
        </p:txBody>
      </p:sp>
      <p:sp>
        <p:nvSpPr>
          <p:cNvPr id="467971" name="Rectangle 3"/>
          <p:cNvSpPr>
            <a:spLocks noGrp="1" noChangeArrowheads="1"/>
          </p:cNvSpPr>
          <p:nvPr>
            <p:ph type="body" idx="1"/>
          </p:nvPr>
        </p:nvSpPr>
        <p:spPr>
          <a:xfrm>
            <a:off x="228600" y="1219200"/>
            <a:ext cx="8534400" cy="5334000"/>
          </a:xfrm>
        </p:spPr>
        <p:txBody>
          <a:bodyPr>
            <a:normAutofit fontScale="92500" lnSpcReduction="20000"/>
          </a:bodyPr>
          <a:lstStyle/>
          <a:p>
            <a:pPr>
              <a:spcBef>
                <a:spcPts val="500"/>
              </a:spcBef>
            </a:pPr>
            <a:r>
              <a:rPr lang="en-US" sz="2400" dirty="0" smtClean="0"/>
              <a:t>Is this an outbreak?</a:t>
            </a:r>
          </a:p>
          <a:p>
            <a:pPr>
              <a:spcBef>
                <a:spcPts val="500"/>
              </a:spcBef>
            </a:pPr>
            <a:r>
              <a:rPr lang="en-US" sz="2400" dirty="0" smtClean="0"/>
              <a:t>What is the case definition?</a:t>
            </a:r>
          </a:p>
          <a:p>
            <a:pPr>
              <a:spcBef>
                <a:spcPts val="500"/>
              </a:spcBef>
            </a:pPr>
            <a:r>
              <a:rPr lang="en-US" sz="2400" dirty="0" smtClean="0"/>
              <a:t>What does the shape of the </a:t>
            </a:r>
            <a:r>
              <a:rPr lang="en-US" sz="2400" dirty="0" err="1" smtClean="0"/>
              <a:t>epi</a:t>
            </a:r>
            <a:r>
              <a:rPr lang="en-US" sz="2400" dirty="0" smtClean="0"/>
              <a:t> curve tell us about the hypothesis (if anything)?</a:t>
            </a:r>
          </a:p>
          <a:p>
            <a:pPr>
              <a:spcBef>
                <a:spcPts val="500"/>
              </a:spcBef>
            </a:pPr>
            <a:r>
              <a:rPr lang="en-US" sz="2400" dirty="0" smtClean="0"/>
              <a:t>What type of epidemiologic follow-up?</a:t>
            </a:r>
          </a:p>
          <a:p>
            <a:pPr lvl="1">
              <a:spcBef>
                <a:spcPts val="500"/>
              </a:spcBef>
            </a:pPr>
            <a:r>
              <a:rPr lang="en-US" sz="2000" dirty="0" smtClean="0"/>
              <a:t>Analytic studies</a:t>
            </a:r>
          </a:p>
          <a:p>
            <a:pPr lvl="1">
              <a:spcBef>
                <a:spcPts val="500"/>
              </a:spcBef>
            </a:pPr>
            <a:r>
              <a:rPr lang="en-US" sz="2000" dirty="0" smtClean="0"/>
              <a:t>Comparison studies (what)</a:t>
            </a:r>
          </a:p>
          <a:p>
            <a:pPr>
              <a:spcBef>
                <a:spcPts val="500"/>
              </a:spcBef>
            </a:pPr>
            <a:r>
              <a:rPr lang="en-US" sz="2400" dirty="0"/>
              <a:t>Can engaging industry be helpful? How?</a:t>
            </a:r>
          </a:p>
          <a:p>
            <a:pPr>
              <a:spcBef>
                <a:spcPts val="500"/>
              </a:spcBef>
            </a:pPr>
            <a:r>
              <a:rPr lang="en-US" sz="2400" dirty="0" smtClean="0"/>
              <a:t>Food testing</a:t>
            </a:r>
          </a:p>
          <a:p>
            <a:pPr lvl="1">
              <a:spcBef>
                <a:spcPts val="500"/>
              </a:spcBef>
            </a:pPr>
            <a:r>
              <a:rPr lang="en-US" sz="2000" dirty="0" smtClean="0"/>
              <a:t>What do we test, if anything?</a:t>
            </a:r>
          </a:p>
          <a:p>
            <a:pPr>
              <a:spcBef>
                <a:spcPts val="500"/>
              </a:spcBef>
            </a:pPr>
            <a:r>
              <a:rPr lang="en-US" sz="2400" dirty="0" smtClean="0"/>
              <a:t>Communication</a:t>
            </a:r>
          </a:p>
          <a:p>
            <a:pPr lvl="1">
              <a:lnSpc>
                <a:spcPct val="90000"/>
              </a:lnSpc>
            </a:pPr>
            <a:r>
              <a:rPr lang="en-US" sz="2000" dirty="0" smtClean="0"/>
              <a:t>Lab/</a:t>
            </a:r>
            <a:r>
              <a:rPr lang="en-US" sz="2000" dirty="0" err="1" smtClean="0"/>
              <a:t>Epi</a:t>
            </a:r>
            <a:endParaRPr lang="en-US" sz="2000" dirty="0" smtClean="0"/>
          </a:p>
          <a:p>
            <a:pPr lvl="1">
              <a:lnSpc>
                <a:spcPct val="90000"/>
              </a:lnSpc>
            </a:pPr>
            <a:r>
              <a:rPr lang="en-US" sz="2000" dirty="0" smtClean="0"/>
              <a:t>Public </a:t>
            </a:r>
            <a:r>
              <a:rPr lang="en-US" sz="2000" dirty="0"/>
              <a:t>health notification? </a:t>
            </a:r>
          </a:p>
          <a:p>
            <a:pPr lvl="2">
              <a:lnSpc>
                <a:spcPct val="90000"/>
              </a:lnSpc>
            </a:pPr>
            <a:r>
              <a:rPr lang="en-US" sz="1800" dirty="0"/>
              <a:t>Local</a:t>
            </a:r>
          </a:p>
          <a:p>
            <a:pPr lvl="2">
              <a:lnSpc>
                <a:spcPct val="90000"/>
              </a:lnSpc>
            </a:pPr>
            <a:r>
              <a:rPr lang="en-US" sz="1800" dirty="0"/>
              <a:t>National</a:t>
            </a:r>
          </a:p>
          <a:p>
            <a:pPr lvl="2">
              <a:lnSpc>
                <a:spcPct val="90000"/>
              </a:lnSpc>
            </a:pPr>
            <a:r>
              <a:rPr lang="en-US" sz="1800" dirty="0"/>
              <a:t>International</a:t>
            </a:r>
          </a:p>
          <a:p>
            <a:pPr lvl="1">
              <a:spcBef>
                <a:spcPts val="500"/>
              </a:spcBef>
            </a:pPr>
            <a:r>
              <a:rPr lang="en-US" sz="2000" dirty="0" smtClean="0"/>
              <a:t>Does the public need to be informed</a:t>
            </a:r>
          </a:p>
          <a:p>
            <a:pPr lvl="2">
              <a:spcBef>
                <a:spcPts val="500"/>
              </a:spcBef>
            </a:pPr>
            <a:r>
              <a:rPr lang="en-US" sz="1800" dirty="0" smtClean="0"/>
              <a:t>If so, what/how?</a:t>
            </a:r>
          </a:p>
        </p:txBody>
      </p:sp>
      <p:sp>
        <p:nvSpPr>
          <p:cNvPr id="2" name="Footer Placeholder 1"/>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3" name="Slide Number Placeholder 2"/>
          <p:cNvSpPr>
            <a:spLocks noGrp="1"/>
          </p:cNvSpPr>
          <p:nvPr>
            <p:ph type="sldNum" sz="quarter" idx="12"/>
          </p:nvPr>
        </p:nvSpPr>
        <p:spPr/>
        <p:txBody>
          <a:bodyPr/>
          <a:lstStyle/>
          <a:p>
            <a:fld id="{33DA14DE-D3C7-4E74-92AB-C5693D9E37A3}" type="slidenum">
              <a:rPr lang="en-US" smtClean="0"/>
              <a:t>38</a:t>
            </a:fld>
            <a:endParaRPr lang="en-US"/>
          </a:p>
        </p:txBody>
      </p:sp>
    </p:spTree>
    <p:extLst>
      <p:ext uri="{BB962C8B-B14F-4D97-AF65-F5344CB8AC3E}">
        <p14:creationId xmlns:p14="http://schemas.microsoft.com/office/powerpoint/2010/main" val="2385641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ctrTitle"/>
          </p:nvPr>
        </p:nvSpPr>
        <p:spPr>
          <a:xfrm>
            <a:off x="0" y="2130425"/>
            <a:ext cx="9144000" cy="1470025"/>
          </a:xfrm>
        </p:spPr>
        <p:txBody>
          <a:bodyPr/>
          <a:lstStyle/>
          <a:p>
            <a:pPr eaLnBrk="1" hangingPunct="1"/>
            <a:r>
              <a:rPr lang="en-US" sz="3600" b="1" smtClean="0"/>
              <a:t>Part 3: Resolution/Deceleration</a:t>
            </a:r>
          </a:p>
        </p:txBody>
      </p:sp>
      <p:sp>
        <p:nvSpPr>
          <p:cNvPr id="3" name="Footer Placeholder 2"/>
          <p:cNvSpPr>
            <a:spLocks noGrp="1"/>
          </p:cNvSpPr>
          <p:nvPr>
            <p:ph type="ftr" sz="quarter" idx="11"/>
          </p:nvPr>
        </p:nvSpPr>
        <p:spPr/>
        <p:txBody>
          <a:bodyPr/>
          <a:lstStyle/>
          <a:p>
            <a:r>
              <a:rPr lang="en-US" smtClean="0"/>
              <a:t>These data are for training purposes only and do not represent factual events</a:t>
            </a:r>
            <a:endParaRPr lang="en-US" dirty="0"/>
          </a:p>
        </p:txBody>
      </p:sp>
      <p:sp>
        <p:nvSpPr>
          <p:cNvPr id="4" name="Slide Number Placeholder 3"/>
          <p:cNvSpPr>
            <a:spLocks noGrp="1"/>
          </p:cNvSpPr>
          <p:nvPr>
            <p:ph type="sldNum" sz="quarter" idx="12"/>
          </p:nvPr>
        </p:nvSpPr>
        <p:spPr/>
        <p:txBody>
          <a:bodyPr/>
          <a:lstStyle/>
          <a:p>
            <a:fld id="{33DA14DE-D3C7-4E74-92AB-C5693D9E37A3}" type="slidenum">
              <a:rPr lang="en-US" smtClean="0"/>
              <a:pPr/>
              <a:t>39</a:t>
            </a:fld>
            <a:endParaRPr lang="en-US"/>
          </a:p>
        </p:txBody>
      </p:sp>
    </p:spTree>
    <p:extLst>
      <p:ext uri="{BB962C8B-B14F-4D97-AF65-F5344CB8AC3E}">
        <p14:creationId xmlns:p14="http://schemas.microsoft.com/office/powerpoint/2010/main" val="1591120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6" name="Footer Placeholder 5"/>
          <p:cNvSpPr>
            <a:spLocks noGrp="1"/>
          </p:cNvSpPr>
          <p:nvPr>
            <p:ph type="ftr" sz="quarter" idx="11"/>
          </p:nvPr>
        </p:nvSpPr>
        <p:spPr/>
        <p:txBody>
          <a:bodyPr/>
          <a:lstStyle/>
          <a:p>
            <a:r>
              <a:rPr lang="en-US" dirty="0" smtClean="0"/>
              <a:t>These data are for training purposes only and do not represent factual events</a:t>
            </a:r>
            <a:endParaRPr lang="en-US" dirty="0"/>
          </a:p>
        </p:txBody>
      </p:sp>
      <p:sp>
        <p:nvSpPr>
          <p:cNvPr id="7" name="Slide Number Placeholder 6"/>
          <p:cNvSpPr>
            <a:spLocks noGrp="1"/>
          </p:cNvSpPr>
          <p:nvPr>
            <p:ph type="sldNum" sz="quarter" idx="12"/>
          </p:nvPr>
        </p:nvSpPr>
        <p:spPr/>
        <p:txBody>
          <a:bodyPr/>
          <a:lstStyle/>
          <a:p>
            <a:fld id="{33DA14DE-D3C7-4E74-92AB-C5693D9E37A3}" type="slidenum">
              <a:rPr lang="en-US" smtClean="0"/>
              <a:t>4</a:t>
            </a:fld>
            <a:endParaRPr lang="en-US" dirty="0"/>
          </a:p>
        </p:txBody>
      </p:sp>
    </p:spTree>
    <p:extLst>
      <p:ext uri="{BB962C8B-B14F-4D97-AF65-F5344CB8AC3E}">
        <p14:creationId xmlns:p14="http://schemas.microsoft.com/office/powerpoint/2010/main" val="1259131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definition</a:t>
            </a:r>
            <a:endParaRPr lang="en-US" dirty="0"/>
          </a:p>
        </p:txBody>
      </p:sp>
      <p:sp>
        <p:nvSpPr>
          <p:cNvPr id="3" name="Content Placeholder 2"/>
          <p:cNvSpPr>
            <a:spLocks noGrp="1"/>
          </p:cNvSpPr>
          <p:nvPr>
            <p:ph idx="1"/>
          </p:nvPr>
        </p:nvSpPr>
        <p:spPr/>
        <p:txBody>
          <a:bodyPr>
            <a:normAutofit/>
          </a:bodyPr>
          <a:lstStyle/>
          <a:p>
            <a:r>
              <a:rPr lang="en-US" dirty="0" smtClean="0"/>
              <a:t>Confirmed</a:t>
            </a:r>
          </a:p>
          <a:p>
            <a:pPr lvl="1"/>
            <a:r>
              <a:rPr lang="en-US" dirty="0" smtClean="0"/>
              <a:t>A person with </a:t>
            </a:r>
            <a:r>
              <a:rPr lang="en-US" i="1" dirty="0" smtClean="0"/>
              <a:t>E. coli O157 i</a:t>
            </a:r>
            <a:r>
              <a:rPr lang="en-US" dirty="0" smtClean="0"/>
              <a:t>nfection with illness onset from February 15, 2012 to present, </a:t>
            </a:r>
            <a:r>
              <a:rPr lang="en-US" b="1" dirty="0" smtClean="0"/>
              <a:t>and</a:t>
            </a:r>
          </a:p>
          <a:p>
            <a:pPr lvl="1"/>
            <a:r>
              <a:rPr lang="en-US" dirty="0" smtClean="0"/>
              <a:t>with isolate matching PFGE </a:t>
            </a:r>
            <a:r>
              <a:rPr lang="en-US" i="1" dirty="0" err="1" smtClean="0"/>
              <a:t>Xba</a:t>
            </a:r>
            <a:r>
              <a:rPr lang="en-US" dirty="0" err="1" smtClean="0"/>
              <a:t>I</a:t>
            </a:r>
            <a:r>
              <a:rPr lang="en-US" dirty="0" smtClean="0"/>
              <a:t> pattern EXHX01.0026</a:t>
            </a:r>
          </a:p>
          <a:p>
            <a:r>
              <a:rPr lang="en-US" dirty="0"/>
              <a:t>Suspect</a:t>
            </a:r>
          </a:p>
          <a:p>
            <a:pPr lvl="1"/>
            <a:r>
              <a:rPr lang="en-US" dirty="0"/>
              <a:t> </a:t>
            </a:r>
            <a:r>
              <a:rPr lang="en-US" dirty="0" smtClean="0"/>
              <a:t>A person with either HUS or diarrheal illness confirmed as Shiga toxin-positive based on laboratory testing (PFGE pending or not available)</a:t>
            </a:r>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40</a:t>
            </a:fld>
            <a:endParaRPr lang="en-US"/>
          </a:p>
        </p:txBody>
      </p:sp>
    </p:spTree>
    <p:extLst>
      <p:ext uri="{BB962C8B-B14F-4D97-AF65-F5344CB8AC3E}">
        <p14:creationId xmlns:p14="http://schemas.microsoft.com/office/powerpoint/2010/main" val="10828148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Menu-level Comparisons</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smtClean="0"/>
              <a:t>A total of 7 </a:t>
            </a:r>
            <a:r>
              <a:rPr lang="en-US" dirty="0"/>
              <a:t>cases in </a:t>
            </a:r>
            <a:r>
              <a:rPr lang="en-US" dirty="0" err="1"/>
              <a:t>Razi</a:t>
            </a:r>
            <a:r>
              <a:rPr lang="en-US" dirty="0"/>
              <a:t> report </a:t>
            </a:r>
            <a:r>
              <a:rPr lang="en-US" dirty="0" smtClean="0"/>
              <a:t>eating sandwich wraps from 2 different shops</a:t>
            </a:r>
          </a:p>
          <a:p>
            <a:pPr marL="749300" lvl="1" indent="-292100">
              <a:lnSpc>
                <a:spcPct val="120000"/>
              </a:lnSpc>
              <a:spcBef>
                <a:spcPct val="25000"/>
              </a:spcBef>
            </a:pPr>
            <a:r>
              <a:rPr lang="en-US" dirty="0" smtClean="0"/>
              <a:t>Shop </a:t>
            </a:r>
            <a:r>
              <a:rPr lang="en-US" dirty="0"/>
              <a:t>A: </a:t>
            </a:r>
            <a:r>
              <a:rPr lang="en-US" dirty="0" smtClean="0"/>
              <a:t>2 cases report eating veal/lamb </a:t>
            </a:r>
            <a:r>
              <a:rPr lang="en-US" dirty="0" err="1"/>
              <a:t>kofta</a:t>
            </a:r>
            <a:r>
              <a:rPr lang="en-US" dirty="0"/>
              <a:t> with all </a:t>
            </a:r>
            <a:r>
              <a:rPr lang="en-US" dirty="0" smtClean="0"/>
              <a:t>toppings; 2 cases report eating chicken </a:t>
            </a:r>
            <a:r>
              <a:rPr lang="en-US" dirty="0" err="1"/>
              <a:t>shawarma</a:t>
            </a:r>
            <a:r>
              <a:rPr lang="en-US" dirty="0"/>
              <a:t> with all </a:t>
            </a:r>
            <a:r>
              <a:rPr lang="en-US" dirty="0" smtClean="0"/>
              <a:t>toppings</a:t>
            </a:r>
          </a:p>
          <a:p>
            <a:pPr marL="1149350" lvl="2" indent="-292100">
              <a:lnSpc>
                <a:spcPct val="120000"/>
              </a:lnSpc>
              <a:spcBef>
                <a:spcPct val="25000"/>
              </a:spcBef>
            </a:pPr>
            <a:r>
              <a:rPr lang="en-US" dirty="0"/>
              <a:t>meal dates between </a:t>
            </a:r>
            <a:r>
              <a:rPr lang="en-US" dirty="0" smtClean="0"/>
              <a:t>6 </a:t>
            </a:r>
            <a:r>
              <a:rPr lang="en-US" dirty="0"/>
              <a:t>April and 10 April</a:t>
            </a:r>
          </a:p>
          <a:p>
            <a:pPr marL="749300" lvl="1" indent="-292100">
              <a:lnSpc>
                <a:spcPct val="120000"/>
              </a:lnSpc>
              <a:spcBef>
                <a:spcPct val="25000"/>
              </a:spcBef>
            </a:pPr>
            <a:r>
              <a:rPr lang="en-US" dirty="0"/>
              <a:t>Shop B: </a:t>
            </a:r>
            <a:r>
              <a:rPr lang="en-US" dirty="0" smtClean="0"/>
              <a:t>two cases report eating </a:t>
            </a:r>
            <a:r>
              <a:rPr lang="en-US" dirty="0"/>
              <a:t>chicken </a:t>
            </a:r>
            <a:r>
              <a:rPr lang="en-US" dirty="0" err="1"/>
              <a:t>shawarma</a:t>
            </a:r>
            <a:r>
              <a:rPr lang="en-US" dirty="0"/>
              <a:t> with all toppings; one lamb </a:t>
            </a:r>
            <a:r>
              <a:rPr lang="en-US" dirty="0" err="1"/>
              <a:t>kofta</a:t>
            </a:r>
            <a:r>
              <a:rPr lang="en-US" dirty="0"/>
              <a:t>, but never eats any of the vegetable </a:t>
            </a:r>
            <a:r>
              <a:rPr lang="en-US" dirty="0" smtClean="0"/>
              <a:t>toppings</a:t>
            </a:r>
          </a:p>
          <a:p>
            <a:pPr lvl="2">
              <a:lnSpc>
                <a:spcPct val="120000"/>
              </a:lnSpc>
            </a:pPr>
            <a:r>
              <a:rPr lang="en-US" dirty="0" smtClean="0"/>
              <a:t>meal dates between 4 April and 7 April</a:t>
            </a:r>
          </a:p>
          <a:p>
            <a:pPr>
              <a:lnSpc>
                <a:spcPct val="120000"/>
              </a:lnSpc>
            </a:pPr>
            <a:r>
              <a:rPr lang="en-US" dirty="0" smtClean="0"/>
              <a:t>A total of 9 cases in </a:t>
            </a:r>
            <a:r>
              <a:rPr lang="en-US" dirty="0" err="1" smtClean="0"/>
              <a:t>Andej</a:t>
            </a:r>
            <a:r>
              <a:rPr lang="en-US" dirty="0" smtClean="0"/>
              <a:t> Village reported </a:t>
            </a:r>
            <a:r>
              <a:rPr lang="en-US" dirty="0"/>
              <a:t>eating a meal at the </a:t>
            </a:r>
            <a:r>
              <a:rPr lang="en-US" dirty="0" err="1" smtClean="0"/>
              <a:t>Anganwadi</a:t>
            </a:r>
            <a:r>
              <a:rPr lang="en-US" dirty="0" smtClean="0"/>
              <a:t> </a:t>
            </a:r>
            <a:r>
              <a:rPr lang="en-US" dirty="0" smtClean="0"/>
              <a:t>(</a:t>
            </a:r>
            <a:r>
              <a:rPr lang="en-US" dirty="0"/>
              <a:t>local community center)</a:t>
            </a:r>
            <a:endParaRPr lang="en-US" dirty="0" smtClean="0"/>
          </a:p>
          <a:p>
            <a:pPr lvl="1">
              <a:lnSpc>
                <a:spcPct val="120000"/>
              </a:lnSpc>
            </a:pPr>
            <a:r>
              <a:rPr lang="en-US" dirty="0"/>
              <a:t>All had a meal consisting of rice, dal, cucumber salad, and </a:t>
            </a:r>
            <a:r>
              <a:rPr lang="en-US" dirty="0" err="1"/>
              <a:t>raita</a:t>
            </a:r>
            <a:endParaRPr lang="en-US" dirty="0"/>
          </a:p>
          <a:p>
            <a:pPr lvl="1">
              <a:lnSpc>
                <a:spcPct val="120000"/>
              </a:lnSpc>
            </a:pPr>
            <a:r>
              <a:rPr lang="en-US" dirty="0" smtClean="0"/>
              <a:t>Meal </a:t>
            </a:r>
            <a:r>
              <a:rPr lang="en-US" dirty="0"/>
              <a:t>dates </a:t>
            </a:r>
            <a:r>
              <a:rPr lang="en-US" dirty="0" smtClean="0"/>
              <a:t>either of 2 </a:t>
            </a:r>
            <a:r>
              <a:rPr lang="en-US" dirty="0"/>
              <a:t>April </a:t>
            </a:r>
            <a:r>
              <a:rPr lang="en-US" dirty="0" smtClean="0"/>
              <a:t>or 3 </a:t>
            </a:r>
            <a:r>
              <a:rPr lang="en-US" dirty="0"/>
              <a:t>April</a:t>
            </a:r>
          </a:p>
          <a:p>
            <a:pPr>
              <a:lnSpc>
                <a:spcPct val="120000"/>
              </a:lnSpc>
            </a:pPr>
            <a:endParaRPr lang="en-US" dirty="0" smtClean="0"/>
          </a:p>
          <a:p>
            <a:pPr lvl="1">
              <a:lnSpc>
                <a:spcPct val="120000"/>
              </a:lnSpc>
            </a:pPr>
            <a:endParaRPr lang="en-US" dirty="0"/>
          </a:p>
        </p:txBody>
      </p:sp>
      <p:sp>
        <p:nvSpPr>
          <p:cNvPr id="7" name="Footer Placeholder 6"/>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8" name="Slide Number Placeholder 7"/>
          <p:cNvSpPr>
            <a:spLocks noGrp="1"/>
          </p:cNvSpPr>
          <p:nvPr>
            <p:ph type="sldNum" sz="quarter" idx="12"/>
          </p:nvPr>
        </p:nvSpPr>
        <p:spPr/>
        <p:txBody>
          <a:bodyPr/>
          <a:lstStyle/>
          <a:p>
            <a:fld id="{33DA14DE-D3C7-4E74-92AB-C5693D9E37A3}" type="slidenum">
              <a:rPr lang="en-US" smtClean="0"/>
              <a:t>41</a:t>
            </a:fld>
            <a:endParaRPr lang="en-US"/>
          </a:p>
        </p:txBody>
      </p:sp>
    </p:spTree>
    <p:extLst>
      <p:ext uri="{BB962C8B-B14F-4D97-AF65-F5344CB8AC3E}">
        <p14:creationId xmlns:p14="http://schemas.microsoft.com/office/powerpoint/2010/main" val="1102753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Ingredient-level Comparisons</a:t>
            </a:r>
            <a:endParaRPr lang="en-US" dirty="0"/>
          </a:p>
        </p:txBody>
      </p:sp>
      <p:sp>
        <p:nvSpPr>
          <p:cNvPr id="3" name="Content Placeholder 2"/>
          <p:cNvSpPr>
            <a:spLocks noGrp="1"/>
          </p:cNvSpPr>
          <p:nvPr>
            <p:ph idx="1"/>
          </p:nvPr>
        </p:nvSpPr>
        <p:spPr/>
        <p:txBody>
          <a:bodyPr>
            <a:normAutofit/>
          </a:bodyPr>
          <a:lstStyle/>
          <a:p>
            <a:r>
              <a:rPr lang="en-US" dirty="0" smtClean="0"/>
              <a:t>Recipes for each dish served at the sandwich shops and </a:t>
            </a:r>
            <a:r>
              <a:rPr lang="en-US" dirty="0" err="1" smtClean="0"/>
              <a:t>Anganwadi</a:t>
            </a:r>
            <a:r>
              <a:rPr lang="en-US" dirty="0" smtClean="0"/>
              <a:t> obtained</a:t>
            </a:r>
          </a:p>
          <a:p>
            <a:pPr lvl="1"/>
            <a:r>
              <a:rPr lang="en-US" dirty="0" smtClean="0"/>
              <a:t>Different proteins used in the meals eaten by ill people</a:t>
            </a:r>
          </a:p>
          <a:p>
            <a:pPr lvl="1"/>
            <a:r>
              <a:rPr lang="en-US" dirty="0" smtClean="0"/>
              <a:t>Common</a:t>
            </a:r>
            <a:r>
              <a:rPr lang="en-US" dirty="0"/>
              <a:t>: </a:t>
            </a:r>
            <a:r>
              <a:rPr lang="en-US" dirty="0" smtClean="0"/>
              <a:t>yogurt sauce on </a:t>
            </a:r>
            <a:r>
              <a:rPr lang="en-US" dirty="0" err="1" smtClean="0"/>
              <a:t>shawarma</a:t>
            </a:r>
            <a:r>
              <a:rPr lang="en-US" dirty="0" smtClean="0"/>
              <a:t> and </a:t>
            </a:r>
            <a:r>
              <a:rPr lang="en-US" dirty="0" err="1" smtClean="0"/>
              <a:t>raita</a:t>
            </a:r>
            <a:r>
              <a:rPr lang="en-US" dirty="0" smtClean="0"/>
              <a:t> at </a:t>
            </a:r>
            <a:r>
              <a:rPr lang="en-US" dirty="0" err="1" smtClean="0"/>
              <a:t>Anganwadi</a:t>
            </a:r>
            <a:r>
              <a:rPr lang="en-US" dirty="0" smtClean="0"/>
              <a:t>)</a:t>
            </a:r>
          </a:p>
          <a:p>
            <a:pPr lvl="1"/>
            <a:endParaRPr lang="en-US" dirty="0"/>
          </a:p>
        </p:txBody>
      </p:sp>
      <p:sp>
        <p:nvSpPr>
          <p:cNvPr id="7" name="Footer Placeholder 6"/>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8" name="Slide Number Placeholder 7"/>
          <p:cNvSpPr>
            <a:spLocks noGrp="1"/>
          </p:cNvSpPr>
          <p:nvPr>
            <p:ph type="sldNum" sz="quarter" idx="12"/>
          </p:nvPr>
        </p:nvSpPr>
        <p:spPr/>
        <p:txBody>
          <a:bodyPr/>
          <a:lstStyle/>
          <a:p>
            <a:fld id="{33DA14DE-D3C7-4E74-92AB-C5693D9E37A3}" type="slidenum">
              <a:rPr lang="en-US" smtClean="0"/>
              <a:t>42</a:t>
            </a:fld>
            <a:endParaRPr lang="en-US"/>
          </a:p>
        </p:txBody>
      </p:sp>
    </p:spTree>
    <p:extLst>
      <p:ext uri="{BB962C8B-B14F-4D97-AF65-F5344CB8AC3E}">
        <p14:creationId xmlns:p14="http://schemas.microsoft.com/office/powerpoint/2010/main" val="41917405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Hypothesis!</a:t>
            </a:r>
            <a:endParaRPr lang="en-US" dirty="0"/>
          </a:p>
        </p:txBody>
      </p:sp>
      <p:sp>
        <p:nvSpPr>
          <p:cNvPr id="3" name="Content Placeholder 2"/>
          <p:cNvSpPr>
            <a:spLocks noGrp="1"/>
          </p:cNvSpPr>
          <p:nvPr>
            <p:ph idx="1"/>
          </p:nvPr>
        </p:nvSpPr>
        <p:spPr/>
        <p:txBody>
          <a:bodyPr/>
          <a:lstStyle/>
          <a:p>
            <a:r>
              <a:rPr lang="en-US" dirty="0" smtClean="0"/>
              <a:t>Could contaminated yogurt be the source of this outbreak?</a:t>
            </a:r>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43</a:t>
            </a:fld>
            <a:endParaRPr lang="en-US"/>
          </a:p>
        </p:txBody>
      </p:sp>
    </p:spTree>
    <p:extLst>
      <p:ext uri="{BB962C8B-B14F-4D97-AF65-F5344CB8AC3E}">
        <p14:creationId xmlns:p14="http://schemas.microsoft.com/office/powerpoint/2010/main" val="176260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Hypothesis!</a:t>
            </a:r>
            <a:endParaRPr lang="en-US" dirty="0"/>
          </a:p>
        </p:txBody>
      </p:sp>
      <p:sp>
        <p:nvSpPr>
          <p:cNvPr id="3" name="Content Placeholder 2"/>
          <p:cNvSpPr>
            <a:spLocks noGrp="1"/>
          </p:cNvSpPr>
          <p:nvPr>
            <p:ph idx="1"/>
          </p:nvPr>
        </p:nvSpPr>
        <p:spPr/>
        <p:txBody>
          <a:bodyPr/>
          <a:lstStyle/>
          <a:p>
            <a:r>
              <a:rPr lang="en-US" dirty="0" smtClean="0"/>
              <a:t>Could contaminated yogurt be the source of this outbreak?</a:t>
            </a:r>
          </a:p>
          <a:p>
            <a:pPr lvl="1"/>
            <a:r>
              <a:rPr lang="en-US" dirty="0" smtClean="0"/>
              <a:t>What are the ingredient in </a:t>
            </a:r>
            <a:r>
              <a:rPr lang="en-US" dirty="0"/>
              <a:t>yogurt </a:t>
            </a:r>
            <a:r>
              <a:rPr lang="en-US" dirty="0" smtClean="0"/>
              <a:t>sauces served in the sandwich shops  and the </a:t>
            </a:r>
            <a:r>
              <a:rPr lang="en-US" dirty="0" err="1" smtClean="0"/>
              <a:t>raita</a:t>
            </a:r>
            <a:r>
              <a:rPr lang="en-US" dirty="0" smtClean="0"/>
              <a:t> served in the </a:t>
            </a:r>
            <a:r>
              <a:rPr lang="en-US" dirty="0" err="1" smtClean="0"/>
              <a:t>Aganwadi</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44</a:t>
            </a:fld>
            <a:endParaRPr lang="en-US"/>
          </a:p>
        </p:txBody>
      </p:sp>
    </p:spTree>
    <p:extLst>
      <p:ext uri="{BB962C8B-B14F-4D97-AF65-F5344CB8AC3E}">
        <p14:creationId xmlns:p14="http://schemas.microsoft.com/office/powerpoint/2010/main" val="160616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Yogurt Sauce Ingredients</a:t>
            </a:r>
            <a:endParaRPr lang="en-US" dirty="0"/>
          </a:p>
        </p:txBody>
      </p:sp>
      <p:sp>
        <p:nvSpPr>
          <p:cNvPr id="4" name="Content Placeholder 3"/>
          <p:cNvSpPr>
            <a:spLocks noGrp="1"/>
          </p:cNvSpPr>
          <p:nvPr>
            <p:ph sz="half" idx="1"/>
          </p:nvPr>
        </p:nvSpPr>
        <p:spPr>
          <a:xfrm>
            <a:off x="457200" y="1295400"/>
            <a:ext cx="2743200" cy="4525963"/>
          </a:xfrm>
          <a:ln>
            <a:solidFill>
              <a:schemeClr val="accent1"/>
            </a:solidFill>
          </a:ln>
        </p:spPr>
        <p:txBody>
          <a:bodyPr/>
          <a:lstStyle/>
          <a:p>
            <a:r>
              <a:rPr lang="en-US" dirty="0" err="1" smtClean="0"/>
              <a:t>Aganwadi</a:t>
            </a:r>
            <a:r>
              <a:rPr lang="en-US" dirty="0" smtClean="0"/>
              <a:t> </a:t>
            </a:r>
            <a:r>
              <a:rPr lang="en-US" sz="2000" dirty="0" smtClean="0"/>
              <a:t>(</a:t>
            </a:r>
            <a:r>
              <a:rPr lang="en-US" sz="2000" dirty="0" err="1" smtClean="0"/>
              <a:t>raita</a:t>
            </a:r>
            <a:r>
              <a:rPr lang="en-US" sz="2000" dirty="0" smtClean="0"/>
              <a:t>)</a:t>
            </a:r>
            <a:endParaRPr lang="en-US" dirty="0" smtClean="0"/>
          </a:p>
          <a:p>
            <a:pPr lvl="1"/>
            <a:r>
              <a:rPr lang="en-US" sz="2000" dirty="0" smtClean="0"/>
              <a:t>Yogurt, brand A</a:t>
            </a:r>
          </a:p>
          <a:p>
            <a:pPr lvl="1"/>
            <a:r>
              <a:rPr lang="en-US" sz="2000" dirty="0" smtClean="0"/>
              <a:t>Cumin</a:t>
            </a:r>
          </a:p>
          <a:p>
            <a:pPr lvl="1"/>
            <a:r>
              <a:rPr lang="en-US" sz="2000" dirty="0" smtClean="0"/>
              <a:t>Cucumber, shredded</a:t>
            </a:r>
          </a:p>
          <a:p>
            <a:pPr lvl="1"/>
            <a:r>
              <a:rPr lang="en-US" sz="2000" dirty="0" smtClean="0"/>
              <a:t>Salt</a:t>
            </a:r>
          </a:p>
          <a:p>
            <a:pPr marL="457200" lvl="1" indent="0">
              <a:buNone/>
            </a:pPr>
            <a:endParaRPr lang="en-US" dirty="0" smtClean="0"/>
          </a:p>
          <a:p>
            <a:pPr lvl="1"/>
            <a:endParaRPr lang="en-US" dirty="0"/>
          </a:p>
        </p:txBody>
      </p:sp>
      <p:sp>
        <p:nvSpPr>
          <p:cNvPr id="5" name="Content Placeholder 4"/>
          <p:cNvSpPr>
            <a:spLocks noGrp="1"/>
          </p:cNvSpPr>
          <p:nvPr>
            <p:ph sz="half" idx="2"/>
          </p:nvPr>
        </p:nvSpPr>
        <p:spPr>
          <a:xfrm>
            <a:off x="3276600" y="1295400"/>
            <a:ext cx="2743200" cy="4525963"/>
          </a:xfrm>
          <a:ln>
            <a:solidFill>
              <a:schemeClr val="accent1"/>
            </a:solidFill>
          </a:ln>
        </p:spPr>
        <p:txBody>
          <a:bodyPr/>
          <a:lstStyle/>
          <a:p>
            <a:r>
              <a:rPr lang="en-US" dirty="0" smtClean="0"/>
              <a:t>Shop A </a:t>
            </a:r>
          </a:p>
          <a:p>
            <a:pPr lvl="1"/>
            <a:r>
              <a:rPr lang="en-US" sz="2000" dirty="0" smtClean="0"/>
              <a:t>Yogurt, brand A</a:t>
            </a:r>
          </a:p>
          <a:p>
            <a:pPr lvl="1"/>
            <a:r>
              <a:rPr lang="en-US" sz="2000" dirty="0" smtClean="0"/>
              <a:t>Cucumber, diced</a:t>
            </a:r>
          </a:p>
          <a:p>
            <a:pPr lvl="1"/>
            <a:r>
              <a:rPr lang="en-US" sz="2000" dirty="0" smtClean="0"/>
              <a:t>Garlic, fresh</a:t>
            </a:r>
          </a:p>
          <a:p>
            <a:pPr lvl="1"/>
            <a:r>
              <a:rPr lang="en-US" sz="2000" dirty="0" smtClean="0"/>
              <a:t>Salt</a:t>
            </a:r>
          </a:p>
        </p:txBody>
      </p:sp>
      <p:sp>
        <p:nvSpPr>
          <p:cNvPr id="6" name="Content Placeholder 4"/>
          <p:cNvSpPr txBox="1">
            <a:spLocks/>
          </p:cNvSpPr>
          <p:nvPr/>
        </p:nvSpPr>
        <p:spPr>
          <a:xfrm>
            <a:off x="6096000" y="1295400"/>
            <a:ext cx="2667000" cy="4525963"/>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t>Shop B</a:t>
            </a:r>
          </a:p>
          <a:p>
            <a:pPr lvl="1"/>
            <a:r>
              <a:rPr lang="en-US" sz="2000" dirty="0" smtClean="0"/>
              <a:t>Yogurt, brand A</a:t>
            </a:r>
          </a:p>
          <a:p>
            <a:pPr lvl="1"/>
            <a:r>
              <a:rPr lang="en-US" sz="2000" dirty="0"/>
              <a:t>M</a:t>
            </a:r>
            <a:r>
              <a:rPr lang="en-US" sz="2000" dirty="0" smtClean="0"/>
              <a:t>ayonnaise</a:t>
            </a:r>
          </a:p>
          <a:p>
            <a:pPr lvl="1"/>
            <a:r>
              <a:rPr lang="en-US" sz="2000" dirty="0" smtClean="0"/>
              <a:t>Cumin</a:t>
            </a:r>
          </a:p>
          <a:p>
            <a:pPr lvl="1"/>
            <a:r>
              <a:rPr lang="en-US" sz="2000" dirty="0" smtClean="0"/>
              <a:t>Cucumber, grated</a:t>
            </a:r>
          </a:p>
          <a:p>
            <a:pPr lvl="1"/>
            <a:r>
              <a:rPr lang="en-US" sz="2000" dirty="0" smtClean="0"/>
              <a:t>Garlic, grated</a:t>
            </a:r>
          </a:p>
          <a:p>
            <a:pPr lvl="1"/>
            <a:r>
              <a:rPr lang="en-US" sz="2000" dirty="0" smtClean="0"/>
              <a:t>Salt</a:t>
            </a:r>
          </a:p>
          <a:p>
            <a:pPr lvl="1"/>
            <a:r>
              <a:rPr lang="en-US" sz="2000" dirty="0" smtClean="0"/>
              <a:t>Sugar</a:t>
            </a:r>
          </a:p>
          <a:p>
            <a:pPr lvl="1"/>
            <a:r>
              <a:rPr lang="en-US" sz="2000" dirty="0" smtClean="0"/>
              <a:t>Pepper</a:t>
            </a:r>
          </a:p>
          <a:p>
            <a:pPr marL="457200" lvl="1" indent="0">
              <a:buNone/>
            </a:pPr>
            <a:endParaRPr lang="en-US" dirty="0" smtClean="0"/>
          </a:p>
          <a:p>
            <a:pPr lvl="1"/>
            <a:endParaRPr lang="en-US" dirty="0" smtClean="0"/>
          </a:p>
          <a:p>
            <a:pPr lvl="1"/>
            <a:endParaRPr lang="en-US" dirty="0"/>
          </a:p>
        </p:txBody>
      </p:sp>
      <p:sp>
        <p:nvSpPr>
          <p:cNvPr id="8" name="Footer Placeholder 7"/>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9" name="Slide Number Placeholder 8"/>
          <p:cNvSpPr>
            <a:spLocks noGrp="1"/>
          </p:cNvSpPr>
          <p:nvPr>
            <p:ph type="sldNum" sz="quarter" idx="12"/>
          </p:nvPr>
        </p:nvSpPr>
        <p:spPr/>
        <p:txBody>
          <a:bodyPr/>
          <a:lstStyle/>
          <a:p>
            <a:fld id="{33DA14DE-D3C7-4E74-92AB-C5693D9E37A3}" type="slidenum">
              <a:rPr lang="en-US" smtClean="0"/>
              <a:t>45</a:t>
            </a:fld>
            <a:endParaRPr lang="en-US"/>
          </a:p>
        </p:txBody>
      </p:sp>
    </p:spTree>
    <p:extLst>
      <p:ext uri="{BB962C8B-B14F-4D97-AF65-F5344CB8AC3E}">
        <p14:creationId xmlns:p14="http://schemas.microsoft.com/office/powerpoint/2010/main" val="30764791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err="1" smtClean="0"/>
              <a:t>Raita</a:t>
            </a:r>
            <a:r>
              <a:rPr lang="en-US" dirty="0" smtClean="0"/>
              <a:t>/Yogurt Sauce Ingredients</a:t>
            </a:r>
            <a:endParaRPr lang="en-US" dirty="0"/>
          </a:p>
        </p:txBody>
      </p:sp>
      <p:sp>
        <p:nvSpPr>
          <p:cNvPr id="4" name="Content Placeholder 3"/>
          <p:cNvSpPr>
            <a:spLocks noGrp="1"/>
          </p:cNvSpPr>
          <p:nvPr>
            <p:ph sz="half" idx="1"/>
          </p:nvPr>
        </p:nvSpPr>
        <p:spPr>
          <a:xfrm>
            <a:off x="457200" y="1295400"/>
            <a:ext cx="2743200" cy="4525963"/>
          </a:xfrm>
          <a:ln>
            <a:solidFill>
              <a:schemeClr val="accent1"/>
            </a:solidFill>
          </a:ln>
        </p:spPr>
        <p:txBody>
          <a:bodyPr/>
          <a:lstStyle/>
          <a:p>
            <a:r>
              <a:rPr lang="en-US" dirty="0" err="1" smtClean="0"/>
              <a:t>Anganwadi</a:t>
            </a:r>
            <a:endParaRPr lang="en-US" dirty="0" smtClean="0"/>
          </a:p>
          <a:p>
            <a:pPr lvl="1"/>
            <a:r>
              <a:rPr lang="en-US" sz="2000" dirty="0" smtClean="0"/>
              <a:t>Yogurt, brand A</a:t>
            </a:r>
          </a:p>
          <a:p>
            <a:pPr lvl="1"/>
            <a:r>
              <a:rPr lang="en-US" sz="2000" dirty="0" smtClean="0"/>
              <a:t>Cilantro</a:t>
            </a:r>
          </a:p>
          <a:p>
            <a:pPr lvl="1"/>
            <a:r>
              <a:rPr lang="en-US" sz="2000" dirty="0" smtClean="0"/>
              <a:t>Cucumber, shredded</a:t>
            </a:r>
          </a:p>
          <a:p>
            <a:pPr lvl="1"/>
            <a:r>
              <a:rPr lang="en-US" sz="2000" dirty="0" smtClean="0"/>
              <a:t>Cumin</a:t>
            </a:r>
          </a:p>
          <a:p>
            <a:pPr lvl="1"/>
            <a:r>
              <a:rPr lang="en-US" sz="2000" dirty="0" smtClean="0"/>
              <a:t>Onion</a:t>
            </a:r>
          </a:p>
          <a:p>
            <a:pPr lvl="1"/>
            <a:r>
              <a:rPr lang="en-US" sz="2000" dirty="0" smtClean="0"/>
              <a:t>Salt</a:t>
            </a:r>
          </a:p>
          <a:p>
            <a:pPr marL="457200" lvl="1" indent="0">
              <a:buNone/>
            </a:pPr>
            <a:endParaRPr lang="en-US" dirty="0" smtClean="0"/>
          </a:p>
          <a:p>
            <a:pPr lvl="1"/>
            <a:endParaRPr lang="en-US" dirty="0"/>
          </a:p>
        </p:txBody>
      </p:sp>
      <p:sp>
        <p:nvSpPr>
          <p:cNvPr id="5" name="Content Placeholder 4"/>
          <p:cNvSpPr>
            <a:spLocks noGrp="1"/>
          </p:cNvSpPr>
          <p:nvPr>
            <p:ph sz="half" idx="2"/>
          </p:nvPr>
        </p:nvSpPr>
        <p:spPr>
          <a:xfrm>
            <a:off x="3276600" y="1295400"/>
            <a:ext cx="2743200" cy="4525963"/>
          </a:xfrm>
          <a:ln>
            <a:solidFill>
              <a:schemeClr val="accent1"/>
            </a:solidFill>
          </a:ln>
        </p:spPr>
        <p:txBody>
          <a:bodyPr/>
          <a:lstStyle/>
          <a:p>
            <a:r>
              <a:rPr lang="en-US" dirty="0" smtClean="0"/>
              <a:t>Shop A</a:t>
            </a:r>
          </a:p>
          <a:p>
            <a:pPr lvl="1"/>
            <a:r>
              <a:rPr lang="en-US" sz="2000" dirty="0" smtClean="0"/>
              <a:t>Yogurt, brand A</a:t>
            </a:r>
          </a:p>
          <a:p>
            <a:pPr lvl="1"/>
            <a:r>
              <a:rPr lang="en-US" sz="2000" dirty="0" smtClean="0"/>
              <a:t>Cucumber, diced</a:t>
            </a:r>
          </a:p>
          <a:p>
            <a:pPr lvl="1"/>
            <a:r>
              <a:rPr lang="en-US" sz="2000" dirty="0" smtClean="0"/>
              <a:t>Garlic, fresh</a:t>
            </a:r>
          </a:p>
          <a:p>
            <a:pPr lvl="1"/>
            <a:r>
              <a:rPr lang="en-US" sz="2000" dirty="0" smtClean="0"/>
              <a:t>Salt</a:t>
            </a:r>
          </a:p>
        </p:txBody>
      </p:sp>
      <p:sp>
        <p:nvSpPr>
          <p:cNvPr id="6" name="Content Placeholder 4"/>
          <p:cNvSpPr txBox="1">
            <a:spLocks/>
          </p:cNvSpPr>
          <p:nvPr/>
        </p:nvSpPr>
        <p:spPr>
          <a:xfrm>
            <a:off x="6096000" y="1295400"/>
            <a:ext cx="2667000" cy="4525963"/>
          </a:xfrm>
          <a:prstGeom prst="rect">
            <a:avLst/>
          </a:prstGeom>
          <a:ln>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t>Shop B</a:t>
            </a:r>
          </a:p>
          <a:p>
            <a:pPr lvl="1"/>
            <a:r>
              <a:rPr lang="en-US" sz="2000" dirty="0" smtClean="0"/>
              <a:t>Yogurt, brand A</a:t>
            </a:r>
          </a:p>
          <a:p>
            <a:pPr lvl="1"/>
            <a:r>
              <a:rPr lang="en-US" sz="2000" dirty="0"/>
              <a:t>M</a:t>
            </a:r>
            <a:r>
              <a:rPr lang="en-US" sz="2000" dirty="0" smtClean="0"/>
              <a:t>ayonnaise</a:t>
            </a:r>
          </a:p>
          <a:p>
            <a:pPr lvl="1"/>
            <a:r>
              <a:rPr lang="en-US" sz="2000" dirty="0" smtClean="0"/>
              <a:t>Cumin</a:t>
            </a:r>
          </a:p>
          <a:p>
            <a:pPr lvl="1"/>
            <a:r>
              <a:rPr lang="en-US" sz="2000" dirty="0" smtClean="0"/>
              <a:t>Cucumber, grated</a:t>
            </a:r>
          </a:p>
          <a:p>
            <a:pPr lvl="1"/>
            <a:r>
              <a:rPr lang="en-US" sz="2000" dirty="0" smtClean="0"/>
              <a:t>Garlic, grated</a:t>
            </a:r>
          </a:p>
          <a:p>
            <a:pPr lvl="1"/>
            <a:r>
              <a:rPr lang="en-US" sz="2000" dirty="0" smtClean="0"/>
              <a:t>Salt</a:t>
            </a:r>
          </a:p>
          <a:p>
            <a:pPr lvl="1"/>
            <a:r>
              <a:rPr lang="en-US" sz="2000" dirty="0" smtClean="0"/>
              <a:t>Sugar</a:t>
            </a:r>
          </a:p>
          <a:p>
            <a:pPr lvl="1"/>
            <a:r>
              <a:rPr lang="en-US" sz="2000" dirty="0" smtClean="0"/>
              <a:t>Pepper</a:t>
            </a:r>
          </a:p>
          <a:p>
            <a:pPr marL="457200" lvl="1" indent="0">
              <a:buNone/>
            </a:pPr>
            <a:endParaRPr lang="en-US" dirty="0" smtClean="0"/>
          </a:p>
          <a:p>
            <a:pPr lvl="1"/>
            <a:endParaRPr lang="en-US" dirty="0" smtClean="0"/>
          </a:p>
          <a:p>
            <a:pPr lvl="1"/>
            <a:endParaRPr lang="en-US" dirty="0"/>
          </a:p>
        </p:txBody>
      </p:sp>
      <p:sp>
        <p:nvSpPr>
          <p:cNvPr id="3" name="Oval 2"/>
          <p:cNvSpPr/>
          <p:nvPr/>
        </p:nvSpPr>
        <p:spPr>
          <a:xfrm>
            <a:off x="914400" y="1828800"/>
            <a:ext cx="20574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33800" y="1828800"/>
            <a:ext cx="20574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29400" y="1828800"/>
            <a:ext cx="20574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14400" y="2514600"/>
            <a:ext cx="18288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739200" y="2133600"/>
            <a:ext cx="2128200" cy="498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77000" y="2895600"/>
            <a:ext cx="19050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1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15" name="Slide Number Placeholder 14"/>
          <p:cNvSpPr>
            <a:spLocks noGrp="1"/>
          </p:cNvSpPr>
          <p:nvPr>
            <p:ph type="sldNum" sz="quarter" idx="12"/>
          </p:nvPr>
        </p:nvSpPr>
        <p:spPr/>
        <p:txBody>
          <a:bodyPr/>
          <a:lstStyle/>
          <a:p>
            <a:fld id="{33DA14DE-D3C7-4E74-92AB-C5693D9E37A3}" type="slidenum">
              <a:rPr lang="en-US" smtClean="0"/>
              <a:t>46</a:t>
            </a:fld>
            <a:endParaRPr lang="en-US"/>
          </a:p>
        </p:txBody>
      </p:sp>
    </p:spTree>
    <p:extLst>
      <p:ext uri="{BB962C8B-B14F-4D97-AF65-F5344CB8AC3E}">
        <p14:creationId xmlns:p14="http://schemas.microsoft.com/office/powerpoint/2010/main" val="433096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Engaging Industry</a:t>
            </a:r>
            <a:endParaRPr lang="en-US" dirty="0"/>
          </a:p>
        </p:txBody>
      </p:sp>
      <p:sp>
        <p:nvSpPr>
          <p:cNvPr id="8" name="Content Placeholder 7"/>
          <p:cNvSpPr>
            <a:spLocks noGrp="1"/>
          </p:cNvSpPr>
          <p:nvPr>
            <p:ph idx="1"/>
          </p:nvPr>
        </p:nvSpPr>
        <p:spPr>
          <a:xfrm>
            <a:off x="457200" y="1447800"/>
            <a:ext cx="8229600" cy="4876800"/>
          </a:xfrm>
        </p:spPr>
        <p:txBody>
          <a:bodyPr>
            <a:normAutofit fontScale="92500" lnSpcReduction="10000"/>
          </a:bodyPr>
          <a:lstStyle/>
          <a:p>
            <a:r>
              <a:rPr lang="en-US" dirty="0" smtClean="0"/>
              <a:t>Yogurt</a:t>
            </a:r>
          </a:p>
          <a:p>
            <a:pPr lvl="1"/>
            <a:r>
              <a:rPr lang="en-US" dirty="0" smtClean="0"/>
              <a:t>Brand A yogurt makes up 92% of the market share</a:t>
            </a:r>
          </a:p>
          <a:p>
            <a:r>
              <a:rPr lang="en-US" dirty="0" smtClean="0"/>
              <a:t>Cucumbers</a:t>
            </a:r>
          </a:p>
          <a:p>
            <a:pPr lvl="1"/>
            <a:r>
              <a:rPr lang="en-US" dirty="0"/>
              <a:t>Cucumbers grown in 2 southern </a:t>
            </a:r>
            <a:r>
              <a:rPr lang="en-US" dirty="0" smtClean="0"/>
              <a:t>provinces this </a:t>
            </a:r>
            <a:r>
              <a:rPr lang="en-US" dirty="0"/>
              <a:t>time of year</a:t>
            </a:r>
          </a:p>
          <a:p>
            <a:pPr lvl="1"/>
            <a:r>
              <a:rPr lang="en-US" dirty="0"/>
              <a:t>2 large farms </a:t>
            </a:r>
            <a:r>
              <a:rPr lang="en-US" dirty="0" smtClean="0"/>
              <a:t>(Farm Alpha and Farm Zeta)</a:t>
            </a:r>
          </a:p>
          <a:p>
            <a:pPr lvl="2"/>
            <a:r>
              <a:rPr lang="en-US" dirty="0"/>
              <a:t>S</a:t>
            </a:r>
            <a:r>
              <a:rPr lang="en-US" dirty="0" smtClean="0"/>
              <a:t>ell commercial volume cucumbers; farms do not sell cucumbers to retail grocers</a:t>
            </a:r>
          </a:p>
          <a:p>
            <a:pPr lvl="2"/>
            <a:r>
              <a:rPr lang="en-US" dirty="0" smtClean="0"/>
              <a:t>4% of cucumber crop was exported to 3 neighboring countries</a:t>
            </a:r>
          </a:p>
          <a:p>
            <a:pPr lvl="1"/>
            <a:r>
              <a:rPr lang="en-US" dirty="0" smtClean="0"/>
              <a:t>Farm Alpha closed since 1 March due to workers’ strike</a:t>
            </a: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47</a:t>
            </a:fld>
            <a:endParaRPr lang="en-US"/>
          </a:p>
        </p:txBody>
      </p:sp>
    </p:spTree>
    <p:extLst>
      <p:ext uri="{BB962C8B-B14F-4D97-AF65-F5344CB8AC3E}">
        <p14:creationId xmlns:p14="http://schemas.microsoft.com/office/powerpoint/2010/main" val="34401842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Food testing</a:t>
            </a:r>
            <a:endParaRPr lang="en-US" dirty="0"/>
          </a:p>
        </p:txBody>
      </p:sp>
      <p:sp>
        <p:nvSpPr>
          <p:cNvPr id="7" name="Content Placeholder 6"/>
          <p:cNvSpPr>
            <a:spLocks noGrp="1"/>
          </p:cNvSpPr>
          <p:nvPr>
            <p:ph idx="1"/>
          </p:nvPr>
        </p:nvSpPr>
        <p:spPr/>
        <p:txBody>
          <a:bodyPr/>
          <a:lstStyle/>
          <a:p>
            <a:r>
              <a:rPr lang="en-US" dirty="0" smtClean="0"/>
              <a:t>Based on ingredient-level comparison, lab undertakes targeted food testing of </a:t>
            </a:r>
          </a:p>
          <a:p>
            <a:pPr lvl="1"/>
            <a:r>
              <a:rPr lang="en-US" dirty="0" smtClean="0"/>
              <a:t>Brand A yogurt </a:t>
            </a:r>
          </a:p>
          <a:p>
            <a:pPr lvl="1"/>
            <a:r>
              <a:rPr lang="en-US" dirty="0" smtClean="0"/>
              <a:t>Cucumbers from Farm Zeta</a:t>
            </a:r>
          </a:p>
          <a:p>
            <a:endParaRPr lang="en-US" dirty="0"/>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48</a:t>
            </a:fld>
            <a:endParaRPr lang="en-US"/>
          </a:p>
        </p:txBody>
      </p:sp>
    </p:spTree>
    <p:extLst>
      <p:ext uri="{BB962C8B-B14F-4D97-AF65-F5344CB8AC3E}">
        <p14:creationId xmlns:p14="http://schemas.microsoft.com/office/powerpoint/2010/main" val="34027993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Food Testing Results</a:t>
            </a:r>
            <a:endParaRPr lang="en-US" dirty="0"/>
          </a:p>
        </p:txBody>
      </p:sp>
      <p:sp>
        <p:nvSpPr>
          <p:cNvPr id="5" name="Content Placeholder 4"/>
          <p:cNvSpPr>
            <a:spLocks noGrp="1"/>
          </p:cNvSpPr>
          <p:nvPr>
            <p:ph idx="1"/>
          </p:nvPr>
        </p:nvSpPr>
        <p:spPr/>
        <p:txBody>
          <a:bodyPr/>
          <a:lstStyle/>
          <a:p>
            <a:r>
              <a:rPr lang="en-US" dirty="0" smtClean="0"/>
              <a:t>Two weeks later, 30 May</a:t>
            </a:r>
          </a:p>
          <a:p>
            <a:pPr lvl="1"/>
            <a:r>
              <a:rPr lang="en-US" dirty="0" smtClean="0"/>
              <a:t>Cucumbers </a:t>
            </a:r>
          </a:p>
          <a:p>
            <a:pPr lvl="2"/>
            <a:r>
              <a:rPr lang="en-US" dirty="0" smtClean="0"/>
              <a:t>PFGE outbreak strain (EXHX01.0026 / EXHA26.0005)</a:t>
            </a:r>
          </a:p>
          <a:p>
            <a:pPr lvl="2"/>
            <a:r>
              <a:rPr lang="en-US" dirty="0" smtClean="0"/>
              <a:t>Toxin profile: </a:t>
            </a:r>
            <a:r>
              <a:rPr lang="en-US" i="1" dirty="0" smtClean="0"/>
              <a:t>stx</a:t>
            </a:r>
            <a:r>
              <a:rPr lang="en-US" dirty="0" smtClean="0"/>
              <a:t>2</a:t>
            </a:r>
          </a:p>
          <a:p>
            <a:pPr lvl="1"/>
            <a:r>
              <a:rPr lang="en-US" dirty="0" smtClean="0"/>
              <a:t>Yogurt</a:t>
            </a:r>
          </a:p>
          <a:p>
            <a:pPr lvl="2"/>
            <a:r>
              <a:rPr lang="en-US" dirty="0" smtClean="0"/>
              <a:t>STEC (+); PFGE different from outbreak strain</a:t>
            </a:r>
          </a:p>
          <a:p>
            <a:pPr lvl="2"/>
            <a:r>
              <a:rPr lang="en-US" dirty="0" smtClean="0"/>
              <a:t>Toxin profile: </a:t>
            </a:r>
            <a:r>
              <a:rPr lang="en-US" i="1" dirty="0" smtClean="0"/>
              <a:t>stx</a:t>
            </a:r>
            <a:r>
              <a:rPr lang="en-US" dirty="0" smtClean="0"/>
              <a:t>1 and </a:t>
            </a:r>
            <a:r>
              <a:rPr lang="en-US" i="1" dirty="0" smtClean="0"/>
              <a:t>stx</a:t>
            </a:r>
            <a:r>
              <a:rPr lang="en-US" dirty="0" smtClean="0"/>
              <a:t>2</a:t>
            </a:r>
            <a:endParaRPr lang="en-US" dirty="0"/>
          </a:p>
        </p:txBody>
      </p:sp>
      <p:sp>
        <p:nvSpPr>
          <p:cNvPr id="2" name="Footer Placeholder 1"/>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3" name="Slide Number Placeholder 2"/>
          <p:cNvSpPr>
            <a:spLocks noGrp="1"/>
          </p:cNvSpPr>
          <p:nvPr>
            <p:ph type="sldNum" sz="quarter" idx="12"/>
          </p:nvPr>
        </p:nvSpPr>
        <p:spPr/>
        <p:txBody>
          <a:bodyPr/>
          <a:lstStyle/>
          <a:p>
            <a:fld id="{33DA14DE-D3C7-4E74-92AB-C5693D9E37A3}" type="slidenum">
              <a:rPr lang="en-US" smtClean="0"/>
              <a:t>49</a:t>
            </a:fld>
            <a:endParaRPr lang="en-US"/>
          </a:p>
        </p:txBody>
      </p:sp>
    </p:spTree>
    <p:extLst>
      <p:ext uri="{BB962C8B-B14F-4D97-AF65-F5344CB8AC3E}">
        <p14:creationId xmlns:p14="http://schemas.microsoft.com/office/powerpoint/2010/main" val="584542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a:xfrm>
            <a:off x="0" y="228600"/>
            <a:ext cx="9144000" cy="838200"/>
          </a:xfrm>
        </p:spPr>
        <p:txBody>
          <a:bodyPr/>
          <a:lstStyle/>
          <a:p>
            <a:pPr eaLnBrk="1" fontAlgn="auto" hangingPunct="1">
              <a:spcAft>
                <a:spcPts val="0"/>
              </a:spcAft>
              <a:defRPr/>
            </a:pPr>
            <a:r>
              <a:rPr lang="en-US" sz="3000" dirty="0"/>
              <a:t>Foodborne Disease Outbreak Investigations</a:t>
            </a:r>
          </a:p>
        </p:txBody>
      </p:sp>
      <p:sp>
        <p:nvSpPr>
          <p:cNvPr id="980995" name="Rectangle 3"/>
          <p:cNvSpPr>
            <a:spLocks noGrp="1" noChangeArrowheads="1"/>
          </p:cNvSpPr>
          <p:nvPr>
            <p:ph type="body" idx="1"/>
          </p:nvPr>
        </p:nvSpPr>
        <p:spPr>
          <a:xfrm>
            <a:off x="457200" y="1447800"/>
            <a:ext cx="8229600" cy="5486400"/>
          </a:xfrm>
        </p:spPr>
        <p:txBody>
          <a:bodyPr vert="horz" wrap="square" lIns="91440" tIns="45720" rIns="91440" bIns="45720" numCol="1" anchor="t" anchorCtr="0" compatLnSpc="1">
            <a:prstTxWarp prst="textNoShape">
              <a:avLst/>
            </a:prstTxWarp>
          </a:bodyPr>
          <a:lstStyle/>
          <a:p>
            <a:pPr eaLnBrk="1" fontAlgn="auto" hangingPunct="1">
              <a:lnSpc>
                <a:spcPct val="95000"/>
              </a:lnSpc>
              <a:spcBef>
                <a:spcPct val="35000"/>
              </a:spcBef>
              <a:spcAft>
                <a:spcPts val="0"/>
              </a:spcAft>
              <a:buFont typeface="Arial" pitchFamily="34" charset="0"/>
              <a:buChar char="•"/>
              <a:defRPr/>
            </a:pPr>
            <a:r>
              <a:rPr lang="en-US" sz="2800" dirty="0" smtClean="0">
                <a:ea typeface="ＭＳ Ｐゴシック"/>
                <a:cs typeface="ＭＳ Ｐゴシック"/>
              </a:rPr>
              <a:t>Goals:</a:t>
            </a:r>
          </a:p>
          <a:p>
            <a:pPr lvl="1" eaLnBrk="1" fontAlgn="auto" hangingPunct="1">
              <a:lnSpc>
                <a:spcPct val="80000"/>
              </a:lnSpc>
              <a:spcAft>
                <a:spcPts val="0"/>
              </a:spcAft>
              <a:buFont typeface="Arial" pitchFamily="34" charset="0"/>
              <a:buChar char="–"/>
              <a:defRPr/>
            </a:pPr>
            <a:r>
              <a:rPr lang="en-US" sz="2400" dirty="0" smtClean="0">
                <a:ea typeface="ＭＳ Ｐゴシック"/>
              </a:rPr>
              <a:t>Immediate control of outbreak and prevention of illnesses</a:t>
            </a:r>
          </a:p>
          <a:p>
            <a:pPr lvl="1" eaLnBrk="1" fontAlgn="auto" hangingPunct="1">
              <a:lnSpc>
                <a:spcPct val="80000"/>
              </a:lnSpc>
              <a:spcAft>
                <a:spcPts val="0"/>
              </a:spcAft>
              <a:buFont typeface="Arial" pitchFamily="34" charset="0"/>
              <a:buChar char="–"/>
              <a:defRPr/>
            </a:pPr>
            <a:r>
              <a:rPr lang="en-US" sz="2400" dirty="0" smtClean="0">
                <a:ea typeface="ＭＳ Ｐゴシック"/>
              </a:rPr>
              <a:t>Provide opportunities to identify gaps in food safety systems</a:t>
            </a:r>
          </a:p>
          <a:p>
            <a:pPr eaLnBrk="1" fontAlgn="auto" hangingPunct="1">
              <a:lnSpc>
                <a:spcPct val="95000"/>
              </a:lnSpc>
              <a:spcBef>
                <a:spcPct val="35000"/>
              </a:spcBef>
              <a:spcAft>
                <a:spcPts val="0"/>
              </a:spcAft>
              <a:buFont typeface="Arial" pitchFamily="34" charset="0"/>
              <a:buChar char="•"/>
              <a:defRPr/>
            </a:pPr>
            <a:r>
              <a:rPr lang="en-US" sz="2800" dirty="0" smtClean="0">
                <a:ea typeface="ＭＳ Ｐゴシック"/>
                <a:cs typeface="ＭＳ Ｐゴシック"/>
              </a:rPr>
              <a:t>Effective investigations key to reducing burden of foodborne disease</a:t>
            </a:r>
          </a:p>
          <a:p>
            <a:pPr lvl="1" eaLnBrk="1" fontAlgn="auto" hangingPunct="1">
              <a:lnSpc>
                <a:spcPct val="95000"/>
              </a:lnSpc>
              <a:spcBef>
                <a:spcPct val="35000"/>
              </a:spcBef>
              <a:spcAft>
                <a:spcPts val="0"/>
              </a:spcAft>
              <a:buFont typeface="Arial" pitchFamily="34" charset="0"/>
              <a:buChar char="–"/>
              <a:defRPr/>
            </a:pPr>
            <a:r>
              <a:rPr lang="en-US" sz="2400" dirty="0" smtClean="0">
                <a:ea typeface="ＭＳ Ｐゴシック"/>
              </a:rPr>
              <a:t>Identify food vehicles and factors which lead to outbreaks</a:t>
            </a:r>
          </a:p>
        </p:txBody>
      </p:sp>
      <p:sp>
        <p:nvSpPr>
          <p:cNvPr id="5" name="Footer Placeholder 4"/>
          <p:cNvSpPr>
            <a:spLocks noGrp="1"/>
          </p:cNvSpPr>
          <p:nvPr>
            <p:ph type="ftr" sz="quarter" idx="11"/>
          </p:nvPr>
        </p:nvSpPr>
        <p:spPr/>
        <p:txBody>
          <a:bodyPr/>
          <a:lstStyle/>
          <a:p>
            <a:r>
              <a:rPr lang="en-US" dirty="0" smtClean="0"/>
              <a:t>These data are for training purposes only and do not represent factual events</a:t>
            </a:r>
            <a:endParaRPr lang="en-US" dirty="0"/>
          </a:p>
        </p:txBody>
      </p:sp>
      <p:sp>
        <p:nvSpPr>
          <p:cNvPr id="6" name="Slide Number Placeholder 5"/>
          <p:cNvSpPr>
            <a:spLocks noGrp="1"/>
          </p:cNvSpPr>
          <p:nvPr>
            <p:ph type="sldNum" sz="quarter" idx="12"/>
          </p:nvPr>
        </p:nvSpPr>
        <p:spPr/>
        <p:txBody>
          <a:bodyPr/>
          <a:lstStyle/>
          <a:p>
            <a:fld id="{33DA14DE-D3C7-4E74-92AB-C5693D9E37A3}" type="slidenum">
              <a:rPr lang="en-US" smtClean="0"/>
              <a:t>5</a:t>
            </a:fld>
            <a:endParaRPr lang="en-US" dirty="0"/>
          </a:p>
        </p:txBody>
      </p:sp>
    </p:spTree>
    <p:extLst>
      <p:ext uri="{BB962C8B-B14F-4D97-AF65-F5344CB8AC3E}">
        <p14:creationId xmlns:p14="http://schemas.microsoft.com/office/powerpoint/2010/main" val="37716268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 Discussion III</a:t>
            </a:r>
            <a:endParaRPr lang="en-US"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en-US" dirty="0" smtClean="0"/>
              <a:t>Is this an outbreak?</a:t>
            </a:r>
          </a:p>
          <a:p>
            <a:r>
              <a:rPr lang="en-US" dirty="0" smtClean="0"/>
              <a:t>Significance of the food testing results?</a:t>
            </a:r>
          </a:p>
          <a:p>
            <a:pPr lvl="1"/>
            <a:r>
              <a:rPr lang="en-US" dirty="0" smtClean="0"/>
              <a:t>What if cucumbers were negative?</a:t>
            </a:r>
          </a:p>
          <a:p>
            <a:pPr lvl="1"/>
            <a:r>
              <a:rPr lang="en-US" dirty="0" smtClean="0"/>
              <a:t>STEC(+) yogurt </a:t>
            </a:r>
            <a:r>
              <a:rPr lang="en-US" dirty="0" smtClean="0">
                <a:sym typeface="Wingdings" pitchFamily="2" charset="2"/>
              </a:rPr>
              <a:t> action point?</a:t>
            </a:r>
            <a:endParaRPr lang="en-US" dirty="0" smtClean="0"/>
          </a:p>
          <a:p>
            <a:r>
              <a:rPr lang="en-US" dirty="0" smtClean="0"/>
              <a:t>Is the outbreak over?</a:t>
            </a:r>
          </a:p>
          <a:p>
            <a:r>
              <a:rPr lang="en-US" dirty="0" smtClean="0"/>
              <a:t>Communication:</a:t>
            </a:r>
          </a:p>
          <a:p>
            <a:pPr lvl="1"/>
            <a:r>
              <a:rPr lang="en-US" dirty="0" smtClean="0"/>
              <a:t>Does the public need to be informed</a:t>
            </a:r>
          </a:p>
          <a:p>
            <a:pPr lvl="2"/>
            <a:r>
              <a:rPr lang="en-US" dirty="0" smtClean="0"/>
              <a:t>If so, what/how?	</a:t>
            </a:r>
          </a:p>
          <a:p>
            <a:pPr lvl="1"/>
            <a:r>
              <a:rPr lang="en-US" dirty="0" smtClean="0"/>
              <a:t>Public health notification to local, international agencies</a:t>
            </a:r>
          </a:p>
          <a:p>
            <a:pPr lvl="2"/>
            <a:r>
              <a:rPr lang="en-US" dirty="0" smtClean="0"/>
              <a:t>If so, what/how?</a:t>
            </a:r>
          </a:p>
          <a:p>
            <a:r>
              <a:rPr lang="en-US" dirty="0" smtClean="0"/>
              <a:t>Debriefing the investigation team:</a:t>
            </a:r>
          </a:p>
          <a:p>
            <a:pPr lvl="1"/>
            <a:r>
              <a:rPr lang="en-US" dirty="0" smtClean="0"/>
              <a:t>Logistics, evaluation, lessons learned, next time</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50</a:t>
            </a:fld>
            <a:endParaRPr lang="en-US"/>
          </a:p>
        </p:txBody>
      </p:sp>
    </p:spTree>
    <p:extLst>
      <p:ext uri="{BB962C8B-B14F-4D97-AF65-F5344CB8AC3E}">
        <p14:creationId xmlns:p14="http://schemas.microsoft.com/office/powerpoint/2010/main" val="1451584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of Farm Zeta</a:t>
            </a:r>
            <a:endParaRPr lang="en-US" dirty="0"/>
          </a:p>
        </p:txBody>
      </p:sp>
      <p:sp>
        <p:nvSpPr>
          <p:cNvPr id="3" name="Content Placeholder 2"/>
          <p:cNvSpPr>
            <a:spLocks noGrp="1"/>
          </p:cNvSpPr>
          <p:nvPr>
            <p:ph idx="1"/>
          </p:nvPr>
        </p:nvSpPr>
        <p:spPr>
          <a:xfrm>
            <a:off x="457200" y="1219200"/>
            <a:ext cx="8305800" cy="5029200"/>
          </a:xfrm>
        </p:spPr>
        <p:txBody>
          <a:bodyPr>
            <a:normAutofit fontScale="77500" lnSpcReduction="20000"/>
          </a:bodyPr>
          <a:lstStyle/>
          <a:p>
            <a:pPr lvl="0">
              <a:lnSpc>
                <a:spcPct val="120000"/>
              </a:lnSpc>
              <a:spcBef>
                <a:spcPts val="0"/>
              </a:spcBef>
            </a:pPr>
            <a:r>
              <a:rPr lang="en-US" dirty="0" smtClean="0"/>
              <a:t>A large dairy farm was directly </a:t>
            </a:r>
            <a:r>
              <a:rPr lang="en-US" dirty="0"/>
              <a:t>adjacent to the </a:t>
            </a:r>
            <a:r>
              <a:rPr lang="en-US" dirty="0" smtClean="0"/>
              <a:t>cucumber-growing </a:t>
            </a:r>
            <a:r>
              <a:rPr lang="en-US" dirty="0"/>
              <a:t>area</a:t>
            </a:r>
            <a:r>
              <a:rPr lang="en-US" dirty="0" smtClean="0"/>
              <a:t>.</a:t>
            </a:r>
          </a:p>
          <a:p>
            <a:pPr lvl="1">
              <a:lnSpc>
                <a:spcPct val="120000"/>
              </a:lnSpc>
              <a:spcBef>
                <a:spcPts val="0"/>
              </a:spcBef>
            </a:pPr>
            <a:r>
              <a:rPr lang="en-US" dirty="0" smtClean="0"/>
              <a:t>Testing of water from the sewage lagoon identified </a:t>
            </a:r>
            <a:r>
              <a:rPr lang="en-US" i="1" dirty="0" smtClean="0"/>
              <a:t>E. coli</a:t>
            </a:r>
            <a:r>
              <a:rPr lang="en-US" dirty="0" smtClean="0"/>
              <a:t> O157:H7 </a:t>
            </a:r>
            <a:r>
              <a:rPr lang="en-US" dirty="0"/>
              <a:t> </a:t>
            </a:r>
            <a:r>
              <a:rPr lang="en-US" dirty="0" smtClean="0"/>
              <a:t>with a PFGE pattern indistinguishable from the outbreak </a:t>
            </a:r>
            <a:r>
              <a:rPr lang="en-US" dirty="0"/>
              <a:t>strain (EXHX01.0026 / EXHA26.0005</a:t>
            </a:r>
            <a:r>
              <a:rPr lang="en-US" dirty="0" smtClean="0"/>
              <a:t>)</a:t>
            </a:r>
            <a:endParaRPr lang="en-US" dirty="0"/>
          </a:p>
          <a:p>
            <a:pPr lvl="0">
              <a:lnSpc>
                <a:spcPct val="120000"/>
              </a:lnSpc>
              <a:spcBef>
                <a:spcPts val="0"/>
              </a:spcBef>
            </a:pPr>
            <a:r>
              <a:rPr lang="en-US" dirty="0"/>
              <a:t>There </a:t>
            </a:r>
            <a:r>
              <a:rPr lang="en-US" dirty="0" smtClean="0"/>
              <a:t>was </a:t>
            </a:r>
            <a:r>
              <a:rPr lang="en-US" dirty="0"/>
              <a:t>evidence of water pooling in a low-lying part of the </a:t>
            </a:r>
            <a:r>
              <a:rPr lang="en-US" dirty="0" smtClean="0"/>
              <a:t>cucumber </a:t>
            </a:r>
            <a:r>
              <a:rPr lang="en-US" dirty="0"/>
              <a:t>field close to the </a:t>
            </a:r>
            <a:r>
              <a:rPr lang="en-US" dirty="0" smtClean="0"/>
              <a:t>dairy </a:t>
            </a:r>
            <a:r>
              <a:rPr lang="en-US" dirty="0"/>
              <a:t>farm.</a:t>
            </a:r>
          </a:p>
          <a:p>
            <a:pPr lvl="0">
              <a:lnSpc>
                <a:spcPct val="120000"/>
              </a:lnSpc>
              <a:spcBef>
                <a:spcPts val="0"/>
              </a:spcBef>
            </a:pPr>
            <a:r>
              <a:rPr lang="en-US" dirty="0"/>
              <a:t>The farmer reported </a:t>
            </a:r>
            <a:r>
              <a:rPr lang="en-US" dirty="0" smtClean="0"/>
              <a:t>several episodes of unusually </a:t>
            </a:r>
            <a:r>
              <a:rPr lang="en-US" dirty="0"/>
              <a:t>heavy rains in the weeks before the first cases were </a:t>
            </a:r>
            <a:r>
              <a:rPr lang="en-US" dirty="0" smtClean="0"/>
              <a:t>reported and then during the period when cucumbers were harvested from this field (late March and early April).</a:t>
            </a:r>
          </a:p>
          <a:p>
            <a:pPr lvl="0">
              <a:lnSpc>
                <a:spcPct val="120000"/>
              </a:lnSpc>
              <a:spcBef>
                <a:spcPts val="0"/>
              </a:spcBef>
            </a:pPr>
            <a:r>
              <a:rPr lang="en-US" dirty="0" smtClean="0"/>
              <a:t>A recommendation was made to the farmer to not use harvest areas prone to flooding</a:t>
            </a:r>
            <a:endParaRPr lang="en-US" dirty="0"/>
          </a:p>
          <a:p>
            <a:pPr>
              <a:lnSpc>
                <a:spcPct val="120000"/>
              </a:lnSpc>
              <a:spcBef>
                <a:spcPts val="0"/>
              </a:spcBef>
            </a:pPr>
            <a:endParaRPr lang="en-US" dirty="0"/>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51</a:t>
            </a:fld>
            <a:endParaRPr lang="en-US"/>
          </a:p>
        </p:txBody>
      </p:sp>
    </p:spTree>
    <p:extLst>
      <p:ext uri="{BB962C8B-B14F-4D97-AF65-F5344CB8AC3E}">
        <p14:creationId xmlns:p14="http://schemas.microsoft.com/office/powerpoint/2010/main" val="3023436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Autofit/>
          </a:bodyPr>
          <a:lstStyle/>
          <a:p>
            <a:r>
              <a:rPr lang="en-US" sz="3200" b="1" dirty="0" smtClean="0"/>
              <a:t>What is the conclusion of this outbreak? </a:t>
            </a:r>
            <a:endParaRPr lang="en-US" sz="3200" b="1" dirty="0"/>
          </a:p>
        </p:txBody>
      </p:sp>
      <p:sp>
        <p:nvSpPr>
          <p:cNvPr id="3" name="Content Placeholder 2"/>
          <p:cNvSpPr>
            <a:spLocks noGrp="1"/>
          </p:cNvSpPr>
          <p:nvPr>
            <p:ph idx="1"/>
          </p:nvPr>
        </p:nvSpPr>
        <p:spPr>
          <a:xfrm>
            <a:off x="457200" y="1371600"/>
            <a:ext cx="8382000" cy="4754563"/>
          </a:xfrm>
        </p:spPr>
        <p:txBody>
          <a:bodyPr/>
          <a:lstStyle/>
          <a:p>
            <a:r>
              <a:rPr lang="en-US" dirty="0" smtClean="0"/>
              <a:t>Large, multi-prefecture outbreak of </a:t>
            </a:r>
            <a:r>
              <a:rPr lang="en-US" i="1" dirty="0" smtClean="0"/>
              <a:t>E. coli </a:t>
            </a:r>
            <a:r>
              <a:rPr lang="en-US" dirty="0" smtClean="0"/>
              <a:t>O157</a:t>
            </a:r>
          </a:p>
          <a:p>
            <a:pPr lvl="2"/>
            <a:r>
              <a:rPr lang="en-US" dirty="0" smtClean="0"/>
              <a:t>64 cases in 11 provinces</a:t>
            </a:r>
          </a:p>
          <a:p>
            <a:pPr lvl="2"/>
            <a:r>
              <a:rPr lang="en-US" dirty="0" smtClean="0"/>
              <a:t>39 (61%) hospitalized; 2 deaths</a:t>
            </a:r>
          </a:p>
          <a:p>
            <a:r>
              <a:rPr lang="en-US" dirty="0" smtClean="0"/>
              <a:t>Illnesses were most likely caused by consumption of contaminated cucumbers served at restaurants/outside the home</a:t>
            </a:r>
          </a:p>
          <a:p>
            <a:r>
              <a:rPr lang="en-US" dirty="0" smtClean="0"/>
              <a:t>Cucumbers were grown by Farm Zeta</a:t>
            </a:r>
            <a:endParaRPr lang="en-US" dirty="0"/>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52</a:t>
            </a:fld>
            <a:endParaRPr lang="en-US"/>
          </a:p>
        </p:txBody>
      </p:sp>
    </p:spTree>
    <p:extLst>
      <p:ext uri="{BB962C8B-B14F-4D97-AF65-F5344CB8AC3E}">
        <p14:creationId xmlns:p14="http://schemas.microsoft.com/office/powerpoint/2010/main" val="29037032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64 cases in 11 provinces, as of 30 May</a:t>
            </a:r>
            <a:endParaRPr lang="en-US" sz="3200" dirty="0"/>
          </a:p>
        </p:txBody>
      </p:sp>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53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143000"/>
            <a:ext cx="7315200" cy="5505908"/>
          </a:xfrm>
          <a:prstGeom prst="rect">
            <a:avLst/>
          </a:prstGeom>
        </p:spPr>
      </p:pic>
      <p:sp>
        <p:nvSpPr>
          <p:cNvPr id="3" name="Oval 2"/>
          <p:cNvSpPr/>
          <p:nvPr/>
        </p:nvSpPr>
        <p:spPr>
          <a:xfrm>
            <a:off x="3505200" y="548640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35681" y="541020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64767" y="5451253"/>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581400" y="548640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505200" y="556260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31630" y="5467111"/>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05200" y="5451253"/>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505200" y="5440681"/>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688081" y="563880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088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8" y="1066800"/>
            <a:ext cx="8759952"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5" name="Slide Number Placeholder 4"/>
          <p:cNvSpPr>
            <a:spLocks noGrp="1"/>
          </p:cNvSpPr>
          <p:nvPr>
            <p:ph type="sldNum" sz="quarter" idx="12"/>
          </p:nvPr>
        </p:nvSpPr>
        <p:spPr/>
        <p:txBody>
          <a:bodyPr/>
          <a:lstStyle/>
          <a:p>
            <a:fld id="{33DA14DE-D3C7-4E74-92AB-C5693D9E37A3}" type="slidenum">
              <a:rPr lang="en-US" smtClean="0"/>
              <a:t>54</a:t>
            </a:fld>
            <a:endParaRPr lang="en-US"/>
          </a:p>
        </p:txBody>
      </p:sp>
      <p:sp>
        <p:nvSpPr>
          <p:cNvPr id="7" name="Rectangle 13"/>
          <p:cNvSpPr>
            <a:spLocks noChangeArrowheads="1"/>
          </p:cNvSpPr>
          <p:nvPr/>
        </p:nvSpPr>
        <p:spPr bwMode="auto">
          <a:xfrm>
            <a:off x="9601200" y="978408"/>
            <a:ext cx="228600" cy="18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 name="Text Box 3"/>
          <p:cNvSpPr txBox="1">
            <a:spLocks noChangeArrowheads="1"/>
          </p:cNvSpPr>
          <p:nvPr/>
        </p:nvSpPr>
        <p:spPr bwMode="auto">
          <a:xfrm>
            <a:off x="0" y="152400"/>
            <a:ext cx="9144000" cy="1034129"/>
          </a:xfrm>
          <a:prstGeom prst="rect">
            <a:avLst/>
          </a:prstGeom>
          <a:noFill/>
          <a:ln w="9525">
            <a:noFill/>
            <a:miter lim="800000"/>
            <a:headEnd/>
            <a:tailEnd/>
          </a:ln>
        </p:spPr>
        <p:txBody>
          <a:bodyPr>
            <a:spAutoFit/>
          </a:bodyPr>
          <a:lstStyle/>
          <a:p>
            <a:pPr algn="ctr">
              <a:lnSpc>
                <a:spcPct val="85000"/>
              </a:lnSpc>
            </a:pPr>
            <a:r>
              <a:rPr lang="en-US" sz="2400" b="1" dirty="0" smtClean="0">
                <a:latin typeface="Arial (headings)"/>
              </a:rPr>
              <a:t>Final </a:t>
            </a:r>
            <a:r>
              <a:rPr lang="en-US" sz="2400" b="1" dirty="0" err="1" smtClean="0">
                <a:latin typeface="Arial (headings)"/>
              </a:rPr>
              <a:t>epi</a:t>
            </a:r>
            <a:r>
              <a:rPr lang="en-US" sz="2400" b="1" dirty="0" smtClean="0">
                <a:latin typeface="Arial (headings)"/>
              </a:rPr>
              <a:t> curve of cases by date of illness onset, </a:t>
            </a:r>
          </a:p>
          <a:p>
            <a:pPr algn="ctr">
              <a:lnSpc>
                <a:spcPct val="85000"/>
              </a:lnSpc>
            </a:pPr>
            <a:r>
              <a:rPr lang="en-US" sz="2400" b="1" dirty="0" smtClean="0">
                <a:latin typeface="Arial (headings)"/>
              </a:rPr>
              <a:t>15 Feb </a:t>
            </a:r>
            <a:r>
              <a:rPr lang="en-US" sz="2400" b="1" dirty="0">
                <a:latin typeface="Arial (headings)"/>
              </a:rPr>
              <a:t>to </a:t>
            </a:r>
            <a:r>
              <a:rPr lang="en-US" sz="2400" b="1" dirty="0" smtClean="0">
                <a:latin typeface="Arial (headings)"/>
              </a:rPr>
              <a:t>19 May </a:t>
            </a:r>
            <a:r>
              <a:rPr lang="en-US" sz="2400" b="1" dirty="0">
                <a:latin typeface="Arial (headings)"/>
              </a:rPr>
              <a:t>2011 (</a:t>
            </a:r>
            <a:r>
              <a:rPr lang="en-US" sz="2400" b="1" dirty="0" smtClean="0">
                <a:latin typeface="Arial (headings)"/>
              </a:rPr>
              <a:t>n=64)</a:t>
            </a:r>
            <a:endParaRPr lang="en-US" sz="2400" b="1" dirty="0">
              <a:latin typeface="Arial (headings)"/>
            </a:endParaRPr>
          </a:p>
          <a:p>
            <a:pPr algn="ctr">
              <a:lnSpc>
                <a:spcPct val="85000"/>
              </a:lnSpc>
            </a:pPr>
            <a:endParaRPr lang="en-US" sz="2400" b="1" dirty="0">
              <a:latin typeface="Arial (headings)"/>
            </a:endParaRPr>
          </a:p>
        </p:txBody>
      </p:sp>
    </p:spTree>
    <p:extLst>
      <p:ext uri="{BB962C8B-B14F-4D97-AF65-F5344CB8AC3E}">
        <p14:creationId xmlns:p14="http://schemas.microsoft.com/office/powerpoint/2010/main" val="1357869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a:xfrm>
            <a:off x="457200" y="1143000"/>
            <a:ext cx="8229600" cy="4525963"/>
          </a:xfrm>
        </p:spPr>
        <p:txBody>
          <a:bodyPr>
            <a:noAutofit/>
          </a:bodyPr>
          <a:lstStyle/>
          <a:p>
            <a:pPr>
              <a:spcBef>
                <a:spcPts val="0"/>
              </a:spcBef>
            </a:pPr>
            <a:r>
              <a:rPr lang="en-US" sz="2400" dirty="0" smtClean="0"/>
              <a:t>PFGE aided in confirming and defining the scope of an outbreak</a:t>
            </a:r>
          </a:p>
          <a:p>
            <a:pPr marL="457200" lvl="1" indent="0">
              <a:spcBef>
                <a:spcPts val="0"/>
              </a:spcBef>
              <a:buNone/>
            </a:pPr>
            <a:endParaRPr lang="en-US" sz="2400" dirty="0" smtClean="0"/>
          </a:p>
          <a:p>
            <a:pPr>
              <a:spcBef>
                <a:spcPts val="0"/>
              </a:spcBef>
            </a:pPr>
            <a:r>
              <a:rPr lang="en-US" sz="2400" dirty="0" smtClean="0"/>
              <a:t>Industry aided understanding market share and product distribution</a:t>
            </a:r>
          </a:p>
          <a:p>
            <a:pPr marL="0" indent="0">
              <a:spcBef>
                <a:spcPts val="0"/>
              </a:spcBef>
              <a:buNone/>
            </a:pPr>
            <a:endParaRPr lang="en-US" sz="2400" dirty="0" smtClean="0"/>
          </a:p>
          <a:p>
            <a:pPr>
              <a:spcBef>
                <a:spcPts val="0"/>
              </a:spcBef>
            </a:pPr>
            <a:r>
              <a:rPr lang="en-US" sz="2400" dirty="0" smtClean="0"/>
              <a:t>Routine communication with lab and </a:t>
            </a:r>
            <a:r>
              <a:rPr lang="en-US" sz="2400" dirty="0" err="1" smtClean="0"/>
              <a:t>epi</a:t>
            </a:r>
            <a:r>
              <a:rPr lang="en-US" sz="2400" dirty="0" smtClean="0"/>
              <a:t> group critical to success of the outbreak</a:t>
            </a:r>
          </a:p>
          <a:p>
            <a:pPr lvl="1">
              <a:spcBef>
                <a:spcPts val="0"/>
              </a:spcBef>
            </a:pPr>
            <a:endParaRPr lang="en-US" sz="2400" dirty="0" smtClean="0"/>
          </a:p>
          <a:p>
            <a:pPr>
              <a:spcBef>
                <a:spcPts val="0"/>
              </a:spcBef>
            </a:pPr>
            <a:r>
              <a:rPr lang="en-US" sz="2400" dirty="0" smtClean="0"/>
              <a:t>How do we sustain lab/</a:t>
            </a:r>
            <a:r>
              <a:rPr lang="en-US" sz="2400" dirty="0" err="1" smtClean="0"/>
              <a:t>epi</a:t>
            </a:r>
            <a:r>
              <a:rPr lang="en-US" sz="2400" dirty="0" smtClean="0"/>
              <a:t> communication and collaboration? </a:t>
            </a:r>
          </a:p>
          <a:p>
            <a:pPr>
              <a:spcBef>
                <a:spcPts val="0"/>
              </a:spcBef>
            </a:pPr>
            <a:endParaRPr lang="en-US" sz="2400" dirty="0" smtClean="0"/>
          </a:p>
          <a:p>
            <a:pPr>
              <a:spcBef>
                <a:spcPts val="0"/>
              </a:spcBef>
            </a:pPr>
            <a:r>
              <a:rPr lang="en-US" sz="2400" dirty="0" smtClean="0"/>
              <a:t>What activities can you implement right now to strengthen lab-</a:t>
            </a:r>
            <a:r>
              <a:rPr lang="en-US" sz="2400" dirty="0" err="1" smtClean="0"/>
              <a:t>epi</a:t>
            </a:r>
            <a:r>
              <a:rPr lang="en-US" sz="2400" dirty="0" smtClean="0"/>
              <a:t> communication and collaboration?</a:t>
            </a:r>
          </a:p>
        </p:txBody>
      </p:sp>
      <p:sp>
        <p:nvSpPr>
          <p:cNvPr id="4" name="Footer Placeholder 3"/>
          <p:cNvSpPr>
            <a:spLocks noGrp="1"/>
          </p:cNvSpPr>
          <p:nvPr>
            <p:ph type="ftr" sz="quarter" idx="11"/>
          </p:nvPr>
        </p:nvSpPr>
        <p:spPr/>
        <p:txBody>
          <a:bodyPr/>
          <a:lstStyle/>
          <a:p>
            <a:r>
              <a:rPr lang="en-US" dirty="0" smtClean="0"/>
              <a:t>These data are for training purposes only and do not represent factual events</a:t>
            </a:r>
            <a:endParaRPr lang="en-US" dirty="0"/>
          </a:p>
        </p:txBody>
      </p:sp>
      <p:sp>
        <p:nvSpPr>
          <p:cNvPr id="5" name="Slide Number Placeholder 4"/>
          <p:cNvSpPr>
            <a:spLocks noGrp="1"/>
          </p:cNvSpPr>
          <p:nvPr>
            <p:ph type="sldNum" sz="quarter" idx="12"/>
          </p:nvPr>
        </p:nvSpPr>
        <p:spPr/>
        <p:txBody>
          <a:bodyPr/>
          <a:lstStyle/>
          <a:p>
            <a:fld id="{33DA14DE-D3C7-4E74-92AB-C5693D9E37A3}" type="slidenum">
              <a:rPr lang="en-US" smtClean="0"/>
              <a:t>55</a:t>
            </a:fld>
            <a:endParaRPr lang="en-US" dirty="0"/>
          </a:p>
        </p:txBody>
      </p:sp>
    </p:spTree>
    <p:extLst>
      <p:ext uri="{BB962C8B-B14F-4D97-AF65-F5344CB8AC3E}">
        <p14:creationId xmlns:p14="http://schemas.microsoft.com/office/powerpoint/2010/main" val="3552074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body" idx="4294967295"/>
          </p:nvPr>
        </p:nvSpPr>
        <p:spPr bwMode="auto">
          <a:xfrm>
            <a:off x="762000" y="1447800"/>
            <a:ext cx="7924800" cy="5156200"/>
          </a:xfrm>
          <a:prstGeom prst="rect">
            <a:avLst/>
          </a:prstGeom>
          <a:noFill/>
          <a:ln>
            <a:miter lim="800000"/>
            <a:headEnd/>
            <a:tailEnd/>
          </a:ln>
        </p:spPr>
        <p:txBody>
          <a:bodyPr lIns="0" tIns="0" rIns="0" bIns="0"/>
          <a:lstStyle/>
          <a:p>
            <a:pPr marL="190500" indent="-190500" defTabSz="419100" eaLnBrk="1" hangingPunct="1">
              <a:lnSpc>
                <a:spcPct val="80000"/>
              </a:lnSpc>
              <a:spcBef>
                <a:spcPct val="0"/>
              </a:spcBef>
              <a:buSzPct val="90000"/>
            </a:pPr>
            <a:r>
              <a:rPr lang="en-US" sz="2400" dirty="0" smtClean="0">
                <a:ea typeface="ＭＳ Ｐゴシック"/>
                <a:cs typeface="ＭＳ Ｐゴシック"/>
              </a:rPr>
              <a:t>More food is centrally produced, so when something goes wrong, people get sick over a wide area</a:t>
            </a:r>
          </a:p>
          <a:p>
            <a:pPr marL="190500" indent="-190500" defTabSz="419100" eaLnBrk="1" hangingPunct="1">
              <a:lnSpc>
                <a:spcPct val="80000"/>
              </a:lnSpc>
              <a:spcBef>
                <a:spcPct val="0"/>
              </a:spcBef>
              <a:buSzPct val="90000"/>
            </a:pPr>
            <a:endParaRPr lang="en-US" sz="2400" dirty="0" smtClean="0">
              <a:ea typeface="ＭＳ Ｐゴシック"/>
              <a:cs typeface="ＭＳ Ｐゴシック"/>
            </a:endParaRPr>
          </a:p>
          <a:p>
            <a:pPr marL="190500" indent="-190500" defTabSz="419100" eaLnBrk="1" hangingPunct="1">
              <a:lnSpc>
                <a:spcPct val="80000"/>
              </a:lnSpc>
              <a:spcBef>
                <a:spcPct val="0"/>
              </a:spcBef>
              <a:buSzPct val="90000"/>
            </a:pPr>
            <a:r>
              <a:rPr lang="en-US" sz="2400" dirty="0" smtClean="0">
                <a:ea typeface="ＭＳ Ｐゴシック"/>
                <a:cs typeface="ＭＳ Ｐゴシック"/>
              </a:rPr>
              <a:t>More food is sold fully cooked, so consumer just has to warm it</a:t>
            </a:r>
          </a:p>
          <a:p>
            <a:pPr marL="190500" indent="-190500" defTabSz="419100" eaLnBrk="1" hangingPunct="1">
              <a:lnSpc>
                <a:spcPct val="80000"/>
              </a:lnSpc>
              <a:spcBef>
                <a:spcPct val="0"/>
              </a:spcBef>
              <a:buSzPct val="90000"/>
            </a:pPr>
            <a:endParaRPr lang="en-US" sz="2400" dirty="0" smtClean="0">
              <a:ea typeface="ＭＳ Ｐゴシック"/>
              <a:cs typeface="ＭＳ Ｐゴシック"/>
            </a:endParaRPr>
          </a:p>
          <a:p>
            <a:pPr marL="190500" indent="-190500" defTabSz="419100" eaLnBrk="1" hangingPunct="1">
              <a:lnSpc>
                <a:spcPct val="80000"/>
              </a:lnSpc>
              <a:spcBef>
                <a:spcPct val="0"/>
              </a:spcBef>
              <a:buSzPct val="90000"/>
            </a:pPr>
            <a:r>
              <a:rPr lang="en-US" sz="2400" dirty="0" smtClean="0">
                <a:ea typeface="ＭＳ Ｐゴシック"/>
                <a:cs typeface="ＭＳ Ｐゴシック"/>
              </a:rPr>
              <a:t>More food is eaten in restaurants, so more people have a hand in preparing our food</a:t>
            </a:r>
          </a:p>
          <a:p>
            <a:pPr marL="190500" indent="-190500" defTabSz="419100" eaLnBrk="1" hangingPunct="1">
              <a:lnSpc>
                <a:spcPct val="80000"/>
              </a:lnSpc>
              <a:spcBef>
                <a:spcPct val="0"/>
              </a:spcBef>
              <a:buSzPct val="90000"/>
            </a:pPr>
            <a:endParaRPr lang="en-US" sz="2400" dirty="0" smtClean="0">
              <a:ea typeface="ＭＳ Ｐゴシック"/>
              <a:cs typeface="ＭＳ Ｐゴシック"/>
            </a:endParaRPr>
          </a:p>
          <a:p>
            <a:pPr marL="190500" indent="-190500" defTabSz="419100" eaLnBrk="1" hangingPunct="1">
              <a:lnSpc>
                <a:spcPct val="80000"/>
              </a:lnSpc>
              <a:spcBef>
                <a:spcPct val="0"/>
              </a:spcBef>
              <a:buSzPct val="90000"/>
            </a:pPr>
            <a:r>
              <a:rPr lang="en-US" sz="2400" dirty="0" smtClean="0">
                <a:ea typeface="ＭＳ Ｐゴシック"/>
                <a:cs typeface="ＭＳ Ｐゴシック"/>
              </a:rPr>
              <a:t>We import more of our food supply, so we depend on the food safety systems in other countries</a:t>
            </a:r>
          </a:p>
          <a:p>
            <a:pPr marL="190500" indent="-190500" defTabSz="419100" eaLnBrk="1" hangingPunct="1">
              <a:lnSpc>
                <a:spcPct val="80000"/>
              </a:lnSpc>
              <a:spcBef>
                <a:spcPct val="0"/>
              </a:spcBef>
              <a:buSzPct val="90000"/>
            </a:pPr>
            <a:endParaRPr lang="en-US" sz="2400" dirty="0" smtClean="0">
              <a:ea typeface="ＭＳ Ｐゴシック"/>
              <a:cs typeface="ＭＳ Ｐゴシック"/>
            </a:endParaRPr>
          </a:p>
          <a:p>
            <a:pPr marL="190500" indent="-190500" defTabSz="419100" eaLnBrk="1" hangingPunct="1">
              <a:lnSpc>
                <a:spcPct val="80000"/>
              </a:lnSpc>
              <a:spcBef>
                <a:spcPct val="0"/>
              </a:spcBef>
              <a:buSzPct val="90000"/>
            </a:pPr>
            <a:r>
              <a:rPr lang="en-US" sz="2400" dirty="0" smtClean="0">
                <a:ea typeface="ＭＳ Ｐゴシック"/>
                <a:cs typeface="ＭＳ Ｐゴシック"/>
              </a:rPr>
              <a:t>Healthy animals can carry germs that make us sick</a:t>
            </a:r>
          </a:p>
          <a:p>
            <a:pPr marL="190500" indent="-190500" defTabSz="419100" eaLnBrk="1" hangingPunct="1">
              <a:lnSpc>
                <a:spcPct val="80000"/>
              </a:lnSpc>
              <a:spcBef>
                <a:spcPct val="0"/>
              </a:spcBef>
              <a:buSzPct val="90000"/>
            </a:pPr>
            <a:endParaRPr lang="en-US" sz="2400" dirty="0" smtClean="0">
              <a:ea typeface="ＭＳ Ｐゴシック"/>
              <a:cs typeface="ＭＳ Ｐゴシック"/>
            </a:endParaRPr>
          </a:p>
          <a:p>
            <a:pPr marL="190500" indent="-190500" defTabSz="419100" eaLnBrk="1" hangingPunct="1">
              <a:lnSpc>
                <a:spcPct val="80000"/>
              </a:lnSpc>
              <a:spcBef>
                <a:spcPct val="0"/>
              </a:spcBef>
              <a:buSzPct val="90000"/>
            </a:pPr>
            <a:r>
              <a:rPr lang="en-US" sz="2400" dirty="0" smtClean="0">
                <a:ea typeface="ＭＳ Ｐゴシック"/>
                <a:cs typeface="ＭＳ Ｐゴシック"/>
              </a:rPr>
              <a:t>New technologies for producing, processing, and preparing foods</a:t>
            </a:r>
          </a:p>
        </p:txBody>
      </p:sp>
      <p:sp>
        <p:nvSpPr>
          <p:cNvPr id="11267" name="Text Box 3"/>
          <p:cNvSpPr txBox="1">
            <a:spLocks noChangeArrowheads="1"/>
          </p:cNvSpPr>
          <p:nvPr/>
        </p:nvSpPr>
        <p:spPr bwMode="auto">
          <a:xfrm>
            <a:off x="222250" y="152400"/>
            <a:ext cx="8662988" cy="1201738"/>
          </a:xfrm>
          <a:prstGeom prst="rect">
            <a:avLst/>
          </a:prstGeom>
          <a:noFill/>
          <a:ln w="9525">
            <a:noFill/>
            <a:miter lim="800000"/>
            <a:headEnd/>
            <a:tailEnd/>
          </a:ln>
        </p:spPr>
        <p:txBody>
          <a:bodyPr lIns="0" tIns="0" rIns="0" bIns="0" anchor="ctr"/>
          <a:lstStyle/>
          <a:p>
            <a:pPr algn="ctr" defTabSz="419100" fontAlgn="auto">
              <a:spcBef>
                <a:spcPts val="0"/>
              </a:spcBef>
              <a:spcAft>
                <a:spcPts val="0"/>
              </a:spcAft>
              <a:buClr>
                <a:srgbClr val="FFFF00"/>
              </a:buClr>
              <a:buSzPct val="90000"/>
              <a:buFont typeface="Monotype Sorts"/>
              <a:buNone/>
              <a:defRPr/>
            </a:pPr>
            <a:r>
              <a:rPr lang="en-US" sz="3000" spc="300" dirty="0">
                <a:latin typeface="+mn-lt"/>
              </a:rPr>
              <a:t>Foodborne Diseases: A Changing Landscape </a:t>
            </a:r>
          </a:p>
        </p:txBody>
      </p:sp>
      <p:sp>
        <p:nvSpPr>
          <p:cNvPr id="4" name="Line 4"/>
          <p:cNvSpPr>
            <a:spLocks noChangeShapeType="1"/>
          </p:cNvSpPr>
          <p:nvPr/>
        </p:nvSpPr>
        <p:spPr bwMode="auto">
          <a:xfrm>
            <a:off x="762000" y="1066800"/>
            <a:ext cx="7620000" cy="0"/>
          </a:xfrm>
          <a:prstGeom prst="line">
            <a:avLst/>
          </a:prstGeom>
          <a:noFill/>
          <a:ln w="9525">
            <a:solidFill>
              <a:schemeClr val="tx1"/>
            </a:solidFill>
            <a:round/>
            <a:headEnd/>
            <a:tailEnd/>
          </a:ln>
        </p:spPr>
        <p:txBody>
          <a:bodyPr/>
          <a:lstStyle/>
          <a:p>
            <a:endParaRPr lang="en-US" dirty="0"/>
          </a:p>
        </p:txBody>
      </p:sp>
      <p:sp>
        <p:nvSpPr>
          <p:cNvPr id="7" name="Footer Placeholder 4"/>
          <p:cNvSpPr txBox="1">
            <a:spLocks/>
          </p:cNvSpPr>
          <p:nvPr/>
        </p:nvSpPr>
        <p:spPr>
          <a:xfrm>
            <a:off x="2971800" y="6477000"/>
            <a:ext cx="3352800" cy="2444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smtClean="0"/>
              <a:t>These data are for training purposes only and do not represent factual events</a:t>
            </a:r>
            <a:endParaRPr lang="en-US" sz="700" dirty="0"/>
          </a:p>
        </p:txBody>
      </p:sp>
      <p:sp>
        <p:nvSpPr>
          <p:cNvPr id="8" name="Slide Number Placeholder 5"/>
          <p:cNvSpPr txBox="1">
            <a:spLocks/>
          </p:cNvSpPr>
          <p:nvPr/>
        </p:nvSpPr>
        <p:spPr>
          <a:xfrm>
            <a:off x="6553200" y="6477000"/>
            <a:ext cx="2133600" cy="2444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DA14DE-D3C7-4E74-92AB-C5693D9E37A3}" type="slidenum">
              <a:rPr lang="en-US" sz="700" smtClean="0"/>
              <a:pPr algn="r"/>
              <a:t>6</a:t>
            </a:fld>
            <a:endParaRPr lang="en-US" sz="700" dirty="0"/>
          </a:p>
        </p:txBody>
      </p:sp>
    </p:spTree>
    <p:extLst>
      <p:ext uri="{BB962C8B-B14F-4D97-AF65-F5344CB8AC3E}">
        <p14:creationId xmlns:p14="http://schemas.microsoft.com/office/powerpoint/2010/main" val="560044136"/>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304800"/>
            <a:ext cx="8229600" cy="1143000"/>
          </a:xfrm>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defRPr/>
            </a:pPr>
            <a:r>
              <a:rPr lang="en-CA" sz="4000" dirty="0" smtClean="0"/>
              <a:t>Steps in </a:t>
            </a:r>
            <a:r>
              <a:rPr lang="en-US" sz="4000" dirty="0" smtClean="0"/>
              <a:t>investigating </a:t>
            </a:r>
            <a:r>
              <a:rPr lang="en-CA" sz="4000" dirty="0" smtClean="0"/>
              <a:t>an outbreak</a:t>
            </a:r>
            <a:br>
              <a:rPr lang="en-CA" sz="4000" dirty="0" smtClean="0"/>
            </a:br>
            <a:endParaRPr lang="en-US" sz="4000" dirty="0" smtClean="0"/>
          </a:p>
        </p:txBody>
      </p:sp>
      <p:sp>
        <p:nvSpPr>
          <p:cNvPr id="66563" name="AutoShape 3"/>
          <p:cNvSpPr>
            <a:spLocks noGrp="1" noChangeAspect="1" noChangeArrowheads="1"/>
          </p:cNvSpPr>
          <p:nvPr>
            <p:ph idx="1"/>
          </p:nvPr>
        </p:nvSpPr>
        <p:spPr bwMode="auto">
          <a:xfrm>
            <a:off x="457200" y="1341437"/>
            <a:ext cx="8229600" cy="521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533400" indent="-533400" eaLnBrk="1" hangingPunct="1">
              <a:lnSpc>
                <a:spcPct val="80000"/>
              </a:lnSpc>
              <a:buFontTx/>
              <a:buAutoNum type="arabicPeriod"/>
            </a:pPr>
            <a:r>
              <a:rPr lang="en-CA" sz="2800" dirty="0" smtClean="0"/>
              <a:t>Detect the cluster and assemble a team</a:t>
            </a:r>
          </a:p>
          <a:p>
            <a:pPr marL="533400" indent="-533400" eaLnBrk="1" hangingPunct="1">
              <a:lnSpc>
                <a:spcPct val="80000"/>
              </a:lnSpc>
              <a:buFontTx/>
              <a:buAutoNum type="arabicPeriod"/>
            </a:pPr>
            <a:r>
              <a:rPr lang="en-CA" sz="2800" dirty="0" smtClean="0"/>
              <a:t>Gather descriptive information </a:t>
            </a:r>
          </a:p>
          <a:p>
            <a:pPr marL="914400" lvl="1" indent="-457200" eaLnBrk="1" hangingPunct="1">
              <a:lnSpc>
                <a:spcPct val="80000"/>
              </a:lnSpc>
              <a:buFontTx/>
              <a:buNone/>
            </a:pPr>
            <a:r>
              <a:rPr lang="en-US" sz="2400" dirty="0" smtClean="0"/>
              <a:t>      a. determine etiology</a:t>
            </a:r>
          </a:p>
          <a:p>
            <a:pPr marL="914400" lvl="1" indent="-457200" eaLnBrk="1" hangingPunct="1">
              <a:lnSpc>
                <a:spcPct val="80000"/>
              </a:lnSpc>
              <a:buFontTx/>
              <a:buNone/>
            </a:pPr>
            <a:r>
              <a:rPr lang="en-US" sz="2400" dirty="0" smtClean="0"/>
              <a:t>      b. describe the outbreak by time, place, and person</a:t>
            </a:r>
          </a:p>
          <a:p>
            <a:pPr marL="914400" lvl="1" indent="-457200" eaLnBrk="1" hangingPunct="1">
              <a:lnSpc>
                <a:spcPct val="80000"/>
              </a:lnSpc>
              <a:buFontTx/>
              <a:buNone/>
            </a:pPr>
            <a:r>
              <a:rPr lang="en-US" sz="2400" dirty="0" smtClean="0"/>
              <a:t>      c.  write a case definition</a:t>
            </a:r>
          </a:p>
          <a:p>
            <a:pPr marL="914400" lvl="1" indent="-457200" eaLnBrk="1" hangingPunct="1">
              <a:lnSpc>
                <a:spcPct val="80000"/>
              </a:lnSpc>
              <a:buFontTx/>
              <a:buNone/>
            </a:pPr>
            <a:r>
              <a:rPr lang="en-US" sz="2400" dirty="0" smtClean="0"/>
              <a:t>      d. conduct surveillance for more cases</a:t>
            </a:r>
            <a:endParaRPr lang="en-CA" sz="2400" dirty="0" smtClean="0"/>
          </a:p>
          <a:p>
            <a:pPr marL="533400" indent="-533400" eaLnBrk="1" hangingPunct="1">
              <a:lnSpc>
                <a:spcPct val="80000"/>
              </a:lnSpc>
              <a:buFontTx/>
              <a:buAutoNum type="arabicPeriod"/>
            </a:pPr>
            <a:r>
              <a:rPr lang="en-CA" sz="2800" dirty="0" smtClean="0"/>
              <a:t>Generate hypotheses</a:t>
            </a:r>
          </a:p>
          <a:p>
            <a:pPr marL="533400" indent="-533400" eaLnBrk="1" hangingPunct="1">
              <a:lnSpc>
                <a:spcPct val="80000"/>
              </a:lnSpc>
              <a:buFontTx/>
              <a:buAutoNum type="arabicPeriod"/>
            </a:pPr>
            <a:r>
              <a:rPr lang="en-CA" sz="2800" dirty="0" smtClean="0"/>
              <a:t>Test hypotheses </a:t>
            </a:r>
          </a:p>
          <a:p>
            <a:pPr marL="914400" lvl="1" indent="-457200" eaLnBrk="1" hangingPunct="1">
              <a:lnSpc>
                <a:spcPct val="80000"/>
              </a:lnSpc>
              <a:buFontTx/>
              <a:buNone/>
            </a:pPr>
            <a:r>
              <a:rPr lang="en-US" sz="2400" dirty="0" smtClean="0"/>
              <a:t>      a. design a study</a:t>
            </a:r>
          </a:p>
          <a:p>
            <a:pPr marL="914400" lvl="1" indent="-457200" eaLnBrk="1" hangingPunct="1">
              <a:lnSpc>
                <a:spcPct val="80000"/>
              </a:lnSpc>
              <a:buFontTx/>
              <a:buNone/>
            </a:pPr>
            <a:r>
              <a:rPr lang="en-US" sz="2400" dirty="0" smtClean="0"/>
              <a:t>      b. analyze the study</a:t>
            </a:r>
            <a:endParaRPr lang="en-CA" sz="2400" dirty="0" smtClean="0"/>
          </a:p>
          <a:p>
            <a:pPr marL="533400" indent="-533400" eaLnBrk="1" hangingPunct="1">
              <a:lnSpc>
                <a:spcPct val="80000"/>
              </a:lnSpc>
              <a:buFontTx/>
              <a:buAutoNum type="arabicPeriod"/>
            </a:pPr>
            <a:r>
              <a:rPr lang="en-CA" sz="2800" dirty="0" smtClean="0"/>
              <a:t>Determine how and where contamination occurred</a:t>
            </a:r>
            <a:endParaRPr lang="en-US" sz="2800" dirty="0" smtClean="0"/>
          </a:p>
          <a:p>
            <a:pPr marL="533400" indent="-533400" eaLnBrk="1" hangingPunct="1">
              <a:lnSpc>
                <a:spcPct val="80000"/>
              </a:lnSpc>
              <a:buFontTx/>
              <a:buAutoNum type="arabicPeriod"/>
            </a:pPr>
            <a:r>
              <a:rPr lang="en-CA" sz="2800" dirty="0" smtClean="0"/>
              <a:t>Prevent more illnesses</a:t>
            </a:r>
          </a:p>
          <a:p>
            <a:pPr marL="533400" indent="-533400" eaLnBrk="1" hangingPunct="1">
              <a:lnSpc>
                <a:spcPct val="80000"/>
              </a:lnSpc>
              <a:buFontTx/>
              <a:buAutoNum type="arabicPeriod"/>
            </a:pPr>
            <a:r>
              <a:rPr lang="en-CA" sz="2800" dirty="0" smtClean="0"/>
              <a:t>Communicate</a:t>
            </a:r>
            <a:endParaRPr lang="en-US" sz="2800" dirty="0" smtClean="0"/>
          </a:p>
        </p:txBody>
      </p:sp>
      <p:sp>
        <p:nvSpPr>
          <p:cNvPr id="2" name="Footer Placeholder 1"/>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3" name="Slide Number Placeholder 2"/>
          <p:cNvSpPr>
            <a:spLocks noGrp="1"/>
          </p:cNvSpPr>
          <p:nvPr>
            <p:ph type="sldNum" sz="quarter" idx="12"/>
          </p:nvPr>
        </p:nvSpPr>
        <p:spPr/>
        <p:txBody>
          <a:bodyPr/>
          <a:lstStyle/>
          <a:p>
            <a:fld id="{33DA14DE-D3C7-4E74-92AB-C5693D9E37A3}" type="slidenum">
              <a:rPr lang="en-US" smtClean="0"/>
              <a:t>7</a:t>
            </a:fld>
            <a:endParaRPr lang="en-US"/>
          </a:p>
        </p:txBody>
      </p:sp>
    </p:spTree>
    <p:extLst>
      <p:ext uri="{BB962C8B-B14F-4D97-AF65-F5344CB8AC3E}">
        <p14:creationId xmlns:p14="http://schemas.microsoft.com/office/powerpoint/2010/main" val="1991541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2830"/>
            <a:ext cx="4610100" cy="594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99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Cluster vs. Outbreak</a:t>
            </a:r>
            <a:endParaRPr lang="en-US" dirty="0"/>
          </a:p>
        </p:txBody>
      </p:sp>
      <p:sp>
        <p:nvSpPr>
          <p:cNvPr id="6" name="Content Placeholder 5"/>
          <p:cNvSpPr>
            <a:spLocks noGrp="1"/>
          </p:cNvSpPr>
          <p:nvPr>
            <p:ph idx="1"/>
          </p:nvPr>
        </p:nvSpPr>
        <p:spPr/>
        <p:txBody>
          <a:bodyPr/>
          <a:lstStyle/>
          <a:p>
            <a:r>
              <a:rPr lang="en-US" b="1" u="sng" dirty="0" smtClean="0"/>
              <a:t>Cluster</a:t>
            </a:r>
            <a:r>
              <a:rPr lang="en-US" dirty="0" smtClean="0"/>
              <a:t> = </a:t>
            </a:r>
            <a:r>
              <a:rPr lang="en-US" dirty="0"/>
              <a:t>the occurrence of more than the expected number of people diagnosed with a certain disease within a specific group, </a:t>
            </a:r>
            <a:r>
              <a:rPr lang="en-US" dirty="0" smtClean="0"/>
              <a:t> </a:t>
            </a:r>
            <a:r>
              <a:rPr lang="en-US" dirty="0"/>
              <a:t>geographic </a:t>
            </a:r>
            <a:r>
              <a:rPr lang="en-US" dirty="0" smtClean="0"/>
              <a:t>area, </a:t>
            </a:r>
            <a:r>
              <a:rPr lang="en-US" dirty="0"/>
              <a:t>or </a:t>
            </a:r>
            <a:r>
              <a:rPr lang="en-US" dirty="0" smtClean="0"/>
              <a:t>period </a:t>
            </a:r>
            <a:r>
              <a:rPr lang="en-US" dirty="0"/>
              <a:t>of </a:t>
            </a:r>
            <a:r>
              <a:rPr lang="en-US" dirty="0" smtClean="0"/>
              <a:t>time</a:t>
            </a:r>
          </a:p>
          <a:p>
            <a:r>
              <a:rPr lang="en-US" b="1" u="sng" dirty="0" smtClean="0"/>
              <a:t>Outbreak</a:t>
            </a:r>
            <a:r>
              <a:rPr lang="en-US" dirty="0" smtClean="0"/>
              <a:t> = a cluster of cases linked by a common exposure/event</a:t>
            </a:r>
          </a:p>
          <a:p>
            <a:r>
              <a:rPr lang="en-US" dirty="0" smtClean="0"/>
              <a:t>Not all clusters are outbreaks</a:t>
            </a:r>
          </a:p>
          <a:p>
            <a:endParaRPr lang="en-US" dirty="0"/>
          </a:p>
        </p:txBody>
      </p:sp>
      <p:sp>
        <p:nvSpPr>
          <p:cNvPr id="2" name="Footer Placeholder 1"/>
          <p:cNvSpPr>
            <a:spLocks noGrp="1"/>
          </p:cNvSpPr>
          <p:nvPr>
            <p:ph type="ftr" sz="quarter" idx="11"/>
          </p:nvPr>
        </p:nvSpPr>
        <p:spPr/>
        <p:txBody>
          <a:bodyPr/>
          <a:lstStyle/>
          <a:p>
            <a:r>
              <a:rPr lang="en-US" smtClean="0"/>
              <a:t>These data are for training purposes only and do not represent factual events</a:t>
            </a:r>
            <a:endParaRPr lang="en-US"/>
          </a:p>
        </p:txBody>
      </p:sp>
      <p:sp>
        <p:nvSpPr>
          <p:cNvPr id="3" name="Slide Number Placeholder 2"/>
          <p:cNvSpPr>
            <a:spLocks noGrp="1"/>
          </p:cNvSpPr>
          <p:nvPr>
            <p:ph type="sldNum" sz="quarter" idx="12"/>
          </p:nvPr>
        </p:nvSpPr>
        <p:spPr/>
        <p:txBody>
          <a:bodyPr/>
          <a:lstStyle/>
          <a:p>
            <a:fld id="{33DA14DE-D3C7-4E74-92AB-C5693D9E37A3}" type="slidenum">
              <a:rPr lang="en-US" smtClean="0"/>
              <a:t>9</a:t>
            </a:fld>
            <a:endParaRPr lang="en-US"/>
          </a:p>
        </p:txBody>
      </p:sp>
    </p:spTree>
    <p:extLst>
      <p:ext uri="{BB962C8B-B14F-4D97-AF65-F5344CB8AC3E}">
        <p14:creationId xmlns:p14="http://schemas.microsoft.com/office/powerpoint/2010/main" val="2562507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5820</TotalTime>
  <Words>3416</Words>
  <Application>Microsoft Office PowerPoint</Application>
  <PresentationFormat>On-screen Show (4:3)</PresentationFormat>
  <Paragraphs>492</Paragraphs>
  <Slides>55</Slides>
  <Notes>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Foodborne Disease Outbreak  Tabletop Exercise </vt:lpstr>
      <vt:lpstr>Objectives</vt:lpstr>
      <vt:lpstr>Overview</vt:lpstr>
      <vt:lpstr>Introduction</vt:lpstr>
      <vt:lpstr>Foodborne Disease Outbreak Investigations</vt:lpstr>
      <vt:lpstr>PowerPoint Presentation</vt:lpstr>
      <vt:lpstr>Steps in investigating an outbreak </vt:lpstr>
      <vt:lpstr>PowerPoint Presentation</vt:lpstr>
      <vt:lpstr>Cluster vs. Outbreak</vt:lpstr>
      <vt:lpstr>Lessons Learned in Investigating Multistate  Foodborne Disease Outbreaks</vt:lpstr>
      <vt:lpstr>E. coli O157 </vt:lpstr>
      <vt:lpstr>Khatib</vt:lpstr>
      <vt:lpstr>Laboratory Capacity for E. coli O157 Testing in Khatib</vt:lpstr>
      <vt:lpstr>Part 1: Detection</vt:lpstr>
      <vt:lpstr>Outbreak Detection</vt:lpstr>
      <vt:lpstr>PowerPoint Presentation</vt:lpstr>
      <vt:lpstr>Preliminary Case Definition</vt:lpstr>
      <vt:lpstr>Notification of Health Providers</vt:lpstr>
      <vt:lpstr>17 cases from 7 provinces, as of 19 April</vt:lpstr>
      <vt:lpstr>PowerPoint Presentation</vt:lpstr>
      <vt:lpstr>Panel Discussion – I  </vt:lpstr>
      <vt:lpstr>Part 2: Acceleration</vt:lpstr>
      <vt:lpstr>Next Steps: Hypothesis Generation</vt:lpstr>
      <vt:lpstr>Summary Clinical/Demographic Information as of 9 May 2014</vt:lpstr>
      <vt:lpstr>Lab Information as of 9 May</vt:lpstr>
      <vt:lpstr>Case Interview Information as of 9 May </vt:lpstr>
      <vt:lpstr>Case Interview Information as of 9 May</vt:lpstr>
      <vt:lpstr>A Cluster in Another Province</vt:lpstr>
      <vt:lpstr>64 cases in 11 provinces, as of 10 May</vt:lpstr>
      <vt:lpstr>Panel Discussion IIa</vt:lpstr>
      <vt:lpstr>Part 2: Acceleration Part 2</vt:lpstr>
      <vt:lpstr>Revised Case Definition</vt:lpstr>
      <vt:lpstr>PowerPoint Presentation</vt:lpstr>
      <vt:lpstr>PowerPoint Presentation</vt:lpstr>
      <vt:lpstr>Case Food Consumption Information as of  15 May (n=40 of 64)</vt:lpstr>
      <vt:lpstr>HUS cluster in Razi</vt:lpstr>
      <vt:lpstr>Lab results for HUS cluster</vt:lpstr>
      <vt:lpstr>Panel Discussion IIb</vt:lpstr>
      <vt:lpstr>Part 3: Resolution/Deceleration</vt:lpstr>
      <vt:lpstr>Case definition</vt:lpstr>
      <vt:lpstr>Menu-level Comparisons</vt:lpstr>
      <vt:lpstr>Ingredient-level Comparisons</vt:lpstr>
      <vt:lpstr>A Hypothesis!</vt:lpstr>
      <vt:lpstr>A Hypothesis!</vt:lpstr>
      <vt:lpstr>Yogurt Sauce Ingredients</vt:lpstr>
      <vt:lpstr>Raita/Yogurt Sauce Ingredients</vt:lpstr>
      <vt:lpstr>Engaging Industry</vt:lpstr>
      <vt:lpstr>Food testing</vt:lpstr>
      <vt:lpstr>Food Testing Results</vt:lpstr>
      <vt:lpstr>Panel Discussion III</vt:lpstr>
      <vt:lpstr>Investigation of Farm Zeta</vt:lpstr>
      <vt:lpstr>What is the conclusion of this outbreak? </vt:lpstr>
      <vt:lpstr>64 cases in 11 provinces, as of 30 May</vt:lpstr>
      <vt:lpstr>PowerPoint Presentation</vt:lpstr>
      <vt:lpstr>Wrap up</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on Multi-State Foodborne Disease Outbreaks  7 June 2011</dc:title>
  <dc:creator>Nguyen, Thai-An (CDC/OID/NCEZID)</dc:creator>
  <cp:lastModifiedBy>iaw3</cp:lastModifiedBy>
  <cp:revision>154</cp:revision>
  <cp:lastPrinted>2012-03-05T21:17:19Z</cp:lastPrinted>
  <dcterms:created xsi:type="dcterms:W3CDTF">2012-02-22T14:03:20Z</dcterms:created>
  <dcterms:modified xsi:type="dcterms:W3CDTF">2014-02-14T18:32:13Z</dcterms:modified>
</cp:coreProperties>
</file>