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60" r:id="rId7"/>
    <p:sldId id="262" r:id="rId8"/>
    <p:sldId id="263" r:id="rId9"/>
    <p:sldId id="258" r:id="rId10"/>
    <p:sldId id="257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4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4.0575818533632166E-2"/>
          <c:y val="5.1400554097404488E-2"/>
          <c:w val="0.91696197099450161"/>
          <c:h val="0.8326195683872849"/>
        </c:manualLayout>
      </c:layout>
      <c:scatterChart>
        <c:scatterStyle val="lineMarker"/>
        <c:ser>
          <c:idx val="0"/>
          <c:order val="0"/>
          <c:tx>
            <c:strRef>
              <c:f>Feuil1!$C$5</c:f>
              <c:strCache>
                <c:ptCount val="1"/>
                <c:pt idx="0">
                  <c:v>Process 1</c:v>
                </c:pt>
              </c:strCache>
            </c:strRef>
          </c:tx>
          <c:xVal>
            <c:numRef>
              <c:f>Feuil1!$B$6:$B$11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Feuil1!$C$6:$C$11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0.5</c:v>
                </c:pt>
              </c:numCache>
            </c:numRef>
          </c:yVal>
        </c:ser>
        <c:ser>
          <c:idx val="1"/>
          <c:order val="1"/>
          <c:tx>
            <c:strRef>
              <c:f>Feuil1!$D$5</c:f>
              <c:strCache>
                <c:ptCount val="1"/>
                <c:pt idx="0">
                  <c:v>Process 2</c:v>
                </c:pt>
              </c:strCache>
            </c:strRef>
          </c:tx>
          <c:xVal>
            <c:numRef>
              <c:f>Feuil1!$B$6:$B$11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Feuil1!$D$6:$D$11</c:f>
              <c:numCache>
                <c:formatCode>General</c:formatCode>
                <c:ptCount val="6"/>
                <c:pt idx="0">
                  <c:v>2</c:v>
                </c:pt>
                <c:pt idx="1">
                  <c:v>2.2000000000000002</c:v>
                </c:pt>
                <c:pt idx="2">
                  <c:v>2.2000000000000002</c:v>
                </c:pt>
                <c:pt idx="3">
                  <c:v>3.7</c:v>
                </c:pt>
                <c:pt idx="4">
                  <c:v>2.7</c:v>
                </c:pt>
                <c:pt idx="5">
                  <c:v>1</c:v>
                </c:pt>
              </c:numCache>
            </c:numRef>
          </c:yVal>
        </c:ser>
        <c:axId val="156792320"/>
        <c:axId val="156793856"/>
      </c:scatterChart>
      <c:valAx>
        <c:axId val="156792320"/>
        <c:scaling>
          <c:orientation val="minMax"/>
        </c:scaling>
        <c:axPos val="b"/>
        <c:numFmt formatCode="General" sourceLinked="1"/>
        <c:tickLblPos val="nextTo"/>
        <c:crossAx val="156793856"/>
        <c:crosses val="autoZero"/>
        <c:crossBetween val="midCat"/>
      </c:valAx>
      <c:valAx>
        <c:axId val="156793856"/>
        <c:scaling>
          <c:orientation val="minMax"/>
        </c:scaling>
        <c:axPos val="l"/>
        <c:majorGridlines/>
        <c:numFmt formatCode="General" sourceLinked="1"/>
        <c:tickLblPos val="nextTo"/>
        <c:crossAx val="1567923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5766165032853307"/>
          <c:y val="0.21133536750366244"/>
          <c:w val="0.31367464473883483"/>
          <c:h val="0.15405723985100686"/>
        </c:manualLayout>
      </c:layout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38"/>
          <p:cNvSpPr>
            <a:spLocks noChangeArrowheads="1"/>
          </p:cNvSpPr>
          <p:nvPr/>
        </p:nvSpPr>
        <p:spPr bwMode="hidden">
          <a:xfrm>
            <a:off x="5940152" y="6021288"/>
            <a:ext cx="3024336" cy="792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sz="1200" b="1" kern="1200" baseline="300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Dubai International Food Safety Conference</a:t>
            </a:r>
          </a:p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</a:t>
            </a:r>
          </a:p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IAFP’s 1</a:t>
            </a:r>
            <a:r>
              <a:rPr lang="en-US" sz="1200" b="1" kern="1200" baseline="300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Middle East Symposium </a:t>
            </a:r>
          </a:p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Food Safety</a:t>
            </a:r>
            <a:endParaRPr lang="en-US" sz="800" b="1" noProof="0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5414970" cy="50883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l" eaLnBrk="1" latinLnBrk="0" hangingPunct="1">
              <a:buNone/>
              <a:defRPr kumimoji="0" lang="fr-FR" sz="1800" b="1" i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noProof="0" dirty="0" err="1" smtClean="0"/>
              <a:t>Cliquez</a:t>
            </a:r>
            <a:r>
              <a:rPr kumimoji="0" lang="fr-FR" dirty="0" smtClean="0"/>
              <a:t> </a:t>
            </a:r>
            <a:r>
              <a:rPr kumimoji="0" lang="fr-FR" dirty="0"/>
              <a:t>pour ajouter les informations sur l'auteur</a:t>
            </a:r>
          </a:p>
        </p:txBody>
      </p:sp>
      <p:sp>
        <p:nvSpPr>
          <p:cNvPr id="9" name="Rectangle 10"/>
          <p:cNvSpPr/>
          <p:nvPr/>
        </p:nvSpPr>
        <p:spPr>
          <a:xfrm>
            <a:off x="0" y="2924944"/>
            <a:ext cx="9144000" cy="157639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noProof="0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14282" y="3567886"/>
            <a:ext cx="7239000" cy="533400"/>
          </a:xfr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lang="fr-FR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7908638" y="6477000"/>
            <a:ext cx="1021080" cy="304800"/>
          </a:xfrm>
        </p:spPr>
        <p:txBody>
          <a:bodyPr anchor="ctr"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3286124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4499014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3" name="Rectangle 182"/>
          <p:cNvSpPr>
            <a:spLocks noChangeArrowheads="1"/>
          </p:cNvSpPr>
          <p:nvPr/>
        </p:nvSpPr>
        <p:spPr bwMode="auto">
          <a:xfrm>
            <a:off x="5004048" y="4643446"/>
            <a:ext cx="230339" cy="25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sz="800" dirty="0">
              <a:latin typeface="Arial Narrow" pitchFamily="34" charset="0"/>
            </a:endParaRPr>
          </a:p>
        </p:txBody>
      </p:sp>
      <p:sp>
        <p:nvSpPr>
          <p:cNvPr id="14" name="Rectangle 184"/>
          <p:cNvSpPr>
            <a:spLocks noChangeArrowheads="1"/>
          </p:cNvSpPr>
          <p:nvPr/>
        </p:nvSpPr>
        <p:spPr bwMode="auto">
          <a:xfrm>
            <a:off x="5004048" y="4643446"/>
            <a:ext cx="230339" cy="25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sz="800" dirty="0">
              <a:latin typeface="Arial Narrow" pitchFamily="34" charset="0"/>
            </a:endParaRPr>
          </a:p>
        </p:txBody>
      </p:sp>
      <p:sp>
        <p:nvSpPr>
          <p:cNvPr id="19" name="Freeform 639"/>
          <p:cNvSpPr>
            <a:spLocks noChangeArrowheads="1"/>
          </p:cNvSpPr>
          <p:nvPr/>
        </p:nvSpPr>
        <p:spPr bwMode="auto">
          <a:xfrm>
            <a:off x="5636285" y="5039684"/>
            <a:ext cx="159851" cy="1413652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accent4"/>
            </a:solidFill>
            <a:miter lim="800000"/>
            <a:headEnd/>
            <a:tailEnd/>
          </a:ln>
        </p:spPr>
        <p:txBody>
          <a:bodyPr/>
          <a:lstStyle/>
          <a:p>
            <a:endParaRPr lang="fr-FR" sz="800" dirty="0"/>
          </a:p>
        </p:txBody>
      </p:sp>
      <p:sp>
        <p:nvSpPr>
          <p:cNvPr id="20" name="Freeform 640"/>
          <p:cNvSpPr>
            <a:spLocks noChangeArrowheads="1"/>
          </p:cNvSpPr>
          <p:nvPr/>
        </p:nvSpPr>
        <p:spPr bwMode="auto">
          <a:xfrm>
            <a:off x="8870159" y="5301208"/>
            <a:ext cx="166337" cy="148709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fr-FR" sz="800" dirty="0"/>
          </a:p>
        </p:txBody>
      </p:sp>
      <p:pic>
        <p:nvPicPr>
          <p:cNvPr id="20482" name="Picture 2" descr="http://www.foodsafetydubai.com/images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44913"/>
            <a:ext cx="2286000" cy="1476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Haut, 2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1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3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2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3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erre tomb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fr-FR" sz="1200"/>
            </a:lvl1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o Navigation -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0" y="762000"/>
            <a:ext cx="8445500" cy="711200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9250" y="1562100"/>
            <a:ext cx="8445500" cy="4978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pic>
        <p:nvPicPr>
          <p:cNvPr id="4" name="Picture 3" descr="logo_ap_ppt.png"/>
          <p:cNvPicPr>
            <a:picLocks noChangeAspect="1"/>
          </p:cNvPicPr>
          <p:nvPr/>
        </p:nvPicPr>
        <p:blipFill>
          <a:blip r:embed="rId2" cstate="print"/>
          <a:srcRect l="63712" t="-30672" r="-7278" b="-26191"/>
          <a:stretch>
            <a:fillRect/>
          </a:stretch>
        </p:blipFill>
        <p:spPr bwMode="invGray">
          <a:xfrm>
            <a:off x="8388424" y="6021288"/>
            <a:ext cx="755576" cy="836712"/>
          </a:xfrm>
          <a:prstGeom prst="rect">
            <a:avLst/>
          </a:prstGeom>
        </p:spPr>
      </p:pic>
      <p:sp>
        <p:nvSpPr>
          <p:cNvPr id="5" name="Line 37"/>
          <p:cNvSpPr>
            <a:spLocks noChangeShapeType="1"/>
          </p:cNvSpPr>
          <p:nvPr/>
        </p:nvSpPr>
        <p:spPr bwMode="auto">
          <a:xfrm>
            <a:off x="341530" y="1493783"/>
            <a:ext cx="8460940" cy="1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6200000">
            <a:off x="4017268" y="-3505100"/>
            <a:ext cx="677416" cy="8064896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08720"/>
            <a:ext cx="8077200" cy="5339680"/>
          </a:xfrm>
        </p:spPr>
        <p:txBody>
          <a:bodyPr>
            <a:normAutofit/>
          </a:bodyPr>
          <a:lstStyle>
            <a:lvl1pPr>
              <a:defRPr sz="18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>
          <a:xfrm>
            <a:off x="683568" y="6512768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fr-FR" sz="1100"/>
            </a:lvl1pPr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>
          <a:xfrm>
            <a:off x="8010556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o Navigatio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fr-F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051514" y="6477000"/>
            <a:ext cx="1021080" cy="304800"/>
          </a:xfrm>
        </p:spPr>
        <p:txBody>
          <a:bodyPr anchor="ctr"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>
          <a:xfrm>
            <a:off x="8010556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0"/>
            <a:ext cx="8077200" cy="60960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lang="fr-FR" sz="18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>
            <a:normAutofit/>
          </a:bodyPr>
          <a:lstStyle>
            <a:lvl1pPr>
              <a:buFontTx/>
              <a:buBlip>
                <a:blip r:embed="rId2"/>
              </a:buBlip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>
          <a:xfrm>
            <a:off x="467544" y="6546676"/>
            <a:ext cx="1371600" cy="228600"/>
          </a:xfrm>
        </p:spPr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8010556" y="6508576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>
          <a:xfrm>
            <a:off x="2705100" y="6508576"/>
            <a:ext cx="3733800" cy="304800"/>
          </a:xfrm>
        </p:spPr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2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fr-F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fld id="{976F362E-0228-45EA-ADCB-74CBDC0A6A7E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000"/>
            </a:lvl1pPr>
            <a:extLst/>
          </a:lstStyle>
          <a:p>
            <a:fld id="{0752D33B-1443-42D1-AF1B-E0FBB0A8503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fr-FR"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xStyles>
    <p:titleStyle>
      <a:lvl1pPr algn="l" rtl="0" eaLnBrk="1" latinLnBrk="0" hangingPunct="1">
        <a:spcBef>
          <a:spcPct val="0"/>
        </a:spcBef>
        <a:buNone/>
        <a:defRPr kumimoji="0" lang="fr-F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5207496" cy="508838"/>
          </a:xfrm>
        </p:spPr>
        <p:txBody>
          <a:bodyPr/>
          <a:lstStyle/>
          <a:p>
            <a:r>
              <a:rPr lang="fr-FR" dirty="0" smtClean="0"/>
              <a:t>Moez SANAA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Risk based targets as new tools for risk management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799184" y="980728"/>
            <a:ext cx="55091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Microbial Risk Assessment and Mitigation Workshop:</a:t>
            </a:r>
          </a:p>
          <a:p>
            <a:pPr algn="ctr"/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towards a Quantitative HACCP Approach</a:t>
            </a:r>
          </a:p>
          <a:p>
            <a:pPr algn="ctr"/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Dubai February 23, 2012</a:t>
            </a:r>
            <a:endParaRPr lang="fr-FR" dirty="0">
              <a:solidFill>
                <a:schemeClr val="bg2">
                  <a:lumMod val="2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Available frameworks</a:t>
            </a:r>
            <a:endParaRPr lang="en-US"/>
          </a:p>
        </p:txBody>
      </p:sp>
      <p:sp>
        <p:nvSpPr>
          <p:cNvPr id="30" name="Espace réservé du contenu 29"/>
          <p:cNvSpPr>
            <a:spLocks noGrp="1"/>
          </p:cNvSpPr>
          <p:nvPr>
            <p:ph idx="1"/>
          </p:nvPr>
        </p:nvSpPr>
        <p:spPr>
          <a:xfrm>
            <a:off x="304800" y="908720"/>
            <a:ext cx="3835152" cy="533968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Quantitative risk assessment (QRA)</a:t>
            </a:r>
          </a:p>
          <a:p>
            <a:pPr marL="263525" lvl="1" indent="-87313">
              <a:buFont typeface="Arial" pitchFamily="34" charset="0"/>
              <a:buChar char="•"/>
            </a:pPr>
            <a:r>
              <a:rPr lang="en-US" sz="2400" dirty="0" smtClean="0"/>
              <a:t>Governmental task </a:t>
            </a:r>
          </a:p>
          <a:p>
            <a:pPr marL="263525" lvl="1" indent="-87313">
              <a:buFont typeface="Arial" pitchFamily="34" charset="0"/>
              <a:buChar char="•"/>
            </a:pPr>
            <a:r>
              <a:rPr lang="en-US" sz="2400" dirty="0" smtClean="0"/>
              <a:t>Intended to support of generally targeted risk management decisions (e.g. mitigation through law)</a:t>
            </a:r>
          </a:p>
          <a:p>
            <a:pPr marL="263525" lvl="1" indent="-87313">
              <a:buFont typeface="Arial" pitchFamily="34" charset="0"/>
              <a:buChar char="•"/>
            </a:pPr>
            <a:r>
              <a:rPr lang="en-US" sz="2400" dirty="0" smtClean="0"/>
              <a:t>Modeled scenarios much broader than one food from one manufacturer (i.e. enormous variation)</a:t>
            </a:r>
          </a:p>
          <a:p>
            <a:endParaRPr lang="en-US" dirty="0"/>
          </a:p>
        </p:txBody>
      </p:sp>
      <p:sp>
        <p:nvSpPr>
          <p:cNvPr id="31" name="Espace réservé du contenu 29"/>
          <p:cNvSpPr txBox="1">
            <a:spLocks/>
          </p:cNvSpPr>
          <p:nvPr/>
        </p:nvSpPr>
        <p:spPr>
          <a:xfrm>
            <a:off x="4283968" y="908720"/>
            <a:ext cx="4104456" cy="53396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Quantitative hazard analyses within the HACCP context</a:t>
            </a:r>
          </a:p>
          <a:p>
            <a:pPr marL="263525" lvl="1" indent="-8731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/>
              <a:t>Food </a:t>
            </a:r>
            <a:r>
              <a:rPr lang="en-US" sz="2400" b="1" dirty="0"/>
              <a:t>business task</a:t>
            </a:r>
          </a:p>
          <a:p>
            <a:pPr marL="263525" lvl="1" indent="-8731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/>
              <a:t>Intended </a:t>
            </a:r>
            <a:r>
              <a:rPr lang="en-US" sz="2400" b="1" dirty="0"/>
              <a:t>to document safety of a “plant/product/intended use” combination</a:t>
            </a:r>
          </a:p>
          <a:p>
            <a:pPr marL="263525" lvl="1" indent="-8731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/>
              <a:t>Modeled </a:t>
            </a:r>
            <a:r>
              <a:rPr lang="en-US" sz="2400" b="1" dirty="0"/>
              <a:t>scenarios specific to each plant &amp; process line (i.e. variation is limited and often well-known)</a:t>
            </a:r>
          </a:p>
          <a:p>
            <a:pPr marL="263525" lvl="1" indent="-8731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/>
              <a:t>Quicker </a:t>
            </a:r>
            <a:r>
              <a:rPr lang="en-US" sz="2400" b="1" dirty="0"/>
              <a:t>&amp; less costly than QRA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Traditional HACCP approach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08720"/>
            <a:ext cx="8077200" cy="38164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Implemented in many food businesses as a QA system and not as a risk-based management system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The flow diagram provides the structure for the hazard analysis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”Hazard” is understood as ”something that can go wrong”(e.g. “microbial growth”, “post contamination”)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Focus is on whether the CCPs are in control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The CCPs are often identified among those control measures that were in place beforehand</a:t>
            </a:r>
          </a:p>
          <a:p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67544" y="5589240"/>
            <a:ext cx="7488832" cy="12003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Traditional HACCP systems tend to be focused on avoiding unlucky accident in the operation of processing steps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707904" y="4869160"/>
            <a:ext cx="936104" cy="504056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needed?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A shift in focus</a:t>
            </a:r>
            <a:r>
              <a:rPr lang="en-US" sz="24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Hazards as agents  </a:t>
            </a:r>
            <a:r>
              <a:rPr lang="en-US" sz="2400" dirty="0" smtClean="0"/>
              <a:t>- not as mishaps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Control of the hazard levels </a:t>
            </a:r>
            <a:r>
              <a:rPr lang="en-US" sz="2400" dirty="0" smtClean="0"/>
              <a:t>– not of the control measures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Hazards to be considered individually </a:t>
            </a:r>
            <a:r>
              <a:rPr lang="en-US" sz="2400" dirty="0" smtClean="0"/>
              <a:t>– not as a group(s)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Each batch has it’s </a:t>
            </a:r>
            <a:r>
              <a:rPr lang="en-US" sz="2400" dirty="0" smtClean="0">
                <a:solidFill>
                  <a:srgbClr val="00B050"/>
                </a:solidFill>
              </a:rPr>
              <a:t>own unique food chain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Quantitative food safety outcomes </a:t>
            </a:r>
            <a:r>
              <a:rPr lang="en-US" sz="2400" dirty="0" smtClean="0"/>
              <a:t>(max hazard levels)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Tools and data </a:t>
            </a:r>
            <a:r>
              <a:rPr lang="en-US" sz="2400" dirty="0" smtClean="0"/>
              <a:t>that enable the FBO </a:t>
            </a:r>
            <a:r>
              <a:rPr lang="en-US" sz="2400" dirty="0" smtClean="0">
                <a:solidFill>
                  <a:schemeClr val="accent2"/>
                </a:solidFill>
              </a:rPr>
              <a:t>to document  confidence </a:t>
            </a:r>
            <a:r>
              <a:rPr lang="en-US" sz="2400" dirty="0" smtClean="0"/>
              <a:t>in the manner each hazard is controlled from farm to fork.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 we are kno?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risk-based metrics (FSO, PO and PC) are </a:t>
            </a:r>
            <a:r>
              <a:rPr lang="en-US" sz="2000" dirty="0" smtClean="0">
                <a:solidFill>
                  <a:srgbClr val="0070C0"/>
                </a:solidFill>
              </a:rPr>
              <a:t>ready for operational implementation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ISO 22000 provides </a:t>
            </a:r>
            <a:r>
              <a:rPr lang="en-US" sz="2000" dirty="0" smtClean="0">
                <a:solidFill>
                  <a:srgbClr val="0070C0"/>
                </a:solidFill>
              </a:rPr>
              <a:t>a HACCP framework that fits better </a:t>
            </a:r>
            <a:r>
              <a:rPr lang="en-US" sz="2000" dirty="0" smtClean="0"/>
              <a:t>than the Codex framework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Codex provides the necessary </a:t>
            </a:r>
            <a:r>
              <a:rPr lang="en-US" sz="2000" dirty="0" smtClean="0">
                <a:solidFill>
                  <a:srgbClr val="0070C0"/>
                </a:solidFill>
              </a:rPr>
              <a:t>guidelines on validation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Governments and industry </a:t>
            </a:r>
            <a:r>
              <a:rPr lang="en-US" sz="2000" dirty="0" smtClean="0">
                <a:solidFill>
                  <a:srgbClr val="0070C0"/>
                </a:solidFill>
              </a:rPr>
              <a:t>still struggle with the concept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It is significantly </a:t>
            </a:r>
            <a:r>
              <a:rPr lang="en-US" sz="2000" dirty="0" smtClean="0">
                <a:solidFill>
                  <a:srgbClr val="0070C0"/>
                </a:solidFill>
              </a:rPr>
              <a:t>different</a:t>
            </a:r>
            <a:r>
              <a:rPr lang="en-US" sz="2000" dirty="0" smtClean="0"/>
              <a:t> from traditional approaches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It is </a:t>
            </a:r>
            <a:r>
              <a:rPr lang="en-US" sz="2000" dirty="0" smtClean="0">
                <a:solidFill>
                  <a:srgbClr val="0070C0"/>
                </a:solidFill>
              </a:rPr>
              <a:t>difficult</a:t>
            </a:r>
            <a:r>
              <a:rPr lang="en-US" sz="2000" dirty="0" smtClean="0"/>
              <a:t> to communicate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Implementation </a:t>
            </a:r>
            <a:r>
              <a:rPr lang="en-US" sz="2000" dirty="0" smtClean="0">
                <a:solidFill>
                  <a:srgbClr val="0070C0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new scientific knowledge</a:t>
            </a:r>
            <a:r>
              <a:rPr lang="en-US" sz="2000" dirty="0" smtClean="0"/>
              <a:t>, new software-based </a:t>
            </a:r>
            <a:r>
              <a:rPr lang="en-US" sz="2000" dirty="0" smtClean="0">
                <a:solidFill>
                  <a:srgbClr val="0070C0"/>
                </a:solidFill>
              </a:rPr>
              <a:t>tools</a:t>
            </a:r>
            <a:r>
              <a:rPr lang="en-US" sz="2000" dirty="0" smtClean="0"/>
              <a:t> and additional </a:t>
            </a:r>
            <a:r>
              <a:rPr lang="en-US" sz="2000" dirty="0" smtClean="0">
                <a:solidFill>
                  <a:srgbClr val="0070C0"/>
                </a:solidFill>
              </a:rPr>
              <a:t>skills</a:t>
            </a:r>
          </a:p>
          <a:p>
            <a:r>
              <a:rPr lang="en-US" sz="2000" dirty="0" smtClean="0"/>
              <a:t>BUT: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Knowledge, tools &amp; skills do already exist to allow different companies to </a:t>
            </a:r>
            <a:r>
              <a:rPr lang="en-US" sz="2000" dirty="0" smtClean="0">
                <a:solidFill>
                  <a:srgbClr val="0070C0"/>
                </a:solidFill>
              </a:rPr>
              <a:t>start utilizing the opportunities </a:t>
            </a:r>
            <a:r>
              <a:rPr lang="en-US" sz="2000" dirty="0" smtClean="0"/>
              <a:t>in practice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Growing awareness of the benefits (increased reliability, cost-reduction and operational freedom) will drive developments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metric-Driven hazrad analysis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43808" y="764704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1. Prelimineray Steps</a:t>
            </a:r>
            <a:endParaRPr lang="en-US" b="1"/>
          </a:p>
        </p:txBody>
      </p:sp>
      <p:sp>
        <p:nvSpPr>
          <p:cNvPr id="7" name="Rectangle 6"/>
          <p:cNvSpPr/>
          <p:nvPr/>
        </p:nvSpPr>
        <p:spPr>
          <a:xfrm>
            <a:off x="2843808" y="1484784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2. Hazards Identification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843808" y="2276872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3. Hazards Assessment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843808" y="3068960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4. Selection of control measures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43808" y="3861048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5. Metrics for the control  measures</a:t>
            </a:r>
          </a:p>
          <a:p>
            <a:pPr algn="ctr"/>
            <a:r>
              <a:rPr lang="en-US" b="1" dirty="0" smtClean="0"/>
              <a:t>(PCs) and additional (POs)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2843808" y="4653136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6. Validation of control measure combination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2843808" y="5445224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7. </a:t>
            </a:r>
            <a:r>
              <a:rPr lang="en-US" b="1" dirty="0" err="1" smtClean="0"/>
              <a:t>PrCs</a:t>
            </a:r>
            <a:r>
              <a:rPr lang="en-US" b="1" dirty="0" smtClean="0"/>
              <a:t> and </a:t>
            </a:r>
            <a:r>
              <a:rPr lang="en-US" b="1" dirty="0" err="1" smtClean="0"/>
              <a:t>PdCs</a:t>
            </a:r>
            <a:r>
              <a:rPr lang="en-US" b="1" dirty="0" smtClean="0"/>
              <a:t> for the measures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843808" y="6237312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8. Control of control measures and system verification</a:t>
            </a:r>
            <a:endParaRPr lang="en-US" b="1" dirty="0"/>
          </a:p>
        </p:txBody>
      </p:sp>
      <p:cxnSp>
        <p:nvCxnSpPr>
          <p:cNvPr id="15" name="Connecteur droit avec flèche 14"/>
          <p:cNvCxnSpPr>
            <a:stCxn id="6" idx="2"/>
            <a:endCxn id="7" idx="0"/>
          </p:cNvCxnSpPr>
          <p:nvPr/>
        </p:nvCxnSpPr>
        <p:spPr>
          <a:xfrm>
            <a:off x="4680012" y="12687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7" idx="2"/>
            <a:endCxn id="8" idx="0"/>
          </p:cNvCxnSpPr>
          <p:nvPr/>
        </p:nvCxnSpPr>
        <p:spPr>
          <a:xfrm>
            <a:off x="4680012" y="198884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8" idx="2"/>
            <a:endCxn id="9" idx="0"/>
          </p:cNvCxnSpPr>
          <p:nvPr/>
        </p:nvCxnSpPr>
        <p:spPr>
          <a:xfrm>
            <a:off x="4680012" y="27809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9" idx="2"/>
            <a:endCxn id="10" idx="0"/>
          </p:cNvCxnSpPr>
          <p:nvPr/>
        </p:nvCxnSpPr>
        <p:spPr>
          <a:xfrm>
            <a:off x="4680012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0" idx="2"/>
            <a:endCxn id="11" idx="0"/>
          </p:cNvCxnSpPr>
          <p:nvPr/>
        </p:nvCxnSpPr>
        <p:spPr>
          <a:xfrm>
            <a:off x="4680012" y="43651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1" idx="2"/>
            <a:endCxn id="12" idx="0"/>
          </p:cNvCxnSpPr>
          <p:nvPr/>
        </p:nvCxnSpPr>
        <p:spPr>
          <a:xfrm>
            <a:off x="4680012" y="51571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2" idx="2"/>
            <a:endCxn id="13" idx="0"/>
          </p:cNvCxnSpPr>
          <p:nvPr/>
        </p:nvCxnSpPr>
        <p:spPr>
          <a:xfrm>
            <a:off x="4680012" y="59492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79512" y="980728"/>
            <a:ext cx="1440160" cy="504056"/>
          </a:xfrm>
          <a:prstGeom prst="rect">
            <a:avLst/>
          </a:prstGeom>
          <a:solidFill>
            <a:srgbClr val="C0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PRPs</a:t>
            </a:r>
            <a:endParaRPr lang="en-US" b="1" dirty="0"/>
          </a:p>
        </p:txBody>
      </p:sp>
      <p:cxnSp>
        <p:nvCxnSpPr>
          <p:cNvPr id="36" name="Forme 35"/>
          <p:cNvCxnSpPr>
            <a:stCxn id="7" idx="1"/>
            <a:endCxn id="34" idx="2"/>
          </p:cNvCxnSpPr>
          <p:nvPr/>
        </p:nvCxnSpPr>
        <p:spPr>
          <a:xfrm rot="10800000">
            <a:off x="899592" y="1484784"/>
            <a:ext cx="1944216" cy="25202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Forme 36"/>
          <p:cNvCxnSpPr>
            <a:stCxn id="34" idx="3"/>
          </p:cNvCxnSpPr>
          <p:nvPr/>
        </p:nvCxnSpPr>
        <p:spPr>
          <a:xfrm>
            <a:off x="1619672" y="1232756"/>
            <a:ext cx="2808312" cy="180020"/>
          </a:xfrm>
          <a:prstGeom prst="bentConnector3">
            <a:avLst>
              <a:gd name="adj1" fmla="val 3629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Forme 43"/>
          <p:cNvCxnSpPr>
            <a:stCxn id="11" idx="1"/>
            <a:endCxn id="10" idx="1"/>
          </p:cNvCxnSpPr>
          <p:nvPr/>
        </p:nvCxnSpPr>
        <p:spPr>
          <a:xfrm rot="10800000">
            <a:off x="2843808" y="4113076"/>
            <a:ext cx="12700" cy="792088"/>
          </a:xfrm>
          <a:prstGeom prst="bentConnector3">
            <a:avLst>
              <a:gd name="adj1" fmla="val 862105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Forme 43"/>
          <p:cNvCxnSpPr>
            <a:stCxn id="11" idx="3"/>
            <a:endCxn id="8" idx="3"/>
          </p:cNvCxnSpPr>
          <p:nvPr/>
        </p:nvCxnSpPr>
        <p:spPr>
          <a:xfrm flipV="1">
            <a:off x="6516216" y="2528900"/>
            <a:ext cx="12700" cy="2376264"/>
          </a:xfrm>
          <a:prstGeom prst="bentConnector3">
            <a:avLst>
              <a:gd name="adj1" fmla="val 4578954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092280" y="1916832"/>
            <a:ext cx="1440160" cy="504056"/>
          </a:xfrm>
          <a:prstGeom prst="rect">
            <a:avLst/>
          </a:prstGeom>
          <a:solidFill>
            <a:srgbClr val="C0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POs for end products</a:t>
            </a:r>
            <a:endParaRPr lang="en-US" b="1" dirty="0"/>
          </a:p>
        </p:txBody>
      </p:sp>
      <p:cxnSp>
        <p:nvCxnSpPr>
          <p:cNvPr id="54" name="Connecteur droit avec flèche 53"/>
          <p:cNvCxnSpPr>
            <a:stCxn id="52" idx="1"/>
            <a:endCxn id="7" idx="3"/>
          </p:cNvCxnSpPr>
          <p:nvPr/>
        </p:nvCxnSpPr>
        <p:spPr>
          <a:xfrm flipH="1" flipV="1">
            <a:off x="6516216" y="1736812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52" idx="1"/>
          </p:cNvCxnSpPr>
          <p:nvPr/>
        </p:nvCxnSpPr>
        <p:spPr>
          <a:xfrm flipH="1">
            <a:off x="6444208" y="2168860"/>
            <a:ext cx="64807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2483768" y="2852936"/>
            <a:ext cx="4464496" cy="936104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Selection of control measures</a:t>
            </a:r>
            <a:br>
              <a:rPr lang="en-US" smtClean="0"/>
            </a:br>
            <a:r>
              <a:rPr lang="en-US" smtClean="0"/>
              <a:t>Outcome from the hazrad analysis</a:t>
            </a:r>
            <a:br>
              <a:rPr lang="en-US" smtClean="0"/>
            </a:b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899592" y="1196752"/>
            <a:ext cx="21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If higher than the PO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1988840"/>
            <a:ext cx="296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Reduction of levels is needed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79512" y="2636912"/>
            <a:ext cx="4392488" cy="23762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Alternatives, for instance:</a:t>
            </a:r>
          </a:p>
          <a:p>
            <a:endParaRPr lang="en-US" b="1" dirty="0" smtClean="0"/>
          </a:p>
          <a:p>
            <a:pPr marL="176213" lvl="1" indent="-79375">
              <a:buFont typeface="Arial" pitchFamily="34" charset="0"/>
              <a:buChar char="•"/>
            </a:pPr>
            <a:r>
              <a:rPr lang="en-US" b="1" dirty="0" smtClean="0"/>
              <a:t>Lower initial levels in raw materials and/or ingredients</a:t>
            </a:r>
          </a:p>
          <a:p>
            <a:pPr marL="176213" lvl="1" indent="-79375">
              <a:buFont typeface="Arial" pitchFamily="34" charset="0"/>
              <a:buChar char="•"/>
            </a:pPr>
            <a:r>
              <a:rPr lang="en-US" b="1" dirty="0" smtClean="0"/>
              <a:t>Reduced contamination (improved PRPs)</a:t>
            </a:r>
          </a:p>
          <a:p>
            <a:pPr marL="176213" lvl="1" indent="-79375">
              <a:buFont typeface="Arial" pitchFamily="34" charset="0"/>
              <a:buChar char="•"/>
            </a:pPr>
            <a:r>
              <a:rPr lang="en-US" b="1" dirty="0" smtClean="0"/>
              <a:t>Reduced time and/or temperature at storage steps and/or shelf life</a:t>
            </a:r>
            <a:endParaRPr lang="en-US" b="1" dirty="0"/>
          </a:p>
        </p:txBody>
      </p:sp>
      <p:sp>
        <p:nvSpPr>
          <p:cNvPr id="8" name="Flèche vers le bas 7"/>
          <p:cNvSpPr/>
          <p:nvPr/>
        </p:nvSpPr>
        <p:spPr>
          <a:xfrm>
            <a:off x="1979712" y="1628800"/>
            <a:ext cx="288032" cy="36004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751512" y="2636912"/>
            <a:ext cx="4392488" cy="23762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Permits, for instance: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176213" lvl="1" indent="-793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Raw materials and/or ingredients with higher levels</a:t>
            </a:r>
          </a:p>
          <a:p>
            <a:pPr marL="176213" lvl="1" indent="-793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Less stringent PRPs</a:t>
            </a:r>
          </a:p>
          <a:p>
            <a:pPr marL="176213" lvl="1" indent="-793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Increased time and/or temperature at storage steps and/or shelf life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08104" y="1196752"/>
            <a:ext cx="2115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If lower than the PO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6300192" y="1628800"/>
            <a:ext cx="288032" cy="36004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148064" y="1988840"/>
            <a:ext cx="3118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Room for less stringent control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metric-Driven hazrad analysis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43808" y="764704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1. Prelimineray Steps</a:t>
            </a:r>
            <a:endParaRPr lang="en-US" b="1"/>
          </a:p>
        </p:txBody>
      </p:sp>
      <p:sp>
        <p:nvSpPr>
          <p:cNvPr id="7" name="Rectangle 6"/>
          <p:cNvSpPr/>
          <p:nvPr/>
        </p:nvSpPr>
        <p:spPr>
          <a:xfrm>
            <a:off x="2843808" y="1484784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2. Hazards Identification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843808" y="2276872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3. Hazards Assessment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843808" y="3068960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4. Selection of control measures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43808" y="3861048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5. Metrics for the control  measures</a:t>
            </a:r>
          </a:p>
          <a:p>
            <a:pPr algn="ctr"/>
            <a:r>
              <a:rPr lang="en-US" b="1" dirty="0" smtClean="0"/>
              <a:t>(PCs) and additional (POs)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2843808" y="4653136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6. Validation of control measure combination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2843808" y="5445224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7. </a:t>
            </a:r>
            <a:r>
              <a:rPr lang="en-US" b="1" dirty="0" err="1" smtClean="0"/>
              <a:t>PrCs</a:t>
            </a:r>
            <a:r>
              <a:rPr lang="en-US" b="1" dirty="0" smtClean="0"/>
              <a:t> and </a:t>
            </a:r>
            <a:r>
              <a:rPr lang="en-US" b="1" dirty="0" err="1" smtClean="0"/>
              <a:t>PdCs</a:t>
            </a:r>
            <a:r>
              <a:rPr lang="en-US" b="1" dirty="0" smtClean="0"/>
              <a:t> for the measures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843808" y="6237312"/>
            <a:ext cx="3672408" cy="50405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8. Control of control measures and system verification</a:t>
            </a:r>
            <a:endParaRPr lang="en-US" b="1" dirty="0"/>
          </a:p>
        </p:txBody>
      </p:sp>
      <p:cxnSp>
        <p:nvCxnSpPr>
          <p:cNvPr id="15" name="Connecteur droit avec flèche 14"/>
          <p:cNvCxnSpPr>
            <a:stCxn id="6" idx="2"/>
            <a:endCxn id="7" idx="0"/>
          </p:cNvCxnSpPr>
          <p:nvPr/>
        </p:nvCxnSpPr>
        <p:spPr>
          <a:xfrm>
            <a:off x="4680012" y="12687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7" idx="2"/>
            <a:endCxn id="8" idx="0"/>
          </p:cNvCxnSpPr>
          <p:nvPr/>
        </p:nvCxnSpPr>
        <p:spPr>
          <a:xfrm>
            <a:off x="4680012" y="198884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8" idx="2"/>
            <a:endCxn id="9" idx="0"/>
          </p:cNvCxnSpPr>
          <p:nvPr/>
        </p:nvCxnSpPr>
        <p:spPr>
          <a:xfrm>
            <a:off x="4680012" y="27809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9" idx="2"/>
            <a:endCxn id="10" idx="0"/>
          </p:cNvCxnSpPr>
          <p:nvPr/>
        </p:nvCxnSpPr>
        <p:spPr>
          <a:xfrm>
            <a:off x="4680012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0" idx="2"/>
            <a:endCxn id="11" idx="0"/>
          </p:cNvCxnSpPr>
          <p:nvPr/>
        </p:nvCxnSpPr>
        <p:spPr>
          <a:xfrm>
            <a:off x="4680012" y="43651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1" idx="2"/>
            <a:endCxn id="12" idx="0"/>
          </p:cNvCxnSpPr>
          <p:nvPr/>
        </p:nvCxnSpPr>
        <p:spPr>
          <a:xfrm>
            <a:off x="4680012" y="51571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2" idx="2"/>
            <a:endCxn id="13" idx="0"/>
          </p:cNvCxnSpPr>
          <p:nvPr/>
        </p:nvCxnSpPr>
        <p:spPr>
          <a:xfrm>
            <a:off x="4680012" y="59492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79512" y="980728"/>
            <a:ext cx="1440160" cy="504056"/>
          </a:xfrm>
          <a:prstGeom prst="rect">
            <a:avLst/>
          </a:prstGeom>
          <a:solidFill>
            <a:srgbClr val="C0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PRPs</a:t>
            </a:r>
            <a:endParaRPr lang="en-US" b="1" dirty="0"/>
          </a:p>
        </p:txBody>
      </p:sp>
      <p:cxnSp>
        <p:nvCxnSpPr>
          <p:cNvPr id="36" name="Forme 35"/>
          <p:cNvCxnSpPr>
            <a:stCxn id="7" idx="1"/>
            <a:endCxn id="34" idx="2"/>
          </p:cNvCxnSpPr>
          <p:nvPr/>
        </p:nvCxnSpPr>
        <p:spPr>
          <a:xfrm rot="10800000">
            <a:off x="899592" y="1484784"/>
            <a:ext cx="1944216" cy="25202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Forme 36"/>
          <p:cNvCxnSpPr>
            <a:stCxn id="34" idx="3"/>
          </p:cNvCxnSpPr>
          <p:nvPr/>
        </p:nvCxnSpPr>
        <p:spPr>
          <a:xfrm>
            <a:off x="1619672" y="1232756"/>
            <a:ext cx="2808312" cy="180020"/>
          </a:xfrm>
          <a:prstGeom prst="bentConnector3">
            <a:avLst>
              <a:gd name="adj1" fmla="val 3629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Forme 43"/>
          <p:cNvCxnSpPr>
            <a:stCxn id="11" idx="1"/>
            <a:endCxn id="10" idx="1"/>
          </p:cNvCxnSpPr>
          <p:nvPr/>
        </p:nvCxnSpPr>
        <p:spPr>
          <a:xfrm rot="10800000">
            <a:off x="2843808" y="4113076"/>
            <a:ext cx="12700" cy="792088"/>
          </a:xfrm>
          <a:prstGeom prst="bentConnector3">
            <a:avLst>
              <a:gd name="adj1" fmla="val 862105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Forme 43"/>
          <p:cNvCxnSpPr>
            <a:stCxn id="11" idx="3"/>
            <a:endCxn id="8" idx="3"/>
          </p:cNvCxnSpPr>
          <p:nvPr/>
        </p:nvCxnSpPr>
        <p:spPr>
          <a:xfrm flipV="1">
            <a:off x="6516216" y="2528900"/>
            <a:ext cx="12700" cy="2376264"/>
          </a:xfrm>
          <a:prstGeom prst="bentConnector3">
            <a:avLst>
              <a:gd name="adj1" fmla="val 4578954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092280" y="1916832"/>
            <a:ext cx="1440160" cy="504056"/>
          </a:xfrm>
          <a:prstGeom prst="rect">
            <a:avLst/>
          </a:prstGeom>
          <a:solidFill>
            <a:srgbClr val="C0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POs for end products</a:t>
            </a:r>
            <a:endParaRPr lang="en-US" b="1" dirty="0"/>
          </a:p>
        </p:txBody>
      </p:sp>
      <p:cxnSp>
        <p:nvCxnSpPr>
          <p:cNvPr id="54" name="Connecteur droit avec flèche 53"/>
          <p:cNvCxnSpPr>
            <a:stCxn id="52" idx="1"/>
            <a:endCxn id="7" idx="3"/>
          </p:cNvCxnSpPr>
          <p:nvPr/>
        </p:nvCxnSpPr>
        <p:spPr>
          <a:xfrm flipH="1" flipV="1">
            <a:off x="6516216" y="1736812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52" idx="1"/>
          </p:cNvCxnSpPr>
          <p:nvPr/>
        </p:nvCxnSpPr>
        <p:spPr>
          <a:xfrm flipH="1">
            <a:off x="6444208" y="2168860"/>
            <a:ext cx="64807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2195736" y="3501008"/>
            <a:ext cx="4752528" cy="266429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Establishing metrics for the control measures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08720"/>
            <a:ext cx="4771256" cy="208823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PCs for essential control measures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Processing steps necessary for making the product, and during which hazard levels change significantly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Microbiocidical</a:t>
            </a:r>
            <a:r>
              <a:rPr lang="en-US" dirty="0" smtClean="0"/>
              <a:t> step(s) that can achieve the required reduction</a:t>
            </a:r>
          </a:p>
          <a:p>
            <a:endParaRPr lang="en-US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508104" y="908720"/>
            <a:ext cx="3835152" cy="2088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POs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Raw materials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Ingredients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23528" y="3140968"/>
            <a:ext cx="6480720" cy="115212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Validation of the capability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deliver the Pos for end products 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Literature reviews	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kern="0" dirty="0" smtClean="0"/>
              <a:t>Regulations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Challenges studies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627784" y="3140968"/>
            <a:ext cx="5184576" cy="115212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 analysis of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obtained during normal operation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kern="0" baseline="0" dirty="0" smtClean="0"/>
              <a:t>Predictive modeling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23528" y="4653136"/>
            <a:ext cx="6480720" cy="151216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Corresponding process criteria and/or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product criteria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Literature reviews	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kern="0" dirty="0" smtClean="0"/>
              <a:t>Regulations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Challenges studies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kern="0" dirty="0" smtClean="0"/>
              <a:t>Predictive modeling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Major application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08720"/>
            <a:ext cx="8371656" cy="5339680"/>
          </a:xfrm>
        </p:spPr>
        <p:txBody>
          <a:bodyPr>
            <a:noAutofit/>
          </a:bodyPr>
          <a:lstStyle/>
          <a:p>
            <a:r>
              <a:rPr lang="en-US" sz="2200" dirty="0" smtClean="0"/>
              <a:t>Demonstration of compliance with micro criteria without doing analytical testing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Determination of (safety) shelf life</a:t>
            </a:r>
          </a:p>
          <a:p>
            <a:r>
              <a:rPr lang="en-US" sz="2200" dirty="0" smtClean="0"/>
              <a:t>Comparison of the relative effect of two/more control measures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Implementation of new technology</a:t>
            </a:r>
          </a:p>
          <a:p>
            <a:r>
              <a:rPr lang="en-US" sz="2200" dirty="0" smtClean="0"/>
              <a:t>Designing the control systems and documenting safety of raw milk cheese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Ranking pathogens to identify which are the most decisive for the safety of the food</a:t>
            </a:r>
          </a:p>
          <a:p>
            <a:r>
              <a:rPr lang="en-US" sz="2200" dirty="0" smtClean="0"/>
              <a:t>Design of the entire hazard control system for key hazards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Determining the need for </a:t>
            </a:r>
            <a:r>
              <a:rPr lang="en-US" sz="2200" dirty="0" err="1" smtClean="0">
                <a:solidFill>
                  <a:srgbClr val="0070C0"/>
                </a:solidFill>
              </a:rPr>
              <a:t>microbiocidal</a:t>
            </a:r>
            <a:r>
              <a:rPr lang="en-US" sz="2200" dirty="0" smtClean="0">
                <a:solidFill>
                  <a:srgbClr val="0070C0"/>
                </a:solidFill>
              </a:rPr>
              <a:t> treatments </a:t>
            </a:r>
          </a:p>
          <a:p>
            <a:r>
              <a:rPr lang="en-US" sz="2200" dirty="0" smtClean="0"/>
              <a:t>Determining the extent of acceptable growth at specific steps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Establishing acceptance criteria for incoming materials</a:t>
            </a:r>
          </a:p>
          <a:p>
            <a:r>
              <a:rPr lang="en-US" sz="2200" dirty="0" smtClean="0"/>
              <a:t>Optimizing means and frequency of verification activities</a:t>
            </a: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</a:t>
            </a:r>
            <a:endParaRPr lang="fr-FR" dirty="0"/>
          </a:p>
        </p:txBody>
      </p:sp>
      <p:pic>
        <p:nvPicPr>
          <p:cNvPr id="5" name="Picture 30" descr="xlsx win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348880"/>
            <a:ext cx="1939279" cy="1939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Opportunities for the Food Business operators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0" name="Espace réservé du contenu 29"/>
          <p:cNvSpPr>
            <a:spLocks noGrp="1"/>
          </p:cNvSpPr>
          <p:nvPr>
            <p:ph idx="1"/>
          </p:nvPr>
        </p:nvSpPr>
        <p:spPr>
          <a:xfrm>
            <a:off x="304800" y="1124744"/>
            <a:ext cx="8077200" cy="512365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Risk based concept provides targets for the cost-effective design of FSM systems in individual businesses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Flexibility</a:t>
            </a:r>
            <a:r>
              <a:rPr lang="en-US" sz="2000" dirty="0" smtClean="0"/>
              <a:t> in combining the relative effects of control measures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Moving away from </a:t>
            </a:r>
            <a:r>
              <a:rPr lang="en-US" sz="2000" dirty="0" smtClean="0">
                <a:solidFill>
                  <a:srgbClr val="0070C0"/>
                </a:solidFill>
              </a:rPr>
              <a:t>reliance on analytical testing </a:t>
            </a:r>
            <a:r>
              <a:rPr lang="en-US" sz="2000" dirty="0" smtClean="0"/>
              <a:t>(high operational costs) </a:t>
            </a:r>
            <a:r>
              <a:rPr lang="en-US" sz="2000" dirty="0" smtClean="0">
                <a:solidFill>
                  <a:srgbClr val="0070C0"/>
                </a:solidFill>
              </a:rPr>
              <a:t>towards reliance on validation </a:t>
            </a:r>
            <a:r>
              <a:rPr lang="en-US" sz="2000" dirty="0" smtClean="0"/>
              <a:t>(increased cost of product development)  </a:t>
            </a:r>
          </a:p>
          <a:p>
            <a:pPr lvl="1">
              <a:buFont typeface="Arial" pitchFamily="34" charset="0"/>
              <a:buChar char="•"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Reduces barriers to international trade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Provide adequate </a:t>
            </a:r>
            <a:r>
              <a:rPr lang="en-US" sz="2000" dirty="0" smtClean="0">
                <a:solidFill>
                  <a:srgbClr val="0070C0"/>
                </a:solidFill>
              </a:rPr>
              <a:t>documentation of compliance </a:t>
            </a:r>
            <a:r>
              <a:rPr lang="en-US" sz="2000" dirty="0" smtClean="0"/>
              <a:t>with ALOPs (or ALOP – derived targets) at different markets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Provides </a:t>
            </a:r>
            <a:r>
              <a:rPr lang="en-US" sz="2000" dirty="0" smtClean="0">
                <a:solidFill>
                  <a:srgbClr val="0070C0"/>
                </a:solidFill>
              </a:rPr>
              <a:t>documentation of equivalence</a:t>
            </a:r>
            <a:r>
              <a:rPr lang="en-US" sz="2000" dirty="0" smtClean="0"/>
              <a:t>, despite diverging national legislation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6200000">
            <a:off x="4017268" y="-3577107"/>
            <a:ext cx="677416" cy="8064896"/>
          </a:xfrm>
        </p:spPr>
        <p:txBody>
          <a:bodyPr>
            <a:noAutofit/>
          </a:bodyPr>
          <a:lstStyle/>
          <a:p>
            <a:r>
              <a:rPr lang="en-US" sz="3200" dirty="0" smtClean="0"/>
              <a:t>Technically, equivalence to pasteurization does not exist !</a:t>
            </a:r>
            <a:endParaRPr lang="fr-FR" sz="32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536" y="2204864"/>
          <a:ext cx="8064897" cy="1752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8232"/>
                <a:gridCol w="2664296"/>
                <a:gridCol w="33123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Pathogen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Pasteurisation</a:t>
                      </a:r>
                    </a:p>
                    <a:p>
                      <a:r>
                        <a:rPr lang="en-US" dirty="0" smtClean="0"/>
                        <a:t>72 °C, 15 sec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Pressure Treatment</a:t>
                      </a:r>
                    </a:p>
                    <a:p>
                      <a:r>
                        <a:rPr lang="sv-SE" dirty="0" smtClean="0"/>
                        <a:t>(500 Mpa, 21.5 °C, 10 min)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 smtClean="0"/>
                        <a:t>L </a:t>
                      </a:r>
                      <a:r>
                        <a:rPr lang="fr-FR" b="1" i="1" dirty="0" err="1" smtClean="0"/>
                        <a:t>monocytogenes</a:t>
                      </a:r>
                      <a:endParaRPr lang="en-US" b="1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11.8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10-11</a:t>
                      </a:r>
                      <a:endParaRPr lang="en-US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 smtClean="0"/>
                        <a:t>S. aureus</a:t>
                      </a:r>
                      <a:endParaRPr lang="en-US" b="1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6.6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3-4</a:t>
                      </a:r>
                      <a:endParaRPr lang="en-US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 smtClean="0"/>
                        <a:t>E. coli </a:t>
                      </a:r>
                      <a:r>
                        <a:rPr lang="fr-FR" b="1" dirty="0" smtClean="0"/>
                        <a:t>O157:H7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41.9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1-2</a:t>
                      </a:r>
                      <a:endParaRPr lang="en-US" b="1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04800" y="1700808"/>
            <a:ext cx="8077200" cy="504056"/>
          </a:xfrm>
        </p:spPr>
        <p:txBody>
          <a:bodyPr/>
          <a:lstStyle/>
          <a:p>
            <a:r>
              <a:rPr lang="en-US" i="1" dirty="0" smtClean="0"/>
              <a:t>Log reductions achieved by alternative treatments of milk: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95536" y="40050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Data provided by Claus </a:t>
            </a:r>
            <a:r>
              <a:rPr lang="en-US" dirty="0" err="1" smtClean="0"/>
              <a:t>Heggum</a:t>
            </a:r>
            <a:r>
              <a:rPr lang="en-US" b="1" i="1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we mean by equivalence?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2276872"/>
            <a:ext cx="8077200" cy="39715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Equivalence (</a:t>
            </a:r>
            <a:r>
              <a:rPr lang="en-US" sz="2000" dirty="0" err="1" smtClean="0"/>
              <a:t>Equusvalere</a:t>
            </a:r>
            <a:r>
              <a:rPr lang="en-US" sz="2000" dirty="0" smtClean="0"/>
              <a:t>= same value): Different means and measures that lead to the same result or outcome Equivalence in food safety formally recognized by:</a:t>
            </a:r>
          </a:p>
          <a:p>
            <a:pPr lvl="1"/>
            <a:r>
              <a:rPr lang="en-US" sz="2000" dirty="0" smtClean="0"/>
              <a:t>•WTO in 1995 (SPS agreement)</a:t>
            </a:r>
          </a:p>
          <a:p>
            <a:pPr lvl="1"/>
            <a:r>
              <a:rPr lang="en-US" sz="2000" dirty="0" smtClean="0"/>
              <a:t>•EU in 2002 (Food Law)</a:t>
            </a:r>
          </a:p>
          <a:p>
            <a:pPr lvl="1"/>
            <a:r>
              <a:rPr lang="en-US" sz="2000" dirty="0" smtClean="0"/>
              <a:t>•Codex in 2003 (RM principles)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3528" y="1301859"/>
            <a:ext cx="7560840" cy="830997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Only option is to benchmark against QUANTIFIABLE OUTCOMES according to the principle of </a:t>
            </a:r>
            <a:r>
              <a:rPr lang="en-US" sz="2400" b="1" dirty="0" smtClean="0">
                <a:solidFill>
                  <a:schemeClr val="bg1"/>
                </a:solidFill>
              </a:rPr>
              <a:t>equivalence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Achieving equivalent outcomes</a:t>
            </a:r>
            <a:endParaRPr lang="en-US"/>
          </a:p>
        </p:txBody>
      </p:sp>
      <p:graphicFrame>
        <p:nvGraphicFramePr>
          <p:cNvPr id="6" name="Graphique 5"/>
          <p:cNvGraphicFramePr/>
          <p:nvPr/>
        </p:nvGraphicFramePr>
        <p:xfrm>
          <a:off x="755577" y="1838324"/>
          <a:ext cx="7078736" cy="375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23528" y="1484784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Log CFU/ml</a:t>
            </a:r>
            <a:endParaRPr lang="fr-FR" b="1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115616" y="4581128"/>
            <a:ext cx="648072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131840" y="4715852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Desired outcome before sale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5868144" y="4365104"/>
            <a:ext cx="432048" cy="432048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220072" y="98072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Point of compliance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>
            <a:off x="5868144" y="1627059"/>
            <a:ext cx="216024" cy="27380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6372200" y="4365104"/>
            <a:ext cx="432048" cy="43204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876256" y="11331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Point of Equivalence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7" name="Connecteur droit avec flèche 16"/>
          <p:cNvCxnSpPr>
            <a:stCxn id="16" idx="2"/>
            <a:endCxn id="15" idx="7"/>
          </p:cNvCxnSpPr>
          <p:nvPr/>
        </p:nvCxnSpPr>
        <p:spPr>
          <a:xfrm flipH="1">
            <a:off x="6740976" y="1779459"/>
            <a:ext cx="927368" cy="264891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275856" y="5733256"/>
            <a:ext cx="2841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Time or steps in the process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MRM metrics definitions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1563" y="1219200"/>
            <a:ext cx="7615237" cy="4937125"/>
          </a:xfrm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Food Safety Objective</a:t>
            </a:r>
            <a:r>
              <a:rPr lang="en-US" sz="2000" b="1" smtClean="0"/>
              <a:t>:“The maximum frequency and/or concentration of a hazard in a food at the time of consumption that provides or contributes to the appropriate level of protection (ALOP)”</a:t>
            </a:r>
            <a:endParaRPr lang="en-US" sz="2000" smtClean="0"/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Performance Objective </a:t>
            </a:r>
            <a:r>
              <a:rPr lang="en-US" sz="2000" b="1" smtClean="0"/>
              <a:t>(PO):“The maximum frequency and/or concentration of a hazard in a food at a specified point in the food chain before the time of consumption that provides or contributes to an FSO or ALOP, as applicable”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Performance Criterion </a:t>
            </a:r>
            <a:r>
              <a:rPr lang="en-US" sz="2000" b="1" smtClean="0"/>
              <a:t>(PC):“The effect in frequency and/or concentration of a hazard in a food that must be achieved by the application on one or more control measures to provide or contribute to a PO or FSO”</a:t>
            </a:r>
          </a:p>
          <a:p>
            <a:pPr eaLnBrk="1" hangingPunct="1"/>
            <a:endParaRPr lang="en-US" sz="2000" smtClean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27/05/2009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Risk assessment workshop - Food Safety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MRM metrics definitions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143000" y="1219200"/>
            <a:ext cx="7543800" cy="4937125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0000"/>
                </a:solidFill>
              </a:rPr>
              <a:t>Process Criterion (PrcC):</a:t>
            </a:r>
            <a:r>
              <a:rPr lang="en-US" sz="2400" b="1" smtClean="0"/>
              <a:t>The processing conditions that must be met to achieve the PO/PC</a:t>
            </a:r>
          </a:p>
          <a:p>
            <a:pPr eaLnBrk="1" hangingPunct="1"/>
            <a:r>
              <a:rPr lang="en-US" sz="2400" b="1" smtClean="0">
                <a:solidFill>
                  <a:srgbClr val="FF0000"/>
                </a:solidFill>
              </a:rPr>
              <a:t>Product Criterion (PrdC):</a:t>
            </a:r>
            <a:r>
              <a:rPr lang="en-US" sz="2400" b="1" smtClean="0"/>
              <a:t>The characteristic(s) of a food that must be maintained or achieved to achieve a PO/PC/FSO</a:t>
            </a:r>
          </a:p>
          <a:p>
            <a:pPr eaLnBrk="1" hangingPunct="1"/>
            <a:r>
              <a:rPr lang="en-US" sz="2400" b="1" smtClean="0">
                <a:solidFill>
                  <a:srgbClr val="FF0000"/>
                </a:solidFill>
              </a:rPr>
              <a:t>Microbiological Criterion (MC):</a:t>
            </a:r>
            <a:r>
              <a:rPr lang="en-US" sz="2400" b="1" smtClean="0"/>
              <a:t>The level and/or frequency detected by a specified method and sampling plan that achieves the PO/PC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27/05/2009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Risk assessment workshop - Food Safety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70C0"/>
                </a:solidFill>
              </a:rPr>
              <a:t>FSO/PO/MC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143000" y="1219200"/>
            <a:ext cx="7543800" cy="4937125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Establishing a FSO or a PO is both a scientific and a societal decision</a:t>
            </a:r>
            <a:endParaRPr lang="en-US" sz="2800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b="1" dirty="0" smtClean="0"/>
              <a:t>FSO is means of relating stringency of the entire farm-to-table system to public health outcomes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b="1" dirty="0" smtClean="0"/>
              <a:t>PO is the primary means of articulating the level of stringency to level of performance at a specified step in the food chain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b="1" dirty="0" smtClean="0"/>
              <a:t>MC is a means of verifying that a PO is being achieved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27/05/2009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Risk assessment workshop - Food Safety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444925" y="404813"/>
            <a:ext cx="2160587" cy="5416550"/>
            <a:chOff x="1973" y="346"/>
            <a:chExt cx="1361" cy="3412"/>
          </a:xfrm>
        </p:grpSpPr>
        <p:sp>
          <p:nvSpPr>
            <p:cNvPr id="244739" name="Text Box 3"/>
            <p:cNvSpPr txBox="1">
              <a:spLocks noChangeArrowheads="1"/>
            </p:cNvSpPr>
            <p:nvPr/>
          </p:nvSpPr>
          <p:spPr bwMode="auto">
            <a:xfrm>
              <a:off x="1973" y="3521"/>
              <a:ext cx="1361" cy="23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Consumption</a:t>
              </a:r>
            </a:p>
          </p:txBody>
        </p:sp>
        <p:sp>
          <p:nvSpPr>
            <p:cNvPr id="244740" name="Text Box 4"/>
            <p:cNvSpPr txBox="1">
              <a:spLocks noChangeArrowheads="1"/>
            </p:cNvSpPr>
            <p:nvPr/>
          </p:nvSpPr>
          <p:spPr bwMode="auto">
            <a:xfrm>
              <a:off x="1973" y="2840"/>
              <a:ext cx="1361" cy="23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Storage</a:t>
              </a:r>
            </a:p>
          </p:txBody>
        </p:sp>
        <p:sp>
          <p:nvSpPr>
            <p:cNvPr id="244741" name="Text Box 5"/>
            <p:cNvSpPr txBox="1">
              <a:spLocks noChangeArrowheads="1"/>
            </p:cNvSpPr>
            <p:nvPr/>
          </p:nvSpPr>
          <p:spPr bwMode="auto">
            <a:xfrm>
              <a:off x="1973" y="2614"/>
              <a:ext cx="1361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Retailing</a:t>
              </a:r>
              <a:endParaRPr lang="en-US" b="1" dirty="0"/>
            </a:p>
          </p:txBody>
        </p:sp>
        <p:sp>
          <p:nvSpPr>
            <p:cNvPr id="244742" name="Text Box 6"/>
            <p:cNvSpPr txBox="1">
              <a:spLocks noChangeArrowheads="1"/>
            </p:cNvSpPr>
            <p:nvPr/>
          </p:nvSpPr>
          <p:spPr bwMode="auto">
            <a:xfrm>
              <a:off x="1973" y="2387"/>
              <a:ext cx="1361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Transport</a:t>
              </a:r>
            </a:p>
          </p:txBody>
        </p:sp>
        <p:sp>
          <p:nvSpPr>
            <p:cNvPr id="244743" name="Text Box 7"/>
            <p:cNvSpPr txBox="1">
              <a:spLocks noChangeArrowheads="1"/>
            </p:cNvSpPr>
            <p:nvPr/>
          </p:nvSpPr>
          <p:spPr bwMode="auto">
            <a:xfrm>
              <a:off x="1973" y="2160"/>
              <a:ext cx="1361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Conditioning</a:t>
              </a:r>
            </a:p>
          </p:txBody>
        </p:sp>
        <p:sp>
          <p:nvSpPr>
            <p:cNvPr id="244744" name="Text Box 8"/>
            <p:cNvSpPr txBox="1">
              <a:spLocks noChangeArrowheads="1"/>
            </p:cNvSpPr>
            <p:nvPr/>
          </p:nvSpPr>
          <p:spPr bwMode="auto">
            <a:xfrm>
              <a:off x="1973" y="1706"/>
              <a:ext cx="136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</a:rPr>
                <a:t>Step</a:t>
              </a:r>
              <a:r>
                <a:rPr lang="en-US">
                  <a:solidFill>
                    <a:schemeClr val="bg1"/>
                  </a:solidFill>
                </a:rPr>
                <a:t> </a:t>
              </a:r>
              <a:r>
                <a:rPr lang="en-US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4745" name="Text Box 9"/>
            <p:cNvSpPr txBox="1">
              <a:spLocks noChangeArrowheads="1"/>
            </p:cNvSpPr>
            <p:nvPr/>
          </p:nvSpPr>
          <p:spPr bwMode="auto">
            <a:xfrm>
              <a:off x="1973" y="1480"/>
              <a:ext cx="136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</a:rPr>
                <a:t>Step</a:t>
              </a:r>
              <a:r>
                <a:rPr lang="en-US">
                  <a:solidFill>
                    <a:schemeClr val="bg1"/>
                  </a:solidFill>
                </a:rPr>
                <a:t> </a:t>
              </a:r>
              <a:r>
                <a:rPr lang="en-US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4746" name="Text Box 10"/>
            <p:cNvSpPr txBox="1">
              <a:spLocks noChangeArrowheads="1"/>
            </p:cNvSpPr>
            <p:nvPr/>
          </p:nvSpPr>
          <p:spPr bwMode="auto">
            <a:xfrm>
              <a:off x="1973" y="1253"/>
              <a:ext cx="136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</a:rPr>
                <a:t>Step</a:t>
              </a:r>
              <a:r>
                <a:rPr lang="en-US">
                  <a:solidFill>
                    <a:schemeClr val="bg1"/>
                  </a:solidFill>
                </a:rPr>
                <a:t> </a:t>
              </a:r>
              <a:r>
                <a:rPr lang="en-US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4747" name="Text Box 11"/>
            <p:cNvSpPr txBox="1">
              <a:spLocks noChangeArrowheads="1"/>
            </p:cNvSpPr>
            <p:nvPr/>
          </p:nvSpPr>
          <p:spPr bwMode="auto">
            <a:xfrm>
              <a:off x="1973" y="1026"/>
              <a:ext cx="136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</a:rPr>
                <a:t>Step 1</a:t>
              </a:r>
            </a:p>
          </p:txBody>
        </p:sp>
        <p:sp>
          <p:nvSpPr>
            <p:cNvPr id="244748" name="Text Box 12"/>
            <p:cNvSpPr txBox="1">
              <a:spLocks noChangeArrowheads="1"/>
            </p:cNvSpPr>
            <p:nvPr/>
          </p:nvSpPr>
          <p:spPr bwMode="auto">
            <a:xfrm>
              <a:off x="1973" y="799"/>
              <a:ext cx="1361" cy="23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Reception</a:t>
              </a:r>
            </a:p>
          </p:txBody>
        </p:sp>
        <p:sp>
          <p:nvSpPr>
            <p:cNvPr id="244749" name="Text Box 13"/>
            <p:cNvSpPr txBox="1">
              <a:spLocks noChangeArrowheads="1"/>
            </p:cNvSpPr>
            <p:nvPr/>
          </p:nvSpPr>
          <p:spPr bwMode="auto">
            <a:xfrm>
              <a:off x="1973" y="572"/>
              <a:ext cx="1361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Transport</a:t>
              </a:r>
            </a:p>
          </p:txBody>
        </p:sp>
        <p:sp>
          <p:nvSpPr>
            <p:cNvPr id="244750" name="Text Box 14"/>
            <p:cNvSpPr txBox="1">
              <a:spLocks noChangeArrowheads="1"/>
            </p:cNvSpPr>
            <p:nvPr/>
          </p:nvSpPr>
          <p:spPr bwMode="auto">
            <a:xfrm>
              <a:off x="1973" y="346"/>
              <a:ext cx="1361" cy="237"/>
            </a:xfrm>
            <a:prstGeom prst="rect">
              <a:avLst/>
            </a:prstGeom>
            <a:solidFill>
              <a:srgbClr val="33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</a:rPr>
                <a:t>Harvest</a:t>
              </a:r>
            </a:p>
          </p:txBody>
        </p:sp>
        <p:sp>
          <p:nvSpPr>
            <p:cNvPr id="244751" name="Text Box 15"/>
            <p:cNvSpPr txBox="1">
              <a:spLocks noChangeArrowheads="1"/>
            </p:cNvSpPr>
            <p:nvPr/>
          </p:nvSpPr>
          <p:spPr bwMode="auto">
            <a:xfrm>
              <a:off x="1973" y="1933"/>
              <a:ext cx="136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</a:rPr>
                <a:t>Step</a:t>
              </a:r>
              <a:r>
                <a:rPr lang="en-US">
                  <a:solidFill>
                    <a:schemeClr val="bg1"/>
                  </a:solidFill>
                </a:rPr>
                <a:t> </a:t>
              </a:r>
              <a:r>
                <a:rPr lang="en-US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4752" name="Text Box 16"/>
            <p:cNvSpPr txBox="1">
              <a:spLocks noChangeArrowheads="1"/>
            </p:cNvSpPr>
            <p:nvPr/>
          </p:nvSpPr>
          <p:spPr bwMode="auto">
            <a:xfrm>
              <a:off x="1973" y="3067"/>
              <a:ext cx="1361" cy="23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Preparation</a:t>
              </a:r>
            </a:p>
          </p:txBody>
        </p:sp>
        <p:sp>
          <p:nvSpPr>
            <p:cNvPr id="244753" name="Text Box 17"/>
            <p:cNvSpPr txBox="1">
              <a:spLocks noChangeArrowheads="1"/>
            </p:cNvSpPr>
            <p:nvPr/>
          </p:nvSpPr>
          <p:spPr bwMode="auto">
            <a:xfrm>
              <a:off x="1973" y="3294"/>
              <a:ext cx="1361" cy="23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Cooking</a:t>
              </a:r>
            </a:p>
          </p:txBody>
        </p:sp>
      </p:grpSp>
      <p:sp>
        <p:nvSpPr>
          <p:cNvPr id="244755" name="Text Box 19"/>
          <p:cNvSpPr txBox="1">
            <a:spLocks noChangeArrowheads="1"/>
          </p:cNvSpPr>
          <p:nvPr/>
        </p:nvSpPr>
        <p:spPr bwMode="auto">
          <a:xfrm>
            <a:off x="6324648" y="5445125"/>
            <a:ext cx="115252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FSO</a:t>
            </a:r>
          </a:p>
        </p:txBody>
      </p:sp>
      <p:cxnSp>
        <p:nvCxnSpPr>
          <p:cNvPr id="244756" name="AutoShape 20"/>
          <p:cNvCxnSpPr>
            <a:cxnSpLocks noChangeShapeType="1"/>
            <a:stCxn id="244755" idx="1"/>
            <a:endCxn id="244739" idx="3"/>
          </p:cNvCxnSpPr>
          <p:nvPr/>
        </p:nvCxnSpPr>
        <p:spPr bwMode="auto">
          <a:xfrm flipH="1">
            <a:off x="5605512" y="5633244"/>
            <a:ext cx="719136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477175" y="5445125"/>
            <a:ext cx="1657350" cy="376238"/>
            <a:chOff x="4513" y="3521"/>
            <a:chExt cx="1044" cy="237"/>
          </a:xfrm>
        </p:grpSpPr>
        <p:sp>
          <p:nvSpPr>
            <p:cNvPr id="244758" name="Text Box 22"/>
            <p:cNvSpPr txBox="1">
              <a:spLocks noChangeArrowheads="1"/>
            </p:cNvSpPr>
            <p:nvPr/>
          </p:nvSpPr>
          <p:spPr bwMode="auto">
            <a:xfrm>
              <a:off x="4740" y="3521"/>
              <a:ext cx="817" cy="23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dirty="0"/>
                <a:t>ALOP</a:t>
              </a:r>
            </a:p>
          </p:txBody>
        </p:sp>
        <p:cxnSp>
          <p:nvCxnSpPr>
            <p:cNvPr id="244759" name="AutoShape 23"/>
            <p:cNvCxnSpPr>
              <a:cxnSpLocks noChangeShapeType="1"/>
              <a:stCxn id="244758" idx="1"/>
              <a:endCxn id="244755" idx="3"/>
            </p:cNvCxnSpPr>
            <p:nvPr/>
          </p:nvCxnSpPr>
          <p:spPr bwMode="auto">
            <a:xfrm flipH="1">
              <a:off x="4513" y="3640"/>
              <a:ext cx="227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44761" name="Text Box 25"/>
          <p:cNvSpPr txBox="1">
            <a:spLocks noChangeArrowheads="1"/>
          </p:cNvSpPr>
          <p:nvPr/>
        </p:nvSpPr>
        <p:spPr bwMode="auto">
          <a:xfrm>
            <a:off x="6371803" y="3994151"/>
            <a:ext cx="1152525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smtClean="0"/>
              <a:t>PO1</a:t>
            </a:r>
            <a:endParaRPr lang="fr-FR" b="1" dirty="0"/>
          </a:p>
        </p:txBody>
      </p:sp>
      <p:sp>
        <p:nvSpPr>
          <p:cNvPr id="244762" name="Text Box 26"/>
          <p:cNvSpPr txBox="1">
            <a:spLocks noChangeArrowheads="1"/>
          </p:cNvSpPr>
          <p:nvPr/>
        </p:nvSpPr>
        <p:spPr bwMode="auto">
          <a:xfrm>
            <a:off x="6371803" y="3268786"/>
            <a:ext cx="1152525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smtClean="0"/>
              <a:t>PO2</a:t>
            </a:r>
            <a:endParaRPr lang="fr-FR" b="1" dirty="0"/>
          </a:p>
        </p:txBody>
      </p:sp>
      <p:sp>
        <p:nvSpPr>
          <p:cNvPr id="244763" name="Text Box 27"/>
          <p:cNvSpPr txBox="1">
            <a:spLocks noChangeArrowheads="1"/>
          </p:cNvSpPr>
          <p:nvPr/>
        </p:nvSpPr>
        <p:spPr bwMode="auto">
          <a:xfrm>
            <a:off x="6371803" y="1112838"/>
            <a:ext cx="1152525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smtClean="0"/>
              <a:t>PO3</a:t>
            </a:r>
            <a:endParaRPr lang="fr-FR" b="1" dirty="0"/>
          </a:p>
        </p:txBody>
      </p:sp>
      <p:cxnSp>
        <p:nvCxnSpPr>
          <p:cNvPr id="244764" name="AutoShape 28"/>
          <p:cNvCxnSpPr>
            <a:cxnSpLocks noChangeShapeType="1"/>
            <a:stCxn id="244761" idx="1"/>
          </p:cNvCxnSpPr>
          <p:nvPr/>
        </p:nvCxnSpPr>
        <p:spPr bwMode="auto">
          <a:xfrm flipH="1">
            <a:off x="5652666" y="4183063"/>
            <a:ext cx="71913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5" name="AutoShape 29"/>
          <p:cNvCxnSpPr>
            <a:cxnSpLocks noChangeShapeType="1"/>
            <a:stCxn id="244762" idx="1"/>
          </p:cNvCxnSpPr>
          <p:nvPr/>
        </p:nvCxnSpPr>
        <p:spPr bwMode="auto">
          <a:xfrm flipH="1">
            <a:off x="5652666" y="3457699"/>
            <a:ext cx="71913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6" name="AutoShape 30"/>
          <p:cNvCxnSpPr>
            <a:cxnSpLocks noChangeShapeType="1"/>
            <a:stCxn id="244763" idx="1"/>
          </p:cNvCxnSpPr>
          <p:nvPr/>
        </p:nvCxnSpPr>
        <p:spPr bwMode="auto">
          <a:xfrm flipH="1">
            <a:off x="5652666" y="1301751"/>
            <a:ext cx="71913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7" name="AutoShape 31"/>
          <p:cNvCxnSpPr>
            <a:cxnSpLocks noChangeShapeType="1"/>
            <a:endCxn id="244761" idx="2"/>
          </p:cNvCxnSpPr>
          <p:nvPr/>
        </p:nvCxnSpPr>
        <p:spPr bwMode="auto">
          <a:xfrm flipV="1">
            <a:off x="6948066" y="4370388"/>
            <a:ext cx="0" cy="10636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</p:cxnSp>
      <p:cxnSp>
        <p:nvCxnSpPr>
          <p:cNvPr id="244768" name="AutoShape 32"/>
          <p:cNvCxnSpPr>
            <a:cxnSpLocks noChangeShapeType="1"/>
            <a:stCxn id="244761" idx="0"/>
            <a:endCxn id="244762" idx="2"/>
          </p:cNvCxnSpPr>
          <p:nvPr/>
        </p:nvCxnSpPr>
        <p:spPr bwMode="auto">
          <a:xfrm flipV="1">
            <a:off x="6948066" y="3645024"/>
            <a:ext cx="0" cy="34912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</p:cxnSp>
      <p:cxnSp>
        <p:nvCxnSpPr>
          <p:cNvPr id="244769" name="AutoShape 33"/>
          <p:cNvCxnSpPr>
            <a:cxnSpLocks noChangeShapeType="1"/>
            <a:stCxn id="244762" idx="0"/>
            <a:endCxn id="244763" idx="2"/>
          </p:cNvCxnSpPr>
          <p:nvPr/>
        </p:nvCxnSpPr>
        <p:spPr bwMode="auto">
          <a:xfrm flipV="1">
            <a:off x="6948066" y="1489076"/>
            <a:ext cx="0" cy="177971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</p:cxnSp>
      <p:sp>
        <p:nvSpPr>
          <p:cNvPr id="244772" name="Text Box 36"/>
          <p:cNvSpPr txBox="1">
            <a:spLocks noChangeArrowheads="1"/>
          </p:cNvSpPr>
          <p:nvPr/>
        </p:nvSpPr>
        <p:spPr bwMode="auto">
          <a:xfrm>
            <a:off x="2724200" y="5084763"/>
            <a:ext cx="720725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/>
              <a:t>PC</a:t>
            </a:r>
          </a:p>
        </p:txBody>
      </p: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2724200" y="1844675"/>
            <a:ext cx="720725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PC</a:t>
            </a:r>
          </a:p>
        </p:txBody>
      </p:sp>
      <p:sp>
        <p:nvSpPr>
          <p:cNvPr id="244774" name="Text Box 38"/>
          <p:cNvSpPr txBox="1">
            <a:spLocks noChangeArrowheads="1"/>
          </p:cNvSpPr>
          <p:nvPr/>
        </p:nvSpPr>
        <p:spPr bwMode="auto">
          <a:xfrm>
            <a:off x="2724200" y="404813"/>
            <a:ext cx="720725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PC</a:t>
            </a:r>
          </a:p>
        </p:txBody>
      </p:sp>
      <p:sp>
        <p:nvSpPr>
          <p:cNvPr id="53" name="Espace réservé du pied de page 52"/>
          <p:cNvSpPr>
            <a:spLocks noGrp="1"/>
          </p:cNvSpPr>
          <p:nvPr>
            <p:ph type="ftr" sz="quarter" idx="11"/>
          </p:nvPr>
        </p:nvSpPr>
        <p:spPr>
          <a:xfrm>
            <a:off x="2705100" y="6598649"/>
            <a:ext cx="4300842" cy="285246"/>
          </a:xfrm>
          <a:ln>
            <a:noFill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4" name="Espace réservé du numéro de diapositive 53"/>
          <p:cNvSpPr>
            <a:spLocks noGrp="1"/>
          </p:cNvSpPr>
          <p:nvPr>
            <p:ph type="sldNum" sz="quarter" idx="12"/>
          </p:nvPr>
        </p:nvSpPr>
        <p:spPr>
          <a:xfrm>
            <a:off x="6504432" y="6598649"/>
            <a:ext cx="1141040" cy="285246"/>
          </a:xfrm>
          <a:ln>
            <a:noFill/>
          </a:ln>
        </p:spPr>
        <p:txBody>
          <a:bodyPr/>
          <a:lstStyle/>
          <a:p>
            <a:pPr>
              <a:defRPr/>
            </a:pPr>
            <a:fld id="{F694ED4C-7FA4-444A-BAFA-91595F95E1B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1691680" y="404664"/>
            <a:ext cx="720725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 smtClean="0"/>
              <a:t>PrC</a:t>
            </a:r>
            <a:endParaRPr lang="fr-FR" b="1" dirty="0"/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1691680" y="1844824"/>
            <a:ext cx="720725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 smtClean="0"/>
              <a:t>PrC</a:t>
            </a:r>
            <a:endParaRPr lang="fr-FR" b="1" dirty="0"/>
          </a:p>
        </p:txBody>
      </p:sp>
      <p:cxnSp>
        <p:nvCxnSpPr>
          <p:cNvPr id="58" name="Connecteur droit avec flèche 57"/>
          <p:cNvCxnSpPr>
            <a:stCxn id="244774" idx="1"/>
            <a:endCxn id="55" idx="3"/>
          </p:cNvCxnSpPr>
          <p:nvPr/>
        </p:nvCxnSpPr>
        <p:spPr>
          <a:xfrm flipH="1" flipV="1">
            <a:off x="2412405" y="592783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stCxn id="244773" idx="1"/>
            <a:endCxn id="56" idx="3"/>
          </p:cNvCxnSpPr>
          <p:nvPr/>
        </p:nvCxnSpPr>
        <p:spPr>
          <a:xfrm flipH="1">
            <a:off x="2412405" y="2032794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 Box 38"/>
          <p:cNvSpPr txBox="1">
            <a:spLocks noChangeArrowheads="1"/>
          </p:cNvSpPr>
          <p:nvPr/>
        </p:nvSpPr>
        <p:spPr bwMode="auto">
          <a:xfrm>
            <a:off x="1691680" y="5068987"/>
            <a:ext cx="720725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 smtClean="0"/>
              <a:t>PrC</a:t>
            </a:r>
            <a:endParaRPr lang="fr-FR" b="1" dirty="0"/>
          </a:p>
        </p:txBody>
      </p:sp>
      <p:cxnSp>
        <p:nvCxnSpPr>
          <p:cNvPr id="64" name="Connecteur droit avec flèche 63"/>
          <p:cNvCxnSpPr>
            <a:endCxn id="63" idx="3"/>
          </p:cNvCxnSpPr>
          <p:nvPr/>
        </p:nvCxnSpPr>
        <p:spPr>
          <a:xfrm flipH="1">
            <a:off x="2412405" y="5256957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2724200" y="2908747"/>
            <a:ext cx="720725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PC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691680" y="2908747"/>
            <a:ext cx="720725" cy="3762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 smtClean="0"/>
              <a:t>PdC</a:t>
            </a:r>
            <a:endParaRPr lang="fr-FR" b="1" dirty="0"/>
          </a:p>
        </p:txBody>
      </p:sp>
      <p:cxnSp>
        <p:nvCxnSpPr>
          <p:cNvPr id="67" name="Connecteur droit avec flèche 66"/>
          <p:cNvCxnSpPr>
            <a:stCxn id="65" idx="1"/>
            <a:endCxn id="66" idx="3"/>
          </p:cNvCxnSpPr>
          <p:nvPr/>
        </p:nvCxnSpPr>
        <p:spPr>
          <a:xfrm flipH="1">
            <a:off x="2412405" y="3096866"/>
            <a:ext cx="31179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Text Box 19"/>
          <p:cNvSpPr txBox="1">
            <a:spLocks noChangeArrowheads="1"/>
          </p:cNvSpPr>
          <p:nvPr/>
        </p:nvSpPr>
        <p:spPr bwMode="auto">
          <a:xfrm>
            <a:off x="35495" y="6597352"/>
            <a:ext cx="2073591" cy="30777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/>
              <a:t>Food Safety Objective</a:t>
            </a:r>
            <a:endParaRPr lang="fr-FR" sz="1400" b="1" dirty="0"/>
          </a:p>
        </p:txBody>
      </p:sp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1835696" y="6597352"/>
            <a:ext cx="2322422" cy="30777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/>
              <a:t>Performance Objective</a:t>
            </a:r>
            <a:endParaRPr lang="fr-FR" sz="1400" b="1" dirty="0"/>
          </a:p>
        </p:txBody>
      </p:sp>
      <p:sp>
        <p:nvSpPr>
          <p:cNvPr id="74" name="Text Box 36"/>
          <p:cNvSpPr txBox="1">
            <a:spLocks noChangeArrowheads="1"/>
          </p:cNvSpPr>
          <p:nvPr/>
        </p:nvSpPr>
        <p:spPr bwMode="auto">
          <a:xfrm>
            <a:off x="3851919" y="6597352"/>
            <a:ext cx="2239479" cy="30777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Performance Criterion</a:t>
            </a:r>
            <a:endParaRPr lang="en-US" sz="1400" b="1" dirty="0"/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5796136" y="6597352"/>
            <a:ext cx="1649216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Process Criterion</a:t>
            </a:r>
            <a:endParaRPr lang="en-US" sz="1400" b="1" dirty="0"/>
          </a:p>
        </p:txBody>
      </p:sp>
      <p:sp>
        <p:nvSpPr>
          <p:cNvPr id="76" name="Text Box 38"/>
          <p:cNvSpPr txBox="1">
            <a:spLocks noChangeArrowheads="1"/>
          </p:cNvSpPr>
          <p:nvPr/>
        </p:nvSpPr>
        <p:spPr bwMode="auto">
          <a:xfrm>
            <a:off x="7236296" y="6597352"/>
            <a:ext cx="190770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/>
              <a:t>Product </a:t>
            </a:r>
            <a:r>
              <a:rPr lang="en-US" sz="1400" b="1" dirty="0" smtClean="0"/>
              <a:t>Criterion</a:t>
            </a:r>
            <a:endParaRPr lang="en-US" sz="1400" b="1" dirty="0"/>
          </a:p>
        </p:txBody>
      </p:sp>
      <p:cxnSp>
        <p:nvCxnSpPr>
          <p:cNvPr id="79" name="Connecteur droit avec flèche 78"/>
          <p:cNvCxnSpPr/>
          <p:nvPr/>
        </p:nvCxnSpPr>
        <p:spPr>
          <a:xfrm flipH="1" flipV="1">
            <a:off x="1379885" y="620688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0" y="456927"/>
            <a:ext cx="1491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Control measures</a:t>
            </a:r>
            <a:endParaRPr lang="en-US" sz="1400" b="1" dirty="0"/>
          </a:p>
        </p:txBody>
      </p:sp>
      <p:cxnSp>
        <p:nvCxnSpPr>
          <p:cNvPr id="81" name="Connecteur droit avec flèche 80"/>
          <p:cNvCxnSpPr/>
          <p:nvPr/>
        </p:nvCxnSpPr>
        <p:spPr>
          <a:xfrm flipH="1" flipV="1">
            <a:off x="1379885" y="2060848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0" y="1897087"/>
            <a:ext cx="1491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Control measures</a:t>
            </a:r>
            <a:endParaRPr lang="en-US" sz="1400" b="1" dirty="0"/>
          </a:p>
        </p:txBody>
      </p:sp>
      <p:cxnSp>
        <p:nvCxnSpPr>
          <p:cNvPr id="83" name="Connecteur droit avec flèche 82"/>
          <p:cNvCxnSpPr/>
          <p:nvPr/>
        </p:nvCxnSpPr>
        <p:spPr>
          <a:xfrm flipH="1" flipV="1">
            <a:off x="1379885" y="3068960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0" y="2905199"/>
            <a:ext cx="1491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Control measures</a:t>
            </a:r>
            <a:endParaRPr lang="en-US" sz="1400" b="1" dirty="0"/>
          </a:p>
        </p:txBody>
      </p:sp>
      <p:cxnSp>
        <p:nvCxnSpPr>
          <p:cNvPr id="85" name="Connecteur droit avec flèche 84"/>
          <p:cNvCxnSpPr/>
          <p:nvPr/>
        </p:nvCxnSpPr>
        <p:spPr>
          <a:xfrm flipH="1" flipV="1">
            <a:off x="1379885" y="5301208"/>
            <a:ext cx="311795" cy="1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0" y="5137447"/>
            <a:ext cx="1491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Control measures</a:t>
            </a:r>
            <a:endParaRPr lang="en-US" sz="1400" b="1" dirty="0"/>
          </a:p>
        </p:txBody>
      </p:sp>
      <p:sp>
        <p:nvSpPr>
          <p:cNvPr id="87" name="Text Box 27"/>
          <p:cNvSpPr txBox="1">
            <a:spLocks noChangeArrowheads="1"/>
          </p:cNvSpPr>
          <p:nvPr/>
        </p:nvSpPr>
        <p:spPr bwMode="auto">
          <a:xfrm>
            <a:off x="7235899" y="2060848"/>
            <a:ext cx="1512565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/>
              <a:t>Microbial Criteria</a:t>
            </a:r>
            <a:endParaRPr lang="en-US" b="1"/>
          </a:p>
        </p:txBody>
      </p:sp>
      <p:cxnSp>
        <p:nvCxnSpPr>
          <p:cNvPr id="89" name="Forme 88"/>
          <p:cNvCxnSpPr>
            <a:stCxn id="87" idx="0"/>
            <a:endCxn id="244763" idx="3"/>
          </p:cNvCxnSpPr>
          <p:nvPr/>
        </p:nvCxnSpPr>
        <p:spPr>
          <a:xfrm rot="16200000" flipV="1">
            <a:off x="7378310" y="1446976"/>
            <a:ext cx="759891" cy="467854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Forme 89"/>
          <p:cNvCxnSpPr>
            <a:stCxn id="87" idx="2"/>
            <a:endCxn id="244762" idx="3"/>
          </p:cNvCxnSpPr>
          <p:nvPr/>
        </p:nvCxnSpPr>
        <p:spPr>
          <a:xfrm rot="5400000">
            <a:off x="7383392" y="2848115"/>
            <a:ext cx="749726" cy="467854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L1</Template>
  <TotalTime>1279</TotalTime>
  <Words>1330</Words>
  <Application>Microsoft Office PowerPoint</Application>
  <PresentationFormat>On-screen Show (4:3)</PresentationFormat>
  <Paragraphs>210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Pitchbook</vt:lpstr>
      <vt:lpstr>Risk based targets as new tools for risk management</vt:lpstr>
      <vt:lpstr>Opportunities for the Food Business operators</vt:lpstr>
      <vt:lpstr>Technically, equivalence to pasteurization does not exist !</vt:lpstr>
      <vt:lpstr>What we mean by equivalence?</vt:lpstr>
      <vt:lpstr>Achieving equivalent outcomes</vt:lpstr>
      <vt:lpstr>MRM metrics definitions</vt:lpstr>
      <vt:lpstr>MRM metrics definitions</vt:lpstr>
      <vt:lpstr>FSO/PO/MC</vt:lpstr>
      <vt:lpstr>Slide 9</vt:lpstr>
      <vt:lpstr>Available frameworks</vt:lpstr>
      <vt:lpstr>Traditional HACCP approach</vt:lpstr>
      <vt:lpstr>What is needed?</vt:lpstr>
      <vt:lpstr>Wher we are kno?</vt:lpstr>
      <vt:lpstr>The metric-Driven hazrad analysis</vt:lpstr>
      <vt:lpstr>Selection of control measures Outcome from the hazrad analysis </vt:lpstr>
      <vt:lpstr>The metric-Driven hazrad analysis</vt:lpstr>
      <vt:lpstr>Establishing metrics for the control measures</vt:lpstr>
      <vt:lpstr>Major application</vt:lpstr>
      <vt:lpstr>Example</vt:lpstr>
    </vt:vector>
  </TitlesOfParts>
  <Company>AFSSA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based targets as new tools for risk management</dc:title>
  <dc:creator>Sanaa Moez</dc:creator>
  <cp:lastModifiedBy>ashik</cp:lastModifiedBy>
  <cp:revision>4</cp:revision>
  <dcterms:created xsi:type="dcterms:W3CDTF">2012-02-13T13:11:02Z</dcterms:created>
  <dcterms:modified xsi:type="dcterms:W3CDTF">2012-04-04T09:20:39Z</dcterms:modified>
</cp:coreProperties>
</file>