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8"/>
  </p:notesMasterIdLst>
  <p:sldIdLst>
    <p:sldId id="301" r:id="rId2"/>
    <p:sldId id="300" r:id="rId3"/>
    <p:sldId id="307" r:id="rId4"/>
    <p:sldId id="304" r:id="rId5"/>
    <p:sldId id="305" r:id="rId6"/>
    <p:sldId id="306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87" r:id="rId16"/>
    <p:sldId id="288" r:id="rId17"/>
    <p:sldId id="289" r:id="rId18"/>
    <p:sldId id="290" r:id="rId19"/>
    <p:sldId id="291" r:id="rId20"/>
    <p:sldId id="292" r:id="rId21"/>
    <p:sldId id="293" r:id="rId22"/>
    <p:sldId id="294" r:id="rId23"/>
    <p:sldId id="295" r:id="rId24"/>
    <p:sldId id="296" r:id="rId25"/>
    <p:sldId id="297" r:id="rId26"/>
    <p:sldId id="298" r:id="rId27"/>
    <p:sldId id="299" r:id="rId28"/>
    <p:sldId id="308" r:id="rId29"/>
    <p:sldId id="309" r:id="rId30"/>
    <p:sldId id="310" r:id="rId31"/>
    <p:sldId id="311" r:id="rId32"/>
    <p:sldId id="312" r:id="rId33"/>
    <p:sldId id="313" r:id="rId34"/>
    <p:sldId id="315" r:id="rId35"/>
    <p:sldId id="316" r:id="rId36"/>
    <p:sldId id="317" r:id="rId37"/>
    <p:sldId id="318" r:id="rId38"/>
    <p:sldId id="319" r:id="rId39"/>
    <p:sldId id="320" r:id="rId40"/>
    <p:sldId id="321" r:id="rId41"/>
    <p:sldId id="322" r:id="rId42"/>
    <p:sldId id="324" r:id="rId43"/>
    <p:sldId id="329" r:id="rId44"/>
    <p:sldId id="330" r:id="rId45"/>
    <p:sldId id="331" r:id="rId46"/>
    <p:sldId id="278" r:id="rId4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84" d="100"/>
          <a:sy n="84" d="100"/>
        </p:scale>
        <p:origin x="-106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5475996-EE5E-4B2F-9075-42062D476F22}" type="doc">
      <dgm:prSet loTypeId="urn:microsoft.com/office/officeart/2005/8/layout/hProcess9" loCatId="process" qsTypeId="urn:microsoft.com/office/officeart/2005/8/quickstyle/3d1" qsCatId="3D" csTypeId="urn:microsoft.com/office/officeart/2005/8/colors/colorful3" csCatId="colorful" phldr="1"/>
      <dgm:spPr/>
    </dgm:pt>
    <dgm:pt modelId="{D8A1FEBE-E0D0-49AE-8859-63B643DB262D}">
      <dgm:prSet phldrT="[Texte]"/>
      <dgm:spPr/>
      <dgm:t>
        <a:bodyPr/>
        <a:lstStyle/>
        <a:p>
          <a:r>
            <a:rPr lang="en-US" b="1" noProof="0" dirty="0" smtClean="0"/>
            <a:t>Processing conditions</a:t>
          </a:r>
          <a:endParaRPr lang="en-US" b="1" noProof="0" dirty="0"/>
        </a:p>
      </dgm:t>
    </dgm:pt>
    <dgm:pt modelId="{8C0F0EEC-A6D3-4F32-831A-C4299215F05C}" type="parTrans" cxnId="{19E0B790-73A2-48AE-8C87-5F2069EBA265}">
      <dgm:prSet/>
      <dgm:spPr/>
      <dgm:t>
        <a:bodyPr/>
        <a:lstStyle/>
        <a:p>
          <a:endParaRPr lang="fr-FR" b="1"/>
        </a:p>
      </dgm:t>
    </dgm:pt>
    <dgm:pt modelId="{621000FB-5CCC-4C7D-BFCE-C01F11420B49}" type="sibTrans" cxnId="{19E0B790-73A2-48AE-8C87-5F2069EBA265}">
      <dgm:prSet/>
      <dgm:spPr/>
      <dgm:t>
        <a:bodyPr/>
        <a:lstStyle/>
        <a:p>
          <a:endParaRPr lang="fr-FR" b="1"/>
        </a:p>
      </dgm:t>
    </dgm:pt>
    <dgm:pt modelId="{D9B15870-FE51-484D-B2CB-08843815029C}">
      <dgm:prSet phldrT="[Texte]"/>
      <dgm:spPr/>
      <dgm:t>
        <a:bodyPr/>
        <a:lstStyle/>
        <a:p>
          <a:r>
            <a:rPr lang="en-US" b="1" noProof="0" dirty="0" smtClean="0"/>
            <a:t>Product</a:t>
          </a:r>
          <a:r>
            <a:rPr lang="fr-FR" b="1" dirty="0" smtClean="0"/>
            <a:t> </a:t>
          </a:r>
          <a:r>
            <a:rPr lang="en-US" b="1" noProof="0" dirty="0" smtClean="0"/>
            <a:t>characteristics</a:t>
          </a:r>
          <a:endParaRPr lang="en-US" b="1" noProof="0" dirty="0"/>
        </a:p>
      </dgm:t>
    </dgm:pt>
    <dgm:pt modelId="{F05D5D27-B0B2-4EC6-B492-016C0F9D0451}" type="parTrans" cxnId="{43E3ECBE-7E9E-4514-ACD5-D6741AE9B456}">
      <dgm:prSet/>
      <dgm:spPr/>
      <dgm:t>
        <a:bodyPr/>
        <a:lstStyle/>
        <a:p>
          <a:endParaRPr lang="fr-FR" b="1"/>
        </a:p>
      </dgm:t>
    </dgm:pt>
    <dgm:pt modelId="{6C420413-0382-4F6C-9EA4-9BCEA6D18A46}" type="sibTrans" cxnId="{43E3ECBE-7E9E-4514-ACD5-D6741AE9B456}">
      <dgm:prSet/>
      <dgm:spPr/>
      <dgm:t>
        <a:bodyPr/>
        <a:lstStyle/>
        <a:p>
          <a:endParaRPr lang="fr-FR" b="1"/>
        </a:p>
      </dgm:t>
    </dgm:pt>
    <dgm:pt modelId="{7DEB1EB4-ABF0-4809-AE63-10EC808FA5F5}">
      <dgm:prSet phldrT="[Texte]"/>
      <dgm:spPr/>
      <dgm:t>
        <a:bodyPr/>
        <a:lstStyle/>
        <a:p>
          <a:r>
            <a:rPr lang="fr-FR" b="1" dirty="0" smtClean="0"/>
            <a:t>Storage conditions</a:t>
          </a:r>
          <a:endParaRPr lang="fr-FR" b="1" dirty="0"/>
        </a:p>
      </dgm:t>
    </dgm:pt>
    <dgm:pt modelId="{950B9B5F-5E64-4165-A0A4-D7865C1F4FAF}" type="parTrans" cxnId="{90342FA9-C23F-4A6B-ADF6-9371309BED79}">
      <dgm:prSet/>
      <dgm:spPr/>
      <dgm:t>
        <a:bodyPr/>
        <a:lstStyle/>
        <a:p>
          <a:endParaRPr lang="fr-FR" b="1"/>
        </a:p>
      </dgm:t>
    </dgm:pt>
    <dgm:pt modelId="{01C6348B-41AD-4B10-9B36-17D7F243A151}" type="sibTrans" cxnId="{90342FA9-C23F-4A6B-ADF6-9371309BED79}">
      <dgm:prSet/>
      <dgm:spPr/>
      <dgm:t>
        <a:bodyPr/>
        <a:lstStyle/>
        <a:p>
          <a:endParaRPr lang="fr-FR" b="1"/>
        </a:p>
      </dgm:t>
    </dgm:pt>
    <dgm:pt modelId="{67F2D954-B176-47D5-85E6-5AF3377E84A9}" type="pres">
      <dgm:prSet presAssocID="{05475996-EE5E-4B2F-9075-42062D476F22}" presName="CompostProcess" presStyleCnt="0">
        <dgm:presLayoutVars>
          <dgm:dir/>
          <dgm:resizeHandles val="exact"/>
        </dgm:presLayoutVars>
      </dgm:prSet>
      <dgm:spPr/>
    </dgm:pt>
    <dgm:pt modelId="{282711A2-07D3-4AF0-93AA-65733DB8C5F2}" type="pres">
      <dgm:prSet presAssocID="{05475996-EE5E-4B2F-9075-42062D476F22}" presName="arrow" presStyleLbl="bgShp" presStyleIdx="0" presStyleCnt="1"/>
      <dgm:spPr/>
    </dgm:pt>
    <dgm:pt modelId="{00676B35-E839-4AB4-A063-89C9FA1C9126}" type="pres">
      <dgm:prSet presAssocID="{05475996-EE5E-4B2F-9075-42062D476F22}" presName="linearProcess" presStyleCnt="0"/>
      <dgm:spPr/>
    </dgm:pt>
    <dgm:pt modelId="{00FC7874-7544-4AE4-827D-43FBF257638F}" type="pres">
      <dgm:prSet presAssocID="{D8A1FEBE-E0D0-49AE-8859-63B643DB262D}" presName="textNode" presStyleLbl="node1" presStyleIdx="0" presStyleCnt="3" custScaleX="81859" custScaleY="92857" custLinFactX="-6734" custLinFactNeighborX="-1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70D8A9-EC0C-4F1E-A049-2BE569D0C0B9}" type="pres">
      <dgm:prSet presAssocID="{621000FB-5CCC-4C7D-BFCE-C01F11420B49}" presName="sibTrans" presStyleCnt="0"/>
      <dgm:spPr/>
    </dgm:pt>
    <dgm:pt modelId="{8BB7B8C0-5FED-4D63-9DF6-FD6ACBD4078B}" type="pres">
      <dgm:prSet presAssocID="{D9B15870-FE51-484D-B2CB-08843815029C}" presName="textNode" presStyleLbl="node1" presStyleIdx="1" presStyleCnt="3" custScaleX="81859" custScaleY="92857" custLinFactX="-6734" custLinFactNeighborX="-1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CAAA36C-40BC-4BB7-B366-736848B6938B}" type="pres">
      <dgm:prSet presAssocID="{6C420413-0382-4F6C-9EA4-9BCEA6D18A46}" presName="sibTrans" presStyleCnt="0"/>
      <dgm:spPr/>
    </dgm:pt>
    <dgm:pt modelId="{53BE6E53-FA96-4182-BF56-59BF2867A49A}" type="pres">
      <dgm:prSet presAssocID="{7DEB1EB4-ABF0-4809-AE63-10EC808FA5F5}" presName="textNode" presStyleLbl="node1" presStyleIdx="2" presStyleCnt="3" custScaleX="81859" custScaleY="92857" custLinFactX="-6734" custLinFactNeighborX="-1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FAA070EE-7D4F-44A8-ACF9-32EAFBE51773}" type="presOf" srcId="{05475996-EE5E-4B2F-9075-42062D476F22}" destId="{67F2D954-B176-47D5-85E6-5AF3377E84A9}" srcOrd="0" destOrd="0" presId="urn:microsoft.com/office/officeart/2005/8/layout/hProcess9"/>
    <dgm:cxn modelId="{19E0B790-73A2-48AE-8C87-5F2069EBA265}" srcId="{05475996-EE5E-4B2F-9075-42062D476F22}" destId="{D8A1FEBE-E0D0-49AE-8859-63B643DB262D}" srcOrd="0" destOrd="0" parTransId="{8C0F0EEC-A6D3-4F32-831A-C4299215F05C}" sibTransId="{621000FB-5CCC-4C7D-BFCE-C01F11420B49}"/>
    <dgm:cxn modelId="{43E3ECBE-7E9E-4514-ACD5-D6741AE9B456}" srcId="{05475996-EE5E-4B2F-9075-42062D476F22}" destId="{D9B15870-FE51-484D-B2CB-08843815029C}" srcOrd="1" destOrd="0" parTransId="{F05D5D27-B0B2-4EC6-B492-016C0F9D0451}" sibTransId="{6C420413-0382-4F6C-9EA4-9BCEA6D18A46}"/>
    <dgm:cxn modelId="{8D3F5649-C769-4DFF-9209-18E97223D728}" type="presOf" srcId="{D9B15870-FE51-484D-B2CB-08843815029C}" destId="{8BB7B8C0-5FED-4D63-9DF6-FD6ACBD4078B}" srcOrd="0" destOrd="0" presId="urn:microsoft.com/office/officeart/2005/8/layout/hProcess9"/>
    <dgm:cxn modelId="{43529385-DB40-4892-A486-EA67CEB1F4FA}" type="presOf" srcId="{7DEB1EB4-ABF0-4809-AE63-10EC808FA5F5}" destId="{53BE6E53-FA96-4182-BF56-59BF2867A49A}" srcOrd="0" destOrd="0" presId="urn:microsoft.com/office/officeart/2005/8/layout/hProcess9"/>
    <dgm:cxn modelId="{90342FA9-C23F-4A6B-ADF6-9371309BED79}" srcId="{05475996-EE5E-4B2F-9075-42062D476F22}" destId="{7DEB1EB4-ABF0-4809-AE63-10EC808FA5F5}" srcOrd="2" destOrd="0" parTransId="{950B9B5F-5E64-4165-A0A4-D7865C1F4FAF}" sibTransId="{01C6348B-41AD-4B10-9B36-17D7F243A151}"/>
    <dgm:cxn modelId="{E782C8F7-DEFF-4EB6-A68B-C64DD1149B79}" type="presOf" srcId="{D8A1FEBE-E0D0-49AE-8859-63B643DB262D}" destId="{00FC7874-7544-4AE4-827D-43FBF257638F}" srcOrd="0" destOrd="0" presId="urn:microsoft.com/office/officeart/2005/8/layout/hProcess9"/>
    <dgm:cxn modelId="{2B0C312E-41BF-4FE7-96D7-3B48ED25E0AA}" type="presParOf" srcId="{67F2D954-B176-47D5-85E6-5AF3377E84A9}" destId="{282711A2-07D3-4AF0-93AA-65733DB8C5F2}" srcOrd="0" destOrd="0" presId="urn:microsoft.com/office/officeart/2005/8/layout/hProcess9"/>
    <dgm:cxn modelId="{CE7403C5-CC03-430C-9D53-D004F2C3B654}" type="presParOf" srcId="{67F2D954-B176-47D5-85E6-5AF3377E84A9}" destId="{00676B35-E839-4AB4-A063-89C9FA1C9126}" srcOrd="1" destOrd="0" presId="urn:microsoft.com/office/officeart/2005/8/layout/hProcess9"/>
    <dgm:cxn modelId="{2725C949-1AF5-4099-9D5A-8C2A0CDCFF56}" type="presParOf" srcId="{00676B35-E839-4AB4-A063-89C9FA1C9126}" destId="{00FC7874-7544-4AE4-827D-43FBF257638F}" srcOrd="0" destOrd="0" presId="urn:microsoft.com/office/officeart/2005/8/layout/hProcess9"/>
    <dgm:cxn modelId="{B727D096-CE53-4674-B787-A92CFCC314E1}" type="presParOf" srcId="{00676B35-E839-4AB4-A063-89C9FA1C9126}" destId="{2670D8A9-EC0C-4F1E-A049-2BE569D0C0B9}" srcOrd="1" destOrd="0" presId="urn:microsoft.com/office/officeart/2005/8/layout/hProcess9"/>
    <dgm:cxn modelId="{64386DB1-A18D-4972-8D31-E78E5CD26618}" type="presParOf" srcId="{00676B35-E839-4AB4-A063-89C9FA1C9126}" destId="{8BB7B8C0-5FED-4D63-9DF6-FD6ACBD4078B}" srcOrd="2" destOrd="0" presId="urn:microsoft.com/office/officeart/2005/8/layout/hProcess9"/>
    <dgm:cxn modelId="{3AA69DD9-90FF-4E19-8F72-3085A0F39D2C}" type="presParOf" srcId="{00676B35-E839-4AB4-A063-89C9FA1C9126}" destId="{8CAAA36C-40BC-4BB7-B366-736848B6938B}" srcOrd="3" destOrd="0" presId="urn:microsoft.com/office/officeart/2005/8/layout/hProcess9"/>
    <dgm:cxn modelId="{26F53349-3917-434D-853F-6180C2E9A787}" type="presParOf" srcId="{00676B35-E839-4AB4-A063-89C9FA1C9126}" destId="{53BE6E53-FA96-4182-BF56-59BF2867A49A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4" Type="http://schemas.openxmlformats.org/officeDocument/2006/relationships/image" Target="../media/image3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19BE11-3DB5-4E6F-AFD0-9432AC4F1CF6}" type="datetimeFigureOut">
              <a:rPr lang="fr-FR" smtClean="0"/>
              <a:pPr/>
              <a:t>04/04/2012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B0B227-2A16-4CDE-A199-F8F9567A3D65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65E6C2-AEFA-48CE-AA7E-11A53D9A2EF5}" type="slidenum">
              <a:rPr lang="en-US"/>
              <a:pPr/>
              <a:t>2</a:t>
            </a:fld>
            <a:endParaRPr 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/>
              <a:t>Première diapo sur les compétences</a:t>
            </a:r>
          </a:p>
          <a:p>
            <a:r>
              <a:rPr lang="fr-FR"/>
              <a:t>Click1 :	 Approche intégrée de la fourche à la fourchette</a:t>
            </a:r>
          </a:p>
          <a:p>
            <a:r>
              <a:rPr lang="fr-FR"/>
              <a:t>Click2 :	Avec application de modèles dynamiques de croissance et de survie avec prise en compte de la dynmaique 		des caractéristiques du produit tout au long du process</a:t>
            </a:r>
          </a:p>
          <a:p>
            <a:r>
              <a:rPr lang="fr-FR"/>
              <a:t>Click3 :	Integration des différents « schémas » de consommations, prise en compte des caractéristiques de la 			populations,…</a:t>
            </a:r>
          </a:p>
          <a:p>
            <a:r>
              <a:rPr lang="fr-FR"/>
              <a:t>Click4 :	Développement de procédure de traitements statistiques des données sur la qualité de la matière première : 		= QADD pour Quantitative analysis of dairy data</a:t>
            </a:r>
          </a:p>
          <a:p>
            <a:r>
              <a:rPr lang="fr-FR"/>
              <a:t>Click1 :	Intégration d’un module tenant compte des contaminations croisées et re-contaminations : a de l’importance 		dans BIOTRACER  (inadvertent or intentional contamination ») </a:t>
            </a:r>
            <a:r>
              <a:rPr lang="fr-FR">
                <a:sym typeface="Wingdings" pitchFamily="2" charset="2"/>
              </a:rPr>
              <a:t> cf diapo suivante qui présente ce module</a:t>
            </a:r>
            <a:endParaRPr lang="fr-FR"/>
          </a:p>
          <a:p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A0F342-0392-4F1A-8166-30F073B76BD5}" type="slidenum">
              <a:rPr lang="en-US"/>
              <a:pPr/>
              <a:t>3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000"/>
              <a:t>Progrès en matière de sécurité microbiologique des aliments depuis 10 ans</a:t>
            </a:r>
          </a:p>
          <a:p>
            <a:pPr lvl="1"/>
            <a:r>
              <a:rPr lang="fr-FR" sz="1100"/>
              <a:t>Multiplication des analyses environnement / produits</a:t>
            </a:r>
          </a:p>
          <a:p>
            <a:pPr lvl="1"/>
            <a:r>
              <a:rPr lang="fr-FR" sz="1100"/>
              <a:t>Identification des sources de contamination (typage)</a:t>
            </a:r>
          </a:p>
          <a:p>
            <a:pPr lvl="1"/>
            <a:r>
              <a:rPr lang="fr-FR" sz="1100"/>
              <a:t>Renforcement du niveau de maîtrise hygiénique</a:t>
            </a:r>
          </a:p>
          <a:p>
            <a:endParaRPr lang="fr-FR" sz="1000"/>
          </a:p>
          <a:p>
            <a:r>
              <a:rPr lang="fr-FR" sz="1000"/>
              <a:t>Conséquences</a:t>
            </a:r>
          </a:p>
          <a:p>
            <a:pPr lvl="1"/>
            <a:r>
              <a:rPr lang="fr-FR" sz="1100"/>
              <a:t>Baisse du niveau de contamination</a:t>
            </a:r>
          </a:p>
          <a:p>
            <a:pPr lvl="1"/>
            <a:r>
              <a:rPr lang="fr-FR" sz="1100"/>
              <a:t>Détection difficile des contaminations</a:t>
            </a:r>
          </a:p>
          <a:p>
            <a:pPr lvl="1"/>
            <a:r>
              <a:rPr lang="fr-FR" sz="1100"/>
              <a:t>Analyse statistique  des données d’échantillonnage non concluantes</a:t>
            </a:r>
          </a:p>
          <a:p>
            <a:pPr lvl="1"/>
            <a:endParaRPr lang="fr-FR" sz="1100"/>
          </a:p>
          <a:p>
            <a:r>
              <a:rPr lang="fr-FR" sz="1000"/>
              <a:t>Questions</a:t>
            </a:r>
          </a:p>
          <a:p>
            <a:pPr lvl="1"/>
            <a:r>
              <a:rPr lang="fr-FR" sz="1100"/>
              <a:t>Quel niveau de contamination réel dans l’environnement ?</a:t>
            </a:r>
          </a:p>
          <a:p>
            <a:pPr lvl="1"/>
            <a:r>
              <a:rPr lang="fr-FR" sz="1100"/>
              <a:t>Quel impact sur les produits ?</a:t>
            </a:r>
          </a:p>
          <a:p>
            <a:pPr lvl="1"/>
            <a:r>
              <a:rPr lang="fr-FR" sz="1100"/>
              <a:t>Quelle efficacité des mesures de maîtrise ?</a:t>
            </a:r>
          </a:p>
          <a:p>
            <a:pPr lvl="1"/>
            <a:r>
              <a:rPr lang="fr-FR" sz="1100"/>
              <a:t>Respect des FSOs ?</a:t>
            </a:r>
          </a:p>
          <a:p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CC4FE9-69A7-492E-90BC-B84BD1168E99}" type="slidenum">
              <a:rPr lang="fr-FR"/>
              <a:pPr/>
              <a:t>6</a:t>
            </a:fld>
            <a:endParaRPr lang="fr-FR"/>
          </a:p>
        </p:txBody>
      </p:sp>
      <p:sp>
        <p:nvSpPr>
          <p:cNvPr id="23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7388"/>
            <a:ext cx="4568825" cy="3427412"/>
          </a:xfrm>
          <a:ln/>
        </p:spPr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988"/>
            <a:ext cx="5029200" cy="4111625"/>
          </a:xfrm>
        </p:spPr>
        <p:txBody>
          <a:bodyPr/>
          <a:lstStyle/>
          <a:p>
            <a:r>
              <a:rPr lang="fr-FR"/>
              <a:t>Ici dire que la variabilité provient de la concentration initiale en BL2: 9; 9.2; 9.8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Grp="1"/>
          </p:cNvSpPr>
          <p:nvPr>
            <p:ph type="subTitle" idx="1" hasCustomPrompt="1"/>
          </p:nvPr>
        </p:nvSpPr>
        <p:spPr>
          <a:xfrm>
            <a:off x="228600" y="4706112"/>
            <a:ext cx="5414970" cy="508838"/>
          </a:xfrm>
          <a:solidFill>
            <a:schemeClr val="bg1"/>
          </a:solidFill>
        </p:spPr>
        <p:txBody>
          <a:bodyPr>
            <a:noAutofit/>
          </a:bodyPr>
          <a:lstStyle>
            <a:lvl1pPr marL="0" indent="0" algn="l" eaLnBrk="1" latinLnBrk="0" hangingPunct="1">
              <a:buNone/>
              <a:defRPr kumimoji="0" lang="fr-FR" sz="1800" b="1" i="1">
                <a:solidFill>
                  <a:schemeClr val="accent4">
                    <a:shade val="50000"/>
                  </a:schemeClr>
                </a:solidFill>
              </a:defRPr>
            </a:lvl1pPr>
            <a:lvl2pPr marL="457200" indent="0" algn="ctr" eaLnBrk="1" latinLnBrk="0" hangingPunct="1">
              <a:buNone/>
            </a:lvl2pPr>
            <a:lvl3pPr marL="914400" indent="0" algn="ctr" eaLnBrk="1" latinLnBrk="0" hangingPunct="1">
              <a:buNone/>
            </a:lvl3pPr>
            <a:lvl4pPr marL="1371600" indent="0" algn="ctr" eaLnBrk="1" latinLnBrk="0" hangingPunct="1">
              <a:buNone/>
            </a:lvl4pPr>
            <a:lvl5pPr marL="1828800" indent="0" algn="ctr" eaLnBrk="1" latinLnBrk="0" hangingPunct="1">
              <a:buNone/>
            </a:lvl5pPr>
            <a:lvl6pPr marL="2286000" indent="0" algn="ctr" eaLnBrk="1" latinLnBrk="0" hangingPunct="1">
              <a:buNone/>
            </a:lvl6pPr>
            <a:lvl7pPr marL="2743200" indent="0" algn="ctr" eaLnBrk="1" latinLnBrk="0" hangingPunct="1">
              <a:buNone/>
            </a:lvl7pPr>
            <a:lvl8pPr marL="3200400" indent="0" algn="ctr" eaLnBrk="1" latinLnBrk="0" hangingPunct="1">
              <a:buNone/>
            </a:lvl8pPr>
            <a:lvl9pPr marL="3657600" indent="0" algn="ctr" eaLnBrk="1" latinLnBrk="0" hangingPunct="1">
              <a:buNone/>
            </a:lvl9pPr>
            <a:extLst/>
          </a:lstStyle>
          <a:p>
            <a:r>
              <a:rPr kumimoji="0" lang="en-US" noProof="0" dirty="0" err="1" smtClean="0"/>
              <a:t>Cliquez</a:t>
            </a:r>
            <a:r>
              <a:rPr kumimoji="0" lang="fr-FR" dirty="0" smtClean="0"/>
              <a:t> </a:t>
            </a:r>
            <a:r>
              <a:rPr kumimoji="0" lang="fr-FR" dirty="0"/>
              <a:t>pour ajouter les informations sur l'auteur</a:t>
            </a:r>
          </a:p>
        </p:txBody>
      </p:sp>
      <p:sp>
        <p:nvSpPr>
          <p:cNvPr id="9" name="Rectangle 10"/>
          <p:cNvSpPr/>
          <p:nvPr/>
        </p:nvSpPr>
        <p:spPr>
          <a:xfrm>
            <a:off x="0" y="2924944"/>
            <a:ext cx="9144000" cy="1576390"/>
          </a:xfrm>
          <a:prstGeom prst="rect">
            <a:avLst/>
          </a:prstGeom>
          <a:solidFill>
            <a:schemeClr val="accent6">
              <a:shade val="75000"/>
            </a:schemeClr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en-US" noProof="0" dirty="0"/>
          </a:p>
        </p:txBody>
      </p:sp>
      <p:sp>
        <p:nvSpPr>
          <p:cNvPr id="2" name="Rectangle 2"/>
          <p:cNvSpPr>
            <a:spLocks noGrp="1"/>
          </p:cNvSpPr>
          <p:nvPr>
            <p:ph type="ctrTitle"/>
          </p:nvPr>
        </p:nvSpPr>
        <p:spPr>
          <a:xfrm>
            <a:off x="214282" y="3567886"/>
            <a:ext cx="7239000" cy="533400"/>
          </a:xfrm>
          <a:noFill/>
        </p:spPr>
        <p:txBody>
          <a:bodyPr vert="horz">
            <a:normAutofit/>
          </a:bodyPr>
          <a:lstStyle>
            <a:lvl1pPr algn="l" eaLnBrk="1" latinLnBrk="0" hangingPunct="1">
              <a:defRPr kumimoji="0" lang="fr-FR" sz="2400" b="0" cap="all" spc="150" baseline="0">
                <a:solidFill>
                  <a:schemeClr val="bg1"/>
                </a:solidFill>
              </a:defRPr>
            </a:lvl1pPr>
            <a:extLst/>
          </a:lstStyle>
          <a:p>
            <a:pPr eaLnBrk="1" latinLnBrk="0" hangingPunct="1"/>
            <a:r>
              <a:rPr lang="fr-FR" smtClean="0"/>
              <a:t>Cliquez pour modifier le style du titre</a:t>
            </a:r>
            <a:endParaRPr/>
          </a:p>
        </p:txBody>
      </p:sp>
      <p:sp>
        <p:nvSpPr>
          <p:cNvPr id="15" name="Rectangle 15"/>
          <p:cNvSpPr>
            <a:spLocks noGrp="1"/>
          </p:cNvSpPr>
          <p:nvPr>
            <p:ph type="sldNum" sz="quarter" idx="11"/>
          </p:nvPr>
        </p:nvSpPr>
        <p:spPr>
          <a:xfrm>
            <a:off x="7908638" y="6477000"/>
            <a:ext cx="1021080" cy="304800"/>
          </a:xfrm>
        </p:spPr>
        <p:txBody>
          <a:bodyPr anchor="ctr"/>
          <a:lstStyle>
            <a:extLst/>
          </a:lstStyle>
          <a:p>
            <a:fld id="{0752D33B-1443-42D1-AF1B-E0FBB0A8503F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6" name="Rectangle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extLst/>
          </a:lstStyle>
          <a:p>
            <a:r>
              <a:rPr lang="en-US" smtClean="0"/>
              <a:t>Session 6: Predictive microbiology</a:t>
            </a:r>
            <a:endParaRPr lang="fr-FR"/>
          </a:p>
        </p:txBody>
      </p:sp>
      <p:sp>
        <p:nvSpPr>
          <p:cNvPr id="8" name="Rectangle 10"/>
          <p:cNvSpPr/>
          <p:nvPr/>
        </p:nvSpPr>
        <p:spPr>
          <a:xfrm>
            <a:off x="0" y="0"/>
            <a:ext cx="9144000" cy="3286124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228600" y="6477000"/>
            <a:ext cx="1600200" cy="304800"/>
          </a:xfrm>
        </p:spPr>
        <p:txBody>
          <a:bodyPr anchor="ctr"/>
          <a:lstStyle>
            <a:lvl1pPr algn="l" eaLnBrk="1" latinLnBrk="0" hangingPunct="1">
              <a:defRPr kumimoji="0" lang="fr-FR">
                <a:solidFill>
                  <a:srgbClr val="A0A0A0"/>
                </a:solidFill>
              </a:defRPr>
            </a:lvl1pPr>
            <a:extLst/>
          </a:lstStyle>
          <a:p>
            <a:r>
              <a:rPr lang="fr-FR" smtClean="0"/>
              <a:t>May 4, 2005</a:t>
            </a:r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0" y="4499014"/>
            <a:ext cx="9144000" cy="27432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13" name="Rectangle 182"/>
          <p:cNvSpPr>
            <a:spLocks noChangeArrowheads="1"/>
          </p:cNvSpPr>
          <p:nvPr/>
        </p:nvSpPr>
        <p:spPr bwMode="auto">
          <a:xfrm>
            <a:off x="5004048" y="4643446"/>
            <a:ext cx="230339" cy="256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 sz="800" dirty="0">
              <a:latin typeface="Arial Narrow" pitchFamily="34" charset="0"/>
            </a:endParaRPr>
          </a:p>
        </p:txBody>
      </p:sp>
      <p:sp>
        <p:nvSpPr>
          <p:cNvPr id="14" name="Rectangle 184"/>
          <p:cNvSpPr>
            <a:spLocks noChangeArrowheads="1"/>
          </p:cNvSpPr>
          <p:nvPr/>
        </p:nvSpPr>
        <p:spPr bwMode="auto">
          <a:xfrm>
            <a:off x="5004048" y="4643446"/>
            <a:ext cx="230339" cy="256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 sz="800" dirty="0">
              <a:latin typeface="Arial Narrow" pitchFamily="34" charset="0"/>
            </a:endParaRPr>
          </a:p>
        </p:txBody>
      </p:sp>
      <p:grpSp>
        <p:nvGrpSpPr>
          <p:cNvPr id="17" name="Groupe 16"/>
          <p:cNvGrpSpPr/>
          <p:nvPr userDrawn="1"/>
        </p:nvGrpSpPr>
        <p:grpSpPr>
          <a:xfrm>
            <a:off x="5636285" y="4544913"/>
            <a:ext cx="3400211" cy="2268463"/>
            <a:chOff x="5636285" y="4544913"/>
            <a:chExt cx="3400211" cy="2268463"/>
          </a:xfrm>
        </p:grpSpPr>
        <p:sp>
          <p:nvSpPr>
            <p:cNvPr id="18" name="Rectangle 638"/>
            <p:cNvSpPr>
              <a:spLocks noChangeArrowheads="1"/>
            </p:cNvSpPr>
            <p:nvPr/>
          </p:nvSpPr>
          <p:spPr bwMode="hidden">
            <a:xfrm>
              <a:off x="5940152" y="6021288"/>
              <a:ext cx="3024336" cy="7920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b="1" kern="1200" baseline="0" noProof="0" dirty="0" smtClean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7</a:t>
              </a:r>
              <a:r>
                <a:rPr lang="en-US" sz="1200" b="1" kern="1200" baseline="30000" noProof="0" dirty="0" smtClean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th</a:t>
              </a:r>
              <a:r>
                <a:rPr lang="en-US" sz="1200" b="1" kern="1200" baseline="0" noProof="0" dirty="0" smtClean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 Dubai International Food Safety Conference</a:t>
              </a:r>
            </a:p>
            <a:p>
              <a:pPr algn="ctr"/>
              <a:r>
                <a:rPr lang="en-US" sz="1200" b="1" kern="1200" baseline="0" noProof="0" dirty="0" smtClean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&amp;</a:t>
              </a:r>
            </a:p>
            <a:p>
              <a:pPr algn="ctr"/>
              <a:r>
                <a:rPr lang="en-US" sz="1200" b="1" kern="1200" baseline="0" noProof="0" dirty="0" smtClean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IAFP’s 1</a:t>
              </a:r>
              <a:r>
                <a:rPr lang="en-US" sz="1200" b="1" kern="1200" baseline="30000" noProof="0" dirty="0" smtClean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st</a:t>
              </a:r>
              <a:r>
                <a:rPr lang="en-US" sz="1200" b="1" kern="1200" baseline="0" noProof="0" dirty="0" smtClean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 Middle East Symposium </a:t>
              </a:r>
            </a:p>
            <a:p>
              <a:pPr algn="ctr"/>
              <a:r>
                <a:rPr lang="en-US" sz="1200" b="1" kern="1200" baseline="0" noProof="0" dirty="0" smtClean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on Food Safety</a:t>
              </a:r>
              <a:endParaRPr lang="en-US" sz="800" b="1" noProof="0" dirty="0"/>
            </a:p>
          </p:txBody>
        </p:sp>
        <p:sp>
          <p:nvSpPr>
            <p:cNvPr id="19" name="Freeform 639"/>
            <p:cNvSpPr>
              <a:spLocks noChangeArrowheads="1"/>
            </p:cNvSpPr>
            <p:nvPr/>
          </p:nvSpPr>
          <p:spPr bwMode="auto">
            <a:xfrm>
              <a:off x="5636285" y="5039684"/>
              <a:ext cx="159851" cy="1413652"/>
            </a:xfrm>
            <a:custGeom>
              <a:avLst/>
              <a:gdLst/>
              <a:ahLst/>
              <a:cxnLst>
                <a:cxn ang="0">
                  <a:pos x="1000" y="1000"/>
                </a:cxn>
                <a:cxn ang="0">
                  <a:pos x="0" y="1000"/>
                </a:cxn>
                <a:cxn ang="0">
                  <a:pos x="0" y="0"/>
                </a:cxn>
                <a:cxn ang="0">
                  <a:pos x="1000" y="0"/>
                </a:cxn>
              </a:cxnLst>
              <a:rect l="0" t="0" r="r" b="b"/>
              <a:pathLst>
                <a:path w="1000" h="1000">
                  <a:moveTo>
                    <a:pt x="1000" y="1000"/>
                  </a:moveTo>
                  <a:lnTo>
                    <a:pt x="0" y="1000"/>
                  </a:lnTo>
                  <a:lnTo>
                    <a:pt x="0" y="0"/>
                  </a:lnTo>
                  <a:lnTo>
                    <a:pt x="1000" y="0"/>
                  </a:lnTo>
                </a:path>
              </a:pathLst>
            </a:custGeom>
            <a:noFill/>
            <a:ln w="76200" cmpd="sng">
              <a:solidFill>
                <a:schemeClr val="accent4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 sz="800" dirty="0"/>
            </a:p>
          </p:txBody>
        </p:sp>
        <p:sp>
          <p:nvSpPr>
            <p:cNvPr id="20" name="Freeform 640"/>
            <p:cNvSpPr>
              <a:spLocks noChangeArrowheads="1"/>
            </p:cNvSpPr>
            <p:nvPr/>
          </p:nvSpPr>
          <p:spPr bwMode="auto">
            <a:xfrm>
              <a:off x="8870159" y="5301208"/>
              <a:ext cx="166337" cy="148709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00" y="0"/>
                </a:cxn>
                <a:cxn ang="0">
                  <a:pos x="1000" y="1000"/>
                </a:cxn>
                <a:cxn ang="0">
                  <a:pos x="0" y="1000"/>
                </a:cxn>
              </a:cxnLst>
              <a:rect l="0" t="0" r="r" b="b"/>
              <a:pathLst>
                <a:path w="1000" h="1000">
                  <a:moveTo>
                    <a:pt x="0" y="0"/>
                  </a:moveTo>
                  <a:lnTo>
                    <a:pt x="1000" y="0"/>
                  </a:lnTo>
                  <a:lnTo>
                    <a:pt x="1000" y="1000"/>
                  </a:lnTo>
                  <a:lnTo>
                    <a:pt x="0" y="1000"/>
                  </a:lnTo>
                </a:path>
              </a:pathLst>
            </a:custGeom>
            <a:noFill/>
            <a:ln w="76200" cap="flat" cmpd="sng">
              <a:solidFill>
                <a:srgbClr val="FFC000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fr-FR" sz="800" dirty="0"/>
            </a:p>
          </p:txBody>
        </p:sp>
        <p:pic>
          <p:nvPicPr>
            <p:cNvPr id="20482" name="Picture 2" descr="http://www.foodsafetydubai.com/images/Logo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084168" y="4544913"/>
              <a:ext cx="2286000" cy="1476375"/>
            </a:xfrm>
            <a:prstGeom prst="rect">
              <a:avLst/>
            </a:prstGeom>
            <a:noFill/>
          </p:spPr>
        </p:pic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oses : 1 Haut, 2 B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fr-FR" smtClean="0"/>
              <a:t>Cliquez pour modifier le style du titre</a:t>
            </a:r>
            <a:endParaRPr/>
          </a:p>
        </p:txBody>
      </p:sp>
      <p:sp>
        <p:nvSpPr>
          <p:cNvPr id="13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80772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15" name="Rectangle 11"/>
          <p:cNvSpPr>
            <a:spLocks noGrp="1"/>
          </p:cNvSpPr>
          <p:nvPr>
            <p:ph sz="quarter" idx="15"/>
          </p:nvPr>
        </p:nvSpPr>
        <p:spPr>
          <a:xfrm>
            <a:off x="301752" y="609600"/>
            <a:ext cx="8074152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7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3017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18" name="Rectangle 11"/>
          <p:cNvSpPr>
            <a:spLocks noGrp="1"/>
          </p:cNvSpPr>
          <p:nvPr>
            <p:ph sz="quarter" idx="17"/>
          </p:nvPr>
        </p:nvSpPr>
        <p:spPr>
          <a:xfrm>
            <a:off x="301752" y="3547872"/>
            <a:ext cx="3965448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21" name="Rectangle 8"/>
          <p:cNvSpPr>
            <a:spLocks noGrp="1"/>
          </p:cNvSpPr>
          <p:nvPr>
            <p:ph type="body" sz="quarter" idx="20" hasCustomPrompt="1"/>
          </p:nvPr>
        </p:nvSpPr>
        <p:spPr>
          <a:xfrm>
            <a:off x="44165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23" name="Rectangle 11"/>
          <p:cNvSpPr>
            <a:spLocks noGrp="1"/>
          </p:cNvSpPr>
          <p:nvPr>
            <p:ph sz="quarter" idx="21"/>
          </p:nvPr>
        </p:nvSpPr>
        <p:spPr>
          <a:xfrm>
            <a:off x="4416552" y="3547872"/>
            <a:ext cx="3965448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9" name="Rectangle 19"/>
          <p:cNvSpPr>
            <a:spLocks noGrp="1"/>
          </p:cNvSpPr>
          <p:nvPr>
            <p:ph type="dt" sz="half" idx="22"/>
          </p:nvPr>
        </p:nvSpPr>
        <p:spPr/>
        <p:txBody>
          <a:bodyPr/>
          <a:lstStyle>
            <a:extLst/>
          </a:lstStyle>
          <a:p>
            <a:r>
              <a:rPr lang="fr-FR" smtClean="0"/>
              <a:t>May 4, 2005</a:t>
            </a:r>
            <a:endParaRPr lang="fr-FR"/>
          </a:p>
        </p:txBody>
      </p:sp>
      <p:sp>
        <p:nvSpPr>
          <p:cNvPr id="20" name="Rectangle 20"/>
          <p:cNvSpPr>
            <a:spLocks noGrp="1"/>
          </p:cNvSpPr>
          <p:nvPr>
            <p:ph type="sldNum" sz="quarter" idx="23"/>
          </p:nvPr>
        </p:nvSpPr>
        <p:spPr>
          <a:xfrm>
            <a:off x="8081994" y="6473952"/>
            <a:ext cx="990600" cy="304800"/>
          </a:xfrm>
        </p:spPr>
        <p:txBody>
          <a:bodyPr/>
          <a:lstStyle>
            <a:extLst/>
          </a:lstStyle>
          <a:p>
            <a:fld id="{0752D33B-1443-42D1-AF1B-E0FBB0A8503F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22" name="Rectangle 22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extLst/>
          </a:lstStyle>
          <a:p>
            <a:r>
              <a:rPr lang="en-US" smtClean="0"/>
              <a:t>Session 6: Predictive microbiology</a:t>
            </a:r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pos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fr-FR" smtClean="0"/>
              <a:t>Cliquez pour modifier le style du titre</a:t>
            </a:r>
            <a:endParaRPr/>
          </a:p>
        </p:txBody>
      </p:sp>
      <p:sp>
        <p:nvSpPr>
          <p:cNvPr id="16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17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8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3017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20" name="Rectangle 11"/>
          <p:cNvSpPr>
            <a:spLocks noGrp="1"/>
          </p:cNvSpPr>
          <p:nvPr>
            <p:ph sz="quarter" idx="17"/>
          </p:nvPr>
        </p:nvSpPr>
        <p:spPr>
          <a:xfrm>
            <a:off x="301752" y="3547872"/>
            <a:ext cx="3965448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21" name="Rectangle 8"/>
          <p:cNvSpPr>
            <a:spLocks noGrp="1"/>
          </p:cNvSpPr>
          <p:nvPr>
            <p:ph type="body" sz="quarter" idx="18" hasCustomPrompt="1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24" name="Rectangle 11"/>
          <p:cNvSpPr>
            <a:spLocks noGrp="1"/>
          </p:cNvSpPr>
          <p:nvPr>
            <p:ph sz="quarter" idx="19"/>
          </p:nvPr>
        </p:nvSpPr>
        <p:spPr>
          <a:xfrm>
            <a:off x="4419600" y="609600"/>
            <a:ext cx="3962400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25" name="Rectangle 8"/>
          <p:cNvSpPr>
            <a:spLocks noGrp="1"/>
          </p:cNvSpPr>
          <p:nvPr>
            <p:ph type="body" sz="quarter" idx="20" hasCustomPrompt="1"/>
          </p:nvPr>
        </p:nvSpPr>
        <p:spPr>
          <a:xfrm>
            <a:off x="44165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26" name="Rectangle 11"/>
          <p:cNvSpPr>
            <a:spLocks noGrp="1"/>
          </p:cNvSpPr>
          <p:nvPr>
            <p:ph sz="quarter" idx="21"/>
          </p:nvPr>
        </p:nvSpPr>
        <p:spPr>
          <a:xfrm>
            <a:off x="4416552" y="3547872"/>
            <a:ext cx="3965448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23" name="Rectangle 23"/>
          <p:cNvSpPr>
            <a:spLocks noGrp="1"/>
          </p:cNvSpPr>
          <p:nvPr>
            <p:ph type="dt" sz="half" idx="22"/>
          </p:nvPr>
        </p:nvSpPr>
        <p:spPr/>
        <p:txBody>
          <a:bodyPr/>
          <a:lstStyle>
            <a:extLst/>
          </a:lstStyle>
          <a:p>
            <a:r>
              <a:rPr lang="fr-FR" smtClean="0"/>
              <a:t>May 4, 2005</a:t>
            </a:r>
            <a:endParaRPr lang="fr-FR"/>
          </a:p>
        </p:txBody>
      </p:sp>
      <p:sp>
        <p:nvSpPr>
          <p:cNvPr id="27" name="Rectangle 27"/>
          <p:cNvSpPr>
            <a:spLocks noGrp="1"/>
          </p:cNvSpPr>
          <p:nvPr>
            <p:ph type="sldNum" sz="quarter" idx="23"/>
          </p:nvPr>
        </p:nvSpPr>
        <p:spPr>
          <a:xfrm>
            <a:off x="8081994" y="6473952"/>
            <a:ext cx="990600" cy="304800"/>
          </a:xfrm>
        </p:spPr>
        <p:txBody>
          <a:bodyPr/>
          <a:lstStyle>
            <a:extLst/>
          </a:lstStyle>
          <a:p>
            <a:fld id="{0752D33B-1443-42D1-AF1B-E0FBB0A8503F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28" name="Rectangle 28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extLst/>
          </a:lstStyle>
          <a:p>
            <a:r>
              <a:rPr lang="en-US" smtClean="0"/>
              <a:t>Session 6: Predictive microbiology</a:t>
            </a:r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poses : 1 Gauche, 3 Dro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fr-FR" smtClean="0"/>
              <a:t>Cliquez pour modifier le style du titre</a:t>
            </a:r>
            <a:endParaRPr/>
          </a:p>
        </p:txBody>
      </p:sp>
      <p:sp>
        <p:nvSpPr>
          <p:cNvPr id="10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8" name="Rectangle 11"/>
          <p:cNvSpPr>
            <a:spLocks noGrp="1"/>
          </p:cNvSpPr>
          <p:nvPr>
            <p:ph sz="quarter" idx="16"/>
          </p:nvPr>
        </p:nvSpPr>
        <p:spPr>
          <a:xfrm>
            <a:off x="4419600" y="609600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9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20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56388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2" name="Rectangle 8"/>
          <p:cNvSpPr>
            <a:spLocks noGrp="1"/>
          </p:cNvSpPr>
          <p:nvPr>
            <p:ph type="body" sz="quarter" idx="17" hasCustomPrompt="1"/>
          </p:nvPr>
        </p:nvSpPr>
        <p:spPr>
          <a:xfrm>
            <a:off x="4416552" y="234086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13" name="Rectangle 11"/>
          <p:cNvSpPr>
            <a:spLocks noGrp="1"/>
          </p:cNvSpPr>
          <p:nvPr>
            <p:ph sz="quarter" idx="18"/>
          </p:nvPr>
        </p:nvSpPr>
        <p:spPr>
          <a:xfrm>
            <a:off x="4416552" y="2569464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4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4419600" y="429158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15" name="Rectangle 11"/>
          <p:cNvSpPr>
            <a:spLocks noGrp="1"/>
          </p:cNvSpPr>
          <p:nvPr>
            <p:ph sz="quarter" idx="20"/>
          </p:nvPr>
        </p:nvSpPr>
        <p:spPr>
          <a:xfrm>
            <a:off x="4419600" y="4520184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7" name="Rectangle 17"/>
          <p:cNvSpPr>
            <a:spLocks noGrp="1"/>
          </p:cNvSpPr>
          <p:nvPr>
            <p:ph type="dt" sz="half" idx="21"/>
          </p:nvPr>
        </p:nvSpPr>
        <p:spPr/>
        <p:txBody>
          <a:bodyPr/>
          <a:lstStyle>
            <a:extLst/>
          </a:lstStyle>
          <a:p>
            <a:r>
              <a:rPr lang="fr-FR" smtClean="0"/>
              <a:t>May 4, 2005</a:t>
            </a:r>
            <a:endParaRPr lang="fr-FR"/>
          </a:p>
        </p:txBody>
      </p:sp>
      <p:sp>
        <p:nvSpPr>
          <p:cNvPr id="18" name="Rectangle 18"/>
          <p:cNvSpPr>
            <a:spLocks noGrp="1"/>
          </p:cNvSpPr>
          <p:nvPr>
            <p:ph type="sldNum" sz="quarter" idx="22"/>
          </p:nvPr>
        </p:nvSpPr>
        <p:spPr>
          <a:xfrm>
            <a:off x="8081994" y="6473952"/>
            <a:ext cx="990600" cy="304800"/>
          </a:xfrm>
        </p:spPr>
        <p:txBody>
          <a:bodyPr/>
          <a:lstStyle>
            <a:extLst/>
          </a:lstStyle>
          <a:p>
            <a:fld id="{0752D33B-1443-42D1-AF1B-E0FBB0A8503F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21" name="Rectangle 21"/>
          <p:cNvSpPr>
            <a:spLocks noGrp="1"/>
          </p:cNvSpPr>
          <p:nvPr>
            <p:ph type="ftr" sz="quarter" idx="23"/>
          </p:nvPr>
        </p:nvSpPr>
        <p:spPr/>
        <p:txBody>
          <a:bodyPr/>
          <a:lstStyle>
            <a:extLst/>
          </a:lstStyle>
          <a:p>
            <a:r>
              <a:rPr lang="en-US" smtClean="0"/>
              <a:t>Session 6: Predictive microbiology</a:t>
            </a:r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poses : 3 Gauche, 1 Dro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fr-FR" smtClean="0"/>
              <a:t>Cliquez pour modifier le style du titre</a:t>
            </a:r>
            <a:endParaRPr/>
          </a:p>
        </p:txBody>
      </p:sp>
      <p:sp>
        <p:nvSpPr>
          <p:cNvPr id="18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4416552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21" name="Rectangle 11"/>
          <p:cNvSpPr>
            <a:spLocks noGrp="1"/>
          </p:cNvSpPr>
          <p:nvPr>
            <p:ph sz="quarter" idx="15"/>
          </p:nvPr>
        </p:nvSpPr>
        <p:spPr>
          <a:xfrm>
            <a:off x="4416552" y="609600"/>
            <a:ext cx="3962400" cy="56388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9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3048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10" name="Rectangle 11"/>
          <p:cNvSpPr>
            <a:spLocks noGrp="1"/>
          </p:cNvSpPr>
          <p:nvPr>
            <p:ph sz="quarter" idx="16"/>
          </p:nvPr>
        </p:nvSpPr>
        <p:spPr>
          <a:xfrm>
            <a:off x="304800" y="609600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3" name="Rectangle 8"/>
          <p:cNvSpPr>
            <a:spLocks noGrp="1"/>
          </p:cNvSpPr>
          <p:nvPr>
            <p:ph type="body" sz="quarter" idx="17" hasCustomPrompt="1"/>
          </p:nvPr>
        </p:nvSpPr>
        <p:spPr>
          <a:xfrm>
            <a:off x="301752" y="234086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14" name="Rectangle 11"/>
          <p:cNvSpPr>
            <a:spLocks noGrp="1"/>
          </p:cNvSpPr>
          <p:nvPr>
            <p:ph sz="quarter" idx="18"/>
          </p:nvPr>
        </p:nvSpPr>
        <p:spPr>
          <a:xfrm>
            <a:off x="301752" y="2569464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5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304800" y="429158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16" name="Rectangle 11"/>
          <p:cNvSpPr>
            <a:spLocks noGrp="1"/>
          </p:cNvSpPr>
          <p:nvPr>
            <p:ph sz="quarter" idx="20"/>
          </p:nvPr>
        </p:nvSpPr>
        <p:spPr>
          <a:xfrm>
            <a:off x="304800" y="4520184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7" name="Rectangle 17"/>
          <p:cNvSpPr>
            <a:spLocks noGrp="1"/>
          </p:cNvSpPr>
          <p:nvPr>
            <p:ph type="dt" sz="half" idx="21"/>
          </p:nvPr>
        </p:nvSpPr>
        <p:spPr/>
        <p:txBody>
          <a:bodyPr/>
          <a:lstStyle>
            <a:extLst/>
          </a:lstStyle>
          <a:p>
            <a:r>
              <a:rPr lang="fr-FR" smtClean="0"/>
              <a:t>May 4, 2005</a:t>
            </a:r>
            <a:endParaRPr lang="fr-FR"/>
          </a:p>
        </p:txBody>
      </p:sp>
      <p:sp>
        <p:nvSpPr>
          <p:cNvPr id="19" name="Rectangle 19"/>
          <p:cNvSpPr>
            <a:spLocks noGrp="1"/>
          </p:cNvSpPr>
          <p:nvPr>
            <p:ph type="sldNum" sz="quarter" idx="22"/>
          </p:nvPr>
        </p:nvSpPr>
        <p:spPr>
          <a:xfrm>
            <a:off x="8081994" y="6473952"/>
            <a:ext cx="990600" cy="304800"/>
          </a:xfrm>
        </p:spPr>
        <p:txBody>
          <a:bodyPr/>
          <a:lstStyle>
            <a:extLst/>
          </a:lstStyle>
          <a:p>
            <a:fld id="{0752D33B-1443-42D1-AF1B-E0FBB0A8503F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20" name="Rectangle 20"/>
          <p:cNvSpPr>
            <a:spLocks noGrp="1"/>
          </p:cNvSpPr>
          <p:nvPr>
            <p:ph type="ftr" sz="quarter" idx="23"/>
          </p:nvPr>
        </p:nvSpPr>
        <p:spPr/>
        <p:txBody>
          <a:bodyPr/>
          <a:lstStyle>
            <a:extLst/>
          </a:lstStyle>
          <a:p>
            <a:r>
              <a:rPr lang="en-US" smtClean="0"/>
              <a:t>Session 6: Predictive microbiology</a:t>
            </a:r>
            <a:endParaRPr 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 poses : 2 Gauche, 3 Dro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fr-FR" smtClean="0"/>
              <a:t>Cliquez pour modifier le style du titre</a:t>
            </a:r>
            <a:endParaRPr/>
          </a:p>
        </p:txBody>
      </p:sp>
      <p:sp>
        <p:nvSpPr>
          <p:cNvPr id="23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24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25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3017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26" name="Rectangle 11"/>
          <p:cNvSpPr>
            <a:spLocks noGrp="1"/>
          </p:cNvSpPr>
          <p:nvPr>
            <p:ph sz="quarter" idx="17"/>
          </p:nvPr>
        </p:nvSpPr>
        <p:spPr>
          <a:xfrm>
            <a:off x="301752" y="3547872"/>
            <a:ext cx="3965448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28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29" name="Rectangle 11"/>
          <p:cNvSpPr>
            <a:spLocks noGrp="1"/>
          </p:cNvSpPr>
          <p:nvPr>
            <p:ph sz="quarter" idx="18"/>
          </p:nvPr>
        </p:nvSpPr>
        <p:spPr>
          <a:xfrm>
            <a:off x="4419600" y="609600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31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4416552" y="234086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32" name="Rectangle 11"/>
          <p:cNvSpPr>
            <a:spLocks noGrp="1"/>
          </p:cNvSpPr>
          <p:nvPr>
            <p:ph sz="quarter" idx="20"/>
          </p:nvPr>
        </p:nvSpPr>
        <p:spPr>
          <a:xfrm>
            <a:off x="4416552" y="2569464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33" name="Rectangle 8"/>
          <p:cNvSpPr>
            <a:spLocks noGrp="1"/>
          </p:cNvSpPr>
          <p:nvPr>
            <p:ph type="body" sz="quarter" idx="21" hasCustomPrompt="1"/>
          </p:nvPr>
        </p:nvSpPr>
        <p:spPr>
          <a:xfrm>
            <a:off x="4419600" y="429158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34" name="Rectangle 11"/>
          <p:cNvSpPr>
            <a:spLocks noGrp="1"/>
          </p:cNvSpPr>
          <p:nvPr>
            <p:ph sz="quarter" idx="22"/>
          </p:nvPr>
        </p:nvSpPr>
        <p:spPr>
          <a:xfrm>
            <a:off x="4419600" y="4520184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6" name="Rectangle 16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extLst/>
          </a:lstStyle>
          <a:p>
            <a:r>
              <a:rPr lang="fr-FR" smtClean="0"/>
              <a:t>May 4, 2005</a:t>
            </a:r>
            <a:endParaRPr lang="fr-FR"/>
          </a:p>
        </p:txBody>
      </p:sp>
      <p:sp>
        <p:nvSpPr>
          <p:cNvPr id="17" name="Rectangle 17"/>
          <p:cNvSpPr>
            <a:spLocks noGrp="1"/>
          </p:cNvSpPr>
          <p:nvPr>
            <p:ph type="sldNum" sz="quarter" idx="24"/>
          </p:nvPr>
        </p:nvSpPr>
        <p:spPr>
          <a:xfrm>
            <a:off x="8081994" y="6473952"/>
            <a:ext cx="990600" cy="304800"/>
          </a:xfrm>
        </p:spPr>
        <p:txBody>
          <a:bodyPr/>
          <a:lstStyle>
            <a:extLst/>
          </a:lstStyle>
          <a:p>
            <a:fld id="{0752D33B-1443-42D1-AF1B-E0FBB0A8503F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25"/>
          </p:nvPr>
        </p:nvSpPr>
        <p:spPr/>
        <p:txBody>
          <a:bodyPr/>
          <a:lstStyle>
            <a:extLst/>
          </a:lstStyle>
          <a:p>
            <a:r>
              <a:rPr lang="en-US" smtClean="0"/>
              <a:t>Session 6: Predictive microbiology</a:t>
            </a:r>
            <a:endParaRPr lang="fr-F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 poses : 3 Gauche, 2 Dro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fr-FR" smtClean="0"/>
              <a:t>Cliquez pour modifier le style du titre</a:t>
            </a:r>
            <a:endParaRPr/>
          </a:p>
        </p:txBody>
      </p:sp>
      <p:sp>
        <p:nvSpPr>
          <p:cNvPr id="21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307848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22" name="Rectangle 11"/>
          <p:cNvSpPr>
            <a:spLocks noGrp="1"/>
          </p:cNvSpPr>
          <p:nvPr>
            <p:ph sz="quarter" idx="16"/>
          </p:nvPr>
        </p:nvSpPr>
        <p:spPr>
          <a:xfrm>
            <a:off x="307848" y="609600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25" name="Rectangle 8"/>
          <p:cNvSpPr>
            <a:spLocks noGrp="1"/>
          </p:cNvSpPr>
          <p:nvPr>
            <p:ph type="body" sz="quarter" idx="17" hasCustomPrompt="1"/>
          </p:nvPr>
        </p:nvSpPr>
        <p:spPr>
          <a:xfrm>
            <a:off x="304800" y="234086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26" name="Rectangle 11"/>
          <p:cNvSpPr>
            <a:spLocks noGrp="1"/>
          </p:cNvSpPr>
          <p:nvPr>
            <p:ph sz="quarter" idx="18"/>
          </p:nvPr>
        </p:nvSpPr>
        <p:spPr>
          <a:xfrm>
            <a:off x="304800" y="2569464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27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307848" y="429158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28" name="Rectangle 11"/>
          <p:cNvSpPr>
            <a:spLocks noGrp="1"/>
          </p:cNvSpPr>
          <p:nvPr>
            <p:ph sz="quarter" idx="20"/>
          </p:nvPr>
        </p:nvSpPr>
        <p:spPr>
          <a:xfrm>
            <a:off x="307848" y="4520184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2" name="Rectangle 8"/>
          <p:cNvSpPr>
            <a:spLocks noGrp="1"/>
          </p:cNvSpPr>
          <p:nvPr>
            <p:ph type="body" sz="quarter" idx="21" hasCustomPrompt="1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13" name="Rectangle 11"/>
          <p:cNvSpPr>
            <a:spLocks noGrp="1"/>
          </p:cNvSpPr>
          <p:nvPr>
            <p:ph sz="quarter" idx="22"/>
          </p:nvPr>
        </p:nvSpPr>
        <p:spPr>
          <a:xfrm>
            <a:off x="4419600" y="609600"/>
            <a:ext cx="3962400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5" name="Rectangle 8"/>
          <p:cNvSpPr>
            <a:spLocks noGrp="1"/>
          </p:cNvSpPr>
          <p:nvPr>
            <p:ph type="body" sz="quarter" idx="23" hasCustomPrompt="1"/>
          </p:nvPr>
        </p:nvSpPr>
        <p:spPr>
          <a:xfrm>
            <a:off x="44165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16" name="Rectangle 11"/>
          <p:cNvSpPr>
            <a:spLocks noGrp="1"/>
          </p:cNvSpPr>
          <p:nvPr>
            <p:ph sz="quarter" idx="24"/>
          </p:nvPr>
        </p:nvSpPr>
        <p:spPr>
          <a:xfrm>
            <a:off x="4416552" y="3547872"/>
            <a:ext cx="3965448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7" name="Rectangle 17"/>
          <p:cNvSpPr>
            <a:spLocks noGrp="1"/>
          </p:cNvSpPr>
          <p:nvPr>
            <p:ph type="dt" sz="half" idx="25"/>
          </p:nvPr>
        </p:nvSpPr>
        <p:spPr/>
        <p:txBody>
          <a:bodyPr/>
          <a:lstStyle>
            <a:extLst/>
          </a:lstStyle>
          <a:p>
            <a:r>
              <a:rPr lang="fr-FR" smtClean="0"/>
              <a:t>May 4, 2005</a:t>
            </a:r>
            <a:endParaRPr lang="fr-FR"/>
          </a:p>
        </p:txBody>
      </p:sp>
      <p:sp>
        <p:nvSpPr>
          <p:cNvPr id="18" name="Rectangle 18"/>
          <p:cNvSpPr>
            <a:spLocks noGrp="1"/>
          </p:cNvSpPr>
          <p:nvPr>
            <p:ph type="sldNum" sz="quarter" idx="26"/>
          </p:nvPr>
        </p:nvSpPr>
        <p:spPr>
          <a:xfrm>
            <a:off x="8081994" y="6473952"/>
            <a:ext cx="990600" cy="304800"/>
          </a:xfrm>
        </p:spPr>
        <p:txBody>
          <a:bodyPr/>
          <a:lstStyle>
            <a:extLst/>
          </a:lstStyle>
          <a:p>
            <a:fld id="{0752D33B-1443-42D1-AF1B-E0FBB0A8503F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23" name="Rectangle 23"/>
          <p:cNvSpPr>
            <a:spLocks noGrp="1"/>
          </p:cNvSpPr>
          <p:nvPr>
            <p:ph type="ftr" sz="quarter" idx="27"/>
          </p:nvPr>
        </p:nvSpPr>
        <p:spPr/>
        <p:txBody>
          <a:bodyPr/>
          <a:lstStyle>
            <a:extLst/>
          </a:lstStyle>
          <a:p>
            <a:r>
              <a:rPr lang="en-US" smtClean="0"/>
              <a:t>Session 6: Predictive microbiology</a:t>
            </a:r>
            <a:endParaRPr 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erre tomb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fr-FR" smtClean="0"/>
              <a:t>Cliquez pour modifier le style du titre</a:t>
            </a:r>
            <a:endParaRPr/>
          </a:p>
        </p:txBody>
      </p:sp>
      <p:sp>
        <p:nvSpPr>
          <p:cNvPr id="9" name="Rectangle 6"/>
          <p:cNvSpPr/>
          <p:nvPr/>
        </p:nvSpPr>
        <p:spPr>
          <a:xfrm>
            <a:off x="1371600" y="14478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8" name="Rectangle 6"/>
          <p:cNvSpPr/>
          <p:nvPr/>
        </p:nvSpPr>
        <p:spPr>
          <a:xfrm>
            <a:off x="1371600" y="38862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26" name="Rectangle 6"/>
          <p:cNvSpPr/>
          <p:nvPr/>
        </p:nvSpPr>
        <p:spPr>
          <a:xfrm>
            <a:off x="3505200" y="14478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25" name="Rectangle 6"/>
          <p:cNvSpPr/>
          <p:nvPr/>
        </p:nvSpPr>
        <p:spPr>
          <a:xfrm>
            <a:off x="3505200" y="38862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31" name="Rectangle 6"/>
          <p:cNvSpPr/>
          <p:nvPr/>
        </p:nvSpPr>
        <p:spPr>
          <a:xfrm>
            <a:off x="5638800" y="14478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3" name="Rectangle 6"/>
          <p:cNvSpPr/>
          <p:nvPr/>
        </p:nvSpPr>
        <p:spPr>
          <a:xfrm>
            <a:off x="5638800" y="38862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24" name="Rectangle 10"/>
          <p:cNvSpPr>
            <a:spLocks noGrp="1"/>
          </p:cNvSpPr>
          <p:nvPr>
            <p:ph type="pic" sz="quarter" idx="13" hasCustomPrompt="1"/>
          </p:nvPr>
        </p:nvSpPr>
        <p:spPr>
          <a:xfrm>
            <a:off x="1524000" y="1600200"/>
            <a:ext cx="1371600" cy="685800"/>
          </a:xfrm>
        </p:spPr>
        <p:txBody>
          <a:bodyPr/>
          <a:lstStyle>
            <a:extLst/>
          </a:lstStyle>
          <a:p>
            <a:r>
              <a:rPr kumimoji="0" lang="fr-FR" dirty="0"/>
              <a:t>Logo</a:t>
            </a:r>
            <a:r>
              <a:rPr kumimoji="0" lang="fr-FR" baseline="0" dirty="0"/>
              <a:t> de la société</a:t>
            </a:r>
            <a:endParaRPr kumimoji="0" lang="fr-FR" dirty="0"/>
          </a:p>
        </p:txBody>
      </p:sp>
      <p:sp>
        <p:nvSpPr>
          <p:cNvPr id="19" name="Rectangle 10"/>
          <p:cNvSpPr>
            <a:spLocks noGrp="1"/>
          </p:cNvSpPr>
          <p:nvPr>
            <p:ph type="pic" sz="quarter" idx="29" hasCustomPrompt="1"/>
          </p:nvPr>
        </p:nvSpPr>
        <p:spPr>
          <a:xfrm>
            <a:off x="1524000" y="4038600"/>
            <a:ext cx="1371600" cy="685800"/>
          </a:xfrm>
        </p:spPr>
        <p:txBody>
          <a:bodyPr/>
          <a:lstStyle>
            <a:extLst/>
          </a:lstStyle>
          <a:p>
            <a:r>
              <a:rPr kumimoji="0" lang="fr-FR" dirty="0"/>
              <a:t>Logo</a:t>
            </a:r>
            <a:r>
              <a:rPr kumimoji="0" lang="fr-FR" baseline="0" dirty="0"/>
              <a:t> de la société</a:t>
            </a:r>
            <a:endParaRPr kumimoji="0" lang="fr-FR" dirty="0"/>
          </a:p>
        </p:txBody>
      </p:sp>
      <p:sp>
        <p:nvSpPr>
          <p:cNvPr id="27" name="Rectangle 10"/>
          <p:cNvSpPr>
            <a:spLocks noGrp="1"/>
          </p:cNvSpPr>
          <p:nvPr>
            <p:ph type="pic" sz="quarter" idx="17" hasCustomPrompt="1"/>
          </p:nvPr>
        </p:nvSpPr>
        <p:spPr>
          <a:xfrm>
            <a:off x="3657600" y="1600200"/>
            <a:ext cx="1371600" cy="685800"/>
          </a:xfrm>
        </p:spPr>
        <p:txBody>
          <a:bodyPr/>
          <a:lstStyle>
            <a:extLst/>
          </a:lstStyle>
          <a:p>
            <a:r>
              <a:rPr kumimoji="0" lang="fr-FR" dirty="0"/>
              <a:t>Logo</a:t>
            </a:r>
            <a:r>
              <a:rPr kumimoji="0" lang="fr-FR" baseline="0" dirty="0"/>
              <a:t> de la société</a:t>
            </a:r>
            <a:endParaRPr kumimoji="0" lang="fr-FR" dirty="0"/>
          </a:p>
        </p:txBody>
      </p:sp>
      <p:sp>
        <p:nvSpPr>
          <p:cNvPr id="11" name="Rectangle 10"/>
          <p:cNvSpPr>
            <a:spLocks noGrp="1"/>
          </p:cNvSpPr>
          <p:nvPr>
            <p:ph type="pic" sz="quarter" idx="30" hasCustomPrompt="1"/>
          </p:nvPr>
        </p:nvSpPr>
        <p:spPr>
          <a:xfrm>
            <a:off x="3657600" y="4038600"/>
            <a:ext cx="1371600" cy="685800"/>
          </a:xfrm>
        </p:spPr>
        <p:txBody>
          <a:bodyPr/>
          <a:lstStyle>
            <a:extLst/>
          </a:lstStyle>
          <a:p>
            <a:r>
              <a:rPr kumimoji="0" lang="fr-FR" dirty="0"/>
              <a:t>Logo</a:t>
            </a:r>
            <a:r>
              <a:rPr kumimoji="0" lang="fr-FR" baseline="0" dirty="0"/>
              <a:t> de la société</a:t>
            </a:r>
            <a:endParaRPr kumimoji="0" lang="fr-FR" dirty="0"/>
          </a:p>
        </p:txBody>
      </p:sp>
      <p:sp>
        <p:nvSpPr>
          <p:cNvPr id="4" name="Rectangle 10"/>
          <p:cNvSpPr>
            <a:spLocks noGrp="1"/>
          </p:cNvSpPr>
          <p:nvPr>
            <p:ph type="pic" sz="quarter" idx="21" hasCustomPrompt="1"/>
          </p:nvPr>
        </p:nvSpPr>
        <p:spPr>
          <a:xfrm>
            <a:off x="5791200" y="1600200"/>
            <a:ext cx="1371600" cy="685800"/>
          </a:xfrm>
        </p:spPr>
        <p:txBody>
          <a:bodyPr/>
          <a:lstStyle>
            <a:extLst/>
          </a:lstStyle>
          <a:p>
            <a:r>
              <a:rPr kumimoji="0" lang="fr-FR" dirty="0"/>
              <a:t>Logo</a:t>
            </a:r>
            <a:r>
              <a:rPr kumimoji="0" lang="fr-FR" baseline="0" dirty="0"/>
              <a:t> de la société</a:t>
            </a:r>
            <a:endParaRPr kumimoji="0" lang="fr-FR" dirty="0"/>
          </a:p>
        </p:txBody>
      </p:sp>
      <p:sp>
        <p:nvSpPr>
          <p:cNvPr id="15" name="Rectangle 10"/>
          <p:cNvSpPr>
            <a:spLocks noGrp="1"/>
          </p:cNvSpPr>
          <p:nvPr>
            <p:ph type="pic" sz="quarter" idx="31" hasCustomPrompt="1"/>
          </p:nvPr>
        </p:nvSpPr>
        <p:spPr>
          <a:xfrm>
            <a:off x="5791200" y="4038600"/>
            <a:ext cx="1371600" cy="685800"/>
          </a:xfrm>
        </p:spPr>
        <p:txBody>
          <a:bodyPr/>
          <a:lstStyle>
            <a:extLst/>
          </a:lstStyle>
          <a:p>
            <a:r>
              <a:rPr kumimoji="0" lang="fr-FR" dirty="0"/>
              <a:t>Logo</a:t>
            </a:r>
            <a:r>
              <a:rPr kumimoji="0" lang="fr-FR" baseline="0" dirty="0"/>
              <a:t> de la société</a:t>
            </a:r>
            <a:endParaRPr kumimoji="0" lang="fr-FR" dirty="0"/>
          </a:p>
        </p:txBody>
      </p:sp>
      <p:sp>
        <p:nvSpPr>
          <p:cNvPr id="7" name="Rectangle 12"/>
          <p:cNvSpPr>
            <a:spLocks noGrp="1"/>
          </p:cNvSpPr>
          <p:nvPr>
            <p:ph type="body" sz="quarter" idx="14" hasCustomPrompt="1"/>
          </p:nvPr>
        </p:nvSpPr>
        <p:spPr>
          <a:xfrm>
            <a:off x="1524000" y="2895600"/>
            <a:ext cx="1371600" cy="304800"/>
          </a:xfrm>
        </p:spPr>
        <p:txBody>
          <a:bodyPr anchor="ctr"/>
          <a:lstStyle>
            <a:lvl1pPr algn="ctr" eaLnBrk="1" latinLnBrk="0" hangingPunct="1">
              <a:defRPr kumimoji="0" lang="fr-FR" b="1"/>
            </a:lvl1pPr>
            <a:extLst/>
          </a:lstStyle>
          <a:p>
            <a:pPr lvl="0"/>
            <a:r>
              <a:rPr kumimoji="0" lang="fr-FR"/>
              <a:t>Montant</a:t>
            </a:r>
          </a:p>
        </p:txBody>
      </p:sp>
      <p:sp>
        <p:nvSpPr>
          <p:cNvPr id="28" name="Rectangle 12"/>
          <p:cNvSpPr>
            <a:spLocks noGrp="1"/>
          </p:cNvSpPr>
          <p:nvPr>
            <p:ph type="body" sz="quarter" idx="33" hasCustomPrompt="1"/>
          </p:nvPr>
        </p:nvSpPr>
        <p:spPr>
          <a:xfrm>
            <a:off x="1524000" y="5334000"/>
            <a:ext cx="1371600" cy="304800"/>
          </a:xfrm>
        </p:spPr>
        <p:txBody>
          <a:bodyPr anchor="ctr"/>
          <a:lstStyle>
            <a:lvl1pPr algn="ctr" eaLnBrk="1" latinLnBrk="0" hangingPunct="1">
              <a:defRPr kumimoji="0" lang="fr-FR" b="1"/>
            </a:lvl1pPr>
            <a:extLst/>
          </a:lstStyle>
          <a:p>
            <a:pPr lvl="0"/>
            <a:r>
              <a:rPr kumimoji="0" lang="fr-FR"/>
              <a:t>Montant</a:t>
            </a:r>
          </a:p>
        </p:txBody>
      </p:sp>
      <p:sp>
        <p:nvSpPr>
          <p:cNvPr id="30" name="Rectangle 12"/>
          <p:cNvSpPr>
            <a:spLocks noGrp="1"/>
          </p:cNvSpPr>
          <p:nvPr>
            <p:ph type="body" sz="quarter" idx="18" hasCustomPrompt="1"/>
          </p:nvPr>
        </p:nvSpPr>
        <p:spPr>
          <a:xfrm>
            <a:off x="3657600" y="2895600"/>
            <a:ext cx="1371600" cy="304800"/>
          </a:xfrm>
        </p:spPr>
        <p:txBody>
          <a:bodyPr anchor="ctr"/>
          <a:lstStyle>
            <a:lvl1pPr algn="ctr" eaLnBrk="1" latinLnBrk="0" hangingPunct="1">
              <a:defRPr kumimoji="0" lang="fr-FR" b="1"/>
            </a:lvl1pPr>
            <a:extLst/>
          </a:lstStyle>
          <a:p>
            <a:pPr lvl="0"/>
            <a:r>
              <a:rPr kumimoji="0" lang="fr-FR"/>
              <a:t>Montant</a:t>
            </a:r>
          </a:p>
        </p:txBody>
      </p:sp>
      <p:sp>
        <p:nvSpPr>
          <p:cNvPr id="13" name="Rectangle 12"/>
          <p:cNvSpPr>
            <a:spLocks noGrp="1"/>
          </p:cNvSpPr>
          <p:nvPr>
            <p:ph type="body" sz="quarter" idx="34" hasCustomPrompt="1"/>
          </p:nvPr>
        </p:nvSpPr>
        <p:spPr>
          <a:xfrm>
            <a:off x="3657600" y="5334000"/>
            <a:ext cx="1371600" cy="304800"/>
          </a:xfrm>
        </p:spPr>
        <p:txBody>
          <a:bodyPr anchor="ctr"/>
          <a:lstStyle>
            <a:lvl1pPr algn="ctr" eaLnBrk="1" latinLnBrk="0" hangingPunct="1">
              <a:defRPr kumimoji="0" lang="fr-FR" b="1"/>
            </a:lvl1pPr>
            <a:extLst/>
          </a:lstStyle>
          <a:p>
            <a:pPr lvl="0"/>
            <a:r>
              <a:rPr kumimoji="0" lang="fr-FR"/>
              <a:t>Montant</a:t>
            </a:r>
          </a:p>
        </p:txBody>
      </p:sp>
      <p:sp>
        <p:nvSpPr>
          <p:cNvPr id="14" name="Rectangle 12"/>
          <p:cNvSpPr>
            <a:spLocks noGrp="1"/>
          </p:cNvSpPr>
          <p:nvPr>
            <p:ph type="body" sz="quarter" idx="22" hasCustomPrompt="1"/>
          </p:nvPr>
        </p:nvSpPr>
        <p:spPr>
          <a:xfrm>
            <a:off x="5791200" y="2895600"/>
            <a:ext cx="1371600" cy="304800"/>
          </a:xfrm>
        </p:spPr>
        <p:txBody>
          <a:bodyPr anchor="ctr"/>
          <a:lstStyle>
            <a:lvl1pPr algn="ctr" eaLnBrk="1" latinLnBrk="0" hangingPunct="1">
              <a:defRPr kumimoji="0" lang="fr-FR" b="1"/>
            </a:lvl1pPr>
            <a:extLst/>
          </a:lstStyle>
          <a:p>
            <a:pPr lvl="0"/>
            <a:r>
              <a:rPr kumimoji="0" lang="fr-FR"/>
              <a:t>Montant</a:t>
            </a:r>
          </a:p>
        </p:txBody>
      </p:sp>
      <p:sp>
        <p:nvSpPr>
          <p:cNvPr id="2" name="Rectangle 12"/>
          <p:cNvSpPr>
            <a:spLocks noGrp="1"/>
          </p:cNvSpPr>
          <p:nvPr>
            <p:ph type="body" sz="quarter" idx="35" hasCustomPrompt="1"/>
          </p:nvPr>
        </p:nvSpPr>
        <p:spPr>
          <a:xfrm>
            <a:off x="5791200" y="5334000"/>
            <a:ext cx="1371600" cy="304800"/>
          </a:xfrm>
        </p:spPr>
        <p:txBody>
          <a:bodyPr anchor="ctr"/>
          <a:lstStyle>
            <a:lvl1pPr algn="ctr" eaLnBrk="1" latinLnBrk="0" hangingPunct="1">
              <a:defRPr kumimoji="0" lang="fr-FR" b="1"/>
            </a:lvl1pPr>
            <a:extLst/>
          </a:lstStyle>
          <a:p>
            <a:pPr lvl="0"/>
            <a:r>
              <a:rPr kumimoji="0" lang="fr-FR"/>
              <a:t>Montant</a:t>
            </a:r>
          </a:p>
        </p:txBody>
      </p:sp>
      <p:sp>
        <p:nvSpPr>
          <p:cNvPr id="44" name="Rectangle 11"/>
          <p:cNvSpPr>
            <a:spLocks noGrp="1"/>
          </p:cNvSpPr>
          <p:nvPr>
            <p:ph type="body" sz="quarter" idx="15" hasCustomPrompt="1"/>
          </p:nvPr>
        </p:nvSpPr>
        <p:spPr>
          <a:xfrm>
            <a:off x="1524000" y="3200400"/>
            <a:ext cx="13716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lang="fr-FR" sz="800" i="1"/>
            </a:lvl1pPr>
            <a:extLst/>
          </a:lstStyle>
          <a:p>
            <a:pPr lvl="0"/>
            <a:r>
              <a:rPr kumimoji="0" lang="fr-FR"/>
              <a:t>Date</a:t>
            </a:r>
          </a:p>
        </p:txBody>
      </p:sp>
      <p:sp>
        <p:nvSpPr>
          <p:cNvPr id="35" name="Rectangle 11"/>
          <p:cNvSpPr>
            <a:spLocks noGrp="1"/>
          </p:cNvSpPr>
          <p:nvPr>
            <p:ph type="body" sz="quarter" idx="37" hasCustomPrompt="1"/>
          </p:nvPr>
        </p:nvSpPr>
        <p:spPr>
          <a:xfrm>
            <a:off x="1524000" y="5638800"/>
            <a:ext cx="13716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lang="fr-FR" sz="800" i="1"/>
            </a:lvl1pPr>
            <a:extLst/>
          </a:lstStyle>
          <a:p>
            <a:pPr lvl="0"/>
            <a:r>
              <a:rPr kumimoji="0" lang="fr-FR"/>
              <a:t>Date</a:t>
            </a:r>
          </a:p>
        </p:txBody>
      </p:sp>
      <p:sp>
        <p:nvSpPr>
          <p:cNvPr id="34" name="Rectangle 11"/>
          <p:cNvSpPr>
            <a:spLocks noGrp="1"/>
          </p:cNvSpPr>
          <p:nvPr>
            <p:ph type="body" sz="quarter" idx="19" hasCustomPrompt="1"/>
          </p:nvPr>
        </p:nvSpPr>
        <p:spPr>
          <a:xfrm>
            <a:off x="3657600" y="3200400"/>
            <a:ext cx="13716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lang="fr-FR" sz="800" i="1"/>
            </a:lvl1pPr>
            <a:extLst/>
          </a:lstStyle>
          <a:p>
            <a:pPr lvl="0"/>
            <a:r>
              <a:rPr kumimoji="0" lang="fr-FR"/>
              <a:t>Date</a:t>
            </a:r>
          </a:p>
        </p:txBody>
      </p:sp>
      <p:sp>
        <p:nvSpPr>
          <p:cNvPr id="40" name="Rectangle 11"/>
          <p:cNvSpPr>
            <a:spLocks noGrp="1"/>
          </p:cNvSpPr>
          <p:nvPr>
            <p:ph type="body" sz="quarter" idx="38" hasCustomPrompt="1"/>
          </p:nvPr>
        </p:nvSpPr>
        <p:spPr>
          <a:xfrm>
            <a:off x="3657600" y="5638800"/>
            <a:ext cx="13716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lang="fr-FR" sz="800" i="1"/>
            </a:lvl1pPr>
            <a:extLst/>
          </a:lstStyle>
          <a:p>
            <a:pPr lvl="0"/>
            <a:r>
              <a:rPr kumimoji="0" lang="fr-FR"/>
              <a:t>Date</a:t>
            </a:r>
          </a:p>
        </p:txBody>
      </p:sp>
      <p:sp>
        <p:nvSpPr>
          <p:cNvPr id="38" name="Rectangle 11"/>
          <p:cNvSpPr>
            <a:spLocks noGrp="1"/>
          </p:cNvSpPr>
          <p:nvPr>
            <p:ph type="body" sz="quarter" idx="23" hasCustomPrompt="1"/>
          </p:nvPr>
        </p:nvSpPr>
        <p:spPr>
          <a:xfrm>
            <a:off x="5791200" y="3200400"/>
            <a:ext cx="13716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lang="fr-FR" sz="800" i="1"/>
            </a:lvl1pPr>
            <a:extLst/>
          </a:lstStyle>
          <a:p>
            <a:pPr lvl="0"/>
            <a:r>
              <a:rPr kumimoji="0" lang="fr-FR"/>
              <a:t>Date</a:t>
            </a:r>
          </a:p>
        </p:txBody>
      </p:sp>
      <p:sp>
        <p:nvSpPr>
          <p:cNvPr id="33" name="Rectangle 11"/>
          <p:cNvSpPr>
            <a:spLocks noGrp="1"/>
          </p:cNvSpPr>
          <p:nvPr>
            <p:ph type="body" sz="quarter" idx="39" hasCustomPrompt="1"/>
          </p:nvPr>
        </p:nvSpPr>
        <p:spPr>
          <a:xfrm>
            <a:off x="5791200" y="5638800"/>
            <a:ext cx="13716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lang="fr-FR" sz="800" i="1"/>
            </a:lvl1pPr>
            <a:extLst/>
          </a:lstStyle>
          <a:p>
            <a:pPr lvl="0"/>
            <a:r>
              <a:rPr kumimoji="0" lang="fr-FR"/>
              <a:t>Date</a:t>
            </a:r>
          </a:p>
        </p:txBody>
      </p:sp>
      <p:sp>
        <p:nvSpPr>
          <p:cNvPr id="5" name="Rectangle 14"/>
          <p:cNvSpPr>
            <a:spLocks noGrp="1"/>
          </p:cNvSpPr>
          <p:nvPr>
            <p:ph type="body" sz="quarter" idx="16" hasCustomPrompt="1"/>
          </p:nvPr>
        </p:nvSpPr>
        <p:spPr>
          <a:xfrm>
            <a:off x="1524000" y="2286000"/>
            <a:ext cx="1371600" cy="609600"/>
          </a:xfrm>
        </p:spPr>
        <p:txBody>
          <a:bodyPr anchor="ctr"/>
          <a:lstStyle>
            <a:lvl1pPr algn="ctr" eaLnBrk="1" latinLnBrk="0" hangingPunct="1">
              <a:defRPr kumimoji="0" lang="fr-FR" sz="800"/>
            </a:lvl1pPr>
            <a:extLst/>
          </a:lstStyle>
          <a:p>
            <a:pPr lvl="0"/>
            <a:r>
              <a:rPr kumimoji="0" lang="fr-FR"/>
              <a:t>Description</a:t>
            </a:r>
          </a:p>
        </p:txBody>
      </p:sp>
      <p:sp>
        <p:nvSpPr>
          <p:cNvPr id="56" name="Rectangle 14"/>
          <p:cNvSpPr>
            <a:spLocks noGrp="1"/>
          </p:cNvSpPr>
          <p:nvPr>
            <p:ph type="body" sz="quarter" idx="41" hasCustomPrompt="1"/>
          </p:nvPr>
        </p:nvSpPr>
        <p:spPr>
          <a:xfrm>
            <a:off x="1524000" y="4724400"/>
            <a:ext cx="1371600" cy="609600"/>
          </a:xfrm>
        </p:spPr>
        <p:txBody>
          <a:bodyPr anchor="ctr"/>
          <a:lstStyle>
            <a:lvl1pPr algn="ctr" eaLnBrk="1" latinLnBrk="0" hangingPunct="1">
              <a:defRPr kumimoji="0" lang="fr-FR" sz="800"/>
            </a:lvl1pPr>
            <a:extLst/>
          </a:lstStyle>
          <a:p>
            <a:pPr lvl="0"/>
            <a:r>
              <a:rPr kumimoji="0" lang="fr-FR"/>
              <a:t>Description</a:t>
            </a:r>
          </a:p>
        </p:txBody>
      </p:sp>
      <p:sp>
        <p:nvSpPr>
          <p:cNvPr id="62" name="Rectangle 14"/>
          <p:cNvSpPr>
            <a:spLocks noGrp="1"/>
          </p:cNvSpPr>
          <p:nvPr>
            <p:ph type="body" sz="quarter" idx="20" hasCustomPrompt="1"/>
          </p:nvPr>
        </p:nvSpPr>
        <p:spPr>
          <a:xfrm>
            <a:off x="3657600" y="2286000"/>
            <a:ext cx="1371600" cy="609600"/>
          </a:xfrm>
        </p:spPr>
        <p:txBody>
          <a:bodyPr anchor="ctr"/>
          <a:lstStyle>
            <a:lvl1pPr algn="ctr" eaLnBrk="1" latinLnBrk="0" hangingPunct="1">
              <a:defRPr kumimoji="0" lang="fr-FR" sz="800"/>
            </a:lvl1pPr>
            <a:extLst/>
          </a:lstStyle>
          <a:p>
            <a:pPr lvl="0"/>
            <a:r>
              <a:rPr kumimoji="0" lang="fr-FR"/>
              <a:t>Description</a:t>
            </a:r>
          </a:p>
        </p:txBody>
      </p:sp>
      <p:sp>
        <p:nvSpPr>
          <p:cNvPr id="37" name="Rectangle 14"/>
          <p:cNvSpPr>
            <a:spLocks noGrp="1"/>
          </p:cNvSpPr>
          <p:nvPr>
            <p:ph type="body" sz="quarter" idx="42" hasCustomPrompt="1"/>
          </p:nvPr>
        </p:nvSpPr>
        <p:spPr>
          <a:xfrm>
            <a:off x="3657600" y="4724400"/>
            <a:ext cx="1371600" cy="609600"/>
          </a:xfrm>
        </p:spPr>
        <p:txBody>
          <a:bodyPr anchor="ctr"/>
          <a:lstStyle>
            <a:lvl1pPr algn="ctr" eaLnBrk="1" latinLnBrk="0" hangingPunct="1">
              <a:defRPr kumimoji="0" lang="fr-FR" sz="800"/>
            </a:lvl1pPr>
            <a:extLst/>
          </a:lstStyle>
          <a:p>
            <a:pPr lvl="0"/>
            <a:r>
              <a:rPr kumimoji="0" lang="fr-FR"/>
              <a:t>Description</a:t>
            </a:r>
          </a:p>
        </p:txBody>
      </p:sp>
      <p:sp>
        <p:nvSpPr>
          <p:cNvPr id="41" name="Rectangle 14"/>
          <p:cNvSpPr>
            <a:spLocks noGrp="1"/>
          </p:cNvSpPr>
          <p:nvPr>
            <p:ph type="body" sz="quarter" idx="24" hasCustomPrompt="1"/>
          </p:nvPr>
        </p:nvSpPr>
        <p:spPr>
          <a:xfrm>
            <a:off x="5791200" y="2286000"/>
            <a:ext cx="1371600" cy="609600"/>
          </a:xfrm>
        </p:spPr>
        <p:txBody>
          <a:bodyPr anchor="ctr"/>
          <a:lstStyle>
            <a:lvl1pPr algn="ctr" eaLnBrk="1" latinLnBrk="0" hangingPunct="1">
              <a:defRPr kumimoji="0" lang="fr-FR" sz="800"/>
            </a:lvl1pPr>
            <a:extLst/>
          </a:lstStyle>
          <a:p>
            <a:pPr lvl="0"/>
            <a:r>
              <a:rPr kumimoji="0" lang="fr-FR"/>
              <a:t>Description</a:t>
            </a:r>
          </a:p>
        </p:txBody>
      </p:sp>
      <p:sp>
        <p:nvSpPr>
          <p:cNvPr id="52" name="Rectangle 14"/>
          <p:cNvSpPr>
            <a:spLocks noGrp="1"/>
          </p:cNvSpPr>
          <p:nvPr>
            <p:ph type="body" sz="quarter" idx="43" hasCustomPrompt="1"/>
          </p:nvPr>
        </p:nvSpPr>
        <p:spPr>
          <a:xfrm>
            <a:off x="5791200" y="4724400"/>
            <a:ext cx="1371600" cy="609600"/>
          </a:xfrm>
        </p:spPr>
        <p:txBody>
          <a:bodyPr anchor="ctr"/>
          <a:lstStyle>
            <a:lvl1pPr algn="ctr" eaLnBrk="1" latinLnBrk="0" hangingPunct="1">
              <a:defRPr kumimoji="0" lang="fr-FR" sz="800"/>
            </a:lvl1pPr>
            <a:extLst/>
          </a:lstStyle>
          <a:p>
            <a:pPr lvl="0"/>
            <a:r>
              <a:rPr kumimoji="0" lang="fr-FR"/>
              <a:t>Description</a:t>
            </a:r>
          </a:p>
        </p:txBody>
      </p:sp>
      <p:sp>
        <p:nvSpPr>
          <p:cNvPr id="39" name="Rectangle 51"/>
          <p:cNvSpPr>
            <a:spLocks noGrp="1"/>
          </p:cNvSpPr>
          <p:nvPr>
            <p:ph type="body" sz="quarter" idx="46"/>
          </p:nvPr>
        </p:nvSpPr>
        <p:spPr>
          <a:xfrm>
            <a:off x="304800" y="381000"/>
            <a:ext cx="8077200" cy="838200"/>
          </a:xfrm>
        </p:spPr>
        <p:txBody>
          <a:bodyPr/>
          <a:lstStyle>
            <a:lvl1pPr eaLnBrk="1" latinLnBrk="0" hangingPunct="1">
              <a:defRPr kumimoji="0" lang="fr-FR" sz="1200"/>
            </a:lvl1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</p:txBody>
      </p:sp>
      <p:sp>
        <p:nvSpPr>
          <p:cNvPr id="42" name="Rectangle 42"/>
          <p:cNvSpPr>
            <a:spLocks noGrp="1"/>
          </p:cNvSpPr>
          <p:nvPr>
            <p:ph type="dt" sz="half" idx="47"/>
          </p:nvPr>
        </p:nvSpPr>
        <p:spPr/>
        <p:txBody>
          <a:bodyPr/>
          <a:lstStyle>
            <a:extLst/>
          </a:lstStyle>
          <a:p>
            <a:r>
              <a:rPr lang="fr-FR" smtClean="0"/>
              <a:t>May 4, 2005</a:t>
            </a:r>
            <a:endParaRPr lang="fr-FR"/>
          </a:p>
        </p:txBody>
      </p:sp>
      <p:sp>
        <p:nvSpPr>
          <p:cNvPr id="43" name="Rectangle 43"/>
          <p:cNvSpPr>
            <a:spLocks noGrp="1"/>
          </p:cNvSpPr>
          <p:nvPr>
            <p:ph type="sldNum" sz="quarter" idx="48"/>
          </p:nvPr>
        </p:nvSpPr>
        <p:spPr>
          <a:xfrm>
            <a:off x="8081994" y="6473952"/>
            <a:ext cx="990600" cy="304800"/>
          </a:xfrm>
        </p:spPr>
        <p:txBody>
          <a:bodyPr/>
          <a:lstStyle>
            <a:extLst/>
          </a:lstStyle>
          <a:p>
            <a:fld id="{0752D33B-1443-42D1-AF1B-E0FBB0A8503F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45" name="Rectangle 45"/>
          <p:cNvSpPr>
            <a:spLocks noGrp="1"/>
          </p:cNvSpPr>
          <p:nvPr>
            <p:ph type="ftr" sz="quarter" idx="49"/>
          </p:nvPr>
        </p:nvSpPr>
        <p:spPr/>
        <p:txBody>
          <a:bodyPr/>
          <a:lstStyle>
            <a:extLst/>
          </a:lstStyle>
          <a:p>
            <a:r>
              <a:rPr lang="en-US" smtClean="0"/>
              <a:t>Session 6: Predictive microbiology</a:t>
            </a:r>
            <a:endParaRPr lang="fr-F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No Navigation -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250" y="762000"/>
            <a:ext cx="8445500" cy="711200"/>
          </a:xfrm>
        </p:spPr>
        <p:txBody>
          <a:bodyPr/>
          <a:lstStyle>
            <a:lvl1pPr>
              <a:defRPr>
                <a:solidFill>
                  <a:schemeClr val="accent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fr-FR" smtClean="0"/>
              <a:t>Cliquez pour modifier le style du titre</a:t>
            </a:r>
            <a:endParaRPr lang="en-GB" dirty="0"/>
          </a:p>
        </p:txBody>
      </p:sp>
      <p:sp>
        <p:nvSpPr>
          <p:cNvPr id="3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349250" y="1562100"/>
            <a:ext cx="8445500" cy="49784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 dirty="0"/>
          </a:p>
        </p:txBody>
      </p:sp>
      <p:pic>
        <p:nvPicPr>
          <p:cNvPr id="4" name="Picture 3" descr="logo_ap_ppt.png"/>
          <p:cNvPicPr>
            <a:picLocks noChangeAspect="1"/>
          </p:cNvPicPr>
          <p:nvPr/>
        </p:nvPicPr>
        <p:blipFill>
          <a:blip r:embed="rId2" cstate="print"/>
          <a:srcRect l="63712" t="-30672" r="-7278" b="-26191"/>
          <a:stretch>
            <a:fillRect/>
          </a:stretch>
        </p:blipFill>
        <p:spPr bwMode="invGray">
          <a:xfrm>
            <a:off x="8388424" y="6021288"/>
            <a:ext cx="755576" cy="836712"/>
          </a:xfrm>
          <a:prstGeom prst="rect">
            <a:avLst/>
          </a:prstGeom>
        </p:spPr>
      </p:pic>
      <p:sp>
        <p:nvSpPr>
          <p:cNvPr id="5" name="Line 37"/>
          <p:cNvSpPr>
            <a:spLocks noChangeShapeType="1"/>
          </p:cNvSpPr>
          <p:nvPr/>
        </p:nvSpPr>
        <p:spPr bwMode="auto">
          <a:xfrm>
            <a:off x="341530" y="1493783"/>
            <a:ext cx="8460940" cy="1"/>
          </a:xfrm>
          <a:prstGeom prst="line">
            <a:avLst/>
          </a:prstGeom>
          <a:ln>
            <a:solidFill>
              <a:schemeClr val="tx1"/>
            </a:solidFill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16200000">
            <a:off x="4017268" y="-3505100"/>
            <a:ext cx="677416" cy="8064896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  <a:extLst/>
          </a:lstStyle>
          <a:p>
            <a:r>
              <a:rPr lang="fr-FR" smtClean="0"/>
              <a:t>Cliquez pour modifier le style du titre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4800" y="908720"/>
            <a:ext cx="8077200" cy="5339680"/>
          </a:xfrm>
        </p:spPr>
        <p:txBody>
          <a:bodyPr>
            <a:normAutofit/>
          </a:bodyPr>
          <a:lstStyle>
            <a:lvl1pPr>
              <a:defRPr sz="1800" b="1"/>
            </a:lvl1pPr>
            <a:lvl2pPr>
              <a:defRPr sz="1800" b="1"/>
            </a:lvl2pPr>
            <a:lvl3pPr>
              <a:defRPr sz="1800" b="1"/>
            </a:lvl3pPr>
            <a:lvl4pPr>
              <a:defRPr sz="1800" b="1"/>
            </a:lvl4pPr>
            <a:lvl5pPr>
              <a:defRPr sz="1800" b="1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Espace réservé de la date 26"/>
          <p:cNvSpPr>
            <a:spLocks noGrp="1"/>
          </p:cNvSpPr>
          <p:nvPr>
            <p:ph type="dt" sz="half" idx="10"/>
          </p:nvPr>
        </p:nvSpPr>
        <p:spPr>
          <a:xfrm>
            <a:off x="683568" y="6512768"/>
            <a:ext cx="13716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May 4, 2005</a:t>
            </a:r>
            <a:endParaRPr lang="fr-FR"/>
          </a:p>
        </p:txBody>
      </p:sp>
      <p:sp>
        <p:nvSpPr>
          <p:cNvPr id="5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Session 6: Predictive microbiology</a:t>
            </a:r>
            <a:endParaRPr lang="fr-FR"/>
          </a:p>
        </p:txBody>
      </p:sp>
      <p:sp>
        <p:nvSpPr>
          <p:cNvPr id="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52D33B-1443-42D1-AF1B-E0FBB0A8503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fr-FR" noProof="0" smtClean="0"/>
              <a:t>Cliquez sur l'icône pour ajouter un tableau</a:t>
            </a:r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May 4, 2005</a:t>
            </a: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Session 6: Predictive microbiology</a:t>
            </a: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52D33B-1443-42D1-AF1B-E0FBB0A8503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rdre du j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fr-FR" smtClean="0"/>
              <a:t>Cliquez pour modifier le style du titre</a:t>
            </a:r>
            <a:endParaRPr/>
          </a:p>
        </p:txBody>
      </p:sp>
      <p:sp>
        <p:nvSpPr>
          <p:cNvPr id="37" name="Rectangle 37"/>
          <p:cNvSpPr>
            <a:spLocks noGrp="1"/>
          </p:cNvSpPr>
          <p:nvPr>
            <p:ph type="body" sz="quarter" idx="13" hasCustomPrompt="1"/>
          </p:nvPr>
        </p:nvSpPr>
        <p:spPr>
          <a:xfrm>
            <a:off x="310896" y="3810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fr-FR" sz="1100"/>
            </a:lvl1pPr>
            <a:extLst/>
          </a:lstStyle>
          <a:p>
            <a:pPr lvl="0"/>
            <a:r>
              <a:rPr kumimoji="0" lang="fr-FR"/>
              <a:t>Cliquez pour ajouter un élément à l'ordre du jour</a:t>
            </a:r>
          </a:p>
        </p:txBody>
      </p:sp>
      <p:sp>
        <p:nvSpPr>
          <p:cNvPr id="43" name="Rectangle 37"/>
          <p:cNvSpPr>
            <a:spLocks noGrp="1"/>
          </p:cNvSpPr>
          <p:nvPr>
            <p:ph type="body" sz="quarter" idx="15" hasCustomPrompt="1"/>
          </p:nvPr>
        </p:nvSpPr>
        <p:spPr>
          <a:xfrm>
            <a:off x="304800" y="838200"/>
            <a:ext cx="7391400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fr-FR" sz="1100"/>
            </a:lvl1pPr>
            <a:extLst/>
          </a:lstStyle>
          <a:p>
            <a:pPr lvl="0"/>
            <a:r>
              <a:rPr kumimoji="0" lang="fr-FR"/>
              <a:t>Cliquez pour ajouter un élément à l'ordre du jour</a:t>
            </a:r>
          </a:p>
        </p:txBody>
      </p:sp>
      <p:sp>
        <p:nvSpPr>
          <p:cNvPr id="41" name="Rectangle 37"/>
          <p:cNvSpPr>
            <a:spLocks noGrp="1"/>
          </p:cNvSpPr>
          <p:nvPr>
            <p:ph type="body" sz="quarter" idx="17" hasCustomPrompt="1"/>
          </p:nvPr>
        </p:nvSpPr>
        <p:spPr>
          <a:xfrm>
            <a:off x="310896" y="12954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fr-FR" sz="1100"/>
            </a:lvl1pPr>
            <a:extLst/>
          </a:lstStyle>
          <a:p>
            <a:pPr lvl="0"/>
            <a:r>
              <a:rPr kumimoji="0" lang="fr-FR"/>
              <a:t>Cliquez pour ajouter un élément à l'ordre du jour</a:t>
            </a:r>
          </a:p>
        </p:txBody>
      </p:sp>
      <p:sp>
        <p:nvSpPr>
          <p:cNvPr id="45" name="Rectangle 37"/>
          <p:cNvSpPr>
            <a:spLocks noGrp="1"/>
          </p:cNvSpPr>
          <p:nvPr>
            <p:ph type="body" sz="quarter" idx="19" hasCustomPrompt="1"/>
          </p:nvPr>
        </p:nvSpPr>
        <p:spPr>
          <a:xfrm>
            <a:off x="310896" y="17526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fr-FR" sz="1100" baseline="0"/>
            </a:lvl1pPr>
            <a:extLst/>
          </a:lstStyle>
          <a:p>
            <a:pPr lvl="0"/>
            <a:r>
              <a:rPr kumimoji="0" lang="fr-FR"/>
              <a:t>Cliquez pour ajouter un élément à l'ordre du jour</a:t>
            </a:r>
          </a:p>
        </p:txBody>
      </p:sp>
      <p:sp>
        <p:nvSpPr>
          <p:cNvPr id="47" name="Rectangle 37"/>
          <p:cNvSpPr>
            <a:spLocks noGrp="1"/>
          </p:cNvSpPr>
          <p:nvPr>
            <p:ph type="body" sz="quarter" idx="21" hasCustomPrompt="1"/>
          </p:nvPr>
        </p:nvSpPr>
        <p:spPr>
          <a:xfrm>
            <a:off x="310896" y="22098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fr-FR" sz="1100" baseline="0"/>
            </a:lvl1pPr>
            <a:extLst/>
          </a:lstStyle>
          <a:p>
            <a:pPr lvl="0"/>
            <a:r>
              <a:rPr kumimoji="0" lang="fr-FR"/>
              <a:t>Cliquez pour ajouter un élément à l'ordre du jour</a:t>
            </a:r>
          </a:p>
        </p:txBody>
      </p:sp>
      <p:sp>
        <p:nvSpPr>
          <p:cNvPr id="49" name="Rectangle 37"/>
          <p:cNvSpPr>
            <a:spLocks noGrp="1"/>
          </p:cNvSpPr>
          <p:nvPr>
            <p:ph type="body" sz="quarter" idx="23" hasCustomPrompt="1"/>
          </p:nvPr>
        </p:nvSpPr>
        <p:spPr>
          <a:xfrm>
            <a:off x="310896" y="26670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fr-FR" sz="1100"/>
            </a:lvl1pPr>
            <a:extLst/>
          </a:lstStyle>
          <a:p>
            <a:pPr lvl="0"/>
            <a:r>
              <a:rPr kumimoji="0" lang="fr-FR"/>
              <a:t>Cliquez pour ajouter un élément à l'ordre du jour</a:t>
            </a:r>
          </a:p>
        </p:txBody>
      </p:sp>
      <p:sp>
        <p:nvSpPr>
          <p:cNvPr id="51" name="Rectangle 37"/>
          <p:cNvSpPr>
            <a:spLocks noGrp="1"/>
          </p:cNvSpPr>
          <p:nvPr>
            <p:ph type="body" sz="quarter" idx="25" hasCustomPrompt="1"/>
          </p:nvPr>
        </p:nvSpPr>
        <p:spPr>
          <a:xfrm>
            <a:off x="310896" y="31242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fr-FR" sz="1100"/>
            </a:lvl1pPr>
            <a:extLst/>
          </a:lstStyle>
          <a:p>
            <a:pPr lvl="0"/>
            <a:r>
              <a:rPr kumimoji="0" lang="fr-FR"/>
              <a:t>Cliquez pour ajouter un élément à l'ordre du jour</a:t>
            </a:r>
          </a:p>
        </p:txBody>
      </p:sp>
      <p:sp>
        <p:nvSpPr>
          <p:cNvPr id="53" name="Rectangle 37"/>
          <p:cNvSpPr>
            <a:spLocks noGrp="1"/>
          </p:cNvSpPr>
          <p:nvPr>
            <p:ph type="body" sz="quarter" idx="27" hasCustomPrompt="1"/>
          </p:nvPr>
        </p:nvSpPr>
        <p:spPr>
          <a:xfrm>
            <a:off x="310896" y="35814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fr-FR" sz="1100"/>
            </a:lvl1pPr>
            <a:extLst/>
          </a:lstStyle>
          <a:p>
            <a:pPr lvl="0"/>
            <a:r>
              <a:rPr kumimoji="0" lang="fr-FR"/>
              <a:t>Cliquez pour ajouter un élément à l'ordre du jour</a:t>
            </a:r>
          </a:p>
        </p:txBody>
      </p:sp>
      <p:sp>
        <p:nvSpPr>
          <p:cNvPr id="55" name="Rectangle 37"/>
          <p:cNvSpPr>
            <a:spLocks noGrp="1"/>
          </p:cNvSpPr>
          <p:nvPr>
            <p:ph type="body" sz="quarter" idx="29" hasCustomPrompt="1"/>
          </p:nvPr>
        </p:nvSpPr>
        <p:spPr>
          <a:xfrm>
            <a:off x="310896" y="40386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fr-FR" sz="1100" baseline="0"/>
            </a:lvl1pPr>
            <a:extLst/>
          </a:lstStyle>
          <a:p>
            <a:pPr lvl="0"/>
            <a:r>
              <a:rPr kumimoji="0" lang="fr-FR"/>
              <a:t>Cliquez pour ajouter un élément à l'ordre du jour</a:t>
            </a:r>
          </a:p>
        </p:txBody>
      </p:sp>
      <p:sp>
        <p:nvSpPr>
          <p:cNvPr id="57" name="Rectangle 37"/>
          <p:cNvSpPr>
            <a:spLocks noGrp="1"/>
          </p:cNvSpPr>
          <p:nvPr>
            <p:ph type="body" sz="quarter" idx="31" hasCustomPrompt="1"/>
          </p:nvPr>
        </p:nvSpPr>
        <p:spPr>
          <a:xfrm>
            <a:off x="310896" y="44958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fr-FR" sz="1100"/>
            </a:lvl1pPr>
            <a:extLst/>
          </a:lstStyle>
          <a:p>
            <a:pPr lvl="0"/>
            <a:r>
              <a:rPr kumimoji="0" lang="fr-FR"/>
              <a:t>Cliquez pour ajouter un élément à l'ordre du jour</a:t>
            </a:r>
          </a:p>
        </p:txBody>
      </p:sp>
      <p:sp>
        <p:nvSpPr>
          <p:cNvPr id="26" name="Rectangle 37"/>
          <p:cNvSpPr>
            <a:spLocks noGrp="1"/>
          </p:cNvSpPr>
          <p:nvPr>
            <p:ph type="body" sz="quarter" idx="33" hasCustomPrompt="1"/>
          </p:nvPr>
        </p:nvSpPr>
        <p:spPr>
          <a:xfrm>
            <a:off x="310896" y="49530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fr-FR" sz="1100"/>
            </a:lvl1pPr>
            <a:extLst/>
          </a:lstStyle>
          <a:p>
            <a:pPr lvl="0"/>
            <a:r>
              <a:rPr kumimoji="0" lang="fr-FR"/>
              <a:t>Cliquez pour ajouter un élément à l'ordre du jour</a:t>
            </a:r>
          </a:p>
        </p:txBody>
      </p:sp>
      <p:sp>
        <p:nvSpPr>
          <p:cNvPr id="28" name="Rectangle 37"/>
          <p:cNvSpPr>
            <a:spLocks noGrp="1"/>
          </p:cNvSpPr>
          <p:nvPr>
            <p:ph type="body" sz="quarter" idx="35" hasCustomPrompt="1"/>
          </p:nvPr>
        </p:nvSpPr>
        <p:spPr>
          <a:xfrm>
            <a:off x="310896" y="54102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fr-FR" sz="1100"/>
            </a:lvl1pPr>
            <a:extLst/>
          </a:lstStyle>
          <a:p>
            <a:pPr lvl="0"/>
            <a:r>
              <a:rPr kumimoji="0" lang="fr-FR"/>
              <a:t>Cliquez pour ajouter un élément à l'ordre du jour</a:t>
            </a:r>
          </a:p>
        </p:txBody>
      </p:sp>
      <p:sp>
        <p:nvSpPr>
          <p:cNvPr id="98" name="Rectangle 37"/>
          <p:cNvSpPr>
            <a:spLocks noGrp="1"/>
          </p:cNvSpPr>
          <p:nvPr>
            <p:ph type="body" sz="quarter" idx="14" hasCustomPrompt="1"/>
          </p:nvPr>
        </p:nvSpPr>
        <p:spPr>
          <a:xfrm>
            <a:off x="7696200" y="3810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fr-FR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N° de page</a:t>
            </a:r>
          </a:p>
        </p:txBody>
      </p:sp>
      <p:sp>
        <p:nvSpPr>
          <p:cNvPr id="44" name="Rectangle 37"/>
          <p:cNvSpPr>
            <a:spLocks noGrp="1"/>
          </p:cNvSpPr>
          <p:nvPr>
            <p:ph type="body" sz="quarter" idx="16" hasCustomPrompt="1"/>
          </p:nvPr>
        </p:nvSpPr>
        <p:spPr>
          <a:xfrm>
            <a:off x="7696200" y="8382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fr-FR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N° de page</a:t>
            </a:r>
          </a:p>
        </p:txBody>
      </p:sp>
      <p:sp>
        <p:nvSpPr>
          <p:cNvPr id="42" name="Rectangle 37"/>
          <p:cNvSpPr>
            <a:spLocks noGrp="1"/>
          </p:cNvSpPr>
          <p:nvPr>
            <p:ph type="body" sz="quarter" idx="18" hasCustomPrompt="1"/>
          </p:nvPr>
        </p:nvSpPr>
        <p:spPr>
          <a:xfrm>
            <a:off x="7696200" y="12954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fr-FR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N° de page</a:t>
            </a:r>
          </a:p>
        </p:txBody>
      </p:sp>
      <p:sp>
        <p:nvSpPr>
          <p:cNvPr id="46" name="Rectangle 37"/>
          <p:cNvSpPr>
            <a:spLocks noGrp="1"/>
          </p:cNvSpPr>
          <p:nvPr>
            <p:ph type="body" sz="quarter" idx="20" hasCustomPrompt="1"/>
          </p:nvPr>
        </p:nvSpPr>
        <p:spPr>
          <a:xfrm>
            <a:off x="7696200" y="17526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fr-FR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N° de page</a:t>
            </a:r>
          </a:p>
        </p:txBody>
      </p:sp>
      <p:sp>
        <p:nvSpPr>
          <p:cNvPr id="48" name="Rectangle 37"/>
          <p:cNvSpPr>
            <a:spLocks noGrp="1"/>
          </p:cNvSpPr>
          <p:nvPr>
            <p:ph type="body" sz="quarter" idx="22" hasCustomPrompt="1"/>
          </p:nvPr>
        </p:nvSpPr>
        <p:spPr>
          <a:xfrm>
            <a:off x="7696200" y="22098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fr-FR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N° de page</a:t>
            </a:r>
          </a:p>
        </p:txBody>
      </p:sp>
      <p:sp>
        <p:nvSpPr>
          <p:cNvPr id="50" name="Rectangle 37"/>
          <p:cNvSpPr>
            <a:spLocks noGrp="1"/>
          </p:cNvSpPr>
          <p:nvPr>
            <p:ph type="body" sz="quarter" idx="24" hasCustomPrompt="1"/>
          </p:nvPr>
        </p:nvSpPr>
        <p:spPr>
          <a:xfrm>
            <a:off x="7696200" y="26670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fr-FR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N° de page</a:t>
            </a:r>
          </a:p>
        </p:txBody>
      </p:sp>
      <p:sp>
        <p:nvSpPr>
          <p:cNvPr id="52" name="Rectangle 37"/>
          <p:cNvSpPr>
            <a:spLocks noGrp="1"/>
          </p:cNvSpPr>
          <p:nvPr>
            <p:ph type="body" sz="quarter" idx="26" hasCustomPrompt="1"/>
          </p:nvPr>
        </p:nvSpPr>
        <p:spPr>
          <a:xfrm>
            <a:off x="7696200" y="31242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fr-FR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N° de page</a:t>
            </a:r>
          </a:p>
        </p:txBody>
      </p:sp>
      <p:sp>
        <p:nvSpPr>
          <p:cNvPr id="54" name="Rectangle 37"/>
          <p:cNvSpPr>
            <a:spLocks noGrp="1"/>
          </p:cNvSpPr>
          <p:nvPr>
            <p:ph type="body" sz="quarter" idx="28" hasCustomPrompt="1"/>
          </p:nvPr>
        </p:nvSpPr>
        <p:spPr>
          <a:xfrm>
            <a:off x="7696200" y="35814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fr-FR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N° de page</a:t>
            </a:r>
          </a:p>
        </p:txBody>
      </p:sp>
      <p:sp>
        <p:nvSpPr>
          <p:cNvPr id="56" name="Rectangle 37"/>
          <p:cNvSpPr>
            <a:spLocks noGrp="1"/>
          </p:cNvSpPr>
          <p:nvPr>
            <p:ph type="body" sz="quarter" idx="30" hasCustomPrompt="1"/>
          </p:nvPr>
        </p:nvSpPr>
        <p:spPr>
          <a:xfrm>
            <a:off x="7696200" y="40386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fr-FR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N° de page</a:t>
            </a:r>
          </a:p>
        </p:txBody>
      </p:sp>
      <p:sp>
        <p:nvSpPr>
          <p:cNvPr id="58" name="Rectangle 37"/>
          <p:cNvSpPr>
            <a:spLocks noGrp="1"/>
          </p:cNvSpPr>
          <p:nvPr>
            <p:ph type="body" sz="quarter" idx="32" hasCustomPrompt="1"/>
          </p:nvPr>
        </p:nvSpPr>
        <p:spPr>
          <a:xfrm>
            <a:off x="7696200" y="44958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fr-FR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N° de page</a:t>
            </a:r>
          </a:p>
        </p:txBody>
      </p:sp>
      <p:sp>
        <p:nvSpPr>
          <p:cNvPr id="27" name="Rectangle 37"/>
          <p:cNvSpPr>
            <a:spLocks noGrp="1"/>
          </p:cNvSpPr>
          <p:nvPr>
            <p:ph type="body" sz="quarter" idx="34" hasCustomPrompt="1"/>
          </p:nvPr>
        </p:nvSpPr>
        <p:spPr>
          <a:xfrm>
            <a:off x="7696200" y="49530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fr-FR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N° de page</a:t>
            </a:r>
          </a:p>
        </p:txBody>
      </p:sp>
      <p:sp>
        <p:nvSpPr>
          <p:cNvPr id="29" name="Rectangle 37"/>
          <p:cNvSpPr>
            <a:spLocks noGrp="1"/>
          </p:cNvSpPr>
          <p:nvPr>
            <p:ph type="body" sz="quarter" idx="36" hasCustomPrompt="1"/>
          </p:nvPr>
        </p:nvSpPr>
        <p:spPr>
          <a:xfrm>
            <a:off x="7696200" y="54102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fr-FR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N° de page</a:t>
            </a:r>
          </a:p>
        </p:txBody>
      </p:sp>
      <p:sp>
        <p:nvSpPr>
          <p:cNvPr id="30" name="Rectangle 37"/>
          <p:cNvSpPr>
            <a:spLocks noGrp="1"/>
          </p:cNvSpPr>
          <p:nvPr>
            <p:ph type="body" sz="quarter" idx="37" hasCustomPrompt="1"/>
          </p:nvPr>
        </p:nvSpPr>
        <p:spPr>
          <a:xfrm>
            <a:off x="310896" y="58674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>
            <a:noAutofit/>
          </a:bodyPr>
          <a:lstStyle>
            <a:lvl1pPr eaLnBrk="1" latinLnBrk="0" hangingPunct="1">
              <a:buFontTx/>
              <a:buNone/>
              <a:defRPr kumimoji="0" lang="fr-FR" sz="1100"/>
            </a:lvl1pPr>
            <a:extLst/>
          </a:lstStyle>
          <a:p>
            <a:pPr lvl="0"/>
            <a:r>
              <a:rPr kumimoji="0" lang="fr-FR"/>
              <a:t>Cliquez pour ajouter un élément à l'ordre du jour</a:t>
            </a:r>
          </a:p>
        </p:txBody>
      </p:sp>
      <p:sp>
        <p:nvSpPr>
          <p:cNvPr id="31" name="Rectangle 37"/>
          <p:cNvSpPr>
            <a:spLocks noGrp="1"/>
          </p:cNvSpPr>
          <p:nvPr>
            <p:ph type="body" sz="quarter" idx="38" hasCustomPrompt="1"/>
          </p:nvPr>
        </p:nvSpPr>
        <p:spPr>
          <a:xfrm>
            <a:off x="7696200" y="58674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fr-FR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N° de page</a:t>
            </a:r>
          </a:p>
        </p:txBody>
      </p:sp>
      <p:sp>
        <p:nvSpPr>
          <p:cNvPr id="32" name="Rectangle 32"/>
          <p:cNvSpPr>
            <a:spLocks noGrp="1"/>
          </p:cNvSpPr>
          <p:nvPr>
            <p:ph type="dt" sz="half" idx="39"/>
          </p:nvPr>
        </p:nvSpPr>
        <p:spPr/>
        <p:txBody>
          <a:bodyPr/>
          <a:lstStyle>
            <a:lvl1pPr eaLnBrk="1" latinLnBrk="0" hangingPunct="1">
              <a:defRPr kumimoji="0" lang="fr-FR" sz="1100"/>
            </a:lvl1pPr>
            <a:extLst/>
          </a:lstStyle>
          <a:p>
            <a:r>
              <a:rPr lang="fr-FR" smtClean="0"/>
              <a:t>May 4, 2005</a:t>
            </a:r>
            <a:endParaRPr lang="fr-FR"/>
          </a:p>
        </p:txBody>
      </p:sp>
      <p:sp>
        <p:nvSpPr>
          <p:cNvPr id="33" name="Rectangle 33"/>
          <p:cNvSpPr>
            <a:spLocks noGrp="1"/>
          </p:cNvSpPr>
          <p:nvPr>
            <p:ph type="sldNum" sz="quarter" idx="40"/>
          </p:nvPr>
        </p:nvSpPr>
        <p:spPr>
          <a:xfrm>
            <a:off x="8010556" y="6473952"/>
            <a:ext cx="990600" cy="304800"/>
          </a:xfrm>
        </p:spPr>
        <p:txBody>
          <a:bodyPr/>
          <a:lstStyle>
            <a:extLst/>
          </a:lstStyle>
          <a:p>
            <a:fld id="{0752D33B-1443-42D1-AF1B-E0FBB0A8503F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34" name="Rectangle 34"/>
          <p:cNvSpPr>
            <a:spLocks noGrp="1"/>
          </p:cNvSpPr>
          <p:nvPr>
            <p:ph type="ftr" sz="quarter" idx="41"/>
          </p:nvPr>
        </p:nvSpPr>
        <p:spPr/>
        <p:txBody>
          <a:bodyPr/>
          <a:lstStyle>
            <a:extLst/>
          </a:lstStyle>
          <a:p>
            <a:r>
              <a:rPr lang="en-US" smtClean="0"/>
              <a:t>Session 6: Predictive microbiology</a:t>
            </a:r>
            <a:endParaRPr lang="fr-F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No Navigation -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El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Ellipse 8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8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fr-FR" smtClean="0"/>
              <a:t>May 4, 2005</a:t>
            </a:r>
            <a:endParaRPr lang="en-US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 smtClean="0"/>
              <a:t>Session 6: Predictive microbiology</a:t>
            </a:r>
            <a:endParaRPr lang="en-US"/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AF3730C-CF8A-403B-A1C7-5BB3BF42E2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e la date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May 4, 2005</a:t>
            </a:r>
            <a:endParaRPr lang="en-US"/>
          </a:p>
        </p:txBody>
      </p:sp>
      <p:sp>
        <p:nvSpPr>
          <p:cNvPr id="4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Session 6: Predictive microbiology</a:t>
            </a:r>
            <a:endParaRPr lang="en-US"/>
          </a:p>
        </p:txBody>
      </p:sp>
      <p:sp>
        <p:nvSpPr>
          <p:cNvPr id="5" name="Espace réservé du numéro de diapositiv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A60C47-4ADF-4A1E-B0C7-78FD133F9A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1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May 4, 2005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Session 6: Predictive microbiology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37DB4-5CC4-42F8-B9C6-000E9C67685A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5" name="Connecteur droit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iangle isocè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74050" cy="46037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755650" y="908050"/>
            <a:ext cx="3810000" cy="5257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718050" y="908050"/>
            <a:ext cx="3810000" cy="5257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>
          <a:xfrm>
            <a:off x="2700338" y="6497638"/>
            <a:ext cx="3319462" cy="24447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Session 6: Predictive microbiology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>
          <a:xfrm>
            <a:off x="4716463" y="6497638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298E26F7-953F-4A9E-B3B3-546FED10CAC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2"/>
          </p:nvPr>
        </p:nvSpPr>
        <p:spPr>
          <a:xfrm>
            <a:off x="457200" y="6497638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May 4, 2005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4038600"/>
            <a:ext cx="9144000" cy="609600"/>
          </a:xfrm>
          <a:prstGeom prst="rect">
            <a:avLst/>
          </a:prstGeom>
          <a:solidFill>
            <a:schemeClr val="accent6">
              <a:shade val="75000"/>
            </a:schemeClr>
          </a:solidFill>
          <a:ln w="25400" cap="rnd" cmpd="sng" algn="ctr">
            <a:noFill/>
            <a:prstDash val="solid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228600" y="4114800"/>
            <a:ext cx="7239000" cy="533400"/>
          </a:xfrm>
          <a:noFill/>
        </p:spPr>
        <p:txBody>
          <a:bodyPr vert="horz"/>
          <a:lstStyle>
            <a:lvl1pPr algn="l" eaLnBrk="1" latinLnBrk="0" hangingPunct="1">
              <a:defRPr kumimoji="0" lang="fr-FR" sz="2000" b="0" cap="all" spc="150" baseline="0">
                <a:solidFill>
                  <a:schemeClr val="bg1"/>
                </a:solidFill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fr-FR"/>
          </a:p>
        </p:txBody>
      </p:sp>
      <p:sp>
        <p:nvSpPr>
          <p:cNvPr id="3" name="Rectangle 3"/>
          <p:cNvSpPr>
            <a:spLocks noGrp="1"/>
          </p:cNvSpPr>
          <p:nvPr>
            <p:ph type="dt" sz="half" idx="10"/>
          </p:nvPr>
        </p:nvSpPr>
        <p:spPr>
          <a:xfrm>
            <a:off x="228600" y="6477000"/>
            <a:ext cx="1600200" cy="304800"/>
          </a:xfrm>
        </p:spPr>
        <p:txBody>
          <a:bodyPr anchor="ctr"/>
          <a:lstStyle>
            <a:lvl1pPr algn="l" eaLnBrk="1" latinLnBrk="0" hangingPunct="1">
              <a:defRPr kumimoji="0" lang="fr-FR">
                <a:solidFill>
                  <a:srgbClr val="A0A0A0"/>
                </a:solidFill>
              </a:defRPr>
            </a:lvl1pPr>
            <a:extLst/>
          </a:lstStyle>
          <a:p>
            <a:r>
              <a:rPr lang="fr-FR" smtClean="0"/>
              <a:t>May 4, 2005</a:t>
            </a:r>
            <a:endParaRPr lang="fr-FR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11"/>
          </p:nvPr>
        </p:nvSpPr>
        <p:spPr>
          <a:xfrm>
            <a:off x="2705100" y="6477000"/>
            <a:ext cx="3733800" cy="304800"/>
          </a:xfrm>
        </p:spPr>
        <p:txBody>
          <a:bodyPr/>
          <a:lstStyle>
            <a:lvl1pPr eaLnBrk="1" latinLnBrk="0" hangingPunct="1">
              <a:defRPr kumimoji="0" lang="fr-FR">
                <a:solidFill>
                  <a:schemeClr val="bg1"/>
                </a:solidFill>
              </a:defRPr>
            </a:lvl1pPr>
            <a:extLst/>
          </a:lstStyle>
          <a:p>
            <a:r>
              <a:rPr lang="en-US" smtClean="0"/>
              <a:t>Session 6: Predictive microbiology</a:t>
            </a:r>
            <a:endParaRPr lang="fr-F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8051514" y="6477000"/>
            <a:ext cx="1021080" cy="304800"/>
          </a:xfrm>
        </p:spPr>
        <p:txBody>
          <a:bodyPr anchor="ctr"/>
          <a:lstStyle>
            <a:extLst/>
          </a:lstStyle>
          <a:p>
            <a:fld id="{0752D33B-1443-42D1-AF1B-E0FBB0A8503F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0" y="4645880"/>
            <a:ext cx="9144000" cy="27432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uniqu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fr-FR" smtClean="0"/>
              <a:t>Cliquez pour modifier le style du titre</a:t>
            </a:r>
            <a:endParaRPr/>
          </a:p>
        </p:txBody>
      </p:sp>
      <p:sp>
        <p:nvSpPr>
          <p:cNvPr id="19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80772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7" name="Rectangle 7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extLst/>
          </a:lstStyle>
          <a:p>
            <a:r>
              <a:rPr lang="fr-FR" smtClean="0"/>
              <a:t>May 4, 2005</a:t>
            </a:r>
            <a:endParaRPr lang="fr-FR"/>
          </a:p>
        </p:txBody>
      </p:sp>
      <p:sp>
        <p:nvSpPr>
          <p:cNvPr id="8" name="Rectangle 8"/>
          <p:cNvSpPr>
            <a:spLocks noGrp="1"/>
          </p:cNvSpPr>
          <p:nvPr>
            <p:ph type="sldNum" sz="quarter" idx="15"/>
          </p:nvPr>
        </p:nvSpPr>
        <p:spPr>
          <a:xfrm>
            <a:off x="8010556" y="6473952"/>
            <a:ext cx="990600" cy="304800"/>
          </a:xfrm>
        </p:spPr>
        <p:txBody>
          <a:bodyPr/>
          <a:lstStyle>
            <a:extLst/>
          </a:lstStyle>
          <a:p>
            <a:fld id="{0752D33B-1443-42D1-AF1B-E0FBB0A8503F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9" name="Rectangle 9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extLst/>
          </a:lstStyle>
          <a:p>
            <a:r>
              <a:rPr lang="en-US" smtClean="0"/>
              <a:t>Session 6: Predictive microbiology</a:t>
            </a:r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fr-FR" smtClean="0"/>
              <a:t>Cliquez pour modifier le style du titre</a:t>
            </a:r>
            <a:endParaRPr/>
          </a:p>
        </p:txBody>
      </p:sp>
      <p:sp>
        <p:nvSpPr>
          <p:cNvPr id="6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fr-FR" smtClean="0"/>
              <a:t>May 4, 2005</a:t>
            </a:r>
            <a:endParaRPr lang="fr-FR"/>
          </a:p>
        </p:txBody>
      </p:sp>
      <p:sp>
        <p:nvSpPr>
          <p:cNvPr id="8" name="Rectangle 8"/>
          <p:cNvSpPr>
            <a:spLocks noGrp="1"/>
          </p:cNvSpPr>
          <p:nvPr>
            <p:ph type="sldNum" sz="quarter" idx="11"/>
          </p:nvPr>
        </p:nvSpPr>
        <p:spPr>
          <a:xfrm>
            <a:off x="8081994" y="6473952"/>
            <a:ext cx="990600" cy="304800"/>
          </a:xfrm>
        </p:spPr>
        <p:txBody>
          <a:bodyPr/>
          <a:lstStyle>
            <a:extLst/>
          </a:lstStyle>
          <a:p>
            <a:fld id="{0752D33B-1443-42D1-AF1B-E0FBB0A8503F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9" name="Rectangle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extLst/>
          </a:lstStyle>
          <a:p>
            <a:r>
              <a:rPr lang="en-US" smtClean="0"/>
              <a:t>Session 6: Predictive microbiology</a:t>
            </a:r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po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  <a:extLst/>
          </a:lstStyle>
          <a:p>
            <a:pPr eaLnBrk="1" latinLnBrk="0" hangingPunct="1"/>
            <a:r>
              <a:rPr lang="fr-FR" smtClean="0"/>
              <a:t>Cliquez pour modifier le style du titre</a:t>
            </a:r>
            <a:endParaRPr/>
          </a:p>
        </p:txBody>
      </p:sp>
      <p:sp>
        <p:nvSpPr>
          <p:cNvPr id="8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0"/>
            <a:ext cx="8077200" cy="609600"/>
          </a:xfrm>
          <a:solidFill>
            <a:schemeClr val="accent6">
              <a:shade val="75000"/>
            </a:schemeClr>
          </a:solidFill>
        </p:spPr>
        <p:txBody>
          <a:bodyPr>
            <a:normAutofit/>
          </a:bodyPr>
          <a:lstStyle>
            <a:lvl1pPr eaLnBrk="1" latinLnBrk="0" hangingPunct="1">
              <a:defRPr kumimoji="0" lang="fr-FR" sz="180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 dirty="0"/>
              <a:t>Cliquez pour ajouter un titre</a:t>
            </a:r>
          </a:p>
        </p:txBody>
      </p:sp>
      <p:sp>
        <p:nvSpPr>
          <p:cNvPr id="11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8077200" cy="5638800"/>
          </a:xfrm>
        </p:spPr>
        <p:txBody>
          <a:bodyPr>
            <a:normAutofit/>
          </a:bodyPr>
          <a:lstStyle>
            <a:lvl1pPr>
              <a:buFontTx/>
              <a:buBlip>
                <a:blip r:embed="rId2"/>
              </a:buBlip>
              <a:defRPr sz="2000" b="1"/>
            </a:lvl1pPr>
            <a:lvl2pPr>
              <a:defRPr sz="2000" b="1"/>
            </a:lvl2pPr>
            <a:lvl3pPr>
              <a:defRPr sz="2000" b="1"/>
            </a:lvl3pPr>
            <a:lvl4pPr>
              <a:defRPr sz="2000" b="1"/>
            </a:lvl4pPr>
            <a:lvl5pPr>
              <a:defRPr sz="2000" b="1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dirty="0"/>
          </a:p>
        </p:txBody>
      </p:sp>
      <p:sp>
        <p:nvSpPr>
          <p:cNvPr id="9" name="Rectangle 9"/>
          <p:cNvSpPr>
            <a:spLocks noGrp="1"/>
          </p:cNvSpPr>
          <p:nvPr>
            <p:ph type="dt" sz="half" idx="16"/>
          </p:nvPr>
        </p:nvSpPr>
        <p:spPr>
          <a:xfrm>
            <a:off x="467544" y="6546676"/>
            <a:ext cx="1371600" cy="228600"/>
          </a:xfrm>
        </p:spPr>
        <p:txBody>
          <a:bodyPr/>
          <a:lstStyle>
            <a:extLst/>
          </a:lstStyle>
          <a:p>
            <a:r>
              <a:rPr lang="fr-FR" smtClean="0"/>
              <a:t>May 4, 2005</a:t>
            </a:r>
            <a:endParaRPr lang="fr-FR"/>
          </a:p>
        </p:txBody>
      </p:sp>
      <p:sp>
        <p:nvSpPr>
          <p:cNvPr id="10" name="Rectangle 10"/>
          <p:cNvSpPr>
            <a:spLocks noGrp="1"/>
          </p:cNvSpPr>
          <p:nvPr>
            <p:ph type="sldNum" sz="quarter" idx="17"/>
          </p:nvPr>
        </p:nvSpPr>
        <p:spPr>
          <a:xfrm>
            <a:off x="8010556" y="6508576"/>
            <a:ext cx="990600" cy="304800"/>
          </a:xfrm>
        </p:spPr>
        <p:txBody>
          <a:bodyPr/>
          <a:lstStyle>
            <a:extLst/>
          </a:lstStyle>
          <a:p>
            <a:fld id="{0752D33B-1443-42D1-AF1B-E0FBB0A8503F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2" name="Rectangle 12"/>
          <p:cNvSpPr>
            <a:spLocks noGrp="1"/>
          </p:cNvSpPr>
          <p:nvPr>
            <p:ph type="ftr" sz="quarter" idx="18"/>
          </p:nvPr>
        </p:nvSpPr>
        <p:spPr>
          <a:xfrm>
            <a:off x="2705100" y="6508576"/>
            <a:ext cx="3733800" cy="304800"/>
          </a:xfrm>
        </p:spPr>
        <p:txBody>
          <a:bodyPr/>
          <a:lstStyle>
            <a:extLst/>
          </a:lstStyle>
          <a:p>
            <a:r>
              <a:rPr lang="en-US" smtClean="0"/>
              <a:t>Session 6: Predictive microbiology</a:t>
            </a:r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os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fr-FR" smtClean="0"/>
              <a:t>Cliquez pour modifier le style du titre</a:t>
            </a:r>
            <a:endParaRPr/>
          </a:p>
        </p:txBody>
      </p:sp>
      <p:sp>
        <p:nvSpPr>
          <p:cNvPr id="31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9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56388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4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4416552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15" name="Rectangle 11"/>
          <p:cNvSpPr>
            <a:spLocks noGrp="1"/>
          </p:cNvSpPr>
          <p:nvPr>
            <p:ph sz="quarter" idx="17"/>
          </p:nvPr>
        </p:nvSpPr>
        <p:spPr>
          <a:xfrm>
            <a:off x="4416552" y="609600"/>
            <a:ext cx="3962400" cy="56388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3" name="Rectangle 13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extLst/>
          </a:lstStyle>
          <a:p>
            <a:r>
              <a:rPr lang="fr-FR" smtClean="0"/>
              <a:t>May 4, 2005</a:t>
            </a:r>
            <a:endParaRPr lang="fr-FR"/>
          </a:p>
        </p:txBody>
      </p:sp>
      <p:sp>
        <p:nvSpPr>
          <p:cNvPr id="16" name="Rectangle 16"/>
          <p:cNvSpPr>
            <a:spLocks noGrp="1"/>
          </p:cNvSpPr>
          <p:nvPr>
            <p:ph type="sldNum" sz="quarter" idx="19"/>
          </p:nvPr>
        </p:nvSpPr>
        <p:spPr>
          <a:xfrm>
            <a:off x="8081994" y="6473952"/>
            <a:ext cx="990600" cy="304800"/>
          </a:xfrm>
        </p:spPr>
        <p:txBody>
          <a:bodyPr/>
          <a:lstStyle>
            <a:extLst/>
          </a:lstStyle>
          <a:p>
            <a:fld id="{0752D33B-1443-42D1-AF1B-E0FBB0A8503F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7" name="Rectangle 17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extLst/>
          </a:lstStyle>
          <a:p>
            <a:r>
              <a:rPr lang="en-US" smtClean="0"/>
              <a:t>Session 6: Predictive microbiology</a:t>
            </a:r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oses : 2 Gauche, 1 Dro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fr-FR" smtClean="0"/>
              <a:t>Cliquez pour modifier le style du titre</a:t>
            </a:r>
            <a:endParaRPr/>
          </a:p>
        </p:txBody>
      </p:sp>
      <p:sp>
        <p:nvSpPr>
          <p:cNvPr id="9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18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5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3017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17" name="Rectangle 11"/>
          <p:cNvSpPr>
            <a:spLocks noGrp="1"/>
          </p:cNvSpPr>
          <p:nvPr>
            <p:ph sz="quarter" idx="17"/>
          </p:nvPr>
        </p:nvSpPr>
        <p:spPr>
          <a:xfrm>
            <a:off x="301752" y="3547872"/>
            <a:ext cx="3965448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20" name="Rectangle 8"/>
          <p:cNvSpPr>
            <a:spLocks noGrp="1"/>
          </p:cNvSpPr>
          <p:nvPr>
            <p:ph type="body" sz="quarter" idx="18" hasCustomPrompt="1"/>
          </p:nvPr>
        </p:nvSpPr>
        <p:spPr>
          <a:xfrm>
            <a:off x="4416552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21" name="Rectangle 11"/>
          <p:cNvSpPr>
            <a:spLocks noGrp="1"/>
          </p:cNvSpPr>
          <p:nvPr>
            <p:ph sz="quarter" idx="19"/>
          </p:nvPr>
        </p:nvSpPr>
        <p:spPr>
          <a:xfrm>
            <a:off x="4416552" y="609600"/>
            <a:ext cx="3962400" cy="56388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3" name="Rectangle 13"/>
          <p:cNvSpPr>
            <a:spLocks noGrp="1"/>
          </p:cNvSpPr>
          <p:nvPr>
            <p:ph type="dt" sz="half" idx="20"/>
          </p:nvPr>
        </p:nvSpPr>
        <p:spPr/>
        <p:txBody>
          <a:bodyPr/>
          <a:lstStyle>
            <a:extLst/>
          </a:lstStyle>
          <a:p>
            <a:r>
              <a:rPr lang="fr-FR" smtClean="0"/>
              <a:t>May 4, 2005</a:t>
            </a:r>
            <a:endParaRPr lang="fr-FR"/>
          </a:p>
        </p:txBody>
      </p:sp>
      <p:sp>
        <p:nvSpPr>
          <p:cNvPr id="19" name="Rectangle 19"/>
          <p:cNvSpPr>
            <a:spLocks noGrp="1"/>
          </p:cNvSpPr>
          <p:nvPr>
            <p:ph type="sldNum" sz="quarter" idx="21"/>
          </p:nvPr>
        </p:nvSpPr>
        <p:spPr>
          <a:xfrm>
            <a:off x="8081994" y="6473952"/>
            <a:ext cx="990600" cy="304800"/>
          </a:xfrm>
        </p:spPr>
        <p:txBody>
          <a:bodyPr/>
          <a:lstStyle>
            <a:extLst/>
          </a:lstStyle>
          <a:p>
            <a:fld id="{0752D33B-1443-42D1-AF1B-E0FBB0A8503F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22" name="Rectangle 22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extLst/>
          </a:lstStyle>
          <a:p>
            <a:r>
              <a:rPr lang="en-US" smtClean="0"/>
              <a:t>Session 6: Predictive microbiology</a:t>
            </a:r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oses : 1 Gauche, 2 Dro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fr-FR" smtClean="0"/>
              <a:t>Cliquez pour modifier le style du titre</a:t>
            </a:r>
            <a:endParaRPr/>
          </a:p>
        </p:txBody>
      </p:sp>
      <p:sp>
        <p:nvSpPr>
          <p:cNvPr id="13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14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56388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6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17" name="Rectangle 11"/>
          <p:cNvSpPr>
            <a:spLocks noGrp="1"/>
          </p:cNvSpPr>
          <p:nvPr>
            <p:ph sz="quarter" idx="17"/>
          </p:nvPr>
        </p:nvSpPr>
        <p:spPr>
          <a:xfrm>
            <a:off x="4419600" y="609600"/>
            <a:ext cx="3962400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9" name="Rectangle 8"/>
          <p:cNvSpPr>
            <a:spLocks noGrp="1"/>
          </p:cNvSpPr>
          <p:nvPr>
            <p:ph type="body" sz="quarter" idx="18" hasCustomPrompt="1"/>
          </p:nvPr>
        </p:nvSpPr>
        <p:spPr>
          <a:xfrm>
            <a:off x="44165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20" name="Rectangle 11"/>
          <p:cNvSpPr>
            <a:spLocks noGrp="1"/>
          </p:cNvSpPr>
          <p:nvPr>
            <p:ph sz="quarter" idx="19"/>
          </p:nvPr>
        </p:nvSpPr>
        <p:spPr>
          <a:xfrm>
            <a:off x="4416552" y="3547872"/>
            <a:ext cx="3965448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21" name="Rectangle 21"/>
          <p:cNvSpPr>
            <a:spLocks noGrp="1"/>
          </p:cNvSpPr>
          <p:nvPr>
            <p:ph type="dt" sz="half" idx="20"/>
          </p:nvPr>
        </p:nvSpPr>
        <p:spPr/>
        <p:txBody>
          <a:bodyPr/>
          <a:lstStyle>
            <a:extLst/>
          </a:lstStyle>
          <a:p>
            <a:r>
              <a:rPr lang="fr-FR" smtClean="0"/>
              <a:t>May 4, 2005</a:t>
            </a:r>
            <a:endParaRPr lang="fr-FR"/>
          </a:p>
        </p:txBody>
      </p:sp>
      <p:sp>
        <p:nvSpPr>
          <p:cNvPr id="22" name="Rectangle 22"/>
          <p:cNvSpPr>
            <a:spLocks noGrp="1"/>
          </p:cNvSpPr>
          <p:nvPr>
            <p:ph type="sldNum" sz="quarter" idx="21"/>
          </p:nvPr>
        </p:nvSpPr>
        <p:spPr>
          <a:xfrm>
            <a:off x="8081994" y="6473952"/>
            <a:ext cx="990600" cy="304800"/>
          </a:xfrm>
        </p:spPr>
        <p:txBody>
          <a:bodyPr/>
          <a:lstStyle>
            <a:extLst/>
          </a:lstStyle>
          <a:p>
            <a:fld id="{0752D33B-1443-42D1-AF1B-E0FBB0A8503F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23" name="Rectangle 23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extLst/>
          </a:lstStyle>
          <a:p>
            <a:r>
              <a:rPr lang="en-US" smtClean="0"/>
              <a:t>Session 6: Predictive microbiology</a:t>
            </a:r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0"/>
          <p:cNvSpPr/>
          <p:nvPr/>
        </p:nvSpPr>
        <p:spPr>
          <a:xfrm>
            <a:off x="8610600" y="0"/>
            <a:ext cx="533400" cy="6858000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8610600" y="381000"/>
            <a:ext cx="533400" cy="5867400"/>
          </a:xfrm>
          <a:prstGeom prst="rect">
            <a:avLst/>
          </a:prstGeom>
        </p:spPr>
        <p:txBody>
          <a:bodyPr vert="vert" anchor="ctr">
            <a:normAutofit/>
          </a:bodyPr>
          <a:lstStyle>
            <a:extLst/>
          </a:lstStyle>
          <a:p>
            <a:pPr eaLnBrk="1" latinLnBrk="0" hangingPunct="1"/>
            <a:r>
              <a:rPr kumimoji="0" lang="fr-FR" smtClean="0"/>
              <a:t>Cliquez pour modifier le style du titre</a:t>
            </a:r>
            <a:endParaRPr kumimoji="0" lang="en-US" smtClean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304800" y="381000"/>
            <a:ext cx="8077200" cy="58674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4" name="Rectangle 4"/>
          <p:cNvSpPr>
            <a:spLocks noGrp="1"/>
          </p:cNvSpPr>
          <p:nvPr>
            <p:ph type="dt" sz="half" idx="2"/>
          </p:nvPr>
        </p:nvSpPr>
        <p:spPr>
          <a:xfrm>
            <a:off x="7010400" y="76200"/>
            <a:ext cx="1371600" cy="228600"/>
          </a:xfrm>
          <a:prstGeom prst="rect">
            <a:avLst/>
          </a:prstGeom>
        </p:spPr>
        <p:txBody>
          <a:bodyPr vert="horz"/>
          <a:lstStyle>
            <a:lvl1pPr algn="ctr" eaLnBrk="1" latinLnBrk="0" hangingPunct="1">
              <a:defRPr kumimoji="0" lang="fr-FR" sz="1000">
                <a:solidFill>
                  <a:schemeClr val="tx1">
                    <a:tint val="65000"/>
                  </a:schemeClr>
                </a:solidFill>
              </a:defRPr>
            </a:lvl1pPr>
            <a:extLst/>
          </a:lstStyle>
          <a:p>
            <a:r>
              <a:rPr lang="fr-FR" smtClean="0"/>
              <a:t>May 4, 2005</a:t>
            </a:r>
            <a:endParaRPr lang="fr-FR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4"/>
          </p:nvPr>
        </p:nvSpPr>
        <p:spPr>
          <a:xfrm>
            <a:off x="6504432" y="6473952"/>
            <a:ext cx="990600" cy="304800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lang="fr-FR" sz="1000"/>
            </a:lvl1pPr>
            <a:extLst/>
          </a:lstStyle>
          <a:p>
            <a:fld id="{0752D33B-1443-42D1-AF1B-E0FBB0A8503F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76200" cy="6858000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12" name="Rectangle 12"/>
          <p:cNvSpPr>
            <a:spLocks noGrp="1"/>
          </p:cNvSpPr>
          <p:nvPr>
            <p:ph type="ftr" sz="quarter" idx="3"/>
          </p:nvPr>
        </p:nvSpPr>
        <p:spPr>
          <a:xfrm>
            <a:off x="2705100" y="6477000"/>
            <a:ext cx="3733800" cy="3048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lang="fr-FR" sz="1000">
                <a:solidFill>
                  <a:sysClr val="windowText" lastClr="000000"/>
                </a:solidFill>
              </a:defRPr>
            </a:lvl1pPr>
            <a:extLst/>
          </a:lstStyle>
          <a:p>
            <a:r>
              <a:rPr lang="en-US" smtClean="0"/>
              <a:t>Session 6: Predictive microbiology</a:t>
            </a:r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9" r:id="rId18"/>
    <p:sldLayoutId id="2147483680" r:id="rId19"/>
    <p:sldLayoutId id="2147483681" r:id="rId20"/>
    <p:sldLayoutId id="2147483682" r:id="rId21"/>
    <p:sldLayoutId id="2147483683" r:id="rId22"/>
    <p:sldLayoutId id="2147483684" r:id="rId23"/>
    <p:sldLayoutId id="2147483685" r:id="rId24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lang="fr-FR" sz="2400" cap="small" spc="0" baseline="0">
          <a:solidFill>
            <a:schemeClr val="bg1"/>
          </a:solidFill>
          <a:latin typeface="+mj-lt"/>
          <a:ea typeface="+mj-ea"/>
          <a:cs typeface="+mj-cs"/>
        </a:defRPr>
      </a:lvl1pPr>
      <a:extLst/>
    </p:titleStyle>
    <p:bodyStyle>
      <a:lvl1pPr marL="0" marR="0" indent="0" algn="l" rtl="0" eaLnBrk="1" latinLnBrk="0" hangingPunct="1">
        <a:spcBef>
          <a:spcPct val="20000"/>
        </a:spcBef>
        <a:buFontTx/>
        <a:buNone/>
        <a:defRPr kumimoji="0" lang="fr-FR" sz="1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FontTx/>
        <a:buNone/>
        <a:defRPr kumimoji="0" lang="fr-FR" sz="11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FontTx/>
        <a:buNone/>
        <a:defRPr kumimoji="0" lang="fr-FR" sz="11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FontTx/>
        <a:buNone/>
        <a:defRPr kumimoji="0" lang="fr-FR" sz="11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FontTx/>
        <a:buNone/>
        <a:defRPr kumimoji="0" lang="fr-FR" sz="11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har char="•"/>
        <a:defRPr kumimoji="0" lang="fr-FR"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har char="•"/>
        <a:defRPr kumimoji="0" lang="fr-FR"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har char="•"/>
        <a:defRPr kumimoji="0" lang="fr-FR"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har char="•"/>
        <a:defRPr kumimoji="0" lang="fr-FR" sz="20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lang="fr-FR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lang="fr-FR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lang="fr-FR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lang="fr-FR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lang="fr-FR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lang="fr-FR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lang="fr-FR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lang="fr-FR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lang="fr-FR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Relationship Id="rId9" Type="http://schemas.openxmlformats.org/officeDocument/2006/relationships/oleObject" Target="../embeddings/oleObject11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3.bin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4.wm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6.v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7.v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8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slideLayout" Target="../slideLayouts/slideLayout23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0.v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1.v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24.bin"/><Relationship Id="rId5" Type="http://schemas.openxmlformats.org/officeDocument/2006/relationships/oleObject" Target="../embeddings/oleObject23.bin"/><Relationship Id="rId4" Type="http://schemas.openxmlformats.org/officeDocument/2006/relationships/oleObject" Target="../embeddings/oleObject22.bin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14282" y="3687688"/>
            <a:ext cx="8174142" cy="533400"/>
          </a:xfrm>
        </p:spPr>
        <p:txBody>
          <a:bodyPr>
            <a:noAutofit/>
          </a:bodyPr>
          <a:lstStyle/>
          <a:p>
            <a:r>
              <a:rPr lang="en-GB" sz="2800" b="1" dirty="0" smtClean="0"/>
              <a:t>Examples of Existing modelling tools for tracking </a:t>
            </a:r>
            <a:r>
              <a:rPr lang="en-GB" sz="2800" b="1" i="1" dirty="0" smtClean="0"/>
              <a:t>Microbial hazards in food </a:t>
            </a:r>
            <a:r>
              <a:rPr lang="en-GB" sz="2800" b="1" dirty="0" smtClean="0"/>
              <a:t>chain</a:t>
            </a:r>
            <a:r>
              <a:rPr lang="fr-FR" sz="2800" b="1" dirty="0" smtClean="0"/>
              <a:t/>
            </a:r>
            <a:br>
              <a:rPr lang="fr-FR" sz="2800" b="1" dirty="0" smtClean="0"/>
            </a:br>
            <a:endParaRPr lang="fr-FR" sz="28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28600" y="4706112"/>
            <a:ext cx="4775448" cy="508838"/>
          </a:xfrm>
        </p:spPr>
        <p:txBody>
          <a:bodyPr/>
          <a:lstStyle/>
          <a:p>
            <a:r>
              <a:rPr lang="fr-FR" dirty="0" smtClean="0"/>
              <a:t>Moez SANAA &amp; Ewen TODD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101231" y="0"/>
            <a:ext cx="8399991" cy="6599238"/>
            <a:chOff x="928" y="0"/>
            <a:chExt cx="4708" cy="3816"/>
          </a:xfrm>
        </p:grpSpPr>
        <p:sp>
          <p:nvSpPr>
            <p:cNvPr id="117763" name="Rectangle 3"/>
            <p:cNvSpPr>
              <a:spLocks noChangeArrowheads="1"/>
            </p:cNvSpPr>
            <p:nvPr/>
          </p:nvSpPr>
          <p:spPr bwMode="auto">
            <a:xfrm>
              <a:off x="1112" y="0"/>
              <a:ext cx="4524" cy="3813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  <a:cs typeface="+mn-cs"/>
              </a:endParaRPr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928" y="164"/>
              <a:ext cx="4046" cy="3652"/>
              <a:chOff x="934" y="317"/>
              <a:chExt cx="4046" cy="3652"/>
            </a:xfrm>
          </p:grpSpPr>
          <p:sp>
            <p:nvSpPr>
              <p:cNvPr id="48136" name="Freeform 5"/>
              <p:cNvSpPr>
                <a:spLocks/>
              </p:cNvSpPr>
              <p:nvPr/>
            </p:nvSpPr>
            <p:spPr bwMode="auto">
              <a:xfrm>
                <a:off x="3184" y="524"/>
                <a:ext cx="1689" cy="662"/>
              </a:xfrm>
              <a:custGeom>
                <a:avLst/>
                <a:gdLst>
                  <a:gd name="T0" fmla="*/ 32 w 2673"/>
                  <a:gd name="T1" fmla="*/ 992 h 993"/>
                  <a:gd name="T2" fmla="*/ 80 w 2673"/>
                  <a:gd name="T3" fmla="*/ 976 h 993"/>
                  <a:gd name="T4" fmla="*/ 128 w 2673"/>
                  <a:gd name="T5" fmla="*/ 976 h 993"/>
                  <a:gd name="T6" fmla="*/ 176 w 2673"/>
                  <a:gd name="T7" fmla="*/ 976 h 993"/>
                  <a:gd name="T8" fmla="*/ 224 w 2673"/>
                  <a:gd name="T9" fmla="*/ 960 h 993"/>
                  <a:gd name="T10" fmla="*/ 272 w 2673"/>
                  <a:gd name="T11" fmla="*/ 944 h 993"/>
                  <a:gd name="T12" fmla="*/ 320 w 2673"/>
                  <a:gd name="T13" fmla="*/ 928 h 993"/>
                  <a:gd name="T14" fmla="*/ 368 w 2673"/>
                  <a:gd name="T15" fmla="*/ 912 h 993"/>
                  <a:gd name="T16" fmla="*/ 416 w 2673"/>
                  <a:gd name="T17" fmla="*/ 896 h 993"/>
                  <a:gd name="T18" fmla="*/ 464 w 2673"/>
                  <a:gd name="T19" fmla="*/ 864 h 993"/>
                  <a:gd name="T20" fmla="*/ 512 w 2673"/>
                  <a:gd name="T21" fmla="*/ 832 h 993"/>
                  <a:gd name="T22" fmla="*/ 560 w 2673"/>
                  <a:gd name="T23" fmla="*/ 800 h 993"/>
                  <a:gd name="T24" fmla="*/ 608 w 2673"/>
                  <a:gd name="T25" fmla="*/ 768 h 993"/>
                  <a:gd name="T26" fmla="*/ 656 w 2673"/>
                  <a:gd name="T27" fmla="*/ 736 h 993"/>
                  <a:gd name="T28" fmla="*/ 704 w 2673"/>
                  <a:gd name="T29" fmla="*/ 704 h 993"/>
                  <a:gd name="T30" fmla="*/ 752 w 2673"/>
                  <a:gd name="T31" fmla="*/ 672 h 993"/>
                  <a:gd name="T32" fmla="*/ 800 w 2673"/>
                  <a:gd name="T33" fmla="*/ 640 h 993"/>
                  <a:gd name="T34" fmla="*/ 848 w 2673"/>
                  <a:gd name="T35" fmla="*/ 592 h 993"/>
                  <a:gd name="T36" fmla="*/ 896 w 2673"/>
                  <a:gd name="T37" fmla="*/ 560 h 993"/>
                  <a:gd name="T38" fmla="*/ 944 w 2673"/>
                  <a:gd name="T39" fmla="*/ 528 h 993"/>
                  <a:gd name="T40" fmla="*/ 992 w 2673"/>
                  <a:gd name="T41" fmla="*/ 496 h 993"/>
                  <a:gd name="T42" fmla="*/ 1040 w 2673"/>
                  <a:gd name="T43" fmla="*/ 448 h 993"/>
                  <a:gd name="T44" fmla="*/ 1088 w 2673"/>
                  <a:gd name="T45" fmla="*/ 416 h 993"/>
                  <a:gd name="T46" fmla="*/ 1136 w 2673"/>
                  <a:gd name="T47" fmla="*/ 384 h 993"/>
                  <a:gd name="T48" fmla="*/ 1184 w 2673"/>
                  <a:gd name="T49" fmla="*/ 368 h 993"/>
                  <a:gd name="T50" fmla="*/ 1232 w 2673"/>
                  <a:gd name="T51" fmla="*/ 336 h 993"/>
                  <a:gd name="T52" fmla="*/ 1280 w 2673"/>
                  <a:gd name="T53" fmla="*/ 304 h 993"/>
                  <a:gd name="T54" fmla="*/ 1328 w 2673"/>
                  <a:gd name="T55" fmla="*/ 288 h 993"/>
                  <a:gd name="T56" fmla="*/ 1376 w 2673"/>
                  <a:gd name="T57" fmla="*/ 256 h 993"/>
                  <a:gd name="T58" fmla="*/ 1424 w 2673"/>
                  <a:gd name="T59" fmla="*/ 240 h 993"/>
                  <a:gd name="T60" fmla="*/ 1472 w 2673"/>
                  <a:gd name="T61" fmla="*/ 208 h 993"/>
                  <a:gd name="T62" fmla="*/ 1520 w 2673"/>
                  <a:gd name="T63" fmla="*/ 192 h 993"/>
                  <a:gd name="T64" fmla="*/ 1568 w 2673"/>
                  <a:gd name="T65" fmla="*/ 176 h 993"/>
                  <a:gd name="T66" fmla="*/ 1616 w 2673"/>
                  <a:gd name="T67" fmla="*/ 160 h 993"/>
                  <a:gd name="T68" fmla="*/ 1664 w 2673"/>
                  <a:gd name="T69" fmla="*/ 144 h 993"/>
                  <a:gd name="T70" fmla="*/ 1712 w 2673"/>
                  <a:gd name="T71" fmla="*/ 128 h 993"/>
                  <a:gd name="T72" fmla="*/ 1760 w 2673"/>
                  <a:gd name="T73" fmla="*/ 112 h 993"/>
                  <a:gd name="T74" fmla="*/ 1808 w 2673"/>
                  <a:gd name="T75" fmla="*/ 112 h 993"/>
                  <a:gd name="T76" fmla="*/ 1856 w 2673"/>
                  <a:gd name="T77" fmla="*/ 96 h 993"/>
                  <a:gd name="T78" fmla="*/ 1904 w 2673"/>
                  <a:gd name="T79" fmla="*/ 80 h 993"/>
                  <a:gd name="T80" fmla="*/ 1952 w 2673"/>
                  <a:gd name="T81" fmla="*/ 80 h 993"/>
                  <a:gd name="T82" fmla="*/ 2000 w 2673"/>
                  <a:gd name="T83" fmla="*/ 64 h 993"/>
                  <a:gd name="T84" fmla="*/ 2048 w 2673"/>
                  <a:gd name="T85" fmla="*/ 64 h 993"/>
                  <a:gd name="T86" fmla="*/ 2096 w 2673"/>
                  <a:gd name="T87" fmla="*/ 48 h 993"/>
                  <a:gd name="T88" fmla="*/ 2144 w 2673"/>
                  <a:gd name="T89" fmla="*/ 48 h 993"/>
                  <a:gd name="T90" fmla="*/ 2192 w 2673"/>
                  <a:gd name="T91" fmla="*/ 48 h 993"/>
                  <a:gd name="T92" fmla="*/ 2240 w 2673"/>
                  <a:gd name="T93" fmla="*/ 32 h 993"/>
                  <a:gd name="T94" fmla="*/ 2288 w 2673"/>
                  <a:gd name="T95" fmla="*/ 32 h 993"/>
                  <a:gd name="T96" fmla="*/ 2336 w 2673"/>
                  <a:gd name="T97" fmla="*/ 32 h 993"/>
                  <a:gd name="T98" fmla="*/ 2384 w 2673"/>
                  <a:gd name="T99" fmla="*/ 16 h 993"/>
                  <a:gd name="T100" fmla="*/ 2432 w 2673"/>
                  <a:gd name="T101" fmla="*/ 16 h 993"/>
                  <a:gd name="T102" fmla="*/ 2480 w 2673"/>
                  <a:gd name="T103" fmla="*/ 16 h 993"/>
                  <a:gd name="T104" fmla="*/ 2528 w 2673"/>
                  <a:gd name="T105" fmla="*/ 16 h 993"/>
                  <a:gd name="T106" fmla="*/ 2576 w 2673"/>
                  <a:gd name="T107" fmla="*/ 16 h 993"/>
                  <a:gd name="T108" fmla="*/ 2624 w 2673"/>
                  <a:gd name="T109" fmla="*/ 0 h 993"/>
                  <a:gd name="T110" fmla="*/ 2672 w 2673"/>
                  <a:gd name="T111" fmla="*/ 0 h 993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2673"/>
                  <a:gd name="T169" fmla="*/ 0 h 993"/>
                  <a:gd name="T170" fmla="*/ 2673 w 2673"/>
                  <a:gd name="T171" fmla="*/ 993 h 993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2673" h="993">
                    <a:moveTo>
                      <a:pt x="0" y="992"/>
                    </a:moveTo>
                    <a:lnTo>
                      <a:pt x="16" y="992"/>
                    </a:lnTo>
                    <a:lnTo>
                      <a:pt x="32" y="992"/>
                    </a:lnTo>
                    <a:lnTo>
                      <a:pt x="48" y="992"/>
                    </a:lnTo>
                    <a:lnTo>
                      <a:pt x="64" y="992"/>
                    </a:lnTo>
                    <a:lnTo>
                      <a:pt x="80" y="976"/>
                    </a:lnTo>
                    <a:lnTo>
                      <a:pt x="96" y="976"/>
                    </a:lnTo>
                    <a:lnTo>
                      <a:pt x="112" y="976"/>
                    </a:lnTo>
                    <a:lnTo>
                      <a:pt x="128" y="976"/>
                    </a:lnTo>
                    <a:lnTo>
                      <a:pt x="144" y="976"/>
                    </a:lnTo>
                    <a:lnTo>
                      <a:pt x="160" y="976"/>
                    </a:lnTo>
                    <a:lnTo>
                      <a:pt x="176" y="976"/>
                    </a:lnTo>
                    <a:lnTo>
                      <a:pt x="192" y="960"/>
                    </a:lnTo>
                    <a:lnTo>
                      <a:pt x="208" y="960"/>
                    </a:lnTo>
                    <a:lnTo>
                      <a:pt x="224" y="960"/>
                    </a:lnTo>
                    <a:lnTo>
                      <a:pt x="240" y="960"/>
                    </a:lnTo>
                    <a:lnTo>
                      <a:pt x="256" y="944"/>
                    </a:lnTo>
                    <a:lnTo>
                      <a:pt x="272" y="944"/>
                    </a:lnTo>
                    <a:lnTo>
                      <a:pt x="288" y="944"/>
                    </a:lnTo>
                    <a:lnTo>
                      <a:pt x="304" y="928"/>
                    </a:lnTo>
                    <a:lnTo>
                      <a:pt x="320" y="928"/>
                    </a:lnTo>
                    <a:lnTo>
                      <a:pt x="336" y="928"/>
                    </a:lnTo>
                    <a:lnTo>
                      <a:pt x="352" y="912"/>
                    </a:lnTo>
                    <a:lnTo>
                      <a:pt x="368" y="912"/>
                    </a:lnTo>
                    <a:lnTo>
                      <a:pt x="384" y="912"/>
                    </a:lnTo>
                    <a:lnTo>
                      <a:pt x="400" y="896"/>
                    </a:lnTo>
                    <a:lnTo>
                      <a:pt x="416" y="896"/>
                    </a:lnTo>
                    <a:lnTo>
                      <a:pt x="432" y="880"/>
                    </a:lnTo>
                    <a:lnTo>
                      <a:pt x="448" y="880"/>
                    </a:lnTo>
                    <a:lnTo>
                      <a:pt x="464" y="864"/>
                    </a:lnTo>
                    <a:lnTo>
                      <a:pt x="480" y="848"/>
                    </a:lnTo>
                    <a:lnTo>
                      <a:pt x="496" y="848"/>
                    </a:lnTo>
                    <a:lnTo>
                      <a:pt x="512" y="832"/>
                    </a:lnTo>
                    <a:lnTo>
                      <a:pt x="528" y="832"/>
                    </a:lnTo>
                    <a:lnTo>
                      <a:pt x="544" y="816"/>
                    </a:lnTo>
                    <a:lnTo>
                      <a:pt x="560" y="800"/>
                    </a:lnTo>
                    <a:lnTo>
                      <a:pt x="576" y="800"/>
                    </a:lnTo>
                    <a:lnTo>
                      <a:pt x="592" y="784"/>
                    </a:lnTo>
                    <a:lnTo>
                      <a:pt x="608" y="768"/>
                    </a:lnTo>
                    <a:lnTo>
                      <a:pt x="624" y="768"/>
                    </a:lnTo>
                    <a:lnTo>
                      <a:pt x="640" y="752"/>
                    </a:lnTo>
                    <a:lnTo>
                      <a:pt x="656" y="736"/>
                    </a:lnTo>
                    <a:lnTo>
                      <a:pt x="672" y="736"/>
                    </a:lnTo>
                    <a:lnTo>
                      <a:pt x="688" y="720"/>
                    </a:lnTo>
                    <a:lnTo>
                      <a:pt x="704" y="704"/>
                    </a:lnTo>
                    <a:lnTo>
                      <a:pt x="720" y="688"/>
                    </a:lnTo>
                    <a:lnTo>
                      <a:pt x="736" y="688"/>
                    </a:lnTo>
                    <a:lnTo>
                      <a:pt x="752" y="672"/>
                    </a:lnTo>
                    <a:lnTo>
                      <a:pt x="768" y="656"/>
                    </a:lnTo>
                    <a:lnTo>
                      <a:pt x="784" y="640"/>
                    </a:lnTo>
                    <a:lnTo>
                      <a:pt x="800" y="640"/>
                    </a:lnTo>
                    <a:lnTo>
                      <a:pt x="816" y="624"/>
                    </a:lnTo>
                    <a:lnTo>
                      <a:pt x="832" y="608"/>
                    </a:lnTo>
                    <a:lnTo>
                      <a:pt x="848" y="592"/>
                    </a:lnTo>
                    <a:lnTo>
                      <a:pt x="864" y="592"/>
                    </a:lnTo>
                    <a:lnTo>
                      <a:pt x="880" y="576"/>
                    </a:lnTo>
                    <a:lnTo>
                      <a:pt x="896" y="560"/>
                    </a:lnTo>
                    <a:lnTo>
                      <a:pt x="912" y="544"/>
                    </a:lnTo>
                    <a:lnTo>
                      <a:pt x="928" y="544"/>
                    </a:lnTo>
                    <a:lnTo>
                      <a:pt x="944" y="528"/>
                    </a:lnTo>
                    <a:lnTo>
                      <a:pt x="960" y="512"/>
                    </a:lnTo>
                    <a:lnTo>
                      <a:pt x="976" y="496"/>
                    </a:lnTo>
                    <a:lnTo>
                      <a:pt x="992" y="496"/>
                    </a:lnTo>
                    <a:lnTo>
                      <a:pt x="1008" y="480"/>
                    </a:lnTo>
                    <a:lnTo>
                      <a:pt x="1024" y="464"/>
                    </a:lnTo>
                    <a:lnTo>
                      <a:pt x="1040" y="448"/>
                    </a:lnTo>
                    <a:lnTo>
                      <a:pt x="1056" y="448"/>
                    </a:lnTo>
                    <a:lnTo>
                      <a:pt x="1072" y="432"/>
                    </a:lnTo>
                    <a:lnTo>
                      <a:pt x="1088" y="416"/>
                    </a:lnTo>
                    <a:lnTo>
                      <a:pt x="1104" y="416"/>
                    </a:lnTo>
                    <a:lnTo>
                      <a:pt x="1120" y="400"/>
                    </a:lnTo>
                    <a:lnTo>
                      <a:pt x="1136" y="384"/>
                    </a:lnTo>
                    <a:lnTo>
                      <a:pt x="1152" y="384"/>
                    </a:lnTo>
                    <a:lnTo>
                      <a:pt x="1168" y="368"/>
                    </a:lnTo>
                    <a:lnTo>
                      <a:pt x="1184" y="368"/>
                    </a:lnTo>
                    <a:lnTo>
                      <a:pt x="1200" y="352"/>
                    </a:lnTo>
                    <a:lnTo>
                      <a:pt x="1216" y="336"/>
                    </a:lnTo>
                    <a:lnTo>
                      <a:pt x="1232" y="336"/>
                    </a:lnTo>
                    <a:lnTo>
                      <a:pt x="1248" y="320"/>
                    </a:lnTo>
                    <a:lnTo>
                      <a:pt x="1264" y="320"/>
                    </a:lnTo>
                    <a:lnTo>
                      <a:pt x="1280" y="304"/>
                    </a:lnTo>
                    <a:lnTo>
                      <a:pt x="1296" y="304"/>
                    </a:lnTo>
                    <a:lnTo>
                      <a:pt x="1312" y="288"/>
                    </a:lnTo>
                    <a:lnTo>
                      <a:pt x="1328" y="288"/>
                    </a:lnTo>
                    <a:lnTo>
                      <a:pt x="1344" y="272"/>
                    </a:lnTo>
                    <a:lnTo>
                      <a:pt x="1360" y="272"/>
                    </a:lnTo>
                    <a:lnTo>
                      <a:pt x="1376" y="256"/>
                    </a:lnTo>
                    <a:lnTo>
                      <a:pt x="1392" y="256"/>
                    </a:lnTo>
                    <a:lnTo>
                      <a:pt x="1408" y="240"/>
                    </a:lnTo>
                    <a:lnTo>
                      <a:pt x="1424" y="240"/>
                    </a:lnTo>
                    <a:lnTo>
                      <a:pt x="1440" y="224"/>
                    </a:lnTo>
                    <a:lnTo>
                      <a:pt x="1456" y="224"/>
                    </a:lnTo>
                    <a:lnTo>
                      <a:pt x="1472" y="208"/>
                    </a:lnTo>
                    <a:lnTo>
                      <a:pt x="1488" y="208"/>
                    </a:lnTo>
                    <a:lnTo>
                      <a:pt x="1504" y="208"/>
                    </a:lnTo>
                    <a:lnTo>
                      <a:pt x="1520" y="192"/>
                    </a:lnTo>
                    <a:lnTo>
                      <a:pt x="1536" y="192"/>
                    </a:lnTo>
                    <a:lnTo>
                      <a:pt x="1552" y="176"/>
                    </a:lnTo>
                    <a:lnTo>
                      <a:pt x="1568" y="176"/>
                    </a:lnTo>
                    <a:lnTo>
                      <a:pt x="1584" y="176"/>
                    </a:lnTo>
                    <a:lnTo>
                      <a:pt x="1600" y="160"/>
                    </a:lnTo>
                    <a:lnTo>
                      <a:pt x="1616" y="160"/>
                    </a:lnTo>
                    <a:lnTo>
                      <a:pt x="1632" y="160"/>
                    </a:lnTo>
                    <a:lnTo>
                      <a:pt x="1648" y="144"/>
                    </a:lnTo>
                    <a:lnTo>
                      <a:pt x="1664" y="144"/>
                    </a:lnTo>
                    <a:lnTo>
                      <a:pt x="1680" y="144"/>
                    </a:lnTo>
                    <a:lnTo>
                      <a:pt x="1696" y="128"/>
                    </a:lnTo>
                    <a:lnTo>
                      <a:pt x="1712" y="128"/>
                    </a:lnTo>
                    <a:lnTo>
                      <a:pt x="1728" y="128"/>
                    </a:lnTo>
                    <a:lnTo>
                      <a:pt x="1744" y="128"/>
                    </a:lnTo>
                    <a:lnTo>
                      <a:pt x="1760" y="112"/>
                    </a:lnTo>
                    <a:lnTo>
                      <a:pt x="1776" y="112"/>
                    </a:lnTo>
                    <a:lnTo>
                      <a:pt x="1792" y="112"/>
                    </a:lnTo>
                    <a:lnTo>
                      <a:pt x="1808" y="112"/>
                    </a:lnTo>
                    <a:lnTo>
                      <a:pt x="1824" y="96"/>
                    </a:lnTo>
                    <a:lnTo>
                      <a:pt x="1840" y="96"/>
                    </a:lnTo>
                    <a:lnTo>
                      <a:pt x="1856" y="96"/>
                    </a:lnTo>
                    <a:lnTo>
                      <a:pt x="1872" y="96"/>
                    </a:lnTo>
                    <a:lnTo>
                      <a:pt x="1888" y="96"/>
                    </a:lnTo>
                    <a:lnTo>
                      <a:pt x="1904" y="80"/>
                    </a:lnTo>
                    <a:lnTo>
                      <a:pt x="1920" y="80"/>
                    </a:lnTo>
                    <a:lnTo>
                      <a:pt x="1936" y="80"/>
                    </a:lnTo>
                    <a:lnTo>
                      <a:pt x="1952" y="80"/>
                    </a:lnTo>
                    <a:lnTo>
                      <a:pt x="1968" y="80"/>
                    </a:lnTo>
                    <a:lnTo>
                      <a:pt x="1984" y="64"/>
                    </a:lnTo>
                    <a:lnTo>
                      <a:pt x="2000" y="64"/>
                    </a:lnTo>
                    <a:lnTo>
                      <a:pt x="2016" y="64"/>
                    </a:lnTo>
                    <a:lnTo>
                      <a:pt x="2032" y="64"/>
                    </a:lnTo>
                    <a:lnTo>
                      <a:pt x="2048" y="64"/>
                    </a:lnTo>
                    <a:lnTo>
                      <a:pt x="2064" y="64"/>
                    </a:lnTo>
                    <a:lnTo>
                      <a:pt x="2080" y="48"/>
                    </a:lnTo>
                    <a:lnTo>
                      <a:pt x="2096" y="48"/>
                    </a:lnTo>
                    <a:lnTo>
                      <a:pt x="2112" y="48"/>
                    </a:lnTo>
                    <a:lnTo>
                      <a:pt x="2128" y="48"/>
                    </a:lnTo>
                    <a:lnTo>
                      <a:pt x="2144" y="48"/>
                    </a:lnTo>
                    <a:lnTo>
                      <a:pt x="2160" y="48"/>
                    </a:lnTo>
                    <a:lnTo>
                      <a:pt x="2176" y="48"/>
                    </a:lnTo>
                    <a:lnTo>
                      <a:pt x="2192" y="48"/>
                    </a:lnTo>
                    <a:lnTo>
                      <a:pt x="2208" y="32"/>
                    </a:lnTo>
                    <a:lnTo>
                      <a:pt x="2224" y="32"/>
                    </a:lnTo>
                    <a:lnTo>
                      <a:pt x="2240" y="32"/>
                    </a:lnTo>
                    <a:lnTo>
                      <a:pt x="2256" y="32"/>
                    </a:lnTo>
                    <a:lnTo>
                      <a:pt x="2272" y="32"/>
                    </a:lnTo>
                    <a:lnTo>
                      <a:pt x="2288" y="32"/>
                    </a:lnTo>
                    <a:lnTo>
                      <a:pt x="2304" y="32"/>
                    </a:lnTo>
                    <a:lnTo>
                      <a:pt x="2320" y="32"/>
                    </a:lnTo>
                    <a:lnTo>
                      <a:pt x="2336" y="32"/>
                    </a:lnTo>
                    <a:lnTo>
                      <a:pt x="2352" y="32"/>
                    </a:lnTo>
                    <a:lnTo>
                      <a:pt x="2368" y="32"/>
                    </a:lnTo>
                    <a:lnTo>
                      <a:pt x="2384" y="16"/>
                    </a:lnTo>
                    <a:lnTo>
                      <a:pt x="2400" y="16"/>
                    </a:lnTo>
                    <a:lnTo>
                      <a:pt x="2416" y="16"/>
                    </a:lnTo>
                    <a:lnTo>
                      <a:pt x="2432" y="16"/>
                    </a:lnTo>
                    <a:lnTo>
                      <a:pt x="2448" y="16"/>
                    </a:lnTo>
                    <a:lnTo>
                      <a:pt x="2464" y="16"/>
                    </a:lnTo>
                    <a:lnTo>
                      <a:pt x="2480" y="16"/>
                    </a:lnTo>
                    <a:lnTo>
                      <a:pt x="2496" y="16"/>
                    </a:lnTo>
                    <a:lnTo>
                      <a:pt x="2512" y="16"/>
                    </a:lnTo>
                    <a:lnTo>
                      <a:pt x="2528" y="16"/>
                    </a:lnTo>
                    <a:lnTo>
                      <a:pt x="2544" y="16"/>
                    </a:lnTo>
                    <a:lnTo>
                      <a:pt x="2560" y="16"/>
                    </a:lnTo>
                    <a:lnTo>
                      <a:pt x="2576" y="16"/>
                    </a:lnTo>
                    <a:lnTo>
                      <a:pt x="2592" y="16"/>
                    </a:lnTo>
                    <a:lnTo>
                      <a:pt x="2608" y="16"/>
                    </a:lnTo>
                    <a:lnTo>
                      <a:pt x="2624" y="0"/>
                    </a:lnTo>
                    <a:lnTo>
                      <a:pt x="2640" y="0"/>
                    </a:lnTo>
                    <a:lnTo>
                      <a:pt x="2656" y="0"/>
                    </a:lnTo>
                    <a:lnTo>
                      <a:pt x="2672" y="0"/>
                    </a:lnTo>
                  </a:path>
                </a:pathLst>
              </a:custGeom>
              <a:noFill/>
              <a:ln w="12700" cap="rnd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137" name="Freeform 6"/>
              <p:cNvSpPr>
                <a:spLocks/>
              </p:cNvSpPr>
              <p:nvPr/>
            </p:nvSpPr>
            <p:spPr bwMode="auto">
              <a:xfrm>
                <a:off x="1166" y="427"/>
                <a:ext cx="1233" cy="740"/>
              </a:xfrm>
              <a:custGeom>
                <a:avLst/>
                <a:gdLst>
                  <a:gd name="T0" fmla="*/ 16 w 1953"/>
                  <a:gd name="T1" fmla="*/ 1110 h 1111"/>
                  <a:gd name="T2" fmla="*/ 47 w 1953"/>
                  <a:gd name="T3" fmla="*/ 1110 h 1111"/>
                  <a:gd name="T4" fmla="*/ 78 w 1953"/>
                  <a:gd name="T5" fmla="*/ 1110 h 1111"/>
                  <a:gd name="T6" fmla="*/ 109 w 1953"/>
                  <a:gd name="T7" fmla="*/ 1110 h 1111"/>
                  <a:gd name="T8" fmla="*/ 141 w 1953"/>
                  <a:gd name="T9" fmla="*/ 1110 h 1111"/>
                  <a:gd name="T10" fmla="*/ 172 w 1953"/>
                  <a:gd name="T11" fmla="*/ 1110 h 1111"/>
                  <a:gd name="T12" fmla="*/ 203 w 1953"/>
                  <a:gd name="T13" fmla="*/ 1110 h 1111"/>
                  <a:gd name="T14" fmla="*/ 234 w 1953"/>
                  <a:gd name="T15" fmla="*/ 1110 h 1111"/>
                  <a:gd name="T16" fmla="*/ 265 w 1953"/>
                  <a:gd name="T17" fmla="*/ 1110 h 1111"/>
                  <a:gd name="T18" fmla="*/ 297 w 1953"/>
                  <a:gd name="T19" fmla="*/ 1094 h 1111"/>
                  <a:gd name="T20" fmla="*/ 328 w 1953"/>
                  <a:gd name="T21" fmla="*/ 1063 h 1111"/>
                  <a:gd name="T22" fmla="*/ 359 w 1953"/>
                  <a:gd name="T23" fmla="*/ 1047 h 1111"/>
                  <a:gd name="T24" fmla="*/ 390 w 1953"/>
                  <a:gd name="T25" fmla="*/ 1032 h 1111"/>
                  <a:gd name="T26" fmla="*/ 422 w 1953"/>
                  <a:gd name="T27" fmla="*/ 1001 h 1111"/>
                  <a:gd name="T28" fmla="*/ 453 w 1953"/>
                  <a:gd name="T29" fmla="*/ 985 h 1111"/>
                  <a:gd name="T30" fmla="*/ 484 w 1953"/>
                  <a:gd name="T31" fmla="*/ 969 h 1111"/>
                  <a:gd name="T32" fmla="*/ 515 w 1953"/>
                  <a:gd name="T33" fmla="*/ 938 h 1111"/>
                  <a:gd name="T34" fmla="*/ 547 w 1953"/>
                  <a:gd name="T35" fmla="*/ 922 h 1111"/>
                  <a:gd name="T36" fmla="*/ 578 w 1953"/>
                  <a:gd name="T37" fmla="*/ 907 h 1111"/>
                  <a:gd name="T38" fmla="*/ 609 w 1953"/>
                  <a:gd name="T39" fmla="*/ 875 h 1111"/>
                  <a:gd name="T40" fmla="*/ 640 w 1953"/>
                  <a:gd name="T41" fmla="*/ 860 h 1111"/>
                  <a:gd name="T42" fmla="*/ 671 w 1953"/>
                  <a:gd name="T43" fmla="*/ 844 h 1111"/>
                  <a:gd name="T44" fmla="*/ 703 w 1953"/>
                  <a:gd name="T45" fmla="*/ 813 h 1111"/>
                  <a:gd name="T46" fmla="*/ 734 w 1953"/>
                  <a:gd name="T47" fmla="*/ 797 h 1111"/>
                  <a:gd name="T48" fmla="*/ 765 w 1953"/>
                  <a:gd name="T49" fmla="*/ 782 h 1111"/>
                  <a:gd name="T50" fmla="*/ 796 w 1953"/>
                  <a:gd name="T51" fmla="*/ 750 h 1111"/>
                  <a:gd name="T52" fmla="*/ 828 w 1953"/>
                  <a:gd name="T53" fmla="*/ 735 h 1111"/>
                  <a:gd name="T54" fmla="*/ 859 w 1953"/>
                  <a:gd name="T55" fmla="*/ 719 h 1111"/>
                  <a:gd name="T56" fmla="*/ 890 w 1953"/>
                  <a:gd name="T57" fmla="*/ 688 h 1111"/>
                  <a:gd name="T58" fmla="*/ 921 w 1953"/>
                  <a:gd name="T59" fmla="*/ 672 h 1111"/>
                  <a:gd name="T60" fmla="*/ 953 w 1953"/>
                  <a:gd name="T61" fmla="*/ 657 h 1111"/>
                  <a:gd name="T62" fmla="*/ 984 w 1953"/>
                  <a:gd name="T63" fmla="*/ 625 h 1111"/>
                  <a:gd name="T64" fmla="*/ 1015 w 1953"/>
                  <a:gd name="T65" fmla="*/ 610 h 1111"/>
                  <a:gd name="T66" fmla="*/ 1046 w 1953"/>
                  <a:gd name="T67" fmla="*/ 594 h 1111"/>
                  <a:gd name="T68" fmla="*/ 1078 w 1953"/>
                  <a:gd name="T69" fmla="*/ 563 h 1111"/>
                  <a:gd name="T70" fmla="*/ 1109 w 1953"/>
                  <a:gd name="T71" fmla="*/ 547 h 1111"/>
                  <a:gd name="T72" fmla="*/ 1140 w 1953"/>
                  <a:gd name="T73" fmla="*/ 532 h 1111"/>
                  <a:gd name="T74" fmla="*/ 1171 w 1953"/>
                  <a:gd name="T75" fmla="*/ 500 h 1111"/>
                  <a:gd name="T76" fmla="*/ 1202 w 1953"/>
                  <a:gd name="T77" fmla="*/ 485 h 1111"/>
                  <a:gd name="T78" fmla="*/ 1234 w 1953"/>
                  <a:gd name="T79" fmla="*/ 469 h 1111"/>
                  <a:gd name="T80" fmla="*/ 1265 w 1953"/>
                  <a:gd name="T81" fmla="*/ 438 h 1111"/>
                  <a:gd name="T82" fmla="*/ 1296 w 1953"/>
                  <a:gd name="T83" fmla="*/ 422 h 1111"/>
                  <a:gd name="T84" fmla="*/ 1327 w 1953"/>
                  <a:gd name="T85" fmla="*/ 406 h 1111"/>
                  <a:gd name="T86" fmla="*/ 1359 w 1953"/>
                  <a:gd name="T87" fmla="*/ 375 h 1111"/>
                  <a:gd name="T88" fmla="*/ 1390 w 1953"/>
                  <a:gd name="T89" fmla="*/ 360 h 1111"/>
                  <a:gd name="T90" fmla="*/ 1421 w 1953"/>
                  <a:gd name="T91" fmla="*/ 344 h 1111"/>
                  <a:gd name="T92" fmla="*/ 1452 w 1953"/>
                  <a:gd name="T93" fmla="*/ 313 h 1111"/>
                  <a:gd name="T94" fmla="*/ 1484 w 1953"/>
                  <a:gd name="T95" fmla="*/ 297 h 1111"/>
                  <a:gd name="T96" fmla="*/ 1515 w 1953"/>
                  <a:gd name="T97" fmla="*/ 281 h 1111"/>
                  <a:gd name="T98" fmla="*/ 1546 w 1953"/>
                  <a:gd name="T99" fmla="*/ 266 h 1111"/>
                  <a:gd name="T100" fmla="*/ 1577 w 1953"/>
                  <a:gd name="T101" fmla="*/ 235 h 1111"/>
                  <a:gd name="T102" fmla="*/ 1608 w 1953"/>
                  <a:gd name="T103" fmla="*/ 219 h 1111"/>
                  <a:gd name="T104" fmla="*/ 1640 w 1953"/>
                  <a:gd name="T105" fmla="*/ 203 h 1111"/>
                  <a:gd name="T106" fmla="*/ 1671 w 1953"/>
                  <a:gd name="T107" fmla="*/ 172 h 1111"/>
                  <a:gd name="T108" fmla="*/ 1702 w 1953"/>
                  <a:gd name="T109" fmla="*/ 156 h 1111"/>
                  <a:gd name="T110" fmla="*/ 1733 w 1953"/>
                  <a:gd name="T111" fmla="*/ 141 h 1111"/>
                  <a:gd name="T112" fmla="*/ 1765 w 1953"/>
                  <a:gd name="T113" fmla="*/ 109 h 1111"/>
                  <a:gd name="T114" fmla="*/ 1796 w 1953"/>
                  <a:gd name="T115" fmla="*/ 94 h 1111"/>
                  <a:gd name="T116" fmla="*/ 1827 w 1953"/>
                  <a:gd name="T117" fmla="*/ 78 h 1111"/>
                  <a:gd name="T118" fmla="*/ 1858 w 1953"/>
                  <a:gd name="T119" fmla="*/ 47 h 1111"/>
                  <a:gd name="T120" fmla="*/ 1890 w 1953"/>
                  <a:gd name="T121" fmla="*/ 31 h 1111"/>
                  <a:gd name="T122" fmla="*/ 1921 w 1953"/>
                  <a:gd name="T123" fmla="*/ 16 h 1111"/>
                  <a:gd name="T124" fmla="*/ 1952 w 1953"/>
                  <a:gd name="T125" fmla="*/ 0 h 111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1953"/>
                  <a:gd name="T190" fmla="*/ 0 h 1111"/>
                  <a:gd name="T191" fmla="*/ 1953 w 1953"/>
                  <a:gd name="T192" fmla="*/ 1111 h 1111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1953" h="1111">
                    <a:moveTo>
                      <a:pt x="0" y="1110"/>
                    </a:moveTo>
                    <a:lnTo>
                      <a:pt x="16" y="1110"/>
                    </a:lnTo>
                    <a:lnTo>
                      <a:pt x="31" y="1110"/>
                    </a:lnTo>
                    <a:lnTo>
                      <a:pt x="47" y="1110"/>
                    </a:lnTo>
                    <a:lnTo>
                      <a:pt x="62" y="1110"/>
                    </a:lnTo>
                    <a:lnTo>
                      <a:pt x="78" y="1110"/>
                    </a:lnTo>
                    <a:lnTo>
                      <a:pt x="94" y="1110"/>
                    </a:lnTo>
                    <a:lnTo>
                      <a:pt x="109" y="1110"/>
                    </a:lnTo>
                    <a:lnTo>
                      <a:pt x="125" y="1110"/>
                    </a:lnTo>
                    <a:lnTo>
                      <a:pt x="141" y="1110"/>
                    </a:lnTo>
                    <a:lnTo>
                      <a:pt x="156" y="1110"/>
                    </a:lnTo>
                    <a:lnTo>
                      <a:pt x="172" y="1110"/>
                    </a:lnTo>
                    <a:lnTo>
                      <a:pt x="187" y="1110"/>
                    </a:lnTo>
                    <a:lnTo>
                      <a:pt x="203" y="1110"/>
                    </a:lnTo>
                    <a:lnTo>
                      <a:pt x="219" y="1110"/>
                    </a:lnTo>
                    <a:lnTo>
                      <a:pt x="234" y="1110"/>
                    </a:lnTo>
                    <a:lnTo>
                      <a:pt x="250" y="1110"/>
                    </a:lnTo>
                    <a:lnTo>
                      <a:pt x="265" y="1110"/>
                    </a:lnTo>
                    <a:lnTo>
                      <a:pt x="281" y="1094"/>
                    </a:lnTo>
                    <a:lnTo>
                      <a:pt x="297" y="1094"/>
                    </a:lnTo>
                    <a:lnTo>
                      <a:pt x="312" y="1079"/>
                    </a:lnTo>
                    <a:lnTo>
                      <a:pt x="328" y="1063"/>
                    </a:lnTo>
                    <a:lnTo>
                      <a:pt x="344" y="1063"/>
                    </a:lnTo>
                    <a:lnTo>
                      <a:pt x="359" y="1047"/>
                    </a:lnTo>
                    <a:lnTo>
                      <a:pt x="375" y="1032"/>
                    </a:lnTo>
                    <a:lnTo>
                      <a:pt x="390" y="1032"/>
                    </a:lnTo>
                    <a:lnTo>
                      <a:pt x="406" y="1016"/>
                    </a:lnTo>
                    <a:lnTo>
                      <a:pt x="422" y="1001"/>
                    </a:lnTo>
                    <a:lnTo>
                      <a:pt x="437" y="1001"/>
                    </a:lnTo>
                    <a:lnTo>
                      <a:pt x="453" y="985"/>
                    </a:lnTo>
                    <a:lnTo>
                      <a:pt x="468" y="969"/>
                    </a:lnTo>
                    <a:lnTo>
                      <a:pt x="484" y="969"/>
                    </a:lnTo>
                    <a:lnTo>
                      <a:pt x="500" y="954"/>
                    </a:lnTo>
                    <a:lnTo>
                      <a:pt x="515" y="938"/>
                    </a:lnTo>
                    <a:lnTo>
                      <a:pt x="531" y="938"/>
                    </a:lnTo>
                    <a:lnTo>
                      <a:pt x="547" y="922"/>
                    </a:lnTo>
                    <a:lnTo>
                      <a:pt x="562" y="907"/>
                    </a:lnTo>
                    <a:lnTo>
                      <a:pt x="578" y="907"/>
                    </a:lnTo>
                    <a:lnTo>
                      <a:pt x="593" y="891"/>
                    </a:lnTo>
                    <a:lnTo>
                      <a:pt x="609" y="875"/>
                    </a:lnTo>
                    <a:lnTo>
                      <a:pt x="625" y="875"/>
                    </a:lnTo>
                    <a:lnTo>
                      <a:pt x="640" y="860"/>
                    </a:lnTo>
                    <a:lnTo>
                      <a:pt x="656" y="844"/>
                    </a:lnTo>
                    <a:lnTo>
                      <a:pt x="671" y="844"/>
                    </a:lnTo>
                    <a:lnTo>
                      <a:pt x="687" y="829"/>
                    </a:lnTo>
                    <a:lnTo>
                      <a:pt x="703" y="813"/>
                    </a:lnTo>
                    <a:lnTo>
                      <a:pt x="718" y="813"/>
                    </a:lnTo>
                    <a:lnTo>
                      <a:pt x="734" y="797"/>
                    </a:lnTo>
                    <a:lnTo>
                      <a:pt x="750" y="782"/>
                    </a:lnTo>
                    <a:lnTo>
                      <a:pt x="765" y="782"/>
                    </a:lnTo>
                    <a:lnTo>
                      <a:pt x="781" y="766"/>
                    </a:lnTo>
                    <a:lnTo>
                      <a:pt x="796" y="750"/>
                    </a:lnTo>
                    <a:lnTo>
                      <a:pt x="812" y="750"/>
                    </a:lnTo>
                    <a:lnTo>
                      <a:pt x="828" y="735"/>
                    </a:lnTo>
                    <a:lnTo>
                      <a:pt x="843" y="719"/>
                    </a:lnTo>
                    <a:lnTo>
                      <a:pt x="859" y="719"/>
                    </a:lnTo>
                    <a:lnTo>
                      <a:pt x="874" y="704"/>
                    </a:lnTo>
                    <a:lnTo>
                      <a:pt x="890" y="688"/>
                    </a:lnTo>
                    <a:lnTo>
                      <a:pt x="906" y="688"/>
                    </a:lnTo>
                    <a:lnTo>
                      <a:pt x="921" y="672"/>
                    </a:lnTo>
                    <a:lnTo>
                      <a:pt x="937" y="657"/>
                    </a:lnTo>
                    <a:lnTo>
                      <a:pt x="953" y="657"/>
                    </a:lnTo>
                    <a:lnTo>
                      <a:pt x="968" y="641"/>
                    </a:lnTo>
                    <a:lnTo>
                      <a:pt x="984" y="625"/>
                    </a:lnTo>
                    <a:lnTo>
                      <a:pt x="999" y="625"/>
                    </a:lnTo>
                    <a:lnTo>
                      <a:pt x="1015" y="610"/>
                    </a:lnTo>
                    <a:lnTo>
                      <a:pt x="1031" y="594"/>
                    </a:lnTo>
                    <a:lnTo>
                      <a:pt x="1046" y="594"/>
                    </a:lnTo>
                    <a:lnTo>
                      <a:pt x="1062" y="578"/>
                    </a:lnTo>
                    <a:lnTo>
                      <a:pt x="1078" y="563"/>
                    </a:lnTo>
                    <a:lnTo>
                      <a:pt x="1093" y="563"/>
                    </a:lnTo>
                    <a:lnTo>
                      <a:pt x="1109" y="547"/>
                    </a:lnTo>
                    <a:lnTo>
                      <a:pt x="1124" y="532"/>
                    </a:lnTo>
                    <a:lnTo>
                      <a:pt x="1140" y="532"/>
                    </a:lnTo>
                    <a:lnTo>
                      <a:pt x="1156" y="516"/>
                    </a:lnTo>
                    <a:lnTo>
                      <a:pt x="1171" y="500"/>
                    </a:lnTo>
                    <a:lnTo>
                      <a:pt x="1187" y="500"/>
                    </a:lnTo>
                    <a:lnTo>
                      <a:pt x="1202" y="485"/>
                    </a:lnTo>
                    <a:lnTo>
                      <a:pt x="1218" y="469"/>
                    </a:lnTo>
                    <a:lnTo>
                      <a:pt x="1234" y="469"/>
                    </a:lnTo>
                    <a:lnTo>
                      <a:pt x="1249" y="453"/>
                    </a:lnTo>
                    <a:lnTo>
                      <a:pt x="1265" y="438"/>
                    </a:lnTo>
                    <a:lnTo>
                      <a:pt x="1281" y="438"/>
                    </a:lnTo>
                    <a:lnTo>
                      <a:pt x="1296" y="422"/>
                    </a:lnTo>
                    <a:lnTo>
                      <a:pt x="1312" y="406"/>
                    </a:lnTo>
                    <a:lnTo>
                      <a:pt x="1327" y="406"/>
                    </a:lnTo>
                    <a:lnTo>
                      <a:pt x="1343" y="391"/>
                    </a:lnTo>
                    <a:lnTo>
                      <a:pt x="1359" y="375"/>
                    </a:lnTo>
                    <a:lnTo>
                      <a:pt x="1374" y="375"/>
                    </a:lnTo>
                    <a:lnTo>
                      <a:pt x="1390" y="360"/>
                    </a:lnTo>
                    <a:lnTo>
                      <a:pt x="1405" y="344"/>
                    </a:lnTo>
                    <a:lnTo>
                      <a:pt x="1421" y="344"/>
                    </a:lnTo>
                    <a:lnTo>
                      <a:pt x="1437" y="328"/>
                    </a:lnTo>
                    <a:lnTo>
                      <a:pt x="1452" y="313"/>
                    </a:lnTo>
                    <a:lnTo>
                      <a:pt x="1468" y="313"/>
                    </a:lnTo>
                    <a:lnTo>
                      <a:pt x="1484" y="297"/>
                    </a:lnTo>
                    <a:lnTo>
                      <a:pt x="1499" y="297"/>
                    </a:lnTo>
                    <a:lnTo>
                      <a:pt x="1515" y="281"/>
                    </a:lnTo>
                    <a:lnTo>
                      <a:pt x="1530" y="266"/>
                    </a:lnTo>
                    <a:lnTo>
                      <a:pt x="1546" y="266"/>
                    </a:lnTo>
                    <a:lnTo>
                      <a:pt x="1562" y="250"/>
                    </a:lnTo>
                    <a:lnTo>
                      <a:pt x="1577" y="235"/>
                    </a:lnTo>
                    <a:lnTo>
                      <a:pt x="1593" y="235"/>
                    </a:lnTo>
                    <a:lnTo>
                      <a:pt x="1608" y="219"/>
                    </a:lnTo>
                    <a:lnTo>
                      <a:pt x="1624" y="203"/>
                    </a:lnTo>
                    <a:lnTo>
                      <a:pt x="1640" y="203"/>
                    </a:lnTo>
                    <a:lnTo>
                      <a:pt x="1655" y="188"/>
                    </a:lnTo>
                    <a:lnTo>
                      <a:pt x="1671" y="172"/>
                    </a:lnTo>
                    <a:lnTo>
                      <a:pt x="1687" y="172"/>
                    </a:lnTo>
                    <a:lnTo>
                      <a:pt x="1702" y="156"/>
                    </a:lnTo>
                    <a:lnTo>
                      <a:pt x="1718" y="141"/>
                    </a:lnTo>
                    <a:lnTo>
                      <a:pt x="1733" y="141"/>
                    </a:lnTo>
                    <a:lnTo>
                      <a:pt x="1749" y="125"/>
                    </a:lnTo>
                    <a:lnTo>
                      <a:pt x="1765" y="109"/>
                    </a:lnTo>
                    <a:lnTo>
                      <a:pt x="1780" y="109"/>
                    </a:lnTo>
                    <a:lnTo>
                      <a:pt x="1796" y="94"/>
                    </a:lnTo>
                    <a:lnTo>
                      <a:pt x="1811" y="78"/>
                    </a:lnTo>
                    <a:lnTo>
                      <a:pt x="1827" y="78"/>
                    </a:lnTo>
                    <a:lnTo>
                      <a:pt x="1843" y="63"/>
                    </a:lnTo>
                    <a:lnTo>
                      <a:pt x="1858" y="47"/>
                    </a:lnTo>
                    <a:lnTo>
                      <a:pt x="1874" y="47"/>
                    </a:lnTo>
                    <a:lnTo>
                      <a:pt x="1890" y="31"/>
                    </a:lnTo>
                    <a:lnTo>
                      <a:pt x="1905" y="16"/>
                    </a:lnTo>
                    <a:lnTo>
                      <a:pt x="1921" y="16"/>
                    </a:lnTo>
                    <a:lnTo>
                      <a:pt x="1936" y="0"/>
                    </a:lnTo>
                    <a:lnTo>
                      <a:pt x="1952" y="0"/>
                    </a:lnTo>
                  </a:path>
                </a:pathLst>
              </a:custGeom>
              <a:noFill/>
              <a:ln w="12700" cap="rnd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138" name="Line 7"/>
              <p:cNvSpPr>
                <a:spLocks noChangeShapeType="1"/>
              </p:cNvSpPr>
              <p:nvPr/>
            </p:nvSpPr>
            <p:spPr bwMode="auto">
              <a:xfrm>
                <a:off x="1168" y="1343"/>
                <a:ext cx="1673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139" name="Line 8"/>
              <p:cNvSpPr>
                <a:spLocks noChangeShapeType="1"/>
              </p:cNvSpPr>
              <p:nvPr/>
            </p:nvSpPr>
            <p:spPr bwMode="auto">
              <a:xfrm>
                <a:off x="1168" y="425"/>
                <a:ext cx="1673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140" name="Line 9"/>
              <p:cNvSpPr>
                <a:spLocks noChangeShapeType="1"/>
              </p:cNvSpPr>
              <p:nvPr/>
            </p:nvSpPr>
            <p:spPr bwMode="auto">
              <a:xfrm flipV="1">
                <a:off x="2843" y="425"/>
                <a:ext cx="0" cy="918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141" name="Line 10"/>
              <p:cNvSpPr>
                <a:spLocks noChangeShapeType="1"/>
              </p:cNvSpPr>
              <p:nvPr/>
            </p:nvSpPr>
            <p:spPr bwMode="auto">
              <a:xfrm flipV="1">
                <a:off x="1166" y="425"/>
                <a:ext cx="0" cy="918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142" name="Line 11"/>
              <p:cNvSpPr>
                <a:spLocks noChangeShapeType="1"/>
              </p:cNvSpPr>
              <p:nvPr/>
            </p:nvSpPr>
            <p:spPr bwMode="auto">
              <a:xfrm>
                <a:off x="1168" y="1343"/>
                <a:ext cx="1673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143" name="Line 12"/>
              <p:cNvSpPr>
                <a:spLocks noChangeShapeType="1"/>
              </p:cNvSpPr>
              <p:nvPr/>
            </p:nvSpPr>
            <p:spPr bwMode="auto">
              <a:xfrm flipV="1">
                <a:off x="1166" y="425"/>
                <a:ext cx="0" cy="918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144" name="Line 13"/>
              <p:cNvSpPr>
                <a:spLocks noChangeShapeType="1"/>
              </p:cNvSpPr>
              <p:nvPr/>
            </p:nvSpPr>
            <p:spPr bwMode="auto">
              <a:xfrm flipV="1">
                <a:off x="1166" y="1321"/>
                <a:ext cx="0" cy="22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145" name="Line 14"/>
              <p:cNvSpPr>
                <a:spLocks noChangeShapeType="1"/>
              </p:cNvSpPr>
              <p:nvPr/>
            </p:nvSpPr>
            <p:spPr bwMode="auto">
              <a:xfrm>
                <a:off x="1171" y="423"/>
                <a:ext cx="0" cy="16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775" name="Rectangle 15"/>
              <p:cNvSpPr>
                <a:spLocks noChangeArrowheads="1"/>
              </p:cNvSpPr>
              <p:nvPr/>
            </p:nvSpPr>
            <p:spPr bwMode="auto">
              <a:xfrm>
                <a:off x="1062" y="1333"/>
                <a:ext cx="180" cy="18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118979" tIns="59490" rIns="118979" bIns="59490">
                <a:spAutoFit/>
              </a:bodyPr>
              <a:lstStyle/>
              <a:p>
                <a:pPr defTabSz="23637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300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0</a:t>
                </a:r>
              </a:p>
            </p:txBody>
          </p:sp>
          <p:sp>
            <p:nvSpPr>
              <p:cNvPr id="48147" name="Line 16"/>
              <p:cNvSpPr>
                <a:spLocks noChangeShapeType="1"/>
              </p:cNvSpPr>
              <p:nvPr/>
            </p:nvSpPr>
            <p:spPr bwMode="auto">
              <a:xfrm flipV="1">
                <a:off x="1590" y="1321"/>
                <a:ext cx="0" cy="22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148" name="Line 17"/>
              <p:cNvSpPr>
                <a:spLocks noChangeShapeType="1"/>
              </p:cNvSpPr>
              <p:nvPr/>
            </p:nvSpPr>
            <p:spPr bwMode="auto">
              <a:xfrm>
                <a:off x="1595" y="423"/>
                <a:ext cx="0" cy="16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778" name="Rectangle 18"/>
              <p:cNvSpPr>
                <a:spLocks noChangeArrowheads="1"/>
              </p:cNvSpPr>
              <p:nvPr/>
            </p:nvSpPr>
            <p:spPr bwMode="auto">
              <a:xfrm>
                <a:off x="1426" y="1333"/>
                <a:ext cx="273" cy="18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118979" tIns="59490" rIns="118979" bIns="59490">
                <a:spAutoFit/>
              </a:bodyPr>
              <a:lstStyle/>
              <a:p>
                <a:pPr defTabSz="23637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300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100</a:t>
                </a:r>
              </a:p>
            </p:txBody>
          </p:sp>
          <p:sp>
            <p:nvSpPr>
              <p:cNvPr id="48150" name="Line 19"/>
              <p:cNvSpPr>
                <a:spLocks noChangeShapeType="1"/>
              </p:cNvSpPr>
              <p:nvPr/>
            </p:nvSpPr>
            <p:spPr bwMode="auto">
              <a:xfrm flipV="1">
                <a:off x="2005" y="1321"/>
                <a:ext cx="0" cy="22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151" name="Line 20"/>
              <p:cNvSpPr>
                <a:spLocks noChangeShapeType="1"/>
              </p:cNvSpPr>
              <p:nvPr/>
            </p:nvSpPr>
            <p:spPr bwMode="auto">
              <a:xfrm>
                <a:off x="2010" y="423"/>
                <a:ext cx="0" cy="16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781" name="Rectangle 21"/>
              <p:cNvSpPr>
                <a:spLocks noChangeArrowheads="1"/>
              </p:cNvSpPr>
              <p:nvPr/>
            </p:nvSpPr>
            <p:spPr bwMode="auto">
              <a:xfrm>
                <a:off x="1840" y="1333"/>
                <a:ext cx="272" cy="18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118979" tIns="59490" rIns="118979" bIns="59490">
                <a:spAutoFit/>
              </a:bodyPr>
              <a:lstStyle/>
              <a:p>
                <a:pPr defTabSz="23637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300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200</a:t>
                </a:r>
              </a:p>
            </p:txBody>
          </p:sp>
          <p:sp>
            <p:nvSpPr>
              <p:cNvPr id="48153" name="Line 22"/>
              <p:cNvSpPr>
                <a:spLocks noChangeShapeType="1"/>
              </p:cNvSpPr>
              <p:nvPr/>
            </p:nvSpPr>
            <p:spPr bwMode="auto">
              <a:xfrm flipV="1">
                <a:off x="2429" y="1321"/>
                <a:ext cx="0" cy="22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154" name="Line 23"/>
              <p:cNvSpPr>
                <a:spLocks noChangeShapeType="1"/>
              </p:cNvSpPr>
              <p:nvPr/>
            </p:nvSpPr>
            <p:spPr bwMode="auto">
              <a:xfrm>
                <a:off x="2434" y="423"/>
                <a:ext cx="0" cy="16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784" name="Rectangle 24"/>
              <p:cNvSpPr>
                <a:spLocks noChangeArrowheads="1"/>
              </p:cNvSpPr>
              <p:nvPr/>
            </p:nvSpPr>
            <p:spPr bwMode="auto">
              <a:xfrm>
                <a:off x="2265" y="1333"/>
                <a:ext cx="273" cy="18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118979" tIns="59490" rIns="118979" bIns="59490">
                <a:spAutoFit/>
              </a:bodyPr>
              <a:lstStyle/>
              <a:p>
                <a:pPr defTabSz="23637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300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300</a:t>
                </a:r>
              </a:p>
            </p:txBody>
          </p:sp>
          <p:sp>
            <p:nvSpPr>
              <p:cNvPr id="48156" name="Line 25"/>
              <p:cNvSpPr>
                <a:spLocks noChangeShapeType="1"/>
              </p:cNvSpPr>
              <p:nvPr/>
            </p:nvSpPr>
            <p:spPr bwMode="auto">
              <a:xfrm flipV="1">
                <a:off x="2843" y="1321"/>
                <a:ext cx="0" cy="22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157" name="Line 26"/>
              <p:cNvSpPr>
                <a:spLocks noChangeShapeType="1"/>
              </p:cNvSpPr>
              <p:nvPr/>
            </p:nvSpPr>
            <p:spPr bwMode="auto">
              <a:xfrm>
                <a:off x="2848" y="423"/>
                <a:ext cx="0" cy="16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787" name="Rectangle 27"/>
              <p:cNvSpPr>
                <a:spLocks noChangeArrowheads="1"/>
              </p:cNvSpPr>
              <p:nvPr/>
            </p:nvSpPr>
            <p:spPr bwMode="auto">
              <a:xfrm>
                <a:off x="2679" y="1333"/>
                <a:ext cx="272" cy="18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118979" tIns="59490" rIns="118979" bIns="59490">
                <a:spAutoFit/>
              </a:bodyPr>
              <a:lstStyle/>
              <a:p>
                <a:pPr defTabSz="23637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300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400</a:t>
                </a:r>
              </a:p>
            </p:txBody>
          </p:sp>
          <p:sp>
            <p:nvSpPr>
              <p:cNvPr id="48159" name="Line 28"/>
              <p:cNvSpPr>
                <a:spLocks noChangeShapeType="1"/>
              </p:cNvSpPr>
              <p:nvPr/>
            </p:nvSpPr>
            <p:spPr bwMode="auto">
              <a:xfrm>
                <a:off x="1168" y="1343"/>
                <a:ext cx="1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160" name="Line 29"/>
              <p:cNvSpPr>
                <a:spLocks noChangeShapeType="1"/>
              </p:cNvSpPr>
              <p:nvPr/>
            </p:nvSpPr>
            <p:spPr bwMode="auto">
              <a:xfrm flipH="1">
                <a:off x="2823" y="1343"/>
                <a:ext cx="20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790" name="Rectangle 30"/>
              <p:cNvSpPr>
                <a:spLocks noChangeArrowheads="1"/>
              </p:cNvSpPr>
              <p:nvPr/>
            </p:nvSpPr>
            <p:spPr bwMode="auto">
              <a:xfrm>
                <a:off x="1002" y="1235"/>
                <a:ext cx="181" cy="18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118979" tIns="59490" rIns="118979" bIns="59490">
                <a:spAutoFit/>
              </a:bodyPr>
              <a:lstStyle/>
              <a:p>
                <a:pPr defTabSz="23637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300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5</a:t>
                </a:r>
              </a:p>
            </p:txBody>
          </p:sp>
          <p:sp>
            <p:nvSpPr>
              <p:cNvPr id="48162" name="Line 31"/>
              <p:cNvSpPr>
                <a:spLocks noChangeShapeType="1"/>
              </p:cNvSpPr>
              <p:nvPr/>
            </p:nvSpPr>
            <p:spPr bwMode="auto">
              <a:xfrm>
                <a:off x="1168" y="1161"/>
                <a:ext cx="1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163" name="Line 32"/>
              <p:cNvSpPr>
                <a:spLocks noChangeShapeType="1"/>
              </p:cNvSpPr>
              <p:nvPr/>
            </p:nvSpPr>
            <p:spPr bwMode="auto">
              <a:xfrm flipH="1">
                <a:off x="2823" y="1161"/>
                <a:ext cx="20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793" name="Rectangle 33"/>
              <p:cNvSpPr>
                <a:spLocks noChangeArrowheads="1"/>
              </p:cNvSpPr>
              <p:nvPr/>
            </p:nvSpPr>
            <p:spPr bwMode="auto">
              <a:xfrm>
                <a:off x="1002" y="1054"/>
                <a:ext cx="181" cy="18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118979" tIns="59490" rIns="118979" bIns="59490">
                <a:spAutoFit/>
              </a:bodyPr>
              <a:lstStyle/>
              <a:p>
                <a:pPr defTabSz="23637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300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6</a:t>
                </a:r>
              </a:p>
            </p:txBody>
          </p:sp>
          <p:sp>
            <p:nvSpPr>
              <p:cNvPr id="48165" name="Line 34"/>
              <p:cNvSpPr>
                <a:spLocks noChangeShapeType="1"/>
              </p:cNvSpPr>
              <p:nvPr/>
            </p:nvSpPr>
            <p:spPr bwMode="auto">
              <a:xfrm>
                <a:off x="1168" y="980"/>
                <a:ext cx="1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166" name="Line 35"/>
              <p:cNvSpPr>
                <a:spLocks noChangeShapeType="1"/>
              </p:cNvSpPr>
              <p:nvPr/>
            </p:nvSpPr>
            <p:spPr bwMode="auto">
              <a:xfrm flipH="1">
                <a:off x="2823" y="980"/>
                <a:ext cx="20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796" name="Rectangle 36"/>
              <p:cNvSpPr>
                <a:spLocks noChangeArrowheads="1"/>
              </p:cNvSpPr>
              <p:nvPr/>
            </p:nvSpPr>
            <p:spPr bwMode="auto">
              <a:xfrm>
                <a:off x="1002" y="874"/>
                <a:ext cx="181" cy="18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118979" tIns="59490" rIns="118979" bIns="59490">
                <a:spAutoFit/>
              </a:bodyPr>
              <a:lstStyle/>
              <a:p>
                <a:pPr defTabSz="23637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300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7</a:t>
                </a:r>
              </a:p>
            </p:txBody>
          </p:sp>
          <p:sp>
            <p:nvSpPr>
              <p:cNvPr id="48168" name="Line 37"/>
              <p:cNvSpPr>
                <a:spLocks noChangeShapeType="1"/>
              </p:cNvSpPr>
              <p:nvPr/>
            </p:nvSpPr>
            <p:spPr bwMode="auto">
              <a:xfrm>
                <a:off x="1168" y="788"/>
                <a:ext cx="1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169" name="Line 38"/>
              <p:cNvSpPr>
                <a:spLocks noChangeShapeType="1"/>
              </p:cNvSpPr>
              <p:nvPr/>
            </p:nvSpPr>
            <p:spPr bwMode="auto">
              <a:xfrm flipH="1">
                <a:off x="2823" y="788"/>
                <a:ext cx="20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799" name="Rectangle 39"/>
              <p:cNvSpPr>
                <a:spLocks noChangeArrowheads="1"/>
              </p:cNvSpPr>
              <p:nvPr/>
            </p:nvSpPr>
            <p:spPr bwMode="auto">
              <a:xfrm>
                <a:off x="1002" y="680"/>
                <a:ext cx="181" cy="18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118979" tIns="59490" rIns="118979" bIns="59490">
                <a:spAutoFit/>
              </a:bodyPr>
              <a:lstStyle/>
              <a:p>
                <a:pPr defTabSz="23637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300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8</a:t>
                </a:r>
              </a:p>
            </p:txBody>
          </p:sp>
          <p:sp>
            <p:nvSpPr>
              <p:cNvPr id="48171" name="Line 40"/>
              <p:cNvSpPr>
                <a:spLocks noChangeShapeType="1"/>
              </p:cNvSpPr>
              <p:nvPr/>
            </p:nvSpPr>
            <p:spPr bwMode="auto">
              <a:xfrm>
                <a:off x="1168" y="607"/>
                <a:ext cx="1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172" name="Line 41"/>
              <p:cNvSpPr>
                <a:spLocks noChangeShapeType="1"/>
              </p:cNvSpPr>
              <p:nvPr/>
            </p:nvSpPr>
            <p:spPr bwMode="auto">
              <a:xfrm flipH="1">
                <a:off x="2823" y="607"/>
                <a:ext cx="20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802" name="Rectangle 42"/>
              <p:cNvSpPr>
                <a:spLocks noChangeArrowheads="1"/>
              </p:cNvSpPr>
              <p:nvPr/>
            </p:nvSpPr>
            <p:spPr bwMode="auto">
              <a:xfrm>
                <a:off x="1002" y="498"/>
                <a:ext cx="181" cy="18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118979" tIns="59490" rIns="118979" bIns="59490">
                <a:spAutoFit/>
              </a:bodyPr>
              <a:lstStyle/>
              <a:p>
                <a:pPr defTabSz="23637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300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9</a:t>
                </a:r>
              </a:p>
            </p:txBody>
          </p:sp>
          <p:sp>
            <p:nvSpPr>
              <p:cNvPr id="48174" name="Line 43"/>
              <p:cNvSpPr>
                <a:spLocks noChangeShapeType="1"/>
              </p:cNvSpPr>
              <p:nvPr/>
            </p:nvSpPr>
            <p:spPr bwMode="auto">
              <a:xfrm>
                <a:off x="1168" y="425"/>
                <a:ext cx="1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175" name="Line 44"/>
              <p:cNvSpPr>
                <a:spLocks noChangeShapeType="1"/>
              </p:cNvSpPr>
              <p:nvPr/>
            </p:nvSpPr>
            <p:spPr bwMode="auto">
              <a:xfrm flipH="1">
                <a:off x="2823" y="425"/>
                <a:ext cx="20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805" name="Rectangle 45"/>
              <p:cNvSpPr>
                <a:spLocks noChangeArrowheads="1"/>
              </p:cNvSpPr>
              <p:nvPr/>
            </p:nvSpPr>
            <p:spPr bwMode="auto">
              <a:xfrm>
                <a:off x="941" y="317"/>
                <a:ext cx="226" cy="18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118979" tIns="59490" rIns="118979" bIns="59490">
                <a:spAutoFit/>
              </a:bodyPr>
              <a:lstStyle/>
              <a:p>
                <a:pPr defTabSz="23637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300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10</a:t>
                </a:r>
              </a:p>
            </p:txBody>
          </p:sp>
          <p:sp>
            <p:nvSpPr>
              <p:cNvPr id="48177" name="Line 46"/>
              <p:cNvSpPr>
                <a:spLocks noChangeShapeType="1"/>
              </p:cNvSpPr>
              <p:nvPr/>
            </p:nvSpPr>
            <p:spPr bwMode="auto">
              <a:xfrm>
                <a:off x="1168" y="1343"/>
                <a:ext cx="1673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178" name="Line 47"/>
              <p:cNvSpPr>
                <a:spLocks noChangeShapeType="1"/>
              </p:cNvSpPr>
              <p:nvPr/>
            </p:nvSpPr>
            <p:spPr bwMode="auto">
              <a:xfrm>
                <a:off x="1168" y="425"/>
                <a:ext cx="1673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179" name="Line 48"/>
              <p:cNvSpPr>
                <a:spLocks noChangeShapeType="1"/>
              </p:cNvSpPr>
              <p:nvPr/>
            </p:nvSpPr>
            <p:spPr bwMode="auto">
              <a:xfrm flipV="1">
                <a:off x="2843" y="425"/>
                <a:ext cx="0" cy="918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180" name="Line 49"/>
              <p:cNvSpPr>
                <a:spLocks noChangeShapeType="1"/>
              </p:cNvSpPr>
              <p:nvPr/>
            </p:nvSpPr>
            <p:spPr bwMode="auto">
              <a:xfrm flipV="1">
                <a:off x="1166" y="425"/>
                <a:ext cx="0" cy="918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181" name="Oval 50"/>
              <p:cNvSpPr>
                <a:spLocks noChangeArrowheads="1"/>
              </p:cNvSpPr>
              <p:nvPr/>
            </p:nvSpPr>
            <p:spPr bwMode="auto">
              <a:xfrm>
                <a:off x="1144" y="1144"/>
                <a:ext cx="43" cy="45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182" name="Oval 51"/>
              <p:cNvSpPr>
                <a:spLocks noChangeArrowheads="1"/>
              </p:cNvSpPr>
              <p:nvPr/>
            </p:nvSpPr>
            <p:spPr bwMode="auto">
              <a:xfrm>
                <a:off x="1155" y="1155"/>
                <a:ext cx="42" cy="45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183" name="Oval 52"/>
              <p:cNvSpPr>
                <a:spLocks noChangeArrowheads="1"/>
              </p:cNvSpPr>
              <p:nvPr/>
            </p:nvSpPr>
            <p:spPr bwMode="auto">
              <a:xfrm>
                <a:off x="1175" y="1144"/>
                <a:ext cx="43" cy="45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184" name="Oval 53"/>
              <p:cNvSpPr>
                <a:spLocks noChangeArrowheads="1"/>
              </p:cNvSpPr>
              <p:nvPr/>
            </p:nvSpPr>
            <p:spPr bwMode="auto">
              <a:xfrm>
                <a:off x="1256" y="1165"/>
                <a:ext cx="43" cy="4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185" name="Oval 54"/>
              <p:cNvSpPr>
                <a:spLocks noChangeArrowheads="1"/>
              </p:cNvSpPr>
              <p:nvPr/>
            </p:nvSpPr>
            <p:spPr bwMode="auto">
              <a:xfrm>
                <a:off x="1276" y="1144"/>
                <a:ext cx="43" cy="45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186" name="Oval 55"/>
              <p:cNvSpPr>
                <a:spLocks noChangeArrowheads="1"/>
              </p:cNvSpPr>
              <p:nvPr/>
            </p:nvSpPr>
            <p:spPr bwMode="auto">
              <a:xfrm>
                <a:off x="1357" y="1123"/>
                <a:ext cx="43" cy="45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187" name="Oval 56"/>
              <p:cNvSpPr>
                <a:spLocks noChangeArrowheads="1"/>
              </p:cNvSpPr>
              <p:nvPr/>
            </p:nvSpPr>
            <p:spPr bwMode="auto">
              <a:xfrm>
                <a:off x="1377" y="1091"/>
                <a:ext cx="43" cy="45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188" name="Oval 57"/>
              <p:cNvSpPr>
                <a:spLocks noChangeArrowheads="1"/>
              </p:cNvSpPr>
              <p:nvPr/>
            </p:nvSpPr>
            <p:spPr bwMode="auto">
              <a:xfrm>
                <a:off x="1458" y="1059"/>
                <a:ext cx="43" cy="45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189" name="Oval 58"/>
              <p:cNvSpPr>
                <a:spLocks noChangeArrowheads="1"/>
              </p:cNvSpPr>
              <p:nvPr/>
            </p:nvSpPr>
            <p:spPr bwMode="auto">
              <a:xfrm>
                <a:off x="1559" y="984"/>
                <a:ext cx="43" cy="45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190" name="Oval 59"/>
              <p:cNvSpPr>
                <a:spLocks noChangeArrowheads="1"/>
              </p:cNvSpPr>
              <p:nvPr/>
            </p:nvSpPr>
            <p:spPr bwMode="auto">
              <a:xfrm>
                <a:off x="1660" y="899"/>
                <a:ext cx="43" cy="45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191" name="Oval 60"/>
              <p:cNvSpPr>
                <a:spLocks noChangeArrowheads="1"/>
              </p:cNvSpPr>
              <p:nvPr/>
            </p:nvSpPr>
            <p:spPr bwMode="auto">
              <a:xfrm>
                <a:off x="1771" y="835"/>
                <a:ext cx="43" cy="45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192" name="Oval 61"/>
              <p:cNvSpPr>
                <a:spLocks noChangeArrowheads="1"/>
              </p:cNvSpPr>
              <p:nvPr/>
            </p:nvSpPr>
            <p:spPr bwMode="auto">
              <a:xfrm>
                <a:off x="1862" y="771"/>
                <a:ext cx="43" cy="45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193" name="Oval 62"/>
              <p:cNvSpPr>
                <a:spLocks noChangeArrowheads="1"/>
              </p:cNvSpPr>
              <p:nvPr/>
            </p:nvSpPr>
            <p:spPr bwMode="auto">
              <a:xfrm>
                <a:off x="1963" y="675"/>
                <a:ext cx="43" cy="45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194" name="Oval 63"/>
              <p:cNvSpPr>
                <a:spLocks noChangeArrowheads="1"/>
              </p:cNvSpPr>
              <p:nvPr/>
            </p:nvSpPr>
            <p:spPr bwMode="auto">
              <a:xfrm>
                <a:off x="2064" y="643"/>
                <a:ext cx="43" cy="45"/>
              </a:xfrm>
              <a:prstGeom prst="ellips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195" name="Oval 64"/>
              <p:cNvSpPr>
                <a:spLocks noChangeArrowheads="1"/>
              </p:cNvSpPr>
              <p:nvPr/>
            </p:nvSpPr>
            <p:spPr bwMode="auto">
              <a:xfrm>
                <a:off x="2175" y="579"/>
                <a:ext cx="43" cy="45"/>
              </a:xfrm>
              <a:prstGeom prst="ellips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196" name="Oval 65"/>
              <p:cNvSpPr>
                <a:spLocks noChangeArrowheads="1"/>
              </p:cNvSpPr>
              <p:nvPr/>
            </p:nvSpPr>
            <p:spPr bwMode="auto">
              <a:xfrm>
                <a:off x="2266" y="568"/>
                <a:ext cx="43" cy="45"/>
              </a:xfrm>
              <a:prstGeom prst="ellips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197" name="Oval 66"/>
              <p:cNvSpPr>
                <a:spLocks noChangeArrowheads="1"/>
              </p:cNvSpPr>
              <p:nvPr/>
            </p:nvSpPr>
            <p:spPr bwMode="auto">
              <a:xfrm>
                <a:off x="2357" y="547"/>
                <a:ext cx="43" cy="45"/>
              </a:xfrm>
              <a:prstGeom prst="ellips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198" name="Oval 67"/>
              <p:cNvSpPr>
                <a:spLocks noChangeArrowheads="1"/>
              </p:cNvSpPr>
              <p:nvPr/>
            </p:nvSpPr>
            <p:spPr bwMode="auto">
              <a:xfrm>
                <a:off x="2569" y="525"/>
                <a:ext cx="43" cy="46"/>
              </a:xfrm>
              <a:prstGeom prst="ellips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199" name="Oval 68"/>
              <p:cNvSpPr>
                <a:spLocks noChangeArrowheads="1"/>
              </p:cNvSpPr>
              <p:nvPr/>
            </p:nvSpPr>
            <p:spPr bwMode="auto">
              <a:xfrm>
                <a:off x="2792" y="504"/>
                <a:ext cx="43" cy="45"/>
              </a:xfrm>
              <a:prstGeom prst="ellips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200" name="Line 69"/>
              <p:cNvSpPr>
                <a:spLocks noChangeShapeType="1"/>
              </p:cNvSpPr>
              <p:nvPr/>
            </p:nvSpPr>
            <p:spPr bwMode="auto">
              <a:xfrm>
                <a:off x="1168" y="2548"/>
                <a:ext cx="1673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201" name="Line 70"/>
              <p:cNvSpPr>
                <a:spLocks noChangeShapeType="1"/>
              </p:cNvSpPr>
              <p:nvPr/>
            </p:nvSpPr>
            <p:spPr bwMode="auto">
              <a:xfrm>
                <a:off x="1168" y="1641"/>
                <a:ext cx="1673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202" name="Line 71"/>
              <p:cNvSpPr>
                <a:spLocks noChangeShapeType="1"/>
              </p:cNvSpPr>
              <p:nvPr/>
            </p:nvSpPr>
            <p:spPr bwMode="auto">
              <a:xfrm flipV="1">
                <a:off x="2843" y="1641"/>
                <a:ext cx="0" cy="907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203" name="Line 72"/>
              <p:cNvSpPr>
                <a:spLocks noChangeShapeType="1"/>
              </p:cNvSpPr>
              <p:nvPr/>
            </p:nvSpPr>
            <p:spPr bwMode="auto">
              <a:xfrm flipV="1">
                <a:off x="1166" y="1641"/>
                <a:ext cx="0" cy="907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204" name="Line 73"/>
              <p:cNvSpPr>
                <a:spLocks noChangeShapeType="1"/>
              </p:cNvSpPr>
              <p:nvPr/>
            </p:nvSpPr>
            <p:spPr bwMode="auto">
              <a:xfrm>
                <a:off x="1168" y="2548"/>
                <a:ext cx="1673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205" name="Line 74"/>
              <p:cNvSpPr>
                <a:spLocks noChangeShapeType="1"/>
              </p:cNvSpPr>
              <p:nvPr/>
            </p:nvSpPr>
            <p:spPr bwMode="auto">
              <a:xfrm flipV="1">
                <a:off x="1166" y="1641"/>
                <a:ext cx="0" cy="907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206" name="Line 75"/>
              <p:cNvSpPr>
                <a:spLocks noChangeShapeType="1"/>
              </p:cNvSpPr>
              <p:nvPr/>
            </p:nvSpPr>
            <p:spPr bwMode="auto">
              <a:xfrm flipV="1">
                <a:off x="1166" y="2527"/>
                <a:ext cx="0" cy="21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207" name="Line 76"/>
              <p:cNvSpPr>
                <a:spLocks noChangeShapeType="1"/>
              </p:cNvSpPr>
              <p:nvPr/>
            </p:nvSpPr>
            <p:spPr bwMode="auto">
              <a:xfrm>
                <a:off x="1171" y="1639"/>
                <a:ext cx="0" cy="16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837" name="Rectangle 77"/>
              <p:cNvSpPr>
                <a:spLocks noChangeArrowheads="1"/>
              </p:cNvSpPr>
              <p:nvPr/>
            </p:nvSpPr>
            <p:spPr bwMode="auto">
              <a:xfrm>
                <a:off x="1062" y="2536"/>
                <a:ext cx="180" cy="18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118979" tIns="59490" rIns="118979" bIns="59490">
                <a:spAutoFit/>
              </a:bodyPr>
              <a:lstStyle/>
              <a:p>
                <a:pPr defTabSz="23637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300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0</a:t>
                </a:r>
              </a:p>
            </p:txBody>
          </p:sp>
          <p:sp>
            <p:nvSpPr>
              <p:cNvPr id="48209" name="Line 78"/>
              <p:cNvSpPr>
                <a:spLocks noChangeShapeType="1"/>
              </p:cNvSpPr>
              <p:nvPr/>
            </p:nvSpPr>
            <p:spPr bwMode="auto">
              <a:xfrm flipV="1">
                <a:off x="1590" y="2527"/>
                <a:ext cx="0" cy="21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210" name="Line 79"/>
              <p:cNvSpPr>
                <a:spLocks noChangeShapeType="1"/>
              </p:cNvSpPr>
              <p:nvPr/>
            </p:nvSpPr>
            <p:spPr bwMode="auto">
              <a:xfrm>
                <a:off x="1595" y="1639"/>
                <a:ext cx="0" cy="16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840" name="Rectangle 80"/>
              <p:cNvSpPr>
                <a:spLocks noChangeArrowheads="1"/>
              </p:cNvSpPr>
              <p:nvPr/>
            </p:nvSpPr>
            <p:spPr bwMode="auto">
              <a:xfrm>
                <a:off x="1426" y="2536"/>
                <a:ext cx="273" cy="18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118979" tIns="59490" rIns="118979" bIns="59490">
                <a:spAutoFit/>
              </a:bodyPr>
              <a:lstStyle/>
              <a:p>
                <a:pPr defTabSz="23637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300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100</a:t>
                </a:r>
              </a:p>
            </p:txBody>
          </p:sp>
          <p:sp>
            <p:nvSpPr>
              <p:cNvPr id="48212" name="Line 81"/>
              <p:cNvSpPr>
                <a:spLocks noChangeShapeType="1"/>
              </p:cNvSpPr>
              <p:nvPr/>
            </p:nvSpPr>
            <p:spPr bwMode="auto">
              <a:xfrm flipV="1">
                <a:off x="2005" y="2527"/>
                <a:ext cx="0" cy="21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213" name="Line 82"/>
              <p:cNvSpPr>
                <a:spLocks noChangeShapeType="1"/>
              </p:cNvSpPr>
              <p:nvPr/>
            </p:nvSpPr>
            <p:spPr bwMode="auto">
              <a:xfrm>
                <a:off x="2010" y="1639"/>
                <a:ext cx="0" cy="16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843" name="Rectangle 83"/>
              <p:cNvSpPr>
                <a:spLocks noChangeArrowheads="1"/>
              </p:cNvSpPr>
              <p:nvPr/>
            </p:nvSpPr>
            <p:spPr bwMode="auto">
              <a:xfrm>
                <a:off x="1840" y="2536"/>
                <a:ext cx="272" cy="18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118979" tIns="59490" rIns="118979" bIns="59490">
                <a:spAutoFit/>
              </a:bodyPr>
              <a:lstStyle/>
              <a:p>
                <a:pPr defTabSz="23637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300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200</a:t>
                </a:r>
              </a:p>
            </p:txBody>
          </p:sp>
          <p:sp>
            <p:nvSpPr>
              <p:cNvPr id="48215" name="Line 84"/>
              <p:cNvSpPr>
                <a:spLocks noChangeShapeType="1"/>
              </p:cNvSpPr>
              <p:nvPr/>
            </p:nvSpPr>
            <p:spPr bwMode="auto">
              <a:xfrm flipV="1">
                <a:off x="2429" y="2527"/>
                <a:ext cx="0" cy="21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216" name="Line 85"/>
              <p:cNvSpPr>
                <a:spLocks noChangeShapeType="1"/>
              </p:cNvSpPr>
              <p:nvPr/>
            </p:nvSpPr>
            <p:spPr bwMode="auto">
              <a:xfrm>
                <a:off x="2434" y="1639"/>
                <a:ext cx="0" cy="16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846" name="Rectangle 86"/>
              <p:cNvSpPr>
                <a:spLocks noChangeArrowheads="1"/>
              </p:cNvSpPr>
              <p:nvPr/>
            </p:nvSpPr>
            <p:spPr bwMode="auto">
              <a:xfrm>
                <a:off x="2265" y="2536"/>
                <a:ext cx="273" cy="18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118979" tIns="59490" rIns="118979" bIns="59490">
                <a:spAutoFit/>
              </a:bodyPr>
              <a:lstStyle/>
              <a:p>
                <a:pPr defTabSz="23637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300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300</a:t>
                </a:r>
              </a:p>
            </p:txBody>
          </p:sp>
          <p:sp>
            <p:nvSpPr>
              <p:cNvPr id="48218" name="Line 87"/>
              <p:cNvSpPr>
                <a:spLocks noChangeShapeType="1"/>
              </p:cNvSpPr>
              <p:nvPr/>
            </p:nvSpPr>
            <p:spPr bwMode="auto">
              <a:xfrm flipV="1">
                <a:off x="2843" y="2527"/>
                <a:ext cx="0" cy="21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219" name="Line 88"/>
              <p:cNvSpPr>
                <a:spLocks noChangeShapeType="1"/>
              </p:cNvSpPr>
              <p:nvPr/>
            </p:nvSpPr>
            <p:spPr bwMode="auto">
              <a:xfrm>
                <a:off x="2848" y="1639"/>
                <a:ext cx="0" cy="16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849" name="Rectangle 89"/>
              <p:cNvSpPr>
                <a:spLocks noChangeArrowheads="1"/>
              </p:cNvSpPr>
              <p:nvPr/>
            </p:nvSpPr>
            <p:spPr bwMode="auto">
              <a:xfrm>
                <a:off x="2679" y="2536"/>
                <a:ext cx="272" cy="18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118979" tIns="59490" rIns="118979" bIns="59490">
                <a:spAutoFit/>
              </a:bodyPr>
              <a:lstStyle/>
              <a:p>
                <a:pPr defTabSz="23637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300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400</a:t>
                </a:r>
              </a:p>
            </p:txBody>
          </p:sp>
          <p:sp>
            <p:nvSpPr>
              <p:cNvPr id="48221" name="Line 90"/>
              <p:cNvSpPr>
                <a:spLocks noChangeShapeType="1"/>
              </p:cNvSpPr>
              <p:nvPr/>
            </p:nvSpPr>
            <p:spPr bwMode="auto">
              <a:xfrm>
                <a:off x="1168" y="2548"/>
                <a:ext cx="1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222" name="Line 91"/>
              <p:cNvSpPr>
                <a:spLocks noChangeShapeType="1"/>
              </p:cNvSpPr>
              <p:nvPr/>
            </p:nvSpPr>
            <p:spPr bwMode="auto">
              <a:xfrm flipH="1">
                <a:off x="2823" y="2548"/>
                <a:ext cx="20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852" name="Rectangle 92"/>
              <p:cNvSpPr>
                <a:spLocks noChangeArrowheads="1"/>
              </p:cNvSpPr>
              <p:nvPr/>
            </p:nvSpPr>
            <p:spPr bwMode="auto">
              <a:xfrm>
                <a:off x="1002" y="2439"/>
                <a:ext cx="181" cy="18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118979" tIns="59490" rIns="118979" bIns="59490">
                <a:spAutoFit/>
              </a:bodyPr>
              <a:lstStyle/>
              <a:p>
                <a:pPr defTabSz="23637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300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5</a:t>
                </a:r>
              </a:p>
            </p:txBody>
          </p:sp>
          <p:sp>
            <p:nvSpPr>
              <p:cNvPr id="48224" name="Line 93"/>
              <p:cNvSpPr>
                <a:spLocks noChangeShapeType="1"/>
              </p:cNvSpPr>
              <p:nvPr/>
            </p:nvSpPr>
            <p:spPr bwMode="auto">
              <a:xfrm>
                <a:off x="1168" y="2367"/>
                <a:ext cx="1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225" name="Line 94"/>
              <p:cNvSpPr>
                <a:spLocks noChangeShapeType="1"/>
              </p:cNvSpPr>
              <p:nvPr/>
            </p:nvSpPr>
            <p:spPr bwMode="auto">
              <a:xfrm flipH="1">
                <a:off x="2823" y="2367"/>
                <a:ext cx="20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855" name="Rectangle 95"/>
              <p:cNvSpPr>
                <a:spLocks noChangeArrowheads="1"/>
              </p:cNvSpPr>
              <p:nvPr/>
            </p:nvSpPr>
            <p:spPr bwMode="auto">
              <a:xfrm>
                <a:off x="1002" y="2259"/>
                <a:ext cx="181" cy="18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118979" tIns="59490" rIns="118979" bIns="59490">
                <a:spAutoFit/>
              </a:bodyPr>
              <a:lstStyle/>
              <a:p>
                <a:pPr defTabSz="23637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300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6</a:t>
                </a:r>
              </a:p>
            </p:txBody>
          </p:sp>
          <p:sp>
            <p:nvSpPr>
              <p:cNvPr id="48227" name="Line 96"/>
              <p:cNvSpPr>
                <a:spLocks noChangeShapeType="1"/>
              </p:cNvSpPr>
              <p:nvPr/>
            </p:nvSpPr>
            <p:spPr bwMode="auto">
              <a:xfrm>
                <a:off x="1168" y="2185"/>
                <a:ext cx="1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228" name="Line 97"/>
              <p:cNvSpPr>
                <a:spLocks noChangeShapeType="1"/>
              </p:cNvSpPr>
              <p:nvPr/>
            </p:nvSpPr>
            <p:spPr bwMode="auto">
              <a:xfrm flipH="1">
                <a:off x="2823" y="2185"/>
                <a:ext cx="20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858" name="Rectangle 98"/>
              <p:cNvSpPr>
                <a:spLocks noChangeArrowheads="1"/>
              </p:cNvSpPr>
              <p:nvPr/>
            </p:nvSpPr>
            <p:spPr bwMode="auto">
              <a:xfrm>
                <a:off x="1002" y="2077"/>
                <a:ext cx="181" cy="18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118979" tIns="59490" rIns="118979" bIns="59490">
                <a:spAutoFit/>
              </a:bodyPr>
              <a:lstStyle/>
              <a:p>
                <a:pPr defTabSz="23637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300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7</a:t>
                </a:r>
              </a:p>
            </p:txBody>
          </p:sp>
          <p:sp>
            <p:nvSpPr>
              <p:cNvPr id="48230" name="Line 99"/>
              <p:cNvSpPr>
                <a:spLocks noChangeShapeType="1"/>
              </p:cNvSpPr>
              <p:nvPr/>
            </p:nvSpPr>
            <p:spPr bwMode="auto">
              <a:xfrm>
                <a:off x="1168" y="2004"/>
                <a:ext cx="1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231" name="Line 100"/>
              <p:cNvSpPr>
                <a:spLocks noChangeShapeType="1"/>
              </p:cNvSpPr>
              <p:nvPr/>
            </p:nvSpPr>
            <p:spPr bwMode="auto">
              <a:xfrm flipH="1">
                <a:off x="2823" y="2004"/>
                <a:ext cx="20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861" name="Rectangle 101"/>
              <p:cNvSpPr>
                <a:spLocks noChangeArrowheads="1"/>
              </p:cNvSpPr>
              <p:nvPr/>
            </p:nvSpPr>
            <p:spPr bwMode="auto">
              <a:xfrm>
                <a:off x="1002" y="1896"/>
                <a:ext cx="181" cy="18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118979" tIns="59490" rIns="118979" bIns="59490">
                <a:spAutoFit/>
              </a:bodyPr>
              <a:lstStyle/>
              <a:p>
                <a:pPr defTabSz="23637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300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8</a:t>
                </a:r>
              </a:p>
            </p:txBody>
          </p:sp>
          <p:sp>
            <p:nvSpPr>
              <p:cNvPr id="48233" name="Line 102"/>
              <p:cNvSpPr>
                <a:spLocks noChangeShapeType="1"/>
              </p:cNvSpPr>
              <p:nvPr/>
            </p:nvSpPr>
            <p:spPr bwMode="auto">
              <a:xfrm>
                <a:off x="1168" y="1823"/>
                <a:ext cx="1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234" name="Line 103"/>
              <p:cNvSpPr>
                <a:spLocks noChangeShapeType="1"/>
              </p:cNvSpPr>
              <p:nvPr/>
            </p:nvSpPr>
            <p:spPr bwMode="auto">
              <a:xfrm flipH="1">
                <a:off x="2823" y="1823"/>
                <a:ext cx="20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864" name="Rectangle 104"/>
              <p:cNvSpPr>
                <a:spLocks noChangeArrowheads="1"/>
              </p:cNvSpPr>
              <p:nvPr/>
            </p:nvSpPr>
            <p:spPr bwMode="auto">
              <a:xfrm>
                <a:off x="1002" y="1715"/>
                <a:ext cx="181" cy="18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118979" tIns="59490" rIns="118979" bIns="59490">
                <a:spAutoFit/>
              </a:bodyPr>
              <a:lstStyle/>
              <a:p>
                <a:pPr defTabSz="23637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300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9</a:t>
                </a:r>
              </a:p>
            </p:txBody>
          </p:sp>
          <p:sp>
            <p:nvSpPr>
              <p:cNvPr id="48236" name="Line 105"/>
              <p:cNvSpPr>
                <a:spLocks noChangeShapeType="1"/>
              </p:cNvSpPr>
              <p:nvPr/>
            </p:nvSpPr>
            <p:spPr bwMode="auto">
              <a:xfrm>
                <a:off x="1168" y="1641"/>
                <a:ext cx="1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237" name="Line 106"/>
              <p:cNvSpPr>
                <a:spLocks noChangeShapeType="1"/>
              </p:cNvSpPr>
              <p:nvPr/>
            </p:nvSpPr>
            <p:spPr bwMode="auto">
              <a:xfrm flipH="1">
                <a:off x="2823" y="1641"/>
                <a:ext cx="20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867" name="Rectangle 107"/>
              <p:cNvSpPr>
                <a:spLocks noChangeArrowheads="1"/>
              </p:cNvSpPr>
              <p:nvPr/>
            </p:nvSpPr>
            <p:spPr bwMode="auto">
              <a:xfrm>
                <a:off x="941" y="1535"/>
                <a:ext cx="226" cy="18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118979" tIns="59490" rIns="118979" bIns="59490">
                <a:spAutoFit/>
              </a:bodyPr>
              <a:lstStyle/>
              <a:p>
                <a:pPr defTabSz="23637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300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10</a:t>
                </a:r>
              </a:p>
            </p:txBody>
          </p:sp>
          <p:sp>
            <p:nvSpPr>
              <p:cNvPr id="48239" name="Line 108"/>
              <p:cNvSpPr>
                <a:spLocks noChangeShapeType="1"/>
              </p:cNvSpPr>
              <p:nvPr/>
            </p:nvSpPr>
            <p:spPr bwMode="auto">
              <a:xfrm>
                <a:off x="1168" y="2548"/>
                <a:ext cx="1673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240" name="Line 109"/>
              <p:cNvSpPr>
                <a:spLocks noChangeShapeType="1"/>
              </p:cNvSpPr>
              <p:nvPr/>
            </p:nvSpPr>
            <p:spPr bwMode="auto">
              <a:xfrm>
                <a:off x="1168" y="1641"/>
                <a:ext cx="1673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241" name="Line 110"/>
              <p:cNvSpPr>
                <a:spLocks noChangeShapeType="1"/>
              </p:cNvSpPr>
              <p:nvPr/>
            </p:nvSpPr>
            <p:spPr bwMode="auto">
              <a:xfrm flipV="1">
                <a:off x="2843" y="1641"/>
                <a:ext cx="0" cy="907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242" name="Line 111"/>
              <p:cNvSpPr>
                <a:spLocks noChangeShapeType="1"/>
              </p:cNvSpPr>
              <p:nvPr/>
            </p:nvSpPr>
            <p:spPr bwMode="auto">
              <a:xfrm flipV="1">
                <a:off x="1166" y="1641"/>
                <a:ext cx="0" cy="907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243" name="Oval 112"/>
              <p:cNvSpPr>
                <a:spLocks noChangeArrowheads="1"/>
              </p:cNvSpPr>
              <p:nvPr/>
            </p:nvSpPr>
            <p:spPr bwMode="auto">
              <a:xfrm>
                <a:off x="1144" y="2349"/>
                <a:ext cx="43" cy="4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244" name="Oval 113"/>
              <p:cNvSpPr>
                <a:spLocks noChangeArrowheads="1"/>
              </p:cNvSpPr>
              <p:nvPr/>
            </p:nvSpPr>
            <p:spPr bwMode="auto">
              <a:xfrm>
                <a:off x="1155" y="2360"/>
                <a:ext cx="42" cy="45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245" name="Oval 114"/>
              <p:cNvSpPr>
                <a:spLocks noChangeArrowheads="1"/>
              </p:cNvSpPr>
              <p:nvPr/>
            </p:nvSpPr>
            <p:spPr bwMode="auto">
              <a:xfrm>
                <a:off x="1175" y="2349"/>
                <a:ext cx="43" cy="4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246" name="Oval 115"/>
              <p:cNvSpPr>
                <a:spLocks noChangeArrowheads="1"/>
              </p:cNvSpPr>
              <p:nvPr/>
            </p:nvSpPr>
            <p:spPr bwMode="auto">
              <a:xfrm>
                <a:off x="1256" y="2371"/>
                <a:ext cx="43" cy="45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247" name="Oval 116"/>
              <p:cNvSpPr>
                <a:spLocks noChangeArrowheads="1"/>
              </p:cNvSpPr>
              <p:nvPr/>
            </p:nvSpPr>
            <p:spPr bwMode="auto">
              <a:xfrm>
                <a:off x="1276" y="2349"/>
                <a:ext cx="43" cy="4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248" name="Oval 117"/>
              <p:cNvSpPr>
                <a:spLocks noChangeArrowheads="1"/>
              </p:cNvSpPr>
              <p:nvPr/>
            </p:nvSpPr>
            <p:spPr bwMode="auto">
              <a:xfrm>
                <a:off x="1357" y="2328"/>
                <a:ext cx="43" cy="45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249" name="Oval 118"/>
              <p:cNvSpPr>
                <a:spLocks noChangeArrowheads="1"/>
              </p:cNvSpPr>
              <p:nvPr/>
            </p:nvSpPr>
            <p:spPr bwMode="auto">
              <a:xfrm>
                <a:off x="1377" y="2296"/>
                <a:ext cx="43" cy="45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250" name="Oval 119"/>
              <p:cNvSpPr>
                <a:spLocks noChangeArrowheads="1"/>
              </p:cNvSpPr>
              <p:nvPr/>
            </p:nvSpPr>
            <p:spPr bwMode="auto">
              <a:xfrm>
                <a:off x="1458" y="2264"/>
                <a:ext cx="43" cy="45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251" name="Oval 120"/>
              <p:cNvSpPr>
                <a:spLocks noChangeArrowheads="1"/>
              </p:cNvSpPr>
              <p:nvPr/>
            </p:nvSpPr>
            <p:spPr bwMode="auto">
              <a:xfrm>
                <a:off x="1559" y="2189"/>
                <a:ext cx="43" cy="4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252" name="Oval 121"/>
              <p:cNvSpPr>
                <a:spLocks noChangeArrowheads="1"/>
              </p:cNvSpPr>
              <p:nvPr/>
            </p:nvSpPr>
            <p:spPr bwMode="auto">
              <a:xfrm>
                <a:off x="1660" y="2115"/>
                <a:ext cx="43" cy="45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253" name="Oval 122"/>
              <p:cNvSpPr>
                <a:spLocks noChangeArrowheads="1"/>
              </p:cNvSpPr>
              <p:nvPr/>
            </p:nvSpPr>
            <p:spPr bwMode="auto">
              <a:xfrm>
                <a:off x="1771" y="2051"/>
                <a:ext cx="43" cy="45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254" name="Oval 123"/>
              <p:cNvSpPr>
                <a:spLocks noChangeArrowheads="1"/>
              </p:cNvSpPr>
              <p:nvPr/>
            </p:nvSpPr>
            <p:spPr bwMode="auto">
              <a:xfrm>
                <a:off x="1862" y="1987"/>
                <a:ext cx="43" cy="45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255" name="Oval 124"/>
              <p:cNvSpPr>
                <a:spLocks noChangeArrowheads="1"/>
              </p:cNvSpPr>
              <p:nvPr/>
            </p:nvSpPr>
            <p:spPr bwMode="auto">
              <a:xfrm>
                <a:off x="1963" y="1891"/>
                <a:ext cx="43" cy="45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256" name="Oval 125"/>
              <p:cNvSpPr>
                <a:spLocks noChangeArrowheads="1"/>
              </p:cNvSpPr>
              <p:nvPr/>
            </p:nvSpPr>
            <p:spPr bwMode="auto">
              <a:xfrm>
                <a:off x="2064" y="1859"/>
                <a:ext cx="43" cy="45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257" name="Oval 126"/>
              <p:cNvSpPr>
                <a:spLocks noChangeArrowheads="1"/>
              </p:cNvSpPr>
              <p:nvPr/>
            </p:nvSpPr>
            <p:spPr bwMode="auto">
              <a:xfrm>
                <a:off x="2175" y="1795"/>
                <a:ext cx="43" cy="45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258" name="Oval 127"/>
              <p:cNvSpPr>
                <a:spLocks noChangeArrowheads="1"/>
              </p:cNvSpPr>
              <p:nvPr/>
            </p:nvSpPr>
            <p:spPr bwMode="auto">
              <a:xfrm>
                <a:off x="2266" y="1784"/>
                <a:ext cx="43" cy="45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259" name="Oval 128"/>
              <p:cNvSpPr>
                <a:spLocks noChangeArrowheads="1"/>
              </p:cNvSpPr>
              <p:nvPr/>
            </p:nvSpPr>
            <p:spPr bwMode="auto">
              <a:xfrm>
                <a:off x="2357" y="1752"/>
                <a:ext cx="43" cy="45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260" name="Oval 129"/>
              <p:cNvSpPr>
                <a:spLocks noChangeArrowheads="1"/>
              </p:cNvSpPr>
              <p:nvPr/>
            </p:nvSpPr>
            <p:spPr bwMode="auto">
              <a:xfrm>
                <a:off x="2569" y="1741"/>
                <a:ext cx="43" cy="4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261" name="Oval 130"/>
              <p:cNvSpPr>
                <a:spLocks noChangeArrowheads="1"/>
              </p:cNvSpPr>
              <p:nvPr/>
            </p:nvSpPr>
            <p:spPr bwMode="auto">
              <a:xfrm>
                <a:off x="2792" y="1720"/>
                <a:ext cx="43" cy="45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262" name="Freeform 131"/>
              <p:cNvSpPr>
                <a:spLocks/>
              </p:cNvSpPr>
              <p:nvPr/>
            </p:nvSpPr>
            <p:spPr bwMode="auto">
              <a:xfrm>
                <a:off x="1166" y="1743"/>
                <a:ext cx="1678" cy="651"/>
              </a:xfrm>
              <a:custGeom>
                <a:avLst/>
                <a:gdLst>
                  <a:gd name="T0" fmla="*/ 32 w 2657"/>
                  <a:gd name="T1" fmla="*/ 960 h 977"/>
                  <a:gd name="T2" fmla="*/ 80 w 2657"/>
                  <a:gd name="T3" fmla="*/ 960 h 977"/>
                  <a:gd name="T4" fmla="*/ 128 w 2657"/>
                  <a:gd name="T5" fmla="*/ 944 h 977"/>
                  <a:gd name="T6" fmla="*/ 176 w 2657"/>
                  <a:gd name="T7" fmla="*/ 928 h 977"/>
                  <a:gd name="T8" fmla="*/ 224 w 2657"/>
                  <a:gd name="T9" fmla="*/ 912 h 977"/>
                  <a:gd name="T10" fmla="*/ 272 w 2657"/>
                  <a:gd name="T11" fmla="*/ 912 h 977"/>
                  <a:gd name="T12" fmla="*/ 320 w 2657"/>
                  <a:gd name="T13" fmla="*/ 880 h 977"/>
                  <a:gd name="T14" fmla="*/ 368 w 2657"/>
                  <a:gd name="T15" fmla="*/ 864 h 977"/>
                  <a:gd name="T16" fmla="*/ 416 w 2657"/>
                  <a:gd name="T17" fmla="*/ 848 h 977"/>
                  <a:gd name="T18" fmla="*/ 464 w 2657"/>
                  <a:gd name="T19" fmla="*/ 832 h 977"/>
                  <a:gd name="T20" fmla="*/ 512 w 2657"/>
                  <a:gd name="T21" fmla="*/ 800 h 977"/>
                  <a:gd name="T22" fmla="*/ 560 w 2657"/>
                  <a:gd name="T23" fmla="*/ 768 h 977"/>
                  <a:gd name="T24" fmla="*/ 608 w 2657"/>
                  <a:gd name="T25" fmla="*/ 752 h 977"/>
                  <a:gd name="T26" fmla="*/ 656 w 2657"/>
                  <a:gd name="T27" fmla="*/ 720 h 977"/>
                  <a:gd name="T28" fmla="*/ 704 w 2657"/>
                  <a:gd name="T29" fmla="*/ 688 h 977"/>
                  <a:gd name="T30" fmla="*/ 752 w 2657"/>
                  <a:gd name="T31" fmla="*/ 656 h 977"/>
                  <a:gd name="T32" fmla="*/ 800 w 2657"/>
                  <a:gd name="T33" fmla="*/ 624 h 977"/>
                  <a:gd name="T34" fmla="*/ 848 w 2657"/>
                  <a:gd name="T35" fmla="*/ 576 h 977"/>
                  <a:gd name="T36" fmla="*/ 896 w 2657"/>
                  <a:gd name="T37" fmla="*/ 544 h 977"/>
                  <a:gd name="T38" fmla="*/ 944 w 2657"/>
                  <a:gd name="T39" fmla="*/ 512 h 977"/>
                  <a:gd name="T40" fmla="*/ 992 w 2657"/>
                  <a:gd name="T41" fmla="*/ 480 h 977"/>
                  <a:gd name="T42" fmla="*/ 1040 w 2657"/>
                  <a:gd name="T43" fmla="*/ 448 h 977"/>
                  <a:gd name="T44" fmla="*/ 1088 w 2657"/>
                  <a:gd name="T45" fmla="*/ 400 h 977"/>
                  <a:gd name="T46" fmla="*/ 1136 w 2657"/>
                  <a:gd name="T47" fmla="*/ 368 h 977"/>
                  <a:gd name="T48" fmla="*/ 1184 w 2657"/>
                  <a:gd name="T49" fmla="*/ 336 h 977"/>
                  <a:gd name="T50" fmla="*/ 1232 w 2657"/>
                  <a:gd name="T51" fmla="*/ 304 h 977"/>
                  <a:gd name="T52" fmla="*/ 1280 w 2657"/>
                  <a:gd name="T53" fmla="*/ 272 h 977"/>
                  <a:gd name="T54" fmla="*/ 1328 w 2657"/>
                  <a:gd name="T55" fmla="*/ 256 h 977"/>
                  <a:gd name="T56" fmla="*/ 1376 w 2657"/>
                  <a:gd name="T57" fmla="*/ 224 h 977"/>
                  <a:gd name="T58" fmla="*/ 1424 w 2657"/>
                  <a:gd name="T59" fmla="*/ 208 h 977"/>
                  <a:gd name="T60" fmla="*/ 1472 w 2657"/>
                  <a:gd name="T61" fmla="*/ 176 h 977"/>
                  <a:gd name="T62" fmla="*/ 1520 w 2657"/>
                  <a:gd name="T63" fmla="*/ 160 h 977"/>
                  <a:gd name="T64" fmla="*/ 1568 w 2657"/>
                  <a:gd name="T65" fmla="*/ 144 h 977"/>
                  <a:gd name="T66" fmla="*/ 1616 w 2657"/>
                  <a:gd name="T67" fmla="*/ 128 h 977"/>
                  <a:gd name="T68" fmla="*/ 1664 w 2657"/>
                  <a:gd name="T69" fmla="*/ 112 h 977"/>
                  <a:gd name="T70" fmla="*/ 1712 w 2657"/>
                  <a:gd name="T71" fmla="*/ 96 h 977"/>
                  <a:gd name="T72" fmla="*/ 1760 w 2657"/>
                  <a:gd name="T73" fmla="*/ 80 h 977"/>
                  <a:gd name="T74" fmla="*/ 1808 w 2657"/>
                  <a:gd name="T75" fmla="*/ 80 h 977"/>
                  <a:gd name="T76" fmla="*/ 1856 w 2657"/>
                  <a:gd name="T77" fmla="*/ 64 h 977"/>
                  <a:gd name="T78" fmla="*/ 1904 w 2657"/>
                  <a:gd name="T79" fmla="*/ 64 h 977"/>
                  <a:gd name="T80" fmla="*/ 1952 w 2657"/>
                  <a:gd name="T81" fmla="*/ 48 h 977"/>
                  <a:gd name="T82" fmla="*/ 2000 w 2657"/>
                  <a:gd name="T83" fmla="*/ 48 h 977"/>
                  <a:gd name="T84" fmla="*/ 2048 w 2657"/>
                  <a:gd name="T85" fmla="*/ 32 h 977"/>
                  <a:gd name="T86" fmla="*/ 2096 w 2657"/>
                  <a:gd name="T87" fmla="*/ 32 h 977"/>
                  <a:gd name="T88" fmla="*/ 2144 w 2657"/>
                  <a:gd name="T89" fmla="*/ 32 h 977"/>
                  <a:gd name="T90" fmla="*/ 2192 w 2657"/>
                  <a:gd name="T91" fmla="*/ 32 h 977"/>
                  <a:gd name="T92" fmla="*/ 2240 w 2657"/>
                  <a:gd name="T93" fmla="*/ 16 h 977"/>
                  <a:gd name="T94" fmla="*/ 2288 w 2657"/>
                  <a:gd name="T95" fmla="*/ 16 h 977"/>
                  <a:gd name="T96" fmla="*/ 2336 w 2657"/>
                  <a:gd name="T97" fmla="*/ 16 h 977"/>
                  <a:gd name="T98" fmla="*/ 2384 w 2657"/>
                  <a:gd name="T99" fmla="*/ 16 h 977"/>
                  <a:gd name="T100" fmla="*/ 2432 w 2657"/>
                  <a:gd name="T101" fmla="*/ 16 h 977"/>
                  <a:gd name="T102" fmla="*/ 2480 w 2657"/>
                  <a:gd name="T103" fmla="*/ 16 h 977"/>
                  <a:gd name="T104" fmla="*/ 2528 w 2657"/>
                  <a:gd name="T105" fmla="*/ 16 h 977"/>
                  <a:gd name="T106" fmla="*/ 2576 w 2657"/>
                  <a:gd name="T107" fmla="*/ 0 h 977"/>
                  <a:gd name="T108" fmla="*/ 2624 w 2657"/>
                  <a:gd name="T109" fmla="*/ 0 h 977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2657"/>
                  <a:gd name="T166" fmla="*/ 0 h 977"/>
                  <a:gd name="T167" fmla="*/ 2657 w 2657"/>
                  <a:gd name="T168" fmla="*/ 977 h 977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2657" h="977">
                    <a:moveTo>
                      <a:pt x="0" y="976"/>
                    </a:moveTo>
                    <a:lnTo>
                      <a:pt x="16" y="976"/>
                    </a:lnTo>
                    <a:lnTo>
                      <a:pt x="32" y="960"/>
                    </a:lnTo>
                    <a:lnTo>
                      <a:pt x="48" y="960"/>
                    </a:lnTo>
                    <a:lnTo>
                      <a:pt x="64" y="960"/>
                    </a:lnTo>
                    <a:lnTo>
                      <a:pt x="80" y="960"/>
                    </a:lnTo>
                    <a:lnTo>
                      <a:pt x="96" y="960"/>
                    </a:lnTo>
                    <a:lnTo>
                      <a:pt x="112" y="944"/>
                    </a:lnTo>
                    <a:lnTo>
                      <a:pt x="128" y="944"/>
                    </a:lnTo>
                    <a:lnTo>
                      <a:pt x="144" y="944"/>
                    </a:lnTo>
                    <a:lnTo>
                      <a:pt x="160" y="944"/>
                    </a:lnTo>
                    <a:lnTo>
                      <a:pt x="176" y="928"/>
                    </a:lnTo>
                    <a:lnTo>
                      <a:pt x="192" y="928"/>
                    </a:lnTo>
                    <a:lnTo>
                      <a:pt x="208" y="928"/>
                    </a:lnTo>
                    <a:lnTo>
                      <a:pt x="224" y="912"/>
                    </a:lnTo>
                    <a:lnTo>
                      <a:pt x="240" y="912"/>
                    </a:lnTo>
                    <a:lnTo>
                      <a:pt x="256" y="912"/>
                    </a:lnTo>
                    <a:lnTo>
                      <a:pt x="272" y="912"/>
                    </a:lnTo>
                    <a:lnTo>
                      <a:pt x="288" y="896"/>
                    </a:lnTo>
                    <a:lnTo>
                      <a:pt x="304" y="896"/>
                    </a:lnTo>
                    <a:lnTo>
                      <a:pt x="320" y="880"/>
                    </a:lnTo>
                    <a:lnTo>
                      <a:pt x="336" y="880"/>
                    </a:lnTo>
                    <a:lnTo>
                      <a:pt x="352" y="880"/>
                    </a:lnTo>
                    <a:lnTo>
                      <a:pt x="368" y="864"/>
                    </a:lnTo>
                    <a:lnTo>
                      <a:pt x="384" y="864"/>
                    </a:lnTo>
                    <a:lnTo>
                      <a:pt x="400" y="848"/>
                    </a:lnTo>
                    <a:lnTo>
                      <a:pt x="416" y="848"/>
                    </a:lnTo>
                    <a:lnTo>
                      <a:pt x="432" y="848"/>
                    </a:lnTo>
                    <a:lnTo>
                      <a:pt x="448" y="832"/>
                    </a:lnTo>
                    <a:lnTo>
                      <a:pt x="464" y="832"/>
                    </a:lnTo>
                    <a:lnTo>
                      <a:pt x="480" y="816"/>
                    </a:lnTo>
                    <a:lnTo>
                      <a:pt x="496" y="816"/>
                    </a:lnTo>
                    <a:lnTo>
                      <a:pt x="512" y="800"/>
                    </a:lnTo>
                    <a:lnTo>
                      <a:pt x="528" y="800"/>
                    </a:lnTo>
                    <a:lnTo>
                      <a:pt x="544" y="784"/>
                    </a:lnTo>
                    <a:lnTo>
                      <a:pt x="560" y="768"/>
                    </a:lnTo>
                    <a:lnTo>
                      <a:pt x="576" y="768"/>
                    </a:lnTo>
                    <a:lnTo>
                      <a:pt x="592" y="752"/>
                    </a:lnTo>
                    <a:lnTo>
                      <a:pt x="608" y="752"/>
                    </a:lnTo>
                    <a:lnTo>
                      <a:pt x="624" y="736"/>
                    </a:lnTo>
                    <a:lnTo>
                      <a:pt x="640" y="720"/>
                    </a:lnTo>
                    <a:lnTo>
                      <a:pt x="656" y="720"/>
                    </a:lnTo>
                    <a:lnTo>
                      <a:pt x="672" y="704"/>
                    </a:lnTo>
                    <a:lnTo>
                      <a:pt x="688" y="704"/>
                    </a:lnTo>
                    <a:lnTo>
                      <a:pt x="704" y="688"/>
                    </a:lnTo>
                    <a:lnTo>
                      <a:pt x="720" y="672"/>
                    </a:lnTo>
                    <a:lnTo>
                      <a:pt x="736" y="672"/>
                    </a:lnTo>
                    <a:lnTo>
                      <a:pt x="752" y="656"/>
                    </a:lnTo>
                    <a:lnTo>
                      <a:pt x="768" y="640"/>
                    </a:lnTo>
                    <a:lnTo>
                      <a:pt x="784" y="624"/>
                    </a:lnTo>
                    <a:lnTo>
                      <a:pt x="800" y="624"/>
                    </a:lnTo>
                    <a:lnTo>
                      <a:pt x="816" y="608"/>
                    </a:lnTo>
                    <a:lnTo>
                      <a:pt x="832" y="592"/>
                    </a:lnTo>
                    <a:lnTo>
                      <a:pt x="848" y="576"/>
                    </a:lnTo>
                    <a:lnTo>
                      <a:pt x="864" y="576"/>
                    </a:lnTo>
                    <a:lnTo>
                      <a:pt x="880" y="560"/>
                    </a:lnTo>
                    <a:lnTo>
                      <a:pt x="896" y="544"/>
                    </a:lnTo>
                    <a:lnTo>
                      <a:pt x="912" y="544"/>
                    </a:lnTo>
                    <a:lnTo>
                      <a:pt x="928" y="528"/>
                    </a:lnTo>
                    <a:lnTo>
                      <a:pt x="944" y="512"/>
                    </a:lnTo>
                    <a:lnTo>
                      <a:pt x="960" y="496"/>
                    </a:lnTo>
                    <a:lnTo>
                      <a:pt x="976" y="496"/>
                    </a:lnTo>
                    <a:lnTo>
                      <a:pt x="992" y="480"/>
                    </a:lnTo>
                    <a:lnTo>
                      <a:pt x="1008" y="464"/>
                    </a:lnTo>
                    <a:lnTo>
                      <a:pt x="1024" y="448"/>
                    </a:lnTo>
                    <a:lnTo>
                      <a:pt x="1040" y="448"/>
                    </a:lnTo>
                    <a:lnTo>
                      <a:pt x="1056" y="432"/>
                    </a:lnTo>
                    <a:lnTo>
                      <a:pt x="1072" y="416"/>
                    </a:lnTo>
                    <a:lnTo>
                      <a:pt x="1088" y="400"/>
                    </a:lnTo>
                    <a:lnTo>
                      <a:pt x="1104" y="400"/>
                    </a:lnTo>
                    <a:lnTo>
                      <a:pt x="1120" y="384"/>
                    </a:lnTo>
                    <a:lnTo>
                      <a:pt x="1136" y="368"/>
                    </a:lnTo>
                    <a:lnTo>
                      <a:pt x="1152" y="368"/>
                    </a:lnTo>
                    <a:lnTo>
                      <a:pt x="1168" y="352"/>
                    </a:lnTo>
                    <a:lnTo>
                      <a:pt x="1184" y="336"/>
                    </a:lnTo>
                    <a:lnTo>
                      <a:pt x="1200" y="336"/>
                    </a:lnTo>
                    <a:lnTo>
                      <a:pt x="1216" y="320"/>
                    </a:lnTo>
                    <a:lnTo>
                      <a:pt x="1232" y="304"/>
                    </a:lnTo>
                    <a:lnTo>
                      <a:pt x="1248" y="304"/>
                    </a:lnTo>
                    <a:lnTo>
                      <a:pt x="1264" y="288"/>
                    </a:lnTo>
                    <a:lnTo>
                      <a:pt x="1280" y="272"/>
                    </a:lnTo>
                    <a:lnTo>
                      <a:pt x="1296" y="272"/>
                    </a:lnTo>
                    <a:lnTo>
                      <a:pt x="1312" y="256"/>
                    </a:lnTo>
                    <a:lnTo>
                      <a:pt x="1328" y="256"/>
                    </a:lnTo>
                    <a:lnTo>
                      <a:pt x="1344" y="240"/>
                    </a:lnTo>
                    <a:lnTo>
                      <a:pt x="1360" y="240"/>
                    </a:lnTo>
                    <a:lnTo>
                      <a:pt x="1376" y="224"/>
                    </a:lnTo>
                    <a:lnTo>
                      <a:pt x="1392" y="224"/>
                    </a:lnTo>
                    <a:lnTo>
                      <a:pt x="1408" y="208"/>
                    </a:lnTo>
                    <a:lnTo>
                      <a:pt x="1424" y="208"/>
                    </a:lnTo>
                    <a:lnTo>
                      <a:pt x="1440" y="192"/>
                    </a:lnTo>
                    <a:lnTo>
                      <a:pt x="1456" y="192"/>
                    </a:lnTo>
                    <a:lnTo>
                      <a:pt x="1472" y="176"/>
                    </a:lnTo>
                    <a:lnTo>
                      <a:pt x="1488" y="176"/>
                    </a:lnTo>
                    <a:lnTo>
                      <a:pt x="1504" y="160"/>
                    </a:lnTo>
                    <a:lnTo>
                      <a:pt x="1520" y="160"/>
                    </a:lnTo>
                    <a:lnTo>
                      <a:pt x="1536" y="160"/>
                    </a:lnTo>
                    <a:lnTo>
                      <a:pt x="1552" y="144"/>
                    </a:lnTo>
                    <a:lnTo>
                      <a:pt x="1568" y="144"/>
                    </a:lnTo>
                    <a:lnTo>
                      <a:pt x="1584" y="144"/>
                    </a:lnTo>
                    <a:lnTo>
                      <a:pt x="1600" y="128"/>
                    </a:lnTo>
                    <a:lnTo>
                      <a:pt x="1616" y="128"/>
                    </a:lnTo>
                    <a:lnTo>
                      <a:pt x="1632" y="128"/>
                    </a:lnTo>
                    <a:lnTo>
                      <a:pt x="1648" y="112"/>
                    </a:lnTo>
                    <a:lnTo>
                      <a:pt x="1664" y="112"/>
                    </a:lnTo>
                    <a:lnTo>
                      <a:pt x="1680" y="112"/>
                    </a:lnTo>
                    <a:lnTo>
                      <a:pt x="1696" y="96"/>
                    </a:lnTo>
                    <a:lnTo>
                      <a:pt x="1712" y="96"/>
                    </a:lnTo>
                    <a:lnTo>
                      <a:pt x="1728" y="96"/>
                    </a:lnTo>
                    <a:lnTo>
                      <a:pt x="1744" y="96"/>
                    </a:lnTo>
                    <a:lnTo>
                      <a:pt x="1760" y="80"/>
                    </a:lnTo>
                    <a:lnTo>
                      <a:pt x="1776" y="80"/>
                    </a:lnTo>
                    <a:lnTo>
                      <a:pt x="1792" y="80"/>
                    </a:lnTo>
                    <a:lnTo>
                      <a:pt x="1808" y="80"/>
                    </a:lnTo>
                    <a:lnTo>
                      <a:pt x="1824" y="64"/>
                    </a:lnTo>
                    <a:lnTo>
                      <a:pt x="1840" y="64"/>
                    </a:lnTo>
                    <a:lnTo>
                      <a:pt x="1856" y="64"/>
                    </a:lnTo>
                    <a:lnTo>
                      <a:pt x="1872" y="64"/>
                    </a:lnTo>
                    <a:lnTo>
                      <a:pt x="1888" y="64"/>
                    </a:lnTo>
                    <a:lnTo>
                      <a:pt x="1904" y="64"/>
                    </a:lnTo>
                    <a:lnTo>
                      <a:pt x="1920" y="48"/>
                    </a:lnTo>
                    <a:lnTo>
                      <a:pt x="1936" y="48"/>
                    </a:lnTo>
                    <a:lnTo>
                      <a:pt x="1952" y="48"/>
                    </a:lnTo>
                    <a:lnTo>
                      <a:pt x="1968" y="48"/>
                    </a:lnTo>
                    <a:lnTo>
                      <a:pt x="1984" y="48"/>
                    </a:lnTo>
                    <a:lnTo>
                      <a:pt x="2000" y="48"/>
                    </a:lnTo>
                    <a:lnTo>
                      <a:pt x="2016" y="48"/>
                    </a:lnTo>
                    <a:lnTo>
                      <a:pt x="2032" y="32"/>
                    </a:lnTo>
                    <a:lnTo>
                      <a:pt x="2048" y="32"/>
                    </a:lnTo>
                    <a:lnTo>
                      <a:pt x="2064" y="32"/>
                    </a:lnTo>
                    <a:lnTo>
                      <a:pt x="2080" y="32"/>
                    </a:lnTo>
                    <a:lnTo>
                      <a:pt x="2096" y="32"/>
                    </a:lnTo>
                    <a:lnTo>
                      <a:pt x="2112" y="32"/>
                    </a:lnTo>
                    <a:lnTo>
                      <a:pt x="2128" y="32"/>
                    </a:lnTo>
                    <a:lnTo>
                      <a:pt x="2144" y="32"/>
                    </a:lnTo>
                    <a:lnTo>
                      <a:pt x="2160" y="32"/>
                    </a:lnTo>
                    <a:lnTo>
                      <a:pt x="2176" y="32"/>
                    </a:lnTo>
                    <a:lnTo>
                      <a:pt x="2192" y="32"/>
                    </a:lnTo>
                    <a:lnTo>
                      <a:pt x="2208" y="16"/>
                    </a:lnTo>
                    <a:lnTo>
                      <a:pt x="2224" y="16"/>
                    </a:lnTo>
                    <a:lnTo>
                      <a:pt x="2240" y="16"/>
                    </a:lnTo>
                    <a:lnTo>
                      <a:pt x="2256" y="16"/>
                    </a:lnTo>
                    <a:lnTo>
                      <a:pt x="2272" y="16"/>
                    </a:lnTo>
                    <a:lnTo>
                      <a:pt x="2288" y="16"/>
                    </a:lnTo>
                    <a:lnTo>
                      <a:pt x="2304" y="16"/>
                    </a:lnTo>
                    <a:lnTo>
                      <a:pt x="2320" y="16"/>
                    </a:lnTo>
                    <a:lnTo>
                      <a:pt x="2336" y="16"/>
                    </a:lnTo>
                    <a:lnTo>
                      <a:pt x="2352" y="16"/>
                    </a:lnTo>
                    <a:lnTo>
                      <a:pt x="2368" y="16"/>
                    </a:lnTo>
                    <a:lnTo>
                      <a:pt x="2384" y="16"/>
                    </a:lnTo>
                    <a:lnTo>
                      <a:pt x="2400" y="16"/>
                    </a:lnTo>
                    <a:lnTo>
                      <a:pt x="2416" y="16"/>
                    </a:lnTo>
                    <a:lnTo>
                      <a:pt x="2432" y="16"/>
                    </a:lnTo>
                    <a:lnTo>
                      <a:pt x="2448" y="16"/>
                    </a:lnTo>
                    <a:lnTo>
                      <a:pt x="2464" y="16"/>
                    </a:lnTo>
                    <a:lnTo>
                      <a:pt x="2480" y="16"/>
                    </a:lnTo>
                    <a:lnTo>
                      <a:pt x="2496" y="16"/>
                    </a:lnTo>
                    <a:lnTo>
                      <a:pt x="2512" y="16"/>
                    </a:lnTo>
                    <a:lnTo>
                      <a:pt x="2528" y="16"/>
                    </a:lnTo>
                    <a:lnTo>
                      <a:pt x="2544" y="0"/>
                    </a:lnTo>
                    <a:lnTo>
                      <a:pt x="2560" y="0"/>
                    </a:lnTo>
                    <a:lnTo>
                      <a:pt x="2576" y="0"/>
                    </a:lnTo>
                    <a:lnTo>
                      <a:pt x="2592" y="0"/>
                    </a:lnTo>
                    <a:lnTo>
                      <a:pt x="2608" y="0"/>
                    </a:lnTo>
                    <a:lnTo>
                      <a:pt x="2624" y="0"/>
                    </a:lnTo>
                    <a:lnTo>
                      <a:pt x="2640" y="0"/>
                    </a:lnTo>
                    <a:lnTo>
                      <a:pt x="2656" y="0"/>
                    </a:lnTo>
                  </a:path>
                </a:pathLst>
              </a:custGeom>
              <a:noFill/>
              <a:ln w="12700" cap="rnd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263" name="Line 132"/>
              <p:cNvSpPr>
                <a:spLocks noChangeShapeType="1"/>
              </p:cNvSpPr>
              <p:nvPr/>
            </p:nvSpPr>
            <p:spPr bwMode="auto">
              <a:xfrm>
                <a:off x="1168" y="3764"/>
                <a:ext cx="1673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264" name="Line 133"/>
              <p:cNvSpPr>
                <a:spLocks noChangeShapeType="1"/>
              </p:cNvSpPr>
              <p:nvPr/>
            </p:nvSpPr>
            <p:spPr bwMode="auto">
              <a:xfrm flipV="1">
                <a:off x="1166" y="2857"/>
                <a:ext cx="0" cy="907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265" name="Line 134"/>
              <p:cNvSpPr>
                <a:spLocks noChangeShapeType="1"/>
              </p:cNvSpPr>
              <p:nvPr/>
            </p:nvSpPr>
            <p:spPr bwMode="auto">
              <a:xfrm flipV="1">
                <a:off x="1166" y="3743"/>
                <a:ext cx="0" cy="21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266" name="Line 135"/>
              <p:cNvSpPr>
                <a:spLocks noChangeShapeType="1"/>
              </p:cNvSpPr>
              <p:nvPr/>
            </p:nvSpPr>
            <p:spPr bwMode="auto">
              <a:xfrm>
                <a:off x="1168" y="3764"/>
                <a:ext cx="1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896" name="Rectangle 136"/>
              <p:cNvSpPr>
                <a:spLocks noChangeArrowheads="1"/>
              </p:cNvSpPr>
              <p:nvPr/>
            </p:nvSpPr>
            <p:spPr bwMode="auto">
              <a:xfrm>
                <a:off x="2410" y="3787"/>
                <a:ext cx="508" cy="18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118979" tIns="59490" rIns="118979" bIns="59490">
                <a:spAutoFit/>
              </a:bodyPr>
              <a:lstStyle/>
              <a:p>
                <a:pPr defTabSz="23637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300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temps (h)</a:t>
                </a:r>
              </a:p>
            </p:txBody>
          </p:sp>
          <p:sp>
            <p:nvSpPr>
              <p:cNvPr id="117897" name="Rectangle 137"/>
              <p:cNvSpPr>
                <a:spLocks noChangeArrowheads="1"/>
              </p:cNvSpPr>
              <p:nvPr/>
            </p:nvSpPr>
            <p:spPr bwMode="auto">
              <a:xfrm rot="16200000">
                <a:off x="692" y="3049"/>
                <a:ext cx="662" cy="17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118979" tIns="59490" rIns="118979" bIns="59490">
                <a:spAutoFit/>
              </a:bodyPr>
              <a:lstStyle/>
              <a:p>
                <a:pPr defTabSz="23637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300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log</a:t>
                </a:r>
                <a:r>
                  <a:rPr lang="fr-FR" sz="1300" b="1" baseline="-2500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10</a:t>
                </a:r>
                <a:r>
                  <a:rPr lang="fr-FR" sz="1300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 ufc.ml</a:t>
                </a:r>
                <a:r>
                  <a:rPr lang="fr-FR" sz="1300" b="1" baseline="3000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-1</a:t>
                </a:r>
              </a:p>
            </p:txBody>
          </p:sp>
          <p:sp>
            <p:nvSpPr>
              <p:cNvPr id="48269" name="Line 138"/>
              <p:cNvSpPr>
                <a:spLocks noChangeShapeType="1"/>
              </p:cNvSpPr>
              <p:nvPr/>
            </p:nvSpPr>
            <p:spPr bwMode="auto">
              <a:xfrm>
                <a:off x="3187" y="1351"/>
                <a:ext cx="1682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270" name="Line 139"/>
              <p:cNvSpPr>
                <a:spLocks noChangeShapeType="1"/>
              </p:cNvSpPr>
              <p:nvPr/>
            </p:nvSpPr>
            <p:spPr bwMode="auto">
              <a:xfrm>
                <a:off x="3187" y="433"/>
                <a:ext cx="1682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271" name="Line 140"/>
              <p:cNvSpPr>
                <a:spLocks noChangeShapeType="1"/>
              </p:cNvSpPr>
              <p:nvPr/>
            </p:nvSpPr>
            <p:spPr bwMode="auto">
              <a:xfrm flipV="1">
                <a:off x="3184" y="433"/>
                <a:ext cx="0" cy="918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272" name="Line 141"/>
              <p:cNvSpPr>
                <a:spLocks noChangeShapeType="1"/>
              </p:cNvSpPr>
              <p:nvPr/>
            </p:nvSpPr>
            <p:spPr bwMode="auto">
              <a:xfrm flipV="1">
                <a:off x="4872" y="433"/>
                <a:ext cx="0" cy="918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273" name="Line 142"/>
              <p:cNvSpPr>
                <a:spLocks noChangeShapeType="1"/>
              </p:cNvSpPr>
              <p:nvPr/>
            </p:nvSpPr>
            <p:spPr bwMode="auto">
              <a:xfrm>
                <a:off x="3187" y="1351"/>
                <a:ext cx="1682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274" name="Line 143"/>
              <p:cNvSpPr>
                <a:spLocks noChangeShapeType="1"/>
              </p:cNvSpPr>
              <p:nvPr/>
            </p:nvSpPr>
            <p:spPr bwMode="auto">
              <a:xfrm flipV="1">
                <a:off x="3184" y="433"/>
                <a:ext cx="0" cy="918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275" name="Line 144"/>
              <p:cNvSpPr>
                <a:spLocks noChangeShapeType="1"/>
              </p:cNvSpPr>
              <p:nvPr/>
            </p:nvSpPr>
            <p:spPr bwMode="auto">
              <a:xfrm flipV="1">
                <a:off x="3184" y="1329"/>
                <a:ext cx="0" cy="22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276" name="Line 145"/>
              <p:cNvSpPr>
                <a:spLocks noChangeShapeType="1"/>
              </p:cNvSpPr>
              <p:nvPr/>
            </p:nvSpPr>
            <p:spPr bwMode="auto">
              <a:xfrm>
                <a:off x="3189" y="431"/>
                <a:ext cx="0" cy="16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906" name="Rectangle 146"/>
              <p:cNvSpPr>
                <a:spLocks noChangeArrowheads="1"/>
              </p:cNvSpPr>
              <p:nvPr/>
            </p:nvSpPr>
            <p:spPr bwMode="auto">
              <a:xfrm>
                <a:off x="3080" y="1339"/>
                <a:ext cx="180" cy="18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118979" tIns="59490" rIns="118979" bIns="59490">
                <a:spAutoFit/>
              </a:bodyPr>
              <a:lstStyle/>
              <a:p>
                <a:pPr defTabSz="23637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300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0</a:t>
                </a:r>
              </a:p>
            </p:txBody>
          </p:sp>
          <p:sp>
            <p:nvSpPr>
              <p:cNvPr id="48278" name="Line 147"/>
              <p:cNvSpPr>
                <a:spLocks noChangeShapeType="1"/>
              </p:cNvSpPr>
              <p:nvPr/>
            </p:nvSpPr>
            <p:spPr bwMode="auto">
              <a:xfrm flipV="1">
                <a:off x="3609" y="1329"/>
                <a:ext cx="0" cy="22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279" name="Line 148"/>
              <p:cNvSpPr>
                <a:spLocks noChangeShapeType="1"/>
              </p:cNvSpPr>
              <p:nvPr/>
            </p:nvSpPr>
            <p:spPr bwMode="auto">
              <a:xfrm>
                <a:off x="3614" y="431"/>
                <a:ext cx="0" cy="16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909" name="Rectangle 149"/>
              <p:cNvSpPr>
                <a:spLocks noChangeArrowheads="1"/>
              </p:cNvSpPr>
              <p:nvPr/>
            </p:nvSpPr>
            <p:spPr bwMode="auto">
              <a:xfrm>
                <a:off x="3445" y="1339"/>
                <a:ext cx="273" cy="18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118979" tIns="59490" rIns="118979" bIns="59490">
                <a:spAutoFit/>
              </a:bodyPr>
              <a:lstStyle/>
              <a:p>
                <a:pPr defTabSz="23637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300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100</a:t>
                </a:r>
              </a:p>
            </p:txBody>
          </p:sp>
          <p:sp>
            <p:nvSpPr>
              <p:cNvPr id="48281" name="Line 150"/>
              <p:cNvSpPr>
                <a:spLocks noChangeShapeType="1"/>
              </p:cNvSpPr>
              <p:nvPr/>
            </p:nvSpPr>
            <p:spPr bwMode="auto">
              <a:xfrm flipV="1">
                <a:off x="4033" y="1329"/>
                <a:ext cx="0" cy="22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282" name="Line 151"/>
              <p:cNvSpPr>
                <a:spLocks noChangeShapeType="1"/>
              </p:cNvSpPr>
              <p:nvPr/>
            </p:nvSpPr>
            <p:spPr bwMode="auto">
              <a:xfrm>
                <a:off x="4038" y="431"/>
                <a:ext cx="0" cy="16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912" name="Rectangle 152"/>
              <p:cNvSpPr>
                <a:spLocks noChangeArrowheads="1"/>
              </p:cNvSpPr>
              <p:nvPr/>
            </p:nvSpPr>
            <p:spPr bwMode="auto">
              <a:xfrm>
                <a:off x="3868" y="1339"/>
                <a:ext cx="272" cy="18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118979" tIns="59490" rIns="118979" bIns="59490">
                <a:spAutoFit/>
              </a:bodyPr>
              <a:lstStyle/>
              <a:p>
                <a:pPr defTabSz="23637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300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200</a:t>
                </a:r>
              </a:p>
            </p:txBody>
          </p:sp>
          <p:sp>
            <p:nvSpPr>
              <p:cNvPr id="48284" name="Line 153"/>
              <p:cNvSpPr>
                <a:spLocks noChangeShapeType="1"/>
              </p:cNvSpPr>
              <p:nvPr/>
            </p:nvSpPr>
            <p:spPr bwMode="auto">
              <a:xfrm flipV="1">
                <a:off x="4448" y="1329"/>
                <a:ext cx="0" cy="22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285" name="Line 154"/>
              <p:cNvSpPr>
                <a:spLocks noChangeShapeType="1"/>
              </p:cNvSpPr>
              <p:nvPr/>
            </p:nvSpPr>
            <p:spPr bwMode="auto">
              <a:xfrm>
                <a:off x="4453" y="431"/>
                <a:ext cx="0" cy="16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915" name="Rectangle 155"/>
              <p:cNvSpPr>
                <a:spLocks noChangeArrowheads="1"/>
              </p:cNvSpPr>
              <p:nvPr/>
            </p:nvSpPr>
            <p:spPr bwMode="auto">
              <a:xfrm>
                <a:off x="4283" y="1339"/>
                <a:ext cx="272" cy="18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118979" tIns="59490" rIns="118979" bIns="59490">
                <a:spAutoFit/>
              </a:bodyPr>
              <a:lstStyle/>
              <a:p>
                <a:pPr defTabSz="23637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300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300</a:t>
                </a:r>
              </a:p>
            </p:txBody>
          </p:sp>
          <p:sp>
            <p:nvSpPr>
              <p:cNvPr id="48287" name="Line 156"/>
              <p:cNvSpPr>
                <a:spLocks noChangeShapeType="1"/>
              </p:cNvSpPr>
              <p:nvPr/>
            </p:nvSpPr>
            <p:spPr bwMode="auto">
              <a:xfrm flipV="1">
                <a:off x="4872" y="1329"/>
                <a:ext cx="0" cy="22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288" name="Line 157"/>
              <p:cNvSpPr>
                <a:spLocks noChangeShapeType="1"/>
              </p:cNvSpPr>
              <p:nvPr/>
            </p:nvSpPr>
            <p:spPr bwMode="auto">
              <a:xfrm>
                <a:off x="4877" y="431"/>
                <a:ext cx="0" cy="16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918" name="Rectangle 158"/>
              <p:cNvSpPr>
                <a:spLocks noChangeArrowheads="1"/>
              </p:cNvSpPr>
              <p:nvPr/>
            </p:nvSpPr>
            <p:spPr bwMode="auto">
              <a:xfrm>
                <a:off x="4708" y="1339"/>
                <a:ext cx="272" cy="18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118979" tIns="59490" rIns="118979" bIns="59490">
                <a:spAutoFit/>
              </a:bodyPr>
              <a:lstStyle/>
              <a:p>
                <a:pPr defTabSz="23637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300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400</a:t>
                </a:r>
              </a:p>
            </p:txBody>
          </p:sp>
          <p:sp>
            <p:nvSpPr>
              <p:cNvPr id="48290" name="Line 159"/>
              <p:cNvSpPr>
                <a:spLocks noChangeShapeType="1"/>
              </p:cNvSpPr>
              <p:nvPr/>
            </p:nvSpPr>
            <p:spPr bwMode="auto">
              <a:xfrm>
                <a:off x="3187" y="1351"/>
                <a:ext cx="15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291" name="Line 160"/>
              <p:cNvSpPr>
                <a:spLocks noChangeShapeType="1"/>
              </p:cNvSpPr>
              <p:nvPr/>
            </p:nvSpPr>
            <p:spPr bwMode="auto">
              <a:xfrm flipH="1">
                <a:off x="4852" y="1351"/>
                <a:ext cx="20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921" name="Rectangle 161"/>
              <p:cNvSpPr>
                <a:spLocks noChangeArrowheads="1"/>
              </p:cNvSpPr>
              <p:nvPr/>
            </p:nvSpPr>
            <p:spPr bwMode="auto">
              <a:xfrm>
                <a:off x="3020" y="1244"/>
                <a:ext cx="181" cy="18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118979" tIns="59490" rIns="118979" bIns="59490">
                <a:spAutoFit/>
              </a:bodyPr>
              <a:lstStyle/>
              <a:p>
                <a:pPr defTabSz="23637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300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5</a:t>
                </a:r>
              </a:p>
            </p:txBody>
          </p:sp>
          <p:sp>
            <p:nvSpPr>
              <p:cNvPr id="48293" name="Line 162"/>
              <p:cNvSpPr>
                <a:spLocks noChangeShapeType="1"/>
              </p:cNvSpPr>
              <p:nvPr/>
            </p:nvSpPr>
            <p:spPr bwMode="auto">
              <a:xfrm>
                <a:off x="3187" y="1169"/>
                <a:ext cx="15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294" name="Line 163"/>
              <p:cNvSpPr>
                <a:spLocks noChangeShapeType="1"/>
              </p:cNvSpPr>
              <p:nvPr/>
            </p:nvSpPr>
            <p:spPr bwMode="auto">
              <a:xfrm flipH="1">
                <a:off x="4852" y="1169"/>
                <a:ext cx="20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924" name="Rectangle 164"/>
              <p:cNvSpPr>
                <a:spLocks noChangeArrowheads="1"/>
              </p:cNvSpPr>
              <p:nvPr/>
            </p:nvSpPr>
            <p:spPr bwMode="auto">
              <a:xfrm>
                <a:off x="3020" y="1063"/>
                <a:ext cx="181" cy="18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118979" tIns="59490" rIns="118979" bIns="59490">
                <a:spAutoFit/>
              </a:bodyPr>
              <a:lstStyle/>
              <a:p>
                <a:pPr defTabSz="23637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300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6</a:t>
                </a:r>
              </a:p>
            </p:txBody>
          </p:sp>
          <p:sp>
            <p:nvSpPr>
              <p:cNvPr id="48296" name="Line 165"/>
              <p:cNvSpPr>
                <a:spLocks noChangeShapeType="1"/>
              </p:cNvSpPr>
              <p:nvPr/>
            </p:nvSpPr>
            <p:spPr bwMode="auto">
              <a:xfrm>
                <a:off x="3187" y="988"/>
                <a:ext cx="15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297" name="Line 166"/>
              <p:cNvSpPr>
                <a:spLocks noChangeShapeType="1"/>
              </p:cNvSpPr>
              <p:nvPr/>
            </p:nvSpPr>
            <p:spPr bwMode="auto">
              <a:xfrm flipH="1">
                <a:off x="4852" y="988"/>
                <a:ext cx="20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927" name="Rectangle 167"/>
              <p:cNvSpPr>
                <a:spLocks noChangeArrowheads="1"/>
              </p:cNvSpPr>
              <p:nvPr/>
            </p:nvSpPr>
            <p:spPr bwMode="auto">
              <a:xfrm>
                <a:off x="3020" y="880"/>
                <a:ext cx="181" cy="18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118979" tIns="59490" rIns="118979" bIns="59490">
                <a:spAutoFit/>
              </a:bodyPr>
              <a:lstStyle/>
              <a:p>
                <a:pPr defTabSz="23637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300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7</a:t>
                </a:r>
              </a:p>
            </p:txBody>
          </p:sp>
          <p:sp>
            <p:nvSpPr>
              <p:cNvPr id="48299" name="Line 168"/>
              <p:cNvSpPr>
                <a:spLocks noChangeShapeType="1"/>
              </p:cNvSpPr>
              <p:nvPr/>
            </p:nvSpPr>
            <p:spPr bwMode="auto">
              <a:xfrm>
                <a:off x="3187" y="796"/>
                <a:ext cx="15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00" name="Line 169"/>
              <p:cNvSpPr>
                <a:spLocks noChangeShapeType="1"/>
              </p:cNvSpPr>
              <p:nvPr/>
            </p:nvSpPr>
            <p:spPr bwMode="auto">
              <a:xfrm flipH="1">
                <a:off x="4852" y="796"/>
                <a:ext cx="20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930" name="Rectangle 170"/>
              <p:cNvSpPr>
                <a:spLocks noChangeArrowheads="1"/>
              </p:cNvSpPr>
              <p:nvPr/>
            </p:nvSpPr>
            <p:spPr bwMode="auto">
              <a:xfrm>
                <a:off x="3020" y="688"/>
                <a:ext cx="181" cy="18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118979" tIns="59490" rIns="118979" bIns="59490">
                <a:spAutoFit/>
              </a:bodyPr>
              <a:lstStyle/>
              <a:p>
                <a:pPr defTabSz="23637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300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8</a:t>
                </a:r>
              </a:p>
            </p:txBody>
          </p:sp>
          <p:sp>
            <p:nvSpPr>
              <p:cNvPr id="48302" name="Line 171"/>
              <p:cNvSpPr>
                <a:spLocks noChangeShapeType="1"/>
              </p:cNvSpPr>
              <p:nvPr/>
            </p:nvSpPr>
            <p:spPr bwMode="auto">
              <a:xfrm>
                <a:off x="3187" y="615"/>
                <a:ext cx="15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03" name="Line 172"/>
              <p:cNvSpPr>
                <a:spLocks noChangeShapeType="1"/>
              </p:cNvSpPr>
              <p:nvPr/>
            </p:nvSpPr>
            <p:spPr bwMode="auto">
              <a:xfrm flipH="1">
                <a:off x="4852" y="615"/>
                <a:ext cx="20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933" name="Rectangle 173"/>
              <p:cNvSpPr>
                <a:spLocks noChangeArrowheads="1"/>
              </p:cNvSpPr>
              <p:nvPr/>
            </p:nvSpPr>
            <p:spPr bwMode="auto">
              <a:xfrm>
                <a:off x="3020" y="506"/>
                <a:ext cx="181" cy="18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118979" tIns="59490" rIns="118979" bIns="59490">
                <a:spAutoFit/>
              </a:bodyPr>
              <a:lstStyle/>
              <a:p>
                <a:pPr defTabSz="23637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300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9</a:t>
                </a:r>
              </a:p>
            </p:txBody>
          </p:sp>
          <p:sp>
            <p:nvSpPr>
              <p:cNvPr id="48305" name="Line 174"/>
              <p:cNvSpPr>
                <a:spLocks noChangeShapeType="1"/>
              </p:cNvSpPr>
              <p:nvPr/>
            </p:nvSpPr>
            <p:spPr bwMode="auto">
              <a:xfrm>
                <a:off x="3187" y="433"/>
                <a:ext cx="15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06" name="Line 175"/>
              <p:cNvSpPr>
                <a:spLocks noChangeShapeType="1"/>
              </p:cNvSpPr>
              <p:nvPr/>
            </p:nvSpPr>
            <p:spPr bwMode="auto">
              <a:xfrm flipH="1">
                <a:off x="4852" y="433"/>
                <a:ext cx="20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936" name="Rectangle 176"/>
              <p:cNvSpPr>
                <a:spLocks noChangeArrowheads="1"/>
              </p:cNvSpPr>
              <p:nvPr/>
            </p:nvSpPr>
            <p:spPr bwMode="auto">
              <a:xfrm>
                <a:off x="2960" y="326"/>
                <a:ext cx="226" cy="18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118979" tIns="59490" rIns="118979" bIns="59490">
                <a:spAutoFit/>
              </a:bodyPr>
              <a:lstStyle/>
              <a:p>
                <a:pPr defTabSz="23637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300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10</a:t>
                </a:r>
              </a:p>
            </p:txBody>
          </p:sp>
          <p:sp>
            <p:nvSpPr>
              <p:cNvPr id="48308" name="Line 177"/>
              <p:cNvSpPr>
                <a:spLocks noChangeShapeType="1"/>
              </p:cNvSpPr>
              <p:nvPr/>
            </p:nvSpPr>
            <p:spPr bwMode="auto">
              <a:xfrm>
                <a:off x="3187" y="433"/>
                <a:ext cx="1682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09" name="Line 178"/>
              <p:cNvSpPr>
                <a:spLocks noChangeShapeType="1"/>
              </p:cNvSpPr>
              <p:nvPr/>
            </p:nvSpPr>
            <p:spPr bwMode="auto">
              <a:xfrm flipV="1">
                <a:off x="3184" y="433"/>
                <a:ext cx="0" cy="918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10" name="Oval 179"/>
              <p:cNvSpPr>
                <a:spLocks noChangeArrowheads="1"/>
              </p:cNvSpPr>
              <p:nvPr/>
            </p:nvSpPr>
            <p:spPr bwMode="auto">
              <a:xfrm>
                <a:off x="3163" y="1152"/>
                <a:ext cx="43" cy="45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311" name="Oval 180"/>
              <p:cNvSpPr>
                <a:spLocks noChangeArrowheads="1"/>
              </p:cNvSpPr>
              <p:nvPr/>
            </p:nvSpPr>
            <p:spPr bwMode="auto">
              <a:xfrm>
                <a:off x="3173" y="1163"/>
                <a:ext cx="43" cy="45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312" name="Oval 181"/>
              <p:cNvSpPr>
                <a:spLocks noChangeArrowheads="1"/>
              </p:cNvSpPr>
              <p:nvPr/>
            </p:nvSpPr>
            <p:spPr bwMode="auto">
              <a:xfrm>
                <a:off x="3193" y="1152"/>
                <a:ext cx="43" cy="45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313" name="Oval 182"/>
              <p:cNvSpPr>
                <a:spLocks noChangeArrowheads="1"/>
              </p:cNvSpPr>
              <p:nvPr/>
            </p:nvSpPr>
            <p:spPr bwMode="auto">
              <a:xfrm>
                <a:off x="3274" y="1173"/>
                <a:ext cx="43" cy="4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314" name="Oval 183"/>
              <p:cNvSpPr>
                <a:spLocks noChangeArrowheads="1"/>
              </p:cNvSpPr>
              <p:nvPr/>
            </p:nvSpPr>
            <p:spPr bwMode="auto">
              <a:xfrm>
                <a:off x="3294" y="1152"/>
                <a:ext cx="43" cy="45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315" name="Oval 184"/>
              <p:cNvSpPr>
                <a:spLocks noChangeArrowheads="1"/>
              </p:cNvSpPr>
              <p:nvPr/>
            </p:nvSpPr>
            <p:spPr bwMode="auto">
              <a:xfrm>
                <a:off x="3375" y="1131"/>
                <a:ext cx="43" cy="45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316" name="Oval 185"/>
              <p:cNvSpPr>
                <a:spLocks noChangeArrowheads="1"/>
              </p:cNvSpPr>
              <p:nvPr/>
            </p:nvSpPr>
            <p:spPr bwMode="auto">
              <a:xfrm>
                <a:off x="3395" y="1099"/>
                <a:ext cx="43" cy="45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317" name="Oval 186"/>
              <p:cNvSpPr>
                <a:spLocks noChangeArrowheads="1"/>
              </p:cNvSpPr>
              <p:nvPr/>
            </p:nvSpPr>
            <p:spPr bwMode="auto">
              <a:xfrm>
                <a:off x="3476" y="1067"/>
                <a:ext cx="43" cy="45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318" name="Oval 187"/>
              <p:cNvSpPr>
                <a:spLocks noChangeArrowheads="1"/>
              </p:cNvSpPr>
              <p:nvPr/>
            </p:nvSpPr>
            <p:spPr bwMode="auto">
              <a:xfrm>
                <a:off x="3577" y="992"/>
                <a:ext cx="43" cy="45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319" name="Oval 188"/>
              <p:cNvSpPr>
                <a:spLocks noChangeArrowheads="1"/>
              </p:cNvSpPr>
              <p:nvPr/>
            </p:nvSpPr>
            <p:spPr bwMode="auto">
              <a:xfrm>
                <a:off x="3688" y="907"/>
                <a:ext cx="43" cy="45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320" name="Oval 189"/>
              <p:cNvSpPr>
                <a:spLocks noChangeArrowheads="1"/>
              </p:cNvSpPr>
              <p:nvPr/>
            </p:nvSpPr>
            <p:spPr bwMode="auto">
              <a:xfrm>
                <a:off x="3789" y="843"/>
                <a:ext cx="43" cy="45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321" name="Oval 190"/>
              <p:cNvSpPr>
                <a:spLocks noChangeArrowheads="1"/>
              </p:cNvSpPr>
              <p:nvPr/>
            </p:nvSpPr>
            <p:spPr bwMode="auto">
              <a:xfrm>
                <a:off x="3880" y="779"/>
                <a:ext cx="43" cy="45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322" name="Oval 191"/>
              <p:cNvSpPr>
                <a:spLocks noChangeArrowheads="1"/>
              </p:cNvSpPr>
              <p:nvPr/>
            </p:nvSpPr>
            <p:spPr bwMode="auto">
              <a:xfrm>
                <a:off x="3992" y="683"/>
                <a:ext cx="43" cy="45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323" name="Oval 192"/>
              <p:cNvSpPr>
                <a:spLocks noChangeArrowheads="1"/>
              </p:cNvSpPr>
              <p:nvPr/>
            </p:nvSpPr>
            <p:spPr bwMode="auto">
              <a:xfrm>
                <a:off x="4083" y="651"/>
                <a:ext cx="42" cy="45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324" name="Oval 193"/>
              <p:cNvSpPr>
                <a:spLocks noChangeArrowheads="1"/>
              </p:cNvSpPr>
              <p:nvPr/>
            </p:nvSpPr>
            <p:spPr bwMode="auto">
              <a:xfrm>
                <a:off x="4194" y="587"/>
                <a:ext cx="43" cy="45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325" name="Oval 194"/>
              <p:cNvSpPr>
                <a:spLocks noChangeArrowheads="1"/>
              </p:cNvSpPr>
              <p:nvPr/>
            </p:nvSpPr>
            <p:spPr bwMode="auto">
              <a:xfrm>
                <a:off x="4295" y="576"/>
                <a:ext cx="43" cy="45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326" name="Oval 195"/>
              <p:cNvSpPr>
                <a:spLocks noChangeArrowheads="1"/>
              </p:cNvSpPr>
              <p:nvPr/>
            </p:nvSpPr>
            <p:spPr bwMode="auto">
              <a:xfrm>
                <a:off x="4386" y="555"/>
                <a:ext cx="43" cy="45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327" name="Oval 196"/>
              <p:cNvSpPr>
                <a:spLocks noChangeArrowheads="1"/>
              </p:cNvSpPr>
              <p:nvPr/>
            </p:nvSpPr>
            <p:spPr bwMode="auto">
              <a:xfrm>
                <a:off x="4598" y="533"/>
                <a:ext cx="43" cy="4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328" name="Oval 197"/>
              <p:cNvSpPr>
                <a:spLocks noChangeArrowheads="1"/>
              </p:cNvSpPr>
              <p:nvPr/>
            </p:nvSpPr>
            <p:spPr bwMode="auto">
              <a:xfrm>
                <a:off x="4820" y="512"/>
                <a:ext cx="43" cy="45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329" name="Line 198"/>
              <p:cNvSpPr>
                <a:spLocks noChangeShapeType="1"/>
              </p:cNvSpPr>
              <p:nvPr/>
            </p:nvSpPr>
            <p:spPr bwMode="auto">
              <a:xfrm>
                <a:off x="3187" y="2556"/>
                <a:ext cx="1682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30" name="Line 199"/>
              <p:cNvSpPr>
                <a:spLocks noChangeShapeType="1"/>
              </p:cNvSpPr>
              <p:nvPr/>
            </p:nvSpPr>
            <p:spPr bwMode="auto">
              <a:xfrm>
                <a:off x="3187" y="1649"/>
                <a:ext cx="1682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31" name="Line 200"/>
              <p:cNvSpPr>
                <a:spLocks noChangeShapeType="1"/>
              </p:cNvSpPr>
              <p:nvPr/>
            </p:nvSpPr>
            <p:spPr bwMode="auto">
              <a:xfrm flipV="1">
                <a:off x="4872" y="1649"/>
                <a:ext cx="0" cy="907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32" name="Line 201"/>
              <p:cNvSpPr>
                <a:spLocks noChangeShapeType="1"/>
              </p:cNvSpPr>
              <p:nvPr/>
            </p:nvSpPr>
            <p:spPr bwMode="auto">
              <a:xfrm flipV="1">
                <a:off x="3184" y="1649"/>
                <a:ext cx="0" cy="907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33" name="Line 202"/>
              <p:cNvSpPr>
                <a:spLocks noChangeShapeType="1"/>
              </p:cNvSpPr>
              <p:nvPr/>
            </p:nvSpPr>
            <p:spPr bwMode="auto">
              <a:xfrm>
                <a:off x="3187" y="2556"/>
                <a:ext cx="1682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34" name="Line 203"/>
              <p:cNvSpPr>
                <a:spLocks noChangeShapeType="1"/>
              </p:cNvSpPr>
              <p:nvPr/>
            </p:nvSpPr>
            <p:spPr bwMode="auto">
              <a:xfrm flipV="1">
                <a:off x="3184" y="1649"/>
                <a:ext cx="0" cy="907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35" name="Line 204"/>
              <p:cNvSpPr>
                <a:spLocks noChangeShapeType="1"/>
              </p:cNvSpPr>
              <p:nvPr/>
            </p:nvSpPr>
            <p:spPr bwMode="auto">
              <a:xfrm flipV="1">
                <a:off x="3184" y="2535"/>
                <a:ext cx="0" cy="21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36" name="Line 205"/>
              <p:cNvSpPr>
                <a:spLocks noChangeShapeType="1"/>
              </p:cNvSpPr>
              <p:nvPr/>
            </p:nvSpPr>
            <p:spPr bwMode="auto">
              <a:xfrm>
                <a:off x="3189" y="1647"/>
                <a:ext cx="0" cy="16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966" name="Rectangle 206"/>
              <p:cNvSpPr>
                <a:spLocks noChangeArrowheads="1"/>
              </p:cNvSpPr>
              <p:nvPr/>
            </p:nvSpPr>
            <p:spPr bwMode="auto">
              <a:xfrm>
                <a:off x="3080" y="2544"/>
                <a:ext cx="179" cy="18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118979" tIns="59490" rIns="118979" bIns="59490">
                <a:spAutoFit/>
              </a:bodyPr>
              <a:lstStyle/>
              <a:p>
                <a:pPr defTabSz="23637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300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0</a:t>
                </a:r>
              </a:p>
            </p:txBody>
          </p:sp>
          <p:sp>
            <p:nvSpPr>
              <p:cNvPr id="48338" name="Line 207"/>
              <p:cNvSpPr>
                <a:spLocks noChangeShapeType="1"/>
              </p:cNvSpPr>
              <p:nvPr/>
            </p:nvSpPr>
            <p:spPr bwMode="auto">
              <a:xfrm flipV="1">
                <a:off x="3609" y="2535"/>
                <a:ext cx="0" cy="21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39" name="Line 208"/>
              <p:cNvSpPr>
                <a:spLocks noChangeShapeType="1"/>
              </p:cNvSpPr>
              <p:nvPr/>
            </p:nvSpPr>
            <p:spPr bwMode="auto">
              <a:xfrm>
                <a:off x="3614" y="1647"/>
                <a:ext cx="0" cy="16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969" name="Rectangle 209"/>
              <p:cNvSpPr>
                <a:spLocks noChangeArrowheads="1"/>
              </p:cNvSpPr>
              <p:nvPr/>
            </p:nvSpPr>
            <p:spPr bwMode="auto">
              <a:xfrm>
                <a:off x="3445" y="2544"/>
                <a:ext cx="273" cy="18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118979" tIns="59490" rIns="118979" bIns="59490">
                <a:spAutoFit/>
              </a:bodyPr>
              <a:lstStyle/>
              <a:p>
                <a:pPr defTabSz="23637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300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100</a:t>
                </a:r>
              </a:p>
            </p:txBody>
          </p:sp>
          <p:sp>
            <p:nvSpPr>
              <p:cNvPr id="48341" name="Line 210"/>
              <p:cNvSpPr>
                <a:spLocks noChangeShapeType="1"/>
              </p:cNvSpPr>
              <p:nvPr/>
            </p:nvSpPr>
            <p:spPr bwMode="auto">
              <a:xfrm flipV="1">
                <a:off x="4033" y="2535"/>
                <a:ext cx="0" cy="21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42" name="Line 211"/>
              <p:cNvSpPr>
                <a:spLocks noChangeShapeType="1"/>
              </p:cNvSpPr>
              <p:nvPr/>
            </p:nvSpPr>
            <p:spPr bwMode="auto">
              <a:xfrm>
                <a:off x="4038" y="1647"/>
                <a:ext cx="0" cy="16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972" name="Rectangle 212"/>
              <p:cNvSpPr>
                <a:spLocks noChangeArrowheads="1"/>
              </p:cNvSpPr>
              <p:nvPr/>
            </p:nvSpPr>
            <p:spPr bwMode="auto">
              <a:xfrm>
                <a:off x="3869" y="2544"/>
                <a:ext cx="272" cy="18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118979" tIns="59490" rIns="118979" bIns="59490">
                <a:spAutoFit/>
              </a:bodyPr>
              <a:lstStyle/>
              <a:p>
                <a:pPr defTabSz="23637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300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200</a:t>
                </a:r>
              </a:p>
            </p:txBody>
          </p:sp>
          <p:sp>
            <p:nvSpPr>
              <p:cNvPr id="48344" name="Line 213"/>
              <p:cNvSpPr>
                <a:spLocks noChangeShapeType="1"/>
              </p:cNvSpPr>
              <p:nvPr/>
            </p:nvSpPr>
            <p:spPr bwMode="auto">
              <a:xfrm flipV="1">
                <a:off x="4448" y="2535"/>
                <a:ext cx="0" cy="21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45" name="Line 214"/>
              <p:cNvSpPr>
                <a:spLocks noChangeShapeType="1"/>
              </p:cNvSpPr>
              <p:nvPr/>
            </p:nvSpPr>
            <p:spPr bwMode="auto">
              <a:xfrm>
                <a:off x="4453" y="1647"/>
                <a:ext cx="0" cy="16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975" name="Rectangle 215"/>
              <p:cNvSpPr>
                <a:spLocks noChangeArrowheads="1"/>
              </p:cNvSpPr>
              <p:nvPr/>
            </p:nvSpPr>
            <p:spPr bwMode="auto">
              <a:xfrm>
                <a:off x="4283" y="2544"/>
                <a:ext cx="271" cy="18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118979" tIns="59490" rIns="118979" bIns="59490">
                <a:spAutoFit/>
              </a:bodyPr>
              <a:lstStyle/>
              <a:p>
                <a:pPr defTabSz="23637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300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300</a:t>
                </a:r>
              </a:p>
            </p:txBody>
          </p:sp>
          <p:sp>
            <p:nvSpPr>
              <p:cNvPr id="48347" name="Line 216"/>
              <p:cNvSpPr>
                <a:spLocks noChangeShapeType="1"/>
              </p:cNvSpPr>
              <p:nvPr/>
            </p:nvSpPr>
            <p:spPr bwMode="auto">
              <a:xfrm flipV="1">
                <a:off x="4872" y="2535"/>
                <a:ext cx="0" cy="21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48" name="Line 217"/>
              <p:cNvSpPr>
                <a:spLocks noChangeShapeType="1"/>
              </p:cNvSpPr>
              <p:nvPr/>
            </p:nvSpPr>
            <p:spPr bwMode="auto">
              <a:xfrm>
                <a:off x="4877" y="1647"/>
                <a:ext cx="0" cy="16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978" name="Rectangle 218"/>
              <p:cNvSpPr>
                <a:spLocks noChangeArrowheads="1"/>
              </p:cNvSpPr>
              <p:nvPr/>
            </p:nvSpPr>
            <p:spPr bwMode="auto">
              <a:xfrm>
                <a:off x="4708" y="2544"/>
                <a:ext cx="272" cy="18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118979" tIns="59490" rIns="118979" bIns="59490">
                <a:spAutoFit/>
              </a:bodyPr>
              <a:lstStyle/>
              <a:p>
                <a:pPr defTabSz="23637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300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400</a:t>
                </a:r>
              </a:p>
            </p:txBody>
          </p:sp>
          <p:sp>
            <p:nvSpPr>
              <p:cNvPr id="48350" name="Line 219"/>
              <p:cNvSpPr>
                <a:spLocks noChangeShapeType="1"/>
              </p:cNvSpPr>
              <p:nvPr/>
            </p:nvSpPr>
            <p:spPr bwMode="auto">
              <a:xfrm>
                <a:off x="3187" y="2556"/>
                <a:ext cx="15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51" name="Line 220"/>
              <p:cNvSpPr>
                <a:spLocks noChangeShapeType="1"/>
              </p:cNvSpPr>
              <p:nvPr/>
            </p:nvSpPr>
            <p:spPr bwMode="auto">
              <a:xfrm flipH="1">
                <a:off x="4852" y="2556"/>
                <a:ext cx="20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981" name="Rectangle 221"/>
              <p:cNvSpPr>
                <a:spLocks noChangeArrowheads="1"/>
              </p:cNvSpPr>
              <p:nvPr/>
            </p:nvSpPr>
            <p:spPr bwMode="auto">
              <a:xfrm>
                <a:off x="3020" y="2447"/>
                <a:ext cx="181" cy="18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118979" tIns="59490" rIns="118979" bIns="59490">
                <a:spAutoFit/>
              </a:bodyPr>
              <a:lstStyle/>
              <a:p>
                <a:pPr defTabSz="23637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300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5</a:t>
                </a:r>
              </a:p>
            </p:txBody>
          </p:sp>
          <p:sp>
            <p:nvSpPr>
              <p:cNvPr id="48353" name="Line 222"/>
              <p:cNvSpPr>
                <a:spLocks noChangeShapeType="1"/>
              </p:cNvSpPr>
              <p:nvPr/>
            </p:nvSpPr>
            <p:spPr bwMode="auto">
              <a:xfrm>
                <a:off x="3187" y="2375"/>
                <a:ext cx="15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54" name="Line 223"/>
              <p:cNvSpPr>
                <a:spLocks noChangeShapeType="1"/>
              </p:cNvSpPr>
              <p:nvPr/>
            </p:nvSpPr>
            <p:spPr bwMode="auto">
              <a:xfrm flipH="1">
                <a:off x="4852" y="2375"/>
                <a:ext cx="20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984" name="Rectangle 224"/>
              <p:cNvSpPr>
                <a:spLocks noChangeArrowheads="1"/>
              </p:cNvSpPr>
              <p:nvPr/>
            </p:nvSpPr>
            <p:spPr bwMode="auto">
              <a:xfrm>
                <a:off x="3020" y="2267"/>
                <a:ext cx="181" cy="18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118979" tIns="59490" rIns="118979" bIns="59490">
                <a:spAutoFit/>
              </a:bodyPr>
              <a:lstStyle/>
              <a:p>
                <a:pPr defTabSz="23637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300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6</a:t>
                </a:r>
              </a:p>
            </p:txBody>
          </p:sp>
          <p:sp>
            <p:nvSpPr>
              <p:cNvPr id="48356" name="Line 225"/>
              <p:cNvSpPr>
                <a:spLocks noChangeShapeType="1"/>
              </p:cNvSpPr>
              <p:nvPr/>
            </p:nvSpPr>
            <p:spPr bwMode="auto">
              <a:xfrm>
                <a:off x="3187" y="2193"/>
                <a:ext cx="15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57" name="Line 226"/>
              <p:cNvSpPr>
                <a:spLocks noChangeShapeType="1"/>
              </p:cNvSpPr>
              <p:nvPr/>
            </p:nvSpPr>
            <p:spPr bwMode="auto">
              <a:xfrm flipH="1">
                <a:off x="4852" y="2193"/>
                <a:ext cx="20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987" name="Rectangle 227"/>
              <p:cNvSpPr>
                <a:spLocks noChangeArrowheads="1"/>
              </p:cNvSpPr>
              <p:nvPr/>
            </p:nvSpPr>
            <p:spPr bwMode="auto">
              <a:xfrm>
                <a:off x="3020" y="2085"/>
                <a:ext cx="181" cy="18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118979" tIns="59490" rIns="118979" bIns="59490">
                <a:spAutoFit/>
              </a:bodyPr>
              <a:lstStyle/>
              <a:p>
                <a:pPr defTabSz="23637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300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7</a:t>
                </a:r>
              </a:p>
            </p:txBody>
          </p:sp>
          <p:sp>
            <p:nvSpPr>
              <p:cNvPr id="48359" name="Line 228"/>
              <p:cNvSpPr>
                <a:spLocks noChangeShapeType="1"/>
              </p:cNvSpPr>
              <p:nvPr/>
            </p:nvSpPr>
            <p:spPr bwMode="auto">
              <a:xfrm>
                <a:off x="3187" y="2012"/>
                <a:ext cx="15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60" name="Line 229"/>
              <p:cNvSpPr>
                <a:spLocks noChangeShapeType="1"/>
              </p:cNvSpPr>
              <p:nvPr/>
            </p:nvSpPr>
            <p:spPr bwMode="auto">
              <a:xfrm flipH="1">
                <a:off x="4852" y="2012"/>
                <a:ext cx="20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990" name="Rectangle 230"/>
              <p:cNvSpPr>
                <a:spLocks noChangeArrowheads="1"/>
              </p:cNvSpPr>
              <p:nvPr/>
            </p:nvSpPr>
            <p:spPr bwMode="auto">
              <a:xfrm>
                <a:off x="3020" y="1904"/>
                <a:ext cx="181" cy="18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118979" tIns="59490" rIns="118979" bIns="59490">
                <a:spAutoFit/>
              </a:bodyPr>
              <a:lstStyle/>
              <a:p>
                <a:pPr defTabSz="23637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300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8</a:t>
                </a:r>
              </a:p>
            </p:txBody>
          </p:sp>
          <p:sp>
            <p:nvSpPr>
              <p:cNvPr id="48362" name="Line 231"/>
              <p:cNvSpPr>
                <a:spLocks noChangeShapeType="1"/>
              </p:cNvSpPr>
              <p:nvPr/>
            </p:nvSpPr>
            <p:spPr bwMode="auto">
              <a:xfrm>
                <a:off x="3187" y="1831"/>
                <a:ext cx="15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63" name="Line 232"/>
              <p:cNvSpPr>
                <a:spLocks noChangeShapeType="1"/>
              </p:cNvSpPr>
              <p:nvPr/>
            </p:nvSpPr>
            <p:spPr bwMode="auto">
              <a:xfrm flipH="1">
                <a:off x="4852" y="1831"/>
                <a:ext cx="20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993" name="Rectangle 233"/>
              <p:cNvSpPr>
                <a:spLocks noChangeArrowheads="1"/>
              </p:cNvSpPr>
              <p:nvPr/>
            </p:nvSpPr>
            <p:spPr bwMode="auto">
              <a:xfrm>
                <a:off x="3020" y="1724"/>
                <a:ext cx="181" cy="18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118979" tIns="59490" rIns="118979" bIns="59490">
                <a:spAutoFit/>
              </a:bodyPr>
              <a:lstStyle/>
              <a:p>
                <a:pPr defTabSz="23637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300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9</a:t>
                </a:r>
              </a:p>
            </p:txBody>
          </p:sp>
          <p:sp>
            <p:nvSpPr>
              <p:cNvPr id="48365" name="Line 234"/>
              <p:cNvSpPr>
                <a:spLocks noChangeShapeType="1"/>
              </p:cNvSpPr>
              <p:nvPr/>
            </p:nvSpPr>
            <p:spPr bwMode="auto">
              <a:xfrm>
                <a:off x="3187" y="1649"/>
                <a:ext cx="15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66" name="Line 235"/>
              <p:cNvSpPr>
                <a:spLocks noChangeShapeType="1"/>
              </p:cNvSpPr>
              <p:nvPr/>
            </p:nvSpPr>
            <p:spPr bwMode="auto">
              <a:xfrm flipH="1">
                <a:off x="4852" y="1649"/>
                <a:ext cx="20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996" name="Rectangle 236"/>
              <p:cNvSpPr>
                <a:spLocks noChangeArrowheads="1"/>
              </p:cNvSpPr>
              <p:nvPr/>
            </p:nvSpPr>
            <p:spPr bwMode="auto">
              <a:xfrm>
                <a:off x="2960" y="1541"/>
                <a:ext cx="226" cy="18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118979" tIns="59490" rIns="118979" bIns="59490">
                <a:spAutoFit/>
              </a:bodyPr>
              <a:lstStyle/>
              <a:p>
                <a:pPr defTabSz="23637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300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10</a:t>
                </a:r>
              </a:p>
            </p:txBody>
          </p:sp>
          <p:sp>
            <p:nvSpPr>
              <p:cNvPr id="48368" name="Line 237"/>
              <p:cNvSpPr>
                <a:spLocks noChangeShapeType="1"/>
              </p:cNvSpPr>
              <p:nvPr/>
            </p:nvSpPr>
            <p:spPr bwMode="auto">
              <a:xfrm>
                <a:off x="3187" y="2556"/>
                <a:ext cx="1682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69" name="Line 238"/>
              <p:cNvSpPr>
                <a:spLocks noChangeShapeType="1"/>
              </p:cNvSpPr>
              <p:nvPr/>
            </p:nvSpPr>
            <p:spPr bwMode="auto">
              <a:xfrm>
                <a:off x="3187" y="1649"/>
                <a:ext cx="1682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70" name="Line 239"/>
              <p:cNvSpPr>
                <a:spLocks noChangeShapeType="1"/>
              </p:cNvSpPr>
              <p:nvPr/>
            </p:nvSpPr>
            <p:spPr bwMode="auto">
              <a:xfrm flipV="1">
                <a:off x="4872" y="1649"/>
                <a:ext cx="0" cy="907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71" name="Line 240"/>
              <p:cNvSpPr>
                <a:spLocks noChangeShapeType="1"/>
              </p:cNvSpPr>
              <p:nvPr/>
            </p:nvSpPr>
            <p:spPr bwMode="auto">
              <a:xfrm flipV="1">
                <a:off x="3184" y="1649"/>
                <a:ext cx="0" cy="907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72" name="Oval 241"/>
              <p:cNvSpPr>
                <a:spLocks noChangeArrowheads="1"/>
              </p:cNvSpPr>
              <p:nvPr/>
            </p:nvSpPr>
            <p:spPr bwMode="auto">
              <a:xfrm>
                <a:off x="3163" y="2357"/>
                <a:ext cx="43" cy="4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373" name="Oval 242"/>
              <p:cNvSpPr>
                <a:spLocks noChangeArrowheads="1"/>
              </p:cNvSpPr>
              <p:nvPr/>
            </p:nvSpPr>
            <p:spPr bwMode="auto">
              <a:xfrm>
                <a:off x="3173" y="2368"/>
                <a:ext cx="43" cy="45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374" name="Oval 243"/>
              <p:cNvSpPr>
                <a:spLocks noChangeArrowheads="1"/>
              </p:cNvSpPr>
              <p:nvPr/>
            </p:nvSpPr>
            <p:spPr bwMode="auto">
              <a:xfrm>
                <a:off x="3193" y="2357"/>
                <a:ext cx="43" cy="4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375" name="Oval 244"/>
              <p:cNvSpPr>
                <a:spLocks noChangeArrowheads="1"/>
              </p:cNvSpPr>
              <p:nvPr/>
            </p:nvSpPr>
            <p:spPr bwMode="auto">
              <a:xfrm>
                <a:off x="3274" y="2379"/>
                <a:ext cx="43" cy="45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376" name="Oval 245"/>
              <p:cNvSpPr>
                <a:spLocks noChangeArrowheads="1"/>
              </p:cNvSpPr>
              <p:nvPr/>
            </p:nvSpPr>
            <p:spPr bwMode="auto">
              <a:xfrm>
                <a:off x="3294" y="2357"/>
                <a:ext cx="43" cy="4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377" name="Oval 246"/>
              <p:cNvSpPr>
                <a:spLocks noChangeArrowheads="1"/>
              </p:cNvSpPr>
              <p:nvPr/>
            </p:nvSpPr>
            <p:spPr bwMode="auto">
              <a:xfrm>
                <a:off x="3375" y="2336"/>
                <a:ext cx="43" cy="45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378" name="Oval 247"/>
              <p:cNvSpPr>
                <a:spLocks noChangeArrowheads="1"/>
              </p:cNvSpPr>
              <p:nvPr/>
            </p:nvSpPr>
            <p:spPr bwMode="auto">
              <a:xfrm>
                <a:off x="3395" y="2304"/>
                <a:ext cx="43" cy="45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379" name="Oval 248"/>
              <p:cNvSpPr>
                <a:spLocks noChangeArrowheads="1"/>
              </p:cNvSpPr>
              <p:nvPr/>
            </p:nvSpPr>
            <p:spPr bwMode="auto">
              <a:xfrm>
                <a:off x="3476" y="2272"/>
                <a:ext cx="43" cy="45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380" name="Oval 249"/>
              <p:cNvSpPr>
                <a:spLocks noChangeArrowheads="1"/>
              </p:cNvSpPr>
              <p:nvPr/>
            </p:nvSpPr>
            <p:spPr bwMode="auto">
              <a:xfrm>
                <a:off x="3577" y="2197"/>
                <a:ext cx="43" cy="4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381" name="Oval 250"/>
              <p:cNvSpPr>
                <a:spLocks noChangeArrowheads="1"/>
              </p:cNvSpPr>
              <p:nvPr/>
            </p:nvSpPr>
            <p:spPr bwMode="auto">
              <a:xfrm>
                <a:off x="3688" y="2123"/>
                <a:ext cx="43" cy="45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382" name="Oval 251"/>
              <p:cNvSpPr>
                <a:spLocks noChangeArrowheads="1"/>
              </p:cNvSpPr>
              <p:nvPr/>
            </p:nvSpPr>
            <p:spPr bwMode="auto">
              <a:xfrm>
                <a:off x="3789" y="2059"/>
                <a:ext cx="43" cy="45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383" name="Oval 252"/>
              <p:cNvSpPr>
                <a:spLocks noChangeArrowheads="1"/>
              </p:cNvSpPr>
              <p:nvPr/>
            </p:nvSpPr>
            <p:spPr bwMode="auto">
              <a:xfrm>
                <a:off x="3880" y="1995"/>
                <a:ext cx="43" cy="45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384" name="Oval 253"/>
              <p:cNvSpPr>
                <a:spLocks noChangeArrowheads="1"/>
              </p:cNvSpPr>
              <p:nvPr/>
            </p:nvSpPr>
            <p:spPr bwMode="auto">
              <a:xfrm>
                <a:off x="3992" y="1899"/>
                <a:ext cx="43" cy="45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385" name="Oval 254"/>
              <p:cNvSpPr>
                <a:spLocks noChangeArrowheads="1"/>
              </p:cNvSpPr>
              <p:nvPr/>
            </p:nvSpPr>
            <p:spPr bwMode="auto">
              <a:xfrm>
                <a:off x="4083" y="1867"/>
                <a:ext cx="42" cy="45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386" name="Oval 255"/>
              <p:cNvSpPr>
                <a:spLocks noChangeArrowheads="1"/>
              </p:cNvSpPr>
              <p:nvPr/>
            </p:nvSpPr>
            <p:spPr bwMode="auto">
              <a:xfrm>
                <a:off x="4194" y="1803"/>
                <a:ext cx="43" cy="45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387" name="Oval 256"/>
              <p:cNvSpPr>
                <a:spLocks noChangeArrowheads="1"/>
              </p:cNvSpPr>
              <p:nvPr/>
            </p:nvSpPr>
            <p:spPr bwMode="auto">
              <a:xfrm>
                <a:off x="4295" y="1792"/>
                <a:ext cx="43" cy="45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388" name="Oval 257"/>
              <p:cNvSpPr>
                <a:spLocks noChangeArrowheads="1"/>
              </p:cNvSpPr>
              <p:nvPr/>
            </p:nvSpPr>
            <p:spPr bwMode="auto">
              <a:xfrm>
                <a:off x="4386" y="1760"/>
                <a:ext cx="43" cy="45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389" name="Oval 258"/>
              <p:cNvSpPr>
                <a:spLocks noChangeArrowheads="1"/>
              </p:cNvSpPr>
              <p:nvPr/>
            </p:nvSpPr>
            <p:spPr bwMode="auto">
              <a:xfrm>
                <a:off x="4598" y="1749"/>
                <a:ext cx="43" cy="4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390" name="Oval 259"/>
              <p:cNvSpPr>
                <a:spLocks noChangeArrowheads="1"/>
              </p:cNvSpPr>
              <p:nvPr/>
            </p:nvSpPr>
            <p:spPr bwMode="auto">
              <a:xfrm>
                <a:off x="4820" y="1728"/>
                <a:ext cx="43" cy="45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391" name="Freeform 260"/>
              <p:cNvSpPr>
                <a:spLocks/>
              </p:cNvSpPr>
              <p:nvPr/>
            </p:nvSpPr>
            <p:spPr bwMode="auto">
              <a:xfrm>
                <a:off x="3184" y="1772"/>
                <a:ext cx="1689" cy="630"/>
              </a:xfrm>
              <a:custGeom>
                <a:avLst/>
                <a:gdLst>
                  <a:gd name="T0" fmla="*/ 32 w 2673"/>
                  <a:gd name="T1" fmla="*/ 928 h 945"/>
                  <a:gd name="T2" fmla="*/ 80 w 2673"/>
                  <a:gd name="T3" fmla="*/ 928 h 945"/>
                  <a:gd name="T4" fmla="*/ 128 w 2673"/>
                  <a:gd name="T5" fmla="*/ 912 h 945"/>
                  <a:gd name="T6" fmla="*/ 176 w 2673"/>
                  <a:gd name="T7" fmla="*/ 912 h 945"/>
                  <a:gd name="T8" fmla="*/ 224 w 2673"/>
                  <a:gd name="T9" fmla="*/ 896 h 945"/>
                  <a:gd name="T10" fmla="*/ 272 w 2673"/>
                  <a:gd name="T11" fmla="*/ 880 h 945"/>
                  <a:gd name="T12" fmla="*/ 320 w 2673"/>
                  <a:gd name="T13" fmla="*/ 864 h 945"/>
                  <a:gd name="T14" fmla="*/ 368 w 2673"/>
                  <a:gd name="T15" fmla="*/ 832 h 945"/>
                  <a:gd name="T16" fmla="*/ 416 w 2673"/>
                  <a:gd name="T17" fmla="*/ 816 h 945"/>
                  <a:gd name="T18" fmla="*/ 464 w 2673"/>
                  <a:gd name="T19" fmla="*/ 800 h 945"/>
                  <a:gd name="T20" fmla="*/ 512 w 2673"/>
                  <a:gd name="T21" fmla="*/ 768 h 945"/>
                  <a:gd name="T22" fmla="*/ 560 w 2673"/>
                  <a:gd name="T23" fmla="*/ 736 h 945"/>
                  <a:gd name="T24" fmla="*/ 608 w 2673"/>
                  <a:gd name="T25" fmla="*/ 704 h 945"/>
                  <a:gd name="T26" fmla="*/ 656 w 2673"/>
                  <a:gd name="T27" fmla="*/ 672 h 945"/>
                  <a:gd name="T28" fmla="*/ 704 w 2673"/>
                  <a:gd name="T29" fmla="*/ 656 h 945"/>
                  <a:gd name="T30" fmla="*/ 752 w 2673"/>
                  <a:gd name="T31" fmla="*/ 624 h 945"/>
                  <a:gd name="T32" fmla="*/ 800 w 2673"/>
                  <a:gd name="T33" fmla="*/ 592 h 945"/>
                  <a:gd name="T34" fmla="*/ 848 w 2673"/>
                  <a:gd name="T35" fmla="*/ 560 h 945"/>
                  <a:gd name="T36" fmla="*/ 896 w 2673"/>
                  <a:gd name="T37" fmla="*/ 512 h 945"/>
                  <a:gd name="T38" fmla="*/ 944 w 2673"/>
                  <a:gd name="T39" fmla="*/ 480 h 945"/>
                  <a:gd name="T40" fmla="*/ 992 w 2673"/>
                  <a:gd name="T41" fmla="*/ 448 h 945"/>
                  <a:gd name="T42" fmla="*/ 1040 w 2673"/>
                  <a:gd name="T43" fmla="*/ 416 h 945"/>
                  <a:gd name="T44" fmla="*/ 1088 w 2673"/>
                  <a:gd name="T45" fmla="*/ 384 h 945"/>
                  <a:gd name="T46" fmla="*/ 1136 w 2673"/>
                  <a:gd name="T47" fmla="*/ 352 h 945"/>
                  <a:gd name="T48" fmla="*/ 1184 w 2673"/>
                  <a:gd name="T49" fmla="*/ 320 h 945"/>
                  <a:gd name="T50" fmla="*/ 1232 w 2673"/>
                  <a:gd name="T51" fmla="*/ 288 h 945"/>
                  <a:gd name="T52" fmla="*/ 1280 w 2673"/>
                  <a:gd name="T53" fmla="*/ 256 h 945"/>
                  <a:gd name="T54" fmla="*/ 1328 w 2673"/>
                  <a:gd name="T55" fmla="*/ 240 h 945"/>
                  <a:gd name="T56" fmla="*/ 1376 w 2673"/>
                  <a:gd name="T57" fmla="*/ 208 h 945"/>
                  <a:gd name="T58" fmla="*/ 1424 w 2673"/>
                  <a:gd name="T59" fmla="*/ 176 h 945"/>
                  <a:gd name="T60" fmla="*/ 1472 w 2673"/>
                  <a:gd name="T61" fmla="*/ 144 h 945"/>
                  <a:gd name="T62" fmla="*/ 1520 w 2673"/>
                  <a:gd name="T63" fmla="*/ 128 h 945"/>
                  <a:gd name="T64" fmla="*/ 1568 w 2673"/>
                  <a:gd name="T65" fmla="*/ 96 h 945"/>
                  <a:gd name="T66" fmla="*/ 1616 w 2673"/>
                  <a:gd name="T67" fmla="*/ 80 h 945"/>
                  <a:gd name="T68" fmla="*/ 1664 w 2673"/>
                  <a:gd name="T69" fmla="*/ 64 h 945"/>
                  <a:gd name="T70" fmla="*/ 1712 w 2673"/>
                  <a:gd name="T71" fmla="*/ 48 h 945"/>
                  <a:gd name="T72" fmla="*/ 1760 w 2673"/>
                  <a:gd name="T73" fmla="*/ 48 h 945"/>
                  <a:gd name="T74" fmla="*/ 1808 w 2673"/>
                  <a:gd name="T75" fmla="*/ 32 h 945"/>
                  <a:gd name="T76" fmla="*/ 1856 w 2673"/>
                  <a:gd name="T77" fmla="*/ 16 h 945"/>
                  <a:gd name="T78" fmla="*/ 1904 w 2673"/>
                  <a:gd name="T79" fmla="*/ 16 h 945"/>
                  <a:gd name="T80" fmla="*/ 1952 w 2673"/>
                  <a:gd name="T81" fmla="*/ 16 h 945"/>
                  <a:gd name="T82" fmla="*/ 2000 w 2673"/>
                  <a:gd name="T83" fmla="*/ 0 h 945"/>
                  <a:gd name="T84" fmla="*/ 2048 w 2673"/>
                  <a:gd name="T85" fmla="*/ 0 h 945"/>
                  <a:gd name="T86" fmla="*/ 2096 w 2673"/>
                  <a:gd name="T87" fmla="*/ 0 h 945"/>
                  <a:gd name="T88" fmla="*/ 2144 w 2673"/>
                  <a:gd name="T89" fmla="*/ 0 h 945"/>
                  <a:gd name="T90" fmla="*/ 2192 w 2673"/>
                  <a:gd name="T91" fmla="*/ 0 h 945"/>
                  <a:gd name="T92" fmla="*/ 2240 w 2673"/>
                  <a:gd name="T93" fmla="*/ 0 h 945"/>
                  <a:gd name="T94" fmla="*/ 2288 w 2673"/>
                  <a:gd name="T95" fmla="*/ 0 h 945"/>
                  <a:gd name="T96" fmla="*/ 2336 w 2673"/>
                  <a:gd name="T97" fmla="*/ 0 h 945"/>
                  <a:gd name="T98" fmla="*/ 2384 w 2673"/>
                  <a:gd name="T99" fmla="*/ 0 h 945"/>
                  <a:gd name="T100" fmla="*/ 2432 w 2673"/>
                  <a:gd name="T101" fmla="*/ 0 h 945"/>
                  <a:gd name="T102" fmla="*/ 2480 w 2673"/>
                  <a:gd name="T103" fmla="*/ 0 h 945"/>
                  <a:gd name="T104" fmla="*/ 2528 w 2673"/>
                  <a:gd name="T105" fmla="*/ 0 h 945"/>
                  <a:gd name="T106" fmla="*/ 2576 w 2673"/>
                  <a:gd name="T107" fmla="*/ 0 h 945"/>
                  <a:gd name="T108" fmla="*/ 2624 w 2673"/>
                  <a:gd name="T109" fmla="*/ 0 h 945"/>
                  <a:gd name="T110" fmla="*/ 2672 w 2673"/>
                  <a:gd name="T111" fmla="*/ 0 h 945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2673"/>
                  <a:gd name="T169" fmla="*/ 0 h 945"/>
                  <a:gd name="T170" fmla="*/ 2673 w 2673"/>
                  <a:gd name="T171" fmla="*/ 945 h 945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2673" h="945">
                    <a:moveTo>
                      <a:pt x="0" y="944"/>
                    </a:moveTo>
                    <a:lnTo>
                      <a:pt x="16" y="928"/>
                    </a:lnTo>
                    <a:lnTo>
                      <a:pt x="32" y="928"/>
                    </a:lnTo>
                    <a:lnTo>
                      <a:pt x="48" y="928"/>
                    </a:lnTo>
                    <a:lnTo>
                      <a:pt x="64" y="928"/>
                    </a:lnTo>
                    <a:lnTo>
                      <a:pt x="80" y="928"/>
                    </a:lnTo>
                    <a:lnTo>
                      <a:pt x="96" y="928"/>
                    </a:lnTo>
                    <a:lnTo>
                      <a:pt x="112" y="912"/>
                    </a:lnTo>
                    <a:lnTo>
                      <a:pt x="128" y="912"/>
                    </a:lnTo>
                    <a:lnTo>
                      <a:pt x="144" y="912"/>
                    </a:lnTo>
                    <a:lnTo>
                      <a:pt x="160" y="912"/>
                    </a:lnTo>
                    <a:lnTo>
                      <a:pt x="176" y="912"/>
                    </a:lnTo>
                    <a:lnTo>
                      <a:pt x="192" y="896"/>
                    </a:lnTo>
                    <a:lnTo>
                      <a:pt x="208" y="896"/>
                    </a:lnTo>
                    <a:lnTo>
                      <a:pt x="224" y="896"/>
                    </a:lnTo>
                    <a:lnTo>
                      <a:pt x="240" y="880"/>
                    </a:lnTo>
                    <a:lnTo>
                      <a:pt x="256" y="880"/>
                    </a:lnTo>
                    <a:lnTo>
                      <a:pt x="272" y="880"/>
                    </a:lnTo>
                    <a:lnTo>
                      <a:pt x="288" y="864"/>
                    </a:lnTo>
                    <a:lnTo>
                      <a:pt x="304" y="864"/>
                    </a:lnTo>
                    <a:lnTo>
                      <a:pt x="320" y="864"/>
                    </a:lnTo>
                    <a:lnTo>
                      <a:pt x="336" y="848"/>
                    </a:lnTo>
                    <a:lnTo>
                      <a:pt x="352" y="848"/>
                    </a:lnTo>
                    <a:lnTo>
                      <a:pt x="368" y="832"/>
                    </a:lnTo>
                    <a:lnTo>
                      <a:pt x="384" y="832"/>
                    </a:lnTo>
                    <a:lnTo>
                      <a:pt x="400" y="832"/>
                    </a:lnTo>
                    <a:lnTo>
                      <a:pt x="416" y="816"/>
                    </a:lnTo>
                    <a:lnTo>
                      <a:pt x="432" y="816"/>
                    </a:lnTo>
                    <a:lnTo>
                      <a:pt x="448" y="800"/>
                    </a:lnTo>
                    <a:lnTo>
                      <a:pt x="464" y="800"/>
                    </a:lnTo>
                    <a:lnTo>
                      <a:pt x="480" y="784"/>
                    </a:lnTo>
                    <a:lnTo>
                      <a:pt x="496" y="768"/>
                    </a:lnTo>
                    <a:lnTo>
                      <a:pt x="512" y="768"/>
                    </a:lnTo>
                    <a:lnTo>
                      <a:pt x="528" y="752"/>
                    </a:lnTo>
                    <a:lnTo>
                      <a:pt x="544" y="752"/>
                    </a:lnTo>
                    <a:lnTo>
                      <a:pt x="560" y="736"/>
                    </a:lnTo>
                    <a:lnTo>
                      <a:pt x="576" y="736"/>
                    </a:lnTo>
                    <a:lnTo>
                      <a:pt x="592" y="720"/>
                    </a:lnTo>
                    <a:lnTo>
                      <a:pt x="608" y="704"/>
                    </a:lnTo>
                    <a:lnTo>
                      <a:pt x="624" y="704"/>
                    </a:lnTo>
                    <a:lnTo>
                      <a:pt x="640" y="688"/>
                    </a:lnTo>
                    <a:lnTo>
                      <a:pt x="656" y="672"/>
                    </a:lnTo>
                    <a:lnTo>
                      <a:pt x="672" y="672"/>
                    </a:lnTo>
                    <a:lnTo>
                      <a:pt x="688" y="656"/>
                    </a:lnTo>
                    <a:lnTo>
                      <a:pt x="704" y="656"/>
                    </a:lnTo>
                    <a:lnTo>
                      <a:pt x="720" y="640"/>
                    </a:lnTo>
                    <a:lnTo>
                      <a:pt x="736" y="624"/>
                    </a:lnTo>
                    <a:lnTo>
                      <a:pt x="752" y="624"/>
                    </a:lnTo>
                    <a:lnTo>
                      <a:pt x="768" y="608"/>
                    </a:lnTo>
                    <a:lnTo>
                      <a:pt x="784" y="592"/>
                    </a:lnTo>
                    <a:lnTo>
                      <a:pt x="800" y="592"/>
                    </a:lnTo>
                    <a:lnTo>
                      <a:pt x="816" y="576"/>
                    </a:lnTo>
                    <a:lnTo>
                      <a:pt x="832" y="560"/>
                    </a:lnTo>
                    <a:lnTo>
                      <a:pt x="848" y="560"/>
                    </a:lnTo>
                    <a:lnTo>
                      <a:pt x="864" y="544"/>
                    </a:lnTo>
                    <a:lnTo>
                      <a:pt x="880" y="528"/>
                    </a:lnTo>
                    <a:lnTo>
                      <a:pt x="896" y="512"/>
                    </a:lnTo>
                    <a:lnTo>
                      <a:pt x="912" y="512"/>
                    </a:lnTo>
                    <a:lnTo>
                      <a:pt x="928" y="496"/>
                    </a:lnTo>
                    <a:lnTo>
                      <a:pt x="944" y="480"/>
                    </a:lnTo>
                    <a:lnTo>
                      <a:pt x="960" y="480"/>
                    </a:lnTo>
                    <a:lnTo>
                      <a:pt x="976" y="464"/>
                    </a:lnTo>
                    <a:lnTo>
                      <a:pt x="992" y="448"/>
                    </a:lnTo>
                    <a:lnTo>
                      <a:pt x="1008" y="448"/>
                    </a:lnTo>
                    <a:lnTo>
                      <a:pt x="1024" y="432"/>
                    </a:lnTo>
                    <a:lnTo>
                      <a:pt x="1040" y="416"/>
                    </a:lnTo>
                    <a:lnTo>
                      <a:pt x="1056" y="416"/>
                    </a:lnTo>
                    <a:lnTo>
                      <a:pt x="1072" y="400"/>
                    </a:lnTo>
                    <a:lnTo>
                      <a:pt x="1088" y="384"/>
                    </a:lnTo>
                    <a:lnTo>
                      <a:pt x="1104" y="384"/>
                    </a:lnTo>
                    <a:lnTo>
                      <a:pt x="1120" y="368"/>
                    </a:lnTo>
                    <a:lnTo>
                      <a:pt x="1136" y="352"/>
                    </a:lnTo>
                    <a:lnTo>
                      <a:pt x="1152" y="352"/>
                    </a:lnTo>
                    <a:lnTo>
                      <a:pt x="1168" y="336"/>
                    </a:lnTo>
                    <a:lnTo>
                      <a:pt x="1184" y="320"/>
                    </a:lnTo>
                    <a:lnTo>
                      <a:pt x="1200" y="320"/>
                    </a:lnTo>
                    <a:lnTo>
                      <a:pt x="1216" y="304"/>
                    </a:lnTo>
                    <a:lnTo>
                      <a:pt x="1232" y="288"/>
                    </a:lnTo>
                    <a:lnTo>
                      <a:pt x="1248" y="288"/>
                    </a:lnTo>
                    <a:lnTo>
                      <a:pt x="1264" y="272"/>
                    </a:lnTo>
                    <a:lnTo>
                      <a:pt x="1280" y="256"/>
                    </a:lnTo>
                    <a:lnTo>
                      <a:pt x="1296" y="256"/>
                    </a:lnTo>
                    <a:lnTo>
                      <a:pt x="1312" y="240"/>
                    </a:lnTo>
                    <a:lnTo>
                      <a:pt x="1328" y="240"/>
                    </a:lnTo>
                    <a:lnTo>
                      <a:pt x="1344" y="224"/>
                    </a:lnTo>
                    <a:lnTo>
                      <a:pt x="1360" y="208"/>
                    </a:lnTo>
                    <a:lnTo>
                      <a:pt x="1376" y="208"/>
                    </a:lnTo>
                    <a:lnTo>
                      <a:pt x="1392" y="192"/>
                    </a:lnTo>
                    <a:lnTo>
                      <a:pt x="1408" y="192"/>
                    </a:lnTo>
                    <a:lnTo>
                      <a:pt x="1424" y="176"/>
                    </a:lnTo>
                    <a:lnTo>
                      <a:pt x="1440" y="160"/>
                    </a:lnTo>
                    <a:lnTo>
                      <a:pt x="1456" y="160"/>
                    </a:lnTo>
                    <a:lnTo>
                      <a:pt x="1472" y="144"/>
                    </a:lnTo>
                    <a:lnTo>
                      <a:pt x="1488" y="144"/>
                    </a:lnTo>
                    <a:lnTo>
                      <a:pt x="1504" y="128"/>
                    </a:lnTo>
                    <a:lnTo>
                      <a:pt x="1520" y="128"/>
                    </a:lnTo>
                    <a:lnTo>
                      <a:pt x="1536" y="112"/>
                    </a:lnTo>
                    <a:lnTo>
                      <a:pt x="1552" y="112"/>
                    </a:lnTo>
                    <a:lnTo>
                      <a:pt x="1568" y="96"/>
                    </a:lnTo>
                    <a:lnTo>
                      <a:pt x="1584" y="96"/>
                    </a:lnTo>
                    <a:lnTo>
                      <a:pt x="1600" y="96"/>
                    </a:lnTo>
                    <a:lnTo>
                      <a:pt x="1616" y="80"/>
                    </a:lnTo>
                    <a:lnTo>
                      <a:pt x="1632" y="80"/>
                    </a:lnTo>
                    <a:lnTo>
                      <a:pt x="1648" y="80"/>
                    </a:lnTo>
                    <a:lnTo>
                      <a:pt x="1664" y="64"/>
                    </a:lnTo>
                    <a:lnTo>
                      <a:pt x="1680" y="64"/>
                    </a:lnTo>
                    <a:lnTo>
                      <a:pt x="1696" y="64"/>
                    </a:lnTo>
                    <a:lnTo>
                      <a:pt x="1712" y="48"/>
                    </a:lnTo>
                    <a:lnTo>
                      <a:pt x="1728" y="48"/>
                    </a:lnTo>
                    <a:lnTo>
                      <a:pt x="1744" y="48"/>
                    </a:lnTo>
                    <a:lnTo>
                      <a:pt x="1760" y="48"/>
                    </a:lnTo>
                    <a:lnTo>
                      <a:pt x="1776" y="32"/>
                    </a:lnTo>
                    <a:lnTo>
                      <a:pt x="1792" y="32"/>
                    </a:lnTo>
                    <a:lnTo>
                      <a:pt x="1808" y="32"/>
                    </a:lnTo>
                    <a:lnTo>
                      <a:pt x="1824" y="32"/>
                    </a:lnTo>
                    <a:lnTo>
                      <a:pt x="1840" y="32"/>
                    </a:lnTo>
                    <a:lnTo>
                      <a:pt x="1856" y="16"/>
                    </a:lnTo>
                    <a:lnTo>
                      <a:pt x="1872" y="16"/>
                    </a:lnTo>
                    <a:lnTo>
                      <a:pt x="1888" y="16"/>
                    </a:lnTo>
                    <a:lnTo>
                      <a:pt x="1904" y="16"/>
                    </a:lnTo>
                    <a:lnTo>
                      <a:pt x="1920" y="16"/>
                    </a:lnTo>
                    <a:lnTo>
                      <a:pt x="1936" y="16"/>
                    </a:lnTo>
                    <a:lnTo>
                      <a:pt x="1952" y="16"/>
                    </a:lnTo>
                    <a:lnTo>
                      <a:pt x="1968" y="16"/>
                    </a:lnTo>
                    <a:lnTo>
                      <a:pt x="1984" y="0"/>
                    </a:lnTo>
                    <a:lnTo>
                      <a:pt x="2000" y="0"/>
                    </a:lnTo>
                    <a:lnTo>
                      <a:pt x="2016" y="0"/>
                    </a:lnTo>
                    <a:lnTo>
                      <a:pt x="2032" y="0"/>
                    </a:lnTo>
                    <a:lnTo>
                      <a:pt x="2048" y="0"/>
                    </a:lnTo>
                    <a:lnTo>
                      <a:pt x="2064" y="0"/>
                    </a:lnTo>
                    <a:lnTo>
                      <a:pt x="2080" y="0"/>
                    </a:lnTo>
                    <a:lnTo>
                      <a:pt x="2096" y="0"/>
                    </a:lnTo>
                    <a:lnTo>
                      <a:pt x="2112" y="0"/>
                    </a:lnTo>
                    <a:lnTo>
                      <a:pt x="2128" y="0"/>
                    </a:lnTo>
                    <a:lnTo>
                      <a:pt x="2144" y="0"/>
                    </a:lnTo>
                    <a:lnTo>
                      <a:pt x="2160" y="0"/>
                    </a:lnTo>
                    <a:lnTo>
                      <a:pt x="2176" y="0"/>
                    </a:lnTo>
                    <a:lnTo>
                      <a:pt x="2192" y="0"/>
                    </a:lnTo>
                    <a:lnTo>
                      <a:pt x="2208" y="0"/>
                    </a:lnTo>
                    <a:lnTo>
                      <a:pt x="2224" y="0"/>
                    </a:lnTo>
                    <a:lnTo>
                      <a:pt x="2240" y="0"/>
                    </a:lnTo>
                    <a:lnTo>
                      <a:pt x="2256" y="0"/>
                    </a:lnTo>
                    <a:lnTo>
                      <a:pt x="2272" y="0"/>
                    </a:lnTo>
                    <a:lnTo>
                      <a:pt x="2288" y="0"/>
                    </a:lnTo>
                    <a:lnTo>
                      <a:pt x="2304" y="0"/>
                    </a:lnTo>
                    <a:lnTo>
                      <a:pt x="2320" y="0"/>
                    </a:lnTo>
                    <a:lnTo>
                      <a:pt x="2336" y="0"/>
                    </a:lnTo>
                    <a:lnTo>
                      <a:pt x="2352" y="0"/>
                    </a:lnTo>
                    <a:lnTo>
                      <a:pt x="2368" y="0"/>
                    </a:lnTo>
                    <a:lnTo>
                      <a:pt x="2384" y="0"/>
                    </a:lnTo>
                    <a:lnTo>
                      <a:pt x="2400" y="0"/>
                    </a:lnTo>
                    <a:lnTo>
                      <a:pt x="2416" y="0"/>
                    </a:lnTo>
                    <a:lnTo>
                      <a:pt x="2432" y="0"/>
                    </a:lnTo>
                    <a:lnTo>
                      <a:pt x="2448" y="0"/>
                    </a:lnTo>
                    <a:lnTo>
                      <a:pt x="2464" y="0"/>
                    </a:lnTo>
                    <a:lnTo>
                      <a:pt x="2480" y="0"/>
                    </a:lnTo>
                    <a:lnTo>
                      <a:pt x="2496" y="0"/>
                    </a:lnTo>
                    <a:lnTo>
                      <a:pt x="2512" y="0"/>
                    </a:lnTo>
                    <a:lnTo>
                      <a:pt x="2528" y="0"/>
                    </a:lnTo>
                    <a:lnTo>
                      <a:pt x="2544" y="0"/>
                    </a:lnTo>
                    <a:lnTo>
                      <a:pt x="2560" y="0"/>
                    </a:lnTo>
                    <a:lnTo>
                      <a:pt x="2576" y="0"/>
                    </a:lnTo>
                    <a:lnTo>
                      <a:pt x="2592" y="0"/>
                    </a:lnTo>
                    <a:lnTo>
                      <a:pt x="2608" y="0"/>
                    </a:lnTo>
                    <a:lnTo>
                      <a:pt x="2624" y="0"/>
                    </a:lnTo>
                    <a:lnTo>
                      <a:pt x="2640" y="0"/>
                    </a:lnTo>
                    <a:lnTo>
                      <a:pt x="2656" y="0"/>
                    </a:lnTo>
                    <a:lnTo>
                      <a:pt x="2672" y="0"/>
                    </a:lnTo>
                  </a:path>
                </a:pathLst>
              </a:custGeom>
              <a:noFill/>
              <a:ln w="12700" cap="rnd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392" name="Line 261"/>
              <p:cNvSpPr>
                <a:spLocks noChangeShapeType="1"/>
              </p:cNvSpPr>
              <p:nvPr/>
            </p:nvSpPr>
            <p:spPr bwMode="auto">
              <a:xfrm>
                <a:off x="3187" y="3772"/>
                <a:ext cx="1682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93" name="Line 262"/>
              <p:cNvSpPr>
                <a:spLocks noChangeShapeType="1"/>
              </p:cNvSpPr>
              <p:nvPr/>
            </p:nvSpPr>
            <p:spPr bwMode="auto">
              <a:xfrm>
                <a:off x="3187" y="2865"/>
                <a:ext cx="1682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94" name="Line 263"/>
              <p:cNvSpPr>
                <a:spLocks noChangeShapeType="1"/>
              </p:cNvSpPr>
              <p:nvPr/>
            </p:nvSpPr>
            <p:spPr bwMode="auto">
              <a:xfrm flipV="1">
                <a:off x="3184" y="2865"/>
                <a:ext cx="0" cy="907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95" name="Line 264"/>
              <p:cNvSpPr>
                <a:spLocks noChangeShapeType="1"/>
              </p:cNvSpPr>
              <p:nvPr/>
            </p:nvSpPr>
            <p:spPr bwMode="auto">
              <a:xfrm flipV="1">
                <a:off x="4872" y="2865"/>
                <a:ext cx="0" cy="907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96" name="Line 265"/>
              <p:cNvSpPr>
                <a:spLocks noChangeShapeType="1"/>
              </p:cNvSpPr>
              <p:nvPr/>
            </p:nvSpPr>
            <p:spPr bwMode="auto">
              <a:xfrm>
                <a:off x="3187" y="3772"/>
                <a:ext cx="1682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97" name="Line 266"/>
              <p:cNvSpPr>
                <a:spLocks noChangeShapeType="1"/>
              </p:cNvSpPr>
              <p:nvPr/>
            </p:nvSpPr>
            <p:spPr bwMode="auto">
              <a:xfrm flipV="1">
                <a:off x="3184" y="2865"/>
                <a:ext cx="0" cy="907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98" name="Line 267"/>
              <p:cNvSpPr>
                <a:spLocks noChangeShapeType="1"/>
              </p:cNvSpPr>
              <p:nvPr/>
            </p:nvSpPr>
            <p:spPr bwMode="auto">
              <a:xfrm flipV="1">
                <a:off x="3184" y="3751"/>
                <a:ext cx="0" cy="21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99" name="Line 268"/>
              <p:cNvSpPr>
                <a:spLocks noChangeShapeType="1"/>
              </p:cNvSpPr>
              <p:nvPr/>
            </p:nvSpPr>
            <p:spPr bwMode="auto">
              <a:xfrm>
                <a:off x="3189" y="2863"/>
                <a:ext cx="0" cy="16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029" name="Rectangle 269"/>
              <p:cNvSpPr>
                <a:spLocks noChangeArrowheads="1"/>
              </p:cNvSpPr>
              <p:nvPr/>
            </p:nvSpPr>
            <p:spPr bwMode="auto">
              <a:xfrm>
                <a:off x="3080" y="3760"/>
                <a:ext cx="179" cy="18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118979" tIns="59490" rIns="118979" bIns="59490">
                <a:spAutoFit/>
              </a:bodyPr>
              <a:lstStyle/>
              <a:p>
                <a:pPr defTabSz="23637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300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0</a:t>
                </a:r>
              </a:p>
            </p:txBody>
          </p:sp>
          <p:sp>
            <p:nvSpPr>
              <p:cNvPr id="48401" name="Line 270"/>
              <p:cNvSpPr>
                <a:spLocks noChangeShapeType="1"/>
              </p:cNvSpPr>
              <p:nvPr/>
            </p:nvSpPr>
            <p:spPr bwMode="auto">
              <a:xfrm flipV="1">
                <a:off x="3609" y="3751"/>
                <a:ext cx="0" cy="21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402" name="Line 271"/>
              <p:cNvSpPr>
                <a:spLocks noChangeShapeType="1"/>
              </p:cNvSpPr>
              <p:nvPr/>
            </p:nvSpPr>
            <p:spPr bwMode="auto">
              <a:xfrm>
                <a:off x="3614" y="2863"/>
                <a:ext cx="0" cy="16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032" name="Rectangle 272"/>
              <p:cNvSpPr>
                <a:spLocks noChangeArrowheads="1"/>
              </p:cNvSpPr>
              <p:nvPr/>
            </p:nvSpPr>
            <p:spPr bwMode="auto">
              <a:xfrm>
                <a:off x="3445" y="3760"/>
                <a:ext cx="273" cy="18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118979" tIns="59490" rIns="118979" bIns="59490">
                <a:spAutoFit/>
              </a:bodyPr>
              <a:lstStyle/>
              <a:p>
                <a:pPr defTabSz="23637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300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100</a:t>
                </a:r>
              </a:p>
            </p:txBody>
          </p:sp>
          <p:sp>
            <p:nvSpPr>
              <p:cNvPr id="48404" name="Line 273"/>
              <p:cNvSpPr>
                <a:spLocks noChangeShapeType="1"/>
              </p:cNvSpPr>
              <p:nvPr/>
            </p:nvSpPr>
            <p:spPr bwMode="auto">
              <a:xfrm flipV="1">
                <a:off x="4033" y="3751"/>
                <a:ext cx="0" cy="21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405" name="Line 274"/>
              <p:cNvSpPr>
                <a:spLocks noChangeShapeType="1"/>
              </p:cNvSpPr>
              <p:nvPr/>
            </p:nvSpPr>
            <p:spPr bwMode="auto">
              <a:xfrm>
                <a:off x="4038" y="2863"/>
                <a:ext cx="0" cy="16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035" name="Rectangle 275"/>
              <p:cNvSpPr>
                <a:spLocks noChangeArrowheads="1"/>
              </p:cNvSpPr>
              <p:nvPr/>
            </p:nvSpPr>
            <p:spPr bwMode="auto">
              <a:xfrm>
                <a:off x="3869" y="3760"/>
                <a:ext cx="272" cy="18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118979" tIns="59490" rIns="118979" bIns="59490">
                <a:spAutoFit/>
              </a:bodyPr>
              <a:lstStyle/>
              <a:p>
                <a:pPr defTabSz="23637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300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200</a:t>
                </a:r>
              </a:p>
            </p:txBody>
          </p:sp>
          <p:sp>
            <p:nvSpPr>
              <p:cNvPr id="48407" name="Line 276"/>
              <p:cNvSpPr>
                <a:spLocks noChangeShapeType="1"/>
              </p:cNvSpPr>
              <p:nvPr/>
            </p:nvSpPr>
            <p:spPr bwMode="auto">
              <a:xfrm flipV="1">
                <a:off x="4448" y="3751"/>
                <a:ext cx="0" cy="21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408" name="Line 277"/>
              <p:cNvSpPr>
                <a:spLocks noChangeShapeType="1"/>
              </p:cNvSpPr>
              <p:nvPr/>
            </p:nvSpPr>
            <p:spPr bwMode="auto">
              <a:xfrm>
                <a:off x="4453" y="2863"/>
                <a:ext cx="0" cy="16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038" name="Rectangle 278"/>
              <p:cNvSpPr>
                <a:spLocks noChangeArrowheads="1"/>
              </p:cNvSpPr>
              <p:nvPr/>
            </p:nvSpPr>
            <p:spPr bwMode="auto">
              <a:xfrm>
                <a:off x="4283" y="3760"/>
                <a:ext cx="271" cy="18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118979" tIns="59490" rIns="118979" bIns="59490">
                <a:spAutoFit/>
              </a:bodyPr>
              <a:lstStyle/>
              <a:p>
                <a:pPr defTabSz="23637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300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300</a:t>
                </a:r>
              </a:p>
            </p:txBody>
          </p:sp>
          <p:sp>
            <p:nvSpPr>
              <p:cNvPr id="48410" name="Line 279"/>
              <p:cNvSpPr>
                <a:spLocks noChangeShapeType="1"/>
              </p:cNvSpPr>
              <p:nvPr/>
            </p:nvSpPr>
            <p:spPr bwMode="auto">
              <a:xfrm flipV="1">
                <a:off x="4872" y="3751"/>
                <a:ext cx="0" cy="21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411" name="Line 280"/>
              <p:cNvSpPr>
                <a:spLocks noChangeShapeType="1"/>
              </p:cNvSpPr>
              <p:nvPr/>
            </p:nvSpPr>
            <p:spPr bwMode="auto">
              <a:xfrm>
                <a:off x="4877" y="2863"/>
                <a:ext cx="0" cy="16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041" name="Rectangle 281"/>
              <p:cNvSpPr>
                <a:spLocks noChangeArrowheads="1"/>
              </p:cNvSpPr>
              <p:nvPr/>
            </p:nvSpPr>
            <p:spPr bwMode="auto">
              <a:xfrm>
                <a:off x="4708" y="3760"/>
                <a:ext cx="272" cy="18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118979" tIns="59490" rIns="118979" bIns="59490">
                <a:spAutoFit/>
              </a:bodyPr>
              <a:lstStyle/>
              <a:p>
                <a:pPr defTabSz="23637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300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400</a:t>
                </a:r>
              </a:p>
            </p:txBody>
          </p:sp>
          <p:sp>
            <p:nvSpPr>
              <p:cNvPr id="48413" name="Line 282"/>
              <p:cNvSpPr>
                <a:spLocks noChangeShapeType="1"/>
              </p:cNvSpPr>
              <p:nvPr/>
            </p:nvSpPr>
            <p:spPr bwMode="auto">
              <a:xfrm>
                <a:off x="3187" y="3772"/>
                <a:ext cx="15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414" name="Line 283"/>
              <p:cNvSpPr>
                <a:spLocks noChangeShapeType="1"/>
              </p:cNvSpPr>
              <p:nvPr/>
            </p:nvSpPr>
            <p:spPr bwMode="auto">
              <a:xfrm flipH="1">
                <a:off x="4852" y="3772"/>
                <a:ext cx="20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044" name="Rectangle 284"/>
              <p:cNvSpPr>
                <a:spLocks noChangeArrowheads="1"/>
              </p:cNvSpPr>
              <p:nvPr/>
            </p:nvSpPr>
            <p:spPr bwMode="auto">
              <a:xfrm>
                <a:off x="3020" y="3664"/>
                <a:ext cx="181" cy="18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118979" tIns="59490" rIns="118979" bIns="59490">
                <a:spAutoFit/>
              </a:bodyPr>
              <a:lstStyle/>
              <a:p>
                <a:pPr defTabSz="23637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300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5</a:t>
                </a:r>
              </a:p>
            </p:txBody>
          </p:sp>
          <p:sp>
            <p:nvSpPr>
              <p:cNvPr id="48416" name="Line 285"/>
              <p:cNvSpPr>
                <a:spLocks noChangeShapeType="1"/>
              </p:cNvSpPr>
              <p:nvPr/>
            </p:nvSpPr>
            <p:spPr bwMode="auto">
              <a:xfrm>
                <a:off x="3187" y="3591"/>
                <a:ext cx="15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417" name="Line 286"/>
              <p:cNvSpPr>
                <a:spLocks noChangeShapeType="1"/>
              </p:cNvSpPr>
              <p:nvPr/>
            </p:nvSpPr>
            <p:spPr bwMode="auto">
              <a:xfrm flipH="1">
                <a:off x="4852" y="3591"/>
                <a:ext cx="20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047" name="Rectangle 287"/>
              <p:cNvSpPr>
                <a:spLocks noChangeArrowheads="1"/>
              </p:cNvSpPr>
              <p:nvPr/>
            </p:nvSpPr>
            <p:spPr bwMode="auto">
              <a:xfrm>
                <a:off x="3020" y="3483"/>
                <a:ext cx="181" cy="18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118979" tIns="59490" rIns="118979" bIns="59490">
                <a:spAutoFit/>
              </a:bodyPr>
              <a:lstStyle/>
              <a:p>
                <a:pPr defTabSz="23637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300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6</a:t>
                </a:r>
              </a:p>
            </p:txBody>
          </p:sp>
          <p:sp>
            <p:nvSpPr>
              <p:cNvPr id="48419" name="Line 288"/>
              <p:cNvSpPr>
                <a:spLocks noChangeShapeType="1"/>
              </p:cNvSpPr>
              <p:nvPr/>
            </p:nvSpPr>
            <p:spPr bwMode="auto">
              <a:xfrm>
                <a:off x="3187" y="3409"/>
                <a:ext cx="15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420" name="Line 289"/>
              <p:cNvSpPr>
                <a:spLocks noChangeShapeType="1"/>
              </p:cNvSpPr>
              <p:nvPr/>
            </p:nvSpPr>
            <p:spPr bwMode="auto">
              <a:xfrm flipH="1">
                <a:off x="4852" y="3409"/>
                <a:ext cx="20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050" name="Rectangle 290"/>
              <p:cNvSpPr>
                <a:spLocks noChangeArrowheads="1"/>
              </p:cNvSpPr>
              <p:nvPr/>
            </p:nvSpPr>
            <p:spPr bwMode="auto">
              <a:xfrm>
                <a:off x="3020" y="3301"/>
                <a:ext cx="181" cy="18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118979" tIns="59490" rIns="118979" bIns="59490">
                <a:spAutoFit/>
              </a:bodyPr>
              <a:lstStyle/>
              <a:p>
                <a:pPr defTabSz="23637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300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7</a:t>
                </a:r>
              </a:p>
            </p:txBody>
          </p:sp>
          <p:sp>
            <p:nvSpPr>
              <p:cNvPr id="48422" name="Line 291"/>
              <p:cNvSpPr>
                <a:spLocks noChangeShapeType="1"/>
              </p:cNvSpPr>
              <p:nvPr/>
            </p:nvSpPr>
            <p:spPr bwMode="auto">
              <a:xfrm>
                <a:off x="3187" y="3228"/>
                <a:ext cx="15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423" name="Line 292"/>
              <p:cNvSpPr>
                <a:spLocks noChangeShapeType="1"/>
              </p:cNvSpPr>
              <p:nvPr/>
            </p:nvSpPr>
            <p:spPr bwMode="auto">
              <a:xfrm flipH="1">
                <a:off x="4852" y="3228"/>
                <a:ext cx="20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053" name="Rectangle 293"/>
              <p:cNvSpPr>
                <a:spLocks noChangeArrowheads="1"/>
              </p:cNvSpPr>
              <p:nvPr/>
            </p:nvSpPr>
            <p:spPr bwMode="auto">
              <a:xfrm>
                <a:off x="3020" y="3119"/>
                <a:ext cx="181" cy="18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118979" tIns="59490" rIns="118979" bIns="59490">
                <a:spAutoFit/>
              </a:bodyPr>
              <a:lstStyle/>
              <a:p>
                <a:pPr defTabSz="23637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300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8</a:t>
                </a:r>
              </a:p>
            </p:txBody>
          </p:sp>
          <p:sp>
            <p:nvSpPr>
              <p:cNvPr id="48425" name="Line 294"/>
              <p:cNvSpPr>
                <a:spLocks noChangeShapeType="1"/>
              </p:cNvSpPr>
              <p:nvPr/>
            </p:nvSpPr>
            <p:spPr bwMode="auto">
              <a:xfrm>
                <a:off x="3187" y="3047"/>
                <a:ext cx="15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426" name="Line 295"/>
              <p:cNvSpPr>
                <a:spLocks noChangeShapeType="1"/>
              </p:cNvSpPr>
              <p:nvPr/>
            </p:nvSpPr>
            <p:spPr bwMode="auto">
              <a:xfrm flipH="1">
                <a:off x="4852" y="3047"/>
                <a:ext cx="20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056" name="Rectangle 296"/>
              <p:cNvSpPr>
                <a:spLocks noChangeArrowheads="1"/>
              </p:cNvSpPr>
              <p:nvPr/>
            </p:nvSpPr>
            <p:spPr bwMode="auto">
              <a:xfrm>
                <a:off x="3020" y="2939"/>
                <a:ext cx="181" cy="18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118979" tIns="59490" rIns="118979" bIns="59490">
                <a:spAutoFit/>
              </a:bodyPr>
              <a:lstStyle/>
              <a:p>
                <a:pPr defTabSz="23637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300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9</a:t>
                </a:r>
              </a:p>
            </p:txBody>
          </p:sp>
          <p:sp>
            <p:nvSpPr>
              <p:cNvPr id="48428" name="Line 297"/>
              <p:cNvSpPr>
                <a:spLocks noChangeShapeType="1"/>
              </p:cNvSpPr>
              <p:nvPr/>
            </p:nvSpPr>
            <p:spPr bwMode="auto">
              <a:xfrm>
                <a:off x="3187" y="2865"/>
                <a:ext cx="15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429" name="Line 298"/>
              <p:cNvSpPr>
                <a:spLocks noChangeShapeType="1"/>
              </p:cNvSpPr>
              <p:nvPr/>
            </p:nvSpPr>
            <p:spPr bwMode="auto">
              <a:xfrm flipH="1">
                <a:off x="4852" y="2865"/>
                <a:ext cx="20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059" name="Rectangle 299"/>
              <p:cNvSpPr>
                <a:spLocks noChangeArrowheads="1"/>
              </p:cNvSpPr>
              <p:nvPr/>
            </p:nvSpPr>
            <p:spPr bwMode="auto">
              <a:xfrm>
                <a:off x="2960" y="2757"/>
                <a:ext cx="226" cy="18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118979" tIns="59490" rIns="118979" bIns="59490">
                <a:spAutoFit/>
              </a:bodyPr>
              <a:lstStyle/>
              <a:p>
                <a:pPr defTabSz="23637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300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10</a:t>
                </a:r>
              </a:p>
            </p:txBody>
          </p:sp>
          <p:sp>
            <p:nvSpPr>
              <p:cNvPr id="48431" name="Line 300"/>
              <p:cNvSpPr>
                <a:spLocks noChangeShapeType="1"/>
              </p:cNvSpPr>
              <p:nvPr/>
            </p:nvSpPr>
            <p:spPr bwMode="auto">
              <a:xfrm>
                <a:off x="3187" y="2865"/>
                <a:ext cx="1682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432" name="Line 301"/>
              <p:cNvSpPr>
                <a:spLocks noChangeShapeType="1"/>
              </p:cNvSpPr>
              <p:nvPr/>
            </p:nvSpPr>
            <p:spPr bwMode="auto">
              <a:xfrm flipV="1">
                <a:off x="3184" y="2865"/>
                <a:ext cx="0" cy="907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433" name="Oval 302"/>
              <p:cNvSpPr>
                <a:spLocks noChangeArrowheads="1"/>
              </p:cNvSpPr>
              <p:nvPr/>
            </p:nvSpPr>
            <p:spPr bwMode="auto">
              <a:xfrm>
                <a:off x="3163" y="3573"/>
                <a:ext cx="43" cy="4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434" name="Oval 303"/>
              <p:cNvSpPr>
                <a:spLocks noChangeArrowheads="1"/>
              </p:cNvSpPr>
              <p:nvPr/>
            </p:nvSpPr>
            <p:spPr bwMode="auto">
              <a:xfrm>
                <a:off x="3173" y="3584"/>
                <a:ext cx="43" cy="45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435" name="Oval 304"/>
              <p:cNvSpPr>
                <a:spLocks noChangeArrowheads="1"/>
              </p:cNvSpPr>
              <p:nvPr/>
            </p:nvSpPr>
            <p:spPr bwMode="auto">
              <a:xfrm>
                <a:off x="3193" y="3573"/>
                <a:ext cx="43" cy="4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436" name="Oval 305"/>
              <p:cNvSpPr>
                <a:spLocks noChangeArrowheads="1"/>
              </p:cNvSpPr>
              <p:nvPr/>
            </p:nvSpPr>
            <p:spPr bwMode="auto">
              <a:xfrm>
                <a:off x="3274" y="3595"/>
                <a:ext cx="43" cy="45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437" name="Oval 306"/>
              <p:cNvSpPr>
                <a:spLocks noChangeArrowheads="1"/>
              </p:cNvSpPr>
              <p:nvPr/>
            </p:nvSpPr>
            <p:spPr bwMode="auto">
              <a:xfrm>
                <a:off x="3294" y="3573"/>
                <a:ext cx="43" cy="4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438" name="Oval 307"/>
              <p:cNvSpPr>
                <a:spLocks noChangeArrowheads="1"/>
              </p:cNvSpPr>
              <p:nvPr/>
            </p:nvSpPr>
            <p:spPr bwMode="auto">
              <a:xfrm>
                <a:off x="3375" y="3552"/>
                <a:ext cx="43" cy="45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439" name="Oval 308"/>
              <p:cNvSpPr>
                <a:spLocks noChangeArrowheads="1"/>
              </p:cNvSpPr>
              <p:nvPr/>
            </p:nvSpPr>
            <p:spPr bwMode="auto">
              <a:xfrm>
                <a:off x="3395" y="3520"/>
                <a:ext cx="43" cy="45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440" name="Oval 309"/>
              <p:cNvSpPr>
                <a:spLocks noChangeArrowheads="1"/>
              </p:cNvSpPr>
              <p:nvPr/>
            </p:nvSpPr>
            <p:spPr bwMode="auto">
              <a:xfrm>
                <a:off x="3476" y="3488"/>
                <a:ext cx="43" cy="45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441" name="Oval 310"/>
              <p:cNvSpPr>
                <a:spLocks noChangeArrowheads="1"/>
              </p:cNvSpPr>
              <p:nvPr/>
            </p:nvSpPr>
            <p:spPr bwMode="auto">
              <a:xfrm>
                <a:off x="3577" y="3413"/>
                <a:ext cx="43" cy="4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442" name="Oval 311"/>
              <p:cNvSpPr>
                <a:spLocks noChangeArrowheads="1"/>
              </p:cNvSpPr>
              <p:nvPr/>
            </p:nvSpPr>
            <p:spPr bwMode="auto">
              <a:xfrm>
                <a:off x="3688" y="3339"/>
                <a:ext cx="43" cy="45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443" name="Oval 312"/>
              <p:cNvSpPr>
                <a:spLocks noChangeArrowheads="1"/>
              </p:cNvSpPr>
              <p:nvPr/>
            </p:nvSpPr>
            <p:spPr bwMode="auto">
              <a:xfrm>
                <a:off x="3789" y="3275"/>
                <a:ext cx="43" cy="45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444" name="Oval 313"/>
              <p:cNvSpPr>
                <a:spLocks noChangeArrowheads="1"/>
              </p:cNvSpPr>
              <p:nvPr/>
            </p:nvSpPr>
            <p:spPr bwMode="auto">
              <a:xfrm>
                <a:off x="3880" y="3211"/>
                <a:ext cx="43" cy="45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445" name="Oval 314"/>
              <p:cNvSpPr>
                <a:spLocks noChangeArrowheads="1"/>
              </p:cNvSpPr>
              <p:nvPr/>
            </p:nvSpPr>
            <p:spPr bwMode="auto">
              <a:xfrm>
                <a:off x="3992" y="3115"/>
                <a:ext cx="43" cy="45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446" name="Oval 315"/>
              <p:cNvSpPr>
                <a:spLocks noChangeArrowheads="1"/>
              </p:cNvSpPr>
              <p:nvPr/>
            </p:nvSpPr>
            <p:spPr bwMode="auto">
              <a:xfrm>
                <a:off x="4083" y="3083"/>
                <a:ext cx="42" cy="45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447" name="Oval 316"/>
              <p:cNvSpPr>
                <a:spLocks noChangeArrowheads="1"/>
              </p:cNvSpPr>
              <p:nvPr/>
            </p:nvSpPr>
            <p:spPr bwMode="auto">
              <a:xfrm>
                <a:off x="4194" y="3019"/>
                <a:ext cx="43" cy="45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448" name="Oval 317"/>
              <p:cNvSpPr>
                <a:spLocks noChangeArrowheads="1"/>
              </p:cNvSpPr>
              <p:nvPr/>
            </p:nvSpPr>
            <p:spPr bwMode="auto">
              <a:xfrm>
                <a:off x="4295" y="3008"/>
                <a:ext cx="43" cy="45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449" name="Oval 318"/>
              <p:cNvSpPr>
                <a:spLocks noChangeArrowheads="1"/>
              </p:cNvSpPr>
              <p:nvPr/>
            </p:nvSpPr>
            <p:spPr bwMode="auto">
              <a:xfrm>
                <a:off x="4386" y="2976"/>
                <a:ext cx="43" cy="45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450" name="Oval 319"/>
              <p:cNvSpPr>
                <a:spLocks noChangeArrowheads="1"/>
              </p:cNvSpPr>
              <p:nvPr/>
            </p:nvSpPr>
            <p:spPr bwMode="auto">
              <a:xfrm>
                <a:off x="4598" y="2965"/>
                <a:ext cx="43" cy="4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451" name="Oval 320"/>
              <p:cNvSpPr>
                <a:spLocks noChangeArrowheads="1"/>
              </p:cNvSpPr>
              <p:nvPr/>
            </p:nvSpPr>
            <p:spPr bwMode="auto">
              <a:xfrm>
                <a:off x="4820" y="2944"/>
                <a:ext cx="43" cy="45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452" name="Freeform 321"/>
              <p:cNvSpPr>
                <a:spLocks/>
              </p:cNvSpPr>
              <p:nvPr/>
            </p:nvSpPr>
            <p:spPr bwMode="auto">
              <a:xfrm>
                <a:off x="3184" y="2977"/>
                <a:ext cx="1689" cy="630"/>
              </a:xfrm>
              <a:custGeom>
                <a:avLst/>
                <a:gdLst>
                  <a:gd name="T0" fmla="*/ 32 w 2673"/>
                  <a:gd name="T1" fmla="*/ 944 h 945"/>
                  <a:gd name="T2" fmla="*/ 80 w 2673"/>
                  <a:gd name="T3" fmla="*/ 944 h 945"/>
                  <a:gd name="T4" fmla="*/ 128 w 2673"/>
                  <a:gd name="T5" fmla="*/ 944 h 945"/>
                  <a:gd name="T6" fmla="*/ 176 w 2673"/>
                  <a:gd name="T7" fmla="*/ 944 h 945"/>
                  <a:gd name="T8" fmla="*/ 224 w 2673"/>
                  <a:gd name="T9" fmla="*/ 944 h 945"/>
                  <a:gd name="T10" fmla="*/ 272 w 2673"/>
                  <a:gd name="T11" fmla="*/ 928 h 945"/>
                  <a:gd name="T12" fmla="*/ 320 w 2673"/>
                  <a:gd name="T13" fmla="*/ 896 h 945"/>
                  <a:gd name="T14" fmla="*/ 368 w 2673"/>
                  <a:gd name="T15" fmla="*/ 864 h 945"/>
                  <a:gd name="T16" fmla="*/ 416 w 2673"/>
                  <a:gd name="T17" fmla="*/ 832 h 945"/>
                  <a:gd name="T18" fmla="*/ 464 w 2673"/>
                  <a:gd name="T19" fmla="*/ 800 h 945"/>
                  <a:gd name="T20" fmla="*/ 512 w 2673"/>
                  <a:gd name="T21" fmla="*/ 768 h 945"/>
                  <a:gd name="T22" fmla="*/ 560 w 2673"/>
                  <a:gd name="T23" fmla="*/ 736 h 945"/>
                  <a:gd name="T24" fmla="*/ 608 w 2673"/>
                  <a:gd name="T25" fmla="*/ 704 h 945"/>
                  <a:gd name="T26" fmla="*/ 656 w 2673"/>
                  <a:gd name="T27" fmla="*/ 672 h 945"/>
                  <a:gd name="T28" fmla="*/ 704 w 2673"/>
                  <a:gd name="T29" fmla="*/ 640 h 945"/>
                  <a:gd name="T30" fmla="*/ 752 w 2673"/>
                  <a:gd name="T31" fmla="*/ 624 h 945"/>
                  <a:gd name="T32" fmla="*/ 800 w 2673"/>
                  <a:gd name="T33" fmla="*/ 592 h 945"/>
                  <a:gd name="T34" fmla="*/ 848 w 2673"/>
                  <a:gd name="T35" fmla="*/ 560 h 945"/>
                  <a:gd name="T36" fmla="*/ 896 w 2673"/>
                  <a:gd name="T37" fmla="*/ 528 h 945"/>
                  <a:gd name="T38" fmla="*/ 944 w 2673"/>
                  <a:gd name="T39" fmla="*/ 496 h 945"/>
                  <a:gd name="T40" fmla="*/ 992 w 2673"/>
                  <a:gd name="T41" fmla="*/ 464 h 945"/>
                  <a:gd name="T42" fmla="*/ 1040 w 2673"/>
                  <a:gd name="T43" fmla="*/ 432 h 945"/>
                  <a:gd name="T44" fmla="*/ 1088 w 2673"/>
                  <a:gd name="T45" fmla="*/ 400 h 945"/>
                  <a:gd name="T46" fmla="*/ 1136 w 2673"/>
                  <a:gd name="T47" fmla="*/ 368 h 945"/>
                  <a:gd name="T48" fmla="*/ 1184 w 2673"/>
                  <a:gd name="T49" fmla="*/ 336 h 945"/>
                  <a:gd name="T50" fmla="*/ 1232 w 2673"/>
                  <a:gd name="T51" fmla="*/ 304 h 945"/>
                  <a:gd name="T52" fmla="*/ 1280 w 2673"/>
                  <a:gd name="T53" fmla="*/ 288 h 945"/>
                  <a:gd name="T54" fmla="*/ 1328 w 2673"/>
                  <a:gd name="T55" fmla="*/ 256 h 945"/>
                  <a:gd name="T56" fmla="*/ 1376 w 2673"/>
                  <a:gd name="T57" fmla="*/ 224 h 945"/>
                  <a:gd name="T58" fmla="*/ 1424 w 2673"/>
                  <a:gd name="T59" fmla="*/ 208 h 945"/>
                  <a:gd name="T60" fmla="*/ 1472 w 2673"/>
                  <a:gd name="T61" fmla="*/ 176 h 945"/>
                  <a:gd name="T62" fmla="*/ 1520 w 2673"/>
                  <a:gd name="T63" fmla="*/ 160 h 945"/>
                  <a:gd name="T64" fmla="*/ 1568 w 2673"/>
                  <a:gd name="T65" fmla="*/ 128 h 945"/>
                  <a:gd name="T66" fmla="*/ 1616 w 2673"/>
                  <a:gd name="T67" fmla="*/ 112 h 945"/>
                  <a:gd name="T68" fmla="*/ 1664 w 2673"/>
                  <a:gd name="T69" fmla="*/ 96 h 945"/>
                  <a:gd name="T70" fmla="*/ 1712 w 2673"/>
                  <a:gd name="T71" fmla="*/ 80 h 945"/>
                  <a:gd name="T72" fmla="*/ 1760 w 2673"/>
                  <a:gd name="T73" fmla="*/ 64 h 945"/>
                  <a:gd name="T74" fmla="*/ 1808 w 2673"/>
                  <a:gd name="T75" fmla="*/ 48 h 945"/>
                  <a:gd name="T76" fmla="*/ 1856 w 2673"/>
                  <a:gd name="T77" fmla="*/ 48 h 945"/>
                  <a:gd name="T78" fmla="*/ 1904 w 2673"/>
                  <a:gd name="T79" fmla="*/ 32 h 945"/>
                  <a:gd name="T80" fmla="*/ 1952 w 2673"/>
                  <a:gd name="T81" fmla="*/ 32 h 945"/>
                  <a:gd name="T82" fmla="*/ 2000 w 2673"/>
                  <a:gd name="T83" fmla="*/ 16 h 945"/>
                  <a:gd name="T84" fmla="*/ 2048 w 2673"/>
                  <a:gd name="T85" fmla="*/ 16 h 945"/>
                  <a:gd name="T86" fmla="*/ 2096 w 2673"/>
                  <a:gd name="T87" fmla="*/ 16 h 945"/>
                  <a:gd name="T88" fmla="*/ 2144 w 2673"/>
                  <a:gd name="T89" fmla="*/ 16 h 945"/>
                  <a:gd name="T90" fmla="*/ 2192 w 2673"/>
                  <a:gd name="T91" fmla="*/ 0 h 945"/>
                  <a:gd name="T92" fmla="*/ 2240 w 2673"/>
                  <a:gd name="T93" fmla="*/ 0 h 945"/>
                  <a:gd name="T94" fmla="*/ 2288 w 2673"/>
                  <a:gd name="T95" fmla="*/ 0 h 945"/>
                  <a:gd name="T96" fmla="*/ 2336 w 2673"/>
                  <a:gd name="T97" fmla="*/ 0 h 945"/>
                  <a:gd name="T98" fmla="*/ 2384 w 2673"/>
                  <a:gd name="T99" fmla="*/ 0 h 945"/>
                  <a:gd name="T100" fmla="*/ 2432 w 2673"/>
                  <a:gd name="T101" fmla="*/ 0 h 945"/>
                  <a:gd name="T102" fmla="*/ 2480 w 2673"/>
                  <a:gd name="T103" fmla="*/ 0 h 945"/>
                  <a:gd name="T104" fmla="*/ 2528 w 2673"/>
                  <a:gd name="T105" fmla="*/ 0 h 945"/>
                  <a:gd name="T106" fmla="*/ 2576 w 2673"/>
                  <a:gd name="T107" fmla="*/ 0 h 945"/>
                  <a:gd name="T108" fmla="*/ 2624 w 2673"/>
                  <a:gd name="T109" fmla="*/ 0 h 945"/>
                  <a:gd name="T110" fmla="*/ 2672 w 2673"/>
                  <a:gd name="T111" fmla="*/ 0 h 945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2673"/>
                  <a:gd name="T169" fmla="*/ 0 h 945"/>
                  <a:gd name="T170" fmla="*/ 2673 w 2673"/>
                  <a:gd name="T171" fmla="*/ 945 h 945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2673" h="945">
                    <a:moveTo>
                      <a:pt x="0" y="944"/>
                    </a:moveTo>
                    <a:lnTo>
                      <a:pt x="16" y="944"/>
                    </a:lnTo>
                    <a:lnTo>
                      <a:pt x="32" y="944"/>
                    </a:lnTo>
                    <a:lnTo>
                      <a:pt x="48" y="944"/>
                    </a:lnTo>
                    <a:lnTo>
                      <a:pt x="64" y="944"/>
                    </a:lnTo>
                    <a:lnTo>
                      <a:pt x="80" y="944"/>
                    </a:lnTo>
                    <a:lnTo>
                      <a:pt x="96" y="944"/>
                    </a:lnTo>
                    <a:lnTo>
                      <a:pt x="112" y="944"/>
                    </a:lnTo>
                    <a:lnTo>
                      <a:pt x="128" y="944"/>
                    </a:lnTo>
                    <a:lnTo>
                      <a:pt x="144" y="944"/>
                    </a:lnTo>
                    <a:lnTo>
                      <a:pt x="160" y="944"/>
                    </a:lnTo>
                    <a:lnTo>
                      <a:pt x="176" y="944"/>
                    </a:lnTo>
                    <a:lnTo>
                      <a:pt x="192" y="944"/>
                    </a:lnTo>
                    <a:lnTo>
                      <a:pt x="208" y="944"/>
                    </a:lnTo>
                    <a:lnTo>
                      <a:pt x="224" y="944"/>
                    </a:lnTo>
                    <a:lnTo>
                      <a:pt x="240" y="944"/>
                    </a:lnTo>
                    <a:lnTo>
                      <a:pt x="256" y="944"/>
                    </a:lnTo>
                    <a:lnTo>
                      <a:pt x="272" y="928"/>
                    </a:lnTo>
                    <a:lnTo>
                      <a:pt x="288" y="912"/>
                    </a:lnTo>
                    <a:lnTo>
                      <a:pt x="304" y="912"/>
                    </a:lnTo>
                    <a:lnTo>
                      <a:pt x="320" y="896"/>
                    </a:lnTo>
                    <a:lnTo>
                      <a:pt x="336" y="880"/>
                    </a:lnTo>
                    <a:lnTo>
                      <a:pt x="352" y="880"/>
                    </a:lnTo>
                    <a:lnTo>
                      <a:pt x="368" y="864"/>
                    </a:lnTo>
                    <a:lnTo>
                      <a:pt x="384" y="848"/>
                    </a:lnTo>
                    <a:lnTo>
                      <a:pt x="400" y="848"/>
                    </a:lnTo>
                    <a:lnTo>
                      <a:pt x="416" y="832"/>
                    </a:lnTo>
                    <a:lnTo>
                      <a:pt x="432" y="832"/>
                    </a:lnTo>
                    <a:lnTo>
                      <a:pt x="448" y="816"/>
                    </a:lnTo>
                    <a:lnTo>
                      <a:pt x="464" y="800"/>
                    </a:lnTo>
                    <a:lnTo>
                      <a:pt x="480" y="800"/>
                    </a:lnTo>
                    <a:lnTo>
                      <a:pt x="496" y="784"/>
                    </a:lnTo>
                    <a:lnTo>
                      <a:pt x="512" y="768"/>
                    </a:lnTo>
                    <a:lnTo>
                      <a:pt x="528" y="768"/>
                    </a:lnTo>
                    <a:lnTo>
                      <a:pt x="544" y="752"/>
                    </a:lnTo>
                    <a:lnTo>
                      <a:pt x="560" y="736"/>
                    </a:lnTo>
                    <a:lnTo>
                      <a:pt x="576" y="736"/>
                    </a:lnTo>
                    <a:lnTo>
                      <a:pt x="592" y="720"/>
                    </a:lnTo>
                    <a:lnTo>
                      <a:pt x="608" y="704"/>
                    </a:lnTo>
                    <a:lnTo>
                      <a:pt x="624" y="704"/>
                    </a:lnTo>
                    <a:lnTo>
                      <a:pt x="640" y="688"/>
                    </a:lnTo>
                    <a:lnTo>
                      <a:pt x="656" y="672"/>
                    </a:lnTo>
                    <a:lnTo>
                      <a:pt x="672" y="672"/>
                    </a:lnTo>
                    <a:lnTo>
                      <a:pt x="688" y="656"/>
                    </a:lnTo>
                    <a:lnTo>
                      <a:pt x="704" y="640"/>
                    </a:lnTo>
                    <a:lnTo>
                      <a:pt x="720" y="640"/>
                    </a:lnTo>
                    <a:lnTo>
                      <a:pt x="736" y="624"/>
                    </a:lnTo>
                    <a:lnTo>
                      <a:pt x="752" y="624"/>
                    </a:lnTo>
                    <a:lnTo>
                      <a:pt x="768" y="608"/>
                    </a:lnTo>
                    <a:lnTo>
                      <a:pt x="784" y="592"/>
                    </a:lnTo>
                    <a:lnTo>
                      <a:pt x="800" y="592"/>
                    </a:lnTo>
                    <a:lnTo>
                      <a:pt x="816" y="576"/>
                    </a:lnTo>
                    <a:lnTo>
                      <a:pt x="832" y="560"/>
                    </a:lnTo>
                    <a:lnTo>
                      <a:pt x="848" y="560"/>
                    </a:lnTo>
                    <a:lnTo>
                      <a:pt x="864" y="544"/>
                    </a:lnTo>
                    <a:lnTo>
                      <a:pt x="880" y="528"/>
                    </a:lnTo>
                    <a:lnTo>
                      <a:pt x="896" y="528"/>
                    </a:lnTo>
                    <a:lnTo>
                      <a:pt x="912" y="512"/>
                    </a:lnTo>
                    <a:lnTo>
                      <a:pt x="928" y="496"/>
                    </a:lnTo>
                    <a:lnTo>
                      <a:pt x="944" y="496"/>
                    </a:lnTo>
                    <a:lnTo>
                      <a:pt x="960" y="480"/>
                    </a:lnTo>
                    <a:lnTo>
                      <a:pt x="976" y="464"/>
                    </a:lnTo>
                    <a:lnTo>
                      <a:pt x="992" y="464"/>
                    </a:lnTo>
                    <a:lnTo>
                      <a:pt x="1008" y="448"/>
                    </a:lnTo>
                    <a:lnTo>
                      <a:pt x="1024" y="448"/>
                    </a:lnTo>
                    <a:lnTo>
                      <a:pt x="1040" y="432"/>
                    </a:lnTo>
                    <a:lnTo>
                      <a:pt x="1056" y="416"/>
                    </a:lnTo>
                    <a:lnTo>
                      <a:pt x="1072" y="416"/>
                    </a:lnTo>
                    <a:lnTo>
                      <a:pt x="1088" y="400"/>
                    </a:lnTo>
                    <a:lnTo>
                      <a:pt x="1104" y="384"/>
                    </a:lnTo>
                    <a:lnTo>
                      <a:pt x="1120" y="384"/>
                    </a:lnTo>
                    <a:lnTo>
                      <a:pt x="1136" y="368"/>
                    </a:lnTo>
                    <a:lnTo>
                      <a:pt x="1152" y="368"/>
                    </a:lnTo>
                    <a:lnTo>
                      <a:pt x="1168" y="352"/>
                    </a:lnTo>
                    <a:lnTo>
                      <a:pt x="1184" y="336"/>
                    </a:lnTo>
                    <a:lnTo>
                      <a:pt x="1200" y="336"/>
                    </a:lnTo>
                    <a:lnTo>
                      <a:pt x="1216" y="320"/>
                    </a:lnTo>
                    <a:lnTo>
                      <a:pt x="1232" y="304"/>
                    </a:lnTo>
                    <a:lnTo>
                      <a:pt x="1248" y="304"/>
                    </a:lnTo>
                    <a:lnTo>
                      <a:pt x="1264" y="288"/>
                    </a:lnTo>
                    <a:lnTo>
                      <a:pt x="1280" y="288"/>
                    </a:lnTo>
                    <a:lnTo>
                      <a:pt x="1296" y="272"/>
                    </a:lnTo>
                    <a:lnTo>
                      <a:pt x="1312" y="256"/>
                    </a:lnTo>
                    <a:lnTo>
                      <a:pt x="1328" y="256"/>
                    </a:lnTo>
                    <a:lnTo>
                      <a:pt x="1344" y="240"/>
                    </a:lnTo>
                    <a:lnTo>
                      <a:pt x="1360" y="240"/>
                    </a:lnTo>
                    <a:lnTo>
                      <a:pt x="1376" y="224"/>
                    </a:lnTo>
                    <a:lnTo>
                      <a:pt x="1392" y="224"/>
                    </a:lnTo>
                    <a:lnTo>
                      <a:pt x="1408" y="208"/>
                    </a:lnTo>
                    <a:lnTo>
                      <a:pt x="1424" y="208"/>
                    </a:lnTo>
                    <a:lnTo>
                      <a:pt x="1440" y="192"/>
                    </a:lnTo>
                    <a:lnTo>
                      <a:pt x="1456" y="192"/>
                    </a:lnTo>
                    <a:lnTo>
                      <a:pt x="1472" y="176"/>
                    </a:lnTo>
                    <a:lnTo>
                      <a:pt x="1488" y="176"/>
                    </a:lnTo>
                    <a:lnTo>
                      <a:pt x="1504" y="160"/>
                    </a:lnTo>
                    <a:lnTo>
                      <a:pt x="1520" y="160"/>
                    </a:lnTo>
                    <a:lnTo>
                      <a:pt x="1536" y="144"/>
                    </a:lnTo>
                    <a:lnTo>
                      <a:pt x="1552" y="144"/>
                    </a:lnTo>
                    <a:lnTo>
                      <a:pt x="1568" y="128"/>
                    </a:lnTo>
                    <a:lnTo>
                      <a:pt x="1584" y="128"/>
                    </a:lnTo>
                    <a:lnTo>
                      <a:pt x="1600" y="112"/>
                    </a:lnTo>
                    <a:lnTo>
                      <a:pt x="1616" y="112"/>
                    </a:lnTo>
                    <a:lnTo>
                      <a:pt x="1632" y="112"/>
                    </a:lnTo>
                    <a:lnTo>
                      <a:pt x="1648" y="96"/>
                    </a:lnTo>
                    <a:lnTo>
                      <a:pt x="1664" y="96"/>
                    </a:lnTo>
                    <a:lnTo>
                      <a:pt x="1680" y="80"/>
                    </a:lnTo>
                    <a:lnTo>
                      <a:pt x="1696" y="80"/>
                    </a:lnTo>
                    <a:lnTo>
                      <a:pt x="1712" y="80"/>
                    </a:lnTo>
                    <a:lnTo>
                      <a:pt x="1728" y="64"/>
                    </a:lnTo>
                    <a:lnTo>
                      <a:pt x="1744" y="64"/>
                    </a:lnTo>
                    <a:lnTo>
                      <a:pt x="1760" y="64"/>
                    </a:lnTo>
                    <a:lnTo>
                      <a:pt x="1776" y="64"/>
                    </a:lnTo>
                    <a:lnTo>
                      <a:pt x="1792" y="48"/>
                    </a:lnTo>
                    <a:lnTo>
                      <a:pt x="1808" y="48"/>
                    </a:lnTo>
                    <a:lnTo>
                      <a:pt x="1824" y="48"/>
                    </a:lnTo>
                    <a:lnTo>
                      <a:pt x="1840" y="48"/>
                    </a:lnTo>
                    <a:lnTo>
                      <a:pt x="1856" y="48"/>
                    </a:lnTo>
                    <a:lnTo>
                      <a:pt x="1872" y="32"/>
                    </a:lnTo>
                    <a:lnTo>
                      <a:pt x="1888" y="32"/>
                    </a:lnTo>
                    <a:lnTo>
                      <a:pt x="1904" y="32"/>
                    </a:lnTo>
                    <a:lnTo>
                      <a:pt x="1920" y="32"/>
                    </a:lnTo>
                    <a:lnTo>
                      <a:pt x="1936" y="32"/>
                    </a:lnTo>
                    <a:lnTo>
                      <a:pt x="1952" y="32"/>
                    </a:lnTo>
                    <a:lnTo>
                      <a:pt x="1968" y="16"/>
                    </a:lnTo>
                    <a:lnTo>
                      <a:pt x="1984" y="16"/>
                    </a:lnTo>
                    <a:lnTo>
                      <a:pt x="2000" y="16"/>
                    </a:lnTo>
                    <a:lnTo>
                      <a:pt x="2016" y="16"/>
                    </a:lnTo>
                    <a:lnTo>
                      <a:pt x="2032" y="16"/>
                    </a:lnTo>
                    <a:lnTo>
                      <a:pt x="2048" y="16"/>
                    </a:lnTo>
                    <a:lnTo>
                      <a:pt x="2064" y="16"/>
                    </a:lnTo>
                    <a:lnTo>
                      <a:pt x="2080" y="16"/>
                    </a:lnTo>
                    <a:lnTo>
                      <a:pt x="2096" y="16"/>
                    </a:lnTo>
                    <a:lnTo>
                      <a:pt x="2112" y="16"/>
                    </a:lnTo>
                    <a:lnTo>
                      <a:pt x="2128" y="16"/>
                    </a:lnTo>
                    <a:lnTo>
                      <a:pt x="2144" y="16"/>
                    </a:lnTo>
                    <a:lnTo>
                      <a:pt x="2160" y="16"/>
                    </a:lnTo>
                    <a:lnTo>
                      <a:pt x="2176" y="0"/>
                    </a:lnTo>
                    <a:lnTo>
                      <a:pt x="2192" y="0"/>
                    </a:lnTo>
                    <a:lnTo>
                      <a:pt x="2208" y="0"/>
                    </a:lnTo>
                    <a:lnTo>
                      <a:pt x="2224" y="0"/>
                    </a:lnTo>
                    <a:lnTo>
                      <a:pt x="2240" y="0"/>
                    </a:lnTo>
                    <a:lnTo>
                      <a:pt x="2256" y="0"/>
                    </a:lnTo>
                    <a:lnTo>
                      <a:pt x="2272" y="0"/>
                    </a:lnTo>
                    <a:lnTo>
                      <a:pt x="2288" y="0"/>
                    </a:lnTo>
                    <a:lnTo>
                      <a:pt x="2304" y="0"/>
                    </a:lnTo>
                    <a:lnTo>
                      <a:pt x="2320" y="0"/>
                    </a:lnTo>
                    <a:lnTo>
                      <a:pt x="2336" y="0"/>
                    </a:lnTo>
                    <a:lnTo>
                      <a:pt x="2352" y="0"/>
                    </a:lnTo>
                    <a:lnTo>
                      <a:pt x="2368" y="0"/>
                    </a:lnTo>
                    <a:lnTo>
                      <a:pt x="2384" y="0"/>
                    </a:lnTo>
                    <a:lnTo>
                      <a:pt x="2400" y="0"/>
                    </a:lnTo>
                    <a:lnTo>
                      <a:pt x="2416" y="0"/>
                    </a:lnTo>
                    <a:lnTo>
                      <a:pt x="2432" y="0"/>
                    </a:lnTo>
                    <a:lnTo>
                      <a:pt x="2448" y="0"/>
                    </a:lnTo>
                    <a:lnTo>
                      <a:pt x="2464" y="0"/>
                    </a:lnTo>
                    <a:lnTo>
                      <a:pt x="2480" y="0"/>
                    </a:lnTo>
                    <a:lnTo>
                      <a:pt x="2496" y="0"/>
                    </a:lnTo>
                    <a:lnTo>
                      <a:pt x="2512" y="0"/>
                    </a:lnTo>
                    <a:lnTo>
                      <a:pt x="2528" y="0"/>
                    </a:lnTo>
                    <a:lnTo>
                      <a:pt x="2544" y="0"/>
                    </a:lnTo>
                    <a:lnTo>
                      <a:pt x="2560" y="0"/>
                    </a:lnTo>
                    <a:lnTo>
                      <a:pt x="2576" y="0"/>
                    </a:lnTo>
                    <a:lnTo>
                      <a:pt x="2592" y="0"/>
                    </a:lnTo>
                    <a:lnTo>
                      <a:pt x="2608" y="0"/>
                    </a:lnTo>
                    <a:lnTo>
                      <a:pt x="2624" y="0"/>
                    </a:lnTo>
                    <a:lnTo>
                      <a:pt x="2640" y="0"/>
                    </a:lnTo>
                    <a:lnTo>
                      <a:pt x="2656" y="0"/>
                    </a:lnTo>
                    <a:lnTo>
                      <a:pt x="2672" y="0"/>
                    </a:lnTo>
                  </a:path>
                </a:pathLst>
              </a:custGeom>
              <a:noFill/>
              <a:ln w="12700" cap="rnd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453" name="Freeform 322"/>
              <p:cNvSpPr>
                <a:spLocks/>
              </p:cNvSpPr>
              <p:nvPr/>
            </p:nvSpPr>
            <p:spPr bwMode="auto">
              <a:xfrm>
                <a:off x="1139" y="2867"/>
                <a:ext cx="54" cy="131"/>
              </a:xfrm>
              <a:custGeom>
                <a:avLst/>
                <a:gdLst>
                  <a:gd name="T0" fmla="*/ 55 w 85"/>
                  <a:gd name="T1" fmla="*/ 0 h 197"/>
                  <a:gd name="T2" fmla="*/ 0 w 85"/>
                  <a:gd name="T3" fmla="*/ 196 h 197"/>
                  <a:gd name="T4" fmla="*/ 84 w 85"/>
                  <a:gd name="T5" fmla="*/ 196 h 197"/>
                  <a:gd name="T6" fmla="*/ 55 w 85"/>
                  <a:gd name="T7" fmla="*/ 0 h 19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5"/>
                  <a:gd name="T13" fmla="*/ 0 h 197"/>
                  <a:gd name="T14" fmla="*/ 85 w 85"/>
                  <a:gd name="T15" fmla="*/ 197 h 19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5" h="197">
                    <a:moveTo>
                      <a:pt x="55" y="0"/>
                    </a:moveTo>
                    <a:lnTo>
                      <a:pt x="0" y="196"/>
                    </a:lnTo>
                    <a:lnTo>
                      <a:pt x="84" y="196"/>
                    </a:lnTo>
                    <a:lnTo>
                      <a:pt x="55" y="0"/>
                    </a:lnTo>
                  </a:path>
                </a:pathLst>
              </a:custGeom>
              <a:solidFill>
                <a:schemeClr val="tx1"/>
              </a:solidFill>
              <a:ln w="12700" cap="rnd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48454" name="Freeform 323"/>
              <p:cNvSpPr>
                <a:spLocks/>
              </p:cNvSpPr>
              <p:nvPr/>
            </p:nvSpPr>
            <p:spPr bwMode="auto">
              <a:xfrm>
                <a:off x="2735" y="3728"/>
                <a:ext cx="124" cy="57"/>
              </a:xfrm>
              <a:custGeom>
                <a:avLst/>
                <a:gdLst>
                  <a:gd name="T0" fmla="*/ 196 w 197"/>
                  <a:gd name="T1" fmla="*/ 55 h 85"/>
                  <a:gd name="T2" fmla="*/ 0 w 197"/>
                  <a:gd name="T3" fmla="*/ 0 h 85"/>
                  <a:gd name="T4" fmla="*/ 0 w 197"/>
                  <a:gd name="T5" fmla="*/ 84 h 85"/>
                  <a:gd name="T6" fmla="*/ 196 w 197"/>
                  <a:gd name="T7" fmla="*/ 55 h 8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97"/>
                  <a:gd name="T13" fmla="*/ 0 h 85"/>
                  <a:gd name="T14" fmla="*/ 197 w 197"/>
                  <a:gd name="T15" fmla="*/ 85 h 8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97" h="85">
                    <a:moveTo>
                      <a:pt x="196" y="55"/>
                    </a:moveTo>
                    <a:lnTo>
                      <a:pt x="0" y="0"/>
                    </a:lnTo>
                    <a:lnTo>
                      <a:pt x="0" y="84"/>
                    </a:lnTo>
                    <a:lnTo>
                      <a:pt x="196" y="55"/>
                    </a:lnTo>
                  </a:path>
                </a:pathLst>
              </a:custGeom>
              <a:solidFill>
                <a:schemeClr val="tx1"/>
              </a:solidFill>
              <a:ln w="12700" cap="rnd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>
                  <a:latin typeface="Gill Sans MT" pitchFamily="34" charset="0"/>
                </a:endParaRPr>
              </a:p>
            </p:txBody>
          </p:sp>
          <p:sp>
            <p:nvSpPr>
              <p:cNvPr id="118084" name="Rectangle 324"/>
              <p:cNvSpPr>
                <a:spLocks noChangeArrowheads="1"/>
              </p:cNvSpPr>
              <p:nvPr/>
            </p:nvSpPr>
            <p:spPr bwMode="auto">
              <a:xfrm>
                <a:off x="1162" y="423"/>
                <a:ext cx="593" cy="184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lIns="118979" tIns="59490" rIns="118979" bIns="59490">
                <a:spAutoFit/>
              </a:bodyPr>
              <a:lstStyle/>
              <a:p>
                <a:pPr defTabSz="23637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300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exponential</a:t>
                </a:r>
              </a:p>
            </p:txBody>
          </p:sp>
          <p:sp>
            <p:nvSpPr>
              <p:cNvPr id="118085" name="Rectangle 325"/>
              <p:cNvSpPr>
                <a:spLocks noChangeArrowheads="1"/>
              </p:cNvSpPr>
              <p:nvPr/>
            </p:nvSpPr>
            <p:spPr bwMode="auto">
              <a:xfrm>
                <a:off x="3183" y="431"/>
                <a:ext cx="536" cy="184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lIns="118979" tIns="59490" rIns="118979" bIns="59490">
                <a:spAutoFit/>
              </a:bodyPr>
              <a:lstStyle/>
              <a:p>
                <a:pPr defTabSz="23637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300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Gompertz</a:t>
                </a:r>
              </a:p>
            </p:txBody>
          </p:sp>
          <p:sp>
            <p:nvSpPr>
              <p:cNvPr id="118086" name="Rectangle 326"/>
              <p:cNvSpPr>
                <a:spLocks noChangeArrowheads="1"/>
              </p:cNvSpPr>
              <p:nvPr/>
            </p:nvSpPr>
            <p:spPr bwMode="auto">
              <a:xfrm>
                <a:off x="1162" y="1646"/>
                <a:ext cx="411" cy="18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lIns="118979" tIns="59490" rIns="118979" bIns="59490">
                <a:spAutoFit/>
              </a:bodyPr>
              <a:lstStyle/>
              <a:p>
                <a:pPr defTabSz="23637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300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logistic</a:t>
                </a:r>
              </a:p>
            </p:txBody>
          </p:sp>
          <p:sp>
            <p:nvSpPr>
              <p:cNvPr id="118087" name="Rectangle 327"/>
              <p:cNvSpPr>
                <a:spLocks noChangeArrowheads="1"/>
              </p:cNvSpPr>
              <p:nvPr/>
            </p:nvSpPr>
            <p:spPr bwMode="auto">
              <a:xfrm>
                <a:off x="3183" y="1647"/>
                <a:ext cx="452" cy="18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lIns="118979" tIns="59490" rIns="118979" bIns="59490">
                <a:spAutoFit/>
              </a:bodyPr>
              <a:lstStyle/>
              <a:p>
                <a:pPr defTabSz="23637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300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Baranyi</a:t>
                </a:r>
              </a:p>
            </p:txBody>
          </p:sp>
          <p:sp>
            <p:nvSpPr>
              <p:cNvPr id="118088" name="Rectangle 328"/>
              <p:cNvSpPr>
                <a:spLocks noChangeArrowheads="1"/>
              </p:cNvSpPr>
              <p:nvPr/>
            </p:nvSpPr>
            <p:spPr bwMode="auto">
              <a:xfrm>
                <a:off x="3185" y="2863"/>
                <a:ext cx="364" cy="184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lIns="118979" tIns="59490" rIns="118979" bIns="59490">
                <a:spAutoFit/>
              </a:bodyPr>
              <a:lstStyle/>
              <a:p>
                <a:pPr defTabSz="23637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300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Rosso</a:t>
                </a:r>
              </a:p>
            </p:txBody>
          </p:sp>
          <p:sp>
            <p:nvSpPr>
              <p:cNvPr id="118089" name="Rectangle 329"/>
              <p:cNvSpPr>
                <a:spLocks noChangeArrowheads="1"/>
              </p:cNvSpPr>
              <p:nvPr/>
            </p:nvSpPr>
            <p:spPr bwMode="auto">
              <a:xfrm>
                <a:off x="2103" y="877"/>
                <a:ext cx="738" cy="41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lIns="118979" tIns="59490" rIns="118979" bIns="59490">
                <a:spAutoFit/>
              </a:bodyPr>
              <a:lstStyle/>
              <a:p>
                <a:pPr algn="r" defTabSz="23637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300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log</a:t>
                </a:r>
                <a:r>
                  <a:rPr lang="fr-FR" sz="1300" b="1" baseline="-2500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10 </a:t>
                </a:r>
                <a:r>
                  <a:rPr lang="fr-FR" sz="1300" b="1" i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x</a:t>
                </a:r>
                <a:r>
                  <a:rPr lang="fr-FR" sz="1300" b="1" baseline="-2500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0</a:t>
                </a:r>
                <a:r>
                  <a:rPr lang="fr-FR" sz="1300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 = 5.90</a:t>
                </a:r>
              </a:p>
              <a:p>
                <a:pPr algn="r" defTabSz="23637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300" b="1" i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lag</a:t>
                </a:r>
                <a:r>
                  <a:rPr lang="fr-FR" sz="1300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 = 39.9 h</a:t>
                </a:r>
              </a:p>
              <a:p>
                <a:pPr algn="r" defTabSz="23637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300" b="1" i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Symbol" pitchFamily="18" charset="2"/>
                    <a:cs typeface="+mn-cs"/>
                  </a:rPr>
                  <a:t></a:t>
                </a:r>
                <a:r>
                  <a:rPr lang="fr-FR" sz="1300" b="1" baseline="-2500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max</a:t>
                </a:r>
                <a:r>
                  <a:rPr lang="fr-FR" sz="1300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 = 0.037 h</a:t>
                </a:r>
                <a:r>
                  <a:rPr lang="fr-FR" sz="1300" b="1" baseline="3000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-1</a:t>
                </a:r>
              </a:p>
            </p:txBody>
          </p:sp>
          <p:sp>
            <p:nvSpPr>
              <p:cNvPr id="118090" name="Rectangle 330"/>
              <p:cNvSpPr>
                <a:spLocks noChangeArrowheads="1"/>
              </p:cNvSpPr>
              <p:nvPr/>
            </p:nvSpPr>
            <p:spPr bwMode="auto">
              <a:xfrm>
                <a:off x="4114" y="752"/>
                <a:ext cx="757" cy="52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lIns="118979" tIns="59490" rIns="118979" bIns="59490">
                <a:spAutoFit/>
              </a:bodyPr>
              <a:lstStyle/>
              <a:p>
                <a:pPr algn="r" defTabSz="23637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300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log</a:t>
                </a:r>
                <a:r>
                  <a:rPr lang="fr-FR" sz="1300" b="1" baseline="-2500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10 </a:t>
                </a:r>
                <a:r>
                  <a:rPr lang="fr-FR" sz="1300" b="1" i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x</a:t>
                </a:r>
                <a:r>
                  <a:rPr lang="fr-FR" sz="1300" b="1" baseline="-2500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0</a:t>
                </a:r>
                <a:r>
                  <a:rPr lang="fr-FR" sz="1300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 = 5.86</a:t>
                </a:r>
              </a:p>
              <a:p>
                <a:pPr algn="r" defTabSz="23637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300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log</a:t>
                </a:r>
                <a:r>
                  <a:rPr lang="fr-FR" sz="1300" b="1" baseline="-2500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10 </a:t>
                </a:r>
                <a:r>
                  <a:rPr lang="fr-FR" sz="1300" b="1" i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x</a:t>
                </a:r>
                <a:r>
                  <a:rPr lang="fr-FR" sz="1300" b="1" baseline="-2500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max</a:t>
                </a:r>
                <a:r>
                  <a:rPr lang="fr-FR" sz="1300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 = 9.54</a:t>
                </a:r>
              </a:p>
              <a:p>
                <a:pPr algn="r" defTabSz="23637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300" b="1" i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lag</a:t>
                </a:r>
                <a:r>
                  <a:rPr lang="fr-FR" sz="13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 = 50.3 h</a:t>
                </a:r>
              </a:p>
              <a:p>
                <a:pPr algn="r" defTabSz="23637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300" b="1" i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Symbol" pitchFamily="18" charset="2"/>
                    <a:cs typeface="+mn-cs"/>
                  </a:rPr>
                  <a:t></a:t>
                </a:r>
                <a:r>
                  <a:rPr lang="fr-FR" sz="1300" b="1" baseline="-2500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max</a:t>
                </a:r>
                <a:r>
                  <a:rPr lang="fr-FR" sz="1300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 = 0.043 h</a:t>
                </a:r>
                <a:r>
                  <a:rPr lang="fr-FR" sz="1300" b="1" baseline="3000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-1</a:t>
                </a:r>
              </a:p>
            </p:txBody>
          </p:sp>
          <p:sp>
            <p:nvSpPr>
              <p:cNvPr id="118091" name="Rectangle 331"/>
              <p:cNvSpPr>
                <a:spLocks noChangeArrowheads="1"/>
              </p:cNvSpPr>
              <p:nvPr/>
            </p:nvSpPr>
            <p:spPr bwMode="auto">
              <a:xfrm>
                <a:off x="2086" y="1952"/>
                <a:ext cx="755" cy="52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lIns="118979" tIns="59490" rIns="118979" bIns="59490">
                <a:spAutoFit/>
              </a:bodyPr>
              <a:lstStyle/>
              <a:p>
                <a:pPr algn="r" defTabSz="23637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300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log</a:t>
                </a:r>
                <a:r>
                  <a:rPr lang="fr-FR" sz="1300" b="1" baseline="-2500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10 </a:t>
                </a:r>
                <a:r>
                  <a:rPr lang="fr-FR" sz="1300" b="1" i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x</a:t>
                </a:r>
                <a:r>
                  <a:rPr lang="fr-FR" sz="1300" b="1" baseline="-2500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0</a:t>
                </a:r>
                <a:r>
                  <a:rPr lang="fr-FR" sz="1300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 = 5.60</a:t>
                </a:r>
              </a:p>
              <a:p>
                <a:pPr algn="r" defTabSz="23637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300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log</a:t>
                </a:r>
                <a:r>
                  <a:rPr lang="fr-FR" sz="1300" b="1" baseline="-2500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10 </a:t>
                </a:r>
                <a:r>
                  <a:rPr lang="fr-FR" sz="1300" b="1" i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x</a:t>
                </a:r>
                <a:r>
                  <a:rPr lang="fr-FR" sz="1300" b="1" baseline="-2500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max</a:t>
                </a:r>
                <a:r>
                  <a:rPr lang="fr-FR" sz="1300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 = 9.42</a:t>
                </a:r>
              </a:p>
              <a:p>
                <a:pPr algn="r" defTabSz="23637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300" b="1" i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lag</a:t>
                </a:r>
                <a:r>
                  <a:rPr lang="fr-FR" sz="1300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 = 38.1 h</a:t>
                </a:r>
              </a:p>
              <a:p>
                <a:pPr algn="r" defTabSz="23637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300" b="1" i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Symbol" pitchFamily="18" charset="2"/>
                    <a:cs typeface="+mn-cs"/>
                  </a:rPr>
                  <a:t></a:t>
                </a:r>
                <a:r>
                  <a:rPr lang="fr-FR" sz="1300" b="1" baseline="-2500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max</a:t>
                </a:r>
                <a:r>
                  <a:rPr lang="fr-FR" sz="1300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 = 0.042 h</a:t>
                </a:r>
                <a:r>
                  <a:rPr lang="fr-FR" sz="1300" b="1" baseline="3000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-1</a:t>
                </a:r>
              </a:p>
            </p:txBody>
          </p:sp>
          <p:sp>
            <p:nvSpPr>
              <p:cNvPr id="118092" name="Rectangle 332"/>
              <p:cNvSpPr>
                <a:spLocks noChangeArrowheads="1"/>
              </p:cNvSpPr>
              <p:nvPr/>
            </p:nvSpPr>
            <p:spPr bwMode="auto">
              <a:xfrm>
                <a:off x="4114" y="1952"/>
                <a:ext cx="757" cy="52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lIns="118979" tIns="59490" rIns="118979" bIns="59490">
                <a:spAutoFit/>
              </a:bodyPr>
              <a:lstStyle/>
              <a:p>
                <a:pPr algn="r" defTabSz="23637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300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log</a:t>
                </a:r>
                <a:r>
                  <a:rPr lang="fr-FR" sz="1300" b="1" baseline="-2500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10 </a:t>
                </a:r>
                <a:r>
                  <a:rPr lang="fr-FR" sz="1300" b="1" i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x</a:t>
                </a:r>
                <a:r>
                  <a:rPr lang="fr-FR" sz="1300" b="1" baseline="-2500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0</a:t>
                </a:r>
                <a:r>
                  <a:rPr lang="fr-FR" sz="1300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 = 5.85</a:t>
                </a:r>
              </a:p>
              <a:p>
                <a:pPr algn="r" defTabSz="23637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300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log</a:t>
                </a:r>
                <a:r>
                  <a:rPr lang="fr-FR" sz="1300" b="1" baseline="-2500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10 </a:t>
                </a:r>
                <a:r>
                  <a:rPr lang="fr-FR" sz="1300" b="1" i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x</a:t>
                </a:r>
                <a:r>
                  <a:rPr lang="fr-FR" sz="1300" b="1" baseline="-2500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max</a:t>
                </a:r>
                <a:r>
                  <a:rPr lang="fr-FR" sz="1300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 = 9.32</a:t>
                </a:r>
              </a:p>
              <a:p>
                <a:pPr algn="r" defTabSz="23637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300" b="1" i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lag</a:t>
                </a:r>
                <a:r>
                  <a:rPr lang="fr-FR" sz="13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 = 47.5 h</a:t>
                </a:r>
              </a:p>
              <a:p>
                <a:pPr algn="r" defTabSz="23637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300" b="1" i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Symbol" pitchFamily="18" charset="2"/>
                    <a:cs typeface="+mn-cs"/>
                  </a:rPr>
                  <a:t></a:t>
                </a:r>
                <a:r>
                  <a:rPr lang="fr-FR" sz="1300" b="1" baseline="-2500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max</a:t>
                </a:r>
                <a:r>
                  <a:rPr lang="fr-FR" sz="1300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 = 0.040 h</a:t>
                </a:r>
                <a:r>
                  <a:rPr lang="fr-FR" sz="1300" b="1" baseline="3000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-1</a:t>
                </a:r>
              </a:p>
            </p:txBody>
          </p:sp>
          <p:sp>
            <p:nvSpPr>
              <p:cNvPr id="118093" name="Rectangle 333"/>
              <p:cNvSpPr>
                <a:spLocks noChangeArrowheads="1"/>
              </p:cNvSpPr>
              <p:nvPr/>
            </p:nvSpPr>
            <p:spPr bwMode="auto">
              <a:xfrm>
                <a:off x="4114" y="3168"/>
                <a:ext cx="757" cy="528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lIns="118979" tIns="59490" rIns="118979" bIns="59490">
                <a:spAutoFit/>
              </a:bodyPr>
              <a:lstStyle/>
              <a:p>
                <a:pPr algn="r" defTabSz="23637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300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log</a:t>
                </a:r>
                <a:r>
                  <a:rPr lang="fr-FR" sz="1300" b="1" baseline="-2500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10 </a:t>
                </a:r>
                <a:r>
                  <a:rPr lang="fr-FR" sz="1300" b="1" i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x</a:t>
                </a:r>
                <a:r>
                  <a:rPr lang="fr-FR" sz="1300" b="1" baseline="-2500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0</a:t>
                </a:r>
                <a:r>
                  <a:rPr lang="fr-FR" sz="1300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 = 5.90</a:t>
                </a:r>
              </a:p>
              <a:p>
                <a:pPr algn="r" defTabSz="23637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300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log</a:t>
                </a:r>
                <a:r>
                  <a:rPr lang="fr-FR" sz="1300" b="1" baseline="-2500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10 </a:t>
                </a:r>
                <a:r>
                  <a:rPr lang="fr-FR" sz="1300" b="1" i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x</a:t>
                </a:r>
                <a:r>
                  <a:rPr lang="fr-FR" sz="1300" b="1" baseline="-2500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max</a:t>
                </a:r>
                <a:r>
                  <a:rPr lang="fr-FR" sz="1300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 = 9.35</a:t>
                </a:r>
              </a:p>
              <a:p>
                <a:pPr algn="r" defTabSz="23637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300" b="1" i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lag</a:t>
                </a:r>
                <a:r>
                  <a:rPr lang="fr-FR" sz="1300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 = 39.7 h</a:t>
                </a:r>
              </a:p>
              <a:p>
                <a:pPr algn="r" defTabSz="23637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300" b="1" i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Symbol" pitchFamily="18" charset="2"/>
                    <a:cs typeface="+mn-cs"/>
                  </a:rPr>
                  <a:t></a:t>
                </a:r>
                <a:r>
                  <a:rPr lang="fr-FR" sz="1300" b="1" baseline="-2500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max</a:t>
                </a:r>
                <a:r>
                  <a:rPr lang="fr-FR" sz="1300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 = 0.037 h</a:t>
                </a:r>
                <a:r>
                  <a:rPr lang="fr-FR" sz="1300" b="1" baseline="3000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+mn-cs"/>
                  </a:rPr>
                  <a:t>-1</a:t>
                </a:r>
              </a:p>
            </p:txBody>
          </p:sp>
        </p:grpSp>
      </p:grpSp>
      <p:graphicFrame>
        <p:nvGraphicFramePr>
          <p:cNvPr id="337" name="Objet 336"/>
          <p:cNvGraphicFramePr>
            <a:graphicFrameLocks noChangeAspect="1"/>
          </p:cNvGraphicFramePr>
          <p:nvPr/>
        </p:nvGraphicFramePr>
        <p:xfrm>
          <a:off x="1562102" y="4929188"/>
          <a:ext cx="3295650" cy="785812"/>
        </p:xfrm>
        <a:graphic>
          <a:graphicData uri="http://schemas.openxmlformats.org/presentationml/2006/ole">
            <p:oleObj spid="_x0000_s1026" name="Équation" r:id="rId3" imgW="1815840" imgH="393480" progId="Equation.3">
              <p:embed/>
            </p:oleObj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Factors that affect growth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9900" indent="-469900"/>
            <a:r>
              <a:rPr lang="en-US" sz="2800" dirty="0" smtClean="0"/>
              <a:t>Biotic environment</a:t>
            </a:r>
          </a:p>
          <a:p>
            <a:pPr marL="908050" lvl="1" indent="-436563"/>
            <a:r>
              <a:rPr lang="en-US" sz="2400" dirty="0" smtClean="0"/>
              <a:t>Competition for nutrients, production of specific inhibitors (</a:t>
            </a:r>
            <a:r>
              <a:rPr lang="en-US" sz="2400" dirty="0" err="1" smtClean="0"/>
              <a:t>bacteriocins</a:t>
            </a:r>
            <a:r>
              <a:rPr lang="en-US" sz="2400" dirty="0" smtClean="0"/>
              <a:t>), alteration of the environment</a:t>
            </a:r>
          </a:p>
          <a:p>
            <a:pPr marL="469900" indent="-469900"/>
            <a:r>
              <a:rPr lang="en-US" sz="2800" dirty="0" err="1" smtClean="0"/>
              <a:t>Abiotic</a:t>
            </a:r>
            <a:r>
              <a:rPr lang="en-US" sz="2800" dirty="0" smtClean="0"/>
              <a:t> environment</a:t>
            </a:r>
          </a:p>
          <a:p>
            <a:pPr marL="908050" lvl="1" indent="-436563"/>
            <a:r>
              <a:rPr lang="en-US" sz="2400" dirty="0" smtClean="0"/>
              <a:t>Temperature, oxygen levels, specific preservatives (</a:t>
            </a:r>
            <a:r>
              <a:rPr lang="en-US" sz="2400" i="1" dirty="0" smtClean="0"/>
              <a:t>e.g. </a:t>
            </a:r>
            <a:r>
              <a:rPr lang="en-US" sz="2400" dirty="0" smtClean="0"/>
              <a:t>nitrite, organic acids, smoke components), space limitation, diffusion of nutriments, etc.</a:t>
            </a:r>
          </a:p>
          <a:p>
            <a:pPr marL="469900" indent="-469900"/>
            <a:r>
              <a:rPr lang="en-US" sz="2800" dirty="0" smtClean="0"/>
              <a:t>Strain </a:t>
            </a:r>
            <a:r>
              <a:rPr lang="en-US" sz="2800" dirty="0"/>
              <a:t>differences</a:t>
            </a:r>
          </a:p>
          <a:p>
            <a:pPr marL="908050" lvl="1" indent="-436563"/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0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Microbial</a:t>
            </a:r>
            <a:r>
              <a:rPr lang="fr-FR" dirty="0" smtClean="0"/>
              <a:t> interaction</a:t>
            </a:r>
          </a:p>
        </p:txBody>
      </p:sp>
      <p:pic>
        <p:nvPicPr>
          <p:cNvPr id="122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11314" y="2286000"/>
            <a:ext cx="6946900" cy="392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5" name="Rectangle 6"/>
          <p:cNvSpPr>
            <a:spLocks noChangeArrowheads="1"/>
          </p:cNvSpPr>
          <p:nvPr/>
        </p:nvSpPr>
        <p:spPr bwMode="auto">
          <a:xfrm>
            <a:off x="1143000" y="6283325"/>
            <a:ext cx="56435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>
                <a:latin typeface="Calibri" pitchFamily="34" charset="0"/>
              </a:rPr>
              <a:t>Giménex &amp; Dalgaard 2004, Mejlholm &amp; Dalgaard 2007</a:t>
            </a:r>
          </a:p>
        </p:txBody>
      </p:sp>
      <p:graphicFrame>
        <p:nvGraphicFramePr>
          <p:cNvPr id="12290" name="Object 4"/>
          <p:cNvGraphicFramePr>
            <a:graphicFrameLocks noChangeAspect="1"/>
          </p:cNvGraphicFramePr>
          <p:nvPr/>
        </p:nvGraphicFramePr>
        <p:xfrm>
          <a:off x="1500188" y="1357313"/>
          <a:ext cx="4537075" cy="806450"/>
        </p:xfrm>
        <a:graphic>
          <a:graphicData uri="http://schemas.openxmlformats.org/presentationml/2006/ole">
            <p:oleObj spid="_x0000_s2050" name="Équation" r:id="rId4" imgW="2717640" imgH="482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Comparing two constant environment conditions</a:t>
            </a:r>
          </a:p>
        </p:txBody>
      </p:sp>
      <p:grpSp>
        <p:nvGrpSpPr>
          <p:cNvPr id="2" name="Group 639"/>
          <p:cNvGrpSpPr>
            <a:grpSpLocks noGrp="1"/>
          </p:cNvGrpSpPr>
          <p:nvPr>
            <p:ph sz="quarter" idx="15"/>
          </p:nvPr>
        </p:nvGrpSpPr>
        <p:grpSpPr bwMode="auto">
          <a:xfrm>
            <a:off x="1333521" y="2059003"/>
            <a:ext cx="6167437" cy="3513137"/>
            <a:chOff x="13332" y="14406"/>
            <a:chExt cx="8184" cy="4560"/>
          </a:xfrm>
        </p:grpSpPr>
        <p:sp>
          <p:nvSpPr>
            <p:cNvPr id="50182" name="Oval 193"/>
            <p:cNvSpPr>
              <a:spLocks noChangeArrowheads="1"/>
            </p:cNvSpPr>
            <p:nvPr/>
          </p:nvSpPr>
          <p:spPr bwMode="auto">
            <a:xfrm>
              <a:off x="20243" y="15211"/>
              <a:ext cx="113" cy="127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000">
                <a:latin typeface="Calibri" pitchFamily="34" charset="0"/>
              </a:endParaRPr>
            </a:p>
          </p:txBody>
        </p:sp>
        <p:sp>
          <p:nvSpPr>
            <p:cNvPr id="50183" name="Oval 194"/>
            <p:cNvSpPr>
              <a:spLocks noChangeArrowheads="1"/>
            </p:cNvSpPr>
            <p:nvPr/>
          </p:nvSpPr>
          <p:spPr bwMode="auto">
            <a:xfrm>
              <a:off x="14251" y="17646"/>
              <a:ext cx="111" cy="12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000">
                <a:latin typeface="Calibri" pitchFamily="34" charset="0"/>
              </a:endParaRPr>
            </a:p>
          </p:txBody>
        </p:sp>
        <p:sp>
          <p:nvSpPr>
            <p:cNvPr id="50184" name="Oval 195"/>
            <p:cNvSpPr>
              <a:spLocks noChangeArrowheads="1"/>
            </p:cNvSpPr>
            <p:nvPr/>
          </p:nvSpPr>
          <p:spPr bwMode="auto">
            <a:xfrm>
              <a:off x="14442" y="17590"/>
              <a:ext cx="113" cy="125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000">
                <a:latin typeface="Calibri" pitchFamily="34" charset="0"/>
              </a:endParaRPr>
            </a:p>
          </p:txBody>
        </p:sp>
        <p:sp>
          <p:nvSpPr>
            <p:cNvPr id="50185" name="Oval 196"/>
            <p:cNvSpPr>
              <a:spLocks noChangeArrowheads="1"/>
            </p:cNvSpPr>
            <p:nvPr/>
          </p:nvSpPr>
          <p:spPr bwMode="auto">
            <a:xfrm>
              <a:off x="14929" y="17574"/>
              <a:ext cx="112" cy="121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000">
                <a:latin typeface="Calibri" pitchFamily="34" charset="0"/>
              </a:endParaRPr>
            </a:p>
          </p:txBody>
        </p:sp>
        <p:sp>
          <p:nvSpPr>
            <p:cNvPr id="50186" name="Oval 197"/>
            <p:cNvSpPr>
              <a:spLocks noChangeArrowheads="1"/>
            </p:cNvSpPr>
            <p:nvPr/>
          </p:nvSpPr>
          <p:spPr bwMode="auto">
            <a:xfrm>
              <a:off x="15220" y="17574"/>
              <a:ext cx="112" cy="121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000">
                <a:latin typeface="Calibri" pitchFamily="34" charset="0"/>
              </a:endParaRPr>
            </a:p>
          </p:txBody>
        </p:sp>
        <p:sp>
          <p:nvSpPr>
            <p:cNvPr id="50187" name="Rectangle 223"/>
            <p:cNvSpPr>
              <a:spLocks noChangeArrowheads="1"/>
            </p:cNvSpPr>
            <p:nvPr/>
          </p:nvSpPr>
          <p:spPr bwMode="auto">
            <a:xfrm>
              <a:off x="20146" y="18646"/>
              <a:ext cx="1273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eaLnBrk="0" hangingPunct="0"/>
              <a:r>
                <a:rPr lang="fr-FR" sz="1600" dirty="0" smtClean="0">
                  <a:latin typeface="Times" pitchFamily="18" charset="0"/>
                </a:rPr>
                <a:t>Time </a:t>
              </a:r>
              <a:r>
                <a:rPr lang="fr-FR" sz="1600" dirty="0">
                  <a:latin typeface="Times" pitchFamily="18" charset="0"/>
                </a:rPr>
                <a:t>(h)</a:t>
              </a:r>
            </a:p>
          </p:txBody>
        </p:sp>
        <p:sp>
          <p:nvSpPr>
            <p:cNvPr id="50188" name="Rectangle 224"/>
            <p:cNvSpPr>
              <a:spLocks noChangeArrowheads="1"/>
            </p:cNvSpPr>
            <p:nvPr/>
          </p:nvSpPr>
          <p:spPr bwMode="auto">
            <a:xfrm>
              <a:off x="13636" y="14406"/>
              <a:ext cx="402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fr-FR" sz="1600">
                  <a:latin typeface="Times" pitchFamily="18" charset="0"/>
                </a:rPr>
                <a:t>ln</a:t>
              </a:r>
              <a:r>
                <a:rPr lang="fr-FR" sz="1600" i="1">
                  <a:latin typeface="Times" pitchFamily="18" charset="0"/>
                </a:rPr>
                <a:t> x</a:t>
              </a:r>
              <a:endParaRPr lang="fr-FR" sz="1600">
                <a:latin typeface="Times" pitchFamily="18" charset="0"/>
              </a:endParaRPr>
            </a:p>
          </p:txBody>
        </p:sp>
        <p:sp>
          <p:nvSpPr>
            <p:cNvPr id="50189" name="Rectangle 225"/>
            <p:cNvSpPr>
              <a:spLocks noChangeArrowheads="1"/>
            </p:cNvSpPr>
            <p:nvPr/>
          </p:nvSpPr>
          <p:spPr bwMode="auto">
            <a:xfrm>
              <a:off x="13332" y="15041"/>
              <a:ext cx="704" cy="2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fr-FR" sz="1400">
                  <a:latin typeface="Times" pitchFamily="18" charset="0"/>
                </a:rPr>
                <a:t>ln</a:t>
              </a:r>
              <a:r>
                <a:rPr lang="fr-FR" sz="1400" i="1">
                  <a:latin typeface="Times" pitchFamily="18" charset="0"/>
                </a:rPr>
                <a:t> x</a:t>
              </a:r>
              <a:r>
                <a:rPr lang="fr-FR" baseline="-25000">
                  <a:latin typeface="Times" pitchFamily="18" charset="0"/>
                </a:rPr>
                <a:t>max</a:t>
              </a:r>
            </a:p>
          </p:txBody>
        </p:sp>
        <p:sp>
          <p:nvSpPr>
            <p:cNvPr id="50190" name="Rectangle 226"/>
            <p:cNvSpPr>
              <a:spLocks noChangeArrowheads="1"/>
            </p:cNvSpPr>
            <p:nvPr/>
          </p:nvSpPr>
          <p:spPr bwMode="auto">
            <a:xfrm>
              <a:off x="15292" y="18669"/>
              <a:ext cx="417" cy="2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fr-FR" sz="1400" b="1">
                  <a:solidFill>
                    <a:srgbClr val="FF0000"/>
                  </a:solidFill>
                  <a:latin typeface="Times" pitchFamily="18" charset="0"/>
                </a:rPr>
                <a:t>lag</a:t>
              </a:r>
              <a:r>
                <a:rPr lang="fr-FR" b="1" baseline="-25000">
                  <a:solidFill>
                    <a:srgbClr val="FF0000"/>
                  </a:solidFill>
                  <a:latin typeface="Times" pitchFamily="18" charset="0"/>
                </a:rPr>
                <a:t>1</a:t>
              </a:r>
            </a:p>
          </p:txBody>
        </p:sp>
        <p:sp>
          <p:nvSpPr>
            <p:cNvPr id="50191" name="Arc 291"/>
            <p:cNvSpPr>
              <a:spLocks/>
            </p:cNvSpPr>
            <p:nvPr/>
          </p:nvSpPr>
          <p:spPr bwMode="auto">
            <a:xfrm>
              <a:off x="17609" y="15854"/>
              <a:ext cx="149" cy="552"/>
            </a:xfrm>
            <a:custGeom>
              <a:avLst/>
              <a:gdLst>
                <a:gd name="T0" fmla="*/ 0 w 21748"/>
                <a:gd name="T1" fmla="*/ 0 h 38374"/>
                <a:gd name="T2" fmla="*/ 0 w 21748"/>
                <a:gd name="T3" fmla="*/ 0 h 38374"/>
                <a:gd name="T4" fmla="*/ 0 w 21748"/>
                <a:gd name="T5" fmla="*/ 0 h 38374"/>
                <a:gd name="T6" fmla="*/ 0 60000 65536"/>
                <a:gd name="T7" fmla="*/ 0 60000 65536"/>
                <a:gd name="T8" fmla="*/ 0 60000 65536"/>
                <a:gd name="T9" fmla="*/ 0 w 21748"/>
                <a:gd name="T10" fmla="*/ 0 h 38374"/>
                <a:gd name="T11" fmla="*/ 21748 w 21748"/>
                <a:gd name="T12" fmla="*/ 38374 h 3837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48" h="38374" fill="none" extrusionOk="0">
                  <a:moveTo>
                    <a:pt x="-1" y="0"/>
                  </a:moveTo>
                  <a:cubicBezTo>
                    <a:pt x="49" y="0"/>
                    <a:pt x="98" y="-1"/>
                    <a:pt x="148" y="0"/>
                  </a:cubicBezTo>
                  <a:cubicBezTo>
                    <a:pt x="12077" y="0"/>
                    <a:pt x="21748" y="9670"/>
                    <a:pt x="21748" y="21600"/>
                  </a:cubicBezTo>
                  <a:cubicBezTo>
                    <a:pt x="21748" y="28110"/>
                    <a:pt x="18811" y="34272"/>
                    <a:pt x="13756" y="38374"/>
                  </a:cubicBezTo>
                </a:path>
                <a:path w="21748" h="38374" stroke="0" extrusionOk="0">
                  <a:moveTo>
                    <a:pt x="-1" y="0"/>
                  </a:moveTo>
                  <a:cubicBezTo>
                    <a:pt x="49" y="0"/>
                    <a:pt x="98" y="-1"/>
                    <a:pt x="148" y="0"/>
                  </a:cubicBezTo>
                  <a:cubicBezTo>
                    <a:pt x="12077" y="0"/>
                    <a:pt x="21748" y="9670"/>
                    <a:pt x="21748" y="21600"/>
                  </a:cubicBezTo>
                  <a:cubicBezTo>
                    <a:pt x="21748" y="28110"/>
                    <a:pt x="18811" y="34272"/>
                    <a:pt x="13756" y="38374"/>
                  </a:cubicBezTo>
                  <a:lnTo>
                    <a:pt x="148" y="21600"/>
                  </a:lnTo>
                  <a:close/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000">
                <a:latin typeface="Calibri" pitchFamily="34" charset="0"/>
              </a:endParaRPr>
            </a:p>
          </p:txBody>
        </p:sp>
        <p:sp>
          <p:nvSpPr>
            <p:cNvPr id="50192" name="Rectangle 292"/>
            <p:cNvSpPr>
              <a:spLocks noChangeArrowheads="1"/>
            </p:cNvSpPr>
            <p:nvPr/>
          </p:nvSpPr>
          <p:spPr bwMode="auto">
            <a:xfrm>
              <a:off x="13566" y="17509"/>
              <a:ext cx="464" cy="2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fr-FR" sz="1400">
                  <a:latin typeface="Times" pitchFamily="18" charset="0"/>
                </a:rPr>
                <a:t>ln</a:t>
              </a:r>
              <a:r>
                <a:rPr lang="fr-FR" sz="1400" i="1">
                  <a:latin typeface="Times" pitchFamily="18" charset="0"/>
                </a:rPr>
                <a:t> x</a:t>
              </a:r>
              <a:r>
                <a:rPr lang="fr-FR" baseline="-25000">
                  <a:latin typeface="Times" pitchFamily="18" charset="0"/>
                </a:rPr>
                <a:t>0</a:t>
              </a:r>
            </a:p>
          </p:txBody>
        </p:sp>
        <p:sp>
          <p:nvSpPr>
            <p:cNvPr id="50193" name="Text Box 293"/>
            <p:cNvSpPr txBox="1">
              <a:spLocks noChangeArrowheads="1"/>
            </p:cNvSpPr>
            <p:nvPr/>
          </p:nvSpPr>
          <p:spPr bwMode="auto">
            <a:xfrm>
              <a:off x="17750" y="15754"/>
              <a:ext cx="606" cy="4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fr-FR" sz="1600" b="1">
                  <a:solidFill>
                    <a:srgbClr val="FF0000"/>
                  </a:solidFill>
                  <a:latin typeface="Symbol" pitchFamily="18" charset="2"/>
                </a:rPr>
                <a:t>m</a:t>
              </a:r>
              <a:r>
                <a:rPr lang="fr-FR" b="1" baseline="-25000">
                  <a:solidFill>
                    <a:srgbClr val="FF0000"/>
                  </a:solidFill>
                  <a:latin typeface="Symbol" pitchFamily="18" charset="2"/>
                </a:rPr>
                <a:t>1</a:t>
              </a:r>
            </a:p>
          </p:txBody>
        </p:sp>
        <p:sp>
          <p:nvSpPr>
            <p:cNvPr id="50194" name="Line 294"/>
            <p:cNvSpPr>
              <a:spLocks noChangeShapeType="1"/>
            </p:cNvSpPr>
            <p:nvPr/>
          </p:nvSpPr>
          <p:spPr bwMode="auto">
            <a:xfrm flipH="1">
              <a:off x="14124" y="15248"/>
              <a:ext cx="71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195" name="Line 296"/>
            <p:cNvSpPr>
              <a:spLocks noChangeShapeType="1"/>
            </p:cNvSpPr>
            <p:nvPr/>
          </p:nvSpPr>
          <p:spPr bwMode="auto">
            <a:xfrm>
              <a:off x="14233" y="18603"/>
              <a:ext cx="728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50196" name="AutoShape 297"/>
            <p:cNvCxnSpPr>
              <a:cxnSpLocks noChangeShapeType="1"/>
              <a:stCxn id="50195" idx="0"/>
            </p:cNvCxnSpPr>
            <p:nvPr/>
          </p:nvCxnSpPr>
          <p:spPr bwMode="auto">
            <a:xfrm flipH="1" flipV="1">
              <a:off x="14191" y="14587"/>
              <a:ext cx="42" cy="4004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</p:cxnSp>
        <p:sp>
          <p:nvSpPr>
            <p:cNvPr id="50197" name="Oval 369"/>
            <p:cNvSpPr>
              <a:spLocks noChangeArrowheads="1"/>
            </p:cNvSpPr>
            <p:nvPr/>
          </p:nvSpPr>
          <p:spPr bwMode="auto">
            <a:xfrm>
              <a:off x="20916" y="15222"/>
              <a:ext cx="112" cy="124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000">
                <a:latin typeface="Calibri" pitchFamily="34" charset="0"/>
              </a:endParaRPr>
            </a:p>
          </p:txBody>
        </p:sp>
        <p:sp>
          <p:nvSpPr>
            <p:cNvPr id="50198" name="Oval 370"/>
            <p:cNvSpPr>
              <a:spLocks noChangeArrowheads="1"/>
            </p:cNvSpPr>
            <p:nvPr/>
          </p:nvSpPr>
          <p:spPr bwMode="auto">
            <a:xfrm>
              <a:off x="20512" y="15241"/>
              <a:ext cx="112" cy="124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000">
                <a:latin typeface="Calibri" pitchFamily="34" charset="0"/>
              </a:endParaRPr>
            </a:p>
          </p:txBody>
        </p:sp>
        <p:sp>
          <p:nvSpPr>
            <p:cNvPr id="50199" name="Oval 210"/>
            <p:cNvSpPr>
              <a:spLocks noChangeArrowheads="1"/>
            </p:cNvSpPr>
            <p:nvPr/>
          </p:nvSpPr>
          <p:spPr bwMode="auto">
            <a:xfrm>
              <a:off x="18788" y="15219"/>
              <a:ext cx="111" cy="12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000">
                <a:latin typeface="Calibri" pitchFamily="34" charset="0"/>
              </a:endParaRPr>
            </a:p>
          </p:txBody>
        </p:sp>
        <p:sp>
          <p:nvSpPr>
            <p:cNvPr id="50200" name="Oval 211"/>
            <p:cNvSpPr>
              <a:spLocks noChangeArrowheads="1"/>
            </p:cNvSpPr>
            <p:nvPr/>
          </p:nvSpPr>
          <p:spPr bwMode="auto">
            <a:xfrm>
              <a:off x="19062" y="15186"/>
              <a:ext cx="113" cy="123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000">
                <a:latin typeface="Calibri" pitchFamily="34" charset="0"/>
              </a:endParaRPr>
            </a:p>
          </p:txBody>
        </p:sp>
        <p:sp>
          <p:nvSpPr>
            <p:cNvPr id="50201" name="Oval 212"/>
            <p:cNvSpPr>
              <a:spLocks noChangeArrowheads="1"/>
            </p:cNvSpPr>
            <p:nvPr/>
          </p:nvSpPr>
          <p:spPr bwMode="auto">
            <a:xfrm>
              <a:off x="19326" y="15222"/>
              <a:ext cx="114" cy="124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000">
                <a:latin typeface="Calibri" pitchFamily="34" charset="0"/>
              </a:endParaRPr>
            </a:p>
          </p:txBody>
        </p:sp>
        <p:sp>
          <p:nvSpPr>
            <p:cNvPr id="50202" name="Oval 214"/>
            <p:cNvSpPr>
              <a:spLocks noChangeArrowheads="1"/>
            </p:cNvSpPr>
            <p:nvPr/>
          </p:nvSpPr>
          <p:spPr bwMode="auto">
            <a:xfrm>
              <a:off x="19757" y="15214"/>
              <a:ext cx="112" cy="12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000">
                <a:latin typeface="Calibri" pitchFamily="34" charset="0"/>
              </a:endParaRPr>
            </a:p>
          </p:txBody>
        </p:sp>
        <p:grpSp>
          <p:nvGrpSpPr>
            <p:cNvPr id="3" name="Group 612"/>
            <p:cNvGrpSpPr>
              <a:grpSpLocks/>
            </p:cNvGrpSpPr>
            <p:nvPr/>
          </p:nvGrpSpPr>
          <p:grpSpPr bwMode="auto">
            <a:xfrm>
              <a:off x="15611" y="15173"/>
              <a:ext cx="2945" cy="2513"/>
              <a:chOff x="16331" y="12390"/>
              <a:chExt cx="2945" cy="2346"/>
            </a:xfrm>
          </p:grpSpPr>
          <p:sp>
            <p:nvSpPr>
              <p:cNvPr id="50238" name="Oval 198"/>
              <p:cNvSpPr>
                <a:spLocks noChangeArrowheads="1"/>
              </p:cNvSpPr>
              <p:nvPr/>
            </p:nvSpPr>
            <p:spPr bwMode="auto">
              <a:xfrm>
                <a:off x="16331" y="14575"/>
                <a:ext cx="112" cy="115"/>
              </a:xfrm>
              <a:prstGeom prst="ellipse">
                <a:avLst/>
              </a:prstGeom>
              <a:solidFill>
                <a:srgbClr val="FF0000"/>
              </a:solidFill>
              <a:ln w="63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 sz="1000">
                  <a:latin typeface="Calibri" pitchFamily="34" charset="0"/>
                </a:endParaRPr>
              </a:p>
            </p:txBody>
          </p:sp>
          <p:sp>
            <p:nvSpPr>
              <p:cNvPr id="50239" name="Oval 199"/>
              <p:cNvSpPr>
                <a:spLocks noChangeArrowheads="1"/>
              </p:cNvSpPr>
              <p:nvPr/>
            </p:nvSpPr>
            <p:spPr bwMode="auto">
              <a:xfrm>
                <a:off x="16651" y="14366"/>
                <a:ext cx="111" cy="117"/>
              </a:xfrm>
              <a:prstGeom prst="ellipse">
                <a:avLst/>
              </a:prstGeom>
              <a:solidFill>
                <a:srgbClr val="FF0000"/>
              </a:solidFill>
              <a:ln w="63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 sz="1000">
                  <a:latin typeface="Calibri" pitchFamily="34" charset="0"/>
                </a:endParaRPr>
              </a:p>
            </p:txBody>
          </p:sp>
          <p:sp>
            <p:nvSpPr>
              <p:cNvPr id="50240" name="Oval 200"/>
              <p:cNvSpPr>
                <a:spLocks noChangeArrowheads="1"/>
              </p:cNvSpPr>
              <p:nvPr/>
            </p:nvSpPr>
            <p:spPr bwMode="auto">
              <a:xfrm>
                <a:off x="16876" y="14123"/>
                <a:ext cx="111" cy="115"/>
              </a:xfrm>
              <a:prstGeom prst="ellipse">
                <a:avLst/>
              </a:prstGeom>
              <a:solidFill>
                <a:srgbClr val="FF0000"/>
              </a:solidFill>
              <a:ln w="63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 sz="1000">
                  <a:latin typeface="Calibri" pitchFamily="34" charset="0"/>
                </a:endParaRPr>
              </a:p>
            </p:txBody>
          </p:sp>
          <p:sp>
            <p:nvSpPr>
              <p:cNvPr id="50241" name="Oval 201"/>
              <p:cNvSpPr>
                <a:spLocks noChangeArrowheads="1"/>
              </p:cNvSpPr>
              <p:nvPr/>
            </p:nvSpPr>
            <p:spPr bwMode="auto">
              <a:xfrm>
                <a:off x="17133" y="13934"/>
                <a:ext cx="113" cy="114"/>
              </a:xfrm>
              <a:prstGeom prst="ellipse">
                <a:avLst/>
              </a:prstGeom>
              <a:solidFill>
                <a:srgbClr val="FF0000"/>
              </a:solidFill>
              <a:ln w="63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 sz="1000">
                  <a:latin typeface="Calibri" pitchFamily="34" charset="0"/>
                </a:endParaRPr>
              </a:p>
            </p:txBody>
          </p:sp>
          <p:sp>
            <p:nvSpPr>
              <p:cNvPr id="50242" name="Oval 202"/>
              <p:cNvSpPr>
                <a:spLocks noChangeArrowheads="1"/>
              </p:cNvSpPr>
              <p:nvPr/>
            </p:nvSpPr>
            <p:spPr bwMode="auto">
              <a:xfrm>
                <a:off x="17361" y="13783"/>
                <a:ext cx="114" cy="115"/>
              </a:xfrm>
              <a:prstGeom prst="ellipse">
                <a:avLst/>
              </a:prstGeom>
              <a:solidFill>
                <a:srgbClr val="FF0000"/>
              </a:solidFill>
              <a:ln w="63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 sz="1000">
                  <a:latin typeface="Calibri" pitchFamily="34" charset="0"/>
                </a:endParaRPr>
              </a:p>
            </p:txBody>
          </p:sp>
          <p:sp>
            <p:nvSpPr>
              <p:cNvPr id="50243" name="Oval 203"/>
              <p:cNvSpPr>
                <a:spLocks noChangeArrowheads="1"/>
              </p:cNvSpPr>
              <p:nvPr/>
            </p:nvSpPr>
            <p:spPr bwMode="auto">
              <a:xfrm>
                <a:off x="17603" y="13513"/>
                <a:ext cx="112" cy="114"/>
              </a:xfrm>
              <a:prstGeom prst="ellipse">
                <a:avLst/>
              </a:prstGeom>
              <a:solidFill>
                <a:srgbClr val="FF0000"/>
              </a:solidFill>
              <a:ln w="63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 sz="1000">
                  <a:latin typeface="Calibri" pitchFamily="34" charset="0"/>
                </a:endParaRPr>
              </a:p>
            </p:txBody>
          </p:sp>
          <p:sp>
            <p:nvSpPr>
              <p:cNvPr id="50244" name="Oval 204"/>
              <p:cNvSpPr>
                <a:spLocks noChangeArrowheads="1"/>
              </p:cNvSpPr>
              <p:nvPr/>
            </p:nvSpPr>
            <p:spPr bwMode="auto">
              <a:xfrm>
                <a:off x="17860" y="13233"/>
                <a:ext cx="113" cy="114"/>
              </a:xfrm>
              <a:prstGeom prst="ellipse">
                <a:avLst/>
              </a:prstGeom>
              <a:solidFill>
                <a:srgbClr val="FF0000"/>
              </a:solidFill>
              <a:ln w="63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 sz="1000">
                  <a:latin typeface="Calibri" pitchFamily="34" charset="0"/>
                </a:endParaRPr>
              </a:p>
            </p:txBody>
          </p:sp>
          <p:sp>
            <p:nvSpPr>
              <p:cNvPr id="50245" name="Oval 205"/>
              <p:cNvSpPr>
                <a:spLocks noChangeArrowheads="1"/>
              </p:cNvSpPr>
              <p:nvPr/>
            </p:nvSpPr>
            <p:spPr bwMode="auto">
              <a:xfrm>
                <a:off x="18070" y="13126"/>
                <a:ext cx="115" cy="114"/>
              </a:xfrm>
              <a:prstGeom prst="ellipse">
                <a:avLst/>
              </a:prstGeom>
              <a:solidFill>
                <a:srgbClr val="FF0000"/>
              </a:solidFill>
              <a:ln w="63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 sz="1000">
                  <a:latin typeface="Calibri" pitchFamily="34" charset="0"/>
                </a:endParaRPr>
              </a:p>
            </p:txBody>
          </p:sp>
          <p:sp>
            <p:nvSpPr>
              <p:cNvPr id="50246" name="Oval 206"/>
              <p:cNvSpPr>
                <a:spLocks noChangeArrowheads="1"/>
              </p:cNvSpPr>
              <p:nvPr/>
            </p:nvSpPr>
            <p:spPr bwMode="auto">
              <a:xfrm>
                <a:off x="18331" y="12876"/>
                <a:ext cx="113" cy="118"/>
              </a:xfrm>
              <a:prstGeom prst="ellipse">
                <a:avLst/>
              </a:prstGeom>
              <a:solidFill>
                <a:srgbClr val="FF0000"/>
              </a:solidFill>
              <a:ln w="63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 sz="1000">
                  <a:latin typeface="Calibri" pitchFamily="34" charset="0"/>
                </a:endParaRPr>
              </a:p>
            </p:txBody>
          </p:sp>
          <p:sp>
            <p:nvSpPr>
              <p:cNvPr id="50247" name="Oval 207"/>
              <p:cNvSpPr>
                <a:spLocks noChangeArrowheads="1"/>
              </p:cNvSpPr>
              <p:nvPr/>
            </p:nvSpPr>
            <p:spPr bwMode="auto">
              <a:xfrm>
                <a:off x="18603" y="12594"/>
                <a:ext cx="112" cy="114"/>
              </a:xfrm>
              <a:prstGeom prst="ellipse">
                <a:avLst/>
              </a:prstGeom>
              <a:solidFill>
                <a:srgbClr val="FF0000"/>
              </a:solidFill>
              <a:ln w="63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 sz="1000">
                  <a:latin typeface="Calibri" pitchFamily="34" charset="0"/>
                </a:endParaRPr>
              </a:p>
            </p:txBody>
          </p:sp>
          <p:sp>
            <p:nvSpPr>
              <p:cNvPr id="50248" name="Oval 208"/>
              <p:cNvSpPr>
                <a:spLocks noChangeArrowheads="1"/>
              </p:cNvSpPr>
              <p:nvPr/>
            </p:nvSpPr>
            <p:spPr bwMode="auto">
              <a:xfrm>
                <a:off x="18885" y="12442"/>
                <a:ext cx="113" cy="113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 sz="1000">
                  <a:latin typeface="Calibri" pitchFamily="34" charset="0"/>
                </a:endParaRPr>
              </a:p>
            </p:txBody>
          </p:sp>
          <p:sp>
            <p:nvSpPr>
              <p:cNvPr id="50249" name="Oval 209"/>
              <p:cNvSpPr>
                <a:spLocks noChangeArrowheads="1"/>
              </p:cNvSpPr>
              <p:nvPr/>
            </p:nvSpPr>
            <p:spPr bwMode="auto">
              <a:xfrm>
                <a:off x="19163" y="12390"/>
                <a:ext cx="113" cy="114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 sz="1000">
                  <a:latin typeface="Calibri" pitchFamily="34" charset="0"/>
                </a:endParaRPr>
              </a:p>
            </p:txBody>
          </p:sp>
          <p:sp>
            <p:nvSpPr>
              <p:cNvPr id="50250" name="Line 566"/>
              <p:cNvSpPr>
                <a:spLocks noChangeShapeType="1"/>
              </p:cNvSpPr>
              <p:nvPr/>
            </p:nvSpPr>
            <p:spPr bwMode="auto">
              <a:xfrm flipV="1">
                <a:off x="16332" y="12492"/>
                <a:ext cx="2580" cy="2244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0204" name="Line 567"/>
            <p:cNvSpPr>
              <a:spLocks noChangeShapeType="1"/>
            </p:cNvSpPr>
            <p:nvPr/>
          </p:nvSpPr>
          <p:spPr bwMode="auto">
            <a:xfrm flipH="1" flipV="1">
              <a:off x="16708" y="16405"/>
              <a:ext cx="1164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205" name="Oval 589"/>
            <p:cNvSpPr>
              <a:spLocks noChangeArrowheads="1"/>
            </p:cNvSpPr>
            <p:nvPr/>
          </p:nvSpPr>
          <p:spPr bwMode="auto">
            <a:xfrm>
              <a:off x="15951" y="17558"/>
              <a:ext cx="112" cy="123"/>
            </a:xfrm>
            <a:prstGeom prst="ellipse">
              <a:avLst/>
            </a:prstGeom>
            <a:solidFill>
              <a:srgbClr val="0066FF"/>
            </a:solidFill>
            <a:ln w="635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000">
                <a:latin typeface="Calibri" pitchFamily="34" charset="0"/>
              </a:endParaRPr>
            </a:p>
          </p:txBody>
        </p:sp>
        <p:sp>
          <p:nvSpPr>
            <p:cNvPr id="50206" name="Oval 590"/>
            <p:cNvSpPr>
              <a:spLocks noChangeArrowheads="1"/>
            </p:cNvSpPr>
            <p:nvPr/>
          </p:nvSpPr>
          <p:spPr bwMode="auto">
            <a:xfrm>
              <a:off x="16163" y="17398"/>
              <a:ext cx="111" cy="126"/>
            </a:xfrm>
            <a:prstGeom prst="ellipse">
              <a:avLst/>
            </a:prstGeom>
            <a:solidFill>
              <a:srgbClr val="0066FF"/>
            </a:solidFill>
            <a:ln w="635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000">
                <a:latin typeface="Calibri" pitchFamily="34" charset="0"/>
              </a:endParaRPr>
            </a:p>
          </p:txBody>
        </p:sp>
        <p:sp>
          <p:nvSpPr>
            <p:cNvPr id="50207" name="Oval 591"/>
            <p:cNvSpPr>
              <a:spLocks noChangeArrowheads="1"/>
            </p:cNvSpPr>
            <p:nvPr/>
          </p:nvSpPr>
          <p:spPr bwMode="auto">
            <a:xfrm>
              <a:off x="16388" y="17241"/>
              <a:ext cx="111" cy="123"/>
            </a:xfrm>
            <a:prstGeom prst="ellipse">
              <a:avLst/>
            </a:prstGeom>
            <a:solidFill>
              <a:srgbClr val="0066FF"/>
            </a:solidFill>
            <a:ln w="635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000">
                <a:latin typeface="Calibri" pitchFamily="34" charset="0"/>
              </a:endParaRPr>
            </a:p>
          </p:txBody>
        </p:sp>
        <p:sp>
          <p:nvSpPr>
            <p:cNvPr id="50208" name="Oval 592"/>
            <p:cNvSpPr>
              <a:spLocks noChangeArrowheads="1"/>
            </p:cNvSpPr>
            <p:nvPr/>
          </p:nvSpPr>
          <p:spPr bwMode="auto">
            <a:xfrm>
              <a:off x="16645" y="17205"/>
              <a:ext cx="113" cy="122"/>
            </a:xfrm>
            <a:prstGeom prst="ellipse">
              <a:avLst/>
            </a:prstGeom>
            <a:solidFill>
              <a:srgbClr val="0066FF"/>
            </a:solidFill>
            <a:ln w="635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000">
                <a:latin typeface="Calibri" pitchFamily="34" charset="0"/>
              </a:endParaRPr>
            </a:p>
          </p:txBody>
        </p:sp>
        <p:sp>
          <p:nvSpPr>
            <p:cNvPr id="50209" name="Oval 593"/>
            <p:cNvSpPr>
              <a:spLocks noChangeArrowheads="1"/>
            </p:cNvSpPr>
            <p:nvPr/>
          </p:nvSpPr>
          <p:spPr bwMode="auto">
            <a:xfrm>
              <a:off x="16873" y="17005"/>
              <a:ext cx="114" cy="123"/>
            </a:xfrm>
            <a:prstGeom prst="ellipse">
              <a:avLst/>
            </a:prstGeom>
            <a:solidFill>
              <a:srgbClr val="0066FF"/>
            </a:solidFill>
            <a:ln w="635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000">
                <a:latin typeface="Calibri" pitchFamily="34" charset="0"/>
              </a:endParaRPr>
            </a:p>
          </p:txBody>
        </p:sp>
        <p:sp>
          <p:nvSpPr>
            <p:cNvPr id="50210" name="Oval 594"/>
            <p:cNvSpPr>
              <a:spLocks noChangeArrowheads="1"/>
            </p:cNvSpPr>
            <p:nvPr/>
          </p:nvSpPr>
          <p:spPr bwMode="auto">
            <a:xfrm>
              <a:off x="17091" y="16882"/>
              <a:ext cx="112" cy="123"/>
            </a:xfrm>
            <a:prstGeom prst="ellipse">
              <a:avLst/>
            </a:prstGeom>
            <a:solidFill>
              <a:srgbClr val="0066FF"/>
            </a:solidFill>
            <a:ln w="635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000">
                <a:latin typeface="Calibri" pitchFamily="34" charset="0"/>
              </a:endParaRPr>
            </a:p>
          </p:txBody>
        </p:sp>
        <p:sp>
          <p:nvSpPr>
            <p:cNvPr id="50211" name="Oval 595"/>
            <p:cNvSpPr>
              <a:spLocks noChangeArrowheads="1"/>
            </p:cNvSpPr>
            <p:nvPr/>
          </p:nvSpPr>
          <p:spPr bwMode="auto">
            <a:xfrm>
              <a:off x="17372" y="16724"/>
              <a:ext cx="113" cy="122"/>
            </a:xfrm>
            <a:prstGeom prst="ellipse">
              <a:avLst/>
            </a:prstGeom>
            <a:solidFill>
              <a:srgbClr val="0066FF"/>
            </a:solidFill>
            <a:ln w="635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000">
                <a:latin typeface="Calibri" pitchFamily="34" charset="0"/>
              </a:endParaRPr>
            </a:p>
          </p:txBody>
        </p:sp>
        <p:sp>
          <p:nvSpPr>
            <p:cNvPr id="50212" name="Oval 596"/>
            <p:cNvSpPr>
              <a:spLocks noChangeArrowheads="1"/>
            </p:cNvSpPr>
            <p:nvPr/>
          </p:nvSpPr>
          <p:spPr bwMode="auto">
            <a:xfrm>
              <a:off x="17582" y="16545"/>
              <a:ext cx="115" cy="122"/>
            </a:xfrm>
            <a:prstGeom prst="ellipse">
              <a:avLst/>
            </a:prstGeom>
            <a:solidFill>
              <a:srgbClr val="0066FF"/>
            </a:solidFill>
            <a:ln w="635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000">
                <a:latin typeface="Calibri" pitchFamily="34" charset="0"/>
              </a:endParaRPr>
            </a:p>
          </p:txBody>
        </p:sp>
        <p:sp>
          <p:nvSpPr>
            <p:cNvPr id="50213" name="Oval 597"/>
            <p:cNvSpPr>
              <a:spLocks noChangeArrowheads="1"/>
            </p:cNvSpPr>
            <p:nvPr/>
          </p:nvSpPr>
          <p:spPr bwMode="auto">
            <a:xfrm>
              <a:off x="17843" y="16457"/>
              <a:ext cx="113" cy="126"/>
            </a:xfrm>
            <a:prstGeom prst="ellipse">
              <a:avLst/>
            </a:prstGeom>
            <a:solidFill>
              <a:srgbClr val="0066FF"/>
            </a:solidFill>
            <a:ln w="635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000">
                <a:latin typeface="Calibri" pitchFamily="34" charset="0"/>
              </a:endParaRPr>
            </a:p>
          </p:txBody>
        </p:sp>
        <p:sp>
          <p:nvSpPr>
            <p:cNvPr id="50214" name="Oval 598"/>
            <p:cNvSpPr>
              <a:spLocks noChangeArrowheads="1"/>
            </p:cNvSpPr>
            <p:nvPr/>
          </p:nvSpPr>
          <p:spPr bwMode="auto">
            <a:xfrm>
              <a:off x="18115" y="16296"/>
              <a:ext cx="112" cy="122"/>
            </a:xfrm>
            <a:prstGeom prst="ellipse">
              <a:avLst/>
            </a:prstGeom>
            <a:solidFill>
              <a:srgbClr val="0066FF"/>
            </a:solidFill>
            <a:ln w="635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000">
                <a:latin typeface="Calibri" pitchFamily="34" charset="0"/>
              </a:endParaRPr>
            </a:p>
          </p:txBody>
        </p:sp>
        <p:sp>
          <p:nvSpPr>
            <p:cNvPr id="50215" name="Oval 599"/>
            <p:cNvSpPr>
              <a:spLocks noChangeArrowheads="1"/>
            </p:cNvSpPr>
            <p:nvPr/>
          </p:nvSpPr>
          <p:spPr bwMode="auto">
            <a:xfrm>
              <a:off x="18553" y="16017"/>
              <a:ext cx="113" cy="121"/>
            </a:xfrm>
            <a:prstGeom prst="ellipse">
              <a:avLst/>
            </a:prstGeom>
            <a:solidFill>
              <a:srgbClr val="0066FF"/>
            </a:solidFill>
            <a:ln w="127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000">
                <a:latin typeface="Calibri" pitchFamily="34" charset="0"/>
              </a:endParaRPr>
            </a:p>
          </p:txBody>
        </p:sp>
        <p:sp>
          <p:nvSpPr>
            <p:cNvPr id="50216" name="Oval 600"/>
            <p:cNvSpPr>
              <a:spLocks noChangeArrowheads="1"/>
            </p:cNvSpPr>
            <p:nvPr/>
          </p:nvSpPr>
          <p:spPr bwMode="auto">
            <a:xfrm>
              <a:off x="18795" y="15948"/>
              <a:ext cx="113" cy="123"/>
            </a:xfrm>
            <a:prstGeom prst="ellipse">
              <a:avLst/>
            </a:prstGeom>
            <a:solidFill>
              <a:srgbClr val="0066FF"/>
            </a:solidFill>
            <a:ln w="127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000">
                <a:latin typeface="Calibri" pitchFamily="34" charset="0"/>
              </a:endParaRPr>
            </a:p>
          </p:txBody>
        </p:sp>
        <p:sp>
          <p:nvSpPr>
            <p:cNvPr id="50217" name="Oval 601"/>
            <p:cNvSpPr>
              <a:spLocks noChangeArrowheads="1"/>
            </p:cNvSpPr>
            <p:nvPr/>
          </p:nvSpPr>
          <p:spPr bwMode="auto">
            <a:xfrm>
              <a:off x="19020" y="15790"/>
              <a:ext cx="111" cy="122"/>
            </a:xfrm>
            <a:prstGeom prst="ellipse">
              <a:avLst/>
            </a:prstGeom>
            <a:solidFill>
              <a:srgbClr val="0066FF"/>
            </a:solidFill>
            <a:ln w="127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000">
                <a:latin typeface="Calibri" pitchFamily="34" charset="0"/>
              </a:endParaRPr>
            </a:p>
          </p:txBody>
        </p:sp>
        <p:sp>
          <p:nvSpPr>
            <p:cNvPr id="50218" name="Oval 602"/>
            <p:cNvSpPr>
              <a:spLocks noChangeArrowheads="1"/>
            </p:cNvSpPr>
            <p:nvPr/>
          </p:nvSpPr>
          <p:spPr bwMode="auto">
            <a:xfrm>
              <a:off x="19294" y="15576"/>
              <a:ext cx="113" cy="123"/>
            </a:xfrm>
            <a:prstGeom prst="ellipse">
              <a:avLst/>
            </a:prstGeom>
            <a:solidFill>
              <a:srgbClr val="0066FF"/>
            </a:solidFill>
            <a:ln w="127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000">
                <a:latin typeface="Calibri" pitchFamily="34" charset="0"/>
              </a:endParaRPr>
            </a:p>
          </p:txBody>
        </p:sp>
        <p:sp>
          <p:nvSpPr>
            <p:cNvPr id="50219" name="Oval 603"/>
            <p:cNvSpPr>
              <a:spLocks noChangeArrowheads="1"/>
            </p:cNvSpPr>
            <p:nvPr/>
          </p:nvSpPr>
          <p:spPr bwMode="auto">
            <a:xfrm>
              <a:off x="19522" y="15368"/>
              <a:ext cx="114" cy="123"/>
            </a:xfrm>
            <a:prstGeom prst="ellipse">
              <a:avLst/>
            </a:prstGeom>
            <a:solidFill>
              <a:srgbClr val="0066FF"/>
            </a:solidFill>
            <a:ln w="127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000">
                <a:latin typeface="Calibri" pitchFamily="34" charset="0"/>
              </a:endParaRPr>
            </a:p>
          </p:txBody>
        </p:sp>
        <p:sp>
          <p:nvSpPr>
            <p:cNvPr id="50220" name="Oval 604"/>
            <p:cNvSpPr>
              <a:spLocks noChangeArrowheads="1"/>
            </p:cNvSpPr>
            <p:nvPr/>
          </p:nvSpPr>
          <p:spPr bwMode="auto">
            <a:xfrm>
              <a:off x="19764" y="15350"/>
              <a:ext cx="112" cy="123"/>
            </a:xfrm>
            <a:prstGeom prst="ellipse">
              <a:avLst/>
            </a:prstGeom>
            <a:solidFill>
              <a:srgbClr val="0066FF"/>
            </a:solidFill>
            <a:ln w="127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000">
                <a:latin typeface="Calibri" pitchFamily="34" charset="0"/>
              </a:endParaRPr>
            </a:p>
          </p:txBody>
        </p:sp>
        <p:sp>
          <p:nvSpPr>
            <p:cNvPr id="50221" name="Oval 605"/>
            <p:cNvSpPr>
              <a:spLocks noChangeArrowheads="1"/>
            </p:cNvSpPr>
            <p:nvPr/>
          </p:nvSpPr>
          <p:spPr bwMode="auto">
            <a:xfrm>
              <a:off x="20625" y="15205"/>
              <a:ext cx="112" cy="122"/>
            </a:xfrm>
            <a:prstGeom prst="ellipse">
              <a:avLst/>
            </a:prstGeom>
            <a:solidFill>
              <a:srgbClr val="0066FF"/>
            </a:solidFill>
            <a:ln w="127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000">
                <a:latin typeface="Calibri" pitchFamily="34" charset="0"/>
              </a:endParaRPr>
            </a:p>
          </p:txBody>
        </p:sp>
        <p:sp>
          <p:nvSpPr>
            <p:cNvPr id="50222" name="Line 606"/>
            <p:cNvSpPr>
              <a:spLocks noChangeShapeType="1"/>
            </p:cNvSpPr>
            <p:nvPr/>
          </p:nvSpPr>
          <p:spPr bwMode="auto">
            <a:xfrm flipV="1">
              <a:off x="15928" y="15298"/>
              <a:ext cx="4008" cy="2368"/>
            </a:xfrm>
            <a:prstGeom prst="line">
              <a:avLst/>
            </a:prstGeom>
            <a:noFill/>
            <a:ln w="25400">
              <a:solidFill>
                <a:srgbClr val="0066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223" name="Oval 607"/>
            <p:cNvSpPr>
              <a:spLocks noChangeArrowheads="1"/>
            </p:cNvSpPr>
            <p:nvPr/>
          </p:nvSpPr>
          <p:spPr bwMode="auto">
            <a:xfrm>
              <a:off x="20089" y="15235"/>
              <a:ext cx="112" cy="122"/>
            </a:xfrm>
            <a:prstGeom prst="ellipse">
              <a:avLst/>
            </a:prstGeom>
            <a:solidFill>
              <a:srgbClr val="0066FF"/>
            </a:solidFill>
            <a:ln w="127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000">
                <a:latin typeface="Calibri" pitchFamily="34" charset="0"/>
              </a:endParaRPr>
            </a:p>
          </p:txBody>
        </p:sp>
        <p:sp>
          <p:nvSpPr>
            <p:cNvPr id="50224" name="Oval 608"/>
            <p:cNvSpPr>
              <a:spLocks noChangeArrowheads="1"/>
            </p:cNvSpPr>
            <p:nvPr/>
          </p:nvSpPr>
          <p:spPr bwMode="auto">
            <a:xfrm>
              <a:off x="14333" y="17595"/>
              <a:ext cx="112" cy="122"/>
            </a:xfrm>
            <a:prstGeom prst="ellipse">
              <a:avLst/>
            </a:prstGeom>
            <a:solidFill>
              <a:srgbClr val="0066FF"/>
            </a:solidFill>
            <a:ln w="127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000">
                <a:latin typeface="Calibri" pitchFamily="34" charset="0"/>
              </a:endParaRPr>
            </a:p>
          </p:txBody>
        </p:sp>
        <p:sp>
          <p:nvSpPr>
            <p:cNvPr id="50225" name="Oval 609"/>
            <p:cNvSpPr>
              <a:spLocks noChangeArrowheads="1"/>
            </p:cNvSpPr>
            <p:nvPr/>
          </p:nvSpPr>
          <p:spPr bwMode="auto">
            <a:xfrm>
              <a:off x="14769" y="17612"/>
              <a:ext cx="112" cy="122"/>
            </a:xfrm>
            <a:prstGeom prst="ellipse">
              <a:avLst/>
            </a:prstGeom>
            <a:solidFill>
              <a:srgbClr val="0066FF"/>
            </a:solidFill>
            <a:ln w="127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000">
                <a:latin typeface="Calibri" pitchFamily="34" charset="0"/>
              </a:endParaRPr>
            </a:p>
          </p:txBody>
        </p:sp>
        <p:sp>
          <p:nvSpPr>
            <p:cNvPr id="50226" name="Oval 610"/>
            <p:cNvSpPr>
              <a:spLocks noChangeArrowheads="1"/>
            </p:cNvSpPr>
            <p:nvPr/>
          </p:nvSpPr>
          <p:spPr bwMode="auto">
            <a:xfrm>
              <a:off x="15649" y="17642"/>
              <a:ext cx="112" cy="122"/>
            </a:xfrm>
            <a:prstGeom prst="ellipse">
              <a:avLst/>
            </a:prstGeom>
            <a:solidFill>
              <a:srgbClr val="0066FF"/>
            </a:solidFill>
            <a:ln w="127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000">
                <a:latin typeface="Calibri" pitchFamily="34" charset="0"/>
              </a:endParaRPr>
            </a:p>
          </p:txBody>
        </p:sp>
        <p:sp>
          <p:nvSpPr>
            <p:cNvPr id="50227" name="Oval 611"/>
            <p:cNvSpPr>
              <a:spLocks noChangeArrowheads="1"/>
            </p:cNvSpPr>
            <p:nvPr/>
          </p:nvSpPr>
          <p:spPr bwMode="auto">
            <a:xfrm>
              <a:off x="15113" y="17620"/>
              <a:ext cx="112" cy="123"/>
            </a:xfrm>
            <a:prstGeom prst="ellipse">
              <a:avLst/>
            </a:prstGeom>
            <a:solidFill>
              <a:srgbClr val="0066FF"/>
            </a:solidFill>
            <a:ln w="127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000">
                <a:latin typeface="Calibri" pitchFamily="34" charset="0"/>
              </a:endParaRPr>
            </a:p>
          </p:txBody>
        </p:sp>
        <p:sp>
          <p:nvSpPr>
            <p:cNvPr id="50228" name="Arc 624"/>
            <p:cNvSpPr>
              <a:spLocks/>
            </p:cNvSpPr>
            <p:nvPr/>
          </p:nvSpPr>
          <p:spPr bwMode="auto">
            <a:xfrm>
              <a:off x="17781" y="16592"/>
              <a:ext cx="149" cy="552"/>
            </a:xfrm>
            <a:custGeom>
              <a:avLst/>
              <a:gdLst>
                <a:gd name="T0" fmla="*/ 0 w 21748"/>
                <a:gd name="T1" fmla="*/ 0 h 38374"/>
                <a:gd name="T2" fmla="*/ 0 w 21748"/>
                <a:gd name="T3" fmla="*/ 0 h 38374"/>
                <a:gd name="T4" fmla="*/ 0 w 21748"/>
                <a:gd name="T5" fmla="*/ 0 h 38374"/>
                <a:gd name="T6" fmla="*/ 0 60000 65536"/>
                <a:gd name="T7" fmla="*/ 0 60000 65536"/>
                <a:gd name="T8" fmla="*/ 0 60000 65536"/>
                <a:gd name="T9" fmla="*/ 0 w 21748"/>
                <a:gd name="T10" fmla="*/ 0 h 38374"/>
                <a:gd name="T11" fmla="*/ 21748 w 21748"/>
                <a:gd name="T12" fmla="*/ 38374 h 3837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48" h="38374" fill="none" extrusionOk="0">
                  <a:moveTo>
                    <a:pt x="-1" y="0"/>
                  </a:moveTo>
                  <a:cubicBezTo>
                    <a:pt x="49" y="0"/>
                    <a:pt x="98" y="-1"/>
                    <a:pt x="148" y="0"/>
                  </a:cubicBezTo>
                  <a:cubicBezTo>
                    <a:pt x="12077" y="0"/>
                    <a:pt x="21748" y="9670"/>
                    <a:pt x="21748" y="21600"/>
                  </a:cubicBezTo>
                  <a:cubicBezTo>
                    <a:pt x="21748" y="28110"/>
                    <a:pt x="18811" y="34272"/>
                    <a:pt x="13756" y="38374"/>
                  </a:cubicBezTo>
                </a:path>
                <a:path w="21748" h="38374" stroke="0" extrusionOk="0">
                  <a:moveTo>
                    <a:pt x="-1" y="0"/>
                  </a:moveTo>
                  <a:cubicBezTo>
                    <a:pt x="49" y="0"/>
                    <a:pt x="98" y="-1"/>
                    <a:pt x="148" y="0"/>
                  </a:cubicBezTo>
                  <a:cubicBezTo>
                    <a:pt x="12077" y="0"/>
                    <a:pt x="21748" y="9670"/>
                    <a:pt x="21748" y="21600"/>
                  </a:cubicBezTo>
                  <a:cubicBezTo>
                    <a:pt x="21748" y="28110"/>
                    <a:pt x="18811" y="34272"/>
                    <a:pt x="13756" y="38374"/>
                  </a:cubicBezTo>
                  <a:lnTo>
                    <a:pt x="148" y="21600"/>
                  </a:lnTo>
                  <a:close/>
                </a:path>
              </a:pathLst>
            </a:custGeom>
            <a:noFill/>
            <a:ln w="1905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000">
                <a:latin typeface="Calibri" pitchFamily="34" charset="0"/>
              </a:endParaRPr>
            </a:p>
          </p:txBody>
        </p:sp>
        <p:sp>
          <p:nvSpPr>
            <p:cNvPr id="50229" name="Text Box 625"/>
            <p:cNvSpPr txBox="1">
              <a:spLocks noChangeArrowheads="1"/>
            </p:cNvSpPr>
            <p:nvPr/>
          </p:nvSpPr>
          <p:spPr bwMode="auto">
            <a:xfrm>
              <a:off x="18030" y="16608"/>
              <a:ext cx="705" cy="4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fr-FR" sz="1600" b="1">
                  <a:solidFill>
                    <a:srgbClr val="0066FF"/>
                  </a:solidFill>
                  <a:latin typeface="Symbol" pitchFamily="18" charset="2"/>
                </a:rPr>
                <a:t>m</a:t>
              </a:r>
              <a:r>
                <a:rPr lang="fr-FR" b="1" baseline="-25000">
                  <a:solidFill>
                    <a:srgbClr val="0066FF"/>
                  </a:solidFill>
                  <a:latin typeface="Symbol" pitchFamily="18" charset="2"/>
                </a:rPr>
                <a:t>2</a:t>
              </a:r>
            </a:p>
          </p:txBody>
        </p:sp>
        <p:sp>
          <p:nvSpPr>
            <p:cNvPr id="50230" name="Line 626"/>
            <p:cNvSpPr>
              <a:spLocks noChangeShapeType="1"/>
            </p:cNvSpPr>
            <p:nvPr/>
          </p:nvSpPr>
          <p:spPr bwMode="auto">
            <a:xfrm flipH="1" flipV="1">
              <a:off x="16616" y="17143"/>
              <a:ext cx="1440" cy="13"/>
            </a:xfrm>
            <a:prstGeom prst="line">
              <a:avLst/>
            </a:prstGeom>
            <a:noFill/>
            <a:ln w="19050">
              <a:solidFill>
                <a:srgbClr val="0066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231" name="Line 628"/>
            <p:cNvSpPr>
              <a:spLocks noChangeShapeType="1"/>
            </p:cNvSpPr>
            <p:nvPr/>
          </p:nvSpPr>
          <p:spPr bwMode="auto">
            <a:xfrm>
              <a:off x="15612" y="17688"/>
              <a:ext cx="0" cy="88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232" name="Oval 629"/>
            <p:cNvSpPr>
              <a:spLocks noChangeArrowheads="1"/>
            </p:cNvSpPr>
            <p:nvPr/>
          </p:nvSpPr>
          <p:spPr bwMode="auto">
            <a:xfrm>
              <a:off x="21145" y="15261"/>
              <a:ext cx="112" cy="122"/>
            </a:xfrm>
            <a:prstGeom prst="ellipse">
              <a:avLst/>
            </a:prstGeom>
            <a:solidFill>
              <a:srgbClr val="0066FF"/>
            </a:solidFill>
            <a:ln w="127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000">
                <a:latin typeface="Calibri" pitchFamily="34" charset="0"/>
              </a:endParaRPr>
            </a:p>
          </p:txBody>
        </p:sp>
        <p:sp>
          <p:nvSpPr>
            <p:cNvPr id="50233" name="Line 630"/>
            <p:cNvSpPr>
              <a:spLocks noChangeShapeType="1"/>
            </p:cNvSpPr>
            <p:nvPr/>
          </p:nvSpPr>
          <p:spPr bwMode="auto">
            <a:xfrm>
              <a:off x="15940" y="17692"/>
              <a:ext cx="0" cy="888"/>
            </a:xfrm>
            <a:prstGeom prst="line">
              <a:avLst/>
            </a:prstGeom>
            <a:noFill/>
            <a:ln w="19050">
              <a:solidFill>
                <a:srgbClr val="0066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234" name="Rectangle 631"/>
            <p:cNvSpPr>
              <a:spLocks noChangeArrowheads="1"/>
            </p:cNvSpPr>
            <p:nvPr/>
          </p:nvSpPr>
          <p:spPr bwMode="auto">
            <a:xfrm>
              <a:off x="15884" y="18673"/>
              <a:ext cx="417" cy="2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fr-FR" sz="1400" b="1">
                  <a:solidFill>
                    <a:srgbClr val="0066FF"/>
                  </a:solidFill>
                  <a:latin typeface="Times" pitchFamily="18" charset="0"/>
                </a:rPr>
                <a:t>lag</a:t>
              </a:r>
              <a:r>
                <a:rPr lang="fr-FR" b="1" baseline="-25000">
                  <a:solidFill>
                    <a:srgbClr val="0066FF"/>
                  </a:solidFill>
                  <a:latin typeface="Times" pitchFamily="18" charset="0"/>
                </a:rPr>
                <a:t>2</a:t>
              </a:r>
            </a:p>
          </p:txBody>
        </p:sp>
        <p:sp>
          <p:nvSpPr>
            <p:cNvPr id="50235" name="Rectangle 633"/>
            <p:cNvSpPr>
              <a:spLocks noChangeArrowheads="1"/>
            </p:cNvSpPr>
            <p:nvPr/>
          </p:nvSpPr>
          <p:spPr bwMode="auto">
            <a:xfrm>
              <a:off x="19015" y="16395"/>
              <a:ext cx="2176" cy="13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>
                <a:lnSpc>
                  <a:spcPct val="125000"/>
                </a:lnSpc>
              </a:pPr>
              <a:r>
                <a:rPr lang="fr-FR" sz="1400">
                  <a:solidFill>
                    <a:srgbClr val="FF0000"/>
                  </a:solidFill>
                  <a:latin typeface="Times" pitchFamily="18" charset="0"/>
                </a:rPr>
                <a:t>pH</a:t>
              </a:r>
              <a:r>
                <a:rPr lang="fr-FR" sz="1600" baseline="-25000">
                  <a:solidFill>
                    <a:srgbClr val="FF0000"/>
                  </a:solidFill>
                  <a:latin typeface="Times" pitchFamily="18" charset="0"/>
                </a:rPr>
                <a:t>1</a:t>
              </a:r>
              <a:r>
                <a:rPr lang="fr-FR" sz="1400">
                  <a:solidFill>
                    <a:srgbClr val="FF0000"/>
                  </a:solidFill>
                  <a:latin typeface="Times" pitchFamily="18" charset="0"/>
                </a:rPr>
                <a:t> </a:t>
              </a:r>
              <a:r>
                <a:rPr lang="fr-FR" sz="1400">
                  <a:latin typeface="Times" pitchFamily="18" charset="0"/>
                </a:rPr>
                <a:t>=</a:t>
              </a:r>
              <a:r>
                <a:rPr lang="fr-FR" sz="1400">
                  <a:solidFill>
                    <a:srgbClr val="FF0000"/>
                  </a:solidFill>
                  <a:latin typeface="Times" pitchFamily="18" charset="0"/>
                </a:rPr>
                <a:t> </a:t>
              </a:r>
              <a:r>
                <a:rPr lang="fr-FR" sz="1400">
                  <a:solidFill>
                    <a:srgbClr val="0066FF"/>
                  </a:solidFill>
                  <a:latin typeface="Times" pitchFamily="18" charset="0"/>
                </a:rPr>
                <a:t>pH</a:t>
              </a:r>
              <a:r>
                <a:rPr lang="fr-FR" sz="1600" baseline="-25000">
                  <a:solidFill>
                    <a:srgbClr val="0066FF"/>
                  </a:solidFill>
                  <a:latin typeface="Times" pitchFamily="18" charset="0"/>
                </a:rPr>
                <a:t>2</a:t>
              </a:r>
            </a:p>
            <a:p>
              <a:pPr eaLnBrk="0" hangingPunct="0">
                <a:lnSpc>
                  <a:spcPct val="125000"/>
                </a:lnSpc>
              </a:pPr>
              <a:r>
                <a:rPr lang="fr-FR" sz="1400">
                  <a:solidFill>
                    <a:srgbClr val="FF0000"/>
                  </a:solidFill>
                  <a:latin typeface="Times" pitchFamily="18" charset="0"/>
                </a:rPr>
                <a:t>aW</a:t>
              </a:r>
              <a:r>
                <a:rPr lang="fr-FR" sz="1600" baseline="-25000">
                  <a:solidFill>
                    <a:srgbClr val="FF0000"/>
                  </a:solidFill>
                  <a:latin typeface="Times" pitchFamily="18" charset="0"/>
                </a:rPr>
                <a:t>1</a:t>
              </a:r>
              <a:r>
                <a:rPr lang="fr-FR" sz="1400">
                  <a:solidFill>
                    <a:srgbClr val="FF0000"/>
                  </a:solidFill>
                  <a:latin typeface="Times" pitchFamily="18" charset="0"/>
                </a:rPr>
                <a:t> </a:t>
              </a:r>
              <a:r>
                <a:rPr lang="fr-FR" sz="1400">
                  <a:latin typeface="Times" pitchFamily="18" charset="0"/>
                </a:rPr>
                <a:t>=</a:t>
              </a:r>
              <a:r>
                <a:rPr lang="fr-FR" sz="1400">
                  <a:solidFill>
                    <a:srgbClr val="FF0000"/>
                  </a:solidFill>
                  <a:latin typeface="Times" pitchFamily="18" charset="0"/>
                </a:rPr>
                <a:t> </a:t>
              </a:r>
              <a:r>
                <a:rPr lang="fr-FR" sz="1400">
                  <a:solidFill>
                    <a:srgbClr val="0066FF"/>
                  </a:solidFill>
                  <a:latin typeface="Times" pitchFamily="18" charset="0"/>
                </a:rPr>
                <a:t>aW</a:t>
              </a:r>
              <a:r>
                <a:rPr lang="fr-FR" sz="1600" baseline="-25000">
                  <a:solidFill>
                    <a:srgbClr val="0066FF"/>
                  </a:solidFill>
                  <a:latin typeface="Times" pitchFamily="18" charset="0"/>
                </a:rPr>
                <a:t>2</a:t>
              </a:r>
            </a:p>
            <a:p>
              <a:pPr eaLnBrk="0" hangingPunct="0">
                <a:lnSpc>
                  <a:spcPct val="125000"/>
                </a:lnSpc>
              </a:pPr>
              <a:r>
                <a:rPr lang="fr-FR" sz="1400">
                  <a:latin typeface="Times" pitchFamily="18" charset="0"/>
                </a:rPr>
                <a:t>T</a:t>
              </a:r>
              <a:r>
                <a:rPr lang="fr-FR" sz="1600" baseline="-25000">
                  <a:latin typeface="Times" pitchFamily="18" charset="0"/>
                </a:rPr>
                <a:t>opt</a:t>
              </a:r>
              <a:r>
                <a:rPr lang="fr-FR" sz="1400">
                  <a:latin typeface="Times" pitchFamily="18" charset="0"/>
                </a:rPr>
                <a:t>= 37°C, T</a:t>
              </a:r>
              <a:r>
                <a:rPr lang="fr-FR" sz="1600" baseline="-25000">
                  <a:latin typeface="Times" pitchFamily="18" charset="0"/>
                </a:rPr>
                <a:t>min</a:t>
              </a:r>
              <a:r>
                <a:rPr lang="fr-FR" sz="1400">
                  <a:latin typeface="Times" pitchFamily="18" charset="0"/>
                </a:rPr>
                <a:t>= 2°C</a:t>
              </a:r>
            </a:p>
            <a:p>
              <a:pPr eaLnBrk="0" hangingPunct="0">
                <a:lnSpc>
                  <a:spcPct val="125000"/>
                </a:lnSpc>
              </a:pPr>
              <a:r>
                <a:rPr lang="fr-FR" sz="1400">
                  <a:solidFill>
                    <a:srgbClr val="FF0000"/>
                  </a:solidFill>
                  <a:latin typeface="Times" pitchFamily="18" charset="0"/>
                </a:rPr>
                <a:t>T</a:t>
              </a:r>
              <a:r>
                <a:rPr lang="fr-FR" sz="1600" baseline="-25000">
                  <a:solidFill>
                    <a:srgbClr val="FF0000"/>
                  </a:solidFill>
                  <a:latin typeface="Times" pitchFamily="18" charset="0"/>
                </a:rPr>
                <a:t>1</a:t>
              </a:r>
              <a:r>
                <a:rPr lang="fr-FR" sz="1400">
                  <a:solidFill>
                    <a:srgbClr val="FF0000"/>
                  </a:solidFill>
                  <a:latin typeface="Times" pitchFamily="18" charset="0"/>
                </a:rPr>
                <a:t> </a:t>
              </a:r>
              <a:r>
                <a:rPr lang="fr-FR" sz="1400">
                  <a:latin typeface="Times" pitchFamily="18" charset="0"/>
                </a:rPr>
                <a:t>= 25°C,</a:t>
              </a:r>
              <a:r>
                <a:rPr lang="fr-FR" sz="1400">
                  <a:solidFill>
                    <a:srgbClr val="FF0000"/>
                  </a:solidFill>
                  <a:latin typeface="Times" pitchFamily="18" charset="0"/>
                </a:rPr>
                <a:t> </a:t>
              </a:r>
              <a:r>
                <a:rPr lang="fr-FR" sz="1400">
                  <a:solidFill>
                    <a:srgbClr val="0066FF"/>
                  </a:solidFill>
                  <a:latin typeface="Times" pitchFamily="18" charset="0"/>
                </a:rPr>
                <a:t>T</a:t>
              </a:r>
              <a:r>
                <a:rPr lang="fr-FR" sz="1600" baseline="-25000">
                  <a:solidFill>
                    <a:srgbClr val="0066FF"/>
                  </a:solidFill>
                  <a:latin typeface="Times" pitchFamily="18" charset="0"/>
                </a:rPr>
                <a:t>2</a:t>
              </a:r>
              <a:r>
                <a:rPr lang="fr-FR" sz="1400">
                  <a:solidFill>
                    <a:srgbClr val="FF0000"/>
                  </a:solidFill>
                  <a:latin typeface="Times" pitchFamily="18" charset="0"/>
                </a:rPr>
                <a:t> </a:t>
              </a:r>
              <a:r>
                <a:rPr lang="fr-FR" sz="1400">
                  <a:latin typeface="Times" pitchFamily="18" charset="0"/>
                </a:rPr>
                <a:t>=</a:t>
              </a:r>
              <a:r>
                <a:rPr lang="fr-FR" sz="1400">
                  <a:solidFill>
                    <a:srgbClr val="FF0000"/>
                  </a:solidFill>
                  <a:latin typeface="Times" pitchFamily="18" charset="0"/>
                </a:rPr>
                <a:t> </a:t>
              </a:r>
              <a:r>
                <a:rPr lang="fr-FR" sz="1400">
                  <a:latin typeface="Times" pitchFamily="18" charset="0"/>
                </a:rPr>
                <a:t>15°C</a:t>
              </a:r>
              <a:r>
                <a:rPr lang="fr-FR" sz="1400">
                  <a:solidFill>
                    <a:srgbClr val="FF0000"/>
                  </a:solidFill>
                  <a:latin typeface="Times" pitchFamily="18" charset="0"/>
                </a:rPr>
                <a:t> </a:t>
              </a:r>
            </a:p>
          </p:txBody>
        </p:sp>
        <p:sp>
          <p:nvSpPr>
            <p:cNvPr id="50236" name="Line 634"/>
            <p:cNvSpPr>
              <a:spLocks noChangeShapeType="1"/>
            </p:cNvSpPr>
            <p:nvPr/>
          </p:nvSpPr>
          <p:spPr bwMode="auto">
            <a:xfrm flipH="1" flipV="1">
              <a:off x="14172" y="17662"/>
              <a:ext cx="170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237" name="Rectangle 638"/>
            <p:cNvSpPr>
              <a:spLocks noChangeArrowheads="1"/>
            </p:cNvSpPr>
            <p:nvPr/>
          </p:nvSpPr>
          <p:spPr bwMode="auto">
            <a:xfrm>
              <a:off x="14428" y="15543"/>
              <a:ext cx="2289" cy="6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4937125"/>
              <a:r>
                <a:rPr lang="fr-FR" sz="1400" i="1">
                  <a:latin typeface="Times" pitchFamily="18" charset="0"/>
                </a:rPr>
                <a:t>x</a:t>
              </a:r>
              <a:r>
                <a:rPr lang="fr-FR" sz="1600" baseline="-25000">
                  <a:latin typeface="Times" pitchFamily="18" charset="0"/>
                </a:rPr>
                <a:t>max</a:t>
              </a:r>
              <a:r>
                <a:rPr lang="fr-FR" sz="1400">
                  <a:solidFill>
                    <a:srgbClr val="FF3300"/>
                  </a:solidFill>
                  <a:latin typeface="Times" pitchFamily="18" charset="0"/>
                </a:rPr>
                <a:t> </a:t>
              </a:r>
              <a:r>
                <a:rPr lang="fr-FR" sz="1400">
                  <a:latin typeface="Times" pitchFamily="18" charset="0"/>
                </a:rPr>
                <a:t>=</a:t>
              </a:r>
              <a:r>
                <a:rPr lang="fr-FR" sz="1400">
                  <a:solidFill>
                    <a:srgbClr val="FF3300"/>
                  </a:solidFill>
                  <a:latin typeface="Times" pitchFamily="18" charset="0"/>
                </a:rPr>
                <a:t> </a:t>
              </a:r>
              <a:r>
                <a:rPr lang="fr-FR" sz="1400" i="1">
                  <a:solidFill>
                    <a:srgbClr val="FF0000"/>
                  </a:solidFill>
                  <a:latin typeface="Times" pitchFamily="18" charset="0"/>
                </a:rPr>
                <a:t>x</a:t>
              </a:r>
              <a:r>
                <a:rPr lang="fr-FR" sz="1600" baseline="-25000">
                  <a:solidFill>
                    <a:srgbClr val="FF3300"/>
                  </a:solidFill>
                  <a:latin typeface="Times" pitchFamily="18" charset="0"/>
                </a:rPr>
                <a:t>max1</a:t>
              </a:r>
              <a:r>
                <a:rPr lang="fr-FR" sz="1400">
                  <a:solidFill>
                    <a:srgbClr val="FF3300"/>
                  </a:solidFill>
                  <a:latin typeface="Times" pitchFamily="18" charset="0"/>
                </a:rPr>
                <a:t> </a:t>
              </a:r>
              <a:r>
                <a:rPr lang="fr-FR" sz="1400">
                  <a:latin typeface="Times" pitchFamily="18" charset="0"/>
                </a:rPr>
                <a:t>=</a:t>
              </a:r>
              <a:r>
                <a:rPr lang="fr-FR" sz="1400">
                  <a:solidFill>
                    <a:srgbClr val="FF3300"/>
                  </a:solidFill>
                  <a:latin typeface="Times" pitchFamily="18" charset="0"/>
                </a:rPr>
                <a:t> </a:t>
              </a:r>
              <a:r>
                <a:rPr lang="fr-FR" sz="1400" i="1">
                  <a:solidFill>
                    <a:srgbClr val="0066FF"/>
                  </a:solidFill>
                  <a:latin typeface="Times" pitchFamily="18" charset="0"/>
                </a:rPr>
                <a:t>x</a:t>
              </a:r>
              <a:r>
                <a:rPr lang="fr-FR" sz="1600" baseline="-25000">
                  <a:solidFill>
                    <a:srgbClr val="0066FF"/>
                  </a:solidFill>
                  <a:latin typeface="Times" pitchFamily="18" charset="0"/>
                </a:rPr>
                <a:t>max2</a:t>
              </a:r>
            </a:p>
            <a:p>
              <a:pPr defTabSz="4937125"/>
              <a:r>
                <a:rPr lang="fr-FR" sz="1400" i="1">
                  <a:latin typeface="Times" pitchFamily="18" charset="0"/>
                </a:rPr>
                <a:t>x</a:t>
              </a:r>
              <a:r>
                <a:rPr lang="fr-FR" sz="1600" baseline="-25000">
                  <a:latin typeface="Times" pitchFamily="18" charset="0"/>
                </a:rPr>
                <a:t>0</a:t>
              </a:r>
              <a:r>
                <a:rPr lang="fr-FR" sz="1400">
                  <a:solidFill>
                    <a:srgbClr val="FF0000"/>
                  </a:solidFill>
                  <a:latin typeface="Times" pitchFamily="18" charset="0"/>
                </a:rPr>
                <a:t> </a:t>
              </a:r>
              <a:r>
                <a:rPr lang="fr-FR" sz="1400">
                  <a:latin typeface="Times" pitchFamily="18" charset="0"/>
                </a:rPr>
                <a:t>=</a:t>
              </a:r>
              <a:r>
                <a:rPr lang="fr-FR" sz="1400">
                  <a:solidFill>
                    <a:srgbClr val="FF0000"/>
                  </a:solidFill>
                  <a:latin typeface="Times" pitchFamily="18" charset="0"/>
                </a:rPr>
                <a:t> </a:t>
              </a:r>
              <a:r>
                <a:rPr lang="fr-FR" sz="1400" i="1">
                  <a:solidFill>
                    <a:srgbClr val="FF0000"/>
                  </a:solidFill>
                  <a:latin typeface="Times" pitchFamily="18" charset="0"/>
                </a:rPr>
                <a:t>x</a:t>
              </a:r>
              <a:r>
                <a:rPr lang="fr-FR" sz="1600" baseline="-25000">
                  <a:solidFill>
                    <a:srgbClr val="FF3300"/>
                  </a:solidFill>
                  <a:latin typeface="Times" pitchFamily="18" charset="0"/>
                </a:rPr>
                <a:t>01</a:t>
              </a:r>
              <a:r>
                <a:rPr lang="fr-FR" sz="1400">
                  <a:solidFill>
                    <a:srgbClr val="FF0000"/>
                  </a:solidFill>
                  <a:latin typeface="Times" pitchFamily="18" charset="0"/>
                </a:rPr>
                <a:t> </a:t>
              </a:r>
              <a:r>
                <a:rPr lang="fr-FR" sz="1400">
                  <a:latin typeface="Times" pitchFamily="18" charset="0"/>
                </a:rPr>
                <a:t>=</a:t>
              </a:r>
              <a:r>
                <a:rPr lang="fr-FR" sz="1400">
                  <a:solidFill>
                    <a:srgbClr val="FF0000"/>
                  </a:solidFill>
                  <a:latin typeface="Times" pitchFamily="18" charset="0"/>
                </a:rPr>
                <a:t> </a:t>
              </a:r>
              <a:r>
                <a:rPr lang="fr-FR" sz="1400" i="1">
                  <a:solidFill>
                    <a:srgbClr val="0066FF"/>
                  </a:solidFill>
                  <a:latin typeface="Times" pitchFamily="18" charset="0"/>
                </a:rPr>
                <a:t>x</a:t>
              </a:r>
              <a:r>
                <a:rPr lang="fr-FR" sz="1600" baseline="-25000">
                  <a:solidFill>
                    <a:srgbClr val="0066FF"/>
                  </a:solidFill>
                  <a:latin typeface="Times" pitchFamily="18" charset="0"/>
                </a:rPr>
                <a:t>02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9" name="Rectangle 3"/>
          <p:cNvSpPr>
            <a:spLocks noGrp="1" noChangeArrowheads="1"/>
          </p:cNvSpPr>
          <p:nvPr>
            <p:ph type="title"/>
          </p:nvPr>
        </p:nvSpPr>
        <p:spPr/>
        <p:txBody>
          <a:bodyPr lIns="77952" tIns="38976" rIns="77952" bIns="38976">
            <a:normAutofit/>
          </a:bodyPr>
          <a:lstStyle/>
          <a:p>
            <a:pPr defTabSz="1206500"/>
            <a:r>
              <a:rPr lang="en-US" dirty="0" smtClean="0"/>
              <a:t>Secondary Growth models</a:t>
            </a:r>
          </a:p>
        </p:txBody>
      </p:sp>
      <p:sp>
        <p:nvSpPr>
          <p:cNvPr id="110" name="Espace réservé du texte 109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8077200" cy="383704"/>
          </a:xfrm>
        </p:spPr>
        <p:txBody>
          <a:bodyPr>
            <a:normAutofit lnSpcReduction="10000"/>
          </a:bodyPr>
          <a:lstStyle/>
          <a:p>
            <a:r>
              <a:rPr lang="en-US" sz="2000" smtClean="0"/>
              <a:t>Environmental Factors</a:t>
            </a:r>
            <a:endParaRPr lang="en-US" sz="2000"/>
          </a:p>
        </p:txBody>
      </p:sp>
      <p:sp>
        <p:nvSpPr>
          <p:cNvPr id="132098" name="Rectangle 2"/>
          <p:cNvSpPr>
            <a:spLocks noChangeArrowheads="1"/>
          </p:cNvSpPr>
          <p:nvPr/>
        </p:nvSpPr>
        <p:spPr bwMode="auto">
          <a:xfrm>
            <a:off x="684213" y="2133600"/>
            <a:ext cx="7942262" cy="44704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latin typeface="+mn-lt"/>
              <a:cs typeface="+mn-cs"/>
            </a:endParaRPr>
          </a:p>
        </p:txBody>
      </p:sp>
      <p:sp>
        <p:nvSpPr>
          <p:cNvPr id="132100" name="Rectangle 4"/>
          <p:cNvSpPr>
            <a:spLocks noChangeArrowheads="1"/>
          </p:cNvSpPr>
          <p:nvPr/>
        </p:nvSpPr>
        <p:spPr bwMode="auto">
          <a:xfrm>
            <a:off x="1919205" y="1357298"/>
            <a:ext cx="2724233" cy="427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58464" tIns="28719" rIns="58464" bIns="28719">
            <a:spAutoFit/>
          </a:bodyPr>
          <a:lstStyle/>
          <a:p>
            <a:pPr defTabSz="590550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"</a:t>
            </a:r>
            <a:r>
              <a:rPr lang="fr-FR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CARDINAL Model"</a:t>
            </a:r>
            <a:endParaRPr lang="fr-FR" sz="2400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Arial" charset="0"/>
            </a:endParaRPr>
          </a:p>
        </p:txBody>
      </p:sp>
      <p:sp>
        <p:nvSpPr>
          <p:cNvPr id="132101" name="Rectangle 5"/>
          <p:cNvSpPr>
            <a:spLocks noChangeArrowheads="1"/>
          </p:cNvSpPr>
          <p:nvPr/>
        </p:nvSpPr>
        <p:spPr bwMode="auto">
          <a:xfrm>
            <a:off x="931863" y="3997325"/>
            <a:ext cx="882650" cy="3159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18979" tIns="59490" rIns="118979" bIns="59490">
            <a:spAutoFit/>
          </a:bodyPr>
          <a:lstStyle/>
          <a:p>
            <a:pPr defTabSz="2363788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300" b="1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ymbol" pitchFamily="18" charset="2"/>
                <a:cs typeface="+mn-cs"/>
              </a:rPr>
              <a:t></a:t>
            </a:r>
            <a:r>
              <a:rPr lang="fr-FR" sz="1300" b="1" baseline="-25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rPr>
              <a:t>max</a:t>
            </a:r>
            <a:r>
              <a:rPr lang="fr-FR" sz="13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rPr>
              <a:t> (h</a:t>
            </a:r>
            <a:r>
              <a:rPr lang="fr-FR" sz="1300" b="1" baseline="30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rPr>
              <a:t>-1</a:t>
            </a:r>
            <a:r>
              <a:rPr lang="fr-FR" sz="13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rPr>
              <a:t>)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547813" y="1916113"/>
            <a:ext cx="6611937" cy="4243387"/>
            <a:chOff x="1587" y="2119"/>
            <a:chExt cx="6594" cy="4010"/>
          </a:xfrm>
        </p:grpSpPr>
        <p:sp>
          <p:nvSpPr>
            <p:cNvPr id="55306" name="Freeform 7"/>
            <p:cNvSpPr>
              <a:spLocks/>
            </p:cNvSpPr>
            <p:nvPr/>
          </p:nvSpPr>
          <p:spPr bwMode="auto">
            <a:xfrm>
              <a:off x="1991" y="2273"/>
              <a:ext cx="2801" cy="3387"/>
            </a:xfrm>
            <a:custGeom>
              <a:avLst/>
              <a:gdLst>
                <a:gd name="T0" fmla="*/ 0 w 2801"/>
                <a:gd name="T1" fmla="*/ 3386 h 3387"/>
                <a:gd name="T2" fmla="*/ 2800 w 2801"/>
                <a:gd name="T3" fmla="*/ 3386 h 3387"/>
                <a:gd name="T4" fmla="*/ 2800 w 2801"/>
                <a:gd name="T5" fmla="*/ 0 h 3387"/>
                <a:gd name="T6" fmla="*/ 0 60000 65536"/>
                <a:gd name="T7" fmla="*/ 0 60000 65536"/>
                <a:gd name="T8" fmla="*/ 0 60000 65536"/>
                <a:gd name="T9" fmla="*/ 0 w 2801"/>
                <a:gd name="T10" fmla="*/ 0 h 3387"/>
                <a:gd name="T11" fmla="*/ 2801 w 2801"/>
                <a:gd name="T12" fmla="*/ 3387 h 338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01" h="3387">
                  <a:moveTo>
                    <a:pt x="0" y="3386"/>
                  </a:moveTo>
                  <a:lnTo>
                    <a:pt x="2800" y="3386"/>
                  </a:lnTo>
                  <a:lnTo>
                    <a:pt x="2800" y="0"/>
                  </a:lnTo>
                </a:path>
              </a:pathLst>
            </a:custGeom>
            <a:noFill/>
            <a:ln w="12700" cap="rnd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latin typeface="Gill Sans MT" pitchFamily="34" charset="0"/>
              </a:endParaRPr>
            </a:p>
          </p:txBody>
        </p:sp>
        <p:sp>
          <p:nvSpPr>
            <p:cNvPr id="55307" name="Line 8"/>
            <p:cNvSpPr>
              <a:spLocks noChangeShapeType="1"/>
            </p:cNvSpPr>
            <p:nvPr/>
          </p:nvSpPr>
          <p:spPr bwMode="auto">
            <a:xfrm>
              <a:off x="1995" y="2281"/>
              <a:ext cx="2792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08" name="Line 9"/>
            <p:cNvSpPr>
              <a:spLocks noChangeShapeType="1"/>
            </p:cNvSpPr>
            <p:nvPr/>
          </p:nvSpPr>
          <p:spPr bwMode="auto">
            <a:xfrm flipV="1">
              <a:off x="1991" y="2281"/>
              <a:ext cx="0" cy="3376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09" name="Line 10"/>
            <p:cNvSpPr>
              <a:spLocks noChangeShapeType="1"/>
            </p:cNvSpPr>
            <p:nvPr/>
          </p:nvSpPr>
          <p:spPr bwMode="auto">
            <a:xfrm flipV="1">
              <a:off x="1991" y="2281"/>
              <a:ext cx="0" cy="3376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10" name="Line 11"/>
            <p:cNvSpPr>
              <a:spLocks noChangeShapeType="1"/>
            </p:cNvSpPr>
            <p:nvPr/>
          </p:nvSpPr>
          <p:spPr bwMode="auto">
            <a:xfrm flipV="1">
              <a:off x="1991" y="5625"/>
              <a:ext cx="0" cy="32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11" name="Line 12"/>
            <p:cNvSpPr>
              <a:spLocks noChangeShapeType="1"/>
            </p:cNvSpPr>
            <p:nvPr/>
          </p:nvSpPr>
          <p:spPr bwMode="auto">
            <a:xfrm>
              <a:off x="1999" y="2277"/>
              <a:ext cx="0" cy="24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109" name="Rectangle 13"/>
            <p:cNvSpPr>
              <a:spLocks noChangeArrowheads="1"/>
            </p:cNvSpPr>
            <p:nvPr/>
          </p:nvSpPr>
          <p:spPr bwMode="auto">
            <a:xfrm>
              <a:off x="1828" y="5638"/>
              <a:ext cx="320" cy="2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18979" tIns="59490" rIns="118979" bIns="59490">
              <a:spAutoFit/>
            </a:bodyPr>
            <a:lstStyle/>
            <a:p>
              <a:pPr defTabSz="2363788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3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0</a:t>
              </a:r>
            </a:p>
          </p:txBody>
        </p:sp>
        <p:sp>
          <p:nvSpPr>
            <p:cNvPr id="55313" name="Line 14"/>
            <p:cNvSpPr>
              <a:spLocks noChangeShapeType="1"/>
            </p:cNvSpPr>
            <p:nvPr/>
          </p:nvSpPr>
          <p:spPr bwMode="auto">
            <a:xfrm flipV="1">
              <a:off x="2551" y="5625"/>
              <a:ext cx="0" cy="32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14" name="Line 15"/>
            <p:cNvSpPr>
              <a:spLocks noChangeShapeType="1"/>
            </p:cNvSpPr>
            <p:nvPr/>
          </p:nvSpPr>
          <p:spPr bwMode="auto">
            <a:xfrm>
              <a:off x="2559" y="2277"/>
              <a:ext cx="0" cy="24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112" name="Rectangle 16"/>
            <p:cNvSpPr>
              <a:spLocks noChangeArrowheads="1"/>
            </p:cNvSpPr>
            <p:nvPr/>
          </p:nvSpPr>
          <p:spPr bwMode="auto">
            <a:xfrm>
              <a:off x="2339" y="5638"/>
              <a:ext cx="402" cy="2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18979" tIns="59490" rIns="118979" bIns="59490">
              <a:spAutoFit/>
            </a:bodyPr>
            <a:lstStyle/>
            <a:p>
              <a:pPr defTabSz="2363788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3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10</a:t>
              </a:r>
            </a:p>
          </p:txBody>
        </p:sp>
        <p:sp>
          <p:nvSpPr>
            <p:cNvPr id="55316" name="Line 17"/>
            <p:cNvSpPr>
              <a:spLocks noChangeShapeType="1"/>
            </p:cNvSpPr>
            <p:nvPr/>
          </p:nvSpPr>
          <p:spPr bwMode="auto">
            <a:xfrm flipV="1">
              <a:off x="3111" y="5625"/>
              <a:ext cx="0" cy="32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17" name="Line 18"/>
            <p:cNvSpPr>
              <a:spLocks noChangeShapeType="1"/>
            </p:cNvSpPr>
            <p:nvPr/>
          </p:nvSpPr>
          <p:spPr bwMode="auto">
            <a:xfrm>
              <a:off x="3119" y="2277"/>
              <a:ext cx="0" cy="24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115" name="Rectangle 19"/>
            <p:cNvSpPr>
              <a:spLocks noChangeArrowheads="1"/>
            </p:cNvSpPr>
            <p:nvPr/>
          </p:nvSpPr>
          <p:spPr bwMode="auto">
            <a:xfrm>
              <a:off x="2899" y="5638"/>
              <a:ext cx="402" cy="2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18979" tIns="59490" rIns="118979" bIns="59490">
              <a:spAutoFit/>
            </a:bodyPr>
            <a:lstStyle/>
            <a:p>
              <a:pPr defTabSz="2363788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3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20</a:t>
              </a:r>
            </a:p>
          </p:txBody>
        </p:sp>
        <p:sp>
          <p:nvSpPr>
            <p:cNvPr id="55319" name="Line 20"/>
            <p:cNvSpPr>
              <a:spLocks noChangeShapeType="1"/>
            </p:cNvSpPr>
            <p:nvPr/>
          </p:nvSpPr>
          <p:spPr bwMode="auto">
            <a:xfrm flipV="1">
              <a:off x="3671" y="5625"/>
              <a:ext cx="0" cy="32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20" name="Line 21"/>
            <p:cNvSpPr>
              <a:spLocks noChangeShapeType="1"/>
            </p:cNvSpPr>
            <p:nvPr/>
          </p:nvSpPr>
          <p:spPr bwMode="auto">
            <a:xfrm>
              <a:off x="3679" y="2277"/>
              <a:ext cx="0" cy="24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118" name="Rectangle 22"/>
            <p:cNvSpPr>
              <a:spLocks noChangeArrowheads="1"/>
            </p:cNvSpPr>
            <p:nvPr/>
          </p:nvSpPr>
          <p:spPr bwMode="auto">
            <a:xfrm>
              <a:off x="3458" y="5638"/>
              <a:ext cx="402" cy="2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18979" tIns="59490" rIns="118979" bIns="59490">
              <a:spAutoFit/>
            </a:bodyPr>
            <a:lstStyle/>
            <a:p>
              <a:pPr defTabSz="2363788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3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30</a:t>
              </a:r>
            </a:p>
          </p:txBody>
        </p:sp>
        <p:sp>
          <p:nvSpPr>
            <p:cNvPr id="55322" name="Line 23"/>
            <p:cNvSpPr>
              <a:spLocks noChangeShapeType="1"/>
            </p:cNvSpPr>
            <p:nvPr/>
          </p:nvSpPr>
          <p:spPr bwMode="auto">
            <a:xfrm flipV="1">
              <a:off x="4231" y="5625"/>
              <a:ext cx="0" cy="32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23" name="Line 24"/>
            <p:cNvSpPr>
              <a:spLocks noChangeShapeType="1"/>
            </p:cNvSpPr>
            <p:nvPr/>
          </p:nvSpPr>
          <p:spPr bwMode="auto">
            <a:xfrm>
              <a:off x="4239" y="2277"/>
              <a:ext cx="0" cy="24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121" name="Rectangle 25"/>
            <p:cNvSpPr>
              <a:spLocks noChangeArrowheads="1"/>
            </p:cNvSpPr>
            <p:nvPr/>
          </p:nvSpPr>
          <p:spPr bwMode="auto">
            <a:xfrm>
              <a:off x="4019" y="5638"/>
              <a:ext cx="402" cy="2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18979" tIns="59490" rIns="118979" bIns="59490">
              <a:spAutoFit/>
            </a:bodyPr>
            <a:lstStyle/>
            <a:p>
              <a:pPr defTabSz="2363788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3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40</a:t>
              </a:r>
            </a:p>
          </p:txBody>
        </p:sp>
        <p:sp>
          <p:nvSpPr>
            <p:cNvPr id="55325" name="Line 26"/>
            <p:cNvSpPr>
              <a:spLocks noChangeShapeType="1"/>
            </p:cNvSpPr>
            <p:nvPr/>
          </p:nvSpPr>
          <p:spPr bwMode="auto">
            <a:xfrm flipV="1">
              <a:off x="4791" y="5625"/>
              <a:ext cx="0" cy="32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26" name="Line 27"/>
            <p:cNvSpPr>
              <a:spLocks noChangeShapeType="1"/>
            </p:cNvSpPr>
            <p:nvPr/>
          </p:nvSpPr>
          <p:spPr bwMode="auto">
            <a:xfrm>
              <a:off x="4799" y="2277"/>
              <a:ext cx="0" cy="24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124" name="Rectangle 28"/>
            <p:cNvSpPr>
              <a:spLocks noChangeArrowheads="1"/>
            </p:cNvSpPr>
            <p:nvPr/>
          </p:nvSpPr>
          <p:spPr bwMode="auto">
            <a:xfrm>
              <a:off x="4579" y="5638"/>
              <a:ext cx="402" cy="2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18979" tIns="59490" rIns="118979" bIns="59490">
              <a:spAutoFit/>
            </a:bodyPr>
            <a:lstStyle/>
            <a:p>
              <a:pPr defTabSz="2363788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3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50</a:t>
              </a:r>
            </a:p>
          </p:txBody>
        </p:sp>
        <p:sp>
          <p:nvSpPr>
            <p:cNvPr id="55328" name="Line 29"/>
            <p:cNvSpPr>
              <a:spLocks noChangeShapeType="1"/>
            </p:cNvSpPr>
            <p:nvPr/>
          </p:nvSpPr>
          <p:spPr bwMode="auto">
            <a:xfrm>
              <a:off x="1995" y="5657"/>
              <a:ext cx="24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29" name="Line 30"/>
            <p:cNvSpPr>
              <a:spLocks noChangeShapeType="1"/>
            </p:cNvSpPr>
            <p:nvPr/>
          </p:nvSpPr>
          <p:spPr bwMode="auto">
            <a:xfrm flipH="1">
              <a:off x="4759" y="5657"/>
              <a:ext cx="32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127" name="Rectangle 31"/>
            <p:cNvSpPr>
              <a:spLocks noChangeArrowheads="1"/>
            </p:cNvSpPr>
            <p:nvPr/>
          </p:nvSpPr>
          <p:spPr bwMode="auto">
            <a:xfrm>
              <a:off x="1731" y="5494"/>
              <a:ext cx="320" cy="2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18979" tIns="59490" rIns="118979" bIns="59490">
              <a:spAutoFit/>
            </a:bodyPr>
            <a:lstStyle/>
            <a:p>
              <a:pPr defTabSz="2363788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3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0</a:t>
              </a:r>
            </a:p>
          </p:txBody>
        </p:sp>
        <p:sp>
          <p:nvSpPr>
            <p:cNvPr id="55331" name="Line 32"/>
            <p:cNvSpPr>
              <a:spLocks noChangeShapeType="1"/>
            </p:cNvSpPr>
            <p:nvPr/>
          </p:nvSpPr>
          <p:spPr bwMode="auto">
            <a:xfrm>
              <a:off x="1995" y="5177"/>
              <a:ext cx="24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32" name="Line 33"/>
            <p:cNvSpPr>
              <a:spLocks noChangeShapeType="1"/>
            </p:cNvSpPr>
            <p:nvPr/>
          </p:nvSpPr>
          <p:spPr bwMode="auto">
            <a:xfrm flipH="1">
              <a:off x="4759" y="5177"/>
              <a:ext cx="32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130" name="Rectangle 34"/>
            <p:cNvSpPr>
              <a:spLocks noChangeArrowheads="1"/>
            </p:cNvSpPr>
            <p:nvPr/>
          </p:nvSpPr>
          <p:spPr bwMode="auto">
            <a:xfrm>
              <a:off x="1587" y="5014"/>
              <a:ext cx="443" cy="2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18979" tIns="59490" rIns="118979" bIns="59490">
              <a:spAutoFit/>
            </a:bodyPr>
            <a:lstStyle/>
            <a:p>
              <a:pPr defTabSz="2363788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3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0.2</a:t>
              </a:r>
            </a:p>
          </p:txBody>
        </p:sp>
        <p:sp>
          <p:nvSpPr>
            <p:cNvPr id="55334" name="Line 35"/>
            <p:cNvSpPr>
              <a:spLocks noChangeShapeType="1"/>
            </p:cNvSpPr>
            <p:nvPr/>
          </p:nvSpPr>
          <p:spPr bwMode="auto">
            <a:xfrm>
              <a:off x="1995" y="4697"/>
              <a:ext cx="24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35" name="Line 36"/>
            <p:cNvSpPr>
              <a:spLocks noChangeShapeType="1"/>
            </p:cNvSpPr>
            <p:nvPr/>
          </p:nvSpPr>
          <p:spPr bwMode="auto">
            <a:xfrm flipH="1">
              <a:off x="4759" y="4697"/>
              <a:ext cx="32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133" name="Rectangle 37"/>
            <p:cNvSpPr>
              <a:spLocks noChangeArrowheads="1"/>
            </p:cNvSpPr>
            <p:nvPr/>
          </p:nvSpPr>
          <p:spPr bwMode="auto">
            <a:xfrm>
              <a:off x="1587" y="4534"/>
              <a:ext cx="443" cy="2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18979" tIns="59490" rIns="118979" bIns="59490">
              <a:spAutoFit/>
            </a:bodyPr>
            <a:lstStyle/>
            <a:p>
              <a:pPr defTabSz="2363788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3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0.4</a:t>
              </a:r>
            </a:p>
          </p:txBody>
        </p:sp>
        <p:sp>
          <p:nvSpPr>
            <p:cNvPr id="55337" name="Line 38"/>
            <p:cNvSpPr>
              <a:spLocks noChangeShapeType="1"/>
            </p:cNvSpPr>
            <p:nvPr/>
          </p:nvSpPr>
          <p:spPr bwMode="auto">
            <a:xfrm>
              <a:off x="1995" y="4217"/>
              <a:ext cx="24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38" name="Line 39"/>
            <p:cNvSpPr>
              <a:spLocks noChangeShapeType="1"/>
            </p:cNvSpPr>
            <p:nvPr/>
          </p:nvSpPr>
          <p:spPr bwMode="auto">
            <a:xfrm flipH="1">
              <a:off x="4759" y="4217"/>
              <a:ext cx="32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136" name="Rectangle 40"/>
            <p:cNvSpPr>
              <a:spLocks noChangeArrowheads="1"/>
            </p:cNvSpPr>
            <p:nvPr/>
          </p:nvSpPr>
          <p:spPr bwMode="auto">
            <a:xfrm>
              <a:off x="1587" y="4056"/>
              <a:ext cx="443" cy="2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18979" tIns="59490" rIns="118979" bIns="59490">
              <a:spAutoFit/>
            </a:bodyPr>
            <a:lstStyle/>
            <a:p>
              <a:pPr defTabSz="2363788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3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0.6</a:t>
              </a:r>
            </a:p>
          </p:txBody>
        </p:sp>
        <p:sp>
          <p:nvSpPr>
            <p:cNvPr id="55340" name="Line 41"/>
            <p:cNvSpPr>
              <a:spLocks noChangeShapeType="1"/>
            </p:cNvSpPr>
            <p:nvPr/>
          </p:nvSpPr>
          <p:spPr bwMode="auto">
            <a:xfrm>
              <a:off x="1995" y="3721"/>
              <a:ext cx="24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41" name="Line 42"/>
            <p:cNvSpPr>
              <a:spLocks noChangeShapeType="1"/>
            </p:cNvSpPr>
            <p:nvPr/>
          </p:nvSpPr>
          <p:spPr bwMode="auto">
            <a:xfrm flipH="1">
              <a:off x="4759" y="3721"/>
              <a:ext cx="32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139" name="Rectangle 43"/>
            <p:cNvSpPr>
              <a:spLocks noChangeArrowheads="1"/>
            </p:cNvSpPr>
            <p:nvPr/>
          </p:nvSpPr>
          <p:spPr bwMode="auto">
            <a:xfrm>
              <a:off x="1587" y="3559"/>
              <a:ext cx="443" cy="2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18979" tIns="59490" rIns="118979" bIns="59490">
              <a:spAutoFit/>
            </a:bodyPr>
            <a:lstStyle/>
            <a:p>
              <a:pPr defTabSz="2363788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3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0.8</a:t>
              </a:r>
            </a:p>
          </p:txBody>
        </p:sp>
        <p:sp>
          <p:nvSpPr>
            <p:cNvPr id="55343" name="Line 44"/>
            <p:cNvSpPr>
              <a:spLocks noChangeShapeType="1"/>
            </p:cNvSpPr>
            <p:nvPr/>
          </p:nvSpPr>
          <p:spPr bwMode="auto">
            <a:xfrm>
              <a:off x="1995" y="3241"/>
              <a:ext cx="24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44" name="Line 45"/>
            <p:cNvSpPr>
              <a:spLocks noChangeShapeType="1"/>
            </p:cNvSpPr>
            <p:nvPr/>
          </p:nvSpPr>
          <p:spPr bwMode="auto">
            <a:xfrm flipH="1">
              <a:off x="4759" y="3241"/>
              <a:ext cx="32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142" name="Rectangle 46"/>
            <p:cNvSpPr>
              <a:spLocks noChangeArrowheads="1"/>
            </p:cNvSpPr>
            <p:nvPr/>
          </p:nvSpPr>
          <p:spPr bwMode="auto">
            <a:xfrm>
              <a:off x="1731" y="3079"/>
              <a:ext cx="320" cy="2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18979" tIns="59490" rIns="118979" bIns="59490">
              <a:spAutoFit/>
            </a:bodyPr>
            <a:lstStyle/>
            <a:p>
              <a:pPr defTabSz="2363788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3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1</a:t>
              </a:r>
            </a:p>
          </p:txBody>
        </p:sp>
        <p:sp>
          <p:nvSpPr>
            <p:cNvPr id="55346" name="Line 47"/>
            <p:cNvSpPr>
              <a:spLocks noChangeShapeType="1"/>
            </p:cNvSpPr>
            <p:nvPr/>
          </p:nvSpPr>
          <p:spPr bwMode="auto">
            <a:xfrm>
              <a:off x="1995" y="2761"/>
              <a:ext cx="24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47" name="Line 48"/>
            <p:cNvSpPr>
              <a:spLocks noChangeShapeType="1"/>
            </p:cNvSpPr>
            <p:nvPr/>
          </p:nvSpPr>
          <p:spPr bwMode="auto">
            <a:xfrm flipH="1">
              <a:off x="4759" y="2761"/>
              <a:ext cx="32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145" name="Rectangle 49"/>
            <p:cNvSpPr>
              <a:spLocks noChangeArrowheads="1"/>
            </p:cNvSpPr>
            <p:nvPr/>
          </p:nvSpPr>
          <p:spPr bwMode="auto">
            <a:xfrm>
              <a:off x="1587" y="2599"/>
              <a:ext cx="443" cy="2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18979" tIns="59490" rIns="118979" bIns="59490">
              <a:spAutoFit/>
            </a:bodyPr>
            <a:lstStyle/>
            <a:p>
              <a:pPr defTabSz="2363788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3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1.2</a:t>
              </a:r>
            </a:p>
          </p:txBody>
        </p:sp>
        <p:sp>
          <p:nvSpPr>
            <p:cNvPr id="55349" name="Line 50"/>
            <p:cNvSpPr>
              <a:spLocks noChangeShapeType="1"/>
            </p:cNvSpPr>
            <p:nvPr/>
          </p:nvSpPr>
          <p:spPr bwMode="auto">
            <a:xfrm>
              <a:off x="1995" y="2281"/>
              <a:ext cx="24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50" name="Line 51"/>
            <p:cNvSpPr>
              <a:spLocks noChangeShapeType="1"/>
            </p:cNvSpPr>
            <p:nvPr/>
          </p:nvSpPr>
          <p:spPr bwMode="auto">
            <a:xfrm flipH="1">
              <a:off x="4759" y="2281"/>
              <a:ext cx="32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148" name="Rectangle 52"/>
            <p:cNvSpPr>
              <a:spLocks noChangeArrowheads="1"/>
            </p:cNvSpPr>
            <p:nvPr/>
          </p:nvSpPr>
          <p:spPr bwMode="auto">
            <a:xfrm>
              <a:off x="1587" y="2119"/>
              <a:ext cx="443" cy="2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18979" tIns="59490" rIns="118979" bIns="59490">
              <a:spAutoFit/>
            </a:bodyPr>
            <a:lstStyle/>
            <a:p>
              <a:pPr defTabSz="2363788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3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1.4</a:t>
              </a:r>
            </a:p>
          </p:txBody>
        </p:sp>
        <p:sp>
          <p:nvSpPr>
            <p:cNvPr id="55352" name="Line 53"/>
            <p:cNvSpPr>
              <a:spLocks noChangeShapeType="1"/>
            </p:cNvSpPr>
            <p:nvPr/>
          </p:nvSpPr>
          <p:spPr bwMode="auto">
            <a:xfrm>
              <a:off x="1995" y="2281"/>
              <a:ext cx="2792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53" name="Line 54"/>
            <p:cNvSpPr>
              <a:spLocks noChangeShapeType="1"/>
            </p:cNvSpPr>
            <p:nvPr/>
          </p:nvSpPr>
          <p:spPr bwMode="auto">
            <a:xfrm flipV="1">
              <a:off x="1991" y="2281"/>
              <a:ext cx="0" cy="3376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54" name="Freeform 55"/>
            <p:cNvSpPr>
              <a:spLocks/>
            </p:cNvSpPr>
            <p:nvPr/>
          </p:nvSpPr>
          <p:spPr bwMode="auto">
            <a:xfrm>
              <a:off x="1991" y="2753"/>
              <a:ext cx="2433" cy="2897"/>
            </a:xfrm>
            <a:custGeom>
              <a:avLst/>
              <a:gdLst>
                <a:gd name="T0" fmla="*/ 48 w 2433"/>
                <a:gd name="T1" fmla="*/ 2896 h 2897"/>
                <a:gd name="T2" fmla="*/ 112 w 2433"/>
                <a:gd name="T3" fmla="*/ 2896 h 2897"/>
                <a:gd name="T4" fmla="*/ 176 w 2433"/>
                <a:gd name="T5" fmla="*/ 2896 h 2897"/>
                <a:gd name="T6" fmla="*/ 240 w 2433"/>
                <a:gd name="T7" fmla="*/ 2880 h 2897"/>
                <a:gd name="T8" fmla="*/ 304 w 2433"/>
                <a:gd name="T9" fmla="*/ 2848 h 2897"/>
                <a:gd name="T10" fmla="*/ 368 w 2433"/>
                <a:gd name="T11" fmla="*/ 2816 h 2897"/>
                <a:gd name="T12" fmla="*/ 432 w 2433"/>
                <a:gd name="T13" fmla="*/ 2768 h 2897"/>
                <a:gd name="T14" fmla="*/ 496 w 2433"/>
                <a:gd name="T15" fmla="*/ 2720 h 2897"/>
                <a:gd name="T16" fmla="*/ 560 w 2433"/>
                <a:gd name="T17" fmla="*/ 2656 h 2897"/>
                <a:gd name="T18" fmla="*/ 624 w 2433"/>
                <a:gd name="T19" fmla="*/ 2592 h 2897"/>
                <a:gd name="T20" fmla="*/ 688 w 2433"/>
                <a:gd name="T21" fmla="*/ 2528 h 2897"/>
                <a:gd name="T22" fmla="*/ 736 w 2433"/>
                <a:gd name="T23" fmla="*/ 2464 h 2897"/>
                <a:gd name="T24" fmla="*/ 768 w 2433"/>
                <a:gd name="T25" fmla="*/ 2400 h 2897"/>
                <a:gd name="T26" fmla="*/ 816 w 2433"/>
                <a:gd name="T27" fmla="*/ 2336 h 2897"/>
                <a:gd name="T28" fmla="*/ 864 w 2433"/>
                <a:gd name="T29" fmla="*/ 2272 h 2897"/>
                <a:gd name="T30" fmla="*/ 896 w 2433"/>
                <a:gd name="T31" fmla="*/ 2208 h 2897"/>
                <a:gd name="T32" fmla="*/ 928 w 2433"/>
                <a:gd name="T33" fmla="*/ 2144 h 2897"/>
                <a:gd name="T34" fmla="*/ 976 w 2433"/>
                <a:gd name="T35" fmla="*/ 2080 h 2897"/>
                <a:gd name="T36" fmla="*/ 1008 w 2433"/>
                <a:gd name="T37" fmla="*/ 2016 h 2897"/>
                <a:gd name="T38" fmla="*/ 1040 w 2433"/>
                <a:gd name="T39" fmla="*/ 1952 h 2897"/>
                <a:gd name="T40" fmla="*/ 1072 w 2433"/>
                <a:gd name="T41" fmla="*/ 1888 h 2897"/>
                <a:gd name="T42" fmla="*/ 1104 w 2433"/>
                <a:gd name="T43" fmla="*/ 1824 h 2897"/>
                <a:gd name="T44" fmla="*/ 1136 w 2433"/>
                <a:gd name="T45" fmla="*/ 1760 h 2897"/>
                <a:gd name="T46" fmla="*/ 1168 w 2433"/>
                <a:gd name="T47" fmla="*/ 1696 h 2897"/>
                <a:gd name="T48" fmla="*/ 1200 w 2433"/>
                <a:gd name="T49" fmla="*/ 1632 h 2897"/>
                <a:gd name="T50" fmla="*/ 1232 w 2433"/>
                <a:gd name="T51" fmla="*/ 1568 h 2897"/>
                <a:gd name="T52" fmla="*/ 1248 w 2433"/>
                <a:gd name="T53" fmla="*/ 1504 h 2897"/>
                <a:gd name="T54" fmla="*/ 1280 w 2433"/>
                <a:gd name="T55" fmla="*/ 1440 h 2897"/>
                <a:gd name="T56" fmla="*/ 1312 w 2433"/>
                <a:gd name="T57" fmla="*/ 1376 h 2897"/>
                <a:gd name="T58" fmla="*/ 1344 w 2433"/>
                <a:gd name="T59" fmla="*/ 1312 h 2897"/>
                <a:gd name="T60" fmla="*/ 1360 w 2433"/>
                <a:gd name="T61" fmla="*/ 1248 h 2897"/>
                <a:gd name="T62" fmla="*/ 1392 w 2433"/>
                <a:gd name="T63" fmla="*/ 1184 h 2897"/>
                <a:gd name="T64" fmla="*/ 1424 w 2433"/>
                <a:gd name="T65" fmla="*/ 1120 h 2897"/>
                <a:gd name="T66" fmla="*/ 1456 w 2433"/>
                <a:gd name="T67" fmla="*/ 1056 h 2897"/>
                <a:gd name="T68" fmla="*/ 1472 w 2433"/>
                <a:gd name="T69" fmla="*/ 992 h 2897"/>
                <a:gd name="T70" fmla="*/ 1504 w 2433"/>
                <a:gd name="T71" fmla="*/ 928 h 2897"/>
                <a:gd name="T72" fmla="*/ 1536 w 2433"/>
                <a:gd name="T73" fmla="*/ 864 h 2897"/>
                <a:gd name="T74" fmla="*/ 1568 w 2433"/>
                <a:gd name="T75" fmla="*/ 800 h 2897"/>
                <a:gd name="T76" fmla="*/ 1584 w 2433"/>
                <a:gd name="T77" fmla="*/ 736 h 2897"/>
                <a:gd name="T78" fmla="*/ 1616 w 2433"/>
                <a:gd name="T79" fmla="*/ 672 h 2897"/>
                <a:gd name="T80" fmla="*/ 1648 w 2433"/>
                <a:gd name="T81" fmla="*/ 608 h 2897"/>
                <a:gd name="T82" fmla="*/ 1680 w 2433"/>
                <a:gd name="T83" fmla="*/ 544 h 2897"/>
                <a:gd name="T84" fmla="*/ 1712 w 2433"/>
                <a:gd name="T85" fmla="*/ 480 h 2897"/>
                <a:gd name="T86" fmla="*/ 1744 w 2433"/>
                <a:gd name="T87" fmla="*/ 416 h 2897"/>
                <a:gd name="T88" fmla="*/ 1776 w 2433"/>
                <a:gd name="T89" fmla="*/ 352 h 2897"/>
                <a:gd name="T90" fmla="*/ 1808 w 2433"/>
                <a:gd name="T91" fmla="*/ 288 h 2897"/>
                <a:gd name="T92" fmla="*/ 1856 w 2433"/>
                <a:gd name="T93" fmla="*/ 224 h 2897"/>
                <a:gd name="T94" fmla="*/ 1888 w 2433"/>
                <a:gd name="T95" fmla="*/ 160 h 2897"/>
                <a:gd name="T96" fmla="*/ 1936 w 2433"/>
                <a:gd name="T97" fmla="*/ 96 h 2897"/>
                <a:gd name="T98" fmla="*/ 2000 w 2433"/>
                <a:gd name="T99" fmla="*/ 32 h 2897"/>
                <a:gd name="T100" fmla="*/ 2064 w 2433"/>
                <a:gd name="T101" fmla="*/ 0 h 2897"/>
                <a:gd name="T102" fmla="*/ 2128 w 2433"/>
                <a:gd name="T103" fmla="*/ 32 h 2897"/>
                <a:gd name="T104" fmla="*/ 2192 w 2433"/>
                <a:gd name="T105" fmla="*/ 96 h 2897"/>
                <a:gd name="T106" fmla="*/ 2224 w 2433"/>
                <a:gd name="T107" fmla="*/ 160 h 2897"/>
                <a:gd name="T108" fmla="*/ 2240 w 2433"/>
                <a:gd name="T109" fmla="*/ 224 h 2897"/>
                <a:gd name="T110" fmla="*/ 2256 w 2433"/>
                <a:gd name="T111" fmla="*/ 288 h 2897"/>
                <a:gd name="T112" fmla="*/ 2288 w 2433"/>
                <a:gd name="T113" fmla="*/ 384 h 2897"/>
                <a:gd name="T114" fmla="*/ 2304 w 2433"/>
                <a:gd name="T115" fmla="*/ 480 h 2897"/>
                <a:gd name="T116" fmla="*/ 2336 w 2433"/>
                <a:gd name="T117" fmla="*/ 608 h 2897"/>
                <a:gd name="T118" fmla="*/ 2352 w 2433"/>
                <a:gd name="T119" fmla="*/ 752 h 2897"/>
                <a:gd name="T120" fmla="*/ 2368 w 2433"/>
                <a:gd name="T121" fmla="*/ 912 h 2897"/>
                <a:gd name="T122" fmla="*/ 2400 w 2433"/>
                <a:gd name="T123" fmla="*/ 1120 h 2897"/>
                <a:gd name="T124" fmla="*/ 2416 w 2433"/>
                <a:gd name="T125" fmla="*/ 1344 h 2897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33"/>
                <a:gd name="T190" fmla="*/ 0 h 2897"/>
                <a:gd name="T191" fmla="*/ 2433 w 2433"/>
                <a:gd name="T192" fmla="*/ 2897 h 2897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33" h="2897">
                  <a:moveTo>
                    <a:pt x="0" y="2896"/>
                  </a:moveTo>
                  <a:lnTo>
                    <a:pt x="16" y="2896"/>
                  </a:lnTo>
                  <a:lnTo>
                    <a:pt x="32" y="2896"/>
                  </a:lnTo>
                  <a:lnTo>
                    <a:pt x="48" y="2896"/>
                  </a:lnTo>
                  <a:lnTo>
                    <a:pt x="64" y="2896"/>
                  </a:lnTo>
                  <a:lnTo>
                    <a:pt x="80" y="2896"/>
                  </a:lnTo>
                  <a:lnTo>
                    <a:pt x="96" y="2896"/>
                  </a:lnTo>
                  <a:lnTo>
                    <a:pt x="112" y="2896"/>
                  </a:lnTo>
                  <a:lnTo>
                    <a:pt x="128" y="2896"/>
                  </a:lnTo>
                  <a:lnTo>
                    <a:pt x="144" y="2896"/>
                  </a:lnTo>
                  <a:lnTo>
                    <a:pt x="160" y="2896"/>
                  </a:lnTo>
                  <a:lnTo>
                    <a:pt x="176" y="2896"/>
                  </a:lnTo>
                  <a:lnTo>
                    <a:pt x="192" y="2880"/>
                  </a:lnTo>
                  <a:lnTo>
                    <a:pt x="208" y="2880"/>
                  </a:lnTo>
                  <a:lnTo>
                    <a:pt x="224" y="2880"/>
                  </a:lnTo>
                  <a:lnTo>
                    <a:pt x="240" y="2880"/>
                  </a:lnTo>
                  <a:lnTo>
                    <a:pt x="256" y="2864"/>
                  </a:lnTo>
                  <a:lnTo>
                    <a:pt x="272" y="2864"/>
                  </a:lnTo>
                  <a:lnTo>
                    <a:pt x="288" y="2864"/>
                  </a:lnTo>
                  <a:lnTo>
                    <a:pt x="304" y="2848"/>
                  </a:lnTo>
                  <a:lnTo>
                    <a:pt x="320" y="2848"/>
                  </a:lnTo>
                  <a:lnTo>
                    <a:pt x="336" y="2832"/>
                  </a:lnTo>
                  <a:lnTo>
                    <a:pt x="352" y="2832"/>
                  </a:lnTo>
                  <a:lnTo>
                    <a:pt x="368" y="2816"/>
                  </a:lnTo>
                  <a:lnTo>
                    <a:pt x="384" y="2800"/>
                  </a:lnTo>
                  <a:lnTo>
                    <a:pt x="400" y="2800"/>
                  </a:lnTo>
                  <a:lnTo>
                    <a:pt x="416" y="2784"/>
                  </a:lnTo>
                  <a:lnTo>
                    <a:pt x="432" y="2768"/>
                  </a:lnTo>
                  <a:lnTo>
                    <a:pt x="448" y="2752"/>
                  </a:lnTo>
                  <a:lnTo>
                    <a:pt x="464" y="2752"/>
                  </a:lnTo>
                  <a:lnTo>
                    <a:pt x="480" y="2736"/>
                  </a:lnTo>
                  <a:lnTo>
                    <a:pt x="496" y="2720"/>
                  </a:lnTo>
                  <a:lnTo>
                    <a:pt x="512" y="2704"/>
                  </a:lnTo>
                  <a:lnTo>
                    <a:pt x="528" y="2688"/>
                  </a:lnTo>
                  <a:lnTo>
                    <a:pt x="544" y="2672"/>
                  </a:lnTo>
                  <a:lnTo>
                    <a:pt x="560" y="2656"/>
                  </a:lnTo>
                  <a:lnTo>
                    <a:pt x="576" y="2640"/>
                  </a:lnTo>
                  <a:lnTo>
                    <a:pt x="592" y="2624"/>
                  </a:lnTo>
                  <a:lnTo>
                    <a:pt x="608" y="2608"/>
                  </a:lnTo>
                  <a:lnTo>
                    <a:pt x="624" y="2592"/>
                  </a:lnTo>
                  <a:lnTo>
                    <a:pt x="640" y="2576"/>
                  </a:lnTo>
                  <a:lnTo>
                    <a:pt x="656" y="2560"/>
                  </a:lnTo>
                  <a:lnTo>
                    <a:pt x="672" y="2544"/>
                  </a:lnTo>
                  <a:lnTo>
                    <a:pt x="688" y="2528"/>
                  </a:lnTo>
                  <a:lnTo>
                    <a:pt x="688" y="2512"/>
                  </a:lnTo>
                  <a:lnTo>
                    <a:pt x="704" y="2496"/>
                  </a:lnTo>
                  <a:lnTo>
                    <a:pt x="720" y="2480"/>
                  </a:lnTo>
                  <a:lnTo>
                    <a:pt x="736" y="2464"/>
                  </a:lnTo>
                  <a:lnTo>
                    <a:pt x="736" y="2448"/>
                  </a:lnTo>
                  <a:lnTo>
                    <a:pt x="752" y="2432"/>
                  </a:lnTo>
                  <a:lnTo>
                    <a:pt x="768" y="2416"/>
                  </a:lnTo>
                  <a:lnTo>
                    <a:pt x="768" y="2400"/>
                  </a:lnTo>
                  <a:lnTo>
                    <a:pt x="784" y="2384"/>
                  </a:lnTo>
                  <a:lnTo>
                    <a:pt x="800" y="2368"/>
                  </a:lnTo>
                  <a:lnTo>
                    <a:pt x="800" y="2352"/>
                  </a:lnTo>
                  <a:lnTo>
                    <a:pt x="816" y="2336"/>
                  </a:lnTo>
                  <a:lnTo>
                    <a:pt x="832" y="2320"/>
                  </a:lnTo>
                  <a:lnTo>
                    <a:pt x="832" y="2304"/>
                  </a:lnTo>
                  <a:lnTo>
                    <a:pt x="848" y="2288"/>
                  </a:lnTo>
                  <a:lnTo>
                    <a:pt x="864" y="2272"/>
                  </a:lnTo>
                  <a:lnTo>
                    <a:pt x="864" y="2256"/>
                  </a:lnTo>
                  <a:lnTo>
                    <a:pt x="880" y="2240"/>
                  </a:lnTo>
                  <a:lnTo>
                    <a:pt x="880" y="2224"/>
                  </a:lnTo>
                  <a:lnTo>
                    <a:pt x="896" y="2208"/>
                  </a:lnTo>
                  <a:lnTo>
                    <a:pt x="912" y="2192"/>
                  </a:lnTo>
                  <a:lnTo>
                    <a:pt x="912" y="2176"/>
                  </a:lnTo>
                  <a:lnTo>
                    <a:pt x="928" y="2160"/>
                  </a:lnTo>
                  <a:lnTo>
                    <a:pt x="928" y="2144"/>
                  </a:lnTo>
                  <a:lnTo>
                    <a:pt x="944" y="2128"/>
                  </a:lnTo>
                  <a:lnTo>
                    <a:pt x="960" y="2112"/>
                  </a:lnTo>
                  <a:lnTo>
                    <a:pt x="960" y="2096"/>
                  </a:lnTo>
                  <a:lnTo>
                    <a:pt x="976" y="2080"/>
                  </a:lnTo>
                  <a:lnTo>
                    <a:pt x="976" y="2064"/>
                  </a:lnTo>
                  <a:lnTo>
                    <a:pt x="992" y="2048"/>
                  </a:lnTo>
                  <a:lnTo>
                    <a:pt x="992" y="2032"/>
                  </a:lnTo>
                  <a:lnTo>
                    <a:pt x="1008" y="2016"/>
                  </a:lnTo>
                  <a:lnTo>
                    <a:pt x="1008" y="2000"/>
                  </a:lnTo>
                  <a:lnTo>
                    <a:pt x="1024" y="1984"/>
                  </a:lnTo>
                  <a:lnTo>
                    <a:pt x="1024" y="1968"/>
                  </a:lnTo>
                  <a:lnTo>
                    <a:pt x="1040" y="1952"/>
                  </a:lnTo>
                  <a:lnTo>
                    <a:pt x="1040" y="1936"/>
                  </a:lnTo>
                  <a:lnTo>
                    <a:pt x="1056" y="1920"/>
                  </a:lnTo>
                  <a:lnTo>
                    <a:pt x="1072" y="1904"/>
                  </a:lnTo>
                  <a:lnTo>
                    <a:pt x="1072" y="1888"/>
                  </a:lnTo>
                  <a:lnTo>
                    <a:pt x="1088" y="1872"/>
                  </a:lnTo>
                  <a:lnTo>
                    <a:pt x="1088" y="1856"/>
                  </a:lnTo>
                  <a:lnTo>
                    <a:pt x="1088" y="1840"/>
                  </a:lnTo>
                  <a:lnTo>
                    <a:pt x="1104" y="1824"/>
                  </a:lnTo>
                  <a:lnTo>
                    <a:pt x="1104" y="1808"/>
                  </a:lnTo>
                  <a:lnTo>
                    <a:pt x="1120" y="1792"/>
                  </a:lnTo>
                  <a:lnTo>
                    <a:pt x="1120" y="1776"/>
                  </a:lnTo>
                  <a:lnTo>
                    <a:pt x="1136" y="1760"/>
                  </a:lnTo>
                  <a:lnTo>
                    <a:pt x="1136" y="1744"/>
                  </a:lnTo>
                  <a:lnTo>
                    <a:pt x="1152" y="1728"/>
                  </a:lnTo>
                  <a:lnTo>
                    <a:pt x="1152" y="1712"/>
                  </a:lnTo>
                  <a:lnTo>
                    <a:pt x="1168" y="1696"/>
                  </a:lnTo>
                  <a:lnTo>
                    <a:pt x="1168" y="1680"/>
                  </a:lnTo>
                  <a:lnTo>
                    <a:pt x="1184" y="1664"/>
                  </a:lnTo>
                  <a:lnTo>
                    <a:pt x="1184" y="1648"/>
                  </a:lnTo>
                  <a:lnTo>
                    <a:pt x="1200" y="1632"/>
                  </a:lnTo>
                  <a:lnTo>
                    <a:pt x="1200" y="1616"/>
                  </a:lnTo>
                  <a:lnTo>
                    <a:pt x="1216" y="1600"/>
                  </a:lnTo>
                  <a:lnTo>
                    <a:pt x="1216" y="1584"/>
                  </a:lnTo>
                  <a:lnTo>
                    <a:pt x="1232" y="1568"/>
                  </a:lnTo>
                  <a:lnTo>
                    <a:pt x="1232" y="1552"/>
                  </a:lnTo>
                  <a:lnTo>
                    <a:pt x="1232" y="1536"/>
                  </a:lnTo>
                  <a:lnTo>
                    <a:pt x="1248" y="1520"/>
                  </a:lnTo>
                  <a:lnTo>
                    <a:pt x="1248" y="1504"/>
                  </a:lnTo>
                  <a:lnTo>
                    <a:pt x="1264" y="1488"/>
                  </a:lnTo>
                  <a:lnTo>
                    <a:pt x="1264" y="1472"/>
                  </a:lnTo>
                  <a:lnTo>
                    <a:pt x="1280" y="1456"/>
                  </a:lnTo>
                  <a:lnTo>
                    <a:pt x="1280" y="1440"/>
                  </a:lnTo>
                  <a:lnTo>
                    <a:pt x="1296" y="1424"/>
                  </a:lnTo>
                  <a:lnTo>
                    <a:pt x="1296" y="1408"/>
                  </a:lnTo>
                  <a:lnTo>
                    <a:pt x="1312" y="1392"/>
                  </a:lnTo>
                  <a:lnTo>
                    <a:pt x="1312" y="1376"/>
                  </a:lnTo>
                  <a:lnTo>
                    <a:pt x="1312" y="1360"/>
                  </a:lnTo>
                  <a:lnTo>
                    <a:pt x="1328" y="1344"/>
                  </a:lnTo>
                  <a:lnTo>
                    <a:pt x="1328" y="1328"/>
                  </a:lnTo>
                  <a:lnTo>
                    <a:pt x="1344" y="1312"/>
                  </a:lnTo>
                  <a:lnTo>
                    <a:pt x="1344" y="1296"/>
                  </a:lnTo>
                  <a:lnTo>
                    <a:pt x="1360" y="1280"/>
                  </a:lnTo>
                  <a:lnTo>
                    <a:pt x="1360" y="1264"/>
                  </a:lnTo>
                  <a:lnTo>
                    <a:pt x="1360" y="1248"/>
                  </a:lnTo>
                  <a:lnTo>
                    <a:pt x="1376" y="1232"/>
                  </a:lnTo>
                  <a:lnTo>
                    <a:pt x="1376" y="1216"/>
                  </a:lnTo>
                  <a:lnTo>
                    <a:pt x="1392" y="1200"/>
                  </a:lnTo>
                  <a:lnTo>
                    <a:pt x="1392" y="1184"/>
                  </a:lnTo>
                  <a:lnTo>
                    <a:pt x="1408" y="1168"/>
                  </a:lnTo>
                  <a:lnTo>
                    <a:pt x="1408" y="1152"/>
                  </a:lnTo>
                  <a:lnTo>
                    <a:pt x="1424" y="1136"/>
                  </a:lnTo>
                  <a:lnTo>
                    <a:pt x="1424" y="1120"/>
                  </a:lnTo>
                  <a:lnTo>
                    <a:pt x="1440" y="1104"/>
                  </a:lnTo>
                  <a:lnTo>
                    <a:pt x="1440" y="1088"/>
                  </a:lnTo>
                  <a:lnTo>
                    <a:pt x="1440" y="1072"/>
                  </a:lnTo>
                  <a:lnTo>
                    <a:pt x="1456" y="1056"/>
                  </a:lnTo>
                  <a:lnTo>
                    <a:pt x="1456" y="1040"/>
                  </a:lnTo>
                  <a:lnTo>
                    <a:pt x="1472" y="1024"/>
                  </a:lnTo>
                  <a:lnTo>
                    <a:pt x="1472" y="1008"/>
                  </a:lnTo>
                  <a:lnTo>
                    <a:pt x="1472" y="992"/>
                  </a:lnTo>
                  <a:lnTo>
                    <a:pt x="1488" y="976"/>
                  </a:lnTo>
                  <a:lnTo>
                    <a:pt x="1488" y="960"/>
                  </a:lnTo>
                  <a:lnTo>
                    <a:pt x="1504" y="944"/>
                  </a:lnTo>
                  <a:lnTo>
                    <a:pt x="1504" y="928"/>
                  </a:lnTo>
                  <a:lnTo>
                    <a:pt x="1520" y="912"/>
                  </a:lnTo>
                  <a:lnTo>
                    <a:pt x="1520" y="896"/>
                  </a:lnTo>
                  <a:lnTo>
                    <a:pt x="1536" y="880"/>
                  </a:lnTo>
                  <a:lnTo>
                    <a:pt x="1536" y="864"/>
                  </a:lnTo>
                  <a:lnTo>
                    <a:pt x="1552" y="848"/>
                  </a:lnTo>
                  <a:lnTo>
                    <a:pt x="1552" y="832"/>
                  </a:lnTo>
                  <a:lnTo>
                    <a:pt x="1552" y="816"/>
                  </a:lnTo>
                  <a:lnTo>
                    <a:pt x="1568" y="800"/>
                  </a:lnTo>
                  <a:lnTo>
                    <a:pt x="1568" y="784"/>
                  </a:lnTo>
                  <a:lnTo>
                    <a:pt x="1584" y="768"/>
                  </a:lnTo>
                  <a:lnTo>
                    <a:pt x="1584" y="752"/>
                  </a:lnTo>
                  <a:lnTo>
                    <a:pt x="1584" y="736"/>
                  </a:lnTo>
                  <a:lnTo>
                    <a:pt x="1600" y="720"/>
                  </a:lnTo>
                  <a:lnTo>
                    <a:pt x="1600" y="704"/>
                  </a:lnTo>
                  <a:lnTo>
                    <a:pt x="1616" y="688"/>
                  </a:lnTo>
                  <a:lnTo>
                    <a:pt x="1616" y="672"/>
                  </a:lnTo>
                  <a:lnTo>
                    <a:pt x="1632" y="656"/>
                  </a:lnTo>
                  <a:lnTo>
                    <a:pt x="1632" y="640"/>
                  </a:lnTo>
                  <a:lnTo>
                    <a:pt x="1648" y="624"/>
                  </a:lnTo>
                  <a:lnTo>
                    <a:pt x="1648" y="608"/>
                  </a:lnTo>
                  <a:lnTo>
                    <a:pt x="1664" y="592"/>
                  </a:lnTo>
                  <a:lnTo>
                    <a:pt x="1664" y="576"/>
                  </a:lnTo>
                  <a:lnTo>
                    <a:pt x="1680" y="560"/>
                  </a:lnTo>
                  <a:lnTo>
                    <a:pt x="1680" y="544"/>
                  </a:lnTo>
                  <a:lnTo>
                    <a:pt x="1680" y="528"/>
                  </a:lnTo>
                  <a:lnTo>
                    <a:pt x="1696" y="512"/>
                  </a:lnTo>
                  <a:lnTo>
                    <a:pt x="1696" y="496"/>
                  </a:lnTo>
                  <a:lnTo>
                    <a:pt x="1712" y="480"/>
                  </a:lnTo>
                  <a:lnTo>
                    <a:pt x="1712" y="464"/>
                  </a:lnTo>
                  <a:lnTo>
                    <a:pt x="1728" y="448"/>
                  </a:lnTo>
                  <a:lnTo>
                    <a:pt x="1744" y="432"/>
                  </a:lnTo>
                  <a:lnTo>
                    <a:pt x="1744" y="416"/>
                  </a:lnTo>
                  <a:lnTo>
                    <a:pt x="1744" y="400"/>
                  </a:lnTo>
                  <a:lnTo>
                    <a:pt x="1760" y="384"/>
                  </a:lnTo>
                  <a:lnTo>
                    <a:pt x="1760" y="368"/>
                  </a:lnTo>
                  <a:lnTo>
                    <a:pt x="1776" y="352"/>
                  </a:lnTo>
                  <a:lnTo>
                    <a:pt x="1776" y="336"/>
                  </a:lnTo>
                  <a:lnTo>
                    <a:pt x="1792" y="320"/>
                  </a:lnTo>
                  <a:lnTo>
                    <a:pt x="1792" y="304"/>
                  </a:lnTo>
                  <a:lnTo>
                    <a:pt x="1808" y="288"/>
                  </a:lnTo>
                  <a:lnTo>
                    <a:pt x="1824" y="272"/>
                  </a:lnTo>
                  <a:lnTo>
                    <a:pt x="1824" y="256"/>
                  </a:lnTo>
                  <a:lnTo>
                    <a:pt x="1840" y="240"/>
                  </a:lnTo>
                  <a:lnTo>
                    <a:pt x="1856" y="224"/>
                  </a:lnTo>
                  <a:lnTo>
                    <a:pt x="1856" y="208"/>
                  </a:lnTo>
                  <a:lnTo>
                    <a:pt x="1872" y="192"/>
                  </a:lnTo>
                  <a:lnTo>
                    <a:pt x="1872" y="176"/>
                  </a:lnTo>
                  <a:lnTo>
                    <a:pt x="1888" y="160"/>
                  </a:lnTo>
                  <a:lnTo>
                    <a:pt x="1904" y="144"/>
                  </a:lnTo>
                  <a:lnTo>
                    <a:pt x="1904" y="128"/>
                  </a:lnTo>
                  <a:lnTo>
                    <a:pt x="1920" y="112"/>
                  </a:lnTo>
                  <a:lnTo>
                    <a:pt x="1936" y="96"/>
                  </a:lnTo>
                  <a:lnTo>
                    <a:pt x="1952" y="80"/>
                  </a:lnTo>
                  <a:lnTo>
                    <a:pt x="1968" y="64"/>
                  </a:lnTo>
                  <a:lnTo>
                    <a:pt x="1984" y="48"/>
                  </a:lnTo>
                  <a:lnTo>
                    <a:pt x="2000" y="32"/>
                  </a:lnTo>
                  <a:lnTo>
                    <a:pt x="2016" y="16"/>
                  </a:lnTo>
                  <a:lnTo>
                    <a:pt x="2032" y="16"/>
                  </a:lnTo>
                  <a:lnTo>
                    <a:pt x="2048" y="0"/>
                  </a:lnTo>
                  <a:lnTo>
                    <a:pt x="2064" y="0"/>
                  </a:lnTo>
                  <a:lnTo>
                    <a:pt x="2080" y="0"/>
                  </a:lnTo>
                  <a:lnTo>
                    <a:pt x="2096" y="0"/>
                  </a:lnTo>
                  <a:lnTo>
                    <a:pt x="2112" y="16"/>
                  </a:lnTo>
                  <a:lnTo>
                    <a:pt x="2128" y="32"/>
                  </a:lnTo>
                  <a:lnTo>
                    <a:pt x="2144" y="48"/>
                  </a:lnTo>
                  <a:lnTo>
                    <a:pt x="2160" y="64"/>
                  </a:lnTo>
                  <a:lnTo>
                    <a:pt x="2176" y="80"/>
                  </a:lnTo>
                  <a:lnTo>
                    <a:pt x="2192" y="96"/>
                  </a:lnTo>
                  <a:lnTo>
                    <a:pt x="2192" y="112"/>
                  </a:lnTo>
                  <a:lnTo>
                    <a:pt x="2208" y="128"/>
                  </a:lnTo>
                  <a:lnTo>
                    <a:pt x="2208" y="144"/>
                  </a:lnTo>
                  <a:lnTo>
                    <a:pt x="2224" y="160"/>
                  </a:lnTo>
                  <a:lnTo>
                    <a:pt x="2224" y="176"/>
                  </a:lnTo>
                  <a:lnTo>
                    <a:pt x="2224" y="192"/>
                  </a:lnTo>
                  <a:lnTo>
                    <a:pt x="2240" y="208"/>
                  </a:lnTo>
                  <a:lnTo>
                    <a:pt x="2240" y="224"/>
                  </a:lnTo>
                  <a:lnTo>
                    <a:pt x="2240" y="240"/>
                  </a:lnTo>
                  <a:lnTo>
                    <a:pt x="2256" y="256"/>
                  </a:lnTo>
                  <a:lnTo>
                    <a:pt x="2256" y="272"/>
                  </a:lnTo>
                  <a:lnTo>
                    <a:pt x="2256" y="288"/>
                  </a:lnTo>
                  <a:lnTo>
                    <a:pt x="2272" y="320"/>
                  </a:lnTo>
                  <a:lnTo>
                    <a:pt x="2272" y="336"/>
                  </a:lnTo>
                  <a:lnTo>
                    <a:pt x="2272" y="352"/>
                  </a:lnTo>
                  <a:lnTo>
                    <a:pt x="2288" y="384"/>
                  </a:lnTo>
                  <a:lnTo>
                    <a:pt x="2288" y="400"/>
                  </a:lnTo>
                  <a:lnTo>
                    <a:pt x="2304" y="432"/>
                  </a:lnTo>
                  <a:lnTo>
                    <a:pt x="2304" y="464"/>
                  </a:lnTo>
                  <a:lnTo>
                    <a:pt x="2304" y="480"/>
                  </a:lnTo>
                  <a:lnTo>
                    <a:pt x="2320" y="512"/>
                  </a:lnTo>
                  <a:lnTo>
                    <a:pt x="2320" y="544"/>
                  </a:lnTo>
                  <a:lnTo>
                    <a:pt x="2320" y="576"/>
                  </a:lnTo>
                  <a:lnTo>
                    <a:pt x="2336" y="608"/>
                  </a:lnTo>
                  <a:lnTo>
                    <a:pt x="2336" y="640"/>
                  </a:lnTo>
                  <a:lnTo>
                    <a:pt x="2336" y="672"/>
                  </a:lnTo>
                  <a:lnTo>
                    <a:pt x="2352" y="720"/>
                  </a:lnTo>
                  <a:lnTo>
                    <a:pt x="2352" y="752"/>
                  </a:lnTo>
                  <a:lnTo>
                    <a:pt x="2352" y="784"/>
                  </a:lnTo>
                  <a:lnTo>
                    <a:pt x="2368" y="832"/>
                  </a:lnTo>
                  <a:lnTo>
                    <a:pt x="2368" y="880"/>
                  </a:lnTo>
                  <a:lnTo>
                    <a:pt x="2368" y="912"/>
                  </a:lnTo>
                  <a:lnTo>
                    <a:pt x="2384" y="960"/>
                  </a:lnTo>
                  <a:lnTo>
                    <a:pt x="2384" y="1008"/>
                  </a:lnTo>
                  <a:lnTo>
                    <a:pt x="2384" y="1056"/>
                  </a:lnTo>
                  <a:lnTo>
                    <a:pt x="2400" y="1120"/>
                  </a:lnTo>
                  <a:lnTo>
                    <a:pt x="2400" y="1168"/>
                  </a:lnTo>
                  <a:lnTo>
                    <a:pt x="2416" y="1216"/>
                  </a:lnTo>
                  <a:lnTo>
                    <a:pt x="2416" y="1280"/>
                  </a:lnTo>
                  <a:lnTo>
                    <a:pt x="2416" y="1344"/>
                  </a:lnTo>
                  <a:lnTo>
                    <a:pt x="2432" y="1408"/>
                  </a:lnTo>
                  <a:lnTo>
                    <a:pt x="2432" y="1472"/>
                  </a:lnTo>
                  <a:lnTo>
                    <a:pt x="2432" y="1536"/>
                  </a:lnTo>
                </a:path>
              </a:pathLst>
            </a:custGeom>
            <a:noFill/>
            <a:ln w="12700" cap="rnd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latin typeface="Gill Sans MT" pitchFamily="34" charset="0"/>
              </a:endParaRPr>
            </a:p>
          </p:txBody>
        </p:sp>
        <p:sp>
          <p:nvSpPr>
            <p:cNvPr id="55355" name="Freeform 56"/>
            <p:cNvSpPr>
              <a:spLocks/>
            </p:cNvSpPr>
            <p:nvPr/>
          </p:nvSpPr>
          <p:spPr bwMode="auto">
            <a:xfrm>
              <a:off x="4423" y="4289"/>
              <a:ext cx="369" cy="1361"/>
            </a:xfrm>
            <a:custGeom>
              <a:avLst/>
              <a:gdLst>
                <a:gd name="T0" fmla="*/ 0 w 369"/>
                <a:gd name="T1" fmla="*/ 0 h 1361"/>
                <a:gd name="T2" fmla="*/ 16 w 369"/>
                <a:gd name="T3" fmla="*/ 64 h 1361"/>
                <a:gd name="T4" fmla="*/ 16 w 369"/>
                <a:gd name="T5" fmla="*/ 144 h 1361"/>
                <a:gd name="T6" fmla="*/ 16 w 369"/>
                <a:gd name="T7" fmla="*/ 208 h 1361"/>
                <a:gd name="T8" fmla="*/ 32 w 369"/>
                <a:gd name="T9" fmla="*/ 288 h 1361"/>
                <a:gd name="T10" fmla="*/ 32 w 369"/>
                <a:gd name="T11" fmla="*/ 368 h 1361"/>
                <a:gd name="T12" fmla="*/ 32 w 369"/>
                <a:gd name="T13" fmla="*/ 448 h 1361"/>
                <a:gd name="T14" fmla="*/ 48 w 369"/>
                <a:gd name="T15" fmla="*/ 544 h 1361"/>
                <a:gd name="T16" fmla="*/ 48 w 369"/>
                <a:gd name="T17" fmla="*/ 624 h 1361"/>
                <a:gd name="T18" fmla="*/ 48 w 369"/>
                <a:gd name="T19" fmla="*/ 720 h 1361"/>
                <a:gd name="T20" fmla="*/ 64 w 369"/>
                <a:gd name="T21" fmla="*/ 816 h 1361"/>
                <a:gd name="T22" fmla="*/ 64 w 369"/>
                <a:gd name="T23" fmla="*/ 912 h 1361"/>
                <a:gd name="T24" fmla="*/ 64 w 369"/>
                <a:gd name="T25" fmla="*/ 1024 h 1361"/>
                <a:gd name="T26" fmla="*/ 80 w 369"/>
                <a:gd name="T27" fmla="*/ 1136 h 1361"/>
                <a:gd name="T28" fmla="*/ 80 w 369"/>
                <a:gd name="T29" fmla="*/ 1248 h 1361"/>
                <a:gd name="T30" fmla="*/ 96 w 369"/>
                <a:gd name="T31" fmla="*/ 1360 h 1361"/>
                <a:gd name="T32" fmla="*/ 112 w 369"/>
                <a:gd name="T33" fmla="*/ 1360 h 1361"/>
                <a:gd name="T34" fmla="*/ 128 w 369"/>
                <a:gd name="T35" fmla="*/ 1360 h 1361"/>
                <a:gd name="T36" fmla="*/ 144 w 369"/>
                <a:gd name="T37" fmla="*/ 1360 h 1361"/>
                <a:gd name="T38" fmla="*/ 160 w 369"/>
                <a:gd name="T39" fmla="*/ 1360 h 1361"/>
                <a:gd name="T40" fmla="*/ 176 w 369"/>
                <a:gd name="T41" fmla="*/ 1360 h 1361"/>
                <a:gd name="T42" fmla="*/ 192 w 369"/>
                <a:gd name="T43" fmla="*/ 1360 h 1361"/>
                <a:gd name="T44" fmla="*/ 208 w 369"/>
                <a:gd name="T45" fmla="*/ 1360 h 1361"/>
                <a:gd name="T46" fmla="*/ 224 w 369"/>
                <a:gd name="T47" fmla="*/ 1360 h 1361"/>
                <a:gd name="T48" fmla="*/ 240 w 369"/>
                <a:gd name="T49" fmla="*/ 1360 h 1361"/>
                <a:gd name="T50" fmla="*/ 256 w 369"/>
                <a:gd name="T51" fmla="*/ 1360 h 1361"/>
                <a:gd name="T52" fmla="*/ 272 w 369"/>
                <a:gd name="T53" fmla="*/ 1360 h 1361"/>
                <a:gd name="T54" fmla="*/ 288 w 369"/>
                <a:gd name="T55" fmla="*/ 1360 h 1361"/>
                <a:gd name="T56" fmla="*/ 304 w 369"/>
                <a:gd name="T57" fmla="*/ 1360 h 1361"/>
                <a:gd name="T58" fmla="*/ 320 w 369"/>
                <a:gd name="T59" fmla="*/ 1360 h 1361"/>
                <a:gd name="T60" fmla="*/ 336 w 369"/>
                <a:gd name="T61" fmla="*/ 1360 h 1361"/>
                <a:gd name="T62" fmla="*/ 352 w 369"/>
                <a:gd name="T63" fmla="*/ 1360 h 1361"/>
                <a:gd name="T64" fmla="*/ 368 w 369"/>
                <a:gd name="T65" fmla="*/ 1360 h 136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69"/>
                <a:gd name="T100" fmla="*/ 0 h 1361"/>
                <a:gd name="T101" fmla="*/ 369 w 369"/>
                <a:gd name="T102" fmla="*/ 1361 h 136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69" h="1361">
                  <a:moveTo>
                    <a:pt x="0" y="0"/>
                  </a:moveTo>
                  <a:lnTo>
                    <a:pt x="16" y="64"/>
                  </a:lnTo>
                  <a:lnTo>
                    <a:pt x="16" y="144"/>
                  </a:lnTo>
                  <a:lnTo>
                    <a:pt x="16" y="208"/>
                  </a:lnTo>
                  <a:lnTo>
                    <a:pt x="32" y="288"/>
                  </a:lnTo>
                  <a:lnTo>
                    <a:pt x="32" y="368"/>
                  </a:lnTo>
                  <a:lnTo>
                    <a:pt x="32" y="448"/>
                  </a:lnTo>
                  <a:lnTo>
                    <a:pt x="48" y="544"/>
                  </a:lnTo>
                  <a:lnTo>
                    <a:pt x="48" y="624"/>
                  </a:lnTo>
                  <a:lnTo>
                    <a:pt x="48" y="720"/>
                  </a:lnTo>
                  <a:lnTo>
                    <a:pt x="64" y="816"/>
                  </a:lnTo>
                  <a:lnTo>
                    <a:pt x="64" y="912"/>
                  </a:lnTo>
                  <a:lnTo>
                    <a:pt x="64" y="1024"/>
                  </a:lnTo>
                  <a:lnTo>
                    <a:pt x="80" y="1136"/>
                  </a:lnTo>
                  <a:lnTo>
                    <a:pt x="80" y="1248"/>
                  </a:lnTo>
                  <a:lnTo>
                    <a:pt x="96" y="1360"/>
                  </a:lnTo>
                  <a:lnTo>
                    <a:pt x="112" y="1360"/>
                  </a:lnTo>
                  <a:lnTo>
                    <a:pt x="128" y="1360"/>
                  </a:lnTo>
                  <a:lnTo>
                    <a:pt x="144" y="1360"/>
                  </a:lnTo>
                  <a:lnTo>
                    <a:pt x="160" y="1360"/>
                  </a:lnTo>
                  <a:lnTo>
                    <a:pt x="176" y="1360"/>
                  </a:lnTo>
                  <a:lnTo>
                    <a:pt x="192" y="1360"/>
                  </a:lnTo>
                  <a:lnTo>
                    <a:pt x="208" y="1360"/>
                  </a:lnTo>
                  <a:lnTo>
                    <a:pt x="224" y="1360"/>
                  </a:lnTo>
                  <a:lnTo>
                    <a:pt x="240" y="1360"/>
                  </a:lnTo>
                  <a:lnTo>
                    <a:pt x="256" y="1360"/>
                  </a:lnTo>
                  <a:lnTo>
                    <a:pt x="272" y="1360"/>
                  </a:lnTo>
                  <a:lnTo>
                    <a:pt x="288" y="1360"/>
                  </a:lnTo>
                  <a:lnTo>
                    <a:pt x="304" y="1360"/>
                  </a:lnTo>
                  <a:lnTo>
                    <a:pt x="320" y="1360"/>
                  </a:lnTo>
                  <a:lnTo>
                    <a:pt x="336" y="1360"/>
                  </a:lnTo>
                  <a:lnTo>
                    <a:pt x="352" y="1360"/>
                  </a:lnTo>
                  <a:lnTo>
                    <a:pt x="368" y="1360"/>
                  </a:lnTo>
                </a:path>
              </a:pathLst>
            </a:custGeom>
            <a:noFill/>
            <a:ln w="12700" cap="rnd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latin typeface="Gill Sans MT" pitchFamily="34" charset="0"/>
              </a:endParaRPr>
            </a:p>
          </p:txBody>
        </p:sp>
        <p:sp>
          <p:nvSpPr>
            <p:cNvPr id="55356" name="Freeform 57"/>
            <p:cNvSpPr>
              <a:spLocks/>
            </p:cNvSpPr>
            <p:nvPr/>
          </p:nvSpPr>
          <p:spPr bwMode="auto">
            <a:xfrm>
              <a:off x="1991" y="3281"/>
              <a:ext cx="2785" cy="2369"/>
            </a:xfrm>
            <a:custGeom>
              <a:avLst/>
              <a:gdLst>
                <a:gd name="T0" fmla="*/ 48 w 2785"/>
                <a:gd name="T1" fmla="*/ 2368 h 2369"/>
                <a:gd name="T2" fmla="*/ 112 w 2785"/>
                <a:gd name="T3" fmla="*/ 2368 h 2369"/>
                <a:gd name="T4" fmla="*/ 176 w 2785"/>
                <a:gd name="T5" fmla="*/ 2368 h 2369"/>
                <a:gd name="T6" fmla="*/ 240 w 2785"/>
                <a:gd name="T7" fmla="*/ 2352 h 2369"/>
                <a:gd name="T8" fmla="*/ 304 w 2785"/>
                <a:gd name="T9" fmla="*/ 2336 h 2369"/>
                <a:gd name="T10" fmla="*/ 368 w 2785"/>
                <a:gd name="T11" fmla="*/ 2304 h 2369"/>
                <a:gd name="T12" fmla="*/ 432 w 2785"/>
                <a:gd name="T13" fmla="*/ 2272 h 2369"/>
                <a:gd name="T14" fmla="*/ 496 w 2785"/>
                <a:gd name="T15" fmla="*/ 2224 h 2369"/>
                <a:gd name="T16" fmla="*/ 560 w 2785"/>
                <a:gd name="T17" fmla="*/ 2176 h 2369"/>
                <a:gd name="T18" fmla="*/ 624 w 2785"/>
                <a:gd name="T19" fmla="*/ 2112 h 2369"/>
                <a:gd name="T20" fmla="*/ 688 w 2785"/>
                <a:gd name="T21" fmla="*/ 2048 h 2369"/>
                <a:gd name="T22" fmla="*/ 752 w 2785"/>
                <a:gd name="T23" fmla="*/ 1984 h 2369"/>
                <a:gd name="T24" fmla="*/ 816 w 2785"/>
                <a:gd name="T25" fmla="*/ 1920 h 2369"/>
                <a:gd name="T26" fmla="*/ 864 w 2785"/>
                <a:gd name="T27" fmla="*/ 1856 h 2369"/>
                <a:gd name="T28" fmla="*/ 912 w 2785"/>
                <a:gd name="T29" fmla="*/ 1792 h 2369"/>
                <a:gd name="T30" fmla="*/ 960 w 2785"/>
                <a:gd name="T31" fmla="*/ 1728 h 2369"/>
                <a:gd name="T32" fmla="*/ 992 w 2785"/>
                <a:gd name="T33" fmla="*/ 1664 h 2369"/>
                <a:gd name="T34" fmla="*/ 1040 w 2785"/>
                <a:gd name="T35" fmla="*/ 1600 h 2369"/>
                <a:gd name="T36" fmla="*/ 1072 w 2785"/>
                <a:gd name="T37" fmla="*/ 1536 h 2369"/>
                <a:gd name="T38" fmla="*/ 1120 w 2785"/>
                <a:gd name="T39" fmla="*/ 1472 h 2369"/>
                <a:gd name="T40" fmla="*/ 1152 w 2785"/>
                <a:gd name="T41" fmla="*/ 1408 h 2369"/>
                <a:gd name="T42" fmla="*/ 1184 w 2785"/>
                <a:gd name="T43" fmla="*/ 1344 h 2369"/>
                <a:gd name="T44" fmla="*/ 1232 w 2785"/>
                <a:gd name="T45" fmla="*/ 1280 h 2369"/>
                <a:gd name="T46" fmla="*/ 1264 w 2785"/>
                <a:gd name="T47" fmla="*/ 1216 h 2369"/>
                <a:gd name="T48" fmla="*/ 1296 w 2785"/>
                <a:gd name="T49" fmla="*/ 1152 h 2369"/>
                <a:gd name="T50" fmla="*/ 1328 w 2785"/>
                <a:gd name="T51" fmla="*/ 1088 h 2369"/>
                <a:gd name="T52" fmla="*/ 1360 w 2785"/>
                <a:gd name="T53" fmla="*/ 1024 h 2369"/>
                <a:gd name="T54" fmla="*/ 1408 w 2785"/>
                <a:gd name="T55" fmla="*/ 960 h 2369"/>
                <a:gd name="T56" fmla="*/ 1440 w 2785"/>
                <a:gd name="T57" fmla="*/ 896 h 2369"/>
                <a:gd name="T58" fmla="*/ 1472 w 2785"/>
                <a:gd name="T59" fmla="*/ 832 h 2369"/>
                <a:gd name="T60" fmla="*/ 1504 w 2785"/>
                <a:gd name="T61" fmla="*/ 768 h 2369"/>
                <a:gd name="T62" fmla="*/ 1536 w 2785"/>
                <a:gd name="T63" fmla="*/ 704 h 2369"/>
                <a:gd name="T64" fmla="*/ 1568 w 2785"/>
                <a:gd name="T65" fmla="*/ 640 h 2369"/>
                <a:gd name="T66" fmla="*/ 1600 w 2785"/>
                <a:gd name="T67" fmla="*/ 576 h 2369"/>
                <a:gd name="T68" fmla="*/ 1648 w 2785"/>
                <a:gd name="T69" fmla="*/ 512 h 2369"/>
                <a:gd name="T70" fmla="*/ 1680 w 2785"/>
                <a:gd name="T71" fmla="*/ 448 h 2369"/>
                <a:gd name="T72" fmla="*/ 1712 w 2785"/>
                <a:gd name="T73" fmla="*/ 384 h 2369"/>
                <a:gd name="T74" fmla="*/ 1760 w 2785"/>
                <a:gd name="T75" fmla="*/ 320 h 2369"/>
                <a:gd name="T76" fmla="*/ 1792 w 2785"/>
                <a:gd name="T77" fmla="*/ 256 h 2369"/>
                <a:gd name="T78" fmla="*/ 1840 w 2785"/>
                <a:gd name="T79" fmla="*/ 192 h 2369"/>
                <a:gd name="T80" fmla="*/ 1888 w 2785"/>
                <a:gd name="T81" fmla="*/ 128 h 2369"/>
                <a:gd name="T82" fmla="*/ 1952 w 2785"/>
                <a:gd name="T83" fmla="*/ 64 h 2369"/>
                <a:gd name="T84" fmla="*/ 2016 w 2785"/>
                <a:gd name="T85" fmla="*/ 16 h 2369"/>
                <a:gd name="T86" fmla="*/ 2080 w 2785"/>
                <a:gd name="T87" fmla="*/ 0 h 2369"/>
                <a:gd name="T88" fmla="*/ 2144 w 2785"/>
                <a:gd name="T89" fmla="*/ 32 h 2369"/>
                <a:gd name="T90" fmla="*/ 2208 w 2785"/>
                <a:gd name="T91" fmla="*/ 96 h 2369"/>
                <a:gd name="T92" fmla="*/ 2240 w 2785"/>
                <a:gd name="T93" fmla="*/ 160 h 2369"/>
                <a:gd name="T94" fmla="*/ 2256 w 2785"/>
                <a:gd name="T95" fmla="*/ 224 h 2369"/>
                <a:gd name="T96" fmla="*/ 2272 w 2785"/>
                <a:gd name="T97" fmla="*/ 288 h 2369"/>
                <a:gd name="T98" fmla="*/ 2304 w 2785"/>
                <a:gd name="T99" fmla="*/ 368 h 2369"/>
                <a:gd name="T100" fmla="*/ 2320 w 2785"/>
                <a:gd name="T101" fmla="*/ 464 h 2369"/>
                <a:gd name="T102" fmla="*/ 2352 w 2785"/>
                <a:gd name="T103" fmla="*/ 576 h 2369"/>
                <a:gd name="T104" fmla="*/ 2368 w 2785"/>
                <a:gd name="T105" fmla="*/ 720 h 2369"/>
                <a:gd name="T106" fmla="*/ 2384 w 2785"/>
                <a:gd name="T107" fmla="*/ 864 h 2369"/>
                <a:gd name="T108" fmla="*/ 2416 w 2785"/>
                <a:gd name="T109" fmla="*/ 1040 h 2369"/>
                <a:gd name="T110" fmla="*/ 2432 w 2785"/>
                <a:gd name="T111" fmla="*/ 1248 h 2369"/>
                <a:gd name="T112" fmla="*/ 2464 w 2785"/>
                <a:gd name="T113" fmla="*/ 1488 h 2369"/>
                <a:gd name="T114" fmla="*/ 2480 w 2785"/>
                <a:gd name="T115" fmla="*/ 1776 h 2369"/>
                <a:gd name="T116" fmla="*/ 2496 w 2785"/>
                <a:gd name="T117" fmla="*/ 2096 h 2369"/>
                <a:gd name="T118" fmla="*/ 2544 w 2785"/>
                <a:gd name="T119" fmla="*/ 2368 h 2369"/>
                <a:gd name="T120" fmla="*/ 2608 w 2785"/>
                <a:gd name="T121" fmla="*/ 2368 h 2369"/>
                <a:gd name="T122" fmla="*/ 2672 w 2785"/>
                <a:gd name="T123" fmla="*/ 2368 h 2369"/>
                <a:gd name="T124" fmla="*/ 2736 w 2785"/>
                <a:gd name="T125" fmla="*/ 2368 h 2369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785"/>
                <a:gd name="T190" fmla="*/ 0 h 2369"/>
                <a:gd name="T191" fmla="*/ 2785 w 2785"/>
                <a:gd name="T192" fmla="*/ 2369 h 2369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785" h="2369">
                  <a:moveTo>
                    <a:pt x="0" y="2368"/>
                  </a:moveTo>
                  <a:lnTo>
                    <a:pt x="16" y="2368"/>
                  </a:lnTo>
                  <a:lnTo>
                    <a:pt x="32" y="2368"/>
                  </a:lnTo>
                  <a:lnTo>
                    <a:pt x="48" y="2368"/>
                  </a:lnTo>
                  <a:lnTo>
                    <a:pt x="64" y="2368"/>
                  </a:lnTo>
                  <a:lnTo>
                    <a:pt x="80" y="2368"/>
                  </a:lnTo>
                  <a:lnTo>
                    <a:pt x="96" y="2368"/>
                  </a:lnTo>
                  <a:lnTo>
                    <a:pt x="112" y="2368"/>
                  </a:lnTo>
                  <a:lnTo>
                    <a:pt x="128" y="2368"/>
                  </a:lnTo>
                  <a:lnTo>
                    <a:pt x="144" y="2368"/>
                  </a:lnTo>
                  <a:lnTo>
                    <a:pt x="160" y="2368"/>
                  </a:lnTo>
                  <a:lnTo>
                    <a:pt x="176" y="2368"/>
                  </a:lnTo>
                  <a:lnTo>
                    <a:pt x="192" y="2368"/>
                  </a:lnTo>
                  <a:lnTo>
                    <a:pt x="208" y="2352"/>
                  </a:lnTo>
                  <a:lnTo>
                    <a:pt x="224" y="2352"/>
                  </a:lnTo>
                  <a:lnTo>
                    <a:pt x="240" y="2352"/>
                  </a:lnTo>
                  <a:lnTo>
                    <a:pt x="256" y="2352"/>
                  </a:lnTo>
                  <a:lnTo>
                    <a:pt x="272" y="2336"/>
                  </a:lnTo>
                  <a:lnTo>
                    <a:pt x="288" y="2336"/>
                  </a:lnTo>
                  <a:lnTo>
                    <a:pt x="304" y="2336"/>
                  </a:lnTo>
                  <a:lnTo>
                    <a:pt x="320" y="2320"/>
                  </a:lnTo>
                  <a:lnTo>
                    <a:pt x="336" y="2320"/>
                  </a:lnTo>
                  <a:lnTo>
                    <a:pt x="352" y="2304"/>
                  </a:lnTo>
                  <a:lnTo>
                    <a:pt x="368" y="2304"/>
                  </a:lnTo>
                  <a:lnTo>
                    <a:pt x="384" y="2288"/>
                  </a:lnTo>
                  <a:lnTo>
                    <a:pt x="400" y="2288"/>
                  </a:lnTo>
                  <a:lnTo>
                    <a:pt x="416" y="2272"/>
                  </a:lnTo>
                  <a:lnTo>
                    <a:pt x="432" y="2272"/>
                  </a:lnTo>
                  <a:lnTo>
                    <a:pt x="448" y="2256"/>
                  </a:lnTo>
                  <a:lnTo>
                    <a:pt x="464" y="2240"/>
                  </a:lnTo>
                  <a:lnTo>
                    <a:pt x="480" y="2240"/>
                  </a:lnTo>
                  <a:lnTo>
                    <a:pt x="496" y="2224"/>
                  </a:lnTo>
                  <a:lnTo>
                    <a:pt x="512" y="2208"/>
                  </a:lnTo>
                  <a:lnTo>
                    <a:pt x="528" y="2192"/>
                  </a:lnTo>
                  <a:lnTo>
                    <a:pt x="544" y="2192"/>
                  </a:lnTo>
                  <a:lnTo>
                    <a:pt x="560" y="2176"/>
                  </a:lnTo>
                  <a:lnTo>
                    <a:pt x="576" y="2160"/>
                  </a:lnTo>
                  <a:lnTo>
                    <a:pt x="592" y="2144"/>
                  </a:lnTo>
                  <a:lnTo>
                    <a:pt x="608" y="2128"/>
                  </a:lnTo>
                  <a:lnTo>
                    <a:pt x="624" y="2112"/>
                  </a:lnTo>
                  <a:lnTo>
                    <a:pt x="640" y="2096"/>
                  </a:lnTo>
                  <a:lnTo>
                    <a:pt x="656" y="2080"/>
                  </a:lnTo>
                  <a:lnTo>
                    <a:pt x="672" y="2064"/>
                  </a:lnTo>
                  <a:lnTo>
                    <a:pt x="688" y="2048"/>
                  </a:lnTo>
                  <a:lnTo>
                    <a:pt x="704" y="2032"/>
                  </a:lnTo>
                  <a:lnTo>
                    <a:pt x="720" y="2016"/>
                  </a:lnTo>
                  <a:lnTo>
                    <a:pt x="736" y="2000"/>
                  </a:lnTo>
                  <a:lnTo>
                    <a:pt x="752" y="1984"/>
                  </a:lnTo>
                  <a:lnTo>
                    <a:pt x="768" y="1968"/>
                  </a:lnTo>
                  <a:lnTo>
                    <a:pt x="784" y="1952"/>
                  </a:lnTo>
                  <a:lnTo>
                    <a:pt x="800" y="1936"/>
                  </a:lnTo>
                  <a:lnTo>
                    <a:pt x="816" y="1920"/>
                  </a:lnTo>
                  <a:lnTo>
                    <a:pt x="816" y="1904"/>
                  </a:lnTo>
                  <a:lnTo>
                    <a:pt x="832" y="1888"/>
                  </a:lnTo>
                  <a:lnTo>
                    <a:pt x="848" y="1872"/>
                  </a:lnTo>
                  <a:lnTo>
                    <a:pt x="864" y="1856"/>
                  </a:lnTo>
                  <a:lnTo>
                    <a:pt x="880" y="1840"/>
                  </a:lnTo>
                  <a:lnTo>
                    <a:pt x="880" y="1824"/>
                  </a:lnTo>
                  <a:lnTo>
                    <a:pt x="896" y="1808"/>
                  </a:lnTo>
                  <a:lnTo>
                    <a:pt x="912" y="1792"/>
                  </a:lnTo>
                  <a:lnTo>
                    <a:pt x="912" y="1776"/>
                  </a:lnTo>
                  <a:lnTo>
                    <a:pt x="928" y="1760"/>
                  </a:lnTo>
                  <a:lnTo>
                    <a:pt x="944" y="1744"/>
                  </a:lnTo>
                  <a:lnTo>
                    <a:pt x="960" y="1728"/>
                  </a:lnTo>
                  <a:lnTo>
                    <a:pt x="960" y="1712"/>
                  </a:lnTo>
                  <a:lnTo>
                    <a:pt x="976" y="1696"/>
                  </a:lnTo>
                  <a:lnTo>
                    <a:pt x="992" y="1680"/>
                  </a:lnTo>
                  <a:lnTo>
                    <a:pt x="992" y="1664"/>
                  </a:lnTo>
                  <a:lnTo>
                    <a:pt x="1008" y="1648"/>
                  </a:lnTo>
                  <a:lnTo>
                    <a:pt x="1008" y="1632"/>
                  </a:lnTo>
                  <a:lnTo>
                    <a:pt x="1024" y="1616"/>
                  </a:lnTo>
                  <a:lnTo>
                    <a:pt x="1040" y="1600"/>
                  </a:lnTo>
                  <a:lnTo>
                    <a:pt x="1040" y="1584"/>
                  </a:lnTo>
                  <a:lnTo>
                    <a:pt x="1056" y="1568"/>
                  </a:lnTo>
                  <a:lnTo>
                    <a:pt x="1072" y="1552"/>
                  </a:lnTo>
                  <a:lnTo>
                    <a:pt x="1072" y="1536"/>
                  </a:lnTo>
                  <a:lnTo>
                    <a:pt x="1088" y="1520"/>
                  </a:lnTo>
                  <a:lnTo>
                    <a:pt x="1104" y="1504"/>
                  </a:lnTo>
                  <a:lnTo>
                    <a:pt x="1104" y="1488"/>
                  </a:lnTo>
                  <a:lnTo>
                    <a:pt x="1120" y="1472"/>
                  </a:lnTo>
                  <a:lnTo>
                    <a:pt x="1120" y="1456"/>
                  </a:lnTo>
                  <a:lnTo>
                    <a:pt x="1136" y="1440"/>
                  </a:lnTo>
                  <a:lnTo>
                    <a:pt x="1136" y="1424"/>
                  </a:lnTo>
                  <a:lnTo>
                    <a:pt x="1152" y="1408"/>
                  </a:lnTo>
                  <a:lnTo>
                    <a:pt x="1152" y="1392"/>
                  </a:lnTo>
                  <a:lnTo>
                    <a:pt x="1168" y="1376"/>
                  </a:lnTo>
                  <a:lnTo>
                    <a:pt x="1184" y="1360"/>
                  </a:lnTo>
                  <a:lnTo>
                    <a:pt x="1184" y="1344"/>
                  </a:lnTo>
                  <a:lnTo>
                    <a:pt x="1200" y="1328"/>
                  </a:lnTo>
                  <a:lnTo>
                    <a:pt x="1216" y="1312"/>
                  </a:lnTo>
                  <a:lnTo>
                    <a:pt x="1216" y="1296"/>
                  </a:lnTo>
                  <a:lnTo>
                    <a:pt x="1232" y="1280"/>
                  </a:lnTo>
                  <a:lnTo>
                    <a:pt x="1232" y="1264"/>
                  </a:lnTo>
                  <a:lnTo>
                    <a:pt x="1248" y="1248"/>
                  </a:lnTo>
                  <a:lnTo>
                    <a:pt x="1248" y="1232"/>
                  </a:lnTo>
                  <a:lnTo>
                    <a:pt x="1264" y="1216"/>
                  </a:lnTo>
                  <a:lnTo>
                    <a:pt x="1264" y="1200"/>
                  </a:lnTo>
                  <a:lnTo>
                    <a:pt x="1280" y="1184"/>
                  </a:lnTo>
                  <a:lnTo>
                    <a:pt x="1296" y="1168"/>
                  </a:lnTo>
                  <a:lnTo>
                    <a:pt x="1296" y="1152"/>
                  </a:lnTo>
                  <a:lnTo>
                    <a:pt x="1312" y="1136"/>
                  </a:lnTo>
                  <a:lnTo>
                    <a:pt x="1312" y="1120"/>
                  </a:lnTo>
                  <a:lnTo>
                    <a:pt x="1328" y="1104"/>
                  </a:lnTo>
                  <a:lnTo>
                    <a:pt x="1328" y="1088"/>
                  </a:lnTo>
                  <a:lnTo>
                    <a:pt x="1344" y="1072"/>
                  </a:lnTo>
                  <a:lnTo>
                    <a:pt x="1344" y="1056"/>
                  </a:lnTo>
                  <a:lnTo>
                    <a:pt x="1360" y="1040"/>
                  </a:lnTo>
                  <a:lnTo>
                    <a:pt x="1360" y="1024"/>
                  </a:lnTo>
                  <a:lnTo>
                    <a:pt x="1376" y="1008"/>
                  </a:lnTo>
                  <a:lnTo>
                    <a:pt x="1376" y="992"/>
                  </a:lnTo>
                  <a:lnTo>
                    <a:pt x="1392" y="976"/>
                  </a:lnTo>
                  <a:lnTo>
                    <a:pt x="1408" y="960"/>
                  </a:lnTo>
                  <a:lnTo>
                    <a:pt x="1408" y="944"/>
                  </a:lnTo>
                  <a:lnTo>
                    <a:pt x="1424" y="928"/>
                  </a:lnTo>
                  <a:lnTo>
                    <a:pt x="1424" y="912"/>
                  </a:lnTo>
                  <a:lnTo>
                    <a:pt x="1440" y="896"/>
                  </a:lnTo>
                  <a:lnTo>
                    <a:pt x="1440" y="880"/>
                  </a:lnTo>
                  <a:lnTo>
                    <a:pt x="1456" y="864"/>
                  </a:lnTo>
                  <a:lnTo>
                    <a:pt x="1456" y="848"/>
                  </a:lnTo>
                  <a:lnTo>
                    <a:pt x="1472" y="832"/>
                  </a:lnTo>
                  <a:lnTo>
                    <a:pt x="1472" y="816"/>
                  </a:lnTo>
                  <a:lnTo>
                    <a:pt x="1488" y="800"/>
                  </a:lnTo>
                  <a:lnTo>
                    <a:pt x="1488" y="784"/>
                  </a:lnTo>
                  <a:lnTo>
                    <a:pt x="1504" y="768"/>
                  </a:lnTo>
                  <a:lnTo>
                    <a:pt x="1520" y="752"/>
                  </a:lnTo>
                  <a:lnTo>
                    <a:pt x="1520" y="736"/>
                  </a:lnTo>
                  <a:lnTo>
                    <a:pt x="1536" y="720"/>
                  </a:lnTo>
                  <a:lnTo>
                    <a:pt x="1536" y="704"/>
                  </a:lnTo>
                  <a:lnTo>
                    <a:pt x="1552" y="688"/>
                  </a:lnTo>
                  <a:lnTo>
                    <a:pt x="1552" y="672"/>
                  </a:lnTo>
                  <a:lnTo>
                    <a:pt x="1568" y="656"/>
                  </a:lnTo>
                  <a:lnTo>
                    <a:pt x="1568" y="640"/>
                  </a:lnTo>
                  <a:lnTo>
                    <a:pt x="1584" y="624"/>
                  </a:lnTo>
                  <a:lnTo>
                    <a:pt x="1584" y="608"/>
                  </a:lnTo>
                  <a:lnTo>
                    <a:pt x="1600" y="592"/>
                  </a:lnTo>
                  <a:lnTo>
                    <a:pt x="1600" y="576"/>
                  </a:lnTo>
                  <a:lnTo>
                    <a:pt x="1616" y="560"/>
                  </a:lnTo>
                  <a:lnTo>
                    <a:pt x="1632" y="544"/>
                  </a:lnTo>
                  <a:lnTo>
                    <a:pt x="1632" y="528"/>
                  </a:lnTo>
                  <a:lnTo>
                    <a:pt x="1648" y="512"/>
                  </a:lnTo>
                  <a:lnTo>
                    <a:pt x="1648" y="496"/>
                  </a:lnTo>
                  <a:lnTo>
                    <a:pt x="1664" y="480"/>
                  </a:lnTo>
                  <a:lnTo>
                    <a:pt x="1664" y="464"/>
                  </a:lnTo>
                  <a:lnTo>
                    <a:pt x="1680" y="448"/>
                  </a:lnTo>
                  <a:lnTo>
                    <a:pt x="1680" y="432"/>
                  </a:lnTo>
                  <a:lnTo>
                    <a:pt x="1696" y="416"/>
                  </a:lnTo>
                  <a:lnTo>
                    <a:pt x="1712" y="400"/>
                  </a:lnTo>
                  <a:lnTo>
                    <a:pt x="1712" y="384"/>
                  </a:lnTo>
                  <a:lnTo>
                    <a:pt x="1728" y="368"/>
                  </a:lnTo>
                  <a:lnTo>
                    <a:pt x="1744" y="352"/>
                  </a:lnTo>
                  <a:lnTo>
                    <a:pt x="1744" y="336"/>
                  </a:lnTo>
                  <a:lnTo>
                    <a:pt x="1760" y="320"/>
                  </a:lnTo>
                  <a:lnTo>
                    <a:pt x="1760" y="304"/>
                  </a:lnTo>
                  <a:lnTo>
                    <a:pt x="1776" y="288"/>
                  </a:lnTo>
                  <a:lnTo>
                    <a:pt x="1792" y="272"/>
                  </a:lnTo>
                  <a:lnTo>
                    <a:pt x="1792" y="256"/>
                  </a:lnTo>
                  <a:lnTo>
                    <a:pt x="1808" y="240"/>
                  </a:lnTo>
                  <a:lnTo>
                    <a:pt x="1808" y="224"/>
                  </a:lnTo>
                  <a:lnTo>
                    <a:pt x="1824" y="208"/>
                  </a:lnTo>
                  <a:lnTo>
                    <a:pt x="1840" y="192"/>
                  </a:lnTo>
                  <a:lnTo>
                    <a:pt x="1856" y="176"/>
                  </a:lnTo>
                  <a:lnTo>
                    <a:pt x="1872" y="160"/>
                  </a:lnTo>
                  <a:lnTo>
                    <a:pt x="1872" y="144"/>
                  </a:lnTo>
                  <a:lnTo>
                    <a:pt x="1888" y="128"/>
                  </a:lnTo>
                  <a:lnTo>
                    <a:pt x="1904" y="112"/>
                  </a:lnTo>
                  <a:lnTo>
                    <a:pt x="1920" y="96"/>
                  </a:lnTo>
                  <a:lnTo>
                    <a:pt x="1936" y="80"/>
                  </a:lnTo>
                  <a:lnTo>
                    <a:pt x="1952" y="64"/>
                  </a:lnTo>
                  <a:lnTo>
                    <a:pt x="1968" y="48"/>
                  </a:lnTo>
                  <a:lnTo>
                    <a:pt x="1984" y="32"/>
                  </a:lnTo>
                  <a:lnTo>
                    <a:pt x="2000" y="16"/>
                  </a:lnTo>
                  <a:lnTo>
                    <a:pt x="2016" y="16"/>
                  </a:lnTo>
                  <a:lnTo>
                    <a:pt x="2032" y="0"/>
                  </a:lnTo>
                  <a:lnTo>
                    <a:pt x="2048" y="0"/>
                  </a:lnTo>
                  <a:lnTo>
                    <a:pt x="2064" y="0"/>
                  </a:lnTo>
                  <a:lnTo>
                    <a:pt x="2080" y="0"/>
                  </a:lnTo>
                  <a:lnTo>
                    <a:pt x="2096" y="0"/>
                  </a:lnTo>
                  <a:lnTo>
                    <a:pt x="2112" y="16"/>
                  </a:lnTo>
                  <a:lnTo>
                    <a:pt x="2128" y="16"/>
                  </a:lnTo>
                  <a:lnTo>
                    <a:pt x="2144" y="32"/>
                  </a:lnTo>
                  <a:lnTo>
                    <a:pt x="2160" y="48"/>
                  </a:lnTo>
                  <a:lnTo>
                    <a:pt x="2176" y="64"/>
                  </a:lnTo>
                  <a:lnTo>
                    <a:pt x="2192" y="80"/>
                  </a:lnTo>
                  <a:lnTo>
                    <a:pt x="2208" y="96"/>
                  </a:lnTo>
                  <a:lnTo>
                    <a:pt x="2208" y="112"/>
                  </a:lnTo>
                  <a:lnTo>
                    <a:pt x="2224" y="128"/>
                  </a:lnTo>
                  <a:lnTo>
                    <a:pt x="2224" y="144"/>
                  </a:lnTo>
                  <a:lnTo>
                    <a:pt x="2240" y="160"/>
                  </a:lnTo>
                  <a:lnTo>
                    <a:pt x="2240" y="176"/>
                  </a:lnTo>
                  <a:lnTo>
                    <a:pt x="2240" y="192"/>
                  </a:lnTo>
                  <a:lnTo>
                    <a:pt x="2256" y="208"/>
                  </a:lnTo>
                  <a:lnTo>
                    <a:pt x="2256" y="224"/>
                  </a:lnTo>
                  <a:lnTo>
                    <a:pt x="2256" y="240"/>
                  </a:lnTo>
                  <a:lnTo>
                    <a:pt x="2272" y="256"/>
                  </a:lnTo>
                  <a:lnTo>
                    <a:pt x="2272" y="272"/>
                  </a:lnTo>
                  <a:lnTo>
                    <a:pt x="2272" y="288"/>
                  </a:lnTo>
                  <a:lnTo>
                    <a:pt x="2288" y="304"/>
                  </a:lnTo>
                  <a:lnTo>
                    <a:pt x="2288" y="336"/>
                  </a:lnTo>
                  <a:lnTo>
                    <a:pt x="2304" y="352"/>
                  </a:lnTo>
                  <a:lnTo>
                    <a:pt x="2304" y="368"/>
                  </a:lnTo>
                  <a:lnTo>
                    <a:pt x="2304" y="400"/>
                  </a:lnTo>
                  <a:lnTo>
                    <a:pt x="2320" y="416"/>
                  </a:lnTo>
                  <a:lnTo>
                    <a:pt x="2320" y="448"/>
                  </a:lnTo>
                  <a:lnTo>
                    <a:pt x="2320" y="464"/>
                  </a:lnTo>
                  <a:lnTo>
                    <a:pt x="2336" y="496"/>
                  </a:lnTo>
                  <a:lnTo>
                    <a:pt x="2336" y="528"/>
                  </a:lnTo>
                  <a:lnTo>
                    <a:pt x="2336" y="544"/>
                  </a:lnTo>
                  <a:lnTo>
                    <a:pt x="2352" y="576"/>
                  </a:lnTo>
                  <a:lnTo>
                    <a:pt x="2352" y="608"/>
                  </a:lnTo>
                  <a:lnTo>
                    <a:pt x="2352" y="640"/>
                  </a:lnTo>
                  <a:lnTo>
                    <a:pt x="2368" y="672"/>
                  </a:lnTo>
                  <a:lnTo>
                    <a:pt x="2368" y="720"/>
                  </a:lnTo>
                  <a:lnTo>
                    <a:pt x="2368" y="752"/>
                  </a:lnTo>
                  <a:lnTo>
                    <a:pt x="2384" y="784"/>
                  </a:lnTo>
                  <a:lnTo>
                    <a:pt x="2384" y="832"/>
                  </a:lnTo>
                  <a:lnTo>
                    <a:pt x="2384" y="864"/>
                  </a:lnTo>
                  <a:lnTo>
                    <a:pt x="2400" y="912"/>
                  </a:lnTo>
                  <a:lnTo>
                    <a:pt x="2400" y="960"/>
                  </a:lnTo>
                  <a:lnTo>
                    <a:pt x="2416" y="992"/>
                  </a:lnTo>
                  <a:lnTo>
                    <a:pt x="2416" y="1040"/>
                  </a:lnTo>
                  <a:lnTo>
                    <a:pt x="2416" y="1088"/>
                  </a:lnTo>
                  <a:lnTo>
                    <a:pt x="2432" y="1152"/>
                  </a:lnTo>
                  <a:lnTo>
                    <a:pt x="2432" y="1200"/>
                  </a:lnTo>
                  <a:lnTo>
                    <a:pt x="2432" y="1248"/>
                  </a:lnTo>
                  <a:lnTo>
                    <a:pt x="2448" y="1312"/>
                  </a:lnTo>
                  <a:lnTo>
                    <a:pt x="2448" y="1360"/>
                  </a:lnTo>
                  <a:lnTo>
                    <a:pt x="2448" y="1424"/>
                  </a:lnTo>
                  <a:lnTo>
                    <a:pt x="2464" y="1488"/>
                  </a:lnTo>
                  <a:lnTo>
                    <a:pt x="2464" y="1552"/>
                  </a:lnTo>
                  <a:lnTo>
                    <a:pt x="2464" y="1632"/>
                  </a:lnTo>
                  <a:lnTo>
                    <a:pt x="2480" y="1696"/>
                  </a:lnTo>
                  <a:lnTo>
                    <a:pt x="2480" y="1776"/>
                  </a:lnTo>
                  <a:lnTo>
                    <a:pt x="2480" y="1840"/>
                  </a:lnTo>
                  <a:lnTo>
                    <a:pt x="2496" y="1920"/>
                  </a:lnTo>
                  <a:lnTo>
                    <a:pt x="2496" y="2000"/>
                  </a:lnTo>
                  <a:lnTo>
                    <a:pt x="2496" y="2096"/>
                  </a:lnTo>
                  <a:lnTo>
                    <a:pt x="2512" y="2176"/>
                  </a:lnTo>
                  <a:lnTo>
                    <a:pt x="2512" y="2272"/>
                  </a:lnTo>
                  <a:lnTo>
                    <a:pt x="2528" y="2368"/>
                  </a:lnTo>
                  <a:lnTo>
                    <a:pt x="2544" y="2368"/>
                  </a:lnTo>
                  <a:lnTo>
                    <a:pt x="2560" y="2368"/>
                  </a:lnTo>
                  <a:lnTo>
                    <a:pt x="2576" y="2368"/>
                  </a:lnTo>
                  <a:lnTo>
                    <a:pt x="2592" y="2368"/>
                  </a:lnTo>
                  <a:lnTo>
                    <a:pt x="2608" y="2368"/>
                  </a:lnTo>
                  <a:lnTo>
                    <a:pt x="2624" y="2368"/>
                  </a:lnTo>
                  <a:lnTo>
                    <a:pt x="2640" y="2368"/>
                  </a:lnTo>
                  <a:lnTo>
                    <a:pt x="2656" y="2368"/>
                  </a:lnTo>
                  <a:lnTo>
                    <a:pt x="2672" y="2368"/>
                  </a:lnTo>
                  <a:lnTo>
                    <a:pt x="2688" y="2368"/>
                  </a:lnTo>
                  <a:lnTo>
                    <a:pt x="2704" y="2368"/>
                  </a:lnTo>
                  <a:lnTo>
                    <a:pt x="2720" y="2368"/>
                  </a:lnTo>
                  <a:lnTo>
                    <a:pt x="2736" y="2368"/>
                  </a:lnTo>
                  <a:lnTo>
                    <a:pt x="2752" y="2368"/>
                  </a:lnTo>
                  <a:lnTo>
                    <a:pt x="2768" y="2368"/>
                  </a:lnTo>
                  <a:lnTo>
                    <a:pt x="2784" y="2368"/>
                  </a:lnTo>
                </a:path>
              </a:pathLst>
            </a:custGeom>
            <a:noFill/>
            <a:ln w="12700" cap="rnd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latin typeface="Gill Sans MT" pitchFamily="34" charset="0"/>
              </a:endParaRPr>
            </a:p>
          </p:txBody>
        </p:sp>
        <p:sp>
          <p:nvSpPr>
            <p:cNvPr id="55357" name="Freeform 58"/>
            <p:cNvSpPr>
              <a:spLocks/>
            </p:cNvSpPr>
            <p:nvPr/>
          </p:nvSpPr>
          <p:spPr bwMode="auto">
            <a:xfrm>
              <a:off x="4775" y="5649"/>
              <a:ext cx="17" cy="1"/>
            </a:xfrm>
            <a:custGeom>
              <a:avLst/>
              <a:gdLst>
                <a:gd name="T0" fmla="*/ 0 w 17"/>
                <a:gd name="T1" fmla="*/ 0 h 1"/>
                <a:gd name="T2" fmla="*/ 16 w 17"/>
                <a:gd name="T3" fmla="*/ 0 h 1"/>
                <a:gd name="T4" fmla="*/ 0 60000 65536"/>
                <a:gd name="T5" fmla="*/ 0 60000 65536"/>
                <a:gd name="T6" fmla="*/ 0 w 17"/>
                <a:gd name="T7" fmla="*/ 0 h 1"/>
                <a:gd name="T8" fmla="*/ 17 w 17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7" h="1">
                  <a:moveTo>
                    <a:pt x="0" y="0"/>
                  </a:moveTo>
                  <a:lnTo>
                    <a:pt x="16" y="0"/>
                  </a:lnTo>
                </a:path>
              </a:pathLst>
            </a:custGeom>
            <a:noFill/>
            <a:ln w="12700" cap="rnd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latin typeface="Gill Sans MT" pitchFamily="34" charset="0"/>
              </a:endParaRPr>
            </a:p>
          </p:txBody>
        </p:sp>
        <p:sp>
          <p:nvSpPr>
            <p:cNvPr id="55358" name="Freeform 59"/>
            <p:cNvSpPr>
              <a:spLocks/>
            </p:cNvSpPr>
            <p:nvPr/>
          </p:nvSpPr>
          <p:spPr bwMode="auto">
            <a:xfrm>
              <a:off x="1991" y="3889"/>
              <a:ext cx="2801" cy="1761"/>
            </a:xfrm>
            <a:custGeom>
              <a:avLst/>
              <a:gdLst>
                <a:gd name="T0" fmla="*/ 48 w 2801"/>
                <a:gd name="T1" fmla="*/ 1760 h 1761"/>
                <a:gd name="T2" fmla="*/ 112 w 2801"/>
                <a:gd name="T3" fmla="*/ 1760 h 1761"/>
                <a:gd name="T4" fmla="*/ 176 w 2801"/>
                <a:gd name="T5" fmla="*/ 1760 h 1761"/>
                <a:gd name="T6" fmla="*/ 240 w 2801"/>
                <a:gd name="T7" fmla="*/ 1744 h 1761"/>
                <a:gd name="T8" fmla="*/ 304 w 2801"/>
                <a:gd name="T9" fmla="*/ 1728 h 1761"/>
                <a:gd name="T10" fmla="*/ 368 w 2801"/>
                <a:gd name="T11" fmla="*/ 1712 h 1761"/>
                <a:gd name="T12" fmla="*/ 432 w 2801"/>
                <a:gd name="T13" fmla="*/ 1680 h 1761"/>
                <a:gd name="T14" fmla="*/ 496 w 2801"/>
                <a:gd name="T15" fmla="*/ 1648 h 1761"/>
                <a:gd name="T16" fmla="*/ 560 w 2801"/>
                <a:gd name="T17" fmla="*/ 1616 h 1761"/>
                <a:gd name="T18" fmla="*/ 624 w 2801"/>
                <a:gd name="T19" fmla="*/ 1568 h 1761"/>
                <a:gd name="T20" fmla="*/ 688 w 2801"/>
                <a:gd name="T21" fmla="*/ 1520 h 1761"/>
                <a:gd name="T22" fmla="*/ 752 w 2801"/>
                <a:gd name="T23" fmla="*/ 1472 h 1761"/>
                <a:gd name="T24" fmla="*/ 816 w 2801"/>
                <a:gd name="T25" fmla="*/ 1408 h 1761"/>
                <a:gd name="T26" fmla="*/ 880 w 2801"/>
                <a:gd name="T27" fmla="*/ 1344 h 1761"/>
                <a:gd name="T28" fmla="*/ 944 w 2801"/>
                <a:gd name="T29" fmla="*/ 1280 h 1761"/>
                <a:gd name="T30" fmla="*/ 1008 w 2801"/>
                <a:gd name="T31" fmla="*/ 1216 h 1761"/>
                <a:gd name="T32" fmla="*/ 1072 w 2801"/>
                <a:gd name="T33" fmla="*/ 1152 h 1761"/>
                <a:gd name="T34" fmla="*/ 1120 w 2801"/>
                <a:gd name="T35" fmla="*/ 1088 h 1761"/>
                <a:gd name="T36" fmla="*/ 1168 w 2801"/>
                <a:gd name="T37" fmla="*/ 1024 h 1761"/>
                <a:gd name="T38" fmla="*/ 1216 w 2801"/>
                <a:gd name="T39" fmla="*/ 960 h 1761"/>
                <a:gd name="T40" fmla="*/ 1264 w 2801"/>
                <a:gd name="T41" fmla="*/ 896 h 1761"/>
                <a:gd name="T42" fmla="*/ 1312 w 2801"/>
                <a:gd name="T43" fmla="*/ 832 h 1761"/>
                <a:gd name="T44" fmla="*/ 1360 w 2801"/>
                <a:gd name="T45" fmla="*/ 768 h 1761"/>
                <a:gd name="T46" fmla="*/ 1408 w 2801"/>
                <a:gd name="T47" fmla="*/ 704 h 1761"/>
                <a:gd name="T48" fmla="*/ 1456 w 2801"/>
                <a:gd name="T49" fmla="*/ 640 h 1761"/>
                <a:gd name="T50" fmla="*/ 1504 w 2801"/>
                <a:gd name="T51" fmla="*/ 576 h 1761"/>
                <a:gd name="T52" fmla="*/ 1552 w 2801"/>
                <a:gd name="T53" fmla="*/ 512 h 1761"/>
                <a:gd name="T54" fmla="*/ 1584 w 2801"/>
                <a:gd name="T55" fmla="*/ 448 h 1761"/>
                <a:gd name="T56" fmla="*/ 1648 w 2801"/>
                <a:gd name="T57" fmla="*/ 384 h 1761"/>
                <a:gd name="T58" fmla="*/ 1696 w 2801"/>
                <a:gd name="T59" fmla="*/ 320 h 1761"/>
                <a:gd name="T60" fmla="*/ 1744 w 2801"/>
                <a:gd name="T61" fmla="*/ 256 h 1761"/>
                <a:gd name="T62" fmla="*/ 1792 w 2801"/>
                <a:gd name="T63" fmla="*/ 192 h 1761"/>
                <a:gd name="T64" fmla="*/ 1856 w 2801"/>
                <a:gd name="T65" fmla="*/ 128 h 1761"/>
                <a:gd name="T66" fmla="*/ 1920 w 2801"/>
                <a:gd name="T67" fmla="*/ 64 h 1761"/>
                <a:gd name="T68" fmla="*/ 1984 w 2801"/>
                <a:gd name="T69" fmla="*/ 16 h 1761"/>
                <a:gd name="T70" fmla="*/ 2048 w 2801"/>
                <a:gd name="T71" fmla="*/ 0 h 1761"/>
                <a:gd name="T72" fmla="*/ 2112 w 2801"/>
                <a:gd name="T73" fmla="*/ 0 h 1761"/>
                <a:gd name="T74" fmla="*/ 2176 w 2801"/>
                <a:gd name="T75" fmla="*/ 48 h 1761"/>
                <a:gd name="T76" fmla="*/ 2224 w 2801"/>
                <a:gd name="T77" fmla="*/ 112 h 1761"/>
                <a:gd name="T78" fmla="*/ 2256 w 2801"/>
                <a:gd name="T79" fmla="*/ 176 h 1761"/>
                <a:gd name="T80" fmla="*/ 2288 w 2801"/>
                <a:gd name="T81" fmla="*/ 240 h 1761"/>
                <a:gd name="T82" fmla="*/ 2320 w 2801"/>
                <a:gd name="T83" fmla="*/ 304 h 1761"/>
                <a:gd name="T84" fmla="*/ 2336 w 2801"/>
                <a:gd name="T85" fmla="*/ 384 h 1761"/>
                <a:gd name="T86" fmla="*/ 2352 w 2801"/>
                <a:gd name="T87" fmla="*/ 480 h 1761"/>
                <a:gd name="T88" fmla="*/ 2384 w 2801"/>
                <a:gd name="T89" fmla="*/ 592 h 1761"/>
                <a:gd name="T90" fmla="*/ 2400 w 2801"/>
                <a:gd name="T91" fmla="*/ 704 h 1761"/>
                <a:gd name="T92" fmla="*/ 2432 w 2801"/>
                <a:gd name="T93" fmla="*/ 848 h 1761"/>
                <a:gd name="T94" fmla="*/ 2448 w 2801"/>
                <a:gd name="T95" fmla="*/ 1008 h 1761"/>
                <a:gd name="T96" fmla="*/ 2464 w 2801"/>
                <a:gd name="T97" fmla="*/ 1200 h 1761"/>
                <a:gd name="T98" fmla="*/ 2496 w 2801"/>
                <a:gd name="T99" fmla="*/ 1424 h 1761"/>
                <a:gd name="T100" fmla="*/ 2512 w 2801"/>
                <a:gd name="T101" fmla="*/ 1696 h 1761"/>
                <a:gd name="T102" fmla="*/ 2576 w 2801"/>
                <a:gd name="T103" fmla="*/ 1760 h 1761"/>
                <a:gd name="T104" fmla="*/ 2640 w 2801"/>
                <a:gd name="T105" fmla="*/ 1760 h 1761"/>
                <a:gd name="T106" fmla="*/ 2704 w 2801"/>
                <a:gd name="T107" fmla="*/ 1760 h 1761"/>
                <a:gd name="T108" fmla="*/ 2768 w 2801"/>
                <a:gd name="T109" fmla="*/ 1760 h 1761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2801"/>
                <a:gd name="T166" fmla="*/ 0 h 1761"/>
                <a:gd name="T167" fmla="*/ 2801 w 2801"/>
                <a:gd name="T168" fmla="*/ 1761 h 1761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2801" h="1761">
                  <a:moveTo>
                    <a:pt x="0" y="1760"/>
                  </a:moveTo>
                  <a:lnTo>
                    <a:pt x="16" y="1760"/>
                  </a:lnTo>
                  <a:lnTo>
                    <a:pt x="32" y="1760"/>
                  </a:lnTo>
                  <a:lnTo>
                    <a:pt x="48" y="1760"/>
                  </a:lnTo>
                  <a:lnTo>
                    <a:pt x="64" y="1760"/>
                  </a:lnTo>
                  <a:lnTo>
                    <a:pt x="80" y="1760"/>
                  </a:lnTo>
                  <a:lnTo>
                    <a:pt x="96" y="1760"/>
                  </a:lnTo>
                  <a:lnTo>
                    <a:pt x="112" y="1760"/>
                  </a:lnTo>
                  <a:lnTo>
                    <a:pt x="128" y="1760"/>
                  </a:lnTo>
                  <a:lnTo>
                    <a:pt x="144" y="1760"/>
                  </a:lnTo>
                  <a:lnTo>
                    <a:pt x="160" y="1760"/>
                  </a:lnTo>
                  <a:lnTo>
                    <a:pt x="176" y="1760"/>
                  </a:lnTo>
                  <a:lnTo>
                    <a:pt x="192" y="1760"/>
                  </a:lnTo>
                  <a:lnTo>
                    <a:pt x="208" y="1760"/>
                  </a:lnTo>
                  <a:lnTo>
                    <a:pt x="224" y="1744"/>
                  </a:lnTo>
                  <a:lnTo>
                    <a:pt x="240" y="1744"/>
                  </a:lnTo>
                  <a:lnTo>
                    <a:pt x="256" y="1744"/>
                  </a:lnTo>
                  <a:lnTo>
                    <a:pt x="272" y="1744"/>
                  </a:lnTo>
                  <a:lnTo>
                    <a:pt x="288" y="1744"/>
                  </a:lnTo>
                  <a:lnTo>
                    <a:pt x="304" y="1728"/>
                  </a:lnTo>
                  <a:lnTo>
                    <a:pt x="320" y="1728"/>
                  </a:lnTo>
                  <a:lnTo>
                    <a:pt x="336" y="1728"/>
                  </a:lnTo>
                  <a:lnTo>
                    <a:pt x="352" y="1712"/>
                  </a:lnTo>
                  <a:lnTo>
                    <a:pt x="368" y="1712"/>
                  </a:lnTo>
                  <a:lnTo>
                    <a:pt x="384" y="1712"/>
                  </a:lnTo>
                  <a:lnTo>
                    <a:pt x="400" y="1696"/>
                  </a:lnTo>
                  <a:lnTo>
                    <a:pt x="416" y="1696"/>
                  </a:lnTo>
                  <a:lnTo>
                    <a:pt x="432" y="1680"/>
                  </a:lnTo>
                  <a:lnTo>
                    <a:pt x="448" y="1680"/>
                  </a:lnTo>
                  <a:lnTo>
                    <a:pt x="464" y="1664"/>
                  </a:lnTo>
                  <a:lnTo>
                    <a:pt x="480" y="1664"/>
                  </a:lnTo>
                  <a:lnTo>
                    <a:pt x="496" y="1648"/>
                  </a:lnTo>
                  <a:lnTo>
                    <a:pt x="512" y="1648"/>
                  </a:lnTo>
                  <a:lnTo>
                    <a:pt x="528" y="1632"/>
                  </a:lnTo>
                  <a:lnTo>
                    <a:pt x="544" y="1632"/>
                  </a:lnTo>
                  <a:lnTo>
                    <a:pt x="560" y="1616"/>
                  </a:lnTo>
                  <a:lnTo>
                    <a:pt x="576" y="1600"/>
                  </a:lnTo>
                  <a:lnTo>
                    <a:pt x="592" y="1600"/>
                  </a:lnTo>
                  <a:lnTo>
                    <a:pt x="608" y="1584"/>
                  </a:lnTo>
                  <a:lnTo>
                    <a:pt x="624" y="1568"/>
                  </a:lnTo>
                  <a:lnTo>
                    <a:pt x="640" y="1568"/>
                  </a:lnTo>
                  <a:lnTo>
                    <a:pt x="656" y="1552"/>
                  </a:lnTo>
                  <a:lnTo>
                    <a:pt x="672" y="1536"/>
                  </a:lnTo>
                  <a:lnTo>
                    <a:pt x="688" y="1520"/>
                  </a:lnTo>
                  <a:lnTo>
                    <a:pt x="704" y="1504"/>
                  </a:lnTo>
                  <a:lnTo>
                    <a:pt x="720" y="1504"/>
                  </a:lnTo>
                  <a:lnTo>
                    <a:pt x="736" y="1488"/>
                  </a:lnTo>
                  <a:lnTo>
                    <a:pt x="752" y="1472"/>
                  </a:lnTo>
                  <a:lnTo>
                    <a:pt x="768" y="1456"/>
                  </a:lnTo>
                  <a:lnTo>
                    <a:pt x="784" y="1440"/>
                  </a:lnTo>
                  <a:lnTo>
                    <a:pt x="800" y="1424"/>
                  </a:lnTo>
                  <a:lnTo>
                    <a:pt x="816" y="1408"/>
                  </a:lnTo>
                  <a:lnTo>
                    <a:pt x="832" y="1392"/>
                  </a:lnTo>
                  <a:lnTo>
                    <a:pt x="848" y="1376"/>
                  </a:lnTo>
                  <a:lnTo>
                    <a:pt x="864" y="1360"/>
                  </a:lnTo>
                  <a:lnTo>
                    <a:pt x="880" y="1344"/>
                  </a:lnTo>
                  <a:lnTo>
                    <a:pt x="896" y="1328"/>
                  </a:lnTo>
                  <a:lnTo>
                    <a:pt x="912" y="1312"/>
                  </a:lnTo>
                  <a:lnTo>
                    <a:pt x="928" y="1296"/>
                  </a:lnTo>
                  <a:lnTo>
                    <a:pt x="944" y="1280"/>
                  </a:lnTo>
                  <a:lnTo>
                    <a:pt x="960" y="1264"/>
                  </a:lnTo>
                  <a:lnTo>
                    <a:pt x="976" y="1248"/>
                  </a:lnTo>
                  <a:lnTo>
                    <a:pt x="992" y="1232"/>
                  </a:lnTo>
                  <a:lnTo>
                    <a:pt x="1008" y="1216"/>
                  </a:lnTo>
                  <a:lnTo>
                    <a:pt x="1024" y="1200"/>
                  </a:lnTo>
                  <a:lnTo>
                    <a:pt x="1040" y="1184"/>
                  </a:lnTo>
                  <a:lnTo>
                    <a:pt x="1056" y="1168"/>
                  </a:lnTo>
                  <a:lnTo>
                    <a:pt x="1072" y="1152"/>
                  </a:lnTo>
                  <a:lnTo>
                    <a:pt x="1088" y="1136"/>
                  </a:lnTo>
                  <a:lnTo>
                    <a:pt x="1088" y="1120"/>
                  </a:lnTo>
                  <a:lnTo>
                    <a:pt x="1104" y="1104"/>
                  </a:lnTo>
                  <a:lnTo>
                    <a:pt x="1120" y="1088"/>
                  </a:lnTo>
                  <a:lnTo>
                    <a:pt x="1136" y="1072"/>
                  </a:lnTo>
                  <a:lnTo>
                    <a:pt x="1152" y="1056"/>
                  </a:lnTo>
                  <a:lnTo>
                    <a:pt x="1152" y="1040"/>
                  </a:lnTo>
                  <a:lnTo>
                    <a:pt x="1168" y="1024"/>
                  </a:lnTo>
                  <a:lnTo>
                    <a:pt x="1184" y="1008"/>
                  </a:lnTo>
                  <a:lnTo>
                    <a:pt x="1200" y="992"/>
                  </a:lnTo>
                  <a:lnTo>
                    <a:pt x="1216" y="976"/>
                  </a:lnTo>
                  <a:lnTo>
                    <a:pt x="1216" y="960"/>
                  </a:lnTo>
                  <a:lnTo>
                    <a:pt x="1232" y="944"/>
                  </a:lnTo>
                  <a:lnTo>
                    <a:pt x="1248" y="928"/>
                  </a:lnTo>
                  <a:lnTo>
                    <a:pt x="1248" y="912"/>
                  </a:lnTo>
                  <a:lnTo>
                    <a:pt x="1264" y="896"/>
                  </a:lnTo>
                  <a:lnTo>
                    <a:pt x="1280" y="880"/>
                  </a:lnTo>
                  <a:lnTo>
                    <a:pt x="1296" y="864"/>
                  </a:lnTo>
                  <a:lnTo>
                    <a:pt x="1312" y="848"/>
                  </a:lnTo>
                  <a:lnTo>
                    <a:pt x="1312" y="832"/>
                  </a:lnTo>
                  <a:lnTo>
                    <a:pt x="1328" y="816"/>
                  </a:lnTo>
                  <a:lnTo>
                    <a:pt x="1344" y="800"/>
                  </a:lnTo>
                  <a:lnTo>
                    <a:pt x="1344" y="784"/>
                  </a:lnTo>
                  <a:lnTo>
                    <a:pt x="1360" y="768"/>
                  </a:lnTo>
                  <a:lnTo>
                    <a:pt x="1376" y="752"/>
                  </a:lnTo>
                  <a:lnTo>
                    <a:pt x="1376" y="736"/>
                  </a:lnTo>
                  <a:lnTo>
                    <a:pt x="1392" y="720"/>
                  </a:lnTo>
                  <a:lnTo>
                    <a:pt x="1408" y="704"/>
                  </a:lnTo>
                  <a:lnTo>
                    <a:pt x="1424" y="688"/>
                  </a:lnTo>
                  <a:lnTo>
                    <a:pt x="1440" y="672"/>
                  </a:lnTo>
                  <a:lnTo>
                    <a:pt x="1440" y="656"/>
                  </a:lnTo>
                  <a:lnTo>
                    <a:pt x="1456" y="640"/>
                  </a:lnTo>
                  <a:lnTo>
                    <a:pt x="1472" y="624"/>
                  </a:lnTo>
                  <a:lnTo>
                    <a:pt x="1472" y="608"/>
                  </a:lnTo>
                  <a:lnTo>
                    <a:pt x="1488" y="592"/>
                  </a:lnTo>
                  <a:lnTo>
                    <a:pt x="1504" y="576"/>
                  </a:lnTo>
                  <a:lnTo>
                    <a:pt x="1520" y="560"/>
                  </a:lnTo>
                  <a:lnTo>
                    <a:pt x="1520" y="544"/>
                  </a:lnTo>
                  <a:lnTo>
                    <a:pt x="1536" y="528"/>
                  </a:lnTo>
                  <a:lnTo>
                    <a:pt x="1552" y="512"/>
                  </a:lnTo>
                  <a:lnTo>
                    <a:pt x="1552" y="496"/>
                  </a:lnTo>
                  <a:lnTo>
                    <a:pt x="1568" y="480"/>
                  </a:lnTo>
                  <a:lnTo>
                    <a:pt x="1584" y="464"/>
                  </a:lnTo>
                  <a:lnTo>
                    <a:pt x="1584" y="448"/>
                  </a:lnTo>
                  <a:lnTo>
                    <a:pt x="1600" y="432"/>
                  </a:lnTo>
                  <a:lnTo>
                    <a:pt x="1616" y="416"/>
                  </a:lnTo>
                  <a:lnTo>
                    <a:pt x="1632" y="400"/>
                  </a:lnTo>
                  <a:lnTo>
                    <a:pt x="1648" y="384"/>
                  </a:lnTo>
                  <a:lnTo>
                    <a:pt x="1648" y="368"/>
                  </a:lnTo>
                  <a:lnTo>
                    <a:pt x="1664" y="352"/>
                  </a:lnTo>
                  <a:lnTo>
                    <a:pt x="1680" y="336"/>
                  </a:lnTo>
                  <a:lnTo>
                    <a:pt x="1696" y="320"/>
                  </a:lnTo>
                  <a:lnTo>
                    <a:pt x="1696" y="304"/>
                  </a:lnTo>
                  <a:lnTo>
                    <a:pt x="1712" y="288"/>
                  </a:lnTo>
                  <a:lnTo>
                    <a:pt x="1728" y="272"/>
                  </a:lnTo>
                  <a:lnTo>
                    <a:pt x="1744" y="256"/>
                  </a:lnTo>
                  <a:lnTo>
                    <a:pt x="1760" y="240"/>
                  </a:lnTo>
                  <a:lnTo>
                    <a:pt x="1760" y="224"/>
                  </a:lnTo>
                  <a:lnTo>
                    <a:pt x="1776" y="208"/>
                  </a:lnTo>
                  <a:lnTo>
                    <a:pt x="1792" y="192"/>
                  </a:lnTo>
                  <a:lnTo>
                    <a:pt x="1808" y="176"/>
                  </a:lnTo>
                  <a:lnTo>
                    <a:pt x="1824" y="160"/>
                  </a:lnTo>
                  <a:lnTo>
                    <a:pt x="1840" y="144"/>
                  </a:lnTo>
                  <a:lnTo>
                    <a:pt x="1856" y="128"/>
                  </a:lnTo>
                  <a:lnTo>
                    <a:pt x="1872" y="112"/>
                  </a:lnTo>
                  <a:lnTo>
                    <a:pt x="1888" y="96"/>
                  </a:lnTo>
                  <a:lnTo>
                    <a:pt x="1904" y="80"/>
                  </a:lnTo>
                  <a:lnTo>
                    <a:pt x="1920" y="64"/>
                  </a:lnTo>
                  <a:lnTo>
                    <a:pt x="1936" y="48"/>
                  </a:lnTo>
                  <a:lnTo>
                    <a:pt x="1952" y="48"/>
                  </a:lnTo>
                  <a:lnTo>
                    <a:pt x="1968" y="32"/>
                  </a:lnTo>
                  <a:lnTo>
                    <a:pt x="1984" y="16"/>
                  </a:lnTo>
                  <a:lnTo>
                    <a:pt x="2000" y="16"/>
                  </a:lnTo>
                  <a:lnTo>
                    <a:pt x="2016" y="0"/>
                  </a:lnTo>
                  <a:lnTo>
                    <a:pt x="2032" y="0"/>
                  </a:lnTo>
                  <a:lnTo>
                    <a:pt x="2048" y="0"/>
                  </a:lnTo>
                  <a:lnTo>
                    <a:pt x="2064" y="0"/>
                  </a:lnTo>
                  <a:lnTo>
                    <a:pt x="2080" y="0"/>
                  </a:lnTo>
                  <a:lnTo>
                    <a:pt x="2096" y="0"/>
                  </a:lnTo>
                  <a:lnTo>
                    <a:pt x="2112" y="0"/>
                  </a:lnTo>
                  <a:lnTo>
                    <a:pt x="2128" y="16"/>
                  </a:lnTo>
                  <a:lnTo>
                    <a:pt x="2144" y="16"/>
                  </a:lnTo>
                  <a:lnTo>
                    <a:pt x="2160" y="32"/>
                  </a:lnTo>
                  <a:lnTo>
                    <a:pt x="2176" y="48"/>
                  </a:lnTo>
                  <a:lnTo>
                    <a:pt x="2192" y="64"/>
                  </a:lnTo>
                  <a:lnTo>
                    <a:pt x="2208" y="80"/>
                  </a:lnTo>
                  <a:lnTo>
                    <a:pt x="2224" y="96"/>
                  </a:lnTo>
                  <a:lnTo>
                    <a:pt x="2224" y="112"/>
                  </a:lnTo>
                  <a:lnTo>
                    <a:pt x="2240" y="128"/>
                  </a:lnTo>
                  <a:lnTo>
                    <a:pt x="2256" y="144"/>
                  </a:lnTo>
                  <a:lnTo>
                    <a:pt x="2256" y="160"/>
                  </a:lnTo>
                  <a:lnTo>
                    <a:pt x="2256" y="176"/>
                  </a:lnTo>
                  <a:lnTo>
                    <a:pt x="2272" y="192"/>
                  </a:lnTo>
                  <a:lnTo>
                    <a:pt x="2272" y="208"/>
                  </a:lnTo>
                  <a:lnTo>
                    <a:pt x="2288" y="224"/>
                  </a:lnTo>
                  <a:lnTo>
                    <a:pt x="2288" y="240"/>
                  </a:lnTo>
                  <a:lnTo>
                    <a:pt x="2304" y="256"/>
                  </a:lnTo>
                  <a:lnTo>
                    <a:pt x="2304" y="272"/>
                  </a:lnTo>
                  <a:lnTo>
                    <a:pt x="2304" y="288"/>
                  </a:lnTo>
                  <a:lnTo>
                    <a:pt x="2320" y="304"/>
                  </a:lnTo>
                  <a:lnTo>
                    <a:pt x="2320" y="336"/>
                  </a:lnTo>
                  <a:lnTo>
                    <a:pt x="2320" y="352"/>
                  </a:lnTo>
                  <a:lnTo>
                    <a:pt x="2336" y="368"/>
                  </a:lnTo>
                  <a:lnTo>
                    <a:pt x="2336" y="384"/>
                  </a:lnTo>
                  <a:lnTo>
                    <a:pt x="2336" y="416"/>
                  </a:lnTo>
                  <a:lnTo>
                    <a:pt x="2352" y="432"/>
                  </a:lnTo>
                  <a:lnTo>
                    <a:pt x="2352" y="448"/>
                  </a:lnTo>
                  <a:lnTo>
                    <a:pt x="2352" y="480"/>
                  </a:lnTo>
                  <a:lnTo>
                    <a:pt x="2368" y="496"/>
                  </a:lnTo>
                  <a:lnTo>
                    <a:pt x="2368" y="528"/>
                  </a:lnTo>
                  <a:lnTo>
                    <a:pt x="2368" y="560"/>
                  </a:lnTo>
                  <a:lnTo>
                    <a:pt x="2384" y="592"/>
                  </a:lnTo>
                  <a:lnTo>
                    <a:pt x="2384" y="608"/>
                  </a:lnTo>
                  <a:lnTo>
                    <a:pt x="2384" y="640"/>
                  </a:lnTo>
                  <a:lnTo>
                    <a:pt x="2400" y="672"/>
                  </a:lnTo>
                  <a:lnTo>
                    <a:pt x="2400" y="704"/>
                  </a:lnTo>
                  <a:lnTo>
                    <a:pt x="2416" y="736"/>
                  </a:lnTo>
                  <a:lnTo>
                    <a:pt x="2416" y="768"/>
                  </a:lnTo>
                  <a:lnTo>
                    <a:pt x="2416" y="816"/>
                  </a:lnTo>
                  <a:lnTo>
                    <a:pt x="2432" y="848"/>
                  </a:lnTo>
                  <a:lnTo>
                    <a:pt x="2432" y="896"/>
                  </a:lnTo>
                  <a:lnTo>
                    <a:pt x="2432" y="928"/>
                  </a:lnTo>
                  <a:lnTo>
                    <a:pt x="2448" y="976"/>
                  </a:lnTo>
                  <a:lnTo>
                    <a:pt x="2448" y="1008"/>
                  </a:lnTo>
                  <a:lnTo>
                    <a:pt x="2448" y="1056"/>
                  </a:lnTo>
                  <a:lnTo>
                    <a:pt x="2464" y="1104"/>
                  </a:lnTo>
                  <a:lnTo>
                    <a:pt x="2464" y="1152"/>
                  </a:lnTo>
                  <a:lnTo>
                    <a:pt x="2464" y="1200"/>
                  </a:lnTo>
                  <a:lnTo>
                    <a:pt x="2480" y="1264"/>
                  </a:lnTo>
                  <a:lnTo>
                    <a:pt x="2480" y="1312"/>
                  </a:lnTo>
                  <a:lnTo>
                    <a:pt x="2480" y="1376"/>
                  </a:lnTo>
                  <a:lnTo>
                    <a:pt x="2496" y="1424"/>
                  </a:lnTo>
                  <a:lnTo>
                    <a:pt x="2496" y="1488"/>
                  </a:lnTo>
                  <a:lnTo>
                    <a:pt x="2496" y="1552"/>
                  </a:lnTo>
                  <a:lnTo>
                    <a:pt x="2512" y="1616"/>
                  </a:lnTo>
                  <a:lnTo>
                    <a:pt x="2512" y="1696"/>
                  </a:lnTo>
                  <a:lnTo>
                    <a:pt x="2528" y="1760"/>
                  </a:lnTo>
                  <a:lnTo>
                    <a:pt x="2544" y="1760"/>
                  </a:lnTo>
                  <a:lnTo>
                    <a:pt x="2560" y="1760"/>
                  </a:lnTo>
                  <a:lnTo>
                    <a:pt x="2576" y="1760"/>
                  </a:lnTo>
                  <a:lnTo>
                    <a:pt x="2592" y="1760"/>
                  </a:lnTo>
                  <a:lnTo>
                    <a:pt x="2608" y="1760"/>
                  </a:lnTo>
                  <a:lnTo>
                    <a:pt x="2624" y="1760"/>
                  </a:lnTo>
                  <a:lnTo>
                    <a:pt x="2640" y="1760"/>
                  </a:lnTo>
                  <a:lnTo>
                    <a:pt x="2656" y="1760"/>
                  </a:lnTo>
                  <a:lnTo>
                    <a:pt x="2672" y="1760"/>
                  </a:lnTo>
                  <a:lnTo>
                    <a:pt x="2688" y="1760"/>
                  </a:lnTo>
                  <a:lnTo>
                    <a:pt x="2704" y="1760"/>
                  </a:lnTo>
                  <a:lnTo>
                    <a:pt x="2720" y="1760"/>
                  </a:lnTo>
                  <a:lnTo>
                    <a:pt x="2736" y="1760"/>
                  </a:lnTo>
                  <a:lnTo>
                    <a:pt x="2752" y="1760"/>
                  </a:lnTo>
                  <a:lnTo>
                    <a:pt x="2768" y="1760"/>
                  </a:lnTo>
                  <a:lnTo>
                    <a:pt x="2784" y="1760"/>
                  </a:lnTo>
                  <a:lnTo>
                    <a:pt x="2800" y="1760"/>
                  </a:lnTo>
                </a:path>
              </a:pathLst>
            </a:custGeom>
            <a:noFill/>
            <a:ln w="12700" cap="rnd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latin typeface="Gill Sans MT" pitchFamily="34" charset="0"/>
              </a:endParaRPr>
            </a:p>
          </p:txBody>
        </p:sp>
        <p:sp>
          <p:nvSpPr>
            <p:cNvPr id="55359" name="Freeform 60"/>
            <p:cNvSpPr>
              <a:spLocks/>
            </p:cNvSpPr>
            <p:nvPr/>
          </p:nvSpPr>
          <p:spPr bwMode="auto">
            <a:xfrm>
              <a:off x="1991" y="4689"/>
              <a:ext cx="2801" cy="961"/>
            </a:xfrm>
            <a:custGeom>
              <a:avLst/>
              <a:gdLst>
                <a:gd name="T0" fmla="*/ 48 w 2801"/>
                <a:gd name="T1" fmla="*/ 960 h 961"/>
                <a:gd name="T2" fmla="*/ 112 w 2801"/>
                <a:gd name="T3" fmla="*/ 960 h 961"/>
                <a:gd name="T4" fmla="*/ 176 w 2801"/>
                <a:gd name="T5" fmla="*/ 960 h 961"/>
                <a:gd name="T6" fmla="*/ 240 w 2801"/>
                <a:gd name="T7" fmla="*/ 960 h 961"/>
                <a:gd name="T8" fmla="*/ 304 w 2801"/>
                <a:gd name="T9" fmla="*/ 944 h 961"/>
                <a:gd name="T10" fmla="*/ 368 w 2801"/>
                <a:gd name="T11" fmla="*/ 928 h 961"/>
                <a:gd name="T12" fmla="*/ 432 w 2801"/>
                <a:gd name="T13" fmla="*/ 912 h 961"/>
                <a:gd name="T14" fmla="*/ 496 w 2801"/>
                <a:gd name="T15" fmla="*/ 896 h 961"/>
                <a:gd name="T16" fmla="*/ 560 w 2801"/>
                <a:gd name="T17" fmla="*/ 880 h 961"/>
                <a:gd name="T18" fmla="*/ 624 w 2801"/>
                <a:gd name="T19" fmla="*/ 864 h 961"/>
                <a:gd name="T20" fmla="*/ 688 w 2801"/>
                <a:gd name="T21" fmla="*/ 832 h 961"/>
                <a:gd name="T22" fmla="*/ 752 w 2801"/>
                <a:gd name="T23" fmla="*/ 800 h 961"/>
                <a:gd name="T24" fmla="*/ 816 w 2801"/>
                <a:gd name="T25" fmla="*/ 768 h 961"/>
                <a:gd name="T26" fmla="*/ 880 w 2801"/>
                <a:gd name="T27" fmla="*/ 736 h 961"/>
                <a:gd name="T28" fmla="*/ 944 w 2801"/>
                <a:gd name="T29" fmla="*/ 704 h 961"/>
                <a:gd name="T30" fmla="*/ 1008 w 2801"/>
                <a:gd name="T31" fmla="*/ 656 h 961"/>
                <a:gd name="T32" fmla="*/ 1072 w 2801"/>
                <a:gd name="T33" fmla="*/ 624 h 961"/>
                <a:gd name="T34" fmla="*/ 1136 w 2801"/>
                <a:gd name="T35" fmla="*/ 576 h 961"/>
                <a:gd name="T36" fmla="*/ 1200 w 2801"/>
                <a:gd name="T37" fmla="*/ 528 h 961"/>
                <a:gd name="T38" fmla="*/ 1264 w 2801"/>
                <a:gd name="T39" fmla="*/ 480 h 961"/>
                <a:gd name="T40" fmla="*/ 1328 w 2801"/>
                <a:gd name="T41" fmla="*/ 432 h 961"/>
                <a:gd name="T42" fmla="*/ 1392 w 2801"/>
                <a:gd name="T43" fmla="*/ 384 h 961"/>
                <a:gd name="T44" fmla="*/ 1456 w 2801"/>
                <a:gd name="T45" fmla="*/ 336 h 961"/>
                <a:gd name="T46" fmla="*/ 1520 w 2801"/>
                <a:gd name="T47" fmla="*/ 288 h 961"/>
                <a:gd name="T48" fmla="*/ 1584 w 2801"/>
                <a:gd name="T49" fmla="*/ 240 h 961"/>
                <a:gd name="T50" fmla="*/ 1648 w 2801"/>
                <a:gd name="T51" fmla="*/ 192 h 961"/>
                <a:gd name="T52" fmla="*/ 1712 w 2801"/>
                <a:gd name="T53" fmla="*/ 144 h 961"/>
                <a:gd name="T54" fmla="*/ 1776 w 2801"/>
                <a:gd name="T55" fmla="*/ 112 h 961"/>
                <a:gd name="T56" fmla="*/ 1840 w 2801"/>
                <a:gd name="T57" fmla="*/ 64 h 961"/>
                <a:gd name="T58" fmla="*/ 1904 w 2801"/>
                <a:gd name="T59" fmla="*/ 32 h 961"/>
                <a:gd name="T60" fmla="*/ 1968 w 2801"/>
                <a:gd name="T61" fmla="*/ 16 h 961"/>
                <a:gd name="T62" fmla="*/ 2032 w 2801"/>
                <a:gd name="T63" fmla="*/ 0 h 961"/>
                <a:gd name="T64" fmla="*/ 2096 w 2801"/>
                <a:gd name="T65" fmla="*/ 0 h 961"/>
                <a:gd name="T66" fmla="*/ 2160 w 2801"/>
                <a:gd name="T67" fmla="*/ 16 h 961"/>
                <a:gd name="T68" fmla="*/ 2224 w 2801"/>
                <a:gd name="T69" fmla="*/ 64 h 961"/>
                <a:gd name="T70" fmla="*/ 2288 w 2801"/>
                <a:gd name="T71" fmla="*/ 128 h 961"/>
                <a:gd name="T72" fmla="*/ 2336 w 2801"/>
                <a:gd name="T73" fmla="*/ 192 h 961"/>
                <a:gd name="T74" fmla="*/ 2352 w 2801"/>
                <a:gd name="T75" fmla="*/ 256 h 961"/>
                <a:gd name="T76" fmla="*/ 2384 w 2801"/>
                <a:gd name="T77" fmla="*/ 320 h 961"/>
                <a:gd name="T78" fmla="*/ 2400 w 2801"/>
                <a:gd name="T79" fmla="*/ 384 h 961"/>
                <a:gd name="T80" fmla="*/ 2432 w 2801"/>
                <a:gd name="T81" fmla="*/ 464 h 961"/>
                <a:gd name="T82" fmla="*/ 2448 w 2801"/>
                <a:gd name="T83" fmla="*/ 560 h 961"/>
                <a:gd name="T84" fmla="*/ 2464 w 2801"/>
                <a:gd name="T85" fmla="*/ 656 h 961"/>
                <a:gd name="T86" fmla="*/ 2496 w 2801"/>
                <a:gd name="T87" fmla="*/ 784 h 961"/>
                <a:gd name="T88" fmla="*/ 2512 w 2801"/>
                <a:gd name="T89" fmla="*/ 928 h 961"/>
                <a:gd name="T90" fmla="*/ 2576 w 2801"/>
                <a:gd name="T91" fmla="*/ 960 h 961"/>
                <a:gd name="T92" fmla="*/ 2640 w 2801"/>
                <a:gd name="T93" fmla="*/ 960 h 961"/>
                <a:gd name="T94" fmla="*/ 2704 w 2801"/>
                <a:gd name="T95" fmla="*/ 960 h 961"/>
                <a:gd name="T96" fmla="*/ 2768 w 2801"/>
                <a:gd name="T97" fmla="*/ 960 h 961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2801"/>
                <a:gd name="T148" fmla="*/ 0 h 961"/>
                <a:gd name="T149" fmla="*/ 2801 w 2801"/>
                <a:gd name="T150" fmla="*/ 961 h 961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2801" h="961">
                  <a:moveTo>
                    <a:pt x="0" y="960"/>
                  </a:moveTo>
                  <a:lnTo>
                    <a:pt x="16" y="960"/>
                  </a:lnTo>
                  <a:lnTo>
                    <a:pt x="32" y="960"/>
                  </a:lnTo>
                  <a:lnTo>
                    <a:pt x="48" y="960"/>
                  </a:lnTo>
                  <a:lnTo>
                    <a:pt x="64" y="960"/>
                  </a:lnTo>
                  <a:lnTo>
                    <a:pt x="80" y="960"/>
                  </a:lnTo>
                  <a:lnTo>
                    <a:pt x="96" y="960"/>
                  </a:lnTo>
                  <a:lnTo>
                    <a:pt x="112" y="960"/>
                  </a:lnTo>
                  <a:lnTo>
                    <a:pt x="128" y="960"/>
                  </a:lnTo>
                  <a:lnTo>
                    <a:pt x="144" y="960"/>
                  </a:lnTo>
                  <a:lnTo>
                    <a:pt x="160" y="960"/>
                  </a:lnTo>
                  <a:lnTo>
                    <a:pt x="176" y="960"/>
                  </a:lnTo>
                  <a:lnTo>
                    <a:pt x="192" y="960"/>
                  </a:lnTo>
                  <a:lnTo>
                    <a:pt x="208" y="960"/>
                  </a:lnTo>
                  <a:lnTo>
                    <a:pt x="224" y="960"/>
                  </a:lnTo>
                  <a:lnTo>
                    <a:pt x="240" y="960"/>
                  </a:lnTo>
                  <a:lnTo>
                    <a:pt x="256" y="944"/>
                  </a:lnTo>
                  <a:lnTo>
                    <a:pt x="272" y="944"/>
                  </a:lnTo>
                  <a:lnTo>
                    <a:pt x="288" y="944"/>
                  </a:lnTo>
                  <a:lnTo>
                    <a:pt x="304" y="944"/>
                  </a:lnTo>
                  <a:lnTo>
                    <a:pt x="320" y="944"/>
                  </a:lnTo>
                  <a:lnTo>
                    <a:pt x="336" y="944"/>
                  </a:lnTo>
                  <a:lnTo>
                    <a:pt x="352" y="944"/>
                  </a:lnTo>
                  <a:lnTo>
                    <a:pt x="368" y="928"/>
                  </a:lnTo>
                  <a:lnTo>
                    <a:pt x="384" y="928"/>
                  </a:lnTo>
                  <a:lnTo>
                    <a:pt x="400" y="928"/>
                  </a:lnTo>
                  <a:lnTo>
                    <a:pt x="416" y="928"/>
                  </a:lnTo>
                  <a:lnTo>
                    <a:pt x="432" y="912"/>
                  </a:lnTo>
                  <a:lnTo>
                    <a:pt x="448" y="912"/>
                  </a:lnTo>
                  <a:lnTo>
                    <a:pt x="464" y="912"/>
                  </a:lnTo>
                  <a:lnTo>
                    <a:pt x="480" y="912"/>
                  </a:lnTo>
                  <a:lnTo>
                    <a:pt x="496" y="896"/>
                  </a:lnTo>
                  <a:lnTo>
                    <a:pt x="512" y="896"/>
                  </a:lnTo>
                  <a:lnTo>
                    <a:pt x="528" y="896"/>
                  </a:lnTo>
                  <a:lnTo>
                    <a:pt x="544" y="880"/>
                  </a:lnTo>
                  <a:lnTo>
                    <a:pt x="560" y="880"/>
                  </a:lnTo>
                  <a:lnTo>
                    <a:pt x="576" y="880"/>
                  </a:lnTo>
                  <a:lnTo>
                    <a:pt x="592" y="864"/>
                  </a:lnTo>
                  <a:lnTo>
                    <a:pt x="608" y="864"/>
                  </a:lnTo>
                  <a:lnTo>
                    <a:pt x="624" y="864"/>
                  </a:lnTo>
                  <a:lnTo>
                    <a:pt x="640" y="848"/>
                  </a:lnTo>
                  <a:lnTo>
                    <a:pt x="656" y="848"/>
                  </a:lnTo>
                  <a:lnTo>
                    <a:pt x="672" y="832"/>
                  </a:lnTo>
                  <a:lnTo>
                    <a:pt x="688" y="832"/>
                  </a:lnTo>
                  <a:lnTo>
                    <a:pt x="704" y="816"/>
                  </a:lnTo>
                  <a:lnTo>
                    <a:pt x="720" y="816"/>
                  </a:lnTo>
                  <a:lnTo>
                    <a:pt x="736" y="816"/>
                  </a:lnTo>
                  <a:lnTo>
                    <a:pt x="752" y="800"/>
                  </a:lnTo>
                  <a:lnTo>
                    <a:pt x="768" y="800"/>
                  </a:lnTo>
                  <a:lnTo>
                    <a:pt x="784" y="784"/>
                  </a:lnTo>
                  <a:lnTo>
                    <a:pt x="800" y="784"/>
                  </a:lnTo>
                  <a:lnTo>
                    <a:pt x="816" y="768"/>
                  </a:lnTo>
                  <a:lnTo>
                    <a:pt x="832" y="768"/>
                  </a:lnTo>
                  <a:lnTo>
                    <a:pt x="848" y="752"/>
                  </a:lnTo>
                  <a:lnTo>
                    <a:pt x="864" y="752"/>
                  </a:lnTo>
                  <a:lnTo>
                    <a:pt x="880" y="736"/>
                  </a:lnTo>
                  <a:lnTo>
                    <a:pt x="896" y="720"/>
                  </a:lnTo>
                  <a:lnTo>
                    <a:pt x="912" y="720"/>
                  </a:lnTo>
                  <a:lnTo>
                    <a:pt x="928" y="704"/>
                  </a:lnTo>
                  <a:lnTo>
                    <a:pt x="944" y="704"/>
                  </a:lnTo>
                  <a:lnTo>
                    <a:pt x="960" y="688"/>
                  </a:lnTo>
                  <a:lnTo>
                    <a:pt x="976" y="688"/>
                  </a:lnTo>
                  <a:lnTo>
                    <a:pt x="992" y="672"/>
                  </a:lnTo>
                  <a:lnTo>
                    <a:pt x="1008" y="656"/>
                  </a:lnTo>
                  <a:lnTo>
                    <a:pt x="1024" y="656"/>
                  </a:lnTo>
                  <a:lnTo>
                    <a:pt x="1040" y="640"/>
                  </a:lnTo>
                  <a:lnTo>
                    <a:pt x="1056" y="624"/>
                  </a:lnTo>
                  <a:lnTo>
                    <a:pt x="1072" y="624"/>
                  </a:lnTo>
                  <a:lnTo>
                    <a:pt x="1088" y="608"/>
                  </a:lnTo>
                  <a:lnTo>
                    <a:pt x="1104" y="592"/>
                  </a:lnTo>
                  <a:lnTo>
                    <a:pt x="1120" y="592"/>
                  </a:lnTo>
                  <a:lnTo>
                    <a:pt x="1136" y="576"/>
                  </a:lnTo>
                  <a:lnTo>
                    <a:pt x="1152" y="560"/>
                  </a:lnTo>
                  <a:lnTo>
                    <a:pt x="1168" y="560"/>
                  </a:lnTo>
                  <a:lnTo>
                    <a:pt x="1184" y="544"/>
                  </a:lnTo>
                  <a:lnTo>
                    <a:pt x="1200" y="528"/>
                  </a:lnTo>
                  <a:lnTo>
                    <a:pt x="1216" y="512"/>
                  </a:lnTo>
                  <a:lnTo>
                    <a:pt x="1232" y="512"/>
                  </a:lnTo>
                  <a:lnTo>
                    <a:pt x="1248" y="496"/>
                  </a:lnTo>
                  <a:lnTo>
                    <a:pt x="1264" y="480"/>
                  </a:lnTo>
                  <a:lnTo>
                    <a:pt x="1280" y="480"/>
                  </a:lnTo>
                  <a:lnTo>
                    <a:pt x="1296" y="464"/>
                  </a:lnTo>
                  <a:lnTo>
                    <a:pt x="1312" y="448"/>
                  </a:lnTo>
                  <a:lnTo>
                    <a:pt x="1328" y="432"/>
                  </a:lnTo>
                  <a:lnTo>
                    <a:pt x="1344" y="432"/>
                  </a:lnTo>
                  <a:lnTo>
                    <a:pt x="1360" y="416"/>
                  </a:lnTo>
                  <a:lnTo>
                    <a:pt x="1376" y="400"/>
                  </a:lnTo>
                  <a:lnTo>
                    <a:pt x="1392" y="384"/>
                  </a:lnTo>
                  <a:lnTo>
                    <a:pt x="1408" y="384"/>
                  </a:lnTo>
                  <a:lnTo>
                    <a:pt x="1424" y="368"/>
                  </a:lnTo>
                  <a:lnTo>
                    <a:pt x="1440" y="352"/>
                  </a:lnTo>
                  <a:lnTo>
                    <a:pt x="1456" y="336"/>
                  </a:lnTo>
                  <a:lnTo>
                    <a:pt x="1472" y="320"/>
                  </a:lnTo>
                  <a:lnTo>
                    <a:pt x="1488" y="320"/>
                  </a:lnTo>
                  <a:lnTo>
                    <a:pt x="1504" y="304"/>
                  </a:lnTo>
                  <a:lnTo>
                    <a:pt x="1520" y="288"/>
                  </a:lnTo>
                  <a:lnTo>
                    <a:pt x="1536" y="272"/>
                  </a:lnTo>
                  <a:lnTo>
                    <a:pt x="1552" y="272"/>
                  </a:lnTo>
                  <a:lnTo>
                    <a:pt x="1568" y="256"/>
                  </a:lnTo>
                  <a:lnTo>
                    <a:pt x="1584" y="240"/>
                  </a:lnTo>
                  <a:lnTo>
                    <a:pt x="1600" y="224"/>
                  </a:lnTo>
                  <a:lnTo>
                    <a:pt x="1616" y="224"/>
                  </a:lnTo>
                  <a:lnTo>
                    <a:pt x="1632" y="208"/>
                  </a:lnTo>
                  <a:lnTo>
                    <a:pt x="1648" y="192"/>
                  </a:lnTo>
                  <a:lnTo>
                    <a:pt x="1664" y="176"/>
                  </a:lnTo>
                  <a:lnTo>
                    <a:pt x="1680" y="176"/>
                  </a:lnTo>
                  <a:lnTo>
                    <a:pt x="1696" y="160"/>
                  </a:lnTo>
                  <a:lnTo>
                    <a:pt x="1712" y="144"/>
                  </a:lnTo>
                  <a:lnTo>
                    <a:pt x="1728" y="144"/>
                  </a:lnTo>
                  <a:lnTo>
                    <a:pt x="1744" y="128"/>
                  </a:lnTo>
                  <a:lnTo>
                    <a:pt x="1760" y="112"/>
                  </a:lnTo>
                  <a:lnTo>
                    <a:pt x="1776" y="112"/>
                  </a:lnTo>
                  <a:lnTo>
                    <a:pt x="1792" y="96"/>
                  </a:lnTo>
                  <a:lnTo>
                    <a:pt x="1808" y="80"/>
                  </a:lnTo>
                  <a:lnTo>
                    <a:pt x="1824" y="80"/>
                  </a:lnTo>
                  <a:lnTo>
                    <a:pt x="1840" y="64"/>
                  </a:lnTo>
                  <a:lnTo>
                    <a:pt x="1856" y="64"/>
                  </a:lnTo>
                  <a:lnTo>
                    <a:pt x="1872" y="48"/>
                  </a:lnTo>
                  <a:lnTo>
                    <a:pt x="1888" y="48"/>
                  </a:lnTo>
                  <a:lnTo>
                    <a:pt x="1904" y="32"/>
                  </a:lnTo>
                  <a:lnTo>
                    <a:pt x="1920" y="32"/>
                  </a:lnTo>
                  <a:lnTo>
                    <a:pt x="1936" y="16"/>
                  </a:lnTo>
                  <a:lnTo>
                    <a:pt x="1952" y="16"/>
                  </a:lnTo>
                  <a:lnTo>
                    <a:pt x="1968" y="16"/>
                  </a:lnTo>
                  <a:lnTo>
                    <a:pt x="1984" y="0"/>
                  </a:lnTo>
                  <a:lnTo>
                    <a:pt x="2000" y="0"/>
                  </a:lnTo>
                  <a:lnTo>
                    <a:pt x="2016" y="0"/>
                  </a:lnTo>
                  <a:lnTo>
                    <a:pt x="2032" y="0"/>
                  </a:lnTo>
                  <a:lnTo>
                    <a:pt x="2048" y="0"/>
                  </a:lnTo>
                  <a:lnTo>
                    <a:pt x="2064" y="0"/>
                  </a:lnTo>
                  <a:lnTo>
                    <a:pt x="2080" y="0"/>
                  </a:lnTo>
                  <a:lnTo>
                    <a:pt x="2096" y="0"/>
                  </a:lnTo>
                  <a:lnTo>
                    <a:pt x="2112" y="0"/>
                  </a:lnTo>
                  <a:lnTo>
                    <a:pt x="2128" y="0"/>
                  </a:lnTo>
                  <a:lnTo>
                    <a:pt x="2144" y="16"/>
                  </a:lnTo>
                  <a:lnTo>
                    <a:pt x="2160" y="16"/>
                  </a:lnTo>
                  <a:lnTo>
                    <a:pt x="2176" y="16"/>
                  </a:lnTo>
                  <a:lnTo>
                    <a:pt x="2192" y="32"/>
                  </a:lnTo>
                  <a:lnTo>
                    <a:pt x="2208" y="48"/>
                  </a:lnTo>
                  <a:lnTo>
                    <a:pt x="2224" y="64"/>
                  </a:lnTo>
                  <a:lnTo>
                    <a:pt x="2240" y="80"/>
                  </a:lnTo>
                  <a:lnTo>
                    <a:pt x="2256" y="96"/>
                  </a:lnTo>
                  <a:lnTo>
                    <a:pt x="2272" y="112"/>
                  </a:lnTo>
                  <a:lnTo>
                    <a:pt x="2288" y="128"/>
                  </a:lnTo>
                  <a:lnTo>
                    <a:pt x="2304" y="144"/>
                  </a:lnTo>
                  <a:lnTo>
                    <a:pt x="2320" y="160"/>
                  </a:lnTo>
                  <a:lnTo>
                    <a:pt x="2320" y="176"/>
                  </a:lnTo>
                  <a:lnTo>
                    <a:pt x="2336" y="192"/>
                  </a:lnTo>
                  <a:lnTo>
                    <a:pt x="2336" y="208"/>
                  </a:lnTo>
                  <a:lnTo>
                    <a:pt x="2336" y="224"/>
                  </a:lnTo>
                  <a:lnTo>
                    <a:pt x="2352" y="240"/>
                  </a:lnTo>
                  <a:lnTo>
                    <a:pt x="2352" y="256"/>
                  </a:lnTo>
                  <a:lnTo>
                    <a:pt x="2368" y="272"/>
                  </a:lnTo>
                  <a:lnTo>
                    <a:pt x="2368" y="288"/>
                  </a:lnTo>
                  <a:lnTo>
                    <a:pt x="2368" y="304"/>
                  </a:lnTo>
                  <a:lnTo>
                    <a:pt x="2384" y="320"/>
                  </a:lnTo>
                  <a:lnTo>
                    <a:pt x="2384" y="336"/>
                  </a:lnTo>
                  <a:lnTo>
                    <a:pt x="2384" y="352"/>
                  </a:lnTo>
                  <a:lnTo>
                    <a:pt x="2400" y="368"/>
                  </a:lnTo>
                  <a:lnTo>
                    <a:pt x="2400" y="384"/>
                  </a:lnTo>
                  <a:lnTo>
                    <a:pt x="2416" y="400"/>
                  </a:lnTo>
                  <a:lnTo>
                    <a:pt x="2416" y="416"/>
                  </a:lnTo>
                  <a:lnTo>
                    <a:pt x="2416" y="448"/>
                  </a:lnTo>
                  <a:lnTo>
                    <a:pt x="2432" y="464"/>
                  </a:lnTo>
                  <a:lnTo>
                    <a:pt x="2432" y="480"/>
                  </a:lnTo>
                  <a:lnTo>
                    <a:pt x="2432" y="512"/>
                  </a:lnTo>
                  <a:lnTo>
                    <a:pt x="2448" y="528"/>
                  </a:lnTo>
                  <a:lnTo>
                    <a:pt x="2448" y="560"/>
                  </a:lnTo>
                  <a:lnTo>
                    <a:pt x="2448" y="576"/>
                  </a:lnTo>
                  <a:lnTo>
                    <a:pt x="2464" y="608"/>
                  </a:lnTo>
                  <a:lnTo>
                    <a:pt x="2464" y="624"/>
                  </a:lnTo>
                  <a:lnTo>
                    <a:pt x="2464" y="656"/>
                  </a:lnTo>
                  <a:lnTo>
                    <a:pt x="2480" y="688"/>
                  </a:lnTo>
                  <a:lnTo>
                    <a:pt x="2480" y="720"/>
                  </a:lnTo>
                  <a:lnTo>
                    <a:pt x="2480" y="752"/>
                  </a:lnTo>
                  <a:lnTo>
                    <a:pt x="2496" y="784"/>
                  </a:lnTo>
                  <a:lnTo>
                    <a:pt x="2496" y="816"/>
                  </a:lnTo>
                  <a:lnTo>
                    <a:pt x="2496" y="848"/>
                  </a:lnTo>
                  <a:lnTo>
                    <a:pt x="2512" y="880"/>
                  </a:lnTo>
                  <a:lnTo>
                    <a:pt x="2512" y="928"/>
                  </a:lnTo>
                  <a:lnTo>
                    <a:pt x="2528" y="960"/>
                  </a:lnTo>
                  <a:lnTo>
                    <a:pt x="2544" y="960"/>
                  </a:lnTo>
                  <a:lnTo>
                    <a:pt x="2560" y="960"/>
                  </a:lnTo>
                  <a:lnTo>
                    <a:pt x="2576" y="960"/>
                  </a:lnTo>
                  <a:lnTo>
                    <a:pt x="2592" y="960"/>
                  </a:lnTo>
                  <a:lnTo>
                    <a:pt x="2608" y="960"/>
                  </a:lnTo>
                  <a:lnTo>
                    <a:pt x="2624" y="960"/>
                  </a:lnTo>
                  <a:lnTo>
                    <a:pt x="2640" y="960"/>
                  </a:lnTo>
                  <a:lnTo>
                    <a:pt x="2656" y="960"/>
                  </a:lnTo>
                  <a:lnTo>
                    <a:pt x="2672" y="960"/>
                  </a:lnTo>
                  <a:lnTo>
                    <a:pt x="2688" y="960"/>
                  </a:lnTo>
                  <a:lnTo>
                    <a:pt x="2704" y="960"/>
                  </a:lnTo>
                  <a:lnTo>
                    <a:pt x="2720" y="960"/>
                  </a:lnTo>
                  <a:lnTo>
                    <a:pt x="2736" y="960"/>
                  </a:lnTo>
                  <a:lnTo>
                    <a:pt x="2752" y="960"/>
                  </a:lnTo>
                  <a:lnTo>
                    <a:pt x="2768" y="960"/>
                  </a:lnTo>
                  <a:lnTo>
                    <a:pt x="2784" y="960"/>
                  </a:lnTo>
                  <a:lnTo>
                    <a:pt x="2800" y="960"/>
                  </a:lnTo>
                </a:path>
              </a:pathLst>
            </a:custGeom>
            <a:noFill/>
            <a:ln w="12700" cap="rnd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latin typeface="Gill Sans MT" pitchFamily="34" charset="0"/>
              </a:endParaRPr>
            </a:p>
          </p:txBody>
        </p:sp>
        <p:sp>
          <p:nvSpPr>
            <p:cNvPr id="132157" name="Rectangle 61"/>
            <p:cNvSpPr>
              <a:spLocks noChangeArrowheads="1"/>
            </p:cNvSpPr>
            <p:nvPr/>
          </p:nvSpPr>
          <p:spPr bwMode="auto">
            <a:xfrm>
              <a:off x="2675" y="5830"/>
              <a:ext cx="1453" cy="2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18979" tIns="59490" rIns="118979" bIns="59490">
              <a:spAutoFit/>
            </a:bodyPr>
            <a:lstStyle/>
            <a:p>
              <a:pPr defTabSz="2363788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3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température (°C)</a:t>
              </a:r>
            </a:p>
          </p:txBody>
        </p:sp>
        <p:sp>
          <p:nvSpPr>
            <p:cNvPr id="132158" name="Rectangle 62"/>
            <p:cNvSpPr>
              <a:spLocks noChangeArrowheads="1"/>
            </p:cNvSpPr>
            <p:nvPr/>
          </p:nvSpPr>
          <p:spPr bwMode="auto">
            <a:xfrm>
              <a:off x="3639" y="2475"/>
              <a:ext cx="798" cy="217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118979" tIns="59490" rIns="118979" bIns="59490">
              <a:spAutoFit/>
            </a:bodyPr>
            <a:lstStyle/>
            <a:p>
              <a:pPr defTabSz="2363788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300" b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pH = 7</a:t>
              </a:r>
            </a:p>
            <a:p>
              <a:pPr defTabSz="2363788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3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endParaRPr>
            </a:p>
            <a:p>
              <a:pPr defTabSz="2363788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3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endParaRPr>
            </a:p>
            <a:p>
              <a:pPr defTabSz="2363788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300" b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pH = 6</a:t>
              </a:r>
            </a:p>
            <a:p>
              <a:pPr defTabSz="2363788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3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endParaRPr>
            </a:p>
            <a:p>
              <a:pPr defTabSz="2363788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3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endParaRPr>
            </a:p>
            <a:p>
              <a:pPr defTabSz="2363788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300" b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pH= 5.5</a:t>
              </a:r>
            </a:p>
            <a:p>
              <a:pPr defTabSz="2363788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3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endParaRPr>
            </a:p>
            <a:p>
              <a:pPr defTabSz="2363788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3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endParaRPr>
            </a:p>
            <a:p>
              <a:pPr defTabSz="2363788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3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endParaRPr>
            </a:p>
            <a:p>
              <a:pPr defTabSz="2363788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300" b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pH = 5</a:t>
              </a:r>
            </a:p>
          </p:txBody>
        </p:sp>
        <p:sp>
          <p:nvSpPr>
            <p:cNvPr id="55362" name="Line 63"/>
            <p:cNvSpPr>
              <a:spLocks noChangeShapeType="1"/>
            </p:cNvSpPr>
            <p:nvPr/>
          </p:nvSpPr>
          <p:spPr bwMode="auto">
            <a:xfrm>
              <a:off x="5211" y="2277"/>
              <a:ext cx="2776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63" name="Line 64"/>
            <p:cNvSpPr>
              <a:spLocks noChangeShapeType="1"/>
            </p:cNvSpPr>
            <p:nvPr/>
          </p:nvSpPr>
          <p:spPr bwMode="auto">
            <a:xfrm>
              <a:off x="5211" y="5653"/>
              <a:ext cx="2776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64" name="Line 65"/>
            <p:cNvSpPr>
              <a:spLocks noChangeShapeType="1"/>
            </p:cNvSpPr>
            <p:nvPr/>
          </p:nvSpPr>
          <p:spPr bwMode="auto">
            <a:xfrm flipV="1">
              <a:off x="5207" y="2277"/>
              <a:ext cx="0" cy="3376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65" name="Line 66"/>
            <p:cNvSpPr>
              <a:spLocks noChangeShapeType="1"/>
            </p:cNvSpPr>
            <p:nvPr/>
          </p:nvSpPr>
          <p:spPr bwMode="auto">
            <a:xfrm flipV="1">
              <a:off x="7991" y="2277"/>
              <a:ext cx="0" cy="3376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66" name="Line 67"/>
            <p:cNvSpPr>
              <a:spLocks noChangeShapeType="1"/>
            </p:cNvSpPr>
            <p:nvPr/>
          </p:nvSpPr>
          <p:spPr bwMode="auto">
            <a:xfrm>
              <a:off x="5211" y="5653"/>
              <a:ext cx="2776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67" name="Line 68"/>
            <p:cNvSpPr>
              <a:spLocks noChangeShapeType="1"/>
            </p:cNvSpPr>
            <p:nvPr/>
          </p:nvSpPr>
          <p:spPr bwMode="auto">
            <a:xfrm flipV="1">
              <a:off x="5207" y="2277"/>
              <a:ext cx="0" cy="3376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68" name="Line 69"/>
            <p:cNvSpPr>
              <a:spLocks noChangeShapeType="1"/>
            </p:cNvSpPr>
            <p:nvPr/>
          </p:nvSpPr>
          <p:spPr bwMode="auto">
            <a:xfrm flipV="1">
              <a:off x="5207" y="5621"/>
              <a:ext cx="0" cy="32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69" name="Line 70"/>
            <p:cNvSpPr>
              <a:spLocks noChangeShapeType="1"/>
            </p:cNvSpPr>
            <p:nvPr/>
          </p:nvSpPr>
          <p:spPr bwMode="auto">
            <a:xfrm>
              <a:off x="5215" y="2273"/>
              <a:ext cx="0" cy="24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167" name="Rectangle 71"/>
            <p:cNvSpPr>
              <a:spLocks noChangeArrowheads="1"/>
            </p:cNvSpPr>
            <p:nvPr/>
          </p:nvSpPr>
          <p:spPr bwMode="auto">
            <a:xfrm>
              <a:off x="5043" y="5634"/>
              <a:ext cx="320" cy="2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18979" tIns="59490" rIns="118979" bIns="59490">
              <a:spAutoFit/>
            </a:bodyPr>
            <a:lstStyle/>
            <a:p>
              <a:pPr defTabSz="2363788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3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4</a:t>
              </a:r>
            </a:p>
          </p:txBody>
        </p:sp>
        <p:sp>
          <p:nvSpPr>
            <p:cNvPr id="55371" name="Line 72"/>
            <p:cNvSpPr>
              <a:spLocks noChangeShapeType="1"/>
            </p:cNvSpPr>
            <p:nvPr/>
          </p:nvSpPr>
          <p:spPr bwMode="auto">
            <a:xfrm flipV="1">
              <a:off x="6135" y="5621"/>
              <a:ext cx="0" cy="32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72" name="Line 73"/>
            <p:cNvSpPr>
              <a:spLocks noChangeShapeType="1"/>
            </p:cNvSpPr>
            <p:nvPr/>
          </p:nvSpPr>
          <p:spPr bwMode="auto">
            <a:xfrm>
              <a:off x="6143" y="2273"/>
              <a:ext cx="0" cy="24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170" name="Rectangle 74"/>
            <p:cNvSpPr>
              <a:spLocks noChangeArrowheads="1"/>
            </p:cNvSpPr>
            <p:nvPr/>
          </p:nvSpPr>
          <p:spPr bwMode="auto">
            <a:xfrm>
              <a:off x="5971" y="5634"/>
              <a:ext cx="320" cy="2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18979" tIns="59490" rIns="118979" bIns="59490">
              <a:spAutoFit/>
            </a:bodyPr>
            <a:lstStyle/>
            <a:p>
              <a:pPr defTabSz="2363788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3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6</a:t>
              </a:r>
            </a:p>
          </p:txBody>
        </p:sp>
        <p:sp>
          <p:nvSpPr>
            <p:cNvPr id="55374" name="Line 75"/>
            <p:cNvSpPr>
              <a:spLocks noChangeShapeType="1"/>
            </p:cNvSpPr>
            <p:nvPr/>
          </p:nvSpPr>
          <p:spPr bwMode="auto">
            <a:xfrm flipV="1">
              <a:off x="7063" y="5621"/>
              <a:ext cx="0" cy="32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75" name="Line 76"/>
            <p:cNvSpPr>
              <a:spLocks noChangeShapeType="1"/>
            </p:cNvSpPr>
            <p:nvPr/>
          </p:nvSpPr>
          <p:spPr bwMode="auto">
            <a:xfrm>
              <a:off x="7071" y="2273"/>
              <a:ext cx="0" cy="24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173" name="Rectangle 77"/>
            <p:cNvSpPr>
              <a:spLocks noChangeArrowheads="1"/>
            </p:cNvSpPr>
            <p:nvPr/>
          </p:nvSpPr>
          <p:spPr bwMode="auto">
            <a:xfrm>
              <a:off x="6899" y="5634"/>
              <a:ext cx="320" cy="2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18979" tIns="59490" rIns="118979" bIns="59490">
              <a:spAutoFit/>
            </a:bodyPr>
            <a:lstStyle/>
            <a:p>
              <a:pPr defTabSz="2363788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3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8</a:t>
              </a:r>
            </a:p>
          </p:txBody>
        </p:sp>
        <p:sp>
          <p:nvSpPr>
            <p:cNvPr id="55377" name="Line 78"/>
            <p:cNvSpPr>
              <a:spLocks noChangeShapeType="1"/>
            </p:cNvSpPr>
            <p:nvPr/>
          </p:nvSpPr>
          <p:spPr bwMode="auto">
            <a:xfrm flipV="1">
              <a:off x="7991" y="5621"/>
              <a:ext cx="0" cy="32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78" name="Line 79"/>
            <p:cNvSpPr>
              <a:spLocks noChangeShapeType="1"/>
            </p:cNvSpPr>
            <p:nvPr/>
          </p:nvSpPr>
          <p:spPr bwMode="auto">
            <a:xfrm>
              <a:off x="7999" y="2273"/>
              <a:ext cx="0" cy="24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176" name="Rectangle 80"/>
            <p:cNvSpPr>
              <a:spLocks noChangeArrowheads="1"/>
            </p:cNvSpPr>
            <p:nvPr/>
          </p:nvSpPr>
          <p:spPr bwMode="auto">
            <a:xfrm>
              <a:off x="7779" y="5634"/>
              <a:ext cx="402" cy="2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18979" tIns="59490" rIns="118979" bIns="59490">
              <a:spAutoFit/>
            </a:bodyPr>
            <a:lstStyle/>
            <a:p>
              <a:pPr defTabSz="2363788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3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10</a:t>
              </a:r>
            </a:p>
          </p:txBody>
        </p:sp>
        <p:sp>
          <p:nvSpPr>
            <p:cNvPr id="55380" name="Line 81"/>
            <p:cNvSpPr>
              <a:spLocks noChangeShapeType="1"/>
            </p:cNvSpPr>
            <p:nvPr/>
          </p:nvSpPr>
          <p:spPr bwMode="auto">
            <a:xfrm>
              <a:off x="5211" y="5653"/>
              <a:ext cx="24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81" name="Line 82"/>
            <p:cNvSpPr>
              <a:spLocks noChangeShapeType="1"/>
            </p:cNvSpPr>
            <p:nvPr/>
          </p:nvSpPr>
          <p:spPr bwMode="auto">
            <a:xfrm flipH="1">
              <a:off x="7959" y="5653"/>
              <a:ext cx="32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82" name="Line 83"/>
            <p:cNvSpPr>
              <a:spLocks noChangeShapeType="1"/>
            </p:cNvSpPr>
            <p:nvPr/>
          </p:nvSpPr>
          <p:spPr bwMode="auto">
            <a:xfrm>
              <a:off x="5211" y="5173"/>
              <a:ext cx="24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83" name="Line 84"/>
            <p:cNvSpPr>
              <a:spLocks noChangeShapeType="1"/>
            </p:cNvSpPr>
            <p:nvPr/>
          </p:nvSpPr>
          <p:spPr bwMode="auto">
            <a:xfrm flipH="1">
              <a:off x="7959" y="5173"/>
              <a:ext cx="32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84" name="Line 85"/>
            <p:cNvSpPr>
              <a:spLocks noChangeShapeType="1"/>
            </p:cNvSpPr>
            <p:nvPr/>
          </p:nvSpPr>
          <p:spPr bwMode="auto">
            <a:xfrm>
              <a:off x="5211" y="4693"/>
              <a:ext cx="24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85" name="Line 86"/>
            <p:cNvSpPr>
              <a:spLocks noChangeShapeType="1"/>
            </p:cNvSpPr>
            <p:nvPr/>
          </p:nvSpPr>
          <p:spPr bwMode="auto">
            <a:xfrm flipH="1">
              <a:off x="7959" y="4693"/>
              <a:ext cx="32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86" name="Line 87"/>
            <p:cNvSpPr>
              <a:spLocks noChangeShapeType="1"/>
            </p:cNvSpPr>
            <p:nvPr/>
          </p:nvSpPr>
          <p:spPr bwMode="auto">
            <a:xfrm>
              <a:off x="5211" y="4213"/>
              <a:ext cx="24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87" name="Line 88"/>
            <p:cNvSpPr>
              <a:spLocks noChangeShapeType="1"/>
            </p:cNvSpPr>
            <p:nvPr/>
          </p:nvSpPr>
          <p:spPr bwMode="auto">
            <a:xfrm flipH="1">
              <a:off x="7959" y="4213"/>
              <a:ext cx="32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88" name="Line 89"/>
            <p:cNvSpPr>
              <a:spLocks noChangeShapeType="1"/>
            </p:cNvSpPr>
            <p:nvPr/>
          </p:nvSpPr>
          <p:spPr bwMode="auto">
            <a:xfrm>
              <a:off x="5211" y="3717"/>
              <a:ext cx="24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89" name="Line 90"/>
            <p:cNvSpPr>
              <a:spLocks noChangeShapeType="1"/>
            </p:cNvSpPr>
            <p:nvPr/>
          </p:nvSpPr>
          <p:spPr bwMode="auto">
            <a:xfrm flipH="1">
              <a:off x="7959" y="3717"/>
              <a:ext cx="32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90" name="Line 91"/>
            <p:cNvSpPr>
              <a:spLocks noChangeShapeType="1"/>
            </p:cNvSpPr>
            <p:nvPr/>
          </p:nvSpPr>
          <p:spPr bwMode="auto">
            <a:xfrm>
              <a:off x="5211" y="3237"/>
              <a:ext cx="24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91" name="Line 92"/>
            <p:cNvSpPr>
              <a:spLocks noChangeShapeType="1"/>
            </p:cNvSpPr>
            <p:nvPr/>
          </p:nvSpPr>
          <p:spPr bwMode="auto">
            <a:xfrm flipH="1">
              <a:off x="7959" y="3237"/>
              <a:ext cx="32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92" name="Line 93"/>
            <p:cNvSpPr>
              <a:spLocks noChangeShapeType="1"/>
            </p:cNvSpPr>
            <p:nvPr/>
          </p:nvSpPr>
          <p:spPr bwMode="auto">
            <a:xfrm>
              <a:off x="5211" y="2757"/>
              <a:ext cx="24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93" name="Line 94"/>
            <p:cNvSpPr>
              <a:spLocks noChangeShapeType="1"/>
            </p:cNvSpPr>
            <p:nvPr/>
          </p:nvSpPr>
          <p:spPr bwMode="auto">
            <a:xfrm flipH="1">
              <a:off x="7959" y="2757"/>
              <a:ext cx="32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94" name="Line 95"/>
            <p:cNvSpPr>
              <a:spLocks noChangeShapeType="1"/>
            </p:cNvSpPr>
            <p:nvPr/>
          </p:nvSpPr>
          <p:spPr bwMode="auto">
            <a:xfrm>
              <a:off x="5211" y="2277"/>
              <a:ext cx="24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95" name="Line 96"/>
            <p:cNvSpPr>
              <a:spLocks noChangeShapeType="1"/>
            </p:cNvSpPr>
            <p:nvPr/>
          </p:nvSpPr>
          <p:spPr bwMode="auto">
            <a:xfrm flipH="1">
              <a:off x="7959" y="2277"/>
              <a:ext cx="32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96" name="Line 97"/>
            <p:cNvSpPr>
              <a:spLocks noChangeShapeType="1"/>
            </p:cNvSpPr>
            <p:nvPr/>
          </p:nvSpPr>
          <p:spPr bwMode="auto">
            <a:xfrm>
              <a:off x="5211" y="2277"/>
              <a:ext cx="2776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97" name="Line 98"/>
            <p:cNvSpPr>
              <a:spLocks noChangeShapeType="1"/>
            </p:cNvSpPr>
            <p:nvPr/>
          </p:nvSpPr>
          <p:spPr bwMode="auto">
            <a:xfrm flipV="1">
              <a:off x="5207" y="2277"/>
              <a:ext cx="0" cy="3376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98" name="Freeform 99"/>
            <p:cNvSpPr>
              <a:spLocks/>
            </p:cNvSpPr>
            <p:nvPr/>
          </p:nvSpPr>
          <p:spPr bwMode="auto">
            <a:xfrm>
              <a:off x="5207" y="2749"/>
              <a:ext cx="1953" cy="2897"/>
            </a:xfrm>
            <a:custGeom>
              <a:avLst/>
              <a:gdLst>
                <a:gd name="T0" fmla="*/ 48 w 1953"/>
                <a:gd name="T1" fmla="*/ 2896 h 2897"/>
                <a:gd name="T2" fmla="*/ 112 w 1953"/>
                <a:gd name="T3" fmla="*/ 2896 h 2897"/>
                <a:gd name="T4" fmla="*/ 176 w 1953"/>
                <a:gd name="T5" fmla="*/ 2896 h 2897"/>
                <a:gd name="T6" fmla="*/ 240 w 1953"/>
                <a:gd name="T7" fmla="*/ 2880 h 2897"/>
                <a:gd name="T8" fmla="*/ 256 w 1953"/>
                <a:gd name="T9" fmla="*/ 2800 h 2897"/>
                <a:gd name="T10" fmla="*/ 272 w 1953"/>
                <a:gd name="T11" fmla="*/ 2704 h 2897"/>
                <a:gd name="T12" fmla="*/ 288 w 1953"/>
                <a:gd name="T13" fmla="*/ 2624 h 2897"/>
                <a:gd name="T14" fmla="*/ 304 w 1953"/>
                <a:gd name="T15" fmla="*/ 2544 h 2897"/>
                <a:gd name="T16" fmla="*/ 336 w 1953"/>
                <a:gd name="T17" fmla="*/ 2464 h 2897"/>
                <a:gd name="T18" fmla="*/ 352 w 1953"/>
                <a:gd name="T19" fmla="*/ 2400 h 2897"/>
                <a:gd name="T20" fmla="*/ 368 w 1953"/>
                <a:gd name="T21" fmla="*/ 2320 h 2897"/>
                <a:gd name="T22" fmla="*/ 384 w 1953"/>
                <a:gd name="T23" fmla="*/ 2240 h 2897"/>
                <a:gd name="T24" fmla="*/ 400 w 1953"/>
                <a:gd name="T25" fmla="*/ 2160 h 2897"/>
                <a:gd name="T26" fmla="*/ 416 w 1953"/>
                <a:gd name="T27" fmla="*/ 2096 h 2897"/>
                <a:gd name="T28" fmla="*/ 448 w 1953"/>
                <a:gd name="T29" fmla="*/ 2016 h 2897"/>
                <a:gd name="T30" fmla="*/ 464 w 1953"/>
                <a:gd name="T31" fmla="*/ 1952 h 2897"/>
                <a:gd name="T32" fmla="*/ 480 w 1953"/>
                <a:gd name="T33" fmla="*/ 1872 h 2897"/>
                <a:gd name="T34" fmla="*/ 496 w 1953"/>
                <a:gd name="T35" fmla="*/ 1808 h 2897"/>
                <a:gd name="T36" fmla="*/ 512 w 1953"/>
                <a:gd name="T37" fmla="*/ 1744 h 2897"/>
                <a:gd name="T38" fmla="*/ 528 w 1953"/>
                <a:gd name="T39" fmla="*/ 1680 h 2897"/>
                <a:gd name="T40" fmla="*/ 560 w 1953"/>
                <a:gd name="T41" fmla="*/ 1600 h 2897"/>
                <a:gd name="T42" fmla="*/ 576 w 1953"/>
                <a:gd name="T43" fmla="*/ 1536 h 2897"/>
                <a:gd name="T44" fmla="*/ 592 w 1953"/>
                <a:gd name="T45" fmla="*/ 1472 h 2897"/>
                <a:gd name="T46" fmla="*/ 608 w 1953"/>
                <a:gd name="T47" fmla="*/ 1408 h 2897"/>
                <a:gd name="T48" fmla="*/ 624 w 1953"/>
                <a:gd name="T49" fmla="*/ 1344 h 2897"/>
                <a:gd name="T50" fmla="*/ 656 w 1953"/>
                <a:gd name="T51" fmla="*/ 1280 h 2897"/>
                <a:gd name="T52" fmla="*/ 672 w 1953"/>
                <a:gd name="T53" fmla="*/ 1216 h 2897"/>
                <a:gd name="T54" fmla="*/ 688 w 1953"/>
                <a:gd name="T55" fmla="*/ 1152 h 2897"/>
                <a:gd name="T56" fmla="*/ 704 w 1953"/>
                <a:gd name="T57" fmla="*/ 1088 h 2897"/>
                <a:gd name="T58" fmla="*/ 736 w 1953"/>
                <a:gd name="T59" fmla="*/ 1024 h 2897"/>
                <a:gd name="T60" fmla="*/ 752 w 1953"/>
                <a:gd name="T61" fmla="*/ 960 h 2897"/>
                <a:gd name="T62" fmla="*/ 784 w 1953"/>
                <a:gd name="T63" fmla="*/ 896 h 2897"/>
                <a:gd name="T64" fmla="*/ 800 w 1953"/>
                <a:gd name="T65" fmla="*/ 832 h 2897"/>
                <a:gd name="T66" fmla="*/ 832 w 1953"/>
                <a:gd name="T67" fmla="*/ 768 h 2897"/>
                <a:gd name="T68" fmla="*/ 848 w 1953"/>
                <a:gd name="T69" fmla="*/ 704 h 2897"/>
                <a:gd name="T70" fmla="*/ 880 w 1953"/>
                <a:gd name="T71" fmla="*/ 640 h 2897"/>
                <a:gd name="T72" fmla="*/ 912 w 1953"/>
                <a:gd name="T73" fmla="*/ 576 h 2897"/>
                <a:gd name="T74" fmla="*/ 944 w 1953"/>
                <a:gd name="T75" fmla="*/ 512 h 2897"/>
                <a:gd name="T76" fmla="*/ 976 w 1953"/>
                <a:gd name="T77" fmla="*/ 448 h 2897"/>
                <a:gd name="T78" fmla="*/ 1008 w 1953"/>
                <a:gd name="T79" fmla="*/ 384 h 2897"/>
                <a:gd name="T80" fmla="*/ 1040 w 1953"/>
                <a:gd name="T81" fmla="*/ 320 h 2897"/>
                <a:gd name="T82" fmla="*/ 1072 w 1953"/>
                <a:gd name="T83" fmla="*/ 256 h 2897"/>
                <a:gd name="T84" fmla="*/ 1120 w 1953"/>
                <a:gd name="T85" fmla="*/ 192 h 2897"/>
                <a:gd name="T86" fmla="*/ 1168 w 1953"/>
                <a:gd name="T87" fmla="*/ 128 h 2897"/>
                <a:gd name="T88" fmla="*/ 1232 w 1953"/>
                <a:gd name="T89" fmla="*/ 64 h 2897"/>
                <a:gd name="T90" fmla="*/ 1296 w 1953"/>
                <a:gd name="T91" fmla="*/ 16 h 2897"/>
                <a:gd name="T92" fmla="*/ 1360 w 1953"/>
                <a:gd name="T93" fmla="*/ 0 h 2897"/>
                <a:gd name="T94" fmla="*/ 1424 w 1953"/>
                <a:gd name="T95" fmla="*/ 0 h 2897"/>
                <a:gd name="T96" fmla="*/ 1488 w 1953"/>
                <a:gd name="T97" fmla="*/ 32 h 2897"/>
                <a:gd name="T98" fmla="*/ 1552 w 1953"/>
                <a:gd name="T99" fmla="*/ 80 h 2897"/>
                <a:gd name="T100" fmla="*/ 1616 w 1953"/>
                <a:gd name="T101" fmla="*/ 144 h 2897"/>
                <a:gd name="T102" fmla="*/ 1664 w 1953"/>
                <a:gd name="T103" fmla="*/ 208 h 2897"/>
                <a:gd name="T104" fmla="*/ 1696 w 1953"/>
                <a:gd name="T105" fmla="*/ 272 h 2897"/>
                <a:gd name="T106" fmla="*/ 1728 w 1953"/>
                <a:gd name="T107" fmla="*/ 336 h 2897"/>
                <a:gd name="T108" fmla="*/ 1760 w 1953"/>
                <a:gd name="T109" fmla="*/ 400 h 2897"/>
                <a:gd name="T110" fmla="*/ 1792 w 1953"/>
                <a:gd name="T111" fmla="*/ 464 h 2897"/>
                <a:gd name="T112" fmla="*/ 1808 w 1953"/>
                <a:gd name="T113" fmla="*/ 528 h 2897"/>
                <a:gd name="T114" fmla="*/ 1840 w 1953"/>
                <a:gd name="T115" fmla="*/ 592 h 2897"/>
                <a:gd name="T116" fmla="*/ 1856 w 1953"/>
                <a:gd name="T117" fmla="*/ 656 h 2897"/>
                <a:gd name="T118" fmla="*/ 1872 w 1953"/>
                <a:gd name="T119" fmla="*/ 720 h 2897"/>
                <a:gd name="T120" fmla="*/ 1904 w 1953"/>
                <a:gd name="T121" fmla="*/ 784 h 2897"/>
                <a:gd name="T122" fmla="*/ 1920 w 1953"/>
                <a:gd name="T123" fmla="*/ 848 h 2897"/>
                <a:gd name="T124" fmla="*/ 1936 w 1953"/>
                <a:gd name="T125" fmla="*/ 912 h 2897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953"/>
                <a:gd name="T190" fmla="*/ 0 h 2897"/>
                <a:gd name="T191" fmla="*/ 1953 w 1953"/>
                <a:gd name="T192" fmla="*/ 2897 h 2897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953" h="2897">
                  <a:moveTo>
                    <a:pt x="0" y="2896"/>
                  </a:moveTo>
                  <a:lnTo>
                    <a:pt x="16" y="2896"/>
                  </a:lnTo>
                  <a:lnTo>
                    <a:pt x="32" y="2896"/>
                  </a:lnTo>
                  <a:lnTo>
                    <a:pt x="48" y="2896"/>
                  </a:lnTo>
                  <a:lnTo>
                    <a:pt x="64" y="2896"/>
                  </a:lnTo>
                  <a:lnTo>
                    <a:pt x="80" y="2896"/>
                  </a:lnTo>
                  <a:lnTo>
                    <a:pt x="96" y="2896"/>
                  </a:lnTo>
                  <a:lnTo>
                    <a:pt x="112" y="2896"/>
                  </a:lnTo>
                  <a:lnTo>
                    <a:pt x="128" y="2896"/>
                  </a:lnTo>
                  <a:lnTo>
                    <a:pt x="144" y="2896"/>
                  </a:lnTo>
                  <a:lnTo>
                    <a:pt x="160" y="2896"/>
                  </a:lnTo>
                  <a:lnTo>
                    <a:pt x="176" y="2896"/>
                  </a:lnTo>
                  <a:lnTo>
                    <a:pt x="192" y="2896"/>
                  </a:lnTo>
                  <a:lnTo>
                    <a:pt x="208" y="2896"/>
                  </a:lnTo>
                  <a:lnTo>
                    <a:pt x="224" y="2896"/>
                  </a:lnTo>
                  <a:lnTo>
                    <a:pt x="240" y="2880"/>
                  </a:lnTo>
                  <a:lnTo>
                    <a:pt x="240" y="2848"/>
                  </a:lnTo>
                  <a:lnTo>
                    <a:pt x="240" y="2832"/>
                  </a:lnTo>
                  <a:lnTo>
                    <a:pt x="256" y="2816"/>
                  </a:lnTo>
                  <a:lnTo>
                    <a:pt x="256" y="2800"/>
                  </a:lnTo>
                  <a:lnTo>
                    <a:pt x="256" y="2768"/>
                  </a:lnTo>
                  <a:lnTo>
                    <a:pt x="272" y="2752"/>
                  </a:lnTo>
                  <a:lnTo>
                    <a:pt x="272" y="2736"/>
                  </a:lnTo>
                  <a:lnTo>
                    <a:pt x="272" y="2704"/>
                  </a:lnTo>
                  <a:lnTo>
                    <a:pt x="272" y="2688"/>
                  </a:lnTo>
                  <a:lnTo>
                    <a:pt x="288" y="2672"/>
                  </a:lnTo>
                  <a:lnTo>
                    <a:pt x="288" y="2656"/>
                  </a:lnTo>
                  <a:lnTo>
                    <a:pt x="288" y="2624"/>
                  </a:lnTo>
                  <a:lnTo>
                    <a:pt x="304" y="2608"/>
                  </a:lnTo>
                  <a:lnTo>
                    <a:pt x="304" y="2592"/>
                  </a:lnTo>
                  <a:lnTo>
                    <a:pt x="304" y="2576"/>
                  </a:lnTo>
                  <a:lnTo>
                    <a:pt x="304" y="2544"/>
                  </a:lnTo>
                  <a:lnTo>
                    <a:pt x="320" y="2528"/>
                  </a:lnTo>
                  <a:lnTo>
                    <a:pt x="320" y="2512"/>
                  </a:lnTo>
                  <a:lnTo>
                    <a:pt x="320" y="2496"/>
                  </a:lnTo>
                  <a:lnTo>
                    <a:pt x="336" y="2464"/>
                  </a:lnTo>
                  <a:lnTo>
                    <a:pt x="336" y="2448"/>
                  </a:lnTo>
                  <a:lnTo>
                    <a:pt x="336" y="2432"/>
                  </a:lnTo>
                  <a:lnTo>
                    <a:pt x="336" y="2416"/>
                  </a:lnTo>
                  <a:lnTo>
                    <a:pt x="352" y="2400"/>
                  </a:lnTo>
                  <a:lnTo>
                    <a:pt x="352" y="2368"/>
                  </a:lnTo>
                  <a:lnTo>
                    <a:pt x="352" y="2352"/>
                  </a:lnTo>
                  <a:lnTo>
                    <a:pt x="368" y="2336"/>
                  </a:lnTo>
                  <a:lnTo>
                    <a:pt x="368" y="2320"/>
                  </a:lnTo>
                  <a:lnTo>
                    <a:pt x="368" y="2304"/>
                  </a:lnTo>
                  <a:lnTo>
                    <a:pt x="368" y="2272"/>
                  </a:lnTo>
                  <a:lnTo>
                    <a:pt x="384" y="2256"/>
                  </a:lnTo>
                  <a:lnTo>
                    <a:pt x="384" y="2240"/>
                  </a:lnTo>
                  <a:lnTo>
                    <a:pt x="384" y="2224"/>
                  </a:lnTo>
                  <a:lnTo>
                    <a:pt x="400" y="2208"/>
                  </a:lnTo>
                  <a:lnTo>
                    <a:pt x="400" y="2192"/>
                  </a:lnTo>
                  <a:lnTo>
                    <a:pt x="400" y="2160"/>
                  </a:lnTo>
                  <a:lnTo>
                    <a:pt x="416" y="2144"/>
                  </a:lnTo>
                  <a:lnTo>
                    <a:pt x="416" y="2128"/>
                  </a:lnTo>
                  <a:lnTo>
                    <a:pt x="416" y="2112"/>
                  </a:lnTo>
                  <a:lnTo>
                    <a:pt x="416" y="2096"/>
                  </a:lnTo>
                  <a:lnTo>
                    <a:pt x="432" y="2080"/>
                  </a:lnTo>
                  <a:lnTo>
                    <a:pt x="432" y="2064"/>
                  </a:lnTo>
                  <a:lnTo>
                    <a:pt x="432" y="2032"/>
                  </a:lnTo>
                  <a:lnTo>
                    <a:pt x="448" y="2016"/>
                  </a:lnTo>
                  <a:lnTo>
                    <a:pt x="448" y="2000"/>
                  </a:lnTo>
                  <a:lnTo>
                    <a:pt x="448" y="1984"/>
                  </a:lnTo>
                  <a:lnTo>
                    <a:pt x="448" y="1968"/>
                  </a:lnTo>
                  <a:lnTo>
                    <a:pt x="464" y="1952"/>
                  </a:lnTo>
                  <a:lnTo>
                    <a:pt x="464" y="1936"/>
                  </a:lnTo>
                  <a:lnTo>
                    <a:pt x="464" y="1920"/>
                  </a:lnTo>
                  <a:lnTo>
                    <a:pt x="480" y="1904"/>
                  </a:lnTo>
                  <a:lnTo>
                    <a:pt x="480" y="1872"/>
                  </a:lnTo>
                  <a:lnTo>
                    <a:pt x="480" y="1856"/>
                  </a:lnTo>
                  <a:lnTo>
                    <a:pt x="480" y="1840"/>
                  </a:lnTo>
                  <a:lnTo>
                    <a:pt x="496" y="1824"/>
                  </a:lnTo>
                  <a:lnTo>
                    <a:pt x="496" y="1808"/>
                  </a:lnTo>
                  <a:lnTo>
                    <a:pt x="496" y="1792"/>
                  </a:lnTo>
                  <a:lnTo>
                    <a:pt x="512" y="1776"/>
                  </a:lnTo>
                  <a:lnTo>
                    <a:pt x="512" y="1760"/>
                  </a:lnTo>
                  <a:lnTo>
                    <a:pt x="512" y="1744"/>
                  </a:lnTo>
                  <a:lnTo>
                    <a:pt x="512" y="1728"/>
                  </a:lnTo>
                  <a:lnTo>
                    <a:pt x="528" y="1712"/>
                  </a:lnTo>
                  <a:lnTo>
                    <a:pt x="528" y="1696"/>
                  </a:lnTo>
                  <a:lnTo>
                    <a:pt x="528" y="1680"/>
                  </a:lnTo>
                  <a:lnTo>
                    <a:pt x="544" y="1664"/>
                  </a:lnTo>
                  <a:lnTo>
                    <a:pt x="544" y="1648"/>
                  </a:lnTo>
                  <a:lnTo>
                    <a:pt x="544" y="1632"/>
                  </a:lnTo>
                  <a:lnTo>
                    <a:pt x="560" y="1600"/>
                  </a:lnTo>
                  <a:lnTo>
                    <a:pt x="560" y="1584"/>
                  </a:lnTo>
                  <a:lnTo>
                    <a:pt x="560" y="1568"/>
                  </a:lnTo>
                  <a:lnTo>
                    <a:pt x="560" y="1552"/>
                  </a:lnTo>
                  <a:lnTo>
                    <a:pt x="576" y="1536"/>
                  </a:lnTo>
                  <a:lnTo>
                    <a:pt x="576" y="1520"/>
                  </a:lnTo>
                  <a:lnTo>
                    <a:pt x="576" y="1504"/>
                  </a:lnTo>
                  <a:lnTo>
                    <a:pt x="592" y="1488"/>
                  </a:lnTo>
                  <a:lnTo>
                    <a:pt x="592" y="1472"/>
                  </a:lnTo>
                  <a:lnTo>
                    <a:pt x="592" y="1456"/>
                  </a:lnTo>
                  <a:lnTo>
                    <a:pt x="592" y="1440"/>
                  </a:lnTo>
                  <a:lnTo>
                    <a:pt x="608" y="1424"/>
                  </a:lnTo>
                  <a:lnTo>
                    <a:pt x="608" y="1408"/>
                  </a:lnTo>
                  <a:lnTo>
                    <a:pt x="624" y="1392"/>
                  </a:lnTo>
                  <a:lnTo>
                    <a:pt x="624" y="1376"/>
                  </a:lnTo>
                  <a:lnTo>
                    <a:pt x="624" y="1360"/>
                  </a:lnTo>
                  <a:lnTo>
                    <a:pt x="624" y="1344"/>
                  </a:lnTo>
                  <a:lnTo>
                    <a:pt x="640" y="1328"/>
                  </a:lnTo>
                  <a:lnTo>
                    <a:pt x="640" y="1312"/>
                  </a:lnTo>
                  <a:lnTo>
                    <a:pt x="640" y="1296"/>
                  </a:lnTo>
                  <a:lnTo>
                    <a:pt x="656" y="1280"/>
                  </a:lnTo>
                  <a:lnTo>
                    <a:pt x="656" y="1264"/>
                  </a:lnTo>
                  <a:lnTo>
                    <a:pt x="656" y="1248"/>
                  </a:lnTo>
                  <a:lnTo>
                    <a:pt x="656" y="1232"/>
                  </a:lnTo>
                  <a:lnTo>
                    <a:pt x="672" y="1216"/>
                  </a:lnTo>
                  <a:lnTo>
                    <a:pt x="672" y="1200"/>
                  </a:lnTo>
                  <a:lnTo>
                    <a:pt x="688" y="1184"/>
                  </a:lnTo>
                  <a:lnTo>
                    <a:pt x="688" y="1168"/>
                  </a:lnTo>
                  <a:lnTo>
                    <a:pt x="688" y="1152"/>
                  </a:lnTo>
                  <a:lnTo>
                    <a:pt x="704" y="1136"/>
                  </a:lnTo>
                  <a:lnTo>
                    <a:pt x="704" y="1120"/>
                  </a:lnTo>
                  <a:lnTo>
                    <a:pt x="704" y="1104"/>
                  </a:lnTo>
                  <a:lnTo>
                    <a:pt x="704" y="1088"/>
                  </a:lnTo>
                  <a:lnTo>
                    <a:pt x="720" y="1072"/>
                  </a:lnTo>
                  <a:lnTo>
                    <a:pt x="720" y="1056"/>
                  </a:lnTo>
                  <a:lnTo>
                    <a:pt x="736" y="1040"/>
                  </a:lnTo>
                  <a:lnTo>
                    <a:pt x="736" y="1024"/>
                  </a:lnTo>
                  <a:lnTo>
                    <a:pt x="736" y="1008"/>
                  </a:lnTo>
                  <a:lnTo>
                    <a:pt x="752" y="992"/>
                  </a:lnTo>
                  <a:lnTo>
                    <a:pt x="752" y="976"/>
                  </a:lnTo>
                  <a:lnTo>
                    <a:pt x="752" y="960"/>
                  </a:lnTo>
                  <a:lnTo>
                    <a:pt x="768" y="944"/>
                  </a:lnTo>
                  <a:lnTo>
                    <a:pt x="768" y="928"/>
                  </a:lnTo>
                  <a:lnTo>
                    <a:pt x="768" y="912"/>
                  </a:lnTo>
                  <a:lnTo>
                    <a:pt x="784" y="896"/>
                  </a:lnTo>
                  <a:lnTo>
                    <a:pt x="784" y="880"/>
                  </a:lnTo>
                  <a:lnTo>
                    <a:pt x="784" y="864"/>
                  </a:lnTo>
                  <a:lnTo>
                    <a:pt x="800" y="848"/>
                  </a:lnTo>
                  <a:lnTo>
                    <a:pt x="800" y="832"/>
                  </a:lnTo>
                  <a:lnTo>
                    <a:pt x="800" y="816"/>
                  </a:lnTo>
                  <a:lnTo>
                    <a:pt x="816" y="800"/>
                  </a:lnTo>
                  <a:lnTo>
                    <a:pt x="816" y="784"/>
                  </a:lnTo>
                  <a:lnTo>
                    <a:pt x="832" y="768"/>
                  </a:lnTo>
                  <a:lnTo>
                    <a:pt x="832" y="752"/>
                  </a:lnTo>
                  <a:lnTo>
                    <a:pt x="832" y="736"/>
                  </a:lnTo>
                  <a:lnTo>
                    <a:pt x="848" y="720"/>
                  </a:lnTo>
                  <a:lnTo>
                    <a:pt x="848" y="704"/>
                  </a:lnTo>
                  <a:lnTo>
                    <a:pt x="864" y="688"/>
                  </a:lnTo>
                  <a:lnTo>
                    <a:pt x="864" y="672"/>
                  </a:lnTo>
                  <a:lnTo>
                    <a:pt x="880" y="656"/>
                  </a:lnTo>
                  <a:lnTo>
                    <a:pt x="880" y="640"/>
                  </a:lnTo>
                  <a:lnTo>
                    <a:pt x="880" y="624"/>
                  </a:lnTo>
                  <a:lnTo>
                    <a:pt x="896" y="608"/>
                  </a:lnTo>
                  <a:lnTo>
                    <a:pt x="896" y="592"/>
                  </a:lnTo>
                  <a:lnTo>
                    <a:pt x="912" y="576"/>
                  </a:lnTo>
                  <a:lnTo>
                    <a:pt x="912" y="560"/>
                  </a:lnTo>
                  <a:lnTo>
                    <a:pt x="928" y="544"/>
                  </a:lnTo>
                  <a:lnTo>
                    <a:pt x="928" y="528"/>
                  </a:lnTo>
                  <a:lnTo>
                    <a:pt x="944" y="512"/>
                  </a:lnTo>
                  <a:lnTo>
                    <a:pt x="944" y="496"/>
                  </a:lnTo>
                  <a:lnTo>
                    <a:pt x="944" y="480"/>
                  </a:lnTo>
                  <a:lnTo>
                    <a:pt x="960" y="464"/>
                  </a:lnTo>
                  <a:lnTo>
                    <a:pt x="976" y="448"/>
                  </a:lnTo>
                  <a:lnTo>
                    <a:pt x="976" y="432"/>
                  </a:lnTo>
                  <a:lnTo>
                    <a:pt x="976" y="416"/>
                  </a:lnTo>
                  <a:lnTo>
                    <a:pt x="992" y="400"/>
                  </a:lnTo>
                  <a:lnTo>
                    <a:pt x="1008" y="384"/>
                  </a:lnTo>
                  <a:lnTo>
                    <a:pt x="1008" y="368"/>
                  </a:lnTo>
                  <a:lnTo>
                    <a:pt x="1024" y="352"/>
                  </a:lnTo>
                  <a:lnTo>
                    <a:pt x="1024" y="336"/>
                  </a:lnTo>
                  <a:lnTo>
                    <a:pt x="1040" y="320"/>
                  </a:lnTo>
                  <a:lnTo>
                    <a:pt x="1056" y="304"/>
                  </a:lnTo>
                  <a:lnTo>
                    <a:pt x="1056" y="288"/>
                  </a:lnTo>
                  <a:lnTo>
                    <a:pt x="1072" y="272"/>
                  </a:lnTo>
                  <a:lnTo>
                    <a:pt x="1072" y="256"/>
                  </a:lnTo>
                  <a:lnTo>
                    <a:pt x="1088" y="240"/>
                  </a:lnTo>
                  <a:lnTo>
                    <a:pt x="1104" y="224"/>
                  </a:lnTo>
                  <a:lnTo>
                    <a:pt x="1104" y="208"/>
                  </a:lnTo>
                  <a:lnTo>
                    <a:pt x="1120" y="192"/>
                  </a:lnTo>
                  <a:lnTo>
                    <a:pt x="1136" y="176"/>
                  </a:lnTo>
                  <a:lnTo>
                    <a:pt x="1152" y="160"/>
                  </a:lnTo>
                  <a:lnTo>
                    <a:pt x="1168" y="144"/>
                  </a:lnTo>
                  <a:lnTo>
                    <a:pt x="1168" y="128"/>
                  </a:lnTo>
                  <a:lnTo>
                    <a:pt x="1184" y="112"/>
                  </a:lnTo>
                  <a:lnTo>
                    <a:pt x="1200" y="96"/>
                  </a:lnTo>
                  <a:lnTo>
                    <a:pt x="1216" y="80"/>
                  </a:lnTo>
                  <a:lnTo>
                    <a:pt x="1232" y="64"/>
                  </a:lnTo>
                  <a:lnTo>
                    <a:pt x="1248" y="48"/>
                  </a:lnTo>
                  <a:lnTo>
                    <a:pt x="1264" y="48"/>
                  </a:lnTo>
                  <a:lnTo>
                    <a:pt x="1280" y="32"/>
                  </a:lnTo>
                  <a:lnTo>
                    <a:pt x="1296" y="16"/>
                  </a:lnTo>
                  <a:lnTo>
                    <a:pt x="1312" y="16"/>
                  </a:lnTo>
                  <a:lnTo>
                    <a:pt x="1328" y="16"/>
                  </a:lnTo>
                  <a:lnTo>
                    <a:pt x="1344" y="0"/>
                  </a:lnTo>
                  <a:lnTo>
                    <a:pt x="1360" y="0"/>
                  </a:lnTo>
                  <a:lnTo>
                    <a:pt x="1376" y="0"/>
                  </a:lnTo>
                  <a:lnTo>
                    <a:pt x="1392" y="0"/>
                  </a:lnTo>
                  <a:lnTo>
                    <a:pt x="1408" y="0"/>
                  </a:lnTo>
                  <a:lnTo>
                    <a:pt x="1424" y="0"/>
                  </a:lnTo>
                  <a:lnTo>
                    <a:pt x="1440" y="16"/>
                  </a:lnTo>
                  <a:lnTo>
                    <a:pt x="1456" y="16"/>
                  </a:lnTo>
                  <a:lnTo>
                    <a:pt x="1472" y="16"/>
                  </a:lnTo>
                  <a:lnTo>
                    <a:pt x="1488" y="32"/>
                  </a:lnTo>
                  <a:lnTo>
                    <a:pt x="1504" y="32"/>
                  </a:lnTo>
                  <a:lnTo>
                    <a:pt x="1520" y="48"/>
                  </a:lnTo>
                  <a:lnTo>
                    <a:pt x="1536" y="64"/>
                  </a:lnTo>
                  <a:lnTo>
                    <a:pt x="1552" y="80"/>
                  </a:lnTo>
                  <a:lnTo>
                    <a:pt x="1568" y="96"/>
                  </a:lnTo>
                  <a:lnTo>
                    <a:pt x="1584" y="112"/>
                  </a:lnTo>
                  <a:lnTo>
                    <a:pt x="1600" y="128"/>
                  </a:lnTo>
                  <a:lnTo>
                    <a:pt x="1616" y="144"/>
                  </a:lnTo>
                  <a:lnTo>
                    <a:pt x="1632" y="160"/>
                  </a:lnTo>
                  <a:lnTo>
                    <a:pt x="1648" y="176"/>
                  </a:lnTo>
                  <a:lnTo>
                    <a:pt x="1648" y="192"/>
                  </a:lnTo>
                  <a:lnTo>
                    <a:pt x="1664" y="208"/>
                  </a:lnTo>
                  <a:lnTo>
                    <a:pt x="1680" y="224"/>
                  </a:lnTo>
                  <a:lnTo>
                    <a:pt x="1680" y="240"/>
                  </a:lnTo>
                  <a:lnTo>
                    <a:pt x="1696" y="256"/>
                  </a:lnTo>
                  <a:lnTo>
                    <a:pt x="1696" y="272"/>
                  </a:lnTo>
                  <a:lnTo>
                    <a:pt x="1712" y="288"/>
                  </a:lnTo>
                  <a:lnTo>
                    <a:pt x="1712" y="304"/>
                  </a:lnTo>
                  <a:lnTo>
                    <a:pt x="1728" y="320"/>
                  </a:lnTo>
                  <a:lnTo>
                    <a:pt x="1728" y="336"/>
                  </a:lnTo>
                  <a:lnTo>
                    <a:pt x="1744" y="352"/>
                  </a:lnTo>
                  <a:lnTo>
                    <a:pt x="1744" y="368"/>
                  </a:lnTo>
                  <a:lnTo>
                    <a:pt x="1760" y="384"/>
                  </a:lnTo>
                  <a:lnTo>
                    <a:pt x="1760" y="400"/>
                  </a:lnTo>
                  <a:lnTo>
                    <a:pt x="1760" y="416"/>
                  </a:lnTo>
                  <a:lnTo>
                    <a:pt x="1776" y="432"/>
                  </a:lnTo>
                  <a:lnTo>
                    <a:pt x="1776" y="448"/>
                  </a:lnTo>
                  <a:lnTo>
                    <a:pt x="1792" y="464"/>
                  </a:lnTo>
                  <a:lnTo>
                    <a:pt x="1792" y="480"/>
                  </a:lnTo>
                  <a:lnTo>
                    <a:pt x="1808" y="496"/>
                  </a:lnTo>
                  <a:lnTo>
                    <a:pt x="1808" y="512"/>
                  </a:lnTo>
                  <a:lnTo>
                    <a:pt x="1808" y="528"/>
                  </a:lnTo>
                  <a:lnTo>
                    <a:pt x="1824" y="544"/>
                  </a:lnTo>
                  <a:lnTo>
                    <a:pt x="1824" y="560"/>
                  </a:lnTo>
                  <a:lnTo>
                    <a:pt x="1840" y="576"/>
                  </a:lnTo>
                  <a:lnTo>
                    <a:pt x="1840" y="592"/>
                  </a:lnTo>
                  <a:lnTo>
                    <a:pt x="1840" y="608"/>
                  </a:lnTo>
                  <a:lnTo>
                    <a:pt x="1856" y="624"/>
                  </a:lnTo>
                  <a:lnTo>
                    <a:pt x="1856" y="640"/>
                  </a:lnTo>
                  <a:lnTo>
                    <a:pt x="1856" y="656"/>
                  </a:lnTo>
                  <a:lnTo>
                    <a:pt x="1872" y="672"/>
                  </a:lnTo>
                  <a:lnTo>
                    <a:pt x="1872" y="688"/>
                  </a:lnTo>
                  <a:lnTo>
                    <a:pt x="1872" y="704"/>
                  </a:lnTo>
                  <a:lnTo>
                    <a:pt x="1872" y="720"/>
                  </a:lnTo>
                  <a:lnTo>
                    <a:pt x="1888" y="736"/>
                  </a:lnTo>
                  <a:lnTo>
                    <a:pt x="1888" y="752"/>
                  </a:lnTo>
                  <a:lnTo>
                    <a:pt x="1904" y="768"/>
                  </a:lnTo>
                  <a:lnTo>
                    <a:pt x="1904" y="784"/>
                  </a:lnTo>
                  <a:lnTo>
                    <a:pt x="1904" y="800"/>
                  </a:lnTo>
                  <a:lnTo>
                    <a:pt x="1904" y="816"/>
                  </a:lnTo>
                  <a:lnTo>
                    <a:pt x="1920" y="832"/>
                  </a:lnTo>
                  <a:lnTo>
                    <a:pt x="1920" y="848"/>
                  </a:lnTo>
                  <a:lnTo>
                    <a:pt x="1920" y="864"/>
                  </a:lnTo>
                  <a:lnTo>
                    <a:pt x="1936" y="880"/>
                  </a:lnTo>
                  <a:lnTo>
                    <a:pt x="1936" y="896"/>
                  </a:lnTo>
                  <a:lnTo>
                    <a:pt x="1936" y="912"/>
                  </a:lnTo>
                  <a:lnTo>
                    <a:pt x="1952" y="928"/>
                  </a:lnTo>
                  <a:lnTo>
                    <a:pt x="1952" y="944"/>
                  </a:lnTo>
                  <a:lnTo>
                    <a:pt x="1952" y="960"/>
                  </a:lnTo>
                </a:path>
              </a:pathLst>
            </a:custGeom>
            <a:noFill/>
            <a:ln w="12700" cap="rnd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latin typeface="Gill Sans MT" pitchFamily="34" charset="0"/>
              </a:endParaRPr>
            </a:p>
          </p:txBody>
        </p:sp>
        <p:sp>
          <p:nvSpPr>
            <p:cNvPr id="55399" name="Freeform 100"/>
            <p:cNvSpPr>
              <a:spLocks/>
            </p:cNvSpPr>
            <p:nvPr/>
          </p:nvSpPr>
          <p:spPr bwMode="auto">
            <a:xfrm>
              <a:off x="7159" y="3709"/>
              <a:ext cx="833" cy="1937"/>
            </a:xfrm>
            <a:custGeom>
              <a:avLst/>
              <a:gdLst>
                <a:gd name="T0" fmla="*/ 0 w 833"/>
                <a:gd name="T1" fmla="*/ 16 h 1937"/>
                <a:gd name="T2" fmla="*/ 16 w 833"/>
                <a:gd name="T3" fmla="*/ 64 h 1937"/>
                <a:gd name="T4" fmla="*/ 32 w 833"/>
                <a:gd name="T5" fmla="*/ 96 h 1937"/>
                <a:gd name="T6" fmla="*/ 32 w 833"/>
                <a:gd name="T7" fmla="*/ 128 h 1937"/>
                <a:gd name="T8" fmla="*/ 48 w 833"/>
                <a:gd name="T9" fmla="*/ 160 h 1937"/>
                <a:gd name="T10" fmla="*/ 48 w 833"/>
                <a:gd name="T11" fmla="*/ 208 h 1937"/>
                <a:gd name="T12" fmla="*/ 64 w 833"/>
                <a:gd name="T13" fmla="*/ 240 h 1937"/>
                <a:gd name="T14" fmla="*/ 64 w 833"/>
                <a:gd name="T15" fmla="*/ 288 h 1937"/>
                <a:gd name="T16" fmla="*/ 80 w 833"/>
                <a:gd name="T17" fmla="*/ 320 h 1937"/>
                <a:gd name="T18" fmla="*/ 96 w 833"/>
                <a:gd name="T19" fmla="*/ 368 h 1937"/>
                <a:gd name="T20" fmla="*/ 96 w 833"/>
                <a:gd name="T21" fmla="*/ 400 h 1937"/>
                <a:gd name="T22" fmla="*/ 112 w 833"/>
                <a:gd name="T23" fmla="*/ 448 h 1937"/>
                <a:gd name="T24" fmla="*/ 112 w 833"/>
                <a:gd name="T25" fmla="*/ 480 h 1937"/>
                <a:gd name="T26" fmla="*/ 128 w 833"/>
                <a:gd name="T27" fmla="*/ 528 h 1937"/>
                <a:gd name="T28" fmla="*/ 144 w 833"/>
                <a:gd name="T29" fmla="*/ 576 h 1937"/>
                <a:gd name="T30" fmla="*/ 144 w 833"/>
                <a:gd name="T31" fmla="*/ 624 h 1937"/>
                <a:gd name="T32" fmla="*/ 160 w 833"/>
                <a:gd name="T33" fmla="*/ 672 h 1937"/>
                <a:gd name="T34" fmla="*/ 160 w 833"/>
                <a:gd name="T35" fmla="*/ 704 h 1937"/>
                <a:gd name="T36" fmla="*/ 176 w 833"/>
                <a:gd name="T37" fmla="*/ 752 h 1937"/>
                <a:gd name="T38" fmla="*/ 176 w 833"/>
                <a:gd name="T39" fmla="*/ 800 h 1937"/>
                <a:gd name="T40" fmla="*/ 192 w 833"/>
                <a:gd name="T41" fmla="*/ 848 h 1937"/>
                <a:gd name="T42" fmla="*/ 208 w 833"/>
                <a:gd name="T43" fmla="*/ 912 h 1937"/>
                <a:gd name="T44" fmla="*/ 208 w 833"/>
                <a:gd name="T45" fmla="*/ 960 h 1937"/>
                <a:gd name="T46" fmla="*/ 224 w 833"/>
                <a:gd name="T47" fmla="*/ 1008 h 1937"/>
                <a:gd name="T48" fmla="*/ 224 w 833"/>
                <a:gd name="T49" fmla="*/ 1056 h 1937"/>
                <a:gd name="T50" fmla="*/ 240 w 833"/>
                <a:gd name="T51" fmla="*/ 1104 h 1937"/>
                <a:gd name="T52" fmla="*/ 240 w 833"/>
                <a:gd name="T53" fmla="*/ 1168 h 1937"/>
                <a:gd name="T54" fmla="*/ 256 w 833"/>
                <a:gd name="T55" fmla="*/ 1216 h 1937"/>
                <a:gd name="T56" fmla="*/ 272 w 833"/>
                <a:gd name="T57" fmla="*/ 1280 h 1937"/>
                <a:gd name="T58" fmla="*/ 272 w 833"/>
                <a:gd name="T59" fmla="*/ 1328 h 1937"/>
                <a:gd name="T60" fmla="*/ 288 w 833"/>
                <a:gd name="T61" fmla="*/ 1392 h 1937"/>
                <a:gd name="T62" fmla="*/ 288 w 833"/>
                <a:gd name="T63" fmla="*/ 1440 h 1937"/>
                <a:gd name="T64" fmla="*/ 304 w 833"/>
                <a:gd name="T65" fmla="*/ 1504 h 1937"/>
                <a:gd name="T66" fmla="*/ 320 w 833"/>
                <a:gd name="T67" fmla="*/ 1568 h 1937"/>
                <a:gd name="T68" fmla="*/ 320 w 833"/>
                <a:gd name="T69" fmla="*/ 1616 h 1937"/>
                <a:gd name="T70" fmla="*/ 336 w 833"/>
                <a:gd name="T71" fmla="*/ 1680 h 1937"/>
                <a:gd name="T72" fmla="*/ 336 w 833"/>
                <a:gd name="T73" fmla="*/ 1744 h 1937"/>
                <a:gd name="T74" fmla="*/ 352 w 833"/>
                <a:gd name="T75" fmla="*/ 1808 h 1937"/>
                <a:gd name="T76" fmla="*/ 352 w 833"/>
                <a:gd name="T77" fmla="*/ 1872 h 1937"/>
                <a:gd name="T78" fmla="*/ 368 w 833"/>
                <a:gd name="T79" fmla="*/ 1936 h 1937"/>
                <a:gd name="T80" fmla="*/ 400 w 833"/>
                <a:gd name="T81" fmla="*/ 1936 h 1937"/>
                <a:gd name="T82" fmla="*/ 432 w 833"/>
                <a:gd name="T83" fmla="*/ 1936 h 1937"/>
                <a:gd name="T84" fmla="*/ 464 w 833"/>
                <a:gd name="T85" fmla="*/ 1936 h 1937"/>
                <a:gd name="T86" fmla="*/ 496 w 833"/>
                <a:gd name="T87" fmla="*/ 1936 h 1937"/>
                <a:gd name="T88" fmla="*/ 528 w 833"/>
                <a:gd name="T89" fmla="*/ 1936 h 1937"/>
                <a:gd name="T90" fmla="*/ 560 w 833"/>
                <a:gd name="T91" fmla="*/ 1936 h 1937"/>
                <a:gd name="T92" fmla="*/ 592 w 833"/>
                <a:gd name="T93" fmla="*/ 1936 h 1937"/>
                <a:gd name="T94" fmla="*/ 624 w 833"/>
                <a:gd name="T95" fmla="*/ 1936 h 1937"/>
                <a:gd name="T96" fmla="*/ 656 w 833"/>
                <a:gd name="T97" fmla="*/ 1936 h 1937"/>
                <a:gd name="T98" fmla="*/ 688 w 833"/>
                <a:gd name="T99" fmla="*/ 1936 h 1937"/>
                <a:gd name="T100" fmla="*/ 720 w 833"/>
                <a:gd name="T101" fmla="*/ 1936 h 1937"/>
                <a:gd name="T102" fmla="*/ 752 w 833"/>
                <a:gd name="T103" fmla="*/ 1936 h 1937"/>
                <a:gd name="T104" fmla="*/ 784 w 833"/>
                <a:gd name="T105" fmla="*/ 1936 h 1937"/>
                <a:gd name="T106" fmla="*/ 816 w 833"/>
                <a:gd name="T107" fmla="*/ 1936 h 1937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833"/>
                <a:gd name="T163" fmla="*/ 0 h 1937"/>
                <a:gd name="T164" fmla="*/ 833 w 833"/>
                <a:gd name="T165" fmla="*/ 1937 h 1937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833" h="1937">
                  <a:moveTo>
                    <a:pt x="0" y="0"/>
                  </a:moveTo>
                  <a:lnTo>
                    <a:pt x="0" y="16"/>
                  </a:lnTo>
                  <a:lnTo>
                    <a:pt x="16" y="48"/>
                  </a:lnTo>
                  <a:lnTo>
                    <a:pt x="16" y="64"/>
                  </a:lnTo>
                  <a:lnTo>
                    <a:pt x="16" y="80"/>
                  </a:lnTo>
                  <a:lnTo>
                    <a:pt x="32" y="96"/>
                  </a:lnTo>
                  <a:lnTo>
                    <a:pt x="32" y="112"/>
                  </a:lnTo>
                  <a:lnTo>
                    <a:pt x="32" y="128"/>
                  </a:lnTo>
                  <a:lnTo>
                    <a:pt x="32" y="144"/>
                  </a:lnTo>
                  <a:lnTo>
                    <a:pt x="48" y="160"/>
                  </a:lnTo>
                  <a:lnTo>
                    <a:pt x="48" y="192"/>
                  </a:lnTo>
                  <a:lnTo>
                    <a:pt x="48" y="208"/>
                  </a:lnTo>
                  <a:lnTo>
                    <a:pt x="64" y="224"/>
                  </a:lnTo>
                  <a:lnTo>
                    <a:pt x="64" y="240"/>
                  </a:lnTo>
                  <a:lnTo>
                    <a:pt x="64" y="256"/>
                  </a:lnTo>
                  <a:lnTo>
                    <a:pt x="64" y="288"/>
                  </a:lnTo>
                  <a:lnTo>
                    <a:pt x="80" y="304"/>
                  </a:lnTo>
                  <a:lnTo>
                    <a:pt x="80" y="320"/>
                  </a:lnTo>
                  <a:lnTo>
                    <a:pt x="80" y="336"/>
                  </a:lnTo>
                  <a:lnTo>
                    <a:pt x="96" y="368"/>
                  </a:lnTo>
                  <a:lnTo>
                    <a:pt x="96" y="384"/>
                  </a:lnTo>
                  <a:lnTo>
                    <a:pt x="96" y="400"/>
                  </a:lnTo>
                  <a:lnTo>
                    <a:pt x="96" y="416"/>
                  </a:lnTo>
                  <a:lnTo>
                    <a:pt x="112" y="448"/>
                  </a:lnTo>
                  <a:lnTo>
                    <a:pt x="112" y="464"/>
                  </a:lnTo>
                  <a:lnTo>
                    <a:pt x="112" y="480"/>
                  </a:lnTo>
                  <a:lnTo>
                    <a:pt x="128" y="512"/>
                  </a:lnTo>
                  <a:lnTo>
                    <a:pt x="128" y="528"/>
                  </a:lnTo>
                  <a:lnTo>
                    <a:pt x="128" y="560"/>
                  </a:lnTo>
                  <a:lnTo>
                    <a:pt x="144" y="576"/>
                  </a:lnTo>
                  <a:lnTo>
                    <a:pt x="144" y="592"/>
                  </a:lnTo>
                  <a:lnTo>
                    <a:pt x="144" y="624"/>
                  </a:lnTo>
                  <a:lnTo>
                    <a:pt x="144" y="640"/>
                  </a:lnTo>
                  <a:lnTo>
                    <a:pt x="160" y="672"/>
                  </a:lnTo>
                  <a:lnTo>
                    <a:pt x="160" y="688"/>
                  </a:lnTo>
                  <a:lnTo>
                    <a:pt x="160" y="704"/>
                  </a:lnTo>
                  <a:lnTo>
                    <a:pt x="176" y="736"/>
                  </a:lnTo>
                  <a:lnTo>
                    <a:pt x="176" y="752"/>
                  </a:lnTo>
                  <a:lnTo>
                    <a:pt x="176" y="784"/>
                  </a:lnTo>
                  <a:lnTo>
                    <a:pt x="176" y="800"/>
                  </a:lnTo>
                  <a:lnTo>
                    <a:pt x="192" y="832"/>
                  </a:lnTo>
                  <a:lnTo>
                    <a:pt x="192" y="848"/>
                  </a:lnTo>
                  <a:lnTo>
                    <a:pt x="192" y="880"/>
                  </a:lnTo>
                  <a:lnTo>
                    <a:pt x="208" y="912"/>
                  </a:lnTo>
                  <a:lnTo>
                    <a:pt x="208" y="928"/>
                  </a:lnTo>
                  <a:lnTo>
                    <a:pt x="208" y="960"/>
                  </a:lnTo>
                  <a:lnTo>
                    <a:pt x="208" y="976"/>
                  </a:lnTo>
                  <a:lnTo>
                    <a:pt x="224" y="1008"/>
                  </a:lnTo>
                  <a:lnTo>
                    <a:pt x="224" y="1024"/>
                  </a:lnTo>
                  <a:lnTo>
                    <a:pt x="224" y="1056"/>
                  </a:lnTo>
                  <a:lnTo>
                    <a:pt x="240" y="1088"/>
                  </a:lnTo>
                  <a:lnTo>
                    <a:pt x="240" y="1104"/>
                  </a:lnTo>
                  <a:lnTo>
                    <a:pt x="240" y="1136"/>
                  </a:lnTo>
                  <a:lnTo>
                    <a:pt x="240" y="1168"/>
                  </a:lnTo>
                  <a:lnTo>
                    <a:pt x="256" y="1184"/>
                  </a:lnTo>
                  <a:lnTo>
                    <a:pt x="256" y="1216"/>
                  </a:lnTo>
                  <a:lnTo>
                    <a:pt x="256" y="1248"/>
                  </a:lnTo>
                  <a:lnTo>
                    <a:pt x="272" y="1280"/>
                  </a:lnTo>
                  <a:lnTo>
                    <a:pt x="272" y="1296"/>
                  </a:lnTo>
                  <a:lnTo>
                    <a:pt x="272" y="1328"/>
                  </a:lnTo>
                  <a:lnTo>
                    <a:pt x="272" y="1360"/>
                  </a:lnTo>
                  <a:lnTo>
                    <a:pt x="288" y="1392"/>
                  </a:lnTo>
                  <a:lnTo>
                    <a:pt x="288" y="1408"/>
                  </a:lnTo>
                  <a:lnTo>
                    <a:pt x="288" y="1440"/>
                  </a:lnTo>
                  <a:lnTo>
                    <a:pt x="304" y="1472"/>
                  </a:lnTo>
                  <a:lnTo>
                    <a:pt x="304" y="1504"/>
                  </a:lnTo>
                  <a:lnTo>
                    <a:pt x="304" y="1536"/>
                  </a:lnTo>
                  <a:lnTo>
                    <a:pt x="320" y="1568"/>
                  </a:lnTo>
                  <a:lnTo>
                    <a:pt x="320" y="1584"/>
                  </a:lnTo>
                  <a:lnTo>
                    <a:pt x="320" y="1616"/>
                  </a:lnTo>
                  <a:lnTo>
                    <a:pt x="320" y="1648"/>
                  </a:lnTo>
                  <a:lnTo>
                    <a:pt x="336" y="1680"/>
                  </a:lnTo>
                  <a:lnTo>
                    <a:pt x="336" y="1712"/>
                  </a:lnTo>
                  <a:lnTo>
                    <a:pt x="336" y="1744"/>
                  </a:lnTo>
                  <a:lnTo>
                    <a:pt x="352" y="1776"/>
                  </a:lnTo>
                  <a:lnTo>
                    <a:pt x="352" y="1808"/>
                  </a:lnTo>
                  <a:lnTo>
                    <a:pt x="352" y="1840"/>
                  </a:lnTo>
                  <a:lnTo>
                    <a:pt x="352" y="1872"/>
                  </a:lnTo>
                  <a:lnTo>
                    <a:pt x="368" y="1904"/>
                  </a:lnTo>
                  <a:lnTo>
                    <a:pt x="368" y="1936"/>
                  </a:lnTo>
                  <a:lnTo>
                    <a:pt x="384" y="1936"/>
                  </a:lnTo>
                  <a:lnTo>
                    <a:pt x="400" y="1936"/>
                  </a:lnTo>
                  <a:lnTo>
                    <a:pt x="416" y="1936"/>
                  </a:lnTo>
                  <a:lnTo>
                    <a:pt x="432" y="1936"/>
                  </a:lnTo>
                  <a:lnTo>
                    <a:pt x="448" y="1936"/>
                  </a:lnTo>
                  <a:lnTo>
                    <a:pt x="464" y="1936"/>
                  </a:lnTo>
                  <a:lnTo>
                    <a:pt x="480" y="1936"/>
                  </a:lnTo>
                  <a:lnTo>
                    <a:pt x="496" y="1936"/>
                  </a:lnTo>
                  <a:lnTo>
                    <a:pt x="512" y="1936"/>
                  </a:lnTo>
                  <a:lnTo>
                    <a:pt x="528" y="1936"/>
                  </a:lnTo>
                  <a:lnTo>
                    <a:pt x="544" y="1936"/>
                  </a:lnTo>
                  <a:lnTo>
                    <a:pt x="560" y="1936"/>
                  </a:lnTo>
                  <a:lnTo>
                    <a:pt x="576" y="1936"/>
                  </a:lnTo>
                  <a:lnTo>
                    <a:pt x="592" y="1936"/>
                  </a:lnTo>
                  <a:lnTo>
                    <a:pt x="608" y="1936"/>
                  </a:lnTo>
                  <a:lnTo>
                    <a:pt x="624" y="1936"/>
                  </a:lnTo>
                  <a:lnTo>
                    <a:pt x="640" y="1936"/>
                  </a:lnTo>
                  <a:lnTo>
                    <a:pt x="656" y="1936"/>
                  </a:lnTo>
                  <a:lnTo>
                    <a:pt x="672" y="1936"/>
                  </a:lnTo>
                  <a:lnTo>
                    <a:pt x="688" y="1936"/>
                  </a:lnTo>
                  <a:lnTo>
                    <a:pt x="704" y="1936"/>
                  </a:lnTo>
                  <a:lnTo>
                    <a:pt x="720" y="1936"/>
                  </a:lnTo>
                  <a:lnTo>
                    <a:pt x="736" y="1936"/>
                  </a:lnTo>
                  <a:lnTo>
                    <a:pt x="752" y="1936"/>
                  </a:lnTo>
                  <a:lnTo>
                    <a:pt x="768" y="1936"/>
                  </a:lnTo>
                  <a:lnTo>
                    <a:pt x="784" y="1936"/>
                  </a:lnTo>
                  <a:lnTo>
                    <a:pt x="800" y="1936"/>
                  </a:lnTo>
                  <a:lnTo>
                    <a:pt x="816" y="1936"/>
                  </a:lnTo>
                  <a:lnTo>
                    <a:pt x="832" y="1936"/>
                  </a:lnTo>
                </a:path>
              </a:pathLst>
            </a:custGeom>
            <a:noFill/>
            <a:ln w="12700" cap="rnd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latin typeface="Gill Sans MT" pitchFamily="34" charset="0"/>
              </a:endParaRPr>
            </a:p>
          </p:txBody>
        </p:sp>
        <p:sp>
          <p:nvSpPr>
            <p:cNvPr id="55400" name="Freeform 101"/>
            <p:cNvSpPr>
              <a:spLocks/>
            </p:cNvSpPr>
            <p:nvPr/>
          </p:nvSpPr>
          <p:spPr bwMode="auto">
            <a:xfrm>
              <a:off x="5207" y="3917"/>
              <a:ext cx="2465" cy="1729"/>
            </a:xfrm>
            <a:custGeom>
              <a:avLst/>
              <a:gdLst>
                <a:gd name="T0" fmla="*/ 48 w 2465"/>
                <a:gd name="T1" fmla="*/ 1728 h 1729"/>
                <a:gd name="T2" fmla="*/ 112 w 2465"/>
                <a:gd name="T3" fmla="*/ 1728 h 1729"/>
                <a:gd name="T4" fmla="*/ 176 w 2465"/>
                <a:gd name="T5" fmla="*/ 1728 h 1729"/>
                <a:gd name="T6" fmla="*/ 240 w 2465"/>
                <a:gd name="T7" fmla="*/ 1712 h 1729"/>
                <a:gd name="T8" fmla="*/ 272 w 2465"/>
                <a:gd name="T9" fmla="*/ 1648 h 1729"/>
                <a:gd name="T10" fmla="*/ 288 w 2465"/>
                <a:gd name="T11" fmla="*/ 1584 h 1729"/>
                <a:gd name="T12" fmla="*/ 304 w 2465"/>
                <a:gd name="T13" fmla="*/ 1520 h 1729"/>
                <a:gd name="T14" fmla="*/ 336 w 2465"/>
                <a:gd name="T15" fmla="*/ 1456 h 1729"/>
                <a:gd name="T16" fmla="*/ 368 w 2465"/>
                <a:gd name="T17" fmla="*/ 1392 h 1729"/>
                <a:gd name="T18" fmla="*/ 384 w 2465"/>
                <a:gd name="T19" fmla="*/ 1328 h 1729"/>
                <a:gd name="T20" fmla="*/ 416 w 2465"/>
                <a:gd name="T21" fmla="*/ 1264 h 1729"/>
                <a:gd name="T22" fmla="*/ 448 w 2465"/>
                <a:gd name="T23" fmla="*/ 1200 h 1729"/>
                <a:gd name="T24" fmla="*/ 480 w 2465"/>
                <a:gd name="T25" fmla="*/ 1136 h 1729"/>
                <a:gd name="T26" fmla="*/ 496 w 2465"/>
                <a:gd name="T27" fmla="*/ 1072 h 1729"/>
                <a:gd name="T28" fmla="*/ 528 w 2465"/>
                <a:gd name="T29" fmla="*/ 1008 h 1729"/>
                <a:gd name="T30" fmla="*/ 560 w 2465"/>
                <a:gd name="T31" fmla="*/ 944 h 1729"/>
                <a:gd name="T32" fmla="*/ 592 w 2465"/>
                <a:gd name="T33" fmla="*/ 880 h 1729"/>
                <a:gd name="T34" fmla="*/ 624 w 2465"/>
                <a:gd name="T35" fmla="*/ 816 h 1729"/>
                <a:gd name="T36" fmla="*/ 656 w 2465"/>
                <a:gd name="T37" fmla="*/ 752 h 1729"/>
                <a:gd name="T38" fmla="*/ 688 w 2465"/>
                <a:gd name="T39" fmla="*/ 688 h 1729"/>
                <a:gd name="T40" fmla="*/ 736 w 2465"/>
                <a:gd name="T41" fmla="*/ 624 h 1729"/>
                <a:gd name="T42" fmla="*/ 768 w 2465"/>
                <a:gd name="T43" fmla="*/ 560 h 1729"/>
                <a:gd name="T44" fmla="*/ 800 w 2465"/>
                <a:gd name="T45" fmla="*/ 496 h 1729"/>
                <a:gd name="T46" fmla="*/ 848 w 2465"/>
                <a:gd name="T47" fmla="*/ 432 h 1729"/>
                <a:gd name="T48" fmla="*/ 896 w 2465"/>
                <a:gd name="T49" fmla="*/ 368 h 1729"/>
                <a:gd name="T50" fmla="*/ 944 w 2465"/>
                <a:gd name="T51" fmla="*/ 304 h 1729"/>
                <a:gd name="T52" fmla="*/ 992 w 2465"/>
                <a:gd name="T53" fmla="*/ 240 h 1729"/>
                <a:gd name="T54" fmla="*/ 1056 w 2465"/>
                <a:gd name="T55" fmla="*/ 176 h 1729"/>
                <a:gd name="T56" fmla="*/ 1120 w 2465"/>
                <a:gd name="T57" fmla="*/ 112 h 1729"/>
                <a:gd name="T58" fmla="*/ 1184 w 2465"/>
                <a:gd name="T59" fmla="*/ 64 h 1729"/>
                <a:gd name="T60" fmla="*/ 1248 w 2465"/>
                <a:gd name="T61" fmla="*/ 32 h 1729"/>
                <a:gd name="T62" fmla="*/ 1312 w 2465"/>
                <a:gd name="T63" fmla="*/ 16 h 1729"/>
                <a:gd name="T64" fmla="*/ 1376 w 2465"/>
                <a:gd name="T65" fmla="*/ 0 h 1729"/>
                <a:gd name="T66" fmla="*/ 1440 w 2465"/>
                <a:gd name="T67" fmla="*/ 16 h 1729"/>
                <a:gd name="T68" fmla="*/ 1504 w 2465"/>
                <a:gd name="T69" fmla="*/ 32 h 1729"/>
                <a:gd name="T70" fmla="*/ 1568 w 2465"/>
                <a:gd name="T71" fmla="*/ 64 h 1729"/>
                <a:gd name="T72" fmla="*/ 1632 w 2465"/>
                <a:gd name="T73" fmla="*/ 112 h 1729"/>
                <a:gd name="T74" fmla="*/ 1696 w 2465"/>
                <a:gd name="T75" fmla="*/ 160 h 1729"/>
                <a:gd name="T76" fmla="*/ 1744 w 2465"/>
                <a:gd name="T77" fmla="*/ 224 h 1729"/>
                <a:gd name="T78" fmla="*/ 1792 w 2465"/>
                <a:gd name="T79" fmla="*/ 288 h 1729"/>
                <a:gd name="T80" fmla="*/ 1840 w 2465"/>
                <a:gd name="T81" fmla="*/ 352 h 1729"/>
                <a:gd name="T82" fmla="*/ 1872 w 2465"/>
                <a:gd name="T83" fmla="*/ 416 h 1729"/>
                <a:gd name="T84" fmla="*/ 1904 w 2465"/>
                <a:gd name="T85" fmla="*/ 480 h 1729"/>
                <a:gd name="T86" fmla="*/ 1936 w 2465"/>
                <a:gd name="T87" fmla="*/ 544 h 1729"/>
                <a:gd name="T88" fmla="*/ 1968 w 2465"/>
                <a:gd name="T89" fmla="*/ 608 h 1729"/>
                <a:gd name="T90" fmla="*/ 2000 w 2465"/>
                <a:gd name="T91" fmla="*/ 672 h 1729"/>
                <a:gd name="T92" fmla="*/ 2016 w 2465"/>
                <a:gd name="T93" fmla="*/ 736 h 1729"/>
                <a:gd name="T94" fmla="*/ 2048 w 2465"/>
                <a:gd name="T95" fmla="*/ 800 h 1729"/>
                <a:gd name="T96" fmla="*/ 2064 w 2465"/>
                <a:gd name="T97" fmla="*/ 864 h 1729"/>
                <a:gd name="T98" fmla="*/ 2096 w 2465"/>
                <a:gd name="T99" fmla="*/ 928 h 1729"/>
                <a:gd name="T100" fmla="*/ 2112 w 2465"/>
                <a:gd name="T101" fmla="*/ 992 h 1729"/>
                <a:gd name="T102" fmla="*/ 2128 w 2465"/>
                <a:gd name="T103" fmla="*/ 1056 h 1729"/>
                <a:gd name="T104" fmla="*/ 2160 w 2465"/>
                <a:gd name="T105" fmla="*/ 1120 h 1729"/>
                <a:gd name="T106" fmla="*/ 2176 w 2465"/>
                <a:gd name="T107" fmla="*/ 1184 h 1729"/>
                <a:gd name="T108" fmla="*/ 2192 w 2465"/>
                <a:gd name="T109" fmla="*/ 1248 h 1729"/>
                <a:gd name="T110" fmla="*/ 2208 w 2465"/>
                <a:gd name="T111" fmla="*/ 1312 h 1729"/>
                <a:gd name="T112" fmla="*/ 2224 w 2465"/>
                <a:gd name="T113" fmla="*/ 1376 h 1729"/>
                <a:gd name="T114" fmla="*/ 2256 w 2465"/>
                <a:gd name="T115" fmla="*/ 1456 h 1729"/>
                <a:gd name="T116" fmla="*/ 2272 w 2465"/>
                <a:gd name="T117" fmla="*/ 1520 h 1729"/>
                <a:gd name="T118" fmla="*/ 2288 w 2465"/>
                <a:gd name="T119" fmla="*/ 1600 h 1729"/>
                <a:gd name="T120" fmla="*/ 2304 w 2465"/>
                <a:gd name="T121" fmla="*/ 1664 h 1729"/>
                <a:gd name="T122" fmla="*/ 2352 w 2465"/>
                <a:gd name="T123" fmla="*/ 1728 h 1729"/>
                <a:gd name="T124" fmla="*/ 2416 w 2465"/>
                <a:gd name="T125" fmla="*/ 1728 h 1729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5"/>
                <a:gd name="T190" fmla="*/ 0 h 1729"/>
                <a:gd name="T191" fmla="*/ 2465 w 2465"/>
                <a:gd name="T192" fmla="*/ 1729 h 1729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5" h="1729">
                  <a:moveTo>
                    <a:pt x="0" y="1728"/>
                  </a:moveTo>
                  <a:lnTo>
                    <a:pt x="16" y="1728"/>
                  </a:lnTo>
                  <a:lnTo>
                    <a:pt x="32" y="1728"/>
                  </a:lnTo>
                  <a:lnTo>
                    <a:pt x="48" y="1728"/>
                  </a:lnTo>
                  <a:lnTo>
                    <a:pt x="64" y="1728"/>
                  </a:lnTo>
                  <a:lnTo>
                    <a:pt x="80" y="1728"/>
                  </a:lnTo>
                  <a:lnTo>
                    <a:pt x="96" y="1728"/>
                  </a:lnTo>
                  <a:lnTo>
                    <a:pt x="112" y="1728"/>
                  </a:lnTo>
                  <a:lnTo>
                    <a:pt x="128" y="1728"/>
                  </a:lnTo>
                  <a:lnTo>
                    <a:pt x="144" y="1728"/>
                  </a:lnTo>
                  <a:lnTo>
                    <a:pt x="160" y="1728"/>
                  </a:lnTo>
                  <a:lnTo>
                    <a:pt x="176" y="1728"/>
                  </a:lnTo>
                  <a:lnTo>
                    <a:pt x="192" y="1728"/>
                  </a:lnTo>
                  <a:lnTo>
                    <a:pt x="208" y="1728"/>
                  </a:lnTo>
                  <a:lnTo>
                    <a:pt x="224" y="1728"/>
                  </a:lnTo>
                  <a:lnTo>
                    <a:pt x="240" y="1712"/>
                  </a:lnTo>
                  <a:lnTo>
                    <a:pt x="240" y="1696"/>
                  </a:lnTo>
                  <a:lnTo>
                    <a:pt x="256" y="1680"/>
                  </a:lnTo>
                  <a:lnTo>
                    <a:pt x="256" y="1664"/>
                  </a:lnTo>
                  <a:lnTo>
                    <a:pt x="272" y="1648"/>
                  </a:lnTo>
                  <a:lnTo>
                    <a:pt x="272" y="1632"/>
                  </a:lnTo>
                  <a:lnTo>
                    <a:pt x="272" y="1616"/>
                  </a:lnTo>
                  <a:lnTo>
                    <a:pt x="288" y="1600"/>
                  </a:lnTo>
                  <a:lnTo>
                    <a:pt x="288" y="1584"/>
                  </a:lnTo>
                  <a:lnTo>
                    <a:pt x="288" y="1568"/>
                  </a:lnTo>
                  <a:lnTo>
                    <a:pt x="304" y="1552"/>
                  </a:lnTo>
                  <a:lnTo>
                    <a:pt x="304" y="1536"/>
                  </a:lnTo>
                  <a:lnTo>
                    <a:pt x="304" y="1520"/>
                  </a:lnTo>
                  <a:lnTo>
                    <a:pt x="320" y="1504"/>
                  </a:lnTo>
                  <a:lnTo>
                    <a:pt x="320" y="1488"/>
                  </a:lnTo>
                  <a:lnTo>
                    <a:pt x="336" y="1472"/>
                  </a:lnTo>
                  <a:lnTo>
                    <a:pt x="336" y="1456"/>
                  </a:lnTo>
                  <a:lnTo>
                    <a:pt x="336" y="1440"/>
                  </a:lnTo>
                  <a:lnTo>
                    <a:pt x="352" y="1424"/>
                  </a:lnTo>
                  <a:lnTo>
                    <a:pt x="352" y="1408"/>
                  </a:lnTo>
                  <a:lnTo>
                    <a:pt x="368" y="1392"/>
                  </a:lnTo>
                  <a:lnTo>
                    <a:pt x="368" y="1376"/>
                  </a:lnTo>
                  <a:lnTo>
                    <a:pt x="368" y="1360"/>
                  </a:lnTo>
                  <a:lnTo>
                    <a:pt x="384" y="1344"/>
                  </a:lnTo>
                  <a:lnTo>
                    <a:pt x="384" y="1328"/>
                  </a:lnTo>
                  <a:lnTo>
                    <a:pt x="400" y="1312"/>
                  </a:lnTo>
                  <a:lnTo>
                    <a:pt x="400" y="1296"/>
                  </a:lnTo>
                  <a:lnTo>
                    <a:pt x="416" y="1280"/>
                  </a:lnTo>
                  <a:lnTo>
                    <a:pt x="416" y="1264"/>
                  </a:lnTo>
                  <a:lnTo>
                    <a:pt x="416" y="1248"/>
                  </a:lnTo>
                  <a:lnTo>
                    <a:pt x="432" y="1232"/>
                  </a:lnTo>
                  <a:lnTo>
                    <a:pt x="432" y="1216"/>
                  </a:lnTo>
                  <a:lnTo>
                    <a:pt x="448" y="1200"/>
                  </a:lnTo>
                  <a:lnTo>
                    <a:pt x="448" y="1184"/>
                  </a:lnTo>
                  <a:lnTo>
                    <a:pt x="464" y="1168"/>
                  </a:lnTo>
                  <a:lnTo>
                    <a:pt x="464" y="1152"/>
                  </a:lnTo>
                  <a:lnTo>
                    <a:pt x="480" y="1136"/>
                  </a:lnTo>
                  <a:lnTo>
                    <a:pt x="480" y="1120"/>
                  </a:lnTo>
                  <a:lnTo>
                    <a:pt x="480" y="1104"/>
                  </a:lnTo>
                  <a:lnTo>
                    <a:pt x="496" y="1088"/>
                  </a:lnTo>
                  <a:lnTo>
                    <a:pt x="496" y="1072"/>
                  </a:lnTo>
                  <a:lnTo>
                    <a:pt x="512" y="1056"/>
                  </a:lnTo>
                  <a:lnTo>
                    <a:pt x="512" y="1040"/>
                  </a:lnTo>
                  <a:lnTo>
                    <a:pt x="528" y="1024"/>
                  </a:lnTo>
                  <a:lnTo>
                    <a:pt x="528" y="1008"/>
                  </a:lnTo>
                  <a:lnTo>
                    <a:pt x="544" y="992"/>
                  </a:lnTo>
                  <a:lnTo>
                    <a:pt x="544" y="976"/>
                  </a:lnTo>
                  <a:lnTo>
                    <a:pt x="560" y="960"/>
                  </a:lnTo>
                  <a:lnTo>
                    <a:pt x="560" y="944"/>
                  </a:lnTo>
                  <a:lnTo>
                    <a:pt x="576" y="928"/>
                  </a:lnTo>
                  <a:lnTo>
                    <a:pt x="576" y="912"/>
                  </a:lnTo>
                  <a:lnTo>
                    <a:pt x="592" y="896"/>
                  </a:lnTo>
                  <a:lnTo>
                    <a:pt x="592" y="880"/>
                  </a:lnTo>
                  <a:lnTo>
                    <a:pt x="608" y="864"/>
                  </a:lnTo>
                  <a:lnTo>
                    <a:pt x="608" y="848"/>
                  </a:lnTo>
                  <a:lnTo>
                    <a:pt x="624" y="832"/>
                  </a:lnTo>
                  <a:lnTo>
                    <a:pt x="624" y="816"/>
                  </a:lnTo>
                  <a:lnTo>
                    <a:pt x="640" y="800"/>
                  </a:lnTo>
                  <a:lnTo>
                    <a:pt x="640" y="784"/>
                  </a:lnTo>
                  <a:lnTo>
                    <a:pt x="656" y="768"/>
                  </a:lnTo>
                  <a:lnTo>
                    <a:pt x="656" y="752"/>
                  </a:lnTo>
                  <a:lnTo>
                    <a:pt x="672" y="736"/>
                  </a:lnTo>
                  <a:lnTo>
                    <a:pt x="672" y="720"/>
                  </a:lnTo>
                  <a:lnTo>
                    <a:pt x="688" y="704"/>
                  </a:lnTo>
                  <a:lnTo>
                    <a:pt x="688" y="688"/>
                  </a:lnTo>
                  <a:lnTo>
                    <a:pt x="704" y="672"/>
                  </a:lnTo>
                  <a:lnTo>
                    <a:pt x="704" y="656"/>
                  </a:lnTo>
                  <a:lnTo>
                    <a:pt x="720" y="640"/>
                  </a:lnTo>
                  <a:lnTo>
                    <a:pt x="736" y="624"/>
                  </a:lnTo>
                  <a:lnTo>
                    <a:pt x="736" y="608"/>
                  </a:lnTo>
                  <a:lnTo>
                    <a:pt x="752" y="592"/>
                  </a:lnTo>
                  <a:lnTo>
                    <a:pt x="752" y="576"/>
                  </a:lnTo>
                  <a:lnTo>
                    <a:pt x="768" y="560"/>
                  </a:lnTo>
                  <a:lnTo>
                    <a:pt x="784" y="544"/>
                  </a:lnTo>
                  <a:lnTo>
                    <a:pt x="784" y="528"/>
                  </a:lnTo>
                  <a:lnTo>
                    <a:pt x="800" y="512"/>
                  </a:lnTo>
                  <a:lnTo>
                    <a:pt x="800" y="496"/>
                  </a:lnTo>
                  <a:lnTo>
                    <a:pt x="816" y="480"/>
                  </a:lnTo>
                  <a:lnTo>
                    <a:pt x="832" y="464"/>
                  </a:lnTo>
                  <a:lnTo>
                    <a:pt x="832" y="448"/>
                  </a:lnTo>
                  <a:lnTo>
                    <a:pt x="848" y="432"/>
                  </a:lnTo>
                  <a:lnTo>
                    <a:pt x="864" y="416"/>
                  </a:lnTo>
                  <a:lnTo>
                    <a:pt x="880" y="400"/>
                  </a:lnTo>
                  <a:lnTo>
                    <a:pt x="880" y="384"/>
                  </a:lnTo>
                  <a:lnTo>
                    <a:pt x="896" y="368"/>
                  </a:lnTo>
                  <a:lnTo>
                    <a:pt x="912" y="352"/>
                  </a:lnTo>
                  <a:lnTo>
                    <a:pt x="912" y="336"/>
                  </a:lnTo>
                  <a:lnTo>
                    <a:pt x="928" y="320"/>
                  </a:lnTo>
                  <a:lnTo>
                    <a:pt x="944" y="304"/>
                  </a:lnTo>
                  <a:lnTo>
                    <a:pt x="960" y="288"/>
                  </a:lnTo>
                  <a:lnTo>
                    <a:pt x="976" y="272"/>
                  </a:lnTo>
                  <a:lnTo>
                    <a:pt x="976" y="256"/>
                  </a:lnTo>
                  <a:lnTo>
                    <a:pt x="992" y="240"/>
                  </a:lnTo>
                  <a:lnTo>
                    <a:pt x="1008" y="224"/>
                  </a:lnTo>
                  <a:lnTo>
                    <a:pt x="1024" y="208"/>
                  </a:lnTo>
                  <a:lnTo>
                    <a:pt x="1040" y="192"/>
                  </a:lnTo>
                  <a:lnTo>
                    <a:pt x="1056" y="176"/>
                  </a:lnTo>
                  <a:lnTo>
                    <a:pt x="1072" y="160"/>
                  </a:lnTo>
                  <a:lnTo>
                    <a:pt x="1088" y="144"/>
                  </a:lnTo>
                  <a:lnTo>
                    <a:pt x="1104" y="128"/>
                  </a:lnTo>
                  <a:lnTo>
                    <a:pt x="1120" y="112"/>
                  </a:lnTo>
                  <a:lnTo>
                    <a:pt x="1136" y="96"/>
                  </a:lnTo>
                  <a:lnTo>
                    <a:pt x="1152" y="96"/>
                  </a:lnTo>
                  <a:lnTo>
                    <a:pt x="1168" y="80"/>
                  </a:lnTo>
                  <a:lnTo>
                    <a:pt x="1184" y="64"/>
                  </a:lnTo>
                  <a:lnTo>
                    <a:pt x="1200" y="64"/>
                  </a:lnTo>
                  <a:lnTo>
                    <a:pt x="1216" y="48"/>
                  </a:lnTo>
                  <a:lnTo>
                    <a:pt x="1232" y="48"/>
                  </a:lnTo>
                  <a:lnTo>
                    <a:pt x="1248" y="32"/>
                  </a:lnTo>
                  <a:lnTo>
                    <a:pt x="1264" y="32"/>
                  </a:lnTo>
                  <a:lnTo>
                    <a:pt x="1280" y="16"/>
                  </a:lnTo>
                  <a:lnTo>
                    <a:pt x="1296" y="16"/>
                  </a:lnTo>
                  <a:lnTo>
                    <a:pt x="1312" y="16"/>
                  </a:lnTo>
                  <a:lnTo>
                    <a:pt x="1328" y="16"/>
                  </a:lnTo>
                  <a:lnTo>
                    <a:pt x="1344" y="16"/>
                  </a:lnTo>
                  <a:lnTo>
                    <a:pt x="1360" y="0"/>
                  </a:lnTo>
                  <a:lnTo>
                    <a:pt x="1376" y="0"/>
                  </a:lnTo>
                  <a:lnTo>
                    <a:pt x="1392" y="0"/>
                  </a:lnTo>
                  <a:lnTo>
                    <a:pt x="1408" y="0"/>
                  </a:lnTo>
                  <a:lnTo>
                    <a:pt x="1424" y="16"/>
                  </a:lnTo>
                  <a:lnTo>
                    <a:pt x="1440" y="16"/>
                  </a:lnTo>
                  <a:lnTo>
                    <a:pt x="1456" y="16"/>
                  </a:lnTo>
                  <a:lnTo>
                    <a:pt x="1472" y="16"/>
                  </a:lnTo>
                  <a:lnTo>
                    <a:pt x="1488" y="16"/>
                  </a:lnTo>
                  <a:lnTo>
                    <a:pt x="1504" y="32"/>
                  </a:lnTo>
                  <a:lnTo>
                    <a:pt x="1520" y="32"/>
                  </a:lnTo>
                  <a:lnTo>
                    <a:pt x="1536" y="48"/>
                  </a:lnTo>
                  <a:lnTo>
                    <a:pt x="1552" y="48"/>
                  </a:lnTo>
                  <a:lnTo>
                    <a:pt x="1568" y="64"/>
                  </a:lnTo>
                  <a:lnTo>
                    <a:pt x="1584" y="80"/>
                  </a:lnTo>
                  <a:lnTo>
                    <a:pt x="1600" y="80"/>
                  </a:lnTo>
                  <a:lnTo>
                    <a:pt x="1616" y="96"/>
                  </a:lnTo>
                  <a:lnTo>
                    <a:pt x="1632" y="112"/>
                  </a:lnTo>
                  <a:lnTo>
                    <a:pt x="1648" y="128"/>
                  </a:lnTo>
                  <a:lnTo>
                    <a:pt x="1664" y="144"/>
                  </a:lnTo>
                  <a:lnTo>
                    <a:pt x="1680" y="144"/>
                  </a:lnTo>
                  <a:lnTo>
                    <a:pt x="1696" y="160"/>
                  </a:lnTo>
                  <a:lnTo>
                    <a:pt x="1712" y="176"/>
                  </a:lnTo>
                  <a:lnTo>
                    <a:pt x="1728" y="192"/>
                  </a:lnTo>
                  <a:lnTo>
                    <a:pt x="1744" y="208"/>
                  </a:lnTo>
                  <a:lnTo>
                    <a:pt x="1744" y="224"/>
                  </a:lnTo>
                  <a:lnTo>
                    <a:pt x="1760" y="240"/>
                  </a:lnTo>
                  <a:lnTo>
                    <a:pt x="1776" y="256"/>
                  </a:lnTo>
                  <a:lnTo>
                    <a:pt x="1792" y="272"/>
                  </a:lnTo>
                  <a:lnTo>
                    <a:pt x="1792" y="288"/>
                  </a:lnTo>
                  <a:lnTo>
                    <a:pt x="1808" y="304"/>
                  </a:lnTo>
                  <a:lnTo>
                    <a:pt x="1824" y="320"/>
                  </a:lnTo>
                  <a:lnTo>
                    <a:pt x="1824" y="336"/>
                  </a:lnTo>
                  <a:lnTo>
                    <a:pt x="1840" y="352"/>
                  </a:lnTo>
                  <a:lnTo>
                    <a:pt x="1840" y="368"/>
                  </a:lnTo>
                  <a:lnTo>
                    <a:pt x="1856" y="384"/>
                  </a:lnTo>
                  <a:lnTo>
                    <a:pt x="1872" y="400"/>
                  </a:lnTo>
                  <a:lnTo>
                    <a:pt x="1872" y="416"/>
                  </a:lnTo>
                  <a:lnTo>
                    <a:pt x="1888" y="432"/>
                  </a:lnTo>
                  <a:lnTo>
                    <a:pt x="1888" y="448"/>
                  </a:lnTo>
                  <a:lnTo>
                    <a:pt x="1904" y="464"/>
                  </a:lnTo>
                  <a:lnTo>
                    <a:pt x="1904" y="480"/>
                  </a:lnTo>
                  <a:lnTo>
                    <a:pt x="1920" y="496"/>
                  </a:lnTo>
                  <a:lnTo>
                    <a:pt x="1920" y="512"/>
                  </a:lnTo>
                  <a:lnTo>
                    <a:pt x="1936" y="528"/>
                  </a:lnTo>
                  <a:lnTo>
                    <a:pt x="1936" y="544"/>
                  </a:lnTo>
                  <a:lnTo>
                    <a:pt x="1952" y="560"/>
                  </a:lnTo>
                  <a:lnTo>
                    <a:pt x="1952" y="576"/>
                  </a:lnTo>
                  <a:lnTo>
                    <a:pt x="1952" y="592"/>
                  </a:lnTo>
                  <a:lnTo>
                    <a:pt x="1968" y="608"/>
                  </a:lnTo>
                  <a:lnTo>
                    <a:pt x="1984" y="624"/>
                  </a:lnTo>
                  <a:lnTo>
                    <a:pt x="1984" y="640"/>
                  </a:lnTo>
                  <a:lnTo>
                    <a:pt x="1984" y="656"/>
                  </a:lnTo>
                  <a:lnTo>
                    <a:pt x="2000" y="672"/>
                  </a:lnTo>
                  <a:lnTo>
                    <a:pt x="2000" y="688"/>
                  </a:lnTo>
                  <a:lnTo>
                    <a:pt x="2016" y="704"/>
                  </a:lnTo>
                  <a:lnTo>
                    <a:pt x="2016" y="720"/>
                  </a:lnTo>
                  <a:lnTo>
                    <a:pt x="2016" y="736"/>
                  </a:lnTo>
                  <a:lnTo>
                    <a:pt x="2032" y="752"/>
                  </a:lnTo>
                  <a:lnTo>
                    <a:pt x="2032" y="768"/>
                  </a:lnTo>
                  <a:lnTo>
                    <a:pt x="2048" y="784"/>
                  </a:lnTo>
                  <a:lnTo>
                    <a:pt x="2048" y="800"/>
                  </a:lnTo>
                  <a:lnTo>
                    <a:pt x="2048" y="816"/>
                  </a:lnTo>
                  <a:lnTo>
                    <a:pt x="2048" y="832"/>
                  </a:lnTo>
                  <a:lnTo>
                    <a:pt x="2064" y="848"/>
                  </a:lnTo>
                  <a:lnTo>
                    <a:pt x="2064" y="864"/>
                  </a:lnTo>
                  <a:lnTo>
                    <a:pt x="2080" y="880"/>
                  </a:lnTo>
                  <a:lnTo>
                    <a:pt x="2080" y="896"/>
                  </a:lnTo>
                  <a:lnTo>
                    <a:pt x="2096" y="912"/>
                  </a:lnTo>
                  <a:lnTo>
                    <a:pt x="2096" y="928"/>
                  </a:lnTo>
                  <a:lnTo>
                    <a:pt x="2096" y="944"/>
                  </a:lnTo>
                  <a:lnTo>
                    <a:pt x="2096" y="960"/>
                  </a:lnTo>
                  <a:lnTo>
                    <a:pt x="2112" y="976"/>
                  </a:lnTo>
                  <a:lnTo>
                    <a:pt x="2112" y="992"/>
                  </a:lnTo>
                  <a:lnTo>
                    <a:pt x="2128" y="1008"/>
                  </a:lnTo>
                  <a:lnTo>
                    <a:pt x="2128" y="1024"/>
                  </a:lnTo>
                  <a:lnTo>
                    <a:pt x="2128" y="1040"/>
                  </a:lnTo>
                  <a:lnTo>
                    <a:pt x="2128" y="1056"/>
                  </a:lnTo>
                  <a:lnTo>
                    <a:pt x="2144" y="1072"/>
                  </a:lnTo>
                  <a:lnTo>
                    <a:pt x="2144" y="1088"/>
                  </a:lnTo>
                  <a:lnTo>
                    <a:pt x="2144" y="1104"/>
                  </a:lnTo>
                  <a:lnTo>
                    <a:pt x="2160" y="1120"/>
                  </a:lnTo>
                  <a:lnTo>
                    <a:pt x="2160" y="1136"/>
                  </a:lnTo>
                  <a:lnTo>
                    <a:pt x="2160" y="1152"/>
                  </a:lnTo>
                  <a:lnTo>
                    <a:pt x="2176" y="1168"/>
                  </a:lnTo>
                  <a:lnTo>
                    <a:pt x="2176" y="1184"/>
                  </a:lnTo>
                  <a:lnTo>
                    <a:pt x="2176" y="1200"/>
                  </a:lnTo>
                  <a:lnTo>
                    <a:pt x="2192" y="1216"/>
                  </a:lnTo>
                  <a:lnTo>
                    <a:pt x="2192" y="1232"/>
                  </a:lnTo>
                  <a:lnTo>
                    <a:pt x="2192" y="1248"/>
                  </a:lnTo>
                  <a:lnTo>
                    <a:pt x="2192" y="1264"/>
                  </a:lnTo>
                  <a:lnTo>
                    <a:pt x="2208" y="1280"/>
                  </a:lnTo>
                  <a:lnTo>
                    <a:pt x="2208" y="1296"/>
                  </a:lnTo>
                  <a:lnTo>
                    <a:pt x="2208" y="1312"/>
                  </a:lnTo>
                  <a:lnTo>
                    <a:pt x="2224" y="1328"/>
                  </a:lnTo>
                  <a:lnTo>
                    <a:pt x="2224" y="1344"/>
                  </a:lnTo>
                  <a:lnTo>
                    <a:pt x="2224" y="1360"/>
                  </a:lnTo>
                  <a:lnTo>
                    <a:pt x="2224" y="1376"/>
                  </a:lnTo>
                  <a:lnTo>
                    <a:pt x="2240" y="1408"/>
                  </a:lnTo>
                  <a:lnTo>
                    <a:pt x="2240" y="1424"/>
                  </a:lnTo>
                  <a:lnTo>
                    <a:pt x="2240" y="1440"/>
                  </a:lnTo>
                  <a:lnTo>
                    <a:pt x="2256" y="1456"/>
                  </a:lnTo>
                  <a:lnTo>
                    <a:pt x="2256" y="1472"/>
                  </a:lnTo>
                  <a:lnTo>
                    <a:pt x="2256" y="1488"/>
                  </a:lnTo>
                  <a:lnTo>
                    <a:pt x="2272" y="1504"/>
                  </a:lnTo>
                  <a:lnTo>
                    <a:pt x="2272" y="1520"/>
                  </a:lnTo>
                  <a:lnTo>
                    <a:pt x="2272" y="1536"/>
                  </a:lnTo>
                  <a:lnTo>
                    <a:pt x="2272" y="1552"/>
                  </a:lnTo>
                  <a:lnTo>
                    <a:pt x="2288" y="1584"/>
                  </a:lnTo>
                  <a:lnTo>
                    <a:pt x="2288" y="1600"/>
                  </a:lnTo>
                  <a:lnTo>
                    <a:pt x="2288" y="1616"/>
                  </a:lnTo>
                  <a:lnTo>
                    <a:pt x="2304" y="1632"/>
                  </a:lnTo>
                  <a:lnTo>
                    <a:pt x="2304" y="1648"/>
                  </a:lnTo>
                  <a:lnTo>
                    <a:pt x="2304" y="1664"/>
                  </a:lnTo>
                  <a:lnTo>
                    <a:pt x="2304" y="1696"/>
                  </a:lnTo>
                  <a:lnTo>
                    <a:pt x="2320" y="1712"/>
                  </a:lnTo>
                  <a:lnTo>
                    <a:pt x="2336" y="1728"/>
                  </a:lnTo>
                  <a:lnTo>
                    <a:pt x="2352" y="1728"/>
                  </a:lnTo>
                  <a:lnTo>
                    <a:pt x="2368" y="1728"/>
                  </a:lnTo>
                  <a:lnTo>
                    <a:pt x="2384" y="1728"/>
                  </a:lnTo>
                  <a:lnTo>
                    <a:pt x="2400" y="1728"/>
                  </a:lnTo>
                  <a:lnTo>
                    <a:pt x="2416" y="1728"/>
                  </a:lnTo>
                  <a:lnTo>
                    <a:pt x="2432" y="1728"/>
                  </a:lnTo>
                  <a:lnTo>
                    <a:pt x="2448" y="1728"/>
                  </a:lnTo>
                  <a:lnTo>
                    <a:pt x="2464" y="1728"/>
                  </a:lnTo>
                </a:path>
              </a:pathLst>
            </a:custGeom>
            <a:noFill/>
            <a:ln w="12700" cap="rnd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latin typeface="Gill Sans MT" pitchFamily="34" charset="0"/>
              </a:endParaRPr>
            </a:p>
          </p:txBody>
        </p:sp>
        <p:sp>
          <p:nvSpPr>
            <p:cNvPr id="55401" name="Freeform 102"/>
            <p:cNvSpPr>
              <a:spLocks/>
            </p:cNvSpPr>
            <p:nvPr/>
          </p:nvSpPr>
          <p:spPr bwMode="auto">
            <a:xfrm>
              <a:off x="7671" y="5645"/>
              <a:ext cx="321" cy="1"/>
            </a:xfrm>
            <a:custGeom>
              <a:avLst/>
              <a:gdLst>
                <a:gd name="T0" fmla="*/ 0 w 321"/>
                <a:gd name="T1" fmla="*/ 0 h 1"/>
                <a:gd name="T2" fmla="*/ 16 w 321"/>
                <a:gd name="T3" fmla="*/ 0 h 1"/>
                <a:gd name="T4" fmla="*/ 32 w 321"/>
                <a:gd name="T5" fmla="*/ 0 h 1"/>
                <a:gd name="T6" fmla="*/ 48 w 321"/>
                <a:gd name="T7" fmla="*/ 0 h 1"/>
                <a:gd name="T8" fmla="*/ 64 w 321"/>
                <a:gd name="T9" fmla="*/ 0 h 1"/>
                <a:gd name="T10" fmla="*/ 80 w 321"/>
                <a:gd name="T11" fmla="*/ 0 h 1"/>
                <a:gd name="T12" fmla="*/ 96 w 321"/>
                <a:gd name="T13" fmla="*/ 0 h 1"/>
                <a:gd name="T14" fmla="*/ 112 w 321"/>
                <a:gd name="T15" fmla="*/ 0 h 1"/>
                <a:gd name="T16" fmla="*/ 128 w 321"/>
                <a:gd name="T17" fmla="*/ 0 h 1"/>
                <a:gd name="T18" fmla="*/ 144 w 321"/>
                <a:gd name="T19" fmla="*/ 0 h 1"/>
                <a:gd name="T20" fmla="*/ 160 w 321"/>
                <a:gd name="T21" fmla="*/ 0 h 1"/>
                <a:gd name="T22" fmla="*/ 176 w 321"/>
                <a:gd name="T23" fmla="*/ 0 h 1"/>
                <a:gd name="T24" fmla="*/ 192 w 321"/>
                <a:gd name="T25" fmla="*/ 0 h 1"/>
                <a:gd name="T26" fmla="*/ 208 w 321"/>
                <a:gd name="T27" fmla="*/ 0 h 1"/>
                <a:gd name="T28" fmla="*/ 224 w 321"/>
                <a:gd name="T29" fmla="*/ 0 h 1"/>
                <a:gd name="T30" fmla="*/ 240 w 321"/>
                <a:gd name="T31" fmla="*/ 0 h 1"/>
                <a:gd name="T32" fmla="*/ 256 w 321"/>
                <a:gd name="T33" fmla="*/ 0 h 1"/>
                <a:gd name="T34" fmla="*/ 272 w 321"/>
                <a:gd name="T35" fmla="*/ 0 h 1"/>
                <a:gd name="T36" fmla="*/ 288 w 321"/>
                <a:gd name="T37" fmla="*/ 0 h 1"/>
                <a:gd name="T38" fmla="*/ 304 w 321"/>
                <a:gd name="T39" fmla="*/ 0 h 1"/>
                <a:gd name="T40" fmla="*/ 320 w 321"/>
                <a:gd name="T41" fmla="*/ 0 h 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21"/>
                <a:gd name="T64" fmla="*/ 0 h 1"/>
                <a:gd name="T65" fmla="*/ 321 w 321"/>
                <a:gd name="T66" fmla="*/ 1 h 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21" h="1">
                  <a:moveTo>
                    <a:pt x="0" y="0"/>
                  </a:moveTo>
                  <a:lnTo>
                    <a:pt x="16" y="0"/>
                  </a:lnTo>
                  <a:lnTo>
                    <a:pt x="32" y="0"/>
                  </a:lnTo>
                  <a:lnTo>
                    <a:pt x="48" y="0"/>
                  </a:lnTo>
                  <a:lnTo>
                    <a:pt x="64" y="0"/>
                  </a:lnTo>
                  <a:lnTo>
                    <a:pt x="80" y="0"/>
                  </a:lnTo>
                  <a:lnTo>
                    <a:pt x="96" y="0"/>
                  </a:lnTo>
                  <a:lnTo>
                    <a:pt x="112" y="0"/>
                  </a:lnTo>
                  <a:lnTo>
                    <a:pt x="128" y="0"/>
                  </a:lnTo>
                  <a:lnTo>
                    <a:pt x="144" y="0"/>
                  </a:lnTo>
                  <a:lnTo>
                    <a:pt x="160" y="0"/>
                  </a:lnTo>
                  <a:lnTo>
                    <a:pt x="176" y="0"/>
                  </a:lnTo>
                  <a:lnTo>
                    <a:pt x="192" y="0"/>
                  </a:lnTo>
                  <a:lnTo>
                    <a:pt x="208" y="0"/>
                  </a:lnTo>
                  <a:lnTo>
                    <a:pt x="224" y="0"/>
                  </a:lnTo>
                  <a:lnTo>
                    <a:pt x="240" y="0"/>
                  </a:lnTo>
                  <a:lnTo>
                    <a:pt x="256" y="0"/>
                  </a:lnTo>
                  <a:lnTo>
                    <a:pt x="272" y="0"/>
                  </a:lnTo>
                  <a:lnTo>
                    <a:pt x="288" y="0"/>
                  </a:lnTo>
                  <a:lnTo>
                    <a:pt x="304" y="0"/>
                  </a:lnTo>
                  <a:lnTo>
                    <a:pt x="320" y="0"/>
                  </a:lnTo>
                </a:path>
              </a:pathLst>
            </a:custGeom>
            <a:noFill/>
            <a:ln w="12700" cap="rnd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latin typeface="Gill Sans MT" pitchFamily="34" charset="0"/>
              </a:endParaRPr>
            </a:p>
          </p:txBody>
        </p:sp>
        <p:sp>
          <p:nvSpPr>
            <p:cNvPr id="55402" name="Freeform 103"/>
            <p:cNvSpPr>
              <a:spLocks/>
            </p:cNvSpPr>
            <p:nvPr/>
          </p:nvSpPr>
          <p:spPr bwMode="auto">
            <a:xfrm>
              <a:off x="5207" y="5037"/>
              <a:ext cx="2785" cy="609"/>
            </a:xfrm>
            <a:custGeom>
              <a:avLst/>
              <a:gdLst>
                <a:gd name="T0" fmla="*/ 32 w 2785"/>
                <a:gd name="T1" fmla="*/ 608 h 609"/>
                <a:gd name="T2" fmla="*/ 80 w 2785"/>
                <a:gd name="T3" fmla="*/ 608 h 609"/>
                <a:gd name="T4" fmla="*/ 128 w 2785"/>
                <a:gd name="T5" fmla="*/ 608 h 609"/>
                <a:gd name="T6" fmla="*/ 176 w 2785"/>
                <a:gd name="T7" fmla="*/ 608 h 609"/>
                <a:gd name="T8" fmla="*/ 224 w 2785"/>
                <a:gd name="T9" fmla="*/ 608 h 609"/>
                <a:gd name="T10" fmla="*/ 272 w 2785"/>
                <a:gd name="T11" fmla="*/ 560 h 609"/>
                <a:gd name="T12" fmla="*/ 320 w 2785"/>
                <a:gd name="T13" fmla="*/ 528 h 609"/>
                <a:gd name="T14" fmla="*/ 368 w 2785"/>
                <a:gd name="T15" fmla="*/ 480 h 609"/>
                <a:gd name="T16" fmla="*/ 416 w 2785"/>
                <a:gd name="T17" fmla="*/ 448 h 609"/>
                <a:gd name="T18" fmla="*/ 464 w 2785"/>
                <a:gd name="T19" fmla="*/ 400 h 609"/>
                <a:gd name="T20" fmla="*/ 512 w 2785"/>
                <a:gd name="T21" fmla="*/ 368 h 609"/>
                <a:gd name="T22" fmla="*/ 560 w 2785"/>
                <a:gd name="T23" fmla="*/ 336 h 609"/>
                <a:gd name="T24" fmla="*/ 608 w 2785"/>
                <a:gd name="T25" fmla="*/ 304 h 609"/>
                <a:gd name="T26" fmla="*/ 656 w 2785"/>
                <a:gd name="T27" fmla="*/ 256 h 609"/>
                <a:gd name="T28" fmla="*/ 704 w 2785"/>
                <a:gd name="T29" fmla="*/ 240 h 609"/>
                <a:gd name="T30" fmla="*/ 752 w 2785"/>
                <a:gd name="T31" fmla="*/ 208 h 609"/>
                <a:gd name="T32" fmla="*/ 800 w 2785"/>
                <a:gd name="T33" fmla="*/ 176 h 609"/>
                <a:gd name="T34" fmla="*/ 848 w 2785"/>
                <a:gd name="T35" fmla="*/ 160 h 609"/>
                <a:gd name="T36" fmla="*/ 896 w 2785"/>
                <a:gd name="T37" fmla="*/ 128 h 609"/>
                <a:gd name="T38" fmla="*/ 944 w 2785"/>
                <a:gd name="T39" fmla="*/ 112 h 609"/>
                <a:gd name="T40" fmla="*/ 992 w 2785"/>
                <a:gd name="T41" fmla="*/ 80 h 609"/>
                <a:gd name="T42" fmla="*/ 1040 w 2785"/>
                <a:gd name="T43" fmla="*/ 64 h 609"/>
                <a:gd name="T44" fmla="*/ 1088 w 2785"/>
                <a:gd name="T45" fmla="*/ 48 h 609"/>
                <a:gd name="T46" fmla="*/ 1136 w 2785"/>
                <a:gd name="T47" fmla="*/ 48 h 609"/>
                <a:gd name="T48" fmla="*/ 1184 w 2785"/>
                <a:gd name="T49" fmla="*/ 32 h 609"/>
                <a:gd name="T50" fmla="*/ 1232 w 2785"/>
                <a:gd name="T51" fmla="*/ 16 h 609"/>
                <a:gd name="T52" fmla="*/ 1280 w 2785"/>
                <a:gd name="T53" fmla="*/ 16 h 609"/>
                <a:gd name="T54" fmla="*/ 1328 w 2785"/>
                <a:gd name="T55" fmla="*/ 16 h 609"/>
                <a:gd name="T56" fmla="*/ 1376 w 2785"/>
                <a:gd name="T57" fmla="*/ 0 h 609"/>
                <a:gd name="T58" fmla="*/ 1424 w 2785"/>
                <a:gd name="T59" fmla="*/ 16 h 609"/>
                <a:gd name="T60" fmla="*/ 1472 w 2785"/>
                <a:gd name="T61" fmla="*/ 16 h 609"/>
                <a:gd name="T62" fmla="*/ 1520 w 2785"/>
                <a:gd name="T63" fmla="*/ 16 h 609"/>
                <a:gd name="T64" fmla="*/ 1568 w 2785"/>
                <a:gd name="T65" fmla="*/ 32 h 609"/>
                <a:gd name="T66" fmla="*/ 1616 w 2785"/>
                <a:gd name="T67" fmla="*/ 32 h 609"/>
                <a:gd name="T68" fmla="*/ 1664 w 2785"/>
                <a:gd name="T69" fmla="*/ 48 h 609"/>
                <a:gd name="T70" fmla="*/ 1712 w 2785"/>
                <a:gd name="T71" fmla="*/ 64 h 609"/>
                <a:gd name="T72" fmla="*/ 1760 w 2785"/>
                <a:gd name="T73" fmla="*/ 96 h 609"/>
                <a:gd name="T74" fmla="*/ 1808 w 2785"/>
                <a:gd name="T75" fmla="*/ 112 h 609"/>
                <a:gd name="T76" fmla="*/ 1856 w 2785"/>
                <a:gd name="T77" fmla="*/ 144 h 609"/>
                <a:gd name="T78" fmla="*/ 1904 w 2785"/>
                <a:gd name="T79" fmla="*/ 176 h 609"/>
                <a:gd name="T80" fmla="*/ 1952 w 2785"/>
                <a:gd name="T81" fmla="*/ 208 h 609"/>
                <a:gd name="T82" fmla="*/ 2000 w 2785"/>
                <a:gd name="T83" fmla="*/ 256 h 609"/>
                <a:gd name="T84" fmla="*/ 2048 w 2785"/>
                <a:gd name="T85" fmla="*/ 288 h 609"/>
                <a:gd name="T86" fmla="*/ 2096 w 2785"/>
                <a:gd name="T87" fmla="*/ 336 h 609"/>
                <a:gd name="T88" fmla="*/ 2144 w 2785"/>
                <a:gd name="T89" fmla="*/ 384 h 609"/>
                <a:gd name="T90" fmla="*/ 2192 w 2785"/>
                <a:gd name="T91" fmla="*/ 432 h 609"/>
                <a:gd name="T92" fmla="*/ 2224 w 2785"/>
                <a:gd name="T93" fmla="*/ 480 h 609"/>
                <a:gd name="T94" fmla="*/ 2272 w 2785"/>
                <a:gd name="T95" fmla="*/ 528 h 609"/>
                <a:gd name="T96" fmla="*/ 2304 w 2785"/>
                <a:gd name="T97" fmla="*/ 576 h 609"/>
                <a:gd name="T98" fmla="*/ 2336 w 2785"/>
                <a:gd name="T99" fmla="*/ 608 h 609"/>
                <a:gd name="T100" fmla="*/ 2384 w 2785"/>
                <a:gd name="T101" fmla="*/ 608 h 609"/>
                <a:gd name="T102" fmla="*/ 2432 w 2785"/>
                <a:gd name="T103" fmla="*/ 608 h 609"/>
                <a:gd name="T104" fmla="*/ 2480 w 2785"/>
                <a:gd name="T105" fmla="*/ 608 h 609"/>
                <a:gd name="T106" fmla="*/ 2528 w 2785"/>
                <a:gd name="T107" fmla="*/ 608 h 609"/>
                <a:gd name="T108" fmla="*/ 2576 w 2785"/>
                <a:gd name="T109" fmla="*/ 608 h 609"/>
                <a:gd name="T110" fmla="*/ 2624 w 2785"/>
                <a:gd name="T111" fmla="*/ 608 h 609"/>
                <a:gd name="T112" fmla="*/ 2672 w 2785"/>
                <a:gd name="T113" fmla="*/ 608 h 609"/>
                <a:gd name="T114" fmla="*/ 2720 w 2785"/>
                <a:gd name="T115" fmla="*/ 608 h 609"/>
                <a:gd name="T116" fmla="*/ 2768 w 2785"/>
                <a:gd name="T117" fmla="*/ 608 h 609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785"/>
                <a:gd name="T178" fmla="*/ 0 h 609"/>
                <a:gd name="T179" fmla="*/ 2785 w 2785"/>
                <a:gd name="T180" fmla="*/ 609 h 609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785" h="609">
                  <a:moveTo>
                    <a:pt x="0" y="608"/>
                  </a:moveTo>
                  <a:lnTo>
                    <a:pt x="16" y="608"/>
                  </a:lnTo>
                  <a:lnTo>
                    <a:pt x="32" y="608"/>
                  </a:lnTo>
                  <a:lnTo>
                    <a:pt x="48" y="608"/>
                  </a:lnTo>
                  <a:lnTo>
                    <a:pt x="64" y="608"/>
                  </a:lnTo>
                  <a:lnTo>
                    <a:pt x="80" y="608"/>
                  </a:lnTo>
                  <a:lnTo>
                    <a:pt x="96" y="608"/>
                  </a:lnTo>
                  <a:lnTo>
                    <a:pt x="112" y="608"/>
                  </a:lnTo>
                  <a:lnTo>
                    <a:pt x="128" y="608"/>
                  </a:lnTo>
                  <a:lnTo>
                    <a:pt x="144" y="608"/>
                  </a:lnTo>
                  <a:lnTo>
                    <a:pt x="160" y="608"/>
                  </a:lnTo>
                  <a:lnTo>
                    <a:pt x="176" y="608"/>
                  </a:lnTo>
                  <a:lnTo>
                    <a:pt x="192" y="608"/>
                  </a:lnTo>
                  <a:lnTo>
                    <a:pt x="208" y="608"/>
                  </a:lnTo>
                  <a:lnTo>
                    <a:pt x="224" y="608"/>
                  </a:lnTo>
                  <a:lnTo>
                    <a:pt x="240" y="592"/>
                  </a:lnTo>
                  <a:lnTo>
                    <a:pt x="256" y="576"/>
                  </a:lnTo>
                  <a:lnTo>
                    <a:pt x="272" y="560"/>
                  </a:lnTo>
                  <a:lnTo>
                    <a:pt x="288" y="560"/>
                  </a:lnTo>
                  <a:lnTo>
                    <a:pt x="304" y="544"/>
                  </a:lnTo>
                  <a:lnTo>
                    <a:pt x="320" y="528"/>
                  </a:lnTo>
                  <a:lnTo>
                    <a:pt x="336" y="512"/>
                  </a:lnTo>
                  <a:lnTo>
                    <a:pt x="352" y="496"/>
                  </a:lnTo>
                  <a:lnTo>
                    <a:pt x="368" y="480"/>
                  </a:lnTo>
                  <a:lnTo>
                    <a:pt x="384" y="464"/>
                  </a:lnTo>
                  <a:lnTo>
                    <a:pt x="400" y="464"/>
                  </a:lnTo>
                  <a:lnTo>
                    <a:pt x="416" y="448"/>
                  </a:lnTo>
                  <a:lnTo>
                    <a:pt x="432" y="432"/>
                  </a:lnTo>
                  <a:lnTo>
                    <a:pt x="448" y="416"/>
                  </a:lnTo>
                  <a:lnTo>
                    <a:pt x="464" y="400"/>
                  </a:lnTo>
                  <a:lnTo>
                    <a:pt x="480" y="384"/>
                  </a:lnTo>
                  <a:lnTo>
                    <a:pt x="496" y="384"/>
                  </a:lnTo>
                  <a:lnTo>
                    <a:pt x="512" y="368"/>
                  </a:lnTo>
                  <a:lnTo>
                    <a:pt x="528" y="352"/>
                  </a:lnTo>
                  <a:lnTo>
                    <a:pt x="544" y="352"/>
                  </a:lnTo>
                  <a:lnTo>
                    <a:pt x="560" y="336"/>
                  </a:lnTo>
                  <a:lnTo>
                    <a:pt x="576" y="320"/>
                  </a:lnTo>
                  <a:lnTo>
                    <a:pt x="592" y="304"/>
                  </a:lnTo>
                  <a:lnTo>
                    <a:pt x="608" y="304"/>
                  </a:lnTo>
                  <a:lnTo>
                    <a:pt x="624" y="288"/>
                  </a:lnTo>
                  <a:lnTo>
                    <a:pt x="640" y="272"/>
                  </a:lnTo>
                  <a:lnTo>
                    <a:pt x="656" y="256"/>
                  </a:lnTo>
                  <a:lnTo>
                    <a:pt x="672" y="256"/>
                  </a:lnTo>
                  <a:lnTo>
                    <a:pt x="688" y="240"/>
                  </a:lnTo>
                  <a:lnTo>
                    <a:pt x="704" y="240"/>
                  </a:lnTo>
                  <a:lnTo>
                    <a:pt x="720" y="224"/>
                  </a:lnTo>
                  <a:lnTo>
                    <a:pt x="736" y="208"/>
                  </a:lnTo>
                  <a:lnTo>
                    <a:pt x="752" y="208"/>
                  </a:lnTo>
                  <a:lnTo>
                    <a:pt x="768" y="192"/>
                  </a:lnTo>
                  <a:lnTo>
                    <a:pt x="784" y="192"/>
                  </a:lnTo>
                  <a:lnTo>
                    <a:pt x="800" y="176"/>
                  </a:lnTo>
                  <a:lnTo>
                    <a:pt x="816" y="176"/>
                  </a:lnTo>
                  <a:lnTo>
                    <a:pt x="832" y="160"/>
                  </a:lnTo>
                  <a:lnTo>
                    <a:pt x="848" y="160"/>
                  </a:lnTo>
                  <a:lnTo>
                    <a:pt x="864" y="144"/>
                  </a:lnTo>
                  <a:lnTo>
                    <a:pt x="880" y="144"/>
                  </a:lnTo>
                  <a:lnTo>
                    <a:pt x="896" y="128"/>
                  </a:lnTo>
                  <a:lnTo>
                    <a:pt x="912" y="128"/>
                  </a:lnTo>
                  <a:lnTo>
                    <a:pt x="928" y="112"/>
                  </a:lnTo>
                  <a:lnTo>
                    <a:pt x="944" y="112"/>
                  </a:lnTo>
                  <a:lnTo>
                    <a:pt x="960" y="96"/>
                  </a:lnTo>
                  <a:lnTo>
                    <a:pt x="976" y="96"/>
                  </a:lnTo>
                  <a:lnTo>
                    <a:pt x="992" y="80"/>
                  </a:lnTo>
                  <a:lnTo>
                    <a:pt x="1008" y="80"/>
                  </a:lnTo>
                  <a:lnTo>
                    <a:pt x="1024" y="80"/>
                  </a:lnTo>
                  <a:lnTo>
                    <a:pt x="1040" y="64"/>
                  </a:lnTo>
                  <a:lnTo>
                    <a:pt x="1056" y="64"/>
                  </a:lnTo>
                  <a:lnTo>
                    <a:pt x="1072" y="64"/>
                  </a:lnTo>
                  <a:lnTo>
                    <a:pt x="1088" y="48"/>
                  </a:lnTo>
                  <a:lnTo>
                    <a:pt x="1104" y="48"/>
                  </a:lnTo>
                  <a:lnTo>
                    <a:pt x="1120" y="48"/>
                  </a:lnTo>
                  <a:lnTo>
                    <a:pt x="1136" y="48"/>
                  </a:lnTo>
                  <a:lnTo>
                    <a:pt x="1152" y="32"/>
                  </a:lnTo>
                  <a:lnTo>
                    <a:pt x="1168" y="32"/>
                  </a:lnTo>
                  <a:lnTo>
                    <a:pt x="1184" y="32"/>
                  </a:lnTo>
                  <a:lnTo>
                    <a:pt x="1200" y="32"/>
                  </a:lnTo>
                  <a:lnTo>
                    <a:pt x="1216" y="16"/>
                  </a:lnTo>
                  <a:lnTo>
                    <a:pt x="1232" y="16"/>
                  </a:lnTo>
                  <a:lnTo>
                    <a:pt x="1248" y="16"/>
                  </a:lnTo>
                  <a:lnTo>
                    <a:pt x="1264" y="16"/>
                  </a:lnTo>
                  <a:lnTo>
                    <a:pt x="1280" y="16"/>
                  </a:lnTo>
                  <a:lnTo>
                    <a:pt x="1296" y="16"/>
                  </a:lnTo>
                  <a:lnTo>
                    <a:pt x="1312" y="16"/>
                  </a:lnTo>
                  <a:lnTo>
                    <a:pt x="1328" y="16"/>
                  </a:lnTo>
                  <a:lnTo>
                    <a:pt x="1344" y="16"/>
                  </a:lnTo>
                  <a:lnTo>
                    <a:pt x="1360" y="0"/>
                  </a:lnTo>
                  <a:lnTo>
                    <a:pt x="1376" y="0"/>
                  </a:lnTo>
                  <a:lnTo>
                    <a:pt x="1392" y="0"/>
                  </a:lnTo>
                  <a:lnTo>
                    <a:pt x="1408" y="0"/>
                  </a:lnTo>
                  <a:lnTo>
                    <a:pt x="1424" y="16"/>
                  </a:lnTo>
                  <a:lnTo>
                    <a:pt x="1440" y="16"/>
                  </a:lnTo>
                  <a:lnTo>
                    <a:pt x="1456" y="16"/>
                  </a:lnTo>
                  <a:lnTo>
                    <a:pt x="1472" y="16"/>
                  </a:lnTo>
                  <a:lnTo>
                    <a:pt x="1488" y="16"/>
                  </a:lnTo>
                  <a:lnTo>
                    <a:pt x="1504" y="16"/>
                  </a:lnTo>
                  <a:lnTo>
                    <a:pt x="1520" y="16"/>
                  </a:lnTo>
                  <a:lnTo>
                    <a:pt x="1536" y="16"/>
                  </a:lnTo>
                  <a:lnTo>
                    <a:pt x="1552" y="16"/>
                  </a:lnTo>
                  <a:lnTo>
                    <a:pt x="1568" y="32"/>
                  </a:lnTo>
                  <a:lnTo>
                    <a:pt x="1584" y="32"/>
                  </a:lnTo>
                  <a:lnTo>
                    <a:pt x="1600" y="32"/>
                  </a:lnTo>
                  <a:lnTo>
                    <a:pt x="1616" y="32"/>
                  </a:lnTo>
                  <a:lnTo>
                    <a:pt x="1632" y="48"/>
                  </a:lnTo>
                  <a:lnTo>
                    <a:pt x="1648" y="48"/>
                  </a:lnTo>
                  <a:lnTo>
                    <a:pt x="1664" y="48"/>
                  </a:lnTo>
                  <a:lnTo>
                    <a:pt x="1680" y="64"/>
                  </a:lnTo>
                  <a:lnTo>
                    <a:pt x="1696" y="64"/>
                  </a:lnTo>
                  <a:lnTo>
                    <a:pt x="1712" y="64"/>
                  </a:lnTo>
                  <a:lnTo>
                    <a:pt x="1728" y="80"/>
                  </a:lnTo>
                  <a:lnTo>
                    <a:pt x="1744" y="80"/>
                  </a:lnTo>
                  <a:lnTo>
                    <a:pt x="1760" y="96"/>
                  </a:lnTo>
                  <a:lnTo>
                    <a:pt x="1776" y="96"/>
                  </a:lnTo>
                  <a:lnTo>
                    <a:pt x="1792" y="112"/>
                  </a:lnTo>
                  <a:lnTo>
                    <a:pt x="1808" y="112"/>
                  </a:lnTo>
                  <a:lnTo>
                    <a:pt x="1824" y="128"/>
                  </a:lnTo>
                  <a:lnTo>
                    <a:pt x="1840" y="128"/>
                  </a:lnTo>
                  <a:lnTo>
                    <a:pt x="1856" y="144"/>
                  </a:lnTo>
                  <a:lnTo>
                    <a:pt x="1872" y="160"/>
                  </a:lnTo>
                  <a:lnTo>
                    <a:pt x="1888" y="160"/>
                  </a:lnTo>
                  <a:lnTo>
                    <a:pt x="1904" y="176"/>
                  </a:lnTo>
                  <a:lnTo>
                    <a:pt x="1920" y="192"/>
                  </a:lnTo>
                  <a:lnTo>
                    <a:pt x="1936" y="192"/>
                  </a:lnTo>
                  <a:lnTo>
                    <a:pt x="1952" y="208"/>
                  </a:lnTo>
                  <a:lnTo>
                    <a:pt x="1968" y="224"/>
                  </a:lnTo>
                  <a:lnTo>
                    <a:pt x="1984" y="240"/>
                  </a:lnTo>
                  <a:lnTo>
                    <a:pt x="2000" y="256"/>
                  </a:lnTo>
                  <a:lnTo>
                    <a:pt x="2016" y="272"/>
                  </a:lnTo>
                  <a:lnTo>
                    <a:pt x="2032" y="272"/>
                  </a:lnTo>
                  <a:lnTo>
                    <a:pt x="2048" y="288"/>
                  </a:lnTo>
                  <a:lnTo>
                    <a:pt x="2064" y="304"/>
                  </a:lnTo>
                  <a:lnTo>
                    <a:pt x="2080" y="320"/>
                  </a:lnTo>
                  <a:lnTo>
                    <a:pt x="2096" y="336"/>
                  </a:lnTo>
                  <a:lnTo>
                    <a:pt x="2112" y="352"/>
                  </a:lnTo>
                  <a:lnTo>
                    <a:pt x="2128" y="368"/>
                  </a:lnTo>
                  <a:lnTo>
                    <a:pt x="2144" y="384"/>
                  </a:lnTo>
                  <a:lnTo>
                    <a:pt x="2160" y="400"/>
                  </a:lnTo>
                  <a:lnTo>
                    <a:pt x="2176" y="416"/>
                  </a:lnTo>
                  <a:lnTo>
                    <a:pt x="2192" y="432"/>
                  </a:lnTo>
                  <a:lnTo>
                    <a:pt x="2208" y="448"/>
                  </a:lnTo>
                  <a:lnTo>
                    <a:pt x="2224" y="464"/>
                  </a:lnTo>
                  <a:lnTo>
                    <a:pt x="2224" y="480"/>
                  </a:lnTo>
                  <a:lnTo>
                    <a:pt x="2240" y="496"/>
                  </a:lnTo>
                  <a:lnTo>
                    <a:pt x="2256" y="512"/>
                  </a:lnTo>
                  <a:lnTo>
                    <a:pt x="2272" y="528"/>
                  </a:lnTo>
                  <a:lnTo>
                    <a:pt x="2272" y="544"/>
                  </a:lnTo>
                  <a:lnTo>
                    <a:pt x="2288" y="560"/>
                  </a:lnTo>
                  <a:lnTo>
                    <a:pt x="2304" y="576"/>
                  </a:lnTo>
                  <a:lnTo>
                    <a:pt x="2304" y="592"/>
                  </a:lnTo>
                  <a:lnTo>
                    <a:pt x="2320" y="608"/>
                  </a:lnTo>
                  <a:lnTo>
                    <a:pt x="2336" y="608"/>
                  </a:lnTo>
                  <a:lnTo>
                    <a:pt x="2352" y="608"/>
                  </a:lnTo>
                  <a:lnTo>
                    <a:pt x="2368" y="608"/>
                  </a:lnTo>
                  <a:lnTo>
                    <a:pt x="2384" y="608"/>
                  </a:lnTo>
                  <a:lnTo>
                    <a:pt x="2400" y="608"/>
                  </a:lnTo>
                  <a:lnTo>
                    <a:pt x="2416" y="608"/>
                  </a:lnTo>
                  <a:lnTo>
                    <a:pt x="2432" y="608"/>
                  </a:lnTo>
                  <a:lnTo>
                    <a:pt x="2448" y="608"/>
                  </a:lnTo>
                  <a:lnTo>
                    <a:pt x="2464" y="608"/>
                  </a:lnTo>
                  <a:lnTo>
                    <a:pt x="2480" y="608"/>
                  </a:lnTo>
                  <a:lnTo>
                    <a:pt x="2496" y="608"/>
                  </a:lnTo>
                  <a:lnTo>
                    <a:pt x="2512" y="608"/>
                  </a:lnTo>
                  <a:lnTo>
                    <a:pt x="2528" y="608"/>
                  </a:lnTo>
                  <a:lnTo>
                    <a:pt x="2544" y="608"/>
                  </a:lnTo>
                  <a:lnTo>
                    <a:pt x="2560" y="608"/>
                  </a:lnTo>
                  <a:lnTo>
                    <a:pt x="2576" y="608"/>
                  </a:lnTo>
                  <a:lnTo>
                    <a:pt x="2592" y="608"/>
                  </a:lnTo>
                  <a:lnTo>
                    <a:pt x="2608" y="608"/>
                  </a:lnTo>
                  <a:lnTo>
                    <a:pt x="2624" y="608"/>
                  </a:lnTo>
                  <a:lnTo>
                    <a:pt x="2640" y="608"/>
                  </a:lnTo>
                  <a:lnTo>
                    <a:pt x="2656" y="608"/>
                  </a:lnTo>
                  <a:lnTo>
                    <a:pt x="2672" y="608"/>
                  </a:lnTo>
                  <a:lnTo>
                    <a:pt x="2688" y="608"/>
                  </a:lnTo>
                  <a:lnTo>
                    <a:pt x="2704" y="608"/>
                  </a:lnTo>
                  <a:lnTo>
                    <a:pt x="2720" y="608"/>
                  </a:lnTo>
                  <a:lnTo>
                    <a:pt x="2736" y="608"/>
                  </a:lnTo>
                  <a:lnTo>
                    <a:pt x="2752" y="608"/>
                  </a:lnTo>
                  <a:lnTo>
                    <a:pt x="2768" y="608"/>
                  </a:lnTo>
                  <a:lnTo>
                    <a:pt x="2784" y="608"/>
                  </a:lnTo>
                </a:path>
              </a:pathLst>
            </a:custGeom>
            <a:noFill/>
            <a:ln w="12700" cap="rnd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latin typeface="Gill Sans MT" pitchFamily="34" charset="0"/>
              </a:endParaRPr>
            </a:p>
          </p:txBody>
        </p:sp>
        <p:sp>
          <p:nvSpPr>
            <p:cNvPr id="55403" name="Freeform 104"/>
            <p:cNvSpPr>
              <a:spLocks/>
            </p:cNvSpPr>
            <p:nvPr/>
          </p:nvSpPr>
          <p:spPr bwMode="auto">
            <a:xfrm>
              <a:off x="5207" y="5405"/>
              <a:ext cx="2785" cy="241"/>
            </a:xfrm>
            <a:custGeom>
              <a:avLst/>
              <a:gdLst>
                <a:gd name="T0" fmla="*/ 32 w 2785"/>
                <a:gd name="T1" fmla="*/ 240 h 241"/>
                <a:gd name="T2" fmla="*/ 80 w 2785"/>
                <a:gd name="T3" fmla="*/ 240 h 241"/>
                <a:gd name="T4" fmla="*/ 128 w 2785"/>
                <a:gd name="T5" fmla="*/ 240 h 241"/>
                <a:gd name="T6" fmla="*/ 176 w 2785"/>
                <a:gd name="T7" fmla="*/ 240 h 241"/>
                <a:gd name="T8" fmla="*/ 224 w 2785"/>
                <a:gd name="T9" fmla="*/ 240 h 241"/>
                <a:gd name="T10" fmla="*/ 272 w 2785"/>
                <a:gd name="T11" fmla="*/ 224 h 241"/>
                <a:gd name="T12" fmla="*/ 320 w 2785"/>
                <a:gd name="T13" fmla="*/ 208 h 241"/>
                <a:gd name="T14" fmla="*/ 368 w 2785"/>
                <a:gd name="T15" fmla="*/ 192 h 241"/>
                <a:gd name="T16" fmla="*/ 416 w 2785"/>
                <a:gd name="T17" fmla="*/ 176 h 241"/>
                <a:gd name="T18" fmla="*/ 464 w 2785"/>
                <a:gd name="T19" fmla="*/ 160 h 241"/>
                <a:gd name="T20" fmla="*/ 512 w 2785"/>
                <a:gd name="T21" fmla="*/ 144 h 241"/>
                <a:gd name="T22" fmla="*/ 560 w 2785"/>
                <a:gd name="T23" fmla="*/ 128 h 241"/>
                <a:gd name="T24" fmla="*/ 608 w 2785"/>
                <a:gd name="T25" fmla="*/ 112 h 241"/>
                <a:gd name="T26" fmla="*/ 656 w 2785"/>
                <a:gd name="T27" fmla="*/ 112 h 241"/>
                <a:gd name="T28" fmla="*/ 704 w 2785"/>
                <a:gd name="T29" fmla="*/ 96 h 241"/>
                <a:gd name="T30" fmla="*/ 752 w 2785"/>
                <a:gd name="T31" fmla="*/ 80 h 241"/>
                <a:gd name="T32" fmla="*/ 800 w 2785"/>
                <a:gd name="T33" fmla="*/ 80 h 241"/>
                <a:gd name="T34" fmla="*/ 848 w 2785"/>
                <a:gd name="T35" fmla="*/ 64 h 241"/>
                <a:gd name="T36" fmla="*/ 896 w 2785"/>
                <a:gd name="T37" fmla="*/ 48 h 241"/>
                <a:gd name="T38" fmla="*/ 944 w 2785"/>
                <a:gd name="T39" fmla="*/ 48 h 241"/>
                <a:gd name="T40" fmla="*/ 992 w 2785"/>
                <a:gd name="T41" fmla="*/ 32 h 241"/>
                <a:gd name="T42" fmla="*/ 1040 w 2785"/>
                <a:gd name="T43" fmla="*/ 32 h 241"/>
                <a:gd name="T44" fmla="*/ 1088 w 2785"/>
                <a:gd name="T45" fmla="*/ 32 h 241"/>
                <a:gd name="T46" fmla="*/ 1136 w 2785"/>
                <a:gd name="T47" fmla="*/ 16 h 241"/>
                <a:gd name="T48" fmla="*/ 1184 w 2785"/>
                <a:gd name="T49" fmla="*/ 16 h 241"/>
                <a:gd name="T50" fmla="*/ 1232 w 2785"/>
                <a:gd name="T51" fmla="*/ 16 h 241"/>
                <a:gd name="T52" fmla="*/ 1280 w 2785"/>
                <a:gd name="T53" fmla="*/ 16 h 241"/>
                <a:gd name="T54" fmla="*/ 1328 w 2785"/>
                <a:gd name="T55" fmla="*/ 0 h 241"/>
                <a:gd name="T56" fmla="*/ 1376 w 2785"/>
                <a:gd name="T57" fmla="*/ 0 h 241"/>
                <a:gd name="T58" fmla="*/ 1424 w 2785"/>
                <a:gd name="T59" fmla="*/ 0 h 241"/>
                <a:gd name="T60" fmla="*/ 1472 w 2785"/>
                <a:gd name="T61" fmla="*/ 16 h 241"/>
                <a:gd name="T62" fmla="*/ 1520 w 2785"/>
                <a:gd name="T63" fmla="*/ 16 h 241"/>
                <a:gd name="T64" fmla="*/ 1568 w 2785"/>
                <a:gd name="T65" fmla="*/ 16 h 241"/>
                <a:gd name="T66" fmla="*/ 1616 w 2785"/>
                <a:gd name="T67" fmla="*/ 16 h 241"/>
                <a:gd name="T68" fmla="*/ 1664 w 2785"/>
                <a:gd name="T69" fmla="*/ 32 h 241"/>
                <a:gd name="T70" fmla="*/ 1712 w 2785"/>
                <a:gd name="T71" fmla="*/ 32 h 241"/>
                <a:gd name="T72" fmla="*/ 1760 w 2785"/>
                <a:gd name="T73" fmla="*/ 32 h 241"/>
                <a:gd name="T74" fmla="*/ 1808 w 2785"/>
                <a:gd name="T75" fmla="*/ 48 h 241"/>
                <a:gd name="T76" fmla="*/ 1856 w 2785"/>
                <a:gd name="T77" fmla="*/ 64 h 241"/>
                <a:gd name="T78" fmla="*/ 1904 w 2785"/>
                <a:gd name="T79" fmla="*/ 80 h 241"/>
                <a:gd name="T80" fmla="*/ 1952 w 2785"/>
                <a:gd name="T81" fmla="*/ 80 h 241"/>
                <a:gd name="T82" fmla="*/ 2000 w 2785"/>
                <a:gd name="T83" fmla="*/ 96 h 241"/>
                <a:gd name="T84" fmla="*/ 2048 w 2785"/>
                <a:gd name="T85" fmla="*/ 112 h 241"/>
                <a:gd name="T86" fmla="*/ 2096 w 2785"/>
                <a:gd name="T87" fmla="*/ 128 h 241"/>
                <a:gd name="T88" fmla="*/ 2144 w 2785"/>
                <a:gd name="T89" fmla="*/ 160 h 241"/>
                <a:gd name="T90" fmla="*/ 2192 w 2785"/>
                <a:gd name="T91" fmla="*/ 176 h 241"/>
                <a:gd name="T92" fmla="*/ 2240 w 2785"/>
                <a:gd name="T93" fmla="*/ 208 h 241"/>
                <a:gd name="T94" fmla="*/ 2288 w 2785"/>
                <a:gd name="T95" fmla="*/ 224 h 241"/>
                <a:gd name="T96" fmla="*/ 2336 w 2785"/>
                <a:gd name="T97" fmla="*/ 240 h 241"/>
                <a:gd name="T98" fmla="*/ 2384 w 2785"/>
                <a:gd name="T99" fmla="*/ 240 h 241"/>
                <a:gd name="T100" fmla="*/ 2432 w 2785"/>
                <a:gd name="T101" fmla="*/ 240 h 241"/>
                <a:gd name="T102" fmla="*/ 2480 w 2785"/>
                <a:gd name="T103" fmla="*/ 240 h 241"/>
                <a:gd name="T104" fmla="*/ 2528 w 2785"/>
                <a:gd name="T105" fmla="*/ 240 h 241"/>
                <a:gd name="T106" fmla="*/ 2576 w 2785"/>
                <a:gd name="T107" fmla="*/ 240 h 241"/>
                <a:gd name="T108" fmla="*/ 2624 w 2785"/>
                <a:gd name="T109" fmla="*/ 240 h 241"/>
                <a:gd name="T110" fmla="*/ 2672 w 2785"/>
                <a:gd name="T111" fmla="*/ 240 h 241"/>
                <a:gd name="T112" fmla="*/ 2720 w 2785"/>
                <a:gd name="T113" fmla="*/ 240 h 241"/>
                <a:gd name="T114" fmla="*/ 2768 w 2785"/>
                <a:gd name="T115" fmla="*/ 240 h 241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2785"/>
                <a:gd name="T175" fmla="*/ 0 h 241"/>
                <a:gd name="T176" fmla="*/ 2785 w 2785"/>
                <a:gd name="T177" fmla="*/ 241 h 241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2785" h="241">
                  <a:moveTo>
                    <a:pt x="0" y="240"/>
                  </a:moveTo>
                  <a:lnTo>
                    <a:pt x="16" y="240"/>
                  </a:lnTo>
                  <a:lnTo>
                    <a:pt x="32" y="240"/>
                  </a:lnTo>
                  <a:lnTo>
                    <a:pt x="48" y="240"/>
                  </a:lnTo>
                  <a:lnTo>
                    <a:pt x="64" y="240"/>
                  </a:lnTo>
                  <a:lnTo>
                    <a:pt x="80" y="240"/>
                  </a:lnTo>
                  <a:lnTo>
                    <a:pt x="96" y="240"/>
                  </a:lnTo>
                  <a:lnTo>
                    <a:pt x="112" y="240"/>
                  </a:lnTo>
                  <a:lnTo>
                    <a:pt x="128" y="240"/>
                  </a:lnTo>
                  <a:lnTo>
                    <a:pt x="144" y="240"/>
                  </a:lnTo>
                  <a:lnTo>
                    <a:pt x="160" y="240"/>
                  </a:lnTo>
                  <a:lnTo>
                    <a:pt x="176" y="240"/>
                  </a:lnTo>
                  <a:lnTo>
                    <a:pt x="192" y="240"/>
                  </a:lnTo>
                  <a:lnTo>
                    <a:pt x="208" y="240"/>
                  </a:lnTo>
                  <a:lnTo>
                    <a:pt x="224" y="240"/>
                  </a:lnTo>
                  <a:lnTo>
                    <a:pt x="240" y="240"/>
                  </a:lnTo>
                  <a:lnTo>
                    <a:pt x="256" y="224"/>
                  </a:lnTo>
                  <a:lnTo>
                    <a:pt x="272" y="224"/>
                  </a:lnTo>
                  <a:lnTo>
                    <a:pt x="288" y="224"/>
                  </a:lnTo>
                  <a:lnTo>
                    <a:pt x="304" y="208"/>
                  </a:lnTo>
                  <a:lnTo>
                    <a:pt x="320" y="208"/>
                  </a:lnTo>
                  <a:lnTo>
                    <a:pt x="336" y="208"/>
                  </a:lnTo>
                  <a:lnTo>
                    <a:pt x="352" y="192"/>
                  </a:lnTo>
                  <a:lnTo>
                    <a:pt x="368" y="192"/>
                  </a:lnTo>
                  <a:lnTo>
                    <a:pt x="384" y="192"/>
                  </a:lnTo>
                  <a:lnTo>
                    <a:pt x="400" y="176"/>
                  </a:lnTo>
                  <a:lnTo>
                    <a:pt x="416" y="176"/>
                  </a:lnTo>
                  <a:lnTo>
                    <a:pt x="432" y="176"/>
                  </a:lnTo>
                  <a:lnTo>
                    <a:pt x="448" y="160"/>
                  </a:lnTo>
                  <a:lnTo>
                    <a:pt x="464" y="160"/>
                  </a:lnTo>
                  <a:lnTo>
                    <a:pt x="480" y="160"/>
                  </a:lnTo>
                  <a:lnTo>
                    <a:pt x="496" y="144"/>
                  </a:lnTo>
                  <a:lnTo>
                    <a:pt x="512" y="144"/>
                  </a:lnTo>
                  <a:lnTo>
                    <a:pt x="528" y="144"/>
                  </a:lnTo>
                  <a:lnTo>
                    <a:pt x="544" y="144"/>
                  </a:lnTo>
                  <a:lnTo>
                    <a:pt x="560" y="128"/>
                  </a:lnTo>
                  <a:lnTo>
                    <a:pt x="576" y="128"/>
                  </a:lnTo>
                  <a:lnTo>
                    <a:pt x="592" y="128"/>
                  </a:lnTo>
                  <a:lnTo>
                    <a:pt x="608" y="112"/>
                  </a:lnTo>
                  <a:lnTo>
                    <a:pt x="624" y="112"/>
                  </a:lnTo>
                  <a:lnTo>
                    <a:pt x="640" y="112"/>
                  </a:lnTo>
                  <a:lnTo>
                    <a:pt x="656" y="112"/>
                  </a:lnTo>
                  <a:lnTo>
                    <a:pt x="672" y="96"/>
                  </a:lnTo>
                  <a:lnTo>
                    <a:pt x="688" y="96"/>
                  </a:lnTo>
                  <a:lnTo>
                    <a:pt x="704" y="96"/>
                  </a:lnTo>
                  <a:lnTo>
                    <a:pt x="720" y="96"/>
                  </a:lnTo>
                  <a:lnTo>
                    <a:pt x="736" y="80"/>
                  </a:lnTo>
                  <a:lnTo>
                    <a:pt x="752" y="80"/>
                  </a:lnTo>
                  <a:lnTo>
                    <a:pt x="768" y="80"/>
                  </a:lnTo>
                  <a:lnTo>
                    <a:pt x="784" y="80"/>
                  </a:lnTo>
                  <a:lnTo>
                    <a:pt x="800" y="80"/>
                  </a:lnTo>
                  <a:lnTo>
                    <a:pt x="816" y="64"/>
                  </a:lnTo>
                  <a:lnTo>
                    <a:pt x="832" y="64"/>
                  </a:lnTo>
                  <a:lnTo>
                    <a:pt x="848" y="64"/>
                  </a:lnTo>
                  <a:lnTo>
                    <a:pt x="864" y="64"/>
                  </a:lnTo>
                  <a:lnTo>
                    <a:pt x="880" y="64"/>
                  </a:lnTo>
                  <a:lnTo>
                    <a:pt x="896" y="48"/>
                  </a:lnTo>
                  <a:lnTo>
                    <a:pt x="912" y="48"/>
                  </a:lnTo>
                  <a:lnTo>
                    <a:pt x="928" y="48"/>
                  </a:lnTo>
                  <a:lnTo>
                    <a:pt x="944" y="48"/>
                  </a:lnTo>
                  <a:lnTo>
                    <a:pt x="960" y="48"/>
                  </a:lnTo>
                  <a:lnTo>
                    <a:pt x="976" y="32"/>
                  </a:lnTo>
                  <a:lnTo>
                    <a:pt x="992" y="32"/>
                  </a:lnTo>
                  <a:lnTo>
                    <a:pt x="1008" y="32"/>
                  </a:lnTo>
                  <a:lnTo>
                    <a:pt x="1024" y="32"/>
                  </a:lnTo>
                  <a:lnTo>
                    <a:pt x="1040" y="32"/>
                  </a:lnTo>
                  <a:lnTo>
                    <a:pt x="1056" y="32"/>
                  </a:lnTo>
                  <a:lnTo>
                    <a:pt x="1072" y="32"/>
                  </a:lnTo>
                  <a:lnTo>
                    <a:pt x="1088" y="32"/>
                  </a:lnTo>
                  <a:lnTo>
                    <a:pt x="1104" y="16"/>
                  </a:lnTo>
                  <a:lnTo>
                    <a:pt x="1120" y="16"/>
                  </a:lnTo>
                  <a:lnTo>
                    <a:pt x="1136" y="16"/>
                  </a:lnTo>
                  <a:lnTo>
                    <a:pt x="1152" y="16"/>
                  </a:lnTo>
                  <a:lnTo>
                    <a:pt x="1168" y="16"/>
                  </a:lnTo>
                  <a:lnTo>
                    <a:pt x="1184" y="16"/>
                  </a:lnTo>
                  <a:lnTo>
                    <a:pt x="1200" y="16"/>
                  </a:lnTo>
                  <a:lnTo>
                    <a:pt x="1216" y="16"/>
                  </a:lnTo>
                  <a:lnTo>
                    <a:pt x="1232" y="16"/>
                  </a:lnTo>
                  <a:lnTo>
                    <a:pt x="1248" y="16"/>
                  </a:lnTo>
                  <a:lnTo>
                    <a:pt x="1264" y="16"/>
                  </a:lnTo>
                  <a:lnTo>
                    <a:pt x="1280" y="16"/>
                  </a:lnTo>
                  <a:lnTo>
                    <a:pt x="1296" y="16"/>
                  </a:lnTo>
                  <a:lnTo>
                    <a:pt x="1312" y="0"/>
                  </a:lnTo>
                  <a:lnTo>
                    <a:pt x="1328" y="0"/>
                  </a:lnTo>
                  <a:lnTo>
                    <a:pt x="1344" y="0"/>
                  </a:lnTo>
                  <a:lnTo>
                    <a:pt x="1360" y="0"/>
                  </a:lnTo>
                  <a:lnTo>
                    <a:pt x="1376" y="0"/>
                  </a:lnTo>
                  <a:lnTo>
                    <a:pt x="1392" y="0"/>
                  </a:lnTo>
                  <a:lnTo>
                    <a:pt x="1408" y="0"/>
                  </a:lnTo>
                  <a:lnTo>
                    <a:pt x="1424" y="0"/>
                  </a:lnTo>
                  <a:lnTo>
                    <a:pt x="1440" y="0"/>
                  </a:lnTo>
                  <a:lnTo>
                    <a:pt x="1456" y="0"/>
                  </a:lnTo>
                  <a:lnTo>
                    <a:pt x="1472" y="16"/>
                  </a:lnTo>
                  <a:lnTo>
                    <a:pt x="1488" y="16"/>
                  </a:lnTo>
                  <a:lnTo>
                    <a:pt x="1504" y="16"/>
                  </a:lnTo>
                  <a:lnTo>
                    <a:pt x="1520" y="16"/>
                  </a:lnTo>
                  <a:lnTo>
                    <a:pt x="1536" y="16"/>
                  </a:lnTo>
                  <a:lnTo>
                    <a:pt x="1552" y="16"/>
                  </a:lnTo>
                  <a:lnTo>
                    <a:pt x="1568" y="16"/>
                  </a:lnTo>
                  <a:lnTo>
                    <a:pt x="1584" y="16"/>
                  </a:lnTo>
                  <a:lnTo>
                    <a:pt x="1600" y="16"/>
                  </a:lnTo>
                  <a:lnTo>
                    <a:pt x="1616" y="16"/>
                  </a:lnTo>
                  <a:lnTo>
                    <a:pt x="1632" y="16"/>
                  </a:lnTo>
                  <a:lnTo>
                    <a:pt x="1648" y="16"/>
                  </a:lnTo>
                  <a:lnTo>
                    <a:pt x="1664" y="32"/>
                  </a:lnTo>
                  <a:lnTo>
                    <a:pt x="1680" y="32"/>
                  </a:lnTo>
                  <a:lnTo>
                    <a:pt x="1696" y="32"/>
                  </a:lnTo>
                  <a:lnTo>
                    <a:pt x="1712" y="32"/>
                  </a:lnTo>
                  <a:lnTo>
                    <a:pt x="1728" y="32"/>
                  </a:lnTo>
                  <a:lnTo>
                    <a:pt x="1744" y="32"/>
                  </a:lnTo>
                  <a:lnTo>
                    <a:pt x="1760" y="32"/>
                  </a:lnTo>
                  <a:lnTo>
                    <a:pt x="1776" y="48"/>
                  </a:lnTo>
                  <a:lnTo>
                    <a:pt x="1792" y="48"/>
                  </a:lnTo>
                  <a:lnTo>
                    <a:pt x="1808" y="48"/>
                  </a:lnTo>
                  <a:lnTo>
                    <a:pt x="1824" y="48"/>
                  </a:lnTo>
                  <a:lnTo>
                    <a:pt x="1840" y="64"/>
                  </a:lnTo>
                  <a:lnTo>
                    <a:pt x="1856" y="64"/>
                  </a:lnTo>
                  <a:lnTo>
                    <a:pt x="1872" y="64"/>
                  </a:lnTo>
                  <a:lnTo>
                    <a:pt x="1888" y="64"/>
                  </a:lnTo>
                  <a:lnTo>
                    <a:pt x="1904" y="80"/>
                  </a:lnTo>
                  <a:lnTo>
                    <a:pt x="1920" y="80"/>
                  </a:lnTo>
                  <a:lnTo>
                    <a:pt x="1936" y="80"/>
                  </a:lnTo>
                  <a:lnTo>
                    <a:pt x="1952" y="80"/>
                  </a:lnTo>
                  <a:lnTo>
                    <a:pt x="1968" y="96"/>
                  </a:lnTo>
                  <a:lnTo>
                    <a:pt x="1984" y="96"/>
                  </a:lnTo>
                  <a:lnTo>
                    <a:pt x="2000" y="96"/>
                  </a:lnTo>
                  <a:lnTo>
                    <a:pt x="2016" y="112"/>
                  </a:lnTo>
                  <a:lnTo>
                    <a:pt x="2032" y="112"/>
                  </a:lnTo>
                  <a:lnTo>
                    <a:pt x="2048" y="112"/>
                  </a:lnTo>
                  <a:lnTo>
                    <a:pt x="2064" y="128"/>
                  </a:lnTo>
                  <a:lnTo>
                    <a:pt x="2080" y="128"/>
                  </a:lnTo>
                  <a:lnTo>
                    <a:pt x="2096" y="128"/>
                  </a:lnTo>
                  <a:lnTo>
                    <a:pt x="2112" y="144"/>
                  </a:lnTo>
                  <a:lnTo>
                    <a:pt x="2128" y="144"/>
                  </a:lnTo>
                  <a:lnTo>
                    <a:pt x="2144" y="160"/>
                  </a:lnTo>
                  <a:lnTo>
                    <a:pt x="2160" y="160"/>
                  </a:lnTo>
                  <a:lnTo>
                    <a:pt x="2176" y="176"/>
                  </a:lnTo>
                  <a:lnTo>
                    <a:pt x="2192" y="176"/>
                  </a:lnTo>
                  <a:lnTo>
                    <a:pt x="2208" y="192"/>
                  </a:lnTo>
                  <a:lnTo>
                    <a:pt x="2224" y="192"/>
                  </a:lnTo>
                  <a:lnTo>
                    <a:pt x="2240" y="208"/>
                  </a:lnTo>
                  <a:lnTo>
                    <a:pt x="2256" y="208"/>
                  </a:lnTo>
                  <a:lnTo>
                    <a:pt x="2272" y="224"/>
                  </a:lnTo>
                  <a:lnTo>
                    <a:pt x="2288" y="224"/>
                  </a:lnTo>
                  <a:lnTo>
                    <a:pt x="2304" y="240"/>
                  </a:lnTo>
                  <a:lnTo>
                    <a:pt x="2320" y="240"/>
                  </a:lnTo>
                  <a:lnTo>
                    <a:pt x="2336" y="240"/>
                  </a:lnTo>
                  <a:lnTo>
                    <a:pt x="2352" y="240"/>
                  </a:lnTo>
                  <a:lnTo>
                    <a:pt x="2368" y="240"/>
                  </a:lnTo>
                  <a:lnTo>
                    <a:pt x="2384" y="240"/>
                  </a:lnTo>
                  <a:lnTo>
                    <a:pt x="2400" y="240"/>
                  </a:lnTo>
                  <a:lnTo>
                    <a:pt x="2416" y="240"/>
                  </a:lnTo>
                  <a:lnTo>
                    <a:pt x="2432" y="240"/>
                  </a:lnTo>
                  <a:lnTo>
                    <a:pt x="2448" y="240"/>
                  </a:lnTo>
                  <a:lnTo>
                    <a:pt x="2464" y="240"/>
                  </a:lnTo>
                  <a:lnTo>
                    <a:pt x="2480" y="240"/>
                  </a:lnTo>
                  <a:lnTo>
                    <a:pt x="2496" y="240"/>
                  </a:lnTo>
                  <a:lnTo>
                    <a:pt x="2512" y="240"/>
                  </a:lnTo>
                  <a:lnTo>
                    <a:pt x="2528" y="240"/>
                  </a:lnTo>
                  <a:lnTo>
                    <a:pt x="2544" y="240"/>
                  </a:lnTo>
                  <a:lnTo>
                    <a:pt x="2560" y="240"/>
                  </a:lnTo>
                  <a:lnTo>
                    <a:pt x="2576" y="240"/>
                  </a:lnTo>
                  <a:lnTo>
                    <a:pt x="2592" y="240"/>
                  </a:lnTo>
                  <a:lnTo>
                    <a:pt x="2608" y="240"/>
                  </a:lnTo>
                  <a:lnTo>
                    <a:pt x="2624" y="240"/>
                  </a:lnTo>
                  <a:lnTo>
                    <a:pt x="2640" y="240"/>
                  </a:lnTo>
                  <a:lnTo>
                    <a:pt x="2656" y="240"/>
                  </a:lnTo>
                  <a:lnTo>
                    <a:pt x="2672" y="240"/>
                  </a:lnTo>
                  <a:lnTo>
                    <a:pt x="2688" y="240"/>
                  </a:lnTo>
                  <a:lnTo>
                    <a:pt x="2704" y="240"/>
                  </a:lnTo>
                  <a:lnTo>
                    <a:pt x="2720" y="240"/>
                  </a:lnTo>
                  <a:lnTo>
                    <a:pt x="2736" y="240"/>
                  </a:lnTo>
                  <a:lnTo>
                    <a:pt x="2752" y="240"/>
                  </a:lnTo>
                  <a:lnTo>
                    <a:pt x="2768" y="240"/>
                  </a:lnTo>
                  <a:lnTo>
                    <a:pt x="2784" y="240"/>
                  </a:lnTo>
                </a:path>
              </a:pathLst>
            </a:custGeom>
            <a:noFill/>
            <a:ln w="12700" cap="rnd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latin typeface="Gill Sans MT" pitchFamily="34" charset="0"/>
              </a:endParaRPr>
            </a:p>
          </p:txBody>
        </p:sp>
        <p:sp>
          <p:nvSpPr>
            <p:cNvPr id="132201" name="Rectangle 105"/>
            <p:cNvSpPr>
              <a:spLocks noChangeArrowheads="1"/>
            </p:cNvSpPr>
            <p:nvPr/>
          </p:nvSpPr>
          <p:spPr bwMode="auto">
            <a:xfrm>
              <a:off x="6356" y="5826"/>
              <a:ext cx="458" cy="2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18979" tIns="59490" rIns="118979" bIns="59490">
              <a:spAutoFit/>
            </a:bodyPr>
            <a:lstStyle/>
            <a:p>
              <a:pPr defTabSz="2363788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3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pH</a:t>
              </a:r>
            </a:p>
          </p:txBody>
        </p:sp>
        <p:sp>
          <p:nvSpPr>
            <p:cNvPr id="132202" name="Rectangle 106"/>
            <p:cNvSpPr>
              <a:spLocks noChangeArrowheads="1"/>
            </p:cNvSpPr>
            <p:nvPr/>
          </p:nvSpPr>
          <p:spPr bwMode="auto">
            <a:xfrm>
              <a:off x="6174" y="2460"/>
              <a:ext cx="872" cy="29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118979" tIns="59490" rIns="118979" bIns="59490">
              <a:spAutoFit/>
            </a:bodyPr>
            <a:lstStyle/>
            <a:p>
              <a:pPr defTabSz="2363788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3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T = 37°C</a:t>
              </a:r>
            </a:p>
            <a:p>
              <a:pPr defTabSz="2363788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3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endParaRPr>
            </a:p>
            <a:p>
              <a:pPr defTabSz="2363788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3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endParaRPr>
            </a:p>
            <a:p>
              <a:pPr defTabSz="2363788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3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endParaRPr>
            </a:p>
            <a:p>
              <a:pPr defTabSz="2363788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3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endParaRPr>
            </a:p>
            <a:p>
              <a:pPr defTabSz="2363788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3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endParaRPr>
            </a:p>
            <a:p>
              <a:pPr defTabSz="2363788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3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T = 25°C</a:t>
              </a:r>
            </a:p>
            <a:p>
              <a:pPr defTabSz="2363788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3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endParaRPr>
            </a:p>
            <a:p>
              <a:pPr defTabSz="2363788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3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endParaRPr>
            </a:p>
            <a:p>
              <a:pPr defTabSz="2363788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3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endParaRPr>
            </a:p>
            <a:p>
              <a:pPr defTabSz="2363788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3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endParaRPr>
            </a:p>
            <a:p>
              <a:pPr defTabSz="2363788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3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endParaRPr>
            </a:p>
            <a:p>
              <a:pPr defTabSz="2363788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3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T = 15°C</a:t>
              </a:r>
            </a:p>
            <a:p>
              <a:pPr defTabSz="2363788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3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endParaRPr>
            </a:p>
            <a:p>
              <a:pPr defTabSz="2363788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3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T = 10°C</a:t>
              </a:r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2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2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099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77952" tIns="38976" rIns="77952" bIns="38976">
            <a:normAutofit/>
          </a:bodyPr>
          <a:lstStyle/>
          <a:p>
            <a:pPr defTabSz="1206500"/>
            <a:r>
              <a:rPr lang="en-US" dirty="0" smtClean="0"/>
              <a:t>Secondary Growth models</a:t>
            </a:r>
            <a:endParaRPr lang="fr-FR" dirty="0" smtClean="0"/>
          </a:p>
        </p:txBody>
      </p:sp>
      <p:sp>
        <p:nvSpPr>
          <p:cNvPr id="7177" name="Rectangle 4"/>
          <p:cNvSpPr>
            <a:spLocks noGrp="1" noChangeArrowheads="1"/>
          </p:cNvSpPr>
          <p:nvPr>
            <p:ph type="body" sz="quarter" idx="13"/>
          </p:nvPr>
        </p:nvSpPr>
        <p:spPr>
          <a:xfrm>
            <a:off x="304800" y="381000"/>
            <a:ext cx="8077200" cy="396553"/>
          </a:xfrm>
        </p:spPr>
        <p:txBody>
          <a:bodyPr wrap="square" lIns="58464" tIns="28719" rIns="58464" bIns="28719">
            <a:spAutoFit/>
          </a:bodyPr>
          <a:lstStyle/>
          <a:p>
            <a:pPr marL="0" indent="0">
              <a:spcBef>
                <a:spcPct val="0"/>
              </a:spcBef>
              <a:buFontTx/>
              <a:buNone/>
            </a:pPr>
            <a:r>
              <a:rPr lang="en-US" sz="2200" b="1" dirty="0" smtClean="0">
                <a:solidFill>
                  <a:schemeClr val="accent2"/>
                </a:solidFill>
                <a:cs typeface="Arial" pitchFamily="34" charset="0"/>
              </a:rPr>
              <a:t>Cardinal temperature</a:t>
            </a:r>
            <a:r>
              <a:rPr lang="en-US" sz="2000" b="1" dirty="0" smtClean="0">
                <a:solidFill>
                  <a:schemeClr val="accent2"/>
                </a:solidFill>
                <a:latin typeface="Arial Unicode MS" pitchFamily="34" charset="-128"/>
              </a:rPr>
              <a:t> </a:t>
            </a:r>
            <a:r>
              <a:rPr lang="en-US" sz="2200" b="1" dirty="0" smtClean="0">
                <a:solidFill>
                  <a:schemeClr val="accent2"/>
                </a:solidFill>
                <a:cs typeface="Arial" pitchFamily="34" charset="0"/>
              </a:rPr>
              <a:t>model</a:t>
            </a:r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395536" y="1772816"/>
          <a:ext cx="7797800" cy="1016000"/>
        </p:xfrm>
        <a:graphic>
          <a:graphicData uri="http://schemas.openxmlformats.org/presentationml/2006/ole">
            <p:oleObj spid="_x0000_s3074" name="Equation" r:id="rId3" imgW="4012920" imgH="469800" progId="">
              <p:embed/>
            </p:oleObj>
          </a:graphicData>
        </a:graphic>
      </p:graphicFrame>
      <p:graphicFrame>
        <p:nvGraphicFramePr>
          <p:cNvPr id="7171" name="Object 3"/>
          <p:cNvGraphicFramePr>
            <a:graphicFrameLocks noChangeAspect="1"/>
          </p:cNvGraphicFramePr>
          <p:nvPr/>
        </p:nvGraphicFramePr>
        <p:xfrm>
          <a:off x="323528" y="3429000"/>
          <a:ext cx="7518400" cy="1009650"/>
        </p:xfrm>
        <a:graphic>
          <a:graphicData uri="http://schemas.openxmlformats.org/presentationml/2006/ole">
            <p:oleObj spid="_x0000_s3075" name="Equation" r:id="rId4" imgW="3924000" imgH="469800" progId="">
              <p:embed/>
            </p:oleObj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0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0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0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 cardinal model</a:t>
            </a:r>
            <a:endParaRPr lang="en-US" dirty="0"/>
          </a:p>
        </p:txBody>
      </p:sp>
      <p:graphicFrame>
        <p:nvGraphicFramePr>
          <p:cNvPr id="236546" name="Object 2"/>
          <p:cNvGraphicFramePr>
            <a:graphicFrameLocks noChangeAspect="1"/>
          </p:cNvGraphicFramePr>
          <p:nvPr/>
        </p:nvGraphicFramePr>
        <p:xfrm>
          <a:off x="827584" y="1268760"/>
          <a:ext cx="7016703" cy="477840"/>
        </p:xfrm>
        <a:graphic>
          <a:graphicData uri="http://schemas.openxmlformats.org/presentationml/2006/ole">
            <p:oleObj spid="_x0000_s4098" name="Équation" r:id="rId3" imgW="3543120" imgH="241200" progId="Equation.3">
              <p:embed/>
            </p:oleObj>
          </a:graphicData>
        </a:graphic>
      </p:graphicFrame>
      <p:sp>
        <p:nvSpPr>
          <p:cNvPr id="23654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36549" name="Object 5"/>
          <p:cNvGraphicFramePr>
            <a:graphicFrameLocks noChangeAspect="1"/>
          </p:cNvGraphicFramePr>
          <p:nvPr/>
        </p:nvGraphicFramePr>
        <p:xfrm>
          <a:off x="611560" y="2348880"/>
          <a:ext cx="7818431" cy="857256"/>
        </p:xfrm>
        <a:graphic>
          <a:graphicData uri="http://schemas.openxmlformats.org/presentationml/2006/ole">
            <p:oleObj spid="_x0000_s4099" name="Équation" r:id="rId4" imgW="5397480" imgH="469800" progId="Equation.3">
              <p:embed/>
            </p:oleObj>
          </a:graphicData>
        </a:graphic>
      </p:graphicFrame>
      <p:graphicFrame>
        <p:nvGraphicFramePr>
          <p:cNvPr id="236550" name="Object 6"/>
          <p:cNvGraphicFramePr>
            <a:graphicFrameLocks noChangeAspect="1"/>
          </p:cNvGraphicFramePr>
          <p:nvPr/>
        </p:nvGraphicFramePr>
        <p:xfrm>
          <a:off x="1357290" y="4071942"/>
          <a:ext cx="2490788" cy="790575"/>
        </p:xfrm>
        <a:graphic>
          <a:graphicData uri="http://schemas.openxmlformats.org/presentationml/2006/ole">
            <p:oleObj spid="_x0000_s4100" name="Équation" r:id="rId5" imgW="1600200" imgH="507960" progId="Equation.3">
              <p:embed/>
            </p:oleObj>
          </a:graphicData>
        </a:graphic>
      </p:graphicFrame>
      <p:graphicFrame>
        <p:nvGraphicFramePr>
          <p:cNvPr id="236551" name="Object 7"/>
          <p:cNvGraphicFramePr>
            <a:graphicFrameLocks noChangeAspect="1"/>
          </p:cNvGraphicFramePr>
          <p:nvPr/>
        </p:nvGraphicFramePr>
        <p:xfrm>
          <a:off x="1357290" y="5072074"/>
          <a:ext cx="2120900" cy="793750"/>
        </p:xfrm>
        <a:graphic>
          <a:graphicData uri="http://schemas.openxmlformats.org/presentationml/2006/ole">
            <p:oleObj spid="_x0000_s4101" name="Équation" r:id="rId6" imgW="1257120" imgH="469800" progId="Equation.3">
              <p:embed/>
            </p:oleObj>
          </a:graphicData>
        </a:graphic>
      </p:graphicFrame>
      <p:sp>
        <p:nvSpPr>
          <p:cNvPr id="23655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36552" name="Object 8"/>
          <p:cNvGraphicFramePr>
            <a:graphicFrameLocks noChangeAspect="1"/>
          </p:cNvGraphicFramePr>
          <p:nvPr/>
        </p:nvGraphicFramePr>
        <p:xfrm>
          <a:off x="4932040" y="4077072"/>
          <a:ext cx="3144526" cy="928694"/>
        </p:xfrm>
        <a:graphic>
          <a:graphicData uri="http://schemas.openxmlformats.org/presentationml/2006/ole">
            <p:oleObj spid="_x0000_s4102" name="Équation" r:id="rId7" imgW="1841500" imgH="546100" progId="Equation.3">
              <p:embed/>
            </p:oleObj>
          </a:graphicData>
        </a:graphic>
      </p:graphicFrame>
      <p:sp>
        <p:nvSpPr>
          <p:cNvPr id="23655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36554" name="Object 10"/>
          <p:cNvGraphicFramePr>
            <a:graphicFrameLocks noChangeAspect="1"/>
          </p:cNvGraphicFramePr>
          <p:nvPr/>
        </p:nvGraphicFramePr>
        <p:xfrm>
          <a:off x="5143504" y="4929198"/>
          <a:ext cx="2214578" cy="882942"/>
        </p:xfrm>
        <a:graphic>
          <a:graphicData uri="http://schemas.openxmlformats.org/presentationml/2006/ole">
            <p:oleObj spid="_x0000_s4103" name="Équation" r:id="rId8" imgW="850531" imgH="418918" progId="Equation.3">
              <p:embed/>
            </p:oleObj>
          </a:graphicData>
        </a:graphic>
      </p:graphicFrame>
      <p:sp>
        <p:nvSpPr>
          <p:cNvPr id="23655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36556" name="Object 12"/>
          <p:cNvGraphicFramePr>
            <a:graphicFrameLocks noChangeAspect="1"/>
          </p:cNvGraphicFramePr>
          <p:nvPr/>
        </p:nvGraphicFramePr>
        <p:xfrm>
          <a:off x="5214941" y="5715016"/>
          <a:ext cx="1735157" cy="758078"/>
        </p:xfrm>
        <a:graphic>
          <a:graphicData uri="http://schemas.openxmlformats.org/presentationml/2006/ole">
            <p:oleObj spid="_x0000_s4104" name="Équation" r:id="rId9" imgW="977900" imgH="431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Cardinal model assumptions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Optimal growth is a characteristic of microbial strain specific to food matrix</a:t>
            </a:r>
          </a:p>
          <a:p>
            <a:r>
              <a:rPr lang="en-US" sz="2800" dirty="0" smtClean="0">
                <a:solidFill>
                  <a:srgbClr val="0070C0"/>
                </a:solidFill>
              </a:rPr>
              <a:t>Cardinal parameters are strain specific</a:t>
            </a:r>
          </a:p>
          <a:p>
            <a:pPr lvl="1"/>
            <a:r>
              <a:rPr lang="en-US" sz="2800" dirty="0" smtClean="0">
                <a:solidFill>
                  <a:srgbClr val="0070C0"/>
                </a:solidFill>
              </a:rPr>
              <a:t>Could be assessed using broth media</a:t>
            </a:r>
          </a:p>
          <a:p>
            <a:r>
              <a:rPr lang="en-US" sz="2800" dirty="0" smtClean="0"/>
              <a:t>Strain variability could be captured by varying cardinal parameters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9" name="Picture 2" descr="3D surface plot of MUmax by Tmp and p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8"/>
            <a:ext cx="76200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Connecteur droit avec flèche 7"/>
          <p:cNvCxnSpPr/>
          <p:nvPr/>
        </p:nvCxnSpPr>
        <p:spPr>
          <a:xfrm flipV="1">
            <a:off x="5429250" y="5786438"/>
            <a:ext cx="2357438" cy="8572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/>
        </p:nvSpPr>
        <p:spPr>
          <a:xfrm>
            <a:off x="6858000" y="6215063"/>
            <a:ext cx="5715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pH</a:t>
            </a:r>
            <a:endParaRPr lang="fr-FR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cxnSp>
        <p:nvCxnSpPr>
          <p:cNvPr id="11" name="Connecteur droit avec flèche 10"/>
          <p:cNvCxnSpPr/>
          <p:nvPr/>
        </p:nvCxnSpPr>
        <p:spPr>
          <a:xfrm rot="10800000">
            <a:off x="1571604" y="5643578"/>
            <a:ext cx="2714625" cy="92868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1500188" y="6215063"/>
            <a:ext cx="5715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T°C</a:t>
            </a:r>
            <a:endParaRPr lang="fr-FR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2786063" y="1285875"/>
            <a:ext cx="1285875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A</a:t>
            </a:r>
            <a:r>
              <a:rPr lang="fr-FR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w = 0.997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6" name="Titre 1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4400" i="1" dirty="0" smtClean="0"/>
              <a:t>Ex: Listeria monocytogenes </a:t>
            </a:r>
            <a:endParaRPr lang="fr-FR" dirty="0" smtClean="0"/>
          </a:p>
        </p:txBody>
      </p:sp>
      <p:pic>
        <p:nvPicPr>
          <p:cNvPr id="63493" name="Picture 2" descr="3D surface plot of MUmax by Tmp and pH"/>
          <p:cNvPicPr>
            <a:picLocks noChangeAspect="1" noChangeArrowheads="1"/>
          </p:cNvPicPr>
          <p:nvPr/>
        </p:nvPicPr>
        <p:blipFill>
          <a:blip r:embed="rId2" cstate="print"/>
          <a:srcRect t="3590"/>
          <a:stretch>
            <a:fillRect/>
          </a:stretch>
        </p:blipFill>
        <p:spPr bwMode="auto">
          <a:xfrm>
            <a:off x="4000500" y="3571875"/>
            <a:ext cx="4545013" cy="328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3494" name="Picture 2" descr="3D surface plot of MUmax by Tmp and pH"/>
          <p:cNvPicPr>
            <a:picLocks noChangeAspect="1" noChangeArrowheads="1"/>
          </p:cNvPicPr>
          <p:nvPr/>
        </p:nvPicPr>
        <p:blipFill>
          <a:blip r:embed="rId3" cstate="print"/>
          <a:srcRect t="4469" r="2792"/>
          <a:stretch>
            <a:fillRect/>
          </a:stretch>
        </p:blipFill>
        <p:spPr bwMode="auto">
          <a:xfrm>
            <a:off x="285750" y="785813"/>
            <a:ext cx="4143375" cy="305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Connecteur droit avec flèche 7"/>
          <p:cNvCxnSpPr/>
          <p:nvPr/>
        </p:nvCxnSpPr>
        <p:spPr>
          <a:xfrm flipV="1">
            <a:off x="2643188" y="3286125"/>
            <a:ext cx="1714500" cy="6429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7572375" y="6488113"/>
            <a:ext cx="5715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pH</a:t>
            </a:r>
            <a:endParaRPr lang="fr-FR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cxnSp>
        <p:nvCxnSpPr>
          <p:cNvPr id="10" name="Connecteur droit avec flèche 9"/>
          <p:cNvCxnSpPr/>
          <p:nvPr/>
        </p:nvCxnSpPr>
        <p:spPr>
          <a:xfrm rot="10800000">
            <a:off x="500063" y="3357563"/>
            <a:ext cx="1571625" cy="57150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4357688" y="6488113"/>
            <a:ext cx="5715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T°C</a:t>
            </a:r>
            <a:endParaRPr lang="fr-FR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6143625" y="3357563"/>
            <a:ext cx="1285875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A</a:t>
            </a:r>
            <a:r>
              <a:rPr lang="fr-FR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w = 0.95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cxnSp>
        <p:nvCxnSpPr>
          <p:cNvPr id="13" name="Connecteur droit avec flèche 12"/>
          <p:cNvCxnSpPr/>
          <p:nvPr/>
        </p:nvCxnSpPr>
        <p:spPr>
          <a:xfrm flipV="1">
            <a:off x="6715125" y="6215063"/>
            <a:ext cx="1643063" cy="64293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3286125" y="3702050"/>
            <a:ext cx="5715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pH</a:t>
            </a:r>
            <a:endParaRPr lang="fr-FR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cxnSp>
        <p:nvCxnSpPr>
          <p:cNvPr id="15" name="Connecteur droit avec flèche 14"/>
          <p:cNvCxnSpPr/>
          <p:nvPr/>
        </p:nvCxnSpPr>
        <p:spPr>
          <a:xfrm rot="10800000">
            <a:off x="4143375" y="6215063"/>
            <a:ext cx="1785938" cy="642937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6" name="ZoneTexte 15"/>
          <p:cNvSpPr txBox="1"/>
          <p:nvPr/>
        </p:nvSpPr>
        <p:spPr>
          <a:xfrm>
            <a:off x="785813" y="3714750"/>
            <a:ext cx="5715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T°C</a:t>
            </a:r>
            <a:endParaRPr lang="fr-FR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3000375" y="785813"/>
            <a:ext cx="1285875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A</a:t>
            </a:r>
            <a:r>
              <a:rPr lang="fr-FR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w = 0.93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63505" name="Text Box 531"/>
          <p:cNvSpPr txBox="1">
            <a:spLocks noChangeArrowheads="1"/>
          </p:cNvSpPr>
          <p:nvPr/>
        </p:nvSpPr>
        <p:spPr bwMode="auto">
          <a:xfrm>
            <a:off x="4643438" y="1785938"/>
            <a:ext cx="36433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800">
                <a:latin typeface="Calibri" pitchFamily="34" charset="0"/>
                <a:sym typeface="Symbol" pitchFamily="18" charset="2"/>
              </a:rPr>
              <a:t>µ</a:t>
            </a:r>
            <a:r>
              <a:rPr lang="fr-FR" sz="3200" baseline="-25000">
                <a:latin typeface="Calibri" pitchFamily="34" charset="0"/>
                <a:sym typeface="Symbol" pitchFamily="18" charset="2"/>
              </a:rPr>
              <a:t> </a:t>
            </a:r>
            <a:r>
              <a:rPr lang="fr-FR" sz="2800">
                <a:latin typeface="Calibri" pitchFamily="34" charset="0"/>
                <a:sym typeface="Symbol" pitchFamily="18" charset="2"/>
              </a:rPr>
              <a:t>=</a:t>
            </a:r>
            <a:r>
              <a:rPr lang="fr-FR" sz="2800" b="1">
                <a:latin typeface="Calibri" pitchFamily="34" charset="0"/>
                <a:sym typeface="Symbol" pitchFamily="18" charset="2"/>
              </a:rPr>
              <a:t> </a:t>
            </a:r>
            <a:r>
              <a:rPr lang="fr-FR" sz="2800">
                <a:latin typeface="Calibri" pitchFamily="34" charset="0"/>
                <a:sym typeface="Symbol" pitchFamily="18" charset="2"/>
              </a:rPr>
              <a:t>µ</a:t>
            </a:r>
            <a:r>
              <a:rPr lang="fr-FR" sz="3200" baseline="-25000">
                <a:latin typeface="Calibri" pitchFamily="34" charset="0"/>
                <a:sym typeface="Symbol" pitchFamily="18" charset="2"/>
              </a:rPr>
              <a:t>opt </a:t>
            </a:r>
            <a:r>
              <a:rPr lang="fr-FR" sz="2800">
                <a:latin typeface="Calibri" pitchFamily="34" charset="0"/>
                <a:sym typeface="Symbol" pitchFamily="18" charset="2"/>
              </a:rPr>
              <a:t>. (T°, pH, aw)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928662" y="214290"/>
            <a:ext cx="7772400" cy="914400"/>
          </a:xfrm>
        </p:spPr>
        <p:txBody>
          <a:bodyPr/>
          <a:lstStyle/>
          <a:p>
            <a:r>
              <a:rPr lang="en-US" sz="3200" dirty="0"/>
              <a:t>QRA </a:t>
            </a:r>
            <a:r>
              <a:rPr lang="en-US" sz="3200" dirty="0" smtClean="0"/>
              <a:t>MODELS</a:t>
            </a:r>
            <a:br>
              <a:rPr lang="en-US" sz="3200" dirty="0" smtClean="0"/>
            </a:br>
            <a:r>
              <a:rPr lang="en-GB" sz="3200" dirty="0" smtClean="0"/>
              <a:t>“PRODUCTION-TO-CONSUMPTION” </a:t>
            </a:r>
            <a:endParaRPr lang="en-US" sz="3200" dirty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590479" y="2825279"/>
            <a:ext cx="4797425" cy="1827213"/>
            <a:chOff x="2398" y="2052"/>
            <a:chExt cx="3022" cy="1151"/>
          </a:xfrm>
        </p:grpSpPr>
        <p:sp>
          <p:nvSpPr>
            <p:cNvPr id="17412" name="Rectangle 4"/>
            <p:cNvSpPr>
              <a:spLocks noChangeArrowheads="1"/>
            </p:cNvSpPr>
            <p:nvPr/>
          </p:nvSpPr>
          <p:spPr bwMode="auto">
            <a:xfrm>
              <a:off x="3787" y="2523"/>
              <a:ext cx="1633" cy="680"/>
            </a:xfrm>
            <a:prstGeom prst="rect">
              <a:avLst/>
            </a:prstGeom>
            <a:solidFill>
              <a:srgbClr val="F3F5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600" b="1">
                  <a:solidFill>
                    <a:srgbClr val="1B35F5"/>
                  </a:solidFill>
                  <a:latin typeface="Verdana" pitchFamily="34" charset="0"/>
                </a:rPr>
                <a:t>Cross-contamination</a:t>
              </a:r>
            </a:p>
            <a:p>
              <a:pPr algn="ctr" eaLnBrk="0" hangingPunct="0"/>
              <a:r>
                <a:rPr lang="en-US" sz="1600" b="1">
                  <a:solidFill>
                    <a:srgbClr val="1B35F5"/>
                  </a:solidFill>
                  <a:latin typeface="Verdana" pitchFamily="34" charset="0"/>
                </a:rPr>
                <a:t> and </a:t>
              </a:r>
            </a:p>
            <a:p>
              <a:pPr algn="ctr" eaLnBrk="0" hangingPunct="0"/>
              <a:r>
                <a:rPr lang="en-US" sz="1600" b="1">
                  <a:solidFill>
                    <a:srgbClr val="1B35F5"/>
                  </a:solidFill>
                  <a:latin typeface="Verdana" pitchFamily="34" charset="0"/>
                </a:rPr>
                <a:t>Recontamination</a:t>
              </a:r>
            </a:p>
            <a:p>
              <a:pPr algn="ctr" eaLnBrk="0" hangingPunct="0"/>
              <a:r>
                <a:rPr lang="en-US" sz="1600" b="1">
                  <a:solidFill>
                    <a:srgbClr val="1B35F5"/>
                  </a:solidFill>
                  <a:latin typeface="Verdana" pitchFamily="34" charset="0"/>
                </a:rPr>
                <a:t>models</a:t>
              </a:r>
              <a:endParaRPr lang="en-US" sz="1400" b="1">
                <a:solidFill>
                  <a:srgbClr val="1B35F5"/>
                </a:solidFill>
                <a:latin typeface="Verdana" pitchFamily="34" charset="0"/>
              </a:endParaRPr>
            </a:p>
          </p:txBody>
        </p:sp>
        <p:cxnSp>
          <p:nvCxnSpPr>
            <p:cNvPr id="17413" name="AutoShape 5"/>
            <p:cNvCxnSpPr>
              <a:cxnSpLocks noChangeShapeType="1"/>
              <a:stCxn id="17412" idx="0"/>
            </p:cNvCxnSpPr>
            <p:nvPr/>
          </p:nvCxnSpPr>
          <p:spPr bwMode="auto">
            <a:xfrm flipH="1" flipV="1">
              <a:off x="2398" y="2052"/>
              <a:ext cx="2206" cy="47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/>
            </a:ln>
            <a:effectLst/>
          </p:spPr>
        </p:cxnSp>
        <p:cxnSp>
          <p:nvCxnSpPr>
            <p:cNvPr id="17414" name="AutoShape 6"/>
            <p:cNvCxnSpPr>
              <a:cxnSpLocks noChangeShapeType="1"/>
              <a:stCxn id="17412" idx="0"/>
            </p:cNvCxnSpPr>
            <p:nvPr/>
          </p:nvCxnSpPr>
          <p:spPr bwMode="auto">
            <a:xfrm flipH="1" flipV="1">
              <a:off x="3087" y="2072"/>
              <a:ext cx="1517" cy="45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/>
            </a:ln>
            <a:effectLst/>
          </p:spPr>
        </p:cxnSp>
        <p:cxnSp>
          <p:nvCxnSpPr>
            <p:cNvPr id="17415" name="AutoShape 7"/>
            <p:cNvCxnSpPr>
              <a:cxnSpLocks noChangeShapeType="1"/>
              <a:stCxn id="17412" idx="0"/>
            </p:cNvCxnSpPr>
            <p:nvPr/>
          </p:nvCxnSpPr>
          <p:spPr bwMode="auto">
            <a:xfrm flipH="1" flipV="1">
              <a:off x="3751" y="2072"/>
              <a:ext cx="853" cy="45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/>
            </a:ln>
            <a:effectLst/>
          </p:spPr>
        </p:cxnSp>
        <p:cxnSp>
          <p:nvCxnSpPr>
            <p:cNvPr id="17416" name="AutoShape 8"/>
            <p:cNvCxnSpPr>
              <a:cxnSpLocks noChangeShapeType="1"/>
              <a:stCxn id="17412" idx="0"/>
            </p:cNvCxnSpPr>
            <p:nvPr/>
          </p:nvCxnSpPr>
          <p:spPr bwMode="auto">
            <a:xfrm flipH="1" flipV="1">
              <a:off x="4415" y="2072"/>
              <a:ext cx="189" cy="45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/>
            </a:ln>
            <a:effectLst/>
          </p:spPr>
        </p:cxn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467867" y="764704"/>
            <a:ext cx="6480175" cy="1223963"/>
            <a:chOff x="431" y="754"/>
            <a:chExt cx="4079" cy="709"/>
          </a:xfrm>
        </p:grpSpPr>
        <p:sp>
          <p:nvSpPr>
            <p:cNvPr id="17418" name="Rectangle 10"/>
            <p:cNvSpPr>
              <a:spLocks noChangeArrowheads="1"/>
            </p:cNvSpPr>
            <p:nvPr/>
          </p:nvSpPr>
          <p:spPr bwMode="auto">
            <a:xfrm>
              <a:off x="431" y="754"/>
              <a:ext cx="3220" cy="453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600" b="1" dirty="0">
                  <a:solidFill>
                    <a:srgbClr val="1B35F5"/>
                  </a:solidFill>
                  <a:latin typeface="Verdana" pitchFamily="34" charset="0"/>
                </a:rPr>
                <a:t>Dynamic models for predictive </a:t>
              </a:r>
              <a:r>
                <a:rPr lang="en-US" sz="1600" b="1" dirty="0" smtClean="0">
                  <a:solidFill>
                    <a:srgbClr val="1B35F5"/>
                  </a:solidFill>
                  <a:latin typeface="Verdana" pitchFamily="34" charset="0"/>
                </a:rPr>
                <a:t>microbiology including Growth &amp; Survival </a:t>
              </a:r>
              <a:endParaRPr lang="en-US" sz="1600" b="1" dirty="0">
                <a:solidFill>
                  <a:srgbClr val="1B35F5"/>
                </a:solidFill>
                <a:latin typeface="Verdana" pitchFamily="34" charset="0"/>
              </a:endParaRPr>
            </a:p>
            <a:p>
              <a:pPr eaLnBrk="0" hangingPunct="0"/>
              <a:r>
                <a:rPr lang="en-US" sz="1400" b="1" dirty="0" smtClean="0">
                  <a:solidFill>
                    <a:schemeClr val="bg1"/>
                  </a:solidFill>
                  <a:latin typeface="Verdana" pitchFamily="34" charset="0"/>
                </a:rPr>
                <a:t>Specific to </a:t>
              </a:r>
              <a:r>
                <a:rPr lang="en-US" sz="1400" b="1" dirty="0">
                  <a:solidFill>
                    <a:schemeClr val="bg1"/>
                  </a:solidFill>
                  <a:latin typeface="Verdana" pitchFamily="34" charset="0"/>
                </a:rPr>
                <a:t>the </a:t>
              </a:r>
              <a:r>
                <a:rPr lang="en-US" sz="1400" b="1" dirty="0" smtClean="0">
                  <a:solidFill>
                    <a:schemeClr val="bg1"/>
                  </a:solidFill>
                  <a:latin typeface="Verdana" pitchFamily="34" charset="0"/>
                </a:rPr>
                <a:t>food matrix</a:t>
              </a:r>
              <a:endParaRPr lang="en-US" sz="1400" b="1" dirty="0">
                <a:solidFill>
                  <a:schemeClr val="bg1"/>
                </a:solidFill>
                <a:latin typeface="Verdana" pitchFamily="34" charset="0"/>
              </a:endParaRPr>
            </a:p>
            <a:p>
              <a:pPr eaLnBrk="0" hangingPunct="0"/>
              <a:endParaRPr lang="en-US" sz="1400" b="1" dirty="0">
                <a:latin typeface="Verdana" pitchFamily="34" charset="0"/>
              </a:endParaRPr>
            </a:p>
          </p:txBody>
        </p:sp>
        <p:cxnSp>
          <p:nvCxnSpPr>
            <p:cNvPr id="17419" name="AutoShape 11"/>
            <p:cNvCxnSpPr>
              <a:cxnSpLocks noChangeShapeType="1"/>
              <a:stCxn id="17418" idx="2"/>
            </p:cNvCxnSpPr>
            <p:nvPr/>
          </p:nvCxnSpPr>
          <p:spPr bwMode="auto">
            <a:xfrm>
              <a:off x="2041" y="1207"/>
              <a:ext cx="438" cy="25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/>
            </a:ln>
            <a:effectLst/>
          </p:spPr>
        </p:cxnSp>
        <p:cxnSp>
          <p:nvCxnSpPr>
            <p:cNvPr id="17420" name="AutoShape 12"/>
            <p:cNvCxnSpPr>
              <a:cxnSpLocks noChangeShapeType="1"/>
              <a:stCxn id="17418" idx="2"/>
            </p:cNvCxnSpPr>
            <p:nvPr/>
          </p:nvCxnSpPr>
          <p:spPr bwMode="auto">
            <a:xfrm>
              <a:off x="2041" y="1207"/>
              <a:ext cx="1107" cy="25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/>
            </a:ln>
            <a:effectLst/>
          </p:spPr>
        </p:cxnSp>
        <p:cxnSp>
          <p:nvCxnSpPr>
            <p:cNvPr id="17421" name="AutoShape 13"/>
            <p:cNvCxnSpPr>
              <a:cxnSpLocks noChangeShapeType="1"/>
              <a:stCxn id="17418" idx="2"/>
            </p:cNvCxnSpPr>
            <p:nvPr/>
          </p:nvCxnSpPr>
          <p:spPr bwMode="auto">
            <a:xfrm>
              <a:off x="2041" y="1207"/>
              <a:ext cx="1724" cy="25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/>
            </a:ln>
            <a:effectLst/>
          </p:spPr>
        </p:cxnSp>
        <p:cxnSp>
          <p:nvCxnSpPr>
            <p:cNvPr id="17422" name="AutoShape 14"/>
            <p:cNvCxnSpPr>
              <a:cxnSpLocks noChangeShapeType="1"/>
              <a:stCxn id="17418" idx="2"/>
            </p:cNvCxnSpPr>
            <p:nvPr/>
          </p:nvCxnSpPr>
          <p:spPr bwMode="auto">
            <a:xfrm>
              <a:off x="2041" y="1207"/>
              <a:ext cx="2469" cy="25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/>
            </a:ln>
            <a:effectLst/>
          </p:spPr>
        </p:cxnSp>
        <p:cxnSp>
          <p:nvCxnSpPr>
            <p:cNvPr id="17423" name="AutoShape 15"/>
            <p:cNvCxnSpPr>
              <a:cxnSpLocks noChangeShapeType="1"/>
              <a:stCxn id="17418" idx="2"/>
            </p:cNvCxnSpPr>
            <p:nvPr/>
          </p:nvCxnSpPr>
          <p:spPr bwMode="auto">
            <a:xfrm flipH="1">
              <a:off x="1656" y="1207"/>
              <a:ext cx="385" cy="25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/>
            </a:ln>
            <a:effectLst/>
          </p:spPr>
        </p:cxnSp>
      </p:grp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5939979" y="764704"/>
            <a:ext cx="2808288" cy="1139825"/>
            <a:chOff x="3878" y="754"/>
            <a:chExt cx="1769" cy="718"/>
          </a:xfrm>
        </p:grpSpPr>
        <p:sp>
          <p:nvSpPr>
            <p:cNvPr id="17425" name="Rectangle 17"/>
            <p:cNvSpPr>
              <a:spLocks noChangeArrowheads="1"/>
            </p:cNvSpPr>
            <p:nvPr/>
          </p:nvSpPr>
          <p:spPr bwMode="auto">
            <a:xfrm>
              <a:off x="3878" y="754"/>
              <a:ext cx="1769" cy="453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600" b="1" dirty="0">
                  <a:solidFill>
                    <a:srgbClr val="1B35F5"/>
                  </a:solidFill>
                  <a:latin typeface="Verdana" pitchFamily="34" charset="0"/>
                </a:rPr>
                <a:t>Consumption patterns</a:t>
              </a:r>
            </a:p>
            <a:p>
              <a:pPr eaLnBrk="0" hangingPunct="0"/>
              <a:r>
                <a:rPr lang="en-US" sz="1400" b="1" dirty="0">
                  <a:solidFill>
                    <a:schemeClr val="bg1"/>
                  </a:solidFill>
                  <a:latin typeface="Verdana" pitchFamily="34" charset="0"/>
                </a:rPr>
                <a:t>Panels, Health status</a:t>
              </a:r>
            </a:p>
          </p:txBody>
        </p:sp>
        <p:cxnSp>
          <p:nvCxnSpPr>
            <p:cNvPr id="17426" name="AutoShape 18"/>
            <p:cNvCxnSpPr>
              <a:cxnSpLocks noChangeShapeType="1"/>
              <a:stCxn id="17425" idx="2"/>
            </p:cNvCxnSpPr>
            <p:nvPr/>
          </p:nvCxnSpPr>
          <p:spPr bwMode="auto">
            <a:xfrm flipH="1">
              <a:off x="4415" y="1207"/>
              <a:ext cx="348" cy="26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/>
            </a:ln>
            <a:effectLst/>
          </p:spPr>
        </p:cxnSp>
      </p:grp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323404" y="2742729"/>
            <a:ext cx="6264275" cy="3278188"/>
            <a:chOff x="340" y="2000"/>
            <a:chExt cx="3946" cy="1929"/>
          </a:xfrm>
        </p:grpSpPr>
        <p:sp>
          <p:nvSpPr>
            <p:cNvPr id="17428" name="Rectangle 20"/>
            <p:cNvSpPr>
              <a:spLocks noChangeArrowheads="1"/>
            </p:cNvSpPr>
            <p:nvPr/>
          </p:nvSpPr>
          <p:spPr bwMode="auto">
            <a:xfrm>
              <a:off x="340" y="2296"/>
              <a:ext cx="1724" cy="828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600" b="1" dirty="0">
                  <a:solidFill>
                    <a:srgbClr val="1B35F5"/>
                  </a:solidFill>
                  <a:latin typeface="Verdana" pitchFamily="34" charset="0"/>
                </a:rPr>
                <a:t>Starting material</a:t>
              </a:r>
            </a:p>
            <a:p>
              <a:pPr eaLnBrk="0" hangingPunct="0"/>
              <a:r>
                <a:rPr lang="en-US" sz="1400" b="1" dirty="0" smtClean="0">
                  <a:solidFill>
                    <a:schemeClr val="bg1"/>
                  </a:solidFill>
                  <a:latin typeface="Verdana" pitchFamily="34" charset="0"/>
                </a:rPr>
                <a:t>Management of the primary production</a:t>
              </a:r>
            </a:p>
            <a:p>
              <a:pPr eaLnBrk="0" hangingPunct="0"/>
              <a:r>
                <a:rPr lang="en-US" sz="1400" b="1" dirty="0" smtClean="0">
                  <a:solidFill>
                    <a:schemeClr val="bg1"/>
                  </a:solidFill>
                  <a:latin typeface="Verdana" pitchFamily="34" charset="0"/>
                </a:rPr>
                <a:t>Pre-harvest activities</a:t>
              </a:r>
              <a:endParaRPr lang="en-US" sz="1400" b="1" dirty="0">
                <a:solidFill>
                  <a:schemeClr val="bg1"/>
                </a:solidFill>
                <a:latin typeface="Verdana" pitchFamily="34" charset="0"/>
              </a:endParaRPr>
            </a:p>
            <a:p>
              <a:pPr eaLnBrk="0" hangingPunct="0"/>
              <a:r>
                <a:rPr lang="en-US" sz="1400" b="1" dirty="0" smtClean="0">
                  <a:solidFill>
                    <a:schemeClr val="accent3"/>
                  </a:solidFill>
                  <a:latin typeface="Verdana" pitchFamily="34" charset="0"/>
                </a:rPr>
                <a:t>Primary </a:t>
              </a:r>
              <a:r>
                <a:rPr lang="en-US" sz="1400" b="1" dirty="0">
                  <a:solidFill>
                    <a:schemeClr val="accent3"/>
                  </a:solidFill>
                  <a:latin typeface="Verdana" pitchFamily="34" charset="0"/>
                </a:rPr>
                <a:t>production models</a:t>
              </a:r>
            </a:p>
          </p:txBody>
        </p:sp>
        <p:sp>
          <p:nvSpPr>
            <p:cNvPr id="17429" name="Rectangle 21"/>
            <p:cNvSpPr>
              <a:spLocks noChangeArrowheads="1"/>
            </p:cNvSpPr>
            <p:nvPr/>
          </p:nvSpPr>
          <p:spPr bwMode="auto">
            <a:xfrm>
              <a:off x="1383" y="3475"/>
              <a:ext cx="2903" cy="454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600" b="1" dirty="0">
                  <a:solidFill>
                    <a:srgbClr val="1B35F5"/>
                  </a:solidFill>
                  <a:latin typeface="Verdana" pitchFamily="34" charset="0"/>
                </a:rPr>
                <a:t>Quantitative analysis of </a:t>
              </a:r>
              <a:r>
                <a:rPr lang="en-US" sz="1600" b="1" dirty="0" smtClean="0">
                  <a:solidFill>
                    <a:srgbClr val="1B35F5"/>
                  </a:solidFill>
                  <a:latin typeface="Verdana" pitchFamily="34" charset="0"/>
                </a:rPr>
                <a:t>raw material quality data / farm release models</a:t>
              </a:r>
              <a:endParaRPr lang="en-US" sz="1600" b="1" dirty="0">
                <a:solidFill>
                  <a:srgbClr val="1B35F5"/>
                </a:solidFill>
                <a:latin typeface="Verdana" pitchFamily="34" charset="0"/>
              </a:endParaRPr>
            </a:p>
            <a:p>
              <a:pPr eaLnBrk="0" hangingPunct="0"/>
              <a:r>
                <a:rPr lang="en-US" sz="1400" b="1" dirty="0">
                  <a:solidFill>
                    <a:schemeClr val="accent3"/>
                  </a:solidFill>
                  <a:latin typeface="Verdana" pitchFamily="34" charset="0"/>
                </a:rPr>
                <a:t>statistical analysis procedures</a:t>
              </a:r>
            </a:p>
          </p:txBody>
        </p:sp>
        <p:cxnSp>
          <p:nvCxnSpPr>
            <p:cNvPr id="17430" name="AutoShape 22"/>
            <p:cNvCxnSpPr>
              <a:cxnSpLocks noChangeShapeType="1"/>
              <a:stCxn id="17428" idx="2"/>
              <a:endCxn id="17429" idx="1"/>
            </p:cNvCxnSpPr>
            <p:nvPr/>
          </p:nvCxnSpPr>
          <p:spPr bwMode="auto">
            <a:xfrm rot="16200000" flipH="1">
              <a:off x="1004" y="3323"/>
              <a:ext cx="578" cy="181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17431" name="AutoShape 23"/>
            <p:cNvCxnSpPr>
              <a:cxnSpLocks noChangeShapeType="1"/>
              <a:endCxn id="17428" idx="0"/>
            </p:cNvCxnSpPr>
            <p:nvPr/>
          </p:nvCxnSpPr>
          <p:spPr bwMode="auto">
            <a:xfrm flipH="1">
              <a:off x="1202" y="2000"/>
              <a:ext cx="472" cy="29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oval" w="med" len="med"/>
            </a:ln>
            <a:effectLst/>
          </p:spPr>
        </p:cxnSp>
        <p:cxnSp>
          <p:nvCxnSpPr>
            <p:cNvPr id="17432" name="AutoShape 24"/>
            <p:cNvCxnSpPr>
              <a:cxnSpLocks noChangeShapeType="1"/>
              <a:stCxn id="17428" idx="0"/>
            </p:cNvCxnSpPr>
            <p:nvPr/>
          </p:nvCxnSpPr>
          <p:spPr bwMode="auto">
            <a:xfrm flipH="1" flipV="1">
              <a:off x="677" y="2049"/>
              <a:ext cx="525" cy="24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/>
            </a:ln>
            <a:effectLst/>
          </p:spPr>
        </p:cxnSp>
      </p:grpSp>
      <p:sp>
        <p:nvSpPr>
          <p:cNvPr id="17967" name="Rectangle 559"/>
          <p:cNvSpPr>
            <a:spLocks noChangeArrowheads="1"/>
          </p:cNvSpPr>
          <p:nvPr/>
        </p:nvSpPr>
        <p:spPr bwMode="auto">
          <a:xfrm>
            <a:off x="3471417" y="2191867"/>
            <a:ext cx="922337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cxnSp>
        <p:nvCxnSpPr>
          <p:cNvPr id="18501" name="AutoShape 1093"/>
          <p:cNvCxnSpPr>
            <a:cxnSpLocks noChangeShapeType="1"/>
          </p:cNvCxnSpPr>
          <p:nvPr/>
        </p:nvCxnSpPr>
        <p:spPr bwMode="auto">
          <a:xfrm>
            <a:off x="1042542" y="2420467"/>
            <a:ext cx="738187" cy="0"/>
          </a:xfrm>
          <a:prstGeom prst="straightConnector1">
            <a:avLst/>
          </a:prstGeom>
          <a:noFill/>
          <a:ln w="28575">
            <a:solidFill>
              <a:schemeClr val="tx2">
                <a:lumMod val="75000"/>
              </a:schemeClr>
            </a:solidFill>
            <a:round/>
            <a:headEnd/>
            <a:tailEnd type="triangle" w="med" len="med"/>
          </a:ln>
          <a:effectLst/>
        </p:spPr>
      </p:cxnSp>
      <p:cxnSp>
        <p:nvCxnSpPr>
          <p:cNvPr id="18502" name="AutoShape 1094"/>
          <p:cNvCxnSpPr>
            <a:cxnSpLocks noChangeShapeType="1"/>
          </p:cNvCxnSpPr>
          <p:nvPr/>
        </p:nvCxnSpPr>
        <p:spPr bwMode="auto">
          <a:xfrm>
            <a:off x="2483992" y="2420467"/>
            <a:ext cx="490537" cy="0"/>
          </a:xfrm>
          <a:prstGeom prst="straightConnector1">
            <a:avLst/>
          </a:prstGeom>
          <a:noFill/>
          <a:ln w="28575">
            <a:solidFill>
              <a:schemeClr val="tx2">
                <a:lumMod val="75000"/>
              </a:schemeClr>
            </a:solidFill>
            <a:round/>
            <a:headEnd/>
            <a:tailEnd type="triangle" w="med" len="med"/>
          </a:ln>
          <a:effectLst/>
        </p:spPr>
      </p:cxnSp>
      <p:cxnSp>
        <p:nvCxnSpPr>
          <p:cNvPr id="20127" name="AutoShape 2719"/>
          <p:cNvCxnSpPr>
            <a:cxnSpLocks noChangeShapeType="1"/>
          </p:cNvCxnSpPr>
          <p:nvPr/>
        </p:nvCxnSpPr>
        <p:spPr bwMode="auto">
          <a:xfrm>
            <a:off x="6105079" y="2420467"/>
            <a:ext cx="338138" cy="0"/>
          </a:xfrm>
          <a:prstGeom prst="straightConnector1">
            <a:avLst/>
          </a:prstGeom>
          <a:noFill/>
          <a:ln w="28575">
            <a:solidFill>
              <a:schemeClr val="tx2">
                <a:lumMod val="75000"/>
              </a:schemeClr>
            </a:solidFill>
            <a:round/>
            <a:headEnd/>
            <a:tailEnd type="triangle" w="med" len="med"/>
          </a:ln>
          <a:effectLst/>
        </p:spPr>
      </p:cxnSp>
      <p:grpSp>
        <p:nvGrpSpPr>
          <p:cNvPr id="6" name="Group 2720"/>
          <p:cNvGrpSpPr>
            <a:grpSpLocks/>
          </p:cNvGrpSpPr>
          <p:nvPr/>
        </p:nvGrpSpPr>
        <p:grpSpPr bwMode="auto">
          <a:xfrm>
            <a:off x="7740204" y="1880717"/>
            <a:ext cx="931863" cy="1044575"/>
            <a:chOff x="5012" y="1434"/>
            <a:chExt cx="587" cy="658"/>
          </a:xfrm>
        </p:grpSpPr>
        <p:grpSp>
          <p:nvGrpSpPr>
            <p:cNvPr id="7" name="Group 2721"/>
            <p:cNvGrpSpPr>
              <a:grpSpLocks/>
            </p:cNvGrpSpPr>
            <p:nvPr/>
          </p:nvGrpSpPr>
          <p:grpSpPr bwMode="auto">
            <a:xfrm>
              <a:off x="5012" y="1434"/>
              <a:ext cx="587" cy="620"/>
              <a:chOff x="4472" y="1954"/>
              <a:chExt cx="521" cy="368"/>
            </a:xfrm>
          </p:grpSpPr>
          <p:grpSp>
            <p:nvGrpSpPr>
              <p:cNvPr id="8" name="Group 2722"/>
              <p:cNvGrpSpPr>
                <a:grpSpLocks/>
              </p:cNvGrpSpPr>
              <p:nvPr/>
            </p:nvGrpSpPr>
            <p:grpSpPr bwMode="auto">
              <a:xfrm>
                <a:off x="4472" y="1954"/>
                <a:ext cx="520" cy="367"/>
                <a:chOff x="4472" y="1954"/>
                <a:chExt cx="520" cy="367"/>
              </a:xfrm>
            </p:grpSpPr>
            <p:sp>
              <p:nvSpPr>
                <p:cNvPr id="20131" name="Rectangle 2723"/>
                <p:cNvSpPr>
                  <a:spLocks noChangeArrowheads="1"/>
                </p:cNvSpPr>
                <p:nvPr/>
              </p:nvSpPr>
              <p:spPr bwMode="auto">
                <a:xfrm>
                  <a:off x="4472" y="1954"/>
                  <a:ext cx="520" cy="3"/>
                </a:xfrm>
                <a:prstGeom prst="rect">
                  <a:avLst/>
                </a:prstGeom>
                <a:solidFill>
                  <a:srgbClr val="C3F1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132" name="Rectangle 2724"/>
                <p:cNvSpPr>
                  <a:spLocks noChangeArrowheads="1"/>
                </p:cNvSpPr>
                <p:nvPr/>
              </p:nvSpPr>
              <p:spPr bwMode="auto">
                <a:xfrm>
                  <a:off x="4472" y="1957"/>
                  <a:ext cx="520" cy="3"/>
                </a:xfrm>
                <a:prstGeom prst="rect">
                  <a:avLst/>
                </a:prstGeom>
                <a:solidFill>
                  <a:srgbClr val="C3F0FE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133" name="Rectangle 2725"/>
                <p:cNvSpPr>
                  <a:spLocks noChangeArrowheads="1"/>
                </p:cNvSpPr>
                <p:nvPr/>
              </p:nvSpPr>
              <p:spPr bwMode="auto">
                <a:xfrm>
                  <a:off x="4472" y="1960"/>
                  <a:ext cx="520" cy="3"/>
                </a:xfrm>
                <a:prstGeom prst="rect">
                  <a:avLst/>
                </a:prstGeom>
                <a:solidFill>
                  <a:srgbClr val="C3F0FE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134" name="Rectangle 2726"/>
                <p:cNvSpPr>
                  <a:spLocks noChangeArrowheads="1"/>
                </p:cNvSpPr>
                <p:nvPr/>
              </p:nvSpPr>
              <p:spPr bwMode="auto">
                <a:xfrm>
                  <a:off x="4472" y="1963"/>
                  <a:ext cx="520" cy="2"/>
                </a:xfrm>
                <a:prstGeom prst="rect">
                  <a:avLst/>
                </a:prstGeom>
                <a:solidFill>
                  <a:srgbClr val="C3F0FE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135" name="Rectangle 2727"/>
                <p:cNvSpPr>
                  <a:spLocks noChangeArrowheads="1"/>
                </p:cNvSpPr>
                <p:nvPr/>
              </p:nvSpPr>
              <p:spPr bwMode="auto">
                <a:xfrm>
                  <a:off x="4472" y="1965"/>
                  <a:ext cx="520" cy="4"/>
                </a:xfrm>
                <a:prstGeom prst="rect">
                  <a:avLst/>
                </a:prstGeom>
                <a:solidFill>
                  <a:srgbClr val="C3F0FD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136" name="Rectangle 2728"/>
                <p:cNvSpPr>
                  <a:spLocks noChangeArrowheads="1"/>
                </p:cNvSpPr>
                <p:nvPr/>
              </p:nvSpPr>
              <p:spPr bwMode="auto">
                <a:xfrm>
                  <a:off x="4472" y="1969"/>
                  <a:ext cx="520" cy="2"/>
                </a:xfrm>
                <a:prstGeom prst="rect">
                  <a:avLst/>
                </a:prstGeom>
                <a:solidFill>
                  <a:srgbClr val="C3F0FD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137" name="Rectangle 2729"/>
                <p:cNvSpPr>
                  <a:spLocks noChangeArrowheads="1"/>
                </p:cNvSpPr>
                <p:nvPr/>
              </p:nvSpPr>
              <p:spPr bwMode="auto">
                <a:xfrm>
                  <a:off x="4472" y="1971"/>
                  <a:ext cx="520" cy="3"/>
                </a:xfrm>
                <a:prstGeom prst="rect">
                  <a:avLst/>
                </a:prstGeom>
                <a:solidFill>
                  <a:srgbClr val="C3F0FD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138" name="Rectangle 2730"/>
                <p:cNvSpPr>
                  <a:spLocks noChangeArrowheads="1"/>
                </p:cNvSpPr>
                <p:nvPr/>
              </p:nvSpPr>
              <p:spPr bwMode="auto">
                <a:xfrm>
                  <a:off x="4472" y="1974"/>
                  <a:ext cx="520" cy="3"/>
                </a:xfrm>
                <a:prstGeom prst="rect">
                  <a:avLst/>
                </a:prstGeom>
                <a:solidFill>
                  <a:srgbClr val="C3F0FC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139" name="Rectangle 2731"/>
                <p:cNvSpPr>
                  <a:spLocks noChangeArrowheads="1"/>
                </p:cNvSpPr>
                <p:nvPr/>
              </p:nvSpPr>
              <p:spPr bwMode="auto">
                <a:xfrm>
                  <a:off x="4472" y="1977"/>
                  <a:ext cx="520" cy="3"/>
                </a:xfrm>
                <a:prstGeom prst="rect">
                  <a:avLst/>
                </a:prstGeom>
                <a:solidFill>
                  <a:srgbClr val="C3F0FC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140" name="Rectangle 2732"/>
                <p:cNvSpPr>
                  <a:spLocks noChangeArrowheads="1"/>
                </p:cNvSpPr>
                <p:nvPr/>
              </p:nvSpPr>
              <p:spPr bwMode="auto">
                <a:xfrm>
                  <a:off x="4472" y="1980"/>
                  <a:ext cx="520" cy="3"/>
                </a:xfrm>
                <a:prstGeom prst="rect">
                  <a:avLst/>
                </a:prstGeom>
                <a:solidFill>
                  <a:srgbClr val="C3F0FC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141" name="Rectangle 2733"/>
                <p:cNvSpPr>
                  <a:spLocks noChangeArrowheads="1"/>
                </p:cNvSpPr>
                <p:nvPr/>
              </p:nvSpPr>
              <p:spPr bwMode="auto">
                <a:xfrm>
                  <a:off x="4472" y="1983"/>
                  <a:ext cx="520" cy="3"/>
                </a:xfrm>
                <a:prstGeom prst="rect">
                  <a:avLst/>
                </a:prstGeom>
                <a:solidFill>
                  <a:srgbClr val="C3F0FB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142" name="Rectangle 2734"/>
                <p:cNvSpPr>
                  <a:spLocks noChangeArrowheads="1"/>
                </p:cNvSpPr>
                <p:nvPr/>
              </p:nvSpPr>
              <p:spPr bwMode="auto">
                <a:xfrm>
                  <a:off x="4472" y="1986"/>
                  <a:ext cx="520" cy="2"/>
                </a:xfrm>
                <a:prstGeom prst="rect">
                  <a:avLst/>
                </a:prstGeom>
                <a:solidFill>
                  <a:srgbClr val="C3F0FB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143" name="Rectangle 2735"/>
                <p:cNvSpPr>
                  <a:spLocks noChangeArrowheads="1"/>
                </p:cNvSpPr>
                <p:nvPr/>
              </p:nvSpPr>
              <p:spPr bwMode="auto">
                <a:xfrm>
                  <a:off x="4472" y="1988"/>
                  <a:ext cx="520" cy="3"/>
                </a:xfrm>
                <a:prstGeom prst="rect">
                  <a:avLst/>
                </a:prstGeom>
                <a:solidFill>
                  <a:srgbClr val="C3EFFB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144" name="Rectangle 2736"/>
                <p:cNvSpPr>
                  <a:spLocks noChangeArrowheads="1"/>
                </p:cNvSpPr>
                <p:nvPr/>
              </p:nvSpPr>
              <p:spPr bwMode="auto">
                <a:xfrm>
                  <a:off x="4472" y="1991"/>
                  <a:ext cx="520" cy="3"/>
                </a:xfrm>
                <a:prstGeom prst="rect">
                  <a:avLst/>
                </a:prstGeom>
                <a:solidFill>
                  <a:srgbClr val="C3EFFA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145" name="Rectangle 2737"/>
                <p:cNvSpPr>
                  <a:spLocks noChangeArrowheads="1"/>
                </p:cNvSpPr>
                <p:nvPr/>
              </p:nvSpPr>
              <p:spPr bwMode="auto">
                <a:xfrm>
                  <a:off x="4472" y="1994"/>
                  <a:ext cx="520" cy="3"/>
                </a:xfrm>
                <a:prstGeom prst="rect">
                  <a:avLst/>
                </a:prstGeom>
                <a:solidFill>
                  <a:srgbClr val="C3EFF9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146" name="Rectangle 2738"/>
                <p:cNvSpPr>
                  <a:spLocks noChangeArrowheads="1"/>
                </p:cNvSpPr>
                <p:nvPr/>
              </p:nvSpPr>
              <p:spPr bwMode="auto">
                <a:xfrm>
                  <a:off x="4472" y="1997"/>
                  <a:ext cx="520" cy="3"/>
                </a:xfrm>
                <a:prstGeom prst="rect">
                  <a:avLst/>
                </a:prstGeom>
                <a:solidFill>
                  <a:srgbClr val="C3EFF9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147" name="Rectangle 2739"/>
                <p:cNvSpPr>
                  <a:spLocks noChangeArrowheads="1"/>
                </p:cNvSpPr>
                <p:nvPr/>
              </p:nvSpPr>
              <p:spPr bwMode="auto">
                <a:xfrm>
                  <a:off x="4472" y="2000"/>
                  <a:ext cx="520" cy="3"/>
                </a:xfrm>
                <a:prstGeom prst="rect">
                  <a:avLst/>
                </a:prstGeom>
                <a:solidFill>
                  <a:srgbClr val="C3EFF9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148" name="Rectangle 2740"/>
                <p:cNvSpPr>
                  <a:spLocks noChangeArrowheads="1"/>
                </p:cNvSpPr>
                <p:nvPr/>
              </p:nvSpPr>
              <p:spPr bwMode="auto">
                <a:xfrm>
                  <a:off x="4472" y="2003"/>
                  <a:ext cx="520" cy="3"/>
                </a:xfrm>
                <a:prstGeom prst="rect">
                  <a:avLst/>
                </a:prstGeom>
                <a:solidFill>
                  <a:srgbClr val="C3EFF8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149" name="Rectangle 2741"/>
                <p:cNvSpPr>
                  <a:spLocks noChangeArrowheads="1"/>
                </p:cNvSpPr>
                <p:nvPr/>
              </p:nvSpPr>
              <p:spPr bwMode="auto">
                <a:xfrm>
                  <a:off x="4472" y="2006"/>
                  <a:ext cx="520" cy="2"/>
                </a:xfrm>
                <a:prstGeom prst="rect">
                  <a:avLst/>
                </a:prstGeom>
                <a:solidFill>
                  <a:srgbClr val="C3EFF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150" name="Rectangle 2742"/>
                <p:cNvSpPr>
                  <a:spLocks noChangeArrowheads="1"/>
                </p:cNvSpPr>
                <p:nvPr/>
              </p:nvSpPr>
              <p:spPr bwMode="auto">
                <a:xfrm>
                  <a:off x="4472" y="2008"/>
                  <a:ext cx="520" cy="3"/>
                </a:xfrm>
                <a:prstGeom prst="rect">
                  <a:avLst/>
                </a:prstGeom>
                <a:solidFill>
                  <a:srgbClr val="C3EEF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151" name="Rectangle 2743"/>
                <p:cNvSpPr>
                  <a:spLocks noChangeArrowheads="1"/>
                </p:cNvSpPr>
                <p:nvPr/>
              </p:nvSpPr>
              <p:spPr bwMode="auto">
                <a:xfrm>
                  <a:off x="4472" y="2011"/>
                  <a:ext cx="520" cy="3"/>
                </a:xfrm>
                <a:prstGeom prst="rect">
                  <a:avLst/>
                </a:prstGeom>
                <a:solidFill>
                  <a:srgbClr val="C3EEF6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152" name="Rectangle 2744"/>
                <p:cNvSpPr>
                  <a:spLocks noChangeArrowheads="1"/>
                </p:cNvSpPr>
                <p:nvPr/>
              </p:nvSpPr>
              <p:spPr bwMode="auto">
                <a:xfrm>
                  <a:off x="4472" y="2014"/>
                  <a:ext cx="520" cy="3"/>
                </a:xfrm>
                <a:prstGeom prst="rect">
                  <a:avLst/>
                </a:prstGeom>
                <a:solidFill>
                  <a:srgbClr val="C3EEF5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153" name="Rectangle 2745"/>
                <p:cNvSpPr>
                  <a:spLocks noChangeArrowheads="1"/>
                </p:cNvSpPr>
                <p:nvPr/>
              </p:nvSpPr>
              <p:spPr bwMode="auto">
                <a:xfrm>
                  <a:off x="4472" y="2017"/>
                  <a:ext cx="520" cy="3"/>
                </a:xfrm>
                <a:prstGeom prst="rect">
                  <a:avLst/>
                </a:prstGeom>
                <a:solidFill>
                  <a:srgbClr val="C3EEF4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154" name="Rectangle 2746"/>
                <p:cNvSpPr>
                  <a:spLocks noChangeArrowheads="1"/>
                </p:cNvSpPr>
                <p:nvPr/>
              </p:nvSpPr>
              <p:spPr bwMode="auto">
                <a:xfrm>
                  <a:off x="4472" y="2020"/>
                  <a:ext cx="520" cy="3"/>
                </a:xfrm>
                <a:prstGeom prst="rect">
                  <a:avLst/>
                </a:prstGeom>
                <a:solidFill>
                  <a:srgbClr val="C3EEF3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155" name="Rectangle 2747"/>
                <p:cNvSpPr>
                  <a:spLocks noChangeArrowheads="1"/>
                </p:cNvSpPr>
                <p:nvPr/>
              </p:nvSpPr>
              <p:spPr bwMode="auto">
                <a:xfrm>
                  <a:off x="4472" y="2023"/>
                  <a:ext cx="520" cy="2"/>
                </a:xfrm>
                <a:prstGeom prst="rect">
                  <a:avLst/>
                </a:prstGeom>
                <a:solidFill>
                  <a:srgbClr val="C3EEF3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156" name="Rectangle 2748"/>
                <p:cNvSpPr>
                  <a:spLocks noChangeArrowheads="1"/>
                </p:cNvSpPr>
                <p:nvPr/>
              </p:nvSpPr>
              <p:spPr bwMode="auto">
                <a:xfrm>
                  <a:off x="4472" y="2025"/>
                  <a:ext cx="520" cy="4"/>
                </a:xfrm>
                <a:prstGeom prst="rect">
                  <a:avLst/>
                </a:prstGeom>
                <a:solidFill>
                  <a:srgbClr val="C3EDF2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157" name="Rectangle 2749"/>
                <p:cNvSpPr>
                  <a:spLocks noChangeArrowheads="1"/>
                </p:cNvSpPr>
                <p:nvPr/>
              </p:nvSpPr>
              <p:spPr bwMode="auto">
                <a:xfrm>
                  <a:off x="4472" y="2029"/>
                  <a:ext cx="520" cy="2"/>
                </a:xfrm>
                <a:prstGeom prst="rect">
                  <a:avLst/>
                </a:prstGeom>
                <a:solidFill>
                  <a:srgbClr val="C3EDF1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158" name="Rectangle 2750"/>
                <p:cNvSpPr>
                  <a:spLocks noChangeArrowheads="1"/>
                </p:cNvSpPr>
                <p:nvPr/>
              </p:nvSpPr>
              <p:spPr bwMode="auto">
                <a:xfrm>
                  <a:off x="4472" y="2031"/>
                  <a:ext cx="520" cy="3"/>
                </a:xfrm>
                <a:prstGeom prst="rect">
                  <a:avLst/>
                </a:prstGeom>
                <a:solidFill>
                  <a:srgbClr val="C3EDF1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159" name="Rectangle 2751"/>
                <p:cNvSpPr>
                  <a:spLocks noChangeArrowheads="1"/>
                </p:cNvSpPr>
                <p:nvPr/>
              </p:nvSpPr>
              <p:spPr bwMode="auto">
                <a:xfrm>
                  <a:off x="4472" y="2034"/>
                  <a:ext cx="520" cy="3"/>
                </a:xfrm>
                <a:prstGeom prst="rect">
                  <a:avLst/>
                </a:prstGeom>
                <a:solidFill>
                  <a:srgbClr val="C3EDF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160" name="Rectangle 2752"/>
                <p:cNvSpPr>
                  <a:spLocks noChangeArrowheads="1"/>
                </p:cNvSpPr>
                <p:nvPr/>
              </p:nvSpPr>
              <p:spPr bwMode="auto">
                <a:xfrm>
                  <a:off x="4472" y="2037"/>
                  <a:ext cx="520" cy="3"/>
                </a:xfrm>
                <a:prstGeom prst="rect">
                  <a:avLst/>
                </a:prstGeom>
                <a:solidFill>
                  <a:srgbClr val="C3ECE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161" name="Rectangle 2753"/>
                <p:cNvSpPr>
                  <a:spLocks noChangeArrowheads="1"/>
                </p:cNvSpPr>
                <p:nvPr/>
              </p:nvSpPr>
              <p:spPr bwMode="auto">
                <a:xfrm>
                  <a:off x="4472" y="2040"/>
                  <a:ext cx="520" cy="3"/>
                </a:xfrm>
                <a:prstGeom prst="rect">
                  <a:avLst/>
                </a:prstGeom>
                <a:solidFill>
                  <a:srgbClr val="C3ECED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162" name="Rectangle 2754"/>
                <p:cNvSpPr>
                  <a:spLocks noChangeArrowheads="1"/>
                </p:cNvSpPr>
                <p:nvPr/>
              </p:nvSpPr>
              <p:spPr bwMode="auto">
                <a:xfrm>
                  <a:off x="4472" y="2043"/>
                  <a:ext cx="520" cy="3"/>
                </a:xfrm>
                <a:prstGeom prst="rect">
                  <a:avLst/>
                </a:prstGeom>
                <a:solidFill>
                  <a:srgbClr val="C3ECEC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163" name="Rectangle 2755"/>
                <p:cNvSpPr>
                  <a:spLocks noChangeArrowheads="1"/>
                </p:cNvSpPr>
                <p:nvPr/>
              </p:nvSpPr>
              <p:spPr bwMode="auto">
                <a:xfrm>
                  <a:off x="4472" y="2046"/>
                  <a:ext cx="520" cy="2"/>
                </a:xfrm>
                <a:prstGeom prst="rect">
                  <a:avLst/>
                </a:prstGeom>
                <a:solidFill>
                  <a:srgbClr val="C3ECEC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164" name="Rectangle 2756"/>
                <p:cNvSpPr>
                  <a:spLocks noChangeArrowheads="1"/>
                </p:cNvSpPr>
                <p:nvPr/>
              </p:nvSpPr>
              <p:spPr bwMode="auto">
                <a:xfrm>
                  <a:off x="4472" y="2048"/>
                  <a:ext cx="520" cy="4"/>
                </a:xfrm>
                <a:prstGeom prst="rect">
                  <a:avLst/>
                </a:prstGeom>
                <a:solidFill>
                  <a:srgbClr val="C3EBEA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165" name="Rectangle 2757"/>
                <p:cNvSpPr>
                  <a:spLocks noChangeArrowheads="1"/>
                </p:cNvSpPr>
                <p:nvPr/>
              </p:nvSpPr>
              <p:spPr bwMode="auto">
                <a:xfrm>
                  <a:off x="4472" y="2052"/>
                  <a:ext cx="520" cy="2"/>
                </a:xfrm>
                <a:prstGeom prst="rect">
                  <a:avLst/>
                </a:prstGeom>
                <a:solidFill>
                  <a:srgbClr val="C3EBE9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166" name="Rectangle 2758"/>
                <p:cNvSpPr>
                  <a:spLocks noChangeArrowheads="1"/>
                </p:cNvSpPr>
                <p:nvPr/>
              </p:nvSpPr>
              <p:spPr bwMode="auto">
                <a:xfrm>
                  <a:off x="4472" y="2054"/>
                  <a:ext cx="520" cy="3"/>
                </a:xfrm>
                <a:prstGeom prst="rect">
                  <a:avLst/>
                </a:prstGeom>
                <a:solidFill>
                  <a:srgbClr val="C3EBE8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167" name="Rectangle 2759"/>
                <p:cNvSpPr>
                  <a:spLocks noChangeArrowheads="1"/>
                </p:cNvSpPr>
                <p:nvPr/>
              </p:nvSpPr>
              <p:spPr bwMode="auto">
                <a:xfrm>
                  <a:off x="4472" y="2057"/>
                  <a:ext cx="520" cy="3"/>
                </a:xfrm>
                <a:prstGeom prst="rect">
                  <a:avLst/>
                </a:prstGeom>
                <a:solidFill>
                  <a:srgbClr val="C3EBE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168" name="Rectangle 2760"/>
                <p:cNvSpPr>
                  <a:spLocks noChangeArrowheads="1"/>
                </p:cNvSpPr>
                <p:nvPr/>
              </p:nvSpPr>
              <p:spPr bwMode="auto">
                <a:xfrm>
                  <a:off x="4472" y="2060"/>
                  <a:ext cx="520" cy="3"/>
                </a:xfrm>
                <a:prstGeom prst="rect">
                  <a:avLst/>
                </a:prstGeom>
                <a:solidFill>
                  <a:srgbClr val="C3EAE6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169" name="Rectangle 2761"/>
                <p:cNvSpPr>
                  <a:spLocks noChangeArrowheads="1"/>
                </p:cNvSpPr>
                <p:nvPr/>
              </p:nvSpPr>
              <p:spPr bwMode="auto">
                <a:xfrm>
                  <a:off x="4472" y="2063"/>
                  <a:ext cx="520" cy="3"/>
                </a:xfrm>
                <a:prstGeom prst="rect">
                  <a:avLst/>
                </a:prstGeom>
                <a:solidFill>
                  <a:srgbClr val="C3EAE4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170" name="Rectangle 2762"/>
                <p:cNvSpPr>
                  <a:spLocks noChangeArrowheads="1"/>
                </p:cNvSpPr>
                <p:nvPr/>
              </p:nvSpPr>
              <p:spPr bwMode="auto">
                <a:xfrm>
                  <a:off x="4472" y="2066"/>
                  <a:ext cx="520" cy="3"/>
                </a:xfrm>
                <a:prstGeom prst="rect">
                  <a:avLst/>
                </a:prstGeom>
                <a:solidFill>
                  <a:srgbClr val="C3E9E2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171" name="Rectangle 2763"/>
                <p:cNvSpPr>
                  <a:spLocks noChangeArrowheads="1"/>
                </p:cNvSpPr>
                <p:nvPr/>
              </p:nvSpPr>
              <p:spPr bwMode="auto">
                <a:xfrm>
                  <a:off x="4472" y="2069"/>
                  <a:ext cx="520" cy="2"/>
                </a:xfrm>
                <a:prstGeom prst="rect">
                  <a:avLst/>
                </a:prstGeom>
                <a:solidFill>
                  <a:srgbClr val="C3E9E1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172" name="Rectangle 2764"/>
                <p:cNvSpPr>
                  <a:spLocks noChangeArrowheads="1"/>
                </p:cNvSpPr>
                <p:nvPr/>
              </p:nvSpPr>
              <p:spPr bwMode="auto">
                <a:xfrm>
                  <a:off x="4472" y="2071"/>
                  <a:ext cx="520" cy="4"/>
                </a:xfrm>
                <a:prstGeom prst="rect">
                  <a:avLst/>
                </a:prstGeom>
                <a:solidFill>
                  <a:srgbClr val="C3E9E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173" name="Rectangle 2765"/>
                <p:cNvSpPr>
                  <a:spLocks noChangeArrowheads="1"/>
                </p:cNvSpPr>
                <p:nvPr/>
              </p:nvSpPr>
              <p:spPr bwMode="auto">
                <a:xfrm>
                  <a:off x="4472" y="2075"/>
                  <a:ext cx="520" cy="2"/>
                </a:xfrm>
                <a:prstGeom prst="rect">
                  <a:avLst/>
                </a:prstGeom>
                <a:solidFill>
                  <a:srgbClr val="C3E8DE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174" name="Rectangle 2766"/>
                <p:cNvSpPr>
                  <a:spLocks noChangeArrowheads="1"/>
                </p:cNvSpPr>
                <p:nvPr/>
              </p:nvSpPr>
              <p:spPr bwMode="auto">
                <a:xfrm>
                  <a:off x="4472" y="2077"/>
                  <a:ext cx="520" cy="3"/>
                </a:xfrm>
                <a:prstGeom prst="rect">
                  <a:avLst/>
                </a:prstGeom>
                <a:solidFill>
                  <a:srgbClr val="C3E8DD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175" name="Rectangle 2767"/>
                <p:cNvSpPr>
                  <a:spLocks noChangeArrowheads="1"/>
                </p:cNvSpPr>
                <p:nvPr/>
              </p:nvSpPr>
              <p:spPr bwMode="auto">
                <a:xfrm>
                  <a:off x="4472" y="2080"/>
                  <a:ext cx="520" cy="3"/>
                </a:xfrm>
                <a:prstGeom prst="rect">
                  <a:avLst/>
                </a:prstGeom>
                <a:solidFill>
                  <a:srgbClr val="C3E8DB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176" name="Rectangle 2768"/>
                <p:cNvSpPr>
                  <a:spLocks noChangeArrowheads="1"/>
                </p:cNvSpPr>
                <p:nvPr/>
              </p:nvSpPr>
              <p:spPr bwMode="auto">
                <a:xfrm>
                  <a:off x="4472" y="2083"/>
                  <a:ext cx="520" cy="3"/>
                </a:xfrm>
                <a:prstGeom prst="rect">
                  <a:avLst/>
                </a:prstGeom>
                <a:solidFill>
                  <a:srgbClr val="C3E7DA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177" name="Rectangle 2769"/>
                <p:cNvSpPr>
                  <a:spLocks noChangeArrowheads="1"/>
                </p:cNvSpPr>
                <p:nvPr/>
              </p:nvSpPr>
              <p:spPr bwMode="auto">
                <a:xfrm>
                  <a:off x="4472" y="2086"/>
                  <a:ext cx="520" cy="3"/>
                </a:xfrm>
                <a:prstGeom prst="rect">
                  <a:avLst/>
                </a:prstGeom>
                <a:solidFill>
                  <a:srgbClr val="C3E7D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178" name="Rectangle 2770"/>
                <p:cNvSpPr>
                  <a:spLocks noChangeArrowheads="1"/>
                </p:cNvSpPr>
                <p:nvPr/>
              </p:nvSpPr>
              <p:spPr bwMode="auto">
                <a:xfrm>
                  <a:off x="4472" y="2089"/>
                  <a:ext cx="520" cy="3"/>
                </a:xfrm>
                <a:prstGeom prst="rect">
                  <a:avLst/>
                </a:prstGeom>
                <a:solidFill>
                  <a:srgbClr val="C3E6D5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179" name="Rectangle 2771"/>
                <p:cNvSpPr>
                  <a:spLocks noChangeArrowheads="1"/>
                </p:cNvSpPr>
                <p:nvPr/>
              </p:nvSpPr>
              <p:spPr bwMode="auto">
                <a:xfrm>
                  <a:off x="4472" y="2092"/>
                  <a:ext cx="520" cy="2"/>
                </a:xfrm>
                <a:prstGeom prst="rect">
                  <a:avLst/>
                </a:prstGeom>
                <a:solidFill>
                  <a:srgbClr val="C3E6D5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180" name="Rectangle 2772"/>
                <p:cNvSpPr>
                  <a:spLocks noChangeArrowheads="1"/>
                </p:cNvSpPr>
                <p:nvPr/>
              </p:nvSpPr>
              <p:spPr bwMode="auto">
                <a:xfrm>
                  <a:off x="4472" y="2094"/>
                  <a:ext cx="520" cy="4"/>
                </a:xfrm>
                <a:prstGeom prst="rect">
                  <a:avLst/>
                </a:prstGeom>
                <a:solidFill>
                  <a:srgbClr val="C3E6D3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181" name="Rectangle 2773"/>
                <p:cNvSpPr>
                  <a:spLocks noChangeArrowheads="1"/>
                </p:cNvSpPr>
                <p:nvPr/>
              </p:nvSpPr>
              <p:spPr bwMode="auto">
                <a:xfrm>
                  <a:off x="4472" y="2098"/>
                  <a:ext cx="520" cy="2"/>
                </a:xfrm>
                <a:prstGeom prst="rect">
                  <a:avLst/>
                </a:prstGeom>
                <a:solidFill>
                  <a:srgbClr val="C3E5D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182" name="Rectangle 2774"/>
                <p:cNvSpPr>
                  <a:spLocks noChangeArrowheads="1"/>
                </p:cNvSpPr>
                <p:nvPr/>
              </p:nvSpPr>
              <p:spPr bwMode="auto">
                <a:xfrm>
                  <a:off x="4472" y="2100"/>
                  <a:ext cx="520" cy="3"/>
                </a:xfrm>
                <a:prstGeom prst="rect">
                  <a:avLst/>
                </a:prstGeom>
                <a:solidFill>
                  <a:srgbClr val="C3E5C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183" name="Rectangle 2775"/>
                <p:cNvSpPr>
                  <a:spLocks noChangeArrowheads="1"/>
                </p:cNvSpPr>
                <p:nvPr/>
              </p:nvSpPr>
              <p:spPr bwMode="auto">
                <a:xfrm>
                  <a:off x="4472" y="2103"/>
                  <a:ext cx="520" cy="3"/>
                </a:xfrm>
                <a:prstGeom prst="rect">
                  <a:avLst/>
                </a:prstGeom>
                <a:solidFill>
                  <a:srgbClr val="C3E5CD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184" name="Rectangle 2776"/>
                <p:cNvSpPr>
                  <a:spLocks noChangeArrowheads="1"/>
                </p:cNvSpPr>
                <p:nvPr/>
              </p:nvSpPr>
              <p:spPr bwMode="auto">
                <a:xfrm>
                  <a:off x="4472" y="2106"/>
                  <a:ext cx="520" cy="3"/>
                </a:xfrm>
                <a:prstGeom prst="rect">
                  <a:avLst/>
                </a:prstGeom>
                <a:solidFill>
                  <a:srgbClr val="C3E4CB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185" name="Rectangle 2777"/>
                <p:cNvSpPr>
                  <a:spLocks noChangeArrowheads="1"/>
                </p:cNvSpPr>
                <p:nvPr/>
              </p:nvSpPr>
              <p:spPr bwMode="auto">
                <a:xfrm>
                  <a:off x="4472" y="2109"/>
                  <a:ext cx="520" cy="3"/>
                </a:xfrm>
                <a:prstGeom prst="rect">
                  <a:avLst/>
                </a:prstGeom>
                <a:solidFill>
                  <a:srgbClr val="C3E3C8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186" name="Rectangle 2778"/>
                <p:cNvSpPr>
                  <a:spLocks noChangeArrowheads="1"/>
                </p:cNvSpPr>
                <p:nvPr/>
              </p:nvSpPr>
              <p:spPr bwMode="auto">
                <a:xfrm>
                  <a:off x="4472" y="2112"/>
                  <a:ext cx="520" cy="3"/>
                </a:xfrm>
                <a:prstGeom prst="rect">
                  <a:avLst/>
                </a:prstGeom>
                <a:solidFill>
                  <a:srgbClr val="C3E3C6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187" name="Rectangle 2779"/>
                <p:cNvSpPr>
                  <a:spLocks noChangeArrowheads="1"/>
                </p:cNvSpPr>
                <p:nvPr/>
              </p:nvSpPr>
              <p:spPr bwMode="auto">
                <a:xfrm>
                  <a:off x="4472" y="2115"/>
                  <a:ext cx="520" cy="2"/>
                </a:xfrm>
                <a:prstGeom prst="rect">
                  <a:avLst/>
                </a:prstGeom>
                <a:solidFill>
                  <a:srgbClr val="C3E3C5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188" name="Rectangle 2780"/>
                <p:cNvSpPr>
                  <a:spLocks noChangeArrowheads="1"/>
                </p:cNvSpPr>
                <p:nvPr/>
              </p:nvSpPr>
              <p:spPr bwMode="auto">
                <a:xfrm>
                  <a:off x="4472" y="2117"/>
                  <a:ext cx="520" cy="4"/>
                </a:xfrm>
                <a:prstGeom prst="rect">
                  <a:avLst/>
                </a:prstGeom>
                <a:solidFill>
                  <a:srgbClr val="C3E2C3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189" name="Rectangle 2781"/>
                <p:cNvSpPr>
                  <a:spLocks noChangeArrowheads="1"/>
                </p:cNvSpPr>
                <p:nvPr/>
              </p:nvSpPr>
              <p:spPr bwMode="auto">
                <a:xfrm>
                  <a:off x="4472" y="2121"/>
                  <a:ext cx="520" cy="2"/>
                </a:xfrm>
                <a:prstGeom prst="rect">
                  <a:avLst/>
                </a:prstGeom>
                <a:solidFill>
                  <a:srgbClr val="C3E2C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190" name="Rectangle 2782"/>
                <p:cNvSpPr>
                  <a:spLocks noChangeArrowheads="1"/>
                </p:cNvSpPr>
                <p:nvPr/>
              </p:nvSpPr>
              <p:spPr bwMode="auto">
                <a:xfrm>
                  <a:off x="4472" y="2123"/>
                  <a:ext cx="520" cy="3"/>
                </a:xfrm>
                <a:prstGeom prst="rect">
                  <a:avLst/>
                </a:prstGeom>
                <a:solidFill>
                  <a:srgbClr val="C3E1B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191" name="Rectangle 2783"/>
                <p:cNvSpPr>
                  <a:spLocks noChangeArrowheads="1"/>
                </p:cNvSpPr>
                <p:nvPr/>
              </p:nvSpPr>
              <p:spPr bwMode="auto">
                <a:xfrm>
                  <a:off x="4472" y="2126"/>
                  <a:ext cx="520" cy="3"/>
                </a:xfrm>
                <a:prstGeom prst="rect">
                  <a:avLst/>
                </a:prstGeom>
                <a:solidFill>
                  <a:srgbClr val="C3E1BC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192" name="Rectangle 2784"/>
                <p:cNvSpPr>
                  <a:spLocks noChangeArrowheads="1"/>
                </p:cNvSpPr>
                <p:nvPr/>
              </p:nvSpPr>
              <p:spPr bwMode="auto">
                <a:xfrm>
                  <a:off x="4472" y="2129"/>
                  <a:ext cx="520" cy="3"/>
                </a:xfrm>
                <a:prstGeom prst="rect">
                  <a:avLst/>
                </a:prstGeom>
                <a:solidFill>
                  <a:srgbClr val="C3E1BA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193" name="Rectangle 2785"/>
                <p:cNvSpPr>
                  <a:spLocks noChangeArrowheads="1"/>
                </p:cNvSpPr>
                <p:nvPr/>
              </p:nvSpPr>
              <p:spPr bwMode="auto">
                <a:xfrm>
                  <a:off x="4472" y="2132"/>
                  <a:ext cx="520" cy="3"/>
                </a:xfrm>
                <a:prstGeom prst="rect">
                  <a:avLst/>
                </a:prstGeom>
                <a:solidFill>
                  <a:srgbClr val="C3E0B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194" name="Rectangle 2786"/>
                <p:cNvSpPr>
                  <a:spLocks noChangeArrowheads="1"/>
                </p:cNvSpPr>
                <p:nvPr/>
              </p:nvSpPr>
              <p:spPr bwMode="auto">
                <a:xfrm>
                  <a:off x="4472" y="2135"/>
                  <a:ext cx="520" cy="3"/>
                </a:xfrm>
                <a:prstGeom prst="rect">
                  <a:avLst/>
                </a:prstGeom>
                <a:solidFill>
                  <a:srgbClr val="C3DFB4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195" name="Rectangle 2787"/>
                <p:cNvSpPr>
                  <a:spLocks noChangeArrowheads="1"/>
                </p:cNvSpPr>
                <p:nvPr/>
              </p:nvSpPr>
              <p:spPr bwMode="auto">
                <a:xfrm>
                  <a:off x="4472" y="2138"/>
                  <a:ext cx="520" cy="2"/>
                </a:xfrm>
                <a:prstGeom prst="rect">
                  <a:avLst/>
                </a:prstGeom>
                <a:solidFill>
                  <a:srgbClr val="C4DFB3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196" name="Rectangle 2788"/>
                <p:cNvSpPr>
                  <a:spLocks noChangeArrowheads="1"/>
                </p:cNvSpPr>
                <p:nvPr/>
              </p:nvSpPr>
              <p:spPr bwMode="auto">
                <a:xfrm>
                  <a:off x="4472" y="2140"/>
                  <a:ext cx="520" cy="4"/>
                </a:xfrm>
                <a:prstGeom prst="rect">
                  <a:avLst/>
                </a:prstGeom>
                <a:solidFill>
                  <a:srgbClr val="C4DFB1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197" name="Rectangle 2789"/>
                <p:cNvSpPr>
                  <a:spLocks noChangeArrowheads="1"/>
                </p:cNvSpPr>
                <p:nvPr/>
              </p:nvSpPr>
              <p:spPr bwMode="auto">
                <a:xfrm>
                  <a:off x="4472" y="2144"/>
                  <a:ext cx="520" cy="2"/>
                </a:xfrm>
                <a:prstGeom prst="rect">
                  <a:avLst/>
                </a:prstGeom>
                <a:solidFill>
                  <a:srgbClr val="C4DEAD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198" name="Rectangle 2790"/>
                <p:cNvSpPr>
                  <a:spLocks noChangeArrowheads="1"/>
                </p:cNvSpPr>
                <p:nvPr/>
              </p:nvSpPr>
              <p:spPr bwMode="auto">
                <a:xfrm>
                  <a:off x="4472" y="2146"/>
                  <a:ext cx="520" cy="3"/>
                </a:xfrm>
                <a:prstGeom prst="rect">
                  <a:avLst/>
                </a:prstGeom>
                <a:solidFill>
                  <a:srgbClr val="C4DEAC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199" name="Rectangle 2791"/>
                <p:cNvSpPr>
                  <a:spLocks noChangeArrowheads="1"/>
                </p:cNvSpPr>
                <p:nvPr/>
              </p:nvSpPr>
              <p:spPr bwMode="auto">
                <a:xfrm>
                  <a:off x="4472" y="2149"/>
                  <a:ext cx="520" cy="3"/>
                </a:xfrm>
                <a:prstGeom prst="rect">
                  <a:avLst/>
                </a:prstGeom>
                <a:solidFill>
                  <a:srgbClr val="C4DDA9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200" name="Rectangle 2792"/>
                <p:cNvSpPr>
                  <a:spLocks noChangeArrowheads="1"/>
                </p:cNvSpPr>
                <p:nvPr/>
              </p:nvSpPr>
              <p:spPr bwMode="auto">
                <a:xfrm>
                  <a:off x="4472" y="2152"/>
                  <a:ext cx="520" cy="3"/>
                </a:xfrm>
                <a:prstGeom prst="rect">
                  <a:avLst/>
                </a:prstGeom>
                <a:solidFill>
                  <a:srgbClr val="C4DDA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201" name="Rectangle 2793"/>
                <p:cNvSpPr>
                  <a:spLocks noChangeArrowheads="1"/>
                </p:cNvSpPr>
                <p:nvPr/>
              </p:nvSpPr>
              <p:spPr bwMode="auto">
                <a:xfrm>
                  <a:off x="4472" y="2155"/>
                  <a:ext cx="520" cy="3"/>
                </a:xfrm>
                <a:prstGeom prst="rect">
                  <a:avLst/>
                </a:prstGeom>
                <a:solidFill>
                  <a:srgbClr val="C4DCA3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202" name="Rectangle 2794"/>
                <p:cNvSpPr>
                  <a:spLocks noChangeArrowheads="1"/>
                </p:cNvSpPr>
                <p:nvPr/>
              </p:nvSpPr>
              <p:spPr bwMode="auto">
                <a:xfrm>
                  <a:off x="4472" y="2158"/>
                  <a:ext cx="520" cy="3"/>
                </a:xfrm>
                <a:prstGeom prst="rect">
                  <a:avLst/>
                </a:prstGeom>
                <a:solidFill>
                  <a:srgbClr val="C4DCA1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203" name="Rectangle 2795"/>
                <p:cNvSpPr>
                  <a:spLocks noChangeArrowheads="1"/>
                </p:cNvSpPr>
                <p:nvPr/>
              </p:nvSpPr>
              <p:spPr bwMode="auto">
                <a:xfrm>
                  <a:off x="4472" y="2161"/>
                  <a:ext cx="520" cy="2"/>
                </a:xfrm>
                <a:prstGeom prst="rect">
                  <a:avLst/>
                </a:prstGeom>
                <a:solidFill>
                  <a:srgbClr val="C4DB9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204" name="Rectangle 2796"/>
                <p:cNvSpPr>
                  <a:spLocks noChangeArrowheads="1"/>
                </p:cNvSpPr>
                <p:nvPr/>
              </p:nvSpPr>
              <p:spPr bwMode="auto">
                <a:xfrm>
                  <a:off x="4472" y="2163"/>
                  <a:ext cx="520" cy="3"/>
                </a:xfrm>
                <a:prstGeom prst="rect">
                  <a:avLst/>
                </a:prstGeom>
                <a:solidFill>
                  <a:srgbClr val="C4DB9D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205" name="Rectangle 2797"/>
                <p:cNvSpPr>
                  <a:spLocks noChangeArrowheads="1"/>
                </p:cNvSpPr>
                <p:nvPr/>
              </p:nvSpPr>
              <p:spPr bwMode="auto">
                <a:xfrm>
                  <a:off x="4472" y="2166"/>
                  <a:ext cx="520" cy="3"/>
                </a:xfrm>
                <a:prstGeom prst="rect">
                  <a:avLst/>
                </a:prstGeom>
                <a:solidFill>
                  <a:srgbClr val="C4DA99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206" name="Rectangle 2798"/>
                <p:cNvSpPr>
                  <a:spLocks noChangeArrowheads="1"/>
                </p:cNvSpPr>
                <p:nvPr/>
              </p:nvSpPr>
              <p:spPr bwMode="auto">
                <a:xfrm>
                  <a:off x="4472" y="2169"/>
                  <a:ext cx="520" cy="3"/>
                </a:xfrm>
                <a:prstGeom prst="rect">
                  <a:avLst/>
                </a:prstGeom>
                <a:solidFill>
                  <a:srgbClr val="C4DA98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207" name="Rectangle 2799"/>
                <p:cNvSpPr>
                  <a:spLocks noChangeArrowheads="1"/>
                </p:cNvSpPr>
                <p:nvPr/>
              </p:nvSpPr>
              <p:spPr bwMode="auto">
                <a:xfrm>
                  <a:off x="4472" y="2172"/>
                  <a:ext cx="520" cy="3"/>
                </a:xfrm>
                <a:prstGeom prst="rect">
                  <a:avLst/>
                </a:prstGeom>
                <a:solidFill>
                  <a:srgbClr val="C4DA95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208" name="Rectangle 2800"/>
                <p:cNvSpPr>
                  <a:spLocks noChangeArrowheads="1"/>
                </p:cNvSpPr>
                <p:nvPr/>
              </p:nvSpPr>
              <p:spPr bwMode="auto">
                <a:xfrm>
                  <a:off x="4472" y="2175"/>
                  <a:ext cx="520" cy="3"/>
                </a:xfrm>
                <a:prstGeom prst="rect">
                  <a:avLst/>
                </a:prstGeom>
                <a:solidFill>
                  <a:srgbClr val="C4D992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209" name="Rectangle 2801"/>
                <p:cNvSpPr>
                  <a:spLocks noChangeArrowheads="1"/>
                </p:cNvSpPr>
                <p:nvPr/>
              </p:nvSpPr>
              <p:spPr bwMode="auto">
                <a:xfrm>
                  <a:off x="4472" y="2178"/>
                  <a:ext cx="520" cy="3"/>
                </a:xfrm>
                <a:prstGeom prst="rect">
                  <a:avLst/>
                </a:prstGeom>
                <a:solidFill>
                  <a:srgbClr val="C4D88E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210" name="Rectangle 2802"/>
                <p:cNvSpPr>
                  <a:spLocks noChangeArrowheads="1"/>
                </p:cNvSpPr>
                <p:nvPr/>
              </p:nvSpPr>
              <p:spPr bwMode="auto">
                <a:xfrm>
                  <a:off x="4472" y="2181"/>
                  <a:ext cx="520" cy="2"/>
                </a:xfrm>
                <a:prstGeom prst="rect">
                  <a:avLst/>
                </a:prstGeom>
                <a:solidFill>
                  <a:srgbClr val="C4D88C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211" name="Rectangle 2803"/>
                <p:cNvSpPr>
                  <a:spLocks noChangeArrowheads="1"/>
                </p:cNvSpPr>
                <p:nvPr/>
              </p:nvSpPr>
              <p:spPr bwMode="auto">
                <a:xfrm>
                  <a:off x="4472" y="2183"/>
                  <a:ext cx="520" cy="3"/>
                </a:xfrm>
                <a:prstGeom prst="rect">
                  <a:avLst/>
                </a:prstGeom>
                <a:solidFill>
                  <a:srgbClr val="C4D88A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212" name="Rectangle 2804"/>
                <p:cNvSpPr>
                  <a:spLocks noChangeArrowheads="1"/>
                </p:cNvSpPr>
                <p:nvPr/>
              </p:nvSpPr>
              <p:spPr bwMode="auto">
                <a:xfrm>
                  <a:off x="4472" y="2186"/>
                  <a:ext cx="520" cy="3"/>
                </a:xfrm>
                <a:prstGeom prst="rect">
                  <a:avLst/>
                </a:prstGeom>
                <a:solidFill>
                  <a:srgbClr val="C4D78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213" name="Rectangle 2805"/>
                <p:cNvSpPr>
                  <a:spLocks noChangeArrowheads="1"/>
                </p:cNvSpPr>
                <p:nvPr/>
              </p:nvSpPr>
              <p:spPr bwMode="auto">
                <a:xfrm>
                  <a:off x="4472" y="2189"/>
                  <a:ext cx="520" cy="3"/>
                </a:xfrm>
                <a:prstGeom prst="rect">
                  <a:avLst/>
                </a:prstGeom>
                <a:solidFill>
                  <a:srgbClr val="C4D783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214" name="Rectangle 2806"/>
                <p:cNvSpPr>
                  <a:spLocks noChangeArrowheads="1"/>
                </p:cNvSpPr>
                <p:nvPr/>
              </p:nvSpPr>
              <p:spPr bwMode="auto">
                <a:xfrm>
                  <a:off x="4472" y="2192"/>
                  <a:ext cx="520" cy="3"/>
                </a:xfrm>
                <a:prstGeom prst="rect">
                  <a:avLst/>
                </a:prstGeom>
                <a:solidFill>
                  <a:srgbClr val="C4D782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215" name="Rectangle 2807"/>
                <p:cNvSpPr>
                  <a:spLocks noChangeArrowheads="1"/>
                </p:cNvSpPr>
                <p:nvPr/>
              </p:nvSpPr>
              <p:spPr bwMode="auto">
                <a:xfrm>
                  <a:off x="4472" y="2195"/>
                  <a:ext cx="520" cy="3"/>
                </a:xfrm>
                <a:prstGeom prst="rect">
                  <a:avLst/>
                </a:prstGeom>
                <a:solidFill>
                  <a:srgbClr val="C4D67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216" name="Rectangle 2808"/>
                <p:cNvSpPr>
                  <a:spLocks noChangeArrowheads="1"/>
                </p:cNvSpPr>
                <p:nvPr/>
              </p:nvSpPr>
              <p:spPr bwMode="auto">
                <a:xfrm>
                  <a:off x="4472" y="2198"/>
                  <a:ext cx="520" cy="2"/>
                </a:xfrm>
                <a:prstGeom prst="rect">
                  <a:avLst/>
                </a:prstGeom>
                <a:solidFill>
                  <a:srgbClr val="C4D67D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217" name="Rectangle 2809"/>
                <p:cNvSpPr>
                  <a:spLocks noChangeArrowheads="1"/>
                </p:cNvSpPr>
                <p:nvPr/>
              </p:nvSpPr>
              <p:spPr bwMode="auto">
                <a:xfrm>
                  <a:off x="4472" y="2200"/>
                  <a:ext cx="520" cy="4"/>
                </a:xfrm>
                <a:prstGeom prst="rect">
                  <a:avLst/>
                </a:prstGeom>
                <a:solidFill>
                  <a:srgbClr val="C4D579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218" name="Rectangle 2810"/>
                <p:cNvSpPr>
                  <a:spLocks noChangeArrowheads="1"/>
                </p:cNvSpPr>
                <p:nvPr/>
              </p:nvSpPr>
              <p:spPr bwMode="auto">
                <a:xfrm>
                  <a:off x="4472" y="2204"/>
                  <a:ext cx="520" cy="2"/>
                </a:xfrm>
                <a:prstGeom prst="rect">
                  <a:avLst/>
                </a:prstGeom>
                <a:solidFill>
                  <a:srgbClr val="C4D576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219" name="Rectangle 2811"/>
                <p:cNvSpPr>
                  <a:spLocks noChangeArrowheads="1"/>
                </p:cNvSpPr>
                <p:nvPr/>
              </p:nvSpPr>
              <p:spPr bwMode="auto">
                <a:xfrm>
                  <a:off x="4472" y="2206"/>
                  <a:ext cx="520" cy="3"/>
                </a:xfrm>
                <a:prstGeom prst="rect">
                  <a:avLst/>
                </a:prstGeom>
                <a:solidFill>
                  <a:srgbClr val="C4D574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220" name="Rectangle 2812"/>
                <p:cNvSpPr>
                  <a:spLocks noChangeArrowheads="1"/>
                </p:cNvSpPr>
                <p:nvPr/>
              </p:nvSpPr>
              <p:spPr bwMode="auto">
                <a:xfrm>
                  <a:off x="4472" y="2209"/>
                  <a:ext cx="520" cy="3"/>
                </a:xfrm>
                <a:prstGeom prst="rect">
                  <a:avLst/>
                </a:prstGeom>
                <a:solidFill>
                  <a:srgbClr val="C4D472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221" name="Rectangle 2813"/>
                <p:cNvSpPr>
                  <a:spLocks noChangeArrowheads="1"/>
                </p:cNvSpPr>
                <p:nvPr/>
              </p:nvSpPr>
              <p:spPr bwMode="auto">
                <a:xfrm>
                  <a:off x="4472" y="2212"/>
                  <a:ext cx="520" cy="3"/>
                </a:xfrm>
                <a:prstGeom prst="rect">
                  <a:avLst/>
                </a:prstGeom>
                <a:solidFill>
                  <a:srgbClr val="C4D46E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222" name="Rectangle 2814"/>
                <p:cNvSpPr>
                  <a:spLocks noChangeArrowheads="1"/>
                </p:cNvSpPr>
                <p:nvPr/>
              </p:nvSpPr>
              <p:spPr bwMode="auto">
                <a:xfrm>
                  <a:off x="4472" y="2215"/>
                  <a:ext cx="520" cy="2"/>
                </a:xfrm>
                <a:prstGeom prst="rect">
                  <a:avLst/>
                </a:prstGeom>
                <a:solidFill>
                  <a:srgbClr val="C4D46C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223" name="Rectangle 2815"/>
                <p:cNvSpPr>
                  <a:spLocks noChangeArrowheads="1"/>
                </p:cNvSpPr>
                <p:nvPr/>
              </p:nvSpPr>
              <p:spPr bwMode="auto">
                <a:xfrm>
                  <a:off x="4472" y="2217"/>
                  <a:ext cx="520" cy="4"/>
                </a:xfrm>
                <a:prstGeom prst="rect">
                  <a:avLst/>
                </a:prstGeom>
                <a:solidFill>
                  <a:srgbClr val="C4D36A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224" name="Rectangle 2816"/>
                <p:cNvSpPr>
                  <a:spLocks noChangeArrowheads="1"/>
                </p:cNvSpPr>
                <p:nvPr/>
              </p:nvSpPr>
              <p:spPr bwMode="auto">
                <a:xfrm>
                  <a:off x="4472" y="2221"/>
                  <a:ext cx="520" cy="2"/>
                </a:xfrm>
                <a:prstGeom prst="rect">
                  <a:avLst/>
                </a:prstGeom>
                <a:solidFill>
                  <a:srgbClr val="C4D36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225" name="Rectangle 2817"/>
                <p:cNvSpPr>
                  <a:spLocks noChangeArrowheads="1"/>
                </p:cNvSpPr>
                <p:nvPr/>
              </p:nvSpPr>
              <p:spPr bwMode="auto">
                <a:xfrm>
                  <a:off x="4472" y="2223"/>
                  <a:ext cx="520" cy="4"/>
                </a:xfrm>
                <a:prstGeom prst="rect">
                  <a:avLst/>
                </a:prstGeom>
                <a:solidFill>
                  <a:srgbClr val="C4D263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226" name="Rectangle 2818"/>
                <p:cNvSpPr>
                  <a:spLocks noChangeArrowheads="1"/>
                </p:cNvSpPr>
                <p:nvPr/>
              </p:nvSpPr>
              <p:spPr bwMode="auto">
                <a:xfrm>
                  <a:off x="4472" y="2227"/>
                  <a:ext cx="520" cy="2"/>
                </a:xfrm>
                <a:prstGeom prst="rect">
                  <a:avLst/>
                </a:prstGeom>
                <a:solidFill>
                  <a:srgbClr val="C4D26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227" name="Rectangle 2819"/>
                <p:cNvSpPr>
                  <a:spLocks noChangeArrowheads="1"/>
                </p:cNvSpPr>
                <p:nvPr/>
              </p:nvSpPr>
              <p:spPr bwMode="auto">
                <a:xfrm>
                  <a:off x="4472" y="2229"/>
                  <a:ext cx="520" cy="3"/>
                </a:xfrm>
                <a:prstGeom prst="rect">
                  <a:avLst/>
                </a:prstGeom>
                <a:solidFill>
                  <a:srgbClr val="C4D25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228" name="Rectangle 2820"/>
                <p:cNvSpPr>
                  <a:spLocks noChangeArrowheads="1"/>
                </p:cNvSpPr>
                <p:nvPr/>
              </p:nvSpPr>
              <p:spPr bwMode="auto">
                <a:xfrm>
                  <a:off x="4472" y="2232"/>
                  <a:ext cx="520" cy="3"/>
                </a:xfrm>
                <a:prstGeom prst="rect">
                  <a:avLst/>
                </a:prstGeom>
                <a:solidFill>
                  <a:srgbClr val="C4D25C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229" name="Rectangle 2821"/>
                <p:cNvSpPr>
                  <a:spLocks noChangeArrowheads="1"/>
                </p:cNvSpPr>
                <p:nvPr/>
              </p:nvSpPr>
              <p:spPr bwMode="auto">
                <a:xfrm>
                  <a:off x="4472" y="2235"/>
                  <a:ext cx="520" cy="3"/>
                </a:xfrm>
                <a:prstGeom prst="rect">
                  <a:avLst/>
                </a:prstGeom>
                <a:solidFill>
                  <a:srgbClr val="C4D158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230" name="Rectangle 2822"/>
                <p:cNvSpPr>
                  <a:spLocks noChangeArrowheads="1"/>
                </p:cNvSpPr>
                <p:nvPr/>
              </p:nvSpPr>
              <p:spPr bwMode="auto">
                <a:xfrm>
                  <a:off x="4472" y="2238"/>
                  <a:ext cx="520" cy="2"/>
                </a:xfrm>
                <a:prstGeom prst="rect">
                  <a:avLst/>
                </a:prstGeom>
                <a:solidFill>
                  <a:srgbClr val="C4D15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231" name="Rectangle 2823"/>
                <p:cNvSpPr>
                  <a:spLocks noChangeArrowheads="1"/>
                </p:cNvSpPr>
                <p:nvPr/>
              </p:nvSpPr>
              <p:spPr bwMode="auto">
                <a:xfrm>
                  <a:off x="4472" y="2240"/>
                  <a:ext cx="520" cy="4"/>
                </a:xfrm>
                <a:prstGeom prst="rect">
                  <a:avLst/>
                </a:prstGeom>
                <a:solidFill>
                  <a:srgbClr val="C4D154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232" name="Rectangle 2824"/>
                <p:cNvSpPr>
                  <a:spLocks noChangeArrowheads="1"/>
                </p:cNvSpPr>
                <p:nvPr/>
              </p:nvSpPr>
              <p:spPr bwMode="auto">
                <a:xfrm>
                  <a:off x="4472" y="2244"/>
                  <a:ext cx="520" cy="2"/>
                </a:xfrm>
                <a:prstGeom prst="rect">
                  <a:avLst/>
                </a:prstGeom>
                <a:solidFill>
                  <a:srgbClr val="C4D151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233" name="Rectangle 2825"/>
                <p:cNvSpPr>
                  <a:spLocks noChangeArrowheads="1"/>
                </p:cNvSpPr>
                <p:nvPr/>
              </p:nvSpPr>
              <p:spPr bwMode="auto">
                <a:xfrm>
                  <a:off x="4472" y="2246"/>
                  <a:ext cx="520" cy="4"/>
                </a:xfrm>
                <a:prstGeom prst="rect">
                  <a:avLst/>
                </a:prstGeom>
                <a:solidFill>
                  <a:srgbClr val="C4D04D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234" name="Rectangle 2826"/>
                <p:cNvSpPr>
                  <a:spLocks noChangeArrowheads="1"/>
                </p:cNvSpPr>
                <p:nvPr/>
              </p:nvSpPr>
              <p:spPr bwMode="auto">
                <a:xfrm>
                  <a:off x="4472" y="2250"/>
                  <a:ext cx="520" cy="2"/>
                </a:xfrm>
                <a:prstGeom prst="rect">
                  <a:avLst/>
                </a:prstGeom>
                <a:solidFill>
                  <a:srgbClr val="C4D04B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235" name="Rectangle 2827"/>
                <p:cNvSpPr>
                  <a:spLocks noChangeArrowheads="1"/>
                </p:cNvSpPr>
                <p:nvPr/>
              </p:nvSpPr>
              <p:spPr bwMode="auto">
                <a:xfrm>
                  <a:off x="4472" y="2252"/>
                  <a:ext cx="520" cy="3"/>
                </a:xfrm>
                <a:prstGeom prst="rect">
                  <a:avLst/>
                </a:prstGeom>
                <a:solidFill>
                  <a:srgbClr val="C4D04A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236" name="Rectangle 2828"/>
                <p:cNvSpPr>
                  <a:spLocks noChangeArrowheads="1"/>
                </p:cNvSpPr>
                <p:nvPr/>
              </p:nvSpPr>
              <p:spPr bwMode="auto">
                <a:xfrm>
                  <a:off x="4472" y="2255"/>
                  <a:ext cx="520" cy="3"/>
                </a:xfrm>
                <a:prstGeom prst="rect">
                  <a:avLst/>
                </a:prstGeom>
                <a:solidFill>
                  <a:srgbClr val="C4D04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237" name="Rectangle 2829"/>
                <p:cNvSpPr>
                  <a:spLocks noChangeArrowheads="1"/>
                </p:cNvSpPr>
                <p:nvPr/>
              </p:nvSpPr>
              <p:spPr bwMode="auto">
                <a:xfrm>
                  <a:off x="4472" y="2258"/>
                  <a:ext cx="520" cy="3"/>
                </a:xfrm>
                <a:prstGeom prst="rect">
                  <a:avLst/>
                </a:prstGeom>
                <a:solidFill>
                  <a:srgbClr val="C4CF43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238" name="Rectangle 2830"/>
                <p:cNvSpPr>
                  <a:spLocks noChangeArrowheads="1"/>
                </p:cNvSpPr>
                <p:nvPr/>
              </p:nvSpPr>
              <p:spPr bwMode="auto">
                <a:xfrm>
                  <a:off x="4472" y="2261"/>
                  <a:ext cx="520" cy="2"/>
                </a:xfrm>
                <a:prstGeom prst="rect">
                  <a:avLst/>
                </a:prstGeom>
                <a:solidFill>
                  <a:srgbClr val="C4CF42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239" name="Rectangle 2831"/>
                <p:cNvSpPr>
                  <a:spLocks noChangeArrowheads="1"/>
                </p:cNvSpPr>
                <p:nvPr/>
              </p:nvSpPr>
              <p:spPr bwMode="auto">
                <a:xfrm>
                  <a:off x="4472" y="2263"/>
                  <a:ext cx="520" cy="4"/>
                </a:xfrm>
                <a:prstGeom prst="rect">
                  <a:avLst/>
                </a:prstGeom>
                <a:solidFill>
                  <a:srgbClr val="C4CF3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240" name="Rectangle 2832"/>
                <p:cNvSpPr>
                  <a:spLocks noChangeArrowheads="1"/>
                </p:cNvSpPr>
                <p:nvPr/>
              </p:nvSpPr>
              <p:spPr bwMode="auto">
                <a:xfrm>
                  <a:off x="4472" y="2267"/>
                  <a:ext cx="520" cy="2"/>
                </a:xfrm>
                <a:prstGeom prst="rect">
                  <a:avLst/>
                </a:prstGeom>
                <a:solidFill>
                  <a:srgbClr val="C4CF3D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241" name="Rectangle 2833"/>
                <p:cNvSpPr>
                  <a:spLocks noChangeArrowheads="1"/>
                </p:cNvSpPr>
                <p:nvPr/>
              </p:nvSpPr>
              <p:spPr bwMode="auto">
                <a:xfrm>
                  <a:off x="4472" y="2269"/>
                  <a:ext cx="520" cy="4"/>
                </a:xfrm>
                <a:prstGeom prst="rect">
                  <a:avLst/>
                </a:prstGeom>
                <a:solidFill>
                  <a:srgbClr val="C4CE39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242" name="Rectangle 2834"/>
                <p:cNvSpPr>
                  <a:spLocks noChangeArrowheads="1"/>
                </p:cNvSpPr>
                <p:nvPr/>
              </p:nvSpPr>
              <p:spPr bwMode="auto">
                <a:xfrm>
                  <a:off x="4472" y="2273"/>
                  <a:ext cx="520" cy="2"/>
                </a:xfrm>
                <a:prstGeom prst="rect">
                  <a:avLst/>
                </a:prstGeom>
                <a:solidFill>
                  <a:srgbClr val="C4CE36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243" name="Rectangle 2835"/>
                <p:cNvSpPr>
                  <a:spLocks noChangeArrowheads="1"/>
                </p:cNvSpPr>
                <p:nvPr/>
              </p:nvSpPr>
              <p:spPr bwMode="auto">
                <a:xfrm>
                  <a:off x="4472" y="2275"/>
                  <a:ext cx="520" cy="3"/>
                </a:xfrm>
                <a:prstGeom prst="rect">
                  <a:avLst/>
                </a:prstGeom>
                <a:solidFill>
                  <a:srgbClr val="C4CE35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244" name="Rectangle 2836"/>
                <p:cNvSpPr>
                  <a:spLocks noChangeArrowheads="1"/>
                </p:cNvSpPr>
                <p:nvPr/>
              </p:nvSpPr>
              <p:spPr bwMode="auto">
                <a:xfrm>
                  <a:off x="4472" y="2278"/>
                  <a:ext cx="520" cy="3"/>
                </a:xfrm>
                <a:prstGeom prst="rect">
                  <a:avLst/>
                </a:prstGeom>
                <a:solidFill>
                  <a:srgbClr val="C4CE33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245" name="Rectangle 2837"/>
                <p:cNvSpPr>
                  <a:spLocks noChangeArrowheads="1"/>
                </p:cNvSpPr>
                <p:nvPr/>
              </p:nvSpPr>
              <p:spPr bwMode="auto">
                <a:xfrm>
                  <a:off x="4472" y="2281"/>
                  <a:ext cx="520" cy="3"/>
                </a:xfrm>
                <a:prstGeom prst="rect">
                  <a:avLst/>
                </a:prstGeom>
                <a:solidFill>
                  <a:srgbClr val="C4CE2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246" name="Rectangle 2838"/>
                <p:cNvSpPr>
                  <a:spLocks noChangeArrowheads="1"/>
                </p:cNvSpPr>
                <p:nvPr/>
              </p:nvSpPr>
              <p:spPr bwMode="auto">
                <a:xfrm>
                  <a:off x="4472" y="2284"/>
                  <a:ext cx="520" cy="2"/>
                </a:xfrm>
                <a:prstGeom prst="rect">
                  <a:avLst/>
                </a:prstGeom>
                <a:solidFill>
                  <a:srgbClr val="C4CE2E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247" name="Rectangle 2839"/>
                <p:cNvSpPr>
                  <a:spLocks noChangeArrowheads="1"/>
                </p:cNvSpPr>
                <p:nvPr/>
              </p:nvSpPr>
              <p:spPr bwMode="auto">
                <a:xfrm>
                  <a:off x="4472" y="2286"/>
                  <a:ext cx="520" cy="4"/>
                </a:xfrm>
                <a:prstGeom prst="rect">
                  <a:avLst/>
                </a:prstGeom>
                <a:solidFill>
                  <a:srgbClr val="C4CE2B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248" name="Rectangle 2840"/>
                <p:cNvSpPr>
                  <a:spLocks noChangeArrowheads="1"/>
                </p:cNvSpPr>
                <p:nvPr/>
              </p:nvSpPr>
              <p:spPr bwMode="auto">
                <a:xfrm>
                  <a:off x="4472" y="2290"/>
                  <a:ext cx="520" cy="2"/>
                </a:xfrm>
                <a:prstGeom prst="rect">
                  <a:avLst/>
                </a:prstGeom>
                <a:solidFill>
                  <a:srgbClr val="C4CE28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249" name="Rectangle 2841"/>
                <p:cNvSpPr>
                  <a:spLocks noChangeArrowheads="1"/>
                </p:cNvSpPr>
                <p:nvPr/>
              </p:nvSpPr>
              <p:spPr bwMode="auto">
                <a:xfrm>
                  <a:off x="4472" y="2292"/>
                  <a:ext cx="520" cy="4"/>
                </a:xfrm>
                <a:prstGeom prst="rect">
                  <a:avLst/>
                </a:prstGeom>
                <a:solidFill>
                  <a:srgbClr val="C4CD25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250" name="Rectangle 2842"/>
                <p:cNvSpPr>
                  <a:spLocks noChangeArrowheads="1"/>
                </p:cNvSpPr>
                <p:nvPr/>
              </p:nvSpPr>
              <p:spPr bwMode="auto">
                <a:xfrm>
                  <a:off x="4472" y="2296"/>
                  <a:ext cx="520" cy="2"/>
                </a:xfrm>
                <a:prstGeom prst="rect">
                  <a:avLst/>
                </a:prstGeom>
                <a:solidFill>
                  <a:srgbClr val="C4CD22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251" name="Rectangle 2843"/>
                <p:cNvSpPr>
                  <a:spLocks noChangeArrowheads="1"/>
                </p:cNvSpPr>
                <p:nvPr/>
              </p:nvSpPr>
              <p:spPr bwMode="auto">
                <a:xfrm>
                  <a:off x="4472" y="2298"/>
                  <a:ext cx="520" cy="3"/>
                </a:xfrm>
                <a:prstGeom prst="rect">
                  <a:avLst/>
                </a:prstGeom>
                <a:solidFill>
                  <a:srgbClr val="C4CD21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252" name="Rectangle 2844"/>
                <p:cNvSpPr>
                  <a:spLocks noChangeArrowheads="1"/>
                </p:cNvSpPr>
                <p:nvPr/>
              </p:nvSpPr>
              <p:spPr bwMode="auto">
                <a:xfrm>
                  <a:off x="4472" y="2301"/>
                  <a:ext cx="520" cy="3"/>
                </a:xfrm>
                <a:prstGeom prst="rect">
                  <a:avLst/>
                </a:prstGeom>
                <a:solidFill>
                  <a:srgbClr val="C4CD1E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253" name="Rectangle 2845"/>
                <p:cNvSpPr>
                  <a:spLocks noChangeArrowheads="1"/>
                </p:cNvSpPr>
                <p:nvPr/>
              </p:nvSpPr>
              <p:spPr bwMode="auto">
                <a:xfrm>
                  <a:off x="4472" y="2304"/>
                  <a:ext cx="520" cy="3"/>
                </a:xfrm>
                <a:prstGeom prst="rect">
                  <a:avLst/>
                </a:prstGeom>
                <a:solidFill>
                  <a:srgbClr val="C4CD19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254" name="Rectangle 2846"/>
                <p:cNvSpPr>
                  <a:spLocks noChangeArrowheads="1"/>
                </p:cNvSpPr>
                <p:nvPr/>
              </p:nvSpPr>
              <p:spPr bwMode="auto">
                <a:xfrm>
                  <a:off x="4472" y="2307"/>
                  <a:ext cx="520" cy="2"/>
                </a:xfrm>
                <a:prstGeom prst="rect">
                  <a:avLst/>
                </a:prstGeom>
                <a:solidFill>
                  <a:srgbClr val="C4CD18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255" name="Rectangle 2847"/>
                <p:cNvSpPr>
                  <a:spLocks noChangeArrowheads="1"/>
                </p:cNvSpPr>
                <p:nvPr/>
              </p:nvSpPr>
              <p:spPr bwMode="auto">
                <a:xfrm>
                  <a:off x="4472" y="2309"/>
                  <a:ext cx="520" cy="4"/>
                </a:xfrm>
                <a:prstGeom prst="rect">
                  <a:avLst/>
                </a:prstGeom>
                <a:solidFill>
                  <a:srgbClr val="C4CD15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256" name="Rectangle 2848"/>
                <p:cNvSpPr>
                  <a:spLocks noChangeArrowheads="1"/>
                </p:cNvSpPr>
                <p:nvPr/>
              </p:nvSpPr>
              <p:spPr bwMode="auto">
                <a:xfrm>
                  <a:off x="4472" y="2313"/>
                  <a:ext cx="520" cy="2"/>
                </a:xfrm>
                <a:prstGeom prst="rect">
                  <a:avLst/>
                </a:prstGeom>
                <a:solidFill>
                  <a:srgbClr val="C4CD11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257" name="Rectangle 2849"/>
                <p:cNvSpPr>
                  <a:spLocks noChangeArrowheads="1"/>
                </p:cNvSpPr>
                <p:nvPr/>
              </p:nvSpPr>
              <p:spPr bwMode="auto">
                <a:xfrm>
                  <a:off x="4472" y="2315"/>
                  <a:ext cx="520" cy="4"/>
                </a:xfrm>
                <a:prstGeom prst="rect">
                  <a:avLst/>
                </a:prstGeom>
                <a:solidFill>
                  <a:srgbClr val="C4CD0A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258" name="Rectangle 2850"/>
                <p:cNvSpPr>
                  <a:spLocks noChangeArrowheads="1"/>
                </p:cNvSpPr>
                <p:nvPr/>
              </p:nvSpPr>
              <p:spPr bwMode="auto">
                <a:xfrm>
                  <a:off x="4472" y="2319"/>
                  <a:ext cx="520" cy="2"/>
                </a:xfrm>
                <a:prstGeom prst="rect">
                  <a:avLst/>
                </a:prstGeom>
                <a:solidFill>
                  <a:srgbClr val="C5CD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</p:grpSp>
          <p:sp>
            <p:nvSpPr>
              <p:cNvPr id="20259" name="Rectangle 2851"/>
              <p:cNvSpPr>
                <a:spLocks noChangeArrowheads="1"/>
              </p:cNvSpPr>
              <p:nvPr/>
            </p:nvSpPr>
            <p:spPr bwMode="auto">
              <a:xfrm>
                <a:off x="4472" y="1954"/>
                <a:ext cx="521" cy="368"/>
              </a:xfrm>
              <a:prstGeom prst="rect">
                <a:avLst/>
              </a:prstGeom>
              <a:noFill/>
              <a:ln w="26988">
                <a:solidFill>
                  <a:srgbClr val="3333CC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20260" name="Rectangle 2852"/>
            <p:cNvSpPr>
              <a:spLocks noChangeArrowheads="1"/>
            </p:cNvSpPr>
            <p:nvPr/>
          </p:nvSpPr>
          <p:spPr bwMode="auto">
            <a:xfrm>
              <a:off x="5012" y="1869"/>
              <a:ext cx="587" cy="223"/>
            </a:xfrm>
            <a:prstGeom prst="rect">
              <a:avLst/>
            </a:prstGeom>
            <a:solidFill>
              <a:srgbClr val="CC0000"/>
            </a:solidFill>
            <a:ln w="27051">
              <a:solidFill>
                <a:srgbClr val="3333CC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261" name="Rectangle 2853"/>
            <p:cNvSpPr>
              <a:spLocks noChangeArrowheads="1"/>
            </p:cNvSpPr>
            <p:nvPr/>
          </p:nvSpPr>
          <p:spPr bwMode="auto">
            <a:xfrm>
              <a:off x="5106" y="1900"/>
              <a:ext cx="40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800" b="1">
                  <a:solidFill>
                    <a:schemeClr val="bg1"/>
                  </a:solidFill>
                  <a:latin typeface="Verdana" pitchFamily="34" charset="0"/>
                </a:rPr>
                <a:t>RISK</a:t>
              </a:r>
            </a:p>
          </p:txBody>
        </p:sp>
        <p:grpSp>
          <p:nvGrpSpPr>
            <p:cNvPr id="9" name="Group 2854"/>
            <p:cNvGrpSpPr>
              <a:grpSpLocks/>
            </p:cNvGrpSpPr>
            <p:nvPr/>
          </p:nvGrpSpPr>
          <p:grpSpPr bwMode="auto">
            <a:xfrm>
              <a:off x="5078" y="1447"/>
              <a:ext cx="439" cy="372"/>
              <a:chOff x="2544" y="2496"/>
              <a:chExt cx="912" cy="624"/>
            </a:xfrm>
          </p:grpSpPr>
          <p:sp>
            <p:nvSpPr>
              <p:cNvPr id="20263" name="Line 2855"/>
              <p:cNvSpPr>
                <a:spLocks noChangeShapeType="1"/>
              </p:cNvSpPr>
              <p:nvPr/>
            </p:nvSpPr>
            <p:spPr bwMode="auto">
              <a:xfrm>
                <a:off x="2688" y="2496"/>
                <a:ext cx="0" cy="624"/>
              </a:xfrm>
              <a:prstGeom prst="line">
                <a:avLst/>
              </a:prstGeom>
              <a:noFill/>
              <a:ln w="3175">
                <a:solidFill>
                  <a:schemeClr val="tx2"/>
                </a:solidFill>
                <a:round/>
                <a:headEnd type="triangle" w="med" len="med"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20264" name="Line 2856"/>
              <p:cNvSpPr>
                <a:spLocks noChangeShapeType="1"/>
              </p:cNvSpPr>
              <p:nvPr/>
            </p:nvSpPr>
            <p:spPr bwMode="auto">
              <a:xfrm>
                <a:off x="2544" y="3072"/>
                <a:ext cx="864" cy="0"/>
              </a:xfrm>
              <a:prstGeom prst="line">
                <a:avLst/>
              </a:prstGeom>
              <a:noFill/>
              <a:ln w="3175">
                <a:solidFill>
                  <a:schemeClr val="tx2"/>
                </a:solidFill>
                <a:round/>
                <a:headEnd/>
                <a:tailEnd type="triangle" w="med" len="med"/>
              </a:ln>
              <a:effectLst/>
            </p:spPr>
            <p:txBody>
              <a:bodyPr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20265" name="Freeform 2857"/>
              <p:cNvSpPr>
                <a:spLocks/>
              </p:cNvSpPr>
              <p:nvPr/>
            </p:nvSpPr>
            <p:spPr bwMode="auto">
              <a:xfrm>
                <a:off x="2640" y="2496"/>
                <a:ext cx="672" cy="576"/>
              </a:xfrm>
              <a:custGeom>
                <a:avLst/>
                <a:gdLst/>
                <a:ahLst/>
                <a:cxnLst>
                  <a:cxn ang="0">
                    <a:pos x="0" y="576"/>
                  </a:cxn>
                  <a:cxn ang="0">
                    <a:pos x="144" y="528"/>
                  </a:cxn>
                  <a:cxn ang="0">
                    <a:pos x="288" y="336"/>
                  </a:cxn>
                  <a:cxn ang="0">
                    <a:pos x="384" y="144"/>
                  </a:cxn>
                  <a:cxn ang="0">
                    <a:pos x="480" y="48"/>
                  </a:cxn>
                  <a:cxn ang="0">
                    <a:pos x="624" y="0"/>
                  </a:cxn>
                </a:cxnLst>
                <a:rect l="0" t="0" r="r" b="b"/>
                <a:pathLst>
                  <a:path w="624" h="576">
                    <a:moveTo>
                      <a:pt x="0" y="576"/>
                    </a:moveTo>
                    <a:cubicBezTo>
                      <a:pt x="48" y="572"/>
                      <a:pt x="96" y="568"/>
                      <a:pt x="144" y="528"/>
                    </a:cubicBezTo>
                    <a:cubicBezTo>
                      <a:pt x="192" y="488"/>
                      <a:pt x="248" y="400"/>
                      <a:pt x="288" y="336"/>
                    </a:cubicBezTo>
                    <a:cubicBezTo>
                      <a:pt x="328" y="272"/>
                      <a:pt x="352" y="192"/>
                      <a:pt x="384" y="144"/>
                    </a:cubicBezTo>
                    <a:cubicBezTo>
                      <a:pt x="416" y="96"/>
                      <a:pt x="440" y="72"/>
                      <a:pt x="480" y="48"/>
                    </a:cubicBezTo>
                    <a:cubicBezTo>
                      <a:pt x="520" y="24"/>
                      <a:pt x="600" y="8"/>
                      <a:pt x="624" y="0"/>
                    </a:cubicBezTo>
                  </a:path>
                </a:pathLst>
              </a:custGeom>
              <a:noFill/>
              <a:ln w="3175" cap="flat" cmpd="sng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20266" name="Freeform 2858"/>
              <p:cNvSpPr>
                <a:spLocks/>
              </p:cNvSpPr>
              <p:nvPr/>
            </p:nvSpPr>
            <p:spPr bwMode="auto">
              <a:xfrm>
                <a:off x="2688" y="2640"/>
                <a:ext cx="768" cy="432"/>
              </a:xfrm>
              <a:custGeom>
                <a:avLst/>
                <a:gdLst/>
                <a:ahLst/>
                <a:cxnLst>
                  <a:cxn ang="0">
                    <a:pos x="0" y="576"/>
                  </a:cxn>
                  <a:cxn ang="0">
                    <a:pos x="144" y="528"/>
                  </a:cxn>
                  <a:cxn ang="0">
                    <a:pos x="288" y="336"/>
                  </a:cxn>
                  <a:cxn ang="0">
                    <a:pos x="384" y="144"/>
                  </a:cxn>
                  <a:cxn ang="0">
                    <a:pos x="480" y="48"/>
                  </a:cxn>
                  <a:cxn ang="0">
                    <a:pos x="624" y="0"/>
                  </a:cxn>
                </a:cxnLst>
                <a:rect l="0" t="0" r="r" b="b"/>
                <a:pathLst>
                  <a:path w="624" h="576">
                    <a:moveTo>
                      <a:pt x="0" y="576"/>
                    </a:moveTo>
                    <a:cubicBezTo>
                      <a:pt x="48" y="572"/>
                      <a:pt x="96" y="568"/>
                      <a:pt x="144" y="528"/>
                    </a:cubicBezTo>
                    <a:cubicBezTo>
                      <a:pt x="192" y="488"/>
                      <a:pt x="248" y="400"/>
                      <a:pt x="288" y="336"/>
                    </a:cubicBezTo>
                    <a:cubicBezTo>
                      <a:pt x="328" y="272"/>
                      <a:pt x="352" y="192"/>
                      <a:pt x="384" y="144"/>
                    </a:cubicBezTo>
                    <a:cubicBezTo>
                      <a:pt x="416" y="96"/>
                      <a:pt x="440" y="72"/>
                      <a:pt x="480" y="48"/>
                    </a:cubicBezTo>
                    <a:cubicBezTo>
                      <a:pt x="520" y="24"/>
                      <a:pt x="600" y="8"/>
                      <a:pt x="624" y="0"/>
                    </a:cubicBezTo>
                  </a:path>
                </a:pathLst>
              </a:custGeom>
              <a:noFill/>
              <a:ln w="3175" cap="flat" cmpd="sng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spAutoFit/>
              </a:bodyPr>
              <a:lstStyle/>
              <a:p>
                <a:endParaRPr lang="fr-FR"/>
              </a:p>
            </p:txBody>
          </p:sp>
        </p:grpSp>
      </p:grpSp>
      <p:sp>
        <p:nvSpPr>
          <p:cNvPr id="20267" name="Line 2859"/>
          <p:cNvSpPr>
            <a:spLocks noChangeShapeType="1"/>
          </p:cNvSpPr>
          <p:nvPr/>
        </p:nvSpPr>
        <p:spPr bwMode="auto">
          <a:xfrm>
            <a:off x="7379842" y="2349029"/>
            <a:ext cx="360362" cy="0"/>
          </a:xfrm>
          <a:prstGeom prst="line">
            <a:avLst/>
          </a:prstGeom>
          <a:noFill/>
          <a:ln w="28575">
            <a:solidFill>
              <a:schemeClr val="tx2">
                <a:lumMod val="75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fr-FR"/>
          </a:p>
        </p:txBody>
      </p:sp>
      <p:sp>
        <p:nvSpPr>
          <p:cNvPr id="20268" name="Rectangle 2860"/>
          <p:cNvSpPr>
            <a:spLocks noChangeArrowheads="1"/>
          </p:cNvSpPr>
          <p:nvPr/>
        </p:nvSpPr>
        <p:spPr bwMode="auto">
          <a:xfrm>
            <a:off x="107504" y="1917229"/>
            <a:ext cx="1008063" cy="9366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  <a:latin typeface="Verdana" pitchFamily="34" charset="0"/>
              </a:rPr>
              <a:t>Raw</a:t>
            </a:r>
          </a:p>
          <a:p>
            <a:pPr algn="ctr"/>
            <a:r>
              <a:rPr lang="en-US" sz="1200" b="1" dirty="0" smtClean="0">
                <a:solidFill>
                  <a:schemeClr val="bg1"/>
                </a:solidFill>
                <a:latin typeface="Verdana" pitchFamily="34" charset="0"/>
              </a:rPr>
              <a:t>Materials</a:t>
            </a:r>
            <a:endParaRPr lang="en-US" sz="1200" b="1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20269" name="Rectangle 2861"/>
          <p:cNvSpPr>
            <a:spLocks noChangeArrowheads="1"/>
          </p:cNvSpPr>
          <p:nvPr/>
        </p:nvSpPr>
        <p:spPr bwMode="auto">
          <a:xfrm>
            <a:off x="1763267" y="1917229"/>
            <a:ext cx="936625" cy="93662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 b="1">
                <a:latin typeface="Verdana" pitchFamily="34" charset="0"/>
              </a:rPr>
              <a:t>Transport</a:t>
            </a:r>
          </a:p>
        </p:txBody>
      </p:sp>
      <p:sp>
        <p:nvSpPr>
          <p:cNvPr id="20272" name="Rectangle 2864"/>
          <p:cNvSpPr>
            <a:spLocks noChangeArrowheads="1"/>
          </p:cNvSpPr>
          <p:nvPr/>
        </p:nvSpPr>
        <p:spPr bwMode="auto">
          <a:xfrm>
            <a:off x="5363717" y="1917229"/>
            <a:ext cx="792162" cy="936625"/>
          </a:xfrm>
          <a:prstGeom prst="rect">
            <a:avLst/>
          </a:prstGeom>
          <a:solidFill>
            <a:srgbClr val="6666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 b="1">
                <a:solidFill>
                  <a:schemeClr val="bg1"/>
                </a:solidFill>
                <a:latin typeface="Verdana" pitchFamily="34" charset="0"/>
              </a:rPr>
              <a:t>Retail</a:t>
            </a:r>
          </a:p>
        </p:txBody>
      </p:sp>
      <p:sp>
        <p:nvSpPr>
          <p:cNvPr id="20273" name="Rectangle 2865"/>
          <p:cNvSpPr>
            <a:spLocks noChangeArrowheads="1"/>
          </p:cNvSpPr>
          <p:nvPr/>
        </p:nvSpPr>
        <p:spPr bwMode="auto">
          <a:xfrm>
            <a:off x="6443217" y="1917229"/>
            <a:ext cx="936625" cy="936625"/>
          </a:xfrm>
          <a:prstGeom prst="rect">
            <a:avLst/>
          </a:prstGeom>
          <a:solidFill>
            <a:srgbClr val="CC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 b="1">
                <a:solidFill>
                  <a:schemeClr val="bg1"/>
                </a:solidFill>
                <a:latin typeface="Verdana" pitchFamily="34" charset="0"/>
              </a:rPr>
              <a:t>Consumer</a:t>
            </a:r>
          </a:p>
        </p:txBody>
      </p:sp>
      <p:cxnSp>
        <p:nvCxnSpPr>
          <p:cNvPr id="20274" name="AutoShape 2866"/>
          <p:cNvCxnSpPr>
            <a:cxnSpLocks noChangeShapeType="1"/>
          </p:cNvCxnSpPr>
          <p:nvPr/>
        </p:nvCxnSpPr>
        <p:spPr bwMode="auto">
          <a:xfrm>
            <a:off x="5025579" y="2420467"/>
            <a:ext cx="338138" cy="0"/>
          </a:xfrm>
          <a:prstGeom prst="straightConnector1">
            <a:avLst/>
          </a:prstGeom>
          <a:noFill/>
          <a:ln w="28575">
            <a:solidFill>
              <a:schemeClr val="tx2">
                <a:lumMod val="75000"/>
              </a:schemeClr>
            </a:solidFill>
            <a:round/>
            <a:headEnd/>
            <a:tailEnd type="triangle" w="med" len="med"/>
          </a:ln>
          <a:effectLst/>
        </p:spPr>
      </p:cxnSp>
      <p:sp>
        <p:nvSpPr>
          <p:cNvPr id="20271" name="Rectangle 2863"/>
          <p:cNvSpPr>
            <a:spLocks noChangeArrowheads="1"/>
          </p:cNvSpPr>
          <p:nvPr/>
        </p:nvSpPr>
        <p:spPr bwMode="auto">
          <a:xfrm>
            <a:off x="4211192" y="1917229"/>
            <a:ext cx="936625" cy="93662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 b="1">
                <a:latin typeface="Verdana" pitchFamily="34" charset="0"/>
              </a:rPr>
              <a:t>Transport</a:t>
            </a:r>
          </a:p>
        </p:txBody>
      </p:sp>
      <p:cxnSp>
        <p:nvCxnSpPr>
          <p:cNvPr id="20275" name="AutoShape 2867"/>
          <p:cNvCxnSpPr>
            <a:cxnSpLocks noChangeShapeType="1"/>
          </p:cNvCxnSpPr>
          <p:nvPr/>
        </p:nvCxnSpPr>
        <p:spPr bwMode="auto">
          <a:xfrm>
            <a:off x="3923854" y="2420467"/>
            <a:ext cx="338138" cy="0"/>
          </a:xfrm>
          <a:prstGeom prst="straightConnector1">
            <a:avLst/>
          </a:prstGeom>
          <a:noFill/>
          <a:ln w="28575">
            <a:solidFill>
              <a:schemeClr val="tx2">
                <a:lumMod val="75000"/>
              </a:schemeClr>
            </a:solidFill>
            <a:round/>
            <a:headEnd/>
            <a:tailEnd type="triangle" w="med" len="med"/>
          </a:ln>
          <a:effectLst/>
        </p:spPr>
      </p:cxnSp>
      <p:sp>
        <p:nvSpPr>
          <p:cNvPr id="20270" name="Rectangle 2862"/>
          <p:cNvSpPr>
            <a:spLocks noChangeArrowheads="1"/>
          </p:cNvSpPr>
          <p:nvPr/>
        </p:nvSpPr>
        <p:spPr bwMode="auto">
          <a:xfrm>
            <a:off x="2987229" y="1917229"/>
            <a:ext cx="1081088" cy="936625"/>
          </a:xfrm>
          <a:prstGeom prst="rect">
            <a:avLst/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200" b="1">
                <a:latin typeface="Verdana" pitchFamily="34" charset="0"/>
              </a:rPr>
              <a:t>Process/ Food packaging</a:t>
            </a:r>
          </a:p>
        </p:txBody>
      </p:sp>
      <p:grpSp>
        <p:nvGrpSpPr>
          <p:cNvPr id="10" name="Group 3"/>
          <p:cNvGrpSpPr>
            <a:grpSpLocks/>
          </p:cNvGrpSpPr>
          <p:nvPr/>
        </p:nvGrpSpPr>
        <p:grpSpPr bwMode="auto">
          <a:xfrm>
            <a:off x="2212514" y="2852267"/>
            <a:ext cx="3440103" cy="1827213"/>
            <a:chOff x="2398" y="2052"/>
            <a:chExt cx="3022" cy="1151"/>
          </a:xfrm>
        </p:grpSpPr>
        <p:sp>
          <p:nvSpPr>
            <p:cNvPr id="178" name="Rectangle 4"/>
            <p:cNvSpPr>
              <a:spLocks noChangeArrowheads="1"/>
            </p:cNvSpPr>
            <p:nvPr/>
          </p:nvSpPr>
          <p:spPr bwMode="auto">
            <a:xfrm>
              <a:off x="3787" y="2523"/>
              <a:ext cx="1633" cy="680"/>
            </a:xfrm>
            <a:prstGeom prst="rect">
              <a:avLst/>
            </a:prstGeom>
            <a:solidFill>
              <a:srgbClr val="F3F5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600" b="1" dirty="0" smtClean="0">
                  <a:solidFill>
                    <a:srgbClr val="1B35F5"/>
                  </a:solidFill>
                  <a:latin typeface="Verdana" pitchFamily="34" charset="0"/>
                </a:rPr>
                <a:t>Thermal transfer models</a:t>
              </a:r>
            </a:p>
          </p:txBody>
        </p:sp>
        <p:cxnSp>
          <p:nvCxnSpPr>
            <p:cNvPr id="179" name="AutoShape 5"/>
            <p:cNvCxnSpPr>
              <a:cxnSpLocks noChangeShapeType="1"/>
              <a:stCxn id="178" idx="0"/>
            </p:cNvCxnSpPr>
            <p:nvPr/>
          </p:nvCxnSpPr>
          <p:spPr bwMode="auto">
            <a:xfrm flipH="1" flipV="1">
              <a:off x="2398" y="2052"/>
              <a:ext cx="2206" cy="47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/>
            </a:ln>
            <a:effectLst/>
          </p:spPr>
        </p:cxnSp>
        <p:cxnSp>
          <p:nvCxnSpPr>
            <p:cNvPr id="180" name="AutoShape 6"/>
            <p:cNvCxnSpPr>
              <a:cxnSpLocks noChangeShapeType="1"/>
              <a:stCxn id="178" idx="0"/>
            </p:cNvCxnSpPr>
            <p:nvPr/>
          </p:nvCxnSpPr>
          <p:spPr bwMode="auto">
            <a:xfrm flipH="1" flipV="1">
              <a:off x="3087" y="2072"/>
              <a:ext cx="1517" cy="45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/>
            </a:ln>
            <a:effectLst/>
          </p:spPr>
        </p:cxnSp>
        <p:cxnSp>
          <p:nvCxnSpPr>
            <p:cNvPr id="181" name="AutoShape 7"/>
            <p:cNvCxnSpPr>
              <a:cxnSpLocks noChangeShapeType="1"/>
              <a:stCxn id="178" idx="0"/>
            </p:cNvCxnSpPr>
            <p:nvPr/>
          </p:nvCxnSpPr>
          <p:spPr bwMode="auto">
            <a:xfrm flipH="1" flipV="1">
              <a:off x="3751" y="2072"/>
              <a:ext cx="853" cy="45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/>
            </a:ln>
            <a:effectLst/>
          </p:spPr>
        </p:cxnSp>
        <p:cxnSp>
          <p:nvCxnSpPr>
            <p:cNvPr id="182" name="AutoShape 8"/>
            <p:cNvCxnSpPr>
              <a:cxnSpLocks noChangeShapeType="1"/>
              <a:stCxn id="178" idx="0"/>
            </p:cNvCxnSpPr>
            <p:nvPr/>
          </p:nvCxnSpPr>
          <p:spPr bwMode="auto">
            <a:xfrm flipH="1" flipV="1">
              <a:off x="4415" y="2072"/>
              <a:ext cx="189" cy="45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/>
            </a:ln>
            <a:effectLst/>
          </p:spPr>
        </p:cxnSp>
      </p:grpSp>
      <p:cxnSp>
        <p:nvCxnSpPr>
          <p:cNvPr id="183" name="AutoShape 8"/>
          <p:cNvCxnSpPr>
            <a:cxnSpLocks noChangeShapeType="1"/>
            <a:stCxn id="178" idx="0"/>
            <a:endCxn id="20272" idx="2"/>
          </p:cNvCxnSpPr>
          <p:nvPr/>
        </p:nvCxnSpPr>
        <p:spPr bwMode="auto">
          <a:xfrm rot="5400000" flipH="1" flipV="1">
            <a:off x="4868412" y="2708594"/>
            <a:ext cx="746126" cy="103664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/>
          </a:ln>
          <a:effectLst/>
        </p:spPr>
      </p:cxnSp>
      <p:cxnSp>
        <p:nvCxnSpPr>
          <p:cNvPr id="187" name="AutoShape 8"/>
          <p:cNvCxnSpPr>
            <a:cxnSpLocks noChangeShapeType="1"/>
            <a:stCxn id="178" idx="0"/>
            <a:endCxn id="20273" idx="2"/>
          </p:cNvCxnSpPr>
          <p:nvPr/>
        </p:nvCxnSpPr>
        <p:spPr bwMode="auto">
          <a:xfrm rot="5400000" flipH="1" flipV="1">
            <a:off x="5444278" y="2132728"/>
            <a:ext cx="746126" cy="218837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Growth Boundary</a:t>
            </a:r>
            <a:br>
              <a:rPr lang="en-US" dirty="0" smtClean="0"/>
            </a:br>
            <a:r>
              <a:rPr lang="en-US" sz="4000" dirty="0" err="1" smtClean="0"/>
              <a:t>Augustin</a:t>
            </a:r>
            <a:r>
              <a:rPr lang="en-US" sz="4000" dirty="0" smtClean="0"/>
              <a:t> et al 2005</a:t>
            </a:r>
            <a:endParaRPr lang="en-US" sz="4000" dirty="0"/>
          </a:p>
        </p:txBody>
      </p:sp>
      <p:sp>
        <p:nvSpPr>
          <p:cNvPr id="284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84673" name="Object 1"/>
          <p:cNvGraphicFramePr>
            <a:graphicFrameLocks noChangeAspect="1"/>
          </p:cNvGraphicFramePr>
          <p:nvPr/>
        </p:nvGraphicFramePr>
        <p:xfrm>
          <a:off x="1214414" y="2000240"/>
          <a:ext cx="6062025" cy="1285884"/>
        </p:xfrm>
        <a:graphic>
          <a:graphicData uri="http://schemas.openxmlformats.org/presentationml/2006/ole">
            <p:oleObj spid="_x0000_s5122" name="Équation" r:id="rId3" imgW="1574800" imgH="330200" progId="Equation.3">
              <p:embed/>
            </p:oleObj>
          </a:graphicData>
        </a:graphic>
      </p:graphicFrame>
      <p:sp>
        <p:nvSpPr>
          <p:cNvPr id="2846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84675" name="Object 3"/>
          <p:cNvGraphicFramePr>
            <a:graphicFrameLocks noChangeAspect="1"/>
          </p:cNvGraphicFramePr>
          <p:nvPr/>
        </p:nvGraphicFramePr>
        <p:xfrm>
          <a:off x="1285852" y="3786190"/>
          <a:ext cx="4876834" cy="1143008"/>
        </p:xfrm>
        <a:graphic>
          <a:graphicData uri="http://schemas.openxmlformats.org/presentationml/2006/ole">
            <p:oleObj spid="_x0000_s5123" name="Équation" r:id="rId4" imgW="1828800" imgH="431800" progId="Equation.3">
              <p:embed/>
            </p:oleObj>
          </a:graphicData>
        </a:graphic>
      </p:graphicFrame>
      <p:sp>
        <p:nvSpPr>
          <p:cNvPr id="14" name="ZoneTexte 13"/>
          <p:cNvSpPr txBox="1"/>
          <p:nvPr/>
        </p:nvSpPr>
        <p:spPr>
          <a:xfrm>
            <a:off x="1714480" y="5429264"/>
            <a:ext cx="63017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 : are environment factors (pH, T, aw…)</a:t>
            </a:r>
          </a:p>
          <a:p>
            <a:r>
              <a:rPr lang="en-US" dirty="0" smtClean="0"/>
              <a:t>C : are inhibitor factors concentration such as organic acids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r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Lag time models</a:t>
            </a:r>
          </a:p>
        </p:txBody>
      </p:sp>
      <p:sp>
        <p:nvSpPr>
          <p:cNvPr id="64516" name="Espace réservé du contenu 7"/>
          <p:cNvSpPr>
            <a:spLocks noGrp="1"/>
          </p:cNvSpPr>
          <p:nvPr>
            <p:ph sz="quarter" idx="15"/>
          </p:nvPr>
        </p:nvSpPr>
        <p:spPr>
          <a:xfrm>
            <a:off x="947737" y="1285860"/>
            <a:ext cx="8196263" cy="5105400"/>
          </a:xfrm>
        </p:spPr>
        <p:txBody>
          <a:bodyPr/>
          <a:lstStyle/>
          <a:p>
            <a:r>
              <a:rPr lang="en-US" sz="2800" dirty="0" smtClean="0"/>
              <a:t> Lag time for a microorganism depend on</a:t>
            </a:r>
          </a:p>
          <a:p>
            <a:pPr marL="457200" lvl="1" indent="0"/>
            <a:r>
              <a:rPr lang="en-US" sz="2800" dirty="0" smtClean="0"/>
              <a:t>Environment parameter</a:t>
            </a:r>
          </a:p>
          <a:p>
            <a:pPr marL="457200" lvl="1" indent="0"/>
            <a:r>
              <a:rPr lang="en-US" sz="2800" dirty="0" smtClean="0"/>
              <a:t>Physiological stage of the microorganism</a:t>
            </a:r>
          </a:p>
          <a:p>
            <a:pPr marL="457200" lvl="1" indent="0"/>
            <a:endParaRPr lang="en-US" sz="2800" dirty="0" smtClean="0"/>
          </a:p>
          <a:p>
            <a:r>
              <a:rPr lang="en-US" sz="2800" dirty="0" smtClean="0"/>
              <a:t>Relative lag time (RLT)</a:t>
            </a:r>
            <a:endParaRPr lang="en-US" sz="2800" i="1" dirty="0" smtClean="0"/>
          </a:p>
          <a:p>
            <a:endParaRPr lang="en-US" sz="2800" i="1" dirty="0" smtClean="0"/>
          </a:p>
          <a:p>
            <a:pPr marL="457200" lvl="1" indent="0"/>
            <a:r>
              <a:rPr lang="en-US" sz="2800" i="1" dirty="0" smtClean="0"/>
              <a:t>RLT=lag time/generation time </a:t>
            </a:r>
          </a:p>
          <a:p>
            <a:pPr marL="457200" lvl="1" indent="0"/>
            <a:r>
              <a:rPr lang="en-US" sz="2800" i="1" dirty="0" smtClean="0"/>
              <a:t>RLT=lag time x Ln2/Growth rate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Population </a:t>
            </a:r>
            <a:r>
              <a:rPr lang="en-US" dirty="0" err="1" smtClean="0"/>
              <a:t>vs</a:t>
            </a:r>
            <a:r>
              <a:rPr lang="en-US" dirty="0" smtClean="0"/>
              <a:t> Cellular lag time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Growth rate </a:t>
            </a:r>
            <a:r>
              <a:rPr lang="en-US" sz="2400" i="1" dirty="0" smtClean="0"/>
              <a:t>of populations and single cells do not differ</a:t>
            </a:r>
          </a:p>
          <a:p>
            <a:r>
              <a:rPr lang="en-US" sz="2400" dirty="0" smtClean="0"/>
              <a:t>Lag time for populations (&gt; 10-100 </a:t>
            </a:r>
            <a:r>
              <a:rPr lang="en-US" sz="2400" dirty="0" err="1" smtClean="0"/>
              <a:t>cfu</a:t>
            </a:r>
            <a:r>
              <a:rPr lang="en-US" sz="2400" dirty="0" smtClean="0"/>
              <a:t>/g) are shorter and less variable than for single cells</a:t>
            </a:r>
          </a:p>
          <a:p>
            <a:r>
              <a:rPr lang="en-US" sz="2400" dirty="0" smtClean="0"/>
              <a:t>Lag time of single cells (corresponding to contamination of some foods) can be predicted from population based data of similar physiological condition</a:t>
            </a:r>
          </a:p>
          <a:p>
            <a:pPr lvl="1"/>
            <a:r>
              <a:rPr lang="en-US" sz="2000" dirty="0" smtClean="0"/>
              <a:t>lag time x </a:t>
            </a:r>
            <a:r>
              <a:rPr lang="en-US" sz="2000" i="1" dirty="0" err="1" smtClean="0"/>
              <a:t>μmax</a:t>
            </a:r>
            <a:r>
              <a:rPr lang="en-US" sz="2000" i="1" dirty="0" smtClean="0"/>
              <a:t> = 3.9 ± 2.5 (single cells)</a:t>
            </a:r>
          </a:p>
          <a:p>
            <a:pPr lvl="1"/>
            <a:r>
              <a:rPr lang="en-US" sz="2000" dirty="0" err="1" smtClean="0"/>
              <a:t>Ln</a:t>
            </a:r>
            <a:r>
              <a:rPr lang="en-US" sz="2000" dirty="0" smtClean="0"/>
              <a:t>(Mean </a:t>
            </a:r>
            <a:r>
              <a:rPr lang="en-US" sz="2000" dirty="0" err="1" smtClean="0"/>
              <a:t>lagpopulation</a:t>
            </a:r>
            <a:r>
              <a:rPr lang="en-US" sz="2000" dirty="0" smtClean="0"/>
              <a:t>) = 0.907 x </a:t>
            </a:r>
            <a:r>
              <a:rPr lang="en-US" sz="2000" dirty="0" err="1" smtClean="0"/>
              <a:t>Ln</a:t>
            </a:r>
            <a:r>
              <a:rPr lang="en-US" sz="2000" dirty="0" smtClean="0"/>
              <a:t>(Mean lag single cell) – 0.311</a:t>
            </a:r>
          </a:p>
          <a:p>
            <a:r>
              <a:rPr lang="en-US" sz="2400" dirty="0" smtClean="0"/>
              <a:t>Single cell lag is about two times the population lag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1800" dirty="0"/>
              <a:t>Distribution of cell lag: osmotic stress (</a:t>
            </a:r>
            <a:r>
              <a:rPr lang="en-US" sz="1800" dirty="0" err="1"/>
              <a:t>NaCl</a:t>
            </a:r>
            <a:r>
              <a:rPr lang="en-US" sz="1800" dirty="0"/>
              <a:t> 25% </a:t>
            </a:r>
            <a:r>
              <a:rPr lang="en-US" sz="1800" dirty="0" err="1"/>
              <a:t>fo</a:t>
            </a:r>
            <a:r>
              <a:rPr lang="en-US" sz="1800" dirty="0"/>
              <a:t> 24 h )</a:t>
            </a:r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3"/>
          </p:nvPr>
        </p:nvSpPr>
        <p:spPr>
          <a:xfrm>
            <a:off x="323528" y="260648"/>
            <a:ext cx="8077200" cy="609600"/>
          </a:xfrm>
        </p:spPr>
        <p:txBody>
          <a:bodyPr/>
          <a:lstStyle/>
          <a:p>
            <a:r>
              <a:rPr lang="en-US" dirty="0" smtClean="0"/>
              <a:t>Cellular lag time variability</a:t>
            </a:r>
            <a:endParaRPr lang="en-US" dirty="0"/>
          </a:p>
        </p:txBody>
      </p:sp>
      <p:pic>
        <p:nvPicPr>
          <p:cNvPr id="66566" name="Picture 4" descr="ocer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193800"/>
            <a:ext cx="6781800" cy="509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2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000" dirty="0"/>
              <a:t>Distribution of cell lag: heat stress (55°C for 4 min)</a:t>
            </a:r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Cellular lag time variability</a:t>
            </a:r>
          </a:p>
          <a:p>
            <a:endParaRPr lang="fr-FR" dirty="0"/>
          </a:p>
        </p:txBody>
      </p:sp>
      <p:pic>
        <p:nvPicPr>
          <p:cNvPr id="67590" name="Picture 3" descr="ocerf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50" y="1333500"/>
            <a:ext cx="6027738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6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6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30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and Validation</a:t>
            </a:r>
            <a:endParaRPr lang="en-US" dirty="0"/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Secondary models can be evaluated by comparing measured and predict values of kinetics parameters</a:t>
            </a:r>
          </a:p>
          <a:p>
            <a:r>
              <a:rPr lang="en-US" sz="2800" dirty="0" smtClean="0"/>
              <a:t>In real world the environment conditions vary during time, the experiment should be deigned to allow the combination of secondary and primary model</a:t>
            </a:r>
          </a:p>
          <a:p>
            <a:pPr lvl="1"/>
            <a:r>
              <a:rPr lang="en-US" sz="2800" dirty="0" smtClean="0"/>
              <a:t>Measurement of  the organism concentrations</a:t>
            </a:r>
          </a:p>
          <a:p>
            <a:pPr lvl="1"/>
            <a:r>
              <a:rPr lang="en-US" sz="2800" dirty="0" smtClean="0"/>
              <a:t>And all the relevant physical and chemical parameters during time</a:t>
            </a:r>
          </a:p>
          <a:p>
            <a:pPr lvl="1"/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dirty="0" smtClean="0"/>
              <a:t>Simplification?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057308" y="1285860"/>
            <a:ext cx="8229600" cy="4937125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The model should take into the account  for the food complexity!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Example  </a:t>
            </a:r>
            <a:r>
              <a:rPr lang="en-US" i="1" dirty="0" smtClean="0"/>
              <a:t>Listeria monocytogenes in smoked fish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US" i="1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US" i="1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US" i="1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US" i="1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US" i="1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US" i="1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US" i="1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US" dirty="0" smtClean="0"/>
          </a:p>
          <a:p>
            <a:pPr marL="274320" indent="-274320" algn="ctr" fontAlgn="auto">
              <a:spcAft>
                <a:spcPts val="0"/>
              </a:spcAft>
              <a:buFont typeface="Wingdings 3"/>
              <a:buNone/>
              <a:defRPr/>
            </a:pPr>
            <a:endParaRPr lang="en-US" dirty="0" smtClean="0"/>
          </a:p>
          <a:p>
            <a:pPr marL="274320" indent="-274320" algn="ctr" fontAlgn="auto">
              <a:spcAft>
                <a:spcPts val="0"/>
              </a:spcAft>
              <a:buFont typeface="Wingdings 3"/>
              <a:buNone/>
              <a:defRPr/>
            </a:pPr>
            <a:endParaRPr lang="en-US" dirty="0" smtClean="0"/>
          </a:p>
          <a:p>
            <a:pPr marL="274320" indent="-274320" algn="ctr" fontAlgn="auto">
              <a:spcAft>
                <a:spcPts val="0"/>
              </a:spcAft>
              <a:buFont typeface="Wingdings 3"/>
              <a:buNone/>
              <a:defRPr/>
            </a:pPr>
            <a:endParaRPr lang="en-US" dirty="0" smtClean="0"/>
          </a:p>
          <a:p>
            <a:pPr marL="274320" indent="-274320" algn="ctr" fontAlgn="auto">
              <a:spcAft>
                <a:spcPts val="0"/>
              </a:spcAft>
              <a:buFont typeface="Wingdings 3"/>
              <a:buNone/>
              <a:defRPr/>
            </a:pPr>
            <a:endParaRPr lang="en-US" dirty="0" smtClean="0"/>
          </a:p>
          <a:p>
            <a:pPr marL="274320" indent="-274320" algn="ctr" fontAlgn="auto">
              <a:spcAft>
                <a:spcPts val="0"/>
              </a:spcAft>
              <a:buFont typeface="Wingdings 3"/>
              <a:buNone/>
              <a:defRPr/>
            </a:pPr>
            <a:endParaRPr lang="en-US" dirty="0" smtClean="0"/>
          </a:p>
          <a:p>
            <a:pPr marL="274320" indent="-274320" algn="ctr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dirty="0" smtClean="0"/>
              <a:t>Ross &amp; </a:t>
            </a:r>
            <a:r>
              <a:rPr lang="en-US" dirty="0" err="1" smtClean="0"/>
              <a:t>Dalgaard</a:t>
            </a:r>
            <a:r>
              <a:rPr lang="en-US" dirty="0" smtClean="0"/>
              <a:t> 2004, </a:t>
            </a:r>
            <a:r>
              <a:rPr lang="en-US" dirty="0" err="1" smtClean="0"/>
              <a:t>Mejlholm</a:t>
            </a:r>
            <a:r>
              <a:rPr lang="en-US" dirty="0" smtClean="0"/>
              <a:t> &amp; </a:t>
            </a:r>
            <a:r>
              <a:rPr lang="en-US" dirty="0" err="1" smtClean="0"/>
              <a:t>Dalgaard</a:t>
            </a:r>
            <a:r>
              <a:rPr lang="en-US" dirty="0" smtClean="0"/>
              <a:t> 2007</a:t>
            </a:r>
            <a:endParaRPr lang="en-US" i="1" dirty="0" smtClean="0"/>
          </a:p>
        </p:txBody>
      </p:sp>
      <p:pic>
        <p:nvPicPr>
          <p:cNvPr id="3994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988840"/>
            <a:ext cx="5610378" cy="366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Microbial growth modeling</a:t>
            </a:r>
            <a:endParaRPr lang="en-US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sz="quarter" idx="1"/>
          </p:nvPr>
        </p:nvGraphicFramePr>
        <p:xfrm>
          <a:off x="2357422" y="1071546"/>
          <a:ext cx="4500594" cy="1428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7892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643042" y="2593995"/>
            <a:ext cx="5618162" cy="369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Connecteur droit avec flèche 9"/>
          <p:cNvCxnSpPr/>
          <p:nvPr/>
        </p:nvCxnSpPr>
        <p:spPr>
          <a:xfrm>
            <a:off x="2428875" y="3665538"/>
            <a:ext cx="1428750" cy="158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7894" name="ZoneTexte 11"/>
          <p:cNvSpPr txBox="1">
            <a:spLocks noChangeArrowheads="1"/>
          </p:cNvSpPr>
          <p:nvPr/>
        </p:nvSpPr>
        <p:spPr bwMode="auto">
          <a:xfrm>
            <a:off x="2643188" y="3736975"/>
            <a:ext cx="61587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100" smtClean="0">
                <a:latin typeface="Gill Sans MT" pitchFamily="34" charset="0"/>
              </a:rPr>
              <a:t>Shelflife</a:t>
            </a:r>
            <a:endParaRPr lang="en-US" sz="1100">
              <a:latin typeface="Gill Sans MT" pitchFamily="34" charset="0"/>
            </a:endParaRPr>
          </a:p>
        </p:txBody>
      </p:sp>
      <p:sp>
        <p:nvSpPr>
          <p:cNvPr id="37895" name="ZoneTexte 12"/>
          <p:cNvSpPr txBox="1">
            <a:spLocks noChangeArrowheads="1"/>
          </p:cNvSpPr>
          <p:nvPr/>
        </p:nvSpPr>
        <p:spPr bwMode="auto">
          <a:xfrm>
            <a:off x="4429125" y="3736975"/>
            <a:ext cx="2286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100" b="1" smtClean="0">
                <a:solidFill>
                  <a:srgbClr val="C00000"/>
                </a:solidFill>
                <a:latin typeface="Gill Sans MT" pitchFamily="34" charset="0"/>
              </a:rPr>
              <a:t>Critical concentration of spoilage micro-organisms</a:t>
            </a:r>
            <a:endParaRPr lang="en-US" sz="1100" b="1">
              <a:solidFill>
                <a:srgbClr val="C00000"/>
              </a:solidFill>
              <a:latin typeface="Gill Sans MT" pitchFamily="34" charset="0"/>
            </a:endParaRPr>
          </a:p>
        </p:txBody>
      </p:sp>
      <p:cxnSp>
        <p:nvCxnSpPr>
          <p:cNvPr id="15" name="Connecteur droit avec flèche 14"/>
          <p:cNvCxnSpPr>
            <a:stCxn id="37895" idx="1"/>
          </p:cNvCxnSpPr>
          <p:nvPr/>
        </p:nvCxnSpPr>
        <p:spPr>
          <a:xfrm rot="10800000">
            <a:off x="4071939" y="3736977"/>
            <a:ext cx="357186" cy="21544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>
            <a:off x="2428875" y="4808538"/>
            <a:ext cx="2357438" cy="1587"/>
          </a:xfrm>
          <a:prstGeom prst="straightConnector1">
            <a:avLst/>
          </a:prstGeom>
          <a:ln>
            <a:prstDash val="sysDot"/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7898" name="ZoneTexte 18"/>
          <p:cNvSpPr txBox="1">
            <a:spLocks noChangeArrowheads="1"/>
          </p:cNvSpPr>
          <p:nvPr/>
        </p:nvSpPr>
        <p:spPr bwMode="auto">
          <a:xfrm>
            <a:off x="3000375" y="4546600"/>
            <a:ext cx="881973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100" smtClean="0">
                <a:latin typeface="Gill Sans MT" pitchFamily="34" charset="0"/>
              </a:rPr>
              <a:t>Safe shel-life</a:t>
            </a:r>
            <a:endParaRPr lang="en-US" sz="1100">
              <a:latin typeface="Gill Sans MT" pitchFamily="34" charset="0"/>
            </a:endParaRPr>
          </a:p>
        </p:txBody>
      </p:sp>
      <p:sp>
        <p:nvSpPr>
          <p:cNvPr id="37899" name="ZoneTexte 19"/>
          <p:cNvSpPr txBox="1">
            <a:spLocks noChangeArrowheads="1"/>
          </p:cNvSpPr>
          <p:nvPr/>
        </p:nvSpPr>
        <p:spPr bwMode="auto">
          <a:xfrm>
            <a:off x="5214938" y="4878388"/>
            <a:ext cx="2286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100" b="1" smtClean="0">
                <a:solidFill>
                  <a:srgbClr val="C00000"/>
                </a:solidFill>
                <a:latin typeface="Gill Sans MT" pitchFamily="34" charset="0"/>
              </a:rPr>
              <a:t>Critiacal concentration of pathogenic micro-organisms</a:t>
            </a:r>
            <a:endParaRPr lang="en-US" sz="1100" b="1">
              <a:solidFill>
                <a:srgbClr val="C00000"/>
              </a:solidFill>
              <a:latin typeface="Gill Sans MT" pitchFamily="34" charset="0"/>
            </a:endParaRPr>
          </a:p>
        </p:txBody>
      </p:sp>
      <p:cxnSp>
        <p:nvCxnSpPr>
          <p:cNvPr id="21" name="Connecteur droit avec flèche 20"/>
          <p:cNvCxnSpPr/>
          <p:nvPr/>
        </p:nvCxnSpPr>
        <p:spPr>
          <a:xfrm rot="10800000">
            <a:off x="4786313" y="4951413"/>
            <a:ext cx="357187" cy="2159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3" name="ZoneTexte 12"/>
          <p:cNvSpPr txBox="1"/>
          <p:nvPr/>
        </p:nvSpPr>
        <p:spPr>
          <a:xfrm>
            <a:off x="2928926" y="2876132"/>
            <a:ext cx="285752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Spoilage micro-organisms</a:t>
            </a:r>
            <a:endParaRPr lang="en-US" sz="1600" dirty="0"/>
          </a:p>
        </p:txBody>
      </p:sp>
      <p:sp>
        <p:nvSpPr>
          <p:cNvPr id="14" name="ZoneTexte 13"/>
          <p:cNvSpPr txBox="1"/>
          <p:nvPr/>
        </p:nvSpPr>
        <p:spPr>
          <a:xfrm>
            <a:off x="2928926" y="3161884"/>
            <a:ext cx="285752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Pathogenic micro-organisms</a:t>
            </a:r>
            <a:endParaRPr lang="en-US" sz="1600" dirty="0"/>
          </a:p>
        </p:txBody>
      </p:sp>
      <p:sp>
        <p:nvSpPr>
          <p:cNvPr id="17" name="ZoneTexte 16"/>
          <p:cNvSpPr txBox="1"/>
          <p:nvPr/>
        </p:nvSpPr>
        <p:spPr>
          <a:xfrm>
            <a:off x="3357554" y="5715016"/>
            <a:ext cx="285752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Storage time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4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Modeling bacterial survival or inactivation kinetics</a:t>
            </a:r>
            <a:endParaRPr lang="fr-FR" b="1" dirty="0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Bacterial survival or inactivation kinetics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908720"/>
            <a:ext cx="7914456" cy="5339680"/>
          </a:xfrm>
        </p:spPr>
        <p:txBody>
          <a:bodyPr>
            <a:normAutofit/>
          </a:bodyPr>
          <a:lstStyle/>
          <a:p>
            <a:r>
              <a:rPr lang="en-US" sz="2800" dirty="0"/>
              <a:t>“Survival curve”</a:t>
            </a:r>
          </a:p>
          <a:p>
            <a:r>
              <a:rPr lang="en-US" sz="2800" dirty="0">
                <a:solidFill>
                  <a:srgbClr val="FF0000"/>
                </a:solidFill>
              </a:rPr>
              <a:t>Same</a:t>
            </a:r>
          </a:p>
          <a:p>
            <a:pPr lvl="1"/>
            <a:r>
              <a:rPr lang="en-US" sz="2800" dirty="0">
                <a:solidFill>
                  <a:srgbClr val="FF0000"/>
                </a:solidFill>
              </a:rPr>
              <a:t>Micro-organism</a:t>
            </a:r>
          </a:p>
          <a:p>
            <a:pPr lvl="1"/>
            <a:r>
              <a:rPr lang="en-US" sz="2800" dirty="0">
                <a:solidFill>
                  <a:srgbClr val="FF0000"/>
                </a:solidFill>
              </a:rPr>
              <a:t>Medium</a:t>
            </a:r>
          </a:p>
          <a:p>
            <a:pPr lvl="1"/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Temperature</a:t>
            </a:r>
          </a:p>
          <a:p>
            <a:r>
              <a:rPr lang="en-US" sz="2800" dirty="0"/>
              <a:t>Graph of the number of survivors according to time</a:t>
            </a:r>
          </a:p>
          <a:p>
            <a:pPr lvl="1"/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400" dirty="0" smtClean="0"/>
              <a:t>MODEL GENERAL PRINCIPLES</a:t>
            </a:r>
            <a:br>
              <a:rPr lang="en-US" sz="3400" dirty="0" smtClean="0"/>
            </a:br>
            <a:r>
              <a:rPr lang="en-US" sz="3400" dirty="0" smtClean="0"/>
              <a:t>example Milk production</a:t>
            </a:r>
            <a:endParaRPr lang="en-US" sz="3400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268760"/>
            <a:ext cx="8232775" cy="4976465"/>
          </a:xfrm>
        </p:spPr>
        <p:txBody>
          <a:bodyPr/>
          <a:lstStyle/>
          <a:p>
            <a:pPr marL="52578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2100" dirty="0"/>
              <a:t>Raw Milk contamination</a:t>
            </a:r>
          </a:p>
          <a:p>
            <a:pPr marL="912114" lvl="1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en-US" sz="2000" dirty="0"/>
              <a:t>Growth during transport and storage</a:t>
            </a:r>
          </a:p>
          <a:p>
            <a:pPr marL="912114" lvl="1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en-US" sz="2000" dirty="0"/>
              <a:t>During processing: reduction/survival/Growth </a:t>
            </a:r>
          </a:p>
          <a:p>
            <a:pPr marL="52578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2100" dirty="0"/>
              <a:t>Contamination </a:t>
            </a:r>
            <a:r>
              <a:rPr lang="en-US" sz="2100" dirty="0" smtClean="0"/>
              <a:t>during processing</a:t>
            </a:r>
            <a:endParaRPr lang="en-US" sz="2100" dirty="0"/>
          </a:p>
          <a:p>
            <a:pPr marL="912114" lvl="1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en-US" sz="2000" dirty="0"/>
              <a:t>Recontamination</a:t>
            </a:r>
          </a:p>
          <a:p>
            <a:pPr marL="1110996" lvl="2" indent="-342900">
              <a:lnSpc>
                <a:spcPct val="90000"/>
              </a:lnSpc>
              <a:buFont typeface="Arial" pitchFamily="34" charset="0"/>
              <a:buChar char="•"/>
            </a:pPr>
            <a:r>
              <a:rPr lang="en-US" sz="1800" dirty="0"/>
              <a:t>Transfer of organisms from plant environment to cheeses</a:t>
            </a:r>
          </a:p>
          <a:p>
            <a:pPr marL="912114" lvl="1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en-US" sz="2000" dirty="0"/>
              <a:t>Cross contamination</a:t>
            </a:r>
          </a:p>
          <a:p>
            <a:pPr marL="1225296" lvl="2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en-US" sz="2000" dirty="0"/>
              <a:t>transfer of microorganisms from one cheese to another caused by direct or indirect contact</a:t>
            </a:r>
          </a:p>
          <a:p>
            <a:pPr marL="912114" lvl="1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en-US" sz="2000" dirty="0"/>
              <a:t>Bacteria fate</a:t>
            </a:r>
          </a:p>
          <a:p>
            <a:pPr marL="1110996" lvl="2" indent="-342900">
              <a:lnSpc>
                <a:spcPct val="90000"/>
              </a:lnSpc>
              <a:buFont typeface="+mj-lt"/>
              <a:buAutoNum type="arabicPeriod"/>
            </a:pPr>
            <a:r>
              <a:rPr lang="en-US" sz="1800" dirty="0"/>
              <a:t>Products/Environment</a:t>
            </a:r>
          </a:p>
          <a:p>
            <a:pPr marL="1110996" lvl="2" indent="-342900">
              <a:lnSpc>
                <a:spcPct val="90000"/>
              </a:lnSpc>
              <a:buFont typeface="+mj-lt"/>
              <a:buAutoNum type="arabicPeriod"/>
            </a:pPr>
            <a:r>
              <a:rPr lang="en-US" sz="1800" dirty="0"/>
              <a:t>Growth/stress</a:t>
            </a:r>
          </a:p>
          <a:p>
            <a:pPr marL="52578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2100" dirty="0"/>
              <a:t>Detection / Response: detect and respond to “incidents”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5" name="Rectangle 19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Survival curve, inactivation kinetics</a:t>
            </a:r>
          </a:p>
        </p:txBody>
      </p:sp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1042988" y="2133600"/>
            <a:ext cx="7454900" cy="4033838"/>
            <a:chOff x="431" y="1344"/>
            <a:chExt cx="4696" cy="2541"/>
          </a:xfrm>
        </p:grpSpPr>
        <p:grpSp>
          <p:nvGrpSpPr>
            <p:cNvPr id="3" name="Group 29"/>
            <p:cNvGrpSpPr>
              <a:grpSpLocks/>
            </p:cNvGrpSpPr>
            <p:nvPr/>
          </p:nvGrpSpPr>
          <p:grpSpPr bwMode="auto">
            <a:xfrm>
              <a:off x="431" y="1389"/>
              <a:ext cx="4696" cy="2496"/>
              <a:chOff x="431" y="1389"/>
              <a:chExt cx="4696" cy="2496"/>
            </a:xfrm>
          </p:grpSpPr>
          <p:sp>
            <p:nvSpPr>
              <p:cNvPr id="4099" name="Text Box 3"/>
              <p:cNvSpPr txBox="1">
                <a:spLocks noChangeArrowheads="1"/>
              </p:cNvSpPr>
              <p:nvPr/>
            </p:nvSpPr>
            <p:spPr bwMode="auto">
              <a:xfrm>
                <a:off x="4367" y="1389"/>
                <a:ext cx="760" cy="21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fr-FR" sz="2000">
                    <a:latin typeface="Times New Roman" pitchFamily="18" charset="0"/>
                  </a:rPr>
                  <a:t>t, time</a:t>
                </a:r>
              </a:p>
            </p:txBody>
          </p:sp>
          <p:sp>
            <p:nvSpPr>
              <p:cNvPr id="4100" name="Line 4"/>
              <p:cNvSpPr>
                <a:spLocks noChangeShapeType="1"/>
              </p:cNvSpPr>
              <p:nvPr/>
            </p:nvSpPr>
            <p:spPr bwMode="auto">
              <a:xfrm>
                <a:off x="1834" y="1678"/>
                <a:ext cx="2956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101" name="Line 5"/>
              <p:cNvSpPr>
                <a:spLocks noChangeShapeType="1"/>
              </p:cNvSpPr>
              <p:nvPr/>
            </p:nvSpPr>
            <p:spPr bwMode="auto">
              <a:xfrm>
                <a:off x="1834" y="1678"/>
                <a:ext cx="0" cy="202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103" name="Line 7"/>
              <p:cNvSpPr>
                <a:spLocks noChangeShapeType="1"/>
              </p:cNvSpPr>
              <p:nvPr/>
            </p:nvSpPr>
            <p:spPr bwMode="auto">
              <a:xfrm>
                <a:off x="1834" y="2402"/>
                <a:ext cx="2280" cy="1157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104" name="Text Box 8"/>
              <p:cNvSpPr txBox="1">
                <a:spLocks noChangeArrowheads="1"/>
              </p:cNvSpPr>
              <p:nvPr/>
            </p:nvSpPr>
            <p:spPr bwMode="auto">
              <a:xfrm>
                <a:off x="567" y="2613"/>
                <a:ext cx="1013" cy="2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fr-FR" sz="2000">
                    <a:latin typeface="Times New Roman" pitchFamily="18" charset="0"/>
                  </a:rPr>
                  <a:t>log</a:t>
                </a:r>
                <a:r>
                  <a:rPr lang="fr-FR" sz="2000" baseline="-25000">
                    <a:latin typeface="Times New Roman" pitchFamily="18" charset="0"/>
                  </a:rPr>
                  <a:t>10</a:t>
                </a:r>
                <a:r>
                  <a:rPr lang="fr-FR" sz="2000" i="1">
                    <a:latin typeface="Times New Roman" pitchFamily="18" charset="0"/>
                  </a:rPr>
                  <a:t>N</a:t>
                </a:r>
                <a:r>
                  <a:rPr lang="fr-FR" sz="2000" i="1" baseline="-25000">
                    <a:latin typeface="Times New Roman" pitchFamily="18" charset="0"/>
                  </a:rPr>
                  <a:t>1 </a:t>
                </a:r>
                <a:endParaRPr lang="fr-FR" sz="2000" baseline="-25000">
                  <a:latin typeface="Times New Roman" pitchFamily="18" charset="0"/>
                </a:endParaRPr>
              </a:p>
            </p:txBody>
          </p:sp>
          <p:sp>
            <p:nvSpPr>
              <p:cNvPr id="4105" name="Text Box 9"/>
              <p:cNvSpPr txBox="1">
                <a:spLocks noChangeArrowheads="1"/>
              </p:cNvSpPr>
              <p:nvPr/>
            </p:nvSpPr>
            <p:spPr bwMode="auto">
              <a:xfrm>
                <a:off x="431" y="2885"/>
                <a:ext cx="1195" cy="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endParaRPr lang="fr-FR" sz="1200">
                  <a:latin typeface="Times New Roman" pitchFamily="18" charset="0"/>
                </a:endParaRPr>
              </a:p>
              <a:p>
                <a:pPr algn="ctr" eaLnBrk="0" hangingPunct="0"/>
                <a:r>
                  <a:rPr lang="fr-FR" sz="2000">
                    <a:latin typeface="Times New Roman" pitchFamily="18" charset="0"/>
                  </a:rPr>
                  <a:t>log</a:t>
                </a:r>
                <a:r>
                  <a:rPr lang="fr-FR" sz="2000" baseline="-25000">
                    <a:latin typeface="Times New Roman" pitchFamily="18" charset="0"/>
                  </a:rPr>
                  <a:t>10</a:t>
                </a:r>
                <a:r>
                  <a:rPr lang="fr-FR" sz="2000" i="1">
                    <a:latin typeface="Times New Roman" pitchFamily="18" charset="0"/>
                  </a:rPr>
                  <a:t>N</a:t>
                </a:r>
                <a:r>
                  <a:rPr lang="fr-FR" sz="2000" i="1" baseline="-25000">
                    <a:latin typeface="Times New Roman" pitchFamily="18" charset="0"/>
                  </a:rPr>
                  <a:t>2</a:t>
                </a:r>
                <a:r>
                  <a:rPr lang="fr-FR" sz="2000" i="1">
                    <a:latin typeface="Times New Roman" pitchFamily="18" charset="0"/>
                  </a:rPr>
                  <a:t> </a:t>
                </a:r>
                <a:endParaRPr lang="fr-FR" sz="2000" i="1" baseline="-25000">
                  <a:latin typeface="Times New Roman" pitchFamily="18" charset="0"/>
                </a:endParaRPr>
              </a:p>
            </p:txBody>
          </p:sp>
          <p:sp>
            <p:nvSpPr>
              <p:cNvPr id="4106" name="Text Box 10"/>
              <p:cNvSpPr txBox="1">
                <a:spLocks noChangeArrowheads="1"/>
              </p:cNvSpPr>
              <p:nvPr/>
            </p:nvSpPr>
            <p:spPr bwMode="auto">
              <a:xfrm>
                <a:off x="1039" y="3596"/>
                <a:ext cx="676" cy="2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fr-FR" sz="2000">
                    <a:latin typeface="Times New Roman" pitchFamily="18" charset="0"/>
                  </a:rPr>
                  <a:t>log</a:t>
                </a:r>
                <a:r>
                  <a:rPr lang="fr-FR" sz="2000" baseline="-25000">
                    <a:latin typeface="Times New Roman" pitchFamily="18" charset="0"/>
                  </a:rPr>
                  <a:t>10</a:t>
                </a:r>
                <a:r>
                  <a:rPr lang="fr-FR" sz="2000" i="1">
                    <a:latin typeface="Times New Roman" pitchFamily="18" charset="0"/>
                  </a:rPr>
                  <a:t>N</a:t>
                </a:r>
              </a:p>
            </p:txBody>
          </p:sp>
          <p:sp>
            <p:nvSpPr>
              <p:cNvPr id="4109" name="Line 13"/>
              <p:cNvSpPr>
                <a:spLocks noChangeShapeType="1"/>
              </p:cNvSpPr>
              <p:nvPr/>
            </p:nvSpPr>
            <p:spPr bwMode="auto">
              <a:xfrm>
                <a:off x="1834" y="2764"/>
                <a:ext cx="67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110" name="Line 14"/>
              <p:cNvSpPr>
                <a:spLocks noChangeShapeType="1"/>
              </p:cNvSpPr>
              <p:nvPr/>
            </p:nvSpPr>
            <p:spPr bwMode="auto">
              <a:xfrm>
                <a:off x="1834" y="3125"/>
                <a:ext cx="143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111" name="Line 15"/>
              <p:cNvSpPr>
                <a:spLocks noChangeShapeType="1"/>
              </p:cNvSpPr>
              <p:nvPr/>
            </p:nvSpPr>
            <p:spPr bwMode="auto">
              <a:xfrm flipV="1">
                <a:off x="3270" y="1678"/>
                <a:ext cx="0" cy="144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112" name="Line 16"/>
              <p:cNvSpPr>
                <a:spLocks noChangeShapeType="1"/>
              </p:cNvSpPr>
              <p:nvPr/>
            </p:nvSpPr>
            <p:spPr bwMode="auto">
              <a:xfrm flipV="1">
                <a:off x="2510" y="1678"/>
                <a:ext cx="0" cy="108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113" name="Text Box 17"/>
              <p:cNvSpPr txBox="1">
                <a:spLocks noChangeArrowheads="1"/>
              </p:cNvSpPr>
              <p:nvPr/>
            </p:nvSpPr>
            <p:spPr bwMode="auto">
              <a:xfrm>
                <a:off x="2699" y="1978"/>
                <a:ext cx="338" cy="21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fr-FR" sz="2000" i="1">
                    <a:latin typeface="Times New Roman" pitchFamily="18" charset="0"/>
                  </a:rPr>
                  <a:t>D</a:t>
                </a:r>
              </a:p>
            </p:txBody>
          </p:sp>
          <p:sp>
            <p:nvSpPr>
              <p:cNvPr id="4114" name="Line 18"/>
              <p:cNvSpPr>
                <a:spLocks noChangeShapeType="1"/>
              </p:cNvSpPr>
              <p:nvPr/>
            </p:nvSpPr>
            <p:spPr bwMode="auto">
              <a:xfrm>
                <a:off x="2510" y="1823"/>
                <a:ext cx="76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4117" name="Text Box 21"/>
            <p:cNvSpPr txBox="1">
              <a:spLocks noChangeArrowheads="1"/>
            </p:cNvSpPr>
            <p:nvPr/>
          </p:nvSpPr>
          <p:spPr bwMode="auto">
            <a:xfrm>
              <a:off x="2336" y="1344"/>
              <a:ext cx="36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 i="1">
                  <a:latin typeface="Times New Roman" pitchFamily="18" charset="0"/>
                </a:rPr>
                <a:t>t</a:t>
              </a:r>
              <a:r>
                <a:rPr lang="fr-FR" i="1" baseline="-25000">
                  <a:latin typeface="Times New Roman" pitchFamily="18" charset="0"/>
                </a:rPr>
                <a:t>1</a:t>
              </a:r>
              <a:endParaRPr lang="fr-FR" i="1">
                <a:latin typeface="Times New Roman" pitchFamily="18" charset="0"/>
              </a:endParaRPr>
            </a:p>
          </p:txBody>
        </p:sp>
        <p:sp>
          <p:nvSpPr>
            <p:cNvPr id="4118" name="Text Box 22"/>
            <p:cNvSpPr txBox="1">
              <a:spLocks noChangeArrowheads="1"/>
            </p:cNvSpPr>
            <p:nvPr/>
          </p:nvSpPr>
          <p:spPr bwMode="auto">
            <a:xfrm>
              <a:off x="3107" y="1344"/>
              <a:ext cx="36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 i="1">
                  <a:latin typeface="Times New Roman" pitchFamily="18" charset="0"/>
                </a:rPr>
                <a:t>t</a:t>
              </a:r>
              <a:r>
                <a:rPr lang="fr-FR" i="1" baseline="-25000">
                  <a:latin typeface="Times New Roman" pitchFamily="18" charset="0"/>
                </a:rPr>
                <a:t>2</a:t>
              </a:r>
            </a:p>
          </p:txBody>
        </p:sp>
      </p:grpSp>
      <p:grpSp>
        <p:nvGrpSpPr>
          <p:cNvPr id="4" name="Group 35"/>
          <p:cNvGrpSpPr>
            <a:grpSpLocks/>
          </p:cNvGrpSpPr>
          <p:nvPr/>
        </p:nvGrpSpPr>
        <p:grpSpPr bwMode="auto">
          <a:xfrm>
            <a:off x="3276600" y="2997200"/>
            <a:ext cx="3619500" cy="3563938"/>
            <a:chOff x="2064" y="1888"/>
            <a:chExt cx="2280" cy="2245"/>
          </a:xfrm>
        </p:grpSpPr>
        <p:sp>
          <p:nvSpPr>
            <p:cNvPr id="4124" name="Line 28"/>
            <p:cNvSpPr>
              <a:spLocks noChangeShapeType="1"/>
            </p:cNvSpPr>
            <p:nvPr/>
          </p:nvSpPr>
          <p:spPr bwMode="auto">
            <a:xfrm>
              <a:off x="2064" y="1888"/>
              <a:ext cx="2280" cy="1157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126" name="Line 30"/>
            <p:cNvSpPr>
              <a:spLocks noChangeShapeType="1"/>
            </p:cNvSpPr>
            <p:nvPr/>
          </p:nvSpPr>
          <p:spPr bwMode="auto">
            <a:xfrm>
              <a:off x="2064" y="2268"/>
              <a:ext cx="2280" cy="1157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127" name="Line 31"/>
            <p:cNvSpPr>
              <a:spLocks noChangeShapeType="1"/>
            </p:cNvSpPr>
            <p:nvPr/>
          </p:nvSpPr>
          <p:spPr bwMode="auto">
            <a:xfrm>
              <a:off x="2064" y="2976"/>
              <a:ext cx="2280" cy="1157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5" grpId="0" animBg="1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/>
              <a:t>Equation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endParaRPr lang="en-US" sz="2400" dirty="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en-US" sz="2400" dirty="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en-US" sz="2400" dirty="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en-US" sz="2400" dirty="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en-US" sz="2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endParaRPr lang="en-US" sz="2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endParaRPr lang="en-US" sz="2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endParaRPr lang="en-US" sz="2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endParaRPr lang="en-US" sz="24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if </a:t>
            </a:r>
            <a:r>
              <a:rPr lang="en-US" sz="24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N</a:t>
            </a:r>
            <a:r>
              <a:rPr lang="en-US" sz="2400" i="1" baseline="-25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2</a:t>
            </a:r>
            <a:r>
              <a:rPr lang="en-US" sz="24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= N</a:t>
            </a:r>
            <a:r>
              <a:rPr lang="en-US" sz="2400" i="1" baseline="-25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1</a:t>
            </a:r>
            <a:r>
              <a:rPr lang="en-US" sz="24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/10, </a:t>
            </a:r>
          </a:p>
          <a:p>
            <a:pPr lvl="1"/>
            <a:r>
              <a:rPr lang="en-US" sz="20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log</a:t>
            </a:r>
            <a:r>
              <a:rPr lang="en-US" sz="2000" i="1" baseline="-25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10</a:t>
            </a:r>
            <a:r>
              <a:rPr lang="en-US" sz="20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(N</a:t>
            </a:r>
            <a:r>
              <a:rPr lang="en-US" sz="2000" i="1" baseline="-25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1</a:t>
            </a:r>
            <a:r>
              <a:rPr lang="en-US" sz="20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/N</a:t>
            </a:r>
            <a:r>
              <a:rPr lang="en-US" sz="2000" i="1" baseline="-25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2</a:t>
            </a:r>
            <a:r>
              <a:rPr lang="en-US" sz="20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)=</a:t>
            </a:r>
            <a:r>
              <a:rPr lang="en-US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1</a:t>
            </a:r>
            <a:r>
              <a:rPr lang="en-US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</a:p>
          <a:p>
            <a:pPr lvl="1"/>
            <a:r>
              <a:rPr lang="en-US" sz="20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t</a:t>
            </a:r>
            <a:r>
              <a:rPr lang="en-US" sz="2000" i="1" baseline="-25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1</a:t>
            </a:r>
            <a:r>
              <a:rPr lang="en-US" sz="20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– t</a:t>
            </a:r>
            <a:r>
              <a:rPr lang="en-US" sz="2000" i="1" baseline="-25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2</a:t>
            </a:r>
            <a:r>
              <a:rPr lang="en-US" sz="20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= </a:t>
            </a:r>
            <a:r>
              <a:rPr lang="en-US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time to divide the population by 10</a:t>
            </a:r>
            <a:r>
              <a:rPr lang="en-US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= </a:t>
            </a:r>
            <a:r>
              <a:rPr lang="en-US" sz="20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  <a:p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slope 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=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-1/</a:t>
            </a:r>
            <a:r>
              <a:rPr lang="en-US" sz="24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</a:t>
            </a:r>
            <a:endParaRPr lang="en-US" sz="24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r>
              <a:rPr lang="en-US" sz="24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 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=</a:t>
            </a:r>
            <a:r>
              <a:rPr lang="en-US" sz="2400" dirty="0"/>
              <a:t> 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decimal reduction time</a:t>
            </a:r>
            <a:r>
              <a:rPr lang="en-US" sz="2400" dirty="0">
                <a:cs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  <p:graphicFrame>
        <p:nvGraphicFramePr>
          <p:cNvPr id="5124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2411760" y="2636838"/>
          <a:ext cx="6172200" cy="1828800"/>
        </p:xfrm>
        <a:graphic>
          <a:graphicData uri="http://schemas.openxmlformats.org/presentationml/2006/ole">
            <p:oleObj spid="_x0000_s49154" name="Equation" r:id="rId3" imgW="2361960" imgH="647640" progId="Equation.3">
              <p:embed/>
            </p:oleObj>
          </a:graphicData>
        </a:graphic>
      </p:graphicFrame>
      <p:grpSp>
        <p:nvGrpSpPr>
          <p:cNvPr id="2" name="Group 38"/>
          <p:cNvGrpSpPr>
            <a:grpSpLocks/>
          </p:cNvGrpSpPr>
          <p:nvPr/>
        </p:nvGrpSpPr>
        <p:grpSpPr bwMode="auto">
          <a:xfrm>
            <a:off x="-180975" y="0"/>
            <a:ext cx="4427538" cy="3357563"/>
            <a:chOff x="-114" y="0"/>
            <a:chExt cx="2789" cy="2115"/>
          </a:xfrm>
        </p:grpSpPr>
        <p:sp>
          <p:nvSpPr>
            <p:cNvPr id="5126" name="Text Box 6"/>
            <p:cNvSpPr txBox="1">
              <a:spLocks noChangeArrowheads="1"/>
            </p:cNvSpPr>
            <p:nvPr/>
          </p:nvSpPr>
          <p:spPr bwMode="auto">
            <a:xfrm>
              <a:off x="2237" y="0"/>
              <a:ext cx="438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fr-FR" sz="2000">
                  <a:latin typeface="Times New Roman" pitchFamily="18" charset="0"/>
                </a:rPr>
                <a:t>t, time</a:t>
              </a:r>
            </a:p>
          </p:txBody>
        </p:sp>
        <p:sp>
          <p:nvSpPr>
            <p:cNvPr id="5127" name="Line 7"/>
            <p:cNvSpPr>
              <a:spLocks noChangeShapeType="1"/>
            </p:cNvSpPr>
            <p:nvPr/>
          </p:nvSpPr>
          <p:spPr bwMode="auto">
            <a:xfrm>
              <a:off x="775" y="245"/>
              <a:ext cx="170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128" name="Line 8"/>
            <p:cNvSpPr>
              <a:spLocks noChangeShapeType="1"/>
            </p:cNvSpPr>
            <p:nvPr/>
          </p:nvSpPr>
          <p:spPr bwMode="auto">
            <a:xfrm>
              <a:off x="775" y="245"/>
              <a:ext cx="0" cy="171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130" name="Line 10"/>
            <p:cNvSpPr>
              <a:spLocks noChangeShapeType="1"/>
            </p:cNvSpPr>
            <p:nvPr/>
          </p:nvSpPr>
          <p:spPr bwMode="auto">
            <a:xfrm>
              <a:off x="775" y="858"/>
              <a:ext cx="1315" cy="98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133" name="Text Box 13"/>
            <p:cNvSpPr txBox="1">
              <a:spLocks noChangeArrowheads="1"/>
            </p:cNvSpPr>
            <p:nvPr/>
          </p:nvSpPr>
          <p:spPr bwMode="auto">
            <a:xfrm>
              <a:off x="-114" y="1870"/>
              <a:ext cx="820" cy="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/>
              <a:r>
                <a:rPr lang="fr-FR" sz="2000">
                  <a:latin typeface="Times New Roman" pitchFamily="18" charset="0"/>
                </a:rPr>
                <a:t>log</a:t>
              </a:r>
              <a:r>
                <a:rPr lang="fr-FR" sz="2000" baseline="-25000">
                  <a:latin typeface="Times New Roman" pitchFamily="18" charset="0"/>
                </a:rPr>
                <a:t>10</a:t>
              </a:r>
              <a:r>
                <a:rPr lang="fr-FR" sz="2000" i="1">
                  <a:latin typeface="Times New Roman" pitchFamily="18" charset="0"/>
                </a:rPr>
                <a:t>N</a:t>
              </a:r>
            </a:p>
          </p:txBody>
        </p:sp>
        <p:sp>
          <p:nvSpPr>
            <p:cNvPr id="5134" name="Text Box 14"/>
            <p:cNvSpPr txBox="1">
              <a:spLocks noChangeArrowheads="1"/>
            </p:cNvSpPr>
            <p:nvPr/>
          </p:nvSpPr>
          <p:spPr bwMode="auto">
            <a:xfrm>
              <a:off x="271" y="1042"/>
              <a:ext cx="454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/>
              <a:r>
                <a:rPr lang="fr-FR" sz="2000" dirty="0">
                  <a:latin typeface="Times New Roman" pitchFamily="18" charset="0"/>
                </a:rPr>
                <a:t>N</a:t>
              </a:r>
            </a:p>
          </p:txBody>
        </p:sp>
        <p:sp>
          <p:nvSpPr>
            <p:cNvPr id="5135" name="Text Box 15"/>
            <p:cNvSpPr txBox="1">
              <a:spLocks noChangeArrowheads="1"/>
            </p:cNvSpPr>
            <p:nvPr/>
          </p:nvSpPr>
          <p:spPr bwMode="auto">
            <a:xfrm>
              <a:off x="181" y="1344"/>
              <a:ext cx="544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/>
              <a:r>
                <a:rPr lang="fr-FR" sz="2000" dirty="0">
                  <a:latin typeface="Times New Roman" pitchFamily="18" charset="0"/>
                </a:rPr>
                <a:t>N</a:t>
              </a:r>
              <a:r>
                <a:rPr lang="fr-FR" sz="2000" dirty="0" smtClean="0">
                  <a:latin typeface="Times New Roman" pitchFamily="18" charset="0"/>
                </a:rPr>
                <a:t> </a:t>
              </a:r>
              <a:r>
                <a:rPr lang="fr-FR" sz="2000" dirty="0">
                  <a:latin typeface="Times New Roman" pitchFamily="18" charset="0"/>
                </a:rPr>
                <a:t>- 1</a:t>
              </a:r>
            </a:p>
          </p:txBody>
        </p:sp>
        <p:sp>
          <p:nvSpPr>
            <p:cNvPr id="5136" name="Line 16"/>
            <p:cNvSpPr>
              <a:spLocks noChangeShapeType="1"/>
            </p:cNvSpPr>
            <p:nvPr/>
          </p:nvSpPr>
          <p:spPr bwMode="auto">
            <a:xfrm>
              <a:off x="775" y="1165"/>
              <a:ext cx="39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137" name="Line 17"/>
            <p:cNvSpPr>
              <a:spLocks noChangeShapeType="1"/>
            </p:cNvSpPr>
            <p:nvPr/>
          </p:nvSpPr>
          <p:spPr bwMode="auto">
            <a:xfrm>
              <a:off x="775" y="1471"/>
              <a:ext cx="82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138" name="Line 18"/>
            <p:cNvSpPr>
              <a:spLocks noChangeShapeType="1"/>
            </p:cNvSpPr>
            <p:nvPr/>
          </p:nvSpPr>
          <p:spPr bwMode="auto">
            <a:xfrm flipV="1">
              <a:off x="1603" y="245"/>
              <a:ext cx="0" cy="122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139" name="Line 19"/>
            <p:cNvSpPr>
              <a:spLocks noChangeShapeType="1"/>
            </p:cNvSpPr>
            <p:nvPr/>
          </p:nvSpPr>
          <p:spPr bwMode="auto">
            <a:xfrm flipV="1">
              <a:off x="1165" y="245"/>
              <a:ext cx="0" cy="9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140" name="Text Box 20"/>
            <p:cNvSpPr txBox="1">
              <a:spLocks noChangeArrowheads="1"/>
            </p:cNvSpPr>
            <p:nvPr/>
          </p:nvSpPr>
          <p:spPr bwMode="auto">
            <a:xfrm>
              <a:off x="1262" y="0"/>
              <a:ext cx="195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fr-FR" sz="2000" i="1">
                  <a:latin typeface="Times New Roman" pitchFamily="18" charset="0"/>
                </a:rPr>
                <a:t>D</a:t>
              </a:r>
            </a:p>
          </p:txBody>
        </p:sp>
        <p:sp>
          <p:nvSpPr>
            <p:cNvPr id="5141" name="Line 21"/>
            <p:cNvSpPr>
              <a:spLocks noChangeShapeType="1"/>
            </p:cNvSpPr>
            <p:nvPr/>
          </p:nvSpPr>
          <p:spPr bwMode="auto">
            <a:xfrm>
              <a:off x="1165" y="368"/>
              <a:ext cx="43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writing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458200" cy="4357688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800" i="1" dirty="0">
                <a:latin typeface="Times New Roman" pitchFamily="18" charset="0"/>
              </a:rPr>
              <a:t>log</a:t>
            </a:r>
            <a:r>
              <a:rPr lang="en-US" sz="2800" i="1" baseline="-25000" dirty="0">
                <a:latin typeface="Times New Roman" pitchFamily="18" charset="0"/>
              </a:rPr>
              <a:t>10</a:t>
            </a:r>
            <a:r>
              <a:rPr lang="en-US" sz="2800" i="1" dirty="0">
                <a:latin typeface="Times New Roman" pitchFamily="18" charset="0"/>
              </a:rPr>
              <a:t>(N) = log</a:t>
            </a:r>
            <a:r>
              <a:rPr lang="en-US" sz="2800" i="1" baseline="-25000" dirty="0">
                <a:latin typeface="Times New Roman" pitchFamily="18" charset="0"/>
              </a:rPr>
              <a:t>10</a:t>
            </a:r>
            <a:r>
              <a:rPr lang="en-US" sz="2800" i="1" dirty="0">
                <a:latin typeface="Times New Roman" pitchFamily="18" charset="0"/>
              </a:rPr>
              <a:t>(N</a:t>
            </a:r>
            <a:r>
              <a:rPr lang="en-US" sz="2800" i="1" baseline="-25000" dirty="0">
                <a:latin typeface="Times New Roman" pitchFamily="18" charset="0"/>
              </a:rPr>
              <a:t>0</a:t>
            </a:r>
            <a:r>
              <a:rPr lang="en-US" sz="2800" i="1" dirty="0">
                <a:latin typeface="Times New Roman" pitchFamily="18" charset="0"/>
              </a:rPr>
              <a:t>) - t/D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800" i="1" dirty="0"/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sz="2800" i="1" dirty="0">
                <a:latin typeface="Times New Roman" pitchFamily="18" charset="0"/>
              </a:rPr>
              <a:t>N = N</a:t>
            </a:r>
            <a:r>
              <a:rPr lang="en-US" sz="2800" i="1" baseline="-25000" dirty="0">
                <a:latin typeface="Times New Roman" pitchFamily="18" charset="0"/>
              </a:rPr>
              <a:t>0</a:t>
            </a:r>
            <a:r>
              <a:rPr lang="en-US" sz="2800" i="1" dirty="0">
                <a:latin typeface="Times New Roman" pitchFamily="18" charset="0"/>
              </a:rPr>
              <a:t>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en-US" sz="2800" i="1" dirty="0">
                <a:latin typeface="Times New Roman" pitchFamily="18" charset="0"/>
              </a:rPr>
              <a:t> 10</a:t>
            </a:r>
            <a:r>
              <a:rPr lang="en-US" sz="2800" i="1" baseline="30000" dirty="0">
                <a:latin typeface="Times New Roman" pitchFamily="18" charset="0"/>
              </a:rPr>
              <a:t>-t/D</a:t>
            </a:r>
            <a:endParaRPr lang="en-US" sz="2800" baseline="30000" dirty="0">
              <a:latin typeface="Times New Roman" pitchFamily="18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endParaRPr lang="en-US" sz="2800" baseline="30000" dirty="0"/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sz="2800" i="1" dirty="0">
                <a:latin typeface="Times New Roman" pitchFamily="18" charset="0"/>
              </a:rPr>
              <a:t>E = t/D = log</a:t>
            </a:r>
            <a:r>
              <a:rPr lang="en-US" sz="2800" i="1" baseline="-25000" dirty="0">
                <a:latin typeface="Times New Roman" pitchFamily="18" charset="0"/>
              </a:rPr>
              <a:t>10</a:t>
            </a:r>
            <a:r>
              <a:rPr lang="en-US" sz="2800" i="1" dirty="0">
                <a:latin typeface="Times New Roman" pitchFamily="18" charset="0"/>
              </a:rPr>
              <a:t>(N</a:t>
            </a:r>
            <a:r>
              <a:rPr lang="en-US" sz="2800" i="1" baseline="-25000" dirty="0">
                <a:latin typeface="Times New Roman" pitchFamily="18" charset="0"/>
              </a:rPr>
              <a:t>0</a:t>
            </a:r>
            <a:r>
              <a:rPr lang="en-US" sz="2800" i="1" dirty="0">
                <a:latin typeface="Times New Roman" pitchFamily="18" charset="0"/>
              </a:rPr>
              <a:t>/N)</a:t>
            </a:r>
            <a:r>
              <a:rPr lang="en-US" sz="2800" dirty="0"/>
              <a:t> = « efficiency »</a:t>
            </a:r>
          </a:p>
          <a:p>
            <a:pPr algn="ctr">
              <a:lnSpc>
                <a:spcPct val="120000"/>
              </a:lnSpc>
              <a:buFontTx/>
              <a:buNone/>
            </a:pPr>
            <a:r>
              <a:rPr lang="en-US" sz="2800" dirty="0"/>
              <a:t>= number of decimal reductions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sz="2800" dirty="0"/>
              <a:t>= number of log reductions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sz="2800" dirty="0"/>
              <a:t>= log kill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 interesting consequence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en-US" sz="3200" i="1" dirty="0">
                <a:latin typeface="Times New Roman" pitchFamily="18" charset="0"/>
              </a:rPr>
              <a:t>N = N</a:t>
            </a:r>
            <a:r>
              <a:rPr lang="en-US" sz="3200" i="1" baseline="-25000" dirty="0">
                <a:latin typeface="Times New Roman" pitchFamily="18" charset="0"/>
              </a:rPr>
              <a:t>0</a:t>
            </a:r>
            <a:r>
              <a:rPr lang="en-US" sz="3200" i="1" dirty="0">
                <a:latin typeface="Times New Roman" pitchFamily="18" charset="0"/>
              </a:rPr>
              <a:t>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en-US" sz="3200" i="1" dirty="0">
                <a:latin typeface="Times New Roman" pitchFamily="18" charset="0"/>
              </a:rPr>
              <a:t> 10</a:t>
            </a:r>
            <a:r>
              <a:rPr lang="en-US" sz="3200" i="1" baseline="30000" dirty="0">
                <a:latin typeface="Times New Roman" pitchFamily="18" charset="0"/>
              </a:rPr>
              <a:t>-E</a:t>
            </a:r>
          </a:p>
          <a:p>
            <a:pPr algn="ctr"/>
            <a:r>
              <a:rPr lang="en-US" sz="3200" dirty="0"/>
              <a:t>Consider a lot of units of volume </a:t>
            </a:r>
            <a:r>
              <a:rPr lang="en-US" sz="3200" i="1" dirty="0">
                <a:latin typeface="Times New Roman" pitchFamily="18" charset="0"/>
              </a:rPr>
              <a:t>V</a:t>
            </a:r>
            <a:r>
              <a:rPr lang="en-US" sz="3200" dirty="0"/>
              <a:t>, the</a:t>
            </a:r>
            <a:r>
              <a:rPr lang="en-US" sz="3200" i="1" dirty="0">
                <a:latin typeface="Times New Roman" pitchFamily="18" charset="0"/>
              </a:rPr>
              <a:t> </a:t>
            </a:r>
            <a:r>
              <a:rPr lang="en-US" sz="3200" i="1" dirty="0" smtClean="0">
                <a:latin typeface="Times New Roman" pitchFamily="18" charset="0"/>
              </a:rPr>
              <a:t>expected </a:t>
            </a:r>
            <a:r>
              <a:rPr lang="en-US" sz="3200" dirty="0" smtClean="0"/>
              <a:t>number </a:t>
            </a:r>
            <a:r>
              <a:rPr lang="en-US" sz="3200" dirty="0"/>
              <a:t>of survivors per unit is given by:</a:t>
            </a:r>
          </a:p>
          <a:p>
            <a:pPr algn="ctr">
              <a:buFontTx/>
              <a:buNone/>
            </a:pPr>
            <a:r>
              <a:rPr lang="en-US" sz="3200" i="1" dirty="0">
                <a:latin typeface="Times New Roman" pitchFamily="18" charset="0"/>
              </a:rPr>
              <a:t>N . V= N</a:t>
            </a:r>
            <a:r>
              <a:rPr lang="en-US" sz="3200" i="1" baseline="-25000" dirty="0">
                <a:latin typeface="Times New Roman" pitchFamily="18" charset="0"/>
              </a:rPr>
              <a:t>0</a:t>
            </a:r>
            <a:r>
              <a:rPr lang="en-US" sz="3200" i="1" dirty="0">
                <a:latin typeface="Times New Roman" pitchFamily="18" charset="0"/>
              </a:rPr>
              <a:t>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en-US" sz="3200" i="1" dirty="0">
                <a:latin typeface="Times New Roman" pitchFamily="18" charset="0"/>
              </a:rPr>
              <a:t> V . 10</a:t>
            </a:r>
            <a:r>
              <a:rPr lang="en-US" sz="3200" i="1" baseline="30000" dirty="0">
                <a:latin typeface="Times New Roman" pitchFamily="18" charset="0"/>
              </a:rPr>
              <a:t>-E</a:t>
            </a:r>
          </a:p>
          <a:p>
            <a:pPr algn="ctr"/>
            <a:r>
              <a:rPr lang="en-US" sz="3200" dirty="0"/>
              <a:t>If </a:t>
            </a:r>
            <a:r>
              <a:rPr lang="en-US" sz="3200" i="1" dirty="0">
                <a:latin typeface="Times New Roman" pitchFamily="18" charset="0"/>
              </a:rPr>
              <a:t>N . V </a:t>
            </a:r>
            <a:r>
              <a:rPr lang="en-US" sz="3200" i="1" dirty="0">
                <a:latin typeface="Times New Roman" pitchFamily="18" charset="0"/>
                <a:sym typeface="Symbol" pitchFamily="18" charset="2"/>
              </a:rPr>
              <a:t></a:t>
            </a:r>
            <a:r>
              <a:rPr lang="en-US" sz="3200" i="1" dirty="0">
                <a:latin typeface="Times New Roman" pitchFamily="18" charset="0"/>
              </a:rPr>
              <a:t> </a:t>
            </a:r>
            <a:r>
              <a:rPr lang="en-US" sz="3200" dirty="0"/>
              <a:t>1, then the unit is not sterile</a:t>
            </a:r>
          </a:p>
          <a:p>
            <a:pPr algn="ctr"/>
            <a:r>
              <a:rPr lang="en-US" sz="3200" dirty="0"/>
              <a:t>If </a:t>
            </a:r>
            <a:r>
              <a:rPr lang="en-US" sz="3200" i="1" dirty="0">
                <a:latin typeface="Times New Roman" pitchFamily="18" charset="0"/>
              </a:rPr>
              <a:t>N . V &lt; </a:t>
            </a:r>
            <a:r>
              <a:rPr lang="en-US" sz="3200" dirty="0"/>
              <a:t>1, then the unit is sterile</a:t>
            </a:r>
          </a:p>
          <a:p>
            <a:pPr algn="ctr">
              <a:buFontTx/>
              <a:buNone/>
            </a:pP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Shoulder</a:t>
            </a:r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2339975" y="1844675"/>
            <a:ext cx="3810000" cy="4038600"/>
            <a:chOff x="703" y="1162"/>
            <a:chExt cx="2400" cy="2544"/>
          </a:xfrm>
        </p:grpSpPr>
        <p:sp>
          <p:nvSpPr>
            <p:cNvPr id="7172" name="Line 4"/>
            <p:cNvSpPr>
              <a:spLocks noChangeShapeType="1"/>
            </p:cNvSpPr>
            <p:nvPr/>
          </p:nvSpPr>
          <p:spPr bwMode="auto">
            <a:xfrm>
              <a:off x="1447" y="1496"/>
              <a:ext cx="1656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174" name="Line 6"/>
            <p:cNvSpPr>
              <a:spLocks noChangeShapeType="1"/>
            </p:cNvSpPr>
            <p:nvPr/>
          </p:nvSpPr>
          <p:spPr bwMode="auto">
            <a:xfrm>
              <a:off x="1447" y="1496"/>
              <a:ext cx="0" cy="175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176" name="Line 8"/>
            <p:cNvSpPr>
              <a:spLocks noChangeShapeType="1"/>
            </p:cNvSpPr>
            <p:nvPr/>
          </p:nvSpPr>
          <p:spPr bwMode="auto">
            <a:xfrm>
              <a:off x="1447" y="1496"/>
              <a:ext cx="504" cy="33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180" name="Line 12"/>
            <p:cNvSpPr>
              <a:spLocks noChangeShapeType="1"/>
            </p:cNvSpPr>
            <p:nvPr/>
          </p:nvSpPr>
          <p:spPr bwMode="auto">
            <a:xfrm>
              <a:off x="1951" y="1831"/>
              <a:ext cx="648" cy="142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181" name="Line 13"/>
            <p:cNvSpPr>
              <a:spLocks noChangeShapeType="1"/>
            </p:cNvSpPr>
            <p:nvPr/>
          </p:nvSpPr>
          <p:spPr bwMode="auto">
            <a:xfrm flipH="1" flipV="1">
              <a:off x="1807" y="1496"/>
              <a:ext cx="144" cy="33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182" name="Text Box 14"/>
            <p:cNvSpPr txBox="1">
              <a:spLocks noChangeArrowheads="1"/>
            </p:cNvSpPr>
            <p:nvPr/>
          </p:nvSpPr>
          <p:spPr bwMode="auto">
            <a:xfrm>
              <a:off x="2599" y="1162"/>
              <a:ext cx="504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fr-FR" sz="2000" i="1">
                  <a:latin typeface="Times New Roman" pitchFamily="18" charset="0"/>
                </a:rPr>
                <a:t>time</a:t>
              </a:r>
            </a:p>
          </p:txBody>
        </p:sp>
        <p:sp>
          <p:nvSpPr>
            <p:cNvPr id="7184" name="Text Box 16"/>
            <p:cNvSpPr txBox="1">
              <a:spLocks noChangeArrowheads="1"/>
            </p:cNvSpPr>
            <p:nvPr/>
          </p:nvSpPr>
          <p:spPr bwMode="auto">
            <a:xfrm>
              <a:off x="1663" y="1162"/>
              <a:ext cx="288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fr-FR" sz="2000" i="1">
                  <a:latin typeface="Times New Roman" pitchFamily="18" charset="0"/>
                </a:rPr>
                <a:t>a</a:t>
              </a:r>
            </a:p>
          </p:txBody>
        </p:sp>
        <p:sp>
          <p:nvSpPr>
            <p:cNvPr id="7186" name="Text Box 18"/>
            <p:cNvSpPr txBox="1">
              <a:spLocks noChangeArrowheads="1"/>
            </p:cNvSpPr>
            <p:nvPr/>
          </p:nvSpPr>
          <p:spPr bwMode="auto">
            <a:xfrm>
              <a:off x="1663" y="3420"/>
              <a:ext cx="992" cy="2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US" sz="2000">
                <a:latin typeface="Times New Roman" pitchFamily="18" charset="0"/>
              </a:endParaRPr>
            </a:p>
          </p:txBody>
        </p:sp>
        <p:sp>
          <p:nvSpPr>
            <p:cNvPr id="7188" name="Text Box 20"/>
            <p:cNvSpPr txBox="1">
              <a:spLocks noChangeArrowheads="1"/>
            </p:cNvSpPr>
            <p:nvPr/>
          </p:nvSpPr>
          <p:spPr bwMode="auto">
            <a:xfrm>
              <a:off x="703" y="1329"/>
              <a:ext cx="672" cy="3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fr-FR" sz="2000">
                  <a:latin typeface="Times New Roman" pitchFamily="18" charset="0"/>
                </a:rPr>
                <a:t>log</a:t>
              </a:r>
              <a:r>
                <a:rPr lang="fr-FR" sz="2000" baseline="-25000">
                  <a:latin typeface="Times New Roman" pitchFamily="18" charset="0"/>
                </a:rPr>
                <a:t>10</a:t>
              </a:r>
              <a:r>
                <a:rPr lang="fr-FR" sz="2000" i="1">
                  <a:latin typeface="Times New Roman" pitchFamily="18" charset="0"/>
                </a:rPr>
                <a:t>N</a:t>
              </a:r>
              <a:r>
                <a:rPr lang="fr-FR" sz="2000" baseline="-25000">
                  <a:latin typeface="Times New Roman" pitchFamily="18" charset="0"/>
                </a:rPr>
                <a:t>0</a:t>
              </a:r>
            </a:p>
          </p:txBody>
        </p:sp>
        <p:sp>
          <p:nvSpPr>
            <p:cNvPr id="7189" name="Text Box 21"/>
            <p:cNvSpPr txBox="1">
              <a:spLocks noChangeArrowheads="1"/>
            </p:cNvSpPr>
            <p:nvPr/>
          </p:nvSpPr>
          <p:spPr bwMode="auto">
            <a:xfrm>
              <a:off x="799" y="2918"/>
              <a:ext cx="576" cy="3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fr-FR" sz="2000">
                  <a:latin typeface="Times New Roman" pitchFamily="18" charset="0"/>
                </a:rPr>
                <a:t>log</a:t>
              </a:r>
              <a:r>
                <a:rPr lang="fr-FR" sz="2000" baseline="-25000">
                  <a:latin typeface="Times New Roman" pitchFamily="18" charset="0"/>
                </a:rPr>
                <a:t>10</a:t>
              </a:r>
              <a:r>
                <a:rPr lang="fr-FR" sz="2000" i="1">
                  <a:latin typeface="Times New Roman" pitchFamily="18" charset="0"/>
                </a:rPr>
                <a:t>N</a:t>
              </a:r>
              <a:endParaRPr lang="fr-FR" sz="2000" baseline="-25000"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/>
              <a:t>Shoulder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200" dirty="0"/>
              <a:t>Multi target theory</a:t>
            </a:r>
          </a:p>
          <a:p>
            <a:pPr lvl="1">
              <a:lnSpc>
                <a:spcPct val="90000"/>
              </a:lnSpc>
            </a:pPr>
            <a:r>
              <a:rPr lang="en-US" sz="3200" i="1" dirty="0"/>
              <a:t>e.g.</a:t>
            </a:r>
            <a:r>
              <a:rPr lang="en-US" sz="3200" dirty="0"/>
              <a:t> clumps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Multi hit theory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Activation taking precedence over inactivation mechanism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Cells loosing their resistance</a:t>
            </a:r>
          </a:p>
          <a:p>
            <a:pPr lvl="1">
              <a:lnSpc>
                <a:spcPct val="90000"/>
              </a:lnSpc>
            </a:pPr>
            <a:r>
              <a:rPr lang="en-US" sz="3200" i="1" dirty="0"/>
              <a:t>e.g. </a:t>
            </a:r>
            <a:r>
              <a:rPr lang="en-US" sz="3200" dirty="0"/>
              <a:t>neutral</a:t>
            </a:r>
            <a:r>
              <a:rPr lang="en-US" sz="3200" i="1" dirty="0"/>
              <a:t> </a:t>
            </a:r>
            <a:r>
              <a:rPr lang="en-US" sz="3200" dirty="0"/>
              <a:t>spores in acid suspension medium</a:t>
            </a:r>
          </a:p>
          <a:p>
            <a:pPr lvl="1">
              <a:lnSpc>
                <a:spcPct val="90000"/>
              </a:lnSpc>
            </a:pPr>
            <a:r>
              <a:rPr lang="en-US" sz="3200" i="1" dirty="0"/>
              <a:t>e.g. </a:t>
            </a:r>
            <a:r>
              <a:rPr lang="en-US" sz="3200" dirty="0"/>
              <a:t>inactivation of </a:t>
            </a:r>
            <a:r>
              <a:rPr lang="en-US" sz="3200" dirty="0" err="1"/>
              <a:t>catalase</a:t>
            </a:r>
            <a:endParaRPr lang="en-US" sz="3200" dirty="0"/>
          </a:p>
          <a:p>
            <a:pPr>
              <a:lnSpc>
                <a:spcPct val="90000"/>
              </a:lnSpc>
            </a:pP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Tailing off</a:t>
            </a:r>
          </a:p>
        </p:txBody>
      </p:sp>
      <p:sp>
        <p:nvSpPr>
          <p:cNvPr id="19" name="Espace réservé du tableau 18"/>
          <p:cNvSpPr>
            <a:spLocks noGrp="1"/>
          </p:cNvSpPr>
          <p:nvPr>
            <p:ph type="tbl" idx="1"/>
          </p:nvPr>
        </p:nvSpPr>
        <p:spPr/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2195513" y="1916113"/>
            <a:ext cx="4556125" cy="4038600"/>
            <a:chOff x="657" y="1162"/>
            <a:chExt cx="2870" cy="2544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655" y="1162"/>
              <a:ext cx="1872" cy="2544"/>
              <a:chOff x="3247" y="1162"/>
              <a:chExt cx="1872" cy="2544"/>
            </a:xfrm>
          </p:grpSpPr>
          <p:sp>
            <p:nvSpPr>
              <p:cNvPr id="31750" name="Line 6"/>
              <p:cNvSpPr>
                <a:spLocks noChangeShapeType="1"/>
              </p:cNvSpPr>
              <p:nvPr/>
            </p:nvSpPr>
            <p:spPr bwMode="auto">
              <a:xfrm>
                <a:off x="3319" y="1496"/>
                <a:ext cx="1656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1751" name="Line 7"/>
              <p:cNvSpPr>
                <a:spLocks noChangeShapeType="1"/>
              </p:cNvSpPr>
              <p:nvPr/>
            </p:nvSpPr>
            <p:spPr bwMode="auto">
              <a:xfrm>
                <a:off x="4183" y="1496"/>
                <a:ext cx="0" cy="175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1752" name="Line 8"/>
              <p:cNvSpPr>
                <a:spLocks noChangeShapeType="1"/>
              </p:cNvSpPr>
              <p:nvPr/>
            </p:nvSpPr>
            <p:spPr bwMode="auto">
              <a:xfrm>
                <a:off x="4399" y="2333"/>
                <a:ext cx="504" cy="418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1753" name="Line 9"/>
              <p:cNvSpPr>
                <a:spLocks noChangeShapeType="1"/>
              </p:cNvSpPr>
              <p:nvPr/>
            </p:nvSpPr>
            <p:spPr bwMode="auto">
              <a:xfrm flipH="1" flipV="1">
                <a:off x="3391" y="1496"/>
                <a:ext cx="1008" cy="83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1754" name="Line 10"/>
              <p:cNvSpPr>
                <a:spLocks noChangeShapeType="1"/>
              </p:cNvSpPr>
              <p:nvPr/>
            </p:nvSpPr>
            <p:spPr bwMode="auto">
              <a:xfrm flipH="1" flipV="1">
                <a:off x="4183" y="1496"/>
                <a:ext cx="216" cy="837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1755" name="Text Box 11"/>
              <p:cNvSpPr txBox="1">
                <a:spLocks noChangeArrowheads="1"/>
              </p:cNvSpPr>
              <p:nvPr/>
            </p:nvSpPr>
            <p:spPr bwMode="auto">
              <a:xfrm>
                <a:off x="4399" y="1162"/>
                <a:ext cx="504" cy="25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fr-FR" sz="2000" i="1">
                    <a:latin typeface="Times New Roman" pitchFamily="18" charset="0"/>
                  </a:rPr>
                  <a:t>time</a:t>
                </a:r>
              </a:p>
            </p:txBody>
          </p:sp>
          <p:sp>
            <p:nvSpPr>
              <p:cNvPr id="31756" name="Text Box 12"/>
              <p:cNvSpPr txBox="1">
                <a:spLocks noChangeArrowheads="1"/>
              </p:cNvSpPr>
              <p:nvPr/>
            </p:nvSpPr>
            <p:spPr bwMode="auto">
              <a:xfrm>
                <a:off x="3247" y="1162"/>
                <a:ext cx="288" cy="25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fr-FR" sz="2000" i="1">
                    <a:latin typeface="Times New Roman" pitchFamily="18" charset="0"/>
                  </a:rPr>
                  <a:t>a</a:t>
                </a:r>
              </a:p>
            </p:txBody>
          </p:sp>
          <p:sp>
            <p:nvSpPr>
              <p:cNvPr id="31757" name="Text Box 13"/>
              <p:cNvSpPr txBox="1">
                <a:spLocks noChangeArrowheads="1"/>
              </p:cNvSpPr>
              <p:nvPr/>
            </p:nvSpPr>
            <p:spPr bwMode="auto">
              <a:xfrm>
                <a:off x="3967" y="3420"/>
                <a:ext cx="1152" cy="2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endParaRPr lang="en-US" sz="2000">
                  <a:latin typeface="Times New Roman" pitchFamily="18" charset="0"/>
                </a:endParaRPr>
              </a:p>
            </p:txBody>
          </p:sp>
        </p:grpSp>
        <p:grpSp>
          <p:nvGrpSpPr>
            <p:cNvPr id="4" name="Group 16"/>
            <p:cNvGrpSpPr>
              <a:grpSpLocks/>
            </p:cNvGrpSpPr>
            <p:nvPr/>
          </p:nvGrpSpPr>
          <p:grpSpPr bwMode="auto">
            <a:xfrm>
              <a:off x="657" y="1375"/>
              <a:ext cx="622" cy="1761"/>
              <a:chOff x="657" y="1375"/>
              <a:chExt cx="622" cy="1761"/>
            </a:xfrm>
          </p:grpSpPr>
          <p:sp>
            <p:nvSpPr>
              <p:cNvPr id="31758" name="Rectangle 14"/>
              <p:cNvSpPr>
                <a:spLocks noChangeArrowheads="1"/>
              </p:cNvSpPr>
              <p:nvPr/>
            </p:nvSpPr>
            <p:spPr bwMode="auto">
              <a:xfrm>
                <a:off x="657" y="1375"/>
                <a:ext cx="583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fr-FR" sz="2000">
                    <a:latin typeface="Times New Roman" pitchFamily="18" charset="0"/>
                  </a:rPr>
                  <a:t>log</a:t>
                </a:r>
                <a:r>
                  <a:rPr lang="fr-FR" sz="2000" baseline="-25000">
                    <a:latin typeface="Times New Roman" pitchFamily="18" charset="0"/>
                  </a:rPr>
                  <a:t>10</a:t>
                </a:r>
                <a:r>
                  <a:rPr lang="fr-FR" sz="2000" i="1">
                    <a:latin typeface="Times New Roman" pitchFamily="18" charset="0"/>
                  </a:rPr>
                  <a:t>N</a:t>
                </a:r>
                <a:r>
                  <a:rPr lang="fr-FR" sz="2000" baseline="-25000">
                    <a:latin typeface="Times New Roman" pitchFamily="18" charset="0"/>
                  </a:rPr>
                  <a:t>0</a:t>
                </a:r>
              </a:p>
            </p:txBody>
          </p:sp>
          <p:sp>
            <p:nvSpPr>
              <p:cNvPr id="31759" name="Rectangle 15"/>
              <p:cNvSpPr>
                <a:spLocks noChangeArrowheads="1"/>
              </p:cNvSpPr>
              <p:nvPr/>
            </p:nvSpPr>
            <p:spPr bwMode="auto">
              <a:xfrm>
                <a:off x="748" y="2886"/>
                <a:ext cx="531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fr-FR" sz="2000">
                    <a:latin typeface="Times New Roman" pitchFamily="18" charset="0"/>
                  </a:rPr>
                  <a:t>log</a:t>
                </a:r>
                <a:r>
                  <a:rPr lang="fr-FR" sz="2000" baseline="-25000">
                    <a:latin typeface="Times New Roman" pitchFamily="18" charset="0"/>
                  </a:rPr>
                  <a:t>10</a:t>
                </a:r>
                <a:r>
                  <a:rPr lang="fr-FR" sz="2000" i="1">
                    <a:latin typeface="Times New Roman" pitchFamily="18" charset="0"/>
                  </a:rPr>
                  <a:t>N</a:t>
                </a:r>
                <a:endParaRPr lang="fr-FR" sz="2000" baseline="-25000">
                  <a:latin typeface="Times New Roman" pitchFamily="18" charset="0"/>
                </a:endParaRPr>
              </a:p>
            </p:txBody>
          </p:sp>
        </p:grpSp>
      </p:grpSp>
      <p:sp>
        <p:nvSpPr>
          <p:cNvPr id="20" name="Rectangle 2"/>
          <p:cNvSpPr txBox="1">
            <a:spLocks noChangeArrowheads="1"/>
          </p:cNvSpPr>
          <p:nvPr/>
        </p:nvSpPr>
        <p:spPr>
          <a:xfrm rot="16200000">
            <a:off x="4017268" y="-3505100"/>
            <a:ext cx="677416" cy="8064896"/>
          </a:xfrm>
          <a:prstGeom prst="rect">
            <a:avLst/>
          </a:prstGeom>
        </p:spPr>
        <p:txBody>
          <a:bodyPr vert="vert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0" cap="small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Tailing off</a:t>
            </a:r>
            <a:endParaRPr kumimoji="0" lang="en-US" sz="2400" b="1" i="1" u="none" strike="noStrike" kern="0" cap="small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Tailing off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Mixed populations</a:t>
            </a:r>
          </a:p>
          <a:p>
            <a:r>
              <a:rPr lang="en-US" sz="2800" dirty="0"/>
              <a:t>Clumping</a:t>
            </a:r>
          </a:p>
          <a:p>
            <a:r>
              <a:rPr lang="en-US" sz="2800" dirty="0"/>
              <a:t>Activation of a secondary spore germination pathway</a:t>
            </a:r>
          </a:p>
          <a:p>
            <a:r>
              <a:rPr lang="en-US" sz="2800" dirty="0"/>
              <a:t>Protective effect of the suspension medium</a:t>
            </a:r>
          </a:p>
          <a:p>
            <a:pPr lvl="1"/>
            <a:r>
              <a:rPr lang="en-US" sz="2800" i="1" dirty="0"/>
              <a:t>e.g.</a:t>
            </a:r>
            <a:r>
              <a:rPr lang="en-US" sz="2800" dirty="0"/>
              <a:t> acid spores in neutral medium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S-shaped curves</a:t>
            </a:r>
          </a:p>
        </p:txBody>
      </p:sp>
      <p:graphicFrame>
        <p:nvGraphicFramePr>
          <p:cNvPr id="26628" name="Object 4"/>
          <p:cNvGraphicFramePr>
            <a:graphicFrameLocks noChangeAspect="1"/>
          </p:cNvGraphicFramePr>
          <p:nvPr>
            <p:ph idx="1"/>
          </p:nvPr>
        </p:nvGraphicFramePr>
        <p:xfrm>
          <a:off x="2987675" y="765175"/>
          <a:ext cx="4130675" cy="5732463"/>
        </p:xfrm>
        <a:graphic>
          <a:graphicData uri="http://schemas.openxmlformats.org/presentationml/2006/ole">
            <p:oleObj spid="_x0000_s50178" name="Photo Editor Photo" r:id="rId3" imgW="8420533" imgH="11684600" progId="">
              <p:embed/>
            </p:oleObj>
          </a:graphicData>
        </a:graphic>
      </p:graphicFrame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395288" y="5084763"/>
            <a:ext cx="23050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Ababouch, L. </a:t>
            </a:r>
            <a:r>
              <a:rPr lang="fr-FR" i="1"/>
              <a:t>et al.</a:t>
            </a:r>
            <a:r>
              <a:rPr lang="fr-FR"/>
              <a:t>, J. Appl. Bacteriol. 1987 </a:t>
            </a:r>
            <a:r>
              <a:rPr lang="fr-FR" b="1"/>
              <a:t>62</a:t>
            </a:r>
            <a:r>
              <a:rPr lang="fr-FR"/>
              <a:t>:503-11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Generalized equation for efficiency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graphicFrame>
        <p:nvGraphicFramePr>
          <p:cNvPr id="8196" name="Object 4"/>
          <p:cNvGraphicFramePr>
            <a:graphicFrameLocks noChangeAspect="1"/>
          </p:cNvGraphicFramePr>
          <p:nvPr/>
        </p:nvGraphicFramePr>
        <p:xfrm>
          <a:off x="2771775" y="1916113"/>
          <a:ext cx="3409950" cy="790575"/>
        </p:xfrm>
        <a:graphic>
          <a:graphicData uri="http://schemas.openxmlformats.org/presentationml/2006/ole">
            <p:oleObj spid="_x0000_s51202" name="Equation" r:id="rId3" imgW="876240" imgH="203040" progId="Equation.3">
              <p:embed/>
            </p:oleObj>
          </a:graphicData>
        </a:graphic>
      </p:graphicFrame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5292725" y="2924175"/>
            <a:ext cx="3095625" cy="2959100"/>
            <a:chOff x="3334" y="1842"/>
            <a:chExt cx="1950" cy="1864"/>
          </a:xfrm>
        </p:grpSpPr>
        <p:sp>
          <p:nvSpPr>
            <p:cNvPr id="8198" name="Line 6"/>
            <p:cNvSpPr>
              <a:spLocks noChangeShapeType="1"/>
            </p:cNvSpPr>
            <p:nvPr/>
          </p:nvSpPr>
          <p:spPr bwMode="auto">
            <a:xfrm>
              <a:off x="3409" y="2087"/>
              <a:ext cx="172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199" name="Line 7"/>
            <p:cNvSpPr>
              <a:spLocks noChangeShapeType="1"/>
            </p:cNvSpPr>
            <p:nvPr/>
          </p:nvSpPr>
          <p:spPr bwMode="auto">
            <a:xfrm>
              <a:off x="4309" y="2087"/>
              <a:ext cx="0" cy="128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200" name="Line 8"/>
            <p:cNvSpPr>
              <a:spLocks noChangeShapeType="1"/>
            </p:cNvSpPr>
            <p:nvPr/>
          </p:nvSpPr>
          <p:spPr bwMode="auto">
            <a:xfrm>
              <a:off x="4534" y="2700"/>
              <a:ext cx="525" cy="30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201" name="Line 9"/>
            <p:cNvSpPr>
              <a:spLocks noChangeShapeType="1"/>
            </p:cNvSpPr>
            <p:nvPr/>
          </p:nvSpPr>
          <p:spPr bwMode="auto">
            <a:xfrm flipH="1" flipV="1">
              <a:off x="3484" y="2087"/>
              <a:ext cx="1050" cy="613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202" name="Line 10"/>
            <p:cNvSpPr>
              <a:spLocks noChangeShapeType="1"/>
            </p:cNvSpPr>
            <p:nvPr/>
          </p:nvSpPr>
          <p:spPr bwMode="auto">
            <a:xfrm flipH="1" flipV="1">
              <a:off x="4309" y="2087"/>
              <a:ext cx="225" cy="61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203" name="Text Box 11"/>
            <p:cNvSpPr txBox="1">
              <a:spLocks noChangeArrowheads="1"/>
            </p:cNvSpPr>
            <p:nvPr/>
          </p:nvSpPr>
          <p:spPr bwMode="auto">
            <a:xfrm>
              <a:off x="4534" y="1842"/>
              <a:ext cx="525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fr-FR" sz="2000" i="1">
                  <a:latin typeface="Times New Roman" pitchFamily="18" charset="0"/>
                </a:rPr>
                <a:t>time</a:t>
              </a:r>
            </a:p>
          </p:txBody>
        </p:sp>
        <p:sp>
          <p:nvSpPr>
            <p:cNvPr id="8204" name="Text Box 12"/>
            <p:cNvSpPr txBox="1">
              <a:spLocks noChangeArrowheads="1"/>
            </p:cNvSpPr>
            <p:nvPr/>
          </p:nvSpPr>
          <p:spPr bwMode="auto">
            <a:xfrm>
              <a:off x="3334" y="1842"/>
              <a:ext cx="300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fr-FR" sz="2000" i="1">
                  <a:latin typeface="Times New Roman" pitchFamily="18" charset="0"/>
                </a:rPr>
                <a:t>a</a:t>
              </a:r>
            </a:p>
          </p:txBody>
        </p:sp>
        <p:sp>
          <p:nvSpPr>
            <p:cNvPr id="8205" name="Text Box 13"/>
            <p:cNvSpPr txBox="1">
              <a:spLocks noChangeArrowheads="1"/>
            </p:cNvSpPr>
            <p:nvPr/>
          </p:nvSpPr>
          <p:spPr bwMode="auto">
            <a:xfrm>
              <a:off x="4084" y="3496"/>
              <a:ext cx="120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US" sz="2000">
                <a:latin typeface="Times New Roman" pitchFamily="18" charset="0"/>
              </a:endParaRPr>
            </a:p>
          </p:txBody>
        </p:sp>
      </p:grpSp>
      <p:grpSp>
        <p:nvGrpSpPr>
          <p:cNvPr id="3" name="Group 28"/>
          <p:cNvGrpSpPr>
            <a:grpSpLocks/>
          </p:cNvGrpSpPr>
          <p:nvPr/>
        </p:nvGrpSpPr>
        <p:grpSpPr bwMode="auto">
          <a:xfrm>
            <a:off x="1042988" y="2924175"/>
            <a:ext cx="3600450" cy="2959100"/>
            <a:chOff x="657" y="1842"/>
            <a:chExt cx="2268" cy="1864"/>
          </a:xfrm>
        </p:grpSpPr>
        <p:sp>
          <p:nvSpPr>
            <p:cNvPr id="8207" name="Line 15"/>
            <p:cNvSpPr>
              <a:spLocks noChangeShapeType="1"/>
            </p:cNvSpPr>
            <p:nvPr/>
          </p:nvSpPr>
          <p:spPr bwMode="auto">
            <a:xfrm>
              <a:off x="1360" y="2087"/>
              <a:ext cx="156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208" name="Line 16"/>
            <p:cNvSpPr>
              <a:spLocks noChangeShapeType="1"/>
            </p:cNvSpPr>
            <p:nvPr/>
          </p:nvSpPr>
          <p:spPr bwMode="auto">
            <a:xfrm>
              <a:off x="1360" y="2087"/>
              <a:ext cx="0" cy="128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209" name="Line 17"/>
            <p:cNvSpPr>
              <a:spLocks noChangeShapeType="1"/>
            </p:cNvSpPr>
            <p:nvPr/>
          </p:nvSpPr>
          <p:spPr bwMode="auto">
            <a:xfrm>
              <a:off x="1360" y="2087"/>
              <a:ext cx="476" cy="24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210" name="Line 18"/>
            <p:cNvSpPr>
              <a:spLocks noChangeShapeType="1"/>
            </p:cNvSpPr>
            <p:nvPr/>
          </p:nvSpPr>
          <p:spPr bwMode="auto">
            <a:xfrm>
              <a:off x="1837" y="2341"/>
              <a:ext cx="613" cy="1041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211" name="Line 19"/>
            <p:cNvSpPr>
              <a:spLocks noChangeShapeType="1"/>
            </p:cNvSpPr>
            <p:nvPr/>
          </p:nvSpPr>
          <p:spPr bwMode="auto">
            <a:xfrm flipH="1" flipV="1">
              <a:off x="1700" y="2087"/>
              <a:ext cx="136" cy="245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212" name="Text Box 20"/>
            <p:cNvSpPr txBox="1">
              <a:spLocks noChangeArrowheads="1"/>
            </p:cNvSpPr>
            <p:nvPr/>
          </p:nvSpPr>
          <p:spPr bwMode="auto">
            <a:xfrm>
              <a:off x="2449" y="1842"/>
              <a:ext cx="476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fr-FR" sz="2000" i="1">
                  <a:latin typeface="Times New Roman" pitchFamily="18" charset="0"/>
                </a:rPr>
                <a:t>time</a:t>
              </a:r>
            </a:p>
          </p:txBody>
        </p:sp>
        <p:sp>
          <p:nvSpPr>
            <p:cNvPr id="8213" name="Text Box 21"/>
            <p:cNvSpPr txBox="1">
              <a:spLocks noChangeArrowheads="1"/>
            </p:cNvSpPr>
            <p:nvPr/>
          </p:nvSpPr>
          <p:spPr bwMode="auto">
            <a:xfrm>
              <a:off x="1564" y="1842"/>
              <a:ext cx="272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fr-FR" sz="2000" i="1">
                  <a:latin typeface="Times New Roman" pitchFamily="18" charset="0"/>
                </a:rPr>
                <a:t>a</a:t>
              </a:r>
            </a:p>
          </p:txBody>
        </p:sp>
        <p:sp>
          <p:nvSpPr>
            <p:cNvPr id="8214" name="Text Box 22"/>
            <p:cNvSpPr txBox="1">
              <a:spLocks noChangeArrowheads="1"/>
            </p:cNvSpPr>
            <p:nvPr/>
          </p:nvSpPr>
          <p:spPr bwMode="auto">
            <a:xfrm>
              <a:off x="1564" y="3496"/>
              <a:ext cx="938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US" sz="2000">
                <a:latin typeface="Times New Roman" pitchFamily="18" charset="0"/>
              </a:endParaRPr>
            </a:p>
          </p:txBody>
        </p:sp>
        <p:sp>
          <p:nvSpPr>
            <p:cNvPr id="8215" name="Text Box 23"/>
            <p:cNvSpPr txBox="1">
              <a:spLocks noChangeArrowheads="1"/>
            </p:cNvSpPr>
            <p:nvPr/>
          </p:nvSpPr>
          <p:spPr bwMode="auto">
            <a:xfrm>
              <a:off x="657" y="1964"/>
              <a:ext cx="635" cy="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fr-FR" sz="2000">
                  <a:latin typeface="Times New Roman" pitchFamily="18" charset="0"/>
                </a:rPr>
                <a:t>log</a:t>
              </a:r>
              <a:r>
                <a:rPr lang="fr-FR" sz="2000" baseline="-25000">
                  <a:latin typeface="Times New Roman" pitchFamily="18" charset="0"/>
                </a:rPr>
                <a:t>10</a:t>
              </a:r>
              <a:r>
                <a:rPr lang="fr-FR" sz="2000" i="1">
                  <a:latin typeface="Times New Roman" pitchFamily="18" charset="0"/>
                </a:rPr>
                <a:t>N</a:t>
              </a:r>
              <a:r>
                <a:rPr lang="fr-FR" sz="2000" baseline="-25000">
                  <a:latin typeface="Times New Roman" pitchFamily="18" charset="0"/>
                </a:rPr>
                <a:t>0</a:t>
              </a:r>
            </a:p>
          </p:txBody>
        </p:sp>
        <p:sp>
          <p:nvSpPr>
            <p:cNvPr id="8216" name="Text Box 24"/>
            <p:cNvSpPr txBox="1">
              <a:spLocks noChangeArrowheads="1"/>
            </p:cNvSpPr>
            <p:nvPr/>
          </p:nvSpPr>
          <p:spPr bwMode="auto">
            <a:xfrm>
              <a:off x="748" y="3129"/>
              <a:ext cx="544" cy="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fr-FR" sz="2000">
                  <a:latin typeface="Times New Roman" pitchFamily="18" charset="0"/>
                </a:rPr>
                <a:t>log</a:t>
              </a:r>
              <a:r>
                <a:rPr lang="fr-FR" sz="2000" baseline="-25000">
                  <a:latin typeface="Times New Roman" pitchFamily="18" charset="0"/>
                </a:rPr>
                <a:t>10</a:t>
              </a:r>
              <a:r>
                <a:rPr lang="fr-FR" sz="2000" i="1">
                  <a:latin typeface="Times New Roman" pitchFamily="18" charset="0"/>
                </a:rPr>
                <a:t>N</a:t>
              </a:r>
              <a:endParaRPr lang="fr-FR" sz="2000" baseline="-25000"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COMPARTMENTAL MODEL</a:t>
            </a:r>
            <a:endParaRPr lang="en-US" dirty="0"/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806450" y="1354138"/>
            <a:ext cx="2178050" cy="328136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headEnd/>
            <a:tailEnd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" charset="0"/>
              </a:rPr>
              <a:t>Cheese processing room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2984500" y="1357298"/>
            <a:ext cx="1816100" cy="118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1">
                <a:solidFill>
                  <a:sysClr val="windowText" lastClr="000000"/>
                </a:solidFill>
                <a:effectLst>
                  <a:reflection blurRad="6350" stA="55000" endA="300" endPos="45500" dir="5400000" sy="-100000" algn="bl" rotWithShape="0"/>
                </a:effectLst>
                <a:latin typeface="Arial" charset="0"/>
              </a:rPr>
              <a:t>Ripening</a:t>
            </a:r>
          </a:p>
          <a:p>
            <a:pPr algn="ctr"/>
            <a:r>
              <a:rPr lang="en-US" sz="1800" b="1">
                <a:solidFill>
                  <a:sysClr val="windowText" lastClr="000000"/>
                </a:solidFill>
                <a:effectLst>
                  <a:reflection blurRad="6350" stA="55000" endA="300" endPos="45500" dir="5400000" sy="-100000" algn="bl" rotWithShape="0"/>
                </a:effectLst>
                <a:latin typeface="Arial" charset="0"/>
              </a:rPr>
              <a:t>room 1</a:t>
            </a: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4803775" y="1347744"/>
            <a:ext cx="1830388" cy="1224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1">
                <a:solidFill>
                  <a:sysClr val="windowText" lastClr="000000"/>
                </a:solidFill>
                <a:effectLst>
                  <a:reflection blurRad="6350" stA="55000" endA="300" endPos="45500" dir="5400000" sy="-100000" algn="bl" rotWithShape="0"/>
                </a:effectLst>
                <a:latin typeface="Arial" charset="0"/>
              </a:rPr>
              <a:t>Ripening</a:t>
            </a:r>
          </a:p>
          <a:p>
            <a:pPr algn="ctr"/>
            <a:r>
              <a:rPr lang="en-US" sz="1800" b="1">
                <a:solidFill>
                  <a:sysClr val="windowText" lastClr="000000"/>
                </a:solidFill>
                <a:effectLst>
                  <a:reflection blurRad="6350" stA="55000" endA="300" endPos="45500" dir="5400000" sy="-100000" algn="bl" rotWithShape="0"/>
                </a:effectLst>
                <a:latin typeface="Arial" charset="0"/>
              </a:rPr>
              <a:t>room 2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2976563" y="3430588"/>
            <a:ext cx="1333500" cy="11969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1">
                <a:solidFill>
                  <a:sysClr val="windowText" lastClr="000000"/>
                </a:solidFill>
                <a:effectLst>
                  <a:reflection blurRad="6350" stA="55000" endA="300" endPos="45500" dir="5400000" sy="-100000" algn="bl" rotWithShape="0"/>
                </a:effectLst>
                <a:latin typeface="Arial" charset="0"/>
              </a:rPr>
              <a:t>Ripening</a:t>
            </a:r>
          </a:p>
          <a:p>
            <a:pPr algn="ctr"/>
            <a:r>
              <a:rPr lang="en-US" sz="1800" b="1">
                <a:solidFill>
                  <a:sysClr val="windowText" lastClr="000000"/>
                </a:solidFill>
                <a:effectLst>
                  <a:reflection blurRad="6350" stA="55000" endA="300" endPos="45500" dir="5400000" sy="-100000" algn="bl" rotWithShape="0"/>
                </a:effectLst>
                <a:latin typeface="Arial" charset="0"/>
              </a:rPr>
              <a:t>room 3</a:t>
            </a:r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5308600" y="3435350"/>
            <a:ext cx="1333500" cy="11969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1">
                <a:solidFill>
                  <a:sysClr val="windowText" lastClr="000000"/>
                </a:solidFill>
                <a:effectLst>
                  <a:reflection blurRad="6350" stA="55000" endA="300" endPos="45500" dir="5400000" sy="-100000" algn="bl" rotWithShape="0"/>
                </a:effectLst>
                <a:latin typeface="Arial" charset="0"/>
              </a:rPr>
              <a:t>Ripening</a:t>
            </a:r>
          </a:p>
          <a:p>
            <a:pPr algn="ctr"/>
            <a:r>
              <a:rPr lang="en-US" sz="1800" b="1">
                <a:solidFill>
                  <a:sysClr val="windowText" lastClr="000000"/>
                </a:solidFill>
                <a:effectLst>
                  <a:reflection blurRad="6350" stA="55000" endA="300" endPos="45500" dir="5400000" sy="-100000" algn="bl" rotWithShape="0"/>
                </a:effectLst>
                <a:latin typeface="Arial" charset="0"/>
              </a:rPr>
              <a:t>room 4</a:t>
            </a: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2984500" y="2538413"/>
            <a:ext cx="3644900" cy="887412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b="1">
                <a:latin typeface="Arial" charset="0"/>
              </a:rPr>
              <a:t>Passageway</a:t>
            </a:r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4303713" y="3425825"/>
            <a:ext cx="993775" cy="1196975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200" b="1">
                <a:solidFill>
                  <a:schemeClr val="bg1"/>
                </a:solidFill>
                <a:latin typeface="Arial" charset="0"/>
              </a:rPr>
              <a:t>Smearing machine room</a:t>
            </a:r>
          </a:p>
        </p:txBody>
      </p:sp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6629400" y="1341438"/>
            <a:ext cx="1479550" cy="3281362"/>
          </a:xfrm>
          <a:prstGeom prst="rect">
            <a:avLst/>
          </a:prstGeom>
          <a:solidFill>
            <a:schemeClr val="accent4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Arial" charset="0"/>
              </a:rPr>
              <a:t>Packaging</a:t>
            </a:r>
          </a:p>
          <a:p>
            <a:pPr algn="ctr"/>
            <a:r>
              <a:rPr lang="en-US" sz="2000" b="1" dirty="0">
                <a:solidFill>
                  <a:schemeClr val="bg1"/>
                </a:solidFill>
                <a:latin typeface="Arial" charset="0"/>
              </a:rPr>
              <a:t>room</a:t>
            </a:r>
          </a:p>
        </p:txBody>
      </p:sp>
      <p:sp>
        <p:nvSpPr>
          <p:cNvPr id="25611" name="Rectangle 11"/>
          <p:cNvSpPr>
            <a:spLocks noChangeArrowheads="1"/>
          </p:cNvSpPr>
          <p:nvPr/>
        </p:nvSpPr>
        <p:spPr bwMode="auto">
          <a:xfrm>
            <a:off x="360393" y="4652963"/>
            <a:ext cx="8569325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 b="1" i="1" dirty="0" smtClean="0">
              <a:latin typeface="Verdana" pitchFamily="34" charset="0"/>
            </a:endParaRPr>
          </a:p>
          <a:p>
            <a:r>
              <a:rPr lang="en-US" b="1" i="1" dirty="0" smtClean="0">
                <a:latin typeface="Verdana" pitchFamily="34" charset="0"/>
              </a:rPr>
              <a:t>Presence </a:t>
            </a:r>
            <a:r>
              <a:rPr lang="en-US" b="1" i="1" dirty="0">
                <a:latin typeface="Verdana" pitchFamily="34" charset="0"/>
              </a:rPr>
              <a:t>of bacteria colonies in different compartments : milk (cells/Liter), Products (colonies/Product), Environment (colonies), Machines (colonies)</a:t>
            </a:r>
          </a:p>
          <a:p>
            <a:pPr lvl="1"/>
            <a:endParaRPr lang="en-US" dirty="0">
              <a:latin typeface="Verdana" pitchFamily="34" charset="0"/>
            </a:endParaRPr>
          </a:p>
          <a:p>
            <a:r>
              <a:rPr lang="en-US" b="1" dirty="0">
                <a:latin typeface="Verdana" pitchFamily="34" charset="0"/>
              </a:rPr>
              <a:t>State of compartment C at time t: C</a:t>
            </a:r>
            <a:r>
              <a:rPr lang="en-US" b="1" baseline="-25000" dirty="0">
                <a:latin typeface="Verdana" pitchFamily="34" charset="0"/>
              </a:rPr>
              <a:t>t</a:t>
            </a:r>
            <a:r>
              <a:rPr lang="en-US" b="1" dirty="0">
                <a:latin typeface="Verdana" pitchFamily="34" charset="0"/>
              </a:rPr>
              <a:t>= (</a:t>
            </a:r>
            <a:r>
              <a:rPr lang="en-US" b="1" dirty="0" err="1">
                <a:latin typeface="Verdana" pitchFamily="34" charset="0"/>
              </a:rPr>
              <a:t>a</a:t>
            </a:r>
            <a:r>
              <a:rPr lang="en-US" b="1" baseline="-25000" dirty="0" err="1">
                <a:latin typeface="Verdana" pitchFamily="34" charset="0"/>
              </a:rPr>
              <a:t>i</a:t>
            </a:r>
            <a:r>
              <a:rPr lang="en-US" b="1" dirty="0">
                <a:latin typeface="Verdana" pitchFamily="34" charset="0"/>
              </a:rPr>
              <a:t>, b</a:t>
            </a:r>
            <a:r>
              <a:rPr lang="en-US" b="1" baseline="-25000" dirty="0">
                <a:latin typeface="Verdana" pitchFamily="34" charset="0"/>
              </a:rPr>
              <a:t>i</a:t>
            </a:r>
            <a:r>
              <a:rPr lang="en-US" b="1" dirty="0">
                <a:latin typeface="Verdana" pitchFamily="34" charset="0"/>
              </a:rPr>
              <a:t>), </a:t>
            </a:r>
            <a:r>
              <a:rPr lang="en-US" b="1" dirty="0" err="1">
                <a:latin typeface="Verdana" pitchFamily="34" charset="0"/>
              </a:rPr>
              <a:t>i</a:t>
            </a:r>
            <a:r>
              <a:rPr lang="en-US" b="1" dirty="0">
                <a:latin typeface="Verdana" pitchFamily="34" charset="0"/>
              </a:rPr>
              <a:t> = 1 to n</a:t>
            </a:r>
          </a:p>
          <a:p>
            <a:pPr lvl="2"/>
            <a:r>
              <a:rPr lang="en-US" b="1" dirty="0" err="1">
                <a:latin typeface="Verdana" pitchFamily="34" charset="0"/>
              </a:rPr>
              <a:t>a</a:t>
            </a:r>
            <a:r>
              <a:rPr lang="en-US" b="1" baseline="-25000" dirty="0" err="1">
                <a:latin typeface="Verdana" pitchFamily="34" charset="0"/>
              </a:rPr>
              <a:t>i</a:t>
            </a:r>
            <a:r>
              <a:rPr lang="en-US" b="1" dirty="0">
                <a:latin typeface="Verdana" pitchFamily="34" charset="0"/>
              </a:rPr>
              <a:t> = size of the colony </a:t>
            </a:r>
            <a:r>
              <a:rPr lang="en-US" b="1" dirty="0" err="1">
                <a:latin typeface="Verdana" pitchFamily="34" charset="0"/>
              </a:rPr>
              <a:t>i</a:t>
            </a:r>
            <a:r>
              <a:rPr lang="en-US" b="1" dirty="0">
                <a:latin typeface="Verdana" pitchFamily="34" charset="0"/>
              </a:rPr>
              <a:t> (cells) b</a:t>
            </a:r>
            <a:r>
              <a:rPr lang="en-US" b="1" baseline="-25000" dirty="0">
                <a:latin typeface="Verdana" pitchFamily="34" charset="0"/>
              </a:rPr>
              <a:t>i</a:t>
            </a:r>
            <a:r>
              <a:rPr lang="en-US" b="1" dirty="0">
                <a:latin typeface="Verdana" pitchFamily="34" charset="0"/>
              </a:rPr>
              <a:t> = Latency specific to colony </a:t>
            </a:r>
            <a:r>
              <a:rPr lang="en-US" b="1" dirty="0" err="1">
                <a:latin typeface="Verdana" pitchFamily="34" charset="0"/>
              </a:rPr>
              <a:t>i</a:t>
            </a:r>
            <a:r>
              <a:rPr lang="en-US" b="1" dirty="0">
                <a:latin typeface="Verdana" pitchFamily="34" charset="0"/>
              </a:rPr>
              <a:t> n = number of colonies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/>
              <a:t>Concavity upward</a:t>
            </a:r>
          </a:p>
        </p:txBody>
      </p:sp>
      <p:pic>
        <p:nvPicPr>
          <p:cNvPr id="34820" name="Picture 4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8538" y="1700213"/>
            <a:ext cx="6192837" cy="51577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0" y="4724400"/>
            <a:ext cx="9585325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r-FR"/>
              <a:t>L'Haridon, R. &amp; Cerf, O. </a:t>
            </a:r>
          </a:p>
          <a:p>
            <a:r>
              <a:rPr lang="fr-FR" i="1"/>
              <a:t>Revue de l'Institut Pasteur </a:t>
            </a:r>
          </a:p>
          <a:p>
            <a:r>
              <a:rPr lang="fr-FR" i="1"/>
              <a:t>de Lyon</a:t>
            </a:r>
            <a:r>
              <a:rPr lang="fr-FR"/>
              <a:t> 1978 </a:t>
            </a:r>
            <a:r>
              <a:rPr lang="fr-FR" b="1"/>
              <a:t>11:</a:t>
            </a:r>
            <a:r>
              <a:rPr lang="fr-FR"/>
              <a:t> 445-456.</a:t>
            </a:r>
          </a:p>
        </p:txBody>
      </p:sp>
      <p:graphicFrame>
        <p:nvGraphicFramePr>
          <p:cNvPr id="34823" name="Object 7"/>
          <p:cNvGraphicFramePr>
            <a:graphicFrameLocks noChangeAspect="1"/>
          </p:cNvGraphicFramePr>
          <p:nvPr/>
        </p:nvGraphicFramePr>
        <p:xfrm>
          <a:off x="115888" y="1392238"/>
          <a:ext cx="3365500" cy="1177925"/>
        </p:xfrm>
        <a:graphic>
          <a:graphicData uri="http://schemas.openxmlformats.org/presentationml/2006/ole">
            <p:oleObj spid="_x0000_s52226" name="Equation" r:id="rId4" imgW="1015920" imgH="355320" progId="Equation.3">
              <p:embed/>
            </p:oleObj>
          </a:graphicData>
        </a:graphic>
      </p:graphicFrame>
      <p:graphicFrame>
        <p:nvGraphicFramePr>
          <p:cNvPr id="34824" name="Object 8"/>
          <p:cNvGraphicFramePr>
            <a:graphicFrameLocks noChangeAspect="1"/>
          </p:cNvGraphicFramePr>
          <p:nvPr/>
        </p:nvGraphicFramePr>
        <p:xfrm>
          <a:off x="157163" y="2708275"/>
          <a:ext cx="2060575" cy="1384300"/>
        </p:xfrm>
        <a:graphic>
          <a:graphicData uri="http://schemas.openxmlformats.org/presentationml/2006/ole">
            <p:oleObj spid="_x0000_s52227" name="Equation" r:id="rId5" imgW="698400" imgH="469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Non linear survival curves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862138"/>
            <a:ext cx="7772400" cy="4303712"/>
          </a:xfrm>
        </p:spPr>
        <p:txBody>
          <a:bodyPr/>
          <a:lstStyle/>
          <a:p>
            <a:r>
              <a:rPr lang="en-US" sz="4400">
                <a:solidFill>
                  <a:srgbClr val="FF0000"/>
                </a:solidFill>
              </a:rPr>
              <a:t>2/3 of experimental studies</a:t>
            </a:r>
          </a:p>
          <a:p>
            <a:r>
              <a:rPr lang="en-US" sz="4400"/>
              <a:t>Many other equations can be used</a:t>
            </a:r>
          </a:p>
          <a:p>
            <a:pPr algn="ctr">
              <a:buFontTx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Influence of temperature</a:t>
            </a:r>
            <a:br>
              <a:rPr lang="en-US" dirty="0" smtClean="0"/>
            </a:br>
            <a:r>
              <a:rPr lang="en-US" dirty="0" smtClean="0"/>
              <a:t>Bigelow </a:t>
            </a:r>
            <a:endParaRPr lang="en-US" dirty="0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323850" y="2060575"/>
            <a:ext cx="5791200" cy="3505200"/>
            <a:chOff x="1056" y="1392"/>
            <a:chExt cx="3648" cy="2208"/>
          </a:xfrm>
        </p:grpSpPr>
        <p:sp>
          <p:nvSpPr>
            <p:cNvPr id="10243" name="Text Box 3"/>
            <p:cNvSpPr txBox="1">
              <a:spLocks noChangeArrowheads="1"/>
            </p:cNvSpPr>
            <p:nvPr/>
          </p:nvSpPr>
          <p:spPr bwMode="auto">
            <a:xfrm>
              <a:off x="3543" y="3120"/>
              <a:ext cx="116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fr-FR" sz="2000" i="1">
                  <a:latin typeface="Times New Roman" pitchFamily="18" charset="0"/>
                </a:rPr>
                <a:t>T, </a:t>
              </a:r>
              <a:r>
                <a:rPr lang="en-US" sz="2000">
                  <a:latin typeface="Times New Roman" pitchFamily="18" charset="0"/>
                </a:rPr>
                <a:t>temperature</a:t>
              </a:r>
            </a:p>
          </p:txBody>
        </p:sp>
        <p:sp>
          <p:nvSpPr>
            <p:cNvPr id="10244" name="Line 4"/>
            <p:cNvSpPr>
              <a:spLocks noChangeShapeType="1"/>
            </p:cNvSpPr>
            <p:nvPr/>
          </p:nvSpPr>
          <p:spPr bwMode="auto">
            <a:xfrm>
              <a:off x="1802" y="1392"/>
              <a:ext cx="0" cy="182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0245" name="Line 5"/>
            <p:cNvSpPr>
              <a:spLocks noChangeShapeType="1"/>
            </p:cNvSpPr>
            <p:nvPr/>
          </p:nvSpPr>
          <p:spPr bwMode="auto">
            <a:xfrm>
              <a:off x="1802" y="3216"/>
              <a:ext cx="1658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0246" name="Line 6"/>
            <p:cNvSpPr>
              <a:spLocks noChangeShapeType="1"/>
            </p:cNvSpPr>
            <p:nvPr/>
          </p:nvSpPr>
          <p:spPr bwMode="auto">
            <a:xfrm>
              <a:off x="1961" y="1609"/>
              <a:ext cx="1258" cy="128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0247" name="Text Box 7"/>
            <p:cNvSpPr txBox="1">
              <a:spLocks noChangeArrowheads="1"/>
            </p:cNvSpPr>
            <p:nvPr/>
          </p:nvSpPr>
          <p:spPr bwMode="auto">
            <a:xfrm>
              <a:off x="1056" y="1392"/>
              <a:ext cx="66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fr-FR" sz="2000">
                  <a:latin typeface="Times New Roman" pitchFamily="18" charset="0"/>
                </a:rPr>
                <a:t>log</a:t>
              </a:r>
              <a:r>
                <a:rPr lang="fr-FR" sz="2000" baseline="-25000">
                  <a:latin typeface="Times New Roman" pitchFamily="18" charset="0"/>
                </a:rPr>
                <a:t>10</a:t>
              </a:r>
              <a:r>
                <a:rPr lang="fr-FR" sz="2000" i="1">
                  <a:latin typeface="Times New Roman" pitchFamily="18" charset="0"/>
                </a:rPr>
                <a:t>D</a:t>
              </a:r>
            </a:p>
          </p:txBody>
        </p:sp>
        <p:sp>
          <p:nvSpPr>
            <p:cNvPr id="10248" name="Text Box 8"/>
            <p:cNvSpPr txBox="1">
              <a:spLocks noChangeArrowheads="1"/>
            </p:cNvSpPr>
            <p:nvPr/>
          </p:nvSpPr>
          <p:spPr bwMode="auto">
            <a:xfrm>
              <a:off x="1388" y="1968"/>
              <a:ext cx="33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fr-FR" sz="2000">
                  <a:latin typeface="Times New Roman" pitchFamily="18" charset="0"/>
                </a:rPr>
                <a:t>n</a:t>
              </a:r>
            </a:p>
          </p:txBody>
        </p:sp>
        <p:sp>
          <p:nvSpPr>
            <p:cNvPr id="10249" name="Text Box 9"/>
            <p:cNvSpPr txBox="1">
              <a:spLocks noChangeArrowheads="1"/>
            </p:cNvSpPr>
            <p:nvPr/>
          </p:nvSpPr>
          <p:spPr bwMode="auto">
            <a:xfrm>
              <a:off x="1222" y="2448"/>
              <a:ext cx="497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fr-FR" sz="2000">
                  <a:latin typeface="Times New Roman" pitchFamily="18" charset="0"/>
                </a:rPr>
                <a:t>n - 1</a:t>
              </a:r>
            </a:p>
          </p:txBody>
        </p:sp>
        <p:sp>
          <p:nvSpPr>
            <p:cNvPr id="10250" name="Line 10"/>
            <p:cNvSpPr>
              <a:spLocks noChangeShapeType="1"/>
            </p:cNvSpPr>
            <p:nvPr/>
          </p:nvSpPr>
          <p:spPr bwMode="auto">
            <a:xfrm>
              <a:off x="1802" y="2038"/>
              <a:ext cx="58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0251" name="Line 11"/>
            <p:cNvSpPr>
              <a:spLocks noChangeShapeType="1"/>
            </p:cNvSpPr>
            <p:nvPr/>
          </p:nvSpPr>
          <p:spPr bwMode="auto">
            <a:xfrm>
              <a:off x="2383" y="2030"/>
              <a:ext cx="0" cy="118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0252" name="Line 12"/>
            <p:cNvSpPr>
              <a:spLocks noChangeShapeType="1"/>
            </p:cNvSpPr>
            <p:nvPr/>
          </p:nvSpPr>
          <p:spPr bwMode="auto">
            <a:xfrm>
              <a:off x="1791" y="2659"/>
              <a:ext cx="116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0253" name="Line 13"/>
            <p:cNvSpPr>
              <a:spLocks noChangeShapeType="1"/>
            </p:cNvSpPr>
            <p:nvPr/>
          </p:nvSpPr>
          <p:spPr bwMode="auto">
            <a:xfrm>
              <a:off x="2963" y="2640"/>
              <a:ext cx="0" cy="5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0254" name="Line 14"/>
            <p:cNvSpPr>
              <a:spLocks noChangeShapeType="1"/>
            </p:cNvSpPr>
            <p:nvPr/>
          </p:nvSpPr>
          <p:spPr bwMode="auto">
            <a:xfrm>
              <a:off x="2383" y="3024"/>
              <a:ext cx="58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0255" name="Text Box 15"/>
            <p:cNvSpPr txBox="1">
              <a:spLocks noChangeArrowheads="1"/>
            </p:cNvSpPr>
            <p:nvPr/>
          </p:nvSpPr>
          <p:spPr bwMode="auto">
            <a:xfrm>
              <a:off x="2383" y="3312"/>
              <a:ext cx="5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fr-FR" sz="2000" i="1">
                  <a:latin typeface="Times New Roman" pitchFamily="18" charset="0"/>
                </a:rPr>
                <a:t>z</a:t>
              </a:r>
            </a:p>
          </p:txBody>
        </p:sp>
      </p:grpSp>
      <p:graphicFrame>
        <p:nvGraphicFramePr>
          <p:cNvPr id="10257" name="Object 17">
            <a:hlinkClick r:id="" action="ppaction://ole?verb=0"/>
          </p:cNvPr>
          <p:cNvGraphicFramePr>
            <a:graphicFrameLocks/>
          </p:cNvGraphicFramePr>
          <p:nvPr>
            <p:ph idx="1"/>
          </p:nvPr>
        </p:nvGraphicFramePr>
        <p:xfrm>
          <a:off x="5389563" y="2028825"/>
          <a:ext cx="2746375" cy="1230313"/>
        </p:xfrm>
        <a:graphic>
          <a:graphicData uri="http://schemas.openxmlformats.org/presentationml/2006/ole">
            <p:oleObj spid="_x0000_s53250" name="Équation" r:id="rId3" imgW="2906640" imgH="10587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84213" y="1557338"/>
            <a:ext cx="8226425" cy="4630737"/>
            <a:chOff x="178" y="1249"/>
            <a:chExt cx="5182" cy="2917"/>
          </a:xfrm>
        </p:grpSpPr>
        <p:sp>
          <p:nvSpPr>
            <p:cNvPr id="38917" name="Line 5"/>
            <p:cNvSpPr>
              <a:spLocks noChangeShapeType="1"/>
            </p:cNvSpPr>
            <p:nvPr/>
          </p:nvSpPr>
          <p:spPr bwMode="auto">
            <a:xfrm>
              <a:off x="1019" y="1593"/>
              <a:ext cx="0" cy="219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8918" name="Line 6"/>
            <p:cNvSpPr>
              <a:spLocks noChangeShapeType="1"/>
            </p:cNvSpPr>
            <p:nvPr/>
          </p:nvSpPr>
          <p:spPr bwMode="auto">
            <a:xfrm>
              <a:off x="1027" y="3792"/>
              <a:ext cx="317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8919" name="Line 7"/>
            <p:cNvSpPr>
              <a:spLocks noChangeShapeType="1"/>
            </p:cNvSpPr>
            <p:nvPr/>
          </p:nvSpPr>
          <p:spPr bwMode="auto">
            <a:xfrm flipV="1">
              <a:off x="1024" y="1965"/>
              <a:ext cx="1232" cy="183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8920" name="Line 8"/>
            <p:cNvSpPr>
              <a:spLocks noChangeShapeType="1"/>
            </p:cNvSpPr>
            <p:nvPr/>
          </p:nvSpPr>
          <p:spPr bwMode="auto">
            <a:xfrm flipV="1">
              <a:off x="2264" y="1869"/>
              <a:ext cx="214" cy="10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8921" name="Line 9"/>
            <p:cNvSpPr>
              <a:spLocks noChangeShapeType="1"/>
            </p:cNvSpPr>
            <p:nvPr/>
          </p:nvSpPr>
          <p:spPr bwMode="auto">
            <a:xfrm>
              <a:off x="2486" y="1872"/>
              <a:ext cx="105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8922" name="Line 10"/>
            <p:cNvSpPr>
              <a:spLocks noChangeShapeType="1"/>
            </p:cNvSpPr>
            <p:nvPr/>
          </p:nvSpPr>
          <p:spPr bwMode="auto">
            <a:xfrm>
              <a:off x="3549" y="1877"/>
              <a:ext cx="346" cy="167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8923" name="Line 11"/>
            <p:cNvSpPr>
              <a:spLocks noChangeShapeType="1"/>
            </p:cNvSpPr>
            <p:nvPr/>
          </p:nvSpPr>
          <p:spPr bwMode="auto">
            <a:xfrm>
              <a:off x="3904" y="3557"/>
              <a:ext cx="257" cy="23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8924" name="Line 12"/>
            <p:cNvSpPr>
              <a:spLocks noChangeShapeType="1"/>
            </p:cNvSpPr>
            <p:nvPr/>
          </p:nvSpPr>
          <p:spPr bwMode="auto">
            <a:xfrm>
              <a:off x="1196" y="3509"/>
              <a:ext cx="0" cy="27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8925" name="Line 13"/>
            <p:cNvSpPr>
              <a:spLocks noChangeShapeType="1"/>
            </p:cNvSpPr>
            <p:nvPr/>
          </p:nvSpPr>
          <p:spPr bwMode="auto">
            <a:xfrm>
              <a:off x="1329" y="3365"/>
              <a:ext cx="0" cy="4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8926" name="Line 14"/>
            <p:cNvSpPr>
              <a:spLocks noChangeShapeType="1"/>
            </p:cNvSpPr>
            <p:nvPr/>
          </p:nvSpPr>
          <p:spPr bwMode="auto">
            <a:xfrm>
              <a:off x="1462" y="3173"/>
              <a:ext cx="0" cy="6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8927" name="Line 15"/>
            <p:cNvSpPr>
              <a:spLocks noChangeShapeType="1"/>
            </p:cNvSpPr>
            <p:nvPr/>
          </p:nvSpPr>
          <p:spPr bwMode="auto">
            <a:xfrm>
              <a:off x="1595" y="2981"/>
              <a:ext cx="0" cy="8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8928" name="Line 16"/>
            <p:cNvSpPr>
              <a:spLocks noChangeShapeType="1"/>
            </p:cNvSpPr>
            <p:nvPr/>
          </p:nvSpPr>
          <p:spPr bwMode="auto">
            <a:xfrm>
              <a:off x="1728" y="2741"/>
              <a:ext cx="0" cy="104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8929" name="Line 17"/>
            <p:cNvSpPr>
              <a:spLocks noChangeShapeType="1"/>
            </p:cNvSpPr>
            <p:nvPr/>
          </p:nvSpPr>
          <p:spPr bwMode="auto">
            <a:xfrm>
              <a:off x="1861" y="2549"/>
              <a:ext cx="0" cy="123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8930" name="Line 18"/>
            <p:cNvSpPr>
              <a:spLocks noChangeShapeType="1"/>
            </p:cNvSpPr>
            <p:nvPr/>
          </p:nvSpPr>
          <p:spPr bwMode="auto">
            <a:xfrm>
              <a:off x="1994" y="2357"/>
              <a:ext cx="0" cy="143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8931" name="Line 19"/>
            <p:cNvSpPr>
              <a:spLocks noChangeShapeType="1"/>
            </p:cNvSpPr>
            <p:nvPr/>
          </p:nvSpPr>
          <p:spPr bwMode="auto">
            <a:xfrm>
              <a:off x="2127" y="2165"/>
              <a:ext cx="0" cy="16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8932" name="Line 20"/>
            <p:cNvSpPr>
              <a:spLocks noChangeShapeType="1"/>
            </p:cNvSpPr>
            <p:nvPr/>
          </p:nvSpPr>
          <p:spPr bwMode="auto">
            <a:xfrm>
              <a:off x="2260" y="2021"/>
              <a:ext cx="0" cy="17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8933" name="Line 21"/>
            <p:cNvSpPr>
              <a:spLocks noChangeShapeType="1"/>
            </p:cNvSpPr>
            <p:nvPr/>
          </p:nvSpPr>
          <p:spPr bwMode="auto">
            <a:xfrm>
              <a:off x="2437" y="1877"/>
              <a:ext cx="0" cy="19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8934" name="Line 22"/>
            <p:cNvSpPr>
              <a:spLocks noChangeShapeType="1"/>
            </p:cNvSpPr>
            <p:nvPr/>
          </p:nvSpPr>
          <p:spPr bwMode="auto">
            <a:xfrm>
              <a:off x="2614" y="1877"/>
              <a:ext cx="0" cy="19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8935" name="Line 23"/>
            <p:cNvSpPr>
              <a:spLocks noChangeShapeType="1"/>
            </p:cNvSpPr>
            <p:nvPr/>
          </p:nvSpPr>
          <p:spPr bwMode="auto">
            <a:xfrm>
              <a:off x="2791" y="1877"/>
              <a:ext cx="0" cy="19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8936" name="Line 24"/>
            <p:cNvSpPr>
              <a:spLocks noChangeShapeType="1"/>
            </p:cNvSpPr>
            <p:nvPr/>
          </p:nvSpPr>
          <p:spPr bwMode="auto">
            <a:xfrm>
              <a:off x="2969" y="1877"/>
              <a:ext cx="0" cy="19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8937" name="Line 25"/>
            <p:cNvSpPr>
              <a:spLocks noChangeShapeType="1"/>
            </p:cNvSpPr>
            <p:nvPr/>
          </p:nvSpPr>
          <p:spPr bwMode="auto">
            <a:xfrm>
              <a:off x="3146" y="1877"/>
              <a:ext cx="0" cy="19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8938" name="Line 26"/>
            <p:cNvSpPr>
              <a:spLocks noChangeShapeType="1"/>
            </p:cNvSpPr>
            <p:nvPr/>
          </p:nvSpPr>
          <p:spPr bwMode="auto">
            <a:xfrm>
              <a:off x="3367" y="1877"/>
              <a:ext cx="0" cy="19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8939" name="Line 27"/>
            <p:cNvSpPr>
              <a:spLocks noChangeShapeType="1"/>
            </p:cNvSpPr>
            <p:nvPr/>
          </p:nvSpPr>
          <p:spPr bwMode="auto">
            <a:xfrm>
              <a:off x="3545" y="1877"/>
              <a:ext cx="0" cy="19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8940" name="Line 28"/>
            <p:cNvSpPr>
              <a:spLocks noChangeShapeType="1"/>
            </p:cNvSpPr>
            <p:nvPr/>
          </p:nvSpPr>
          <p:spPr bwMode="auto">
            <a:xfrm>
              <a:off x="3722" y="2693"/>
              <a:ext cx="0" cy="10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8941" name="Line 29"/>
            <p:cNvSpPr>
              <a:spLocks noChangeShapeType="1"/>
            </p:cNvSpPr>
            <p:nvPr/>
          </p:nvSpPr>
          <p:spPr bwMode="auto">
            <a:xfrm>
              <a:off x="3899" y="3557"/>
              <a:ext cx="0" cy="23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8942" name="Line 30"/>
            <p:cNvSpPr>
              <a:spLocks noChangeShapeType="1"/>
            </p:cNvSpPr>
            <p:nvPr/>
          </p:nvSpPr>
          <p:spPr bwMode="auto">
            <a:xfrm>
              <a:off x="4076" y="3749"/>
              <a:ext cx="0" cy="3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8943" name="Rectangle 31"/>
            <p:cNvSpPr>
              <a:spLocks noChangeArrowheads="1"/>
            </p:cNvSpPr>
            <p:nvPr/>
          </p:nvSpPr>
          <p:spPr bwMode="auto">
            <a:xfrm>
              <a:off x="178" y="1249"/>
              <a:ext cx="1239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>
                  <a:latin typeface="Times New Roman" pitchFamily="18" charset="0"/>
                </a:rPr>
                <a:t>temperature</a:t>
              </a:r>
            </a:p>
          </p:txBody>
        </p:sp>
        <p:sp>
          <p:nvSpPr>
            <p:cNvPr id="38944" name="Rectangle 32"/>
            <p:cNvSpPr>
              <a:spLocks noChangeArrowheads="1"/>
            </p:cNvSpPr>
            <p:nvPr/>
          </p:nvSpPr>
          <p:spPr bwMode="auto">
            <a:xfrm>
              <a:off x="4299" y="3841"/>
              <a:ext cx="1061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fr-FR" sz="2400">
                  <a:latin typeface="Times New Roman" pitchFamily="18" charset="0"/>
                </a:rPr>
                <a:t>time</a:t>
              </a:r>
            </a:p>
          </p:txBody>
        </p:sp>
        <p:sp>
          <p:nvSpPr>
            <p:cNvPr id="38945" name="Rectangle 33"/>
            <p:cNvSpPr>
              <a:spLocks noChangeArrowheads="1"/>
            </p:cNvSpPr>
            <p:nvPr/>
          </p:nvSpPr>
          <p:spPr bwMode="auto">
            <a:xfrm>
              <a:off x="1242" y="3841"/>
              <a:ext cx="2745" cy="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2400">
                  <a:latin typeface="Times New Roman" pitchFamily="18" charset="0"/>
                </a:rPr>
                <a:t>Equal </a:t>
              </a:r>
              <a:r>
                <a:rPr lang="en-US" sz="2800" i="1">
                  <a:sym typeface="Symbol" pitchFamily="18" charset="2"/>
                </a:rPr>
                <a:t>ti</a:t>
              </a:r>
              <a:r>
                <a:rPr lang="en-US">
                  <a:sym typeface="Symbol" pitchFamily="18" charset="2"/>
                </a:rPr>
                <a:t> </a:t>
              </a:r>
            </a:p>
          </p:txBody>
        </p:sp>
      </p:grpSp>
      <p:sp>
        <p:nvSpPr>
          <p:cNvPr id="38946" name="Rectangle 3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Temperature changes</a:t>
            </a:r>
            <a:endParaRPr lang="fr-FR" dirty="0"/>
          </a:p>
        </p:txBody>
      </p:sp>
      <p:sp>
        <p:nvSpPr>
          <p:cNvPr id="36" name="Espace réservé du contenu 3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/>
              <a:t>Modeling industrial treatments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Each </a:t>
            </a:r>
            <a:r>
              <a:rPr lang="en-US" i="1">
                <a:sym typeface="Symbol" pitchFamily="18" charset="2"/>
              </a:rPr>
              <a:t>t</a:t>
            </a:r>
            <a:r>
              <a:rPr lang="en-US" i="1" baseline="-25000">
                <a:sym typeface="Symbol" pitchFamily="18" charset="2"/>
              </a:rPr>
              <a:t>i</a:t>
            </a:r>
            <a:r>
              <a:rPr lang="en-US" i="1">
                <a:sym typeface="Symbol" pitchFamily="18" charset="2"/>
              </a:rPr>
              <a:t> </a:t>
            </a:r>
            <a:r>
              <a:rPr lang="en-US">
                <a:sym typeface="Symbol" pitchFamily="18" charset="2"/>
              </a:rPr>
              <a:t>achieves a number of decimal reductions</a:t>
            </a:r>
          </a:p>
          <a:p>
            <a:pPr algn="ctr">
              <a:buFontTx/>
              <a:buNone/>
            </a:pPr>
            <a:r>
              <a:rPr lang="en-US" sz="2800" i="1">
                <a:latin typeface="Times New Roman" pitchFamily="18" charset="0"/>
                <a:sym typeface="Symbol" pitchFamily="18" charset="2"/>
              </a:rPr>
              <a:t>E</a:t>
            </a:r>
            <a:r>
              <a:rPr lang="en-US" sz="2800" b="1" i="1" baseline="-25000">
                <a:latin typeface="Times New Roman" pitchFamily="18" charset="0"/>
                <a:sym typeface="Symbol" pitchFamily="18" charset="2"/>
              </a:rPr>
              <a:t>i</a:t>
            </a:r>
            <a:r>
              <a:rPr lang="en-US" sz="2800" b="1" i="1">
                <a:latin typeface="Times New Roman" pitchFamily="18" charset="0"/>
                <a:sym typeface="Symbol" pitchFamily="18" charset="2"/>
              </a:rPr>
              <a:t> = </a:t>
            </a:r>
            <a:r>
              <a:rPr lang="en-US" sz="2800" i="1">
                <a:latin typeface="Times New Roman" pitchFamily="18" charset="0"/>
                <a:sym typeface="Symbol" pitchFamily="18" charset="2"/>
              </a:rPr>
              <a:t>(t</a:t>
            </a:r>
            <a:r>
              <a:rPr lang="en-US" sz="2800" i="1" baseline="-25000">
                <a:latin typeface="Times New Roman" pitchFamily="18" charset="0"/>
                <a:sym typeface="Symbol" pitchFamily="18" charset="2"/>
              </a:rPr>
              <a:t>i</a:t>
            </a:r>
            <a:r>
              <a:rPr lang="en-US" sz="2800" i="1">
                <a:latin typeface="Times New Roman" pitchFamily="18" charset="0"/>
                <a:sym typeface="Symbol" pitchFamily="18" charset="2"/>
              </a:rPr>
              <a:t> – a)/D</a:t>
            </a:r>
            <a:r>
              <a:rPr lang="en-US" sz="2800" i="1" baseline="-25000">
                <a:latin typeface="Times New Roman" pitchFamily="18" charset="0"/>
                <a:sym typeface="Symbol" pitchFamily="18" charset="2"/>
              </a:rPr>
              <a:t>Ti </a:t>
            </a:r>
            <a:endParaRPr lang="en-US" sz="2800" i="1" baseline="-25000">
              <a:solidFill>
                <a:schemeClr val="accent1"/>
              </a:solidFill>
              <a:latin typeface="Times New Roman" pitchFamily="18" charset="0"/>
              <a:sym typeface="Symbol" pitchFamily="18" charset="2"/>
            </a:endParaRPr>
          </a:p>
          <a:p>
            <a:endParaRPr lang="en-US" sz="2800">
              <a:solidFill>
                <a:schemeClr val="hlink"/>
              </a:solidFill>
              <a:latin typeface="Times New Roman" pitchFamily="18" charset="0"/>
              <a:sym typeface="Symbol" pitchFamily="18" charset="2"/>
            </a:endParaRPr>
          </a:p>
          <a:p>
            <a:r>
              <a:rPr lang="en-US">
                <a:solidFill>
                  <a:srgbClr val="000099"/>
                </a:solidFill>
                <a:sym typeface="Symbol" pitchFamily="18" charset="2"/>
              </a:rPr>
              <a:t>The total treatment achieves a total number of decimal reductions</a:t>
            </a:r>
          </a:p>
          <a:p>
            <a:pPr algn="ctr">
              <a:buFontTx/>
              <a:buNone/>
            </a:pPr>
            <a:endParaRPr lang="en-US">
              <a:solidFill>
                <a:srgbClr val="000099"/>
              </a:solidFill>
            </a:endParaRPr>
          </a:p>
        </p:txBody>
      </p:sp>
      <p:graphicFrame>
        <p:nvGraphicFramePr>
          <p:cNvPr id="15364" name="Object 4"/>
          <p:cNvGraphicFramePr>
            <a:graphicFrameLocks noChangeAspect="1"/>
          </p:cNvGraphicFramePr>
          <p:nvPr/>
        </p:nvGraphicFramePr>
        <p:xfrm>
          <a:off x="3347864" y="3356992"/>
          <a:ext cx="1847850" cy="779463"/>
        </p:xfrm>
        <a:graphic>
          <a:graphicData uri="http://schemas.openxmlformats.org/presentationml/2006/ole">
            <p:oleObj spid="_x0000_s57346" name="Equation" r:id="rId3" imgW="812520" imgH="3427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utoUpdateAnimBg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Modeling industrial treatments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Pasteurizing value</a:t>
            </a:r>
          </a:p>
          <a:p>
            <a:endParaRPr lang="en-US" dirty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The F value for a process is the number of minutes required to kill a known population of microorganisms in a given food under specified condition</a:t>
            </a:r>
            <a:endParaRPr lang="en-US" sz="2000" dirty="0"/>
          </a:p>
          <a:p>
            <a:r>
              <a:rPr lang="en-US" dirty="0"/>
              <a:t>Sterilizing value</a:t>
            </a:r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en-US" i="1" dirty="0" smtClean="0">
              <a:latin typeface="Times New Roman" pitchFamily="18" charset="0"/>
            </a:endParaRPr>
          </a:p>
        </p:txBody>
      </p:sp>
      <p:graphicFrame>
        <p:nvGraphicFramePr>
          <p:cNvPr id="16388" name="Object 4"/>
          <p:cNvGraphicFramePr>
            <a:graphicFrameLocks noChangeAspect="1"/>
          </p:cNvGraphicFramePr>
          <p:nvPr/>
        </p:nvGraphicFramePr>
        <p:xfrm>
          <a:off x="2051720" y="1556792"/>
          <a:ext cx="2971800" cy="1041400"/>
        </p:xfrm>
        <a:graphic>
          <a:graphicData uri="http://schemas.openxmlformats.org/presentationml/2006/ole">
            <p:oleObj spid="_x0000_s58370" name="Equation" r:id="rId3" imgW="1015920" imgH="355320" progId="Equation.3">
              <p:embed/>
            </p:oleObj>
          </a:graphicData>
        </a:graphic>
      </p:graphicFrame>
      <p:graphicFrame>
        <p:nvGraphicFramePr>
          <p:cNvPr id="16389" name="Object 5"/>
          <p:cNvGraphicFramePr>
            <a:graphicFrameLocks noChangeAspect="1"/>
          </p:cNvGraphicFramePr>
          <p:nvPr/>
        </p:nvGraphicFramePr>
        <p:xfrm>
          <a:off x="1000100" y="3857628"/>
          <a:ext cx="3048000" cy="1093787"/>
        </p:xfrm>
        <a:graphic>
          <a:graphicData uri="http://schemas.openxmlformats.org/presentationml/2006/ole">
            <p:oleObj spid="_x0000_s58371" name="Equation" r:id="rId4" imgW="990360" imgH="355320" progId="Equation.3">
              <p:embed/>
            </p:oleObj>
          </a:graphicData>
        </a:graphic>
      </p:graphicFrame>
      <p:graphicFrame>
        <p:nvGraphicFramePr>
          <p:cNvPr id="16390" name="Object 6"/>
          <p:cNvGraphicFramePr>
            <a:graphicFrameLocks noChangeAspect="1"/>
          </p:cNvGraphicFramePr>
          <p:nvPr/>
        </p:nvGraphicFramePr>
        <p:xfrm>
          <a:off x="5436096" y="1808931"/>
          <a:ext cx="2438400" cy="1116013"/>
        </p:xfrm>
        <a:graphic>
          <a:graphicData uri="http://schemas.openxmlformats.org/presentationml/2006/ole">
            <p:oleObj spid="_x0000_s58372" name="Equation" r:id="rId5" imgW="749160" imgH="342720" progId="Equation.3">
              <p:embed/>
            </p:oleObj>
          </a:graphicData>
        </a:graphic>
      </p:graphicFrame>
      <p:graphicFrame>
        <p:nvGraphicFramePr>
          <p:cNvPr id="16391" name="Object 7"/>
          <p:cNvGraphicFramePr>
            <a:graphicFrameLocks noChangeAspect="1"/>
          </p:cNvGraphicFramePr>
          <p:nvPr/>
        </p:nvGraphicFramePr>
        <p:xfrm>
          <a:off x="4857752" y="3929066"/>
          <a:ext cx="2362200" cy="1100138"/>
        </p:xfrm>
        <a:graphic>
          <a:graphicData uri="http://schemas.openxmlformats.org/presentationml/2006/ole">
            <p:oleObj spid="_x0000_s58373" name="Equation" r:id="rId6" imgW="736560" imgH="3427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utoUpdateAnimBg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Example</a:t>
            </a:r>
            <a:endParaRPr lang="fr-FR" dirty="0"/>
          </a:p>
        </p:txBody>
      </p:sp>
      <p:pic>
        <p:nvPicPr>
          <p:cNvPr id="5" name="Picture 30" descr="xlsx win ic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2348880"/>
            <a:ext cx="1939279" cy="19392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41" name="Rectangle 17"/>
          <p:cNvSpPr>
            <a:spLocks noChangeArrowheads="1"/>
          </p:cNvSpPr>
          <p:nvPr/>
        </p:nvSpPr>
        <p:spPr bwMode="auto">
          <a:xfrm>
            <a:off x="3957662" y="1142984"/>
            <a:ext cx="4114800" cy="452913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/>
          <a:lstStyle/>
          <a:p>
            <a:pPr algn="r"/>
            <a:r>
              <a:rPr lang="en-US" b="1">
                <a:solidFill>
                  <a:schemeClr val="tx1"/>
                </a:solidFill>
              </a:rPr>
              <a:t>STEP S+1</a:t>
            </a:r>
          </a:p>
        </p:txBody>
      </p:sp>
      <p:sp>
        <p:nvSpPr>
          <p:cNvPr id="23143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COMPARTMENTAL MODEL</a:t>
            </a:r>
            <a:endParaRPr lang="en-US" dirty="0"/>
          </a:p>
        </p:txBody>
      </p:sp>
      <p:sp>
        <p:nvSpPr>
          <p:cNvPr id="231434" name="Rectangle 10"/>
          <p:cNvSpPr>
            <a:spLocks noChangeArrowheads="1"/>
          </p:cNvSpPr>
          <p:nvPr/>
        </p:nvSpPr>
        <p:spPr bwMode="auto">
          <a:xfrm>
            <a:off x="1785918" y="1357298"/>
            <a:ext cx="3657600" cy="451643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/>
            </a:solidFill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/>
          <a:lstStyle/>
          <a:p>
            <a:pPr algn="l"/>
            <a:r>
              <a:rPr lang="en-US" b="1">
                <a:solidFill>
                  <a:schemeClr val="tx1"/>
                </a:solidFill>
              </a:rPr>
              <a:t>STEP S</a:t>
            </a:r>
          </a:p>
        </p:txBody>
      </p:sp>
      <p:sp>
        <p:nvSpPr>
          <p:cNvPr id="231435" name="Rectangle 11"/>
          <p:cNvSpPr>
            <a:spLocks noChangeArrowheads="1"/>
          </p:cNvSpPr>
          <p:nvPr/>
        </p:nvSpPr>
        <p:spPr bwMode="auto">
          <a:xfrm>
            <a:off x="3155975" y="1898634"/>
            <a:ext cx="2132012" cy="914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/>
          </a:p>
          <a:p>
            <a:endParaRPr lang="en-US" b="1"/>
          </a:p>
          <a:p>
            <a:r>
              <a:rPr lang="en-US" b="1"/>
              <a:t>                    Lot K1</a:t>
            </a:r>
          </a:p>
        </p:txBody>
      </p:sp>
      <p:sp>
        <p:nvSpPr>
          <p:cNvPr id="231436" name="Oval 12"/>
          <p:cNvSpPr>
            <a:spLocks noChangeArrowheads="1"/>
          </p:cNvSpPr>
          <p:nvPr/>
        </p:nvSpPr>
        <p:spPr bwMode="auto">
          <a:xfrm>
            <a:off x="3722712" y="2011347"/>
            <a:ext cx="1177925" cy="48418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b="1"/>
              <a:t>Cheese</a:t>
            </a:r>
          </a:p>
        </p:txBody>
      </p:sp>
      <p:sp>
        <p:nvSpPr>
          <p:cNvPr id="231437" name="Oval 13"/>
          <p:cNvSpPr>
            <a:spLocks noChangeArrowheads="1"/>
          </p:cNvSpPr>
          <p:nvPr/>
        </p:nvSpPr>
        <p:spPr bwMode="auto">
          <a:xfrm>
            <a:off x="1990750" y="3189272"/>
            <a:ext cx="1177925" cy="596900"/>
          </a:xfrm>
          <a:prstGeom prst="ellipse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Machine</a:t>
            </a:r>
          </a:p>
        </p:txBody>
      </p:sp>
      <p:cxnSp>
        <p:nvCxnSpPr>
          <p:cNvPr id="231438" name="AutoShape 14"/>
          <p:cNvCxnSpPr>
            <a:cxnSpLocks noChangeShapeType="1"/>
            <a:stCxn id="231436" idx="3"/>
            <a:endCxn id="231437" idx="7"/>
          </p:cNvCxnSpPr>
          <p:nvPr/>
        </p:nvCxnSpPr>
        <p:spPr bwMode="auto">
          <a:xfrm flipH="1">
            <a:off x="2995637" y="2424097"/>
            <a:ext cx="900113" cy="85248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</p:spPr>
      </p:cxnSp>
      <p:sp>
        <p:nvSpPr>
          <p:cNvPr id="231439" name="Oval 15"/>
          <p:cNvSpPr>
            <a:spLocks noChangeArrowheads="1"/>
          </p:cNvSpPr>
          <p:nvPr/>
        </p:nvSpPr>
        <p:spPr bwMode="auto">
          <a:xfrm>
            <a:off x="2379687" y="4492609"/>
            <a:ext cx="2146300" cy="81915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b="1"/>
              <a:t>Environment S</a:t>
            </a:r>
          </a:p>
        </p:txBody>
      </p:sp>
      <p:cxnSp>
        <p:nvCxnSpPr>
          <p:cNvPr id="231440" name="AutoShape 16"/>
          <p:cNvCxnSpPr>
            <a:cxnSpLocks noChangeShapeType="1"/>
            <a:stCxn id="231439" idx="1"/>
            <a:endCxn id="231437" idx="4"/>
          </p:cNvCxnSpPr>
          <p:nvPr/>
        </p:nvCxnSpPr>
        <p:spPr bwMode="auto">
          <a:xfrm flipH="1" flipV="1">
            <a:off x="2579712" y="3786172"/>
            <a:ext cx="114300" cy="82708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arrow" w="med" len="med"/>
            <a:tailEnd/>
          </a:ln>
          <a:effectLst/>
        </p:spPr>
      </p:cxnSp>
      <p:sp>
        <p:nvSpPr>
          <p:cNvPr id="231442" name="Rectangle 18"/>
          <p:cNvSpPr>
            <a:spLocks noChangeArrowheads="1"/>
          </p:cNvSpPr>
          <p:nvPr/>
        </p:nvSpPr>
        <p:spPr bwMode="auto">
          <a:xfrm>
            <a:off x="5746775" y="1857359"/>
            <a:ext cx="2132012" cy="9144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solidFill>
                <a:schemeClr val="bg1"/>
              </a:solidFill>
            </a:endParaRPr>
          </a:p>
          <a:p>
            <a:endParaRPr lang="en-US" b="1">
              <a:solidFill>
                <a:schemeClr val="bg1"/>
              </a:solidFill>
            </a:endParaRPr>
          </a:p>
          <a:p>
            <a:r>
              <a:rPr lang="en-US" b="1">
                <a:solidFill>
                  <a:schemeClr val="bg1"/>
                </a:solidFill>
              </a:rPr>
              <a:t>                    Lot K2</a:t>
            </a:r>
          </a:p>
        </p:txBody>
      </p:sp>
      <p:sp>
        <p:nvSpPr>
          <p:cNvPr id="231443" name="Oval 19"/>
          <p:cNvSpPr>
            <a:spLocks noChangeArrowheads="1"/>
          </p:cNvSpPr>
          <p:nvPr/>
        </p:nvSpPr>
        <p:spPr bwMode="auto">
          <a:xfrm>
            <a:off x="6313512" y="1970072"/>
            <a:ext cx="1177925" cy="48418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b="1"/>
              <a:t>Cheese</a:t>
            </a:r>
          </a:p>
        </p:txBody>
      </p:sp>
      <p:sp>
        <p:nvSpPr>
          <p:cNvPr id="231446" name="Oval 22"/>
          <p:cNvSpPr>
            <a:spLocks noChangeArrowheads="1"/>
          </p:cNvSpPr>
          <p:nvPr/>
        </p:nvSpPr>
        <p:spPr bwMode="auto">
          <a:xfrm>
            <a:off x="5740425" y="4210034"/>
            <a:ext cx="2146300" cy="81915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/>
              <a:t>Environment S+1</a:t>
            </a:r>
          </a:p>
        </p:txBody>
      </p:sp>
      <p:cxnSp>
        <p:nvCxnSpPr>
          <p:cNvPr id="231447" name="AutoShape 23"/>
          <p:cNvCxnSpPr>
            <a:cxnSpLocks noChangeShapeType="1"/>
            <a:stCxn id="231442" idx="2"/>
            <a:endCxn id="231446" idx="0"/>
          </p:cNvCxnSpPr>
          <p:nvPr/>
        </p:nvCxnSpPr>
        <p:spPr bwMode="auto">
          <a:xfrm>
            <a:off x="6813575" y="2771759"/>
            <a:ext cx="0" cy="143827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arrow" w="med" len="med"/>
            <a:tailEnd/>
          </a:ln>
          <a:effectLst/>
        </p:spPr>
      </p:cxnSp>
      <p:cxnSp>
        <p:nvCxnSpPr>
          <p:cNvPr id="231450" name="AutoShape 26"/>
          <p:cNvCxnSpPr>
            <a:cxnSpLocks noChangeShapeType="1"/>
            <a:stCxn id="231446" idx="2"/>
            <a:endCxn id="231439" idx="6"/>
          </p:cNvCxnSpPr>
          <p:nvPr/>
        </p:nvCxnSpPr>
        <p:spPr bwMode="auto">
          <a:xfrm flipH="1">
            <a:off x="4525987" y="4619609"/>
            <a:ext cx="1214438" cy="28257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arrow" w="med" len="med"/>
            <a:tailEnd/>
          </a:ln>
          <a:effectLst/>
        </p:spPr>
      </p:cxnSp>
      <p:sp>
        <p:nvSpPr>
          <p:cNvPr id="231451" name="Line 27"/>
          <p:cNvSpPr>
            <a:spLocks noChangeShapeType="1"/>
          </p:cNvSpPr>
          <p:nvPr/>
        </p:nvSpPr>
        <p:spPr bwMode="auto">
          <a:xfrm>
            <a:off x="1096935" y="6013468"/>
            <a:ext cx="15875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31452" name="Text Box 28"/>
          <p:cNvSpPr txBox="1">
            <a:spLocks noChangeArrowheads="1"/>
          </p:cNvSpPr>
          <p:nvPr/>
        </p:nvSpPr>
        <p:spPr bwMode="auto">
          <a:xfrm>
            <a:off x="571472" y="6000768"/>
            <a:ext cx="2117631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/>
              <a:t>Transfer of colonies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4000496" y="6000768"/>
            <a:ext cx="5143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smtClean="0"/>
              <a:t>Intra-lot and inter-lot contaminations</a:t>
            </a:r>
          </a:p>
          <a:p>
            <a:r>
              <a:rPr lang="en-US" sz="2000" b="1" i="1" smtClean="0"/>
              <a:t>Intra-step and Inter-steps contaminations</a:t>
            </a:r>
            <a:endParaRPr lang="en-US" sz="2000" b="1" i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9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MODEL THE TRANSFER OF COLONIES</a:t>
            </a:r>
            <a:endParaRPr lang="en-US" sz="3600" dirty="0"/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1928794" y="1571612"/>
            <a:ext cx="5643602" cy="2565433"/>
            <a:chOff x="3423" y="1095"/>
            <a:chExt cx="2267" cy="1360"/>
          </a:xfrm>
        </p:grpSpPr>
        <p:sp>
          <p:nvSpPr>
            <p:cNvPr id="229380" name="Rectangle 4"/>
            <p:cNvSpPr>
              <a:spLocks noChangeArrowheads="1"/>
            </p:cNvSpPr>
            <p:nvPr/>
          </p:nvSpPr>
          <p:spPr bwMode="auto">
            <a:xfrm>
              <a:off x="3423" y="1095"/>
              <a:ext cx="723" cy="511"/>
            </a:xfrm>
            <a:prstGeom prst="rect">
              <a:avLst/>
            </a:prstGeom>
            <a:solidFill>
              <a:srgbClr val="C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</a:rPr>
                <a:t>Machine</a:t>
              </a:r>
            </a:p>
          </p:txBody>
        </p:sp>
        <p:sp>
          <p:nvSpPr>
            <p:cNvPr id="229381" name="Rectangle 5"/>
            <p:cNvSpPr>
              <a:spLocks noChangeArrowheads="1"/>
            </p:cNvSpPr>
            <p:nvPr/>
          </p:nvSpPr>
          <p:spPr bwMode="auto">
            <a:xfrm>
              <a:off x="4122" y="1975"/>
              <a:ext cx="1184" cy="480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 b="1">
                  <a:solidFill>
                    <a:schemeClr val="bg1"/>
                  </a:solidFill>
                </a:rPr>
                <a:t>Environment</a:t>
              </a:r>
            </a:p>
          </p:txBody>
        </p:sp>
        <p:sp>
          <p:nvSpPr>
            <p:cNvPr id="229382" name="Rectangle 6"/>
            <p:cNvSpPr>
              <a:spLocks noChangeArrowheads="1"/>
            </p:cNvSpPr>
            <p:nvPr/>
          </p:nvSpPr>
          <p:spPr bwMode="auto">
            <a:xfrm>
              <a:off x="5026" y="1095"/>
              <a:ext cx="664" cy="511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 b="1"/>
                <a:t>Cheese</a:t>
              </a:r>
            </a:p>
          </p:txBody>
        </p:sp>
        <p:cxnSp>
          <p:nvCxnSpPr>
            <p:cNvPr id="229383" name="AutoShape 7"/>
            <p:cNvCxnSpPr>
              <a:cxnSpLocks noChangeShapeType="1"/>
              <a:stCxn id="229380" idx="3"/>
              <a:endCxn id="229382" idx="1"/>
            </p:cNvCxnSpPr>
            <p:nvPr/>
          </p:nvCxnSpPr>
          <p:spPr bwMode="auto">
            <a:xfrm>
              <a:off x="4146" y="1351"/>
              <a:ext cx="88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29384" name="AutoShape 8"/>
            <p:cNvCxnSpPr>
              <a:cxnSpLocks noChangeShapeType="1"/>
            </p:cNvCxnSpPr>
            <p:nvPr/>
          </p:nvCxnSpPr>
          <p:spPr bwMode="auto">
            <a:xfrm rot="16200000" flipH="1">
              <a:off x="3540" y="1644"/>
              <a:ext cx="625" cy="549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229385" name="AutoShape 9"/>
            <p:cNvCxnSpPr>
              <a:cxnSpLocks noChangeShapeType="1"/>
            </p:cNvCxnSpPr>
            <p:nvPr/>
          </p:nvCxnSpPr>
          <p:spPr bwMode="auto">
            <a:xfrm rot="10800000">
              <a:off x="4156" y="1477"/>
              <a:ext cx="861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229386" name="Text Box 10"/>
            <p:cNvSpPr txBox="1">
              <a:spLocks noChangeArrowheads="1"/>
            </p:cNvSpPr>
            <p:nvPr/>
          </p:nvSpPr>
          <p:spPr bwMode="auto">
            <a:xfrm>
              <a:off x="3701" y="1983"/>
              <a:ext cx="255" cy="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400" b="1" dirty="0" err="1">
                  <a:solidFill>
                    <a:srgbClr val="00B0F0"/>
                  </a:solidFill>
                </a:rPr>
                <a:t>p</a:t>
              </a:r>
              <a:r>
                <a:rPr lang="en-US" sz="2400" b="1" baseline="-25000" dirty="0" err="1">
                  <a:solidFill>
                    <a:srgbClr val="00B0F0"/>
                  </a:solidFill>
                </a:rPr>
                <a:t>me</a:t>
              </a:r>
              <a:endParaRPr lang="en-US" sz="2400" b="1" baseline="-25000" dirty="0">
                <a:solidFill>
                  <a:srgbClr val="00B0F0"/>
                </a:solidFill>
              </a:endParaRPr>
            </a:p>
          </p:txBody>
        </p:sp>
        <p:sp>
          <p:nvSpPr>
            <p:cNvPr id="229387" name="Text Box 11"/>
            <p:cNvSpPr txBox="1">
              <a:spLocks noChangeArrowheads="1"/>
            </p:cNvSpPr>
            <p:nvPr/>
          </p:nvSpPr>
          <p:spPr bwMode="auto">
            <a:xfrm>
              <a:off x="4483" y="1417"/>
              <a:ext cx="249" cy="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400" b="1" dirty="0" err="1">
                  <a:solidFill>
                    <a:srgbClr val="C00000"/>
                  </a:solidFill>
                </a:rPr>
                <a:t>p</a:t>
              </a:r>
              <a:r>
                <a:rPr lang="en-US" sz="2400" b="1" baseline="-25000" dirty="0" err="1">
                  <a:solidFill>
                    <a:srgbClr val="C00000"/>
                  </a:solidFill>
                </a:rPr>
                <a:t>cm</a:t>
              </a:r>
              <a:endParaRPr lang="en-US" sz="2400" b="1" baseline="-25000" dirty="0">
                <a:solidFill>
                  <a:srgbClr val="C00000"/>
                </a:solidFill>
              </a:endParaRPr>
            </a:p>
          </p:txBody>
        </p:sp>
        <p:sp>
          <p:nvSpPr>
            <p:cNvPr id="229388" name="Text Box 12"/>
            <p:cNvSpPr txBox="1">
              <a:spLocks noChangeArrowheads="1"/>
            </p:cNvSpPr>
            <p:nvPr/>
          </p:nvSpPr>
          <p:spPr bwMode="auto">
            <a:xfrm>
              <a:off x="4576" y="1102"/>
              <a:ext cx="249" cy="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400" b="1" dirty="0" err="1"/>
                <a:t>p</a:t>
              </a:r>
              <a:r>
                <a:rPr lang="en-US" sz="2400" b="1" baseline="-25000" dirty="0" err="1"/>
                <a:t>mc</a:t>
              </a:r>
              <a:endParaRPr lang="en-US" sz="2400" b="1" baseline="-25000" dirty="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6"/>
          <p:cNvSpPr>
            <a:spLocks noGrp="1"/>
          </p:cNvSpPr>
          <p:nvPr>
            <p:ph type="subTitle" idx="1"/>
          </p:nvPr>
        </p:nvSpPr>
        <p:spPr>
          <a:xfrm>
            <a:off x="228600" y="4706112"/>
            <a:ext cx="4631432" cy="508838"/>
          </a:xfrm>
        </p:spPr>
        <p:txBody>
          <a:bodyPr/>
          <a:lstStyle/>
          <a:p>
            <a:r>
              <a:rPr lang="fr-FR" dirty="0" smtClean="0"/>
              <a:t>Moez SANAA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14282" y="3759696"/>
            <a:ext cx="7239000" cy="533400"/>
          </a:xfrm>
        </p:spPr>
        <p:txBody>
          <a:bodyPr>
            <a:noAutofit/>
          </a:bodyPr>
          <a:lstStyle/>
          <a:p>
            <a:pPr lvl="0"/>
            <a:r>
              <a:rPr lang="en-US" b="1" dirty="0" smtClean="0"/>
              <a:t>Fate of the micro-organism in foodstuffs (predictive microbiology models)</a:t>
            </a:r>
            <a:r>
              <a:rPr lang="fr-FR" b="1" dirty="0" smtClean="0"/>
              <a:t/>
            </a:r>
            <a:br>
              <a:rPr lang="fr-FR" b="1" dirty="0" smtClean="0"/>
            </a:br>
            <a:r>
              <a:rPr lang="en-US" b="1" dirty="0" smtClean="0"/>
              <a:t>Impact of food technology</a:t>
            </a:r>
            <a:r>
              <a:rPr lang="fr-FR" b="1" dirty="0" smtClean="0"/>
              <a:t/>
            </a:r>
            <a:br>
              <a:rPr lang="fr-FR" b="1" dirty="0" smtClean="0"/>
            </a:b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Primary growth models</a:t>
            </a:r>
          </a:p>
          <a:p>
            <a:pPr lvl="1"/>
            <a:r>
              <a:rPr lang="en-US" dirty="0" smtClean="0"/>
              <a:t>Classical models</a:t>
            </a:r>
          </a:p>
          <a:p>
            <a:pPr lvl="1"/>
            <a:r>
              <a:rPr lang="en-US" dirty="0" smtClean="0"/>
              <a:t>Microbial interactions</a:t>
            </a:r>
          </a:p>
          <a:p>
            <a:r>
              <a:rPr lang="en-US" dirty="0" smtClean="0"/>
              <a:t>Secondary growth models</a:t>
            </a:r>
          </a:p>
          <a:p>
            <a:pPr lvl="1"/>
            <a:r>
              <a:rPr lang="en-US" dirty="0" smtClean="0"/>
              <a:t>Cardinal models</a:t>
            </a:r>
          </a:p>
          <a:p>
            <a:pPr lvl="1"/>
            <a:r>
              <a:rPr lang="en-US" dirty="0" smtClean="0"/>
              <a:t>Growth/no Growth boundary</a:t>
            </a:r>
          </a:p>
          <a:p>
            <a:pPr lvl="1"/>
            <a:r>
              <a:rPr lang="en-US" dirty="0" smtClean="0"/>
              <a:t>Lag times models</a:t>
            </a:r>
          </a:p>
          <a:p>
            <a:r>
              <a:rPr lang="en-US" dirty="0" smtClean="0"/>
              <a:t>Model validation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Growth phases</a:t>
            </a:r>
            <a:br>
              <a:rPr lang="en-US" dirty="0" smtClean="0"/>
            </a:br>
            <a:r>
              <a:rPr lang="en-US" b="1" i="1" dirty="0" smtClean="0"/>
              <a:t>Environment conditions are considered constant</a:t>
            </a:r>
            <a:endParaRPr lang="en-US" b="1" i="1" dirty="0"/>
          </a:p>
        </p:txBody>
      </p:sp>
      <p:grpSp>
        <p:nvGrpSpPr>
          <p:cNvPr id="3" name="Group 538"/>
          <p:cNvGrpSpPr>
            <a:grpSpLocks/>
          </p:cNvGrpSpPr>
          <p:nvPr/>
        </p:nvGrpSpPr>
        <p:grpSpPr bwMode="auto">
          <a:xfrm>
            <a:off x="428596" y="2285992"/>
            <a:ext cx="7572375" cy="3230563"/>
            <a:chOff x="13298" y="5762"/>
            <a:chExt cx="8738" cy="4175"/>
          </a:xfrm>
        </p:grpSpPr>
        <p:sp>
          <p:nvSpPr>
            <p:cNvPr id="66" name="Freeform 446"/>
            <p:cNvSpPr>
              <a:spLocks/>
            </p:cNvSpPr>
            <p:nvPr/>
          </p:nvSpPr>
          <p:spPr bwMode="auto">
            <a:xfrm>
              <a:off x="14036" y="5930"/>
              <a:ext cx="7947" cy="3570"/>
            </a:xfrm>
            <a:custGeom>
              <a:avLst/>
              <a:gdLst>
                <a:gd name="T0" fmla="*/ 0 w 3153"/>
                <a:gd name="T1" fmla="*/ 0 h 1291"/>
                <a:gd name="T2" fmla="*/ 0 w 3153"/>
                <a:gd name="T3" fmla="*/ 1291 h 1291"/>
                <a:gd name="T4" fmla="*/ 3153 w 3153"/>
                <a:gd name="T5" fmla="*/ 1291 h 1291"/>
                <a:gd name="T6" fmla="*/ 0 60000 65536"/>
                <a:gd name="T7" fmla="*/ 0 60000 65536"/>
                <a:gd name="T8" fmla="*/ 0 60000 65536"/>
                <a:gd name="T9" fmla="*/ 0 w 3153"/>
                <a:gd name="T10" fmla="*/ 0 h 1291"/>
                <a:gd name="T11" fmla="*/ 3153 w 3153"/>
                <a:gd name="T12" fmla="*/ 1291 h 129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153" h="1291">
                  <a:moveTo>
                    <a:pt x="0" y="0"/>
                  </a:moveTo>
                  <a:lnTo>
                    <a:pt x="0" y="1291"/>
                  </a:lnTo>
                  <a:lnTo>
                    <a:pt x="3153" y="1291"/>
                  </a:lnTo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050">
                <a:latin typeface="+mn-lt"/>
                <a:cs typeface="+mn-cs"/>
              </a:endParaRPr>
            </a:p>
          </p:txBody>
        </p:sp>
        <p:sp>
          <p:nvSpPr>
            <p:cNvPr id="67" name="Line 448"/>
            <p:cNvSpPr>
              <a:spLocks noChangeShapeType="1"/>
            </p:cNvSpPr>
            <p:nvPr/>
          </p:nvSpPr>
          <p:spPr bwMode="auto">
            <a:xfrm>
              <a:off x="14031" y="9145"/>
              <a:ext cx="1672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050">
                <a:latin typeface="+mn-lt"/>
                <a:cs typeface="+mn-cs"/>
              </a:endParaRPr>
            </a:p>
          </p:txBody>
        </p:sp>
        <p:sp>
          <p:nvSpPr>
            <p:cNvPr id="68" name="Freeform 450"/>
            <p:cNvSpPr>
              <a:spLocks/>
            </p:cNvSpPr>
            <p:nvPr/>
          </p:nvSpPr>
          <p:spPr bwMode="auto">
            <a:xfrm>
              <a:off x="15701" y="9100"/>
              <a:ext cx="626" cy="45"/>
            </a:xfrm>
            <a:custGeom>
              <a:avLst/>
              <a:gdLst>
                <a:gd name="T0" fmla="*/ 0 w 631"/>
                <a:gd name="T1" fmla="*/ 46 h 46"/>
                <a:gd name="T2" fmla="*/ 157 w 631"/>
                <a:gd name="T3" fmla="*/ 43 h 46"/>
                <a:gd name="T4" fmla="*/ 236 w 631"/>
                <a:gd name="T5" fmla="*/ 41 h 46"/>
                <a:gd name="T6" fmla="*/ 317 w 631"/>
                <a:gd name="T7" fmla="*/ 41 h 46"/>
                <a:gd name="T8" fmla="*/ 396 w 631"/>
                <a:gd name="T9" fmla="*/ 35 h 46"/>
                <a:gd name="T10" fmla="*/ 474 w 631"/>
                <a:gd name="T11" fmla="*/ 27 h 46"/>
                <a:gd name="T12" fmla="*/ 553 w 631"/>
                <a:gd name="T13" fmla="*/ 16 h 46"/>
                <a:gd name="T14" fmla="*/ 631 w 631"/>
                <a:gd name="T15" fmla="*/ 0 h 4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31"/>
                <a:gd name="T25" fmla="*/ 0 h 46"/>
                <a:gd name="T26" fmla="*/ 631 w 631"/>
                <a:gd name="T27" fmla="*/ 46 h 4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31" h="46">
                  <a:moveTo>
                    <a:pt x="0" y="46"/>
                  </a:moveTo>
                  <a:lnTo>
                    <a:pt x="157" y="43"/>
                  </a:lnTo>
                  <a:lnTo>
                    <a:pt x="236" y="41"/>
                  </a:lnTo>
                  <a:lnTo>
                    <a:pt x="317" y="41"/>
                  </a:lnTo>
                  <a:lnTo>
                    <a:pt x="396" y="35"/>
                  </a:lnTo>
                  <a:lnTo>
                    <a:pt x="474" y="27"/>
                  </a:lnTo>
                  <a:lnTo>
                    <a:pt x="553" y="16"/>
                  </a:lnTo>
                  <a:lnTo>
                    <a:pt x="631" y="0"/>
                  </a:lnTo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050">
                <a:latin typeface="+mn-lt"/>
                <a:cs typeface="+mn-cs"/>
              </a:endParaRPr>
            </a:p>
          </p:txBody>
        </p:sp>
        <p:sp>
          <p:nvSpPr>
            <p:cNvPr id="69" name="Freeform 452"/>
            <p:cNvSpPr>
              <a:spLocks/>
            </p:cNvSpPr>
            <p:nvPr/>
          </p:nvSpPr>
          <p:spPr bwMode="auto">
            <a:xfrm>
              <a:off x="16683" y="6683"/>
              <a:ext cx="1000" cy="2232"/>
            </a:xfrm>
            <a:custGeom>
              <a:avLst/>
              <a:gdLst>
                <a:gd name="T0" fmla="*/ 0 w 631"/>
                <a:gd name="T1" fmla="*/ 2129 h 2129"/>
                <a:gd name="T2" fmla="*/ 19 w 631"/>
                <a:gd name="T3" fmla="*/ 2088 h 2129"/>
                <a:gd name="T4" fmla="*/ 39 w 631"/>
                <a:gd name="T5" fmla="*/ 2045 h 2129"/>
                <a:gd name="T6" fmla="*/ 59 w 631"/>
                <a:gd name="T7" fmla="*/ 1994 h 2129"/>
                <a:gd name="T8" fmla="*/ 78 w 631"/>
                <a:gd name="T9" fmla="*/ 1939 h 2129"/>
                <a:gd name="T10" fmla="*/ 98 w 631"/>
                <a:gd name="T11" fmla="*/ 1883 h 2129"/>
                <a:gd name="T12" fmla="*/ 118 w 631"/>
                <a:gd name="T13" fmla="*/ 1820 h 2129"/>
                <a:gd name="T14" fmla="*/ 137 w 631"/>
                <a:gd name="T15" fmla="*/ 1756 h 2129"/>
                <a:gd name="T16" fmla="*/ 157 w 631"/>
                <a:gd name="T17" fmla="*/ 1685 h 2129"/>
                <a:gd name="T18" fmla="*/ 177 w 631"/>
                <a:gd name="T19" fmla="*/ 1615 h 2129"/>
                <a:gd name="T20" fmla="*/ 196 w 631"/>
                <a:gd name="T21" fmla="*/ 1542 h 2129"/>
                <a:gd name="T22" fmla="*/ 216 w 631"/>
                <a:gd name="T23" fmla="*/ 1466 h 2129"/>
                <a:gd name="T24" fmla="*/ 236 w 631"/>
                <a:gd name="T25" fmla="*/ 1390 h 2129"/>
                <a:gd name="T26" fmla="*/ 275 w 631"/>
                <a:gd name="T27" fmla="*/ 1231 h 2129"/>
                <a:gd name="T28" fmla="*/ 314 w 631"/>
                <a:gd name="T29" fmla="*/ 1071 h 2129"/>
                <a:gd name="T30" fmla="*/ 356 w 631"/>
                <a:gd name="T31" fmla="*/ 909 h 2129"/>
                <a:gd name="T32" fmla="*/ 396 w 631"/>
                <a:gd name="T33" fmla="*/ 749 h 2129"/>
                <a:gd name="T34" fmla="*/ 435 w 631"/>
                <a:gd name="T35" fmla="*/ 598 h 2129"/>
                <a:gd name="T36" fmla="*/ 454 w 631"/>
                <a:gd name="T37" fmla="*/ 522 h 2129"/>
                <a:gd name="T38" fmla="*/ 474 w 631"/>
                <a:gd name="T39" fmla="*/ 452 h 2129"/>
                <a:gd name="T40" fmla="*/ 494 w 631"/>
                <a:gd name="T41" fmla="*/ 381 h 2129"/>
                <a:gd name="T42" fmla="*/ 513 w 631"/>
                <a:gd name="T43" fmla="*/ 316 h 2129"/>
                <a:gd name="T44" fmla="*/ 533 w 631"/>
                <a:gd name="T45" fmla="*/ 254 h 2129"/>
                <a:gd name="T46" fmla="*/ 553 w 631"/>
                <a:gd name="T47" fmla="*/ 195 h 2129"/>
                <a:gd name="T48" fmla="*/ 572 w 631"/>
                <a:gd name="T49" fmla="*/ 138 h 2129"/>
                <a:gd name="T50" fmla="*/ 592 w 631"/>
                <a:gd name="T51" fmla="*/ 87 h 2129"/>
                <a:gd name="T52" fmla="*/ 612 w 631"/>
                <a:gd name="T53" fmla="*/ 41 h 2129"/>
                <a:gd name="T54" fmla="*/ 631 w 631"/>
                <a:gd name="T55" fmla="*/ 0 h 2129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631"/>
                <a:gd name="T85" fmla="*/ 0 h 2129"/>
                <a:gd name="T86" fmla="*/ 631 w 631"/>
                <a:gd name="T87" fmla="*/ 2129 h 2129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631" h="2129">
                  <a:moveTo>
                    <a:pt x="0" y="2129"/>
                  </a:moveTo>
                  <a:lnTo>
                    <a:pt x="19" y="2088"/>
                  </a:lnTo>
                  <a:lnTo>
                    <a:pt x="39" y="2045"/>
                  </a:lnTo>
                  <a:lnTo>
                    <a:pt x="59" y="1994"/>
                  </a:lnTo>
                  <a:lnTo>
                    <a:pt x="78" y="1939"/>
                  </a:lnTo>
                  <a:lnTo>
                    <a:pt x="98" y="1883"/>
                  </a:lnTo>
                  <a:lnTo>
                    <a:pt x="118" y="1820"/>
                  </a:lnTo>
                  <a:lnTo>
                    <a:pt x="137" y="1756"/>
                  </a:lnTo>
                  <a:lnTo>
                    <a:pt x="157" y="1685"/>
                  </a:lnTo>
                  <a:lnTo>
                    <a:pt x="177" y="1615"/>
                  </a:lnTo>
                  <a:lnTo>
                    <a:pt x="196" y="1542"/>
                  </a:lnTo>
                  <a:lnTo>
                    <a:pt x="216" y="1466"/>
                  </a:lnTo>
                  <a:lnTo>
                    <a:pt x="236" y="1390"/>
                  </a:lnTo>
                  <a:lnTo>
                    <a:pt x="275" y="1231"/>
                  </a:lnTo>
                  <a:lnTo>
                    <a:pt x="314" y="1071"/>
                  </a:lnTo>
                  <a:lnTo>
                    <a:pt x="356" y="909"/>
                  </a:lnTo>
                  <a:lnTo>
                    <a:pt x="396" y="749"/>
                  </a:lnTo>
                  <a:lnTo>
                    <a:pt x="435" y="598"/>
                  </a:lnTo>
                  <a:lnTo>
                    <a:pt x="454" y="522"/>
                  </a:lnTo>
                  <a:lnTo>
                    <a:pt x="474" y="452"/>
                  </a:lnTo>
                  <a:lnTo>
                    <a:pt x="494" y="381"/>
                  </a:lnTo>
                  <a:lnTo>
                    <a:pt x="513" y="316"/>
                  </a:lnTo>
                  <a:lnTo>
                    <a:pt x="533" y="254"/>
                  </a:lnTo>
                  <a:lnTo>
                    <a:pt x="553" y="195"/>
                  </a:lnTo>
                  <a:lnTo>
                    <a:pt x="572" y="138"/>
                  </a:lnTo>
                  <a:lnTo>
                    <a:pt x="592" y="87"/>
                  </a:lnTo>
                  <a:lnTo>
                    <a:pt x="612" y="41"/>
                  </a:lnTo>
                  <a:lnTo>
                    <a:pt x="631" y="0"/>
                  </a:lnTo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050">
                <a:latin typeface="+mn-lt"/>
                <a:cs typeface="+mn-cs"/>
              </a:endParaRPr>
            </a:p>
          </p:txBody>
        </p:sp>
        <p:sp>
          <p:nvSpPr>
            <p:cNvPr id="70" name="Freeform 453"/>
            <p:cNvSpPr>
              <a:spLocks/>
            </p:cNvSpPr>
            <p:nvPr/>
          </p:nvSpPr>
          <p:spPr bwMode="auto">
            <a:xfrm>
              <a:off x="17683" y="6394"/>
              <a:ext cx="658" cy="289"/>
            </a:xfrm>
            <a:custGeom>
              <a:avLst/>
              <a:gdLst>
                <a:gd name="T0" fmla="*/ 0 w 635"/>
                <a:gd name="T1" fmla="*/ 357 h 357"/>
                <a:gd name="T2" fmla="*/ 31 w 635"/>
                <a:gd name="T3" fmla="*/ 300 h 357"/>
                <a:gd name="T4" fmla="*/ 68 w 635"/>
                <a:gd name="T5" fmla="*/ 251 h 357"/>
                <a:gd name="T6" fmla="*/ 104 w 635"/>
                <a:gd name="T7" fmla="*/ 211 h 357"/>
                <a:gd name="T8" fmla="*/ 146 w 635"/>
                <a:gd name="T9" fmla="*/ 173 h 357"/>
                <a:gd name="T10" fmla="*/ 186 w 635"/>
                <a:gd name="T11" fmla="*/ 143 h 357"/>
                <a:gd name="T12" fmla="*/ 230 w 635"/>
                <a:gd name="T13" fmla="*/ 119 h 357"/>
                <a:gd name="T14" fmla="*/ 273 w 635"/>
                <a:gd name="T15" fmla="*/ 97 h 357"/>
                <a:gd name="T16" fmla="*/ 317 w 635"/>
                <a:gd name="T17" fmla="*/ 78 h 357"/>
                <a:gd name="T18" fmla="*/ 362 w 635"/>
                <a:gd name="T19" fmla="*/ 65 h 357"/>
                <a:gd name="T20" fmla="*/ 404 w 635"/>
                <a:gd name="T21" fmla="*/ 51 h 357"/>
                <a:gd name="T22" fmla="*/ 489 w 635"/>
                <a:gd name="T23" fmla="*/ 32 h 357"/>
                <a:gd name="T24" fmla="*/ 531 w 635"/>
                <a:gd name="T25" fmla="*/ 24 h 357"/>
                <a:gd name="T26" fmla="*/ 567 w 635"/>
                <a:gd name="T27" fmla="*/ 16 h 357"/>
                <a:gd name="T28" fmla="*/ 604 w 635"/>
                <a:gd name="T29" fmla="*/ 8 h 357"/>
                <a:gd name="T30" fmla="*/ 635 w 635"/>
                <a:gd name="T31" fmla="*/ 0 h 357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635"/>
                <a:gd name="T49" fmla="*/ 0 h 357"/>
                <a:gd name="T50" fmla="*/ 635 w 635"/>
                <a:gd name="T51" fmla="*/ 357 h 357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635" h="357">
                  <a:moveTo>
                    <a:pt x="0" y="357"/>
                  </a:moveTo>
                  <a:lnTo>
                    <a:pt x="31" y="300"/>
                  </a:lnTo>
                  <a:lnTo>
                    <a:pt x="68" y="251"/>
                  </a:lnTo>
                  <a:lnTo>
                    <a:pt x="104" y="211"/>
                  </a:lnTo>
                  <a:lnTo>
                    <a:pt x="146" y="173"/>
                  </a:lnTo>
                  <a:lnTo>
                    <a:pt x="186" y="143"/>
                  </a:lnTo>
                  <a:lnTo>
                    <a:pt x="230" y="119"/>
                  </a:lnTo>
                  <a:lnTo>
                    <a:pt x="273" y="97"/>
                  </a:lnTo>
                  <a:lnTo>
                    <a:pt x="317" y="78"/>
                  </a:lnTo>
                  <a:lnTo>
                    <a:pt x="362" y="65"/>
                  </a:lnTo>
                  <a:lnTo>
                    <a:pt x="404" y="51"/>
                  </a:lnTo>
                  <a:lnTo>
                    <a:pt x="489" y="32"/>
                  </a:lnTo>
                  <a:lnTo>
                    <a:pt x="531" y="24"/>
                  </a:lnTo>
                  <a:lnTo>
                    <a:pt x="567" y="16"/>
                  </a:lnTo>
                  <a:lnTo>
                    <a:pt x="604" y="8"/>
                  </a:lnTo>
                  <a:lnTo>
                    <a:pt x="635" y="0"/>
                  </a:lnTo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050">
                <a:latin typeface="+mn-lt"/>
                <a:cs typeface="+mn-cs"/>
              </a:endParaRPr>
            </a:p>
          </p:txBody>
        </p:sp>
        <p:sp>
          <p:nvSpPr>
            <p:cNvPr id="71" name="Line 456"/>
            <p:cNvSpPr>
              <a:spLocks noChangeShapeType="1"/>
            </p:cNvSpPr>
            <p:nvPr/>
          </p:nvSpPr>
          <p:spPr bwMode="auto">
            <a:xfrm>
              <a:off x="18599" y="6369"/>
              <a:ext cx="185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050">
                <a:latin typeface="+mn-lt"/>
                <a:cs typeface="+mn-cs"/>
              </a:endParaRPr>
            </a:p>
          </p:txBody>
        </p:sp>
        <p:sp>
          <p:nvSpPr>
            <p:cNvPr id="62476" name="Rectangle 498"/>
            <p:cNvSpPr>
              <a:spLocks noChangeArrowheads="1"/>
            </p:cNvSpPr>
            <p:nvPr/>
          </p:nvSpPr>
          <p:spPr bwMode="auto">
            <a:xfrm>
              <a:off x="21286" y="9619"/>
              <a:ext cx="475" cy="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4937125"/>
              <a:r>
                <a:rPr lang="en-US" sz="1600" dirty="0" smtClean="0">
                  <a:solidFill>
                    <a:srgbClr val="000000"/>
                  </a:solidFill>
                  <a:latin typeface="Calibri" pitchFamily="34" charset="0"/>
                </a:rPr>
                <a:t>Time</a:t>
              </a:r>
              <a:endParaRPr lang="en-US" sz="1600" dirty="0">
                <a:latin typeface="Calibri" pitchFamily="34" charset="0"/>
              </a:endParaRPr>
            </a:p>
          </p:txBody>
        </p:sp>
        <p:sp>
          <p:nvSpPr>
            <p:cNvPr id="62477" name="Rectangle 499"/>
            <p:cNvSpPr>
              <a:spLocks noChangeArrowheads="1"/>
            </p:cNvSpPr>
            <p:nvPr/>
          </p:nvSpPr>
          <p:spPr bwMode="auto">
            <a:xfrm>
              <a:off x="13370" y="5782"/>
              <a:ext cx="654" cy="3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defTabSz="4937125"/>
              <a:r>
                <a:rPr lang="en-US" smtClean="0">
                  <a:solidFill>
                    <a:srgbClr val="000000"/>
                  </a:solidFill>
                  <a:latin typeface="Calibri" pitchFamily="34" charset="0"/>
                </a:rPr>
                <a:t>ln(x)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74" name="Line 501"/>
            <p:cNvSpPr>
              <a:spLocks noChangeShapeType="1"/>
            </p:cNvSpPr>
            <p:nvPr/>
          </p:nvSpPr>
          <p:spPr bwMode="auto">
            <a:xfrm flipV="1">
              <a:off x="16048" y="6021"/>
              <a:ext cx="0" cy="3486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050">
                <a:latin typeface="+mn-lt"/>
                <a:cs typeface="+mn-cs"/>
              </a:endParaRPr>
            </a:p>
          </p:txBody>
        </p:sp>
        <p:sp>
          <p:nvSpPr>
            <p:cNvPr id="62479" name="Rectangle 502"/>
            <p:cNvSpPr>
              <a:spLocks noChangeArrowheads="1"/>
            </p:cNvSpPr>
            <p:nvPr/>
          </p:nvSpPr>
          <p:spPr bwMode="auto">
            <a:xfrm>
              <a:off x="14250" y="6747"/>
              <a:ext cx="744" cy="6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4937125"/>
              <a:r>
                <a:rPr lang="en-US" sz="1600" smtClean="0">
                  <a:solidFill>
                    <a:srgbClr val="000000"/>
                  </a:solidFill>
                  <a:latin typeface="Arial Narrow" pitchFamily="34" charset="0"/>
                </a:rPr>
                <a:t>Lag</a:t>
              </a:r>
            </a:p>
            <a:p>
              <a:pPr algn="ctr" defTabSz="4937125"/>
              <a:r>
                <a:rPr lang="en-US" sz="1600" smtClean="0">
                  <a:solidFill>
                    <a:srgbClr val="000000"/>
                  </a:solidFill>
                  <a:latin typeface="Arial Narrow" pitchFamily="34" charset="0"/>
                </a:rPr>
                <a:t>(latency)</a:t>
              </a:r>
              <a:endParaRPr lang="en-US" sz="1600">
                <a:latin typeface="Arial Narrow" pitchFamily="34" charset="0"/>
              </a:endParaRPr>
            </a:p>
          </p:txBody>
        </p:sp>
        <p:sp>
          <p:nvSpPr>
            <p:cNvPr id="62480" name="Rectangle 503"/>
            <p:cNvSpPr>
              <a:spLocks noChangeArrowheads="1"/>
            </p:cNvSpPr>
            <p:nvPr/>
          </p:nvSpPr>
          <p:spPr bwMode="auto">
            <a:xfrm>
              <a:off x="16134" y="6358"/>
              <a:ext cx="1384" cy="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defTabSz="4937125"/>
              <a:r>
                <a:rPr lang="en-US" sz="1600" smtClean="0">
                  <a:solidFill>
                    <a:srgbClr val="000000"/>
                  </a:solidFill>
                  <a:latin typeface="Arial Narrow" pitchFamily="34" charset="0"/>
                </a:rPr>
                <a:t>exponantial</a:t>
              </a:r>
              <a:endParaRPr lang="en-US" sz="1600">
                <a:latin typeface="Arial Narrow" pitchFamily="34" charset="0"/>
              </a:endParaRPr>
            </a:p>
          </p:txBody>
        </p:sp>
        <p:sp>
          <p:nvSpPr>
            <p:cNvPr id="77" name="Line 505"/>
            <p:cNvSpPr>
              <a:spLocks noChangeShapeType="1"/>
            </p:cNvSpPr>
            <p:nvPr/>
          </p:nvSpPr>
          <p:spPr bwMode="auto">
            <a:xfrm flipV="1">
              <a:off x="20508" y="6002"/>
              <a:ext cx="0" cy="348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050">
                <a:latin typeface="+mn-lt"/>
                <a:cs typeface="+mn-cs"/>
              </a:endParaRPr>
            </a:p>
          </p:txBody>
        </p:sp>
        <p:sp>
          <p:nvSpPr>
            <p:cNvPr id="78" name="Line 506"/>
            <p:cNvSpPr>
              <a:spLocks noChangeShapeType="1"/>
            </p:cNvSpPr>
            <p:nvPr/>
          </p:nvSpPr>
          <p:spPr bwMode="auto">
            <a:xfrm flipV="1">
              <a:off x="17815" y="6021"/>
              <a:ext cx="0" cy="348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050">
                <a:latin typeface="+mn-lt"/>
                <a:cs typeface="+mn-cs"/>
              </a:endParaRPr>
            </a:p>
          </p:txBody>
        </p:sp>
        <p:sp>
          <p:nvSpPr>
            <p:cNvPr id="62483" name="Rectangle 507"/>
            <p:cNvSpPr>
              <a:spLocks noChangeArrowheads="1"/>
            </p:cNvSpPr>
            <p:nvPr/>
          </p:nvSpPr>
          <p:spPr bwMode="auto">
            <a:xfrm>
              <a:off x="18309" y="6759"/>
              <a:ext cx="871" cy="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4937125"/>
              <a:r>
                <a:rPr lang="en-US" sz="1600" smtClean="0">
                  <a:solidFill>
                    <a:srgbClr val="000000"/>
                  </a:solidFill>
                  <a:latin typeface="Arial Narrow" pitchFamily="34" charset="0"/>
                </a:rPr>
                <a:t>Stationary</a:t>
              </a:r>
              <a:endParaRPr lang="en-US" sz="1600">
                <a:latin typeface="Arial Narrow" pitchFamily="34" charset="0"/>
              </a:endParaRPr>
            </a:p>
          </p:txBody>
        </p:sp>
        <p:sp>
          <p:nvSpPr>
            <p:cNvPr id="62484" name="Rectangle 508"/>
            <p:cNvSpPr>
              <a:spLocks noChangeArrowheads="1"/>
            </p:cNvSpPr>
            <p:nvPr/>
          </p:nvSpPr>
          <p:spPr bwMode="auto">
            <a:xfrm>
              <a:off x="20697" y="5762"/>
              <a:ext cx="1034" cy="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defTabSz="4937125"/>
              <a:r>
                <a:rPr lang="en-US" sz="1600" smtClean="0">
                  <a:solidFill>
                    <a:srgbClr val="000000"/>
                  </a:solidFill>
                  <a:latin typeface="Arial Narrow" pitchFamily="34" charset="0"/>
                </a:rPr>
                <a:t>Death</a:t>
              </a:r>
              <a:endParaRPr lang="en-US" sz="1600">
                <a:latin typeface="Arial Narrow" pitchFamily="34" charset="0"/>
              </a:endParaRPr>
            </a:p>
          </p:txBody>
        </p:sp>
        <p:sp>
          <p:nvSpPr>
            <p:cNvPr id="81" name="Arc 511"/>
            <p:cNvSpPr>
              <a:spLocks/>
            </p:cNvSpPr>
            <p:nvPr/>
          </p:nvSpPr>
          <p:spPr bwMode="auto">
            <a:xfrm rot="10134858" flipH="1">
              <a:off x="16299" y="8821"/>
              <a:ext cx="387" cy="240"/>
            </a:xfrm>
            <a:custGeom>
              <a:avLst/>
              <a:gdLst>
                <a:gd name="T0" fmla="*/ 0 w 18043"/>
                <a:gd name="T1" fmla="*/ 0 h 21600"/>
                <a:gd name="T2" fmla="*/ 387 w 18043"/>
                <a:gd name="T3" fmla="*/ 108 h 21600"/>
                <a:gd name="T4" fmla="*/ 0 w 18043"/>
                <a:gd name="T5" fmla="*/ 240 h 21600"/>
                <a:gd name="T6" fmla="*/ 0 60000 65536"/>
                <a:gd name="T7" fmla="*/ 0 60000 65536"/>
                <a:gd name="T8" fmla="*/ 0 60000 65536"/>
                <a:gd name="T9" fmla="*/ 0 w 18043"/>
                <a:gd name="T10" fmla="*/ 0 h 21600"/>
                <a:gd name="T11" fmla="*/ 18043 w 18043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043" h="21600" fill="none" extrusionOk="0">
                  <a:moveTo>
                    <a:pt x="-1" y="0"/>
                  </a:moveTo>
                  <a:cubicBezTo>
                    <a:pt x="7267" y="0"/>
                    <a:pt x="14047" y="3654"/>
                    <a:pt x="18042" y="9725"/>
                  </a:cubicBezTo>
                </a:path>
                <a:path w="18043" h="21600" stroke="0" extrusionOk="0">
                  <a:moveTo>
                    <a:pt x="-1" y="0"/>
                  </a:moveTo>
                  <a:cubicBezTo>
                    <a:pt x="7267" y="0"/>
                    <a:pt x="14047" y="3654"/>
                    <a:pt x="18042" y="9725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050">
                <a:latin typeface="+mn-lt"/>
                <a:cs typeface="+mn-cs"/>
              </a:endParaRPr>
            </a:p>
          </p:txBody>
        </p:sp>
        <p:sp>
          <p:nvSpPr>
            <p:cNvPr id="82" name="Arc 512"/>
            <p:cNvSpPr>
              <a:spLocks/>
            </p:cNvSpPr>
            <p:nvPr/>
          </p:nvSpPr>
          <p:spPr bwMode="auto">
            <a:xfrm rot="-475244">
              <a:off x="18341" y="6373"/>
              <a:ext cx="266" cy="55"/>
            </a:xfrm>
            <a:custGeom>
              <a:avLst/>
              <a:gdLst>
                <a:gd name="T0" fmla="*/ 0 w 16315"/>
                <a:gd name="T1" fmla="*/ 0 h 21600"/>
                <a:gd name="T2" fmla="*/ 266 w 16315"/>
                <a:gd name="T3" fmla="*/ 19 h 21600"/>
                <a:gd name="T4" fmla="*/ 0 w 16315"/>
                <a:gd name="T5" fmla="*/ 56 h 21600"/>
                <a:gd name="T6" fmla="*/ 0 60000 65536"/>
                <a:gd name="T7" fmla="*/ 0 60000 65536"/>
                <a:gd name="T8" fmla="*/ 0 60000 65536"/>
                <a:gd name="T9" fmla="*/ 0 w 16315"/>
                <a:gd name="T10" fmla="*/ 0 h 21600"/>
                <a:gd name="T11" fmla="*/ 16315 w 16315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315" h="21600" fill="none" extrusionOk="0">
                  <a:moveTo>
                    <a:pt x="-1" y="0"/>
                  </a:moveTo>
                  <a:cubicBezTo>
                    <a:pt x="6260" y="0"/>
                    <a:pt x="12212" y="2716"/>
                    <a:pt x="16315" y="7444"/>
                  </a:cubicBezTo>
                </a:path>
                <a:path w="16315" h="21600" stroke="0" extrusionOk="0">
                  <a:moveTo>
                    <a:pt x="-1" y="0"/>
                  </a:moveTo>
                  <a:cubicBezTo>
                    <a:pt x="6260" y="0"/>
                    <a:pt x="12212" y="2716"/>
                    <a:pt x="16315" y="7444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050">
                <a:latin typeface="+mn-lt"/>
                <a:cs typeface="+mn-cs"/>
              </a:endParaRPr>
            </a:p>
          </p:txBody>
        </p:sp>
        <p:sp>
          <p:nvSpPr>
            <p:cNvPr id="83" name="Arc 513"/>
            <p:cNvSpPr>
              <a:spLocks/>
            </p:cNvSpPr>
            <p:nvPr/>
          </p:nvSpPr>
          <p:spPr bwMode="auto">
            <a:xfrm rot="2169083">
              <a:off x="20354" y="6478"/>
              <a:ext cx="672" cy="316"/>
            </a:xfrm>
            <a:custGeom>
              <a:avLst/>
              <a:gdLst>
                <a:gd name="T0" fmla="*/ 0 w 31698"/>
                <a:gd name="T1" fmla="*/ 105 h 21600"/>
                <a:gd name="T2" fmla="*/ 672 w 31698"/>
                <a:gd name="T3" fmla="*/ 97 h 21600"/>
                <a:gd name="T4" fmla="*/ 342 w 31698"/>
                <a:gd name="T5" fmla="*/ 315 h 21600"/>
                <a:gd name="T6" fmla="*/ 0 60000 65536"/>
                <a:gd name="T7" fmla="*/ 0 60000 65536"/>
                <a:gd name="T8" fmla="*/ 0 60000 65536"/>
                <a:gd name="T9" fmla="*/ 0 w 31698"/>
                <a:gd name="T10" fmla="*/ 0 h 21600"/>
                <a:gd name="T11" fmla="*/ 31698 w 31698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1698" h="21600" fill="none" extrusionOk="0">
                  <a:moveTo>
                    <a:pt x="0" y="7219"/>
                  </a:moveTo>
                  <a:cubicBezTo>
                    <a:pt x="4098" y="2626"/>
                    <a:pt x="9961" y="-1"/>
                    <a:pt x="16117" y="0"/>
                  </a:cubicBezTo>
                  <a:cubicBezTo>
                    <a:pt x="21998" y="0"/>
                    <a:pt x="27625" y="2398"/>
                    <a:pt x="31698" y="6640"/>
                  </a:cubicBezTo>
                </a:path>
                <a:path w="31698" h="21600" stroke="0" extrusionOk="0">
                  <a:moveTo>
                    <a:pt x="0" y="7219"/>
                  </a:moveTo>
                  <a:cubicBezTo>
                    <a:pt x="4098" y="2626"/>
                    <a:pt x="9961" y="-1"/>
                    <a:pt x="16117" y="0"/>
                  </a:cubicBezTo>
                  <a:cubicBezTo>
                    <a:pt x="21998" y="0"/>
                    <a:pt x="27625" y="2398"/>
                    <a:pt x="31698" y="6640"/>
                  </a:cubicBezTo>
                  <a:lnTo>
                    <a:pt x="16117" y="2160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050">
                <a:latin typeface="+mn-lt"/>
                <a:cs typeface="+mn-cs"/>
              </a:endParaRPr>
            </a:p>
          </p:txBody>
        </p:sp>
        <p:sp>
          <p:nvSpPr>
            <p:cNvPr id="84" name="Line 514"/>
            <p:cNvSpPr>
              <a:spLocks noChangeShapeType="1"/>
            </p:cNvSpPr>
            <p:nvPr/>
          </p:nvSpPr>
          <p:spPr bwMode="auto">
            <a:xfrm>
              <a:off x="20994" y="6808"/>
              <a:ext cx="865" cy="269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050">
                <a:latin typeface="+mn-lt"/>
                <a:cs typeface="+mn-cs"/>
              </a:endParaRPr>
            </a:p>
          </p:txBody>
        </p:sp>
        <p:sp>
          <p:nvSpPr>
            <p:cNvPr id="85" name="Line 516"/>
            <p:cNvSpPr>
              <a:spLocks noChangeShapeType="1"/>
            </p:cNvSpPr>
            <p:nvPr/>
          </p:nvSpPr>
          <p:spPr bwMode="auto">
            <a:xfrm flipH="1">
              <a:off x="13937" y="6367"/>
              <a:ext cx="50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050">
                <a:latin typeface="+mn-lt"/>
                <a:cs typeface="+mn-cs"/>
              </a:endParaRPr>
            </a:p>
          </p:txBody>
        </p:sp>
        <p:sp>
          <p:nvSpPr>
            <p:cNvPr id="62490" name="Rectangle 517"/>
            <p:cNvSpPr>
              <a:spLocks noChangeArrowheads="1"/>
            </p:cNvSpPr>
            <p:nvPr/>
          </p:nvSpPr>
          <p:spPr bwMode="auto">
            <a:xfrm>
              <a:off x="13298" y="6309"/>
              <a:ext cx="701" cy="3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 b="1" smtClean="0">
                  <a:solidFill>
                    <a:srgbClr val="FF0000"/>
                  </a:solidFill>
                  <a:latin typeface="Times" pitchFamily="18" charset="0"/>
                </a:rPr>
                <a:t>ln</a:t>
              </a:r>
              <a:r>
                <a:rPr lang="en-US" sz="1600" b="1" i="1" smtClean="0">
                  <a:solidFill>
                    <a:srgbClr val="FF0000"/>
                  </a:solidFill>
                  <a:latin typeface="Times" pitchFamily="18" charset="0"/>
                </a:rPr>
                <a:t> x</a:t>
              </a:r>
              <a:r>
                <a:rPr lang="en-US" b="1" baseline="-25000" smtClean="0">
                  <a:solidFill>
                    <a:srgbClr val="FF0000"/>
                  </a:solidFill>
                  <a:latin typeface="Times" pitchFamily="18" charset="0"/>
                </a:rPr>
                <a:t>max</a:t>
              </a:r>
              <a:endParaRPr lang="en-US" b="1">
                <a:solidFill>
                  <a:srgbClr val="FF0000"/>
                </a:solidFill>
                <a:latin typeface="Times" pitchFamily="18" charset="0"/>
              </a:endParaRPr>
            </a:p>
          </p:txBody>
        </p:sp>
        <p:sp>
          <p:nvSpPr>
            <p:cNvPr id="62491" name="Rectangle 518"/>
            <p:cNvSpPr>
              <a:spLocks noChangeArrowheads="1"/>
            </p:cNvSpPr>
            <p:nvPr/>
          </p:nvSpPr>
          <p:spPr bwMode="auto">
            <a:xfrm>
              <a:off x="13502" y="8964"/>
              <a:ext cx="455" cy="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 b="1" smtClean="0">
                  <a:solidFill>
                    <a:srgbClr val="FF0000"/>
                  </a:solidFill>
                  <a:latin typeface="Times" pitchFamily="18" charset="0"/>
                </a:rPr>
                <a:t>ln</a:t>
              </a:r>
              <a:r>
                <a:rPr lang="en-US" sz="1600" b="1" i="1" smtClean="0">
                  <a:solidFill>
                    <a:srgbClr val="FF0000"/>
                  </a:solidFill>
                  <a:latin typeface="Times" pitchFamily="18" charset="0"/>
                </a:rPr>
                <a:t> x</a:t>
              </a:r>
              <a:r>
                <a:rPr lang="en-US" sz="1600" b="1" baseline="-25000" smtClean="0">
                  <a:solidFill>
                    <a:srgbClr val="FF0000"/>
                  </a:solidFill>
                  <a:latin typeface="Times" pitchFamily="18" charset="0"/>
                </a:rPr>
                <a:t>0</a:t>
              </a:r>
              <a:endParaRPr lang="en-US" sz="1600" b="1">
                <a:solidFill>
                  <a:srgbClr val="FF0000"/>
                </a:solidFill>
                <a:latin typeface="Times" pitchFamily="18" charset="0"/>
              </a:endParaRPr>
            </a:p>
          </p:txBody>
        </p:sp>
        <p:sp>
          <p:nvSpPr>
            <p:cNvPr id="88" name="Line 519"/>
            <p:cNvSpPr>
              <a:spLocks noChangeShapeType="1"/>
            </p:cNvSpPr>
            <p:nvPr/>
          </p:nvSpPr>
          <p:spPr bwMode="auto">
            <a:xfrm flipH="1">
              <a:off x="17042" y="8316"/>
              <a:ext cx="70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050">
                <a:latin typeface="+mn-lt"/>
                <a:cs typeface="+mn-cs"/>
              </a:endParaRPr>
            </a:p>
          </p:txBody>
        </p:sp>
        <p:sp>
          <p:nvSpPr>
            <p:cNvPr id="89" name="Arc 520"/>
            <p:cNvSpPr>
              <a:spLocks/>
            </p:cNvSpPr>
            <p:nvPr/>
          </p:nvSpPr>
          <p:spPr bwMode="auto">
            <a:xfrm>
              <a:off x="17207" y="7838"/>
              <a:ext cx="130" cy="458"/>
            </a:xfrm>
            <a:custGeom>
              <a:avLst/>
              <a:gdLst>
                <a:gd name="T0" fmla="*/ 0 w 21748"/>
                <a:gd name="T1" fmla="*/ 0 h 38374"/>
                <a:gd name="T2" fmla="*/ 82 w 21748"/>
                <a:gd name="T3" fmla="*/ 457 h 38374"/>
                <a:gd name="T4" fmla="*/ 1 w 21748"/>
                <a:gd name="T5" fmla="*/ 257 h 38374"/>
                <a:gd name="T6" fmla="*/ 0 60000 65536"/>
                <a:gd name="T7" fmla="*/ 0 60000 65536"/>
                <a:gd name="T8" fmla="*/ 0 60000 65536"/>
                <a:gd name="T9" fmla="*/ 0 w 21748"/>
                <a:gd name="T10" fmla="*/ 0 h 38374"/>
                <a:gd name="T11" fmla="*/ 21748 w 21748"/>
                <a:gd name="T12" fmla="*/ 38374 h 3837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48" h="38374" fill="none" extrusionOk="0">
                  <a:moveTo>
                    <a:pt x="-1" y="0"/>
                  </a:moveTo>
                  <a:cubicBezTo>
                    <a:pt x="49" y="0"/>
                    <a:pt x="98" y="-1"/>
                    <a:pt x="148" y="0"/>
                  </a:cubicBezTo>
                  <a:cubicBezTo>
                    <a:pt x="12077" y="0"/>
                    <a:pt x="21748" y="9670"/>
                    <a:pt x="21748" y="21600"/>
                  </a:cubicBezTo>
                  <a:cubicBezTo>
                    <a:pt x="21748" y="28110"/>
                    <a:pt x="18811" y="34272"/>
                    <a:pt x="13756" y="38374"/>
                  </a:cubicBezTo>
                </a:path>
                <a:path w="21748" h="38374" stroke="0" extrusionOk="0">
                  <a:moveTo>
                    <a:pt x="-1" y="0"/>
                  </a:moveTo>
                  <a:cubicBezTo>
                    <a:pt x="49" y="0"/>
                    <a:pt x="98" y="-1"/>
                    <a:pt x="148" y="0"/>
                  </a:cubicBezTo>
                  <a:cubicBezTo>
                    <a:pt x="12077" y="0"/>
                    <a:pt x="21748" y="9670"/>
                    <a:pt x="21748" y="21600"/>
                  </a:cubicBezTo>
                  <a:cubicBezTo>
                    <a:pt x="21748" y="28110"/>
                    <a:pt x="18811" y="34272"/>
                    <a:pt x="13756" y="38374"/>
                  </a:cubicBezTo>
                  <a:lnTo>
                    <a:pt x="148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050">
                <a:latin typeface="+mn-lt"/>
                <a:cs typeface="+mn-cs"/>
              </a:endParaRPr>
            </a:p>
          </p:txBody>
        </p:sp>
        <p:sp>
          <p:nvSpPr>
            <p:cNvPr id="62494" name="Text Box 521"/>
            <p:cNvSpPr txBox="1">
              <a:spLocks noChangeArrowheads="1"/>
            </p:cNvSpPr>
            <p:nvPr/>
          </p:nvSpPr>
          <p:spPr bwMode="auto">
            <a:xfrm>
              <a:off x="17405" y="7736"/>
              <a:ext cx="384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b="1" i="1" smtClean="0">
                  <a:solidFill>
                    <a:srgbClr val="FF0000"/>
                  </a:solidFill>
                  <a:latin typeface="Symbol" pitchFamily="18" charset="2"/>
                </a:rPr>
                <a:t>m</a:t>
              </a:r>
              <a:endParaRPr lang="en-US" b="1">
                <a:solidFill>
                  <a:srgbClr val="FF0000"/>
                </a:solidFill>
                <a:latin typeface="Times New Roman" pitchFamily="18" charset="0"/>
              </a:endParaRPr>
            </a:p>
          </p:txBody>
        </p:sp>
        <p:sp>
          <p:nvSpPr>
            <p:cNvPr id="91" name="Line 522"/>
            <p:cNvSpPr>
              <a:spLocks noChangeShapeType="1"/>
            </p:cNvSpPr>
            <p:nvPr/>
          </p:nvSpPr>
          <p:spPr bwMode="auto">
            <a:xfrm flipV="1">
              <a:off x="14036" y="5856"/>
              <a:ext cx="0" cy="15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med"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050">
                <a:latin typeface="+mn-lt"/>
                <a:cs typeface="+mn-cs"/>
              </a:endParaRPr>
            </a:p>
          </p:txBody>
        </p:sp>
        <p:sp>
          <p:nvSpPr>
            <p:cNvPr id="92" name="Line 523"/>
            <p:cNvSpPr>
              <a:spLocks noChangeShapeType="1"/>
            </p:cNvSpPr>
            <p:nvPr/>
          </p:nvSpPr>
          <p:spPr bwMode="auto">
            <a:xfrm flipV="1">
              <a:off x="21910" y="9500"/>
              <a:ext cx="126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lg" len="med"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050">
                <a:latin typeface="+mn-lt"/>
                <a:cs typeface="+mn-cs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tchbook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L1</Template>
  <TotalTime>4458</TotalTime>
  <Words>1501</Words>
  <Application>Microsoft Office PowerPoint</Application>
  <PresentationFormat>On-screen Show (4:3)</PresentationFormat>
  <Paragraphs>477</Paragraphs>
  <Slides>46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46</vt:i4>
      </vt:variant>
    </vt:vector>
  </HeadingPairs>
  <TitlesOfParts>
    <vt:vector size="50" baseType="lpstr">
      <vt:lpstr>Pitchbook</vt:lpstr>
      <vt:lpstr>Équation</vt:lpstr>
      <vt:lpstr>Equation</vt:lpstr>
      <vt:lpstr>Photo Editor Photo</vt:lpstr>
      <vt:lpstr>Examples of Existing modelling tools for tracking Microbial hazards in food chain </vt:lpstr>
      <vt:lpstr>QRA MODELS “PRODUCTION-TO-CONSUMPTION” </vt:lpstr>
      <vt:lpstr>MODEL GENERAL PRINCIPLES example Milk production</vt:lpstr>
      <vt:lpstr>COMPARTMENTAL MODEL</vt:lpstr>
      <vt:lpstr>COMPARTMENTAL MODEL</vt:lpstr>
      <vt:lpstr>MODEL THE TRANSFER OF COLONIES</vt:lpstr>
      <vt:lpstr>Fate of the micro-organism in foodstuffs (predictive microbiology models) Impact of food technology </vt:lpstr>
      <vt:lpstr>Outline </vt:lpstr>
      <vt:lpstr>Growth phases Environment conditions are considered constant</vt:lpstr>
      <vt:lpstr>Slide 10</vt:lpstr>
      <vt:lpstr>Factors that affect growth</vt:lpstr>
      <vt:lpstr>Microbial interaction</vt:lpstr>
      <vt:lpstr>Comparing two constant environment conditions</vt:lpstr>
      <vt:lpstr>Secondary Growth models</vt:lpstr>
      <vt:lpstr>Secondary Growth models</vt:lpstr>
      <vt:lpstr>Full cardinal model</vt:lpstr>
      <vt:lpstr>Cardinal model assumptions</vt:lpstr>
      <vt:lpstr>Slide 18</vt:lpstr>
      <vt:lpstr>Ex: Listeria monocytogenes </vt:lpstr>
      <vt:lpstr>Growth Boundary Augustin et al 2005</vt:lpstr>
      <vt:lpstr>Lag time models</vt:lpstr>
      <vt:lpstr>Population vs Cellular lag time</vt:lpstr>
      <vt:lpstr>Distribution of cell lag: osmotic stress (NaCl 25% fo 24 h )</vt:lpstr>
      <vt:lpstr>Distribution of cell lag: heat stress (55°C for 4 min)</vt:lpstr>
      <vt:lpstr>Evaluation and Validation</vt:lpstr>
      <vt:lpstr>Simplification?</vt:lpstr>
      <vt:lpstr>Microbial growth modeling</vt:lpstr>
      <vt:lpstr>Modeling bacterial survival or inactivation kinetics</vt:lpstr>
      <vt:lpstr>Bacterial survival or inactivation kinetics</vt:lpstr>
      <vt:lpstr>Survival curve, inactivation kinetics</vt:lpstr>
      <vt:lpstr>Equation</vt:lpstr>
      <vt:lpstr>Other writing</vt:lpstr>
      <vt:lpstr>An interesting consequence</vt:lpstr>
      <vt:lpstr>Shoulder</vt:lpstr>
      <vt:lpstr>Shoulder</vt:lpstr>
      <vt:lpstr>Tailing off</vt:lpstr>
      <vt:lpstr>Tailing off</vt:lpstr>
      <vt:lpstr>S-shaped curves</vt:lpstr>
      <vt:lpstr>Generalized equation for efficiency</vt:lpstr>
      <vt:lpstr>Concavity upward</vt:lpstr>
      <vt:lpstr>Non linear survival curves</vt:lpstr>
      <vt:lpstr>Influence of temperature Bigelow </vt:lpstr>
      <vt:lpstr>Temperature changes</vt:lpstr>
      <vt:lpstr>Modeling industrial treatments</vt:lpstr>
      <vt:lpstr>Modeling industrial treatments</vt:lpstr>
      <vt:lpstr>Example</vt:lpstr>
    </vt:vector>
  </TitlesOfParts>
  <Company>AFSSA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Risk based targets as new tools for risk management</dc:title>
  <dc:creator>Sanaa Moez</dc:creator>
  <cp:lastModifiedBy>ashik</cp:lastModifiedBy>
  <cp:revision>9</cp:revision>
  <dcterms:created xsi:type="dcterms:W3CDTF">2012-02-13T13:11:02Z</dcterms:created>
  <dcterms:modified xsi:type="dcterms:W3CDTF">2012-04-04T09:21:33Z</dcterms:modified>
</cp:coreProperties>
</file>