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6" r:id="rId9"/>
    <p:sldId id="267" r:id="rId10"/>
    <p:sldId id="268" r:id="rId11"/>
    <p:sldId id="269" r:id="rId12"/>
    <p:sldId id="270" r:id="rId13"/>
    <p:sldId id="264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90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6B712E-FD75-42ED-92AF-8A09E96EC03C}" type="doc">
      <dgm:prSet loTypeId="urn:microsoft.com/office/officeart/2005/8/layout/vList6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11B0EA0-4D7E-4118-87B1-BF119DA25817}">
      <dgm:prSet phldrT="[Texte]"/>
      <dgm:spPr/>
      <dgm:t>
        <a:bodyPr/>
        <a:lstStyle/>
        <a:p>
          <a:r>
            <a:rPr lang="en-US" noProof="0" smtClean="0"/>
            <a:t>Official Control and surveillance activities</a:t>
          </a:r>
          <a:endParaRPr lang="en-US" noProof="0"/>
        </a:p>
      </dgm:t>
    </dgm:pt>
    <dgm:pt modelId="{9470B770-2A1C-4A89-83CD-958355B99C2C}" type="parTrans" cxnId="{33BC42CD-1A41-43AD-A8CC-779506090D0C}">
      <dgm:prSet/>
      <dgm:spPr/>
      <dgm:t>
        <a:bodyPr/>
        <a:lstStyle/>
        <a:p>
          <a:endParaRPr lang="en-US" noProof="0"/>
        </a:p>
      </dgm:t>
    </dgm:pt>
    <dgm:pt modelId="{C13A9C07-FC2B-42D9-9C7B-BD4702E1B035}" type="sibTrans" cxnId="{33BC42CD-1A41-43AD-A8CC-779506090D0C}">
      <dgm:prSet/>
      <dgm:spPr/>
      <dgm:t>
        <a:bodyPr/>
        <a:lstStyle/>
        <a:p>
          <a:endParaRPr lang="en-US" noProof="0"/>
        </a:p>
      </dgm:t>
    </dgm:pt>
    <dgm:pt modelId="{281EC5FC-1755-4EE9-A8DA-863390AB51AB}">
      <dgm:prSet phldrT="[Texte]"/>
      <dgm:spPr/>
      <dgm:t>
        <a:bodyPr/>
        <a:lstStyle/>
        <a:p>
          <a:r>
            <a:rPr lang="en-US" noProof="0" smtClean="0"/>
            <a:t>Techniques</a:t>
          </a:r>
          <a:endParaRPr lang="en-US" noProof="0"/>
        </a:p>
      </dgm:t>
    </dgm:pt>
    <dgm:pt modelId="{A2723DD1-CB62-465E-AB32-426C73D02731}" type="parTrans" cxnId="{C292FF91-F66F-46AE-9BA1-DDAEC5472C52}">
      <dgm:prSet/>
      <dgm:spPr/>
      <dgm:t>
        <a:bodyPr/>
        <a:lstStyle/>
        <a:p>
          <a:endParaRPr lang="en-US" noProof="0"/>
        </a:p>
      </dgm:t>
    </dgm:pt>
    <dgm:pt modelId="{DC356FFF-972A-407F-9F8C-0E7E685F7BCE}" type="sibTrans" cxnId="{C292FF91-F66F-46AE-9BA1-DDAEC5472C52}">
      <dgm:prSet/>
      <dgm:spPr/>
      <dgm:t>
        <a:bodyPr/>
        <a:lstStyle/>
        <a:p>
          <a:endParaRPr lang="en-US" noProof="0"/>
        </a:p>
      </dgm:t>
    </dgm:pt>
    <dgm:pt modelId="{1E09D608-D739-42EB-A775-0F55CFEBC2DB}">
      <dgm:prSet phldrT="[Texte]"/>
      <dgm:spPr/>
      <dgm:t>
        <a:bodyPr/>
        <a:lstStyle/>
        <a:p>
          <a:r>
            <a:rPr lang="en-US" noProof="0" dirty="0" smtClean="0"/>
            <a:t>Decision tools</a:t>
          </a:r>
          <a:endParaRPr lang="en-US" noProof="0" dirty="0"/>
        </a:p>
      </dgm:t>
    </dgm:pt>
    <dgm:pt modelId="{05D2B7E1-457C-4815-8539-F4D1BF8E1FC8}" type="parTrans" cxnId="{DD0A4425-5B4E-4D4C-B767-9BCADAF588BB}">
      <dgm:prSet/>
      <dgm:spPr/>
      <dgm:t>
        <a:bodyPr/>
        <a:lstStyle/>
        <a:p>
          <a:endParaRPr lang="en-US" noProof="0"/>
        </a:p>
      </dgm:t>
    </dgm:pt>
    <dgm:pt modelId="{0325C670-0356-4164-8117-B37ABF376263}" type="sibTrans" cxnId="{DD0A4425-5B4E-4D4C-B767-9BCADAF588BB}">
      <dgm:prSet/>
      <dgm:spPr/>
      <dgm:t>
        <a:bodyPr/>
        <a:lstStyle/>
        <a:p>
          <a:endParaRPr lang="en-US" noProof="0"/>
        </a:p>
      </dgm:t>
    </dgm:pt>
    <dgm:pt modelId="{16C34CB2-B05F-415B-8CEF-0DBE88DBA7EF}">
      <dgm:prSet phldrT="[Texte]"/>
      <dgm:spPr/>
      <dgm:t>
        <a:bodyPr/>
        <a:lstStyle/>
        <a:p>
          <a:r>
            <a:rPr lang="en-US" noProof="0" dirty="0" smtClean="0"/>
            <a:t>Food Business Operators</a:t>
          </a:r>
          <a:endParaRPr lang="en-US" noProof="0" dirty="0"/>
        </a:p>
      </dgm:t>
    </dgm:pt>
    <dgm:pt modelId="{0FE8163E-5F89-4CAB-B1F3-198D8DBD62DE}" type="parTrans" cxnId="{1C8D2ABC-7EFC-47FD-833E-3B2A581D4052}">
      <dgm:prSet/>
      <dgm:spPr/>
      <dgm:t>
        <a:bodyPr/>
        <a:lstStyle/>
        <a:p>
          <a:endParaRPr lang="en-US" noProof="0"/>
        </a:p>
      </dgm:t>
    </dgm:pt>
    <dgm:pt modelId="{8D824B54-28D6-4D42-AA1B-261381A15AB0}" type="sibTrans" cxnId="{1C8D2ABC-7EFC-47FD-833E-3B2A581D4052}">
      <dgm:prSet/>
      <dgm:spPr/>
      <dgm:t>
        <a:bodyPr/>
        <a:lstStyle/>
        <a:p>
          <a:endParaRPr lang="en-US" noProof="0"/>
        </a:p>
      </dgm:t>
    </dgm:pt>
    <dgm:pt modelId="{592E3231-D6CB-4479-ADF0-A88F8D912E77}">
      <dgm:prSet phldrT="[Texte]"/>
      <dgm:spPr/>
      <dgm:t>
        <a:bodyPr/>
        <a:lstStyle/>
        <a:p>
          <a:r>
            <a:rPr lang="en-US" noProof="0" smtClean="0"/>
            <a:t>Techniques</a:t>
          </a:r>
          <a:endParaRPr lang="en-US" noProof="0"/>
        </a:p>
      </dgm:t>
    </dgm:pt>
    <dgm:pt modelId="{AAD63101-627D-4336-BA45-000725DD82B5}" type="parTrans" cxnId="{423A90C9-82BE-4B3D-A5FA-66FA8CBDCE59}">
      <dgm:prSet/>
      <dgm:spPr/>
      <dgm:t>
        <a:bodyPr/>
        <a:lstStyle/>
        <a:p>
          <a:endParaRPr lang="en-US" noProof="0"/>
        </a:p>
      </dgm:t>
    </dgm:pt>
    <dgm:pt modelId="{0D528760-BC6B-4C4F-957A-A1CE0416536F}" type="sibTrans" cxnId="{423A90C9-82BE-4B3D-A5FA-66FA8CBDCE59}">
      <dgm:prSet/>
      <dgm:spPr/>
      <dgm:t>
        <a:bodyPr/>
        <a:lstStyle/>
        <a:p>
          <a:endParaRPr lang="en-US" noProof="0"/>
        </a:p>
      </dgm:t>
    </dgm:pt>
    <dgm:pt modelId="{5E4062DC-8EED-4943-9D9B-CA5846E53B19}">
      <dgm:prSet phldrT="[Texte]"/>
      <dgm:spPr/>
      <dgm:t>
        <a:bodyPr/>
        <a:lstStyle/>
        <a:p>
          <a:r>
            <a:rPr lang="en-US" noProof="0" dirty="0" smtClean="0"/>
            <a:t>Decision tools</a:t>
          </a:r>
          <a:endParaRPr lang="en-US" noProof="0" dirty="0"/>
        </a:p>
      </dgm:t>
    </dgm:pt>
    <dgm:pt modelId="{EEFB8C97-E40D-4EFC-AC6E-A13F29EB63A1}" type="parTrans" cxnId="{A022EE75-BCC0-463B-98F5-5E8C02909B68}">
      <dgm:prSet/>
      <dgm:spPr/>
      <dgm:t>
        <a:bodyPr/>
        <a:lstStyle/>
        <a:p>
          <a:endParaRPr lang="en-US" noProof="0"/>
        </a:p>
      </dgm:t>
    </dgm:pt>
    <dgm:pt modelId="{85668868-BF4D-40E2-B51A-9E78ABB2E3C9}" type="sibTrans" cxnId="{A022EE75-BCC0-463B-98F5-5E8C02909B68}">
      <dgm:prSet/>
      <dgm:spPr/>
      <dgm:t>
        <a:bodyPr/>
        <a:lstStyle/>
        <a:p>
          <a:endParaRPr lang="en-US" noProof="0"/>
        </a:p>
      </dgm:t>
    </dgm:pt>
    <dgm:pt modelId="{38E778BC-5E74-4AB5-8A3C-175050C30536}" type="pres">
      <dgm:prSet presAssocID="{C06B712E-FD75-42ED-92AF-8A09E96EC03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065C0CC-ECF9-4389-A1CB-EF54080B4AE9}" type="pres">
      <dgm:prSet presAssocID="{711B0EA0-4D7E-4118-87B1-BF119DA25817}" presName="linNode" presStyleCnt="0"/>
      <dgm:spPr/>
    </dgm:pt>
    <dgm:pt modelId="{F386A7B1-AE5C-434E-B2C7-3D8F4996ED94}" type="pres">
      <dgm:prSet presAssocID="{711B0EA0-4D7E-4118-87B1-BF119DA2581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2E5E6B-7E4A-4C8F-AADE-2FC3C8E984F3}" type="pres">
      <dgm:prSet presAssocID="{711B0EA0-4D7E-4118-87B1-BF119DA2581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A2B1DA-47B4-4246-AE98-C40C4C549CEE}" type="pres">
      <dgm:prSet presAssocID="{C13A9C07-FC2B-42D9-9C7B-BD4702E1B035}" presName="spacing" presStyleCnt="0"/>
      <dgm:spPr/>
    </dgm:pt>
    <dgm:pt modelId="{4B107801-28E0-46AD-874D-3FD2EA7C1374}" type="pres">
      <dgm:prSet presAssocID="{16C34CB2-B05F-415B-8CEF-0DBE88DBA7EF}" presName="linNode" presStyleCnt="0"/>
      <dgm:spPr/>
    </dgm:pt>
    <dgm:pt modelId="{E0F46B22-D09D-4391-9637-FB99170236D8}" type="pres">
      <dgm:prSet presAssocID="{16C34CB2-B05F-415B-8CEF-0DBE88DBA7E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43464A-ED41-4A2A-8BA0-69078379268A}" type="pres">
      <dgm:prSet presAssocID="{16C34CB2-B05F-415B-8CEF-0DBE88DBA7E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95AE556-FB85-46E8-850F-57989B88A5F3}" type="presOf" srcId="{711B0EA0-4D7E-4118-87B1-BF119DA25817}" destId="{F386A7B1-AE5C-434E-B2C7-3D8F4996ED94}" srcOrd="0" destOrd="0" presId="urn:microsoft.com/office/officeart/2005/8/layout/vList6"/>
    <dgm:cxn modelId="{CEDFDFA2-0658-473A-95F4-904FFFC14869}" type="presOf" srcId="{16C34CB2-B05F-415B-8CEF-0DBE88DBA7EF}" destId="{E0F46B22-D09D-4391-9637-FB99170236D8}" srcOrd="0" destOrd="0" presId="urn:microsoft.com/office/officeart/2005/8/layout/vList6"/>
    <dgm:cxn modelId="{A022EE75-BCC0-463B-98F5-5E8C02909B68}" srcId="{16C34CB2-B05F-415B-8CEF-0DBE88DBA7EF}" destId="{5E4062DC-8EED-4943-9D9B-CA5846E53B19}" srcOrd="1" destOrd="0" parTransId="{EEFB8C97-E40D-4EFC-AC6E-A13F29EB63A1}" sibTransId="{85668868-BF4D-40E2-B51A-9E78ABB2E3C9}"/>
    <dgm:cxn modelId="{06B6C02F-B3FB-451D-9CBE-1F6F8B3E243D}" type="presOf" srcId="{281EC5FC-1755-4EE9-A8DA-863390AB51AB}" destId="{D32E5E6B-7E4A-4C8F-AADE-2FC3C8E984F3}" srcOrd="0" destOrd="0" presId="urn:microsoft.com/office/officeart/2005/8/layout/vList6"/>
    <dgm:cxn modelId="{0B9811CB-6393-49BF-BF23-2E44585EB6B0}" type="presOf" srcId="{1E09D608-D739-42EB-A775-0F55CFEBC2DB}" destId="{D32E5E6B-7E4A-4C8F-AADE-2FC3C8E984F3}" srcOrd="0" destOrd="1" presId="urn:microsoft.com/office/officeart/2005/8/layout/vList6"/>
    <dgm:cxn modelId="{C292FF91-F66F-46AE-9BA1-DDAEC5472C52}" srcId="{711B0EA0-4D7E-4118-87B1-BF119DA25817}" destId="{281EC5FC-1755-4EE9-A8DA-863390AB51AB}" srcOrd="0" destOrd="0" parTransId="{A2723DD1-CB62-465E-AB32-426C73D02731}" sibTransId="{DC356FFF-972A-407F-9F8C-0E7E685F7BCE}"/>
    <dgm:cxn modelId="{A0030897-2851-48B1-AB5F-E40B4B052EE4}" type="presOf" srcId="{592E3231-D6CB-4479-ADF0-A88F8D912E77}" destId="{0A43464A-ED41-4A2A-8BA0-69078379268A}" srcOrd="0" destOrd="0" presId="urn:microsoft.com/office/officeart/2005/8/layout/vList6"/>
    <dgm:cxn modelId="{423A90C9-82BE-4B3D-A5FA-66FA8CBDCE59}" srcId="{16C34CB2-B05F-415B-8CEF-0DBE88DBA7EF}" destId="{592E3231-D6CB-4479-ADF0-A88F8D912E77}" srcOrd="0" destOrd="0" parTransId="{AAD63101-627D-4336-BA45-000725DD82B5}" sibTransId="{0D528760-BC6B-4C4F-957A-A1CE0416536F}"/>
    <dgm:cxn modelId="{1C8D2ABC-7EFC-47FD-833E-3B2A581D4052}" srcId="{C06B712E-FD75-42ED-92AF-8A09E96EC03C}" destId="{16C34CB2-B05F-415B-8CEF-0DBE88DBA7EF}" srcOrd="1" destOrd="0" parTransId="{0FE8163E-5F89-4CAB-B1F3-198D8DBD62DE}" sibTransId="{8D824B54-28D6-4D42-AA1B-261381A15AB0}"/>
    <dgm:cxn modelId="{DD0A4425-5B4E-4D4C-B767-9BCADAF588BB}" srcId="{711B0EA0-4D7E-4118-87B1-BF119DA25817}" destId="{1E09D608-D739-42EB-A775-0F55CFEBC2DB}" srcOrd="1" destOrd="0" parTransId="{05D2B7E1-457C-4815-8539-F4D1BF8E1FC8}" sibTransId="{0325C670-0356-4164-8117-B37ABF376263}"/>
    <dgm:cxn modelId="{15C35D11-185C-43CA-BD3B-00EDEBDAA033}" type="presOf" srcId="{5E4062DC-8EED-4943-9D9B-CA5846E53B19}" destId="{0A43464A-ED41-4A2A-8BA0-69078379268A}" srcOrd="0" destOrd="1" presId="urn:microsoft.com/office/officeart/2005/8/layout/vList6"/>
    <dgm:cxn modelId="{18E52579-82C4-463F-AF5E-CDFDF54097D6}" type="presOf" srcId="{C06B712E-FD75-42ED-92AF-8A09E96EC03C}" destId="{38E778BC-5E74-4AB5-8A3C-175050C30536}" srcOrd="0" destOrd="0" presId="urn:microsoft.com/office/officeart/2005/8/layout/vList6"/>
    <dgm:cxn modelId="{33BC42CD-1A41-43AD-A8CC-779506090D0C}" srcId="{C06B712E-FD75-42ED-92AF-8A09E96EC03C}" destId="{711B0EA0-4D7E-4118-87B1-BF119DA25817}" srcOrd="0" destOrd="0" parTransId="{9470B770-2A1C-4A89-83CD-958355B99C2C}" sibTransId="{C13A9C07-FC2B-42D9-9C7B-BD4702E1B035}"/>
    <dgm:cxn modelId="{D7B65EC9-6D0C-4F65-A49F-93637BAC8295}" type="presParOf" srcId="{38E778BC-5E74-4AB5-8A3C-175050C30536}" destId="{5065C0CC-ECF9-4389-A1CB-EF54080B4AE9}" srcOrd="0" destOrd="0" presId="urn:microsoft.com/office/officeart/2005/8/layout/vList6"/>
    <dgm:cxn modelId="{7D6C093D-D34F-4F93-A9E2-C27F259A958A}" type="presParOf" srcId="{5065C0CC-ECF9-4389-A1CB-EF54080B4AE9}" destId="{F386A7B1-AE5C-434E-B2C7-3D8F4996ED94}" srcOrd="0" destOrd="0" presId="urn:microsoft.com/office/officeart/2005/8/layout/vList6"/>
    <dgm:cxn modelId="{6B0B260C-B3CA-4B89-88E2-2046DAE0CE08}" type="presParOf" srcId="{5065C0CC-ECF9-4389-A1CB-EF54080B4AE9}" destId="{D32E5E6B-7E4A-4C8F-AADE-2FC3C8E984F3}" srcOrd="1" destOrd="0" presId="urn:microsoft.com/office/officeart/2005/8/layout/vList6"/>
    <dgm:cxn modelId="{23E73F9A-A9F6-4090-A3FE-39A99DE7E9BD}" type="presParOf" srcId="{38E778BC-5E74-4AB5-8A3C-175050C30536}" destId="{34A2B1DA-47B4-4246-AE98-C40C4C549CEE}" srcOrd="1" destOrd="0" presId="urn:microsoft.com/office/officeart/2005/8/layout/vList6"/>
    <dgm:cxn modelId="{24969EFA-0242-46F7-A2ED-AFACB936887E}" type="presParOf" srcId="{38E778BC-5E74-4AB5-8A3C-175050C30536}" destId="{4B107801-28E0-46AD-874D-3FD2EA7C1374}" srcOrd="2" destOrd="0" presId="urn:microsoft.com/office/officeart/2005/8/layout/vList6"/>
    <dgm:cxn modelId="{FCBF5C6C-91C9-41F7-B633-AC646441AA0E}" type="presParOf" srcId="{4B107801-28E0-46AD-874D-3FD2EA7C1374}" destId="{E0F46B22-D09D-4391-9637-FB99170236D8}" srcOrd="0" destOrd="0" presId="urn:microsoft.com/office/officeart/2005/8/layout/vList6"/>
    <dgm:cxn modelId="{4450819E-80CD-4CD4-A2DB-6492CA28AF5E}" type="presParOf" srcId="{4B107801-28E0-46AD-874D-3FD2EA7C1374}" destId="{0A43464A-ED41-4A2A-8BA0-69078379268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2E5E6B-7E4A-4C8F-AADE-2FC3C8E984F3}">
      <dsp:nvSpPr>
        <dsp:cNvPr id="0" name=""/>
        <dsp:cNvSpPr/>
      </dsp:nvSpPr>
      <dsp:spPr>
        <a:xfrm>
          <a:off x="1714511" y="396"/>
          <a:ext cx="2571768" cy="15455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noProof="0" smtClean="0"/>
            <a:t>Techniques</a:t>
          </a:r>
          <a:endParaRPr lang="en-US" sz="2300" kern="1200" noProof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noProof="0" dirty="0" smtClean="0"/>
            <a:t>Decision tools</a:t>
          </a:r>
          <a:endParaRPr lang="en-US" sz="2300" kern="1200" noProof="0" dirty="0"/>
        </a:p>
      </dsp:txBody>
      <dsp:txXfrm>
        <a:off x="1714511" y="396"/>
        <a:ext cx="2571768" cy="1545549"/>
      </dsp:txXfrm>
    </dsp:sp>
    <dsp:sp modelId="{F386A7B1-AE5C-434E-B2C7-3D8F4996ED94}">
      <dsp:nvSpPr>
        <dsp:cNvPr id="0" name=""/>
        <dsp:cNvSpPr/>
      </dsp:nvSpPr>
      <dsp:spPr>
        <a:xfrm>
          <a:off x="0" y="396"/>
          <a:ext cx="1714512" cy="1545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smtClean="0"/>
            <a:t>Official Control and surveillance activities</a:t>
          </a:r>
          <a:endParaRPr lang="en-US" sz="2200" kern="1200" noProof="0"/>
        </a:p>
      </dsp:txBody>
      <dsp:txXfrm>
        <a:off x="0" y="396"/>
        <a:ext cx="1714512" cy="1545549"/>
      </dsp:txXfrm>
    </dsp:sp>
    <dsp:sp modelId="{0A43464A-ED41-4A2A-8BA0-69078379268A}">
      <dsp:nvSpPr>
        <dsp:cNvPr id="0" name=""/>
        <dsp:cNvSpPr/>
      </dsp:nvSpPr>
      <dsp:spPr>
        <a:xfrm>
          <a:off x="1714511" y="1700500"/>
          <a:ext cx="2571768" cy="15455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3007634"/>
            <a:satOff val="-6496"/>
            <a:lumOff val="306"/>
            <a:alphaOff val="0"/>
          </a:schemeClr>
        </a:solidFill>
        <a:ln w="42500" cap="flat" cmpd="sng" algn="ctr">
          <a:solidFill>
            <a:schemeClr val="accent5">
              <a:tint val="40000"/>
              <a:alpha val="90000"/>
              <a:hueOff val="13007634"/>
              <a:satOff val="-6496"/>
              <a:lumOff val="3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noProof="0" smtClean="0"/>
            <a:t>Techniques</a:t>
          </a:r>
          <a:endParaRPr lang="en-US" sz="2300" kern="1200" noProof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noProof="0" dirty="0" smtClean="0"/>
            <a:t>Decision tools</a:t>
          </a:r>
          <a:endParaRPr lang="en-US" sz="2300" kern="1200" noProof="0" dirty="0"/>
        </a:p>
      </dsp:txBody>
      <dsp:txXfrm>
        <a:off x="1714511" y="1700500"/>
        <a:ext cx="2571768" cy="1545549"/>
      </dsp:txXfrm>
    </dsp:sp>
    <dsp:sp modelId="{E0F46B22-D09D-4391-9637-FB99170236D8}">
      <dsp:nvSpPr>
        <dsp:cNvPr id="0" name=""/>
        <dsp:cNvSpPr/>
      </dsp:nvSpPr>
      <dsp:spPr>
        <a:xfrm>
          <a:off x="0" y="1700500"/>
          <a:ext cx="1714512" cy="1545549"/>
        </a:xfrm>
        <a:prstGeom prst="roundRect">
          <a:avLst/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/>
            <a:t>Food Business Operators</a:t>
          </a:r>
          <a:endParaRPr lang="en-US" sz="2200" kern="1200" noProof="0" dirty="0"/>
        </a:p>
      </dsp:txBody>
      <dsp:txXfrm>
        <a:off x="0" y="1700500"/>
        <a:ext cx="1714512" cy="1545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A6761-E094-4C2B-A154-58A42401DDC4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AA3CE-7D07-4F64-8A64-339EDA3D2089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0B068-5B46-42E1-BB61-98EB6717A036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38"/>
          <p:cNvSpPr>
            <a:spLocks noChangeArrowheads="1"/>
          </p:cNvSpPr>
          <p:nvPr/>
        </p:nvSpPr>
        <p:spPr bwMode="hidden">
          <a:xfrm>
            <a:off x="5940152" y="6021288"/>
            <a:ext cx="3024336" cy="792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sz="1200" b="1" kern="1200" baseline="300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Dubai International Food Safety Conference</a:t>
            </a:r>
          </a:p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</a:t>
            </a:r>
          </a:p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IAFP’s 1</a:t>
            </a:r>
            <a:r>
              <a:rPr lang="en-US" sz="1200" b="1" kern="1200" baseline="300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</a:t>
            </a:r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Middle East Symposium </a:t>
            </a:r>
          </a:p>
          <a:p>
            <a:pPr algn="ctr"/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Food Safety</a:t>
            </a:r>
            <a:endParaRPr lang="en-US" sz="800" b="1" noProof="0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5414970" cy="508838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l" eaLnBrk="1" latinLnBrk="0" hangingPunct="1">
              <a:buNone/>
              <a:defRPr kumimoji="0" lang="fr-FR" sz="1800" b="1" i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en-US" noProof="0" dirty="0" err="1" smtClean="0"/>
              <a:t>Cliquez</a:t>
            </a:r>
            <a:r>
              <a:rPr kumimoji="0" lang="fr-FR" dirty="0" smtClean="0"/>
              <a:t> </a:t>
            </a:r>
            <a:r>
              <a:rPr kumimoji="0" lang="fr-FR" dirty="0"/>
              <a:t>pour ajouter les informations sur l'auteur</a:t>
            </a:r>
          </a:p>
        </p:txBody>
      </p:sp>
      <p:sp>
        <p:nvSpPr>
          <p:cNvPr id="9" name="Rectangle 10"/>
          <p:cNvSpPr/>
          <p:nvPr/>
        </p:nvSpPr>
        <p:spPr>
          <a:xfrm>
            <a:off x="0" y="2924944"/>
            <a:ext cx="9144000" cy="157639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en-US" noProof="0" dirty="0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14282" y="3567886"/>
            <a:ext cx="7239000" cy="533400"/>
          </a:xfrm>
          <a:noFill/>
        </p:spPr>
        <p:txBody>
          <a:bodyPr vert="horz">
            <a:normAutofit/>
          </a:bodyPr>
          <a:lstStyle>
            <a:lvl1pPr algn="l" eaLnBrk="1" latinLnBrk="0" hangingPunct="1">
              <a:defRPr kumimoji="0" lang="fr-FR" sz="24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7908638" y="6477000"/>
            <a:ext cx="1021080" cy="304800"/>
          </a:xfrm>
        </p:spPr>
        <p:txBody>
          <a:bodyPr anchor="ctr"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8" name="Rectangle 10"/>
          <p:cNvSpPr/>
          <p:nvPr/>
        </p:nvSpPr>
        <p:spPr>
          <a:xfrm>
            <a:off x="0" y="0"/>
            <a:ext cx="9144000" cy="3286124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0" y="4499014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3" name="Rectangle 182"/>
          <p:cNvSpPr>
            <a:spLocks noChangeArrowheads="1"/>
          </p:cNvSpPr>
          <p:nvPr/>
        </p:nvSpPr>
        <p:spPr bwMode="auto">
          <a:xfrm>
            <a:off x="5004048" y="4643446"/>
            <a:ext cx="230339" cy="25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sz="800" dirty="0">
              <a:latin typeface="Arial Narrow" pitchFamily="34" charset="0"/>
            </a:endParaRPr>
          </a:p>
        </p:txBody>
      </p:sp>
      <p:sp>
        <p:nvSpPr>
          <p:cNvPr id="14" name="Rectangle 184"/>
          <p:cNvSpPr>
            <a:spLocks noChangeArrowheads="1"/>
          </p:cNvSpPr>
          <p:nvPr/>
        </p:nvSpPr>
        <p:spPr bwMode="auto">
          <a:xfrm>
            <a:off x="5004048" y="4643446"/>
            <a:ext cx="230339" cy="256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 sz="800" dirty="0">
              <a:latin typeface="Arial Narrow" pitchFamily="34" charset="0"/>
            </a:endParaRPr>
          </a:p>
        </p:txBody>
      </p:sp>
      <p:sp>
        <p:nvSpPr>
          <p:cNvPr id="19" name="Freeform 639"/>
          <p:cNvSpPr>
            <a:spLocks noChangeArrowheads="1"/>
          </p:cNvSpPr>
          <p:nvPr/>
        </p:nvSpPr>
        <p:spPr bwMode="auto">
          <a:xfrm>
            <a:off x="5636285" y="5039684"/>
            <a:ext cx="159851" cy="1413652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accent4"/>
            </a:solidFill>
            <a:miter lim="800000"/>
            <a:headEnd/>
            <a:tailEnd/>
          </a:ln>
        </p:spPr>
        <p:txBody>
          <a:bodyPr/>
          <a:lstStyle/>
          <a:p>
            <a:endParaRPr lang="fr-FR" sz="800" dirty="0"/>
          </a:p>
        </p:txBody>
      </p:sp>
      <p:sp>
        <p:nvSpPr>
          <p:cNvPr id="20" name="Freeform 640"/>
          <p:cNvSpPr>
            <a:spLocks noChangeArrowheads="1"/>
          </p:cNvSpPr>
          <p:nvPr/>
        </p:nvSpPr>
        <p:spPr bwMode="auto">
          <a:xfrm>
            <a:off x="8870159" y="5301208"/>
            <a:ext cx="166337" cy="148709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rgbClr val="FFC0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fr-FR" sz="800" dirty="0"/>
          </a:p>
        </p:txBody>
      </p:sp>
      <p:pic>
        <p:nvPicPr>
          <p:cNvPr id="20482" name="Picture 2" descr="http://www.foodsafetydubai.com/images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544913"/>
            <a:ext cx="2286000" cy="14763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Haut, 2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1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oses : 3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2 Gauche, 3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poses : 3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erre tomb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fr-FR" dirty="0"/>
              <a:t>Logo</a:t>
            </a:r>
            <a:r>
              <a:rPr kumimoji="0" lang="fr-FR" baseline="0" dirty="0"/>
              <a:t> de la société</a:t>
            </a:r>
            <a:endParaRPr kumimoji="0" lang="fr-FR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fr-FR" b="1"/>
            </a:lvl1pPr>
            <a:extLst/>
          </a:lstStyle>
          <a:p>
            <a:pPr lvl="0"/>
            <a:r>
              <a:rPr kumimoji="0" lang="fr-FR"/>
              <a:t>Montant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fr-FR" sz="800" i="1"/>
            </a:lvl1pPr>
            <a:extLst/>
          </a:lstStyle>
          <a:p>
            <a:pPr lvl="0"/>
            <a:r>
              <a:rPr kumimoji="0" lang="fr-FR"/>
              <a:t>Date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fr-FR" sz="800"/>
            </a:lvl1pPr>
            <a:extLst/>
          </a:lstStyle>
          <a:p>
            <a:pPr lvl="0"/>
            <a:r>
              <a:rPr kumimoji="0" lang="fr-FR"/>
              <a:t>Description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fr-FR" sz="1200"/>
            </a:lvl1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o Navigation -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0" y="762000"/>
            <a:ext cx="8445500" cy="711200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Cliquez pour modifier le style du titre</a:t>
            </a:r>
            <a:endParaRPr lang="en-GB" dirty="0"/>
          </a:p>
        </p:txBody>
      </p:sp>
      <p:sp>
        <p:nvSpPr>
          <p:cNvPr id="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49250" y="1562100"/>
            <a:ext cx="8445500" cy="4978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pic>
        <p:nvPicPr>
          <p:cNvPr id="4" name="Picture 3" descr="logo_ap_ppt.png"/>
          <p:cNvPicPr>
            <a:picLocks noChangeAspect="1"/>
          </p:cNvPicPr>
          <p:nvPr/>
        </p:nvPicPr>
        <p:blipFill>
          <a:blip r:embed="rId2" cstate="print"/>
          <a:srcRect l="63712" t="-30672" r="-7278" b="-26191"/>
          <a:stretch>
            <a:fillRect/>
          </a:stretch>
        </p:blipFill>
        <p:spPr bwMode="invGray">
          <a:xfrm>
            <a:off x="8388424" y="6021288"/>
            <a:ext cx="755576" cy="836712"/>
          </a:xfrm>
          <a:prstGeom prst="rect">
            <a:avLst/>
          </a:prstGeom>
        </p:spPr>
      </p:pic>
      <p:sp>
        <p:nvSpPr>
          <p:cNvPr id="5" name="Line 37"/>
          <p:cNvSpPr>
            <a:spLocks noChangeShapeType="1"/>
          </p:cNvSpPr>
          <p:nvPr/>
        </p:nvSpPr>
        <p:spPr bwMode="auto">
          <a:xfrm>
            <a:off x="341530" y="1493783"/>
            <a:ext cx="8460940" cy="1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6200000">
            <a:off x="4017268" y="-3505100"/>
            <a:ext cx="677416" cy="8064896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908720"/>
            <a:ext cx="8077200" cy="5339680"/>
          </a:xfrm>
        </p:spPr>
        <p:txBody>
          <a:bodyPr>
            <a:normAutofit/>
          </a:bodyPr>
          <a:lstStyle>
            <a:lvl1pPr>
              <a:defRPr sz="18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>
          <a:xfrm>
            <a:off x="683568" y="6512768"/>
            <a:ext cx="1371600" cy="228600"/>
          </a:xfrm>
        </p:spPr>
        <p:txBody>
          <a:bodyPr/>
          <a:lstStyle>
            <a:lvl1pPr>
              <a:defRPr/>
            </a:lvl1pPr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 baseline="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fr-FR" sz="1100"/>
            </a:lvl1pPr>
            <a:extLst/>
          </a:lstStyle>
          <a:p>
            <a:pPr lvl="0"/>
            <a:r>
              <a:rPr kumimoji="0" lang="fr-FR"/>
              <a:t>Cliquez pour ajouter un élément à l'ordre du jour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fr-FR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N° de page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fr-FR" sz="1100"/>
            </a:lvl1pPr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>
          <a:xfrm>
            <a:off x="8010556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fr-FR" noProof="0" smtClean="0"/>
              <a:t>Cliquez sur l'icône pour ajouter un tableau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No Navigatio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325" y="1096963"/>
            <a:ext cx="8275638" cy="5318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762000" y="1778000"/>
            <a:ext cx="8001000" cy="41021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  <a:latin typeface="Gill Sans MT" pitchFamily="34" charset="0"/>
              </a:defRPr>
            </a:lvl1pPr>
            <a:extLst/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extLst/>
          </a:lstStyle>
          <a:p>
            <a:fld id="{4EC0D9E2-AA17-4567-B26B-F3F68FBB3D79}" type="datetimeFigureOut">
              <a:rPr lang="fr-FR" smtClean="0"/>
              <a:pPr/>
              <a:t>04/04/2012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extLst/>
          </a:lstStyle>
          <a:p>
            <a:fld id="{3BB7F3B7-B499-42A0-B52E-295369DE598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Gill Sans MT" pitchFamily="34" charset="0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>
                <a:latin typeface="Gill Sans MT" pitchFamily="34" charset="0"/>
              </a:defRPr>
            </a:lvl1pPr>
            <a:extLst/>
          </a:lstStyle>
          <a:p>
            <a:pPr marL="0" algn="l" eaLnBrk="1" latinLnBrk="0" hangingPunct="1"/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Gill Sans MT" pitchFamily="34" charset="0"/>
            </a:endParaRPr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Gill Sans MT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  <a:latin typeface="Gill Sans MT" pitchFamily="34" charset="0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325" y="1096963"/>
            <a:ext cx="8275638" cy="5318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762000" y="1778000"/>
            <a:ext cx="3924300" cy="41021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38700" y="1778000"/>
            <a:ext cx="3924300" cy="1974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838700" y="3905250"/>
            <a:ext cx="3924300" cy="1974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>
                <a:latin typeface="Gill Sans MT" pitchFamily="34" charset="0"/>
              </a:defRPr>
            </a:lvl1pPr>
            <a:extLst/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  <a:latin typeface="Gill Sans MT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  <a:latin typeface="Gill Sans MT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>
                <a:latin typeface="Gill Sans MT" pitchFamily="34" charset="0"/>
              </a:defRPr>
            </a:lvl1pPr>
            <a:lvl2pPr>
              <a:lnSpc>
                <a:spcPct val="100000"/>
              </a:lnSpc>
              <a:spcBef>
                <a:spcPts val="700"/>
              </a:spcBef>
              <a:defRPr sz="2000">
                <a:latin typeface="Gill Sans MT" pitchFamily="34" charset="0"/>
              </a:defRPr>
            </a:lvl2pPr>
            <a:lvl3pPr>
              <a:lnSpc>
                <a:spcPct val="100000"/>
              </a:lnSpc>
              <a:spcBef>
                <a:spcPts val="700"/>
              </a:spcBef>
              <a:defRPr sz="1800">
                <a:latin typeface="Gill Sans MT" pitchFamily="34" charset="0"/>
              </a:defRPr>
            </a:lvl3pPr>
            <a:lvl4pPr>
              <a:lnSpc>
                <a:spcPct val="100000"/>
              </a:lnSpc>
              <a:spcBef>
                <a:spcPts val="700"/>
              </a:spcBef>
              <a:defRPr sz="1600">
                <a:latin typeface="Gill Sans MT" pitchFamily="34" charset="0"/>
              </a:defRPr>
            </a:lvl4pPr>
            <a:lvl5pPr>
              <a:lnSpc>
                <a:spcPct val="100000"/>
              </a:lnSpc>
              <a:spcBef>
                <a:spcPts val="700"/>
              </a:spcBef>
              <a:defRPr sz="1600">
                <a:latin typeface="Gill Sans MT" pitchFamily="34" charset="0"/>
              </a:defRPr>
            </a:lvl5pPr>
            <a:extLst/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>
                <a:latin typeface="Gill Sans MT" pitchFamily="34" charset="0"/>
              </a:defRPr>
            </a:lvl1pPr>
            <a:lvl2pPr>
              <a:lnSpc>
                <a:spcPct val="100000"/>
              </a:lnSpc>
              <a:spcBef>
                <a:spcPts val="700"/>
              </a:spcBef>
              <a:defRPr sz="2000">
                <a:latin typeface="Gill Sans MT" pitchFamily="34" charset="0"/>
              </a:defRPr>
            </a:lvl2pPr>
            <a:lvl3pPr>
              <a:lnSpc>
                <a:spcPct val="100000"/>
              </a:lnSpc>
              <a:spcBef>
                <a:spcPts val="700"/>
              </a:spcBef>
              <a:defRPr sz="1800">
                <a:latin typeface="Gill Sans MT" pitchFamily="34" charset="0"/>
              </a:defRPr>
            </a:lvl3pPr>
            <a:lvl4pPr>
              <a:lnSpc>
                <a:spcPct val="100000"/>
              </a:lnSpc>
              <a:spcBef>
                <a:spcPts val="700"/>
              </a:spcBef>
              <a:defRPr sz="1600">
                <a:latin typeface="Gill Sans MT" pitchFamily="34" charset="0"/>
              </a:defRPr>
            </a:lvl4pPr>
            <a:lvl5pPr>
              <a:lnSpc>
                <a:spcPct val="100000"/>
              </a:lnSpc>
              <a:spcBef>
                <a:spcPts val="700"/>
              </a:spcBef>
              <a:defRPr sz="1600">
                <a:latin typeface="Gill Sans MT" pitchFamily="34" charset="0"/>
              </a:defRPr>
            </a:lvl5pPr>
            <a:extLst/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</a:p>
          <a:p>
            <a:pPr lvl="1" eaLnBrk="1" latinLnBrk="0" hangingPunct="1"/>
            <a:r>
              <a:rPr lang="fr-FR" dirty="0" smtClean="0"/>
              <a:t>Deuxième niveau</a:t>
            </a:r>
          </a:p>
          <a:p>
            <a:pPr lvl="2" eaLnBrk="1" latinLnBrk="0" hangingPunct="1"/>
            <a:r>
              <a:rPr lang="fr-FR" dirty="0" smtClean="0"/>
              <a:t>Troisième niveau</a:t>
            </a:r>
          </a:p>
          <a:p>
            <a:pPr lvl="3" eaLnBrk="1" latinLnBrk="0" hangingPunct="1"/>
            <a:r>
              <a:rPr lang="fr-FR" dirty="0" smtClean="0"/>
              <a:t>Quatrième niveau</a:t>
            </a:r>
          </a:p>
          <a:p>
            <a:pPr lvl="4" eaLnBrk="1" latinLnBrk="0" hangingPunct="1"/>
            <a:r>
              <a:rPr lang="fr-FR" dirty="0" smtClean="0"/>
              <a:t>Cinquième niveau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extLst/>
          </a:lstStyle>
          <a:p>
            <a:fld id="{4EC0D9E2-AA17-4567-B26B-F3F68FBB3D79}" type="datetimeFigureOut">
              <a:rPr lang="fr-FR" smtClean="0"/>
              <a:pPr/>
              <a:t>04/04/2012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extLst/>
          </a:lstStyle>
          <a:p>
            <a:fld id="{3BB7F3B7-B499-42A0-B52E-295369DE5989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8FB6E-13A2-4EB4-9595-A30FC78C4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fr-F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fr-F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fr-FR">
                <a:solidFill>
                  <a:srgbClr val="A0A0A0"/>
                </a:solidFill>
              </a:defRPr>
            </a:lvl1pPr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bg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051514" y="6477000"/>
            <a:ext cx="1021080" cy="304800"/>
          </a:xfrm>
        </p:spPr>
        <p:txBody>
          <a:bodyPr anchor="ctr"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>
          <a:xfrm>
            <a:off x="8010556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po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0"/>
            <a:ext cx="8077200" cy="60960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0" hangingPunct="1">
              <a:defRPr kumimoji="0" lang="fr-FR" sz="18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 dirty="0"/>
              <a:t>Cliquez pour ajouter un titre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>
            <a:normAutofit/>
          </a:bodyPr>
          <a:lstStyle>
            <a:lvl1pPr>
              <a:buFontTx/>
              <a:buBlip>
                <a:blip r:embed="rId2"/>
              </a:buBlip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>
          <a:xfrm>
            <a:off x="467544" y="6546676"/>
            <a:ext cx="1371600" cy="228600"/>
          </a:xfrm>
        </p:spPr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>
          <a:xfrm>
            <a:off x="8010556" y="6508576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>
          <a:xfrm>
            <a:off x="2705100" y="6508576"/>
            <a:ext cx="3733800" cy="304800"/>
          </a:xfrm>
        </p:spPr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2 Gauche, 1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oses : 1 Gauche, 2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fr-FR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fr-FR"/>
              <a:t>Cliquez pour ajouter un titre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>
          <a:xfrm>
            <a:off x="8081994" y="6473952"/>
            <a:ext cx="990600" cy="304800"/>
          </a:xfrm>
        </p:spPr>
        <p:txBody>
          <a:bodyPr/>
          <a:lstStyle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fr-F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fld id="{519C5364-754A-45B8-8481-423D684BCE56}" type="datetimeFigureOut">
              <a:rPr lang="fr-FR" smtClean="0"/>
              <a:pPr/>
              <a:t>04/04/2012</a:t>
            </a:fld>
            <a:endParaRPr lang="fr-FR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fr-FR" sz="1000"/>
            </a:lvl1pPr>
            <a:extLst/>
          </a:lstStyle>
          <a:p>
            <a:fld id="{A75DC88C-390C-4406-978F-408C985610B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fr-FR"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txStyles>
    <p:titleStyle>
      <a:lvl1pPr algn="l" rtl="0" eaLnBrk="1" latinLnBrk="0" hangingPunct="1">
        <a:spcBef>
          <a:spcPct val="0"/>
        </a:spcBef>
        <a:buNone/>
        <a:defRPr kumimoji="0" lang="fr-F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fr-F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fr-F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file:///D:\donnees\moez\dubai_mraw\web\excel\Two_Class_Sample.xlsx" TargetMode="Externa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web/excel/OC_2&amp;3_Class.xls" TargetMode="Externa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5135488" cy="508838"/>
          </a:xfrm>
        </p:spPr>
        <p:txBody>
          <a:bodyPr/>
          <a:lstStyle/>
          <a:p>
            <a:r>
              <a:rPr lang="fr-FR" dirty="0" smtClean="0"/>
              <a:t>Moez SANAA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000" b="1" dirty="0" smtClean="0"/>
              <a:t>Sampling and testing strategies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1799184" y="980728"/>
            <a:ext cx="55091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Microbial Risk Assessment and Mitigation Workshop:</a:t>
            </a:r>
          </a:p>
          <a:p>
            <a:pPr algn="ctr"/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towards a Quantitative HACCP Approach</a:t>
            </a:r>
          </a:p>
          <a:p>
            <a:pPr algn="ctr"/>
            <a:r>
              <a:rPr lang="en-US" b="1" i="1" dirty="0" smtClean="0">
                <a:solidFill>
                  <a:schemeClr val="bg2">
                    <a:lumMod val="25000"/>
                  </a:schemeClr>
                </a:solidFill>
                <a:latin typeface="Candara" pitchFamily="34" charset="0"/>
              </a:rPr>
              <a:t>Dubai February 23, 2012</a:t>
            </a:r>
            <a:endParaRPr lang="fr-FR" dirty="0">
              <a:solidFill>
                <a:schemeClr val="bg2">
                  <a:lumMod val="25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sampling plans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when the underlying distribution of microbial concentrations within lots is known, or can be assumed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sampling plans</a:t>
            </a:r>
            <a:endParaRPr lang="fr-FR" dirty="0"/>
          </a:p>
        </p:txBody>
      </p:sp>
      <p:graphicFrame>
        <p:nvGraphicFramePr>
          <p:cNvPr id="73734" name="Object 6"/>
          <p:cNvGraphicFramePr>
            <a:graphicFrameLocks noChangeAspect="1"/>
          </p:cNvGraphicFramePr>
          <p:nvPr>
            <p:ph idx="1"/>
          </p:nvPr>
        </p:nvGraphicFramePr>
        <p:xfrm>
          <a:off x="5076825" y="2320925"/>
          <a:ext cx="2994025" cy="630238"/>
        </p:xfrm>
        <a:graphic>
          <a:graphicData uri="http://schemas.openxmlformats.org/presentationml/2006/ole">
            <p:oleObj spid="_x0000_s3074" name="Équation" r:id="rId3" imgW="1930320" imgH="406080" progId="Equation.3">
              <p:embed/>
            </p:oleObj>
          </a:graphicData>
        </a:graphic>
      </p:graphicFrame>
      <p:sp>
        <p:nvSpPr>
          <p:cNvPr id="737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7544" y="836712"/>
            <a:ext cx="3924300" cy="4750172"/>
          </a:xfrm>
        </p:spPr>
        <p:txBody>
          <a:bodyPr/>
          <a:lstStyle/>
          <a:p>
            <a:pPr marL="0" indent="0"/>
            <a:r>
              <a:rPr lang="en-US" sz="1700" b="1" dirty="0" smtClean="0"/>
              <a:t>If we assume that the variable or its logarithm follow a normal distribution:</a:t>
            </a:r>
          </a:p>
          <a:p>
            <a:pPr marL="0" indent="0"/>
            <a:r>
              <a:rPr lang="en-US" sz="1700" b="1" dirty="0" smtClean="0"/>
              <a:t>	mean </a:t>
            </a:r>
            <a:r>
              <a:rPr lang="en-US" sz="1700" b="1" dirty="0" smtClean="0">
                <a:cs typeface="Times New Roman" pitchFamily="18" charset="0"/>
              </a:rPr>
              <a:t>µ</a:t>
            </a:r>
          </a:p>
          <a:p>
            <a:pPr marL="0" indent="0"/>
            <a:r>
              <a:rPr lang="en-US" sz="1700" b="1" dirty="0" smtClean="0">
                <a:cs typeface="Times New Roman" pitchFamily="18" charset="0"/>
              </a:rPr>
              <a:t>	standard deviation </a:t>
            </a:r>
            <a:r>
              <a:rPr lang="en-US" sz="1700" b="1" dirty="0" smtClean="0">
                <a:cs typeface="Times New Roman" pitchFamily="18" charset="0"/>
                <a:sym typeface="Symbol" pitchFamily="18" charset="2"/>
              </a:rPr>
              <a:t></a:t>
            </a:r>
          </a:p>
          <a:p>
            <a:pPr marL="0" indent="0"/>
            <a:endParaRPr lang="en-US" sz="1700" b="1" dirty="0" smtClean="0">
              <a:cs typeface="Times New Roman" pitchFamily="18" charset="0"/>
              <a:sym typeface="Symbol" pitchFamily="18" charset="2"/>
            </a:endParaRPr>
          </a:p>
          <a:p>
            <a:pPr marL="0" indent="0"/>
            <a:r>
              <a:rPr lang="en-US" sz="1700" b="1" dirty="0" smtClean="0">
                <a:solidFill>
                  <a:srgbClr val="7030A0"/>
                </a:solidFill>
                <a:cs typeface="Times New Roman" pitchFamily="18" charset="0"/>
                <a:sym typeface="Symbol" pitchFamily="18" charset="2"/>
              </a:rPr>
              <a:t>Upper tolerance limit: T</a:t>
            </a:r>
            <a:r>
              <a:rPr lang="en-US" sz="1700" b="1" baseline="-25000" dirty="0" smtClean="0">
                <a:solidFill>
                  <a:srgbClr val="7030A0"/>
                </a:solidFill>
                <a:latin typeface="Baskerville Old Face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sz="1700" b="1" dirty="0" smtClean="0">
                <a:solidFill>
                  <a:srgbClr val="7030A0"/>
                </a:solidFill>
                <a:cs typeface="Times New Roman" pitchFamily="18" charset="0"/>
                <a:sym typeface="Symbol" pitchFamily="18" charset="2"/>
              </a:rPr>
              <a:t>. The proportion of non conform units:</a:t>
            </a:r>
          </a:p>
          <a:p>
            <a:pPr marL="0" indent="0"/>
            <a:endParaRPr lang="en-US" sz="1700" b="1" dirty="0" smtClean="0">
              <a:cs typeface="Times New Roman" pitchFamily="18" charset="0"/>
              <a:sym typeface="Symbol" pitchFamily="18" charset="2"/>
            </a:endParaRPr>
          </a:p>
          <a:p>
            <a:r>
              <a:rPr lang="en-US" sz="17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  <a:sym typeface="Symbol" pitchFamily="18" charset="2"/>
              </a:rPr>
              <a:t>Lower tolerance limit: </a:t>
            </a:r>
            <a:r>
              <a:rPr lang="en-US" sz="1700" b="1" dirty="0" err="1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  <a:sym typeface="Symbol" pitchFamily="18" charset="2"/>
              </a:rPr>
              <a:t>T</a:t>
            </a:r>
            <a:r>
              <a:rPr lang="en-US" sz="1700" b="1" baseline="-25000" dirty="0" err="1" smtClean="0">
                <a:solidFill>
                  <a:schemeClr val="accent5">
                    <a:lumMod val="75000"/>
                  </a:schemeClr>
                </a:solidFill>
                <a:latin typeface="Baskerville Old Face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en-US" sz="17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  <a:sym typeface="Symbol" pitchFamily="18" charset="2"/>
              </a:rPr>
              <a:t>. The proportion of non conform units:</a:t>
            </a:r>
          </a:p>
          <a:p>
            <a:pPr marL="0" indent="0"/>
            <a:endParaRPr lang="en-US" sz="1700" b="1" dirty="0" smtClean="0">
              <a:cs typeface="Times New Roman" pitchFamily="18" charset="0"/>
              <a:sym typeface="Symbol" pitchFamily="18" charset="2"/>
            </a:endParaRPr>
          </a:p>
          <a:p>
            <a:pPr marL="0" indent="0"/>
            <a:r>
              <a:rPr lang="en-US" sz="1700" b="1" dirty="0" smtClean="0">
                <a:cs typeface="Times New Roman" pitchFamily="18" charset="0"/>
                <a:sym typeface="Symbol" pitchFamily="18" charset="2"/>
              </a:rPr>
              <a:t>In case of two limits:</a:t>
            </a:r>
          </a:p>
          <a:p>
            <a:pPr marL="0" indent="0"/>
            <a:endParaRPr lang="en-US" sz="1700" b="1" dirty="0" smtClean="0">
              <a:cs typeface="Times New Roman" pitchFamily="18" charset="0"/>
              <a:sym typeface="Symbol" pitchFamily="18" charset="2"/>
            </a:endParaRPr>
          </a:p>
          <a:p>
            <a:pPr marL="0" indent="0"/>
            <a:endParaRPr lang="en-US" sz="1700" b="1" dirty="0" smtClean="0">
              <a:cs typeface="Times New Roman" pitchFamily="18" charset="0"/>
              <a:sym typeface="Symbol" pitchFamily="18" charset="2"/>
            </a:endParaRPr>
          </a:p>
          <a:p>
            <a:pPr marL="0" indent="0"/>
            <a:endParaRPr lang="en-US" sz="1700" b="1" dirty="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73736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170488" y="3500438"/>
          <a:ext cx="2978150" cy="711200"/>
        </p:xfrm>
        <a:graphic>
          <a:graphicData uri="http://schemas.openxmlformats.org/presentationml/2006/ole">
            <p:oleObj spid="_x0000_s3075" name="Équation" r:id="rId4" imgW="1701720" imgH="406080" progId="Equation.3">
              <p:embed/>
            </p:oleObj>
          </a:graphicData>
        </a:graphic>
      </p:graphicFrame>
      <p:graphicFrame>
        <p:nvGraphicFramePr>
          <p:cNvPr id="73738" name="Object 10"/>
          <p:cNvGraphicFramePr>
            <a:graphicFrameLocks noChangeAspect="1"/>
          </p:cNvGraphicFramePr>
          <p:nvPr/>
        </p:nvGraphicFramePr>
        <p:xfrm>
          <a:off x="1331640" y="4725144"/>
          <a:ext cx="6130925" cy="700088"/>
        </p:xfrm>
        <a:graphic>
          <a:graphicData uri="http://schemas.openxmlformats.org/presentationml/2006/ole">
            <p:oleObj spid="_x0000_s3076" name="Équation" r:id="rId5" imgW="3555720" imgH="406080" progId="Equation.3">
              <p:embed/>
            </p:oleObj>
          </a:graphicData>
        </a:graphic>
      </p:graphicFrame>
      <p:sp>
        <p:nvSpPr>
          <p:cNvPr id="7" name="Flèche droite 6"/>
          <p:cNvSpPr/>
          <p:nvPr/>
        </p:nvSpPr>
        <p:spPr>
          <a:xfrm>
            <a:off x="4355976" y="2492896"/>
            <a:ext cx="504056" cy="360040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4355976" y="3573016"/>
            <a:ext cx="504056" cy="36004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4017268" y="-3505100"/>
            <a:ext cx="677416" cy="8064896"/>
          </a:xfrm>
        </p:spPr>
        <p:txBody>
          <a:bodyPr/>
          <a:lstStyle/>
          <a:p>
            <a:r>
              <a:rPr lang="en-US" dirty="0" smtClean="0"/>
              <a:t>Variable sampling plans</a:t>
            </a:r>
            <a:endParaRPr lang="fr-FR" dirty="0"/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>
            <p:ph idx="1"/>
          </p:nvPr>
        </p:nvGraphicFramePr>
        <p:xfrm>
          <a:off x="1908175" y="2287588"/>
          <a:ext cx="5111750" cy="2138362"/>
        </p:xfrm>
        <a:graphic>
          <a:graphicData uri="http://schemas.openxmlformats.org/presentationml/2006/ole">
            <p:oleObj spid="_x0000_s4098" name="Équation" r:id="rId3" imgW="1942920" imgH="812520" progId="Equation.3">
              <p:embed/>
            </p:oleObj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051720" y="4941168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i="1" dirty="0"/>
              <a:t>k </a:t>
            </a:r>
            <a:r>
              <a:rPr lang="fr-FR" i="1" dirty="0" err="1" smtClean="0"/>
              <a:t>is</a:t>
            </a:r>
            <a:r>
              <a:rPr lang="fr-FR" i="1" dirty="0" smtClean="0"/>
              <a:t> </a:t>
            </a:r>
            <a:r>
              <a:rPr lang="en-US" dirty="0" smtClean="0"/>
              <a:t>dependent </a:t>
            </a:r>
            <a:r>
              <a:rPr lang="en-US" dirty="0"/>
              <a:t>on </a:t>
            </a:r>
            <a:r>
              <a:rPr lang="en-US" dirty="0" smtClean="0"/>
              <a:t>the given </a:t>
            </a:r>
            <a:r>
              <a:rPr lang="en-US" dirty="0"/>
              <a:t>values for </a:t>
            </a:r>
            <a:r>
              <a:rPr lang="en-US" i="1" dirty="0"/>
              <a:t>n, </a:t>
            </a:r>
            <a:r>
              <a:rPr lang="en-US" i="1" dirty="0" smtClean="0"/>
              <a:t>p</a:t>
            </a:r>
            <a:r>
              <a:rPr lang="en-US" i="1" baseline="-25000" dirty="0" smtClean="0"/>
              <a:t>l/u</a:t>
            </a:r>
            <a:r>
              <a:rPr lang="en-US" i="1" dirty="0" smtClean="0"/>
              <a:t>, </a:t>
            </a:r>
            <a:r>
              <a:rPr lang="en-US" i="1" dirty="0"/>
              <a:t>and </a:t>
            </a:r>
            <a:r>
              <a:rPr lang="el-GR" i="1" dirty="0" smtClean="0"/>
              <a:t>α</a:t>
            </a:r>
            <a:r>
              <a:rPr lang="en-US" i="1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Microbiological sampling plans and food safety objectives or performance objectives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FSO: 100 </a:t>
            </a:r>
            <a:r>
              <a:rPr lang="en-US" dirty="0" err="1" smtClean="0"/>
              <a:t>cfu</a:t>
            </a:r>
            <a:r>
              <a:rPr lang="en-US" dirty="0" smtClean="0"/>
              <a:t>/g</a:t>
            </a:r>
          </a:p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assume a control point from which neither activation nor growth is expected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Concentration within lot follow a log-Normal distribution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std=0.8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two class plan for grouped quantitative analytic results with n=10 and c=0 has 95% chance to reject a lot with mean=1.48 Log CFU/g (30 </a:t>
            </a:r>
            <a:r>
              <a:rPr lang="en-US" dirty="0" err="1" smtClean="0"/>
              <a:t>cfu</a:t>
            </a:r>
            <a:r>
              <a:rPr lang="en-US" dirty="0" smtClean="0"/>
              <a:t>/g) and std=0.8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This type of lots  has 5% chance to be accepted and about 26% of their units exceeding the FSO!!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Level that would be accepted with 95% </a:t>
            </a:r>
            <a:r>
              <a:rPr lang="en-US" dirty="0" smtClean="0">
                <a:sym typeface="Wingdings" pitchFamily="2" charset="2"/>
              </a:rPr>
              <a:t> mean=</a:t>
            </a:r>
            <a:r>
              <a:rPr lang="en-US" dirty="0" smtClean="0"/>
              <a:t> -0.05 Log </a:t>
            </a:r>
            <a:r>
              <a:rPr lang="en-US" dirty="0" err="1" smtClean="0"/>
              <a:t>cfu</a:t>
            </a:r>
            <a:r>
              <a:rPr lang="en-US" dirty="0" smtClean="0"/>
              <a:t>/g (0.88 </a:t>
            </a:r>
            <a:r>
              <a:rPr lang="en-US" dirty="0" err="1" smtClean="0"/>
              <a:t>cfu</a:t>
            </a:r>
            <a:r>
              <a:rPr lang="en-US" dirty="0" smtClean="0"/>
              <a:t>/g)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all the lots produced are at this level of quality  (0.88 </a:t>
            </a:r>
            <a:r>
              <a:rPr lang="en-US" dirty="0" err="1" smtClean="0"/>
              <a:t>cfu</a:t>
            </a:r>
            <a:r>
              <a:rPr lang="en-US" dirty="0" smtClean="0"/>
              <a:t>/g) the FSO will represent the upper limit of concentrations in terms of 99.9 percentile of their frequency distribution…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smtClean="0"/>
              <a:t>Sampling tools</a:t>
            </a:r>
            <a:endParaRPr lang="en-US" sz="2400" b="1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04800" y="188640"/>
            <a:ext cx="3965448" cy="420960"/>
          </a:xfrm>
        </p:spPr>
        <p:txBody>
          <a:bodyPr>
            <a:noAutofit/>
          </a:bodyPr>
          <a:lstStyle/>
          <a:p>
            <a:r>
              <a:rPr lang="en-US" sz="2000" smtClean="0"/>
              <a:t>Non risk based Sampling</a:t>
            </a:r>
            <a:endParaRPr lang="en-US" sz="200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Sampling plans: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Regulatory compliance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Trade agreement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To describe food processing (surveillance – Alert – decide for corrective or more stringent control or preventive measures)</a:t>
            </a:r>
          </a:p>
          <a:p>
            <a:pPr lvl="1">
              <a:buFont typeface="Arial" pitchFamily="34" charset="0"/>
              <a:buChar char="•"/>
            </a:pPr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endParaRPr lang="en-US" sz="1800" dirty="0" smtClean="0"/>
          </a:p>
          <a:p>
            <a:pPr marL="0" lvl="1" indent="0" algn="ctr">
              <a:tabLst>
                <a:tab pos="268288" algn="l"/>
              </a:tabLst>
            </a:pPr>
            <a:endParaRPr lang="en-US" sz="1800" b="1" i="1" dirty="0" smtClean="0"/>
          </a:p>
          <a:p>
            <a:pPr marL="0" lvl="1" indent="0" algn="ctr">
              <a:tabLst>
                <a:tab pos="268288" algn="l"/>
              </a:tabLst>
            </a:pPr>
            <a:r>
              <a:rPr lang="en-US" sz="1800" b="1" i="1" dirty="0" smtClean="0"/>
              <a:t>Collect data for more quantitative approaches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6"/>
          </p:nvPr>
        </p:nvSpPr>
        <p:spPr>
          <a:xfrm>
            <a:off x="4416552" y="188640"/>
            <a:ext cx="3965448" cy="420960"/>
          </a:xfrm>
        </p:spPr>
        <p:txBody>
          <a:bodyPr>
            <a:noAutofit/>
          </a:bodyPr>
          <a:lstStyle/>
          <a:p>
            <a:r>
              <a:rPr lang="en-US" sz="2000" dirty="0" smtClean="0"/>
              <a:t>Risk Based sampling</a:t>
            </a:r>
            <a:endParaRPr lang="en-US" sz="20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7"/>
          </p:nvPr>
        </p:nvSpPr>
        <p:spPr/>
        <p:txBody>
          <a:bodyPr>
            <a:noAutofit/>
          </a:bodyPr>
          <a:lstStyle/>
          <a:p>
            <a:pPr lvl="0"/>
            <a:r>
              <a:rPr lang="en-US" sz="1800" dirty="0" smtClean="0"/>
              <a:t>Risk attribution analysis </a:t>
            </a:r>
            <a:r>
              <a:rPr lang="en-US" sz="1800" dirty="0" smtClean="0">
                <a:sym typeface="Wingdings" pitchFamily="2" charset="2"/>
              </a:rPr>
              <a:t> allocate sampling (Hazard/food combinations, hazard/processing step ….)</a:t>
            </a:r>
          </a:p>
          <a:p>
            <a:pPr lvl="0"/>
            <a:endParaRPr lang="en-US" sz="1800" dirty="0" smtClean="0">
              <a:sym typeface="Wingdings" pitchFamily="2" charset="2"/>
            </a:endParaRPr>
          </a:p>
          <a:p>
            <a:pPr lvl="0"/>
            <a:endParaRPr lang="en-US" sz="1800" dirty="0" smtClean="0">
              <a:sym typeface="Wingdings" pitchFamily="2" charset="2"/>
            </a:endParaRPr>
          </a:p>
          <a:p>
            <a:pPr lvl="0"/>
            <a:endParaRPr lang="en-US" sz="1800" dirty="0" smtClean="0">
              <a:sym typeface="Wingdings" pitchFamily="2" charset="2"/>
            </a:endParaRPr>
          </a:p>
          <a:p>
            <a:pPr lvl="0"/>
            <a:endParaRPr lang="en-US" sz="1800" dirty="0" smtClean="0">
              <a:sym typeface="Wingdings" pitchFamily="2" charset="2"/>
            </a:endParaRPr>
          </a:p>
          <a:p>
            <a:pPr lvl="0"/>
            <a:endParaRPr lang="en-US" sz="1800" dirty="0" smtClean="0">
              <a:sym typeface="Wingdings" pitchFamily="2" charset="2"/>
            </a:endParaRPr>
          </a:p>
          <a:p>
            <a:pPr lvl="0" algn="ctr"/>
            <a:r>
              <a:rPr lang="en-US" sz="1800" b="1" i="1" dirty="0" smtClean="0">
                <a:sym typeface="Wingdings" pitchFamily="2" charset="2"/>
              </a:rPr>
              <a:t>Quantitative risk assessment models</a:t>
            </a:r>
          </a:p>
          <a:p>
            <a:pPr lvl="0" algn="ctr"/>
            <a:r>
              <a:rPr lang="en-US" sz="1800" b="1" i="1" dirty="0" smtClean="0">
                <a:sym typeface="Wingdings" pitchFamily="2" charset="2"/>
              </a:rPr>
              <a:t>Simulate the impact of different scenarios </a:t>
            </a:r>
            <a:r>
              <a:rPr lang="en-US" sz="1800" i="1" dirty="0" smtClean="0">
                <a:sym typeface="Wingdings" pitchFamily="2" charset="2"/>
              </a:rPr>
              <a:t>and sampling plans</a:t>
            </a:r>
          </a:p>
          <a:p>
            <a:pPr lvl="0"/>
            <a:endParaRPr lang="en-US" sz="1800" dirty="0" smtClean="0">
              <a:sym typeface="Wingdings" pitchFamily="2" charset="2"/>
            </a:endParaRPr>
          </a:p>
        </p:txBody>
      </p:sp>
      <p:sp>
        <p:nvSpPr>
          <p:cNvPr id="7" name="Flèche vers le bas 6"/>
          <p:cNvSpPr/>
          <p:nvPr/>
        </p:nvSpPr>
        <p:spPr>
          <a:xfrm>
            <a:off x="2123728" y="2996952"/>
            <a:ext cx="432048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à angle droit 7"/>
          <p:cNvSpPr/>
          <p:nvPr/>
        </p:nvSpPr>
        <p:spPr>
          <a:xfrm>
            <a:off x="3851920" y="4077072"/>
            <a:ext cx="2448272" cy="504056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 rot="10800000">
            <a:off x="5868144" y="2132856"/>
            <a:ext cx="432048" cy="4320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vs. heterogeneous contamination</a:t>
            </a:r>
            <a:endParaRPr lang="en-US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When considering presence/absence of pathogen per unit generally distribution of the bacteria load is assumed uniform.</a:t>
            </a:r>
          </a:p>
          <a:p>
            <a:pPr lvl="0"/>
            <a:r>
              <a:rPr lang="en-US" sz="2400" dirty="0" smtClean="0"/>
              <a:t>In statistical term: use of 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Poisson distribution 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What is the robustness of sampling plans using this assumption?</a:t>
            </a:r>
          </a:p>
          <a:p>
            <a:pPr>
              <a:buNone/>
            </a:pPr>
            <a:endParaRPr lang="en-US" sz="2400" dirty="0" smtClean="0">
              <a:solidFill>
                <a:schemeClr val="accent5"/>
              </a:solidFill>
              <a:cs typeface="Arial" charset="0"/>
            </a:endParaRP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6/28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118"/>
          <p:cNvSpPr/>
          <p:nvPr/>
        </p:nvSpPr>
        <p:spPr>
          <a:xfrm>
            <a:off x="179512" y="260648"/>
            <a:ext cx="8496944" cy="6264696"/>
          </a:xfrm>
          <a:prstGeom prst="rect">
            <a:avLst/>
          </a:prstGeom>
          <a:noFill/>
          <a:ln w="76200" cap="rnd" cmpd="thickThin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endParaRPr lang="en-US" b="1" dirty="0" smtClean="0">
              <a:solidFill>
                <a:schemeClr val="tx1"/>
              </a:solidFill>
            </a:endParaRPr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X </a:t>
            </a:r>
            <a:r>
              <a:rPr lang="en-US" b="1" dirty="0" err="1" smtClean="0">
                <a:solidFill>
                  <a:schemeClr val="tx1"/>
                </a:solidFill>
              </a:rPr>
              <a:t>combinaisons</a:t>
            </a:r>
            <a:r>
              <a:rPr lang="en-US" b="1" dirty="0" smtClean="0">
                <a:solidFill>
                  <a:schemeClr val="tx1"/>
                </a:solidFill>
              </a:rPr>
              <a:t> of n </a:t>
            </a:r>
            <a:r>
              <a:rPr lang="en-US" b="1" dirty="0" err="1" smtClean="0">
                <a:solidFill>
                  <a:schemeClr val="tx1"/>
                </a:solidFill>
              </a:rPr>
              <a:t>N</a:t>
            </a:r>
            <a:r>
              <a:rPr lang="en-US" b="1" dirty="0" smtClean="0">
                <a:solidFill>
                  <a:schemeClr val="tx1"/>
                </a:solidFill>
              </a:rPr>
              <a:t> and</a:t>
            </a:r>
            <a:r>
              <a:rPr lang="en-US" b="1" baseline="-25000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en-US" b="1" baseline="-25000" dirty="0" smtClean="0">
              <a:solidFill>
                <a:schemeClr val="tx1"/>
              </a:solidFill>
            </a:endParaRPr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95536" y="1484784"/>
            <a:ext cx="7992888" cy="38884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r"/>
            <a:r>
              <a:rPr lang="en-US" b="1" dirty="0" smtClean="0">
                <a:solidFill>
                  <a:schemeClr val="tx1"/>
                </a:solidFill>
              </a:rPr>
              <a:t>Iterations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7824" y="404664"/>
            <a:ext cx="3672408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ln w="12700">
                  <a:solidFill>
                    <a:sysClr val="windowText" lastClr="000000"/>
                  </a:solidFill>
                </a:ln>
              </a:rPr>
              <a:t>Batch i</a:t>
            </a:r>
            <a:endParaRPr lang="en-US">
              <a:ln w="127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139952" y="458088"/>
            <a:ext cx="244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i </a:t>
            </a:r>
            <a:r>
              <a:rPr lang="en-US" sz="1400" b="1" dirty="0" smtClean="0">
                <a:solidFill>
                  <a:srgbClr val="FF0000"/>
                </a:solidFill>
              </a:rPr>
              <a:t>: total load in </a:t>
            </a:r>
            <a:r>
              <a:rPr lang="en-US" sz="1400" b="1" dirty="0" err="1" smtClean="0">
                <a:solidFill>
                  <a:srgbClr val="FF0000"/>
                </a:solidFill>
              </a:rPr>
              <a:t>cfu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r>
              <a:rPr lang="en-US" sz="1400" b="1" dirty="0" err="1" smtClean="0">
                <a:solidFill>
                  <a:srgbClr val="0070C0"/>
                </a:solidFill>
              </a:rPr>
              <a:t>n</a:t>
            </a:r>
            <a:r>
              <a:rPr lang="en-US" sz="1400" b="1" baseline="-25000" dirty="0" err="1" smtClean="0">
                <a:solidFill>
                  <a:srgbClr val="0070C0"/>
                </a:solidFill>
              </a:rPr>
              <a:t>i</a:t>
            </a:r>
            <a:r>
              <a:rPr lang="en-US" sz="1400" b="1" baseline="-25000" dirty="0" smtClean="0">
                <a:solidFill>
                  <a:srgbClr val="0070C0"/>
                </a:solidFill>
              </a:rPr>
              <a:t>  </a:t>
            </a:r>
            <a:r>
              <a:rPr lang="en-US" sz="1400" b="1" dirty="0" smtClean="0">
                <a:solidFill>
                  <a:srgbClr val="0070C0"/>
                </a:solidFill>
              </a:rPr>
              <a:t>: number of units per batch</a:t>
            </a:r>
            <a:endParaRPr lang="en-US" sz="1400" b="1" baseline="-25000" dirty="0" smtClean="0">
              <a:solidFill>
                <a:srgbClr val="0070C0"/>
              </a:solidFill>
            </a:endParaRPr>
          </a:p>
          <a:p>
            <a:r>
              <a:rPr lang="en-US" sz="1400" dirty="0" smtClean="0"/>
              <a:t>b</a:t>
            </a:r>
            <a:r>
              <a:rPr lang="en-US" sz="1400" baseline="-25000" dirty="0" smtClean="0"/>
              <a:t>i </a:t>
            </a:r>
            <a:r>
              <a:rPr lang="en-US" sz="1400" dirty="0" smtClean="0"/>
              <a:t>:  Homogeneity factor</a:t>
            </a:r>
            <a:endParaRPr lang="en-US" sz="1400" dirty="0"/>
          </a:p>
        </p:txBody>
      </p:sp>
      <p:sp>
        <p:nvSpPr>
          <p:cNvPr id="4" name="Ellipse 3"/>
          <p:cNvSpPr/>
          <p:nvPr/>
        </p:nvSpPr>
        <p:spPr>
          <a:xfrm>
            <a:off x="255577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" name="Ellipse 4"/>
          <p:cNvSpPr/>
          <p:nvPr/>
        </p:nvSpPr>
        <p:spPr>
          <a:xfrm>
            <a:off x="291581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" name="Ellipse 5"/>
          <p:cNvSpPr/>
          <p:nvPr/>
        </p:nvSpPr>
        <p:spPr>
          <a:xfrm>
            <a:off x="327585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Ellipse 6"/>
          <p:cNvSpPr/>
          <p:nvPr/>
        </p:nvSpPr>
        <p:spPr>
          <a:xfrm>
            <a:off x="363589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8" name="Ellipse 7"/>
          <p:cNvSpPr/>
          <p:nvPr/>
        </p:nvSpPr>
        <p:spPr>
          <a:xfrm>
            <a:off x="399593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9" name="Ellipse 8"/>
          <p:cNvSpPr/>
          <p:nvPr/>
        </p:nvSpPr>
        <p:spPr>
          <a:xfrm>
            <a:off x="435597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0" name="Ellipse 9"/>
          <p:cNvSpPr/>
          <p:nvPr/>
        </p:nvSpPr>
        <p:spPr>
          <a:xfrm>
            <a:off x="471601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1" name="Ellipse 10"/>
          <p:cNvSpPr/>
          <p:nvPr/>
        </p:nvSpPr>
        <p:spPr>
          <a:xfrm>
            <a:off x="507605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2" name="Ellipse 11"/>
          <p:cNvSpPr/>
          <p:nvPr/>
        </p:nvSpPr>
        <p:spPr>
          <a:xfrm>
            <a:off x="543609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" name="Ellipse 12"/>
          <p:cNvSpPr/>
          <p:nvPr/>
        </p:nvSpPr>
        <p:spPr>
          <a:xfrm>
            <a:off x="5796136" y="1844824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15" name="Connecteur droit avec flèche 14"/>
          <p:cNvCxnSpPr>
            <a:stCxn id="2" idx="2"/>
            <a:endCxn id="4" idx="0"/>
          </p:cNvCxnSpPr>
          <p:nvPr/>
        </p:nvCxnSpPr>
        <p:spPr>
          <a:xfrm rot="5400000">
            <a:off x="3473878" y="494674"/>
            <a:ext cx="576064" cy="21242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2" idx="2"/>
            <a:endCxn id="5" idx="7"/>
          </p:cNvCxnSpPr>
          <p:nvPr/>
        </p:nvCxnSpPr>
        <p:spPr>
          <a:xfrm rot="5400000">
            <a:off x="3683726" y="746702"/>
            <a:ext cx="618245" cy="16623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2" idx="2"/>
            <a:endCxn id="6" idx="7"/>
          </p:cNvCxnSpPr>
          <p:nvPr/>
        </p:nvCxnSpPr>
        <p:spPr>
          <a:xfrm rot="5400000">
            <a:off x="3863746" y="926722"/>
            <a:ext cx="618245" cy="1302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2" idx="2"/>
            <a:endCxn id="7" idx="7"/>
          </p:cNvCxnSpPr>
          <p:nvPr/>
        </p:nvCxnSpPr>
        <p:spPr>
          <a:xfrm rot="5400000">
            <a:off x="4043766" y="1106742"/>
            <a:ext cx="618245" cy="9422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2" idx="2"/>
            <a:endCxn id="8" idx="0"/>
          </p:cNvCxnSpPr>
          <p:nvPr/>
        </p:nvCxnSpPr>
        <p:spPr>
          <a:xfrm rot="5400000">
            <a:off x="4193958" y="1214754"/>
            <a:ext cx="576064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2" idx="2"/>
            <a:endCxn id="9" idx="0"/>
          </p:cNvCxnSpPr>
          <p:nvPr/>
        </p:nvCxnSpPr>
        <p:spPr>
          <a:xfrm rot="5400000">
            <a:off x="4373978" y="1394774"/>
            <a:ext cx="57606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" idx="2"/>
            <a:endCxn id="10" idx="1"/>
          </p:cNvCxnSpPr>
          <p:nvPr/>
        </p:nvCxnSpPr>
        <p:spPr>
          <a:xfrm rot="5400000">
            <a:off x="4481991" y="1544967"/>
            <a:ext cx="618245" cy="65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2" idx="2"/>
            <a:endCxn id="11" idx="1"/>
          </p:cNvCxnSpPr>
          <p:nvPr/>
        </p:nvCxnSpPr>
        <p:spPr>
          <a:xfrm rot="16200000" flipH="1">
            <a:off x="4662010" y="1430777"/>
            <a:ext cx="618245" cy="2942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2" idx="2"/>
            <a:endCxn id="12" idx="0"/>
          </p:cNvCxnSpPr>
          <p:nvPr/>
        </p:nvCxnSpPr>
        <p:spPr>
          <a:xfrm rot="16200000" flipH="1">
            <a:off x="4914038" y="1178750"/>
            <a:ext cx="576064" cy="756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2" idx="2"/>
            <a:endCxn id="13" idx="0"/>
          </p:cNvCxnSpPr>
          <p:nvPr/>
        </p:nvCxnSpPr>
        <p:spPr>
          <a:xfrm rot="16200000" flipH="1">
            <a:off x="5094058" y="998730"/>
            <a:ext cx="576064" cy="1116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156176" y="1556792"/>
            <a:ext cx="244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</a:t>
            </a:r>
            <a:r>
              <a:rPr lang="en-US" sz="1400" baseline="-25000" dirty="0" err="1" smtClean="0"/>
              <a:t>i</a:t>
            </a:r>
            <a:r>
              <a:rPr lang="en-US" sz="1400" dirty="0" smtClean="0"/>
              <a:t> ground beef unit</a:t>
            </a:r>
          </a:p>
          <a:p>
            <a:r>
              <a:rPr lang="en-US" sz="1400" dirty="0" smtClean="0"/>
              <a:t>N</a:t>
            </a:r>
            <a:r>
              <a:rPr lang="en-US" sz="1400" baseline="-25000" dirty="0" smtClean="0"/>
              <a:t>s</a:t>
            </a:r>
            <a:r>
              <a:rPr lang="en-US" sz="1400" dirty="0" smtClean="0"/>
              <a:t> (s=1 à </a:t>
            </a:r>
            <a:r>
              <a:rPr lang="en-US" sz="1400" dirty="0" err="1" smtClean="0"/>
              <a:t>n</a:t>
            </a:r>
            <a:r>
              <a:rPr lang="en-US" sz="1400" baseline="-25000" dirty="0" err="1" smtClean="0"/>
              <a:t>i</a:t>
            </a:r>
            <a:r>
              <a:rPr lang="en-US" sz="1400" dirty="0" smtClean="0"/>
              <a:t>) number UFC per unit</a:t>
            </a:r>
          </a:p>
        </p:txBody>
      </p:sp>
      <p:sp>
        <p:nvSpPr>
          <p:cNvPr id="56" name="Ellipse 55"/>
          <p:cNvSpPr/>
          <p:nvPr/>
        </p:nvSpPr>
        <p:spPr>
          <a:xfrm>
            <a:off x="2555776" y="3212976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7" name="Ellipse 56"/>
          <p:cNvSpPr/>
          <p:nvPr/>
        </p:nvSpPr>
        <p:spPr>
          <a:xfrm>
            <a:off x="2915816" y="3212976"/>
            <a:ext cx="288032" cy="28803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8" name="Ellipse 57"/>
          <p:cNvSpPr/>
          <p:nvPr/>
        </p:nvSpPr>
        <p:spPr>
          <a:xfrm>
            <a:off x="3275856" y="3212976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9" name="Ellipse 58"/>
          <p:cNvSpPr/>
          <p:nvPr/>
        </p:nvSpPr>
        <p:spPr>
          <a:xfrm>
            <a:off x="3635896" y="3212976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0" name="Ellipse 59"/>
          <p:cNvSpPr/>
          <p:nvPr/>
        </p:nvSpPr>
        <p:spPr>
          <a:xfrm>
            <a:off x="3995936" y="3212976"/>
            <a:ext cx="288032" cy="288032"/>
          </a:xfrm>
          <a:prstGeom prst="ellipse">
            <a:avLst/>
          </a:prstGeom>
          <a:solidFill>
            <a:srgbClr val="C0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1" name="Ellipse 60"/>
          <p:cNvSpPr/>
          <p:nvPr/>
        </p:nvSpPr>
        <p:spPr>
          <a:xfrm>
            <a:off x="4355976" y="3212976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62" name="Ellipse 61"/>
          <p:cNvSpPr/>
          <p:nvPr/>
        </p:nvSpPr>
        <p:spPr>
          <a:xfrm>
            <a:off x="4716016" y="3212976"/>
            <a:ext cx="288032" cy="288032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cxnSp>
        <p:nvCxnSpPr>
          <p:cNvPr id="66" name="Connecteur droit avec flèche 65"/>
          <p:cNvCxnSpPr>
            <a:stCxn id="4" idx="4"/>
            <a:endCxn id="56" idx="0"/>
          </p:cNvCxnSpPr>
          <p:nvPr/>
        </p:nvCxnSpPr>
        <p:spPr>
          <a:xfrm rot="5400000">
            <a:off x="2159732" y="267291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stCxn id="5" idx="4"/>
            <a:endCxn id="57" idx="0"/>
          </p:cNvCxnSpPr>
          <p:nvPr/>
        </p:nvCxnSpPr>
        <p:spPr>
          <a:xfrm rot="5400000">
            <a:off x="2519772" y="267291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6" idx="4"/>
            <a:endCxn id="58" idx="0"/>
          </p:cNvCxnSpPr>
          <p:nvPr/>
        </p:nvCxnSpPr>
        <p:spPr>
          <a:xfrm rot="5400000">
            <a:off x="2879812" y="267291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7" idx="4"/>
            <a:endCxn id="59" idx="0"/>
          </p:cNvCxnSpPr>
          <p:nvPr/>
        </p:nvCxnSpPr>
        <p:spPr>
          <a:xfrm rot="5400000">
            <a:off x="3239852" y="267291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>
            <a:stCxn id="8" idx="4"/>
            <a:endCxn id="60" idx="0"/>
          </p:cNvCxnSpPr>
          <p:nvPr/>
        </p:nvCxnSpPr>
        <p:spPr>
          <a:xfrm rot="5400000">
            <a:off x="3599892" y="267291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stCxn id="9" idx="4"/>
            <a:endCxn id="61" idx="0"/>
          </p:cNvCxnSpPr>
          <p:nvPr/>
        </p:nvCxnSpPr>
        <p:spPr>
          <a:xfrm rot="5400000">
            <a:off x="3959932" y="267291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>
            <a:stCxn id="10" idx="4"/>
            <a:endCxn id="62" idx="0"/>
          </p:cNvCxnSpPr>
          <p:nvPr/>
        </p:nvCxnSpPr>
        <p:spPr>
          <a:xfrm rot="5400000">
            <a:off x="4319972" y="2672916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Ellipse 92"/>
          <p:cNvSpPr/>
          <p:nvPr/>
        </p:nvSpPr>
        <p:spPr>
          <a:xfrm>
            <a:off x="3275856" y="4077072"/>
            <a:ext cx="1728192" cy="864096"/>
          </a:xfrm>
          <a:prstGeom prst="ellipse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Decision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Accept/reject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94" name="Connecteur droit avec flèche 93"/>
          <p:cNvCxnSpPr>
            <a:stCxn id="56" idx="4"/>
            <a:endCxn id="93" idx="0"/>
          </p:cNvCxnSpPr>
          <p:nvPr/>
        </p:nvCxnSpPr>
        <p:spPr>
          <a:xfrm>
            <a:off x="2699792" y="3501008"/>
            <a:ext cx="144016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avec flèche 94"/>
          <p:cNvCxnSpPr>
            <a:stCxn id="57" idx="4"/>
            <a:endCxn id="93" idx="0"/>
          </p:cNvCxnSpPr>
          <p:nvPr/>
        </p:nvCxnSpPr>
        <p:spPr>
          <a:xfrm>
            <a:off x="3059832" y="3501008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Connecteur droit avec flèche 95"/>
          <p:cNvCxnSpPr>
            <a:stCxn id="58" idx="4"/>
            <a:endCxn id="93" idx="0"/>
          </p:cNvCxnSpPr>
          <p:nvPr/>
        </p:nvCxnSpPr>
        <p:spPr>
          <a:xfrm>
            <a:off x="3419872" y="3501008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>
            <a:stCxn id="59" idx="4"/>
            <a:endCxn id="93" idx="0"/>
          </p:cNvCxnSpPr>
          <p:nvPr/>
        </p:nvCxnSpPr>
        <p:spPr>
          <a:xfrm>
            <a:off x="3779912" y="3501008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Connecteur droit avec flèche 97"/>
          <p:cNvCxnSpPr>
            <a:stCxn id="60" idx="4"/>
            <a:endCxn id="93" idx="0"/>
          </p:cNvCxnSpPr>
          <p:nvPr/>
        </p:nvCxnSpPr>
        <p:spPr>
          <a:xfrm>
            <a:off x="4139952" y="350100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>
            <a:stCxn id="61" idx="4"/>
            <a:endCxn id="93" idx="0"/>
          </p:cNvCxnSpPr>
          <p:nvPr/>
        </p:nvCxnSpPr>
        <p:spPr>
          <a:xfrm flipH="1">
            <a:off x="4139952" y="3501008"/>
            <a:ext cx="36004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avec flèche 99"/>
          <p:cNvCxnSpPr>
            <a:stCxn id="62" idx="4"/>
            <a:endCxn id="93" idx="0"/>
          </p:cNvCxnSpPr>
          <p:nvPr/>
        </p:nvCxnSpPr>
        <p:spPr>
          <a:xfrm flipH="1">
            <a:off x="4139952" y="3501008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ZoneTexte 116"/>
          <p:cNvSpPr txBox="1"/>
          <p:nvPr/>
        </p:nvSpPr>
        <p:spPr>
          <a:xfrm>
            <a:off x="539552" y="3212976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 samples</a:t>
            </a:r>
          </a:p>
        </p:txBody>
      </p:sp>
      <p:sp>
        <p:nvSpPr>
          <p:cNvPr id="118" name="ZoneTexte 117"/>
          <p:cNvSpPr txBox="1"/>
          <p:nvPr/>
        </p:nvSpPr>
        <p:spPr>
          <a:xfrm>
            <a:off x="539552" y="3573016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Qualitative Analytical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Illustration of uniform partition: homogeneous distribution</a:t>
            </a:r>
            <a:endParaRPr lang="en-US" sz="3200" dirty="0"/>
          </a:p>
        </p:txBody>
      </p:sp>
      <p:pic>
        <p:nvPicPr>
          <p:cNvPr id="25602" name="Image 9" descr="melee1000_b2000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4"/>
            <a:ext cx="5208472" cy="388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distribute the N </a:t>
            </a:r>
            <a:r>
              <a:rPr lang="en-US" dirty="0" err="1" smtClean="0"/>
              <a:t>ufc</a:t>
            </a:r>
            <a:endParaRPr lang="en-US" dirty="0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996952"/>
            <a:ext cx="8391525" cy="58102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99590" y="1556792"/>
          <a:ext cx="4600981" cy="936104"/>
        </p:xfrm>
        <a:graphic>
          <a:graphicData uri="http://schemas.openxmlformats.org/presentationml/2006/ole">
            <p:oleObj spid="_x0000_s43010" name="Équation" r:id="rId4" imgW="2387520" imgH="482400" progId="Equation.3">
              <p:embed/>
            </p:oleObj>
          </a:graphicData>
        </a:graphic>
      </p:graphicFrame>
      <p:cxnSp>
        <p:nvCxnSpPr>
          <p:cNvPr id="8" name="Connecteur droit avec flèche 7"/>
          <p:cNvCxnSpPr/>
          <p:nvPr/>
        </p:nvCxnSpPr>
        <p:spPr>
          <a:xfrm rot="10800000" flipV="1">
            <a:off x="1547664" y="2492896"/>
            <a:ext cx="93610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47182" y="4614862"/>
          <a:ext cx="3896218" cy="470321"/>
        </p:xfrm>
        <a:graphic>
          <a:graphicData uri="http://schemas.openxmlformats.org/presentationml/2006/ole">
            <p:oleObj spid="_x0000_s43011" name="Équation" r:id="rId5" imgW="1803240" imgH="215640" progId="Equation.3">
              <p:embed/>
            </p:oleObj>
          </a:graphicData>
        </a:graphic>
      </p:graphicFrame>
      <p:cxnSp>
        <p:nvCxnSpPr>
          <p:cNvPr id="10" name="Connecteur droit avec flèche 9"/>
          <p:cNvCxnSpPr/>
          <p:nvPr/>
        </p:nvCxnSpPr>
        <p:spPr>
          <a:xfrm rot="16200000" flipV="1">
            <a:off x="2015716" y="3753036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Illustration of Non uniform partition: </a:t>
            </a:r>
            <a:r>
              <a:rPr lang="en-US" sz="3200" dirty="0" err="1" smtClean="0"/>
              <a:t>heterogenous</a:t>
            </a:r>
            <a:r>
              <a:rPr lang="fr-FR" sz="3200" dirty="0" smtClean="0"/>
              <a:t> distribution</a:t>
            </a:r>
            <a:endParaRPr lang="fr-FR" sz="3200" dirty="0"/>
          </a:p>
        </p:txBody>
      </p:sp>
      <p:pic>
        <p:nvPicPr>
          <p:cNvPr id="27650" name="Image 0" descr="100steaks_1000bies_b0.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936" y="2420888"/>
            <a:ext cx="3240000" cy="243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Image 11" descr="melee1000_b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328" y="2420888"/>
            <a:ext cx="3240000" cy="242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Norms framework</a:t>
            </a:r>
          </a:p>
        </p:txBody>
      </p:sp>
      <p:pic>
        <p:nvPicPr>
          <p:cNvPr id="28675" name="Picture 3" descr="iso"/>
          <p:cNvPicPr>
            <a:picLocks noChangeAspect="1" noChangeArrowheads="1"/>
          </p:cNvPicPr>
          <p:nvPr/>
        </p:nvPicPr>
        <p:blipFill>
          <a:blip r:embed="rId2" cstate="print"/>
          <a:srcRect b="8760"/>
          <a:stretch>
            <a:fillRect/>
          </a:stretch>
        </p:blipFill>
        <p:spPr bwMode="auto">
          <a:xfrm>
            <a:off x="465138" y="2584450"/>
            <a:ext cx="809625" cy="677863"/>
          </a:xfrm>
          <a:prstGeom prst="rect">
            <a:avLst/>
          </a:prstGeom>
          <a:noFill/>
        </p:spPr>
      </p:pic>
      <p:pic>
        <p:nvPicPr>
          <p:cNvPr id="28676" name="Picture 4" descr="ans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050" y="1247775"/>
            <a:ext cx="2762250" cy="685800"/>
          </a:xfrm>
          <a:prstGeom prst="rect">
            <a:avLst/>
          </a:prstGeom>
          <a:noFill/>
        </p:spPr>
      </p:pic>
      <p:pic>
        <p:nvPicPr>
          <p:cNvPr id="28677" name="Picture 5" descr="afn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60513" y="1938338"/>
            <a:ext cx="847725" cy="390525"/>
          </a:xfrm>
          <a:prstGeom prst="rect">
            <a:avLst/>
          </a:prstGeom>
          <a:noFill/>
        </p:spPr>
      </p:pic>
      <p:pic>
        <p:nvPicPr>
          <p:cNvPr id="28678" name="Picture 6" descr="fa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43338" y="1233488"/>
            <a:ext cx="676275" cy="714375"/>
          </a:xfrm>
          <a:prstGeom prst="rect">
            <a:avLst/>
          </a:prstGeom>
          <a:noFill/>
        </p:spPr>
      </p:pic>
      <p:pic>
        <p:nvPicPr>
          <p:cNvPr id="28679" name="Picture 7" descr="wh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29238" y="1223963"/>
            <a:ext cx="762000" cy="733425"/>
          </a:xfrm>
          <a:prstGeom prst="rect">
            <a:avLst/>
          </a:prstGeom>
          <a:noFill/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641726" y="2138362"/>
            <a:ext cx="2500313" cy="720724"/>
            <a:chOff x="2294" y="1347"/>
            <a:chExt cx="1575" cy="454"/>
          </a:xfrm>
        </p:grpSpPr>
        <p:sp>
          <p:nvSpPr>
            <p:cNvPr id="28681" name="AutoShape 9"/>
            <p:cNvSpPr>
              <a:spLocks/>
            </p:cNvSpPr>
            <p:nvPr/>
          </p:nvSpPr>
          <p:spPr bwMode="auto">
            <a:xfrm rot="16200000" flipV="1">
              <a:off x="3019" y="750"/>
              <a:ext cx="140" cy="1333"/>
            </a:xfrm>
            <a:prstGeom prst="leftBrace">
              <a:avLst>
                <a:gd name="adj1" fmla="val 79345"/>
                <a:gd name="adj2" fmla="val 50097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fr-FR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2294" y="1548"/>
              <a:ext cx="1575" cy="2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000" dirty="0">
                  <a:solidFill>
                    <a:schemeClr val="bg2">
                      <a:lumMod val="25000"/>
                    </a:schemeClr>
                  </a:solidFill>
                  <a:latin typeface="Comic Sans MS" pitchFamily="66" charset="0"/>
                </a:rPr>
                <a:t>Codex </a:t>
              </a:r>
              <a:r>
                <a:rPr lang="en-US" sz="2000" dirty="0" err="1">
                  <a:solidFill>
                    <a:schemeClr val="bg2">
                      <a:lumMod val="25000"/>
                    </a:schemeClr>
                  </a:solidFill>
                  <a:latin typeface="Comic Sans MS" pitchFamily="66" charset="0"/>
                </a:rPr>
                <a:t>Alimentarius</a:t>
              </a:r>
              <a:endParaRPr lang="en-US" sz="20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69950" y="3262313"/>
            <a:ext cx="955675" cy="1444625"/>
            <a:chOff x="548" y="2055"/>
            <a:chExt cx="602" cy="910"/>
          </a:xfrm>
        </p:grpSpPr>
        <p:sp>
          <p:nvSpPr>
            <p:cNvPr id="28685" name="Rectangle 13"/>
            <p:cNvSpPr>
              <a:spLocks noChangeArrowheads="1"/>
            </p:cNvSpPr>
            <p:nvPr/>
          </p:nvSpPr>
          <p:spPr bwMode="auto">
            <a:xfrm>
              <a:off x="644" y="2715"/>
              <a:ext cx="50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TC69</a:t>
              </a:r>
            </a:p>
          </p:txBody>
        </p:sp>
        <p:cxnSp>
          <p:nvCxnSpPr>
            <p:cNvPr id="28686" name="AutoShape 14"/>
            <p:cNvCxnSpPr>
              <a:cxnSpLocks noChangeShapeType="1"/>
              <a:stCxn id="0" idx="2"/>
              <a:endCxn id="28685" idx="1"/>
            </p:cNvCxnSpPr>
            <p:nvPr/>
          </p:nvCxnSpPr>
          <p:spPr bwMode="auto">
            <a:xfrm rot="16200000" flipH="1">
              <a:off x="203" y="2400"/>
              <a:ext cx="785" cy="96"/>
            </a:xfrm>
            <a:prstGeom prst="bentConnector2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69950" y="3262313"/>
            <a:ext cx="809625" cy="479425"/>
            <a:chOff x="548" y="2055"/>
            <a:chExt cx="510" cy="302"/>
          </a:xfrm>
        </p:grpSpPr>
        <p:sp>
          <p:nvSpPr>
            <p:cNvPr id="28688" name="Rectangle 16"/>
            <p:cNvSpPr>
              <a:spLocks noChangeArrowheads="1"/>
            </p:cNvSpPr>
            <p:nvPr/>
          </p:nvSpPr>
          <p:spPr bwMode="auto">
            <a:xfrm>
              <a:off x="641" y="2107"/>
              <a:ext cx="417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TC#</a:t>
              </a:r>
            </a:p>
          </p:txBody>
        </p:sp>
        <p:cxnSp>
          <p:nvCxnSpPr>
            <p:cNvPr id="28689" name="AutoShape 17"/>
            <p:cNvCxnSpPr>
              <a:cxnSpLocks noChangeShapeType="1"/>
              <a:stCxn id="0" idx="2"/>
              <a:endCxn id="28688" idx="1"/>
            </p:cNvCxnSpPr>
            <p:nvPr/>
          </p:nvCxnSpPr>
          <p:spPr bwMode="auto">
            <a:xfrm rot="16200000" flipH="1">
              <a:off x="506" y="2097"/>
              <a:ext cx="177" cy="93"/>
            </a:xfrm>
            <a:prstGeom prst="bentConnector2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</p:cxn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423988" y="4313238"/>
            <a:ext cx="4524375" cy="1939925"/>
            <a:chOff x="897" y="2717"/>
            <a:chExt cx="2850" cy="1222"/>
          </a:xfrm>
        </p:grpSpPr>
        <p:sp>
          <p:nvSpPr>
            <p:cNvPr id="28691" name="Text Box 19"/>
            <p:cNvSpPr txBox="1">
              <a:spLocks noChangeArrowheads="1"/>
            </p:cNvSpPr>
            <p:nvPr/>
          </p:nvSpPr>
          <p:spPr bwMode="auto">
            <a:xfrm>
              <a:off x="1116" y="2717"/>
              <a:ext cx="2434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2000">
                  <a:solidFill>
                    <a:srgbClr val="FAA032"/>
                  </a:solidFill>
                  <a:latin typeface="Arial" pitchFamily="34" charset="0"/>
                </a:rPr>
                <a:t>Application of statistical methods</a:t>
              </a:r>
            </a:p>
          </p:txBody>
        </p:sp>
        <p:sp>
          <p:nvSpPr>
            <p:cNvPr id="28692" name="Rectangle 20"/>
            <p:cNvSpPr>
              <a:spLocks noChangeArrowheads="1"/>
            </p:cNvSpPr>
            <p:nvPr/>
          </p:nvSpPr>
          <p:spPr bwMode="auto">
            <a:xfrm>
              <a:off x="1005" y="2998"/>
              <a:ext cx="42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SC1</a:t>
              </a:r>
            </a:p>
          </p:txBody>
        </p:sp>
        <p:cxnSp>
          <p:nvCxnSpPr>
            <p:cNvPr id="28693" name="AutoShape 21"/>
            <p:cNvCxnSpPr>
              <a:cxnSpLocks noChangeShapeType="1"/>
              <a:stCxn id="28685" idx="2"/>
              <a:endCxn id="28692" idx="1"/>
            </p:cNvCxnSpPr>
            <p:nvPr/>
          </p:nvCxnSpPr>
          <p:spPr bwMode="auto">
            <a:xfrm rot="16200000" flipH="1">
              <a:off x="872" y="2990"/>
              <a:ext cx="158" cy="108"/>
            </a:xfrm>
            <a:prstGeom prst="bentConnector2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</p:cxnSp>
        <p:sp>
          <p:nvSpPr>
            <p:cNvPr id="28694" name="Rectangle 22"/>
            <p:cNvSpPr>
              <a:spLocks noChangeArrowheads="1"/>
            </p:cNvSpPr>
            <p:nvPr/>
          </p:nvSpPr>
          <p:spPr bwMode="auto">
            <a:xfrm>
              <a:off x="1005" y="3182"/>
              <a:ext cx="42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SC4</a:t>
              </a:r>
            </a:p>
          </p:txBody>
        </p:sp>
        <p:cxnSp>
          <p:nvCxnSpPr>
            <p:cNvPr id="28695" name="AutoShape 23"/>
            <p:cNvCxnSpPr>
              <a:cxnSpLocks noChangeShapeType="1"/>
              <a:stCxn id="28685" idx="2"/>
              <a:endCxn id="28694" idx="1"/>
            </p:cNvCxnSpPr>
            <p:nvPr/>
          </p:nvCxnSpPr>
          <p:spPr bwMode="auto">
            <a:xfrm rot="16200000" flipH="1">
              <a:off x="780" y="3082"/>
              <a:ext cx="342" cy="108"/>
            </a:xfrm>
            <a:prstGeom prst="bentConnector2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</p:cxnSp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1005" y="3511"/>
              <a:ext cx="42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SC5</a:t>
              </a:r>
            </a:p>
          </p:txBody>
        </p:sp>
        <p:cxnSp>
          <p:nvCxnSpPr>
            <p:cNvPr id="28697" name="AutoShape 25"/>
            <p:cNvCxnSpPr>
              <a:cxnSpLocks noChangeShapeType="1"/>
              <a:stCxn id="28685" idx="2"/>
              <a:endCxn id="28696" idx="1"/>
            </p:cNvCxnSpPr>
            <p:nvPr/>
          </p:nvCxnSpPr>
          <p:spPr bwMode="auto">
            <a:xfrm rot="16200000" flipH="1">
              <a:off x="615" y="3247"/>
              <a:ext cx="671" cy="108"/>
            </a:xfrm>
            <a:prstGeom prst="bentConnector2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</p:cxn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998" y="3689"/>
              <a:ext cx="426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en-US" sz="2000">
                  <a:solidFill>
                    <a:schemeClr val="bg2"/>
                  </a:solidFill>
                  <a:latin typeface="Arial" pitchFamily="34" charset="0"/>
                </a:rPr>
                <a:t>SC6</a:t>
              </a:r>
            </a:p>
          </p:txBody>
        </p:sp>
        <p:cxnSp>
          <p:nvCxnSpPr>
            <p:cNvPr id="28699" name="AutoShape 27"/>
            <p:cNvCxnSpPr>
              <a:cxnSpLocks noChangeShapeType="1"/>
              <a:stCxn id="28685" idx="2"/>
              <a:endCxn id="28698" idx="1"/>
            </p:cNvCxnSpPr>
            <p:nvPr/>
          </p:nvCxnSpPr>
          <p:spPr bwMode="auto">
            <a:xfrm rot="16200000" flipH="1">
              <a:off x="523" y="3339"/>
              <a:ext cx="849" cy="101"/>
            </a:xfrm>
            <a:prstGeom prst="bentConnector2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</p:cxnSp>
        <p:sp>
          <p:nvSpPr>
            <p:cNvPr id="28700" name="Text Box 28"/>
            <p:cNvSpPr txBox="1">
              <a:spLocks noChangeArrowheads="1"/>
            </p:cNvSpPr>
            <p:nvPr/>
          </p:nvSpPr>
          <p:spPr bwMode="auto">
            <a:xfrm>
              <a:off x="1417" y="3011"/>
              <a:ext cx="2330" cy="9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sz="1800">
                  <a:solidFill>
                    <a:srgbClr val="FAA032"/>
                  </a:solidFill>
                  <a:latin typeface="Arial" pitchFamily="34" charset="0"/>
                </a:rPr>
                <a:t>Vocabulary and terms</a:t>
              </a:r>
            </a:p>
            <a:p>
              <a:r>
                <a:rPr lang="en-US" sz="1800">
                  <a:solidFill>
                    <a:srgbClr val="FAA032"/>
                  </a:solidFill>
                  <a:latin typeface="Arial" pitchFamily="34" charset="0"/>
                </a:rPr>
                <a:t>Applications of statistical methods </a:t>
              </a:r>
            </a:p>
            <a:p>
              <a:r>
                <a:rPr lang="en-US" sz="1800">
                  <a:solidFill>
                    <a:srgbClr val="FAA032"/>
                  </a:solidFill>
                  <a:latin typeface="Arial" pitchFamily="34" charset="0"/>
                </a:rPr>
                <a:t>in process management</a:t>
              </a:r>
            </a:p>
            <a:p>
              <a:r>
                <a:rPr lang="en-US" sz="1800">
                  <a:solidFill>
                    <a:srgbClr val="FAA032"/>
                  </a:solidFill>
                  <a:latin typeface="Arial" pitchFamily="34" charset="0"/>
                </a:rPr>
                <a:t>Acceptance sampling</a:t>
              </a:r>
            </a:p>
            <a:p>
              <a:r>
                <a:rPr lang="en-US" sz="1800">
                  <a:solidFill>
                    <a:srgbClr val="FAA032"/>
                  </a:solidFill>
                  <a:latin typeface="Arial" pitchFamily="34" charset="0"/>
                </a:rPr>
                <a:t>Measurement methods and results</a:t>
              </a:r>
            </a:p>
          </p:txBody>
        </p:sp>
      </p:grp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6697663" y="1252538"/>
            <a:ext cx="954087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Comic Sans MS" pitchFamily="66" charset="0"/>
              </a:rPr>
              <a:t>Food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Comic Sans MS" pitchFamily="66" charset="0"/>
              </a:rPr>
              <a:t>industry </a:t>
            </a:r>
          </a:p>
          <a:p>
            <a:pPr algn="ctr"/>
            <a:r>
              <a:rPr lang="en-US" sz="1400" b="1">
                <a:solidFill>
                  <a:schemeClr val="bg2"/>
                </a:solidFill>
                <a:latin typeface="Comic Sans MS" pitchFamily="66" charset="0"/>
              </a:rPr>
              <a:t>bodies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6794500" y="3530600"/>
            <a:ext cx="1881188" cy="16026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Verdana" pitchFamily="34" charset="0"/>
              </a:rPr>
              <a:t>Book entitled: “Sampling for Microbiological Analysis: Principles and Specific Applications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”</a:t>
            </a:r>
          </a:p>
        </p:txBody>
      </p:sp>
      <p:pic>
        <p:nvPicPr>
          <p:cNvPr id="28703" name="Picture 31" descr="icmsf"/>
          <p:cNvPicPr>
            <a:picLocks noChangeAspect="1" noChangeArrowheads="1"/>
          </p:cNvPicPr>
          <p:nvPr/>
        </p:nvPicPr>
        <p:blipFill>
          <a:blip r:embed="rId7" cstate="print"/>
          <a:srcRect b="2179"/>
          <a:stretch>
            <a:fillRect/>
          </a:stretch>
        </p:blipFill>
        <p:spPr bwMode="auto">
          <a:xfrm>
            <a:off x="6876256" y="2420888"/>
            <a:ext cx="860425" cy="739775"/>
          </a:xfrm>
          <a:prstGeom prst="rect">
            <a:avLst/>
          </a:prstGeom>
          <a:noFill/>
        </p:spPr>
      </p:pic>
      <p:cxnSp>
        <p:nvCxnSpPr>
          <p:cNvPr id="28704" name="AutoShape 32"/>
          <p:cNvCxnSpPr>
            <a:cxnSpLocks noChangeShapeType="1"/>
            <a:stCxn id="0" idx="0"/>
            <a:endCxn id="0" idx="1"/>
          </p:cNvCxnSpPr>
          <p:nvPr/>
        </p:nvCxnSpPr>
        <p:spPr bwMode="auto">
          <a:xfrm flipV="1">
            <a:off x="869950" y="2133600"/>
            <a:ext cx="690563" cy="450850"/>
          </a:xfrm>
          <a:prstGeom prst="straightConnector1">
            <a:avLst/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ffectLst/>
        </p:spPr>
      </p:cxnSp>
      <p:cxnSp>
        <p:nvCxnSpPr>
          <p:cNvPr id="28705" name="AutoShape 33"/>
          <p:cNvCxnSpPr>
            <a:cxnSpLocks noChangeShapeType="1"/>
            <a:stCxn id="0" idx="0"/>
            <a:endCxn id="0" idx="1"/>
          </p:cNvCxnSpPr>
          <p:nvPr/>
        </p:nvCxnSpPr>
        <p:spPr bwMode="auto">
          <a:xfrm rot="5400000" flipH="1">
            <a:off x="74612" y="1789113"/>
            <a:ext cx="993775" cy="596900"/>
          </a:xfrm>
          <a:prstGeom prst="curvedConnector4">
            <a:avLst>
              <a:gd name="adj1" fmla="val 32745"/>
              <a:gd name="adj2" fmla="val 138296"/>
            </a:avLst>
          </a:prstGeom>
          <a:noFill/>
          <a:ln w="12700">
            <a:solidFill>
              <a:schemeClr val="folHlink"/>
            </a:solidFill>
            <a:round/>
            <a:headEnd type="triangle" w="med" len="med"/>
            <a:tailEnd/>
          </a:ln>
          <a:effectLst/>
        </p:spPr>
      </p:cxn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707904" y="2852936"/>
            <a:ext cx="911225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CCPR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3707904" y="3140968"/>
            <a:ext cx="1109663" cy="40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</a:rPr>
              <a:t>CCMAS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3563888" y="3501008"/>
            <a:ext cx="3039913" cy="6023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100" b="1" dirty="0">
                <a:solidFill>
                  <a:srgbClr val="FAA032"/>
                </a:solidFill>
                <a:latin typeface="Arial" pitchFamily="34" charset="0"/>
              </a:rPr>
              <a:t>Codex Committee on Pesticide Residue</a:t>
            </a:r>
          </a:p>
          <a:p>
            <a:r>
              <a:rPr lang="en-US" sz="1100" b="1" dirty="0">
                <a:solidFill>
                  <a:srgbClr val="FAA032"/>
                </a:solidFill>
                <a:latin typeface="Arial" pitchFamily="34" charset="0"/>
              </a:rPr>
              <a:t>Codex Committee on Methods of Analysis </a:t>
            </a:r>
          </a:p>
          <a:p>
            <a:r>
              <a:rPr lang="en-US" sz="1100" b="1" dirty="0">
                <a:solidFill>
                  <a:srgbClr val="FAA032"/>
                </a:solidFill>
                <a:latin typeface="Arial" pitchFamily="34" charset="0"/>
              </a:rPr>
              <a:t>and Sampling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2" grpId="0" autoUpdateAnimBg="0"/>
      <p:bldP spid="2871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How to simulate the absence of homogeneity?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Several solutions and techniques are possible: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e.g.,  Negative binomial, beta-binomial, Poisson log-Normal….)</a:t>
            </a:r>
          </a:p>
          <a:p>
            <a:r>
              <a:rPr lang="en-US" sz="2000" dirty="0" smtClean="0"/>
              <a:t>Example: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BETA</a:t>
            </a:r>
            <a:r>
              <a:rPr lang="en-US" sz="2000" dirty="0" smtClean="0"/>
              <a:t>-</a:t>
            </a:r>
            <a:r>
              <a:rPr lang="en-US" sz="2000" dirty="0" smtClean="0">
                <a:solidFill>
                  <a:srgbClr val="00B050"/>
                </a:solidFill>
              </a:rPr>
              <a:t>BINOMIALE</a:t>
            </a:r>
            <a:r>
              <a:rPr lang="en-US" sz="200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BETA : describe the probability (p</a:t>
            </a:r>
            <a:r>
              <a:rPr lang="en-US" sz="2000" baseline="-25000" dirty="0" smtClean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) of one single 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</a:rPr>
              <a:t>cfu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to contaminate unit i of a batch of n units: Beta(</a:t>
            </a:r>
            <a:r>
              <a:rPr lang="en-US" sz="2000" dirty="0" err="1" smtClean="0">
                <a:solidFill>
                  <a:schemeClr val="accent3">
                    <a:lumMod val="50000"/>
                  </a:schemeClr>
                </a:solidFill>
              </a:rPr>
              <a:t>b,b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(n-1))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pi depend on the parameter b and the unit rank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</a:rPr>
              <a:t>Given a unit i and pi and the remained </a:t>
            </a:r>
            <a:r>
              <a:rPr lang="en-US" sz="2000" dirty="0" err="1" smtClean="0">
                <a:solidFill>
                  <a:srgbClr val="00B050"/>
                </a:solidFill>
              </a:rPr>
              <a:t>cfu</a:t>
            </a:r>
            <a:r>
              <a:rPr lang="en-US" sz="2000" dirty="0" smtClean="0">
                <a:solidFill>
                  <a:srgbClr val="00B050"/>
                </a:solidFill>
              </a:rPr>
              <a:t> Ni, the binomial distribution will give the number of distributed </a:t>
            </a:r>
            <a:r>
              <a:rPr lang="en-US" sz="2000" dirty="0" err="1" smtClean="0">
                <a:solidFill>
                  <a:srgbClr val="00B050"/>
                </a:solidFill>
              </a:rPr>
              <a:t>cfu</a:t>
            </a:r>
            <a:r>
              <a:rPr lang="en-US" sz="2000" dirty="0" smtClean="0">
                <a:solidFill>
                  <a:srgbClr val="00B050"/>
                </a:solidFill>
              </a:rPr>
              <a:t> :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B050"/>
                </a:solidFill>
              </a:rPr>
              <a:t> Binomial (pi, Ni)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"/>
            <a:ext cx="4320000" cy="2872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429000"/>
            <a:ext cx="4320000" cy="287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0"/>
            <a:ext cx="4320000" cy="287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251520" y="1700809"/>
            <a:ext cx="864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b=0,1</a:t>
            </a:r>
            <a:endParaRPr lang="fr-FR" sz="16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644008" y="1556792"/>
            <a:ext cx="864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b=2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51520" y="494116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b=10000</a:t>
            </a:r>
            <a:endParaRPr lang="fr-FR" sz="1600" b="1" dirty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429000"/>
            <a:ext cx="4320000" cy="287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4716016" y="4941168"/>
            <a:ext cx="864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b=1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6953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022251"/>
            <a:ext cx="6953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1484784"/>
            <a:ext cx="6953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5" name="Imag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2492896"/>
            <a:ext cx="6187021" cy="389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4644008" y="4725144"/>
          <a:ext cx="3727619" cy="864840"/>
        </p:xfrm>
        <a:graphic>
          <a:graphicData uri="http://schemas.openxmlformats.org/presentationml/2006/ole">
            <p:oleObj spid="_x0000_s44034" name="Équation" r:id="rId7" imgW="18540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re 6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the distribution of the contamination between the units of a sample of 60 units </a:t>
            </a:r>
            <a:r>
              <a:rPr lang="en-US" i="1" dirty="0" smtClean="0"/>
              <a:t>(illustration)</a:t>
            </a:r>
            <a:br>
              <a:rPr lang="en-US" i="1" dirty="0" smtClean="0"/>
            </a:br>
            <a:endParaRPr lang="en-US" dirty="0"/>
          </a:p>
        </p:txBody>
      </p:sp>
      <p:graphicFrame>
        <p:nvGraphicFramePr>
          <p:cNvPr id="65539" name="Group 3"/>
          <p:cNvGraphicFramePr>
            <a:graphicFrameLocks noGrp="1"/>
          </p:cNvGraphicFramePr>
          <p:nvPr>
            <p:ph idx="1"/>
          </p:nvPr>
        </p:nvGraphicFramePr>
        <p:xfrm>
          <a:off x="304800" y="908050"/>
          <a:ext cx="8077200" cy="4796473"/>
        </p:xfrm>
        <a:graphic>
          <a:graphicData uri="http://schemas.openxmlformats.org/drawingml/2006/table">
            <a:tbl>
              <a:tblPr/>
              <a:tblGrid>
                <a:gridCol w="807397"/>
                <a:gridCol w="807396"/>
                <a:gridCol w="809014"/>
                <a:gridCol w="807397"/>
                <a:gridCol w="807396"/>
                <a:gridCol w="807397"/>
                <a:gridCol w="807396"/>
                <a:gridCol w="809014"/>
                <a:gridCol w="807397"/>
                <a:gridCol w="807396"/>
              </a:tblGrid>
              <a:tr h="432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3198" marR="93198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501168-DBE9-40C2-ABDC-0831BE4ED66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7171" name="Rectangle 136"/>
          <p:cNvSpPr>
            <a:spLocks noChangeArrowheads="1"/>
          </p:cNvSpPr>
          <p:nvPr/>
        </p:nvSpPr>
        <p:spPr bwMode="auto">
          <a:xfrm>
            <a:off x="1909217" y="3140968"/>
            <a:ext cx="790575" cy="852488"/>
          </a:xfrm>
          <a:prstGeom prst="rect">
            <a:avLst/>
          </a:prstGeom>
          <a:gradFill rotWithShape="1">
            <a:gsLst>
              <a:gs pos="0">
                <a:srgbClr val="FF0000">
                  <a:alpha val="10001"/>
                </a:srgbClr>
              </a:gs>
              <a:gs pos="100000">
                <a:srgbClr val="760000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1907704" y="4797152"/>
            <a:ext cx="790575" cy="852487"/>
          </a:xfrm>
          <a:prstGeom prst="rect">
            <a:avLst/>
          </a:prstGeom>
          <a:gradFill rotWithShape="1">
            <a:gsLst>
              <a:gs pos="0">
                <a:srgbClr val="FF0000">
                  <a:alpha val="10001"/>
                </a:srgbClr>
              </a:gs>
              <a:gs pos="100000">
                <a:srgbClr val="760000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53" name="Oval 83"/>
          <p:cNvSpPr>
            <a:spLocks noChangeArrowheads="1"/>
          </p:cNvSpPr>
          <p:nvPr/>
        </p:nvSpPr>
        <p:spPr bwMode="auto">
          <a:xfrm>
            <a:off x="6343600" y="3200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54" name="Oval 84"/>
          <p:cNvSpPr>
            <a:spLocks noChangeArrowheads="1"/>
          </p:cNvSpPr>
          <p:nvPr/>
        </p:nvSpPr>
        <p:spPr bwMode="auto">
          <a:xfrm>
            <a:off x="64198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55" name="Oval 85"/>
          <p:cNvSpPr>
            <a:spLocks noChangeArrowheads="1"/>
          </p:cNvSpPr>
          <p:nvPr/>
        </p:nvSpPr>
        <p:spPr bwMode="auto">
          <a:xfrm>
            <a:off x="64198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56" name="Oval 86"/>
          <p:cNvSpPr>
            <a:spLocks noChangeArrowheads="1"/>
          </p:cNvSpPr>
          <p:nvPr/>
        </p:nvSpPr>
        <p:spPr bwMode="auto">
          <a:xfrm>
            <a:off x="64960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57" name="Oval 87"/>
          <p:cNvSpPr>
            <a:spLocks noChangeArrowheads="1"/>
          </p:cNvSpPr>
          <p:nvPr/>
        </p:nvSpPr>
        <p:spPr bwMode="auto">
          <a:xfrm>
            <a:off x="6648400" y="3505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58" name="Oval 88"/>
          <p:cNvSpPr>
            <a:spLocks noChangeArrowheads="1"/>
          </p:cNvSpPr>
          <p:nvPr/>
        </p:nvSpPr>
        <p:spPr bwMode="auto">
          <a:xfrm>
            <a:off x="61150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59" name="Oval 89"/>
          <p:cNvSpPr>
            <a:spLocks noChangeArrowheads="1"/>
          </p:cNvSpPr>
          <p:nvPr/>
        </p:nvSpPr>
        <p:spPr bwMode="auto">
          <a:xfrm>
            <a:off x="6267400" y="3657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0" name="Oval 90"/>
          <p:cNvSpPr>
            <a:spLocks noChangeArrowheads="1"/>
          </p:cNvSpPr>
          <p:nvPr/>
        </p:nvSpPr>
        <p:spPr bwMode="auto">
          <a:xfrm>
            <a:off x="6419800" y="3657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1" name="Oval 91"/>
          <p:cNvSpPr>
            <a:spLocks noChangeArrowheads="1"/>
          </p:cNvSpPr>
          <p:nvPr/>
        </p:nvSpPr>
        <p:spPr bwMode="auto">
          <a:xfrm>
            <a:off x="6419800" y="3505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2" name="Oval 92"/>
          <p:cNvSpPr>
            <a:spLocks noChangeArrowheads="1"/>
          </p:cNvSpPr>
          <p:nvPr/>
        </p:nvSpPr>
        <p:spPr bwMode="auto">
          <a:xfrm>
            <a:off x="61150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3" name="Oval 93"/>
          <p:cNvSpPr>
            <a:spLocks noChangeArrowheads="1"/>
          </p:cNvSpPr>
          <p:nvPr/>
        </p:nvSpPr>
        <p:spPr bwMode="auto">
          <a:xfrm>
            <a:off x="5810200" y="3048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4" name="Oval 94"/>
          <p:cNvSpPr>
            <a:spLocks noChangeArrowheads="1"/>
          </p:cNvSpPr>
          <p:nvPr/>
        </p:nvSpPr>
        <p:spPr bwMode="auto">
          <a:xfrm>
            <a:off x="5810200" y="2743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5" name="Oval 95"/>
          <p:cNvSpPr>
            <a:spLocks noChangeArrowheads="1"/>
          </p:cNvSpPr>
          <p:nvPr/>
        </p:nvSpPr>
        <p:spPr bwMode="auto">
          <a:xfrm>
            <a:off x="6038800" y="2590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6" name="Oval 96"/>
          <p:cNvSpPr>
            <a:spLocks noChangeArrowheads="1"/>
          </p:cNvSpPr>
          <p:nvPr/>
        </p:nvSpPr>
        <p:spPr bwMode="auto">
          <a:xfrm>
            <a:off x="6267400" y="2667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7" name="Oval 97"/>
          <p:cNvSpPr>
            <a:spLocks noChangeArrowheads="1"/>
          </p:cNvSpPr>
          <p:nvPr/>
        </p:nvSpPr>
        <p:spPr bwMode="auto">
          <a:xfrm>
            <a:off x="6419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8" name="Oval 98"/>
          <p:cNvSpPr>
            <a:spLocks noChangeArrowheads="1"/>
          </p:cNvSpPr>
          <p:nvPr/>
        </p:nvSpPr>
        <p:spPr bwMode="auto">
          <a:xfrm>
            <a:off x="6191200" y="2971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69" name="Oval 99"/>
          <p:cNvSpPr>
            <a:spLocks noChangeArrowheads="1"/>
          </p:cNvSpPr>
          <p:nvPr/>
        </p:nvSpPr>
        <p:spPr bwMode="auto">
          <a:xfrm>
            <a:off x="6191200" y="3352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0" name="Oval 100"/>
          <p:cNvSpPr>
            <a:spLocks noChangeArrowheads="1"/>
          </p:cNvSpPr>
          <p:nvPr/>
        </p:nvSpPr>
        <p:spPr bwMode="auto">
          <a:xfrm>
            <a:off x="6191200" y="3810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1" name="Oval 101"/>
          <p:cNvSpPr>
            <a:spLocks noChangeArrowheads="1"/>
          </p:cNvSpPr>
          <p:nvPr/>
        </p:nvSpPr>
        <p:spPr bwMode="auto">
          <a:xfrm>
            <a:off x="5962600" y="3733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2" name="Oval 102"/>
          <p:cNvSpPr>
            <a:spLocks noChangeArrowheads="1"/>
          </p:cNvSpPr>
          <p:nvPr/>
        </p:nvSpPr>
        <p:spPr bwMode="auto">
          <a:xfrm>
            <a:off x="58102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3" name="Oval 103"/>
          <p:cNvSpPr>
            <a:spLocks noChangeArrowheads="1"/>
          </p:cNvSpPr>
          <p:nvPr/>
        </p:nvSpPr>
        <p:spPr bwMode="auto">
          <a:xfrm>
            <a:off x="5962600" y="3429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4" name="Oval 104"/>
          <p:cNvSpPr>
            <a:spLocks noChangeArrowheads="1"/>
          </p:cNvSpPr>
          <p:nvPr/>
        </p:nvSpPr>
        <p:spPr bwMode="auto">
          <a:xfrm>
            <a:off x="6724600" y="3200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5" name="Oval 105"/>
          <p:cNvSpPr>
            <a:spLocks noChangeArrowheads="1"/>
          </p:cNvSpPr>
          <p:nvPr/>
        </p:nvSpPr>
        <p:spPr bwMode="auto">
          <a:xfrm>
            <a:off x="4591000" y="5029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6" name="Oval 106"/>
          <p:cNvSpPr>
            <a:spLocks noChangeArrowheads="1"/>
          </p:cNvSpPr>
          <p:nvPr/>
        </p:nvSpPr>
        <p:spPr bwMode="auto">
          <a:xfrm>
            <a:off x="2000200" y="3429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7" name="Oval 107"/>
          <p:cNvSpPr>
            <a:spLocks noChangeArrowheads="1"/>
          </p:cNvSpPr>
          <p:nvPr/>
        </p:nvSpPr>
        <p:spPr bwMode="auto">
          <a:xfrm>
            <a:off x="2305000" y="5334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8" name="Oval 108"/>
          <p:cNvSpPr>
            <a:spLocks noChangeArrowheads="1"/>
          </p:cNvSpPr>
          <p:nvPr/>
        </p:nvSpPr>
        <p:spPr bwMode="auto">
          <a:xfrm>
            <a:off x="6800800" y="3657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79" name="Oval 109"/>
          <p:cNvSpPr>
            <a:spLocks noChangeArrowheads="1"/>
          </p:cNvSpPr>
          <p:nvPr/>
        </p:nvSpPr>
        <p:spPr bwMode="auto">
          <a:xfrm>
            <a:off x="5886400" y="3276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80" name="Oval 110"/>
          <p:cNvSpPr>
            <a:spLocks noChangeArrowheads="1"/>
          </p:cNvSpPr>
          <p:nvPr/>
        </p:nvSpPr>
        <p:spPr bwMode="auto">
          <a:xfrm>
            <a:off x="60388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81" name="Oval 111"/>
          <p:cNvSpPr>
            <a:spLocks noChangeArrowheads="1"/>
          </p:cNvSpPr>
          <p:nvPr/>
        </p:nvSpPr>
        <p:spPr bwMode="auto">
          <a:xfrm>
            <a:off x="6038800" y="4038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82" name="Oval 112"/>
          <p:cNvSpPr>
            <a:spLocks noChangeArrowheads="1"/>
          </p:cNvSpPr>
          <p:nvPr/>
        </p:nvSpPr>
        <p:spPr bwMode="auto">
          <a:xfrm>
            <a:off x="6648400" y="3886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83" name="Oval 113"/>
          <p:cNvSpPr>
            <a:spLocks noChangeArrowheads="1"/>
          </p:cNvSpPr>
          <p:nvPr/>
        </p:nvSpPr>
        <p:spPr bwMode="auto">
          <a:xfrm>
            <a:off x="6953200" y="3810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284" name="Text Box 114"/>
          <p:cNvSpPr txBox="1">
            <a:spLocks noChangeArrowheads="1"/>
          </p:cNvSpPr>
          <p:nvPr/>
        </p:nvSpPr>
        <p:spPr bwMode="auto">
          <a:xfrm>
            <a:off x="-73075" y="57515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7285" name="Text Box 115"/>
          <p:cNvSpPr txBox="1">
            <a:spLocks noChangeArrowheads="1"/>
          </p:cNvSpPr>
          <p:nvPr/>
        </p:nvSpPr>
        <p:spPr bwMode="auto">
          <a:xfrm>
            <a:off x="-57200" y="49085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286" name="Text Box 116"/>
          <p:cNvSpPr txBox="1">
            <a:spLocks noChangeArrowheads="1"/>
          </p:cNvSpPr>
          <p:nvPr/>
        </p:nvSpPr>
        <p:spPr bwMode="auto">
          <a:xfrm>
            <a:off x="-41325" y="4065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7287" name="Text Box 117"/>
          <p:cNvSpPr txBox="1">
            <a:spLocks noChangeArrowheads="1"/>
          </p:cNvSpPr>
          <p:nvPr/>
        </p:nvSpPr>
        <p:spPr bwMode="auto">
          <a:xfrm>
            <a:off x="-25450" y="32226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7288" name="Text Box 118"/>
          <p:cNvSpPr txBox="1">
            <a:spLocks noChangeArrowheads="1"/>
          </p:cNvSpPr>
          <p:nvPr/>
        </p:nvSpPr>
        <p:spPr bwMode="auto">
          <a:xfrm>
            <a:off x="-9575" y="2379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7289" name="Text Box 119"/>
          <p:cNvSpPr txBox="1">
            <a:spLocks noChangeArrowheads="1"/>
          </p:cNvSpPr>
          <p:nvPr/>
        </p:nvSpPr>
        <p:spPr bwMode="auto">
          <a:xfrm>
            <a:off x="6300" y="1538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290" name="Text Box 120"/>
          <p:cNvSpPr txBox="1">
            <a:spLocks noChangeArrowheads="1"/>
          </p:cNvSpPr>
          <p:nvPr/>
        </p:nvSpPr>
        <p:spPr bwMode="auto">
          <a:xfrm>
            <a:off x="469850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1</a:t>
            </a:r>
          </a:p>
        </p:txBody>
      </p:sp>
      <p:sp>
        <p:nvSpPr>
          <p:cNvPr id="7291" name="Text Box 121"/>
          <p:cNvSpPr txBox="1">
            <a:spLocks noChangeArrowheads="1"/>
          </p:cNvSpPr>
          <p:nvPr/>
        </p:nvSpPr>
        <p:spPr bwMode="auto">
          <a:xfrm>
            <a:off x="1250900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2</a:t>
            </a:r>
          </a:p>
        </p:txBody>
      </p:sp>
      <p:sp>
        <p:nvSpPr>
          <p:cNvPr id="7292" name="Text Box 122"/>
          <p:cNvSpPr txBox="1">
            <a:spLocks noChangeArrowheads="1"/>
          </p:cNvSpPr>
          <p:nvPr/>
        </p:nvSpPr>
        <p:spPr bwMode="auto">
          <a:xfrm>
            <a:off x="2031950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3</a:t>
            </a:r>
          </a:p>
        </p:txBody>
      </p:sp>
      <p:sp>
        <p:nvSpPr>
          <p:cNvPr id="7293" name="Text Box 123"/>
          <p:cNvSpPr txBox="1">
            <a:spLocks noChangeArrowheads="1"/>
          </p:cNvSpPr>
          <p:nvPr/>
        </p:nvSpPr>
        <p:spPr bwMode="auto">
          <a:xfrm>
            <a:off x="2814588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4</a:t>
            </a:r>
          </a:p>
        </p:txBody>
      </p:sp>
      <p:sp>
        <p:nvSpPr>
          <p:cNvPr id="7294" name="Text Box 124"/>
          <p:cNvSpPr txBox="1">
            <a:spLocks noChangeArrowheads="1"/>
          </p:cNvSpPr>
          <p:nvPr/>
        </p:nvSpPr>
        <p:spPr bwMode="auto">
          <a:xfrm>
            <a:off x="3595638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5</a:t>
            </a:r>
          </a:p>
        </p:txBody>
      </p:sp>
      <p:sp>
        <p:nvSpPr>
          <p:cNvPr id="7295" name="Text Box 125"/>
          <p:cNvSpPr txBox="1">
            <a:spLocks noChangeArrowheads="1"/>
          </p:cNvSpPr>
          <p:nvPr/>
        </p:nvSpPr>
        <p:spPr bwMode="auto">
          <a:xfrm>
            <a:off x="4378275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6</a:t>
            </a:r>
          </a:p>
        </p:txBody>
      </p:sp>
      <p:sp>
        <p:nvSpPr>
          <p:cNvPr id="7296" name="Text Box 126"/>
          <p:cNvSpPr txBox="1">
            <a:spLocks noChangeArrowheads="1"/>
          </p:cNvSpPr>
          <p:nvPr/>
        </p:nvSpPr>
        <p:spPr bwMode="auto">
          <a:xfrm>
            <a:off x="5159325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7</a:t>
            </a:r>
          </a:p>
        </p:txBody>
      </p:sp>
      <p:sp>
        <p:nvSpPr>
          <p:cNvPr id="7297" name="Text Box 127"/>
          <p:cNvSpPr txBox="1">
            <a:spLocks noChangeArrowheads="1"/>
          </p:cNvSpPr>
          <p:nvPr/>
        </p:nvSpPr>
        <p:spPr bwMode="auto">
          <a:xfrm>
            <a:off x="5941963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8</a:t>
            </a:r>
          </a:p>
        </p:txBody>
      </p:sp>
      <p:sp>
        <p:nvSpPr>
          <p:cNvPr id="7298" name="Text Box 128"/>
          <p:cNvSpPr txBox="1">
            <a:spLocks noChangeArrowheads="1"/>
          </p:cNvSpPr>
          <p:nvPr/>
        </p:nvSpPr>
        <p:spPr bwMode="auto">
          <a:xfrm>
            <a:off x="6723013" y="9794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9</a:t>
            </a:r>
          </a:p>
        </p:txBody>
      </p:sp>
      <p:sp>
        <p:nvSpPr>
          <p:cNvPr id="7299" name="Text Box 129"/>
          <p:cNvSpPr txBox="1">
            <a:spLocks noChangeArrowheads="1"/>
          </p:cNvSpPr>
          <p:nvPr/>
        </p:nvSpPr>
        <p:spPr bwMode="auto">
          <a:xfrm>
            <a:off x="7505650" y="979488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10</a:t>
            </a:r>
          </a:p>
        </p:txBody>
      </p:sp>
      <p:sp>
        <p:nvSpPr>
          <p:cNvPr id="7300" name="Rectangle 130"/>
          <p:cNvSpPr>
            <a:spLocks noChangeArrowheads="1"/>
          </p:cNvSpPr>
          <p:nvPr/>
        </p:nvSpPr>
        <p:spPr bwMode="auto">
          <a:xfrm>
            <a:off x="5940152" y="3140968"/>
            <a:ext cx="790575" cy="852488"/>
          </a:xfrm>
          <a:prstGeom prst="rect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760000">
                  <a:alpha val="7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301" name="Rectangle 131"/>
          <p:cNvSpPr>
            <a:spLocks noChangeArrowheads="1"/>
          </p:cNvSpPr>
          <p:nvPr/>
        </p:nvSpPr>
        <p:spPr bwMode="auto">
          <a:xfrm>
            <a:off x="5941665" y="2288481"/>
            <a:ext cx="790575" cy="852487"/>
          </a:xfrm>
          <a:prstGeom prst="rect">
            <a:avLst/>
          </a:prstGeom>
          <a:gradFill rotWithShape="1">
            <a:gsLst>
              <a:gs pos="0">
                <a:srgbClr val="FF0000">
                  <a:alpha val="32001"/>
                </a:srgbClr>
              </a:gs>
              <a:gs pos="100000">
                <a:srgbClr val="760000">
                  <a:alpha val="32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302" name="Rectangle 132"/>
          <p:cNvSpPr>
            <a:spLocks noChangeArrowheads="1"/>
          </p:cNvSpPr>
          <p:nvPr/>
        </p:nvSpPr>
        <p:spPr bwMode="auto">
          <a:xfrm>
            <a:off x="6805761" y="3152576"/>
            <a:ext cx="790575" cy="852488"/>
          </a:xfrm>
          <a:prstGeom prst="rect">
            <a:avLst/>
          </a:prstGeom>
          <a:gradFill rotWithShape="1">
            <a:gsLst>
              <a:gs pos="0">
                <a:srgbClr val="FF0000">
                  <a:alpha val="32001"/>
                </a:srgbClr>
              </a:gs>
              <a:gs pos="100000">
                <a:srgbClr val="760000">
                  <a:alpha val="32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303" name="Rectangle 133"/>
          <p:cNvSpPr>
            <a:spLocks noChangeArrowheads="1"/>
          </p:cNvSpPr>
          <p:nvPr/>
        </p:nvSpPr>
        <p:spPr bwMode="auto">
          <a:xfrm>
            <a:off x="5940152" y="4016672"/>
            <a:ext cx="790575" cy="852488"/>
          </a:xfrm>
          <a:prstGeom prst="rect">
            <a:avLst/>
          </a:prstGeom>
          <a:gradFill rotWithShape="1">
            <a:gsLst>
              <a:gs pos="0">
                <a:srgbClr val="FF0000">
                  <a:alpha val="20000"/>
                </a:srgbClr>
              </a:gs>
              <a:gs pos="100000">
                <a:srgbClr val="760000">
                  <a:alpha val="2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304" name="Rectangle 134"/>
          <p:cNvSpPr>
            <a:spLocks noChangeArrowheads="1"/>
          </p:cNvSpPr>
          <p:nvPr/>
        </p:nvSpPr>
        <p:spPr bwMode="auto">
          <a:xfrm>
            <a:off x="5148064" y="2276872"/>
            <a:ext cx="790575" cy="852487"/>
          </a:xfrm>
          <a:prstGeom prst="rect">
            <a:avLst/>
          </a:prstGeom>
          <a:gradFill rotWithShape="1">
            <a:gsLst>
              <a:gs pos="0">
                <a:srgbClr val="FF0000">
                  <a:alpha val="20000"/>
                </a:srgbClr>
              </a:gs>
              <a:gs pos="100000">
                <a:srgbClr val="760000">
                  <a:alpha val="2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305" name="Rectangle 135"/>
          <p:cNvSpPr>
            <a:spLocks noChangeArrowheads="1"/>
          </p:cNvSpPr>
          <p:nvPr/>
        </p:nvSpPr>
        <p:spPr bwMode="auto">
          <a:xfrm>
            <a:off x="4357489" y="4880769"/>
            <a:ext cx="790575" cy="852487"/>
          </a:xfrm>
          <a:prstGeom prst="rect">
            <a:avLst/>
          </a:prstGeom>
          <a:gradFill rotWithShape="1">
            <a:gsLst>
              <a:gs pos="0">
                <a:srgbClr val="FF0000">
                  <a:alpha val="10001"/>
                </a:srgbClr>
              </a:gs>
              <a:gs pos="100000">
                <a:srgbClr val="760000">
                  <a:alpha val="10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306" name="Text Box 138"/>
          <p:cNvSpPr txBox="1">
            <a:spLocks noChangeArrowheads="1"/>
          </p:cNvSpPr>
          <p:nvPr/>
        </p:nvSpPr>
        <p:spPr bwMode="auto">
          <a:xfrm>
            <a:off x="5870525" y="1636713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“Hot Spot”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2457400" y="4114800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“Sporadic/Background”</a:t>
            </a:r>
          </a:p>
        </p:txBody>
      </p:sp>
      <p:sp>
        <p:nvSpPr>
          <p:cNvPr id="63" name="Rectangle 132"/>
          <p:cNvSpPr>
            <a:spLocks noChangeArrowheads="1"/>
          </p:cNvSpPr>
          <p:nvPr/>
        </p:nvSpPr>
        <p:spPr bwMode="auto">
          <a:xfrm>
            <a:off x="5148064" y="3140968"/>
            <a:ext cx="790575" cy="852488"/>
          </a:xfrm>
          <a:prstGeom prst="rect">
            <a:avLst/>
          </a:prstGeom>
          <a:gradFill rotWithShape="1">
            <a:gsLst>
              <a:gs pos="0">
                <a:srgbClr val="FF0000">
                  <a:alpha val="32001"/>
                </a:srgbClr>
              </a:gs>
              <a:gs pos="100000">
                <a:srgbClr val="760000">
                  <a:alpha val="32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r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dependant Release of </a:t>
            </a:r>
            <a:r>
              <a:rPr lang="en-US" dirty="0" err="1" smtClean="0"/>
              <a:t>cfu</a:t>
            </a:r>
            <a:r>
              <a:rPr lang="en-US" dirty="0" smtClean="0"/>
              <a:t> (hypothetical example) </a:t>
            </a:r>
            <a:endParaRPr lang="en-US" dirty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fld id="{9EE2743C-52EC-455E-8905-995BA63067D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1113980" y="989112"/>
            <a:ext cx="6858000" cy="403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Freeform 3"/>
          <p:cNvSpPr>
            <a:spLocks/>
          </p:cNvSpPr>
          <p:nvPr/>
        </p:nvSpPr>
        <p:spPr bwMode="auto">
          <a:xfrm>
            <a:off x="1342580" y="3198912"/>
            <a:ext cx="6413500" cy="1727200"/>
          </a:xfrm>
          <a:custGeom>
            <a:avLst/>
            <a:gdLst>
              <a:gd name="T0" fmla="*/ 0 w 4944"/>
              <a:gd name="T1" fmla="*/ 768 h 800"/>
              <a:gd name="T2" fmla="*/ 1200 w 4944"/>
              <a:gd name="T3" fmla="*/ 768 h 800"/>
              <a:gd name="T4" fmla="*/ 1584 w 4944"/>
              <a:gd name="T5" fmla="*/ 576 h 800"/>
              <a:gd name="T6" fmla="*/ 1728 w 4944"/>
              <a:gd name="T7" fmla="*/ 384 h 800"/>
              <a:gd name="T8" fmla="*/ 1968 w 4944"/>
              <a:gd name="T9" fmla="*/ 48 h 800"/>
              <a:gd name="T10" fmla="*/ 2208 w 4944"/>
              <a:gd name="T11" fmla="*/ 96 h 800"/>
              <a:gd name="T12" fmla="*/ 2496 w 4944"/>
              <a:gd name="T13" fmla="*/ 336 h 800"/>
              <a:gd name="T14" fmla="*/ 2688 w 4944"/>
              <a:gd name="T15" fmla="*/ 480 h 800"/>
              <a:gd name="T16" fmla="*/ 3072 w 4944"/>
              <a:gd name="T17" fmla="*/ 672 h 800"/>
              <a:gd name="T18" fmla="*/ 3504 w 4944"/>
              <a:gd name="T19" fmla="*/ 672 h 800"/>
              <a:gd name="T20" fmla="*/ 3888 w 4944"/>
              <a:gd name="T21" fmla="*/ 720 h 800"/>
              <a:gd name="T22" fmla="*/ 4224 w 4944"/>
              <a:gd name="T23" fmla="*/ 768 h 800"/>
              <a:gd name="T24" fmla="*/ 4944 w 4944"/>
              <a:gd name="T25" fmla="*/ 768 h 8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944"/>
              <a:gd name="T40" fmla="*/ 0 h 800"/>
              <a:gd name="T41" fmla="*/ 4944 w 4944"/>
              <a:gd name="T42" fmla="*/ 800 h 8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944" h="800">
                <a:moveTo>
                  <a:pt x="0" y="768"/>
                </a:moveTo>
                <a:cubicBezTo>
                  <a:pt x="468" y="784"/>
                  <a:pt x="936" y="800"/>
                  <a:pt x="1200" y="768"/>
                </a:cubicBezTo>
                <a:cubicBezTo>
                  <a:pt x="1464" y="736"/>
                  <a:pt x="1496" y="640"/>
                  <a:pt x="1584" y="576"/>
                </a:cubicBezTo>
                <a:cubicBezTo>
                  <a:pt x="1672" y="512"/>
                  <a:pt x="1664" y="472"/>
                  <a:pt x="1728" y="384"/>
                </a:cubicBezTo>
                <a:cubicBezTo>
                  <a:pt x="1792" y="296"/>
                  <a:pt x="1888" y="96"/>
                  <a:pt x="1968" y="48"/>
                </a:cubicBezTo>
                <a:cubicBezTo>
                  <a:pt x="2048" y="0"/>
                  <a:pt x="2120" y="48"/>
                  <a:pt x="2208" y="96"/>
                </a:cubicBezTo>
                <a:cubicBezTo>
                  <a:pt x="2296" y="144"/>
                  <a:pt x="2416" y="272"/>
                  <a:pt x="2496" y="336"/>
                </a:cubicBezTo>
                <a:cubicBezTo>
                  <a:pt x="2576" y="400"/>
                  <a:pt x="2592" y="424"/>
                  <a:pt x="2688" y="480"/>
                </a:cubicBezTo>
                <a:cubicBezTo>
                  <a:pt x="2784" y="536"/>
                  <a:pt x="2936" y="640"/>
                  <a:pt x="3072" y="672"/>
                </a:cubicBezTo>
                <a:cubicBezTo>
                  <a:pt x="3208" y="704"/>
                  <a:pt x="3368" y="664"/>
                  <a:pt x="3504" y="672"/>
                </a:cubicBezTo>
                <a:cubicBezTo>
                  <a:pt x="3640" y="680"/>
                  <a:pt x="3768" y="704"/>
                  <a:pt x="3888" y="720"/>
                </a:cubicBezTo>
                <a:cubicBezTo>
                  <a:pt x="4008" y="736"/>
                  <a:pt x="4048" y="760"/>
                  <a:pt x="4224" y="768"/>
                </a:cubicBezTo>
                <a:cubicBezTo>
                  <a:pt x="4400" y="776"/>
                  <a:pt x="4672" y="772"/>
                  <a:pt x="4944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 flipH="1">
            <a:off x="961580" y="381486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 flipH="1">
            <a:off x="961580" y="42196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 flipH="1">
            <a:off x="961580" y="4622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7"/>
          <p:cNvSpPr>
            <a:spLocks noChangeShapeType="1"/>
          </p:cNvSpPr>
          <p:nvPr/>
        </p:nvSpPr>
        <p:spPr bwMode="auto">
          <a:xfrm flipH="1">
            <a:off x="961580" y="50277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1" name="Line 8"/>
          <p:cNvSpPr>
            <a:spLocks noChangeShapeType="1"/>
          </p:cNvSpPr>
          <p:nvPr/>
        </p:nvSpPr>
        <p:spPr bwMode="auto">
          <a:xfrm flipH="1">
            <a:off x="961580" y="341163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Line 9"/>
          <p:cNvSpPr>
            <a:spLocks noChangeShapeType="1"/>
          </p:cNvSpPr>
          <p:nvPr/>
        </p:nvSpPr>
        <p:spPr bwMode="auto">
          <a:xfrm flipH="1">
            <a:off x="961580" y="30084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10"/>
          <p:cNvSpPr>
            <a:spLocks noChangeShapeType="1"/>
          </p:cNvSpPr>
          <p:nvPr/>
        </p:nvSpPr>
        <p:spPr bwMode="auto">
          <a:xfrm flipH="1">
            <a:off x="961580" y="260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1"/>
          <p:cNvSpPr>
            <a:spLocks noChangeShapeType="1"/>
          </p:cNvSpPr>
          <p:nvPr/>
        </p:nvSpPr>
        <p:spPr bwMode="auto">
          <a:xfrm flipH="1">
            <a:off x="961580" y="22003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2"/>
          <p:cNvSpPr>
            <a:spLocks noChangeShapeType="1"/>
          </p:cNvSpPr>
          <p:nvPr/>
        </p:nvSpPr>
        <p:spPr bwMode="auto">
          <a:xfrm flipH="1">
            <a:off x="961580" y="1392337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 flipH="1">
            <a:off x="961580" y="9891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574230" y="48134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0</a:t>
            </a:r>
            <a:endParaRPr lang="en-US"/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351980" y="836712"/>
            <a:ext cx="5357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100</a:t>
            </a:r>
            <a:endParaRPr lang="en-US"/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 rot="-5400000">
            <a:off x="-406901" y="2914720"/>
            <a:ext cx="14257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Cfu</a:t>
            </a:r>
            <a:r>
              <a:rPr lang="en-US" sz="2000" b="1" dirty="0" smtClean="0"/>
              <a:t>  release</a:t>
            </a:r>
            <a:endParaRPr lang="en-US" sz="2000" b="1" dirty="0"/>
          </a:p>
        </p:txBody>
      </p:sp>
      <p:sp>
        <p:nvSpPr>
          <p:cNvPr id="8210" name="Line 17"/>
          <p:cNvSpPr>
            <a:spLocks noChangeShapeType="1"/>
          </p:cNvSpPr>
          <p:nvPr/>
        </p:nvSpPr>
        <p:spPr bwMode="auto">
          <a:xfrm>
            <a:off x="2028380" y="1509812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1" name="Line 18"/>
          <p:cNvSpPr>
            <a:spLocks noChangeShapeType="1"/>
          </p:cNvSpPr>
          <p:nvPr/>
        </p:nvSpPr>
        <p:spPr bwMode="auto">
          <a:xfrm>
            <a:off x="2942780" y="1509812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>
            <a:off x="3857180" y="1509812"/>
            <a:ext cx="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>
            <a:off x="4771580" y="1509812"/>
            <a:ext cx="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4" name="Line 21"/>
          <p:cNvSpPr>
            <a:spLocks noChangeShapeType="1"/>
          </p:cNvSpPr>
          <p:nvPr/>
        </p:nvSpPr>
        <p:spPr bwMode="auto">
          <a:xfrm>
            <a:off x="5685980" y="1509812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15" name="Text Box 22"/>
          <p:cNvSpPr txBox="1">
            <a:spLocks noChangeArrowheads="1"/>
          </p:cNvSpPr>
          <p:nvPr/>
        </p:nvSpPr>
        <p:spPr bwMode="auto">
          <a:xfrm>
            <a:off x="3079305" y="5626200"/>
            <a:ext cx="22221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 smtClean="0"/>
              <a:t>Hour of production</a:t>
            </a:r>
            <a:endParaRPr lang="en-US" sz="2000" b="1" dirty="0"/>
          </a:p>
        </p:txBody>
      </p:sp>
      <p:sp>
        <p:nvSpPr>
          <p:cNvPr id="8216" name="Line 23"/>
          <p:cNvSpPr>
            <a:spLocks noChangeShapeType="1"/>
          </p:cNvSpPr>
          <p:nvPr/>
        </p:nvSpPr>
        <p:spPr bwMode="auto">
          <a:xfrm rot="16200000" flipH="1">
            <a:off x="9996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7" name="Line 24"/>
          <p:cNvSpPr>
            <a:spLocks noChangeShapeType="1"/>
          </p:cNvSpPr>
          <p:nvPr/>
        </p:nvSpPr>
        <p:spPr bwMode="auto">
          <a:xfrm rot="16200000" flipH="1">
            <a:off x="19140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8" name="Line 25"/>
          <p:cNvSpPr>
            <a:spLocks noChangeShapeType="1"/>
          </p:cNvSpPr>
          <p:nvPr/>
        </p:nvSpPr>
        <p:spPr bwMode="auto">
          <a:xfrm rot="16200000" flipH="1">
            <a:off x="28284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9" name="Line 26"/>
          <p:cNvSpPr>
            <a:spLocks noChangeShapeType="1"/>
          </p:cNvSpPr>
          <p:nvPr/>
        </p:nvSpPr>
        <p:spPr bwMode="auto">
          <a:xfrm rot="16200000" flipH="1">
            <a:off x="37428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0" name="Line 27"/>
          <p:cNvSpPr>
            <a:spLocks noChangeShapeType="1"/>
          </p:cNvSpPr>
          <p:nvPr/>
        </p:nvSpPr>
        <p:spPr bwMode="auto">
          <a:xfrm rot="16200000" flipH="1">
            <a:off x="46572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1" name="Line 28"/>
          <p:cNvSpPr>
            <a:spLocks noChangeShapeType="1"/>
          </p:cNvSpPr>
          <p:nvPr/>
        </p:nvSpPr>
        <p:spPr bwMode="auto">
          <a:xfrm rot="16200000" flipH="1">
            <a:off x="55716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2" name="Line 29"/>
          <p:cNvSpPr>
            <a:spLocks noChangeShapeType="1"/>
          </p:cNvSpPr>
          <p:nvPr/>
        </p:nvSpPr>
        <p:spPr bwMode="auto">
          <a:xfrm rot="16200000" flipH="1">
            <a:off x="64860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30"/>
          <p:cNvSpPr>
            <a:spLocks noChangeShapeType="1"/>
          </p:cNvSpPr>
          <p:nvPr/>
        </p:nvSpPr>
        <p:spPr bwMode="auto">
          <a:xfrm rot="16200000" flipH="1">
            <a:off x="7400480" y="506581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25" name="Text Box 32"/>
          <p:cNvSpPr txBox="1">
            <a:spLocks noChangeArrowheads="1"/>
          </p:cNvSpPr>
          <p:nvPr/>
        </p:nvSpPr>
        <p:spPr bwMode="auto">
          <a:xfrm>
            <a:off x="4466780" y="3046512"/>
            <a:ext cx="3489596" cy="74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40%  of the contaminated products  are contaminated  surround the third hour of the production</a:t>
            </a:r>
          </a:p>
        </p:txBody>
      </p:sp>
      <p:sp>
        <p:nvSpPr>
          <p:cNvPr id="8227" name="Text Box 34"/>
          <p:cNvSpPr txBox="1">
            <a:spLocks noChangeArrowheads="1"/>
          </p:cNvSpPr>
          <p:nvPr/>
        </p:nvSpPr>
        <p:spPr bwMode="auto">
          <a:xfrm>
            <a:off x="1799780" y="1155800"/>
            <a:ext cx="4171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&lt;5</a:t>
            </a:r>
            <a:endParaRPr lang="en-US"/>
          </a:p>
        </p:txBody>
      </p:sp>
      <p:sp>
        <p:nvSpPr>
          <p:cNvPr id="8228" name="Text Box 35"/>
          <p:cNvSpPr txBox="1">
            <a:spLocks noChangeArrowheads="1"/>
          </p:cNvSpPr>
          <p:nvPr/>
        </p:nvSpPr>
        <p:spPr bwMode="auto">
          <a:xfrm>
            <a:off x="2650680" y="1155800"/>
            <a:ext cx="4171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&lt;5</a:t>
            </a:r>
            <a:endParaRPr lang="en-US"/>
          </a:p>
        </p:txBody>
      </p:sp>
      <p:sp>
        <p:nvSpPr>
          <p:cNvPr id="8229" name="Text Box 36"/>
          <p:cNvSpPr txBox="1">
            <a:spLocks noChangeArrowheads="1"/>
          </p:cNvSpPr>
          <p:nvPr/>
        </p:nvSpPr>
        <p:spPr bwMode="auto">
          <a:xfrm>
            <a:off x="3647630" y="1155800"/>
            <a:ext cx="418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40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230" name="Text Box 37"/>
          <p:cNvSpPr txBox="1">
            <a:spLocks noChangeArrowheads="1"/>
          </p:cNvSpPr>
          <p:nvPr/>
        </p:nvSpPr>
        <p:spPr bwMode="auto">
          <a:xfrm>
            <a:off x="4562030" y="1155800"/>
            <a:ext cx="4187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30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231" name="Text Box 38"/>
          <p:cNvSpPr txBox="1">
            <a:spLocks noChangeArrowheads="1"/>
          </p:cNvSpPr>
          <p:nvPr/>
        </p:nvSpPr>
        <p:spPr bwMode="auto">
          <a:xfrm>
            <a:off x="5400230" y="1155800"/>
            <a:ext cx="5341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&lt;10</a:t>
            </a:r>
            <a:endParaRPr lang="en-US"/>
          </a:p>
        </p:txBody>
      </p:sp>
      <p:sp>
        <p:nvSpPr>
          <p:cNvPr id="8233" name="Text Box 40"/>
          <p:cNvSpPr txBox="1">
            <a:spLocks noChangeArrowheads="1"/>
          </p:cNvSpPr>
          <p:nvPr/>
        </p:nvSpPr>
        <p:spPr bwMode="auto">
          <a:xfrm>
            <a:off x="1875980" y="5180112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8234" name="Text Box 41"/>
          <p:cNvSpPr txBox="1">
            <a:spLocks noChangeArrowheads="1"/>
          </p:cNvSpPr>
          <p:nvPr/>
        </p:nvSpPr>
        <p:spPr bwMode="auto">
          <a:xfrm>
            <a:off x="3704780" y="5180112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8235" name="Line 42"/>
          <p:cNvSpPr>
            <a:spLocks noChangeShapeType="1"/>
          </p:cNvSpPr>
          <p:nvPr/>
        </p:nvSpPr>
        <p:spPr bwMode="auto">
          <a:xfrm flipH="1">
            <a:off x="961580" y="179556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323528" y="260648"/>
          <a:ext cx="7632846" cy="5976670"/>
        </p:xfrm>
        <a:graphic>
          <a:graphicData uri="http://schemas.openxmlformats.org/drawingml/2006/table">
            <a:tbl>
              <a:tblPr/>
              <a:tblGrid>
                <a:gridCol w="1604438"/>
                <a:gridCol w="1604438"/>
                <a:gridCol w="754130"/>
                <a:gridCol w="754130"/>
                <a:gridCol w="506072"/>
                <a:gridCol w="506072"/>
                <a:gridCol w="951783"/>
                <a:gridCol w="951783"/>
              </a:tblGrid>
              <a:tr h="186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Total</a:t>
                      </a:r>
                      <a:r>
                        <a:rPr lang="en-US" sz="1200" b="1" baseline="0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microbial load </a:t>
                      </a: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= 1 000 </a:t>
                      </a:r>
                      <a:r>
                        <a:rPr lang="en-US" sz="1200" b="1" noProof="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ufc</a:t>
                      </a: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de STEC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03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Number</a:t>
                      </a:r>
                      <a:r>
                        <a:rPr lang="en-US" sz="1200" b="1" baseline="0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of units per batch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Mass of individual sampled units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b=0.1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b=0.5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b=infinity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2 400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194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8 000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613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602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599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599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511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314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278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Total</a:t>
                      </a:r>
                      <a:r>
                        <a:rPr lang="en-US" sz="1200" b="1" baseline="0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microbial load </a:t>
                      </a: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= 10 000 UFC de STEC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03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Number</a:t>
                      </a:r>
                      <a:r>
                        <a:rPr lang="en-US" sz="1200" b="1" baseline="0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 of units per batch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Mass of individual sampled units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b=0.1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b=0.5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b=infinity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2 400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9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7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8 000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73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60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31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30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20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25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23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14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12</a:t>
                      </a:r>
                      <a:endParaRPr lang="en-US" sz="1600" b="1" noProof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b="1" noProof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</a:t>
                      </a:r>
                      <a:endParaRPr lang="en-US" sz="1600" b="1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5252" marR="352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363788" y="5748338"/>
            <a:ext cx="1301750" cy="635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63688" y="692696"/>
            <a:ext cx="6443662" cy="5316538"/>
            <a:chOff x="1447" y="705"/>
            <a:chExt cx="4059" cy="3349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47" y="705"/>
              <a:ext cx="4059" cy="1565"/>
              <a:chOff x="1447" y="705"/>
              <a:chExt cx="4059" cy="1565"/>
            </a:xfrm>
          </p:grpSpPr>
          <p:sp>
            <p:nvSpPr>
              <p:cNvPr id="29702" name="Rectangle 6"/>
              <p:cNvSpPr>
                <a:spLocks noChangeArrowheads="1"/>
              </p:cNvSpPr>
              <p:nvPr/>
            </p:nvSpPr>
            <p:spPr bwMode="auto">
              <a:xfrm>
                <a:off x="1489" y="756"/>
                <a:ext cx="42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2859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03" name="Rectangle 7"/>
              <p:cNvSpPr>
                <a:spLocks noChangeArrowheads="1"/>
              </p:cNvSpPr>
              <p:nvPr/>
            </p:nvSpPr>
            <p:spPr bwMode="auto">
              <a:xfrm>
                <a:off x="1902" y="756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04" name="Rectangle 8"/>
              <p:cNvSpPr>
                <a:spLocks noChangeArrowheads="1"/>
              </p:cNvSpPr>
              <p:nvPr/>
            </p:nvSpPr>
            <p:spPr bwMode="auto">
              <a:xfrm>
                <a:off x="1941" y="756"/>
                <a:ext cx="28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dirty="0">
                    <a:solidFill>
                      <a:srgbClr val="0000FF"/>
                    </a:solidFill>
                    <a:latin typeface="Comic Sans MS" pitchFamily="66" charset="0"/>
                  </a:rPr>
                  <a:t>0:1995</a:t>
                </a:r>
                <a:endParaRPr lang="en-US" sz="2000" dirty="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05" name="Rectangle 9"/>
              <p:cNvSpPr>
                <a:spLocks noChangeArrowheads="1"/>
              </p:cNvSpPr>
              <p:nvPr/>
            </p:nvSpPr>
            <p:spPr bwMode="auto">
              <a:xfrm>
                <a:off x="1489" y="851"/>
                <a:ext cx="766" cy="4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06" name="Rectangle 10"/>
              <p:cNvSpPr>
                <a:spLocks noChangeArrowheads="1"/>
              </p:cNvSpPr>
              <p:nvPr/>
            </p:nvSpPr>
            <p:spPr bwMode="auto">
              <a:xfrm>
                <a:off x="2255" y="720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07" name="Rectangle 11"/>
              <p:cNvSpPr>
                <a:spLocks noChangeArrowheads="1"/>
              </p:cNvSpPr>
              <p:nvPr/>
            </p:nvSpPr>
            <p:spPr bwMode="auto">
              <a:xfrm>
                <a:off x="2842" y="756"/>
                <a:ext cx="159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procedures for inspection by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08" name="Rectangle 12"/>
              <p:cNvSpPr>
                <a:spLocks noChangeArrowheads="1"/>
              </p:cNvSpPr>
              <p:nvPr/>
            </p:nvSpPr>
            <p:spPr bwMode="auto">
              <a:xfrm>
                <a:off x="4537" y="756"/>
                <a:ext cx="450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attributes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09" name="Rectangle 13"/>
              <p:cNvSpPr>
                <a:spLocks noChangeArrowheads="1"/>
              </p:cNvSpPr>
              <p:nvPr/>
            </p:nvSpPr>
            <p:spPr bwMode="auto">
              <a:xfrm>
                <a:off x="4987" y="756"/>
                <a:ext cx="74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10" name="Rectangle 14"/>
              <p:cNvSpPr>
                <a:spLocks noChangeArrowheads="1"/>
              </p:cNvSpPr>
              <p:nvPr/>
            </p:nvSpPr>
            <p:spPr bwMode="auto">
              <a:xfrm>
                <a:off x="5065" y="756"/>
                <a:ext cx="33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Part 0: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11" name="Rectangle 15"/>
              <p:cNvSpPr>
                <a:spLocks noChangeArrowheads="1"/>
              </p:cNvSpPr>
              <p:nvPr/>
            </p:nvSpPr>
            <p:spPr bwMode="auto">
              <a:xfrm>
                <a:off x="2842" y="860"/>
                <a:ext cx="234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Introduction to the ISO 2859 attribute sampling system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12" name="Rectangle 16"/>
              <p:cNvSpPr>
                <a:spLocks noChangeArrowheads="1"/>
              </p:cNvSpPr>
              <p:nvPr/>
            </p:nvSpPr>
            <p:spPr bwMode="auto">
              <a:xfrm>
                <a:off x="5266" y="824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13" name="Rectangle 17"/>
              <p:cNvSpPr>
                <a:spLocks noChangeArrowheads="1"/>
              </p:cNvSpPr>
              <p:nvPr/>
            </p:nvSpPr>
            <p:spPr bwMode="auto">
              <a:xfrm>
                <a:off x="1447" y="705"/>
                <a:ext cx="14" cy="5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14" name="Rectangle 18"/>
              <p:cNvSpPr>
                <a:spLocks noChangeArrowheads="1"/>
              </p:cNvSpPr>
              <p:nvPr/>
            </p:nvSpPr>
            <p:spPr bwMode="auto">
              <a:xfrm>
                <a:off x="1447" y="70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15" name="Rectangle 19"/>
              <p:cNvSpPr>
                <a:spLocks noChangeArrowheads="1"/>
              </p:cNvSpPr>
              <p:nvPr/>
            </p:nvSpPr>
            <p:spPr bwMode="auto">
              <a:xfrm>
                <a:off x="1461" y="705"/>
                <a:ext cx="1352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16" name="Rectangle 20"/>
              <p:cNvSpPr>
                <a:spLocks noChangeArrowheads="1"/>
              </p:cNvSpPr>
              <p:nvPr/>
            </p:nvSpPr>
            <p:spPr bwMode="auto">
              <a:xfrm>
                <a:off x="2813" y="70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17" name="Rectangle 21"/>
              <p:cNvSpPr>
                <a:spLocks noChangeArrowheads="1"/>
              </p:cNvSpPr>
              <p:nvPr/>
            </p:nvSpPr>
            <p:spPr bwMode="auto">
              <a:xfrm>
                <a:off x="2827" y="705"/>
                <a:ext cx="266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18" name="Rectangle 22"/>
              <p:cNvSpPr>
                <a:spLocks noChangeArrowheads="1"/>
              </p:cNvSpPr>
              <p:nvPr/>
            </p:nvSpPr>
            <p:spPr bwMode="auto">
              <a:xfrm>
                <a:off x="5492" y="705"/>
                <a:ext cx="14" cy="5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19" name="Rectangle 23"/>
              <p:cNvSpPr>
                <a:spLocks noChangeArrowheads="1"/>
              </p:cNvSpPr>
              <p:nvPr/>
            </p:nvSpPr>
            <p:spPr bwMode="auto">
              <a:xfrm>
                <a:off x="5492" y="70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0" name="Rectangle 24"/>
              <p:cNvSpPr>
                <a:spLocks noChangeArrowheads="1"/>
              </p:cNvSpPr>
              <p:nvPr/>
            </p:nvSpPr>
            <p:spPr bwMode="auto">
              <a:xfrm>
                <a:off x="1469" y="73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1" name="Rectangle 25"/>
              <p:cNvSpPr>
                <a:spLocks noChangeArrowheads="1"/>
              </p:cNvSpPr>
              <p:nvPr/>
            </p:nvSpPr>
            <p:spPr bwMode="auto">
              <a:xfrm>
                <a:off x="1469" y="73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2" name="Rectangle 26"/>
              <p:cNvSpPr>
                <a:spLocks noChangeArrowheads="1"/>
              </p:cNvSpPr>
              <p:nvPr/>
            </p:nvSpPr>
            <p:spPr bwMode="auto">
              <a:xfrm>
                <a:off x="1483" y="735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3" name="Rectangle 27"/>
              <p:cNvSpPr>
                <a:spLocks noChangeArrowheads="1"/>
              </p:cNvSpPr>
              <p:nvPr/>
            </p:nvSpPr>
            <p:spPr bwMode="auto">
              <a:xfrm>
                <a:off x="2792" y="735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4" name="Rectangle 28"/>
              <p:cNvSpPr>
                <a:spLocks noChangeArrowheads="1"/>
              </p:cNvSpPr>
              <p:nvPr/>
            </p:nvSpPr>
            <p:spPr bwMode="auto">
              <a:xfrm>
                <a:off x="2792" y="735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5" name="Rectangle 29"/>
              <p:cNvSpPr>
                <a:spLocks noChangeArrowheads="1"/>
              </p:cNvSpPr>
              <p:nvPr/>
            </p:nvSpPr>
            <p:spPr bwMode="auto">
              <a:xfrm>
                <a:off x="1469" y="97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6" name="Rectangle 30"/>
              <p:cNvSpPr>
                <a:spLocks noChangeArrowheads="1"/>
              </p:cNvSpPr>
              <p:nvPr/>
            </p:nvSpPr>
            <p:spPr bwMode="auto">
              <a:xfrm>
                <a:off x="1469" y="97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7" name="Rectangle 31"/>
              <p:cNvSpPr>
                <a:spLocks noChangeArrowheads="1"/>
              </p:cNvSpPr>
              <p:nvPr/>
            </p:nvSpPr>
            <p:spPr bwMode="auto">
              <a:xfrm>
                <a:off x="1483" y="971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8" name="Rectangle 32"/>
              <p:cNvSpPr>
                <a:spLocks noChangeArrowheads="1"/>
              </p:cNvSpPr>
              <p:nvPr/>
            </p:nvSpPr>
            <p:spPr bwMode="auto">
              <a:xfrm>
                <a:off x="2792" y="97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29" name="Rectangle 33"/>
              <p:cNvSpPr>
                <a:spLocks noChangeArrowheads="1"/>
              </p:cNvSpPr>
              <p:nvPr/>
            </p:nvSpPr>
            <p:spPr bwMode="auto">
              <a:xfrm>
                <a:off x="2792" y="97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0" name="Rectangle 34"/>
              <p:cNvSpPr>
                <a:spLocks noChangeArrowheads="1"/>
              </p:cNvSpPr>
              <p:nvPr/>
            </p:nvSpPr>
            <p:spPr bwMode="auto">
              <a:xfrm>
                <a:off x="1469" y="749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1" name="Rectangle 35"/>
              <p:cNvSpPr>
                <a:spLocks noChangeArrowheads="1"/>
              </p:cNvSpPr>
              <p:nvPr/>
            </p:nvSpPr>
            <p:spPr bwMode="auto">
              <a:xfrm>
                <a:off x="2792" y="749"/>
                <a:ext cx="13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2" name="Rectangle 36"/>
              <p:cNvSpPr>
                <a:spLocks noChangeArrowheads="1"/>
              </p:cNvSpPr>
              <p:nvPr/>
            </p:nvSpPr>
            <p:spPr bwMode="auto">
              <a:xfrm>
                <a:off x="1447" y="756"/>
                <a:ext cx="14" cy="2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3" name="Rectangle 37"/>
              <p:cNvSpPr>
                <a:spLocks noChangeArrowheads="1"/>
              </p:cNvSpPr>
              <p:nvPr/>
            </p:nvSpPr>
            <p:spPr bwMode="auto">
              <a:xfrm>
                <a:off x="2821" y="73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4" name="Rectangle 38"/>
              <p:cNvSpPr>
                <a:spLocks noChangeArrowheads="1"/>
              </p:cNvSpPr>
              <p:nvPr/>
            </p:nvSpPr>
            <p:spPr bwMode="auto">
              <a:xfrm>
                <a:off x="2821" y="73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5" name="Rectangle 39"/>
              <p:cNvSpPr>
                <a:spLocks noChangeArrowheads="1"/>
              </p:cNvSpPr>
              <p:nvPr/>
            </p:nvSpPr>
            <p:spPr bwMode="auto">
              <a:xfrm>
                <a:off x="2835" y="735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6" name="Rectangle 40"/>
              <p:cNvSpPr>
                <a:spLocks noChangeArrowheads="1"/>
              </p:cNvSpPr>
              <p:nvPr/>
            </p:nvSpPr>
            <p:spPr bwMode="auto">
              <a:xfrm>
                <a:off x="5470" y="73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7" name="Rectangle 41"/>
              <p:cNvSpPr>
                <a:spLocks noChangeArrowheads="1"/>
              </p:cNvSpPr>
              <p:nvPr/>
            </p:nvSpPr>
            <p:spPr bwMode="auto">
              <a:xfrm>
                <a:off x="5470" y="73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8" name="Rectangle 42"/>
              <p:cNvSpPr>
                <a:spLocks noChangeArrowheads="1"/>
              </p:cNvSpPr>
              <p:nvPr/>
            </p:nvSpPr>
            <p:spPr bwMode="auto">
              <a:xfrm>
                <a:off x="2821" y="97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39" name="Rectangle 43"/>
              <p:cNvSpPr>
                <a:spLocks noChangeArrowheads="1"/>
              </p:cNvSpPr>
              <p:nvPr/>
            </p:nvSpPr>
            <p:spPr bwMode="auto">
              <a:xfrm>
                <a:off x="2821" y="97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0" name="Rectangle 44"/>
              <p:cNvSpPr>
                <a:spLocks noChangeArrowheads="1"/>
              </p:cNvSpPr>
              <p:nvPr/>
            </p:nvSpPr>
            <p:spPr bwMode="auto">
              <a:xfrm>
                <a:off x="2835" y="971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1" name="Rectangle 45"/>
              <p:cNvSpPr>
                <a:spLocks noChangeArrowheads="1"/>
              </p:cNvSpPr>
              <p:nvPr/>
            </p:nvSpPr>
            <p:spPr bwMode="auto">
              <a:xfrm>
                <a:off x="5470" y="97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2" name="Rectangle 46"/>
              <p:cNvSpPr>
                <a:spLocks noChangeArrowheads="1"/>
              </p:cNvSpPr>
              <p:nvPr/>
            </p:nvSpPr>
            <p:spPr bwMode="auto">
              <a:xfrm>
                <a:off x="5470" y="97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3" name="Rectangle 47"/>
              <p:cNvSpPr>
                <a:spLocks noChangeArrowheads="1"/>
              </p:cNvSpPr>
              <p:nvPr/>
            </p:nvSpPr>
            <p:spPr bwMode="auto">
              <a:xfrm>
                <a:off x="2821" y="749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4" name="Rectangle 48"/>
              <p:cNvSpPr>
                <a:spLocks noChangeArrowheads="1"/>
              </p:cNvSpPr>
              <p:nvPr/>
            </p:nvSpPr>
            <p:spPr bwMode="auto">
              <a:xfrm>
                <a:off x="5470" y="749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5" name="Rectangle 49"/>
              <p:cNvSpPr>
                <a:spLocks noChangeArrowheads="1"/>
              </p:cNvSpPr>
              <p:nvPr/>
            </p:nvSpPr>
            <p:spPr bwMode="auto">
              <a:xfrm>
                <a:off x="5492" y="756"/>
                <a:ext cx="14" cy="2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46" name="Rectangle 50"/>
              <p:cNvSpPr>
                <a:spLocks noChangeArrowheads="1"/>
              </p:cNvSpPr>
              <p:nvPr/>
            </p:nvSpPr>
            <p:spPr bwMode="auto">
              <a:xfrm>
                <a:off x="1489" y="1022"/>
                <a:ext cx="42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2859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47" name="Rectangle 51"/>
              <p:cNvSpPr>
                <a:spLocks noChangeArrowheads="1"/>
              </p:cNvSpPr>
              <p:nvPr/>
            </p:nvSpPr>
            <p:spPr bwMode="auto">
              <a:xfrm>
                <a:off x="1902" y="1022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48" name="Rectangle 52"/>
              <p:cNvSpPr>
                <a:spLocks noChangeArrowheads="1"/>
              </p:cNvSpPr>
              <p:nvPr/>
            </p:nvSpPr>
            <p:spPr bwMode="auto">
              <a:xfrm>
                <a:off x="1941" y="1022"/>
                <a:ext cx="268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1:1999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49" name="Rectangle 53"/>
              <p:cNvSpPr>
                <a:spLocks noChangeArrowheads="1"/>
              </p:cNvSpPr>
              <p:nvPr/>
            </p:nvSpPr>
            <p:spPr bwMode="auto">
              <a:xfrm>
                <a:off x="1489" y="1117"/>
                <a:ext cx="766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50" name="Rectangle 54"/>
              <p:cNvSpPr>
                <a:spLocks noChangeArrowheads="1"/>
              </p:cNvSpPr>
              <p:nvPr/>
            </p:nvSpPr>
            <p:spPr bwMode="auto">
              <a:xfrm>
                <a:off x="2255" y="986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1" name="Rectangle 55"/>
              <p:cNvSpPr>
                <a:spLocks noChangeArrowheads="1"/>
              </p:cNvSpPr>
              <p:nvPr/>
            </p:nvSpPr>
            <p:spPr bwMode="auto">
              <a:xfrm>
                <a:off x="2842" y="1022"/>
                <a:ext cx="1789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procedures for inspection by attri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2" name="Rectangle 56"/>
              <p:cNvSpPr>
                <a:spLocks noChangeArrowheads="1"/>
              </p:cNvSpPr>
              <p:nvPr/>
            </p:nvSpPr>
            <p:spPr bwMode="auto">
              <a:xfrm>
                <a:off x="4718" y="1022"/>
                <a:ext cx="25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butes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3" name="Rectangle 57"/>
              <p:cNvSpPr>
                <a:spLocks noChangeArrowheads="1"/>
              </p:cNvSpPr>
              <p:nvPr/>
            </p:nvSpPr>
            <p:spPr bwMode="auto">
              <a:xfrm>
                <a:off x="4987" y="1022"/>
                <a:ext cx="74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4" name="Rectangle 58"/>
              <p:cNvSpPr>
                <a:spLocks noChangeArrowheads="1"/>
              </p:cNvSpPr>
              <p:nvPr/>
            </p:nvSpPr>
            <p:spPr bwMode="auto">
              <a:xfrm>
                <a:off x="5065" y="1022"/>
                <a:ext cx="318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Part 1: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5" name="Rectangle 59"/>
              <p:cNvSpPr>
                <a:spLocks noChangeArrowheads="1"/>
              </p:cNvSpPr>
              <p:nvPr/>
            </p:nvSpPr>
            <p:spPr bwMode="auto">
              <a:xfrm>
                <a:off x="2842" y="1126"/>
                <a:ext cx="222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schemes indexed by acceptance quality limit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6" name="Rectangle 60"/>
              <p:cNvSpPr>
                <a:spLocks noChangeArrowheads="1"/>
              </p:cNvSpPr>
              <p:nvPr/>
            </p:nvSpPr>
            <p:spPr bwMode="auto">
              <a:xfrm>
                <a:off x="2842" y="1231"/>
                <a:ext cx="549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(AQL) for lot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7" name="Rectangle 61"/>
              <p:cNvSpPr>
                <a:spLocks noChangeArrowheads="1"/>
              </p:cNvSpPr>
              <p:nvPr/>
            </p:nvSpPr>
            <p:spPr bwMode="auto">
              <a:xfrm>
                <a:off x="3385" y="1231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8" name="Rectangle 62"/>
              <p:cNvSpPr>
                <a:spLocks noChangeArrowheads="1"/>
              </p:cNvSpPr>
              <p:nvPr/>
            </p:nvSpPr>
            <p:spPr bwMode="auto">
              <a:xfrm>
                <a:off x="3424" y="1231"/>
                <a:ext cx="98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by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59" name="Rectangle 63"/>
              <p:cNvSpPr>
                <a:spLocks noChangeArrowheads="1"/>
              </p:cNvSpPr>
              <p:nvPr/>
            </p:nvSpPr>
            <p:spPr bwMode="auto">
              <a:xfrm>
                <a:off x="3529" y="1231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60" name="Rectangle 64"/>
              <p:cNvSpPr>
                <a:spLocks noChangeArrowheads="1"/>
              </p:cNvSpPr>
              <p:nvPr/>
            </p:nvSpPr>
            <p:spPr bwMode="auto">
              <a:xfrm>
                <a:off x="3568" y="1231"/>
                <a:ext cx="549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lot inspection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61" name="Rectangle 65"/>
              <p:cNvSpPr>
                <a:spLocks noChangeArrowheads="1"/>
              </p:cNvSpPr>
              <p:nvPr/>
            </p:nvSpPr>
            <p:spPr bwMode="auto">
              <a:xfrm>
                <a:off x="4145" y="1195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62" name="Rectangle 66"/>
              <p:cNvSpPr>
                <a:spLocks noChangeArrowheads="1"/>
              </p:cNvSpPr>
              <p:nvPr/>
            </p:nvSpPr>
            <p:spPr bwMode="auto">
              <a:xfrm>
                <a:off x="1447" y="993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3" name="Rectangle 67"/>
              <p:cNvSpPr>
                <a:spLocks noChangeArrowheads="1"/>
              </p:cNvSpPr>
              <p:nvPr/>
            </p:nvSpPr>
            <p:spPr bwMode="auto">
              <a:xfrm>
                <a:off x="5492" y="993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4" name="Rectangle 68"/>
              <p:cNvSpPr>
                <a:spLocks noChangeArrowheads="1"/>
              </p:cNvSpPr>
              <p:nvPr/>
            </p:nvSpPr>
            <p:spPr bwMode="auto">
              <a:xfrm>
                <a:off x="1469" y="100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5" name="Rectangle 69"/>
              <p:cNvSpPr>
                <a:spLocks noChangeArrowheads="1"/>
              </p:cNvSpPr>
              <p:nvPr/>
            </p:nvSpPr>
            <p:spPr bwMode="auto">
              <a:xfrm>
                <a:off x="1469" y="100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6" name="Rectangle 70"/>
              <p:cNvSpPr>
                <a:spLocks noChangeArrowheads="1"/>
              </p:cNvSpPr>
              <p:nvPr/>
            </p:nvSpPr>
            <p:spPr bwMode="auto">
              <a:xfrm>
                <a:off x="1483" y="1001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7" name="Rectangle 71"/>
              <p:cNvSpPr>
                <a:spLocks noChangeArrowheads="1"/>
              </p:cNvSpPr>
              <p:nvPr/>
            </p:nvSpPr>
            <p:spPr bwMode="auto">
              <a:xfrm>
                <a:off x="2792" y="100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8" name="Rectangle 72"/>
              <p:cNvSpPr>
                <a:spLocks noChangeArrowheads="1"/>
              </p:cNvSpPr>
              <p:nvPr/>
            </p:nvSpPr>
            <p:spPr bwMode="auto">
              <a:xfrm>
                <a:off x="2792" y="100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69" name="Rectangle 73"/>
              <p:cNvSpPr>
                <a:spLocks noChangeArrowheads="1"/>
              </p:cNvSpPr>
              <p:nvPr/>
            </p:nvSpPr>
            <p:spPr bwMode="auto">
              <a:xfrm>
                <a:off x="1469" y="134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0" name="Rectangle 74"/>
              <p:cNvSpPr>
                <a:spLocks noChangeArrowheads="1"/>
              </p:cNvSpPr>
              <p:nvPr/>
            </p:nvSpPr>
            <p:spPr bwMode="auto">
              <a:xfrm>
                <a:off x="1469" y="134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1" name="Rectangle 75"/>
              <p:cNvSpPr>
                <a:spLocks noChangeArrowheads="1"/>
              </p:cNvSpPr>
              <p:nvPr/>
            </p:nvSpPr>
            <p:spPr bwMode="auto">
              <a:xfrm>
                <a:off x="1483" y="1342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2" name="Rectangle 76"/>
              <p:cNvSpPr>
                <a:spLocks noChangeArrowheads="1"/>
              </p:cNvSpPr>
              <p:nvPr/>
            </p:nvSpPr>
            <p:spPr bwMode="auto">
              <a:xfrm>
                <a:off x="2792" y="1342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3" name="Rectangle 77"/>
              <p:cNvSpPr>
                <a:spLocks noChangeArrowheads="1"/>
              </p:cNvSpPr>
              <p:nvPr/>
            </p:nvSpPr>
            <p:spPr bwMode="auto">
              <a:xfrm>
                <a:off x="2792" y="1342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4" name="Rectangle 78"/>
              <p:cNvSpPr>
                <a:spLocks noChangeArrowheads="1"/>
              </p:cNvSpPr>
              <p:nvPr/>
            </p:nvSpPr>
            <p:spPr bwMode="auto">
              <a:xfrm>
                <a:off x="1469" y="1015"/>
                <a:ext cx="14" cy="32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5" name="Rectangle 79"/>
              <p:cNvSpPr>
                <a:spLocks noChangeArrowheads="1"/>
              </p:cNvSpPr>
              <p:nvPr/>
            </p:nvSpPr>
            <p:spPr bwMode="auto">
              <a:xfrm>
                <a:off x="2792" y="1015"/>
                <a:ext cx="13" cy="32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6" name="Rectangle 80"/>
              <p:cNvSpPr>
                <a:spLocks noChangeArrowheads="1"/>
              </p:cNvSpPr>
              <p:nvPr/>
            </p:nvSpPr>
            <p:spPr bwMode="auto">
              <a:xfrm>
                <a:off x="1447" y="1022"/>
                <a:ext cx="14" cy="34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7" name="Rectangle 81"/>
              <p:cNvSpPr>
                <a:spLocks noChangeArrowheads="1"/>
              </p:cNvSpPr>
              <p:nvPr/>
            </p:nvSpPr>
            <p:spPr bwMode="auto">
              <a:xfrm>
                <a:off x="2821" y="100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8" name="Rectangle 82"/>
              <p:cNvSpPr>
                <a:spLocks noChangeArrowheads="1"/>
              </p:cNvSpPr>
              <p:nvPr/>
            </p:nvSpPr>
            <p:spPr bwMode="auto">
              <a:xfrm>
                <a:off x="2821" y="100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79" name="Rectangle 83"/>
              <p:cNvSpPr>
                <a:spLocks noChangeArrowheads="1"/>
              </p:cNvSpPr>
              <p:nvPr/>
            </p:nvSpPr>
            <p:spPr bwMode="auto">
              <a:xfrm>
                <a:off x="2835" y="1001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0" name="Rectangle 84"/>
              <p:cNvSpPr>
                <a:spLocks noChangeArrowheads="1"/>
              </p:cNvSpPr>
              <p:nvPr/>
            </p:nvSpPr>
            <p:spPr bwMode="auto">
              <a:xfrm>
                <a:off x="5470" y="100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1" name="Rectangle 85"/>
              <p:cNvSpPr>
                <a:spLocks noChangeArrowheads="1"/>
              </p:cNvSpPr>
              <p:nvPr/>
            </p:nvSpPr>
            <p:spPr bwMode="auto">
              <a:xfrm>
                <a:off x="5470" y="100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2" name="Rectangle 86"/>
              <p:cNvSpPr>
                <a:spLocks noChangeArrowheads="1"/>
              </p:cNvSpPr>
              <p:nvPr/>
            </p:nvSpPr>
            <p:spPr bwMode="auto">
              <a:xfrm>
                <a:off x="2821" y="134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3" name="Rectangle 87"/>
              <p:cNvSpPr>
                <a:spLocks noChangeArrowheads="1"/>
              </p:cNvSpPr>
              <p:nvPr/>
            </p:nvSpPr>
            <p:spPr bwMode="auto">
              <a:xfrm>
                <a:off x="2821" y="134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4" name="Rectangle 88"/>
              <p:cNvSpPr>
                <a:spLocks noChangeArrowheads="1"/>
              </p:cNvSpPr>
              <p:nvPr/>
            </p:nvSpPr>
            <p:spPr bwMode="auto">
              <a:xfrm>
                <a:off x="2835" y="1342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5" name="Rectangle 89"/>
              <p:cNvSpPr>
                <a:spLocks noChangeArrowheads="1"/>
              </p:cNvSpPr>
              <p:nvPr/>
            </p:nvSpPr>
            <p:spPr bwMode="auto">
              <a:xfrm>
                <a:off x="5470" y="134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6" name="Rectangle 90"/>
              <p:cNvSpPr>
                <a:spLocks noChangeArrowheads="1"/>
              </p:cNvSpPr>
              <p:nvPr/>
            </p:nvSpPr>
            <p:spPr bwMode="auto">
              <a:xfrm>
                <a:off x="5470" y="134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7" name="Rectangle 91"/>
              <p:cNvSpPr>
                <a:spLocks noChangeArrowheads="1"/>
              </p:cNvSpPr>
              <p:nvPr/>
            </p:nvSpPr>
            <p:spPr bwMode="auto">
              <a:xfrm>
                <a:off x="2821" y="1015"/>
                <a:ext cx="14" cy="32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8" name="Rectangle 92"/>
              <p:cNvSpPr>
                <a:spLocks noChangeArrowheads="1"/>
              </p:cNvSpPr>
              <p:nvPr/>
            </p:nvSpPr>
            <p:spPr bwMode="auto">
              <a:xfrm>
                <a:off x="5470" y="1015"/>
                <a:ext cx="14" cy="32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89" name="Rectangle 93"/>
              <p:cNvSpPr>
                <a:spLocks noChangeArrowheads="1"/>
              </p:cNvSpPr>
              <p:nvPr/>
            </p:nvSpPr>
            <p:spPr bwMode="auto">
              <a:xfrm>
                <a:off x="5492" y="1022"/>
                <a:ext cx="14" cy="34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90" name="Rectangle 94"/>
              <p:cNvSpPr>
                <a:spLocks noChangeArrowheads="1"/>
              </p:cNvSpPr>
              <p:nvPr/>
            </p:nvSpPr>
            <p:spPr bwMode="auto">
              <a:xfrm>
                <a:off x="1489" y="1393"/>
                <a:ext cx="42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2859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91" name="Rectangle 95"/>
              <p:cNvSpPr>
                <a:spLocks noChangeArrowheads="1"/>
              </p:cNvSpPr>
              <p:nvPr/>
            </p:nvSpPr>
            <p:spPr bwMode="auto">
              <a:xfrm>
                <a:off x="1902" y="1393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92" name="Rectangle 96"/>
              <p:cNvSpPr>
                <a:spLocks noChangeArrowheads="1"/>
              </p:cNvSpPr>
              <p:nvPr/>
            </p:nvSpPr>
            <p:spPr bwMode="auto">
              <a:xfrm>
                <a:off x="1941" y="1393"/>
                <a:ext cx="748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1:1999/Cor 1:2001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93" name="Rectangle 97"/>
              <p:cNvSpPr>
                <a:spLocks noChangeArrowheads="1"/>
              </p:cNvSpPr>
              <p:nvPr/>
            </p:nvSpPr>
            <p:spPr bwMode="auto">
              <a:xfrm>
                <a:off x="1489" y="1488"/>
                <a:ext cx="1296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94" name="Rectangle 98"/>
              <p:cNvSpPr>
                <a:spLocks noChangeArrowheads="1"/>
              </p:cNvSpPr>
              <p:nvPr/>
            </p:nvSpPr>
            <p:spPr bwMode="auto">
              <a:xfrm>
                <a:off x="2785" y="1393"/>
                <a:ext cx="2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95" name="Rectangle 99"/>
              <p:cNvSpPr>
                <a:spLocks noChangeArrowheads="1"/>
              </p:cNvSpPr>
              <p:nvPr/>
            </p:nvSpPr>
            <p:spPr bwMode="auto">
              <a:xfrm>
                <a:off x="1489" y="1499"/>
                <a:ext cx="42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2859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96" name="Rectangle 100"/>
              <p:cNvSpPr>
                <a:spLocks noChangeArrowheads="1"/>
              </p:cNvSpPr>
              <p:nvPr/>
            </p:nvSpPr>
            <p:spPr bwMode="auto">
              <a:xfrm>
                <a:off x="1902" y="1499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97" name="Rectangle 101"/>
              <p:cNvSpPr>
                <a:spLocks noChangeArrowheads="1"/>
              </p:cNvSpPr>
              <p:nvPr/>
            </p:nvSpPr>
            <p:spPr bwMode="auto">
              <a:xfrm>
                <a:off x="1941" y="1499"/>
                <a:ext cx="28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2:1985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798" name="Rectangle 102"/>
              <p:cNvSpPr>
                <a:spLocks noChangeArrowheads="1"/>
              </p:cNvSpPr>
              <p:nvPr/>
            </p:nvSpPr>
            <p:spPr bwMode="auto">
              <a:xfrm>
                <a:off x="1489" y="1594"/>
                <a:ext cx="766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799" name="Rectangle 103"/>
              <p:cNvSpPr>
                <a:spLocks noChangeArrowheads="1"/>
              </p:cNvSpPr>
              <p:nvPr/>
            </p:nvSpPr>
            <p:spPr bwMode="auto">
              <a:xfrm>
                <a:off x="2255" y="1463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0" name="Rectangle 104"/>
              <p:cNvSpPr>
                <a:spLocks noChangeArrowheads="1"/>
              </p:cNvSpPr>
              <p:nvPr/>
            </p:nvSpPr>
            <p:spPr bwMode="auto">
              <a:xfrm>
                <a:off x="2842" y="1393"/>
                <a:ext cx="204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procedures for inspection by attributes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1" name="Rectangle 105"/>
              <p:cNvSpPr>
                <a:spLocks noChangeArrowheads="1"/>
              </p:cNvSpPr>
              <p:nvPr/>
            </p:nvSpPr>
            <p:spPr bwMode="auto">
              <a:xfrm>
                <a:off x="4987" y="1393"/>
                <a:ext cx="74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2" name="Rectangle 106"/>
              <p:cNvSpPr>
                <a:spLocks noChangeArrowheads="1"/>
              </p:cNvSpPr>
              <p:nvPr/>
            </p:nvSpPr>
            <p:spPr bwMode="auto">
              <a:xfrm>
                <a:off x="5065" y="1393"/>
                <a:ext cx="33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Part 2: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3" name="Rectangle 107"/>
              <p:cNvSpPr>
                <a:spLocks noChangeArrowheads="1"/>
              </p:cNvSpPr>
              <p:nvPr/>
            </p:nvSpPr>
            <p:spPr bwMode="auto">
              <a:xfrm>
                <a:off x="2842" y="1499"/>
                <a:ext cx="244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plans indexed by limiting quality (LQ) for isolated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4" name="Rectangle 108"/>
              <p:cNvSpPr>
                <a:spLocks noChangeArrowheads="1"/>
              </p:cNvSpPr>
              <p:nvPr/>
            </p:nvSpPr>
            <p:spPr bwMode="auto">
              <a:xfrm>
                <a:off x="2842" y="1603"/>
                <a:ext cx="16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lot i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5" name="Rectangle 109"/>
              <p:cNvSpPr>
                <a:spLocks noChangeArrowheads="1"/>
              </p:cNvSpPr>
              <p:nvPr/>
            </p:nvSpPr>
            <p:spPr bwMode="auto">
              <a:xfrm>
                <a:off x="3007" y="1603"/>
                <a:ext cx="38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nspection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6" name="Rectangle 110"/>
              <p:cNvSpPr>
                <a:spLocks noChangeArrowheads="1"/>
              </p:cNvSpPr>
              <p:nvPr/>
            </p:nvSpPr>
            <p:spPr bwMode="auto">
              <a:xfrm>
                <a:off x="3420" y="1567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07" name="Rectangle 111"/>
              <p:cNvSpPr>
                <a:spLocks noChangeArrowheads="1"/>
              </p:cNvSpPr>
              <p:nvPr/>
            </p:nvSpPr>
            <p:spPr bwMode="auto">
              <a:xfrm>
                <a:off x="1447" y="1364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08" name="Rectangle 112"/>
              <p:cNvSpPr>
                <a:spLocks noChangeArrowheads="1"/>
              </p:cNvSpPr>
              <p:nvPr/>
            </p:nvSpPr>
            <p:spPr bwMode="auto">
              <a:xfrm>
                <a:off x="5492" y="1364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09" name="Rectangle 113"/>
              <p:cNvSpPr>
                <a:spLocks noChangeArrowheads="1"/>
              </p:cNvSpPr>
              <p:nvPr/>
            </p:nvSpPr>
            <p:spPr bwMode="auto">
              <a:xfrm>
                <a:off x="1469" y="137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0" name="Rectangle 114"/>
              <p:cNvSpPr>
                <a:spLocks noChangeArrowheads="1"/>
              </p:cNvSpPr>
              <p:nvPr/>
            </p:nvSpPr>
            <p:spPr bwMode="auto">
              <a:xfrm>
                <a:off x="1469" y="137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1" name="Rectangle 115"/>
              <p:cNvSpPr>
                <a:spLocks noChangeArrowheads="1"/>
              </p:cNvSpPr>
              <p:nvPr/>
            </p:nvSpPr>
            <p:spPr bwMode="auto">
              <a:xfrm>
                <a:off x="1483" y="1372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2" name="Rectangle 116"/>
              <p:cNvSpPr>
                <a:spLocks noChangeArrowheads="1"/>
              </p:cNvSpPr>
              <p:nvPr/>
            </p:nvSpPr>
            <p:spPr bwMode="auto">
              <a:xfrm>
                <a:off x="2792" y="1372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3" name="Rectangle 117"/>
              <p:cNvSpPr>
                <a:spLocks noChangeArrowheads="1"/>
              </p:cNvSpPr>
              <p:nvPr/>
            </p:nvSpPr>
            <p:spPr bwMode="auto">
              <a:xfrm>
                <a:off x="2792" y="1372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4" name="Rectangle 118"/>
              <p:cNvSpPr>
                <a:spLocks noChangeArrowheads="1"/>
              </p:cNvSpPr>
              <p:nvPr/>
            </p:nvSpPr>
            <p:spPr bwMode="auto">
              <a:xfrm>
                <a:off x="1469" y="1715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5" name="Rectangle 119"/>
              <p:cNvSpPr>
                <a:spLocks noChangeArrowheads="1"/>
              </p:cNvSpPr>
              <p:nvPr/>
            </p:nvSpPr>
            <p:spPr bwMode="auto">
              <a:xfrm>
                <a:off x="1469" y="1715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6" name="Rectangle 120"/>
              <p:cNvSpPr>
                <a:spLocks noChangeArrowheads="1"/>
              </p:cNvSpPr>
              <p:nvPr/>
            </p:nvSpPr>
            <p:spPr bwMode="auto">
              <a:xfrm>
                <a:off x="1483" y="1715"/>
                <a:ext cx="1309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7" name="Rectangle 121"/>
              <p:cNvSpPr>
                <a:spLocks noChangeArrowheads="1"/>
              </p:cNvSpPr>
              <p:nvPr/>
            </p:nvSpPr>
            <p:spPr bwMode="auto">
              <a:xfrm>
                <a:off x="2792" y="1715"/>
                <a:ext cx="13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8" name="Rectangle 122"/>
              <p:cNvSpPr>
                <a:spLocks noChangeArrowheads="1"/>
              </p:cNvSpPr>
              <p:nvPr/>
            </p:nvSpPr>
            <p:spPr bwMode="auto">
              <a:xfrm>
                <a:off x="2792" y="1715"/>
                <a:ext cx="13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19" name="Rectangle 123"/>
              <p:cNvSpPr>
                <a:spLocks noChangeArrowheads="1"/>
              </p:cNvSpPr>
              <p:nvPr/>
            </p:nvSpPr>
            <p:spPr bwMode="auto">
              <a:xfrm>
                <a:off x="1469" y="1386"/>
                <a:ext cx="14" cy="3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0" name="Rectangle 124"/>
              <p:cNvSpPr>
                <a:spLocks noChangeArrowheads="1"/>
              </p:cNvSpPr>
              <p:nvPr/>
            </p:nvSpPr>
            <p:spPr bwMode="auto">
              <a:xfrm>
                <a:off x="2792" y="1386"/>
                <a:ext cx="13" cy="3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1" name="Rectangle 125"/>
              <p:cNvSpPr>
                <a:spLocks noChangeArrowheads="1"/>
              </p:cNvSpPr>
              <p:nvPr/>
            </p:nvSpPr>
            <p:spPr bwMode="auto">
              <a:xfrm>
                <a:off x="1447" y="1393"/>
                <a:ext cx="14" cy="3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2" name="Rectangle 126"/>
              <p:cNvSpPr>
                <a:spLocks noChangeArrowheads="1"/>
              </p:cNvSpPr>
              <p:nvPr/>
            </p:nvSpPr>
            <p:spPr bwMode="auto">
              <a:xfrm>
                <a:off x="2821" y="137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3" name="Rectangle 127"/>
              <p:cNvSpPr>
                <a:spLocks noChangeArrowheads="1"/>
              </p:cNvSpPr>
              <p:nvPr/>
            </p:nvSpPr>
            <p:spPr bwMode="auto">
              <a:xfrm>
                <a:off x="2821" y="137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4" name="Rectangle 128"/>
              <p:cNvSpPr>
                <a:spLocks noChangeArrowheads="1"/>
              </p:cNvSpPr>
              <p:nvPr/>
            </p:nvSpPr>
            <p:spPr bwMode="auto">
              <a:xfrm>
                <a:off x="2835" y="1372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5" name="Rectangle 129"/>
              <p:cNvSpPr>
                <a:spLocks noChangeArrowheads="1"/>
              </p:cNvSpPr>
              <p:nvPr/>
            </p:nvSpPr>
            <p:spPr bwMode="auto">
              <a:xfrm>
                <a:off x="5470" y="137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6" name="Rectangle 130"/>
              <p:cNvSpPr>
                <a:spLocks noChangeArrowheads="1"/>
              </p:cNvSpPr>
              <p:nvPr/>
            </p:nvSpPr>
            <p:spPr bwMode="auto">
              <a:xfrm>
                <a:off x="5470" y="1372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7" name="Rectangle 131"/>
              <p:cNvSpPr>
                <a:spLocks noChangeArrowheads="1"/>
              </p:cNvSpPr>
              <p:nvPr/>
            </p:nvSpPr>
            <p:spPr bwMode="auto">
              <a:xfrm>
                <a:off x="2821" y="1715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8" name="Rectangle 132"/>
              <p:cNvSpPr>
                <a:spLocks noChangeArrowheads="1"/>
              </p:cNvSpPr>
              <p:nvPr/>
            </p:nvSpPr>
            <p:spPr bwMode="auto">
              <a:xfrm>
                <a:off x="2821" y="1715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29" name="Rectangle 133"/>
              <p:cNvSpPr>
                <a:spLocks noChangeArrowheads="1"/>
              </p:cNvSpPr>
              <p:nvPr/>
            </p:nvSpPr>
            <p:spPr bwMode="auto">
              <a:xfrm>
                <a:off x="2835" y="1715"/>
                <a:ext cx="2635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0" name="Rectangle 134"/>
              <p:cNvSpPr>
                <a:spLocks noChangeArrowheads="1"/>
              </p:cNvSpPr>
              <p:nvPr/>
            </p:nvSpPr>
            <p:spPr bwMode="auto">
              <a:xfrm>
                <a:off x="5470" y="1715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1" name="Rectangle 135"/>
              <p:cNvSpPr>
                <a:spLocks noChangeArrowheads="1"/>
              </p:cNvSpPr>
              <p:nvPr/>
            </p:nvSpPr>
            <p:spPr bwMode="auto">
              <a:xfrm>
                <a:off x="5470" y="1715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2" name="Rectangle 136"/>
              <p:cNvSpPr>
                <a:spLocks noChangeArrowheads="1"/>
              </p:cNvSpPr>
              <p:nvPr/>
            </p:nvSpPr>
            <p:spPr bwMode="auto">
              <a:xfrm>
                <a:off x="2821" y="1386"/>
                <a:ext cx="14" cy="3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3" name="Rectangle 137"/>
              <p:cNvSpPr>
                <a:spLocks noChangeArrowheads="1"/>
              </p:cNvSpPr>
              <p:nvPr/>
            </p:nvSpPr>
            <p:spPr bwMode="auto">
              <a:xfrm>
                <a:off x="5470" y="1386"/>
                <a:ext cx="14" cy="3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4" name="Rectangle 138"/>
              <p:cNvSpPr>
                <a:spLocks noChangeArrowheads="1"/>
              </p:cNvSpPr>
              <p:nvPr/>
            </p:nvSpPr>
            <p:spPr bwMode="auto">
              <a:xfrm>
                <a:off x="5492" y="1393"/>
                <a:ext cx="14" cy="34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5" name="Rectangle 139"/>
              <p:cNvSpPr>
                <a:spLocks noChangeArrowheads="1"/>
              </p:cNvSpPr>
              <p:nvPr/>
            </p:nvSpPr>
            <p:spPr bwMode="auto">
              <a:xfrm>
                <a:off x="1489" y="1765"/>
                <a:ext cx="42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2859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36" name="Rectangle 140"/>
              <p:cNvSpPr>
                <a:spLocks noChangeArrowheads="1"/>
              </p:cNvSpPr>
              <p:nvPr/>
            </p:nvSpPr>
            <p:spPr bwMode="auto">
              <a:xfrm>
                <a:off x="1902" y="1765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37" name="Rectangle 141"/>
              <p:cNvSpPr>
                <a:spLocks noChangeArrowheads="1"/>
              </p:cNvSpPr>
              <p:nvPr/>
            </p:nvSpPr>
            <p:spPr bwMode="auto">
              <a:xfrm>
                <a:off x="1941" y="1765"/>
                <a:ext cx="268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3:1991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38" name="Rectangle 142"/>
              <p:cNvSpPr>
                <a:spLocks noChangeArrowheads="1"/>
              </p:cNvSpPr>
              <p:nvPr/>
            </p:nvSpPr>
            <p:spPr bwMode="auto">
              <a:xfrm>
                <a:off x="1489" y="1860"/>
                <a:ext cx="766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39" name="Rectangle 143"/>
              <p:cNvSpPr>
                <a:spLocks noChangeArrowheads="1"/>
              </p:cNvSpPr>
              <p:nvPr/>
            </p:nvSpPr>
            <p:spPr bwMode="auto">
              <a:xfrm>
                <a:off x="2255" y="1729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0" name="Rectangle 144"/>
              <p:cNvSpPr>
                <a:spLocks noChangeArrowheads="1"/>
              </p:cNvSpPr>
              <p:nvPr/>
            </p:nvSpPr>
            <p:spPr bwMode="auto">
              <a:xfrm>
                <a:off x="2842" y="1765"/>
                <a:ext cx="204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procedures for inspection by attributes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1" name="Rectangle 145"/>
              <p:cNvSpPr>
                <a:spLocks noChangeArrowheads="1"/>
              </p:cNvSpPr>
              <p:nvPr/>
            </p:nvSpPr>
            <p:spPr bwMode="auto">
              <a:xfrm>
                <a:off x="4987" y="1765"/>
                <a:ext cx="74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2" name="Rectangle 146"/>
              <p:cNvSpPr>
                <a:spLocks noChangeArrowheads="1"/>
              </p:cNvSpPr>
              <p:nvPr/>
            </p:nvSpPr>
            <p:spPr bwMode="auto">
              <a:xfrm>
                <a:off x="5065" y="1765"/>
                <a:ext cx="33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Part 3: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3" name="Rectangle 147"/>
              <p:cNvSpPr>
                <a:spLocks noChangeArrowheads="1"/>
              </p:cNvSpPr>
              <p:nvPr/>
            </p:nvSpPr>
            <p:spPr bwMode="auto">
              <a:xfrm>
                <a:off x="2842" y="1870"/>
                <a:ext cx="18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Skip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4" name="Rectangle 148"/>
              <p:cNvSpPr>
                <a:spLocks noChangeArrowheads="1"/>
              </p:cNvSpPr>
              <p:nvPr/>
            </p:nvSpPr>
            <p:spPr bwMode="auto">
              <a:xfrm>
                <a:off x="3029" y="1870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5" name="Rectangle 149"/>
              <p:cNvSpPr>
                <a:spLocks noChangeArrowheads="1"/>
              </p:cNvSpPr>
              <p:nvPr/>
            </p:nvSpPr>
            <p:spPr bwMode="auto">
              <a:xfrm>
                <a:off x="3068" y="1870"/>
                <a:ext cx="96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lot sampling procedures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6" name="Rectangle 150"/>
              <p:cNvSpPr>
                <a:spLocks noChangeArrowheads="1"/>
              </p:cNvSpPr>
              <p:nvPr/>
            </p:nvSpPr>
            <p:spPr bwMode="auto">
              <a:xfrm>
                <a:off x="4109" y="1834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47" name="Rectangle 151"/>
              <p:cNvSpPr>
                <a:spLocks noChangeArrowheads="1"/>
              </p:cNvSpPr>
              <p:nvPr/>
            </p:nvSpPr>
            <p:spPr bwMode="auto">
              <a:xfrm>
                <a:off x="1447" y="1736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48" name="Rectangle 152"/>
              <p:cNvSpPr>
                <a:spLocks noChangeArrowheads="1"/>
              </p:cNvSpPr>
              <p:nvPr/>
            </p:nvSpPr>
            <p:spPr bwMode="auto">
              <a:xfrm>
                <a:off x="5492" y="1736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49" name="Rectangle 153"/>
              <p:cNvSpPr>
                <a:spLocks noChangeArrowheads="1"/>
              </p:cNvSpPr>
              <p:nvPr/>
            </p:nvSpPr>
            <p:spPr bwMode="auto">
              <a:xfrm>
                <a:off x="1469" y="1744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0" name="Rectangle 154"/>
              <p:cNvSpPr>
                <a:spLocks noChangeArrowheads="1"/>
              </p:cNvSpPr>
              <p:nvPr/>
            </p:nvSpPr>
            <p:spPr bwMode="auto">
              <a:xfrm>
                <a:off x="1469" y="1744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1" name="Rectangle 155"/>
              <p:cNvSpPr>
                <a:spLocks noChangeArrowheads="1"/>
              </p:cNvSpPr>
              <p:nvPr/>
            </p:nvSpPr>
            <p:spPr bwMode="auto">
              <a:xfrm>
                <a:off x="1483" y="1744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2" name="Rectangle 156"/>
              <p:cNvSpPr>
                <a:spLocks noChangeArrowheads="1"/>
              </p:cNvSpPr>
              <p:nvPr/>
            </p:nvSpPr>
            <p:spPr bwMode="auto">
              <a:xfrm>
                <a:off x="2792" y="1744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3" name="Rectangle 157"/>
              <p:cNvSpPr>
                <a:spLocks noChangeArrowheads="1"/>
              </p:cNvSpPr>
              <p:nvPr/>
            </p:nvSpPr>
            <p:spPr bwMode="auto">
              <a:xfrm>
                <a:off x="2792" y="1744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4" name="Rectangle 158"/>
              <p:cNvSpPr>
                <a:spLocks noChangeArrowheads="1"/>
              </p:cNvSpPr>
              <p:nvPr/>
            </p:nvSpPr>
            <p:spPr bwMode="auto">
              <a:xfrm>
                <a:off x="1469" y="198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5" name="Rectangle 159"/>
              <p:cNvSpPr>
                <a:spLocks noChangeArrowheads="1"/>
              </p:cNvSpPr>
              <p:nvPr/>
            </p:nvSpPr>
            <p:spPr bwMode="auto">
              <a:xfrm>
                <a:off x="1469" y="198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6" name="Rectangle 160"/>
              <p:cNvSpPr>
                <a:spLocks noChangeArrowheads="1"/>
              </p:cNvSpPr>
              <p:nvPr/>
            </p:nvSpPr>
            <p:spPr bwMode="auto">
              <a:xfrm>
                <a:off x="1483" y="1981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7" name="Rectangle 161"/>
              <p:cNvSpPr>
                <a:spLocks noChangeArrowheads="1"/>
              </p:cNvSpPr>
              <p:nvPr/>
            </p:nvSpPr>
            <p:spPr bwMode="auto">
              <a:xfrm>
                <a:off x="2792" y="198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8" name="Rectangle 162"/>
              <p:cNvSpPr>
                <a:spLocks noChangeArrowheads="1"/>
              </p:cNvSpPr>
              <p:nvPr/>
            </p:nvSpPr>
            <p:spPr bwMode="auto">
              <a:xfrm>
                <a:off x="2792" y="198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59" name="Rectangle 163"/>
              <p:cNvSpPr>
                <a:spLocks noChangeArrowheads="1"/>
              </p:cNvSpPr>
              <p:nvPr/>
            </p:nvSpPr>
            <p:spPr bwMode="auto">
              <a:xfrm>
                <a:off x="1469" y="1758"/>
                <a:ext cx="14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0" name="Rectangle 164"/>
              <p:cNvSpPr>
                <a:spLocks noChangeArrowheads="1"/>
              </p:cNvSpPr>
              <p:nvPr/>
            </p:nvSpPr>
            <p:spPr bwMode="auto">
              <a:xfrm>
                <a:off x="2792" y="1758"/>
                <a:ext cx="13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1" name="Rectangle 165"/>
              <p:cNvSpPr>
                <a:spLocks noChangeArrowheads="1"/>
              </p:cNvSpPr>
              <p:nvPr/>
            </p:nvSpPr>
            <p:spPr bwMode="auto">
              <a:xfrm>
                <a:off x="1447" y="1765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2" name="Rectangle 166"/>
              <p:cNvSpPr>
                <a:spLocks noChangeArrowheads="1"/>
              </p:cNvSpPr>
              <p:nvPr/>
            </p:nvSpPr>
            <p:spPr bwMode="auto">
              <a:xfrm>
                <a:off x="2821" y="1744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3" name="Rectangle 167"/>
              <p:cNvSpPr>
                <a:spLocks noChangeArrowheads="1"/>
              </p:cNvSpPr>
              <p:nvPr/>
            </p:nvSpPr>
            <p:spPr bwMode="auto">
              <a:xfrm>
                <a:off x="2821" y="1744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4" name="Rectangle 168"/>
              <p:cNvSpPr>
                <a:spLocks noChangeArrowheads="1"/>
              </p:cNvSpPr>
              <p:nvPr/>
            </p:nvSpPr>
            <p:spPr bwMode="auto">
              <a:xfrm>
                <a:off x="2835" y="1744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5" name="Rectangle 169"/>
              <p:cNvSpPr>
                <a:spLocks noChangeArrowheads="1"/>
              </p:cNvSpPr>
              <p:nvPr/>
            </p:nvSpPr>
            <p:spPr bwMode="auto">
              <a:xfrm>
                <a:off x="5470" y="1744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6" name="Rectangle 170"/>
              <p:cNvSpPr>
                <a:spLocks noChangeArrowheads="1"/>
              </p:cNvSpPr>
              <p:nvPr/>
            </p:nvSpPr>
            <p:spPr bwMode="auto">
              <a:xfrm>
                <a:off x="5470" y="1744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7" name="Rectangle 171"/>
              <p:cNvSpPr>
                <a:spLocks noChangeArrowheads="1"/>
              </p:cNvSpPr>
              <p:nvPr/>
            </p:nvSpPr>
            <p:spPr bwMode="auto">
              <a:xfrm>
                <a:off x="2821" y="198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8" name="Rectangle 172"/>
              <p:cNvSpPr>
                <a:spLocks noChangeArrowheads="1"/>
              </p:cNvSpPr>
              <p:nvPr/>
            </p:nvSpPr>
            <p:spPr bwMode="auto">
              <a:xfrm>
                <a:off x="2821" y="198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69" name="Rectangle 173"/>
              <p:cNvSpPr>
                <a:spLocks noChangeArrowheads="1"/>
              </p:cNvSpPr>
              <p:nvPr/>
            </p:nvSpPr>
            <p:spPr bwMode="auto">
              <a:xfrm>
                <a:off x="2835" y="1981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0" name="Rectangle 174"/>
              <p:cNvSpPr>
                <a:spLocks noChangeArrowheads="1"/>
              </p:cNvSpPr>
              <p:nvPr/>
            </p:nvSpPr>
            <p:spPr bwMode="auto">
              <a:xfrm>
                <a:off x="5470" y="198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1" name="Rectangle 175"/>
              <p:cNvSpPr>
                <a:spLocks noChangeArrowheads="1"/>
              </p:cNvSpPr>
              <p:nvPr/>
            </p:nvSpPr>
            <p:spPr bwMode="auto">
              <a:xfrm>
                <a:off x="5470" y="198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2" name="Rectangle 176"/>
              <p:cNvSpPr>
                <a:spLocks noChangeArrowheads="1"/>
              </p:cNvSpPr>
              <p:nvPr/>
            </p:nvSpPr>
            <p:spPr bwMode="auto">
              <a:xfrm>
                <a:off x="2821" y="1758"/>
                <a:ext cx="14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3" name="Rectangle 177"/>
              <p:cNvSpPr>
                <a:spLocks noChangeArrowheads="1"/>
              </p:cNvSpPr>
              <p:nvPr/>
            </p:nvSpPr>
            <p:spPr bwMode="auto">
              <a:xfrm>
                <a:off x="5470" y="1758"/>
                <a:ext cx="14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4" name="Rectangle 178"/>
              <p:cNvSpPr>
                <a:spLocks noChangeArrowheads="1"/>
              </p:cNvSpPr>
              <p:nvPr/>
            </p:nvSpPr>
            <p:spPr bwMode="auto">
              <a:xfrm>
                <a:off x="5492" y="1765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5" name="Rectangle 179"/>
              <p:cNvSpPr>
                <a:spLocks noChangeArrowheads="1"/>
              </p:cNvSpPr>
              <p:nvPr/>
            </p:nvSpPr>
            <p:spPr bwMode="auto">
              <a:xfrm>
                <a:off x="1489" y="2031"/>
                <a:ext cx="42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2859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76" name="Rectangle 180"/>
              <p:cNvSpPr>
                <a:spLocks noChangeArrowheads="1"/>
              </p:cNvSpPr>
              <p:nvPr/>
            </p:nvSpPr>
            <p:spPr bwMode="auto">
              <a:xfrm>
                <a:off x="1902" y="2031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77" name="Rectangle 181"/>
              <p:cNvSpPr>
                <a:spLocks noChangeArrowheads="1"/>
              </p:cNvSpPr>
              <p:nvPr/>
            </p:nvSpPr>
            <p:spPr bwMode="auto">
              <a:xfrm>
                <a:off x="1941" y="2031"/>
                <a:ext cx="29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4:2002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78" name="Rectangle 182"/>
              <p:cNvSpPr>
                <a:spLocks noChangeArrowheads="1"/>
              </p:cNvSpPr>
              <p:nvPr/>
            </p:nvSpPr>
            <p:spPr bwMode="auto">
              <a:xfrm>
                <a:off x="1489" y="2127"/>
                <a:ext cx="766" cy="4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79" name="Rectangle 183"/>
              <p:cNvSpPr>
                <a:spLocks noChangeArrowheads="1"/>
              </p:cNvSpPr>
              <p:nvPr/>
            </p:nvSpPr>
            <p:spPr bwMode="auto">
              <a:xfrm>
                <a:off x="2255" y="1996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80" name="Rectangle 184"/>
              <p:cNvSpPr>
                <a:spLocks noChangeArrowheads="1"/>
              </p:cNvSpPr>
              <p:nvPr/>
            </p:nvSpPr>
            <p:spPr bwMode="auto">
              <a:xfrm>
                <a:off x="2842" y="2031"/>
                <a:ext cx="204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procedures for inspection by attributes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81" name="Rectangle 185"/>
              <p:cNvSpPr>
                <a:spLocks noChangeArrowheads="1"/>
              </p:cNvSpPr>
              <p:nvPr/>
            </p:nvSpPr>
            <p:spPr bwMode="auto">
              <a:xfrm>
                <a:off x="4987" y="2031"/>
                <a:ext cx="74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82" name="Rectangle 186"/>
              <p:cNvSpPr>
                <a:spLocks noChangeArrowheads="1"/>
              </p:cNvSpPr>
              <p:nvPr/>
            </p:nvSpPr>
            <p:spPr bwMode="auto">
              <a:xfrm>
                <a:off x="5065" y="2031"/>
                <a:ext cx="33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Part 4: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83" name="Rectangle 187"/>
              <p:cNvSpPr>
                <a:spLocks noChangeArrowheads="1"/>
              </p:cNvSpPr>
              <p:nvPr/>
            </p:nvSpPr>
            <p:spPr bwMode="auto">
              <a:xfrm>
                <a:off x="2842" y="2136"/>
                <a:ext cx="216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Procedures for assessment of declared quality levels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84" name="Rectangle 188"/>
              <p:cNvSpPr>
                <a:spLocks noChangeArrowheads="1"/>
              </p:cNvSpPr>
              <p:nvPr/>
            </p:nvSpPr>
            <p:spPr bwMode="auto">
              <a:xfrm>
                <a:off x="5115" y="2100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885" name="Rectangle 189"/>
              <p:cNvSpPr>
                <a:spLocks noChangeArrowheads="1"/>
              </p:cNvSpPr>
              <p:nvPr/>
            </p:nvSpPr>
            <p:spPr bwMode="auto">
              <a:xfrm>
                <a:off x="1447" y="2003"/>
                <a:ext cx="14" cy="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86" name="Rectangle 190"/>
              <p:cNvSpPr>
                <a:spLocks noChangeArrowheads="1"/>
              </p:cNvSpPr>
              <p:nvPr/>
            </p:nvSpPr>
            <p:spPr bwMode="auto">
              <a:xfrm>
                <a:off x="5492" y="2003"/>
                <a:ext cx="14" cy="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87" name="Rectangle 191"/>
              <p:cNvSpPr>
                <a:spLocks noChangeArrowheads="1"/>
              </p:cNvSpPr>
              <p:nvPr/>
            </p:nvSpPr>
            <p:spPr bwMode="auto">
              <a:xfrm>
                <a:off x="1469" y="20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88" name="Rectangle 192"/>
              <p:cNvSpPr>
                <a:spLocks noChangeArrowheads="1"/>
              </p:cNvSpPr>
              <p:nvPr/>
            </p:nvSpPr>
            <p:spPr bwMode="auto">
              <a:xfrm>
                <a:off x="1469" y="20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89" name="Rectangle 193"/>
              <p:cNvSpPr>
                <a:spLocks noChangeArrowheads="1"/>
              </p:cNvSpPr>
              <p:nvPr/>
            </p:nvSpPr>
            <p:spPr bwMode="auto">
              <a:xfrm>
                <a:off x="1483" y="2011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0" name="Rectangle 194"/>
              <p:cNvSpPr>
                <a:spLocks noChangeArrowheads="1"/>
              </p:cNvSpPr>
              <p:nvPr/>
            </p:nvSpPr>
            <p:spPr bwMode="auto">
              <a:xfrm>
                <a:off x="2792" y="201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1" name="Rectangle 195"/>
              <p:cNvSpPr>
                <a:spLocks noChangeArrowheads="1"/>
              </p:cNvSpPr>
              <p:nvPr/>
            </p:nvSpPr>
            <p:spPr bwMode="auto">
              <a:xfrm>
                <a:off x="2792" y="201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2" name="Rectangle 196"/>
              <p:cNvSpPr>
                <a:spLocks noChangeArrowheads="1"/>
              </p:cNvSpPr>
              <p:nvPr/>
            </p:nvSpPr>
            <p:spPr bwMode="auto">
              <a:xfrm>
                <a:off x="1469" y="2249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3" name="Rectangle 197"/>
              <p:cNvSpPr>
                <a:spLocks noChangeArrowheads="1"/>
              </p:cNvSpPr>
              <p:nvPr/>
            </p:nvSpPr>
            <p:spPr bwMode="auto">
              <a:xfrm>
                <a:off x="1469" y="2249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4" name="Rectangle 198"/>
              <p:cNvSpPr>
                <a:spLocks noChangeArrowheads="1"/>
              </p:cNvSpPr>
              <p:nvPr/>
            </p:nvSpPr>
            <p:spPr bwMode="auto">
              <a:xfrm>
                <a:off x="1483" y="2249"/>
                <a:ext cx="1309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5" name="Rectangle 199"/>
              <p:cNvSpPr>
                <a:spLocks noChangeArrowheads="1"/>
              </p:cNvSpPr>
              <p:nvPr/>
            </p:nvSpPr>
            <p:spPr bwMode="auto">
              <a:xfrm>
                <a:off x="2792" y="2249"/>
                <a:ext cx="13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6" name="Rectangle 200"/>
              <p:cNvSpPr>
                <a:spLocks noChangeArrowheads="1"/>
              </p:cNvSpPr>
              <p:nvPr/>
            </p:nvSpPr>
            <p:spPr bwMode="auto">
              <a:xfrm>
                <a:off x="2792" y="2249"/>
                <a:ext cx="13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7" name="Rectangle 201"/>
              <p:cNvSpPr>
                <a:spLocks noChangeArrowheads="1"/>
              </p:cNvSpPr>
              <p:nvPr/>
            </p:nvSpPr>
            <p:spPr bwMode="auto">
              <a:xfrm>
                <a:off x="1469" y="2025"/>
                <a:ext cx="14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8" name="Rectangle 202"/>
              <p:cNvSpPr>
                <a:spLocks noChangeArrowheads="1"/>
              </p:cNvSpPr>
              <p:nvPr/>
            </p:nvSpPr>
            <p:spPr bwMode="auto">
              <a:xfrm>
                <a:off x="2792" y="2025"/>
                <a:ext cx="13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899" name="Rectangle 203"/>
              <p:cNvSpPr>
                <a:spLocks noChangeArrowheads="1"/>
              </p:cNvSpPr>
              <p:nvPr/>
            </p:nvSpPr>
            <p:spPr bwMode="auto">
              <a:xfrm>
                <a:off x="1447" y="2031"/>
                <a:ext cx="14" cy="2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0" name="Rectangle 204"/>
              <p:cNvSpPr>
                <a:spLocks noChangeArrowheads="1"/>
              </p:cNvSpPr>
              <p:nvPr/>
            </p:nvSpPr>
            <p:spPr bwMode="auto">
              <a:xfrm>
                <a:off x="2821" y="20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1" name="Rectangle 205"/>
              <p:cNvSpPr>
                <a:spLocks noChangeArrowheads="1"/>
              </p:cNvSpPr>
              <p:nvPr/>
            </p:nvSpPr>
            <p:spPr bwMode="auto">
              <a:xfrm>
                <a:off x="2821" y="20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grpSp>
          <p:nvGrpSpPr>
            <p:cNvPr id="4" name="Group 206"/>
            <p:cNvGrpSpPr>
              <a:grpSpLocks/>
            </p:cNvGrpSpPr>
            <p:nvPr/>
          </p:nvGrpSpPr>
          <p:grpSpPr bwMode="auto">
            <a:xfrm>
              <a:off x="1447" y="2011"/>
              <a:ext cx="4059" cy="1727"/>
              <a:chOff x="1447" y="2011"/>
              <a:chExt cx="4059" cy="1727"/>
            </a:xfrm>
          </p:grpSpPr>
          <p:sp>
            <p:nvSpPr>
              <p:cNvPr id="29903" name="Rectangle 207"/>
              <p:cNvSpPr>
                <a:spLocks noChangeArrowheads="1"/>
              </p:cNvSpPr>
              <p:nvPr/>
            </p:nvSpPr>
            <p:spPr bwMode="auto">
              <a:xfrm>
                <a:off x="2835" y="2011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4" name="Rectangle 208"/>
              <p:cNvSpPr>
                <a:spLocks noChangeArrowheads="1"/>
              </p:cNvSpPr>
              <p:nvPr/>
            </p:nvSpPr>
            <p:spPr bwMode="auto">
              <a:xfrm>
                <a:off x="5470" y="20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5" name="Rectangle 209"/>
              <p:cNvSpPr>
                <a:spLocks noChangeArrowheads="1"/>
              </p:cNvSpPr>
              <p:nvPr/>
            </p:nvSpPr>
            <p:spPr bwMode="auto">
              <a:xfrm>
                <a:off x="5470" y="20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6" name="Rectangle 210"/>
              <p:cNvSpPr>
                <a:spLocks noChangeArrowheads="1"/>
              </p:cNvSpPr>
              <p:nvPr/>
            </p:nvSpPr>
            <p:spPr bwMode="auto">
              <a:xfrm>
                <a:off x="2821" y="2249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7" name="Rectangle 211"/>
              <p:cNvSpPr>
                <a:spLocks noChangeArrowheads="1"/>
              </p:cNvSpPr>
              <p:nvPr/>
            </p:nvSpPr>
            <p:spPr bwMode="auto">
              <a:xfrm>
                <a:off x="2821" y="2249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8" name="Rectangle 212"/>
              <p:cNvSpPr>
                <a:spLocks noChangeArrowheads="1"/>
              </p:cNvSpPr>
              <p:nvPr/>
            </p:nvSpPr>
            <p:spPr bwMode="auto">
              <a:xfrm>
                <a:off x="2835" y="2249"/>
                <a:ext cx="2635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09" name="Rectangle 213"/>
              <p:cNvSpPr>
                <a:spLocks noChangeArrowheads="1"/>
              </p:cNvSpPr>
              <p:nvPr/>
            </p:nvSpPr>
            <p:spPr bwMode="auto">
              <a:xfrm>
                <a:off x="5470" y="2249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10" name="Rectangle 214"/>
              <p:cNvSpPr>
                <a:spLocks noChangeArrowheads="1"/>
              </p:cNvSpPr>
              <p:nvPr/>
            </p:nvSpPr>
            <p:spPr bwMode="auto">
              <a:xfrm>
                <a:off x="5470" y="2249"/>
                <a:ext cx="14" cy="1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11" name="Rectangle 215"/>
              <p:cNvSpPr>
                <a:spLocks noChangeArrowheads="1"/>
              </p:cNvSpPr>
              <p:nvPr/>
            </p:nvSpPr>
            <p:spPr bwMode="auto">
              <a:xfrm>
                <a:off x="2821" y="2025"/>
                <a:ext cx="14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12" name="Rectangle 216"/>
              <p:cNvSpPr>
                <a:spLocks noChangeArrowheads="1"/>
              </p:cNvSpPr>
              <p:nvPr/>
            </p:nvSpPr>
            <p:spPr bwMode="auto">
              <a:xfrm>
                <a:off x="5470" y="2025"/>
                <a:ext cx="14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13" name="Rectangle 217"/>
              <p:cNvSpPr>
                <a:spLocks noChangeArrowheads="1"/>
              </p:cNvSpPr>
              <p:nvPr/>
            </p:nvSpPr>
            <p:spPr bwMode="auto">
              <a:xfrm>
                <a:off x="5492" y="2031"/>
                <a:ext cx="14" cy="2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14" name="Rectangle 218"/>
              <p:cNvSpPr>
                <a:spLocks noChangeArrowheads="1"/>
              </p:cNvSpPr>
              <p:nvPr/>
            </p:nvSpPr>
            <p:spPr bwMode="auto">
              <a:xfrm>
                <a:off x="1489" y="2299"/>
                <a:ext cx="63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3951:1989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15" name="Rectangle 219"/>
              <p:cNvSpPr>
                <a:spLocks noChangeArrowheads="1"/>
              </p:cNvSpPr>
              <p:nvPr/>
            </p:nvSpPr>
            <p:spPr bwMode="auto">
              <a:xfrm>
                <a:off x="1489" y="2394"/>
                <a:ext cx="672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16" name="Rectangle 220"/>
              <p:cNvSpPr>
                <a:spLocks noChangeArrowheads="1"/>
              </p:cNvSpPr>
              <p:nvPr/>
            </p:nvSpPr>
            <p:spPr bwMode="auto">
              <a:xfrm>
                <a:off x="2161" y="2263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17" name="Rectangle 221"/>
              <p:cNvSpPr>
                <a:spLocks noChangeArrowheads="1"/>
              </p:cNvSpPr>
              <p:nvPr/>
            </p:nvSpPr>
            <p:spPr bwMode="auto">
              <a:xfrm>
                <a:off x="2842" y="2299"/>
                <a:ext cx="2450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Sampling procedures and charts for inspection by variables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18" name="Rectangle 222"/>
              <p:cNvSpPr>
                <a:spLocks noChangeArrowheads="1"/>
              </p:cNvSpPr>
              <p:nvPr/>
            </p:nvSpPr>
            <p:spPr bwMode="auto">
              <a:xfrm>
                <a:off x="2842" y="2404"/>
                <a:ext cx="109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for percent nonconforming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19" name="Rectangle 223"/>
              <p:cNvSpPr>
                <a:spLocks noChangeArrowheads="1"/>
              </p:cNvSpPr>
              <p:nvPr/>
            </p:nvSpPr>
            <p:spPr bwMode="auto">
              <a:xfrm>
                <a:off x="3996" y="2368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20" name="Rectangle 224"/>
              <p:cNvSpPr>
                <a:spLocks noChangeArrowheads="1"/>
              </p:cNvSpPr>
              <p:nvPr/>
            </p:nvSpPr>
            <p:spPr bwMode="auto">
              <a:xfrm>
                <a:off x="1447" y="2270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1" name="Rectangle 225"/>
              <p:cNvSpPr>
                <a:spLocks noChangeArrowheads="1"/>
              </p:cNvSpPr>
              <p:nvPr/>
            </p:nvSpPr>
            <p:spPr bwMode="auto">
              <a:xfrm>
                <a:off x="5492" y="2270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2" name="Rectangle 226"/>
              <p:cNvSpPr>
                <a:spLocks noChangeArrowheads="1"/>
              </p:cNvSpPr>
              <p:nvPr/>
            </p:nvSpPr>
            <p:spPr bwMode="auto">
              <a:xfrm>
                <a:off x="1469" y="2278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3" name="Rectangle 227"/>
              <p:cNvSpPr>
                <a:spLocks noChangeArrowheads="1"/>
              </p:cNvSpPr>
              <p:nvPr/>
            </p:nvSpPr>
            <p:spPr bwMode="auto">
              <a:xfrm>
                <a:off x="1469" y="2278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4" name="Rectangle 228"/>
              <p:cNvSpPr>
                <a:spLocks noChangeArrowheads="1"/>
              </p:cNvSpPr>
              <p:nvPr/>
            </p:nvSpPr>
            <p:spPr bwMode="auto">
              <a:xfrm>
                <a:off x="1483" y="2278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5" name="Rectangle 229"/>
              <p:cNvSpPr>
                <a:spLocks noChangeArrowheads="1"/>
              </p:cNvSpPr>
              <p:nvPr/>
            </p:nvSpPr>
            <p:spPr bwMode="auto">
              <a:xfrm>
                <a:off x="2792" y="2278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6" name="Rectangle 230"/>
              <p:cNvSpPr>
                <a:spLocks noChangeArrowheads="1"/>
              </p:cNvSpPr>
              <p:nvPr/>
            </p:nvSpPr>
            <p:spPr bwMode="auto">
              <a:xfrm>
                <a:off x="2792" y="2278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7" name="Rectangle 231"/>
              <p:cNvSpPr>
                <a:spLocks noChangeArrowheads="1"/>
              </p:cNvSpPr>
              <p:nvPr/>
            </p:nvSpPr>
            <p:spPr bwMode="auto">
              <a:xfrm>
                <a:off x="1469" y="251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8" name="Rectangle 232"/>
              <p:cNvSpPr>
                <a:spLocks noChangeArrowheads="1"/>
              </p:cNvSpPr>
              <p:nvPr/>
            </p:nvSpPr>
            <p:spPr bwMode="auto">
              <a:xfrm>
                <a:off x="1469" y="251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29" name="Rectangle 233"/>
              <p:cNvSpPr>
                <a:spLocks noChangeArrowheads="1"/>
              </p:cNvSpPr>
              <p:nvPr/>
            </p:nvSpPr>
            <p:spPr bwMode="auto">
              <a:xfrm>
                <a:off x="1483" y="2515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0" name="Rectangle 234"/>
              <p:cNvSpPr>
                <a:spLocks noChangeArrowheads="1"/>
              </p:cNvSpPr>
              <p:nvPr/>
            </p:nvSpPr>
            <p:spPr bwMode="auto">
              <a:xfrm>
                <a:off x="2792" y="2515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1" name="Rectangle 235"/>
              <p:cNvSpPr>
                <a:spLocks noChangeArrowheads="1"/>
              </p:cNvSpPr>
              <p:nvPr/>
            </p:nvSpPr>
            <p:spPr bwMode="auto">
              <a:xfrm>
                <a:off x="2792" y="2515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2" name="Rectangle 236"/>
              <p:cNvSpPr>
                <a:spLocks noChangeArrowheads="1"/>
              </p:cNvSpPr>
              <p:nvPr/>
            </p:nvSpPr>
            <p:spPr bwMode="auto">
              <a:xfrm>
                <a:off x="1469" y="2292"/>
                <a:ext cx="14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3" name="Rectangle 237"/>
              <p:cNvSpPr>
                <a:spLocks noChangeArrowheads="1"/>
              </p:cNvSpPr>
              <p:nvPr/>
            </p:nvSpPr>
            <p:spPr bwMode="auto">
              <a:xfrm>
                <a:off x="2792" y="2292"/>
                <a:ext cx="13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4" name="Rectangle 238"/>
              <p:cNvSpPr>
                <a:spLocks noChangeArrowheads="1"/>
              </p:cNvSpPr>
              <p:nvPr/>
            </p:nvSpPr>
            <p:spPr bwMode="auto">
              <a:xfrm>
                <a:off x="1447" y="2299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5" name="Rectangle 239"/>
              <p:cNvSpPr>
                <a:spLocks noChangeArrowheads="1"/>
              </p:cNvSpPr>
              <p:nvPr/>
            </p:nvSpPr>
            <p:spPr bwMode="auto">
              <a:xfrm>
                <a:off x="2821" y="2278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6" name="Rectangle 240"/>
              <p:cNvSpPr>
                <a:spLocks noChangeArrowheads="1"/>
              </p:cNvSpPr>
              <p:nvPr/>
            </p:nvSpPr>
            <p:spPr bwMode="auto">
              <a:xfrm>
                <a:off x="2821" y="2278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7" name="Rectangle 241"/>
              <p:cNvSpPr>
                <a:spLocks noChangeArrowheads="1"/>
              </p:cNvSpPr>
              <p:nvPr/>
            </p:nvSpPr>
            <p:spPr bwMode="auto">
              <a:xfrm>
                <a:off x="2835" y="2278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8" name="Rectangle 242"/>
              <p:cNvSpPr>
                <a:spLocks noChangeArrowheads="1"/>
              </p:cNvSpPr>
              <p:nvPr/>
            </p:nvSpPr>
            <p:spPr bwMode="auto">
              <a:xfrm>
                <a:off x="5470" y="2278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39" name="Rectangle 243"/>
              <p:cNvSpPr>
                <a:spLocks noChangeArrowheads="1"/>
              </p:cNvSpPr>
              <p:nvPr/>
            </p:nvSpPr>
            <p:spPr bwMode="auto">
              <a:xfrm>
                <a:off x="5470" y="2278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0" name="Rectangle 244"/>
              <p:cNvSpPr>
                <a:spLocks noChangeArrowheads="1"/>
              </p:cNvSpPr>
              <p:nvPr/>
            </p:nvSpPr>
            <p:spPr bwMode="auto">
              <a:xfrm>
                <a:off x="2821" y="251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1" name="Rectangle 245"/>
              <p:cNvSpPr>
                <a:spLocks noChangeArrowheads="1"/>
              </p:cNvSpPr>
              <p:nvPr/>
            </p:nvSpPr>
            <p:spPr bwMode="auto">
              <a:xfrm>
                <a:off x="2821" y="251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2" name="Rectangle 246"/>
              <p:cNvSpPr>
                <a:spLocks noChangeArrowheads="1"/>
              </p:cNvSpPr>
              <p:nvPr/>
            </p:nvSpPr>
            <p:spPr bwMode="auto">
              <a:xfrm>
                <a:off x="2835" y="2515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3" name="Rectangle 247"/>
              <p:cNvSpPr>
                <a:spLocks noChangeArrowheads="1"/>
              </p:cNvSpPr>
              <p:nvPr/>
            </p:nvSpPr>
            <p:spPr bwMode="auto">
              <a:xfrm>
                <a:off x="5470" y="251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4" name="Rectangle 248"/>
              <p:cNvSpPr>
                <a:spLocks noChangeArrowheads="1"/>
              </p:cNvSpPr>
              <p:nvPr/>
            </p:nvSpPr>
            <p:spPr bwMode="auto">
              <a:xfrm>
                <a:off x="5470" y="251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5" name="Rectangle 249"/>
              <p:cNvSpPr>
                <a:spLocks noChangeArrowheads="1"/>
              </p:cNvSpPr>
              <p:nvPr/>
            </p:nvSpPr>
            <p:spPr bwMode="auto">
              <a:xfrm>
                <a:off x="2821" y="2292"/>
                <a:ext cx="14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6" name="Rectangle 250"/>
              <p:cNvSpPr>
                <a:spLocks noChangeArrowheads="1"/>
              </p:cNvSpPr>
              <p:nvPr/>
            </p:nvSpPr>
            <p:spPr bwMode="auto">
              <a:xfrm>
                <a:off x="5470" y="2292"/>
                <a:ext cx="14" cy="22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7" name="Rectangle 251"/>
              <p:cNvSpPr>
                <a:spLocks noChangeArrowheads="1"/>
              </p:cNvSpPr>
              <p:nvPr/>
            </p:nvSpPr>
            <p:spPr bwMode="auto">
              <a:xfrm>
                <a:off x="5492" y="2299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48" name="Rectangle 252"/>
              <p:cNvSpPr>
                <a:spLocks noChangeArrowheads="1"/>
              </p:cNvSpPr>
              <p:nvPr/>
            </p:nvSpPr>
            <p:spPr bwMode="auto">
              <a:xfrm>
                <a:off x="1489" y="2566"/>
                <a:ext cx="63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8422:1991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49" name="Rectangle 253"/>
              <p:cNvSpPr>
                <a:spLocks noChangeArrowheads="1"/>
              </p:cNvSpPr>
              <p:nvPr/>
            </p:nvSpPr>
            <p:spPr bwMode="auto">
              <a:xfrm>
                <a:off x="1489" y="2661"/>
                <a:ext cx="672" cy="4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0" name="Rectangle 254"/>
              <p:cNvSpPr>
                <a:spLocks noChangeArrowheads="1"/>
              </p:cNvSpPr>
              <p:nvPr/>
            </p:nvSpPr>
            <p:spPr bwMode="auto">
              <a:xfrm>
                <a:off x="2161" y="2530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51" name="Rectangle 255"/>
              <p:cNvSpPr>
                <a:spLocks noChangeArrowheads="1"/>
              </p:cNvSpPr>
              <p:nvPr/>
            </p:nvSpPr>
            <p:spPr bwMode="auto">
              <a:xfrm>
                <a:off x="2842" y="2566"/>
                <a:ext cx="220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Sequential sampling plans for inspection by attributes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52" name="Rectangle 256"/>
              <p:cNvSpPr>
                <a:spLocks noChangeArrowheads="1"/>
              </p:cNvSpPr>
              <p:nvPr/>
            </p:nvSpPr>
            <p:spPr bwMode="auto">
              <a:xfrm>
                <a:off x="5177" y="2530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53" name="Rectangle 257"/>
              <p:cNvSpPr>
                <a:spLocks noChangeArrowheads="1"/>
              </p:cNvSpPr>
              <p:nvPr/>
            </p:nvSpPr>
            <p:spPr bwMode="auto">
              <a:xfrm>
                <a:off x="1447" y="2537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4" name="Rectangle 258"/>
              <p:cNvSpPr>
                <a:spLocks noChangeArrowheads="1"/>
              </p:cNvSpPr>
              <p:nvPr/>
            </p:nvSpPr>
            <p:spPr bwMode="auto">
              <a:xfrm>
                <a:off x="5492" y="2537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5" name="Rectangle 259"/>
              <p:cNvSpPr>
                <a:spLocks noChangeArrowheads="1"/>
              </p:cNvSpPr>
              <p:nvPr/>
            </p:nvSpPr>
            <p:spPr bwMode="auto">
              <a:xfrm>
                <a:off x="1469" y="254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6" name="Rectangle 260"/>
              <p:cNvSpPr>
                <a:spLocks noChangeArrowheads="1"/>
              </p:cNvSpPr>
              <p:nvPr/>
            </p:nvSpPr>
            <p:spPr bwMode="auto">
              <a:xfrm>
                <a:off x="1469" y="254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7" name="Rectangle 261"/>
              <p:cNvSpPr>
                <a:spLocks noChangeArrowheads="1"/>
              </p:cNvSpPr>
              <p:nvPr/>
            </p:nvSpPr>
            <p:spPr bwMode="auto">
              <a:xfrm>
                <a:off x="1483" y="2545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8" name="Rectangle 262"/>
              <p:cNvSpPr>
                <a:spLocks noChangeArrowheads="1"/>
              </p:cNvSpPr>
              <p:nvPr/>
            </p:nvSpPr>
            <p:spPr bwMode="auto">
              <a:xfrm>
                <a:off x="2792" y="2545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59" name="Rectangle 263"/>
              <p:cNvSpPr>
                <a:spLocks noChangeArrowheads="1"/>
              </p:cNvSpPr>
              <p:nvPr/>
            </p:nvSpPr>
            <p:spPr bwMode="auto">
              <a:xfrm>
                <a:off x="2792" y="2545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0" name="Rectangle 264"/>
              <p:cNvSpPr>
                <a:spLocks noChangeArrowheads="1"/>
              </p:cNvSpPr>
              <p:nvPr/>
            </p:nvSpPr>
            <p:spPr bwMode="auto">
              <a:xfrm>
                <a:off x="1469" y="26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1" name="Rectangle 265"/>
              <p:cNvSpPr>
                <a:spLocks noChangeArrowheads="1"/>
              </p:cNvSpPr>
              <p:nvPr/>
            </p:nvSpPr>
            <p:spPr bwMode="auto">
              <a:xfrm>
                <a:off x="1469" y="26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2" name="Rectangle 266"/>
              <p:cNvSpPr>
                <a:spLocks noChangeArrowheads="1"/>
              </p:cNvSpPr>
              <p:nvPr/>
            </p:nvSpPr>
            <p:spPr bwMode="auto">
              <a:xfrm>
                <a:off x="1483" y="2677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3" name="Rectangle 267"/>
              <p:cNvSpPr>
                <a:spLocks noChangeArrowheads="1"/>
              </p:cNvSpPr>
              <p:nvPr/>
            </p:nvSpPr>
            <p:spPr bwMode="auto">
              <a:xfrm>
                <a:off x="2792" y="2677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4" name="Rectangle 268"/>
              <p:cNvSpPr>
                <a:spLocks noChangeArrowheads="1"/>
              </p:cNvSpPr>
              <p:nvPr/>
            </p:nvSpPr>
            <p:spPr bwMode="auto">
              <a:xfrm>
                <a:off x="2792" y="2677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5" name="Rectangle 269"/>
              <p:cNvSpPr>
                <a:spLocks noChangeArrowheads="1"/>
              </p:cNvSpPr>
              <p:nvPr/>
            </p:nvSpPr>
            <p:spPr bwMode="auto">
              <a:xfrm>
                <a:off x="1469" y="2559"/>
                <a:ext cx="14" cy="11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6" name="Rectangle 270"/>
              <p:cNvSpPr>
                <a:spLocks noChangeArrowheads="1"/>
              </p:cNvSpPr>
              <p:nvPr/>
            </p:nvSpPr>
            <p:spPr bwMode="auto">
              <a:xfrm>
                <a:off x="2792" y="2559"/>
                <a:ext cx="13" cy="11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7" name="Rectangle 271"/>
              <p:cNvSpPr>
                <a:spLocks noChangeArrowheads="1"/>
              </p:cNvSpPr>
              <p:nvPr/>
            </p:nvSpPr>
            <p:spPr bwMode="auto">
              <a:xfrm>
                <a:off x="1447" y="2566"/>
                <a:ext cx="14" cy="13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8" name="Rectangle 272"/>
              <p:cNvSpPr>
                <a:spLocks noChangeArrowheads="1"/>
              </p:cNvSpPr>
              <p:nvPr/>
            </p:nvSpPr>
            <p:spPr bwMode="auto">
              <a:xfrm>
                <a:off x="2821" y="254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69" name="Rectangle 273"/>
              <p:cNvSpPr>
                <a:spLocks noChangeArrowheads="1"/>
              </p:cNvSpPr>
              <p:nvPr/>
            </p:nvSpPr>
            <p:spPr bwMode="auto">
              <a:xfrm>
                <a:off x="2821" y="254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0" name="Rectangle 274"/>
              <p:cNvSpPr>
                <a:spLocks noChangeArrowheads="1"/>
              </p:cNvSpPr>
              <p:nvPr/>
            </p:nvSpPr>
            <p:spPr bwMode="auto">
              <a:xfrm>
                <a:off x="2835" y="2545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1" name="Rectangle 275"/>
              <p:cNvSpPr>
                <a:spLocks noChangeArrowheads="1"/>
              </p:cNvSpPr>
              <p:nvPr/>
            </p:nvSpPr>
            <p:spPr bwMode="auto">
              <a:xfrm>
                <a:off x="5470" y="254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2" name="Rectangle 276"/>
              <p:cNvSpPr>
                <a:spLocks noChangeArrowheads="1"/>
              </p:cNvSpPr>
              <p:nvPr/>
            </p:nvSpPr>
            <p:spPr bwMode="auto">
              <a:xfrm>
                <a:off x="5470" y="2545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3" name="Rectangle 277"/>
              <p:cNvSpPr>
                <a:spLocks noChangeArrowheads="1"/>
              </p:cNvSpPr>
              <p:nvPr/>
            </p:nvSpPr>
            <p:spPr bwMode="auto">
              <a:xfrm>
                <a:off x="2821" y="26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4" name="Rectangle 278"/>
              <p:cNvSpPr>
                <a:spLocks noChangeArrowheads="1"/>
              </p:cNvSpPr>
              <p:nvPr/>
            </p:nvSpPr>
            <p:spPr bwMode="auto">
              <a:xfrm>
                <a:off x="2821" y="26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5" name="Rectangle 279"/>
              <p:cNvSpPr>
                <a:spLocks noChangeArrowheads="1"/>
              </p:cNvSpPr>
              <p:nvPr/>
            </p:nvSpPr>
            <p:spPr bwMode="auto">
              <a:xfrm>
                <a:off x="2835" y="2677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6" name="Rectangle 280"/>
              <p:cNvSpPr>
                <a:spLocks noChangeArrowheads="1"/>
              </p:cNvSpPr>
              <p:nvPr/>
            </p:nvSpPr>
            <p:spPr bwMode="auto">
              <a:xfrm>
                <a:off x="5470" y="26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7" name="Rectangle 281"/>
              <p:cNvSpPr>
                <a:spLocks noChangeArrowheads="1"/>
              </p:cNvSpPr>
              <p:nvPr/>
            </p:nvSpPr>
            <p:spPr bwMode="auto">
              <a:xfrm>
                <a:off x="5470" y="26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8" name="Rectangle 282"/>
              <p:cNvSpPr>
                <a:spLocks noChangeArrowheads="1"/>
              </p:cNvSpPr>
              <p:nvPr/>
            </p:nvSpPr>
            <p:spPr bwMode="auto">
              <a:xfrm>
                <a:off x="2821" y="2559"/>
                <a:ext cx="14" cy="11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79" name="Rectangle 283"/>
              <p:cNvSpPr>
                <a:spLocks noChangeArrowheads="1"/>
              </p:cNvSpPr>
              <p:nvPr/>
            </p:nvSpPr>
            <p:spPr bwMode="auto">
              <a:xfrm>
                <a:off x="5470" y="2559"/>
                <a:ext cx="14" cy="11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80" name="Rectangle 284"/>
              <p:cNvSpPr>
                <a:spLocks noChangeArrowheads="1"/>
              </p:cNvSpPr>
              <p:nvPr/>
            </p:nvSpPr>
            <p:spPr bwMode="auto">
              <a:xfrm>
                <a:off x="5492" y="2566"/>
                <a:ext cx="14" cy="133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81" name="Rectangle 285"/>
              <p:cNvSpPr>
                <a:spLocks noChangeArrowheads="1"/>
              </p:cNvSpPr>
              <p:nvPr/>
            </p:nvSpPr>
            <p:spPr bwMode="auto">
              <a:xfrm>
                <a:off x="1489" y="2727"/>
                <a:ext cx="111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8422:1991/Cor 1:1993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82" name="Rectangle 286"/>
              <p:cNvSpPr>
                <a:spLocks noChangeArrowheads="1"/>
              </p:cNvSpPr>
              <p:nvPr/>
            </p:nvSpPr>
            <p:spPr bwMode="auto">
              <a:xfrm>
                <a:off x="1489" y="2823"/>
                <a:ext cx="1203" cy="4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83" name="Rectangle 287"/>
              <p:cNvSpPr>
                <a:spLocks noChangeArrowheads="1"/>
              </p:cNvSpPr>
              <p:nvPr/>
            </p:nvSpPr>
            <p:spPr bwMode="auto">
              <a:xfrm>
                <a:off x="2692" y="2727"/>
                <a:ext cx="2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84" name="Rectangle 288"/>
              <p:cNvSpPr>
                <a:spLocks noChangeArrowheads="1"/>
              </p:cNvSpPr>
              <p:nvPr/>
            </p:nvSpPr>
            <p:spPr bwMode="auto">
              <a:xfrm>
                <a:off x="1489" y="2832"/>
                <a:ext cx="63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8423:1991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85" name="Rectangle 289"/>
              <p:cNvSpPr>
                <a:spLocks noChangeArrowheads="1"/>
              </p:cNvSpPr>
              <p:nvPr/>
            </p:nvSpPr>
            <p:spPr bwMode="auto">
              <a:xfrm>
                <a:off x="1489" y="2927"/>
                <a:ext cx="672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86" name="Rectangle 290"/>
              <p:cNvSpPr>
                <a:spLocks noChangeArrowheads="1"/>
              </p:cNvSpPr>
              <p:nvPr/>
            </p:nvSpPr>
            <p:spPr bwMode="auto">
              <a:xfrm>
                <a:off x="2161" y="2796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87" name="Rectangle 291"/>
              <p:cNvSpPr>
                <a:spLocks noChangeArrowheads="1"/>
              </p:cNvSpPr>
              <p:nvPr/>
            </p:nvSpPr>
            <p:spPr bwMode="auto">
              <a:xfrm>
                <a:off x="2842" y="2727"/>
                <a:ext cx="233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Sequential sampling plans for inspection by variables for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88" name="Rectangle 292"/>
              <p:cNvSpPr>
                <a:spLocks noChangeArrowheads="1"/>
              </p:cNvSpPr>
              <p:nvPr/>
            </p:nvSpPr>
            <p:spPr bwMode="auto">
              <a:xfrm>
                <a:off x="2842" y="2832"/>
                <a:ext cx="144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percent nonconforming (known stan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89" name="Rectangle 293"/>
              <p:cNvSpPr>
                <a:spLocks noChangeArrowheads="1"/>
              </p:cNvSpPr>
              <p:nvPr/>
            </p:nvSpPr>
            <p:spPr bwMode="auto">
              <a:xfrm>
                <a:off x="4413" y="2832"/>
                <a:ext cx="620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dard deviation)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90" name="Rectangle 294"/>
              <p:cNvSpPr>
                <a:spLocks noChangeArrowheads="1"/>
              </p:cNvSpPr>
              <p:nvPr/>
            </p:nvSpPr>
            <p:spPr bwMode="auto">
              <a:xfrm>
                <a:off x="5075" y="2796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9991" name="Rectangle 295"/>
              <p:cNvSpPr>
                <a:spLocks noChangeArrowheads="1"/>
              </p:cNvSpPr>
              <p:nvPr/>
            </p:nvSpPr>
            <p:spPr bwMode="auto">
              <a:xfrm>
                <a:off x="1447" y="2699"/>
                <a:ext cx="14" cy="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2" name="Rectangle 296"/>
              <p:cNvSpPr>
                <a:spLocks noChangeArrowheads="1"/>
              </p:cNvSpPr>
              <p:nvPr/>
            </p:nvSpPr>
            <p:spPr bwMode="auto">
              <a:xfrm>
                <a:off x="5492" y="2699"/>
                <a:ext cx="14" cy="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3" name="Rectangle 297"/>
              <p:cNvSpPr>
                <a:spLocks noChangeArrowheads="1"/>
              </p:cNvSpPr>
              <p:nvPr/>
            </p:nvSpPr>
            <p:spPr bwMode="auto">
              <a:xfrm>
                <a:off x="1469" y="270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4" name="Rectangle 298"/>
              <p:cNvSpPr>
                <a:spLocks noChangeArrowheads="1"/>
              </p:cNvSpPr>
              <p:nvPr/>
            </p:nvSpPr>
            <p:spPr bwMode="auto">
              <a:xfrm>
                <a:off x="1469" y="270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5" name="Rectangle 299"/>
              <p:cNvSpPr>
                <a:spLocks noChangeArrowheads="1"/>
              </p:cNvSpPr>
              <p:nvPr/>
            </p:nvSpPr>
            <p:spPr bwMode="auto">
              <a:xfrm>
                <a:off x="1483" y="2707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6" name="Rectangle 300"/>
              <p:cNvSpPr>
                <a:spLocks noChangeArrowheads="1"/>
              </p:cNvSpPr>
              <p:nvPr/>
            </p:nvSpPr>
            <p:spPr bwMode="auto">
              <a:xfrm>
                <a:off x="2792" y="2707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7" name="Rectangle 301"/>
              <p:cNvSpPr>
                <a:spLocks noChangeArrowheads="1"/>
              </p:cNvSpPr>
              <p:nvPr/>
            </p:nvSpPr>
            <p:spPr bwMode="auto">
              <a:xfrm>
                <a:off x="2792" y="2707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8" name="Rectangle 302"/>
              <p:cNvSpPr>
                <a:spLocks noChangeArrowheads="1"/>
              </p:cNvSpPr>
              <p:nvPr/>
            </p:nvSpPr>
            <p:spPr bwMode="auto">
              <a:xfrm>
                <a:off x="1469" y="294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999" name="Rectangle 303"/>
              <p:cNvSpPr>
                <a:spLocks noChangeArrowheads="1"/>
              </p:cNvSpPr>
              <p:nvPr/>
            </p:nvSpPr>
            <p:spPr bwMode="auto">
              <a:xfrm>
                <a:off x="1469" y="294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0" name="Rectangle 304"/>
              <p:cNvSpPr>
                <a:spLocks noChangeArrowheads="1"/>
              </p:cNvSpPr>
              <p:nvPr/>
            </p:nvSpPr>
            <p:spPr bwMode="auto">
              <a:xfrm>
                <a:off x="1483" y="2943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1" name="Rectangle 305"/>
              <p:cNvSpPr>
                <a:spLocks noChangeArrowheads="1"/>
              </p:cNvSpPr>
              <p:nvPr/>
            </p:nvSpPr>
            <p:spPr bwMode="auto">
              <a:xfrm>
                <a:off x="2792" y="2943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2" name="Rectangle 306"/>
              <p:cNvSpPr>
                <a:spLocks noChangeArrowheads="1"/>
              </p:cNvSpPr>
              <p:nvPr/>
            </p:nvSpPr>
            <p:spPr bwMode="auto">
              <a:xfrm>
                <a:off x="2792" y="2943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3" name="Rectangle 307"/>
              <p:cNvSpPr>
                <a:spLocks noChangeArrowheads="1"/>
              </p:cNvSpPr>
              <p:nvPr/>
            </p:nvSpPr>
            <p:spPr bwMode="auto">
              <a:xfrm>
                <a:off x="1469" y="2721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4" name="Rectangle 308"/>
              <p:cNvSpPr>
                <a:spLocks noChangeArrowheads="1"/>
              </p:cNvSpPr>
              <p:nvPr/>
            </p:nvSpPr>
            <p:spPr bwMode="auto">
              <a:xfrm>
                <a:off x="2792" y="2721"/>
                <a:ext cx="13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5" name="Rectangle 309"/>
              <p:cNvSpPr>
                <a:spLocks noChangeArrowheads="1"/>
              </p:cNvSpPr>
              <p:nvPr/>
            </p:nvSpPr>
            <p:spPr bwMode="auto">
              <a:xfrm>
                <a:off x="1447" y="2727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6" name="Rectangle 310"/>
              <p:cNvSpPr>
                <a:spLocks noChangeArrowheads="1"/>
              </p:cNvSpPr>
              <p:nvPr/>
            </p:nvSpPr>
            <p:spPr bwMode="auto">
              <a:xfrm>
                <a:off x="2821" y="270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7" name="Rectangle 311"/>
              <p:cNvSpPr>
                <a:spLocks noChangeArrowheads="1"/>
              </p:cNvSpPr>
              <p:nvPr/>
            </p:nvSpPr>
            <p:spPr bwMode="auto">
              <a:xfrm>
                <a:off x="2821" y="270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8" name="Rectangle 312"/>
              <p:cNvSpPr>
                <a:spLocks noChangeArrowheads="1"/>
              </p:cNvSpPr>
              <p:nvPr/>
            </p:nvSpPr>
            <p:spPr bwMode="auto">
              <a:xfrm>
                <a:off x="2835" y="2707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09" name="Rectangle 313"/>
              <p:cNvSpPr>
                <a:spLocks noChangeArrowheads="1"/>
              </p:cNvSpPr>
              <p:nvPr/>
            </p:nvSpPr>
            <p:spPr bwMode="auto">
              <a:xfrm>
                <a:off x="5470" y="270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0" name="Rectangle 314"/>
              <p:cNvSpPr>
                <a:spLocks noChangeArrowheads="1"/>
              </p:cNvSpPr>
              <p:nvPr/>
            </p:nvSpPr>
            <p:spPr bwMode="auto">
              <a:xfrm>
                <a:off x="5470" y="270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1" name="Rectangle 315"/>
              <p:cNvSpPr>
                <a:spLocks noChangeArrowheads="1"/>
              </p:cNvSpPr>
              <p:nvPr/>
            </p:nvSpPr>
            <p:spPr bwMode="auto">
              <a:xfrm>
                <a:off x="2821" y="294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2" name="Rectangle 316"/>
              <p:cNvSpPr>
                <a:spLocks noChangeArrowheads="1"/>
              </p:cNvSpPr>
              <p:nvPr/>
            </p:nvSpPr>
            <p:spPr bwMode="auto">
              <a:xfrm>
                <a:off x="2821" y="294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3" name="Rectangle 317"/>
              <p:cNvSpPr>
                <a:spLocks noChangeArrowheads="1"/>
              </p:cNvSpPr>
              <p:nvPr/>
            </p:nvSpPr>
            <p:spPr bwMode="auto">
              <a:xfrm>
                <a:off x="2835" y="2943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4" name="Rectangle 318"/>
              <p:cNvSpPr>
                <a:spLocks noChangeArrowheads="1"/>
              </p:cNvSpPr>
              <p:nvPr/>
            </p:nvSpPr>
            <p:spPr bwMode="auto">
              <a:xfrm>
                <a:off x="5470" y="294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5" name="Rectangle 319"/>
              <p:cNvSpPr>
                <a:spLocks noChangeArrowheads="1"/>
              </p:cNvSpPr>
              <p:nvPr/>
            </p:nvSpPr>
            <p:spPr bwMode="auto">
              <a:xfrm>
                <a:off x="5470" y="294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6" name="Rectangle 320"/>
              <p:cNvSpPr>
                <a:spLocks noChangeArrowheads="1"/>
              </p:cNvSpPr>
              <p:nvPr/>
            </p:nvSpPr>
            <p:spPr bwMode="auto">
              <a:xfrm>
                <a:off x="2821" y="2721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7" name="Rectangle 321"/>
              <p:cNvSpPr>
                <a:spLocks noChangeArrowheads="1"/>
              </p:cNvSpPr>
              <p:nvPr/>
            </p:nvSpPr>
            <p:spPr bwMode="auto">
              <a:xfrm>
                <a:off x="5470" y="2721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8" name="Rectangle 322"/>
              <p:cNvSpPr>
                <a:spLocks noChangeArrowheads="1"/>
              </p:cNvSpPr>
              <p:nvPr/>
            </p:nvSpPr>
            <p:spPr bwMode="auto">
              <a:xfrm>
                <a:off x="5492" y="2727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19" name="Rectangle 323"/>
              <p:cNvSpPr>
                <a:spLocks noChangeArrowheads="1"/>
              </p:cNvSpPr>
              <p:nvPr/>
            </p:nvSpPr>
            <p:spPr bwMode="auto">
              <a:xfrm>
                <a:off x="1489" y="2994"/>
                <a:ext cx="1115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8423:1991/Cor 1:1993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20" name="Rectangle 324"/>
              <p:cNvSpPr>
                <a:spLocks noChangeArrowheads="1"/>
              </p:cNvSpPr>
              <p:nvPr/>
            </p:nvSpPr>
            <p:spPr bwMode="auto">
              <a:xfrm>
                <a:off x="1489" y="3089"/>
                <a:ext cx="1203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21" name="Rectangle 325"/>
              <p:cNvSpPr>
                <a:spLocks noChangeArrowheads="1"/>
              </p:cNvSpPr>
              <p:nvPr/>
            </p:nvSpPr>
            <p:spPr bwMode="auto">
              <a:xfrm>
                <a:off x="2692" y="2994"/>
                <a:ext cx="2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22" name="Rectangle 326"/>
              <p:cNvSpPr>
                <a:spLocks noChangeArrowheads="1"/>
              </p:cNvSpPr>
              <p:nvPr/>
            </p:nvSpPr>
            <p:spPr bwMode="auto">
              <a:xfrm>
                <a:off x="1489" y="3098"/>
                <a:ext cx="809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ISO/TR 8550:1994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23" name="Rectangle 327"/>
              <p:cNvSpPr>
                <a:spLocks noChangeArrowheads="1"/>
              </p:cNvSpPr>
              <p:nvPr/>
            </p:nvSpPr>
            <p:spPr bwMode="auto">
              <a:xfrm>
                <a:off x="1489" y="3194"/>
                <a:ext cx="824" cy="4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24" name="Rectangle 328"/>
              <p:cNvSpPr>
                <a:spLocks noChangeArrowheads="1"/>
              </p:cNvSpPr>
              <p:nvPr/>
            </p:nvSpPr>
            <p:spPr bwMode="auto">
              <a:xfrm>
                <a:off x="2313" y="3063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25" name="Rectangle 329"/>
              <p:cNvSpPr>
                <a:spLocks noChangeArrowheads="1"/>
              </p:cNvSpPr>
              <p:nvPr/>
            </p:nvSpPr>
            <p:spPr bwMode="auto">
              <a:xfrm>
                <a:off x="2842" y="2994"/>
                <a:ext cx="2399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Guide for the selection of an acceptance sampling system,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26" name="Rectangle 330"/>
              <p:cNvSpPr>
                <a:spLocks noChangeArrowheads="1"/>
              </p:cNvSpPr>
              <p:nvPr/>
            </p:nvSpPr>
            <p:spPr bwMode="auto">
              <a:xfrm>
                <a:off x="2842" y="3098"/>
                <a:ext cx="221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scheme or plan for inspection of discrete items in lots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27" name="Rectangle 331"/>
              <p:cNvSpPr>
                <a:spLocks noChangeArrowheads="1"/>
              </p:cNvSpPr>
              <p:nvPr/>
            </p:nvSpPr>
            <p:spPr bwMode="auto">
              <a:xfrm>
                <a:off x="5167" y="3063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28" name="Rectangle 332"/>
              <p:cNvSpPr>
                <a:spLocks noChangeArrowheads="1"/>
              </p:cNvSpPr>
              <p:nvPr/>
            </p:nvSpPr>
            <p:spPr bwMode="auto">
              <a:xfrm>
                <a:off x="1447" y="2965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29" name="Rectangle 333"/>
              <p:cNvSpPr>
                <a:spLocks noChangeArrowheads="1"/>
              </p:cNvSpPr>
              <p:nvPr/>
            </p:nvSpPr>
            <p:spPr bwMode="auto">
              <a:xfrm>
                <a:off x="5492" y="2965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0" name="Rectangle 334"/>
              <p:cNvSpPr>
                <a:spLocks noChangeArrowheads="1"/>
              </p:cNvSpPr>
              <p:nvPr/>
            </p:nvSpPr>
            <p:spPr bwMode="auto">
              <a:xfrm>
                <a:off x="1469" y="297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1" name="Rectangle 335"/>
              <p:cNvSpPr>
                <a:spLocks noChangeArrowheads="1"/>
              </p:cNvSpPr>
              <p:nvPr/>
            </p:nvSpPr>
            <p:spPr bwMode="auto">
              <a:xfrm>
                <a:off x="1469" y="297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2" name="Rectangle 336"/>
              <p:cNvSpPr>
                <a:spLocks noChangeArrowheads="1"/>
              </p:cNvSpPr>
              <p:nvPr/>
            </p:nvSpPr>
            <p:spPr bwMode="auto">
              <a:xfrm>
                <a:off x="1483" y="2973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3" name="Rectangle 337"/>
              <p:cNvSpPr>
                <a:spLocks noChangeArrowheads="1"/>
              </p:cNvSpPr>
              <p:nvPr/>
            </p:nvSpPr>
            <p:spPr bwMode="auto">
              <a:xfrm>
                <a:off x="2792" y="2973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4" name="Rectangle 338"/>
              <p:cNvSpPr>
                <a:spLocks noChangeArrowheads="1"/>
              </p:cNvSpPr>
              <p:nvPr/>
            </p:nvSpPr>
            <p:spPr bwMode="auto">
              <a:xfrm>
                <a:off x="2792" y="2973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5" name="Rectangle 339"/>
              <p:cNvSpPr>
                <a:spLocks noChangeArrowheads="1"/>
              </p:cNvSpPr>
              <p:nvPr/>
            </p:nvSpPr>
            <p:spPr bwMode="auto">
              <a:xfrm>
                <a:off x="1469" y="32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6" name="Rectangle 340"/>
              <p:cNvSpPr>
                <a:spLocks noChangeArrowheads="1"/>
              </p:cNvSpPr>
              <p:nvPr/>
            </p:nvSpPr>
            <p:spPr bwMode="auto">
              <a:xfrm>
                <a:off x="1469" y="32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7" name="Rectangle 341"/>
              <p:cNvSpPr>
                <a:spLocks noChangeArrowheads="1"/>
              </p:cNvSpPr>
              <p:nvPr/>
            </p:nvSpPr>
            <p:spPr bwMode="auto">
              <a:xfrm>
                <a:off x="1483" y="3211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8" name="Rectangle 342"/>
              <p:cNvSpPr>
                <a:spLocks noChangeArrowheads="1"/>
              </p:cNvSpPr>
              <p:nvPr/>
            </p:nvSpPr>
            <p:spPr bwMode="auto">
              <a:xfrm>
                <a:off x="2792" y="321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39" name="Rectangle 343"/>
              <p:cNvSpPr>
                <a:spLocks noChangeArrowheads="1"/>
              </p:cNvSpPr>
              <p:nvPr/>
            </p:nvSpPr>
            <p:spPr bwMode="auto">
              <a:xfrm>
                <a:off x="2792" y="321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0" name="Rectangle 344"/>
              <p:cNvSpPr>
                <a:spLocks noChangeArrowheads="1"/>
              </p:cNvSpPr>
              <p:nvPr/>
            </p:nvSpPr>
            <p:spPr bwMode="auto">
              <a:xfrm>
                <a:off x="1469" y="2987"/>
                <a:ext cx="14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1" name="Rectangle 345"/>
              <p:cNvSpPr>
                <a:spLocks noChangeArrowheads="1"/>
              </p:cNvSpPr>
              <p:nvPr/>
            </p:nvSpPr>
            <p:spPr bwMode="auto">
              <a:xfrm>
                <a:off x="2792" y="2987"/>
                <a:ext cx="13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2" name="Rectangle 346"/>
              <p:cNvSpPr>
                <a:spLocks noChangeArrowheads="1"/>
              </p:cNvSpPr>
              <p:nvPr/>
            </p:nvSpPr>
            <p:spPr bwMode="auto">
              <a:xfrm>
                <a:off x="1447" y="2994"/>
                <a:ext cx="14" cy="2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3" name="Rectangle 347"/>
              <p:cNvSpPr>
                <a:spLocks noChangeArrowheads="1"/>
              </p:cNvSpPr>
              <p:nvPr/>
            </p:nvSpPr>
            <p:spPr bwMode="auto">
              <a:xfrm>
                <a:off x="2821" y="297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4" name="Rectangle 348"/>
              <p:cNvSpPr>
                <a:spLocks noChangeArrowheads="1"/>
              </p:cNvSpPr>
              <p:nvPr/>
            </p:nvSpPr>
            <p:spPr bwMode="auto">
              <a:xfrm>
                <a:off x="2821" y="297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5" name="Rectangle 349"/>
              <p:cNvSpPr>
                <a:spLocks noChangeArrowheads="1"/>
              </p:cNvSpPr>
              <p:nvPr/>
            </p:nvSpPr>
            <p:spPr bwMode="auto">
              <a:xfrm>
                <a:off x="2835" y="2973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6" name="Rectangle 350"/>
              <p:cNvSpPr>
                <a:spLocks noChangeArrowheads="1"/>
              </p:cNvSpPr>
              <p:nvPr/>
            </p:nvSpPr>
            <p:spPr bwMode="auto">
              <a:xfrm>
                <a:off x="5470" y="297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7" name="Rectangle 351"/>
              <p:cNvSpPr>
                <a:spLocks noChangeArrowheads="1"/>
              </p:cNvSpPr>
              <p:nvPr/>
            </p:nvSpPr>
            <p:spPr bwMode="auto">
              <a:xfrm>
                <a:off x="5470" y="2973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8" name="Rectangle 352"/>
              <p:cNvSpPr>
                <a:spLocks noChangeArrowheads="1"/>
              </p:cNvSpPr>
              <p:nvPr/>
            </p:nvSpPr>
            <p:spPr bwMode="auto">
              <a:xfrm>
                <a:off x="2821" y="32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49" name="Rectangle 353"/>
              <p:cNvSpPr>
                <a:spLocks noChangeArrowheads="1"/>
              </p:cNvSpPr>
              <p:nvPr/>
            </p:nvSpPr>
            <p:spPr bwMode="auto">
              <a:xfrm>
                <a:off x="2821" y="32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0" name="Rectangle 354"/>
              <p:cNvSpPr>
                <a:spLocks noChangeArrowheads="1"/>
              </p:cNvSpPr>
              <p:nvPr/>
            </p:nvSpPr>
            <p:spPr bwMode="auto">
              <a:xfrm>
                <a:off x="2835" y="3211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1" name="Rectangle 355"/>
              <p:cNvSpPr>
                <a:spLocks noChangeArrowheads="1"/>
              </p:cNvSpPr>
              <p:nvPr/>
            </p:nvSpPr>
            <p:spPr bwMode="auto">
              <a:xfrm>
                <a:off x="5470" y="32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2" name="Rectangle 356"/>
              <p:cNvSpPr>
                <a:spLocks noChangeArrowheads="1"/>
              </p:cNvSpPr>
              <p:nvPr/>
            </p:nvSpPr>
            <p:spPr bwMode="auto">
              <a:xfrm>
                <a:off x="5470" y="321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3" name="Rectangle 357"/>
              <p:cNvSpPr>
                <a:spLocks noChangeArrowheads="1"/>
              </p:cNvSpPr>
              <p:nvPr/>
            </p:nvSpPr>
            <p:spPr bwMode="auto">
              <a:xfrm>
                <a:off x="2821" y="2987"/>
                <a:ext cx="14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4" name="Rectangle 358"/>
              <p:cNvSpPr>
                <a:spLocks noChangeArrowheads="1"/>
              </p:cNvSpPr>
              <p:nvPr/>
            </p:nvSpPr>
            <p:spPr bwMode="auto">
              <a:xfrm>
                <a:off x="5470" y="2987"/>
                <a:ext cx="14" cy="22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5" name="Rectangle 359"/>
              <p:cNvSpPr>
                <a:spLocks noChangeArrowheads="1"/>
              </p:cNvSpPr>
              <p:nvPr/>
            </p:nvSpPr>
            <p:spPr bwMode="auto">
              <a:xfrm>
                <a:off x="5492" y="2994"/>
                <a:ext cx="14" cy="23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6" name="Rectangle 360"/>
              <p:cNvSpPr>
                <a:spLocks noChangeArrowheads="1"/>
              </p:cNvSpPr>
              <p:nvPr/>
            </p:nvSpPr>
            <p:spPr bwMode="auto">
              <a:xfrm>
                <a:off x="1489" y="3261"/>
                <a:ext cx="70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10725:2000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57" name="Rectangle 361"/>
              <p:cNvSpPr>
                <a:spLocks noChangeArrowheads="1"/>
              </p:cNvSpPr>
              <p:nvPr/>
            </p:nvSpPr>
            <p:spPr bwMode="auto">
              <a:xfrm>
                <a:off x="1489" y="3357"/>
                <a:ext cx="726" cy="4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58" name="Rectangle 362"/>
              <p:cNvSpPr>
                <a:spLocks noChangeArrowheads="1"/>
              </p:cNvSpPr>
              <p:nvPr/>
            </p:nvSpPr>
            <p:spPr bwMode="auto">
              <a:xfrm>
                <a:off x="2215" y="3226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59" name="Rectangle 363"/>
              <p:cNvSpPr>
                <a:spLocks noChangeArrowheads="1"/>
              </p:cNvSpPr>
              <p:nvPr/>
            </p:nvSpPr>
            <p:spPr bwMode="auto">
              <a:xfrm>
                <a:off x="2842" y="3261"/>
                <a:ext cx="2081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Acceptance sampling plans and procedures for the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60" name="Rectangle 364"/>
              <p:cNvSpPr>
                <a:spLocks noChangeArrowheads="1"/>
              </p:cNvSpPr>
              <p:nvPr/>
            </p:nvSpPr>
            <p:spPr bwMode="auto">
              <a:xfrm>
                <a:off x="2842" y="3366"/>
                <a:ext cx="113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inspection of bulk materials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61" name="Rectangle 365"/>
              <p:cNvSpPr>
                <a:spLocks noChangeArrowheads="1"/>
              </p:cNvSpPr>
              <p:nvPr/>
            </p:nvSpPr>
            <p:spPr bwMode="auto">
              <a:xfrm>
                <a:off x="4036" y="3330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62" name="Rectangle 366"/>
              <p:cNvSpPr>
                <a:spLocks noChangeArrowheads="1"/>
              </p:cNvSpPr>
              <p:nvPr/>
            </p:nvSpPr>
            <p:spPr bwMode="auto">
              <a:xfrm>
                <a:off x="1447" y="3233"/>
                <a:ext cx="14" cy="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3" name="Rectangle 367"/>
              <p:cNvSpPr>
                <a:spLocks noChangeArrowheads="1"/>
              </p:cNvSpPr>
              <p:nvPr/>
            </p:nvSpPr>
            <p:spPr bwMode="auto">
              <a:xfrm>
                <a:off x="5492" y="3233"/>
                <a:ext cx="14" cy="2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4" name="Rectangle 368"/>
              <p:cNvSpPr>
                <a:spLocks noChangeArrowheads="1"/>
              </p:cNvSpPr>
              <p:nvPr/>
            </p:nvSpPr>
            <p:spPr bwMode="auto">
              <a:xfrm>
                <a:off x="1469" y="324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5" name="Rectangle 369"/>
              <p:cNvSpPr>
                <a:spLocks noChangeArrowheads="1"/>
              </p:cNvSpPr>
              <p:nvPr/>
            </p:nvSpPr>
            <p:spPr bwMode="auto">
              <a:xfrm>
                <a:off x="1469" y="324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6" name="Rectangle 370"/>
              <p:cNvSpPr>
                <a:spLocks noChangeArrowheads="1"/>
              </p:cNvSpPr>
              <p:nvPr/>
            </p:nvSpPr>
            <p:spPr bwMode="auto">
              <a:xfrm>
                <a:off x="1483" y="3241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7" name="Rectangle 371"/>
              <p:cNvSpPr>
                <a:spLocks noChangeArrowheads="1"/>
              </p:cNvSpPr>
              <p:nvPr/>
            </p:nvSpPr>
            <p:spPr bwMode="auto">
              <a:xfrm>
                <a:off x="2792" y="324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8" name="Rectangle 372"/>
              <p:cNvSpPr>
                <a:spLocks noChangeArrowheads="1"/>
              </p:cNvSpPr>
              <p:nvPr/>
            </p:nvSpPr>
            <p:spPr bwMode="auto">
              <a:xfrm>
                <a:off x="2792" y="3241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69" name="Rectangle 373"/>
              <p:cNvSpPr>
                <a:spLocks noChangeArrowheads="1"/>
              </p:cNvSpPr>
              <p:nvPr/>
            </p:nvSpPr>
            <p:spPr bwMode="auto">
              <a:xfrm>
                <a:off x="1469" y="34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0" name="Rectangle 374"/>
              <p:cNvSpPr>
                <a:spLocks noChangeArrowheads="1"/>
              </p:cNvSpPr>
              <p:nvPr/>
            </p:nvSpPr>
            <p:spPr bwMode="auto">
              <a:xfrm>
                <a:off x="1469" y="34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1" name="Rectangle 375"/>
              <p:cNvSpPr>
                <a:spLocks noChangeArrowheads="1"/>
              </p:cNvSpPr>
              <p:nvPr/>
            </p:nvSpPr>
            <p:spPr bwMode="auto">
              <a:xfrm>
                <a:off x="1483" y="3477"/>
                <a:ext cx="1309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2" name="Rectangle 376"/>
              <p:cNvSpPr>
                <a:spLocks noChangeArrowheads="1"/>
              </p:cNvSpPr>
              <p:nvPr/>
            </p:nvSpPr>
            <p:spPr bwMode="auto">
              <a:xfrm>
                <a:off x="2792" y="3477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3" name="Rectangle 377"/>
              <p:cNvSpPr>
                <a:spLocks noChangeArrowheads="1"/>
              </p:cNvSpPr>
              <p:nvPr/>
            </p:nvSpPr>
            <p:spPr bwMode="auto">
              <a:xfrm>
                <a:off x="2792" y="3477"/>
                <a:ext cx="13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4" name="Rectangle 378"/>
              <p:cNvSpPr>
                <a:spLocks noChangeArrowheads="1"/>
              </p:cNvSpPr>
              <p:nvPr/>
            </p:nvSpPr>
            <p:spPr bwMode="auto">
              <a:xfrm>
                <a:off x="1469" y="3255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5" name="Rectangle 379"/>
              <p:cNvSpPr>
                <a:spLocks noChangeArrowheads="1"/>
              </p:cNvSpPr>
              <p:nvPr/>
            </p:nvSpPr>
            <p:spPr bwMode="auto">
              <a:xfrm>
                <a:off x="2792" y="3255"/>
                <a:ext cx="13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6" name="Rectangle 380"/>
              <p:cNvSpPr>
                <a:spLocks noChangeArrowheads="1"/>
              </p:cNvSpPr>
              <p:nvPr/>
            </p:nvSpPr>
            <p:spPr bwMode="auto">
              <a:xfrm>
                <a:off x="1447" y="3261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7" name="Rectangle 381"/>
              <p:cNvSpPr>
                <a:spLocks noChangeArrowheads="1"/>
              </p:cNvSpPr>
              <p:nvPr/>
            </p:nvSpPr>
            <p:spPr bwMode="auto">
              <a:xfrm>
                <a:off x="2821" y="324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8" name="Rectangle 382"/>
              <p:cNvSpPr>
                <a:spLocks noChangeArrowheads="1"/>
              </p:cNvSpPr>
              <p:nvPr/>
            </p:nvSpPr>
            <p:spPr bwMode="auto">
              <a:xfrm>
                <a:off x="2821" y="324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79" name="Rectangle 383"/>
              <p:cNvSpPr>
                <a:spLocks noChangeArrowheads="1"/>
              </p:cNvSpPr>
              <p:nvPr/>
            </p:nvSpPr>
            <p:spPr bwMode="auto">
              <a:xfrm>
                <a:off x="2835" y="3241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0" name="Rectangle 384"/>
              <p:cNvSpPr>
                <a:spLocks noChangeArrowheads="1"/>
              </p:cNvSpPr>
              <p:nvPr/>
            </p:nvSpPr>
            <p:spPr bwMode="auto">
              <a:xfrm>
                <a:off x="5470" y="324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1" name="Rectangle 385"/>
              <p:cNvSpPr>
                <a:spLocks noChangeArrowheads="1"/>
              </p:cNvSpPr>
              <p:nvPr/>
            </p:nvSpPr>
            <p:spPr bwMode="auto">
              <a:xfrm>
                <a:off x="5470" y="3241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2" name="Rectangle 386"/>
              <p:cNvSpPr>
                <a:spLocks noChangeArrowheads="1"/>
              </p:cNvSpPr>
              <p:nvPr/>
            </p:nvSpPr>
            <p:spPr bwMode="auto">
              <a:xfrm>
                <a:off x="2821" y="34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3" name="Rectangle 387"/>
              <p:cNvSpPr>
                <a:spLocks noChangeArrowheads="1"/>
              </p:cNvSpPr>
              <p:nvPr/>
            </p:nvSpPr>
            <p:spPr bwMode="auto">
              <a:xfrm>
                <a:off x="2821" y="34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4" name="Rectangle 388"/>
              <p:cNvSpPr>
                <a:spLocks noChangeArrowheads="1"/>
              </p:cNvSpPr>
              <p:nvPr/>
            </p:nvSpPr>
            <p:spPr bwMode="auto">
              <a:xfrm>
                <a:off x="2835" y="3477"/>
                <a:ext cx="2635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5" name="Rectangle 389"/>
              <p:cNvSpPr>
                <a:spLocks noChangeArrowheads="1"/>
              </p:cNvSpPr>
              <p:nvPr/>
            </p:nvSpPr>
            <p:spPr bwMode="auto">
              <a:xfrm>
                <a:off x="5470" y="34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6" name="Rectangle 390"/>
              <p:cNvSpPr>
                <a:spLocks noChangeArrowheads="1"/>
              </p:cNvSpPr>
              <p:nvPr/>
            </p:nvSpPr>
            <p:spPr bwMode="auto">
              <a:xfrm>
                <a:off x="5470" y="347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7" name="Rectangle 391"/>
              <p:cNvSpPr>
                <a:spLocks noChangeArrowheads="1"/>
              </p:cNvSpPr>
              <p:nvPr/>
            </p:nvSpPr>
            <p:spPr bwMode="auto">
              <a:xfrm>
                <a:off x="2821" y="3255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8" name="Rectangle 392"/>
              <p:cNvSpPr>
                <a:spLocks noChangeArrowheads="1"/>
              </p:cNvSpPr>
              <p:nvPr/>
            </p:nvSpPr>
            <p:spPr bwMode="auto">
              <a:xfrm>
                <a:off x="5470" y="3255"/>
                <a:ext cx="14" cy="22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89" name="Rectangle 393"/>
              <p:cNvSpPr>
                <a:spLocks noChangeArrowheads="1"/>
              </p:cNvSpPr>
              <p:nvPr/>
            </p:nvSpPr>
            <p:spPr bwMode="auto">
              <a:xfrm>
                <a:off x="5492" y="3261"/>
                <a:ext cx="14" cy="23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90" name="Rectangle 394"/>
              <p:cNvSpPr>
                <a:spLocks noChangeArrowheads="1"/>
              </p:cNvSpPr>
              <p:nvPr/>
            </p:nvSpPr>
            <p:spPr bwMode="auto">
              <a:xfrm>
                <a:off x="1489" y="3528"/>
                <a:ext cx="44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ISO 11648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1" name="Rectangle 395"/>
              <p:cNvSpPr>
                <a:spLocks noChangeArrowheads="1"/>
              </p:cNvSpPr>
              <p:nvPr/>
            </p:nvSpPr>
            <p:spPr bwMode="auto">
              <a:xfrm>
                <a:off x="1957" y="3528"/>
                <a:ext cx="37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2" name="Rectangle 396"/>
              <p:cNvSpPr>
                <a:spLocks noChangeArrowheads="1"/>
              </p:cNvSpPr>
              <p:nvPr/>
            </p:nvSpPr>
            <p:spPr bwMode="auto">
              <a:xfrm>
                <a:off x="1996" y="3528"/>
                <a:ext cx="282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FF"/>
                    </a:solidFill>
                    <a:latin typeface="Comic Sans MS" pitchFamily="66" charset="0"/>
                  </a:rPr>
                  <a:t>1:2003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3" name="Rectangle 397"/>
              <p:cNvSpPr>
                <a:spLocks noChangeArrowheads="1"/>
              </p:cNvSpPr>
              <p:nvPr/>
            </p:nvSpPr>
            <p:spPr bwMode="auto">
              <a:xfrm>
                <a:off x="1489" y="3623"/>
                <a:ext cx="820" cy="5"/>
              </a:xfrm>
              <a:prstGeom prst="rect">
                <a:avLst/>
              </a:prstGeom>
              <a:solidFill>
                <a:srgbClr val="0000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094" name="Rectangle 398"/>
              <p:cNvSpPr>
                <a:spLocks noChangeArrowheads="1"/>
              </p:cNvSpPr>
              <p:nvPr/>
            </p:nvSpPr>
            <p:spPr bwMode="auto">
              <a:xfrm>
                <a:off x="2309" y="3492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5" name="Rectangle 399"/>
              <p:cNvSpPr>
                <a:spLocks noChangeArrowheads="1"/>
              </p:cNvSpPr>
              <p:nvPr/>
            </p:nvSpPr>
            <p:spPr bwMode="auto">
              <a:xfrm>
                <a:off x="2842" y="3528"/>
                <a:ext cx="2118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Statistical aspects of sampling from bulk materials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6" name="Rectangle 400"/>
              <p:cNvSpPr>
                <a:spLocks noChangeArrowheads="1"/>
              </p:cNvSpPr>
              <p:nvPr/>
            </p:nvSpPr>
            <p:spPr bwMode="auto">
              <a:xfrm>
                <a:off x="5064" y="3528"/>
                <a:ext cx="74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--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7" name="Rectangle 401"/>
              <p:cNvSpPr>
                <a:spLocks noChangeArrowheads="1"/>
              </p:cNvSpPr>
              <p:nvPr/>
            </p:nvSpPr>
            <p:spPr bwMode="auto">
              <a:xfrm>
                <a:off x="5142" y="3528"/>
                <a:ext cx="226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 Part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8" name="Rectangle 402"/>
              <p:cNvSpPr>
                <a:spLocks noChangeArrowheads="1"/>
              </p:cNvSpPr>
              <p:nvPr/>
            </p:nvSpPr>
            <p:spPr bwMode="auto">
              <a:xfrm>
                <a:off x="2842" y="3632"/>
                <a:ext cx="823" cy="1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2597"/>
                    </a:solidFill>
                    <a:latin typeface="Comic Sans MS" pitchFamily="66" charset="0"/>
                  </a:rPr>
                  <a:t>1: General principles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099" name="Rectangle 403"/>
              <p:cNvSpPr>
                <a:spLocks noChangeArrowheads="1"/>
              </p:cNvSpPr>
              <p:nvPr/>
            </p:nvSpPr>
            <p:spPr bwMode="auto">
              <a:xfrm>
                <a:off x="3745" y="3597"/>
                <a:ext cx="3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  <a:latin typeface="Comic Sans MS" pitchFamily="66" charset="0"/>
                  </a:rPr>
                  <a:t> </a:t>
                </a:r>
                <a:endParaRPr lang="en-US" sz="2000">
                  <a:solidFill>
                    <a:schemeClr val="bg2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30100" name="Rectangle 404"/>
              <p:cNvSpPr>
                <a:spLocks noChangeArrowheads="1"/>
              </p:cNvSpPr>
              <p:nvPr/>
            </p:nvSpPr>
            <p:spPr bwMode="auto">
              <a:xfrm>
                <a:off x="1447" y="3499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101" name="Rectangle 405"/>
              <p:cNvSpPr>
                <a:spLocks noChangeArrowheads="1"/>
              </p:cNvSpPr>
              <p:nvPr/>
            </p:nvSpPr>
            <p:spPr bwMode="auto">
              <a:xfrm>
                <a:off x="5492" y="3499"/>
                <a:ext cx="14" cy="2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102" name="Rectangle 406"/>
              <p:cNvSpPr>
                <a:spLocks noChangeArrowheads="1"/>
              </p:cNvSpPr>
              <p:nvPr/>
            </p:nvSpPr>
            <p:spPr bwMode="auto">
              <a:xfrm>
                <a:off x="1469" y="3507"/>
                <a:ext cx="14" cy="14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0103" name="Rectangle 407"/>
            <p:cNvSpPr>
              <a:spLocks noChangeArrowheads="1"/>
            </p:cNvSpPr>
            <p:nvPr/>
          </p:nvSpPr>
          <p:spPr bwMode="auto">
            <a:xfrm>
              <a:off x="1469" y="3507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04" name="Rectangle 408"/>
            <p:cNvSpPr>
              <a:spLocks noChangeArrowheads="1"/>
            </p:cNvSpPr>
            <p:nvPr/>
          </p:nvSpPr>
          <p:spPr bwMode="auto">
            <a:xfrm>
              <a:off x="1483" y="3507"/>
              <a:ext cx="1309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05" name="Rectangle 409"/>
            <p:cNvSpPr>
              <a:spLocks noChangeArrowheads="1"/>
            </p:cNvSpPr>
            <p:nvPr/>
          </p:nvSpPr>
          <p:spPr bwMode="auto">
            <a:xfrm>
              <a:off x="2792" y="3507"/>
              <a:ext cx="1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06" name="Rectangle 410"/>
            <p:cNvSpPr>
              <a:spLocks noChangeArrowheads="1"/>
            </p:cNvSpPr>
            <p:nvPr/>
          </p:nvSpPr>
          <p:spPr bwMode="auto">
            <a:xfrm>
              <a:off x="2792" y="3507"/>
              <a:ext cx="1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07" name="Rectangle 411"/>
            <p:cNvSpPr>
              <a:spLocks noChangeArrowheads="1"/>
            </p:cNvSpPr>
            <p:nvPr/>
          </p:nvSpPr>
          <p:spPr bwMode="auto">
            <a:xfrm>
              <a:off x="1469" y="3744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08" name="Rectangle 412"/>
            <p:cNvSpPr>
              <a:spLocks noChangeArrowheads="1"/>
            </p:cNvSpPr>
            <p:nvPr/>
          </p:nvSpPr>
          <p:spPr bwMode="auto">
            <a:xfrm>
              <a:off x="1469" y="3744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09" name="Rectangle 413"/>
            <p:cNvSpPr>
              <a:spLocks noChangeArrowheads="1"/>
            </p:cNvSpPr>
            <p:nvPr/>
          </p:nvSpPr>
          <p:spPr bwMode="auto">
            <a:xfrm>
              <a:off x="1483" y="3744"/>
              <a:ext cx="1309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0" name="Rectangle 414"/>
            <p:cNvSpPr>
              <a:spLocks noChangeArrowheads="1"/>
            </p:cNvSpPr>
            <p:nvPr/>
          </p:nvSpPr>
          <p:spPr bwMode="auto">
            <a:xfrm>
              <a:off x="2792" y="3744"/>
              <a:ext cx="1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1" name="Rectangle 415"/>
            <p:cNvSpPr>
              <a:spLocks noChangeArrowheads="1"/>
            </p:cNvSpPr>
            <p:nvPr/>
          </p:nvSpPr>
          <p:spPr bwMode="auto">
            <a:xfrm>
              <a:off x="2792" y="3744"/>
              <a:ext cx="1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2" name="Rectangle 416"/>
            <p:cNvSpPr>
              <a:spLocks noChangeArrowheads="1"/>
            </p:cNvSpPr>
            <p:nvPr/>
          </p:nvSpPr>
          <p:spPr bwMode="auto">
            <a:xfrm>
              <a:off x="1469" y="3521"/>
              <a:ext cx="14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3" name="Rectangle 417"/>
            <p:cNvSpPr>
              <a:spLocks noChangeArrowheads="1"/>
            </p:cNvSpPr>
            <p:nvPr/>
          </p:nvSpPr>
          <p:spPr bwMode="auto">
            <a:xfrm>
              <a:off x="2792" y="3521"/>
              <a:ext cx="13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4" name="Rectangle 418"/>
            <p:cNvSpPr>
              <a:spLocks noChangeArrowheads="1"/>
            </p:cNvSpPr>
            <p:nvPr/>
          </p:nvSpPr>
          <p:spPr bwMode="auto">
            <a:xfrm>
              <a:off x="1447" y="3528"/>
              <a:ext cx="14" cy="23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5" name="Rectangle 419"/>
            <p:cNvSpPr>
              <a:spLocks noChangeArrowheads="1"/>
            </p:cNvSpPr>
            <p:nvPr/>
          </p:nvSpPr>
          <p:spPr bwMode="auto">
            <a:xfrm>
              <a:off x="2821" y="3507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6" name="Rectangle 420"/>
            <p:cNvSpPr>
              <a:spLocks noChangeArrowheads="1"/>
            </p:cNvSpPr>
            <p:nvPr/>
          </p:nvSpPr>
          <p:spPr bwMode="auto">
            <a:xfrm>
              <a:off x="2821" y="3507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7" name="Rectangle 421"/>
            <p:cNvSpPr>
              <a:spLocks noChangeArrowheads="1"/>
            </p:cNvSpPr>
            <p:nvPr/>
          </p:nvSpPr>
          <p:spPr bwMode="auto">
            <a:xfrm>
              <a:off x="2835" y="3507"/>
              <a:ext cx="2635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8" name="Rectangle 422"/>
            <p:cNvSpPr>
              <a:spLocks noChangeArrowheads="1"/>
            </p:cNvSpPr>
            <p:nvPr/>
          </p:nvSpPr>
          <p:spPr bwMode="auto">
            <a:xfrm>
              <a:off x="5470" y="3507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19" name="Rectangle 423"/>
            <p:cNvSpPr>
              <a:spLocks noChangeArrowheads="1"/>
            </p:cNvSpPr>
            <p:nvPr/>
          </p:nvSpPr>
          <p:spPr bwMode="auto">
            <a:xfrm>
              <a:off x="5470" y="3507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0" name="Rectangle 424"/>
            <p:cNvSpPr>
              <a:spLocks noChangeArrowheads="1"/>
            </p:cNvSpPr>
            <p:nvPr/>
          </p:nvSpPr>
          <p:spPr bwMode="auto">
            <a:xfrm>
              <a:off x="2821" y="3744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1" name="Rectangle 425"/>
            <p:cNvSpPr>
              <a:spLocks noChangeArrowheads="1"/>
            </p:cNvSpPr>
            <p:nvPr/>
          </p:nvSpPr>
          <p:spPr bwMode="auto">
            <a:xfrm>
              <a:off x="2821" y="3744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2" name="Rectangle 426"/>
            <p:cNvSpPr>
              <a:spLocks noChangeArrowheads="1"/>
            </p:cNvSpPr>
            <p:nvPr/>
          </p:nvSpPr>
          <p:spPr bwMode="auto">
            <a:xfrm>
              <a:off x="2835" y="3744"/>
              <a:ext cx="2635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3" name="Rectangle 427"/>
            <p:cNvSpPr>
              <a:spLocks noChangeArrowheads="1"/>
            </p:cNvSpPr>
            <p:nvPr/>
          </p:nvSpPr>
          <p:spPr bwMode="auto">
            <a:xfrm>
              <a:off x="5470" y="3744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4" name="Rectangle 428"/>
            <p:cNvSpPr>
              <a:spLocks noChangeArrowheads="1"/>
            </p:cNvSpPr>
            <p:nvPr/>
          </p:nvSpPr>
          <p:spPr bwMode="auto">
            <a:xfrm>
              <a:off x="5470" y="3744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5" name="Rectangle 429"/>
            <p:cNvSpPr>
              <a:spLocks noChangeArrowheads="1"/>
            </p:cNvSpPr>
            <p:nvPr/>
          </p:nvSpPr>
          <p:spPr bwMode="auto">
            <a:xfrm>
              <a:off x="2821" y="3521"/>
              <a:ext cx="14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6" name="Rectangle 430"/>
            <p:cNvSpPr>
              <a:spLocks noChangeArrowheads="1"/>
            </p:cNvSpPr>
            <p:nvPr/>
          </p:nvSpPr>
          <p:spPr bwMode="auto">
            <a:xfrm>
              <a:off x="5470" y="3521"/>
              <a:ext cx="14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7" name="Rectangle 431"/>
            <p:cNvSpPr>
              <a:spLocks noChangeArrowheads="1"/>
            </p:cNvSpPr>
            <p:nvPr/>
          </p:nvSpPr>
          <p:spPr bwMode="auto">
            <a:xfrm>
              <a:off x="5492" y="3528"/>
              <a:ext cx="14" cy="23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28" name="Rectangle 432"/>
            <p:cNvSpPr>
              <a:spLocks noChangeArrowheads="1"/>
            </p:cNvSpPr>
            <p:nvPr/>
          </p:nvSpPr>
          <p:spPr bwMode="auto">
            <a:xfrm>
              <a:off x="1489" y="3794"/>
              <a:ext cx="44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FF"/>
                  </a:solidFill>
                  <a:latin typeface="Comic Sans MS" pitchFamily="66" charset="0"/>
                </a:rPr>
                <a:t>ISO 11648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29" name="Rectangle 433"/>
            <p:cNvSpPr>
              <a:spLocks noChangeArrowheads="1"/>
            </p:cNvSpPr>
            <p:nvPr/>
          </p:nvSpPr>
          <p:spPr bwMode="auto">
            <a:xfrm>
              <a:off x="1957" y="3794"/>
              <a:ext cx="3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FF"/>
                  </a:solidFill>
                  <a:latin typeface="Comic Sans MS" pitchFamily="66" charset="0"/>
                </a:rPr>
                <a:t>-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0" name="Rectangle 434"/>
            <p:cNvSpPr>
              <a:spLocks noChangeArrowheads="1"/>
            </p:cNvSpPr>
            <p:nvPr/>
          </p:nvSpPr>
          <p:spPr bwMode="auto">
            <a:xfrm>
              <a:off x="1996" y="3794"/>
              <a:ext cx="28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FF"/>
                  </a:solidFill>
                  <a:latin typeface="Comic Sans MS" pitchFamily="66" charset="0"/>
                </a:rPr>
                <a:t>2:2001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1" name="Rectangle 435"/>
            <p:cNvSpPr>
              <a:spLocks noChangeArrowheads="1"/>
            </p:cNvSpPr>
            <p:nvPr/>
          </p:nvSpPr>
          <p:spPr bwMode="auto">
            <a:xfrm>
              <a:off x="2309" y="3759"/>
              <a:ext cx="3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 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2" name="Rectangle 436"/>
            <p:cNvSpPr>
              <a:spLocks noChangeArrowheads="1"/>
            </p:cNvSpPr>
            <p:nvPr/>
          </p:nvSpPr>
          <p:spPr bwMode="auto">
            <a:xfrm>
              <a:off x="2842" y="3794"/>
              <a:ext cx="211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2597"/>
                  </a:solidFill>
                  <a:latin typeface="Comic Sans MS" pitchFamily="66" charset="0"/>
                </a:rPr>
                <a:t>Statistical aspects of sampling from bulk materials 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3" name="Rectangle 437"/>
            <p:cNvSpPr>
              <a:spLocks noChangeArrowheads="1"/>
            </p:cNvSpPr>
            <p:nvPr/>
          </p:nvSpPr>
          <p:spPr bwMode="auto">
            <a:xfrm>
              <a:off x="5064" y="3794"/>
              <a:ext cx="74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2597"/>
                  </a:solidFill>
                  <a:latin typeface="Comic Sans MS" pitchFamily="66" charset="0"/>
                </a:rPr>
                <a:t>--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4" name="Rectangle 438"/>
            <p:cNvSpPr>
              <a:spLocks noChangeArrowheads="1"/>
            </p:cNvSpPr>
            <p:nvPr/>
          </p:nvSpPr>
          <p:spPr bwMode="auto">
            <a:xfrm>
              <a:off x="5142" y="3794"/>
              <a:ext cx="226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2597"/>
                  </a:solidFill>
                  <a:latin typeface="Comic Sans MS" pitchFamily="66" charset="0"/>
                </a:rPr>
                <a:t> Part 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5" name="Rectangle 439"/>
            <p:cNvSpPr>
              <a:spLocks noChangeArrowheads="1"/>
            </p:cNvSpPr>
            <p:nvPr/>
          </p:nvSpPr>
          <p:spPr bwMode="auto">
            <a:xfrm>
              <a:off x="2842" y="3899"/>
              <a:ext cx="1468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2597"/>
                  </a:solidFill>
                  <a:latin typeface="Comic Sans MS" pitchFamily="66" charset="0"/>
                </a:rPr>
                <a:t>2: Sampling of particulate materials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6" name="Rectangle 440"/>
            <p:cNvSpPr>
              <a:spLocks noChangeArrowheads="1"/>
            </p:cNvSpPr>
            <p:nvPr/>
          </p:nvSpPr>
          <p:spPr bwMode="auto">
            <a:xfrm>
              <a:off x="4405" y="3863"/>
              <a:ext cx="3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mic Sans MS" pitchFamily="66" charset="0"/>
                </a:rPr>
                <a:t> </a:t>
              </a:r>
              <a:endParaRPr lang="en-US" sz="2000">
                <a:solidFill>
                  <a:schemeClr val="bg2"/>
                </a:solidFill>
                <a:latin typeface="Comic Sans MS" pitchFamily="66" charset="0"/>
              </a:endParaRPr>
            </a:p>
          </p:txBody>
        </p:sp>
        <p:sp>
          <p:nvSpPr>
            <p:cNvPr id="30137" name="Rectangle 441"/>
            <p:cNvSpPr>
              <a:spLocks noChangeArrowheads="1"/>
            </p:cNvSpPr>
            <p:nvPr/>
          </p:nvSpPr>
          <p:spPr bwMode="auto">
            <a:xfrm>
              <a:off x="1447" y="3766"/>
              <a:ext cx="14" cy="2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38" name="Rectangle 442"/>
            <p:cNvSpPr>
              <a:spLocks noChangeArrowheads="1"/>
            </p:cNvSpPr>
            <p:nvPr/>
          </p:nvSpPr>
          <p:spPr bwMode="auto">
            <a:xfrm>
              <a:off x="5492" y="3766"/>
              <a:ext cx="14" cy="2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39" name="Rectangle 443"/>
            <p:cNvSpPr>
              <a:spLocks noChangeArrowheads="1"/>
            </p:cNvSpPr>
            <p:nvPr/>
          </p:nvSpPr>
          <p:spPr bwMode="auto">
            <a:xfrm>
              <a:off x="1469" y="3774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0" name="Rectangle 444"/>
            <p:cNvSpPr>
              <a:spLocks noChangeArrowheads="1"/>
            </p:cNvSpPr>
            <p:nvPr/>
          </p:nvSpPr>
          <p:spPr bwMode="auto">
            <a:xfrm>
              <a:off x="1469" y="3774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1" name="Rectangle 445"/>
            <p:cNvSpPr>
              <a:spLocks noChangeArrowheads="1"/>
            </p:cNvSpPr>
            <p:nvPr/>
          </p:nvSpPr>
          <p:spPr bwMode="auto">
            <a:xfrm>
              <a:off x="1483" y="3774"/>
              <a:ext cx="1309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2" name="Rectangle 446"/>
            <p:cNvSpPr>
              <a:spLocks noChangeArrowheads="1"/>
            </p:cNvSpPr>
            <p:nvPr/>
          </p:nvSpPr>
          <p:spPr bwMode="auto">
            <a:xfrm>
              <a:off x="2792" y="3774"/>
              <a:ext cx="13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3" name="Rectangle 447"/>
            <p:cNvSpPr>
              <a:spLocks noChangeArrowheads="1"/>
            </p:cNvSpPr>
            <p:nvPr/>
          </p:nvSpPr>
          <p:spPr bwMode="auto">
            <a:xfrm>
              <a:off x="2792" y="3774"/>
              <a:ext cx="13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4" name="Rectangle 448"/>
            <p:cNvSpPr>
              <a:spLocks noChangeArrowheads="1"/>
            </p:cNvSpPr>
            <p:nvPr/>
          </p:nvSpPr>
          <p:spPr bwMode="auto">
            <a:xfrm>
              <a:off x="1469" y="401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5" name="Rectangle 449"/>
            <p:cNvSpPr>
              <a:spLocks noChangeArrowheads="1"/>
            </p:cNvSpPr>
            <p:nvPr/>
          </p:nvSpPr>
          <p:spPr bwMode="auto">
            <a:xfrm>
              <a:off x="1469" y="401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6" name="Rectangle 450"/>
            <p:cNvSpPr>
              <a:spLocks noChangeArrowheads="1"/>
            </p:cNvSpPr>
            <p:nvPr/>
          </p:nvSpPr>
          <p:spPr bwMode="auto">
            <a:xfrm>
              <a:off x="1483" y="4010"/>
              <a:ext cx="1309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7" name="Rectangle 451"/>
            <p:cNvSpPr>
              <a:spLocks noChangeArrowheads="1"/>
            </p:cNvSpPr>
            <p:nvPr/>
          </p:nvSpPr>
          <p:spPr bwMode="auto">
            <a:xfrm>
              <a:off x="2792" y="4010"/>
              <a:ext cx="1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8" name="Rectangle 452"/>
            <p:cNvSpPr>
              <a:spLocks noChangeArrowheads="1"/>
            </p:cNvSpPr>
            <p:nvPr/>
          </p:nvSpPr>
          <p:spPr bwMode="auto">
            <a:xfrm>
              <a:off x="2792" y="4010"/>
              <a:ext cx="13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49" name="Rectangle 453"/>
            <p:cNvSpPr>
              <a:spLocks noChangeArrowheads="1"/>
            </p:cNvSpPr>
            <p:nvPr/>
          </p:nvSpPr>
          <p:spPr bwMode="auto">
            <a:xfrm>
              <a:off x="1469" y="3787"/>
              <a:ext cx="14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0" name="Rectangle 454"/>
            <p:cNvSpPr>
              <a:spLocks noChangeArrowheads="1"/>
            </p:cNvSpPr>
            <p:nvPr/>
          </p:nvSpPr>
          <p:spPr bwMode="auto">
            <a:xfrm>
              <a:off x="2792" y="3787"/>
              <a:ext cx="13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1" name="Rectangle 455"/>
            <p:cNvSpPr>
              <a:spLocks noChangeArrowheads="1"/>
            </p:cNvSpPr>
            <p:nvPr/>
          </p:nvSpPr>
          <p:spPr bwMode="auto">
            <a:xfrm>
              <a:off x="1447" y="3794"/>
              <a:ext cx="14" cy="2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2" name="Rectangle 456"/>
            <p:cNvSpPr>
              <a:spLocks noChangeArrowheads="1"/>
            </p:cNvSpPr>
            <p:nvPr/>
          </p:nvSpPr>
          <p:spPr bwMode="auto">
            <a:xfrm>
              <a:off x="1447" y="404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3" name="Rectangle 457"/>
            <p:cNvSpPr>
              <a:spLocks noChangeArrowheads="1"/>
            </p:cNvSpPr>
            <p:nvPr/>
          </p:nvSpPr>
          <p:spPr bwMode="auto">
            <a:xfrm>
              <a:off x="1447" y="404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4" name="Rectangle 458"/>
            <p:cNvSpPr>
              <a:spLocks noChangeArrowheads="1"/>
            </p:cNvSpPr>
            <p:nvPr/>
          </p:nvSpPr>
          <p:spPr bwMode="auto">
            <a:xfrm>
              <a:off x="1461" y="4040"/>
              <a:ext cx="1352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5" name="Rectangle 459"/>
            <p:cNvSpPr>
              <a:spLocks noChangeArrowheads="1"/>
            </p:cNvSpPr>
            <p:nvPr/>
          </p:nvSpPr>
          <p:spPr bwMode="auto">
            <a:xfrm>
              <a:off x="2821" y="3774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6" name="Rectangle 460"/>
            <p:cNvSpPr>
              <a:spLocks noChangeArrowheads="1"/>
            </p:cNvSpPr>
            <p:nvPr/>
          </p:nvSpPr>
          <p:spPr bwMode="auto">
            <a:xfrm>
              <a:off x="2821" y="3774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7" name="Rectangle 461"/>
            <p:cNvSpPr>
              <a:spLocks noChangeArrowheads="1"/>
            </p:cNvSpPr>
            <p:nvPr/>
          </p:nvSpPr>
          <p:spPr bwMode="auto">
            <a:xfrm>
              <a:off x="2835" y="3774"/>
              <a:ext cx="2635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8" name="Rectangle 462"/>
            <p:cNvSpPr>
              <a:spLocks noChangeArrowheads="1"/>
            </p:cNvSpPr>
            <p:nvPr/>
          </p:nvSpPr>
          <p:spPr bwMode="auto">
            <a:xfrm>
              <a:off x="5470" y="3774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59" name="Rectangle 463"/>
            <p:cNvSpPr>
              <a:spLocks noChangeArrowheads="1"/>
            </p:cNvSpPr>
            <p:nvPr/>
          </p:nvSpPr>
          <p:spPr bwMode="auto">
            <a:xfrm>
              <a:off x="5470" y="3774"/>
              <a:ext cx="14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0" name="Rectangle 464"/>
            <p:cNvSpPr>
              <a:spLocks noChangeArrowheads="1"/>
            </p:cNvSpPr>
            <p:nvPr/>
          </p:nvSpPr>
          <p:spPr bwMode="auto">
            <a:xfrm>
              <a:off x="2821" y="401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1" name="Rectangle 465"/>
            <p:cNvSpPr>
              <a:spLocks noChangeArrowheads="1"/>
            </p:cNvSpPr>
            <p:nvPr/>
          </p:nvSpPr>
          <p:spPr bwMode="auto">
            <a:xfrm>
              <a:off x="2821" y="401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2" name="Rectangle 466"/>
            <p:cNvSpPr>
              <a:spLocks noChangeArrowheads="1"/>
            </p:cNvSpPr>
            <p:nvPr/>
          </p:nvSpPr>
          <p:spPr bwMode="auto">
            <a:xfrm>
              <a:off x="2835" y="4010"/>
              <a:ext cx="2635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3" name="Rectangle 467"/>
            <p:cNvSpPr>
              <a:spLocks noChangeArrowheads="1"/>
            </p:cNvSpPr>
            <p:nvPr/>
          </p:nvSpPr>
          <p:spPr bwMode="auto">
            <a:xfrm>
              <a:off x="5470" y="401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4" name="Rectangle 468"/>
            <p:cNvSpPr>
              <a:spLocks noChangeArrowheads="1"/>
            </p:cNvSpPr>
            <p:nvPr/>
          </p:nvSpPr>
          <p:spPr bwMode="auto">
            <a:xfrm>
              <a:off x="5470" y="401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5" name="Rectangle 469"/>
            <p:cNvSpPr>
              <a:spLocks noChangeArrowheads="1"/>
            </p:cNvSpPr>
            <p:nvPr/>
          </p:nvSpPr>
          <p:spPr bwMode="auto">
            <a:xfrm>
              <a:off x="2821" y="3787"/>
              <a:ext cx="14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6" name="Rectangle 470"/>
            <p:cNvSpPr>
              <a:spLocks noChangeArrowheads="1"/>
            </p:cNvSpPr>
            <p:nvPr/>
          </p:nvSpPr>
          <p:spPr bwMode="auto">
            <a:xfrm>
              <a:off x="5470" y="3787"/>
              <a:ext cx="14" cy="22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7" name="Rectangle 471"/>
            <p:cNvSpPr>
              <a:spLocks noChangeArrowheads="1"/>
            </p:cNvSpPr>
            <p:nvPr/>
          </p:nvSpPr>
          <p:spPr bwMode="auto">
            <a:xfrm>
              <a:off x="2813" y="404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8" name="Rectangle 472"/>
            <p:cNvSpPr>
              <a:spLocks noChangeArrowheads="1"/>
            </p:cNvSpPr>
            <p:nvPr/>
          </p:nvSpPr>
          <p:spPr bwMode="auto">
            <a:xfrm>
              <a:off x="2827" y="4040"/>
              <a:ext cx="2665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69" name="Rectangle 473"/>
            <p:cNvSpPr>
              <a:spLocks noChangeArrowheads="1"/>
            </p:cNvSpPr>
            <p:nvPr/>
          </p:nvSpPr>
          <p:spPr bwMode="auto">
            <a:xfrm>
              <a:off x="5492" y="3794"/>
              <a:ext cx="14" cy="24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70" name="Rectangle 474"/>
            <p:cNvSpPr>
              <a:spLocks noChangeArrowheads="1"/>
            </p:cNvSpPr>
            <p:nvPr/>
          </p:nvSpPr>
          <p:spPr bwMode="auto">
            <a:xfrm>
              <a:off x="5492" y="404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0171" name="Rectangle 475"/>
            <p:cNvSpPr>
              <a:spLocks noChangeArrowheads="1"/>
            </p:cNvSpPr>
            <p:nvPr/>
          </p:nvSpPr>
          <p:spPr bwMode="auto">
            <a:xfrm>
              <a:off x="5492" y="4040"/>
              <a:ext cx="14" cy="1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0172" name="Rectangle 476"/>
          <p:cNvSpPr>
            <a:spLocks noChangeArrowheads="1"/>
          </p:cNvSpPr>
          <p:nvPr/>
        </p:nvSpPr>
        <p:spPr bwMode="auto">
          <a:xfrm>
            <a:off x="2363788" y="6008688"/>
            <a:ext cx="523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2000">
              <a:solidFill>
                <a:schemeClr val="bg2"/>
              </a:solidFill>
              <a:latin typeface="Comic Sans MS" pitchFamily="66" charset="0"/>
            </a:endParaRPr>
          </a:p>
        </p:txBody>
      </p:sp>
      <p:pic>
        <p:nvPicPr>
          <p:cNvPr id="30173" name="Picture 477" descr="is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366838"/>
            <a:ext cx="809625" cy="742950"/>
          </a:xfrm>
          <a:prstGeom prst="rect">
            <a:avLst/>
          </a:prstGeom>
          <a:noFill/>
        </p:spPr>
      </p:pic>
      <p:sp>
        <p:nvSpPr>
          <p:cNvPr id="30174" name="Rectangle 478"/>
          <p:cNvSpPr>
            <a:spLocks noChangeArrowheads="1"/>
          </p:cNvSpPr>
          <p:nvPr/>
        </p:nvSpPr>
        <p:spPr bwMode="auto">
          <a:xfrm>
            <a:off x="127000" y="114300"/>
            <a:ext cx="574675" cy="379413"/>
          </a:xfrm>
          <a:prstGeom prst="rect">
            <a:avLst/>
          </a:prstGeom>
          <a:solidFill>
            <a:srgbClr val="5AA0BE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0175" name="Rectangle 479"/>
          <p:cNvSpPr>
            <a:spLocks noChangeArrowheads="1"/>
          </p:cNvSpPr>
          <p:nvPr/>
        </p:nvSpPr>
        <p:spPr bwMode="auto">
          <a:xfrm>
            <a:off x="279400" y="266700"/>
            <a:ext cx="574675" cy="379413"/>
          </a:xfrm>
          <a:prstGeom prst="rect">
            <a:avLst/>
          </a:prstGeom>
          <a:solidFill>
            <a:schemeClr val="bg2"/>
          </a:solidFill>
          <a:ln w="12700">
            <a:solidFill>
              <a:srgbClr val="5AA0BE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0176" name="Rectangle 480"/>
          <p:cNvSpPr>
            <a:spLocks noChangeArrowheads="1"/>
          </p:cNvSpPr>
          <p:nvPr/>
        </p:nvSpPr>
        <p:spPr bwMode="auto">
          <a:xfrm>
            <a:off x="431800" y="419100"/>
            <a:ext cx="574675" cy="379413"/>
          </a:xfrm>
          <a:prstGeom prst="rect">
            <a:avLst/>
          </a:prstGeom>
          <a:solidFill>
            <a:schemeClr val="bg2"/>
          </a:solidFill>
          <a:ln w="12700">
            <a:solidFill>
              <a:srgbClr val="5AA0BE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4772844" y="-3505100"/>
            <a:ext cx="677416" cy="8064896"/>
          </a:xfrm>
        </p:spPr>
        <p:txBody>
          <a:bodyPr/>
          <a:lstStyle/>
          <a:p>
            <a:r>
              <a:rPr lang="en-US" dirty="0"/>
              <a:t>Codex Norms dealing with sampling</a:t>
            </a:r>
          </a:p>
        </p:txBody>
      </p:sp>
      <p:pic>
        <p:nvPicPr>
          <p:cNvPr id="30723" name="Picture 3" descr="fa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688" y="2543175"/>
            <a:ext cx="676275" cy="714375"/>
          </a:xfrm>
          <a:prstGeom prst="rect">
            <a:avLst/>
          </a:prstGeom>
          <a:noFill/>
        </p:spPr>
      </p:pic>
      <p:pic>
        <p:nvPicPr>
          <p:cNvPr id="30724" name="Picture 4" descr="wh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013" y="3475038"/>
            <a:ext cx="762000" cy="733425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660525" y="2673350"/>
            <a:ext cx="140583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Comic Sans MS" pitchFamily="66" charset="0"/>
              </a:rPr>
              <a:t>CODEX STAN 233</a:t>
            </a:r>
            <a:endParaRPr lang="en-US" sz="12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076575" y="2646363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352800" y="2673350"/>
            <a:ext cx="348813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Sampling Plans for Prepackaged Foods (AQL 6.5)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7402513" y="2646363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536700" y="2598738"/>
            <a:ext cx="23813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536700" y="2598738"/>
            <a:ext cx="71438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584325" y="2646363"/>
            <a:ext cx="23813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584325" y="2646363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608138" y="2598738"/>
            <a:ext cx="16208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608138" y="2646363"/>
            <a:ext cx="16208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276600" y="2668588"/>
            <a:ext cx="2381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3228975" y="2668588"/>
            <a:ext cx="2381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3228975" y="2598738"/>
            <a:ext cx="71438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228975" y="2646363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3276600" y="2646363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3300413" y="2598738"/>
            <a:ext cx="52784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3300413" y="2646363"/>
            <a:ext cx="52784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8626475" y="2598738"/>
            <a:ext cx="23813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8578850" y="2598738"/>
            <a:ext cx="71438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8578850" y="2646363"/>
            <a:ext cx="23813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8578850" y="2646363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1584325" y="2673350"/>
            <a:ext cx="23813" cy="177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536700" y="2673350"/>
            <a:ext cx="23813" cy="177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3276600" y="2673350"/>
            <a:ext cx="23813" cy="177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3228975" y="2673350"/>
            <a:ext cx="23813" cy="177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8626475" y="2673350"/>
            <a:ext cx="23813" cy="177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8578850" y="2673350"/>
            <a:ext cx="23813" cy="1778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1660525" y="2925763"/>
            <a:ext cx="140583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  <a:latin typeface="Comic Sans MS" pitchFamily="66" charset="0"/>
              </a:rPr>
              <a:t>CODEX STAN 234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3076575" y="2897188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3352800" y="2925763"/>
            <a:ext cx="34977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Recommended Methods of Analysis and Sampling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7431088" y="2925763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584325" y="292100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536700" y="292100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58" name="Rectangle 38"/>
          <p:cNvSpPr>
            <a:spLocks noChangeArrowheads="1"/>
          </p:cNvSpPr>
          <p:nvPr/>
        </p:nvSpPr>
        <p:spPr bwMode="auto">
          <a:xfrm>
            <a:off x="1536700" y="285115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1584325" y="285115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1584325" y="28971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1" name="Rectangle 41"/>
          <p:cNvSpPr>
            <a:spLocks noChangeArrowheads="1"/>
          </p:cNvSpPr>
          <p:nvPr/>
        </p:nvSpPr>
        <p:spPr bwMode="auto">
          <a:xfrm>
            <a:off x="1608138" y="2851150"/>
            <a:ext cx="16208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2" name="Rectangle 42"/>
          <p:cNvSpPr>
            <a:spLocks noChangeArrowheads="1"/>
          </p:cNvSpPr>
          <p:nvPr/>
        </p:nvSpPr>
        <p:spPr bwMode="auto">
          <a:xfrm>
            <a:off x="1608138" y="2897188"/>
            <a:ext cx="16208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3" name="Rectangle 43"/>
          <p:cNvSpPr>
            <a:spLocks noChangeArrowheads="1"/>
          </p:cNvSpPr>
          <p:nvPr/>
        </p:nvSpPr>
        <p:spPr bwMode="auto">
          <a:xfrm>
            <a:off x="3276600" y="292100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4" name="Rectangle 44"/>
          <p:cNvSpPr>
            <a:spLocks noChangeArrowheads="1"/>
          </p:cNvSpPr>
          <p:nvPr/>
        </p:nvSpPr>
        <p:spPr bwMode="auto">
          <a:xfrm>
            <a:off x="3228975" y="292100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5" name="Rectangle 45"/>
          <p:cNvSpPr>
            <a:spLocks noChangeArrowheads="1"/>
          </p:cNvSpPr>
          <p:nvPr/>
        </p:nvSpPr>
        <p:spPr bwMode="auto">
          <a:xfrm>
            <a:off x="3228975" y="285115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6" name="Rectangle 46"/>
          <p:cNvSpPr>
            <a:spLocks noChangeArrowheads="1"/>
          </p:cNvSpPr>
          <p:nvPr/>
        </p:nvSpPr>
        <p:spPr bwMode="auto">
          <a:xfrm>
            <a:off x="3228975" y="28971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7" name="Rectangle 47"/>
          <p:cNvSpPr>
            <a:spLocks noChangeArrowheads="1"/>
          </p:cNvSpPr>
          <p:nvPr/>
        </p:nvSpPr>
        <p:spPr bwMode="auto">
          <a:xfrm>
            <a:off x="3276600" y="285115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8" name="Rectangle 48"/>
          <p:cNvSpPr>
            <a:spLocks noChangeArrowheads="1"/>
          </p:cNvSpPr>
          <p:nvPr/>
        </p:nvSpPr>
        <p:spPr bwMode="auto">
          <a:xfrm>
            <a:off x="3276600" y="28971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69" name="Rectangle 49"/>
          <p:cNvSpPr>
            <a:spLocks noChangeArrowheads="1"/>
          </p:cNvSpPr>
          <p:nvPr/>
        </p:nvSpPr>
        <p:spPr bwMode="auto">
          <a:xfrm>
            <a:off x="3300413" y="2851150"/>
            <a:ext cx="52784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0" name="Rectangle 50"/>
          <p:cNvSpPr>
            <a:spLocks noChangeArrowheads="1"/>
          </p:cNvSpPr>
          <p:nvPr/>
        </p:nvSpPr>
        <p:spPr bwMode="auto">
          <a:xfrm>
            <a:off x="3300413" y="2897188"/>
            <a:ext cx="52784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1" name="Rectangle 51"/>
          <p:cNvSpPr>
            <a:spLocks noChangeArrowheads="1"/>
          </p:cNvSpPr>
          <p:nvPr/>
        </p:nvSpPr>
        <p:spPr bwMode="auto">
          <a:xfrm>
            <a:off x="8626475" y="292100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2" name="Rectangle 52"/>
          <p:cNvSpPr>
            <a:spLocks noChangeArrowheads="1"/>
          </p:cNvSpPr>
          <p:nvPr/>
        </p:nvSpPr>
        <p:spPr bwMode="auto">
          <a:xfrm>
            <a:off x="8578850" y="292100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3" name="Rectangle 53"/>
          <p:cNvSpPr>
            <a:spLocks noChangeArrowheads="1"/>
          </p:cNvSpPr>
          <p:nvPr/>
        </p:nvSpPr>
        <p:spPr bwMode="auto">
          <a:xfrm>
            <a:off x="8578850" y="285115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4" name="Rectangle 54"/>
          <p:cNvSpPr>
            <a:spLocks noChangeArrowheads="1"/>
          </p:cNvSpPr>
          <p:nvPr/>
        </p:nvSpPr>
        <p:spPr bwMode="auto">
          <a:xfrm>
            <a:off x="8578850" y="28971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5" name="Rectangle 55"/>
          <p:cNvSpPr>
            <a:spLocks noChangeArrowheads="1"/>
          </p:cNvSpPr>
          <p:nvPr/>
        </p:nvSpPr>
        <p:spPr bwMode="auto">
          <a:xfrm>
            <a:off x="8626475" y="285115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6" name="Rectangle 56"/>
          <p:cNvSpPr>
            <a:spLocks noChangeArrowheads="1"/>
          </p:cNvSpPr>
          <p:nvPr/>
        </p:nvSpPr>
        <p:spPr bwMode="auto">
          <a:xfrm>
            <a:off x="1584325" y="2925763"/>
            <a:ext cx="23813" cy="1746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7" name="Rectangle 57"/>
          <p:cNvSpPr>
            <a:spLocks noChangeArrowheads="1"/>
          </p:cNvSpPr>
          <p:nvPr/>
        </p:nvSpPr>
        <p:spPr bwMode="auto">
          <a:xfrm>
            <a:off x="1536700" y="2925763"/>
            <a:ext cx="23813" cy="1746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8" name="Rectangle 58"/>
          <p:cNvSpPr>
            <a:spLocks noChangeArrowheads="1"/>
          </p:cNvSpPr>
          <p:nvPr/>
        </p:nvSpPr>
        <p:spPr bwMode="auto">
          <a:xfrm>
            <a:off x="3276600" y="2925763"/>
            <a:ext cx="23813" cy="1746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79" name="Rectangle 59"/>
          <p:cNvSpPr>
            <a:spLocks noChangeArrowheads="1"/>
          </p:cNvSpPr>
          <p:nvPr/>
        </p:nvSpPr>
        <p:spPr bwMode="auto">
          <a:xfrm>
            <a:off x="3228975" y="2925763"/>
            <a:ext cx="23813" cy="1746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80" name="Rectangle 60"/>
          <p:cNvSpPr>
            <a:spLocks noChangeArrowheads="1"/>
          </p:cNvSpPr>
          <p:nvPr/>
        </p:nvSpPr>
        <p:spPr bwMode="auto">
          <a:xfrm>
            <a:off x="8626475" y="2925763"/>
            <a:ext cx="23813" cy="1746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81" name="Rectangle 61"/>
          <p:cNvSpPr>
            <a:spLocks noChangeArrowheads="1"/>
          </p:cNvSpPr>
          <p:nvPr/>
        </p:nvSpPr>
        <p:spPr bwMode="auto">
          <a:xfrm>
            <a:off x="8578850" y="2925763"/>
            <a:ext cx="23813" cy="1746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82" name="Rectangle 62"/>
          <p:cNvSpPr>
            <a:spLocks noChangeArrowheads="1"/>
          </p:cNvSpPr>
          <p:nvPr/>
        </p:nvSpPr>
        <p:spPr bwMode="auto">
          <a:xfrm>
            <a:off x="1660525" y="3175000"/>
            <a:ext cx="963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  <a:latin typeface="Comic Sans MS" pitchFamily="66" charset="0"/>
              </a:rPr>
              <a:t>CAC/MISC 7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83" name="Rectangle 63"/>
          <p:cNvSpPr>
            <a:spLocks noChangeArrowheads="1"/>
          </p:cNvSpPr>
          <p:nvPr/>
        </p:nvSpPr>
        <p:spPr bwMode="auto">
          <a:xfrm>
            <a:off x="2668588" y="3148013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84" name="Rectangle 64"/>
          <p:cNvSpPr>
            <a:spLocks noChangeArrowheads="1"/>
          </p:cNvSpPr>
          <p:nvPr/>
        </p:nvSpPr>
        <p:spPr bwMode="auto">
          <a:xfrm>
            <a:off x="3352800" y="3175000"/>
            <a:ext cx="44339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Methods of analysis and sampling for fruit juices and related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85" name="Rectangle 65"/>
          <p:cNvSpPr>
            <a:spLocks noChangeArrowheads="1"/>
          </p:cNvSpPr>
          <p:nvPr/>
        </p:nvSpPr>
        <p:spPr bwMode="auto">
          <a:xfrm>
            <a:off x="3352800" y="3352800"/>
            <a:ext cx="63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products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86" name="Rectangle 66"/>
          <p:cNvSpPr>
            <a:spLocks noChangeArrowheads="1"/>
          </p:cNvSpPr>
          <p:nvPr/>
        </p:nvSpPr>
        <p:spPr bwMode="auto">
          <a:xfrm>
            <a:off x="4073525" y="3325813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787" name="Rectangle 67"/>
          <p:cNvSpPr>
            <a:spLocks noChangeArrowheads="1"/>
          </p:cNvSpPr>
          <p:nvPr/>
        </p:nvSpPr>
        <p:spPr bwMode="auto">
          <a:xfrm>
            <a:off x="1584325" y="3171825"/>
            <a:ext cx="23813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88" name="Rectangle 68"/>
          <p:cNvSpPr>
            <a:spLocks noChangeArrowheads="1"/>
          </p:cNvSpPr>
          <p:nvPr/>
        </p:nvSpPr>
        <p:spPr bwMode="auto">
          <a:xfrm>
            <a:off x="1536700" y="3171825"/>
            <a:ext cx="23813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89" name="Rectangle 69"/>
          <p:cNvSpPr>
            <a:spLocks noChangeArrowheads="1"/>
          </p:cNvSpPr>
          <p:nvPr/>
        </p:nvSpPr>
        <p:spPr bwMode="auto">
          <a:xfrm>
            <a:off x="1536700" y="3100388"/>
            <a:ext cx="23813" cy="71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0" name="Rectangle 70"/>
          <p:cNvSpPr>
            <a:spLocks noChangeArrowheads="1"/>
          </p:cNvSpPr>
          <p:nvPr/>
        </p:nvSpPr>
        <p:spPr bwMode="auto">
          <a:xfrm>
            <a:off x="1584325" y="31003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1" name="Rectangle 71"/>
          <p:cNvSpPr>
            <a:spLocks noChangeArrowheads="1"/>
          </p:cNvSpPr>
          <p:nvPr/>
        </p:nvSpPr>
        <p:spPr bwMode="auto">
          <a:xfrm>
            <a:off x="1584325" y="3148013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2" name="Rectangle 72"/>
          <p:cNvSpPr>
            <a:spLocks noChangeArrowheads="1"/>
          </p:cNvSpPr>
          <p:nvPr/>
        </p:nvSpPr>
        <p:spPr bwMode="auto">
          <a:xfrm>
            <a:off x="1608138" y="3100388"/>
            <a:ext cx="16208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3" name="Rectangle 73"/>
          <p:cNvSpPr>
            <a:spLocks noChangeArrowheads="1"/>
          </p:cNvSpPr>
          <p:nvPr/>
        </p:nvSpPr>
        <p:spPr bwMode="auto">
          <a:xfrm>
            <a:off x="1608138" y="3148013"/>
            <a:ext cx="16208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4" name="Rectangle 74"/>
          <p:cNvSpPr>
            <a:spLocks noChangeArrowheads="1"/>
          </p:cNvSpPr>
          <p:nvPr/>
        </p:nvSpPr>
        <p:spPr bwMode="auto">
          <a:xfrm>
            <a:off x="3276600" y="3171825"/>
            <a:ext cx="23813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5" name="Rectangle 75"/>
          <p:cNvSpPr>
            <a:spLocks noChangeArrowheads="1"/>
          </p:cNvSpPr>
          <p:nvPr/>
        </p:nvSpPr>
        <p:spPr bwMode="auto">
          <a:xfrm>
            <a:off x="3228975" y="3171825"/>
            <a:ext cx="23813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6" name="Rectangle 76"/>
          <p:cNvSpPr>
            <a:spLocks noChangeArrowheads="1"/>
          </p:cNvSpPr>
          <p:nvPr/>
        </p:nvSpPr>
        <p:spPr bwMode="auto">
          <a:xfrm>
            <a:off x="3228975" y="31003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7" name="Rectangle 77"/>
          <p:cNvSpPr>
            <a:spLocks noChangeArrowheads="1"/>
          </p:cNvSpPr>
          <p:nvPr/>
        </p:nvSpPr>
        <p:spPr bwMode="auto">
          <a:xfrm>
            <a:off x="3228975" y="3148013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8" name="Rectangle 78"/>
          <p:cNvSpPr>
            <a:spLocks noChangeArrowheads="1"/>
          </p:cNvSpPr>
          <p:nvPr/>
        </p:nvSpPr>
        <p:spPr bwMode="auto">
          <a:xfrm>
            <a:off x="3276600" y="31003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799" name="Rectangle 79"/>
          <p:cNvSpPr>
            <a:spLocks noChangeArrowheads="1"/>
          </p:cNvSpPr>
          <p:nvPr/>
        </p:nvSpPr>
        <p:spPr bwMode="auto">
          <a:xfrm>
            <a:off x="3276600" y="3148013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0" name="Rectangle 80"/>
          <p:cNvSpPr>
            <a:spLocks noChangeArrowheads="1"/>
          </p:cNvSpPr>
          <p:nvPr/>
        </p:nvSpPr>
        <p:spPr bwMode="auto">
          <a:xfrm>
            <a:off x="3300413" y="3100388"/>
            <a:ext cx="52784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1" name="Rectangle 81"/>
          <p:cNvSpPr>
            <a:spLocks noChangeArrowheads="1"/>
          </p:cNvSpPr>
          <p:nvPr/>
        </p:nvSpPr>
        <p:spPr bwMode="auto">
          <a:xfrm>
            <a:off x="3300413" y="3148013"/>
            <a:ext cx="5278437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2" name="Rectangle 82"/>
          <p:cNvSpPr>
            <a:spLocks noChangeArrowheads="1"/>
          </p:cNvSpPr>
          <p:nvPr/>
        </p:nvSpPr>
        <p:spPr bwMode="auto">
          <a:xfrm>
            <a:off x="8626475" y="3171825"/>
            <a:ext cx="23813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3" name="Rectangle 83"/>
          <p:cNvSpPr>
            <a:spLocks noChangeArrowheads="1"/>
          </p:cNvSpPr>
          <p:nvPr/>
        </p:nvSpPr>
        <p:spPr bwMode="auto">
          <a:xfrm>
            <a:off x="8578850" y="3171825"/>
            <a:ext cx="23813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4" name="Rectangle 84"/>
          <p:cNvSpPr>
            <a:spLocks noChangeArrowheads="1"/>
          </p:cNvSpPr>
          <p:nvPr/>
        </p:nvSpPr>
        <p:spPr bwMode="auto">
          <a:xfrm>
            <a:off x="8578850" y="3100388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5" name="Rectangle 85"/>
          <p:cNvSpPr>
            <a:spLocks noChangeArrowheads="1"/>
          </p:cNvSpPr>
          <p:nvPr/>
        </p:nvSpPr>
        <p:spPr bwMode="auto">
          <a:xfrm>
            <a:off x="8578850" y="3148013"/>
            <a:ext cx="23813" cy="238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6" name="Rectangle 86"/>
          <p:cNvSpPr>
            <a:spLocks noChangeArrowheads="1"/>
          </p:cNvSpPr>
          <p:nvPr/>
        </p:nvSpPr>
        <p:spPr bwMode="auto">
          <a:xfrm>
            <a:off x="8626475" y="3100388"/>
            <a:ext cx="23813" cy="71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7" name="Rectangle 87"/>
          <p:cNvSpPr>
            <a:spLocks noChangeArrowheads="1"/>
          </p:cNvSpPr>
          <p:nvPr/>
        </p:nvSpPr>
        <p:spPr bwMode="auto">
          <a:xfrm>
            <a:off x="1584325" y="3175000"/>
            <a:ext cx="23813" cy="355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8" name="Rectangle 88"/>
          <p:cNvSpPr>
            <a:spLocks noChangeArrowheads="1"/>
          </p:cNvSpPr>
          <p:nvPr/>
        </p:nvSpPr>
        <p:spPr bwMode="auto">
          <a:xfrm>
            <a:off x="1536700" y="3175000"/>
            <a:ext cx="23813" cy="355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09" name="Rectangle 89"/>
          <p:cNvSpPr>
            <a:spLocks noChangeArrowheads="1"/>
          </p:cNvSpPr>
          <p:nvPr/>
        </p:nvSpPr>
        <p:spPr bwMode="auto">
          <a:xfrm>
            <a:off x="3276600" y="3175000"/>
            <a:ext cx="23813" cy="355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10" name="Rectangle 90"/>
          <p:cNvSpPr>
            <a:spLocks noChangeArrowheads="1"/>
          </p:cNvSpPr>
          <p:nvPr/>
        </p:nvSpPr>
        <p:spPr bwMode="auto">
          <a:xfrm>
            <a:off x="3228975" y="3175000"/>
            <a:ext cx="23813" cy="355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8626475" y="3175000"/>
            <a:ext cx="23813" cy="355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8578850" y="3175000"/>
            <a:ext cx="23813" cy="355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13" name="Rectangle 93"/>
          <p:cNvSpPr>
            <a:spLocks noChangeArrowheads="1"/>
          </p:cNvSpPr>
          <p:nvPr/>
        </p:nvSpPr>
        <p:spPr bwMode="auto">
          <a:xfrm>
            <a:off x="1660525" y="3605213"/>
            <a:ext cx="8255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  <a:latin typeface="Comic Sans MS" pitchFamily="66" charset="0"/>
              </a:rPr>
              <a:t>CAC/GL 33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14" name="Rectangle 94"/>
          <p:cNvSpPr>
            <a:spLocks noChangeArrowheads="1"/>
          </p:cNvSpPr>
          <p:nvPr/>
        </p:nvSpPr>
        <p:spPr bwMode="auto">
          <a:xfrm>
            <a:off x="2557463" y="3605213"/>
            <a:ext cx="673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15" name="Rectangle 95"/>
          <p:cNvSpPr>
            <a:spLocks noChangeArrowheads="1"/>
          </p:cNvSpPr>
          <p:nvPr/>
        </p:nvSpPr>
        <p:spPr bwMode="auto">
          <a:xfrm>
            <a:off x="3352800" y="3605213"/>
            <a:ext cx="3784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Methods of Sampling for Pesticide Residues for the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16" name="Rectangle 96"/>
          <p:cNvSpPr>
            <a:spLocks noChangeArrowheads="1"/>
          </p:cNvSpPr>
          <p:nvPr/>
        </p:nvSpPr>
        <p:spPr bwMode="auto">
          <a:xfrm>
            <a:off x="3352800" y="3783013"/>
            <a:ext cx="28533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Determination of Compliance with MRLs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17" name="Rectangle 97"/>
          <p:cNvSpPr>
            <a:spLocks noChangeArrowheads="1"/>
          </p:cNvSpPr>
          <p:nvPr/>
        </p:nvSpPr>
        <p:spPr bwMode="auto">
          <a:xfrm>
            <a:off x="6648450" y="3756025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18" name="Rectangle 98"/>
          <p:cNvSpPr>
            <a:spLocks noChangeArrowheads="1"/>
          </p:cNvSpPr>
          <p:nvPr/>
        </p:nvSpPr>
        <p:spPr bwMode="auto">
          <a:xfrm>
            <a:off x="1584325" y="360045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19" name="Rectangle 99"/>
          <p:cNvSpPr>
            <a:spLocks noChangeArrowheads="1"/>
          </p:cNvSpPr>
          <p:nvPr/>
        </p:nvSpPr>
        <p:spPr bwMode="auto">
          <a:xfrm>
            <a:off x="1536700" y="360045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0" name="Rectangle 100"/>
          <p:cNvSpPr>
            <a:spLocks noChangeArrowheads="1"/>
          </p:cNvSpPr>
          <p:nvPr/>
        </p:nvSpPr>
        <p:spPr bwMode="auto">
          <a:xfrm>
            <a:off x="1536700" y="35306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1" name="Rectangle 101"/>
          <p:cNvSpPr>
            <a:spLocks noChangeArrowheads="1"/>
          </p:cNvSpPr>
          <p:nvPr/>
        </p:nvSpPr>
        <p:spPr bwMode="auto">
          <a:xfrm>
            <a:off x="1584325" y="35306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2" name="Rectangle 102"/>
          <p:cNvSpPr>
            <a:spLocks noChangeArrowheads="1"/>
          </p:cNvSpPr>
          <p:nvPr/>
        </p:nvSpPr>
        <p:spPr bwMode="auto">
          <a:xfrm>
            <a:off x="1584325" y="35782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3" name="Rectangle 103"/>
          <p:cNvSpPr>
            <a:spLocks noChangeArrowheads="1"/>
          </p:cNvSpPr>
          <p:nvPr/>
        </p:nvSpPr>
        <p:spPr bwMode="auto">
          <a:xfrm>
            <a:off x="1608138" y="3530600"/>
            <a:ext cx="16208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4" name="Rectangle 104"/>
          <p:cNvSpPr>
            <a:spLocks noChangeArrowheads="1"/>
          </p:cNvSpPr>
          <p:nvPr/>
        </p:nvSpPr>
        <p:spPr bwMode="auto">
          <a:xfrm>
            <a:off x="1608138" y="3578225"/>
            <a:ext cx="16208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5" name="Rectangle 105"/>
          <p:cNvSpPr>
            <a:spLocks noChangeArrowheads="1"/>
          </p:cNvSpPr>
          <p:nvPr/>
        </p:nvSpPr>
        <p:spPr bwMode="auto">
          <a:xfrm>
            <a:off x="3276600" y="360045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6" name="Rectangle 106"/>
          <p:cNvSpPr>
            <a:spLocks noChangeArrowheads="1"/>
          </p:cNvSpPr>
          <p:nvPr/>
        </p:nvSpPr>
        <p:spPr bwMode="auto">
          <a:xfrm>
            <a:off x="3228975" y="360045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7" name="Rectangle 107"/>
          <p:cNvSpPr>
            <a:spLocks noChangeArrowheads="1"/>
          </p:cNvSpPr>
          <p:nvPr/>
        </p:nvSpPr>
        <p:spPr bwMode="auto">
          <a:xfrm>
            <a:off x="3228975" y="35306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8" name="Rectangle 108"/>
          <p:cNvSpPr>
            <a:spLocks noChangeArrowheads="1"/>
          </p:cNvSpPr>
          <p:nvPr/>
        </p:nvSpPr>
        <p:spPr bwMode="auto">
          <a:xfrm>
            <a:off x="3228975" y="35782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29" name="Rectangle 109"/>
          <p:cNvSpPr>
            <a:spLocks noChangeArrowheads="1"/>
          </p:cNvSpPr>
          <p:nvPr/>
        </p:nvSpPr>
        <p:spPr bwMode="auto">
          <a:xfrm>
            <a:off x="3276600" y="35306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0" name="Rectangle 110"/>
          <p:cNvSpPr>
            <a:spLocks noChangeArrowheads="1"/>
          </p:cNvSpPr>
          <p:nvPr/>
        </p:nvSpPr>
        <p:spPr bwMode="auto">
          <a:xfrm>
            <a:off x="3276600" y="35782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1" name="Rectangle 111"/>
          <p:cNvSpPr>
            <a:spLocks noChangeArrowheads="1"/>
          </p:cNvSpPr>
          <p:nvPr/>
        </p:nvSpPr>
        <p:spPr bwMode="auto">
          <a:xfrm>
            <a:off x="3300413" y="3530600"/>
            <a:ext cx="52784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2" name="Rectangle 112"/>
          <p:cNvSpPr>
            <a:spLocks noChangeArrowheads="1"/>
          </p:cNvSpPr>
          <p:nvPr/>
        </p:nvSpPr>
        <p:spPr bwMode="auto">
          <a:xfrm>
            <a:off x="3300413" y="3578225"/>
            <a:ext cx="52784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3" name="Rectangle 113"/>
          <p:cNvSpPr>
            <a:spLocks noChangeArrowheads="1"/>
          </p:cNvSpPr>
          <p:nvPr/>
        </p:nvSpPr>
        <p:spPr bwMode="auto">
          <a:xfrm>
            <a:off x="8626475" y="360045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4" name="Rectangle 114"/>
          <p:cNvSpPr>
            <a:spLocks noChangeArrowheads="1"/>
          </p:cNvSpPr>
          <p:nvPr/>
        </p:nvSpPr>
        <p:spPr bwMode="auto">
          <a:xfrm>
            <a:off x="8578850" y="3600450"/>
            <a:ext cx="2381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5" name="Rectangle 115"/>
          <p:cNvSpPr>
            <a:spLocks noChangeArrowheads="1"/>
          </p:cNvSpPr>
          <p:nvPr/>
        </p:nvSpPr>
        <p:spPr bwMode="auto">
          <a:xfrm>
            <a:off x="8578850" y="35306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6" name="Rectangle 116"/>
          <p:cNvSpPr>
            <a:spLocks noChangeArrowheads="1"/>
          </p:cNvSpPr>
          <p:nvPr/>
        </p:nvSpPr>
        <p:spPr bwMode="auto">
          <a:xfrm>
            <a:off x="8578850" y="35782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7" name="Rectangle 117"/>
          <p:cNvSpPr>
            <a:spLocks noChangeArrowheads="1"/>
          </p:cNvSpPr>
          <p:nvPr/>
        </p:nvSpPr>
        <p:spPr bwMode="auto">
          <a:xfrm>
            <a:off x="8626475" y="35306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8" name="Rectangle 118"/>
          <p:cNvSpPr>
            <a:spLocks noChangeArrowheads="1"/>
          </p:cNvSpPr>
          <p:nvPr/>
        </p:nvSpPr>
        <p:spPr bwMode="auto">
          <a:xfrm>
            <a:off x="1584325" y="36052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39" name="Rectangle 119"/>
          <p:cNvSpPr>
            <a:spLocks noChangeArrowheads="1"/>
          </p:cNvSpPr>
          <p:nvPr/>
        </p:nvSpPr>
        <p:spPr bwMode="auto">
          <a:xfrm>
            <a:off x="1536700" y="36052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0" name="Rectangle 120"/>
          <p:cNvSpPr>
            <a:spLocks noChangeArrowheads="1"/>
          </p:cNvSpPr>
          <p:nvPr/>
        </p:nvSpPr>
        <p:spPr bwMode="auto">
          <a:xfrm>
            <a:off x="1536700" y="39624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1" name="Rectangle 121"/>
          <p:cNvSpPr>
            <a:spLocks noChangeArrowheads="1"/>
          </p:cNvSpPr>
          <p:nvPr/>
        </p:nvSpPr>
        <p:spPr bwMode="auto">
          <a:xfrm>
            <a:off x="1536700" y="4010025"/>
            <a:ext cx="71438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2" name="Rectangle 122"/>
          <p:cNvSpPr>
            <a:spLocks noChangeArrowheads="1"/>
          </p:cNvSpPr>
          <p:nvPr/>
        </p:nvSpPr>
        <p:spPr bwMode="auto">
          <a:xfrm>
            <a:off x="1584325" y="39624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3" name="Rectangle 123"/>
          <p:cNvSpPr>
            <a:spLocks noChangeArrowheads="1"/>
          </p:cNvSpPr>
          <p:nvPr/>
        </p:nvSpPr>
        <p:spPr bwMode="auto">
          <a:xfrm>
            <a:off x="1584325" y="39624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4" name="Rectangle 124"/>
          <p:cNvSpPr>
            <a:spLocks noChangeArrowheads="1"/>
          </p:cNvSpPr>
          <p:nvPr/>
        </p:nvSpPr>
        <p:spPr bwMode="auto">
          <a:xfrm>
            <a:off x="1608138" y="4010025"/>
            <a:ext cx="16208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5" name="Rectangle 125"/>
          <p:cNvSpPr>
            <a:spLocks noChangeArrowheads="1"/>
          </p:cNvSpPr>
          <p:nvPr/>
        </p:nvSpPr>
        <p:spPr bwMode="auto">
          <a:xfrm>
            <a:off x="1608138" y="3962400"/>
            <a:ext cx="16208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6" name="Rectangle 126"/>
          <p:cNvSpPr>
            <a:spLocks noChangeArrowheads="1"/>
          </p:cNvSpPr>
          <p:nvPr/>
        </p:nvSpPr>
        <p:spPr bwMode="auto">
          <a:xfrm>
            <a:off x="3276600" y="36052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7" name="Rectangle 127"/>
          <p:cNvSpPr>
            <a:spLocks noChangeArrowheads="1"/>
          </p:cNvSpPr>
          <p:nvPr/>
        </p:nvSpPr>
        <p:spPr bwMode="auto">
          <a:xfrm>
            <a:off x="3228975" y="36052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8" name="Rectangle 128"/>
          <p:cNvSpPr>
            <a:spLocks noChangeArrowheads="1"/>
          </p:cNvSpPr>
          <p:nvPr/>
        </p:nvSpPr>
        <p:spPr bwMode="auto">
          <a:xfrm>
            <a:off x="3228975" y="39624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49" name="Rectangle 129"/>
          <p:cNvSpPr>
            <a:spLocks noChangeArrowheads="1"/>
          </p:cNvSpPr>
          <p:nvPr/>
        </p:nvSpPr>
        <p:spPr bwMode="auto">
          <a:xfrm>
            <a:off x="3276600" y="39624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0" name="Rectangle 130"/>
          <p:cNvSpPr>
            <a:spLocks noChangeArrowheads="1"/>
          </p:cNvSpPr>
          <p:nvPr/>
        </p:nvSpPr>
        <p:spPr bwMode="auto">
          <a:xfrm>
            <a:off x="3228975" y="4010025"/>
            <a:ext cx="71438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1" name="Rectangle 131"/>
          <p:cNvSpPr>
            <a:spLocks noChangeArrowheads="1"/>
          </p:cNvSpPr>
          <p:nvPr/>
        </p:nvSpPr>
        <p:spPr bwMode="auto">
          <a:xfrm>
            <a:off x="3300413" y="4010025"/>
            <a:ext cx="52784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2" name="Rectangle 132"/>
          <p:cNvSpPr>
            <a:spLocks noChangeArrowheads="1"/>
          </p:cNvSpPr>
          <p:nvPr/>
        </p:nvSpPr>
        <p:spPr bwMode="auto">
          <a:xfrm>
            <a:off x="3300413" y="3962400"/>
            <a:ext cx="52784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3" name="Rectangle 133"/>
          <p:cNvSpPr>
            <a:spLocks noChangeArrowheads="1"/>
          </p:cNvSpPr>
          <p:nvPr/>
        </p:nvSpPr>
        <p:spPr bwMode="auto">
          <a:xfrm>
            <a:off x="8626475" y="36052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4" name="Rectangle 134"/>
          <p:cNvSpPr>
            <a:spLocks noChangeArrowheads="1"/>
          </p:cNvSpPr>
          <p:nvPr/>
        </p:nvSpPr>
        <p:spPr bwMode="auto">
          <a:xfrm>
            <a:off x="8578850" y="36052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5" name="Rectangle 135"/>
          <p:cNvSpPr>
            <a:spLocks noChangeArrowheads="1"/>
          </p:cNvSpPr>
          <p:nvPr/>
        </p:nvSpPr>
        <p:spPr bwMode="auto">
          <a:xfrm>
            <a:off x="8626475" y="39624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6" name="Rectangle 136"/>
          <p:cNvSpPr>
            <a:spLocks noChangeArrowheads="1"/>
          </p:cNvSpPr>
          <p:nvPr/>
        </p:nvSpPr>
        <p:spPr bwMode="auto">
          <a:xfrm>
            <a:off x="8578850" y="4010025"/>
            <a:ext cx="71438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7" name="Rectangle 137"/>
          <p:cNvSpPr>
            <a:spLocks noChangeArrowheads="1"/>
          </p:cNvSpPr>
          <p:nvPr/>
        </p:nvSpPr>
        <p:spPr bwMode="auto">
          <a:xfrm>
            <a:off x="8578850" y="39624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8" name="Rectangle 138"/>
          <p:cNvSpPr>
            <a:spLocks noChangeArrowheads="1"/>
          </p:cNvSpPr>
          <p:nvPr/>
        </p:nvSpPr>
        <p:spPr bwMode="auto">
          <a:xfrm>
            <a:off x="8578850" y="39624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59" name="Rectangle 139"/>
          <p:cNvSpPr>
            <a:spLocks noChangeArrowheads="1"/>
          </p:cNvSpPr>
          <p:nvPr/>
        </p:nvSpPr>
        <p:spPr bwMode="auto">
          <a:xfrm>
            <a:off x="1660525" y="4032250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60" name="Rectangle 140"/>
          <p:cNvSpPr>
            <a:spLocks noChangeArrowheads="1"/>
          </p:cNvSpPr>
          <p:nvPr/>
        </p:nvSpPr>
        <p:spPr bwMode="auto">
          <a:xfrm>
            <a:off x="1660525" y="4049713"/>
            <a:ext cx="5450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  <a:latin typeface="Comic Sans MS" pitchFamily="66" charset="0"/>
              </a:rPr>
              <a:t>CCMAS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61" name="Rectangle 141"/>
          <p:cNvSpPr>
            <a:spLocks noChangeArrowheads="1"/>
          </p:cNvSpPr>
          <p:nvPr/>
        </p:nvSpPr>
        <p:spPr bwMode="auto">
          <a:xfrm>
            <a:off x="2557463" y="4049713"/>
            <a:ext cx="673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62" name="Rectangle 142"/>
          <p:cNvSpPr>
            <a:spLocks noChangeArrowheads="1"/>
          </p:cNvSpPr>
          <p:nvPr/>
        </p:nvSpPr>
        <p:spPr bwMode="auto">
          <a:xfrm>
            <a:off x="3352800" y="4049713"/>
            <a:ext cx="15837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Guidelines on sampling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63" name="Rectangle 143"/>
          <p:cNvSpPr>
            <a:spLocks noChangeArrowheads="1"/>
          </p:cNvSpPr>
          <p:nvPr/>
        </p:nvSpPr>
        <p:spPr bwMode="auto">
          <a:xfrm>
            <a:off x="6648450" y="4200525"/>
            <a:ext cx="46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US" sz="12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864" name="Rectangle 144"/>
          <p:cNvSpPr>
            <a:spLocks noChangeArrowheads="1"/>
          </p:cNvSpPr>
          <p:nvPr/>
        </p:nvSpPr>
        <p:spPr bwMode="auto">
          <a:xfrm>
            <a:off x="1536700" y="39751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65" name="Rectangle 145"/>
          <p:cNvSpPr>
            <a:spLocks noChangeArrowheads="1"/>
          </p:cNvSpPr>
          <p:nvPr/>
        </p:nvSpPr>
        <p:spPr bwMode="auto">
          <a:xfrm>
            <a:off x="1584325" y="39751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1584325" y="40227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67" name="Rectangle 147"/>
          <p:cNvSpPr>
            <a:spLocks noChangeArrowheads="1"/>
          </p:cNvSpPr>
          <p:nvPr/>
        </p:nvSpPr>
        <p:spPr bwMode="auto">
          <a:xfrm>
            <a:off x="1608138" y="3975100"/>
            <a:ext cx="16208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68" name="Rectangle 148"/>
          <p:cNvSpPr>
            <a:spLocks noChangeArrowheads="1"/>
          </p:cNvSpPr>
          <p:nvPr/>
        </p:nvSpPr>
        <p:spPr bwMode="auto">
          <a:xfrm>
            <a:off x="1608138" y="4022725"/>
            <a:ext cx="16208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69" name="Rectangle 149"/>
          <p:cNvSpPr>
            <a:spLocks noChangeArrowheads="1"/>
          </p:cNvSpPr>
          <p:nvPr/>
        </p:nvSpPr>
        <p:spPr bwMode="auto">
          <a:xfrm>
            <a:off x="3228975" y="39751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0" name="Rectangle 150"/>
          <p:cNvSpPr>
            <a:spLocks noChangeArrowheads="1"/>
          </p:cNvSpPr>
          <p:nvPr/>
        </p:nvSpPr>
        <p:spPr bwMode="auto">
          <a:xfrm>
            <a:off x="3228975" y="40227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1" name="Rectangle 151"/>
          <p:cNvSpPr>
            <a:spLocks noChangeArrowheads="1"/>
          </p:cNvSpPr>
          <p:nvPr/>
        </p:nvSpPr>
        <p:spPr bwMode="auto">
          <a:xfrm>
            <a:off x="3276600" y="39751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2" name="Rectangle 152"/>
          <p:cNvSpPr>
            <a:spLocks noChangeArrowheads="1"/>
          </p:cNvSpPr>
          <p:nvPr/>
        </p:nvSpPr>
        <p:spPr bwMode="auto">
          <a:xfrm>
            <a:off x="3276600" y="40227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3" name="Rectangle 153"/>
          <p:cNvSpPr>
            <a:spLocks noChangeArrowheads="1"/>
          </p:cNvSpPr>
          <p:nvPr/>
        </p:nvSpPr>
        <p:spPr bwMode="auto">
          <a:xfrm>
            <a:off x="3300413" y="3975100"/>
            <a:ext cx="52784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4" name="Rectangle 154"/>
          <p:cNvSpPr>
            <a:spLocks noChangeArrowheads="1"/>
          </p:cNvSpPr>
          <p:nvPr/>
        </p:nvSpPr>
        <p:spPr bwMode="auto">
          <a:xfrm>
            <a:off x="3300413" y="4022725"/>
            <a:ext cx="52784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5" name="Rectangle 155"/>
          <p:cNvSpPr>
            <a:spLocks noChangeArrowheads="1"/>
          </p:cNvSpPr>
          <p:nvPr/>
        </p:nvSpPr>
        <p:spPr bwMode="auto">
          <a:xfrm>
            <a:off x="8578850" y="39751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6" name="Rectangle 156"/>
          <p:cNvSpPr>
            <a:spLocks noChangeArrowheads="1"/>
          </p:cNvSpPr>
          <p:nvPr/>
        </p:nvSpPr>
        <p:spPr bwMode="auto">
          <a:xfrm>
            <a:off x="8578850" y="4022725"/>
            <a:ext cx="23813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7" name="Rectangle 157"/>
          <p:cNvSpPr>
            <a:spLocks noChangeArrowheads="1"/>
          </p:cNvSpPr>
          <p:nvPr/>
        </p:nvSpPr>
        <p:spPr bwMode="auto">
          <a:xfrm>
            <a:off x="8626475" y="39751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8" name="Rectangle 158"/>
          <p:cNvSpPr>
            <a:spLocks noChangeArrowheads="1"/>
          </p:cNvSpPr>
          <p:nvPr/>
        </p:nvSpPr>
        <p:spPr bwMode="auto">
          <a:xfrm>
            <a:off x="1584325" y="40497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79" name="Rectangle 159"/>
          <p:cNvSpPr>
            <a:spLocks noChangeArrowheads="1"/>
          </p:cNvSpPr>
          <p:nvPr/>
        </p:nvSpPr>
        <p:spPr bwMode="auto">
          <a:xfrm>
            <a:off x="1536700" y="40497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0" name="Rectangle 160"/>
          <p:cNvSpPr>
            <a:spLocks noChangeArrowheads="1"/>
          </p:cNvSpPr>
          <p:nvPr/>
        </p:nvSpPr>
        <p:spPr bwMode="auto">
          <a:xfrm>
            <a:off x="1536700" y="44069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1" name="Rectangle 161"/>
          <p:cNvSpPr>
            <a:spLocks noChangeArrowheads="1"/>
          </p:cNvSpPr>
          <p:nvPr/>
        </p:nvSpPr>
        <p:spPr bwMode="auto">
          <a:xfrm>
            <a:off x="1536700" y="4454525"/>
            <a:ext cx="71438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2" name="Rectangle 162"/>
          <p:cNvSpPr>
            <a:spLocks noChangeArrowheads="1"/>
          </p:cNvSpPr>
          <p:nvPr/>
        </p:nvSpPr>
        <p:spPr bwMode="auto">
          <a:xfrm>
            <a:off x="1584325" y="44069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3" name="Rectangle 163"/>
          <p:cNvSpPr>
            <a:spLocks noChangeArrowheads="1"/>
          </p:cNvSpPr>
          <p:nvPr/>
        </p:nvSpPr>
        <p:spPr bwMode="auto">
          <a:xfrm>
            <a:off x="1584325" y="44069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4" name="Rectangle 164"/>
          <p:cNvSpPr>
            <a:spLocks noChangeArrowheads="1"/>
          </p:cNvSpPr>
          <p:nvPr/>
        </p:nvSpPr>
        <p:spPr bwMode="auto">
          <a:xfrm>
            <a:off x="1608138" y="4454525"/>
            <a:ext cx="16208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5" name="Rectangle 165"/>
          <p:cNvSpPr>
            <a:spLocks noChangeArrowheads="1"/>
          </p:cNvSpPr>
          <p:nvPr/>
        </p:nvSpPr>
        <p:spPr bwMode="auto">
          <a:xfrm>
            <a:off x="1608138" y="4406900"/>
            <a:ext cx="16208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6" name="Rectangle 166"/>
          <p:cNvSpPr>
            <a:spLocks noChangeArrowheads="1"/>
          </p:cNvSpPr>
          <p:nvPr/>
        </p:nvSpPr>
        <p:spPr bwMode="auto">
          <a:xfrm>
            <a:off x="3276600" y="40497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7" name="Rectangle 167"/>
          <p:cNvSpPr>
            <a:spLocks noChangeArrowheads="1"/>
          </p:cNvSpPr>
          <p:nvPr/>
        </p:nvSpPr>
        <p:spPr bwMode="auto">
          <a:xfrm>
            <a:off x="3228975" y="40497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8" name="Rectangle 168"/>
          <p:cNvSpPr>
            <a:spLocks noChangeArrowheads="1"/>
          </p:cNvSpPr>
          <p:nvPr/>
        </p:nvSpPr>
        <p:spPr bwMode="auto">
          <a:xfrm>
            <a:off x="3228975" y="44069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89" name="Rectangle 169"/>
          <p:cNvSpPr>
            <a:spLocks noChangeArrowheads="1"/>
          </p:cNvSpPr>
          <p:nvPr/>
        </p:nvSpPr>
        <p:spPr bwMode="auto">
          <a:xfrm>
            <a:off x="3276600" y="44069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0" name="Rectangle 170"/>
          <p:cNvSpPr>
            <a:spLocks noChangeArrowheads="1"/>
          </p:cNvSpPr>
          <p:nvPr/>
        </p:nvSpPr>
        <p:spPr bwMode="auto">
          <a:xfrm>
            <a:off x="3228975" y="4454525"/>
            <a:ext cx="71438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1" name="Rectangle 171"/>
          <p:cNvSpPr>
            <a:spLocks noChangeArrowheads="1"/>
          </p:cNvSpPr>
          <p:nvPr/>
        </p:nvSpPr>
        <p:spPr bwMode="auto">
          <a:xfrm>
            <a:off x="3300413" y="4454525"/>
            <a:ext cx="5278437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2" name="Rectangle 172"/>
          <p:cNvSpPr>
            <a:spLocks noChangeArrowheads="1"/>
          </p:cNvSpPr>
          <p:nvPr/>
        </p:nvSpPr>
        <p:spPr bwMode="auto">
          <a:xfrm>
            <a:off x="3300413" y="4406900"/>
            <a:ext cx="5278437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3" name="Rectangle 173"/>
          <p:cNvSpPr>
            <a:spLocks noChangeArrowheads="1"/>
          </p:cNvSpPr>
          <p:nvPr/>
        </p:nvSpPr>
        <p:spPr bwMode="auto">
          <a:xfrm>
            <a:off x="8626475" y="40497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4" name="Rectangle 174"/>
          <p:cNvSpPr>
            <a:spLocks noChangeArrowheads="1"/>
          </p:cNvSpPr>
          <p:nvPr/>
        </p:nvSpPr>
        <p:spPr bwMode="auto">
          <a:xfrm>
            <a:off x="8578850" y="4049713"/>
            <a:ext cx="23813" cy="3571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5" name="Rectangle 175"/>
          <p:cNvSpPr>
            <a:spLocks noChangeArrowheads="1"/>
          </p:cNvSpPr>
          <p:nvPr/>
        </p:nvSpPr>
        <p:spPr bwMode="auto">
          <a:xfrm>
            <a:off x="8626475" y="4406900"/>
            <a:ext cx="23813" cy="69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6" name="Rectangle 176"/>
          <p:cNvSpPr>
            <a:spLocks noChangeArrowheads="1"/>
          </p:cNvSpPr>
          <p:nvPr/>
        </p:nvSpPr>
        <p:spPr bwMode="auto">
          <a:xfrm>
            <a:off x="8578850" y="4454525"/>
            <a:ext cx="71438" cy="222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7" name="Rectangle 177"/>
          <p:cNvSpPr>
            <a:spLocks noChangeArrowheads="1"/>
          </p:cNvSpPr>
          <p:nvPr/>
        </p:nvSpPr>
        <p:spPr bwMode="auto">
          <a:xfrm>
            <a:off x="8578850" y="44069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8" name="Rectangle 178"/>
          <p:cNvSpPr>
            <a:spLocks noChangeArrowheads="1"/>
          </p:cNvSpPr>
          <p:nvPr/>
        </p:nvSpPr>
        <p:spPr bwMode="auto">
          <a:xfrm>
            <a:off x="8578850" y="4406900"/>
            <a:ext cx="23813" cy="238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30899" name="Rectangle 179"/>
          <p:cNvSpPr>
            <a:spLocks noChangeArrowheads="1"/>
          </p:cNvSpPr>
          <p:nvPr/>
        </p:nvSpPr>
        <p:spPr bwMode="auto">
          <a:xfrm>
            <a:off x="3340100" y="4214813"/>
            <a:ext cx="9730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i="1">
                <a:solidFill>
                  <a:srgbClr val="000000"/>
                </a:solidFill>
                <a:latin typeface="Comic Sans MS" pitchFamily="66" charset="0"/>
              </a:rPr>
              <a:t>Draft version</a:t>
            </a:r>
            <a:endParaRPr lang="en-US" sz="1200" i="1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30905" name="Rectangle 185"/>
          <p:cNvSpPr>
            <a:spLocks noChangeArrowheads="1"/>
          </p:cNvSpPr>
          <p:nvPr/>
        </p:nvSpPr>
        <p:spPr bwMode="auto">
          <a:xfrm>
            <a:off x="127000" y="114300"/>
            <a:ext cx="574675" cy="379413"/>
          </a:xfrm>
          <a:prstGeom prst="rect">
            <a:avLst/>
          </a:prstGeom>
          <a:solidFill>
            <a:srgbClr val="5AA0BE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0906" name="Rectangle 186"/>
          <p:cNvSpPr>
            <a:spLocks noChangeArrowheads="1"/>
          </p:cNvSpPr>
          <p:nvPr/>
        </p:nvSpPr>
        <p:spPr bwMode="auto">
          <a:xfrm>
            <a:off x="279400" y="266700"/>
            <a:ext cx="574675" cy="379413"/>
          </a:xfrm>
          <a:prstGeom prst="rect">
            <a:avLst/>
          </a:prstGeom>
          <a:solidFill>
            <a:schemeClr val="bg2"/>
          </a:solidFill>
          <a:ln w="12700">
            <a:solidFill>
              <a:srgbClr val="5AA0BE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0907" name="Rectangle 187"/>
          <p:cNvSpPr>
            <a:spLocks noChangeArrowheads="1"/>
          </p:cNvSpPr>
          <p:nvPr/>
        </p:nvSpPr>
        <p:spPr bwMode="auto">
          <a:xfrm>
            <a:off x="431800" y="419100"/>
            <a:ext cx="574675" cy="379413"/>
          </a:xfrm>
          <a:prstGeom prst="rect">
            <a:avLst/>
          </a:prstGeom>
          <a:solidFill>
            <a:schemeClr val="bg2"/>
          </a:solidFill>
          <a:ln w="12700">
            <a:solidFill>
              <a:srgbClr val="5AA0BE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Types of sampling plans for testing in foods</a:t>
            </a:r>
            <a:br>
              <a:rPr lang="en-US" sz="2200" dirty="0" smtClean="0"/>
            </a:br>
            <a:r>
              <a:rPr lang="en-US" sz="2200" dirty="0" smtClean="0"/>
              <a:t>Safety or quality of foods assessment</a:t>
            </a:r>
            <a:br>
              <a:rPr lang="en-US" sz="2200" dirty="0" smtClean="0"/>
            </a:br>
            <a:endParaRPr lang="en-US" sz="2200" dirty="0"/>
          </a:p>
        </p:txBody>
      </p:sp>
      <p:sp>
        <p:nvSpPr>
          <p:cNvPr id="48" name="Espace réservé du contenu 4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types of sampling plans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attributes sampling plans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Qualitative data (absence-presence)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Grouped Quantitative data (e.g. &lt; 10/g </a:t>
            </a:r>
            <a:r>
              <a:rPr lang="en-US" dirty="0" err="1" smtClean="0"/>
              <a:t>cfu</a:t>
            </a:r>
            <a:r>
              <a:rPr lang="en-US" dirty="0" smtClean="0"/>
              <a:t>, 10-100 </a:t>
            </a:r>
            <a:r>
              <a:rPr lang="en-US" dirty="0" err="1" smtClean="0"/>
              <a:t>cfu</a:t>
            </a:r>
            <a:r>
              <a:rPr lang="en-US" dirty="0" smtClean="0"/>
              <a:t>/g, &gt; 100 </a:t>
            </a:r>
            <a:r>
              <a:rPr lang="en-US" dirty="0" err="1" smtClean="0"/>
              <a:t>cfu</a:t>
            </a:r>
            <a:r>
              <a:rPr lang="en-US" dirty="0" smtClean="0"/>
              <a:t>/g)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Variables sampling plans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Non grouped Qualitative data</a:t>
            </a:r>
          </a:p>
          <a:p>
            <a:pPr lvl="2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Paradox: Despite their wide use and adoption, sampling plans are not fully understood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Especially with regard to their statistical background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And in relation to other risk management approaches such as HACCP and Food safety objectives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 smtClean="0"/>
              <a:t>Decision tools?</a:t>
            </a:r>
            <a:br>
              <a:rPr lang="en-US" sz="2000" dirty="0" smtClean="0"/>
            </a:br>
            <a:r>
              <a:rPr lang="en-US" sz="1600" dirty="0" smtClean="0"/>
              <a:t>- Optimal sampling plan?</a:t>
            </a:r>
            <a:br>
              <a:rPr lang="en-US" sz="1600" dirty="0" smtClean="0"/>
            </a:br>
            <a:r>
              <a:rPr lang="en-US" sz="1600" dirty="0" smtClean="0"/>
              <a:t>- Interpretation of the outcomes?</a:t>
            </a:r>
            <a:endParaRPr lang="en-US" sz="2000" dirty="0"/>
          </a:p>
        </p:txBody>
      </p:sp>
      <p:sp>
        <p:nvSpPr>
          <p:cNvPr id="6" name="Espace réservé du texte 5"/>
          <p:cNvSpPr>
            <a:spLocks noGrp="1"/>
          </p:cNvSpPr>
          <p:nvPr>
            <p:ph idx="1"/>
          </p:nvPr>
        </p:nvSpPr>
        <p:spPr>
          <a:xfrm>
            <a:off x="304800" y="5157192"/>
            <a:ext cx="8077200" cy="109120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Need of techniques and tools to achieve FBO objectives and Public health objectives</a:t>
            </a:r>
            <a:endParaRPr lang="en-US" dirty="0"/>
          </a:p>
        </p:txBody>
      </p:sp>
      <p:graphicFrame>
        <p:nvGraphicFramePr>
          <p:cNvPr id="7" name="Diagramme 6"/>
          <p:cNvGraphicFramePr/>
          <p:nvPr/>
        </p:nvGraphicFramePr>
        <p:xfrm>
          <a:off x="857224" y="1397000"/>
          <a:ext cx="4286280" cy="324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Two-Class Attributes Sampling</a:t>
            </a:r>
            <a:endParaRPr lang="en-US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9575" y="1681163"/>
            <a:ext cx="2233613" cy="3935412"/>
            <a:chOff x="258" y="1059"/>
            <a:chExt cx="1407" cy="2479"/>
          </a:xfrm>
        </p:grpSpPr>
        <p:sp>
          <p:nvSpPr>
            <p:cNvPr id="33799" name="AutoShape 7"/>
            <p:cNvSpPr>
              <a:spLocks noChangeArrowheads="1"/>
            </p:cNvSpPr>
            <p:nvPr/>
          </p:nvSpPr>
          <p:spPr bwMode="auto">
            <a:xfrm>
              <a:off x="258" y="106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0" name="AutoShape 8"/>
            <p:cNvSpPr>
              <a:spLocks noChangeArrowheads="1"/>
            </p:cNvSpPr>
            <p:nvPr/>
          </p:nvSpPr>
          <p:spPr bwMode="auto">
            <a:xfrm>
              <a:off x="456" y="106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1" name="AutoShape 9"/>
            <p:cNvSpPr>
              <a:spLocks noChangeArrowheads="1"/>
            </p:cNvSpPr>
            <p:nvPr/>
          </p:nvSpPr>
          <p:spPr bwMode="auto">
            <a:xfrm>
              <a:off x="653" y="106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2" name="AutoShape 10"/>
            <p:cNvSpPr>
              <a:spLocks noChangeArrowheads="1"/>
            </p:cNvSpPr>
            <p:nvPr/>
          </p:nvSpPr>
          <p:spPr bwMode="auto">
            <a:xfrm>
              <a:off x="851" y="105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3" name="AutoShape 11"/>
            <p:cNvSpPr>
              <a:spLocks noChangeArrowheads="1"/>
            </p:cNvSpPr>
            <p:nvPr/>
          </p:nvSpPr>
          <p:spPr bwMode="auto">
            <a:xfrm>
              <a:off x="1073" y="105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4" name="AutoShape 12"/>
            <p:cNvSpPr>
              <a:spLocks noChangeArrowheads="1"/>
            </p:cNvSpPr>
            <p:nvPr/>
          </p:nvSpPr>
          <p:spPr bwMode="auto">
            <a:xfrm>
              <a:off x="1271" y="105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5" name="AutoShape 13"/>
            <p:cNvSpPr>
              <a:spLocks noChangeArrowheads="1"/>
            </p:cNvSpPr>
            <p:nvPr/>
          </p:nvSpPr>
          <p:spPr bwMode="auto">
            <a:xfrm>
              <a:off x="1493" y="105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6" name="AutoShape 14"/>
            <p:cNvSpPr>
              <a:spLocks noChangeArrowheads="1"/>
            </p:cNvSpPr>
            <p:nvPr/>
          </p:nvSpPr>
          <p:spPr bwMode="auto">
            <a:xfrm>
              <a:off x="258" y="1323"/>
              <a:ext cx="148" cy="197"/>
            </a:xfrm>
            <a:prstGeom prst="can">
              <a:avLst>
                <a:gd name="adj" fmla="val 33277"/>
              </a:avLst>
            </a:prstGeom>
            <a:solidFill>
              <a:srgbClr val="FAA03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7" name="AutoShape 15"/>
            <p:cNvSpPr>
              <a:spLocks noChangeArrowheads="1"/>
            </p:cNvSpPr>
            <p:nvPr/>
          </p:nvSpPr>
          <p:spPr bwMode="auto">
            <a:xfrm>
              <a:off x="456" y="1323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8" name="AutoShape 16"/>
            <p:cNvSpPr>
              <a:spLocks noChangeArrowheads="1"/>
            </p:cNvSpPr>
            <p:nvPr/>
          </p:nvSpPr>
          <p:spPr bwMode="auto">
            <a:xfrm>
              <a:off x="653" y="1323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09" name="AutoShape 17"/>
            <p:cNvSpPr>
              <a:spLocks noChangeArrowheads="1"/>
            </p:cNvSpPr>
            <p:nvPr/>
          </p:nvSpPr>
          <p:spPr bwMode="auto">
            <a:xfrm>
              <a:off x="851" y="1322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0" name="AutoShape 18"/>
            <p:cNvSpPr>
              <a:spLocks noChangeArrowheads="1"/>
            </p:cNvSpPr>
            <p:nvPr/>
          </p:nvSpPr>
          <p:spPr bwMode="auto">
            <a:xfrm>
              <a:off x="1073" y="1322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1" name="AutoShape 19"/>
            <p:cNvSpPr>
              <a:spLocks noChangeArrowheads="1"/>
            </p:cNvSpPr>
            <p:nvPr/>
          </p:nvSpPr>
          <p:spPr bwMode="auto">
            <a:xfrm>
              <a:off x="1271" y="1322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2" name="AutoShape 20"/>
            <p:cNvSpPr>
              <a:spLocks noChangeArrowheads="1"/>
            </p:cNvSpPr>
            <p:nvPr/>
          </p:nvSpPr>
          <p:spPr bwMode="auto">
            <a:xfrm>
              <a:off x="1493" y="1322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3" name="AutoShape 21"/>
            <p:cNvSpPr>
              <a:spLocks noChangeArrowheads="1"/>
            </p:cNvSpPr>
            <p:nvPr/>
          </p:nvSpPr>
          <p:spPr bwMode="auto">
            <a:xfrm>
              <a:off x="258" y="162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4" name="AutoShape 22"/>
            <p:cNvSpPr>
              <a:spLocks noChangeArrowheads="1"/>
            </p:cNvSpPr>
            <p:nvPr/>
          </p:nvSpPr>
          <p:spPr bwMode="auto">
            <a:xfrm>
              <a:off x="456" y="162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5" name="AutoShape 23"/>
            <p:cNvSpPr>
              <a:spLocks noChangeArrowheads="1"/>
            </p:cNvSpPr>
            <p:nvPr/>
          </p:nvSpPr>
          <p:spPr bwMode="auto">
            <a:xfrm>
              <a:off x="653" y="162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6" name="AutoShape 24"/>
            <p:cNvSpPr>
              <a:spLocks noChangeArrowheads="1"/>
            </p:cNvSpPr>
            <p:nvPr/>
          </p:nvSpPr>
          <p:spPr bwMode="auto">
            <a:xfrm>
              <a:off x="851" y="1619"/>
              <a:ext cx="148" cy="197"/>
            </a:xfrm>
            <a:prstGeom prst="can">
              <a:avLst>
                <a:gd name="adj" fmla="val 33277"/>
              </a:avLst>
            </a:prstGeom>
            <a:solidFill>
              <a:srgbClr val="FAA03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7" name="AutoShape 25"/>
            <p:cNvSpPr>
              <a:spLocks noChangeArrowheads="1"/>
            </p:cNvSpPr>
            <p:nvPr/>
          </p:nvSpPr>
          <p:spPr bwMode="auto">
            <a:xfrm>
              <a:off x="1073" y="161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8" name="AutoShape 26"/>
            <p:cNvSpPr>
              <a:spLocks noChangeArrowheads="1"/>
            </p:cNvSpPr>
            <p:nvPr/>
          </p:nvSpPr>
          <p:spPr bwMode="auto">
            <a:xfrm>
              <a:off x="1271" y="161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19" name="AutoShape 27"/>
            <p:cNvSpPr>
              <a:spLocks noChangeArrowheads="1"/>
            </p:cNvSpPr>
            <p:nvPr/>
          </p:nvSpPr>
          <p:spPr bwMode="auto">
            <a:xfrm>
              <a:off x="1493" y="161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0" name="AutoShape 28"/>
            <p:cNvSpPr>
              <a:spLocks noChangeArrowheads="1"/>
            </p:cNvSpPr>
            <p:nvPr/>
          </p:nvSpPr>
          <p:spPr bwMode="auto">
            <a:xfrm>
              <a:off x="266" y="1875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1" name="AutoShape 29"/>
            <p:cNvSpPr>
              <a:spLocks noChangeArrowheads="1"/>
            </p:cNvSpPr>
            <p:nvPr/>
          </p:nvSpPr>
          <p:spPr bwMode="auto">
            <a:xfrm>
              <a:off x="464" y="1875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2" name="AutoShape 30"/>
            <p:cNvSpPr>
              <a:spLocks noChangeArrowheads="1"/>
            </p:cNvSpPr>
            <p:nvPr/>
          </p:nvSpPr>
          <p:spPr bwMode="auto">
            <a:xfrm>
              <a:off x="661" y="1875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3" name="AutoShape 31"/>
            <p:cNvSpPr>
              <a:spLocks noChangeArrowheads="1"/>
            </p:cNvSpPr>
            <p:nvPr/>
          </p:nvSpPr>
          <p:spPr bwMode="auto">
            <a:xfrm>
              <a:off x="859" y="1874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4" name="AutoShape 32"/>
            <p:cNvSpPr>
              <a:spLocks noChangeArrowheads="1"/>
            </p:cNvSpPr>
            <p:nvPr/>
          </p:nvSpPr>
          <p:spPr bwMode="auto">
            <a:xfrm>
              <a:off x="1081" y="1874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5" name="AutoShape 33"/>
            <p:cNvSpPr>
              <a:spLocks noChangeArrowheads="1"/>
            </p:cNvSpPr>
            <p:nvPr/>
          </p:nvSpPr>
          <p:spPr bwMode="auto">
            <a:xfrm>
              <a:off x="1279" y="1874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6" name="AutoShape 34"/>
            <p:cNvSpPr>
              <a:spLocks noChangeArrowheads="1"/>
            </p:cNvSpPr>
            <p:nvPr/>
          </p:nvSpPr>
          <p:spPr bwMode="auto">
            <a:xfrm>
              <a:off x="1501" y="1874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7" name="AutoShape 35"/>
            <p:cNvSpPr>
              <a:spLocks noChangeArrowheads="1"/>
            </p:cNvSpPr>
            <p:nvPr/>
          </p:nvSpPr>
          <p:spPr bwMode="auto">
            <a:xfrm>
              <a:off x="266" y="218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8" name="AutoShape 36"/>
            <p:cNvSpPr>
              <a:spLocks noChangeArrowheads="1"/>
            </p:cNvSpPr>
            <p:nvPr/>
          </p:nvSpPr>
          <p:spPr bwMode="auto">
            <a:xfrm>
              <a:off x="464" y="218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29" name="AutoShape 37"/>
            <p:cNvSpPr>
              <a:spLocks noChangeArrowheads="1"/>
            </p:cNvSpPr>
            <p:nvPr/>
          </p:nvSpPr>
          <p:spPr bwMode="auto">
            <a:xfrm>
              <a:off x="661" y="2180"/>
              <a:ext cx="148" cy="197"/>
            </a:xfrm>
            <a:prstGeom prst="can">
              <a:avLst>
                <a:gd name="adj" fmla="val 33277"/>
              </a:avLst>
            </a:prstGeom>
            <a:solidFill>
              <a:srgbClr val="FAA03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0" name="AutoShape 38"/>
            <p:cNvSpPr>
              <a:spLocks noChangeArrowheads="1"/>
            </p:cNvSpPr>
            <p:nvPr/>
          </p:nvSpPr>
          <p:spPr bwMode="auto">
            <a:xfrm>
              <a:off x="859" y="217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1" name="AutoShape 39"/>
            <p:cNvSpPr>
              <a:spLocks noChangeArrowheads="1"/>
            </p:cNvSpPr>
            <p:nvPr/>
          </p:nvSpPr>
          <p:spPr bwMode="auto">
            <a:xfrm>
              <a:off x="1081" y="217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2" name="AutoShape 40"/>
            <p:cNvSpPr>
              <a:spLocks noChangeArrowheads="1"/>
            </p:cNvSpPr>
            <p:nvPr/>
          </p:nvSpPr>
          <p:spPr bwMode="auto">
            <a:xfrm>
              <a:off x="1279" y="217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3" name="AutoShape 41"/>
            <p:cNvSpPr>
              <a:spLocks noChangeArrowheads="1"/>
            </p:cNvSpPr>
            <p:nvPr/>
          </p:nvSpPr>
          <p:spPr bwMode="auto">
            <a:xfrm>
              <a:off x="1501" y="2179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4" name="AutoShape 42"/>
            <p:cNvSpPr>
              <a:spLocks noChangeArrowheads="1"/>
            </p:cNvSpPr>
            <p:nvPr/>
          </p:nvSpPr>
          <p:spPr bwMode="auto">
            <a:xfrm>
              <a:off x="282" y="2476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5" name="AutoShape 43"/>
            <p:cNvSpPr>
              <a:spLocks noChangeArrowheads="1"/>
            </p:cNvSpPr>
            <p:nvPr/>
          </p:nvSpPr>
          <p:spPr bwMode="auto">
            <a:xfrm>
              <a:off x="480" y="2476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6" name="AutoShape 44"/>
            <p:cNvSpPr>
              <a:spLocks noChangeArrowheads="1"/>
            </p:cNvSpPr>
            <p:nvPr/>
          </p:nvSpPr>
          <p:spPr bwMode="auto">
            <a:xfrm>
              <a:off x="677" y="2476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7" name="AutoShape 45"/>
            <p:cNvSpPr>
              <a:spLocks noChangeArrowheads="1"/>
            </p:cNvSpPr>
            <p:nvPr/>
          </p:nvSpPr>
          <p:spPr bwMode="auto">
            <a:xfrm>
              <a:off x="875" y="2475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8" name="AutoShape 46"/>
            <p:cNvSpPr>
              <a:spLocks noChangeArrowheads="1"/>
            </p:cNvSpPr>
            <p:nvPr/>
          </p:nvSpPr>
          <p:spPr bwMode="auto">
            <a:xfrm>
              <a:off x="1097" y="2475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39" name="AutoShape 47"/>
            <p:cNvSpPr>
              <a:spLocks noChangeArrowheads="1"/>
            </p:cNvSpPr>
            <p:nvPr/>
          </p:nvSpPr>
          <p:spPr bwMode="auto">
            <a:xfrm>
              <a:off x="1295" y="2475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0" name="AutoShape 48"/>
            <p:cNvSpPr>
              <a:spLocks noChangeArrowheads="1"/>
            </p:cNvSpPr>
            <p:nvPr/>
          </p:nvSpPr>
          <p:spPr bwMode="auto">
            <a:xfrm>
              <a:off x="1517" y="2475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1" name="AutoShape 49"/>
            <p:cNvSpPr>
              <a:spLocks noChangeArrowheads="1"/>
            </p:cNvSpPr>
            <p:nvPr/>
          </p:nvSpPr>
          <p:spPr bwMode="auto">
            <a:xfrm>
              <a:off x="282" y="2748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2" name="AutoShape 50"/>
            <p:cNvSpPr>
              <a:spLocks noChangeArrowheads="1"/>
            </p:cNvSpPr>
            <p:nvPr/>
          </p:nvSpPr>
          <p:spPr bwMode="auto">
            <a:xfrm>
              <a:off x="480" y="2748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3" name="AutoShape 51"/>
            <p:cNvSpPr>
              <a:spLocks noChangeArrowheads="1"/>
            </p:cNvSpPr>
            <p:nvPr/>
          </p:nvSpPr>
          <p:spPr bwMode="auto">
            <a:xfrm>
              <a:off x="677" y="2748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4" name="AutoShape 52"/>
            <p:cNvSpPr>
              <a:spLocks noChangeArrowheads="1"/>
            </p:cNvSpPr>
            <p:nvPr/>
          </p:nvSpPr>
          <p:spPr bwMode="auto">
            <a:xfrm>
              <a:off x="875" y="2747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5" name="AutoShape 53"/>
            <p:cNvSpPr>
              <a:spLocks noChangeArrowheads="1"/>
            </p:cNvSpPr>
            <p:nvPr/>
          </p:nvSpPr>
          <p:spPr bwMode="auto">
            <a:xfrm>
              <a:off x="1097" y="2747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6" name="AutoShape 54"/>
            <p:cNvSpPr>
              <a:spLocks noChangeArrowheads="1"/>
            </p:cNvSpPr>
            <p:nvPr/>
          </p:nvSpPr>
          <p:spPr bwMode="auto">
            <a:xfrm>
              <a:off x="1295" y="2747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7" name="AutoShape 55"/>
            <p:cNvSpPr>
              <a:spLocks noChangeArrowheads="1"/>
            </p:cNvSpPr>
            <p:nvPr/>
          </p:nvSpPr>
          <p:spPr bwMode="auto">
            <a:xfrm>
              <a:off x="1517" y="2747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8" name="AutoShape 56"/>
            <p:cNvSpPr>
              <a:spLocks noChangeArrowheads="1"/>
            </p:cNvSpPr>
            <p:nvPr/>
          </p:nvSpPr>
          <p:spPr bwMode="auto">
            <a:xfrm>
              <a:off x="274" y="3053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49" name="AutoShape 57"/>
            <p:cNvSpPr>
              <a:spLocks noChangeArrowheads="1"/>
            </p:cNvSpPr>
            <p:nvPr/>
          </p:nvSpPr>
          <p:spPr bwMode="auto">
            <a:xfrm>
              <a:off x="472" y="3053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0" name="AutoShape 58"/>
            <p:cNvSpPr>
              <a:spLocks noChangeArrowheads="1"/>
            </p:cNvSpPr>
            <p:nvPr/>
          </p:nvSpPr>
          <p:spPr bwMode="auto">
            <a:xfrm>
              <a:off x="669" y="3053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1" name="AutoShape 59"/>
            <p:cNvSpPr>
              <a:spLocks noChangeArrowheads="1"/>
            </p:cNvSpPr>
            <p:nvPr/>
          </p:nvSpPr>
          <p:spPr bwMode="auto">
            <a:xfrm>
              <a:off x="867" y="3052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2" name="AutoShape 60"/>
            <p:cNvSpPr>
              <a:spLocks noChangeArrowheads="1"/>
            </p:cNvSpPr>
            <p:nvPr/>
          </p:nvSpPr>
          <p:spPr bwMode="auto">
            <a:xfrm>
              <a:off x="1089" y="3052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3" name="AutoShape 61"/>
            <p:cNvSpPr>
              <a:spLocks noChangeArrowheads="1"/>
            </p:cNvSpPr>
            <p:nvPr/>
          </p:nvSpPr>
          <p:spPr bwMode="auto">
            <a:xfrm>
              <a:off x="1287" y="3052"/>
              <a:ext cx="148" cy="197"/>
            </a:xfrm>
            <a:prstGeom prst="can">
              <a:avLst>
                <a:gd name="adj" fmla="val 33277"/>
              </a:avLst>
            </a:prstGeom>
            <a:solidFill>
              <a:srgbClr val="FAA03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4" name="AutoShape 62"/>
            <p:cNvSpPr>
              <a:spLocks noChangeArrowheads="1"/>
            </p:cNvSpPr>
            <p:nvPr/>
          </p:nvSpPr>
          <p:spPr bwMode="auto">
            <a:xfrm>
              <a:off x="1509" y="3052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5" name="AutoShape 63"/>
            <p:cNvSpPr>
              <a:spLocks noChangeArrowheads="1"/>
            </p:cNvSpPr>
            <p:nvPr/>
          </p:nvSpPr>
          <p:spPr bwMode="auto">
            <a:xfrm>
              <a:off x="274" y="3341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6" name="AutoShape 64"/>
            <p:cNvSpPr>
              <a:spLocks noChangeArrowheads="1"/>
            </p:cNvSpPr>
            <p:nvPr/>
          </p:nvSpPr>
          <p:spPr bwMode="auto">
            <a:xfrm>
              <a:off x="472" y="3341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7" name="AutoShape 65"/>
            <p:cNvSpPr>
              <a:spLocks noChangeArrowheads="1"/>
            </p:cNvSpPr>
            <p:nvPr/>
          </p:nvSpPr>
          <p:spPr bwMode="auto">
            <a:xfrm>
              <a:off x="669" y="3341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8" name="AutoShape 66"/>
            <p:cNvSpPr>
              <a:spLocks noChangeArrowheads="1"/>
            </p:cNvSpPr>
            <p:nvPr/>
          </p:nvSpPr>
          <p:spPr bwMode="auto">
            <a:xfrm>
              <a:off x="867" y="334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59" name="AutoShape 67"/>
            <p:cNvSpPr>
              <a:spLocks noChangeArrowheads="1"/>
            </p:cNvSpPr>
            <p:nvPr/>
          </p:nvSpPr>
          <p:spPr bwMode="auto">
            <a:xfrm>
              <a:off x="1089" y="334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60" name="AutoShape 68"/>
            <p:cNvSpPr>
              <a:spLocks noChangeArrowheads="1"/>
            </p:cNvSpPr>
            <p:nvPr/>
          </p:nvSpPr>
          <p:spPr bwMode="auto">
            <a:xfrm>
              <a:off x="1287" y="334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  <p:sp>
          <p:nvSpPr>
            <p:cNvPr id="33861" name="AutoShape 69"/>
            <p:cNvSpPr>
              <a:spLocks noChangeArrowheads="1"/>
            </p:cNvSpPr>
            <p:nvPr/>
          </p:nvSpPr>
          <p:spPr bwMode="auto">
            <a:xfrm>
              <a:off x="1509" y="3340"/>
              <a:ext cx="148" cy="197"/>
            </a:xfrm>
            <a:prstGeom prst="can">
              <a:avLst>
                <a:gd name="adj" fmla="val 33277"/>
              </a:avLst>
            </a:prstGeom>
            <a:solidFill>
              <a:schemeClr val="bg2"/>
            </a:solidFill>
            <a:ln w="12700">
              <a:solidFill>
                <a:srgbClr val="5AA0BE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fr-FR"/>
            </a:p>
          </p:txBody>
        </p:sp>
      </p:grp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993775" y="2481263"/>
            <a:ext cx="965200" cy="1358900"/>
          </a:xfrm>
          <a:prstGeom prst="rect">
            <a:avLst/>
          </a:prstGeom>
          <a:noFill/>
          <a:ln w="38100">
            <a:solidFill>
              <a:srgbClr val="FAA032"/>
            </a:solidFill>
            <a:prstDash val="dash"/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64" name="Line 72"/>
          <p:cNvSpPr>
            <a:spLocks noChangeShapeType="1"/>
          </p:cNvSpPr>
          <p:nvPr/>
        </p:nvSpPr>
        <p:spPr bwMode="auto">
          <a:xfrm>
            <a:off x="2820988" y="2808288"/>
            <a:ext cx="197326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lIns="90000" tIns="46800" rIns="90000" bIns="46800">
            <a:spAutoFit/>
          </a:bodyPr>
          <a:lstStyle/>
          <a:p>
            <a:endParaRPr lang="fr-FR"/>
          </a:p>
        </p:txBody>
      </p:sp>
      <p:sp>
        <p:nvSpPr>
          <p:cNvPr id="33865" name="Text Box 73"/>
          <p:cNvSpPr txBox="1">
            <a:spLocks noChangeArrowheads="1"/>
          </p:cNvSpPr>
          <p:nvPr/>
        </p:nvSpPr>
        <p:spPr bwMode="auto">
          <a:xfrm>
            <a:off x="3059113" y="2349500"/>
            <a:ext cx="1241343" cy="4022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Sampling</a:t>
            </a:r>
            <a:endParaRPr lang="en-US" sz="200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3866" name="AutoShape 74"/>
          <p:cNvSpPr>
            <a:spLocks noChangeArrowheads="1"/>
          </p:cNvSpPr>
          <p:nvPr/>
        </p:nvSpPr>
        <p:spPr bwMode="auto">
          <a:xfrm>
            <a:off x="4964113" y="2136775"/>
            <a:ext cx="234950" cy="312738"/>
          </a:xfrm>
          <a:prstGeom prst="can">
            <a:avLst>
              <a:gd name="adj" fmla="val 33277"/>
            </a:avLst>
          </a:prstGeom>
          <a:solidFill>
            <a:schemeClr val="bg2"/>
          </a:solidFill>
          <a:ln w="12700">
            <a:solidFill>
              <a:srgbClr val="5AA0B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67" name="AutoShape 75"/>
          <p:cNvSpPr>
            <a:spLocks noChangeArrowheads="1"/>
          </p:cNvSpPr>
          <p:nvPr/>
        </p:nvSpPr>
        <p:spPr bwMode="auto">
          <a:xfrm>
            <a:off x="5278438" y="2135188"/>
            <a:ext cx="234950" cy="312737"/>
          </a:xfrm>
          <a:prstGeom prst="can">
            <a:avLst>
              <a:gd name="adj" fmla="val 33277"/>
            </a:avLst>
          </a:prstGeom>
          <a:solidFill>
            <a:srgbClr val="FAA03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68" name="AutoShape 76"/>
          <p:cNvSpPr>
            <a:spLocks noChangeArrowheads="1"/>
          </p:cNvSpPr>
          <p:nvPr/>
        </p:nvSpPr>
        <p:spPr bwMode="auto">
          <a:xfrm>
            <a:off x="5630863" y="2135188"/>
            <a:ext cx="234950" cy="312737"/>
          </a:xfrm>
          <a:prstGeom prst="can">
            <a:avLst>
              <a:gd name="adj" fmla="val 33277"/>
            </a:avLst>
          </a:prstGeom>
          <a:solidFill>
            <a:schemeClr val="bg2"/>
          </a:solidFill>
          <a:ln w="12700">
            <a:solidFill>
              <a:srgbClr val="5AA0B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69" name="AutoShape 77"/>
          <p:cNvSpPr>
            <a:spLocks noChangeArrowheads="1"/>
          </p:cNvSpPr>
          <p:nvPr/>
        </p:nvSpPr>
        <p:spPr bwMode="auto">
          <a:xfrm>
            <a:off x="4976813" y="2541588"/>
            <a:ext cx="234950" cy="312737"/>
          </a:xfrm>
          <a:prstGeom prst="can">
            <a:avLst>
              <a:gd name="adj" fmla="val 33277"/>
            </a:avLst>
          </a:prstGeom>
          <a:solidFill>
            <a:schemeClr val="bg2"/>
          </a:solidFill>
          <a:ln w="12700">
            <a:solidFill>
              <a:srgbClr val="5AA0B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70" name="AutoShape 78"/>
          <p:cNvSpPr>
            <a:spLocks noChangeArrowheads="1"/>
          </p:cNvSpPr>
          <p:nvPr/>
        </p:nvSpPr>
        <p:spPr bwMode="auto">
          <a:xfrm>
            <a:off x="5291138" y="2540000"/>
            <a:ext cx="234950" cy="312738"/>
          </a:xfrm>
          <a:prstGeom prst="can">
            <a:avLst>
              <a:gd name="adj" fmla="val 33277"/>
            </a:avLst>
          </a:prstGeom>
          <a:solidFill>
            <a:schemeClr val="bg2"/>
          </a:solidFill>
          <a:ln w="12700">
            <a:solidFill>
              <a:srgbClr val="5AA0B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71" name="AutoShape 79"/>
          <p:cNvSpPr>
            <a:spLocks noChangeArrowheads="1"/>
          </p:cNvSpPr>
          <p:nvPr/>
        </p:nvSpPr>
        <p:spPr bwMode="auto">
          <a:xfrm>
            <a:off x="5643563" y="2540000"/>
            <a:ext cx="234950" cy="312738"/>
          </a:xfrm>
          <a:prstGeom prst="can">
            <a:avLst>
              <a:gd name="adj" fmla="val 33277"/>
            </a:avLst>
          </a:prstGeom>
          <a:solidFill>
            <a:schemeClr val="bg2"/>
          </a:solidFill>
          <a:ln w="12700">
            <a:solidFill>
              <a:srgbClr val="5AA0B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72" name="AutoShape 80"/>
          <p:cNvSpPr>
            <a:spLocks noChangeArrowheads="1"/>
          </p:cNvSpPr>
          <p:nvPr/>
        </p:nvSpPr>
        <p:spPr bwMode="auto">
          <a:xfrm>
            <a:off x="4976813" y="3025775"/>
            <a:ext cx="234950" cy="312738"/>
          </a:xfrm>
          <a:prstGeom prst="can">
            <a:avLst>
              <a:gd name="adj" fmla="val 33277"/>
            </a:avLst>
          </a:prstGeom>
          <a:solidFill>
            <a:srgbClr val="FAA032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73" name="AutoShape 81"/>
          <p:cNvSpPr>
            <a:spLocks noChangeArrowheads="1"/>
          </p:cNvSpPr>
          <p:nvPr/>
        </p:nvSpPr>
        <p:spPr bwMode="auto">
          <a:xfrm>
            <a:off x="5291138" y="3024188"/>
            <a:ext cx="234950" cy="312737"/>
          </a:xfrm>
          <a:prstGeom prst="can">
            <a:avLst>
              <a:gd name="adj" fmla="val 33277"/>
            </a:avLst>
          </a:prstGeom>
          <a:solidFill>
            <a:schemeClr val="bg2"/>
          </a:solidFill>
          <a:ln w="12700">
            <a:solidFill>
              <a:srgbClr val="5AA0B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74" name="AutoShape 82"/>
          <p:cNvSpPr>
            <a:spLocks noChangeArrowheads="1"/>
          </p:cNvSpPr>
          <p:nvPr/>
        </p:nvSpPr>
        <p:spPr bwMode="auto">
          <a:xfrm>
            <a:off x="5643563" y="3024188"/>
            <a:ext cx="234950" cy="312737"/>
          </a:xfrm>
          <a:prstGeom prst="can">
            <a:avLst>
              <a:gd name="adj" fmla="val 33277"/>
            </a:avLst>
          </a:prstGeom>
          <a:solidFill>
            <a:schemeClr val="bg2"/>
          </a:solidFill>
          <a:ln w="12700">
            <a:solidFill>
              <a:srgbClr val="5AA0BE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fr-FR"/>
          </a:p>
        </p:txBody>
      </p:sp>
      <p:sp>
        <p:nvSpPr>
          <p:cNvPr id="33875" name="Text Box 83"/>
          <p:cNvSpPr txBox="1">
            <a:spLocks noChangeArrowheads="1"/>
          </p:cNvSpPr>
          <p:nvPr/>
        </p:nvSpPr>
        <p:spPr bwMode="auto">
          <a:xfrm>
            <a:off x="5918200" y="2454275"/>
            <a:ext cx="2847975" cy="371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laboratory analysis</a:t>
            </a:r>
          </a:p>
        </p:txBody>
      </p:sp>
      <p:sp>
        <p:nvSpPr>
          <p:cNvPr id="33877" name="Text Box 85"/>
          <p:cNvSpPr txBox="1">
            <a:spLocks noChangeArrowheads="1"/>
          </p:cNvSpPr>
          <p:nvPr/>
        </p:nvSpPr>
        <p:spPr bwMode="auto">
          <a:xfrm>
            <a:off x="5292080" y="3356992"/>
            <a:ext cx="2847975" cy="9255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sz="1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of positive</a:t>
            </a:r>
          </a:p>
          <a:p>
            <a:pPr algn="ctr"/>
            <a:r>
              <a:rPr lang="en-US" sz="1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mic Sans MS" pitchFamily="66" charset="0"/>
              </a:rPr>
              <a:t>(or concentration &gt; m) sampled units</a:t>
            </a:r>
            <a:endParaRPr lang="en-US" sz="1800" dirty="0">
              <a:solidFill>
                <a:schemeClr val="accent5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3878" name="Text Box 86"/>
          <p:cNvSpPr txBox="1">
            <a:spLocks noChangeArrowheads="1"/>
          </p:cNvSpPr>
          <p:nvPr/>
        </p:nvSpPr>
        <p:spPr bwMode="auto">
          <a:xfrm>
            <a:off x="5953125" y="5048250"/>
            <a:ext cx="1092263" cy="710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Accept</a:t>
            </a:r>
          </a:p>
          <a:p>
            <a:r>
              <a:rPr lang="en-US" sz="2000" dirty="0" smtClean="0">
                <a:latin typeface="Comic Sans MS" pitchFamily="66" charset="0"/>
              </a:rPr>
              <a:t>If k </a:t>
            </a:r>
            <a:r>
              <a:rPr lang="en-US" sz="2000" dirty="0" smtClean="0">
                <a:latin typeface="Comic Sans MS" pitchFamily="66" charset="0"/>
                <a:sym typeface="Symbol MT"/>
              </a:rPr>
              <a:t> c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879" name="Text Box 87"/>
          <p:cNvSpPr txBox="1">
            <a:spLocks noChangeArrowheads="1"/>
          </p:cNvSpPr>
          <p:nvPr/>
        </p:nvSpPr>
        <p:spPr bwMode="auto">
          <a:xfrm>
            <a:off x="3522663" y="5046663"/>
            <a:ext cx="1048983" cy="7100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Reject</a:t>
            </a:r>
          </a:p>
          <a:p>
            <a:r>
              <a:rPr lang="en-US" sz="2000" smtClean="0">
                <a:latin typeface="Comic Sans MS" pitchFamily="66" charset="0"/>
              </a:rPr>
              <a:t>If k &gt; c</a:t>
            </a:r>
            <a:endParaRPr lang="en-US" sz="2000">
              <a:latin typeface="Comic Sans MS" pitchFamily="66" charset="0"/>
            </a:endParaRPr>
          </a:p>
        </p:txBody>
      </p:sp>
      <p:cxnSp>
        <p:nvCxnSpPr>
          <p:cNvPr id="33880" name="AutoShape 88"/>
          <p:cNvCxnSpPr>
            <a:cxnSpLocks noChangeShapeType="1"/>
            <a:stCxn id="33873" idx="3"/>
            <a:endCxn id="33878" idx="1"/>
          </p:cNvCxnSpPr>
          <p:nvPr/>
        </p:nvCxnSpPr>
        <p:spPr bwMode="auto">
          <a:xfrm rot="16200000" flipH="1">
            <a:off x="4647690" y="4097848"/>
            <a:ext cx="2066359" cy="544512"/>
          </a:xfrm>
          <a:prstGeom prst="bent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881" name="AutoShape 89"/>
          <p:cNvCxnSpPr>
            <a:cxnSpLocks noChangeShapeType="1"/>
            <a:stCxn id="33873" idx="3"/>
            <a:endCxn id="33879" idx="3"/>
          </p:cNvCxnSpPr>
          <p:nvPr/>
        </p:nvCxnSpPr>
        <p:spPr bwMode="auto">
          <a:xfrm rot="5400000">
            <a:off x="3957744" y="3950828"/>
            <a:ext cx="2064772" cy="836967"/>
          </a:xfrm>
          <a:prstGeom prst="bentConnector2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90"/>
          <p:cNvGrpSpPr>
            <a:grpSpLocks/>
          </p:cNvGrpSpPr>
          <p:nvPr/>
        </p:nvGrpSpPr>
        <p:grpSpPr bwMode="auto">
          <a:xfrm>
            <a:off x="1309688" y="1547813"/>
            <a:ext cx="5397500" cy="4614862"/>
            <a:chOff x="825" y="975"/>
            <a:chExt cx="3400" cy="2907"/>
          </a:xfrm>
        </p:grpSpPr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825" y="3594"/>
              <a:ext cx="253" cy="288"/>
            </a:xfrm>
            <a:prstGeom prst="rect">
              <a:avLst/>
            </a:prstGeom>
            <a:solidFill>
              <a:srgbClr val="5AA0BE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fr-FR" sz="2400" b="1">
                  <a:solidFill>
                    <a:schemeClr val="tx2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33884" name="Text Box 92"/>
            <p:cNvSpPr txBox="1">
              <a:spLocks noChangeArrowheads="1"/>
            </p:cNvSpPr>
            <p:nvPr/>
          </p:nvSpPr>
          <p:spPr bwMode="auto">
            <a:xfrm>
              <a:off x="3297" y="975"/>
              <a:ext cx="231" cy="288"/>
            </a:xfrm>
            <a:prstGeom prst="rect">
              <a:avLst/>
            </a:prstGeom>
            <a:solidFill>
              <a:srgbClr val="5AA0BE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fr-FR" sz="2400" b="1">
                  <a:solidFill>
                    <a:schemeClr val="tx2"/>
                  </a:solidFill>
                  <a:latin typeface="Arial" pitchFamily="34" charset="0"/>
                </a:rPr>
                <a:t>n</a:t>
              </a:r>
            </a:p>
          </p:txBody>
        </p:sp>
        <p:sp>
          <p:nvSpPr>
            <p:cNvPr id="33885" name="Text Box 93"/>
            <p:cNvSpPr txBox="1">
              <a:spLocks noChangeArrowheads="1"/>
            </p:cNvSpPr>
            <p:nvPr/>
          </p:nvSpPr>
          <p:spPr bwMode="auto">
            <a:xfrm>
              <a:off x="4002" y="2684"/>
              <a:ext cx="223" cy="29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r>
                <a:rPr lang="fr-FR" sz="2400" b="1" dirty="0" smtClean="0">
                  <a:solidFill>
                    <a:schemeClr val="tx2"/>
                  </a:solidFill>
                  <a:latin typeface="Arial" pitchFamily="34" charset="0"/>
                </a:rPr>
                <a:t>k</a:t>
              </a:r>
              <a:endParaRPr lang="fr-FR" sz="2400" b="1" dirty="0">
                <a:solidFill>
                  <a:schemeClr val="tx2"/>
                </a:solidFill>
                <a:latin typeface="Arial" pitchFamily="34" charset="0"/>
              </a:endParaRPr>
            </a:p>
          </p:txBody>
        </p:sp>
      </p:grpSp>
      <p:pic>
        <p:nvPicPr>
          <p:cNvPr id="90" name="Picture 28" descr="xlsx mac icon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548680"/>
            <a:ext cx="715144" cy="71514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62" grpId="0" animBg="1"/>
      <p:bldP spid="3387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Three-Class Samples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Quantitative analytical results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Sample results above M are unacceptable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Sample results between m and M are marginally acceptable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Sample results below m are acceptable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Attributes sampling plans for assessment of mean microbiological concentration</a:t>
            </a:r>
            <a:endParaRPr lang="en-US"/>
          </a:p>
        </p:txBody>
      </p:sp>
      <p:pic>
        <p:nvPicPr>
          <p:cNvPr id="4" name="Picture 28" descr="xlsx mac icon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157192"/>
            <a:ext cx="715144" cy="715145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966" y="873612"/>
            <a:ext cx="4519042" cy="3131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Connecteur droit 7"/>
          <p:cNvCxnSpPr/>
          <p:nvPr/>
        </p:nvCxnSpPr>
        <p:spPr>
          <a:xfrm>
            <a:off x="3347864" y="764704"/>
            <a:ext cx="0" cy="28083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491880" y="90872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i="1" dirty="0" smtClean="0">
                <a:solidFill>
                  <a:srgbClr val="C00000"/>
                </a:solidFill>
                <a:latin typeface="Candara" pitchFamily="34" charset="0"/>
              </a:rPr>
              <a:t>m</a:t>
            </a:r>
            <a:endParaRPr lang="fr-FR" b="1" i="1" dirty="0">
              <a:solidFill>
                <a:srgbClr val="C00000"/>
              </a:solidFill>
              <a:latin typeface="Candar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3922376"/>
            <a:ext cx="4301877" cy="28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L1</Template>
  <TotalTime>633</TotalTime>
  <Words>1403</Words>
  <Application>Microsoft Office PowerPoint</Application>
  <PresentationFormat>On-screen Show (4:3)</PresentationFormat>
  <Paragraphs>542</Paragraphs>
  <Slides>25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Pitchbook</vt:lpstr>
      <vt:lpstr>Équation</vt:lpstr>
      <vt:lpstr>Sampling and testing strategies</vt:lpstr>
      <vt:lpstr>Norms framework</vt:lpstr>
      <vt:lpstr>Slide 3</vt:lpstr>
      <vt:lpstr>Codex Norms dealing with sampling</vt:lpstr>
      <vt:lpstr>Types of sampling plans for testing in foods Safety or quality of foods assessment </vt:lpstr>
      <vt:lpstr>Decision tools? - Optimal sampling plan? - Interpretation of the outcomes?</vt:lpstr>
      <vt:lpstr>Two-Class Attributes Sampling</vt:lpstr>
      <vt:lpstr>Three-Class Samples</vt:lpstr>
      <vt:lpstr>Attributes sampling plans for assessment of mean microbiological concentration</vt:lpstr>
      <vt:lpstr>Variable sampling plans</vt:lpstr>
      <vt:lpstr>Variable sampling plans</vt:lpstr>
      <vt:lpstr>Variable sampling plans</vt:lpstr>
      <vt:lpstr>Microbiological sampling plans and food safety objectives or performance objectives</vt:lpstr>
      <vt:lpstr>Sampling tools</vt:lpstr>
      <vt:lpstr>Homogeneous vs. heterogeneous contamination</vt:lpstr>
      <vt:lpstr>Slide 16</vt:lpstr>
      <vt:lpstr>Illustration of uniform partition: homogeneous distribution</vt:lpstr>
      <vt:lpstr>How to distribute the N ufc</vt:lpstr>
      <vt:lpstr>Illustration of Non uniform partition: heterogenous distribution</vt:lpstr>
      <vt:lpstr>How to simulate the absence of homogeneity?</vt:lpstr>
      <vt:lpstr>Slide 21</vt:lpstr>
      <vt:lpstr>Slide 22</vt:lpstr>
      <vt:lpstr>Example of the distribution of the contamination between the units of a sample of 60 units (illustration) </vt:lpstr>
      <vt:lpstr>Time dependant Release of cfu (hypothetical example) </vt:lpstr>
      <vt:lpstr>Slide 25</vt:lpstr>
    </vt:vector>
  </TitlesOfParts>
  <Company>AFSSA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strategies and laboratory techniques to assess prevalence and concentrations</dc:title>
  <dc:creator>Sanaa Moez</dc:creator>
  <cp:lastModifiedBy>ashik</cp:lastModifiedBy>
  <cp:revision>5</cp:revision>
  <dcterms:created xsi:type="dcterms:W3CDTF">2012-02-18T13:15:40Z</dcterms:created>
  <dcterms:modified xsi:type="dcterms:W3CDTF">2012-04-04T09:24:36Z</dcterms:modified>
</cp:coreProperties>
</file>