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311" r:id="rId5"/>
    <p:sldId id="320" r:id="rId6"/>
    <p:sldId id="321" r:id="rId7"/>
    <p:sldId id="322" r:id="rId8"/>
    <p:sldId id="323" r:id="rId9"/>
    <p:sldId id="324" r:id="rId10"/>
    <p:sldId id="325" r:id="rId11"/>
    <p:sldId id="326" r:id="rId12"/>
    <p:sldId id="327" r:id="rId13"/>
    <p:sldId id="328" r:id="rId14"/>
    <p:sldId id="329" r:id="rId15"/>
    <p:sldId id="259" r:id="rId16"/>
    <p:sldId id="312" r:id="rId17"/>
    <p:sldId id="316" r:id="rId18"/>
    <p:sldId id="314" r:id="rId19"/>
    <p:sldId id="315" r:id="rId20"/>
    <p:sldId id="277" r:id="rId21"/>
    <p:sldId id="273" r:id="rId22"/>
    <p:sldId id="278" r:id="rId23"/>
    <p:sldId id="279" r:id="rId24"/>
    <p:sldId id="280" r:id="rId25"/>
    <p:sldId id="281" r:id="rId26"/>
    <p:sldId id="282" r:id="rId27"/>
    <p:sldId id="283" r:id="rId28"/>
    <p:sldId id="284" r:id="rId29"/>
    <p:sldId id="297" r:id="rId30"/>
    <p:sldId id="304" r:id="rId31"/>
    <p:sldId id="305" r:id="rId32"/>
    <p:sldId id="306" r:id="rId33"/>
    <p:sldId id="308" r:id="rId34"/>
    <p:sldId id="307" r:id="rId35"/>
    <p:sldId id="330" r:id="rId36"/>
    <p:sldId id="33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0000"/>
    <a:srgbClr val="FFE6CD"/>
    <a:srgbClr val="FFE0C1"/>
    <a:srgbClr val="99CC00"/>
    <a:srgbClr val="669900"/>
    <a:srgbClr val="00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67" autoAdjust="0"/>
  </p:normalViewPr>
  <p:slideViewPr>
    <p:cSldViewPr>
      <p:cViewPr varScale="1">
        <p:scale>
          <a:sx n="75" d="100"/>
          <a:sy n="75" d="100"/>
        </p:scale>
        <p:origin x="-15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2"/>
    </p:cViewPr>
  </p:sorterViewPr>
  <p:notesViewPr>
    <p:cSldViewPr>
      <p:cViewPr varScale="1">
        <p:scale>
          <a:sx n="57" d="100"/>
          <a:sy n="57" d="100"/>
        </p:scale>
        <p:origin x="-246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2A94FE7-E4D8-439A-BA83-7B1E620352F4}" type="datetimeFigureOut">
              <a:rPr lang="en-US"/>
              <a:pPr>
                <a:defRPr/>
              </a:pPr>
              <a:t>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7AF3E44-7C2F-49C7-A654-B8A59609EA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F3E44-7C2F-49C7-A654-B8A59609EAF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A9D7DB-4AA7-43A3-9107-31F8CC94AFA7}" type="slidenum">
              <a:rPr lang="en-US"/>
              <a:pPr/>
              <a:t>12</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B3CB5C-96AD-4DE1-9EA6-288440EE7705}" type="slidenum">
              <a:rPr lang="en-US"/>
              <a:pPr/>
              <a:t>13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2DBC8B-5275-41D7-84A7-C7038A6AAAFE}" type="slidenum">
              <a:rPr lang="en-US"/>
              <a:pPr/>
              <a:t>14</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6B37E-F1FD-4BEB-A5E5-18E009EF1621}" type="slidenum">
              <a:rPr lang="en-US"/>
              <a:pPr/>
              <a:t>16</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D9AA2D-9C21-4EBD-955C-8FB86AB523A1}" type="slidenum">
              <a:rPr lang="en-US"/>
              <a:pPr/>
              <a:t>17</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82C9DB-351E-4A5C-BE68-8F6D2DDF635D}" type="slidenum">
              <a:rPr lang="en-US"/>
              <a:pPr/>
              <a:t>18</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0F890D-F2D2-4CA2-BC19-5A3F2B09C23F}" type="slidenum">
              <a:rPr lang="en-US"/>
              <a:pPr/>
              <a:t>19</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CB2690-ABC8-4A5F-9B59-B3A7F98379C4}" type="slidenum">
              <a:rPr lang="en-US"/>
              <a:pPr/>
              <a:t>4</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82ADC3-DFF9-453C-8D16-749A67510439}" type="slidenum">
              <a:rPr lang="en-US"/>
              <a:pPr/>
              <a:t>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0C0A1C-8678-4F55-8AC5-A4EB4402027E}" type="slidenum">
              <a:rPr lang="en-US"/>
              <a:pPr/>
              <a:t>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25FB8E-79E9-4E18-B602-CB0C89346D11}" type="slidenum">
              <a:rPr lang="en-US"/>
              <a:pPr/>
              <a:t>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D29F06-0371-4B01-A5F2-0C3A6ECE6391}" type="slidenum">
              <a:rPr lang="en-US"/>
              <a:pPr/>
              <a:t>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E7DB18-DEF9-4CF4-9716-0504F07A03D7}" type="slidenum">
              <a:rPr lang="en-US"/>
              <a:pPr/>
              <a:t>9</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FDD154-315C-4F18-BD86-66481695D23D}" type="slidenum">
              <a:rPr lang="en-US"/>
              <a:pPr/>
              <a:t>10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B9ED291-78EB-41F4-892D-08A1958A0E16}" type="slidenum">
              <a:rPr lang="en-US"/>
              <a:pPr/>
              <a:t>11</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IV background for pp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762000" y="533400"/>
            <a:ext cx="7772400" cy="1470025"/>
          </a:xfrm>
        </p:spPr>
        <p:txBody>
          <a:bodyPr/>
          <a:lstStyle>
            <a:lvl1pPr>
              <a:defRPr sz="3200" b="0"/>
            </a:lvl1pPr>
          </a:lstStyle>
          <a:p>
            <a:r>
              <a:rPr lang="en-US"/>
              <a:t>Click to edit Master title style</a:t>
            </a:r>
          </a:p>
        </p:txBody>
      </p:sp>
      <p:sp>
        <p:nvSpPr>
          <p:cNvPr id="4099" name="Rectangle 3"/>
          <p:cNvSpPr>
            <a:spLocks noGrp="1" noChangeArrowheads="1"/>
          </p:cNvSpPr>
          <p:nvPr>
            <p:ph type="subTitle" idx="1"/>
          </p:nvPr>
        </p:nvSpPr>
        <p:spPr>
          <a:xfrm>
            <a:off x="1447800" y="2286000"/>
            <a:ext cx="6400800" cy="1752600"/>
          </a:xfrm>
        </p:spPr>
        <p:txBody>
          <a:bodyPr/>
          <a:lstStyle>
            <a:lvl1pPr marL="0" indent="0" algn="ctr">
              <a:buFontTx/>
              <a:buNone/>
              <a:defRPr sz="180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0488"/>
            <a:ext cx="4038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AC1"/>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457200"/>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1981200" cy="473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pic>
        <p:nvPicPr>
          <p:cNvPr id="3078" name="Picture 7" descr="Letterhead tagline2"/>
          <p:cNvPicPr>
            <a:picLocks noChangeAspect="1" noChangeArrowheads="1"/>
          </p:cNvPicPr>
          <p:nvPr/>
        </p:nvPicPr>
        <p:blipFill>
          <a:blip r:embed="rId15" cstate="print"/>
          <a:srcRect/>
          <a:stretch>
            <a:fillRect/>
          </a:stretch>
        </p:blipFill>
        <p:spPr bwMode="auto">
          <a:xfrm>
            <a:off x="5562600" y="5892800"/>
            <a:ext cx="3581400" cy="96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sz="3600" b="1">
          <a:solidFill>
            <a:srgbClr val="006600"/>
          </a:solidFill>
          <a:latin typeface="+mj-lt"/>
          <a:ea typeface="+mj-ea"/>
          <a:cs typeface="+mj-cs"/>
        </a:defRPr>
      </a:lvl1pPr>
      <a:lvl2pPr algn="ctr" rtl="0" eaLnBrk="0" fontAlgn="base" hangingPunct="0">
        <a:spcBef>
          <a:spcPct val="0"/>
        </a:spcBef>
        <a:spcAft>
          <a:spcPct val="0"/>
        </a:spcAft>
        <a:defRPr sz="3600" b="1">
          <a:solidFill>
            <a:srgbClr val="006600"/>
          </a:solidFill>
          <a:latin typeface="Arial" charset="0"/>
        </a:defRPr>
      </a:lvl2pPr>
      <a:lvl3pPr algn="ctr" rtl="0" eaLnBrk="0" fontAlgn="base" hangingPunct="0">
        <a:spcBef>
          <a:spcPct val="0"/>
        </a:spcBef>
        <a:spcAft>
          <a:spcPct val="0"/>
        </a:spcAft>
        <a:defRPr sz="3600" b="1">
          <a:solidFill>
            <a:srgbClr val="006600"/>
          </a:solidFill>
          <a:latin typeface="Arial" charset="0"/>
        </a:defRPr>
      </a:lvl3pPr>
      <a:lvl4pPr algn="ctr" rtl="0" eaLnBrk="0" fontAlgn="base" hangingPunct="0">
        <a:spcBef>
          <a:spcPct val="0"/>
        </a:spcBef>
        <a:spcAft>
          <a:spcPct val="0"/>
        </a:spcAft>
        <a:defRPr sz="3600" b="1">
          <a:solidFill>
            <a:srgbClr val="006600"/>
          </a:solidFill>
          <a:latin typeface="Arial" charset="0"/>
        </a:defRPr>
      </a:lvl4pPr>
      <a:lvl5pPr algn="ctr" rtl="0" eaLnBrk="0" fontAlgn="base" hangingPunct="0">
        <a:spcBef>
          <a:spcPct val="0"/>
        </a:spcBef>
        <a:spcAft>
          <a:spcPct val="0"/>
        </a:spcAft>
        <a:defRPr sz="3600" b="1">
          <a:solidFill>
            <a:srgbClr val="006600"/>
          </a:solidFill>
          <a:latin typeface="Arial" charset="0"/>
        </a:defRPr>
      </a:lvl5pPr>
      <a:lvl6pPr marL="457200" algn="ctr" rtl="0" fontAlgn="base">
        <a:spcBef>
          <a:spcPct val="0"/>
        </a:spcBef>
        <a:spcAft>
          <a:spcPct val="0"/>
        </a:spcAft>
        <a:defRPr sz="3600" b="1">
          <a:solidFill>
            <a:srgbClr val="006600"/>
          </a:solidFill>
          <a:latin typeface="Arial" charset="0"/>
        </a:defRPr>
      </a:lvl6pPr>
      <a:lvl7pPr marL="914400" algn="ctr" rtl="0" fontAlgn="base">
        <a:spcBef>
          <a:spcPct val="0"/>
        </a:spcBef>
        <a:spcAft>
          <a:spcPct val="0"/>
        </a:spcAft>
        <a:defRPr sz="3600" b="1">
          <a:solidFill>
            <a:srgbClr val="006600"/>
          </a:solidFill>
          <a:latin typeface="Arial" charset="0"/>
        </a:defRPr>
      </a:lvl7pPr>
      <a:lvl8pPr marL="1371600" algn="ctr" rtl="0" fontAlgn="base">
        <a:spcBef>
          <a:spcPct val="0"/>
        </a:spcBef>
        <a:spcAft>
          <a:spcPct val="0"/>
        </a:spcAft>
        <a:defRPr sz="3600" b="1">
          <a:solidFill>
            <a:srgbClr val="006600"/>
          </a:solidFill>
          <a:latin typeface="Arial" charset="0"/>
        </a:defRPr>
      </a:lvl8pPr>
      <a:lvl9pPr marL="1828800" algn="ctr" rtl="0" fontAlgn="base">
        <a:spcBef>
          <a:spcPct val="0"/>
        </a:spcBef>
        <a:spcAft>
          <a:spcPct val="0"/>
        </a:spcAft>
        <a:defRPr sz="3600" b="1">
          <a:solidFill>
            <a:srgbClr val="006600"/>
          </a:solidFill>
          <a:latin typeface="Arial" charset="0"/>
        </a:defRPr>
      </a:lvl9pPr>
    </p:titleStyle>
    <p:bodyStyle>
      <a:lvl1pPr marL="342900" indent="-342900" algn="l" rtl="0" eaLnBrk="0" fontAlgn="base" hangingPunct="0">
        <a:spcBef>
          <a:spcPct val="6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55000"/>
        </a:spcBef>
        <a:spcAft>
          <a:spcPct val="0"/>
        </a:spcAft>
        <a:buChar char="–"/>
        <a:defRPr sz="2000">
          <a:solidFill>
            <a:schemeClr val="tx1"/>
          </a:solidFill>
          <a:latin typeface="+mn-lt"/>
        </a:defRPr>
      </a:lvl2pPr>
      <a:lvl3pPr marL="1143000" indent="-228600" algn="l" rtl="0" eaLnBrk="0" fontAlgn="base" hangingPunct="0">
        <a:spcBef>
          <a:spcPct val="55000"/>
        </a:spcBef>
        <a:spcAft>
          <a:spcPct val="0"/>
        </a:spcAft>
        <a:buChar char="•"/>
        <a:defRPr sz="2000">
          <a:solidFill>
            <a:schemeClr val="tx1"/>
          </a:solidFill>
          <a:latin typeface="+mn-lt"/>
        </a:defRPr>
      </a:lvl3pPr>
      <a:lvl4pPr marL="1600200" indent="-228600" algn="l" rtl="0" eaLnBrk="0" fontAlgn="base" hangingPunct="0">
        <a:spcBef>
          <a:spcPct val="55000"/>
        </a:spcBef>
        <a:spcAft>
          <a:spcPct val="0"/>
        </a:spcAft>
        <a:buChar char="–"/>
        <a:defRPr>
          <a:solidFill>
            <a:schemeClr val="tx1"/>
          </a:solidFill>
          <a:latin typeface="+mn-lt"/>
        </a:defRPr>
      </a:lvl4pPr>
      <a:lvl5pPr marL="2057400" indent="-228600" algn="l" rtl="0" eaLnBrk="0" fontAlgn="base" hangingPunct="0">
        <a:spcBef>
          <a:spcPct val="55000"/>
        </a:spcBef>
        <a:spcAft>
          <a:spcPct val="0"/>
        </a:spcAft>
        <a:buChar char="»"/>
        <a:defRPr>
          <a:solidFill>
            <a:schemeClr val="tx1"/>
          </a:solidFill>
          <a:latin typeface="+mn-lt"/>
        </a:defRPr>
      </a:lvl5pPr>
      <a:lvl6pPr marL="2514600" indent="-228600" algn="l" rtl="0" fontAlgn="base">
        <a:spcBef>
          <a:spcPct val="55000"/>
        </a:spcBef>
        <a:spcAft>
          <a:spcPct val="0"/>
        </a:spcAft>
        <a:buChar char="»"/>
        <a:defRPr>
          <a:solidFill>
            <a:schemeClr val="tx1"/>
          </a:solidFill>
          <a:latin typeface="+mn-lt"/>
        </a:defRPr>
      </a:lvl6pPr>
      <a:lvl7pPr marL="2971800" indent="-228600" algn="l" rtl="0" fontAlgn="base">
        <a:spcBef>
          <a:spcPct val="55000"/>
        </a:spcBef>
        <a:spcAft>
          <a:spcPct val="0"/>
        </a:spcAft>
        <a:buChar char="»"/>
        <a:defRPr>
          <a:solidFill>
            <a:schemeClr val="tx1"/>
          </a:solidFill>
          <a:latin typeface="+mn-lt"/>
        </a:defRPr>
      </a:lvl7pPr>
      <a:lvl8pPr marL="3429000" indent="-228600" algn="l" rtl="0" fontAlgn="base">
        <a:spcBef>
          <a:spcPct val="55000"/>
        </a:spcBef>
        <a:spcAft>
          <a:spcPct val="0"/>
        </a:spcAft>
        <a:buChar char="»"/>
        <a:defRPr>
          <a:solidFill>
            <a:schemeClr val="tx1"/>
          </a:solidFill>
          <a:latin typeface="+mn-lt"/>
        </a:defRPr>
      </a:lvl8pPr>
      <a:lvl9pPr marL="3886200" indent="-228600" algn="l" rtl="0" fontAlgn="base">
        <a:spcBef>
          <a:spcPct val="5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28600"/>
            <a:ext cx="8382000" cy="3124200"/>
          </a:xfrm>
        </p:spPr>
        <p:txBody>
          <a:bodyPr/>
          <a:lstStyle/>
          <a:p>
            <a:pPr eaLnBrk="1" hangingPunct="1"/>
            <a:r>
              <a:rPr lang="en-US" b="1" dirty="0" smtClean="0"/>
              <a:t>Protecting Our Products and Consumers in a Global Economy</a:t>
            </a:r>
            <a:br>
              <a:rPr lang="en-US" b="1" dirty="0" smtClean="0"/>
            </a:br>
            <a:r>
              <a:rPr lang="en-US" dirty="0" smtClean="0"/>
              <a:t/>
            </a:r>
            <a:br>
              <a:rPr lang="en-US" dirty="0" smtClean="0"/>
            </a:br>
            <a:r>
              <a:rPr lang="en-US" sz="2000" dirty="0" smtClean="0"/>
              <a:t>A Presentation at the 6</a:t>
            </a:r>
            <a:r>
              <a:rPr lang="en-US" sz="2000" baseline="30000" dirty="0" smtClean="0"/>
              <a:t>th</a:t>
            </a:r>
            <a:r>
              <a:rPr lang="en-US" sz="2000" dirty="0" smtClean="0"/>
              <a:t> Dubai International Food Safety Conference </a:t>
            </a:r>
            <a:br>
              <a:rPr lang="en-US" sz="2000" dirty="0" smtClean="0"/>
            </a:br>
            <a:r>
              <a:rPr lang="en-US" sz="2000" dirty="0" smtClean="0"/>
              <a:t/>
            </a:r>
            <a:br>
              <a:rPr lang="en-US" sz="2000" dirty="0" smtClean="0"/>
            </a:br>
            <a:r>
              <a:rPr lang="en-US" sz="2000" dirty="0" smtClean="0"/>
              <a:t>February 27 – March 1, 2011</a:t>
            </a:r>
            <a:br>
              <a:rPr lang="en-US" sz="2000" dirty="0" smtClean="0"/>
            </a:br>
            <a:r>
              <a:rPr lang="en-US" sz="2000" dirty="0" smtClean="0"/>
              <a:t/>
            </a:r>
            <a:br>
              <a:rPr lang="en-US" sz="2000" dirty="0" smtClean="0"/>
            </a:br>
            <a:r>
              <a:rPr lang="en-US" sz="2000" dirty="0" smtClean="0"/>
              <a:t>Dubai, United Arab Emirates</a:t>
            </a:r>
          </a:p>
        </p:txBody>
      </p:sp>
      <p:sp>
        <p:nvSpPr>
          <p:cNvPr id="5123" name="Rectangle 3"/>
          <p:cNvSpPr>
            <a:spLocks noGrp="1" noChangeArrowheads="1"/>
          </p:cNvSpPr>
          <p:nvPr>
            <p:ph type="subTitle" idx="1"/>
          </p:nvPr>
        </p:nvSpPr>
        <p:spPr>
          <a:xfrm>
            <a:off x="990600" y="3200400"/>
            <a:ext cx="7315200" cy="2133600"/>
          </a:xfrm>
        </p:spPr>
        <p:txBody>
          <a:bodyPr/>
          <a:lstStyle/>
          <a:p>
            <a:pPr eaLnBrk="1" hangingPunct="1"/>
            <a:endParaRPr lang="en-US" sz="2000" dirty="0" smtClean="0"/>
          </a:p>
          <a:p>
            <a:pPr eaLnBrk="1" hangingPunct="1"/>
            <a:r>
              <a:rPr lang="en-US" sz="2000" dirty="0" smtClean="0"/>
              <a:t>Dr. Paul A. Hall, RM (NRCM)</a:t>
            </a:r>
          </a:p>
          <a:p>
            <a:pPr eaLnBrk="1" hangingPunct="1"/>
            <a:r>
              <a:rPr lang="en-US" sz="2000" dirty="0" smtClean="0"/>
              <a:t>President</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2800" smtClean="0"/>
              <a:t>Factors Impacting Food Safety: Demographic Changes and Consumer Behaviour (con’t)</a:t>
            </a:r>
            <a:endParaRPr lang="en-US" sz="2800" smtClean="0"/>
          </a:p>
        </p:txBody>
      </p:sp>
      <p:sp>
        <p:nvSpPr>
          <p:cNvPr id="15363" name="Rectangle 3"/>
          <p:cNvSpPr>
            <a:spLocks noGrp="1" noChangeArrowheads="1"/>
          </p:cNvSpPr>
          <p:nvPr>
            <p:ph type="body" idx="1"/>
          </p:nvPr>
        </p:nvSpPr>
        <p:spPr/>
        <p:txBody>
          <a:bodyPr/>
          <a:lstStyle/>
          <a:p>
            <a:pPr eaLnBrk="1" hangingPunct="1">
              <a:lnSpc>
                <a:spcPct val="80000"/>
              </a:lnSpc>
            </a:pPr>
            <a:r>
              <a:rPr lang="en-US" sz="1800" dirty="0" smtClean="0"/>
              <a:t>Changing trends in food consumption patterns impact food safety:</a:t>
            </a:r>
          </a:p>
          <a:p>
            <a:pPr eaLnBrk="1" hangingPunct="1">
              <a:lnSpc>
                <a:spcPct val="80000"/>
              </a:lnSpc>
              <a:spcBef>
                <a:spcPct val="25000"/>
              </a:spcBef>
              <a:buFontTx/>
              <a:buNone/>
            </a:pPr>
            <a:r>
              <a:rPr lang="en-US" sz="1400" dirty="0" smtClean="0"/>
              <a:t>				           </a:t>
            </a:r>
            <a:r>
              <a:rPr lang="en-US" sz="1400" i="1" u="sng" dirty="0" smtClean="0">
                <a:solidFill>
                  <a:srgbClr val="006600"/>
                </a:solidFill>
              </a:rPr>
              <a:t>Per capita Consumption (lbs/person)</a:t>
            </a:r>
          </a:p>
          <a:p>
            <a:pPr eaLnBrk="1" hangingPunct="1">
              <a:lnSpc>
                <a:spcPct val="80000"/>
              </a:lnSpc>
              <a:spcBef>
                <a:spcPct val="25000"/>
              </a:spcBef>
              <a:buFontTx/>
              <a:buNone/>
            </a:pPr>
            <a:r>
              <a:rPr lang="en-US" sz="1400" dirty="0" smtClean="0">
                <a:solidFill>
                  <a:srgbClr val="006600"/>
                </a:solidFill>
              </a:rPr>
              <a:t>					</a:t>
            </a:r>
            <a:r>
              <a:rPr lang="en-US" sz="1400" u="sng" dirty="0" smtClean="0">
                <a:solidFill>
                  <a:srgbClr val="006600"/>
                </a:solidFill>
              </a:rPr>
              <a:t>1909</a:t>
            </a:r>
            <a:r>
              <a:rPr lang="en-US" sz="1400" dirty="0" smtClean="0">
                <a:solidFill>
                  <a:srgbClr val="006600"/>
                </a:solidFill>
              </a:rPr>
              <a:t>			</a:t>
            </a:r>
            <a:r>
              <a:rPr lang="en-US" sz="1400" u="sng" dirty="0" smtClean="0">
                <a:solidFill>
                  <a:srgbClr val="006600"/>
                </a:solidFill>
              </a:rPr>
              <a:t>2005</a:t>
            </a:r>
          </a:p>
          <a:p>
            <a:pPr eaLnBrk="1" hangingPunct="1">
              <a:lnSpc>
                <a:spcPct val="80000"/>
              </a:lnSpc>
              <a:spcBef>
                <a:spcPct val="25000"/>
              </a:spcBef>
              <a:buFontTx/>
              <a:buNone/>
            </a:pPr>
            <a:r>
              <a:rPr lang="en-US" sz="1400" dirty="0" smtClean="0">
                <a:solidFill>
                  <a:srgbClr val="006600"/>
                </a:solidFill>
              </a:rPr>
              <a:t>		Chicken			15.3			86.2</a:t>
            </a:r>
          </a:p>
          <a:p>
            <a:pPr eaLnBrk="1" hangingPunct="1">
              <a:lnSpc>
                <a:spcPct val="80000"/>
              </a:lnSpc>
              <a:spcBef>
                <a:spcPct val="25000"/>
              </a:spcBef>
              <a:buFontTx/>
              <a:buNone/>
            </a:pPr>
            <a:r>
              <a:rPr lang="en-US" sz="1400" dirty="0" smtClean="0">
                <a:solidFill>
                  <a:srgbClr val="006600"/>
                </a:solidFill>
              </a:rPr>
              <a:t>		Red Meat			133.5			116.3</a:t>
            </a:r>
          </a:p>
          <a:p>
            <a:pPr eaLnBrk="1" hangingPunct="1">
              <a:lnSpc>
                <a:spcPct val="80000"/>
              </a:lnSpc>
              <a:spcBef>
                <a:spcPct val="25000"/>
              </a:spcBef>
              <a:buFontTx/>
              <a:buNone/>
            </a:pPr>
            <a:r>
              <a:rPr lang="en-US" sz="1400" dirty="0" smtClean="0">
                <a:solidFill>
                  <a:srgbClr val="006600"/>
                </a:solidFill>
              </a:rPr>
              <a:t>		Fish/Shellfish		11.0			16.1</a:t>
            </a:r>
          </a:p>
          <a:p>
            <a:pPr eaLnBrk="1" hangingPunct="1">
              <a:lnSpc>
                <a:spcPct val="80000"/>
              </a:lnSpc>
              <a:spcBef>
                <a:spcPct val="25000"/>
              </a:spcBef>
              <a:buFontTx/>
              <a:buNone/>
            </a:pPr>
            <a:r>
              <a:rPr lang="en-US" sz="1400" dirty="0" smtClean="0">
                <a:solidFill>
                  <a:srgbClr val="006600"/>
                </a:solidFill>
              </a:rPr>
              <a:t>		Fruits/Vegetables		577.6 (1970)		690.4</a:t>
            </a:r>
          </a:p>
          <a:p>
            <a:pPr eaLnBrk="1" hangingPunct="1">
              <a:lnSpc>
                <a:spcPct val="80000"/>
              </a:lnSpc>
            </a:pPr>
            <a:r>
              <a:rPr lang="en-US" sz="1800" dirty="0" smtClean="0"/>
              <a:t>The consumer trends toward the consumption of organic, natural, and less processed foods has led to increased food safety challenges</a:t>
            </a:r>
          </a:p>
          <a:p>
            <a:pPr lvl="1" eaLnBrk="1" hangingPunct="1">
              <a:lnSpc>
                <a:spcPct val="80000"/>
              </a:lnSpc>
            </a:pPr>
            <a:r>
              <a:rPr lang="en-US" sz="1400" dirty="0" smtClean="0"/>
              <a:t>Research has shown that organic food products are riskier from a microbiological safety perspective than conventional foods</a:t>
            </a:r>
          </a:p>
          <a:p>
            <a:pPr eaLnBrk="1" hangingPunct="1">
              <a:lnSpc>
                <a:spcPct val="80000"/>
              </a:lnSpc>
            </a:pPr>
            <a:r>
              <a:rPr lang="en-US" sz="1800" dirty="0" smtClean="0"/>
              <a:t>Consumers engage in risky food safety practices despite health warnings and recommendations</a:t>
            </a:r>
          </a:p>
          <a:p>
            <a:pPr eaLnBrk="1" hangingPunct="1">
              <a:lnSpc>
                <a:spcPct val="80000"/>
              </a:lnSpc>
            </a:pPr>
            <a:r>
              <a:rPr lang="en-US" sz="1800" dirty="0" smtClean="0">
                <a:solidFill>
                  <a:srgbClr val="006600"/>
                </a:solidFill>
              </a:rPr>
              <a:t>IMPLICATION:  New technologies and systems are needed to ensure the safety of today’s consumer-preferred food products.  New approaches to consumer education are needed regarding safe food handling practices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2800" dirty="0" smtClean="0"/>
              <a:t>Factors Impacting Food Safety: Changes in the Microbes Themselves</a:t>
            </a:r>
            <a:endParaRPr lang="en-US" sz="2800" dirty="0" smtClean="0"/>
          </a:p>
        </p:txBody>
      </p:sp>
      <p:sp>
        <p:nvSpPr>
          <p:cNvPr id="16387" name="Rectangle 3"/>
          <p:cNvSpPr>
            <a:spLocks noGrp="1" noChangeArrowheads="1"/>
          </p:cNvSpPr>
          <p:nvPr>
            <p:ph type="body" idx="1"/>
          </p:nvPr>
        </p:nvSpPr>
        <p:spPr/>
        <p:txBody>
          <a:bodyPr/>
          <a:lstStyle/>
          <a:p>
            <a:pPr eaLnBrk="1" hangingPunct="1">
              <a:lnSpc>
                <a:spcPct val="80000"/>
              </a:lnSpc>
            </a:pPr>
            <a:r>
              <a:rPr lang="en-US" sz="1800" dirty="0" smtClean="0"/>
              <a:t>Microorganisms, including foodborne pathogens, have evolved a variety of strategies to ensure their survival</a:t>
            </a:r>
          </a:p>
          <a:p>
            <a:pPr eaLnBrk="1" hangingPunct="1">
              <a:lnSpc>
                <a:spcPct val="80000"/>
              </a:lnSpc>
            </a:pPr>
            <a:r>
              <a:rPr lang="en-US" sz="1800" dirty="0" smtClean="0"/>
              <a:t>Over the past two decades, there have been a number of foodborne pathogens that have emerged with newly-acquired characteristics including:</a:t>
            </a:r>
          </a:p>
          <a:p>
            <a:pPr lvl="1" eaLnBrk="1" hangingPunct="1">
              <a:lnSpc>
                <a:spcPct val="80000"/>
              </a:lnSpc>
            </a:pPr>
            <a:r>
              <a:rPr lang="en-US" sz="1400" i="1" dirty="0" smtClean="0"/>
              <a:t>Escherichia coli</a:t>
            </a:r>
            <a:r>
              <a:rPr lang="en-US" sz="1400" dirty="0" smtClean="0"/>
              <a:t> O157:H7 (tolerates high acid products)</a:t>
            </a:r>
          </a:p>
          <a:p>
            <a:pPr lvl="1" eaLnBrk="1" hangingPunct="1">
              <a:lnSpc>
                <a:spcPct val="80000"/>
              </a:lnSpc>
            </a:pPr>
            <a:r>
              <a:rPr lang="en-US" sz="1400" i="1" dirty="0" smtClean="0"/>
              <a:t>Listeria monocytogenes</a:t>
            </a:r>
            <a:r>
              <a:rPr lang="en-US" sz="1400" dirty="0" smtClean="0"/>
              <a:t> 	(able to survive and grow at refrigerated temperatures)</a:t>
            </a:r>
          </a:p>
          <a:p>
            <a:pPr lvl="1" eaLnBrk="1" hangingPunct="1">
              <a:lnSpc>
                <a:spcPct val="80000"/>
              </a:lnSpc>
            </a:pPr>
            <a:r>
              <a:rPr lang="en-US" sz="1400" i="1" dirty="0" smtClean="0"/>
              <a:t>Campylobacter jejuni</a:t>
            </a:r>
            <a:r>
              <a:rPr lang="en-US" sz="1400" dirty="0" smtClean="0"/>
              <a:t> 	(leading of diarrheal illness in the U.S.)</a:t>
            </a:r>
          </a:p>
          <a:p>
            <a:pPr lvl="1" eaLnBrk="1" hangingPunct="1">
              <a:lnSpc>
                <a:spcPct val="80000"/>
              </a:lnSpc>
            </a:pPr>
            <a:r>
              <a:rPr lang="en-US" sz="1400" i="1" dirty="0" smtClean="0"/>
              <a:t>Salmonella enteriditis</a:t>
            </a:r>
            <a:r>
              <a:rPr lang="en-US" sz="1400" dirty="0" smtClean="0"/>
              <a:t> DT104 and other salmonellae (resistant to multiple antibiotics)</a:t>
            </a:r>
          </a:p>
          <a:p>
            <a:pPr eaLnBrk="1" hangingPunct="1">
              <a:lnSpc>
                <a:spcPct val="80000"/>
              </a:lnSpc>
            </a:pPr>
            <a:r>
              <a:rPr lang="en-US" sz="1800" dirty="0" smtClean="0"/>
              <a:t>Food formulation and processing changes can induce changes in pathogens (cross-tolerance effects)</a:t>
            </a:r>
          </a:p>
          <a:p>
            <a:pPr lvl="1" eaLnBrk="1" hangingPunct="1">
              <a:lnSpc>
                <a:spcPct val="80000"/>
              </a:lnSpc>
            </a:pPr>
            <a:r>
              <a:rPr lang="en-US" sz="1400" dirty="0" smtClean="0"/>
              <a:t>Exposure to acidic environments can confer increase heat resistance and increased tolerance to salt</a:t>
            </a:r>
          </a:p>
          <a:p>
            <a:pPr eaLnBrk="1" hangingPunct="1">
              <a:lnSpc>
                <a:spcPct val="80000"/>
              </a:lnSpc>
            </a:pPr>
            <a:r>
              <a:rPr lang="en-US" sz="1800" dirty="0" smtClean="0">
                <a:solidFill>
                  <a:srgbClr val="006600"/>
                </a:solidFill>
              </a:rPr>
              <a:t>IMPLICATION:  Food safety systems must be designed to be robust enough to cover ever-evolving foodborne pathogens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2800" dirty="0" smtClean="0"/>
              <a:t>Factors Impacting Food Safety: Climatic and Environmental Changes</a:t>
            </a:r>
            <a:endParaRPr lang="en-US" sz="2800" dirty="0" smtClean="0"/>
          </a:p>
        </p:txBody>
      </p:sp>
      <p:sp>
        <p:nvSpPr>
          <p:cNvPr id="17411" name="Rectangle 3"/>
          <p:cNvSpPr>
            <a:spLocks noGrp="1" noChangeArrowheads="1"/>
          </p:cNvSpPr>
          <p:nvPr>
            <p:ph type="body" idx="1"/>
          </p:nvPr>
        </p:nvSpPr>
        <p:spPr/>
        <p:txBody>
          <a:bodyPr/>
          <a:lstStyle/>
          <a:p>
            <a:pPr eaLnBrk="1" hangingPunct="1">
              <a:lnSpc>
                <a:spcPct val="80000"/>
              </a:lnSpc>
            </a:pPr>
            <a:r>
              <a:rPr lang="en-US" sz="1800" dirty="0" smtClean="0"/>
              <a:t>It is well-documented that climate can have a dramatic influence on the prevalence of foodborne disease</a:t>
            </a:r>
          </a:p>
          <a:p>
            <a:pPr eaLnBrk="1" hangingPunct="1">
              <a:lnSpc>
                <a:spcPct val="80000"/>
              </a:lnSpc>
            </a:pPr>
            <a:r>
              <a:rPr lang="en-US" sz="1800" dirty="0" smtClean="0"/>
              <a:t>Seasonality has been described for a number of foodborne and waterborne pathogens:</a:t>
            </a:r>
          </a:p>
          <a:p>
            <a:pPr lvl="1" eaLnBrk="1" hangingPunct="1">
              <a:lnSpc>
                <a:spcPct val="80000"/>
              </a:lnSpc>
            </a:pPr>
            <a:r>
              <a:rPr lang="en-US" sz="1600" dirty="0" smtClean="0"/>
              <a:t>Outbreaks of </a:t>
            </a:r>
            <a:r>
              <a:rPr lang="en-US" sz="1600" i="1" dirty="0" smtClean="0"/>
              <a:t>E.coli</a:t>
            </a:r>
            <a:r>
              <a:rPr lang="en-US" sz="1600" dirty="0" smtClean="0"/>
              <a:t> O157:H7 peak during the warmest months (May – October)</a:t>
            </a:r>
          </a:p>
          <a:p>
            <a:pPr lvl="1" eaLnBrk="1" hangingPunct="1">
              <a:lnSpc>
                <a:spcPct val="80000"/>
              </a:lnSpc>
            </a:pPr>
            <a:r>
              <a:rPr lang="en-US" sz="1600" i="1" dirty="0" smtClean="0"/>
              <a:t>Salmonella</a:t>
            </a:r>
            <a:r>
              <a:rPr lang="en-US" sz="1600" dirty="0" smtClean="0"/>
              <a:t> and </a:t>
            </a:r>
            <a:r>
              <a:rPr lang="en-US" sz="1600" i="1" dirty="0" smtClean="0"/>
              <a:t>Vibrio</a:t>
            </a:r>
            <a:r>
              <a:rPr lang="en-US" sz="1600" dirty="0" smtClean="0"/>
              <a:t> infections also tend to peak in the warmer months</a:t>
            </a:r>
          </a:p>
          <a:p>
            <a:pPr eaLnBrk="1" hangingPunct="1">
              <a:lnSpc>
                <a:spcPct val="80000"/>
              </a:lnSpc>
            </a:pPr>
            <a:r>
              <a:rPr lang="en-US" sz="1800" dirty="0" smtClean="0"/>
              <a:t>The type of intensity of precipitation also has a dramatic effect on disease occurrence</a:t>
            </a:r>
          </a:p>
          <a:p>
            <a:pPr lvl="1" eaLnBrk="1" hangingPunct="1">
              <a:lnSpc>
                <a:spcPct val="80000"/>
              </a:lnSpc>
            </a:pPr>
            <a:r>
              <a:rPr lang="en-US" sz="1600" dirty="0" smtClean="0"/>
              <a:t>El niño weather pattern changes have been linked to a number of foodborne and waterborne outbreaks</a:t>
            </a:r>
          </a:p>
          <a:p>
            <a:pPr eaLnBrk="1" hangingPunct="1">
              <a:lnSpc>
                <a:spcPct val="80000"/>
              </a:lnSpc>
            </a:pPr>
            <a:r>
              <a:rPr lang="en-US" sz="1800" dirty="0" smtClean="0"/>
              <a:t>Contaminated groundwater has been the source of contamination of many types of food products in the past</a:t>
            </a:r>
          </a:p>
          <a:p>
            <a:pPr eaLnBrk="1" hangingPunct="1">
              <a:lnSpc>
                <a:spcPct val="80000"/>
              </a:lnSpc>
            </a:pPr>
            <a:r>
              <a:rPr lang="en-US" sz="1800" dirty="0" smtClean="0">
                <a:solidFill>
                  <a:srgbClr val="006600"/>
                </a:solidFill>
              </a:rPr>
              <a:t>IMPLICATION:  Efforts must be made protect food products and ingredients from environmental influences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800" dirty="0" smtClean="0"/>
              <a:t>Factors Impacting Food Safety: Increased Regulatory and Public Scrutiny</a:t>
            </a:r>
            <a:endParaRPr lang="en-US" sz="2800" dirty="0" smtClean="0"/>
          </a:p>
        </p:txBody>
      </p:sp>
      <p:sp>
        <p:nvSpPr>
          <p:cNvPr id="18435" name="Rectangle 3"/>
          <p:cNvSpPr>
            <a:spLocks noGrp="1" noChangeArrowheads="1"/>
          </p:cNvSpPr>
          <p:nvPr>
            <p:ph type="body" idx="1"/>
          </p:nvPr>
        </p:nvSpPr>
        <p:spPr/>
        <p:txBody>
          <a:bodyPr/>
          <a:lstStyle/>
          <a:p>
            <a:pPr eaLnBrk="1" hangingPunct="1">
              <a:lnSpc>
                <a:spcPct val="90000"/>
              </a:lnSpc>
            </a:pPr>
            <a:r>
              <a:rPr lang="en-US" sz="1800" dirty="0" smtClean="0"/>
              <a:t>The U.S. Centers for Disease Control and Prevention (CDC) has in place a foodborne epidemiologic surveillance network (FoodNet) that enables the rapid detection of foodborne outbreaks</a:t>
            </a:r>
          </a:p>
          <a:p>
            <a:pPr lvl="1" eaLnBrk="1" hangingPunct="1">
              <a:lnSpc>
                <a:spcPct val="90000"/>
              </a:lnSpc>
            </a:pPr>
            <a:r>
              <a:rPr lang="en-US" sz="1600" dirty="0" smtClean="0"/>
              <a:t>The CDC also has a companion genetic detection network (PulseNet) that allows for rapid identification and genetic “fingerprinting” of foodborne isolates</a:t>
            </a:r>
          </a:p>
          <a:p>
            <a:pPr lvl="1" eaLnBrk="1" hangingPunct="1">
              <a:lnSpc>
                <a:spcPct val="90000"/>
              </a:lnSpc>
            </a:pPr>
            <a:r>
              <a:rPr lang="en-US" sz="1600" dirty="0" smtClean="0"/>
              <a:t>These capabilities allow the government to quickly trace the source of contamination from patient to product to plant</a:t>
            </a:r>
          </a:p>
          <a:p>
            <a:pPr lvl="1" eaLnBrk="1" hangingPunct="1">
              <a:lnSpc>
                <a:spcPct val="90000"/>
              </a:lnSpc>
            </a:pPr>
            <a:r>
              <a:rPr lang="en-US" sz="1600" dirty="0" smtClean="0"/>
              <a:t>FoodNet data from 2009 has confirmed an increase in foodborne illnesses due to  Vibrio but a decline in other pathogens</a:t>
            </a:r>
          </a:p>
          <a:p>
            <a:pPr eaLnBrk="1" hangingPunct="1">
              <a:lnSpc>
                <a:spcPct val="90000"/>
              </a:lnSpc>
            </a:pPr>
            <a:r>
              <a:rPr lang="en-US" sz="1800" dirty="0" smtClean="0"/>
              <a:t>Allergen and chemical contaminant concerns over the past decade</a:t>
            </a:r>
          </a:p>
          <a:p>
            <a:pPr eaLnBrk="1" hangingPunct="1">
              <a:lnSpc>
                <a:spcPct val="90000"/>
              </a:lnSpc>
            </a:pPr>
            <a:r>
              <a:rPr lang="en-US" sz="1800" dirty="0" smtClean="0"/>
              <a:t>Allergens are the second leading cause of recalls in the U.S. behind microbiological pathogens</a:t>
            </a:r>
          </a:p>
          <a:p>
            <a:pPr eaLnBrk="1" hangingPunct="1">
              <a:lnSpc>
                <a:spcPct val="90000"/>
              </a:lnSpc>
            </a:pPr>
            <a:r>
              <a:rPr lang="en-US" sz="1800" dirty="0" smtClean="0"/>
              <a:t>Melamine in pet food is one of the latest chemical contaminants of concern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800" dirty="0" smtClean="0"/>
              <a:t>Factors Impacting Food Safety: Increased Regulatory and Public Scrutiny (con’t)</a:t>
            </a:r>
            <a:endParaRPr lang="en-US" sz="2800" dirty="0" smtClean="0"/>
          </a:p>
        </p:txBody>
      </p:sp>
      <p:sp>
        <p:nvSpPr>
          <p:cNvPr id="19459" name="Rectangle 3"/>
          <p:cNvSpPr>
            <a:spLocks noGrp="1" noChangeArrowheads="1"/>
          </p:cNvSpPr>
          <p:nvPr>
            <p:ph type="body" idx="1"/>
          </p:nvPr>
        </p:nvSpPr>
        <p:spPr>
          <a:xfrm>
            <a:off x="457200" y="1752600"/>
            <a:ext cx="8229600" cy="4419600"/>
          </a:xfrm>
        </p:spPr>
        <p:txBody>
          <a:bodyPr/>
          <a:lstStyle/>
          <a:p>
            <a:pPr eaLnBrk="1" hangingPunct="1">
              <a:lnSpc>
                <a:spcPct val="80000"/>
              </a:lnSpc>
            </a:pPr>
            <a:r>
              <a:rPr lang="en-US" sz="1800" dirty="0" smtClean="0"/>
              <a:t>Because of the ability to identify and trace the source of foodborne outbreaks there is much more activity in the regulatory arena and public awareness and scrutiny is higher than ever</a:t>
            </a:r>
            <a:r>
              <a:rPr lang="en-US" sz="1400" dirty="0" smtClean="0"/>
              <a:t>	</a:t>
            </a:r>
          </a:p>
          <a:p>
            <a:pPr lvl="1" eaLnBrk="1" hangingPunct="1">
              <a:lnSpc>
                <a:spcPct val="80000"/>
              </a:lnSpc>
            </a:pPr>
            <a:r>
              <a:rPr lang="en-US" sz="1400" dirty="0" smtClean="0"/>
              <a:t>Food recalls continue at an unabated rate</a:t>
            </a:r>
          </a:p>
          <a:p>
            <a:pPr lvl="1" eaLnBrk="1" hangingPunct="1">
              <a:lnSpc>
                <a:spcPct val="80000"/>
              </a:lnSpc>
            </a:pPr>
            <a:r>
              <a:rPr lang="en-US" sz="1400" dirty="0" smtClean="0"/>
              <a:t>More regulations are being promulgated to address food safety issues</a:t>
            </a:r>
          </a:p>
          <a:p>
            <a:pPr lvl="1" eaLnBrk="1" hangingPunct="1">
              <a:lnSpc>
                <a:spcPct val="80000"/>
              </a:lnSpc>
            </a:pPr>
            <a:r>
              <a:rPr lang="en-US" sz="1400" dirty="0" smtClean="0"/>
              <a:t>Consumer groups are increasingly active and continue to gain influence in the area of food safety</a:t>
            </a:r>
          </a:p>
          <a:p>
            <a:pPr lvl="1" eaLnBrk="1" hangingPunct="1">
              <a:lnSpc>
                <a:spcPct val="80000"/>
              </a:lnSpc>
            </a:pPr>
            <a:r>
              <a:rPr lang="en-US" sz="1400" dirty="0" smtClean="0"/>
              <a:t>Congressional pressure is being applied to FDA/USDA to be more aggressive in addressing food safety issues (e.g. passage of the Food Safety Modernization Act in the U.S.)</a:t>
            </a:r>
          </a:p>
          <a:p>
            <a:pPr lvl="1" eaLnBrk="1" hangingPunct="1">
              <a:lnSpc>
                <a:spcPct val="80000"/>
              </a:lnSpc>
            </a:pPr>
            <a:r>
              <a:rPr lang="en-US" sz="1400" dirty="0" smtClean="0"/>
              <a:t>Continued press coverage contributes to the erosion of consumer confidence in the safety of the food supply</a:t>
            </a:r>
          </a:p>
          <a:p>
            <a:pPr lvl="1" eaLnBrk="1" hangingPunct="1">
              <a:lnSpc>
                <a:spcPct val="80000"/>
              </a:lnSpc>
            </a:pPr>
            <a:r>
              <a:rPr lang="en-US" sz="1400" dirty="0" smtClean="0"/>
              <a:t>Lawsuits related to foodborne illnesses continue at an unprecedented rate</a:t>
            </a:r>
          </a:p>
          <a:p>
            <a:pPr eaLnBrk="1" hangingPunct="1">
              <a:lnSpc>
                <a:spcPct val="80000"/>
              </a:lnSpc>
            </a:pPr>
            <a:r>
              <a:rPr lang="en-US" sz="1800" dirty="0" smtClean="0"/>
              <a:t>Food safety has become a “hot button” from an international trade perspective (e.g. BSE, bioterrorism, chemical contaminants)</a:t>
            </a:r>
          </a:p>
          <a:p>
            <a:pPr eaLnBrk="1" hangingPunct="1">
              <a:lnSpc>
                <a:spcPct val="80000"/>
              </a:lnSpc>
            </a:pPr>
            <a:r>
              <a:rPr lang="en-US" sz="1800" dirty="0" smtClean="0">
                <a:solidFill>
                  <a:srgbClr val="006600"/>
                </a:solidFill>
              </a:rPr>
              <a:t>IMPLICATION:  These drivers of the changing food safety landscape mean that managing food safety issues are more challenging and more is at stake than ever before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dirty="0" smtClean="0"/>
              <a:t>Causes of Foodborne Contamination</a:t>
            </a:r>
          </a:p>
        </p:txBody>
      </p:sp>
      <p:sp>
        <p:nvSpPr>
          <p:cNvPr id="20483" name="Rectangle 3"/>
          <p:cNvSpPr>
            <a:spLocks noGrp="1" noChangeArrowheads="1"/>
          </p:cNvSpPr>
          <p:nvPr>
            <p:ph type="body" idx="1"/>
          </p:nvPr>
        </p:nvSpPr>
        <p:spPr>
          <a:xfrm>
            <a:off x="457200" y="1752600"/>
            <a:ext cx="8229600" cy="4572000"/>
          </a:xfrm>
        </p:spPr>
        <p:txBody>
          <a:bodyPr/>
          <a:lstStyle/>
          <a:p>
            <a:pPr eaLnBrk="1" hangingPunct="1">
              <a:lnSpc>
                <a:spcPct val="90000"/>
              </a:lnSpc>
            </a:pPr>
            <a:r>
              <a:rPr lang="en-US" smtClean="0"/>
              <a:t>Food Products can become contaminated via several routes:</a:t>
            </a:r>
          </a:p>
          <a:p>
            <a:pPr lvl="1" eaLnBrk="1" hangingPunct="1">
              <a:lnSpc>
                <a:spcPct val="90000"/>
              </a:lnSpc>
            </a:pPr>
            <a:r>
              <a:rPr lang="en-US" sz="1800" smtClean="0"/>
              <a:t>Naturally occurring (raw foods)</a:t>
            </a:r>
          </a:p>
          <a:p>
            <a:pPr lvl="1" eaLnBrk="1" hangingPunct="1">
              <a:lnSpc>
                <a:spcPct val="90000"/>
              </a:lnSpc>
            </a:pPr>
            <a:r>
              <a:rPr lang="en-US" sz="1800" smtClean="0"/>
              <a:t>Underprocessing/improper processing</a:t>
            </a:r>
          </a:p>
          <a:p>
            <a:pPr lvl="1" eaLnBrk="1" hangingPunct="1">
              <a:lnSpc>
                <a:spcPct val="90000"/>
              </a:lnSpc>
            </a:pPr>
            <a:r>
              <a:rPr lang="en-US" sz="1800" smtClean="0"/>
              <a:t>Recontamination/cross-contamination</a:t>
            </a:r>
          </a:p>
          <a:p>
            <a:pPr lvl="2" eaLnBrk="1" hangingPunct="1">
              <a:lnSpc>
                <a:spcPct val="90000"/>
              </a:lnSpc>
            </a:pPr>
            <a:r>
              <a:rPr lang="en-US" sz="1800" smtClean="0"/>
              <a:t>Pathogens</a:t>
            </a:r>
          </a:p>
          <a:p>
            <a:pPr lvl="2" eaLnBrk="1" hangingPunct="1">
              <a:lnSpc>
                <a:spcPct val="90000"/>
              </a:lnSpc>
            </a:pPr>
            <a:r>
              <a:rPr lang="en-US" sz="1800" smtClean="0"/>
              <a:t>Spoilage organisms</a:t>
            </a:r>
          </a:p>
          <a:p>
            <a:pPr lvl="2" eaLnBrk="1" hangingPunct="1">
              <a:lnSpc>
                <a:spcPct val="90000"/>
              </a:lnSpc>
            </a:pPr>
            <a:r>
              <a:rPr lang="en-US" sz="1800" smtClean="0"/>
              <a:t>Allergens</a:t>
            </a:r>
          </a:p>
          <a:p>
            <a:pPr lvl="2" eaLnBrk="1" hangingPunct="1">
              <a:lnSpc>
                <a:spcPct val="90000"/>
              </a:lnSpc>
            </a:pPr>
            <a:r>
              <a:rPr lang="en-US" sz="1800" smtClean="0"/>
              <a:t>Chemical contaminants</a:t>
            </a:r>
          </a:p>
          <a:p>
            <a:pPr lvl="1" eaLnBrk="1" hangingPunct="1">
              <a:lnSpc>
                <a:spcPct val="90000"/>
              </a:lnSpc>
            </a:pPr>
            <a:r>
              <a:rPr lang="en-US" sz="1800" smtClean="0"/>
              <a:t>Intentional contamination</a:t>
            </a:r>
          </a:p>
          <a:p>
            <a:pPr lvl="2" eaLnBrk="1" hangingPunct="1">
              <a:lnSpc>
                <a:spcPct val="90000"/>
              </a:lnSpc>
            </a:pPr>
            <a:r>
              <a:rPr lang="en-US" sz="1800" smtClean="0"/>
              <a:t>Economic adulteration (e.g melamine)</a:t>
            </a:r>
          </a:p>
          <a:p>
            <a:pPr lvl="2" eaLnBrk="1" hangingPunct="1">
              <a:lnSpc>
                <a:spcPct val="90000"/>
              </a:lnSpc>
            </a:pPr>
            <a:r>
              <a:rPr lang="en-US" sz="1800" smtClean="0"/>
              <a:t>Bioterrorism</a:t>
            </a:r>
          </a:p>
        </p:txBody>
      </p:sp>
      <p:pic>
        <p:nvPicPr>
          <p:cNvPr id="20484" name="Picture 6" descr="Raw Filet Mignon"/>
          <p:cNvPicPr>
            <a:picLocks noChangeAspect="1" noChangeArrowheads="1"/>
          </p:cNvPicPr>
          <p:nvPr/>
        </p:nvPicPr>
        <p:blipFill>
          <a:blip r:embed="rId2" cstate="print"/>
          <a:srcRect/>
          <a:stretch>
            <a:fillRect/>
          </a:stretch>
        </p:blipFill>
        <p:spPr bwMode="auto">
          <a:xfrm>
            <a:off x="5410200" y="2971800"/>
            <a:ext cx="3276600"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j0430956"/>
          <p:cNvPicPr>
            <a:picLocks noChangeAspect="1" noChangeArrowheads="1"/>
          </p:cNvPicPr>
          <p:nvPr/>
        </p:nvPicPr>
        <p:blipFill>
          <a:blip r:embed="rId3" cstate="print"/>
          <a:srcRect/>
          <a:stretch>
            <a:fillRect/>
          </a:stretch>
        </p:blipFill>
        <p:spPr bwMode="auto">
          <a:xfrm>
            <a:off x="0" y="4668838"/>
            <a:ext cx="2971800" cy="2189162"/>
          </a:xfrm>
          <a:prstGeom prst="rect">
            <a:avLst/>
          </a:prstGeom>
          <a:noFill/>
          <a:ln w="9525">
            <a:noFill/>
            <a:miter lim="800000"/>
            <a:headEnd/>
            <a:tailEnd/>
          </a:ln>
        </p:spPr>
      </p:pic>
      <p:sp>
        <p:nvSpPr>
          <p:cNvPr id="62467" name="Rectangle 3"/>
          <p:cNvSpPr>
            <a:spLocks noGrp="1" noChangeArrowheads="1"/>
          </p:cNvSpPr>
          <p:nvPr>
            <p:ph type="body" idx="1"/>
          </p:nvPr>
        </p:nvSpPr>
        <p:spPr>
          <a:xfrm>
            <a:off x="457200" y="762000"/>
            <a:ext cx="8229600" cy="4983163"/>
          </a:xfrm>
        </p:spPr>
        <p:txBody>
          <a:bodyPr/>
          <a:lstStyle/>
          <a:p>
            <a:pPr eaLnBrk="1" hangingPunct="1"/>
            <a:r>
              <a:rPr lang="en-US" dirty="0" smtClean="0"/>
              <a:t>Progress continues to be difficult as shown by recent events that have shaken consumer confidence in the safety of the U.S. food supply</a:t>
            </a:r>
          </a:p>
          <a:p>
            <a:pPr eaLnBrk="1" hangingPunct="1"/>
            <a:r>
              <a:rPr lang="en-US" dirty="0" smtClean="0"/>
              <a:t>Major outbreaks continue in the U.S. resulting in a continuing stream of costly product recalls:</a:t>
            </a:r>
          </a:p>
          <a:p>
            <a:pPr lvl="1" eaLnBrk="1" hangingPunct="1"/>
            <a:r>
              <a:rPr lang="en-US" dirty="0" smtClean="0"/>
              <a:t>Pot pies (</a:t>
            </a:r>
            <a:r>
              <a:rPr lang="en-US" i="1" dirty="0" smtClean="0"/>
              <a:t>Salmonella</a:t>
            </a:r>
            <a:r>
              <a:rPr lang="en-US" dirty="0" smtClean="0"/>
              <a:t>)			$20+ million</a:t>
            </a:r>
          </a:p>
          <a:p>
            <a:pPr lvl="1" eaLnBrk="1" hangingPunct="1"/>
            <a:r>
              <a:rPr lang="en-US" dirty="0" smtClean="0"/>
              <a:t>Peanut butter (</a:t>
            </a:r>
            <a:r>
              <a:rPr lang="en-US" i="1" dirty="0" smtClean="0"/>
              <a:t>Salmonella</a:t>
            </a:r>
            <a:r>
              <a:rPr lang="en-US" dirty="0" smtClean="0"/>
              <a:t>)		$66+ million</a:t>
            </a:r>
          </a:p>
          <a:p>
            <a:pPr lvl="1" eaLnBrk="1" hangingPunct="1"/>
            <a:r>
              <a:rPr lang="en-US" dirty="0" smtClean="0"/>
              <a:t>Spinach (</a:t>
            </a:r>
            <a:r>
              <a:rPr lang="en-US" i="1" dirty="0" smtClean="0"/>
              <a:t>E. coli</a:t>
            </a:r>
            <a:r>
              <a:rPr lang="en-US" dirty="0" smtClean="0"/>
              <a:t> O157:H7)		$25-50 million</a:t>
            </a:r>
          </a:p>
          <a:p>
            <a:pPr lvl="1" eaLnBrk="1" hangingPunct="1"/>
            <a:r>
              <a:rPr lang="en-US" dirty="0" smtClean="0"/>
              <a:t>Pet food (melamine)			$40+ million</a:t>
            </a:r>
          </a:p>
          <a:p>
            <a:pPr lvl="1" eaLnBrk="1" hangingPunct="1"/>
            <a:r>
              <a:rPr lang="en-US" dirty="0" smtClean="0"/>
              <a:t>Chili sauce (botulism)			$35 million</a:t>
            </a:r>
          </a:p>
        </p:txBody>
      </p:sp>
      <p:sp>
        <p:nvSpPr>
          <p:cNvPr id="62468" name="Rectangle 5"/>
          <p:cNvSpPr>
            <a:spLocks noGrp="1" noChangeArrowheads="1"/>
          </p:cNvSpPr>
          <p:nvPr>
            <p:ph type="title"/>
          </p:nvPr>
        </p:nvSpPr>
        <p:spPr>
          <a:xfrm>
            <a:off x="457200" y="152401"/>
            <a:ext cx="8229600" cy="533399"/>
          </a:xfrm>
          <a:noFill/>
        </p:spPr>
        <p:txBody>
          <a:bodyPr anchor="b"/>
          <a:lstStyle/>
          <a:p>
            <a:pPr eaLnBrk="1" hangingPunct="1"/>
            <a:r>
              <a:rPr lang="en-US" sz="2800" dirty="0" smtClean="0"/>
              <a:t>Managing the Food Safety Landscape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1219201"/>
            <a:ext cx="8229600" cy="533400"/>
          </a:xfrm>
        </p:spPr>
        <p:txBody>
          <a:bodyPr/>
          <a:lstStyle/>
          <a:p>
            <a:pPr eaLnBrk="1" hangingPunct="1"/>
            <a:r>
              <a:rPr lang="en-US" i="1" dirty="0" smtClean="0"/>
              <a:t>Salmonella</a:t>
            </a:r>
            <a:r>
              <a:rPr lang="en-US" dirty="0" smtClean="0"/>
              <a:t> is found in a wide variety of low moisture food products:</a:t>
            </a:r>
          </a:p>
          <a:p>
            <a:pPr eaLnBrk="1" hangingPunct="1"/>
            <a:endParaRPr lang="en-US" dirty="0" smtClean="0"/>
          </a:p>
        </p:txBody>
      </p:sp>
      <p:sp>
        <p:nvSpPr>
          <p:cNvPr id="64515" name="Rectangle 4"/>
          <p:cNvSpPr>
            <a:spLocks noGrp="1" noChangeArrowheads="1"/>
          </p:cNvSpPr>
          <p:nvPr>
            <p:ph type="title"/>
          </p:nvPr>
        </p:nvSpPr>
        <p:spPr>
          <a:xfrm>
            <a:off x="457200" y="228601"/>
            <a:ext cx="8229600" cy="609599"/>
          </a:xfrm>
          <a:noFill/>
        </p:spPr>
        <p:txBody>
          <a:bodyPr anchor="b"/>
          <a:lstStyle/>
          <a:p>
            <a:pPr eaLnBrk="1" hangingPunct="1"/>
            <a:r>
              <a:rPr lang="en-US" sz="2800" i="1" dirty="0" smtClean="0"/>
              <a:t>Salmonella </a:t>
            </a:r>
            <a:r>
              <a:rPr lang="en-US" sz="2800" dirty="0" smtClean="0"/>
              <a:t>in Low Moisture Foods</a:t>
            </a:r>
            <a:endParaRPr lang="en-US" sz="2800" i="1" dirty="0" smtClean="0"/>
          </a:p>
        </p:txBody>
      </p:sp>
      <p:sp>
        <p:nvSpPr>
          <p:cNvPr id="64516" name="Rectangle 5"/>
          <p:cNvSpPr>
            <a:spLocks noChangeArrowheads="1"/>
          </p:cNvSpPr>
          <p:nvPr/>
        </p:nvSpPr>
        <p:spPr bwMode="auto">
          <a:xfrm>
            <a:off x="1066800" y="1905000"/>
            <a:ext cx="3657600" cy="28194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
            </a:pPr>
            <a:r>
              <a:rPr lang="en-US" sz="2000" dirty="0"/>
              <a:t>Chocolate/cocoa products</a:t>
            </a:r>
          </a:p>
          <a:p>
            <a:pPr marL="342900" indent="-342900">
              <a:spcBef>
                <a:spcPct val="20000"/>
              </a:spcBef>
              <a:buClr>
                <a:schemeClr val="tx2"/>
              </a:buClr>
              <a:buFont typeface="Wingdings" pitchFamily="2" charset="2"/>
              <a:buChar char="¨"/>
            </a:pPr>
            <a:r>
              <a:rPr lang="en-US" sz="2000" dirty="0"/>
              <a:t>Desiccated coconut</a:t>
            </a:r>
          </a:p>
          <a:p>
            <a:pPr marL="342900" indent="-342900">
              <a:spcBef>
                <a:spcPct val="20000"/>
              </a:spcBef>
              <a:buClr>
                <a:schemeClr val="tx2"/>
              </a:buClr>
              <a:buFont typeface="Wingdings" pitchFamily="2" charset="2"/>
              <a:buChar char="¨"/>
            </a:pPr>
            <a:r>
              <a:rPr lang="en-US" sz="2000" dirty="0"/>
              <a:t>Almonds</a:t>
            </a:r>
          </a:p>
          <a:p>
            <a:pPr marL="342900" indent="-342900">
              <a:spcBef>
                <a:spcPct val="20000"/>
              </a:spcBef>
              <a:buClr>
                <a:schemeClr val="tx2"/>
              </a:buClr>
              <a:buFont typeface="Wingdings" pitchFamily="2" charset="2"/>
              <a:buChar char="¨"/>
            </a:pPr>
            <a:r>
              <a:rPr lang="en-US" sz="2000" dirty="0"/>
              <a:t>Peanuts and peanut products</a:t>
            </a:r>
          </a:p>
          <a:p>
            <a:pPr marL="342900" indent="-342900">
              <a:spcBef>
                <a:spcPct val="20000"/>
              </a:spcBef>
              <a:buClr>
                <a:schemeClr val="tx2"/>
              </a:buClr>
              <a:buFont typeface="Wingdings" pitchFamily="2" charset="2"/>
              <a:buChar char="¨"/>
            </a:pPr>
            <a:r>
              <a:rPr lang="en-US" sz="2000" dirty="0"/>
              <a:t>Flour and grains</a:t>
            </a:r>
          </a:p>
          <a:p>
            <a:pPr marL="342900" indent="-342900">
              <a:spcBef>
                <a:spcPct val="20000"/>
              </a:spcBef>
              <a:buClr>
                <a:schemeClr val="tx2"/>
              </a:buClr>
              <a:buFont typeface="Wingdings" pitchFamily="2" charset="2"/>
              <a:buChar char="¨"/>
            </a:pPr>
            <a:r>
              <a:rPr lang="en-US" sz="2000" dirty="0"/>
              <a:t>Dairy powders</a:t>
            </a:r>
          </a:p>
        </p:txBody>
      </p:sp>
      <p:sp>
        <p:nvSpPr>
          <p:cNvPr id="64517" name="Rectangle 6"/>
          <p:cNvSpPr>
            <a:spLocks noChangeArrowheads="1"/>
          </p:cNvSpPr>
          <p:nvPr/>
        </p:nvSpPr>
        <p:spPr bwMode="auto">
          <a:xfrm>
            <a:off x="5029200" y="1905000"/>
            <a:ext cx="3694113" cy="34290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
            </a:pPr>
            <a:r>
              <a:rPr lang="en-US" sz="2000" dirty="0"/>
              <a:t>Jerky</a:t>
            </a:r>
          </a:p>
          <a:p>
            <a:pPr marL="342900" indent="-342900">
              <a:spcBef>
                <a:spcPct val="20000"/>
              </a:spcBef>
              <a:buClr>
                <a:schemeClr val="tx2"/>
              </a:buClr>
              <a:buFont typeface="Wingdings" pitchFamily="2" charset="2"/>
              <a:buChar char="¨"/>
            </a:pPr>
            <a:r>
              <a:rPr lang="en-US" sz="2000" dirty="0"/>
              <a:t>Dried fruits</a:t>
            </a:r>
          </a:p>
          <a:p>
            <a:pPr marL="342900" indent="-342900">
              <a:spcBef>
                <a:spcPct val="20000"/>
              </a:spcBef>
              <a:buClr>
                <a:schemeClr val="tx2"/>
              </a:buClr>
              <a:buFont typeface="Wingdings" pitchFamily="2" charset="2"/>
              <a:buChar char="¨"/>
            </a:pPr>
            <a:r>
              <a:rPr lang="en-US" sz="2000" dirty="0"/>
              <a:t>Dehydrated vegetables</a:t>
            </a:r>
          </a:p>
          <a:p>
            <a:pPr marL="342900" indent="-342900">
              <a:spcBef>
                <a:spcPct val="20000"/>
              </a:spcBef>
              <a:buClr>
                <a:schemeClr val="tx2"/>
              </a:buClr>
              <a:buFont typeface="Wingdings" pitchFamily="2" charset="2"/>
              <a:buChar char="¨"/>
            </a:pPr>
            <a:r>
              <a:rPr lang="en-US" sz="2000" dirty="0"/>
              <a:t>Cereal and cereal products</a:t>
            </a:r>
          </a:p>
          <a:p>
            <a:pPr marL="342900" indent="-342900">
              <a:spcBef>
                <a:spcPct val="20000"/>
              </a:spcBef>
              <a:buClr>
                <a:schemeClr val="tx2"/>
              </a:buClr>
              <a:buFont typeface="Wingdings" pitchFamily="2" charset="2"/>
              <a:buChar char="¨"/>
            </a:pPr>
            <a:r>
              <a:rPr lang="en-US" sz="2000" dirty="0"/>
              <a:t>Spices</a:t>
            </a:r>
          </a:p>
          <a:p>
            <a:pPr marL="342900" indent="-342900">
              <a:spcBef>
                <a:spcPct val="20000"/>
              </a:spcBef>
              <a:buClr>
                <a:schemeClr val="tx2"/>
              </a:buClr>
              <a:buFont typeface="Wingdings" pitchFamily="2" charset="2"/>
              <a:buChar char="¨"/>
            </a:pPr>
            <a:r>
              <a:rPr lang="en-US" sz="2000" dirty="0"/>
              <a:t>Dry pet foods</a:t>
            </a:r>
          </a:p>
        </p:txBody>
      </p:sp>
      <p:pic>
        <p:nvPicPr>
          <p:cNvPr id="7" name="Picture 6" descr="roasted_peanuts.jpg"/>
          <p:cNvPicPr>
            <a:picLocks noChangeAspect="1"/>
          </p:cNvPicPr>
          <p:nvPr/>
        </p:nvPicPr>
        <p:blipFill>
          <a:blip r:embed="rId3" cstate="print"/>
          <a:stretch>
            <a:fillRect/>
          </a:stretch>
        </p:blipFill>
        <p:spPr>
          <a:xfrm>
            <a:off x="4114800" y="4724400"/>
            <a:ext cx="2159000" cy="1437640"/>
          </a:xfrm>
          <a:prstGeom prst="rect">
            <a:avLst/>
          </a:prstGeom>
        </p:spPr>
      </p:pic>
      <p:pic>
        <p:nvPicPr>
          <p:cNvPr id="8" name="Picture 7" descr="spices.bmp"/>
          <p:cNvPicPr>
            <a:picLocks noChangeAspect="1"/>
          </p:cNvPicPr>
          <p:nvPr/>
        </p:nvPicPr>
        <p:blipFill>
          <a:blip r:embed="rId4" cstate="print"/>
          <a:stretch>
            <a:fillRect/>
          </a:stretch>
        </p:blipFill>
        <p:spPr>
          <a:xfrm>
            <a:off x="0" y="4963886"/>
            <a:ext cx="2209800" cy="18941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1447800"/>
            <a:ext cx="8229600" cy="4144963"/>
          </a:xfrm>
        </p:spPr>
        <p:txBody>
          <a:bodyPr/>
          <a:lstStyle/>
          <a:p>
            <a:pPr eaLnBrk="1" hangingPunct="1"/>
            <a:r>
              <a:rPr lang="en-US" sz="1800" dirty="0" smtClean="0"/>
              <a:t>Example: moisture control of pathogens in foods</a:t>
            </a:r>
          </a:p>
          <a:p>
            <a:pPr lvl="1" eaLnBrk="1" hangingPunct="1"/>
            <a:r>
              <a:rPr lang="en-US" sz="1800" dirty="0" smtClean="0"/>
              <a:t>Control of moisture content to preserve foods has been done since antiquity</a:t>
            </a:r>
          </a:p>
          <a:p>
            <a:pPr lvl="1" eaLnBrk="1" hangingPunct="1"/>
            <a:r>
              <a:rPr lang="en-US" sz="1800" dirty="0" smtClean="0"/>
              <a:t>Control from the microorganism’s perspective is measured in terms of the available water (versus unavailable bound water) that can be utilized for growth and metabolism</a:t>
            </a:r>
          </a:p>
          <a:p>
            <a:pPr lvl="1" eaLnBrk="1" hangingPunct="1"/>
            <a:r>
              <a:rPr lang="en-US" sz="1800" dirty="0" smtClean="0"/>
              <a:t>Food microbiologists generally describe the water requirements of microbes in terms of the water activity (a</a:t>
            </a:r>
            <a:r>
              <a:rPr lang="en-US" sz="1800" baseline="-25000" dirty="0" smtClean="0"/>
              <a:t>w</a:t>
            </a:r>
            <a:r>
              <a:rPr lang="en-US" sz="1800" dirty="0" smtClean="0"/>
              <a:t>) of the food</a:t>
            </a:r>
          </a:p>
          <a:p>
            <a:pPr lvl="1" eaLnBrk="1" hangingPunct="1"/>
            <a:r>
              <a:rPr lang="en-US" sz="1800" dirty="0" smtClean="0"/>
              <a:t>Aw also has an interactive effect with other variables such as pH, salt, heat, and preservatives</a:t>
            </a:r>
          </a:p>
          <a:p>
            <a:pPr lvl="1" eaLnBrk="1" hangingPunct="1"/>
            <a:r>
              <a:rPr lang="en-US" sz="1800" dirty="0" smtClean="0"/>
              <a:t>Reduced aw can induce a number of “stress response” changes in the microbe that can enhance heat resistance and prolong survival in the product </a:t>
            </a:r>
          </a:p>
        </p:txBody>
      </p:sp>
      <p:sp>
        <p:nvSpPr>
          <p:cNvPr id="63491" name="Rectangle 4"/>
          <p:cNvSpPr>
            <a:spLocks noGrp="1" noChangeArrowheads="1"/>
          </p:cNvSpPr>
          <p:nvPr>
            <p:ph type="title"/>
          </p:nvPr>
        </p:nvSpPr>
        <p:spPr>
          <a:noFill/>
        </p:spPr>
        <p:txBody>
          <a:bodyPr anchor="b"/>
          <a:lstStyle/>
          <a:p>
            <a:pPr eaLnBrk="1" hangingPunct="1"/>
            <a:r>
              <a:rPr lang="en-US" sz="2800" dirty="0" smtClean="0"/>
              <a:t>Food Producers Must Challenge Old Beliefs in Food Safety!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325563"/>
          </a:xfrm>
        </p:spPr>
        <p:txBody>
          <a:bodyPr/>
          <a:lstStyle/>
          <a:p>
            <a:pPr eaLnBrk="1" hangingPunct="1"/>
            <a:r>
              <a:rPr lang="en-US" sz="2800" dirty="0" smtClean="0"/>
              <a:t>Approximate a</a:t>
            </a:r>
            <a:r>
              <a:rPr lang="en-US" sz="2800" baseline="-25000" dirty="0" smtClean="0"/>
              <a:t>w</a:t>
            </a:r>
            <a:r>
              <a:rPr lang="en-US" sz="2800" dirty="0" smtClean="0"/>
              <a:t> Values for Growth of Selected Pathogens in Food</a:t>
            </a:r>
          </a:p>
        </p:txBody>
      </p:sp>
      <p:graphicFrame>
        <p:nvGraphicFramePr>
          <p:cNvPr id="2050" name="Object 2"/>
          <p:cNvGraphicFramePr>
            <a:graphicFrameLocks noChangeAspect="1"/>
          </p:cNvGraphicFramePr>
          <p:nvPr>
            <p:ph idx="1"/>
          </p:nvPr>
        </p:nvGraphicFramePr>
        <p:xfrm>
          <a:off x="990600" y="1295400"/>
          <a:ext cx="7304088" cy="4906963"/>
        </p:xfrm>
        <a:graphic>
          <a:graphicData uri="http://schemas.openxmlformats.org/presentationml/2006/ole">
            <p:oleObj spid="_x0000_s2050" name="Document" r:id="rId4" imgW="5096682" imgH="3613301" progId="Word.Documen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1"/>
            <a:ext cx="8229600" cy="914400"/>
          </a:xfrm>
        </p:spPr>
        <p:txBody>
          <a:bodyPr/>
          <a:lstStyle/>
          <a:p>
            <a:pPr eaLnBrk="1" hangingPunct="1"/>
            <a:r>
              <a:rPr lang="en-GB" sz="3200" dirty="0" smtClean="0"/>
              <a:t>Producing Safe Food is Our Top Priority!</a:t>
            </a:r>
            <a:endParaRPr lang="en-US" sz="3200" dirty="0" smtClean="0"/>
          </a:p>
        </p:txBody>
      </p:sp>
      <p:sp>
        <p:nvSpPr>
          <p:cNvPr id="6147" name="Rectangle 3"/>
          <p:cNvSpPr>
            <a:spLocks noGrp="1" noChangeArrowheads="1"/>
          </p:cNvSpPr>
          <p:nvPr>
            <p:ph type="body" idx="1"/>
          </p:nvPr>
        </p:nvSpPr>
        <p:spPr>
          <a:xfrm>
            <a:off x="457200" y="1143000"/>
            <a:ext cx="8229600" cy="4754563"/>
          </a:xfrm>
        </p:spPr>
        <p:txBody>
          <a:bodyPr/>
          <a:lstStyle/>
          <a:p>
            <a:pPr eaLnBrk="1" hangingPunct="1">
              <a:lnSpc>
                <a:spcPct val="80000"/>
              </a:lnSpc>
            </a:pPr>
            <a:r>
              <a:rPr lang="en-US" dirty="0" smtClean="0"/>
              <a:t>Consumer protection and trust</a:t>
            </a:r>
          </a:p>
          <a:p>
            <a:pPr lvl="1" eaLnBrk="1" hangingPunct="1">
              <a:lnSpc>
                <a:spcPct val="80000"/>
              </a:lnSpc>
            </a:pPr>
            <a:r>
              <a:rPr lang="en-US" sz="1800" dirty="0" smtClean="0"/>
              <a:t>Consumers must be able to trust the brands they buy and the food they eat</a:t>
            </a:r>
          </a:p>
          <a:p>
            <a:pPr lvl="1" eaLnBrk="1" hangingPunct="1">
              <a:lnSpc>
                <a:spcPct val="80000"/>
              </a:lnSpc>
            </a:pPr>
            <a:r>
              <a:rPr lang="en-US" sz="1800" dirty="0" smtClean="0"/>
              <a:t>Food safety is absolutely critical to that trust</a:t>
            </a:r>
          </a:p>
          <a:p>
            <a:pPr eaLnBrk="1" hangingPunct="1">
              <a:lnSpc>
                <a:spcPct val="80000"/>
              </a:lnSpc>
            </a:pPr>
            <a:r>
              <a:rPr lang="en-US" dirty="0" smtClean="0"/>
              <a:t>Business survival/self-interest</a:t>
            </a:r>
          </a:p>
          <a:p>
            <a:pPr lvl="1" eaLnBrk="1" hangingPunct="1">
              <a:lnSpc>
                <a:spcPct val="80000"/>
              </a:lnSpc>
            </a:pPr>
            <a:r>
              <a:rPr lang="en-US" sz="1800" dirty="0" smtClean="0"/>
              <a:t>Our brands are our most important asset</a:t>
            </a:r>
          </a:p>
          <a:p>
            <a:pPr lvl="1" eaLnBrk="1" hangingPunct="1">
              <a:lnSpc>
                <a:spcPct val="80000"/>
              </a:lnSpc>
            </a:pPr>
            <a:r>
              <a:rPr lang="en-US" sz="1800" dirty="0" smtClean="0"/>
              <a:t>History is replete with brands and businesses being destroyed because of a lapse in food safety</a:t>
            </a:r>
          </a:p>
          <a:p>
            <a:pPr eaLnBrk="1" hangingPunct="1">
              <a:lnSpc>
                <a:spcPct val="80000"/>
              </a:lnSpc>
            </a:pPr>
            <a:r>
              <a:rPr lang="en-US" dirty="0" smtClean="0"/>
              <a:t>Industry responsibility</a:t>
            </a:r>
          </a:p>
          <a:p>
            <a:pPr lvl="1" eaLnBrk="1" hangingPunct="1">
              <a:lnSpc>
                <a:spcPct val="80000"/>
              </a:lnSpc>
            </a:pPr>
            <a:r>
              <a:rPr lang="en-US" sz="1800" dirty="0" smtClean="0"/>
              <a:t>Moral obligation to produce food as safe as practical</a:t>
            </a:r>
          </a:p>
          <a:p>
            <a:pPr lvl="1" eaLnBrk="1" hangingPunct="1">
              <a:lnSpc>
                <a:spcPct val="80000"/>
              </a:lnSpc>
            </a:pPr>
            <a:r>
              <a:rPr lang="en-US" sz="1800" dirty="0" smtClean="0"/>
              <a:t>Industry pledge not to make safety a competitive issue</a:t>
            </a:r>
          </a:p>
        </p:txBody>
      </p:sp>
      <p:pic>
        <p:nvPicPr>
          <p:cNvPr id="4" name="Picture 3" descr="picnic.jpg"/>
          <p:cNvPicPr>
            <a:picLocks noChangeAspect="1"/>
          </p:cNvPicPr>
          <p:nvPr/>
        </p:nvPicPr>
        <p:blipFill>
          <a:blip r:embed="rId2" cstate="print"/>
          <a:stretch>
            <a:fillRect/>
          </a:stretch>
        </p:blipFill>
        <p:spPr>
          <a:xfrm>
            <a:off x="0" y="5153047"/>
            <a:ext cx="2590800" cy="17049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86200" y="1752600"/>
            <a:ext cx="3429000" cy="2057400"/>
          </a:xfrm>
        </p:spPr>
        <p:txBody>
          <a:bodyPr/>
          <a:lstStyle/>
          <a:p>
            <a:pPr eaLnBrk="1" hangingPunct="1"/>
            <a:r>
              <a:rPr lang="en-US" sz="5400" dirty="0" smtClean="0"/>
              <a:t>Case Study</a:t>
            </a:r>
          </a:p>
        </p:txBody>
      </p:sp>
      <p:pic>
        <p:nvPicPr>
          <p:cNvPr id="29699" name="Picture 7" descr="Burger under magnifying glass"/>
          <p:cNvPicPr>
            <a:picLocks noChangeAspect="1" noChangeArrowheads="1"/>
          </p:cNvPicPr>
          <p:nvPr/>
        </p:nvPicPr>
        <p:blipFill>
          <a:blip r:embed="rId2" cstate="print"/>
          <a:srcRect/>
          <a:stretch>
            <a:fillRect/>
          </a:stretch>
        </p:blipFill>
        <p:spPr bwMode="auto">
          <a:xfrm>
            <a:off x="0" y="2057400"/>
            <a:ext cx="347821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3886200" y="1676400"/>
            <a:ext cx="4648200" cy="3429000"/>
          </a:xfrm>
          <a:prstGeom prst="rect">
            <a:avLst/>
          </a:prstGeom>
          <a:noFill/>
          <a:ln w="9525">
            <a:noFill/>
            <a:miter lim="800000"/>
            <a:headEnd/>
            <a:tailEnd/>
          </a:ln>
        </p:spPr>
        <p:txBody>
          <a:bodyPr anchor="ctr"/>
          <a:lstStyle/>
          <a:p>
            <a:pPr algn="ctr"/>
            <a:r>
              <a:rPr lang="en-US" sz="4400" b="1" i="1">
                <a:solidFill>
                  <a:srgbClr val="006600"/>
                </a:solidFill>
              </a:rPr>
              <a:t>Salmonella</a:t>
            </a:r>
            <a:r>
              <a:rPr lang="en-US" sz="4400" b="1">
                <a:solidFill>
                  <a:srgbClr val="006600"/>
                </a:solidFill>
              </a:rPr>
              <a:t> in Peanut Butter</a:t>
            </a:r>
          </a:p>
        </p:txBody>
      </p:sp>
      <p:pic>
        <p:nvPicPr>
          <p:cNvPr id="34819" name="Picture 10" descr="Peanut Butter Spoon"/>
          <p:cNvPicPr>
            <a:picLocks noChangeAspect="1" noChangeArrowheads="1"/>
          </p:cNvPicPr>
          <p:nvPr/>
        </p:nvPicPr>
        <p:blipFill>
          <a:blip r:embed="rId2" cstate="print"/>
          <a:srcRect/>
          <a:stretch>
            <a:fillRect/>
          </a:stretch>
        </p:blipFill>
        <p:spPr bwMode="auto">
          <a:xfrm>
            <a:off x="609600" y="2260600"/>
            <a:ext cx="3581400" cy="23891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800" dirty="0" smtClean="0"/>
              <a:t>Peanut Butter Industry Facts</a:t>
            </a:r>
          </a:p>
        </p:txBody>
      </p:sp>
      <p:sp>
        <p:nvSpPr>
          <p:cNvPr id="35843" name="Rectangle 3"/>
          <p:cNvSpPr>
            <a:spLocks noGrp="1" noChangeArrowheads="1"/>
          </p:cNvSpPr>
          <p:nvPr>
            <p:ph type="body" idx="1"/>
          </p:nvPr>
        </p:nvSpPr>
        <p:spPr>
          <a:xfrm>
            <a:off x="457200" y="1524000"/>
            <a:ext cx="8229600" cy="2743200"/>
          </a:xfrm>
        </p:spPr>
        <p:txBody>
          <a:bodyPr/>
          <a:lstStyle/>
          <a:p>
            <a:pPr eaLnBrk="1" hangingPunct="1"/>
            <a:r>
              <a:rPr lang="en-US" dirty="0" smtClean="0"/>
              <a:t>Peanut butter is a ~1 billion $ industry in U.S.</a:t>
            </a:r>
          </a:p>
          <a:p>
            <a:pPr eaLnBrk="1" hangingPunct="1"/>
            <a:r>
              <a:rPr lang="en-US" dirty="0" smtClean="0"/>
              <a:t>5 major manufacturers account for 75% of production</a:t>
            </a:r>
          </a:p>
          <a:p>
            <a:pPr eaLnBrk="1" hangingPunct="1"/>
            <a:r>
              <a:rPr lang="en-US" dirty="0" smtClean="0"/>
              <a:t>50% of U.S. peanut crop used for peanut butter</a:t>
            </a:r>
          </a:p>
          <a:p>
            <a:pPr eaLnBrk="1" hangingPunct="1"/>
            <a:r>
              <a:rPr lang="en-US" dirty="0" smtClean="0"/>
              <a:t>Peanut butter is found in 90% of homes in U.S.</a:t>
            </a:r>
          </a:p>
          <a:p>
            <a:pPr eaLnBrk="1" hangingPunct="1"/>
            <a:r>
              <a:rPr lang="en-US" dirty="0" smtClean="0"/>
              <a:t>Average consumer eats peanut butter 27 times/year</a:t>
            </a:r>
          </a:p>
          <a:p>
            <a:pPr lvl="1" eaLnBrk="1" hangingPunct="1"/>
            <a:endParaRPr lang="en-US" dirty="0" smtClean="0"/>
          </a:p>
        </p:txBody>
      </p:sp>
      <p:pic>
        <p:nvPicPr>
          <p:cNvPr id="35844" name="Picture 5" descr="Glass of peanuts"/>
          <p:cNvPicPr>
            <a:picLocks noChangeAspect="1" noChangeArrowheads="1"/>
          </p:cNvPicPr>
          <p:nvPr/>
        </p:nvPicPr>
        <p:blipFill>
          <a:blip r:embed="rId2" cstate="print"/>
          <a:srcRect/>
          <a:stretch>
            <a:fillRect/>
          </a:stretch>
        </p:blipFill>
        <p:spPr bwMode="auto">
          <a:xfrm>
            <a:off x="0" y="45720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1371600"/>
            <a:ext cx="8229600" cy="4525963"/>
          </a:xfrm>
        </p:spPr>
        <p:txBody>
          <a:bodyPr/>
          <a:lstStyle/>
          <a:p>
            <a:pPr eaLnBrk="1" hangingPunct="1"/>
            <a:r>
              <a:rPr lang="en-US" dirty="0" smtClean="0"/>
              <a:t>Peanut Butter is produced from roasted shelled peanuts</a:t>
            </a:r>
          </a:p>
          <a:p>
            <a:pPr eaLnBrk="1" hangingPunct="1"/>
            <a:r>
              <a:rPr lang="en-US" dirty="0" smtClean="0"/>
              <a:t>Fat content ranges 49-52%</a:t>
            </a:r>
          </a:p>
          <a:p>
            <a:pPr eaLnBrk="1" hangingPunct="1"/>
            <a:r>
              <a:rPr lang="en-US" dirty="0" smtClean="0"/>
              <a:t>Salt is usually added at a 1-2% final concentration (lower in dietetic formulations)</a:t>
            </a:r>
          </a:p>
          <a:p>
            <a:pPr eaLnBrk="1" hangingPunct="1"/>
            <a:r>
              <a:rPr lang="en-US" dirty="0" smtClean="0"/>
              <a:t>Moisture content &lt;1%, a</a:t>
            </a:r>
            <a:r>
              <a:rPr lang="en-US" baseline="-25000" dirty="0" smtClean="0"/>
              <a:t>w</a:t>
            </a:r>
            <a:r>
              <a:rPr lang="en-US" dirty="0" smtClean="0"/>
              <a:t> &lt;0.3%</a:t>
            </a:r>
          </a:p>
          <a:p>
            <a:pPr eaLnBrk="1" hangingPunct="1"/>
            <a:r>
              <a:rPr lang="en-US" dirty="0" smtClean="0"/>
              <a:t>Low a</a:t>
            </a:r>
            <a:r>
              <a:rPr lang="en-US" baseline="-25000" dirty="0" smtClean="0"/>
              <a:t>w</a:t>
            </a:r>
            <a:r>
              <a:rPr lang="en-US" dirty="0" smtClean="0"/>
              <a:t> precludes the active growth of spoilage organisms and pathogens</a:t>
            </a:r>
          </a:p>
        </p:txBody>
      </p:sp>
      <p:sp>
        <p:nvSpPr>
          <p:cNvPr id="36867" name="Rectangle 4"/>
          <p:cNvSpPr>
            <a:spLocks noGrp="1" noChangeArrowheads="1"/>
          </p:cNvSpPr>
          <p:nvPr>
            <p:ph type="title"/>
          </p:nvPr>
        </p:nvSpPr>
        <p:spPr>
          <a:noFill/>
        </p:spPr>
        <p:txBody>
          <a:bodyPr/>
          <a:lstStyle/>
          <a:p>
            <a:pPr eaLnBrk="1" hangingPunct="1"/>
            <a:r>
              <a:rPr lang="en-US" sz="2800" dirty="0" smtClean="0"/>
              <a:t>Peanut Butter Characteristics</a:t>
            </a:r>
          </a:p>
        </p:txBody>
      </p:sp>
      <p:pic>
        <p:nvPicPr>
          <p:cNvPr id="4" name="Picture 3" descr="Peanut Roaster.jpg"/>
          <p:cNvPicPr>
            <a:picLocks noChangeAspect="1"/>
          </p:cNvPicPr>
          <p:nvPr/>
        </p:nvPicPr>
        <p:blipFill>
          <a:blip r:embed="rId2" cstate="print"/>
          <a:stretch>
            <a:fillRect/>
          </a:stretch>
        </p:blipFill>
        <p:spPr>
          <a:xfrm>
            <a:off x="0" y="4857750"/>
            <a:ext cx="2667000" cy="20002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Peanut Butter Jar"/>
          <p:cNvPicPr>
            <a:picLocks noChangeAspect="1" noChangeArrowheads="1"/>
          </p:cNvPicPr>
          <p:nvPr/>
        </p:nvPicPr>
        <p:blipFill>
          <a:blip r:embed="rId2" cstate="print"/>
          <a:srcRect/>
          <a:stretch>
            <a:fillRect/>
          </a:stretch>
        </p:blipFill>
        <p:spPr bwMode="auto">
          <a:xfrm>
            <a:off x="6934200" y="2362200"/>
            <a:ext cx="2209800" cy="3314700"/>
          </a:xfrm>
          <a:prstGeom prst="rect">
            <a:avLst/>
          </a:prstGeom>
          <a:noFill/>
          <a:ln w="9525">
            <a:noFill/>
            <a:miter lim="800000"/>
            <a:headEnd/>
            <a:tailEnd/>
          </a:ln>
        </p:spPr>
      </p:pic>
      <p:sp>
        <p:nvSpPr>
          <p:cNvPr id="37891" name="Rectangle 4"/>
          <p:cNvSpPr>
            <a:spLocks noChangeArrowheads="1"/>
          </p:cNvSpPr>
          <p:nvPr/>
        </p:nvSpPr>
        <p:spPr bwMode="auto">
          <a:xfrm>
            <a:off x="609600" y="609600"/>
            <a:ext cx="8077200" cy="792163"/>
          </a:xfrm>
          <a:prstGeom prst="rect">
            <a:avLst/>
          </a:prstGeom>
          <a:noFill/>
          <a:ln w="9525">
            <a:noFill/>
            <a:miter lim="800000"/>
            <a:headEnd/>
            <a:tailEnd/>
          </a:ln>
        </p:spPr>
        <p:txBody>
          <a:bodyPr anchor="ctr"/>
          <a:lstStyle/>
          <a:p>
            <a:pPr algn="ctr"/>
            <a:r>
              <a:rPr lang="en-US" sz="2800" b="1" dirty="0">
                <a:solidFill>
                  <a:srgbClr val="006600"/>
                </a:solidFill>
              </a:rPr>
              <a:t>Peanut Butter Manufacturing</a:t>
            </a:r>
          </a:p>
        </p:txBody>
      </p:sp>
      <p:sp>
        <p:nvSpPr>
          <p:cNvPr id="37892" name="Rectangle 5"/>
          <p:cNvSpPr>
            <a:spLocks noChangeArrowheads="1"/>
          </p:cNvSpPr>
          <p:nvPr/>
        </p:nvSpPr>
        <p:spPr bwMode="auto">
          <a:xfrm>
            <a:off x="228600" y="2057400"/>
            <a:ext cx="6705600" cy="3937000"/>
          </a:xfrm>
          <a:prstGeom prst="rect">
            <a:avLst/>
          </a:prstGeom>
          <a:noFill/>
          <a:ln w="9525">
            <a:noFill/>
            <a:miter lim="800000"/>
            <a:headEnd/>
            <a:tailEnd/>
          </a:ln>
        </p:spPr>
        <p:txBody>
          <a:bodyPr>
            <a:spAutoFit/>
          </a:bodyPr>
          <a:lstStyle/>
          <a:p>
            <a:pPr algn="ctr" eaLnBrk="0" hangingPunct="0"/>
            <a:r>
              <a:rPr lang="en-US">
                <a:solidFill>
                  <a:schemeClr val="tx2"/>
                </a:solidFill>
              </a:rPr>
              <a:t>Raw Shelled Nuts Roasted (Continuous or Batch 170º -180º C)</a:t>
            </a:r>
          </a:p>
          <a:p>
            <a:pPr algn="ctr" eaLnBrk="0" hangingPunct="0"/>
            <a:endParaRPr lang="en-US">
              <a:solidFill>
                <a:schemeClr val="tx2"/>
              </a:solidFill>
            </a:endParaRPr>
          </a:p>
          <a:p>
            <a:pPr algn="ctr" eaLnBrk="0" hangingPunct="0"/>
            <a:endParaRPr lang="en-US">
              <a:solidFill>
                <a:schemeClr val="tx2"/>
              </a:solidFill>
            </a:endParaRPr>
          </a:p>
          <a:p>
            <a:pPr algn="ctr" eaLnBrk="0" hangingPunct="0"/>
            <a:r>
              <a:rPr lang="en-US">
                <a:solidFill>
                  <a:schemeClr val="tx2"/>
                </a:solidFill>
              </a:rPr>
              <a:t>Blanched to Remove Skins</a:t>
            </a:r>
          </a:p>
          <a:p>
            <a:pPr algn="ctr" eaLnBrk="0" hangingPunct="0"/>
            <a:endParaRPr lang="en-US">
              <a:solidFill>
                <a:schemeClr val="tx2"/>
              </a:solidFill>
            </a:endParaRPr>
          </a:p>
          <a:p>
            <a:pPr algn="ctr" eaLnBrk="0" hangingPunct="0"/>
            <a:endParaRPr lang="en-US">
              <a:solidFill>
                <a:schemeClr val="tx2"/>
              </a:solidFill>
            </a:endParaRPr>
          </a:p>
          <a:p>
            <a:pPr algn="ctr" eaLnBrk="0" hangingPunct="0"/>
            <a:r>
              <a:rPr lang="en-US">
                <a:solidFill>
                  <a:schemeClr val="tx2"/>
                </a:solidFill>
              </a:rPr>
              <a:t>Ground and Milled</a:t>
            </a:r>
          </a:p>
          <a:p>
            <a:pPr algn="ctr" eaLnBrk="0" hangingPunct="0"/>
            <a:r>
              <a:rPr lang="en-US">
                <a:solidFill>
                  <a:schemeClr val="tx2"/>
                </a:solidFill>
              </a:rPr>
              <a:t>(Salt/Dextrose/Stabilizers Added)</a:t>
            </a:r>
          </a:p>
          <a:p>
            <a:pPr algn="ctr" eaLnBrk="0" hangingPunct="0"/>
            <a:endParaRPr lang="en-US">
              <a:solidFill>
                <a:schemeClr val="tx2"/>
              </a:solidFill>
            </a:endParaRPr>
          </a:p>
          <a:p>
            <a:pPr algn="ctr" eaLnBrk="0" hangingPunct="0"/>
            <a:endParaRPr lang="en-US">
              <a:solidFill>
                <a:schemeClr val="tx2"/>
              </a:solidFill>
            </a:endParaRPr>
          </a:p>
          <a:p>
            <a:pPr algn="ctr" eaLnBrk="0" hangingPunct="0"/>
            <a:r>
              <a:rPr lang="en-US">
                <a:solidFill>
                  <a:schemeClr val="tx2"/>
                </a:solidFill>
              </a:rPr>
              <a:t>Homogenized (optional)</a:t>
            </a:r>
          </a:p>
          <a:p>
            <a:pPr algn="ctr" eaLnBrk="0" hangingPunct="0"/>
            <a:endParaRPr lang="en-US">
              <a:solidFill>
                <a:schemeClr val="tx2"/>
              </a:solidFill>
            </a:endParaRPr>
          </a:p>
          <a:p>
            <a:pPr algn="ctr" eaLnBrk="0" hangingPunct="0"/>
            <a:endParaRPr lang="en-US">
              <a:solidFill>
                <a:schemeClr val="tx2"/>
              </a:solidFill>
            </a:endParaRPr>
          </a:p>
          <a:p>
            <a:pPr algn="ctr" eaLnBrk="0" hangingPunct="0"/>
            <a:r>
              <a:rPr lang="en-US">
                <a:solidFill>
                  <a:schemeClr val="tx2"/>
                </a:solidFill>
              </a:rPr>
              <a:t>Packaged</a:t>
            </a:r>
          </a:p>
        </p:txBody>
      </p:sp>
      <p:sp>
        <p:nvSpPr>
          <p:cNvPr id="37893" name="AutoShape 6"/>
          <p:cNvSpPr>
            <a:spLocks noChangeArrowheads="1"/>
          </p:cNvSpPr>
          <p:nvPr/>
        </p:nvSpPr>
        <p:spPr bwMode="auto">
          <a:xfrm>
            <a:off x="3429000" y="2514600"/>
            <a:ext cx="381000" cy="304800"/>
          </a:xfrm>
          <a:prstGeom prst="downArrow">
            <a:avLst>
              <a:gd name="adj1" fmla="val 50000"/>
              <a:gd name="adj2" fmla="val 25000"/>
            </a:avLst>
          </a:prstGeom>
          <a:gradFill rotWithShape="1">
            <a:gsLst>
              <a:gs pos="0">
                <a:srgbClr val="006600"/>
              </a:gs>
              <a:gs pos="100000">
                <a:schemeClr val="folHlink"/>
              </a:gs>
            </a:gsLst>
            <a:lin ang="5400000" scaled="1"/>
          </a:gradFill>
          <a:ln w="9525">
            <a:solidFill>
              <a:schemeClr val="tx1"/>
            </a:solidFill>
            <a:miter lim="800000"/>
            <a:headEnd/>
            <a:tailEnd/>
          </a:ln>
        </p:spPr>
        <p:txBody>
          <a:bodyPr vert="eaVert" wrap="none" anchor="ctr"/>
          <a:lstStyle/>
          <a:p>
            <a:endParaRPr lang="en-US"/>
          </a:p>
        </p:txBody>
      </p:sp>
      <p:sp>
        <p:nvSpPr>
          <p:cNvPr id="37894" name="AutoShape 7"/>
          <p:cNvSpPr>
            <a:spLocks noChangeArrowheads="1"/>
          </p:cNvSpPr>
          <p:nvPr/>
        </p:nvSpPr>
        <p:spPr bwMode="auto">
          <a:xfrm>
            <a:off x="3429000" y="3352800"/>
            <a:ext cx="381000" cy="304800"/>
          </a:xfrm>
          <a:prstGeom prst="downArrow">
            <a:avLst>
              <a:gd name="adj1" fmla="val 50000"/>
              <a:gd name="adj2" fmla="val 25000"/>
            </a:avLst>
          </a:prstGeom>
          <a:gradFill rotWithShape="1">
            <a:gsLst>
              <a:gs pos="0">
                <a:srgbClr val="006600"/>
              </a:gs>
              <a:gs pos="100000">
                <a:schemeClr val="folHlink"/>
              </a:gs>
            </a:gsLst>
            <a:lin ang="5400000" scaled="1"/>
          </a:gradFill>
          <a:ln w="9525">
            <a:solidFill>
              <a:schemeClr val="tx1"/>
            </a:solidFill>
            <a:miter lim="800000"/>
            <a:headEnd/>
            <a:tailEnd/>
          </a:ln>
        </p:spPr>
        <p:txBody>
          <a:bodyPr vert="eaVert" wrap="none" anchor="ctr"/>
          <a:lstStyle/>
          <a:p>
            <a:endParaRPr lang="en-US"/>
          </a:p>
        </p:txBody>
      </p:sp>
      <p:sp>
        <p:nvSpPr>
          <p:cNvPr id="37895" name="AutoShape 8"/>
          <p:cNvSpPr>
            <a:spLocks noChangeArrowheads="1"/>
          </p:cNvSpPr>
          <p:nvPr/>
        </p:nvSpPr>
        <p:spPr bwMode="auto">
          <a:xfrm>
            <a:off x="3429000" y="4419600"/>
            <a:ext cx="381000" cy="304800"/>
          </a:xfrm>
          <a:prstGeom prst="downArrow">
            <a:avLst>
              <a:gd name="adj1" fmla="val 50000"/>
              <a:gd name="adj2" fmla="val 25000"/>
            </a:avLst>
          </a:prstGeom>
          <a:gradFill rotWithShape="1">
            <a:gsLst>
              <a:gs pos="0">
                <a:srgbClr val="006600"/>
              </a:gs>
              <a:gs pos="100000">
                <a:schemeClr val="folHlink"/>
              </a:gs>
            </a:gsLst>
            <a:lin ang="5400000" scaled="1"/>
          </a:gradFill>
          <a:ln w="9525">
            <a:solidFill>
              <a:schemeClr val="tx1"/>
            </a:solidFill>
            <a:miter lim="800000"/>
            <a:headEnd/>
            <a:tailEnd/>
          </a:ln>
        </p:spPr>
        <p:txBody>
          <a:bodyPr vert="eaVert" wrap="none" anchor="ctr"/>
          <a:lstStyle/>
          <a:p>
            <a:endParaRPr lang="en-US"/>
          </a:p>
        </p:txBody>
      </p:sp>
      <p:sp>
        <p:nvSpPr>
          <p:cNvPr id="37896" name="AutoShape 10"/>
          <p:cNvSpPr>
            <a:spLocks noChangeArrowheads="1"/>
          </p:cNvSpPr>
          <p:nvPr/>
        </p:nvSpPr>
        <p:spPr bwMode="auto">
          <a:xfrm>
            <a:off x="3429000" y="5257800"/>
            <a:ext cx="381000" cy="304800"/>
          </a:xfrm>
          <a:prstGeom prst="downArrow">
            <a:avLst>
              <a:gd name="adj1" fmla="val 50000"/>
              <a:gd name="adj2" fmla="val 25000"/>
            </a:avLst>
          </a:prstGeom>
          <a:gradFill rotWithShape="1">
            <a:gsLst>
              <a:gs pos="0">
                <a:srgbClr val="006600"/>
              </a:gs>
              <a:gs pos="100000">
                <a:schemeClr val="folHlink"/>
              </a:gs>
            </a:gsLst>
            <a:lin ang="5400000" scaled="1"/>
          </a:gradFill>
          <a:ln w="9525">
            <a:solidFill>
              <a:schemeClr val="tx1"/>
            </a:solidFill>
            <a:miter lim="800000"/>
            <a:headEnd/>
            <a:tailEnd/>
          </a:ln>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1143000"/>
            <a:ext cx="8229600" cy="4953000"/>
          </a:xfrm>
        </p:spPr>
        <p:txBody>
          <a:bodyPr/>
          <a:lstStyle/>
          <a:p>
            <a:pPr eaLnBrk="1" hangingPunct="1"/>
            <a:r>
              <a:rPr lang="en-US" sz="1800" dirty="0" smtClean="0"/>
              <a:t>Raw peanuts, as with other raw agricultural commodities, are known to be contaminated with </a:t>
            </a:r>
            <a:r>
              <a:rPr lang="en-US" sz="1800" i="1" dirty="0" smtClean="0"/>
              <a:t>Salmonella</a:t>
            </a:r>
            <a:r>
              <a:rPr lang="en-US" sz="1800" dirty="0" smtClean="0"/>
              <a:t> spp</a:t>
            </a:r>
          </a:p>
          <a:p>
            <a:pPr eaLnBrk="1" hangingPunct="1"/>
            <a:r>
              <a:rPr lang="en-US" sz="1800" dirty="0" smtClean="0"/>
              <a:t>Studies have shown that the most heat resistant strain (</a:t>
            </a:r>
            <a:r>
              <a:rPr lang="en-US" sz="1800" i="1" dirty="0" smtClean="0"/>
              <a:t>Salmonella seftenberg</a:t>
            </a:r>
            <a:r>
              <a:rPr lang="en-US" sz="1800" dirty="0" smtClean="0"/>
              <a:t>) is inactivated by peanut roasting</a:t>
            </a:r>
          </a:p>
          <a:p>
            <a:pPr eaLnBrk="1" hangingPunct="1"/>
            <a:r>
              <a:rPr lang="en-US" sz="1800" dirty="0" smtClean="0"/>
              <a:t>Contamination of peanut butter with </a:t>
            </a:r>
            <a:r>
              <a:rPr lang="en-US" sz="1800" i="1" dirty="0" smtClean="0"/>
              <a:t>Salmonella</a:t>
            </a:r>
            <a:r>
              <a:rPr lang="en-US" sz="1800" dirty="0" smtClean="0"/>
              <a:t> spp. occurs via post-roasting recontamination</a:t>
            </a:r>
          </a:p>
          <a:p>
            <a:pPr eaLnBrk="1" hangingPunct="1"/>
            <a:r>
              <a:rPr lang="en-US" sz="1800" dirty="0" smtClean="0"/>
              <a:t>Prevention of recontamination depends largely upon effective separation of raw peanuts (and associated dust/fines)  and the post-roast processing areas</a:t>
            </a:r>
          </a:p>
          <a:p>
            <a:pPr eaLnBrk="1" hangingPunct="1"/>
            <a:r>
              <a:rPr lang="en-US" sz="1800" dirty="0" smtClean="0"/>
              <a:t>Once peanut butter is contaminated with </a:t>
            </a:r>
            <a:r>
              <a:rPr lang="en-US" sz="1800" i="1" dirty="0" smtClean="0"/>
              <a:t>Salmonella</a:t>
            </a:r>
            <a:r>
              <a:rPr lang="en-US" sz="1800" dirty="0" smtClean="0"/>
              <a:t> spp., it will survive for prolonged periods of time</a:t>
            </a:r>
          </a:p>
        </p:txBody>
      </p:sp>
      <p:sp>
        <p:nvSpPr>
          <p:cNvPr id="38915" name="Rectangle 4"/>
          <p:cNvSpPr>
            <a:spLocks noChangeArrowheads="1"/>
          </p:cNvSpPr>
          <p:nvPr/>
        </p:nvSpPr>
        <p:spPr bwMode="auto">
          <a:xfrm>
            <a:off x="609600" y="304801"/>
            <a:ext cx="8229600" cy="762000"/>
          </a:xfrm>
          <a:prstGeom prst="rect">
            <a:avLst/>
          </a:prstGeom>
          <a:noFill/>
          <a:ln w="9525">
            <a:noFill/>
            <a:miter lim="800000"/>
            <a:headEnd/>
            <a:tailEnd/>
          </a:ln>
        </p:spPr>
        <p:txBody>
          <a:bodyPr anchor="ctr"/>
          <a:lstStyle/>
          <a:p>
            <a:pPr algn="ctr"/>
            <a:r>
              <a:rPr lang="en-US" sz="2800" b="1" i="1" dirty="0">
                <a:solidFill>
                  <a:srgbClr val="006600"/>
                </a:solidFill>
              </a:rPr>
              <a:t>Salmonella</a:t>
            </a:r>
            <a:r>
              <a:rPr lang="en-US" sz="2800" b="1" dirty="0">
                <a:solidFill>
                  <a:srgbClr val="006600"/>
                </a:solidFill>
              </a:rPr>
              <a:t> in Peanut Butter</a:t>
            </a:r>
          </a:p>
        </p:txBody>
      </p:sp>
      <p:pic>
        <p:nvPicPr>
          <p:cNvPr id="4" name="Picture 3" descr="Bacterium.jpg"/>
          <p:cNvPicPr>
            <a:picLocks noChangeAspect="1"/>
          </p:cNvPicPr>
          <p:nvPr/>
        </p:nvPicPr>
        <p:blipFill>
          <a:blip r:embed="rId2" cstate="print"/>
          <a:stretch>
            <a:fillRect/>
          </a:stretch>
        </p:blipFill>
        <p:spPr>
          <a:xfrm>
            <a:off x="0" y="5086350"/>
            <a:ext cx="2362200" cy="17716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1371600"/>
            <a:ext cx="8229600" cy="3276600"/>
          </a:xfrm>
        </p:spPr>
        <p:txBody>
          <a:bodyPr/>
          <a:lstStyle/>
          <a:p>
            <a:pPr eaLnBrk="1" hangingPunct="1"/>
            <a:r>
              <a:rPr lang="en-US" sz="1800" dirty="0" smtClean="0"/>
              <a:t>First outbreak linked to peanut butter was reported in Australia in 1996 (</a:t>
            </a:r>
            <a:r>
              <a:rPr lang="en-US" sz="1800" i="1" dirty="0" smtClean="0"/>
              <a:t>Salmonella </a:t>
            </a:r>
            <a:r>
              <a:rPr lang="en-US" sz="1800" dirty="0" smtClean="0"/>
              <a:t>Mbandaka)</a:t>
            </a:r>
          </a:p>
          <a:p>
            <a:pPr eaLnBrk="1" hangingPunct="1"/>
            <a:r>
              <a:rPr lang="en-US" sz="1800" i="1" dirty="0" smtClean="0"/>
              <a:t>Salmonella </a:t>
            </a:r>
            <a:r>
              <a:rPr lang="en-US" sz="1800" dirty="0" smtClean="0"/>
              <a:t>Agona outbreaks reported in 1996 in 4 countries was associated with the consumption of a peanut butter coated RTE savory snack</a:t>
            </a:r>
          </a:p>
          <a:p>
            <a:pPr eaLnBrk="1" hangingPunct="1"/>
            <a:r>
              <a:rPr lang="en-US" sz="1800" dirty="0" smtClean="0"/>
              <a:t>First outbreak in the U.S. traced to </a:t>
            </a:r>
            <a:r>
              <a:rPr lang="en-US" sz="1800" i="1" dirty="0" smtClean="0"/>
              <a:t>Salmonella </a:t>
            </a:r>
            <a:r>
              <a:rPr lang="en-US" sz="1800" dirty="0" smtClean="0"/>
              <a:t>Tennessee in peanut butter was reported in February 2007</a:t>
            </a:r>
          </a:p>
          <a:p>
            <a:pPr eaLnBrk="1" hangingPunct="1"/>
            <a:r>
              <a:rPr lang="en-US" sz="1800" dirty="0" smtClean="0"/>
              <a:t>A second major outbreak in the U.S. was traced to </a:t>
            </a:r>
            <a:r>
              <a:rPr lang="en-US" sz="1800" i="1" dirty="0" smtClean="0"/>
              <a:t>Salmonella </a:t>
            </a:r>
            <a:r>
              <a:rPr lang="en-US" sz="1800" dirty="0" smtClean="0"/>
              <a:t>Typhimurium in peanut butter in 2008 – 2009</a:t>
            </a:r>
          </a:p>
        </p:txBody>
      </p:sp>
      <p:sp>
        <p:nvSpPr>
          <p:cNvPr id="39939" name="Rectangle 4"/>
          <p:cNvSpPr>
            <a:spLocks noChangeArrowheads="1"/>
          </p:cNvSpPr>
          <p:nvPr/>
        </p:nvSpPr>
        <p:spPr bwMode="auto">
          <a:xfrm>
            <a:off x="228600" y="228601"/>
            <a:ext cx="8686800" cy="914400"/>
          </a:xfrm>
          <a:prstGeom prst="rect">
            <a:avLst/>
          </a:prstGeom>
          <a:noFill/>
          <a:ln w="9525">
            <a:noFill/>
            <a:miter lim="800000"/>
            <a:headEnd/>
            <a:tailEnd/>
          </a:ln>
        </p:spPr>
        <p:txBody>
          <a:bodyPr anchor="ctr"/>
          <a:lstStyle/>
          <a:p>
            <a:pPr algn="ctr"/>
            <a:r>
              <a:rPr lang="en-US" sz="2800" b="1" dirty="0">
                <a:solidFill>
                  <a:srgbClr val="006600"/>
                </a:solidFill>
              </a:rPr>
              <a:t>History of </a:t>
            </a:r>
            <a:r>
              <a:rPr lang="en-US" sz="2800" b="1" i="1" dirty="0">
                <a:solidFill>
                  <a:srgbClr val="006600"/>
                </a:solidFill>
              </a:rPr>
              <a:t>Salmonella</a:t>
            </a:r>
            <a:r>
              <a:rPr lang="en-US" sz="2800" b="1" dirty="0">
                <a:solidFill>
                  <a:srgbClr val="006600"/>
                </a:solidFill>
              </a:rPr>
              <a:t> in Peanut Butter</a:t>
            </a:r>
          </a:p>
        </p:txBody>
      </p:sp>
      <p:pic>
        <p:nvPicPr>
          <p:cNvPr id="39940" name="Picture 6" descr="d16_recall1"/>
          <p:cNvPicPr>
            <a:picLocks noChangeAspect="1" noChangeArrowheads="1"/>
          </p:cNvPicPr>
          <p:nvPr/>
        </p:nvPicPr>
        <p:blipFill>
          <a:blip r:embed="rId2" cstate="print"/>
          <a:srcRect/>
          <a:stretch>
            <a:fillRect/>
          </a:stretch>
        </p:blipFill>
        <p:spPr bwMode="auto">
          <a:xfrm>
            <a:off x="0" y="4833937"/>
            <a:ext cx="3124200" cy="202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1752600"/>
            <a:ext cx="8229600" cy="3048000"/>
          </a:xfrm>
        </p:spPr>
        <p:txBody>
          <a:bodyPr/>
          <a:lstStyle/>
          <a:p>
            <a:pPr eaLnBrk="1" hangingPunct="1"/>
            <a:r>
              <a:rPr lang="en-US" dirty="0" smtClean="0"/>
              <a:t>Inadequate separation of pre-roast/post-roast processing areas.</a:t>
            </a:r>
          </a:p>
          <a:p>
            <a:pPr lvl="1" eaLnBrk="1" hangingPunct="1"/>
            <a:r>
              <a:rPr lang="en-US" dirty="0" smtClean="0"/>
              <a:t>Dust/fines present in the post-roast areas</a:t>
            </a:r>
          </a:p>
          <a:p>
            <a:pPr eaLnBrk="1" hangingPunct="1"/>
            <a:r>
              <a:rPr lang="en-US" dirty="0" smtClean="0"/>
              <a:t>Roof leak and faulty sprinkler head leak introduces moisture into the environment allowing for potential growth of </a:t>
            </a:r>
            <a:r>
              <a:rPr lang="en-US" i="1" dirty="0" smtClean="0"/>
              <a:t>Salmonella </a:t>
            </a:r>
            <a:r>
              <a:rPr lang="en-US" dirty="0" smtClean="0"/>
              <a:t>Tennessee</a:t>
            </a:r>
          </a:p>
          <a:p>
            <a:pPr eaLnBrk="1" hangingPunct="1"/>
            <a:r>
              <a:rPr lang="en-US" dirty="0" smtClean="0"/>
              <a:t>During subsequent processing, handling, and filling, </a:t>
            </a:r>
            <a:r>
              <a:rPr lang="en-US" i="1" dirty="0" smtClean="0"/>
              <a:t>Salmonella </a:t>
            </a:r>
            <a:r>
              <a:rPr lang="en-US" dirty="0" smtClean="0"/>
              <a:t>Tennesee found its way into the product</a:t>
            </a:r>
          </a:p>
        </p:txBody>
      </p:sp>
      <p:sp>
        <p:nvSpPr>
          <p:cNvPr id="40963" name="Rectangle 4"/>
          <p:cNvSpPr>
            <a:spLocks noChangeArrowheads="1"/>
          </p:cNvSpPr>
          <p:nvPr/>
        </p:nvSpPr>
        <p:spPr bwMode="auto">
          <a:xfrm>
            <a:off x="228600" y="304800"/>
            <a:ext cx="8763000" cy="1295400"/>
          </a:xfrm>
          <a:prstGeom prst="rect">
            <a:avLst/>
          </a:prstGeom>
          <a:noFill/>
          <a:ln w="9525">
            <a:noFill/>
            <a:miter lim="800000"/>
            <a:headEnd/>
            <a:tailEnd/>
          </a:ln>
        </p:spPr>
        <p:txBody>
          <a:bodyPr anchor="ctr"/>
          <a:lstStyle/>
          <a:p>
            <a:pPr algn="ctr"/>
            <a:r>
              <a:rPr lang="en-US" sz="2800" b="1" dirty="0">
                <a:solidFill>
                  <a:srgbClr val="006600"/>
                </a:solidFill>
              </a:rPr>
              <a:t>Factors Contributing to the 2007 </a:t>
            </a:r>
            <a:r>
              <a:rPr lang="en-US" sz="2800" b="1" i="1" dirty="0">
                <a:solidFill>
                  <a:srgbClr val="006600"/>
                </a:solidFill>
              </a:rPr>
              <a:t>Salmonella</a:t>
            </a:r>
            <a:r>
              <a:rPr lang="en-US" sz="2800" b="1" dirty="0">
                <a:solidFill>
                  <a:srgbClr val="006600"/>
                </a:solidFill>
              </a:rPr>
              <a:t> Recall</a:t>
            </a:r>
          </a:p>
        </p:txBody>
      </p:sp>
      <p:pic>
        <p:nvPicPr>
          <p:cNvPr id="40964" name="Picture 8"/>
          <p:cNvPicPr>
            <a:picLocks noChangeAspect="1" noChangeArrowheads="1"/>
          </p:cNvPicPr>
          <p:nvPr/>
        </p:nvPicPr>
        <p:blipFill>
          <a:blip r:embed="rId2" cstate="print"/>
          <a:srcRect/>
          <a:stretch>
            <a:fillRect/>
          </a:stretch>
        </p:blipFill>
        <p:spPr bwMode="auto">
          <a:xfrm>
            <a:off x="0" y="4876800"/>
            <a:ext cx="225197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1905000"/>
            <a:ext cx="8229600" cy="2667000"/>
          </a:xfrm>
        </p:spPr>
        <p:txBody>
          <a:bodyPr/>
          <a:lstStyle/>
          <a:p>
            <a:pPr eaLnBrk="1" hangingPunct="1"/>
            <a:r>
              <a:rPr lang="en-US" dirty="0" smtClean="0"/>
              <a:t>Typical dry cleaning procedures were not able to eliminate the pathogen from the environment</a:t>
            </a:r>
          </a:p>
          <a:p>
            <a:pPr eaLnBrk="1" hangingPunct="1"/>
            <a:r>
              <a:rPr lang="en-US" dirty="0" smtClean="0"/>
              <a:t>Environmental monitoring procedures were insufficient to detect the organism in the environment</a:t>
            </a:r>
          </a:p>
          <a:p>
            <a:pPr eaLnBrk="1" hangingPunct="1"/>
            <a:r>
              <a:rPr lang="en-US" dirty="0" smtClean="0"/>
              <a:t>Finished product testing also did not detect the organism implying sporadic contamination</a:t>
            </a:r>
          </a:p>
        </p:txBody>
      </p:sp>
      <p:sp>
        <p:nvSpPr>
          <p:cNvPr id="41987" name="Rectangle 5"/>
          <p:cNvSpPr>
            <a:spLocks noChangeArrowheads="1"/>
          </p:cNvSpPr>
          <p:nvPr/>
        </p:nvSpPr>
        <p:spPr bwMode="auto">
          <a:xfrm>
            <a:off x="228600" y="381000"/>
            <a:ext cx="8763000" cy="990600"/>
          </a:xfrm>
          <a:prstGeom prst="rect">
            <a:avLst/>
          </a:prstGeom>
          <a:noFill/>
          <a:ln w="9525">
            <a:noFill/>
            <a:miter lim="800000"/>
            <a:headEnd/>
            <a:tailEnd/>
          </a:ln>
        </p:spPr>
        <p:txBody>
          <a:bodyPr anchor="ctr"/>
          <a:lstStyle/>
          <a:p>
            <a:pPr algn="ctr"/>
            <a:r>
              <a:rPr lang="en-US" sz="2800" b="1" dirty="0">
                <a:solidFill>
                  <a:srgbClr val="006600"/>
                </a:solidFill>
              </a:rPr>
              <a:t>Factors Contributing to the 2007 </a:t>
            </a:r>
            <a:r>
              <a:rPr lang="en-US" sz="2800" b="1" i="1" dirty="0">
                <a:solidFill>
                  <a:srgbClr val="006600"/>
                </a:solidFill>
              </a:rPr>
              <a:t>Salmonella</a:t>
            </a:r>
            <a:r>
              <a:rPr lang="en-US" sz="2800" b="1" dirty="0">
                <a:solidFill>
                  <a:srgbClr val="006600"/>
                </a:solidFill>
              </a:rPr>
              <a:t> Recall</a:t>
            </a:r>
          </a:p>
        </p:txBody>
      </p:sp>
      <p:pic>
        <p:nvPicPr>
          <p:cNvPr id="41988" name="Picture 7" descr="siod_salmonella_04"/>
          <p:cNvPicPr>
            <a:picLocks noChangeAspect="1" noChangeArrowheads="1"/>
          </p:cNvPicPr>
          <p:nvPr/>
        </p:nvPicPr>
        <p:blipFill>
          <a:blip r:embed="rId2" cstate="print"/>
          <a:srcRect/>
          <a:stretch>
            <a:fillRect/>
          </a:stretch>
        </p:blipFill>
        <p:spPr bwMode="auto">
          <a:xfrm>
            <a:off x="0" y="4648200"/>
            <a:ext cx="263759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990600"/>
            <a:ext cx="8229600" cy="792163"/>
          </a:xfrm>
        </p:spPr>
        <p:txBody>
          <a:bodyPr/>
          <a:lstStyle/>
          <a:p>
            <a:pPr eaLnBrk="1" hangingPunct="1"/>
            <a:r>
              <a:rPr lang="en-US" sz="3200" smtClean="0"/>
              <a:t>Common Routes of Recontamination</a:t>
            </a:r>
          </a:p>
        </p:txBody>
      </p:sp>
      <p:pic>
        <p:nvPicPr>
          <p:cNvPr id="55299" name="Picture 6" descr="Highway Interchange"/>
          <p:cNvPicPr>
            <a:picLocks noChangeAspect="1" noChangeArrowheads="1"/>
          </p:cNvPicPr>
          <p:nvPr/>
        </p:nvPicPr>
        <p:blipFill>
          <a:blip r:embed="rId2" cstate="print"/>
          <a:srcRect/>
          <a:stretch>
            <a:fillRect/>
          </a:stretch>
        </p:blipFill>
        <p:spPr bwMode="auto">
          <a:xfrm>
            <a:off x="1828800" y="1981200"/>
            <a:ext cx="5372100" cy="3606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1"/>
            <a:ext cx="8229600" cy="838200"/>
          </a:xfrm>
        </p:spPr>
        <p:txBody>
          <a:bodyPr/>
          <a:lstStyle/>
          <a:p>
            <a:pPr eaLnBrk="1" hangingPunct="1"/>
            <a:r>
              <a:rPr lang="en-US" sz="3200" dirty="0" smtClean="0"/>
              <a:t>Why is Food Safety our Top Priority?</a:t>
            </a:r>
          </a:p>
        </p:txBody>
      </p:sp>
      <p:sp>
        <p:nvSpPr>
          <p:cNvPr id="7171" name="Rectangle 3"/>
          <p:cNvSpPr>
            <a:spLocks noGrp="1" noChangeArrowheads="1"/>
          </p:cNvSpPr>
          <p:nvPr>
            <p:ph type="body" idx="1"/>
          </p:nvPr>
        </p:nvSpPr>
        <p:spPr>
          <a:xfrm>
            <a:off x="457200" y="1524000"/>
            <a:ext cx="8229600" cy="4373563"/>
          </a:xfrm>
        </p:spPr>
        <p:txBody>
          <a:bodyPr/>
          <a:lstStyle/>
          <a:p>
            <a:pPr eaLnBrk="1" hangingPunct="1">
              <a:spcBef>
                <a:spcPct val="35000"/>
              </a:spcBef>
            </a:pPr>
            <a:r>
              <a:rPr lang="en-US" sz="1800" dirty="0" smtClean="0"/>
              <a:t>It is a smart investment in doing food safety right</a:t>
            </a:r>
          </a:p>
          <a:p>
            <a:pPr eaLnBrk="1" hangingPunct="1">
              <a:spcBef>
                <a:spcPct val="35000"/>
              </a:spcBef>
            </a:pPr>
            <a:r>
              <a:rPr lang="en-US" sz="1800" dirty="0" smtClean="0"/>
              <a:t>The changing global food safety landscape demands more diligence, flexibility, and speed than ever before.</a:t>
            </a:r>
          </a:p>
          <a:p>
            <a:pPr eaLnBrk="1" hangingPunct="1">
              <a:spcBef>
                <a:spcPct val="35000"/>
              </a:spcBef>
            </a:pPr>
            <a:r>
              <a:rPr lang="en-US" sz="1800" dirty="0" smtClean="0"/>
              <a:t>The cost impact of not doing food safety right is higher than it’s ever been.</a:t>
            </a:r>
          </a:p>
          <a:p>
            <a:pPr eaLnBrk="1" hangingPunct="1">
              <a:spcBef>
                <a:spcPct val="35000"/>
              </a:spcBef>
            </a:pPr>
            <a:r>
              <a:rPr lang="en-US" sz="1800" dirty="0" smtClean="0"/>
              <a:t>The benefits of doing food safety right contributes directly to the bottom line – and not just in cost avoidance.</a:t>
            </a:r>
          </a:p>
          <a:p>
            <a:pPr eaLnBrk="1" hangingPunct="1">
              <a:spcBef>
                <a:spcPct val="35000"/>
              </a:spcBef>
            </a:pPr>
            <a:r>
              <a:rPr lang="en-US" sz="1800" dirty="0" smtClean="0"/>
              <a:t>Consumer and regulatory scrutiny are at an all time high.</a:t>
            </a:r>
          </a:p>
          <a:p>
            <a:pPr eaLnBrk="1" hangingPunct="1">
              <a:spcBef>
                <a:spcPct val="35000"/>
              </a:spcBef>
            </a:pPr>
            <a:r>
              <a:rPr lang="en-US" sz="1800" dirty="0" smtClean="0"/>
              <a:t>World class companies that win in the marketplace have world class food safety principles.</a:t>
            </a:r>
          </a:p>
        </p:txBody>
      </p:sp>
      <p:pic>
        <p:nvPicPr>
          <p:cNvPr id="4" name="Picture 3" descr="Colander with lettuce and dollar bills.jpg"/>
          <p:cNvPicPr>
            <a:picLocks noChangeAspect="1"/>
          </p:cNvPicPr>
          <p:nvPr/>
        </p:nvPicPr>
        <p:blipFill>
          <a:blip r:embed="rId2" cstate="print"/>
          <a:stretch>
            <a:fillRect/>
          </a:stretch>
        </p:blipFill>
        <p:spPr>
          <a:xfrm>
            <a:off x="0" y="4925324"/>
            <a:ext cx="2895600" cy="193267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295400"/>
            <a:ext cx="8229600" cy="1371600"/>
          </a:xfrm>
        </p:spPr>
        <p:txBody>
          <a:bodyPr/>
          <a:lstStyle/>
          <a:p>
            <a:pPr eaLnBrk="1" hangingPunct="1"/>
            <a:r>
              <a:rPr lang="en-US" dirty="0" smtClean="0"/>
              <a:t>Avoiding Food Safety Issues – Putting it all Together</a:t>
            </a:r>
          </a:p>
        </p:txBody>
      </p:sp>
      <p:pic>
        <p:nvPicPr>
          <p:cNvPr id="68611" name="Picture 4" descr="Puzzle"/>
          <p:cNvPicPr>
            <a:picLocks noChangeAspect="1" noChangeArrowheads="1"/>
          </p:cNvPicPr>
          <p:nvPr/>
        </p:nvPicPr>
        <p:blipFill>
          <a:blip r:embed="rId2" cstate="print"/>
          <a:srcRect/>
          <a:stretch>
            <a:fillRect/>
          </a:stretch>
        </p:blipFill>
        <p:spPr bwMode="auto">
          <a:xfrm>
            <a:off x="2514600" y="2743200"/>
            <a:ext cx="394017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1"/>
            <a:ext cx="8229600" cy="762000"/>
          </a:xfrm>
        </p:spPr>
        <p:txBody>
          <a:bodyPr/>
          <a:lstStyle/>
          <a:p>
            <a:pPr eaLnBrk="1" hangingPunct="1"/>
            <a:r>
              <a:rPr lang="en-US" sz="2800" dirty="0" smtClean="0"/>
              <a:t>Putting it all Together</a:t>
            </a:r>
          </a:p>
        </p:txBody>
      </p:sp>
      <p:sp>
        <p:nvSpPr>
          <p:cNvPr id="69635" name="Rectangle 3"/>
          <p:cNvSpPr>
            <a:spLocks noGrp="1" noChangeArrowheads="1"/>
          </p:cNvSpPr>
          <p:nvPr>
            <p:ph type="body" idx="1"/>
          </p:nvPr>
        </p:nvSpPr>
        <p:spPr>
          <a:xfrm>
            <a:off x="457200" y="990600"/>
            <a:ext cx="8229600" cy="4343400"/>
          </a:xfrm>
        </p:spPr>
        <p:txBody>
          <a:bodyPr/>
          <a:lstStyle/>
          <a:p>
            <a:pPr eaLnBrk="1" hangingPunct="1"/>
            <a:r>
              <a:rPr lang="en-US" sz="1800" dirty="0" smtClean="0"/>
              <a:t>The food industry must be committed to the highest possible standards of food safety throughout its operations and should take significant measures to that end:</a:t>
            </a:r>
          </a:p>
          <a:p>
            <a:pPr lvl="1" eaLnBrk="1" hangingPunct="1"/>
            <a:r>
              <a:rPr lang="en-US" sz="1800" dirty="0" smtClean="0"/>
              <a:t>Each food company should have an established Senior Leadership position, to bring additional focus to developing and implementing programs that continuously improve product safety and design.</a:t>
            </a:r>
          </a:p>
          <a:p>
            <a:pPr lvl="1" eaLnBrk="1" hangingPunct="1"/>
            <a:r>
              <a:rPr lang="en-US" sz="1800" dirty="0" smtClean="0"/>
              <a:t>Companies should consider the use of external expert food safety advisory bodies and process authorities to provide guidance on issues of food safety.</a:t>
            </a:r>
          </a:p>
          <a:p>
            <a:pPr lvl="1" eaLnBrk="1" hangingPunct="1"/>
            <a:r>
              <a:rPr lang="en-US" sz="1800" dirty="0" smtClean="0"/>
              <a:t>Companies should have the proper checks and balances to ensure that their suppliers and co-manufacturers are in compliance with established food safety standards.</a:t>
            </a:r>
          </a:p>
        </p:txBody>
      </p:sp>
      <p:pic>
        <p:nvPicPr>
          <p:cNvPr id="4" name="Picture 3" descr="Justice Balance.jpg"/>
          <p:cNvPicPr>
            <a:picLocks noChangeAspect="1"/>
          </p:cNvPicPr>
          <p:nvPr/>
        </p:nvPicPr>
        <p:blipFill>
          <a:blip r:embed="rId2" cstate="print"/>
          <a:stretch>
            <a:fillRect/>
          </a:stretch>
        </p:blipFill>
        <p:spPr>
          <a:xfrm>
            <a:off x="0" y="4937760"/>
            <a:ext cx="1920240" cy="19202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457200" y="990600"/>
            <a:ext cx="8229600" cy="4800600"/>
          </a:xfrm>
        </p:spPr>
        <p:txBody>
          <a:bodyPr/>
          <a:lstStyle/>
          <a:p>
            <a:pPr eaLnBrk="1" hangingPunct="1">
              <a:lnSpc>
                <a:spcPct val="90000"/>
              </a:lnSpc>
            </a:pPr>
            <a:r>
              <a:rPr lang="en-US" sz="1800" dirty="0" smtClean="0"/>
              <a:t>HACCP and associated pre-requisite programs should be the cornerstone of a company’s food safety program:</a:t>
            </a:r>
          </a:p>
          <a:p>
            <a:pPr lvl="1" eaLnBrk="1" hangingPunct="1">
              <a:lnSpc>
                <a:spcPct val="90000"/>
              </a:lnSpc>
            </a:pPr>
            <a:r>
              <a:rPr lang="en-US" sz="1800" dirty="0" smtClean="0"/>
              <a:t>HACCP plans should be reassessed ideally on an annual basis or if there are any significant process changes.</a:t>
            </a:r>
          </a:p>
          <a:p>
            <a:pPr lvl="1" eaLnBrk="1" hangingPunct="1">
              <a:lnSpc>
                <a:spcPct val="90000"/>
              </a:lnSpc>
            </a:pPr>
            <a:r>
              <a:rPr lang="en-US" sz="1800" dirty="0" smtClean="0"/>
              <a:t>HACCP plans should be developed using experienced cross-functional teams and reviewed/approved by a third-party expert authority if in-house expertise is not available.</a:t>
            </a:r>
          </a:p>
          <a:p>
            <a:pPr lvl="1" eaLnBrk="1" hangingPunct="1">
              <a:lnSpc>
                <a:spcPct val="90000"/>
              </a:lnSpc>
            </a:pPr>
            <a:r>
              <a:rPr lang="en-US" sz="1800" dirty="0" smtClean="0"/>
              <a:t>Food Safety Assessments should be conducted to determine if the HACCP plan and pre-requisite programs are being followed and to identify gaps in the food safety system.</a:t>
            </a:r>
          </a:p>
          <a:p>
            <a:pPr lvl="1" eaLnBrk="1" hangingPunct="1">
              <a:lnSpc>
                <a:spcPct val="90000"/>
              </a:lnSpc>
            </a:pPr>
            <a:r>
              <a:rPr lang="en-US" sz="1800" dirty="0" smtClean="0"/>
              <a:t>Food companies should require that their suppliers and co-manufacturers have implemented a valid HACCP plan and associated pre-requisite programs.</a:t>
            </a:r>
          </a:p>
        </p:txBody>
      </p:sp>
      <p:sp>
        <p:nvSpPr>
          <p:cNvPr id="70659" name="Rectangle 4"/>
          <p:cNvSpPr>
            <a:spLocks noGrp="1" noChangeArrowheads="1"/>
          </p:cNvSpPr>
          <p:nvPr>
            <p:ph type="title"/>
          </p:nvPr>
        </p:nvSpPr>
        <p:spPr>
          <a:xfrm>
            <a:off x="457200" y="228601"/>
            <a:ext cx="8229600" cy="685800"/>
          </a:xfrm>
          <a:noFill/>
        </p:spPr>
        <p:txBody>
          <a:bodyPr/>
          <a:lstStyle/>
          <a:p>
            <a:pPr eaLnBrk="1" hangingPunct="1"/>
            <a:r>
              <a:rPr lang="en-US" sz="2800" dirty="0" smtClean="0"/>
              <a:t>Putting it all Together</a:t>
            </a:r>
          </a:p>
        </p:txBody>
      </p:sp>
      <p:pic>
        <p:nvPicPr>
          <p:cNvPr id="4" name="Picture 3" descr="Risk in Dice.jpg"/>
          <p:cNvPicPr>
            <a:picLocks noChangeAspect="1"/>
          </p:cNvPicPr>
          <p:nvPr/>
        </p:nvPicPr>
        <p:blipFill>
          <a:blip r:embed="rId2" cstate="print"/>
          <a:stretch>
            <a:fillRect/>
          </a:stretch>
        </p:blipFill>
        <p:spPr>
          <a:xfrm>
            <a:off x="0" y="4927600"/>
            <a:ext cx="1447800" cy="1930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1371600"/>
            <a:ext cx="8229600" cy="4495800"/>
          </a:xfrm>
        </p:spPr>
        <p:txBody>
          <a:bodyPr/>
          <a:lstStyle/>
          <a:p>
            <a:pPr eaLnBrk="1" hangingPunct="1">
              <a:lnSpc>
                <a:spcPct val="90000"/>
              </a:lnSpc>
            </a:pPr>
            <a:r>
              <a:rPr lang="en-US" sz="1800" dirty="0" smtClean="0"/>
              <a:t>Food Companies must commit to making significant capital and resource investment to ensure the production of safe food:</a:t>
            </a:r>
          </a:p>
          <a:p>
            <a:pPr lvl="1" eaLnBrk="1" hangingPunct="1">
              <a:lnSpc>
                <a:spcPct val="90000"/>
              </a:lnSpc>
            </a:pPr>
            <a:r>
              <a:rPr lang="en-US" sz="1800" dirty="0" smtClean="0"/>
              <a:t>Installation of state-of-the art equipment and process redesign.</a:t>
            </a:r>
          </a:p>
          <a:p>
            <a:pPr lvl="1" eaLnBrk="1" hangingPunct="1">
              <a:lnSpc>
                <a:spcPct val="90000"/>
              </a:lnSpc>
            </a:pPr>
            <a:r>
              <a:rPr lang="en-US" sz="1800" dirty="0" smtClean="0"/>
              <a:t>Complete separation of raw ingredients from finished product areas.</a:t>
            </a:r>
          </a:p>
          <a:p>
            <a:pPr lvl="1" eaLnBrk="1" hangingPunct="1">
              <a:lnSpc>
                <a:spcPct val="90000"/>
              </a:lnSpc>
            </a:pPr>
            <a:r>
              <a:rPr lang="en-US" sz="1800" dirty="0" smtClean="0"/>
              <a:t>Implementation of an aggressive environmental monitoring program for pathogens or indicators of pathogens in the plant.</a:t>
            </a:r>
          </a:p>
          <a:p>
            <a:pPr lvl="1" eaLnBrk="1" hangingPunct="1">
              <a:lnSpc>
                <a:spcPct val="90000"/>
              </a:lnSpc>
            </a:pPr>
            <a:r>
              <a:rPr lang="en-US" sz="1800" dirty="0" smtClean="0"/>
              <a:t>Implementation of a validated allergen control plan. </a:t>
            </a:r>
          </a:p>
          <a:p>
            <a:pPr lvl="1" eaLnBrk="1" hangingPunct="1">
              <a:lnSpc>
                <a:spcPct val="90000"/>
              </a:lnSpc>
            </a:pPr>
            <a:r>
              <a:rPr lang="en-US" sz="1800" dirty="0" smtClean="0"/>
              <a:t>Implementation of statistical sampling plan for finished product testing on all lots of finished product (where it adds value).</a:t>
            </a:r>
          </a:p>
          <a:p>
            <a:pPr lvl="1" eaLnBrk="1" hangingPunct="1">
              <a:lnSpc>
                <a:spcPct val="90000"/>
              </a:lnSpc>
            </a:pPr>
            <a:r>
              <a:rPr lang="en-US" sz="1800" dirty="0" smtClean="0"/>
              <a:t>Use of the latest leading-edge detection technologies for all pathogen testing.</a:t>
            </a:r>
          </a:p>
        </p:txBody>
      </p:sp>
      <p:sp>
        <p:nvSpPr>
          <p:cNvPr id="71683" name="Rectangle 4"/>
          <p:cNvSpPr>
            <a:spLocks noGrp="1" noChangeArrowheads="1"/>
          </p:cNvSpPr>
          <p:nvPr>
            <p:ph type="title"/>
          </p:nvPr>
        </p:nvSpPr>
        <p:spPr>
          <a:xfrm>
            <a:off x="457200" y="152401"/>
            <a:ext cx="8229600" cy="838200"/>
          </a:xfrm>
          <a:noFill/>
        </p:spPr>
        <p:txBody>
          <a:bodyPr/>
          <a:lstStyle/>
          <a:p>
            <a:pPr eaLnBrk="1" hangingPunct="1"/>
            <a:r>
              <a:rPr lang="en-US" sz="2800" dirty="0" smtClean="0"/>
              <a:t>Putting it all Together</a:t>
            </a:r>
          </a:p>
        </p:txBody>
      </p:sp>
      <p:pic>
        <p:nvPicPr>
          <p:cNvPr id="4" name="Picture 3" descr="j0430936.jpg"/>
          <p:cNvPicPr>
            <a:picLocks noChangeAspect="1"/>
          </p:cNvPicPr>
          <p:nvPr/>
        </p:nvPicPr>
        <p:blipFill>
          <a:blip r:embed="rId2" cstate="print"/>
          <a:stretch>
            <a:fillRect/>
          </a:stretch>
        </p:blipFill>
        <p:spPr>
          <a:xfrm>
            <a:off x="0" y="5082778"/>
            <a:ext cx="2667000" cy="177522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533400" y="1143000"/>
            <a:ext cx="8229600" cy="4267200"/>
          </a:xfrm>
        </p:spPr>
        <p:txBody>
          <a:bodyPr/>
          <a:lstStyle/>
          <a:p>
            <a:pPr eaLnBrk="1" hangingPunct="1">
              <a:lnSpc>
                <a:spcPct val="90000"/>
              </a:lnSpc>
            </a:pPr>
            <a:r>
              <a:rPr lang="en-US" sz="1800" dirty="0" smtClean="0"/>
              <a:t>Sponsorship of leading-edge research for control of pathogens in food products from farm to fork.</a:t>
            </a:r>
          </a:p>
          <a:p>
            <a:pPr eaLnBrk="1" hangingPunct="1">
              <a:lnSpc>
                <a:spcPct val="90000"/>
              </a:lnSpc>
            </a:pPr>
            <a:r>
              <a:rPr lang="en-US" sz="1800" dirty="0" smtClean="0"/>
              <a:t>Proactive leadership in external committees, trade organizations, and research institutions to promote food safety.</a:t>
            </a:r>
          </a:p>
          <a:p>
            <a:pPr eaLnBrk="1" hangingPunct="1">
              <a:lnSpc>
                <a:spcPct val="90000"/>
              </a:lnSpc>
            </a:pPr>
            <a:r>
              <a:rPr lang="en-US" sz="1800" dirty="0" smtClean="0"/>
              <a:t>Conduct in-depth safety and quality system and capabilities assessments using cross-functional teams and independent technical experts at targeted manufacturing plants.</a:t>
            </a:r>
          </a:p>
          <a:p>
            <a:pPr eaLnBrk="1" hangingPunct="1">
              <a:lnSpc>
                <a:spcPct val="90000"/>
              </a:lnSpc>
            </a:pPr>
            <a:r>
              <a:rPr lang="en-US" sz="1800" dirty="0" smtClean="0"/>
              <a:t>Assess overall recall and traceability processes across our supply chain.</a:t>
            </a:r>
          </a:p>
          <a:p>
            <a:pPr eaLnBrk="1" hangingPunct="1">
              <a:lnSpc>
                <a:spcPct val="90000"/>
              </a:lnSpc>
            </a:pPr>
            <a:r>
              <a:rPr lang="en-US" sz="1800" dirty="0" smtClean="0"/>
              <a:t>Assess organizational capabilities across Operations to ensure proper resource allocation.</a:t>
            </a:r>
          </a:p>
        </p:txBody>
      </p:sp>
      <p:sp>
        <p:nvSpPr>
          <p:cNvPr id="72707" name="Rectangle 5"/>
          <p:cNvSpPr>
            <a:spLocks noGrp="1" noChangeArrowheads="1"/>
          </p:cNvSpPr>
          <p:nvPr>
            <p:ph type="title"/>
          </p:nvPr>
        </p:nvSpPr>
        <p:spPr>
          <a:xfrm>
            <a:off x="457200" y="152401"/>
            <a:ext cx="8229600" cy="838200"/>
          </a:xfrm>
          <a:noFill/>
        </p:spPr>
        <p:txBody>
          <a:bodyPr/>
          <a:lstStyle/>
          <a:p>
            <a:pPr eaLnBrk="1" hangingPunct="1"/>
            <a:r>
              <a:rPr lang="en-US" sz="2800" dirty="0" smtClean="0"/>
              <a:t>Putting it all Together</a:t>
            </a:r>
          </a:p>
        </p:txBody>
      </p:sp>
      <p:pic>
        <p:nvPicPr>
          <p:cNvPr id="4" name="Picture 3" descr="Test Tubes (2).jpg"/>
          <p:cNvPicPr>
            <a:picLocks noChangeAspect="1"/>
          </p:cNvPicPr>
          <p:nvPr/>
        </p:nvPicPr>
        <p:blipFill>
          <a:blip r:embed="rId2" cstate="print"/>
          <a:stretch>
            <a:fillRect/>
          </a:stretch>
        </p:blipFill>
        <p:spPr>
          <a:xfrm>
            <a:off x="0" y="4781325"/>
            <a:ext cx="3124200" cy="20766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1"/>
            <a:ext cx="8229600" cy="914400"/>
          </a:xfrm>
        </p:spPr>
        <p:txBody>
          <a:bodyPr/>
          <a:lstStyle/>
          <a:p>
            <a:r>
              <a:rPr lang="en-US" sz="3200" dirty="0"/>
              <a:t>Future Needs</a:t>
            </a:r>
          </a:p>
        </p:txBody>
      </p:sp>
      <p:sp>
        <p:nvSpPr>
          <p:cNvPr id="74755" name="Rectangle 3"/>
          <p:cNvSpPr>
            <a:spLocks noGrp="1" noChangeArrowheads="1"/>
          </p:cNvSpPr>
          <p:nvPr>
            <p:ph type="body" idx="1"/>
          </p:nvPr>
        </p:nvSpPr>
        <p:spPr>
          <a:xfrm>
            <a:off x="457200" y="990601"/>
            <a:ext cx="8229600" cy="4572000"/>
          </a:xfrm>
        </p:spPr>
        <p:txBody>
          <a:bodyPr/>
          <a:lstStyle/>
          <a:p>
            <a:r>
              <a:rPr lang="en-US" sz="1800" dirty="0"/>
              <a:t>Need a quantum leap forward in hygienic equipment design and cleaning/sanitation of equipment for dry processes</a:t>
            </a:r>
          </a:p>
          <a:p>
            <a:r>
              <a:rPr lang="en-US" sz="1800" dirty="0"/>
              <a:t>Need to understand how novel technologies can be brought to bear to improve the safety of these products (many of which are low margin, commodity type products)</a:t>
            </a:r>
          </a:p>
          <a:p>
            <a:r>
              <a:rPr lang="en-US" sz="1800" dirty="0"/>
              <a:t>Need to understand the distribution, incidence, and levels of pathogens in raw materials such as raw peanuts so that meaningful quantitative risk assessment can be done</a:t>
            </a:r>
          </a:p>
          <a:p>
            <a:r>
              <a:rPr lang="en-US" sz="1800" dirty="0"/>
              <a:t>Need to develop industry-wide approach to sampling and testing plans, especially when a positive result occurs</a:t>
            </a:r>
          </a:p>
          <a:p>
            <a:r>
              <a:rPr lang="en-US" sz="1800" dirty="0"/>
              <a:t>Need to educate management that just because a low moisture product does not support pathogen growth, it does not mean it is a “safe product”</a:t>
            </a:r>
          </a:p>
        </p:txBody>
      </p:sp>
      <p:pic>
        <p:nvPicPr>
          <p:cNvPr id="4" name="Picture 3" descr="Future sign.jpg"/>
          <p:cNvPicPr>
            <a:picLocks noChangeAspect="1"/>
          </p:cNvPicPr>
          <p:nvPr/>
        </p:nvPicPr>
        <p:blipFill>
          <a:blip r:embed="rId2" cstate="print"/>
          <a:stretch>
            <a:fillRect/>
          </a:stretch>
        </p:blipFill>
        <p:spPr>
          <a:xfrm>
            <a:off x="0" y="5214182"/>
            <a:ext cx="2590800" cy="164381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295400"/>
            <a:ext cx="8229600" cy="792163"/>
          </a:xfrm>
        </p:spPr>
        <p:txBody>
          <a:bodyPr/>
          <a:lstStyle/>
          <a:p>
            <a:r>
              <a:rPr lang="en-US" sz="4400" dirty="0" smtClean="0"/>
              <a:t/>
            </a:r>
            <a:br>
              <a:rPr lang="en-US" sz="4400" dirty="0" smtClean="0"/>
            </a:br>
            <a:r>
              <a:rPr lang="en-US" sz="4400" dirty="0" smtClean="0"/>
              <a:t>Thank </a:t>
            </a:r>
            <a:r>
              <a:rPr lang="en-US" sz="4400" dirty="0"/>
              <a:t>you!</a:t>
            </a:r>
          </a:p>
        </p:txBody>
      </p:sp>
      <p:sp>
        <p:nvSpPr>
          <p:cNvPr id="69635" name="Rectangle 3"/>
          <p:cNvSpPr>
            <a:spLocks noGrp="1" noChangeArrowheads="1"/>
          </p:cNvSpPr>
          <p:nvPr>
            <p:ph type="body" idx="1"/>
          </p:nvPr>
        </p:nvSpPr>
        <p:spPr>
          <a:xfrm>
            <a:off x="457200" y="2590800"/>
            <a:ext cx="8229600" cy="3429000"/>
          </a:xfrm>
        </p:spPr>
        <p:txBody>
          <a:bodyPr/>
          <a:lstStyle/>
          <a:p>
            <a:pPr algn="ctr">
              <a:buFontTx/>
              <a:buNone/>
            </a:pPr>
            <a:r>
              <a:rPr lang="en-US" sz="4400" b="1" dirty="0">
                <a:solidFill>
                  <a:srgbClr val="006600"/>
                </a:solidFill>
              </a:rPr>
              <a:t>Questions?</a:t>
            </a:r>
          </a:p>
          <a:p>
            <a:pPr algn="ctr">
              <a:buFontTx/>
              <a:buNone/>
            </a:pPr>
            <a:endParaRPr lang="en-US" sz="4000" dirty="0">
              <a:solidFill>
                <a:srgbClr val="003300"/>
              </a:solidFill>
            </a:endParaRPr>
          </a:p>
          <a:p>
            <a:pPr algn="ctr">
              <a:buFontTx/>
              <a:buNone/>
            </a:pPr>
            <a:r>
              <a:rPr lang="en-US" dirty="0" smtClean="0">
                <a:solidFill>
                  <a:srgbClr val="003300"/>
                </a:solidFill>
              </a:rPr>
              <a:t>www.aivfoodsafety.com</a:t>
            </a:r>
            <a:endParaRPr lang="en-US" dirty="0">
              <a:solidFill>
                <a:srgbClr val="003300"/>
              </a:solidFill>
            </a:endParaRPr>
          </a:p>
          <a:p>
            <a:pPr algn="ctr">
              <a:buFontTx/>
              <a:buNone/>
            </a:pPr>
            <a:r>
              <a:rPr lang="en-US" dirty="0">
                <a:solidFill>
                  <a:srgbClr val="003300"/>
                </a:solidFill>
              </a:rPr>
              <a:t>paul.hall@aivfoodsafety.com</a:t>
            </a:r>
          </a:p>
        </p:txBody>
      </p:sp>
      <p:pic>
        <p:nvPicPr>
          <p:cNvPr id="72706" name="Picture 2" descr="C:\Users\Indaue\Documents\Images for Presentations and AIV\American Flag and Eagle.jpg"/>
          <p:cNvPicPr>
            <a:picLocks noChangeAspect="1" noChangeArrowheads="1"/>
          </p:cNvPicPr>
          <p:nvPr/>
        </p:nvPicPr>
        <p:blipFill>
          <a:blip r:embed="rId2" cstate="print"/>
          <a:srcRect/>
          <a:stretch>
            <a:fillRect/>
          </a:stretch>
        </p:blipFill>
        <p:spPr bwMode="auto">
          <a:xfrm>
            <a:off x="0" y="0"/>
            <a:ext cx="2590800" cy="1717674"/>
          </a:xfrm>
          <a:prstGeom prst="rect">
            <a:avLst/>
          </a:prstGeom>
          <a:noFill/>
        </p:spPr>
      </p:pic>
      <p:pic>
        <p:nvPicPr>
          <p:cNvPr id="72708" name="Picture 4" descr="http://t0.gstatic.com/images?q=tbn:ANd9GcTys4830S3628wrq1cl2AXiDGyTWVGSLmrEY63CwKw6beHpxPwmwQ"/>
          <p:cNvPicPr>
            <a:picLocks noChangeAspect="1" noChangeArrowheads="1"/>
          </p:cNvPicPr>
          <p:nvPr/>
        </p:nvPicPr>
        <p:blipFill>
          <a:blip r:embed="rId3" cstate="print"/>
          <a:srcRect/>
          <a:stretch>
            <a:fillRect/>
          </a:stretch>
        </p:blipFill>
        <p:spPr bwMode="auto">
          <a:xfrm>
            <a:off x="5953665" y="0"/>
            <a:ext cx="3190336" cy="1600200"/>
          </a:xfrm>
          <a:prstGeom prst="rect">
            <a:avLst/>
          </a:prstGeom>
          <a:noFill/>
        </p:spPr>
      </p:pic>
      <p:pic>
        <p:nvPicPr>
          <p:cNvPr id="72710" name="Picture 6" descr="http://t1.gstatic.com/images?q=tbn:ANd9GcRg3LFj0iYchSl9uM0lEaoGJ4aUYDKkV0_WuQJvtXZkZw4kW67t5w"/>
          <p:cNvPicPr>
            <a:picLocks noChangeAspect="1" noChangeArrowheads="1"/>
          </p:cNvPicPr>
          <p:nvPr/>
        </p:nvPicPr>
        <p:blipFill>
          <a:blip r:embed="rId4" cstate="print"/>
          <a:srcRect/>
          <a:stretch>
            <a:fillRect/>
          </a:stretch>
        </p:blipFill>
        <p:spPr bwMode="auto">
          <a:xfrm>
            <a:off x="0" y="5003988"/>
            <a:ext cx="2667000" cy="1854012"/>
          </a:xfrm>
          <a:prstGeom prst="rect">
            <a:avLst/>
          </a:prstGeom>
          <a:noFill/>
        </p:spPr>
      </p:pic>
      <p:sp>
        <p:nvSpPr>
          <p:cNvPr id="72712" name="AutoShape 8" descr="data:image/jpg;base64,/9j/4AAQSkZJRgABAQAAAQABAAD/2wCEAAkGBhQSEBQUEhQVFRUWFhUUFBcVGBQVGRYVFRQVGBgVFxcYGyYeFxkjGhQXHy8gIygpLCwsFx4xNTAqNScrLCkBCQoKDgwOGg8PGiwkHyQsLC8sKSwtKSwsLC0sLCwsLCwsLC0sLCwsLCksLCwsLCwsLCwsLCwsLCwsLCwsLCwpLP/AABEIALcBEwMBIgACEQEDEQH/xAAcAAABBQEBAQAAAAAAAAAAAAACAAEEBQYDBwj/xABDEAACAQMCAwYDBQUIAAUFAAABAhEAAyESMQQFQQYTIlFhcTKBkSNCUqGxBxRi0fAVcoKSosHh8RYzk7LiJDRDY3P/xAAZAQADAQEBAAAAAAAAAAAAAAAAAQIDBAX/xAAxEQACAgEDAgUCBAYDAAAAAAAAAQIRAxIhMQRBExRRofAigWFxkbEjMlKSwfEF0eH/2gAMAwEAAhEDEQA/ANZppiK6RTRXoWclHOKYiuhFMRRYUciKYiukUJFOwo5kUxFdCKEiixUcyKEiuhoSKdhRzIoSK6EUJosKOZFCa6UJp2KgDQkUZoTRY6AIoSKM0JFFioAihNGRQkU7GARQmjNCadgARQkUZoTRYAmgNGaE0BQNCaM0NFjANMaI0xpgAaGjNCaBUAaE0ZoTSAGKVPT0DN9FMRRUxrlsugYoTRUxp2FAmhNFQmnYAmhNEaE0WIE0Jo6E07CgCKE0ZoDTsKBNCaI0JosVAmhNEaE07CgTQmiNCaLAE0JojQmnYUCaE05oTRYUCaE0RoTTsKGNCac0JosKGNCac0JosKEaE05oTRYUMaE0VCadhQJoTRGhosKFSpUqQUb+mJoZpia49RvpHJoSaYtTE09QaRzQk0JNMWosWkRpiaYmhLU7DSPQk0xNCTTsKHJoSaYtQk07FQ5NCTUbjePW0FLmAzBBvu0xsPSupNGrsNwaVhhZpXLRX4gR7gg/QgGsx2uuOVZRldNplXSp1XP3jSRtLeGDA/3rP8j424t8FFQEhA2hFMo1y1JwdoYGR0g7VOt2PRsegzQmmZqrOac8WyuoAPDhGCvbBUxPiBaQY9K01EqDbpFiTQk1Btc7ssoPeoJzDMqkehBOKl6qdhpocmhJpi1CWp2KhyaEmmLUxNFioRNCTSJoSadhQiaE0iaEtRYUOTQk0xNMTRYUImmJptVMTRYUI0xpi1MTTsKHmnoNVKiwo3WuhL1HPEidMZILT0gECI+f5UzcQAQIOZg+UCfnNebqOzQSC9CXrieIA3BM4GdjvJ88Aj50372qZZdUkACYhiw0t6gGDHXam5goHUvQl64m5Qm5V2TpO2umL1F/ehnIxg5GCOlOtyZjMbxmPfy2p2Gk7l6EvVda5zZdii3UZhMgMJEGDPzMV3W+DsQdxgzkGD+Yp2GkkF6JIiqvmXGXEQvbtlwpAczpCggHfqfEMDzqXw/EhlBGxyKdi0lH2svONK93iS6tqJGxQMY+Egk4NXVnjka2rsQuoAwWAyRMTOd6y3ad7mrXl0z3ZGwTUZgj+PVUV+aauHtd+pcK5CDbwqiEL0MadWZnO9YRnu2bzh9KXzck9qrqFoaWVwNJUoIVSRglDJ1askmJIEAmaVbttRCo+8/FbyVgjUe6kicxODHkK786uStoLBVUZRvkd4+Z22H8qgWCSpYTiTPQRAGemRFaRaasxaadHpDN+eazvMOY3FdrYuXFTUXhYUFiz5ODqMH9PIU/Ne0zrc0qiQmDOolzJOryGMfnS48M93wqCSDgRO5PnOIJyOlLI1JU0aY04yTTKjiuGV2ZmLsSJ+HOCR4iFEmAM9c1tOFdWQEEHABjzAyKwVzj8kATvBn57Tt7+9X3Z/mhKvA+8Dmeqif/AG1cHWxnNXbLviLyqPvE5ICgksFMMVH3gpwSNpE1z4XiUuibbhgMGCDB8jFZ/mvFfaWdSwpQySUAJDuYJaJ9ietF2b42HcFpGhSskE+EnaNxBx6ClDI2wljpF+2KAtUR+bIW+IDHXBrtqrZMzcaDLUxauZahLVVioN7kCT0qNa5grOVHyMiDtt57/kabjG8B9cZqi4SyyurQPCRqgqYBOnYHbIHz9azlkp0aRx2rNKWqNx3Hi0uoifTzroWqq56ZVR7n9KqcqjZOOOqSRK4bmrXLhDqoLKLi6TI0k+vv+tTNVZjl8pc1EbTIiDkR9c1YN2gXbS3+n+dZ48qrdmuTC09kWpahJqPwvGC4uoAjJGfT/uie+BuQPet9SqzDS7o7aqaq486T1+lKp8SPqV4cvQ2xvDWN5gj0iROfOYp2v+/p5bGZ+lZRO23DyCTc6iNHTGfiqIe3a+LpldIKs04cMWyPNYjzNcOl+52WvY2HFcYQrEKWYCVHSdaLk9MN9ah2eZuzEXEVQoZpRtRlBqMjyiazv/ji02oEuoKup0iZkjTO2MSR+sU/JOd27jsrXHVCrKTLt8crLAmT8QyPw/WZKSboarY15v0Jv1n7/MHuXD3NxCBsxW5pIIM4wTBxMYj68rvaKBAKO0HKHwg/xa9J+k1qpRboThJK6M92iu//AFN3/wDpM/T03G+9Ql417fhW46T8QBK7SPEAcwJ39emTZ8RaV2ZmZJY6mnzxtHTFNb4O2fiZYMg6eoPuaTTW9DSvayqvcUWEMT08JJiQfUmIEb1uuy13Twluems/S45rGNweTtv4fF65OJ/qa0nIuYA22tRBQOd8eJmwJz978qadOmJxdWiLf5h35D6SvhtJmD8CKk+x0z866fvAewFQ6St27IHhj4N9p/4NVnCMQoxtH5V15KjajPwnWYPuvTcYpRaiEo3JIt7nEW+5RWvXkGnSyKGKzqJ0wGgqZn3qNdde4MXiArv3etQS2kWwqLrnTCAMI2iK58yXVMDqMKMYEbdNp+tQrVsFtLKTIOkgwA2ZJHXwgj3I8qySS3NnFyVEK/wjsqwHbEZ0wolxEA4wsmY646ln4W85JbUWzOphOFUZJb0H0HlUbv8AfxHO4Eid/Ix/3Um3xIhm71tZD4C6jMSCcbEk+01vqfY5XD1L7j+Ca5cJUqJzkqD/AD8/+qj8bxehVWQWwCQzGQIBEgZBOfnUrieLlfs3MgiY0x1gggzM9PnUO1w73W8MFtVsSy6p1MIGT5gTWak7d8GkopJURnuqBsdWCWDuIydgRGRA+XzoW41k4clGKkvEgwYUKYke5+tXl3s4wHErdbS1owulQJaNTYJI/D/mqPzLkaWgFDG4pW48NAyot58Mev5VSfdEP0KY8VqZTcZdSoAH8LSJcwyncyT0nbpuFm4ovAiBMCVKLmd9K/Dv1GfyrtbVWDkIqlUaCurHhPmTtFZ+5zApdbTmGIkhTIB9VpqJLnRpXuQynfzzOB1IKiDP+9S+I03ybgmDgS4U+GZkavTFUtzmPeBXfSJScaVC+Nx0AHSf8VaDs/ye3esks1waWKgK5UAQhmI38Rz5U1B6bsrxIt8HLh2IKaWcDUF0m4W6ifDMRB6/9XWqoHO+GWwFFpn8WosWbURpiIMYmc+dVFm+UYsGYkgL4jqxIMZ9Zq4Sa5DJGLpxZb8bqliWi3AGIJBImYkE49Yqs1ICNLyekoo9DiTt71V8d2sZlhOpltSjygRBqCvP7j+G5cuaMYUn7ilUAk7AEgeUmk02ydcUqNut02ywuPOAwMAdCThfaox4tLxEEwMmRg5GPiHT+hWfVhcXXquMMwHaYgnp8vzrQcv5TBlSqZMjwvtGI1ZA2xj61jny6IVJnR0+LXkTig34UKCV7s5xp1/InUTiRtVdfAlZtnwgEy06g0EEY8IM7ZjberXmHBsinxFycaQgXefI/KKqbXCs07jOJnoR5e9c+GacbOnPBxnSXz7Fhy0+E40+IwPLbHy2+VDx5kN7Vzsoyowk6pwd/LJnb6da5OWCkPJaN8evlFdLyRcdKOVYpRlrfBDilRlP6kU1c507HLmXPUu2bVshB3erxJZRGcuZJdg2Y6dBVdf40NMYB0kgKAJWegPr/U1DGd/fr/OpNsKkMwMqRKyJnfaQR7xW+iKRya5v0QuL5ncuIiM0rbkINKjSCAIkCT8I3n9aHhuYukwxEgqcAwDEwDscDO4pIhuPOAesAAfIDAq25j2cay2i4QLjBXUFbhOkrqxpBGQRv5H5vxI3pfIvCnWpcEW3zdgB9ozabbW1DKIAJlYkmIJ6VCHFN+Lr5flXccv0ki4YMSvSTMTkbYb5xUrheQtcVSFwDDNqGST5GIgR59c5ACco492NQyZXSVkbhOYlGBJB+Ly67fEpAPyrrd5iWcsSADpONJ6QwgevpU/i+zxUr4LgIALmFI8RMFRAGkjTGd58xXLhuzl25qIR8DonTzjoBRHLGW6ZUsUobNEfi+MZVkBl8UBsQfi+mINbi/zopyezpa2L1wFpYQ7JrOoLHhJAIEdBMAYjA3eWQjs6sullXMCNQY5B9h5VxVwIE7Y2BxJO85rPJj8St+H8RccmjlfPUk8fx1wBWF1TqBJCKVgyTBBWB0wuIirDlXPnVNTIGOqJJjGkSukYEnSZ9PWqoczm2ECqNJLatPiaYkFtWR4RAwN/M104dwwzAz/LO9aqKapmEpu7iyxv80LRrCjUZnaMe9ankLcOLRY3bZusGVVDiYIIMrmZE4PmPSclw9okEhAwUSdQVh1zBBz1rpdvGdVsxPxbSWkySd8/rWeTB4iqOxvj6rR/PuDwvKGLsHtkmREyN9XqPIVbcPyW7aEwFAl48DA4mCZJiBtXTlvadLdqLqNccMdJnwqNKhfDMEzqPr1nFRbvakKxLF7gJOCttJGQAVUEbHMeZ86wcOocq7fudKz9Ko3/ALOVznNxl0uQVld1A+8CJIjy+lTrPGtbabY4QbHDxtkfzqj43nlt9Wm0VBaVUsCoWIAhVWSCPQelR7XOmG9qww9bQB/91dahJ9jz5ziuGafi+b37jOzHhyXy32u8+Yql43jL54gBijDTp0q5ZYZcx9JPtUdedId7Fgf4CP0ais8YBc1oqqNiEkCCNLDfAIJB96tQkuxi5p9yOOObum8AXUQpjUcMHJ3/ALsfOq+1cCtLCR1AgSOonSYrR3ebEqqjw6SCCAPuiAMzgQv0qHxHF3GBBfdSvwW9mDSNv42zvnHShRn6e49UfX2IFu9dYs4yo8TSBEA7GRk/abb+KfWu/MuY6Z7piDrHwysL3amMNE6iZ8tIg5ioasy+FiSIIgEid4+Uma4usiD5ycekYq1B2S5qia/F3bkeJ2yYycathkmNvOorcQ2xLY3kiulwgkafAIAx6H9dvpQXFIHn5/1/W1PTIWqLIzJ6COn16VytjxCAD74mpigEGR1JG/zO8ZjeolyzDgFfkcVF7gyelxwICADy1edS7fOeJVdIJC4x3mMTGPmar0sf/p/1VKt8vUqW0oI+6S2pp/DAK/Uis5U+TaLa3Xz2LrkvPHLHv1Z1gfDcZSsH4pVT0r0zsT2a4LirdzXqYjQQQ9xGUsXwpgahAXcHINeXdnOAuMbi2ZtYGo6rYJGfMkjP4fP5UHEW+I4Zj3dy4C+q2YYDUriPoZNc68NTpOn6HY/Flivn8e5t/wBofZZeX20uWb11+8dlCEg6QsNkiCTt06Vh+Zc0ZbhVmDkQNSlSNtgVGYmJ9Kb99v3LKC4+q2CxUHR4W8IIwAwERvjPrVXfWOoyTicjr9K1Uk32MlF6LbZIPMvelUPinAbB0iFx/hEnxGcnPzpqrb0J+534RyBIXVBMgnwkEDBE+g+UV17oue80wdXxSTLEzJkEGP6mojFysFmgdJNXvZrtBasW3S9w68QHZcPEoOrIxBhpC+hqJOlqW7NI7tRfBW27ToSZAbByROcyAc9K7cXxD3I1sJG+WznyVYxk+1ajhxwGHvWL0s2om2belRvbAVmEHTpG2SOs1U9sOM4Z76NwXeKujxhgqw+pgQAuI0kDr61jDLqlx9zonDStNv8ALsV1q0bgRFALF8EFicgKFkrAWZIz96rTiec6OHt2goV0d9RJLgzGdJlJlYBX61Q8NfZDKmDEdNsefsKa4moy0k0SSk/q4Kg3GP08l8nbHi9JTvRDIqEFQZRZKqZXIEkU/L+0/E2SQrxri20CJVoBBx61ntHvt51b8By3iLiJpLhJ/DcZZ7xsmAygiB5dPWhyhBWqX2QowlPZ279GTu1XBaeHDECQ6CRI1f8AmeIiYzjp1NY9Dt7f11rcdoOU3CBZGtlCC5cCgEak73U5IU6fCCfKM1nr3J4UMoZpkNkLpIJwZWNlBxPxAb1XSP8Ah7vkx67fLt2Ka2cH2/rrV1yNAwYnIBEgzBx1zEDfP5VX/ukTIMDfyHz+daHs+ge2ylRAI6RPvG+1drVKzzk7dElLZgFfCoPhjGo5z7VVc14Z7Z1KfAdwPu/8f15Vob1saYM4I6/zrje4fMTKnBBAODWalpZs460VHK7IdSXnSOoIz6Vzu8CCIz+X86mPyNravofBO0fCCQQdWrO4rna5ex+/nrj/AOVKWdXyVHp3W8b+5RPYYGCKbuz5Gr27ybVu+R6f81D/ALJjGs/Sq8yvlk+Vfo/1RXm0T0zQiyfb5irL+yx+M/T/AIoW4AD7x+g/lS8wvlh5V/GiLauuPUev86nJkVzHLl/E3+n+VTuE4BNO7bnqPSjzHyheWfxlbxnDmAceVRDaPp9avOM4NQh+Lp5efvUO3wSHcN9T/Oh5/lDXT/LIIsnzH1ogpHUfWrW3wFuMgn5tv9aTcvt76T/map818orynyyra2sDb9Ki3zocEANImIB/WfOaum4FDnTj0LVC5g/dwqoPFv1bG0T7/nUrJqZUsOmN7bA2XnHdMPCcwP70DG5IifXyp+Mutdcu9ltWBIKp8IAGEAGwHvvvXXhr0hV7ts+ElhG5+Jj5DVg+npU3h+FDllYooC6wzTBJKjQNKmD1ggDHtUOSi7oFHUuSFwZCJcUo9vWFAIcEEq0+JTvifKJqO3Bqd3MwPujeNvjqTbsBidSMmDGRkiSNvX9ak8NyINcVTqgkdQd48oPWq1xXLKWObjsrQHJ+Ztw9wumlpVk8WMNEnBwcevtVnY7ScPqW4/DWxcVpkFsjRphgfC0nxbDy9a1XKv2N27gBuXrqScBbauCIGS2vHtWgH7K7XChnsX7jPBEOlh1bbHjnTnqM1Eowl9S/doqGeUfpf7Wedv2g4UmVtlRjGm2cxnOOs09ay5yG/JlE+qj9BH0pVhpj6P8AuO7xPxX9v/pked9lWs2dZAymoQQcQd42ONjWURcjBzJwSMCeg9vyra8RzLiL16SGuIVNsIwIUgqQCyK0as79YE1C4PlLyQU0ak0sAHEEziIgDPluaSyqEd2C6eU51X3M4OLf8TZIB+0boIGfQYqdwPITeTWDnvNDSSYkLpYxmJaD5SvnVne7P27Vsm/dKPDMulQytC+FI3Uk9aXJe1S8KsKEcaixkODkAHrBwPKunE5TjrhwcmdRhLRN7lVe7P3UCzbPjLIozOpPiX3/AF6VXm3/AA77YOdtvPBH1r0Y9sbXFlWLKh1q2g+FUuDZlxA6Z6jBqk5/wmlrkBGUguNOMkSxE9Jk4MTMVrjzXLTKO5hkw1FSjIypfS2qFB8owMRtJruvM3G2kx0AH6f1vUEWSc6d+sbmrJ+UqqhtQO0g7T7it5KD3kjCE8q2hJki92iLtL2xMRgkQIOM+9dR2gQW9KoFJaSAIB39SZg6fYCqh+HJ3dPkCKG9YhZBBPpqz671EVi4RUnmdyl/gt25ohJkCAMZGfT3zVvyi6pQkYz16Vjluj8H+tqs+X8ZpXCgZ/E/860a9EY36s1tp1nxjUoMkA6ZgDYxg/WufFcfYuaGsJdQFSWW4yPmRGkqBiCZmqC/zx1XCrvBnWf1b0qFw/NSoUQuBA3HzNYaJar7G6nFR/E1V2DafbYdTVMvEw0DfHXzBO25+E7D/apvAccLlq50MLgmPP8AlVcR9t/z/A3WubIqkehh3iXXC2FOTPtt5bYmtTZ/Z1rUFtNtiMLcuBWI/uhCR84qh5LxSoTcwSiO6An76rg53IgkeoFS+E4Fb3eXL3E6LodNJJJLFmUNDTgKDP8AKuWct+R0yv552ePDPouWypOVM6gw81Iwf6mqTi+HAdQBgqGOTjwgwPrW0fmH7xwjW7pDvZuMFcddJA1A+RVvnE1Q8TwalwY+6B1/Cta47Ik9jpyDkovgk6Etpi5dusyqpOw38TR0H5Vpv/Blt7RfhHtX4yVAZSevhliCY6YrK6i4s2VB0AGFE+K4+slvU4UfIVP5dzVuEvgxoJOl1wIxA1AfDpInOceplNPkG9im5mQUYaRIg7bbgf7/AEFDyHhS5RQqamEsXC6VAALM0iFAEmalc2YXLvEONnZXx0LqWI+pNReDlbekEjWEUxg6cEiT56R+VVJ/QEFcjZcsHLrjdyLw7w7OLNpVLeShllvrmqrmvAtY4k2rmk4LKyhdLoVaGGNjBHvPlWM0nVgxgwRIghgRkbGtrzfmJujh2ceIW2BMESGtq301M0VjoSNbadGR4xyokeZ9OjHGCOnlVfzlIZTImOsjr03q24rhSwiDuchSfxDz9ai8x5S91gVEQIMwOp+tdWOajJWZZ4uWOkUS8Q34j8jiuouofi70n0aB8hVjb7LXT1UeUlc/nXQ9l2EeNM+v6ZzXQ8uJ9zhWLKuxX8Oc/ZiP7zEkx02xV2vaO9BlLU/ZQ0sSvc/DvM4MRPSuPB8gKsG1qYMEAFh7HHrV7Y5WCMhAcmNA6SNjk/lXPlljfazrwxnFc0XnB/tO4pUVkFkjZgUuMUCyS3huAMIzgAxUy/8AtX4knTr4XaQws39JztPfYb0rIW+HZrlq2rd3rZAWVdJ8ZAWSqsABk+vSuPF8FfRLTNca53oYqBCsqq7J4iUOSR+YqIOEVSSFPHcjTH9oN5vEb1oE5ju3WPTSSSPrTVkVtvHwf5nzn2QClUvwr4X6myc0u/6F3w5usQU4W7E7hDET5ipVvhOI68Lc/wAQA/Wqnm3ZjieHHeIBetETqCSUHTXacarR23FVHCc5vIwa2VVlIIIS3gqZG6wdq0XTxkrjRzvqcidOzr2g4jUQIA6wPoP9/rVHfXFWHEWXuHVABkltIwSfQCB7DHtQpya82y3D7IT+i13JKKo43qk7ZH5DxWm7pbKvCkHImfDv64+dXHFqFICgAaLk+0D6dKjDspxJgixe9CLVwzMRmKljshx7w3ccS28E2rp+LfcdZqXpu7Q1dVRE/eUk6lKnO09AvQ5HxedWfDkOWEJIMZmIIwT+dOnY3mOAeGuNIIAdYkwT972NTez3Lm/e2tsrK4wwwCIHw5xIINZZJRadM2wpqW4fDcEulT9kCwJUQoMDyBz0rnxnBF0dJgGASqQYIVoBAPQxv51bcxsW+GfhGuMyu6PbthV1hhcZQ2omPxASD1NWw5VqlhEHQ3xMPiS2dhXBJ6dz0YvVa7Hng7JDVHeZ/DpaY3232oh2atiR34kGCPEukyRBMgAyp+lSu3PMxYvaUJF0JpMFoVW1GQZy2T4jmIArFcXfuEs7ky5JOd5P6TP0rsh4k1dnBkljg6UTXJ2YtlNfesyY8Q1R5YlvUdK58byayllrgLGFJUyIYwYG8/dNQey3Mz3dy3cCtaCm4VOnUSseG2TkNscA/D0qBz3m/elVVdKKCFGDiSQSQASd99qemeqrE8kFG0kcLHMWtN4GMEZAO/ofY1J5bzn7T7RmIO8NEesHFU00LCtpQT5OaOWUeDctx9u5Zum2xJTSCTP33CzkAHrRcJzAFki64BhidJK9Pi36jp5VjuB5ncsk92xWSpO0HSZEjrBr0rln7SHa3ng7BbMlbV1xiNoJEAFZ339a5MmCjsh1DkR+S3mZbojV4zBgzlJgjH4djXexrZQ0L8P4W8h1n0qkt8dfS5cuKjgO7XNItMqjXqEQRBEMRXpPZXgmbhbJ7m78NxLpKquhgqMpgtOhgYn1HrEtVwVr23MJwPGFL1hmRivgYQEAJW3qwWI6n559Ku+G4bveYAi23/47jQUGgsTvpOcRgfiHtWf5hzQBbfDXgwew0gahpAlIBAkNgO0zg3Oop+R9phwrO4BMrEBtA3EEiDqE6TGNhmk4toeplxzWxq4q6BOSu3opFQ+N5PcNtFtDU2kPGTIS2xO09SKn9j7dziePuqY1KrawQ3hKwkqIPUip3brs/dspw157mkovcOLOpNZKsTpZwcHTsRU7rZlXbpcmZ5Z2T4xrjKUURbW4Zj4HMCJ67Gp964r27OkgkLaUgRu1lQfzEYqkus0lu9uCVM6gWY6RKrqDAH73QRjzrvyrhFN7hhbd9VwgoALSlW1sgWG1KCSoOcQwp3Fl6JrkurvLzbV5QeIMgJ6Fpz8JJPtHuKZezfeEQY0xcOBkB1GnbzIrY9tbluxwtu3ce296ba3ArLqLGCzFFHhGdYwIgVTcu5jwzFe9ZQUdSNQ1AAEFnBj4gJ9c1hkbjKi4pzxuSRDudlzquyxHfLG4AQBisgwIySZOKdezizYJcSmEGpfHqJB0gMNUQPhECfatMnNOHlmc6u8RJJVdROklu8OmIwg3bY+lI8+tRbGliywGMKAxKT4ZiBrM5HTaoWRf1IXhZf6WZnheQhXYKQ2pgzRnS5KgqfFgjaPSrO9yAW7qkr4sKTBgI1zqdJUZnBacVO4vg2Z3KbLDkQSBJXeN8jfG9F/aWm7bbulaHM5YSPtdIyDkOS3yHvULIm+S3jmlsYbtOjWOIVFum3oW1dCgLGqPigDSdhvO/vUFuY8Q7I4vsxCsRpS2NIZ/FhUPVR65EYrV9oyL913ucLacyygh72oWwZgi242MtPk3kKyfNuIHDBWtJ3JeVENe22J1G6TidorojOMto7snwpJaprYlJzDiI/8Aubo9P3gr/pxH0FKpdjkXGOoZOItOrZDFrhkefiE/WlWfj4Vy17/9Gngv09kXtrnps3GW6DqBKsQxmVBWCQYaJIg7z1rjf7WXQqdwIAUA6MRpZwASf4Y96gCzIvM6Eqb91wDInWlsa8b5UH/DUEcEy27ei63jQMwEiG1Ouk58RAEz/FW8unhJXHZ+xywyuL+rde5ZcJ2y45r1tQWCm4gbxDYsoJOPKqrmXaXjGKhb7D7O2HC33SHFtdWFXJkbicRUHmrXrLCLrOsAll1wDGVM5kHE7etVjsbmdUk74Inbfz2FLHgrd17lymnx/g1HKef8RqJa7MhVE3Lrme9tkyCMDSrZ9fnVDzvnTd7F1talm+FiCFMkbg+nTzqNZ5YT9xPcifnUPn3KHtqrlRp2lQQAfWqjjhr3CbkoXE33I+NRuF1d8QXRBo8C6dBc93JI1AlgCd/DPlQdm+YP/aZulVIe84IYqNSlV21YMTIzXnXIGZr62xJDmIBjMTP/ABXqHLv2acY6g+EAgOJk4IxmN/Ssp6Omk9T5/YqElmhfBr+0HILAKXOKuISlod3rg93cL2yWEaREadxPhnUJM1PE9ouF4QLYfihOm2rFCHI0oi6vDMSFGBO/WapON5Pf4BmvcWls2gukHvgXyRBC4LRnoBvmsHzvtFZZ37q2Y2RmKlpgyxMflWkWs7uPBCUcUbckTO0/CM737tziUfUUa2VZSrqdGCJlIkQP4Wx1GMDee1dL/Fsx8RJ/Qew6VHNejBOKpnmZJKTtFjy/mfc+JZ1fLbGx3BiRI6God69rYsZJO5NcqcVRFjikRRXHEiBGB1noM0kTUf6+uM0CoDVV7yji7aIQXaQVIAG8ldUe2T8qq79lFBhgxkAQGHTJz0mlwZlhBC7AzkbjJBwfOPSs5pSib428czaWeFRlOl7hVyGY6JJjXtI82P51vOB7eXF4Wzw1u0ihVW33lwQNIxLAHw+pz1qs5H2iXhOFNvv1valGlPs2RGkk7r4hBiPDHtFZvmfapn1Ad2JmO7gATOIkj6V48JZXJqK29fiPanHE1/E2+fmQON5ddvPcvG27eKGcBVUYELO2w2quu8Hg42yfEGgAjeJgbD51M/te8DKXGQnfS5X6wRUS7x94zLsdQ0mCPEN4MbiQDB8hXdBZb3o45+EltZK5N2tu8Jce5Zcq7iHadZYSDktvkA0XMO2t+/Au3HuaTqGss2fPLHzP1qoW2J8TMvyJpfuYb4bgPuXB+kVu8afJzeJJcFonae5iOm3gXyI8vImp1jtQfvE+R+AY+lZl+FI3Kj3ant8OWMKQx8kBc/lWUukxvsbQ63JHubvhOb8Pc+NmUxOdJmOgwa1XJuScv4gQyqxMSWLgzEfiI/KvJhyLiIk2rqjeXQ2x9XgUz8GyfFcRfTvrTH6WyxrjydA27hNo6fP6o1KP3R7Hz3s3atWibVxbTwdLN9rBDGGEgAY/hO5zVLyfl37zxYRblsku7qEXu9KhJNvbxJKA77+5rzVliIuBidgpc9SM4EbdffrXpv7EeHY8YzMDAtsASSRJj/aaUOjlD+adr8heb+l/S79Wz0IdmbwJGsBGGdjHgafLpjfqPKuFzsleYjQ40jOSdzrBzP8AdHpW4banFdnksZ5/m8h899ouY3eB4+8t9B4/EkMSGtNqVSVGzRqE4NZjmXO7Nwv9ioBRVQMX8DDVLrj12noDW8/a/wACLnHuxOkJwyR4NQZte0yI+Pf0rzN+FYTBWenhAp4+ji3qVnTLrZqKTon8v7Y3rFtbdpiEWdI1XMSSfxbSTSqpbgDP3PnNKtn0Se7iv0ObzcvUtbvFXTqc330kKTOpVhtsFoHSotvmswDxDjSGAALDc7AHr12+lVHM+dNckajpMTPUgnz96gXLhaCcmAB7AAD8qIwdbl5c0NX0bo1/DcyDWe7KszBhcLT4hH3JmNMmdtxXC5zJWYQAsb4gk+v/AFVZwNxh4vMQR8xSvPLExv8Ar50RxJu2U87UaRaDmzbD9eldP7fdrZtXCGUlYDHSMbSxIjEiTP51RlvlQNcg05dPCXYldVNdy25HzNLF0X1QBkJAB8UTIkCQWxPXFer2P2i2Tw5csFj1Imdog7+leItxBJJ1PJ3M5OCMtvsSKBrvh0ziuTP/AMfHO05Pc1x9ZpVOKftuaTtv2uPFMFVyUAOM7k4OZnH61jzSIpjXZixRxRUY8HFmyvLLUxGlTxS0GtTIGiinUZpiKBDNRIk0JFHbaKBiFnrIolQRMzT976U/f0bCskW77NOlR4RJiT6dTUd7xptfp+lPrqdKHqZ3PFwvhOfc/kNvr51L4Hj7UfahgRmURWJ9JZxH0qt72l3lFIam0XS8z4fSJtXGMCZuKgnrAW2TE/xUH9q2/u8Na/xG+/63QPyqp7ym10UHiMuE5+6xoW0n9yxZB/zFC351z4jtBxLiGvXSPLW4H+UGKq9VPqpaULXIkpcUjxgz+IET+dNfYEyCfmB/Oo5alqp7ega5VRLHEZGTgAAT/XWfrWn7G9sk4S9rui6VgiLTaWnpnUMfOscGpBqiUFJU0Ws0k7Pcm/bnw2khbXGbEZuWz+pNBd/bxZj/AMnif/VRfzCV4iHpa6nQhazado/2gtxF12UXFV1CaXutcOmQSJYYkqDis4/Nz0A+pP8AsKrdVLVWsHoVRJlJydsnf2m39f8AVKoE0qrXIWoi06nNKlSGXPemMTXJiaelWqRcmwCaEj1pUqZNgNa9aAAdM0qVS+aE5NDdx508Dy+tKlSn9L2Iuxp/oUNKlUW2AopaaalSAWkU0UqVMBRSApUqAFFKlSoAeKVNSoARp6alQA4pU1KgB6U0qVDAeaaaVKkA80tVNSoAfVS1UqVACpUqVMD/2Q=="/>
          <p:cNvSpPr>
            <a:spLocks noChangeAspect="1" noChangeArrowheads="1"/>
          </p:cNvSpPr>
          <p:nvPr/>
        </p:nvSpPr>
        <p:spPr bwMode="auto">
          <a:xfrm>
            <a:off x="7778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4" name="AutoShape 10" descr="data:image/jpg;base64,/9j/4AAQSkZJRgABAQAAAQABAAD/2wCEAAkGBhQSEBQUEhQVFRUWFhUUFBcVGBQVGRYVFRQVGBgVFxcYGyYeFxkjGhQXHy8gIygpLCwsFx4xNTAqNScrLCkBCQoKDgwOGg8PGiwkHyQsLC8sKSwtKSwsLC0sLCwsLCwsLC0sLCwsLCksLCwsLCwsLCwsLCwsLCwsLCwsLCwpLP/AABEIALcBEwMBIgACEQEDEQH/xAAcAAABBQEBAQAAAAAAAAAAAAACAAEEBQYDBwj/xABDEAACAQMCAwYDBQUIAAUFAAABAhEAAyESMQQFQQYTIlFhcTKBkSNCUqGxBxRi0fAVcoKSosHh8RYzk7LiJDRDY3P/xAAZAQADAQEBAAAAAAAAAAAAAAAAAQIDBAX/xAAxEQACAgEDAgUCBAYDAAAAAAAAAQIRAxIhMQRBExRRofAigWFxkbEjMlKSwfEF0eH/2gAMAwEAAhEDEQA/ANZppiK6RTRXoWclHOKYiuhFMRRYUciKYiukUJFOwo5kUxFdCKEiixUcyKEiuhoSKdhRzIoSK6EUJosKOZFCa6UJp2KgDQkUZoTRY6AIoSKM0JFFioAihNGRQkU7GARQmjNCadgARQkUZoTRYAmgNGaE0BQNCaM0NFjANMaI0xpgAaGjNCaBUAaE0ZoTSAGKVPT0DN9FMRRUxrlsugYoTRUxp2FAmhNFQmnYAmhNEaE0WIE0Jo6E07CgCKE0ZoDTsKBNCaI0JosVAmhNEaE07CgTQmiNCaLAE0JojQmnYUCaE05oTRYUCaE0RoTTsKGNCac0JosKGNCac0JosKEaE05oTRYUMaE0VCadhQJoTRGhosKFSpUqQUb+mJoZpia49RvpHJoSaYtTE09QaRzQk0JNMWosWkRpiaYmhLU7DSPQk0xNCTTsKHJoSaYtQk07FQ5NCTUbjePW0FLmAzBBvu0xsPSupNGrsNwaVhhZpXLRX4gR7gg/QgGsx2uuOVZRldNplXSp1XP3jSRtLeGDA/3rP8j424t8FFQEhA2hFMo1y1JwdoYGR0g7VOt2PRsegzQmmZqrOac8WyuoAPDhGCvbBUxPiBaQY9K01EqDbpFiTQk1Btc7ssoPeoJzDMqkehBOKl6qdhpocmhJpi1CWp2KhyaEmmLUxNFioRNCTSJoSadhQiaE0iaEtRYUOTQk0xNMTRYUImmJptVMTRYUI0xpi1MTTsKHmnoNVKiwo3WuhL1HPEidMZILT0gECI+f5UzcQAQIOZg+UCfnNebqOzQSC9CXrieIA3BM4GdjvJ88Aj50372qZZdUkACYhiw0t6gGDHXam5goHUvQl64m5Qm5V2TpO2umL1F/ehnIxg5GCOlOtyZjMbxmPfy2p2Gk7l6EvVda5zZdii3UZhMgMJEGDPzMV3W+DsQdxgzkGD+Yp2GkkF6JIiqvmXGXEQvbtlwpAczpCggHfqfEMDzqXw/EhlBGxyKdi0lH2svONK93iS6tqJGxQMY+Egk4NXVnjka2rsQuoAwWAyRMTOd6y3ad7mrXl0z3ZGwTUZgj+PVUV+aauHtd+pcK5CDbwqiEL0MadWZnO9YRnu2bzh9KXzck9qrqFoaWVwNJUoIVSRglDJ1askmJIEAmaVbttRCo+8/FbyVgjUe6kicxODHkK786uStoLBVUZRvkd4+Z22H8qgWCSpYTiTPQRAGemRFaRaasxaadHpDN+eazvMOY3FdrYuXFTUXhYUFiz5ODqMH9PIU/Ne0zrc0qiQmDOolzJOryGMfnS48M93wqCSDgRO5PnOIJyOlLI1JU0aY04yTTKjiuGV2ZmLsSJ+HOCR4iFEmAM9c1tOFdWQEEHABjzAyKwVzj8kATvBn57Tt7+9X3Z/mhKvA+8Dmeqif/AG1cHWxnNXbLviLyqPvE5ICgksFMMVH3gpwSNpE1z4XiUuibbhgMGCDB8jFZ/mvFfaWdSwpQySUAJDuYJaJ9ietF2b42HcFpGhSskE+EnaNxBx6ClDI2wljpF+2KAtUR+bIW+IDHXBrtqrZMzcaDLUxauZahLVVioN7kCT0qNa5grOVHyMiDtt57/kabjG8B9cZqi4SyyurQPCRqgqYBOnYHbIHz9azlkp0aRx2rNKWqNx3Hi0uoifTzroWqq56ZVR7n9KqcqjZOOOqSRK4bmrXLhDqoLKLi6TI0k+vv+tTNVZjl8pc1EbTIiDkR9c1YN2gXbS3+n+dZ48qrdmuTC09kWpahJqPwvGC4uoAjJGfT/uie+BuQPet9SqzDS7o7aqaq486T1+lKp8SPqV4cvQ2xvDWN5gj0iROfOYp2v+/p5bGZ+lZRO23DyCTc6iNHTGfiqIe3a+LpldIKs04cMWyPNYjzNcOl+52WvY2HFcYQrEKWYCVHSdaLk9MN9ah2eZuzEXEVQoZpRtRlBqMjyiazv/ji02oEuoKup0iZkjTO2MSR+sU/JOd27jsrXHVCrKTLt8crLAmT8QyPw/WZKSboarY15v0Jv1n7/MHuXD3NxCBsxW5pIIM4wTBxMYj68rvaKBAKO0HKHwg/xa9J+k1qpRboThJK6M92iu//AFN3/wDpM/T03G+9Ql417fhW46T8QBK7SPEAcwJ39emTZ8RaV2ZmZJY6mnzxtHTFNb4O2fiZYMg6eoPuaTTW9DSvayqvcUWEMT08JJiQfUmIEb1uuy13Twluems/S45rGNweTtv4fF65OJ/qa0nIuYA22tRBQOd8eJmwJz978qadOmJxdWiLf5h35D6SvhtJmD8CKk+x0z866fvAewFQ6St27IHhj4N9p/4NVnCMQoxtH5V15KjajPwnWYPuvTcYpRaiEo3JIt7nEW+5RWvXkGnSyKGKzqJ0wGgqZn3qNdde4MXiArv3etQS2kWwqLrnTCAMI2iK58yXVMDqMKMYEbdNp+tQrVsFtLKTIOkgwA2ZJHXwgj3I8qySS3NnFyVEK/wjsqwHbEZ0wolxEA4wsmY646ln4W85JbUWzOphOFUZJb0H0HlUbv8AfxHO4Eid/Ix/3Um3xIhm71tZD4C6jMSCcbEk+01vqfY5XD1L7j+Ca5cJUqJzkqD/AD8/+qj8bxehVWQWwCQzGQIBEgZBOfnUrieLlfs3MgiY0x1gggzM9PnUO1w73W8MFtVsSy6p1MIGT5gTWak7d8GkopJURnuqBsdWCWDuIydgRGRA+XzoW41k4clGKkvEgwYUKYke5+tXl3s4wHErdbS1owulQJaNTYJI/D/mqPzLkaWgFDG4pW48NAyot58Mev5VSfdEP0KY8VqZTcZdSoAH8LSJcwyncyT0nbpuFm4ovAiBMCVKLmd9K/Dv1GfyrtbVWDkIqlUaCurHhPmTtFZ+5zApdbTmGIkhTIB9VpqJLnRpXuQynfzzOB1IKiDP+9S+I03ybgmDgS4U+GZkavTFUtzmPeBXfSJScaVC+Nx0AHSf8VaDs/ye3esks1waWKgK5UAQhmI38Rz5U1B6bsrxIt8HLh2IKaWcDUF0m4W6ifDMRB6/9XWqoHO+GWwFFpn8WosWbURpiIMYmc+dVFm+UYsGYkgL4jqxIMZ9Zq4Sa5DJGLpxZb8bqliWi3AGIJBImYkE49Yqs1ICNLyekoo9DiTt71V8d2sZlhOpltSjygRBqCvP7j+G5cuaMYUn7ilUAk7AEgeUmk02ydcUqNut02ywuPOAwMAdCThfaox4tLxEEwMmRg5GPiHT+hWfVhcXXquMMwHaYgnp8vzrQcv5TBlSqZMjwvtGI1ZA2xj61jny6IVJnR0+LXkTig34UKCV7s5xp1/InUTiRtVdfAlZtnwgEy06g0EEY8IM7ZjberXmHBsinxFycaQgXefI/KKqbXCs07jOJnoR5e9c+GacbOnPBxnSXz7Fhy0+E40+IwPLbHy2+VDx5kN7Vzsoyowk6pwd/LJnb6da5OWCkPJaN8evlFdLyRcdKOVYpRlrfBDilRlP6kU1c507HLmXPUu2bVshB3erxJZRGcuZJdg2Y6dBVdf40NMYB0kgKAJWegPr/U1DGd/fr/OpNsKkMwMqRKyJnfaQR7xW+iKRya5v0QuL5ncuIiM0rbkINKjSCAIkCT8I3n9aHhuYukwxEgqcAwDEwDscDO4pIhuPOAesAAfIDAq25j2cay2i4QLjBXUFbhOkrqxpBGQRv5H5vxI3pfIvCnWpcEW3zdgB9ozabbW1DKIAJlYkmIJ6VCHFN+Lr5flXccv0ki4YMSvSTMTkbYb5xUrheQtcVSFwDDNqGST5GIgR59c5ACco492NQyZXSVkbhOYlGBJB+Ly67fEpAPyrrd5iWcsSADpONJ6QwgevpU/i+zxUr4LgIALmFI8RMFRAGkjTGd58xXLhuzl25qIR8DonTzjoBRHLGW6ZUsUobNEfi+MZVkBl8UBsQfi+mINbi/zopyezpa2L1wFpYQ7JrOoLHhJAIEdBMAYjA3eWQjs6sullXMCNQY5B9h5VxVwIE7Y2BxJO85rPJj8St+H8RccmjlfPUk8fx1wBWF1TqBJCKVgyTBBWB0wuIirDlXPnVNTIGOqJJjGkSukYEnSZ9PWqoczm2ECqNJLatPiaYkFtWR4RAwN/M104dwwzAz/LO9aqKapmEpu7iyxv80LRrCjUZnaMe9ankLcOLRY3bZusGVVDiYIIMrmZE4PmPSclw9okEhAwUSdQVh1zBBz1rpdvGdVsxPxbSWkySd8/rWeTB4iqOxvj6rR/PuDwvKGLsHtkmREyN9XqPIVbcPyW7aEwFAl48DA4mCZJiBtXTlvadLdqLqNccMdJnwqNKhfDMEzqPr1nFRbvakKxLF7gJOCttJGQAVUEbHMeZ86wcOocq7fudKz9Ko3/ALOVznNxl0uQVld1A+8CJIjy+lTrPGtbabY4QbHDxtkfzqj43nlt9Wm0VBaVUsCoWIAhVWSCPQelR7XOmG9qww9bQB/91dahJ9jz5ziuGafi+b37jOzHhyXy32u8+Yql43jL54gBijDTp0q5ZYZcx9JPtUdedId7Fgf4CP0ais8YBc1oqqNiEkCCNLDfAIJB96tQkuxi5p9yOOObum8AXUQpjUcMHJ3/ALsfOq+1cCtLCR1AgSOonSYrR3ebEqqjw6SCCAPuiAMzgQv0qHxHF3GBBfdSvwW9mDSNv42zvnHShRn6e49UfX2IFu9dYs4yo8TSBEA7GRk/abb+KfWu/MuY6Z7piDrHwysL3amMNE6iZ8tIg5ioasy+FiSIIgEid4+Uma4usiD5ycekYq1B2S5qia/F3bkeJ2yYycathkmNvOorcQ2xLY3kiulwgkafAIAx6H9dvpQXFIHn5/1/W1PTIWqLIzJ6COn16VytjxCAD74mpigEGR1JG/zO8ZjeolyzDgFfkcVF7gyelxwICADy1edS7fOeJVdIJC4x3mMTGPmar0sf/p/1VKt8vUqW0oI+6S2pp/DAK/Uis5U+TaLa3Xz2LrkvPHLHv1Z1gfDcZSsH4pVT0r0zsT2a4LirdzXqYjQQQ9xGUsXwpgahAXcHINeXdnOAuMbi2ZtYGo6rYJGfMkjP4fP5UHEW+I4Zj3dy4C+q2YYDUriPoZNc68NTpOn6HY/Flivn8e5t/wBofZZeX20uWb11+8dlCEg6QsNkiCTt06Vh+Zc0ZbhVmDkQNSlSNtgVGYmJ9Kb99v3LKC4+q2CxUHR4W8IIwAwERvjPrVXfWOoyTicjr9K1Uk32MlF6LbZIPMvelUPinAbB0iFx/hEnxGcnPzpqrb0J+534RyBIXVBMgnwkEDBE+g+UV17oue80wdXxSTLEzJkEGP6mojFysFmgdJNXvZrtBasW3S9w68QHZcPEoOrIxBhpC+hqJOlqW7NI7tRfBW27ToSZAbByROcyAc9K7cXxD3I1sJG+WznyVYxk+1ajhxwGHvWL0s2om2belRvbAVmEHTpG2SOs1U9sOM4Z76NwXeKujxhgqw+pgQAuI0kDr61jDLqlx9zonDStNv8ALsV1q0bgRFALF8EFicgKFkrAWZIz96rTiec6OHt2goV0d9RJLgzGdJlJlYBX61Q8NfZDKmDEdNsefsKa4moy0k0SSk/q4Kg3GP08l8nbHi9JTvRDIqEFQZRZKqZXIEkU/L+0/E2SQrxri20CJVoBBx61ntHvt51b8By3iLiJpLhJ/DcZZ7xsmAygiB5dPWhyhBWqX2QowlPZ279GTu1XBaeHDECQ6CRI1f8AmeIiYzjp1NY9Dt7f11rcdoOU3CBZGtlCC5cCgEak73U5IU6fCCfKM1nr3J4UMoZpkNkLpIJwZWNlBxPxAb1XSP8Ah7vkx67fLt2Ka2cH2/rrV1yNAwYnIBEgzBx1zEDfP5VX/ukTIMDfyHz+daHs+ge2ylRAI6RPvG+1drVKzzk7dElLZgFfCoPhjGo5z7VVc14Z7Z1KfAdwPu/8f15Vob1saYM4I6/zrje4fMTKnBBAODWalpZs460VHK7IdSXnSOoIz6Vzu8CCIz+X86mPyNravofBO0fCCQQdWrO4rna5ex+/nrj/AOVKWdXyVHp3W8b+5RPYYGCKbuz5Gr27ybVu+R6f81D/ALJjGs/Sq8yvlk+Vfo/1RXm0T0zQiyfb5irL+yx+M/T/AIoW4AD7x+g/lS8wvlh5V/GiLauuPUev86nJkVzHLl/E3+n+VTuE4BNO7bnqPSjzHyheWfxlbxnDmAceVRDaPp9avOM4NQh+Lp5efvUO3wSHcN9T/Oh5/lDXT/LIIsnzH1ogpHUfWrW3wFuMgn5tv9aTcvt76T/map818orynyyra2sDb9Ki3zocEANImIB/WfOaum4FDnTj0LVC5g/dwqoPFv1bG0T7/nUrJqZUsOmN7bA2XnHdMPCcwP70DG5IifXyp+Mutdcu9ltWBIKp8IAGEAGwHvvvXXhr0hV7ts+ElhG5+Jj5DVg+npU3h+FDllYooC6wzTBJKjQNKmD1ggDHtUOSi7oFHUuSFwZCJcUo9vWFAIcEEq0+JTvifKJqO3Bqd3MwPujeNvjqTbsBidSMmDGRkiSNvX9ak8NyINcVTqgkdQd48oPWq1xXLKWObjsrQHJ+Ztw9wumlpVk8WMNEnBwcevtVnY7ScPqW4/DWxcVpkFsjRphgfC0nxbDy9a1XKv2N27gBuXrqScBbauCIGS2vHtWgH7K7XChnsX7jPBEOlh1bbHjnTnqM1Eowl9S/doqGeUfpf7Wedv2g4UmVtlRjGm2cxnOOs09ay5yG/JlE+qj9BH0pVhpj6P8AuO7xPxX9v/pked9lWs2dZAymoQQcQd42ONjWURcjBzJwSMCeg9vyra8RzLiL16SGuIVNsIwIUgqQCyK0as79YE1C4PlLyQU0ak0sAHEEziIgDPluaSyqEd2C6eU51X3M4OLf8TZIB+0boIGfQYqdwPITeTWDnvNDSSYkLpYxmJaD5SvnVne7P27Vsm/dKPDMulQytC+FI3Uk9aXJe1S8KsKEcaixkODkAHrBwPKunE5TjrhwcmdRhLRN7lVe7P3UCzbPjLIozOpPiX3/AF6VXm3/AA77YOdtvPBH1r0Y9sbXFlWLKh1q2g+FUuDZlxA6Z6jBqk5/wmlrkBGUguNOMkSxE9Jk4MTMVrjzXLTKO5hkw1FSjIypfS2qFB8owMRtJruvM3G2kx0AH6f1vUEWSc6d+sbmrJ+UqqhtQO0g7T7it5KD3kjCE8q2hJki92iLtL2xMRgkQIOM+9dR2gQW9KoFJaSAIB39SZg6fYCqh+HJ3dPkCKG9YhZBBPpqz671EVi4RUnmdyl/gt25ohJkCAMZGfT3zVvyi6pQkYz16Vjluj8H+tqs+X8ZpXCgZ/E/860a9EY36s1tp1nxjUoMkA6ZgDYxg/WufFcfYuaGsJdQFSWW4yPmRGkqBiCZmqC/zx1XCrvBnWf1b0qFw/NSoUQuBA3HzNYaJar7G6nFR/E1V2DafbYdTVMvEw0DfHXzBO25+E7D/apvAccLlq50MLgmPP8AlVcR9t/z/A3WubIqkehh3iXXC2FOTPtt5bYmtTZ/Z1rUFtNtiMLcuBWI/uhCR84qh5LxSoTcwSiO6An76rg53IgkeoFS+E4Fb3eXL3E6LodNJJJLFmUNDTgKDP8AKuWct+R0yv552ePDPouWypOVM6gw81Iwf6mqTi+HAdQBgqGOTjwgwPrW0fmH7xwjW7pDvZuMFcddJA1A+RVvnE1Q8TwalwY+6B1/Cta47Ik9jpyDkovgk6Etpi5dusyqpOw38TR0H5Vpv/Blt7RfhHtX4yVAZSevhliCY6YrK6i4s2VB0AGFE+K4+slvU4UfIVP5dzVuEvgxoJOl1wIxA1AfDpInOceplNPkG9im5mQUYaRIg7bbgf7/AEFDyHhS5RQqamEsXC6VAALM0iFAEmalc2YXLvEONnZXx0LqWI+pNReDlbekEjWEUxg6cEiT56R+VVJ/QEFcjZcsHLrjdyLw7w7OLNpVLeShllvrmqrmvAtY4k2rmk4LKyhdLoVaGGNjBHvPlWM0nVgxgwRIghgRkbGtrzfmJujh2ceIW2BMESGtq301M0VjoSNbadGR4xyokeZ9OjHGCOnlVfzlIZTImOsjr03q24rhSwiDuchSfxDz9ai8x5S91gVEQIMwOp+tdWOajJWZZ4uWOkUS8Q34j8jiuouofi70n0aB8hVjb7LXT1UeUlc/nXQ9l2EeNM+v6ZzXQ8uJ9zhWLKuxX8Oc/ZiP7zEkx02xV2vaO9BlLU/ZQ0sSvc/DvM4MRPSuPB8gKsG1qYMEAFh7HHrV7Y5WCMhAcmNA6SNjk/lXPlljfazrwxnFc0XnB/tO4pUVkFkjZgUuMUCyS3huAMIzgAxUy/8AtX4knTr4XaQws39JztPfYb0rIW+HZrlq2rd3rZAWVdJ8ZAWSqsABk+vSuPF8FfRLTNca53oYqBCsqq7J4iUOSR+YqIOEVSSFPHcjTH9oN5vEb1oE5ju3WPTSSSPrTVkVtvHwf5nzn2QClUvwr4X6myc0u/6F3w5usQU4W7E7hDET5ipVvhOI68Lc/wAQA/Wqnm3ZjieHHeIBetETqCSUHTXacarR23FVHCc5vIwa2VVlIIIS3gqZG6wdq0XTxkrjRzvqcidOzr2g4jUQIA6wPoP9/rVHfXFWHEWXuHVABkltIwSfQCB7DHtQpya82y3D7IT+i13JKKo43qk7ZH5DxWm7pbKvCkHImfDv64+dXHFqFICgAaLk+0D6dKjDspxJgixe9CLVwzMRmKljshx7w3ccS28E2rp+LfcdZqXpu7Q1dVRE/eUk6lKnO09AvQ5HxedWfDkOWEJIMZmIIwT+dOnY3mOAeGuNIIAdYkwT972NTez3Lm/e2tsrK4wwwCIHw5xIINZZJRadM2wpqW4fDcEulT9kCwJUQoMDyBz0rnxnBF0dJgGASqQYIVoBAPQxv51bcxsW+GfhGuMyu6PbthV1hhcZQ2omPxASD1NWw5VqlhEHQ3xMPiS2dhXBJ6dz0YvVa7Hng7JDVHeZ/DpaY3232oh2atiR34kGCPEukyRBMgAyp+lSu3PMxYvaUJF0JpMFoVW1GQZy2T4jmIArFcXfuEs7ky5JOd5P6TP0rsh4k1dnBkljg6UTXJ2YtlNfesyY8Q1R5YlvUdK58byayllrgLGFJUyIYwYG8/dNQey3Mz3dy3cCtaCm4VOnUSseG2TkNscA/D0qBz3m/elVVdKKCFGDiSQSQASd99qemeqrE8kFG0kcLHMWtN4GMEZAO/ofY1J5bzn7T7RmIO8NEesHFU00LCtpQT5OaOWUeDctx9u5Zum2xJTSCTP33CzkAHrRcJzAFki64BhidJK9Pi36jp5VjuB5ncsk92xWSpO0HSZEjrBr0rln7SHa3ng7BbMlbV1xiNoJEAFZ339a5MmCjsh1DkR+S3mZbojV4zBgzlJgjH4djXexrZQ0L8P4W8h1n0qkt8dfS5cuKjgO7XNItMqjXqEQRBEMRXpPZXgmbhbJ7m78NxLpKquhgqMpgtOhgYn1HrEtVwVr23MJwPGFL1hmRivgYQEAJW3qwWI6n559Ku+G4bveYAi23/47jQUGgsTvpOcRgfiHtWf5hzQBbfDXgwew0gahpAlIBAkNgO0zg3Oop+R9phwrO4BMrEBtA3EEiDqE6TGNhmk4toeplxzWxq4q6BOSu3opFQ+N5PcNtFtDU2kPGTIS2xO09SKn9j7dziePuqY1KrawQ3hKwkqIPUip3brs/dspw157mkovcOLOpNZKsTpZwcHTsRU7rZlXbpcmZ5Z2T4xrjKUURbW4Zj4HMCJ67Gp964r27OkgkLaUgRu1lQfzEYqkus0lu9uCVM6gWY6RKrqDAH73QRjzrvyrhFN7hhbd9VwgoALSlW1sgWG1KCSoOcQwp3Fl6JrkurvLzbV5QeIMgJ6Fpz8JJPtHuKZezfeEQY0xcOBkB1GnbzIrY9tbluxwtu3ce296ba3ArLqLGCzFFHhGdYwIgVTcu5jwzFe9ZQUdSNQ1AAEFnBj4gJ9c1hkbjKi4pzxuSRDudlzquyxHfLG4AQBisgwIySZOKdezizYJcSmEGpfHqJB0gMNUQPhECfatMnNOHlmc6u8RJJVdROklu8OmIwg3bY+lI8+tRbGliywGMKAxKT4ZiBrM5HTaoWRf1IXhZf6WZnheQhXYKQ2pgzRnS5KgqfFgjaPSrO9yAW7qkr4sKTBgI1zqdJUZnBacVO4vg2Z3KbLDkQSBJXeN8jfG9F/aWm7bbulaHM5YSPtdIyDkOS3yHvULIm+S3jmlsYbtOjWOIVFum3oW1dCgLGqPigDSdhvO/vUFuY8Q7I4vsxCsRpS2NIZ/FhUPVR65EYrV9oyL913ucLacyygh72oWwZgi242MtPk3kKyfNuIHDBWtJ3JeVENe22J1G6TidorojOMto7snwpJaprYlJzDiI/8Aubo9P3gr/pxH0FKpdjkXGOoZOItOrZDFrhkefiE/WlWfj4Vy17/9Gngv09kXtrnps3GW6DqBKsQxmVBWCQYaJIg7z1rjf7WXQqdwIAUA6MRpZwASf4Y96gCzIvM6Eqb91wDInWlsa8b5UH/DUEcEy27ei63jQMwEiG1Ouk58RAEz/FW8unhJXHZ+xywyuL+rde5ZcJ2y45r1tQWCm4gbxDYsoJOPKqrmXaXjGKhb7D7O2HC33SHFtdWFXJkbicRUHmrXrLCLrOsAll1wDGVM5kHE7etVjsbmdUk74Inbfz2FLHgrd17lymnx/g1HKef8RqJa7MhVE3Lrme9tkyCMDSrZ9fnVDzvnTd7F1talm+FiCFMkbg+nTzqNZ5YT9xPcifnUPn3KHtqrlRp2lQQAfWqjjhr3CbkoXE33I+NRuF1d8QXRBo8C6dBc93JI1AlgCd/DPlQdm+YP/aZulVIe84IYqNSlV21YMTIzXnXIGZr62xJDmIBjMTP/ABXqHLv2acY6g+EAgOJk4IxmN/Ssp6Omk9T5/YqElmhfBr+0HILAKXOKuISlod3rg93cL2yWEaREadxPhnUJM1PE9ouF4QLYfihOm2rFCHI0oi6vDMSFGBO/WapON5Pf4BmvcWls2gukHvgXyRBC4LRnoBvmsHzvtFZZ37q2Y2RmKlpgyxMflWkWs7uPBCUcUbckTO0/CM737tziUfUUa2VZSrqdGCJlIkQP4Wx1GMDee1dL/Fsx8RJ/Qew6VHNejBOKpnmZJKTtFjy/mfc+JZ1fLbGx3BiRI6God69rYsZJO5NcqcVRFjikRRXHEiBGB1noM0kTUf6+uM0CoDVV7yji7aIQXaQVIAG8ldUe2T8qq79lFBhgxkAQGHTJz0mlwZlhBC7AzkbjJBwfOPSs5pSib428czaWeFRlOl7hVyGY6JJjXtI82P51vOB7eXF4Wzw1u0ihVW33lwQNIxLAHw+pz1qs5H2iXhOFNvv1valGlPs2RGkk7r4hBiPDHtFZvmfapn1Ad2JmO7gATOIkj6V48JZXJqK29fiPanHE1/E2+fmQON5ddvPcvG27eKGcBVUYELO2w2quu8Hg42yfEGgAjeJgbD51M/te8DKXGQnfS5X6wRUS7x94zLsdQ0mCPEN4MbiQDB8hXdBZb3o45+EltZK5N2tu8Jce5Zcq7iHadZYSDktvkA0XMO2t+/Au3HuaTqGss2fPLHzP1qoW2J8TMvyJpfuYb4bgPuXB+kVu8afJzeJJcFonae5iOm3gXyI8vImp1jtQfvE+R+AY+lZl+FI3Kj3ant8OWMKQx8kBc/lWUukxvsbQ63JHubvhOb8Pc+NmUxOdJmOgwa1XJuScv4gQyqxMSWLgzEfiI/KvJhyLiIk2rqjeXQ2x9XgUz8GyfFcRfTvrTH6WyxrjydA27hNo6fP6o1KP3R7Hz3s3atWibVxbTwdLN9rBDGGEgAY/hO5zVLyfl37zxYRblsku7qEXu9KhJNvbxJKA77+5rzVliIuBidgpc9SM4EbdffrXpv7EeHY8YzMDAtsASSRJj/aaUOjlD+adr8heb+l/S79Wz0IdmbwJGsBGGdjHgafLpjfqPKuFzsleYjQ40jOSdzrBzP8AdHpW4banFdnksZ5/m8h899ouY3eB4+8t9B4/EkMSGtNqVSVGzRqE4NZjmXO7Nwv9ioBRVQMX8DDVLrj12noDW8/a/wACLnHuxOkJwyR4NQZte0yI+Pf0rzN+FYTBWenhAp4+ji3qVnTLrZqKTon8v7Y3rFtbdpiEWdI1XMSSfxbSTSqpbgDP3PnNKtn0Se7iv0ObzcvUtbvFXTqc330kKTOpVhtsFoHSotvmswDxDjSGAALDc7AHr12+lVHM+dNckajpMTPUgnz96gXLhaCcmAB7AAD8qIwdbl5c0NX0bo1/DcyDWe7KszBhcLT4hH3JmNMmdtxXC5zJWYQAsb4gk+v/AFVZwNxh4vMQR8xSvPLExv8Ar50RxJu2U87UaRaDmzbD9eldP7fdrZtXCGUlYDHSMbSxIjEiTP51RlvlQNcg05dPCXYldVNdy25HzNLF0X1QBkJAB8UTIkCQWxPXFer2P2i2Tw5csFj1Imdog7+leItxBJJ1PJ3M5OCMtvsSKBrvh0ziuTP/AMfHO05Pc1x9ZpVOKftuaTtv2uPFMFVyUAOM7k4OZnH61jzSIpjXZixRxRUY8HFmyvLLUxGlTxS0GtTIGiinUZpiKBDNRIk0JFHbaKBiFnrIolQRMzT976U/f0bCskW77NOlR4RJiT6dTUd7xptfp+lPrqdKHqZ3PFwvhOfc/kNvr51L4Hj7UfahgRmURWJ9JZxH0qt72l3lFIam0XS8z4fSJtXGMCZuKgnrAW2TE/xUH9q2/u8Na/xG+/63QPyqp7ym10UHiMuE5+6xoW0n9yxZB/zFC351z4jtBxLiGvXSPLW4H+UGKq9VPqpaULXIkpcUjxgz+IET+dNfYEyCfmB/Oo5alqp7ega5VRLHEZGTgAAT/XWfrWn7G9sk4S9rui6VgiLTaWnpnUMfOscGpBqiUFJU0Ws0k7Pcm/bnw2khbXGbEZuWz+pNBd/bxZj/AMnif/VRfzCV4iHpa6nQhazado/2gtxF12UXFV1CaXutcOmQSJYYkqDis4/Nz0A+pP8AsKrdVLVWsHoVRJlJydsnf2m39f8AVKoE0qrXIWoi06nNKlSGXPemMTXJiaelWqRcmwCaEj1pUqZNgNa9aAAdM0qVS+aE5NDdx508Dy+tKlSn9L2Iuxp/oUNKlUW2AopaaalSAWkU0UqVMBRSApUqAFFKlSoAeKVNSoARp6alQA4pU1KgB6U0qVDAeaaaVKkA80tVNSoAfVS1UqVACpUqVMD/2Q=="/>
          <p:cNvSpPr>
            <a:spLocks noChangeAspect="1" noChangeArrowheads="1"/>
          </p:cNvSpPr>
          <p:nvPr/>
        </p:nvSpPr>
        <p:spPr bwMode="auto">
          <a:xfrm>
            <a:off x="77788" y="-669925"/>
            <a:ext cx="2105025"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6" name="AutoShape 12" descr="data:image/jpg;base64,/9j/4AAQSkZJRgABAQAAAQABAAD/2wCEAAkGBhQSEBQUEhQVFRUWFhUUFBcVGBQVGRYVFRQVGBgVFxcYGyYeFxkjGhQXHy8gIygpLCwsFx4xNTAqNScrLCkBCQoKDgwOGg8PGiwkHyQsLC8sKSwtKSwsLC0sLCwsLCwsLC0sLCwsLCksLCwsLCwsLCwsLCwsLCwsLCwsLCwpLP/AABEIALcBEwMBIgACEQEDEQH/xAAcAAABBQEBAQAAAAAAAAAAAAACAAEEBQYDBwj/xABDEAACAQMCAwYDBQUIAAUFAAABAhEAAyESMQQFQQYTIlFhcTKBkSNCUqGxBxRi0fAVcoKSosHh8RYzk7LiJDRDY3P/xAAZAQADAQEBAAAAAAAAAAAAAAAAAQIDBAX/xAAxEQACAgEDAgUCBAYDAAAAAAAAAQIRAxIhMQRBExRRofAigWFxkbEjMlKSwfEF0eH/2gAMAwEAAhEDEQA/ANZppiK6RTRXoWclHOKYiuhFMRRYUciKYiukUJFOwo5kUxFdCKEiixUcyKEiuhoSKdhRzIoSK6EUJosKOZFCa6UJp2KgDQkUZoTRY6AIoSKM0JFFioAihNGRQkU7GARQmjNCadgARQkUZoTRYAmgNGaE0BQNCaM0NFjANMaI0xpgAaGjNCaBUAaE0ZoTSAGKVPT0DN9FMRRUxrlsugYoTRUxp2FAmhNFQmnYAmhNEaE0WIE0Jo6E07CgCKE0ZoDTsKBNCaI0JosVAmhNEaE07CgTQmiNCaLAE0JojQmnYUCaE05oTRYUCaE0RoTTsKGNCac0JosKGNCac0JosKEaE05oTRYUMaE0VCadhQJoTRGhosKFSpUqQUb+mJoZpia49RvpHJoSaYtTE09QaRzQk0JNMWosWkRpiaYmhLU7DSPQk0xNCTTsKHJoSaYtQk07FQ5NCTUbjePW0FLmAzBBvu0xsPSupNGrsNwaVhhZpXLRX4gR7gg/QgGsx2uuOVZRldNplXSp1XP3jSRtLeGDA/3rP8j424t8FFQEhA2hFMo1y1JwdoYGR0g7VOt2PRsegzQmmZqrOac8WyuoAPDhGCvbBUxPiBaQY9K01EqDbpFiTQk1Btc7ssoPeoJzDMqkehBOKl6qdhpocmhJpi1CWp2KhyaEmmLUxNFioRNCTSJoSadhQiaE0iaEtRYUOTQk0xNMTRYUImmJptVMTRYUI0xpi1MTTsKHmnoNVKiwo3WuhL1HPEidMZILT0gECI+f5UzcQAQIOZg+UCfnNebqOzQSC9CXrieIA3BM4GdjvJ88Aj50372qZZdUkACYhiw0t6gGDHXam5goHUvQl64m5Qm5V2TpO2umL1F/ehnIxg5GCOlOtyZjMbxmPfy2p2Gk7l6EvVda5zZdii3UZhMgMJEGDPzMV3W+DsQdxgzkGD+Yp2GkkF6JIiqvmXGXEQvbtlwpAczpCggHfqfEMDzqXw/EhlBGxyKdi0lH2svONK93iS6tqJGxQMY+Egk4NXVnjka2rsQuoAwWAyRMTOd6y3ad7mrXl0z3ZGwTUZgj+PVUV+aauHtd+pcK5CDbwqiEL0MadWZnO9YRnu2bzh9KXzck9qrqFoaWVwNJUoIVSRglDJ1askmJIEAmaVbttRCo+8/FbyVgjUe6kicxODHkK786uStoLBVUZRvkd4+Z22H8qgWCSpYTiTPQRAGemRFaRaasxaadHpDN+eazvMOY3FdrYuXFTUXhYUFiz5ODqMH9PIU/Ne0zrc0qiQmDOolzJOryGMfnS48M93wqCSDgRO5PnOIJyOlLI1JU0aY04yTTKjiuGV2ZmLsSJ+HOCR4iFEmAM9c1tOFdWQEEHABjzAyKwVzj8kATvBn57Tt7+9X3Z/mhKvA+8Dmeqif/AG1cHWxnNXbLviLyqPvE5ICgksFMMVH3gpwSNpE1z4XiUuibbhgMGCDB8jFZ/mvFfaWdSwpQySUAJDuYJaJ9ietF2b42HcFpGhSskE+EnaNxBx6ClDI2wljpF+2KAtUR+bIW+IDHXBrtqrZMzcaDLUxauZahLVVioN7kCT0qNa5grOVHyMiDtt57/kabjG8B9cZqi4SyyurQPCRqgqYBOnYHbIHz9azlkp0aRx2rNKWqNx3Hi0uoifTzroWqq56ZVR7n9KqcqjZOOOqSRK4bmrXLhDqoLKLi6TI0k+vv+tTNVZjl8pc1EbTIiDkR9c1YN2gXbS3+n+dZ48qrdmuTC09kWpahJqPwvGC4uoAjJGfT/uie+BuQPet9SqzDS7o7aqaq486T1+lKp8SPqV4cvQ2xvDWN5gj0iROfOYp2v+/p5bGZ+lZRO23DyCTc6iNHTGfiqIe3a+LpldIKs04cMWyPNYjzNcOl+52WvY2HFcYQrEKWYCVHSdaLk9MN9ah2eZuzEXEVQoZpRtRlBqMjyiazv/ji02oEuoKup0iZkjTO2MSR+sU/JOd27jsrXHVCrKTLt8crLAmT8QyPw/WZKSboarY15v0Jv1n7/MHuXD3NxCBsxW5pIIM4wTBxMYj68rvaKBAKO0HKHwg/xa9J+k1qpRboThJK6M92iu//AFN3/wDpM/T03G+9Ql417fhW46T8QBK7SPEAcwJ39emTZ8RaV2ZmZJY6mnzxtHTFNb4O2fiZYMg6eoPuaTTW9DSvayqvcUWEMT08JJiQfUmIEb1uuy13Twluems/S45rGNweTtv4fF65OJ/qa0nIuYA22tRBQOd8eJmwJz978qadOmJxdWiLf5h35D6SvhtJmD8CKk+x0z866fvAewFQ6St27IHhj4N9p/4NVnCMQoxtH5V15KjajPwnWYPuvTcYpRaiEo3JIt7nEW+5RWvXkGnSyKGKzqJ0wGgqZn3qNdde4MXiArv3etQS2kWwqLrnTCAMI2iK58yXVMDqMKMYEbdNp+tQrVsFtLKTIOkgwA2ZJHXwgj3I8qySS3NnFyVEK/wjsqwHbEZ0wolxEA4wsmY646ln4W85JbUWzOphOFUZJb0H0HlUbv8AfxHO4Eid/Ix/3Um3xIhm71tZD4C6jMSCcbEk+01vqfY5XD1L7j+Ca5cJUqJzkqD/AD8/+qj8bxehVWQWwCQzGQIBEgZBOfnUrieLlfs3MgiY0x1gggzM9PnUO1w73W8MFtVsSy6p1MIGT5gTWak7d8GkopJURnuqBsdWCWDuIydgRGRA+XzoW41k4clGKkvEgwYUKYke5+tXl3s4wHErdbS1owulQJaNTYJI/D/mqPzLkaWgFDG4pW48NAyot58Mev5VSfdEP0KY8VqZTcZdSoAH8LSJcwyncyT0nbpuFm4ovAiBMCVKLmd9K/Dv1GfyrtbVWDkIqlUaCurHhPmTtFZ+5zApdbTmGIkhTIB9VpqJLnRpXuQynfzzOB1IKiDP+9S+I03ybgmDgS4U+GZkavTFUtzmPeBXfSJScaVC+Nx0AHSf8VaDs/ye3esks1waWKgK5UAQhmI38Rz5U1B6bsrxIt8HLh2IKaWcDUF0m4W6ifDMRB6/9XWqoHO+GWwFFpn8WosWbURpiIMYmc+dVFm+UYsGYkgL4jqxIMZ9Zq4Sa5DJGLpxZb8bqliWi3AGIJBImYkE49Yqs1ICNLyekoo9DiTt71V8d2sZlhOpltSjygRBqCvP7j+G5cuaMYUn7ilUAk7AEgeUmk02ydcUqNut02ywuPOAwMAdCThfaox4tLxEEwMmRg5GPiHT+hWfVhcXXquMMwHaYgnp8vzrQcv5TBlSqZMjwvtGI1ZA2xj61jny6IVJnR0+LXkTig34UKCV7s5xp1/InUTiRtVdfAlZtnwgEy06g0EEY8IM7ZjberXmHBsinxFycaQgXefI/KKqbXCs07jOJnoR5e9c+GacbOnPBxnSXz7Fhy0+E40+IwPLbHy2+VDx5kN7Vzsoyowk6pwd/LJnb6da5OWCkPJaN8evlFdLyRcdKOVYpRlrfBDilRlP6kU1c507HLmXPUu2bVshB3erxJZRGcuZJdg2Y6dBVdf40NMYB0kgKAJWegPr/U1DGd/fr/OpNsKkMwMqRKyJnfaQR7xW+iKRya5v0QuL5ncuIiM0rbkINKjSCAIkCT8I3n9aHhuYukwxEgqcAwDEwDscDO4pIhuPOAesAAfIDAq25j2cay2i4QLjBXUFbhOkrqxpBGQRv5H5vxI3pfIvCnWpcEW3zdgB9ozabbW1DKIAJlYkmIJ6VCHFN+Lr5flXccv0ki4YMSvSTMTkbYb5xUrheQtcVSFwDDNqGST5GIgR59c5ACco492NQyZXSVkbhOYlGBJB+Ly67fEpAPyrrd5iWcsSADpONJ6QwgevpU/i+zxUr4LgIALmFI8RMFRAGkjTGd58xXLhuzl25qIR8DonTzjoBRHLGW6ZUsUobNEfi+MZVkBl8UBsQfi+mINbi/zopyezpa2L1wFpYQ7JrOoLHhJAIEdBMAYjA3eWQjs6sullXMCNQY5B9h5VxVwIE7Y2BxJO85rPJj8St+H8RccmjlfPUk8fx1wBWF1TqBJCKVgyTBBWB0wuIirDlXPnVNTIGOqJJjGkSukYEnSZ9PWqoczm2ECqNJLatPiaYkFtWR4RAwN/M104dwwzAz/LO9aqKapmEpu7iyxv80LRrCjUZnaMe9ankLcOLRY3bZusGVVDiYIIMrmZE4PmPSclw9okEhAwUSdQVh1zBBz1rpdvGdVsxPxbSWkySd8/rWeTB4iqOxvj6rR/PuDwvKGLsHtkmREyN9XqPIVbcPyW7aEwFAl48DA4mCZJiBtXTlvadLdqLqNccMdJnwqNKhfDMEzqPr1nFRbvakKxLF7gJOCttJGQAVUEbHMeZ86wcOocq7fudKz9Ko3/ALOVznNxl0uQVld1A+8CJIjy+lTrPGtbabY4QbHDxtkfzqj43nlt9Wm0VBaVUsCoWIAhVWSCPQelR7XOmG9qww9bQB/91dahJ9jz5ziuGafi+b37jOzHhyXy32u8+Yql43jL54gBijDTp0q5ZYZcx9JPtUdedId7Fgf4CP0ais8YBc1oqqNiEkCCNLDfAIJB96tQkuxi5p9yOOObum8AXUQpjUcMHJ3/ALsfOq+1cCtLCR1AgSOonSYrR3ebEqqjw6SCCAPuiAMzgQv0qHxHF3GBBfdSvwW9mDSNv42zvnHShRn6e49UfX2IFu9dYs4yo8TSBEA7GRk/abb+KfWu/MuY6Z7piDrHwysL3amMNE6iZ8tIg5ioasy+FiSIIgEid4+Uma4usiD5ycekYq1B2S5qia/F3bkeJ2yYycathkmNvOorcQ2xLY3kiulwgkafAIAx6H9dvpQXFIHn5/1/W1PTIWqLIzJ6COn16VytjxCAD74mpigEGR1JG/zO8ZjeolyzDgFfkcVF7gyelxwICADy1edS7fOeJVdIJC4x3mMTGPmar0sf/p/1VKt8vUqW0oI+6S2pp/DAK/Uis5U+TaLa3Xz2LrkvPHLHv1Z1gfDcZSsH4pVT0r0zsT2a4LirdzXqYjQQQ9xGUsXwpgahAXcHINeXdnOAuMbi2ZtYGo6rYJGfMkjP4fP5UHEW+I4Zj3dy4C+q2YYDUriPoZNc68NTpOn6HY/Flivn8e5t/wBofZZeX20uWb11+8dlCEg6QsNkiCTt06Vh+Zc0ZbhVmDkQNSlSNtgVGYmJ9Kb99v3LKC4+q2CxUHR4W8IIwAwERvjPrVXfWOoyTicjr9K1Uk32MlF6LbZIPMvelUPinAbB0iFx/hEnxGcnPzpqrb0J+534RyBIXVBMgnwkEDBE+g+UV17oue80wdXxSTLEzJkEGP6mojFysFmgdJNXvZrtBasW3S9w68QHZcPEoOrIxBhpC+hqJOlqW7NI7tRfBW27ToSZAbByROcyAc9K7cXxD3I1sJG+WznyVYxk+1ajhxwGHvWL0s2om2belRvbAVmEHTpG2SOs1U9sOM4Z76NwXeKujxhgqw+pgQAuI0kDr61jDLqlx9zonDStNv8ALsV1q0bgRFALF8EFicgKFkrAWZIz96rTiec6OHt2goV0d9RJLgzGdJlJlYBX61Q8NfZDKmDEdNsefsKa4moy0k0SSk/q4Kg3GP08l8nbHi9JTvRDIqEFQZRZKqZXIEkU/L+0/E2SQrxri20CJVoBBx61ntHvt51b8By3iLiJpLhJ/DcZZ7xsmAygiB5dPWhyhBWqX2QowlPZ279GTu1XBaeHDECQ6CRI1f8AmeIiYzjp1NY9Dt7f11rcdoOU3CBZGtlCC5cCgEak73U5IU6fCCfKM1nr3J4UMoZpkNkLpIJwZWNlBxPxAb1XSP8Ah7vkx67fLt2Ka2cH2/rrV1yNAwYnIBEgzBx1zEDfP5VX/ukTIMDfyHz+daHs+ge2ylRAI6RPvG+1drVKzzk7dElLZgFfCoPhjGo5z7VVc14Z7Z1KfAdwPu/8f15Vob1saYM4I6/zrje4fMTKnBBAODWalpZs460VHK7IdSXnSOoIz6Vzu8CCIz+X86mPyNravofBO0fCCQQdWrO4rna5ex+/nrj/AOVKWdXyVHp3W8b+5RPYYGCKbuz5Gr27ybVu+R6f81D/ALJjGs/Sq8yvlk+Vfo/1RXm0T0zQiyfb5irL+yx+M/T/AIoW4AD7x+g/lS8wvlh5V/GiLauuPUev86nJkVzHLl/E3+n+VTuE4BNO7bnqPSjzHyheWfxlbxnDmAceVRDaPp9avOM4NQh+Lp5efvUO3wSHcN9T/Oh5/lDXT/LIIsnzH1ogpHUfWrW3wFuMgn5tv9aTcvt76T/map818orynyyra2sDb9Ki3zocEANImIB/WfOaum4FDnTj0LVC5g/dwqoPFv1bG0T7/nUrJqZUsOmN7bA2XnHdMPCcwP70DG5IifXyp+Mutdcu9ltWBIKp8IAGEAGwHvvvXXhr0hV7ts+ElhG5+Jj5DVg+npU3h+FDllYooC6wzTBJKjQNKmD1ggDHtUOSi7oFHUuSFwZCJcUo9vWFAIcEEq0+JTvifKJqO3Bqd3MwPujeNvjqTbsBidSMmDGRkiSNvX9ak8NyINcVTqgkdQd48oPWq1xXLKWObjsrQHJ+Ztw9wumlpVk8WMNEnBwcevtVnY7ScPqW4/DWxcVpkFsjRphgfC0nxbDy9a1XKv2N27gBuXrqScBbauCIGS2vHtWgH7K7XChnsX7jPBEOlh1bbHjnTnqM1Eowl9S/doqGeUfpf7Wedv2g4UmVtlRjGm2cxnOOs09ay5yG/JlE+qj9BH0pVhpj6P8AuO7xPxX9v/pked9lWs2dZAymoQQcQd42ONjWURcjBzJwSMCeg9vyra8RzLiL16SGuIVNsIwIUgqQCyK0as79YE1C4PlLyQU0ak0sAHEEziIgDPluaSyqEd2C6eU51X3M4OLf8TZIB+0boIGfQYqdwPITeTWDnvNDSSYkLpYxmJaD5SvnVne7P27Vsm/dKPDMulQytC+FI3Uk9aXJe1S8KsKEcaixkODkAHrBwPKunE5TjrhwcmdRhLRN7lVe7P3UCzbPjLIozOpPiX3/AF6VXm3/AA77YOdtvPBH1r0Y9sbXFlWLKh1q2g+FUuDZlxA6Z6jBqk5/wmlrkBGUguNOMkSxE9Jk4MTMVrjzXLTKO5hkw1FSjIypfS2qFB8owMRtJruvM3G2kx0AH6f1vUEWSc6d+sbmrJ+UqqhtQO0g7T7it5KD3kjCE8q2hJki92iLtL2xMRgkQIOM+9dR2gQW9KoFJaSAIB39SZg6fYCqh+HJ3dPkCKG9YhZBBPpqz671EVi4RUnmdyl/gt25ohJkCAMZGfT3zVvyi6pQkYz16Vjluj8H+tqs+X8ZpXCgZ/E/860a9EY36s1tp1nxjUoMkA6ZgDYxg/WufFcfYuaGsJdQFSWW4yPmRGkqBiCZmqC/zx1XCrvBnWf1b0qFw/NSoUQuBA3HzNYaJar7G6nFR/E1V2DafbYdTVMvEw0DfHXzBO25+E7D/apvAccLlq50MLgmPP8AlVcR9t/z/A3WubIqkehh3iXXC2FOTPtt5bYmtTZ/Z1rUFtNtiMLcuBWI/uhCR84qh5LxSoTcwSiO6An76rg53IgkeoFS+E4Fb3eXL3E6LodNJJJLFmUNDTgKDP8AKuWct+R0yv552ePDPouWypOVM6gw81Iwf6mqTi+HAdQBgqGOTjwgwPrW0fmH7xwjW7pDvZuMFcddJA1A+RVvnE1Q8TwalwY+6B1/Cta47Ik9jpyDkovgk6Etpi5dusyqpOw38TR0H5Vpv/Blt7RfhHtX4yVAZSevhliCY6YrK6i4s2VB0AGFE+K4+slvU4UfIVP5dzVuEvgxoJOl1wIxA1AfDpInOceplNPkG9im5mQUYaRIg7bbgf7/AEFDyHhS5RQqamEsXC6VAALM0iFAEmalc2YXLvEONnZXx0LqWI+pNReDlbekEjWEUxg6cEiT56R+VVJ/QEFcjZcsHLrjdyLw7w7OLNpVLeShllvrmqrmvAtY4k2rmk4LKyhdLoVaGGNjBHvPlWM0nVgxgwRIghgRkbGtrzfmJujh2ceIW2BMESGtq301M0VjoSNbadGR4xyokeZ9OjHGCOnlVfzlIZTImOsjr03q24rhSwiDuchSfxDz9ai8x5S91gVEQIMwOp+tdWOajJWZZ4uWOkUS8Q34j8jiuouofi70n0aB8hVjb7LXT1UeUlc/nXQ9l2EeNM+v6ZzXQ8uJ9zhWLKuxX8Oc/ZiP7zEkx02xV2vaO9BlLU/ZQ0sSvc/DvM4MRPSuPB8gKsG1qYMEAFh7HHrV7Y5WCMhAcmNA6SNjk/lXPlljfazrwxnFc0XnB/tO4pUVkFkjZgUuMUCyS3huAMIzgAxUy/8AtX4knTr4XaQws39JztPfYb0rIW+HZrlq2rd3rZAWVdJ8ZAWSqsABk+vSuPF8FfRLTNca53oYqBCsqq7J4iUOSR+YqIOEVSSFPHcjTH9oN5vEb1oE5ju3WPTSSSPrTVkVtvHwf5nzn2QClUvwr4X6myc0u/6F3w5usQU4W7E7hDET5ipVvhOI68Lc/wAQA/Wqnm3ZjieHHeIBetETqCSUHTXacarR23FVHCc5vIwa2VVlIIIS3gqZG6wdq0XTxkrjRzvqcidOzr2g4jUQIA6wPoP9/rVHfXFWHEWXuHVABkltIwSfQCB7DHtQpya82y3D7IT+i13JKKo43qk7ZH5DxWm7pbKvCkHImfDv64+dXHFqFICgAaLk+0D6dKjDspxJgixe9CLVwzMRmKljshx7w3ccS28E2rp+LfcdZqXpu7Q1dVRE/eUk6lKnO09AvQ5HxedWfDkOWEJIMZmIIwT+dOnY3mOAeGuNIIAdYkwT972NTez3Lm/e2tsrK4wwwCIHw5xIINZZJRadM2wpqW4fDcEulT9kCwJUQoMDyBz0rnxnBF0dJgGASqQYIVoBAPQxv51bcxsW+GfhGuMyu6PbthV1hhcZQ2omPxASD1NWw5VqlhEHQ3xMPiS2dhXBJ6dz0YvVa7Hng7JDVHeZ/DpaY3232oh2atiR34kGCPEukyRBMgAyp+lSu3PMxYvaUJF0JpMFoVW1GQZy2T4jmIArFcXfuEs7ky5JOd5P6TP0rsh4k1dnBkljg6UTXJ2YtlNfesyY8Q1R5YlvUdK58byayllrgLGFJUyIYwYG8/dNQey3Mz3dy3cCtaCm4VOnUSseG2TkNscA/D0qBz3m/elVVdKKCFGDiSQSQASd99qemeqrE8kFG0kcLHMWtN4GMEZAO/ofY1J5bzn7T7RmIO8NEesHFU00LCtpQT5OaOWUeDctx9u5Zum2xJTSCTP33CzkAHrRcJzAFki64BhidJK9Pi36jp5VjuB5ncsk92xWSpO0HSZEjrBr0rln7SHa3ng7BbMlbV1xiNoJEAFZ339a5MmCjsh1DkR+S3mZbojV4zBgzlJgjH4djXexrZQ0L8P4W8h1n0qkt8dfS5cuKjgO7XNItMqjXqEQRBEMRXpPZXgmbhbJ7m78NxLpKquhgqMpgtOhgYn1HrEtVwVr23MJwPGFL1hmRivgYQEAJW3qwWI6n559Ku+G4bveYAi23/47jQUGgsTvpOcRgfiHtWf5hzQBbfDXgwew0gahpAlIBAkNgO0zg3Oop+R9phwrO4BMrEBtA3EEiDqE6TGNhmk4toeplxzWxq4q6BOSu3opFQ+N5PcNtFtDU2kPGTIS2xO09SKn9j7dziePuqY1KrawQ3hKwkqIPUip3brs/dspw157mkovcOLOpNZKsTpZwcHTsRU7rZlXbpcmZ5Z2T4xrjKUURbW4Zj4HMCJ67Gp964r27OkgkLaUgRu1lQfzEYqkus0lu9uCVM6gWY6RKrqDAH73QRjzrvyrhFN7hhbd9VwgoALSlW1sgWG1KCSoOcQwp3Fl6JrkurvLzbV5QeIMgJ6Fpz8JJPtHuKZezfeEQY0xcOBkB1GnbzIrY9tbluxwtu3ce296ba3ArLqLGCzFFHhGdYwIgVTcu5jwzFe9ZQUdSNQ1AAEFnBj4gJ9c1hkbjKi4pzxuSRDudlzquyxHfLG4AQBisgwIySZOKdezizYJcSmEGpfHqJB0gMNUQPhECfatMnNOHlmc6u8RJJVdROklu8OmIwg3bY+lI8+tRbGliywGMKAxKT4ZiBrM5HTaoWRf1IXhZf6WZnheQhXYKQ2pgzRnS5KgqfFgjaPSrO9yAW7qkr4sKTBgI1zqdJUZnBacVO4vg2Z3KbLDkQSBJXeN8jfG9F/aWm7bbulaHM5YSPtdIyDkOS3yHvULIm+S3jmlsYbtOjWOIVFum3oW1dCgLGqPigDSdhvO/vUFuY8Q7I4vsxCsRpS2NIZ/FhUPVR65EYrV9oyL913ucLacyygh72oWwZgi242MtPk3kKyfNuIHDBWtJ3JeVENe22J1G6TidorojOMto7snwpJaprYlJzDiI/8Aubo9P3gr/pxH0FKpdjkXGOoZOItOrZDFrhkefiE/WlWfj4Vy17/9Gngv09kXtrnps3GW6DqBKsQxmVBWCQYaJIg7z1rjf7WXQqdwIAUA6MRpZwASf4Y96gCzIvM6Eqb91wDInWlsa8b5UH/DUEcEy27ei63jQMwEiG1Ouk58RAEz/FW8unhJXHZ+xywyuL+rde5ZcJ2y45r1tQWCm4gbxDYsoJOPKqrmXaXjGKhb7D7O2HC33SHFtdWFXJkbicRUHmrXrLCLrOsAll1wDGVM5kHE7etVjsbmdUk74Inbfz2FLHgrd17lymnx/g1HKef8RqJa7MhVE3Lrme9tkyCMDSrZ9fnVDzvnTd7F1talm+FiCFMkbg+nTzqNZ5YT9xPcifnUPn3KHtqrlRp2lQQAfWqjjhr3CbkoXE33I+NRuF1d8QXRBo8C6dBc93JI1AlgCd/DPlQdm+YP/aZulVIe84IYqNSlV21YMTIzXnXIGZr62xJDmIBjMTP/ABXqHLv2acY6g+EAgOJk4IxmN/Ssp6Omk9T5/YqElmhfBr+0HILAKXOKuISlod3rg93cL2yWEaREadxPhnUJM1PE9ouF4QLYfihOm2rFCHI0oi6vDMSFGBO/WapON5Pf4BmvcWls2gukHvgXyRBC4LRnoBvmsHzvtFZZ37q2Y2RmKlpgyxMflWkWs7uPBCUcUbckTO0/CM737tziUfUUa2VZSrqdGCJlIkQP4Wx1GMDee1dL/Fsx8RJ/Qew6VHNejBOKpnmZJKTtFjy/mfc+JZ1fLbGx3BiRI6God69rYsZJO5NcqcVRFjikRRXHEiBGB1noM0kTUf6+uM0CoDVV7yji7aIQXaQVIAG8ldUe2T8qq79lFBhgxkAQGHTJz0mlwZlhBC7AzkbjJBwfOPSs5pSib428czaWeFRlOl7hVyGY6JJjXtI82P51vOB7eXF4Wzw1u0ihVW33lwQNIxLAHw+pz1qs5H2iXhOFNvv1valGlPs2RGkk7r4hBiPDHtFZvmfapn1Ad2JmO7gATOIkj6V48JZXJqK29fiPanHE1/E2+fmQON5ddvPcvG27eKGcBVUYELO2w2quu8Hg42yfEGgAjeJgbD51M/te8DKXGQnfS5X6wRUS7x94zLsdQ0mCPEN4MbiQDB8hXdBZb3o45+EltZK5N2tu8Jce5Zcq7iHadZYSDktvkA0XMO2t+/Au3HuaTqGss2fPLHzP1qoW2J8TMvyJpfuYb4bgPuXB+kVu8afJzeJJcFonae5iOm3gXyI8vImp1jtQfvE+R+AY+lZl+FI3Kj3ant8OWMKQx8kBc/lWUukxvsbQ63JHubvhOb8Pc+NmUxOdJmOgwa1XJuScv4gQyqxMSWLgzEfiI/KvJhyLiIk2rqjeXQ2x9XgUz8GyfFcRfTvrTH6WyxrjydA27hNo6fP6o1KP3R7Hz3s3atWibVxbTwdLN9rBDGGEgAY/hO5zVLyfl37zxYRblsku7qEXu9KhJNvbxJKA77+5rzVliIuBidgpc9SM4EbdffrXpv7EeHY8YzMDAtsASSRJj/aaUOjlD+adr8heb+l/S79Wz0IdmbwJGsBGGdjHgafLpjfqPKuFzsleYjQ40jOSdzrBzP8AdHpW4banFdnksZ5/m8h899ouY3eB4+8t9B4/EkMSGtNqVSVGzRqE4NZjmXO7Nwv9ioBRVQMX8DDVLrj12noDW8/a/wACLnHuxOkJwyR4NQZte0yI+Pf0rzN+FYTBWenhAp4+ji3qVnTLrZqKTon8v7Y3rFtbdpiEWdI1XMSSfxbSTSqpbgDP3PnNKtn0Se7iv0ObzcvUtbvFXTqc330kKTOpVhtsFoHSotvmswDxDjSGAALDc7AHr12+lVHM+dNckajpMTPUgnz96gXLhaCcmAB7AAD8qIwdbl5c0NX0bo1/DcyDWe7KszBhcLT4hH3JmNMmdtxXC5zJWYQAsb4gk+v/AFVZwNxh4vMQR8xSvPLExv8Ar50RxJu2U87UaRaDmzbD9eldP7fdrZtXCGUlYDHSMbSxIjEiTP51RlvlQNcg05dPCXYldVNdy25HzNLF0X1QBkJAB8UTIkCQWxPXFer2P2i2Tw5csFj1Imdog7+leItxBJJ1PJ3M5OCMtvsSKBrvh0ziuTP/AMfHO05Pc1x9ZpVOKftuaTtv2uPFMFVyUAOM7k4OZnH61jzSIpjXZixRxRUY8HFmyvLLUxGlTxS0GtTIGiinUZpiKBDNRIk0JFHbaKBiFnrIolQRMzT976U/f0bCskW77NOlR4RJiT6dTUd7xptfp+lPrqdKHqZ3PFwvhOfc/kNvr51L4Hj7UfahgRmURWJ9JZxH0qt72l3lFIam0XS8z4fSJtXGMCZuKgnrAW2TE/xUH9q2/u8Na/xG+/63QPyqp7ym10UHiMuE5+6xoW0n9yxZB/zFC351z4jtBxLiGvXSPLW4H+UGKq9VPqpaULXIkpcUjxgz+IET+dNfYEyCfmB/Oo5alqp7ega5VRLHEZGTgAAT/XWfrWn7G9sk4S9rui6VgiLTaWnpnUMfOscGpBqiUFJU0Ws0k7Pcm/bnw2khbXGbEZuWz+pNBd/bxZj/AMnif/VRfzCV4iHpa6nQhazado/2gtxF12UXFV1CaXutcOmQSJYYkqDis4/Nz0A+pP8AsKrdVLVWsHoVRJlJydsnf2m39f8AVKoE0qrXIWoi06nNKlSGXPemMTXJiaelWqRcmwCaEj1pUqZNgNa9aAAdM0qVS+aE5NDdx508Dy+tKlSn9L2Iuxp/oUNKlUW2AopaaalSAWkU0UqVMBRSApUqAFFKlSoAeKVNSoARp6alQA4pU1KgB6U0qVDAeaaaVKkA80tVNSoAfVS1UqVACpUqVMD/2Q=="/>
          <p:cNvSpPr>
            <a:spLocks noChangeAspect="1" noChangeArrowheads="1"/>
          </p:cNvSpPr>
          <p:nvPr/>
        </p:nvSpPr>
        <p:spPr bwMode="auto">
          <a:xfrm>
            <a:off x="77788" y="-669925"/>
            <a:ext cx="2105025"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20" name="Picture 16" descr="http://t0.gstatic.com/images?q=tbn:ANd9GcQxFktqiclVlm3oz0m8bJs7dF2AJ1t9keNrSwFePwPzWsOfEw_R"/>
          <p:cNvPicPr>
            <a:picLocks noChangeAspect="1" noChangeArrowheads="1"/>
          </p:cNvPicPr>
          <p:nvPr/>
        </p:nvPicPr>
        <p:blipFill>
          <a:blip r:embed="rId5" cstate="print"/>
          <a:srcRect/>
          <a:stretch>
            <a:fillRect/>
          </a:stretch>
        </p:blipFill>
        <p:spPr bwMode="auto">
          <a:xfrm>
            <a:off x="6293664" y="3048000"/>
            <a:ext cx="2850336" cy="1905000"/>
          </a:xfrm>
          <a:prstGeom prst="rect">
            <a:avLst/>
          </a:prstGeom>
          <a:noFill/>
        </p:spPr>
      </p:pic>
      <p:pic>
        <p:nvPicPr>
          <p:cNvPr id="12" name="Picture 24" descr="http://t0.gstatic.com/images?q=tbn:ANd9GcTUoDi0PE6o-UXykbfXJnNhztS8eis3RAZj2N9HuJOTfbUWpxY&amp;t=1&amp;usg=__edLoV51sLOZx5l6mlR9si6ZoCBM="/>
          <p:cNvPicPr>
            <a:picLocks noChangeAspect="1" noChangeArrowheads="1"/>
          </p:cNvPicPr>
          <p:nvPr/>
        </p:nvPicPr>
        <p:blipFill>
          <a:blip r:embed="rId6" cstate="print"/>
          <a:srcRect/>
          <a:stretch>
            <a:fillRect/>
          </a:stretch>
        </p:blipFill>
        <p:spPr bwMode="auto">
          <a:xfrm>
            <a:off x="228600" y="2514600"/>
            <a:ext cx="2286000" cy="15525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020763"/>
          </a:xfrm>
        </p:spPr>
        <p:txBody>
          <a:bodyPr/>
          <a:lstStyle/>
          <a:p>
            <a:pPr eaLnBrk="1" hangingPunct="1"/>
            <a:r>
              <a:rPr lang="en-GB" sz="3200" dirty="0" smtClean="0"/>
              <a:t>Our Global Food Supply</a:t>
            </a:r>
            <a:endParaRPr lang="en-US" sz="3200" dirty="0" smtClean="0"/>
          </a:p>
        </p:txBody>
      </p:sp>
      <p:sp>
        <p:nvSpPr>
          <p:cNvPr id="9219" name="Rectangle 3"/>
          <p:cNvSpPr>
            <a:spLocks noGrp="1" noChangeArrowheads="1"/>
          </p:cNvSpPr>
          <p:nvPr>
            <p:ph type="body" idx="1"/>
          </p:nvPr>
        </p:nvSpPr>
        <p:spPr>
          <a:xfrm>
            <a:off x="457200" y="1066800"/>
            <a:ext cx="8229600" cy="4830763"/>
          </a:xfrm>
        </p:spPr>
        <p:txBody>
          <a:bodyPr/>
          <a:lstStyle/>
          <a:p>
            <a:pPr eaLnBrk="1" hangingPunct="1"/>
            <a:r>
              <a:rPr lang="en-US" sz="1800" dirty="0" smtClean="0"/>
              <a:t>Food is a heavily traded commodity</a:t>
            </a:r>
          </a:p>
          <a:p>
            <a:pPr lvl="1" eaLnBrk="1" hangingPunct="1"/>
            <a:r>
              <a:rPr lang="en-US" sz="1800" dirty="0" smtClean="0"/>
              <a:t>Global agricultural trade in 2009 was valued at $1.01 trillion (WTO, 2011)</a:t>
            </a:r>
          </a:p>
          <a:p>
            <a:pPr eaLnBrk="1" hangingPunct="1"/>
            <a:r>
              <a:rPr lang="en-US" sz="1800" dirty="0" smtClean="0"/>
              <a:t>Food imports into the U.S. has averaged &gt;10% annual growth over the past 5 years</a:t>
            </a:r>
          </a:p>
          <a:p>
            <a:pPr lvl="1" eaLnBrk="1" hangingPunct="1"/>
            <a:r>
              <a:rPr lang="en-US" sz="1800" dirty="0" smtClean="0"/>
              <a:t>Projected to climb to over $80B in 2011</a:t>
            </a:r>
          </a:p>
          <a:p>
            <a:pPr lvl="1" eaLnBrk="1" hangingPunct="1"/>
            <a:r>
              <a:rPr lang="en-US" sz="1800" dirty="0" smtClean="0"/>
              <a:t>&gt;9M entries of imported food into the U.S. passing through &gt;300 entry points each year</a:t>
            </a:r>
          </a:p>
          <a:p>
            <a:pPr eaLnBrk="1" hangingPunct="1"/>
            <a:r>
              <a:rPr lang="en-US" sz="1800" dirty="0" smtClean="0"/>
              <a:t>The United Arab Emirates imports approximately 80% of their food with China, India, and the United States being the top three sourcing countries</a:t>
            </a:r>
          </a:p>
          <a:p>
            <a:pPr eaLnBrk="1" hangingPunct="1"/>
            <a:endParaRPr lang="en-US" sz="1800" dirty="0" smtClean="0"/>
          </a:p>
        </p:txBody>
      </p:sp>
      <p:pic>
        <p:nvPicPr>
          <p:cNvPr id="9220" name="Picture 4" descr="Crates on dock"/>
          <p:cNvPicPr>
            <a:picLocks noChangeAspect="1" noChangeArrowheads="1"/>
          </p:cNvPicPr>
          <p:nvPr/>
        </p:nvPicPr>
        <p:blipFill>
          <a:blip r:embed="rId3" cstate="print"/>
          <a:srcRect/>
          <a:stretch>
            <a:fillRect/>
          </a:stretch>
        </p:blipFill>
        <p:spPr bwMode="auto">
          <a:xfrm>
            <a:off x="0" y="5105399"/>
            <a:ext cx="2643002" cy="1752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1"/>
            <a:ext cx="8229600" cy="609600"/>
          </a:xfrm>
        </p:spPr>
        <p:txBody>
          <a:bodyPr/>
          <a:lstStyle/>
          <a:p>
            <a:pPr eaLnBrk="1" hangingPunct="1"/>
            <a:r>
              <a:rPr lang="en-GB" sz="3200" dirty="0" smtClean="0"/>
              <a:t>Factors Impacting Food Safety</a:t>
            </a:r>
            <a:endParaRPr lang="en-US" sz="3200" dirty="0" smtClean="0"/>
          </a:p>
        </p:txBody>
      </p:sp>
      <p:sp>
        <p:nvSpPr>
          <p:cNvPr id="10243" name="Rectangle 3"/>
          <p:cNvSpPr>
            <a:spLocks noGrp="1" noChangeArrowheads="1"/>
          </p:cNvSpPr>
          <p:nvPr>
            <p:ph type="body" idx="1"/>
          </p:nvPr>
        </p:nvSpPr>
        <p:spPr>
          <a:xfrm>
            <a:off x="457200" y="990600"/>
            <a:ext cx="8229600" cy="4906963"/>
          </a:xfrm>
        </p:spPr>
        <p:txBody>
          <a:bodyPr/>
          <a:lstStyle/>
          <a:p>
            <a:pPr eaLnBrk="1" hangingPunct="1"/>
            <a:r>
              <a:rPr lang="en-US" sz="1800" dirty="0" smtClean="0"/>
              <a:t>There are a number of factors directly impacting the safety of today’s food supply:</a:t>
            </a:r>
          </a:p>
          <a:p>
            <a:pPr lvl="1" eaLnBrk="1" hangingPunct="1"/>
            <a:r>
              <a:rPr lang="en-US" sz="1800" dirty="0" smtClean="0"/>
              <a:t>Globalization of our food supply </a:t>
            </a:r>
          </a:p>
          <a:p>
            <a:pPr lvl="1" eaLnBrk="1" hangingPunct="1"/>
            <a:r>
              <a:rPr lang="en-US" sz="1800" dirty="0" smtClean="0"/>
              <a:t>Intensive animal husbandry and agricultural practices </a:t>
            </a:r>
          </a:p>
          <a:p>
            <a:pPr lvl="1" eaLnBrk="1" hangingPunct="1"/>
            <a:r>
              <a:rPr lang="en-US" sz="1800" dirty="0" smtClean="0"/>
              <a:t>Centralized food processing and manufacturing </a:t>
            </a:r>
          </a:p>
          <a:p>
            <a:pPr lvl="1" eaLnBrk="1" hangingPunct="1"/>
            <a:r>
              <a:rPr lang="en-US" sz="1800" dirty="0" smtClean="0"/>
              <a:t>Demographic changes and consumer behavior</a:t>
            </a:r>
          </a:p>
          <a:p>
            <a:pPr lvl="1" eaLnBrk="1" hangingPunct="1"/>
            <a:r>
              <a:rPr lang="en-US" sz="1800" dirty="0" smtClean="0"/>
              <a:t>Changes in the microbes themselves</a:t>
            </a:r>
          </a:p>
          <a:p>
            <a:pPr lvl="1" eaLnBrk="1" hangingPunct="1"/>
            <a:r>
              <a:rPr lang="en-US" sz="1800" dirty="0" smtClean="0"/>
              <a:t>Climatic and environmental changes</a:t>
            </a:r>
          </a:p>
          <a:p>
            <a:pPr lvl="1" eaLnBrk="1" hangingPunct="1"/>
            <a:r>
              <a:rPr lang="en-US" sz="1800" dirty="0" smtClean="0"/>
              <a:t>Increased regulatory and public scrutiny</a:t>
            </a:r>
          </a:p>
        </p:txBody>
      </p:sp>
      <p:pic>
        <p:nvPicPr>
          <p:cNvPr id="4" name="Picture 3" descr="Flag Globe.jpg"/>
          <p:cNvPicPr>
            <a:picLocks noChangeAspect="1"/>
          </p:cNvPicPr>
          <p:nvPr/>
        </p:nvPicPr>
        <p:blipFill>
          <a:blip r:embed="rId3" cstate="print"/>
          <a:stretch>
            <a:fillRect/>
          </a:stretch>
        </p:blipFill>
        <p:spPr>
          <a:xfrm>
            <a:off x="0" y="4654569"/>
            <a:ext cx="2209800" cy="22034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1"/>
            <a:ext cx="8229600" cy="838200"/>
          </a:xfrm>
        </p:spPr>
        <p:txBody>
          <a:bodyPr/>
          <a:lstStyle/>
          <a:p>
            <a:pPr eaLnBrk="1" hangingPunct="1"/>
            <a:r>
              <a:rPr lang="en-GB" sz="2800" dirty="0" smtClean="0"/>
              <a:t>Factors Impacting Food Safety: Globalization of Our Food Supply</a:t>
            </a:r>
            <a:endParaRPr lang="en-US" sz="2800" dirty="0" smtClean="0"/>
          </a:p>
        </p:txBody>
      </p:sp>
      <p:sp>
        <p:nvSpPr>
          <p:cNvPr id="11267" name="Rectangle 3"/>
          <p:cNvSpPr>
            <a:spLocks noGrp="1" noChangeArrowheads="1"/>
          </p:cNvSpPr>
          <p:nvPr>
            <p:ph type="body" idx="1"/>
          </p:nvPr>
        </p:nvSpPr>
        <p:spPr>
          <a:xfrm>
            <a:off x="457200" y="1524000"/>
            <a:ext cx="8229600" cy="4373563"/>
          </a:xfrm>
        </p:spPr>
        <p:txBody>
          <a:bodyPr/>
          <a:lstStyle/>
          <a:p>
            <a:pPr eaLnBrk="1" hangingPunct="1">
              <a:lnSpc>
                <a:spcPct val="80000"/>
              </a:lnSpc>
            </a:pPr>
            <a:r>
              <a:rPr lang="en-US" sz="1800" dirty="0" smtClean="0"/>
              <a:t>Sourcing of food ingredients and commodities outside of the U.S. has dramatically grown over the past decade</a:t>
            </a:r>
          </a:p>
          <a:p>
            <a:pPr lvl="1" eaLnBrk="1" hangingPunct="1">
              <a:lnSpc>
                <a:spcPct val="80000"/>
              </a:lnSpc>
            </a:pPr>
            <a:r>
              <a:rPr lang="en-US" sz="1800" dirty="0" smtClean="0"/>
              <a:t>From $32.44B in 1996 to $77B in 2009 (USDA ERS)</a:t>
            </a:r>
          </a:p>
          <a:p>
            <a:pPr eaLnBrk="1" hangingPunct="1">
              <a:lnSpc>
                <a:spcPct val="80000"/>
              </a:lnSpc>
            </a:pPr>
            <a:r>
              <a:rPr lang="en-US" sz="1800" dirty="0" smtClean="0"/>
              <a:t>Food imports from developing countries is skyrocketing:</a:t>
            </a:r>
          </a:p>
          <a:p>
            <a:pPr lvl="1" eaLnBrk="1" hangingPunct="1">
              <a:lnSpc>
                <a:spcPct val="80000"/>
              </a:lnSpc>
            </a:pPr>
            <a:r>
              <a:rPr lang="en-US" sz="1800" dirty="0" smtClean="0"/>
              <a:t>Mexico/Central America		$13.2B</a:t>
            </a:r>
          </a:p>
          <a:p>
            <a:pPr lvl="1" eaLnBrk="1" hangingPunct="1">
              <a:lnSpc>
                <a:spcPct val="80000"/>
              </a:lnSpc>
            </a:pPr>
            <a:r>
              <a:rPr lang="en-US" sz="1800" dirty="0" smtClean="0"/>
              <a:t>South America			$ 9.0B</a:t>
            </a:r>
          </a:p>
          <a:p>
            <a:pPr lvl="1" eaLnBrk="1" hangingPunct="1">
              <a:lnSpc>
                <a:spcPct val="80000"/>
              </a:lnSpc>
            </a:pPr>
            <a:r>
              <a:rPr lang="en-US" sz="1800" dirty="0" smtClean="0"/>
              <a:t>China/Asia			$10.9B</a:t>
            </a:r>
          </a:p>
          <a:p>
            <a:pPr lvl="1" eaLnBrk="1" hangingPunct="1">
              <a:lnSpc>
                <a:spcPct val="80000"/>
              </a:lnSpc>
            </a:pPr>
            <a:r>
              <a:rPr lang="en-US" sz="1800" dirty="0" smtClean="0"/>
              <a:t>Africa				$ 1.6B</a:t>
            </a:r>
          </a:p>
          <a:p>
            <a:pPr lvl="1" eaLnBrk="1" hangingPunct="1">
              <a:lnSpc>
                <a:spcPct val="80000"/>
              </a:lnSpc>
            </a:pPr>
            <a:r>
              <a:rPr lang="en-US" sz="1800" dirty="0" smtClean="0"/>
              <a:t>Middle East			$ 0.8B</a:t>
            </a:r>
          </a:p>
          <a:p>
            <a:pPr lvl="1" eaLnBrk="1" hangingPunct="1">
              <a:lnSpc>
                <a:spcPct val="80000"/>
              </a:lnSpc>
              <a:buNone/>
            </a:pPr>
            <a:endParaRPr lang="en-US" sz="1800" dirty="0" smtClean="0"/>
          </a:p>
          <a:p>
            <a:pPr eaLnBrk="1" hangingPunct="1">
              <a:lnSpc>
                <a:spcPct val="80000"/>
              </a:lnSpc>
            </a:pPr>
            <a:r>
              <a:rPr lang="en-US" sz="1800" dirty="0" smtClean="0">
                <a:solidFill>
                  <a:srgbClr val="006600"/>
                </a:solidFill>
              </a:rPr>
              <a:t>IMPLICATION: Imported foods, especially from developing countries, are inherently riskier as food safety systems are rudimentary or	non-existent</a:t>
            </a:r>
          </a:p>
        </p:txBody>
      </p:sp>
      <p:pic>
        <p:nvPicPr>
          <p:cNvPr id="4" name="Picture 3" descr="Globe with People Around.jpg"/>
          <p:cNvPicPr>
            <a:picLocks noChangeAspect="1"/>
          </p:cNvPicPr>
          <p:nvPr/>
        </p:nvPicPr>
        <p:blipFill>
          <a:blip r:embed="rId3" cstate="print"/>
          <a:stretch>
            <a:fillRect/>
          </a:stretch>
        </p:blipFill>
        <p:spPr>
          <a:xfrm>
            <a:off x="6705600" y="3429000"/>
            <a:ext cx="1981200" cy="1485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2800" dirty="0" smtClean="0"/>
              <a:t>Factors Impacting Food Safety: Intensive Animal Husbandry and Agricultural Practices</a:t>
            </a:r>
            <a:endParaRPr lang="en-US" sz="2800" dirty="0" smtClean="0"/>
          </a:p>
        </p:txBody>
      </p:sp>
      <p:sp>
        <p:nvSpPr>
          <p:cNvPr id="12291" name="Rectangle 3"/>
          <p:cNvSpPr>
            <a:spLocks noGrp="1" noChangeArrowheads="1"/>
          </p:cNvSpPr>
          <p:nvPr>
            <p:ph type="body" idx="1"/>
          </p:nvPr>
        </p:nvSpPr>
        <p:spPr>
          <a:xfrm>
            <a:off x="457200" y="1447800"/>
            <a:ext cx="8229600" cy="4449763"/>
          </a:xfrm>
        </p:spPr>
        <p:txBody>
          <a:bodyPr/>
          <a:lstStyle/>
          <a:p>
            <a:pPr eaLnBrk="1" hangingPunct="1">
              <a:lnSpc>
                <a:spcPct val="80000"/>
              </a:lnSpc>
            </a:pPr>
            <a:r>
              <a:rPr lang="en-US" sz="1800" dirty="0" smtClean="0"/>
              <a:t>The world’s population is projected to grow by 2025 to over 7.8B people, with the U.S. population growing to over 337 million people</a:t>
            </a:r>
          </a:p>
          <a:p>
            <a:pPr eaLnBrk="1" hangingPunct="1">
              <a:lnSpc>
                <a:spcPct val="80000"/>
              </a:lnSpc>
            </a:pPr>
            <a:r>
              <a:rPr lang="en-US" sz="1800" dirty="0" smtClean="0"/>
              <a:t>An estimated 20 million acres of farmland is replaced annually due to growing populations and urbanization</a:t>
            </a:r>
          </a:p>
          <a:p>
            <a:pPr eaLnBrk="1" hangingPunct="1">
              <a:lnSpc>
                <a:spcPct val="80000"/>
              </a:lnSpc>
            </a:pPr>
            <a:r>
              <a:rPr lang="en-US" sz="1800" dirty="0" smtClean="0"/>
              <a:t>Given these trends, large-scale, intensive animal production and farming practices are projected to accelerate in future years</a:t>
            </a:r>
          </a:p>
          <a:p>
            <a:pPr lvl="1" eaLnBrk="1" hangingPunct="1">
              <a:lnSpc>
                <a:spcPct val="80000"/>
              </a:lnSpc>
            </a:pPr>
            <a:r>
              <a:rPr lang="en-US" sz="1600" dirty="0" smtClean="0"/>
              <a:t>In the U.S., intensive animal husbandry accounts for ~53% of total domestic agricultural income</a:t>
            </a:r>
          </a:p>
          <a:p>
            <a:pPr lvl="1" eaLnBrk="1" hangingPunct="1">
              <a:lnSpc>
                <a:spcPct val="80000"/>
              </a:lnSpc>
            </a:pPr>
            <a:r>
              <a:rPr lang="en-US" sz="1600" dirty="0" smtClean="0"/>
              <a:t>As a result, about 130 times more animal waste is produced than human waste – roughly 5 tons for every U.S. citizen.</a:t>
            </a:r>
          </a:p>
          <a:p>
            <a:pPr lvl="1" eaLnBrk="1" hangingPunct="1">
              <a:lnSpc>
                <a:spcPct val="80000"/>
              </a:lnSpc>
            </a:pPr>
            <a:r>
              <a:rPr lang="en-US" sz="1600" dirty="0" smtClean="0"/>
              <a:t>Manure has been the source of pathogens in a number of major foodborne illness outbreaks</a:t>
            </a:r>
          </a:p>
          <a:p>
            <a:pPr eaLnBrk="1" hangingPunct="1">
              <a:lnSpc>
                <a:spcPct val="80000"/>
              </a:lnSpc>
            </a:pPr>
            <a:r>
              <a:rPr lang="en-US" sz="1600" dirty="0" smtClean="0"/>
              <a:t>The FAO estimates that worldwide food production will have to </a:t>
            </a:r>
            <a:r>
              <a:rPr lang="en-US" sz="1600" i="1" dirty="0" smtClean="0"/>
              <a:t>increase 70%</a:t>
            </a:r>
            <a:r>
              <a:rPr lang="en-US" sz="1600" dirty="0" smtClean="0"/>
              <a:t> by 2050</a:t>
            </a:r>
          </a:p>
          <a:p>
            <a:pPr eaLnBrk="1" hangingPunct="1">
              <a:lnSpc>
                <a:spcPct val="80000"/>
              </a:lnSpc>
            </a:pPr>
            <a:r>
              <a:rPr lang="en-US" sz="1800" dirty="0" smtClean="0">
                <a:solidFill>
                  <a:srgbClr val="006600"/>
                </a:solidFill>
              </a:rPr>
              <a:t>IMPLICATION: Increasing pressure from ranching and farming practices on the environment will increase the likelihood of pathogens entering the food supply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2800" dirty="0" smtClean="0"/>
              <a:t>Factors Impacting Food Safety: Centralized Food Processing and Manufacturing</a:t>
            </a:r>
            <a:endParaRPr lang="en-US" sz="2800" dirty="0" smtClean="0"/>
          </a:p>
        </p:txBody>
      </p:sp>
      <p:sp>
        <p:nvSpPr>
          <p:cNvPr id="13315" name="Rectangle 3"/>
          <p:cNvSpPr>
            <a:spLocks noGrp="1" noChangeArrowheads="1"/>
          </p:cNvSpPr>
          <p:nvPr>
            <p:ph type="body" idx="1"/>
          </p:nvPr>
        </p:nvSpPr>
        <p:spPr>
          <a:xfrm>
            <a:off x="457200" y="1752600"/>
            <a:ext cx="8229600" cy="4343400"/>
          </a:xfrm>
        </p:spPr>
        <p:txBody>
          <a:bodyPr/>
          <a:lstStyle/>
          <a:p>
            <a:pPr eaLnBrk="1" hangingPunct="1">
              <a:lnSpc>
                <a:spcPct val="80000"/>
              </a:lnSpc>
            </a:pPr>
            <a:r>
              <a:rPr lang="en-US" sz="1800" dirty="0" smtClean="0"/>
              <a:t>In the early 20th century and before, food processing was confined to relatively small surrounding geographic areas</a:t>
            </a:r>
          </a:p>
          <a:p>
            <a:pPr lvl="1" eaLnBrk="1" hangingPunct="1">
              <a:lnSpc>
                <a:spcPct val="80000"/>
              </a:lnSpc>
            </a:pPr>
            <a:r>
              <a:rPr lang="en-US" sz="1400" dirty="0" smtClean="0"/>
              <a:t>Ingredients and raw materials were obtained from the local area and distribution and consumption was limited to that locale</a:t>
            </a:r>
          </a:p>
          <a:p>
            <a:pPr lvl="1" eaLnBrk="1" hangingPunct="1">
              <a:lnSpc>
                <a:spcPct val="80000"/>
              </a:lnSpc>
            </a:pPr>
            <a:r>
              <a:rPr lang="en-US" sz="1400" dirty="0" smtClean="0"/>
              <a:t>Foodborne illness outbreaks at that time were smaller and limited in scope</a:t>
            </a:r>
          </a:p>
          <a:p>
            <a:pPr eaLnBrk="1" hangingPunct="1">
              <a:lnSpc>
                <a:spcPct val="80000"/>
              </a:lnSpc>
            </a:pPr>
            <a:r>
              <a:rPr lang="en-US" sz="1800" dirty="0" smtClean="0"/>
              <a:t>Today with modern transportation and distribution systems, food processors source ingredients and raw materials from around the world as well as distribute finished products globally</a:t>
            </a:r>
          </a:p>
          <a:p>
            <a:pPr eaLnBrk="1" hangingPunct="1">
              <a:lnSpc>
                <a:spcPct val="80000"/>
              </a:lnSpc>
            </a:pPr>
            <a:r>
              <a:rPr lang="en-US" sz="1800" dirty="0" smtClean="0"/>
              <a:t>Improvements in mechanization, distribution systems, and food production techniques have enabled producers to leverage scale through the centralization of food manufacturing</a:t>
            </a:r>
          </a:p>
          <a:p>
            <a:pPr lvl="1" eaLnBrk="1" hangingPunct="1">
              <a:lnSpc>
                <a:spcPct val="80000"/>
              </a:lnSpc>
            </a:pPr>
            <a:r>
              <a:rPr lang="en-US" sz="1400" dirty="0" smtClean="0"/>
              <a:t>This trend allows for efficiency of scale, more consistent quality product, and enables the use of economically-favorable labor and locales</a:t>
            </a:r>
          </a:p>
          <a:p>
            <a:pPr eaLnBrk="1" hangingPunct="1">
              <a:lnSpc>
                <a:spcPct val="80000"/>
              </a:lnSpc>
            </a:pPr>
            <a:r>
              <a:rPr lang="en-US" sz="1800" dirty="0" smtClean="0">
                <a:solidFill>
                  <a:srgbClr val="006600"/>
                </a:solidFill>
              </a:rPr>
              <a:t>IMPLICATION:  When a failure in food safety systems occur, more people become ill and outbreaks are dispersed over a wide geographic range and more product is involved in resulting recalls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2800" dirty="0" smtClean="0"/>
              <a:t>Factors Impacting Food Safety: Demographic Changes and Consumer Behaviour</a:t>
            </a:r>
            <a:endParaRPr lang="en-US" sz="2800" dirty="0" smtClean="0"/>
          </a:p>
        </p:txBody>
      </p:sp>
      <p:sp>
        <p:nvSpPr>
          <p:cNvPr id="14339" name="Rectangle 3"/>
          <p:cNvSpPr>
            <a:spLocks noGrp="1" noChangeArrowheads="1"/>
          </p:cNvSpPr>
          <p:nvPr>
            <p:ph type="body" idx="1"/>
          </p:nvPr>
        </p:nvSpPr>
        <p:spPr/>
        <p:txBody>
          <a:bodyPr/>
          <a:lstStyle/>
          <a:p>
            <a:pPr eaLnBrk="1" hangingPunct="1">
              <a:lnSpc>
                <a:spcPct val="80000"/>
              </a:lnSpc>
            </a:pPr>
            <a:r>
              <a:rPr lang="en-US" sz="1800" smtClean="0"/>
              <a:t>International  migration will continue to a major factor impacting foodborne illness in the U.S.</a:t>
            </a:r>
          </a:p>
          <a:p>
            <a:pPr lvl="1" eaLnBrk="1" hangingPunct="1">
              <a:lnSpc>
                <a:spcPct val="80000"/>
              </a:lnSpc>
            </a:pPr>
            <a:r>
              <a:rPr lang="en-US" sz="1800" smtClean="0"/>
              <a:t>Changing ethnicity patterns result in changing food preferences and practices that can result in food safety issues</a:t>
            </a:r>
          </a:p>
          <a:p>
            <a:pPr eaLnBrk="1" hangingPunct="1">
              <a:lnSpc>
                <a:spcPct val="80000"/>
              </a:lnSpc>
            </a:pPr>
            <a:r>
              <a:rPr lang="en-US" sz="1800" smtClean="0"/>
              <a:t>The aging of the population is a major factor impacting food safety  </a:t>
            </a:r>
          </a:p>
          <a:p>
            <a:pPr lvl="1" eaLnBrk="1" hangingPunct="1">
              <a:lnSpc>
                <a:spcPct val="80000"/>
              </a:lnSpc>
            </a:pPr>
            <a:r>
              <a:rPr lang="en-US" sz="1800" smtClean="0"/>
              <a:t>The population aged 65 years and over is projected to increase by 78.6% by 2025</a:t>
            </a:r>
          </a:p>
          <a:p>
            <a:pPr lvl="1" eaLnBrk="1" hangingPunct="1">
              <a:lnSpc>
                <a:spcPct val="80000"/>
              </a:lnSpc>
            </a:pPr>
            <a:r>
              <a:rPr lang="en-US" sz="1800" smtClean="0"/>
              <a:t>Infectious diseases, including foodborne diseases, are a problem for the elderly because of declining immune function</a:t>
            </a:r>
          </a:p>
          <a:p>
            <a:pPr eaLnBrk="1" hangingPunct="1">
              <a:lnSpc>
                <a:spcPct val="80000"/>
              </a:lnSpc>
            </a:pPr>
            <a:r>
              <a:rPr lang="en-US" sz="1800" smtClean="0"/>
              <a:t>Other segments of the population that are more susceptible to foodborne disease include pregnant women, neonates, and the immunocompromised</a:t>
            </a:r>
          </a:p>
          <a:p>
            <a:pPr lvl="1" eaLnBrk="1" hangingPunct="1">
              <a:lnSpc>
                <a:spcPct val="80000"/>
              </a:lnSpc>
            </a:pPr>
            <a:r>
              <a:rPr lang="en-US" sz="1800" smtClean="0"/>
              <a:t>It is estimated that 20-25% of the population is at increase risk for foodborne disease at any given time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2485</Words>
  <Application>Microsoft Office PowerPoint</Application>
  <PresentationFormat>On-screen Show (4:3)</PresentationFormat>
  <Paragraphs>267</Paragraphs>
  <Slides>36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Document</vt:lpstr>
      <vt:lpstr>Protecting Our Products and Consumers in a Global Economy  A Presentation at the 6th Dubai International Food Safety Conference   February 27 – March 1, 2011  Dubai, United Arab Emirates</vt:lpstr>
      <vt:lpstr>Producing Safe Food is Our Top Priority!</vt:lpstr>
      <vt:lpstr>Why is Food Safety our Top Priority?</vt:lpstr>
      <vt:lpstr>Our Global Food Supply</vt:lpstr>
      <vt:lpstr>Factors Impacting Food Safety</vt:lpstr>
      <vt:lpstr>Factors Impacting Food Safety: Globalization of Our Food Supply</vt:lpstr>
      <vt:lpstr>Factors Impacting Food Safety: Intensive Animal Husbandry and Agricultural Practices</vt:lpstr>
      <vt:lpstr>Factors Impacting Food Safety: Centralized Food Processing and Manufacturing</vt:lpstr>
      <vt:lpstr>Factors Impacting Food Safety: Demographic Changes and Consumer Behaviour</vt:lpstr>
      <vt:lpstr>Factors Impacting Food Safety: Demographic Changes and Consumer Behaviour (con’t)</vt:lpstr>
      <vt:lpstr>Factors Impacting Food Safety: Changes in the Microbes Themselves</vt:lpstr>
      <vt:lpstr>Factors Impacting Food Safety: Climatic and Environmental Changes</vt:lpstr>
      <vt:lpstr>Factors Impacting Food Safety: Increased Regulatory and Public Scrutiny</vt:lpstr>
      <vt:lpstr>Factors Impacting Food Safety: Increased Regulatory and Public Scrutiny (con’t)</vt:lpstr>
      <vt:lpstr>Causes of Foodborne Contamination</vt:lpstr>
      <vt:lpstr>Managing the Food Safety Landscape</vt:lpstr>
      <vt:lpstr>Salmonella in Low Moisture Foods</vt:lpstr>
      <vt:lpstr>Food Producers Must Challenge Old Beliefs in Food Safety!</vt:lpstr>
      <vt:lpstr>Approximate aw Values for Growth of Selected Pathogens in Food</vt:lpstr>
      <vt:lpstr>Case Study</vt:lpstr>
      <vt:lpstr>Slide 21</vt:lpstr>
      <vt:lpstr>Peanut Butter Industry Facts</vt:lpstr>
      <vt:lpstr>Peanut Butter Characteristics</vt:lpstr>
      <vt:lpstr>Slide 24</vt:lpstr>
      <vt:lpstr>Slide 25</vt:lpstr>
      <vt:lpstr>Slide 26</vt:lpstr>
      <vt:lpstr>Slide 27</vt:lpstr>
      <vt:lpstr>Slide 28</vt:lpstr>
      <vt:lpstr>Common Routes of Recontamination</vt:lpstr>
      <vt:lpstr>Avoiding Food Safety Issues – Putting it all Together</vt:lpstr>
      <vt:lpstr>Putting it all Together</vt:lpstr>
      <vt:lpstr>Putting it all Together</vt:lpstr>
      <vt:lpstr>Putting it all Together</vt:lpstr>
      <vt:lpstr>Putting it all Together</vt:lpstr>
      <vt:lpstr>Future Needs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Indaue Mello-Hall</dc:creator>
  <cp:lastModifiedBy>Paul A. Hall</cp:lastModifiedBy>
  <cp:revision>184</cp:revision>
  <dcterms:created xsi:type="dcterms:W3CDTF">2008-05-10T22:07:45Z</dcterms:created>
  <dcterms:modified xsi:type="dcterms:W3CDTF">2011-02-19T17:56:34Z</dcterms:modified>
</cp:coreProperties>
</file>