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81" r:id="rId3"/>
    <p:sldId id="282" r:id="rId4"/>
    <p:sldId id="283" r:id="rId5"/>
    <p:sldId id="288" r:id="rId6"/>
    <p:sldId id="297" r:id="rId7"/>
    <p:sldId id="299" r:id="rId8"/>
    <p:sldId id="286" r:id="rId9"/>
    <p:sldId id="285" r:id="rId10"/>
    <p:sldId id="287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300" r:id="rId20"/>
    <p:sldId id="301" r:id="rId21"/>
    <p:sldId id="303" r:id="rId22"/>
    <p:sldId id="302" r:id="rId23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EC2"/>
    <a:srgbClr val="DDFFD1"/>
    <a:srgbClr val="DAFEDE"/>
    <a:srgbClr val="DEFFC5"/>
    <a:srgbClr val="BBE0E3"/>
    <a:srgbClr val="D8FDCB"/>
    <a:srgbClr val="CC6600"/>
    <a:srgbClr val="BDFFFF"/>
    <a:srgbClr val="00FFFF"/>
    <a:srgbClr val="33B34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Sheet1!$C$1</c:f>
              <c:strCache>
                <c:ptCount val="1"/>
                <c:pt idx="0">
                  <c:v>Wash #1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c:spPr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 sz="1200" b="1"/>
                  </a:pPr>
                  <a:endParaRPr lang="en-US"/>
                </a:p>
              </c:txPr>
              <c:showVal val="1"/>
            </c:dLbl>
            <c:delete val="1"/>
          </c:dLbls>
          <c:cat>
            <c:strRef>
              <c:f>Sheet1!$B$2</c:f>
              <c:strCache>
                <c:ptCount val="1"/>
                <c:pt idx="0">
                  <c:v>CFU / g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49278749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Wash #2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c:spPr>
          <c:dLbls>
            <c:dLbl>
              <c:idx val="0"/>
              <c:layout>
                <c:manualLayout>
                  <c:x val="2.0833333333333447E-2"/>
                  <c:y val="-1.9379844961240321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</c:f>
              <c:strCache>
                <c:ptCount val="1"/>
                <c:pt idx="0">
                  <c:v>CFU / g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26623758</c:v>
                </c:pt>
              </c:numCache>
            </c:numRef>
          </c:val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Wash #3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c:spPr>
          <c:dLbls>
            <c:dLbl>
              <c:idx val="0"/>
              <c:layout>
                <c:manualLayout>
                  <c:x val="-2.0833333333333463E-3"/>
                  <c:y val="5.813953488372121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</c:f>
              <c:strCache>
                <c:ptCount val="1"/>
                <c:pt idx="0">
                  <c:v>CFU / g</c:v>
                </c:pt>
              </c:strCache>
            </c:strRef>
          </c:cat>
          <c:val>
            <c:numRef>
              <c:f>Sheet1!$E$2</c:f>
              <c:numCache>
                <c:formatCode>#,##0</c:formatCode>
                <c:ptCount val="1"/>
                <c:pt idx="0">
                  <c:v>492141</c:v>
                </c:pt>
              </c:numCache>
            </c:numRef>
          </c:val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Macerated</c:v>
                </c:pt>
              </c:strCache>
            </c:strRef>
          </c:tx>
          <c:spPr>
            <a:solidFill>
              <a:schemeClr val="tx1"/>
            </a:solidFill>
          </c:spPr>
          <c:dLbls>
            <c:dLbl>
              <c:idx val="0"/>
              <c:layout>
                <c:manualLayout>
                  <c:x val="-1.6404199475065797E-7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</c:f>
              <c:strCache>
                <c:ptCount val="1"/>
                <c:pt idx="0">
                  <c:v>CFU / g</c:v>
                </c:pt>
              </c:strCache>
            </c:strRef>
          </c:cat>
          <c:val>
            <c:numRef>
              <c:f>Sheet1!$F$2</c:f>
              <c:numCache>
                <c:formatCode>#,##0</c:formatCode>
                <c:ptCount val="1"/>
                <c:pt idx="0">
                  <c:v>913117</c:v>
                </c:pt>
              </c:numCache>
            </c:numRef>
          </c:val>
        </c:ser>
        <c:axId val="88523904"/>
        <c:axId val="88525440"/>
      </c:barChart>
      <c:catAx>
        <c:axId val="88523904"/>
        <c:scaling>
          <c:orientation val="minMax"/>
        </c:scaling>
        <c:axPos val="b"/>
        <c:tickLblPos val="nextTo"/>
        <c:crossAx val="88525440"/>
        <c:crosses val="autoZero"/>
        <c:auto val="1"/>
        <c:lblAlgn val="ctr"/>
        <c:lblOffset val="100"/>
      </c:catAx>
      <c:valAx>
        <c:axId val="88525440"/>
        <c:scaling>
          <c:orientation val="minMax"/>
          <c:max val="50000000"/>
          <c:min val="0"/>
        </c:scaling>
        <c:axPos val="l"/>
        <c:majorGridlines/>
        <c:numFmt formatCode="General" sourceLinked="0"/>
        <c:tickLblPos val="nextTo"/>
        <c:spPr>
          <a:noFill/>
          <a:ln w="12700" cap="sq">
            <a:gradFill>
              <a:gsLst>
                <a:gs pos="3300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a:ln>
        </c:spPr>
        <c:crossAx val="88523904"/>
        <c:crosses val="autoZero"/>
        <c:crossBetween val="between"/>
        <c:majorUnit val="10000000"/>
        <c:minorUnit val="2000000"/>
      </c:valAx>
    </c:plotArea>
    <c:legend>
      <c:legendPos val="r"/>
      <c:layout/>
      <c:spPr>
        <a:noFill/>
      </c:spPr>
    </c:legend>
    <c:plotVisOnly val="1"/>
  </c:chart>
  <c:spPr>
    <a:ln w="38100"/>
  </c:spPr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Sheet1!$C$1</c:f>
              <c:strCache>
                <c:ptCount val="1"/>
                <c:pt idx="0">
                  <c:v>Wash #1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c:spPr>
          <c:dLbls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</c:f>
              <c:strCache>
                <c:ptCount val="1"/>
                <c:pt idx="0">
                  <c:v>E. coli / g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167171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Wash #2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c:spPr>
          <c:dLbls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</c:f>
              <c:strCache>
                <c:ptCount val="1"/>
                <c:pt idx="0">
                  <c:v>E. coli / g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49314</c:v>
                </c:pt>
              </c:numCache>
            </c:numRef>
          </c:val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Wash #3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c:spPr>
          <c:dLbls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</c:f>
              <c:strCache>
                <c:ptCount val="1"/>
                <c:pt idx="0">
                  <c:v>E. coli / g</c:v>
                </c:pt>
              </c:strCache>
            </c:strRef>
          </c:cat>
          <c:val>
            <c:numRef>
              <c:f>Sheet1!$E$2</c:f>
              <c:numCache>
                <c:formatCode>#,##0</c:formatCode>
                <c:ptCount val="1"/>
                <c:pt idx="0">
                  <c:v>10541</c:v>
                </c:pt>
              </c:numCache>
            </c:numRef>
          </c:val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Macerated</c:v>
                </c:pt>
              </c:strCache>
            </c:strRef>
          </c:tx>
          <c:spPr>
            <a:solidFill>
              <a:schemeClr val="tx1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</c:f>
              <c:strCache>
                <c:ptCount val="1"/>
                <c:pt idx="0">
                  <c:v>E. coli / g</c:v>
                </c:pt>
              </c:strCache>
            </c:strRef>
          </c:cat>
          <c:val>
            <c:numRef>
              <c:f>Sheet1!$F$2</c:f>
              <c:numCache>
                <c:formatCode>#,##0</c:formatCode>
                <c:ptCount val="1"/>
                <c:pt idx="0">
                  <c:v>51578</c:v>
                </c:pt>
              </c:numCache>
            </c:numRef>
          </c:val>
        </c:ser>
        <c:axId val="111127552"/>
        <c:axId val="93004544"/>
      </c:barChart>
      <c:catAx>
        <c:axId val="111127552"/>
        <c:scaling>
          <c:orientation val="minMax"/>
        </c:scaling>
        <c:axPos val="b"/>
        <c:tickLblPos val="nextTo"/>
        <c:crossAx val="93004544"/>
        <c:crosses val="autoZero"/>
        <c:auto val="1"/>
        <c:lblAlgn val="ctr"/>
        <c:lblOffset val="100"/>
      </c:catAx>
      <c:valAx>
        <c:axId val="93004544"/>
        <c:scaling>
          <c:orientation val="minMax"/>
          <c:max val="200000"/>
          <c:min val="0"/>
        </c:scaling>
        <c:axPos val="l"/>
        <c:majorGridlines/>
        <c:numFmt formatCode="General" sourceLinked="0"/>
        <c:tickLblPos val="nextTo"/>
        <c:spPr>
          <a:noFill/>
          <a:ln w="12700" cap="sq">
            <a:gradFill>
              <a:gsLst>
                <a:gs pos="3300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a:ln>
        </c:spPr>
        <c:crossAx val="111127552"/>
        <c:crosses val="autoZero"/>
        <c:crossBetween val="between"/>
      </c:valAx>
    </c:plotArea>
    <c:legend>
      <c:legendPos val="r"/>
      <c:layout/>
      <c:spPr>
        <a:noFill/>
      </c:sp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Sheet1!$C$1</c:f>
              <c:strCache>
                <c:ptCount val="1"/>
                <c:pt idx="0">
                  <c:v>Wash #1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c:spPr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 sz="1200" b="1"/>
                  </a:pPr>
                  <a:endParaRPr lang="en-US"/>
                </a:p>
              </c:txPr>
              <c:showVal val="1"/>
            </c:dLbl>
            <c:delete val="1"/>
          </c:dLbls>
          <c:cat>
            <c:strRef>
              <c:f>Sheet1!$B$2</c:f>
              <c:strCache>
                <c:ptCount val="1"/>
                <c:pt idx="0">
                  <c:v>CFU / g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251359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Wash #3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c:spPr>
          <c:dLbls>
            <c:dLbl>
              <c:idx val="0"/>
              <c:layout>
                <c:manualLayout>
                  <c:x val="-4.1666666666666683E-3"/>
                  <c:y val="1.9379844961240321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</c:f>
              <c:strCache>
                <c:ptCount val="1"/>
                <c:pt idx="0">
                  <c:v>CFU / g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42059</c:v>
                </c:pt>
              </c:numCache>
            </c:numRef>
          </c:val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Macerated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c:spPr>
          <c:dLbls>
            <c:dLbl>
              <c:idx val="0"/>
              <c:layout>
                <c:manualLayout>
                  <c:x val="-2.0833333333333745E-3"/>
                  <c:y val="5.8139534883722005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</c:f>
              <c:strCache>
                <c:ptCount val="1"/>
                <c:pt idx="0">
                  <c:v>CFU / g</c:v>
                </c:pt>
              </c:strCache>
            </c:strRef>
          </c:cat>
          <c:val>
            <c:numRef>
              <c:f>Sheet1!$E$2</c:f>
              <c:numCache>
                <c:formatCode>#,##0</c:formatCode>
                <c:ptCount val="1"/>
                <c:pt idx="0">
                  <c:v>833812</c:v>
                </c:pt>
              </c:numCache>
            </c:numRef>
          </c:val>
        </c:ser>
        <c:axId val="93040000"/>
        <c:axId val="93049984"/>
      </c:barChart>
      <c:catAx>
        <c:axId val="93040000"/>
        <c:scaling>
          <c:orientation val="minMax"/>
        </c:scaling>
        <c:axPos val="b"/>
        <c:tickLblPos val="nextTo"/>
        <c:crossAx val="93049984"/>
        <c:crosses val="autoZero"/>
        <c:auto val="1"/>
        <c:lblAlgn val="ctr"/>
        <c:lblOffset val="100"/>
      </c:catAx>
      <c:valAx>
        <c:axId val="93049984"/>
        <c:scaling>
          <c:orientation val="minMax"/>
          <c:max val="900000"/>
          <c:min val="0"/>
        </c:scaling>
        <c:axPos val="l"/>
        <c:majorGridlines/>
        <c:numFmt formatCode="General" sourceLinked="0"/>
        <c:tickLblPos val="nextTo"/>
        <c:spPr>
          <a:noFill/>
          <a:ln w="12700" cap="sq">
            <a:gradFill>
              <a:gsLst>
                <a:gs pos="3300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a:ln>
        </c:spPr>
        <c:crossAx val="93040000"/>
        <c:crosses val="autoZero"/>
        <c:crossBetween val="between"/>
      </c:valAx>
    </c:plotArea>
    <c:legend>
      <c:legendPos val="r"/>
      <c:layout/>
      <c:spPr>
        <a:noFill/>
      </c:sp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Sheet1!$C$1</c:f>
              <c:strCache>
                <c:ptCount val="1"/>
                <c:pt idx="0">
                  <c:v>Wash #1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c:spPr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 sz="1200" b="1"/>
                  </a:pPr>
                  <a:endParaRPr lang="en-US"/>
                </a:p>
              </c:txPr>
              <c:showVal val="1"/>
            </c:dLbl>
            <c:delete val="1"/>
          </c:dLbls>
          <c:cat>
            <c:strRef>
              <c:f>Sheet1!$B$2</c:f>
              <c:strCache>
                <c:ptCount val="1"/>
                <c:pt idx="0">
                  <c:v>E. coli / g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3577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Wash #3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c:spPr>
          <c:dLbls>
            <c:dLbl>
              <c:idx val="0"/>
              <c:layout>
                <c:manualLayout>
                  <c:x val="-4.1666666666666683E-3"/>
                  <c:y val="1.9379844961240321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</c:f>
              <c:strCache>
                <c:ptCount val="1"/>
                <c:pt idx="0">
                  <c:v>E. coli / g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3</c:v>
                </c:pt>
              </c:numCache>
            </c:numRef>
          </c:val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Macerated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c:spPr>
          <c:dLbls>
            <c:dLbl>
              <c:idx val="0"/>
              <c:layout>
                <c:manualLayout>
                  <c:x val="-2.0833333333333745E-3"/>
                  <c:y val="5.8139534883722005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</c:f>
              <c:strCache>
                <c:ptCount val="1"/>
                <c:pt idx="0">
                  <c:v>E. coli / g</c:v>
                </c:pt>
              </c:strCache>
            </c:strRef>
          </c:cat>
          <c:val>
            <c:numRef>
              <c:f>Sheet1!$E$2</c:f>
              <c:numCache>
                <c:formatCode>#,##0</c:formatCode>
                <c:ptCount val="1"/>
                <c:pt idx="0">
                  <c:v>717</c:v>
                </c:pt>
              </c:numCache>
            </c:numRef>
          </c:val>
        </c:ser>
        <c:axId val="93437952"/>
        <c:axId val="93439488"/>
      </c:barChart>
      <c:catAx>
        <c:axId val="93437952"/>
        <c:scaling>
          <c:orientation val="minMax"/>
        </c:scaling>
        <c:axPos val="b"/>
        <c:tickLblPos val="nextTo"/>
        <c:crossAx val="93439488"/>
        <c:crosses val="autoZero"/>
        <c:auto val="1"/>
        <c:lblAlgn val="ctr"/>
        <c:lblOffset val="100"/>
      </c:catAx>
      <c:valAx>
        <c:axId val="93439488"/>
        <c:scaling>
          <c:orientation val="minMax"/>
          <c:max val="4000"/>
          <c:min val="0"/>
        </c:scaling>
        <c:axPos val="l"/>
        <c:majorGridlines/>
        <c:numFmt formatCode="General" sourceLinked="0"/>
        <c:tickLblPos val="nextTo"/>
        <c:spPr>
          <a:noFill/>
          <a:ln w="12700" cap="sq">
            <a:gradFill>
              <a:gsLst>
                <a:gs pos="3300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a:ln>
        </c:spPr>
        <c:crossAx val="93437952"/>
        <c:crosses val="autoZero"/>
        <c:crossBetween val="between"/>
      </c:valAx>
    </c:plotArea>
    <c:legend>
      <c:legendPos val="r"/>
      <c:layout/>
      <c:spPr>
        <a:noFill/>
      </c:sp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8063283400905045"/>
          <c:y val="4.0326954786960037E-2"/>
          <c:w val="0.57414944225721865"/>
          <c:h val="0.87274552890191071"/>
        </c:manualLayout>
      </c:layout>
      <c:barChart>
        <c:barDir val="col"/>
        <c:grouping val="clustered"/>
        <c:ser>
          <c:idx val="0"/>
          <c:order val="0"/>
          <c:tx>
            <c:strRef>
              <c:f>Sheet1!$C$1</c:f>
              <c:strCache>
                <c:ptCount val="1"/>
                <c:pt idx="0">
                  <c:v>Wash #1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Sheet1!$B$2:$B$3</c:f>
              <c:strCache>
                <c:ptCount val="2"/>
                <c:pt idx="0">
                  <c:v>CFUs</c:v>
                </c:pt>
                <c:pt idx="1">
                  <c:v>E. coli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 formatCode="#,##0">
                  <c:v>200935</c:v>
                </c:pt>
                <c:pt idx="1">
                  <c:v>2037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Wash #2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Sheet1!$B$2:$B$3</c:f>
              <c:strCache>
                <c:ptCount val="2"/>
                <c:pt idx="0">
                  <c:v>CFUs</c:v>
                </c:pt>
                <c:pt idx="1">
                  <c:v>E. coli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 formatCode="#,##0">
                  <c:v>97252</c:v>
                </c:pt>
                <c:pt idx="1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Wash #3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Sheet1!$B$2:$B$3</c:f>
              <c:strCache>
                <c:ptCount val="2"/>
                <c:pt idx="0">
                  <c:v>CFUs</c:v>
                </c:pt>
                <c:pt idx="1">
                  <c:v>E. coli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 formatCode="#,##0">
                  <c:v>48549</c:v>
                </c:pt>
                <c:pt idx="1">
                  <c:v>0</c:v>
                </c:pt>
              </c:numCache>
            </c:numRef>
          </c:val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Macerated</c:v>
                </c:pt>
              </c:strCache>
            </c:strRef>
          </c:tx>
          <c:spPr>
            <a:solidFill>
              <a:schemeClr val="tx1"/>
            </a:solidFill>
          </c:spPr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Sheet1!$B$2:$B$3</c:f>
              <c:strCache>
                <c:ptCount val="2"/>
                <c:pt idx="0">
                  <c:v>CFUs</c:v>
                </c:pt>
                <c:pt idx="1">
                  <c:v>E. coli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 formatCode="#,##0">
                  <c:v>404006</c:v>
                </c:pt>
                <c:pt idx="1">
                  <c:v>185</c:v>
                </c:pt>
              </c:numCache>
            </c:numRef>
          </c:val>
        </c:ser>
        <c:axId val="93729152"/>
        <c:axId val="93731072"/>
      </c:barChart>
      <c:catAx>
        <c:axId val="93729152"/>
        <c:scaling>
          <c:orientation val="minMax"/>
        </c:scaling>
        <c:axPos val="b"/>
        <c:tickLblPos val="nextTo"/>
        <c:crossAx val="93731072"/>
        <c:crosses val="autoZero"/>
        <c:auto val="1"/>
        <c:lblAlgn val="ctr"/>
        <c:lblOffset val="100"/>
      </c:catAx>
      <c:valAx>
        <c:axId val="93731072"/>
        <c:scaling>
          <c:orientation val="minMax"/>
          <c:max val="450000"/>
          <c:min val="0"/>
        </c:scaling>
        <c:axPos val="l"/>
        <c:majorGridlines/>
        <c:numFmt formatCode="General" sourceLinked="0"/>
        <c:tickLblPos val="nextTo"/>
        <c:spPr>
          <a:noFill/>
          <a:ln w="12700" cap="sq">
            <a:gradFill>
              <a:gsLst>
                <a:gs pos="3300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a:ln>
        </c:spPr>
        <c:crossAx val="93729152"/>
        <c:crosses val="autoZero"/>
        <c:crossBetween val="between"/>
      </c:valAx>
    </c:plotArea>
    <c:legend>
      <c:legendPos val="r"/>
      <c:layout/>
      <c:spPr>
        <a:noFill/>
      </c:sp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6343914041994947"/>
          <c:y val="3.4859457974730002E-2"/>
          <c:w val="0.57414944225721865"/>
          <c:h val="0.87274552890191071"/>
        </c:manualLayout>
      </c:layout>
      <c:barChart>
        <c:barDir val="col"/>
        <c:grouping val="clustered"/>
        <c:ser>
          <c:idx val="0"/>
          <c:order val="0"/>
          <c:tx>
            <c:strRef>
              <c:f>Sheet1!$C$1</c:f>
              <c:strCache>
                <c:ptCount val="1"/>
                <c:pt idx="0">
                  <c:v>Wash #1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Sheet1!$B$2:$B$3</c:f>
              <c:strCache>
                <c:ptCount val="2"/>
                <c:pt idx="0">
                  <c:v>CFUs</c:v>
                </c:pt>
                <c:pt idx="1">
                  <c:v>E. coli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 formatCode="#,##0">
                  <c:v>71048</c:v>
                </c:pt>
                <c:pt idx="1">
                  <c:v>41979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Wash #2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Sheet1!$B$2:$B$3</c:f>
              <c:strCache>
                <c:ptCount val="2"/>
                <c:pt idx="0">
                  <c:v>CFUs</c:v>
                </c:pt>
                <c:pt idx="1">
                  <c:v>E. coli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 formatCode="#,##0">
                  <c:v>23436</c:v>
                </c:pt>
                <c:pt idx="1">
                  <c:v>2775</c:v>
                </c:pt>
              </c:numCache>
            </c:numRef>
          </c:val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Wash #3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c:spPr>
          <c:dLbls>
            <c:dLbl>
              <c:idx val="1"/>
              <c:layout>
                <c:manualLayout>
                  <c:x val="6.7915552269305554E-3"/>
                  <c:y val="6.2500000000000099E-3"/>
                </c:manualLayout>
              </c:layout>
              <c:showVal val="1"/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Sheet1!$B$2:$B$3</c:f>
              <c:strCache>
                <c:ptCount val="2"/>
                <c:pt idx="0">
                  <c:v>CFUs</c:v>
                </c:pt>
                <c:pt idx="1">
                  <c:v>E. coli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 formatCode="#,##0">
                  <c:v>10240</c:v>
                </c:pt>
                <c:pt idx="1">
                  <c:v>948</c:v>
                </c:pt>
              </c:numCache>
            </c:numRef>
          </c:val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Macerated</c:v>
                </c:pt>
              </c:strCache>
            </c:strRef>
          </c:tx>
          <c:spPr>
            <a:solidFill>
              <a:schemeClr val="tx1"/>
            </a:solidFill>
          </c:spPr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Sheet1!$B$2:$B$3</c:f>
              <c:strCache>
                <c:ptCount val="2"/>
                <c:pt idx="0">
                  <c:v>CFUs</c:v>
                </c:pt>
                <c:pt idx="1">
                  <c:v>E. coli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 formatCode="#,##0">
                  <c:v>59143</c:v>
                </c:pt>
                <c:pt idx="1">
                  <c:v>2556</c:v>
                </c:pt>
              </c:numCache>
            </c:numRef>
          </c:val>
        </c:ser>
        <c:axId val="93980928"/>
        <c:axId val="93986816"/>
      </c:barChart>
      <c:catAx>
        <c:axId val="93980928"/>
        <c:scaling>
          <c:orientation val="minMax"/>
        </c:scaling>
        <c:axPos val="b"/>
        <c:tickLblPos val="nextTo"/>
        <c:crossAx val="93986816"/>
        <c:crosses val="autoZero"/>
        <c:auto val="1"/>
        <c:lblAlgn val="ctr"/>
        <c:lblOffset val="100"/>
      </c:catAx>
      <c:valAx>
        <c:axId val="93986816"/>
        <c:scaling>
          <c:orientation val="minMax"/>
          <c:max val="80000"/>
          <c:min val="0"/>
        </c:scaling>
        <c:axPos val="l"/>
        <c:majorGridlines/>
        <c:numFmt formatCode="General" sourceLinked="0"/>
        <c:tickLblPos val="nextTo"/>
        <c:spPr>
          <a:noFill/>
          <a:ln w="12700" cap="sq">
            <a:gradFill>
              <a:gsLst>
                <a:gs pos="3300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a:ln>
        </c:spPr>
        <c:crossAx val="93980928"/>
        <c:crosses val="autoZero"/>
        <c:crossBetween val="between"/>
      </c:valAx>
    </c:plotArea>
    <c:legend>
      <c:legendPos val="r"/>
      <c:spPr>
        <a:noFill/>
      </c:sp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46B4D-C208-42A7-8FD8-214A9FB8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8BAA5-751D-4647-BC21-E9ABC74FC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540B-7342-44F2-A3DB-048AEADCF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0BD42-FD08-4518-A8D6-B9FEDD758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829A2-A6ED-4389-A815-11F74EA98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03DD5-144D-421B-8855-FEF46B38A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73EC5-0BAC-4AD1-A45D-DAEACD371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956F8-8A7E-4CE3-946B-FD31F8371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8489B-75D8-4926-9198-B873B358F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AA3C4-53FE-4CF0-8A1D-8320338B0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884DF-E484-4E3A-B938-073CF15DD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9AD755C-398C-4AE0-804A-390E67544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c.gov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93345"/>
            <a:ext cx="6553200" cy="954107"/>
          </a:xfrm>
          <a:prstGeom prst="rect">
            <a:avLst/>
          </a:prstGeom>
          <a:solidFill>
            <a:srgbClr val="DAFEDE">
              <a:alpha val="60000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Microbial contamination levels of selected vegetable greens in the UAE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6412468"/>
            <a:ext cx="6553200" cy="369332"/>
          </a:xfrm>
          <a:prstGeom prst="rect">
            <a:avLst/>
          </a:prstGeom>
          <a:solidFill>
            <a:srgbClr val="DAFEDE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 pitchFamily="34" charset="0"/>
              </a:rPr>
              <a:t>American University of </a:t>
            </a:r>
            <a:r>
              <a:rPr lang="en-US" dirty="0" err="1" smtClean="0">
                <a:latin typeface="Arial Rounded MT Bold" pitchFamily="34" charset="0"/>
              </a:rPr>
              <a:t>Sharjah</a:t>
            </a:r>
            <a:r>
              <a:rPr lang="en-US" dirty="0" smtClean="0">
                <a:latin typeface="Arial Rounded MT Bold" pitchFamily="34" charset="0"/>
              </a:rPr>
              <a:t>, United Arab Emirates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802868"/>
            <a:ext cx="8991600" cy="369332"/>
          </a:xfrm>
          <a:prstGeom prst="rect">
            <a:avLst/>
          </a:prstGeom>
          <a:solidFill>
            <a:srgbClr val="DAFEDE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By:  Dennis J. Russell, PhD., Sarah Abdul </a:t>
            </a:r>
            <a:r>
              <a:rPr lang="en-US" dirty="0" err="1" smtClean="0">
                <a:latin typeface="Arial Rounded MT Bold" pitchFamily="34" charset="0"/>
              </a:rPr>
              <a:t>Majid</a:t>
            </a:r>
            <a:r>
              <a:rPr lang="en-US" dirty="0" smtClean="0">
                <a:latin typeface="Arial Rounded MT Bold" pitchFamily="34" charset="0"/>
              </a:rPr>
              <a:t>, M.Sc., and Daniel Tobias, M.Sc.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33400"/>
            <a:ext cx="86106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How does the IDEXX system work?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IDEXX tests for the presence of </a:t>
            </a:r>
            <a:r>
              <a:rPr lang="en-US" dirty="0" err="1" smtClean="0"/>
              <a:t>coliforms</a:t>
            </a:r>
            <a:r>
              <a:rPr lang="en-US" dirty="0" smtClean="0"/>
              <a:t> and </a:t>
            </a:r>
            <a:r>
              <a:rPr lang="en-US" i="1" dirty="0" smtClean="0"/>
              <a:t>E. coli </a:t>
            </a:r>
            <a:r>
              <a:rPr lang="en-US" dirty="0" smtClean="0"/>
              <a:t>using an indicator dye and an florescent antibody  reaction.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100 ml of the diluted sample wash water is combined with a nutrient solution, indicator dye and florescent antibody. 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This 100ml mixture is then heat sealed into a tray that has 51 wells or compartments.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If any compartment turns yellow it indicates the presence of a </a:t>
            </a:r>
            <a:r>
              <a:rPr lang="en-US" dirty="0" err="1" smtClean="0"/>
              <a:t>coliform</a:t>
            </a:r>
            <a:r>
              <a:rPr lang="en-US" dirty="0" smtClean="0"/>
              <a:t> bacteria unit.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If any compartment glows under ultraviolet light it indicates the presence of </a:t>
            </a:r>
            <a:r>
              <a:rPr lang="en-US" i="1" dirty="0" smtClean="0"/>
              <a:t>E. coli </a:t>
            </a:r>
            <a:r>
              <a:rPr lang="en-US" dirty="0" smtClean="0"/>
              <a:t>bacteria.  </a:t>
            </a:r>
            <a:r>
              <a:rPr lang="en-US" i="1" dirty="0" smtClean="0"/>
              <a:t>E. coli </a:t>
            </a:r>
            <a:r>
              <a:rPr lang="en-US" dirty="0" smtClean="0"/>
              <a:t>are present in human feces and it is one of many </a:t>
            </a:r>
            <a:r>
              <a:rPr lang="en-US" dirty="0" err="1" smtClean="0"/>
              <a:t>coliform</a:t>
            </a:r>
            <a:r>
              <a:rPr lang="en-US" dirty="0" smtClean="0"/>
              <a:t> species.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This system has a proven 25 year track record and has performed at the highest standards required by various official water and food testing agencies.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.123.C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04800"/>
            <a:ext cx="4575520" cy="304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 descr="K.UltraVioletBo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8600"/>
            <a:ext cx="3581400" cy="28320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 descr="K.UltraVioletGlo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3531890"/>
            <a:ext cx="4279900" cy="31737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 descr="IDX.Results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3200400"/>
            <a:ext cx="2667000" cy="35081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57200" y="2907268"/>
            <a:ext cx="3810000" cy="369332"/>
          </a:xfrm>
          <a:prstGeom prst="rect">
            <a:avLst/>
          </a:prstGeom>
          <a:solidFill>
            <a:srgbClr val="FAFEC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IDEXX  trays (yellow are </a:t>
            </a:r>
            <a:r>
              <a:rPr lang="en-US" dirty="0" err="1" smtClean="0"/>
              <a:t>coliforms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2590800"/>
            <a:ext cx="3352800" cy="369332"/>
          </a:xfrm>
          <a:prstGeom prst="rect">
            <a:avLst/>
          </a:prstGeom>
          <a:solidFill>
            <a:srgbClr val="FAFEC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IDEXX  trays (under UV light)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258580"/>
            <a:ext cx="4724400" cy="523220"/>
          </a:xfrm>
          <a:prstGeom prst="rect">
            <a:avLst/>
          </a:prstGeom>
          <a:solidFill>
            <a:srgbClr val="FAFEC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Wells with </a:t>
            </a:r>
            <a:r>
              <a:rPr lang="en-US" sz="1400" i="1" dirty="0" smtClean="0"/>
              <a:t>E. coli </a:t>
            </a:r>
            <a:r>
              <a:rPr lang="en-US" sz="1400" dirty="0" smtClean="0"/>
              <a:t>glow under UV light.   The glowing </a:t>
            </a:r>
            <a:r>
              <a:rPr lang="en-US" sz="1400" i="1" dirty="0" smtClean="0"/>
              <a:t>E. coli </a:t>
            </a:r>
            <a:r>
              <a:rPr lang="en-US" sz="1400" dirty="0" smtClean="0"/>
              <a:t>wells were marked for easy counting in normal light 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1_Jarje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"/>
            <a:ext cx="4298092" cy="636117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28600" y="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Table 1</a:t>
            </a:r>
            <a:r>
              <a:rPr lang="en-US" sz="1400" b="1" u="sng" dirty="0" smtClean="0"/>
              <a:t>: </a:t>
            </a:r>
            <a:r>
              <a:rPr lang="en-US" sz="1400" b="1" u="sng" dirty="0" err="1" smtClean="0"/>
              <a:t>Coliform</a:t>
            </a:r>
            <a:r>
              <a:rPr lang="en-US" sz="1400" b="1" u="sng" dirty="0" smtClean="0"/>
              <a:t> units (CFU / g) </a:t>
            </a:r>
            <a:r>
              <a:rPr lang="en-US" sz="1400" b="1" dirty="0" smtClean="0"/>
              <a:t>on </a:t>
            </a:r>
            <a:r>
              <a:rPr lang="en-US" sz="1400" b="1" dirty="0" err="1" smtClean="0"/>
              <a:t>Jarjeer</a:t>
            </a:r>
            <a:r>
              <a:rPr lang="en-US" sz="1400" b="1" dirty="0" smtClean="0"/>
              <a:t> washed three times and macerated to reveal sequestered bacteria.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457200"/>
            <a:ext cx="3048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1. Each sample showed the same pattern.  Large numbers of </a:t>
            </a:r>
            <a:r>
              <a:rPr lang="en-US" sz="1400" dirty="0" err="1" smtClean="0"/>
              <a:t>coliforms</a:t>
            </a:r>
            <a:r>
              <a:rPr lang="en-US" sz="1400" dirty="0" smtClean="0"/>
              <a:t> were removed in the first wash.</a:t>
            </a:r>
          </a:p>
          <a:p>
            <a:endParaRPr lang="en-US" sz="1400" dirty="0" smtClean="0"/>
          </a:p>
          <a:p>
            <a:r>
              <a:rPr lang="en-US" sz="1400" dirty="0" smtClean="0"/>
              <a:t>2. Subsequent washings removed more bacteria. Reducing the </a:t>
            </a:r>
            <a:r>
              <a:rPr lang="en-US" sz="1400" dirty="0" err="1" smtClean="0"/>
              <a:t>coliform</a:t>
            </a:r>
            <a:r>
              <a:rPr lang="en-US" sz="1400" dirty="0" smtClean="0"/>
              <a:t> count but not completely.</a:t>
            </a:r>
          </a:p>
          <a:p>
            <a:endParaRPr lang="en-US" sz="1400" dirty="0" smtClean="0"/>
          </a:p>
          <a:p>
            <a:r>
              <a:rPr lang="en-US" sz="1400" dirty="0" smtClean="0"/>
              <a:t>3. Each sample released significant numbers of </a:t>
            </a:r>
            <a:r>
              <a:rPr lang="en-US" sz="1400" dirty="0" err="1" smtClean="0"/>
              <a:t>coliforms</a:t>
            </a:r>
            <a:r>
              <a:rPr lang="en-US" sz="1400" dirty="0" smtClean="0"/>
              <a:t> when macerated.</a:t>
            </a:r>
          </a:p>
          <a:p>
            <a:endParaRPr lang="en-US" sz="1400" dirty="0" smtClean="0"/>
          </a:p>
          <a:p>
            <a:r>
              <a:rPr lang="en-US" sz="1400" dirty="0" smtClean="0"/>
              <a:t>4. The variation between samples was great, from extremely contaminated to moderately contaminated.</a:t>
            </a:r>
          </a:p>
          <a:p>
            <a:endParaRPr lang="en-US" sz="1400" dirty="0" smtClean="0"/>
          </a:p>
          <a:p>
            <a:r>
              <a:rPr lang="en-US" sz="1400" dirty="0" smtClean="0"/>
              <a:t>5. 12% of the surface </a:t>
            </a:r>
            <a:r>
              <a:rPr lang="en-US" sz="1400" dirty="0" err="1" smtClean="0"/>
              <a:t>coliforms</a:t>
            </a:r>
            <a:r>
              <a:rPr lang="en-US" sz="1400" dirty="0" smtClean="0"/>
              <a:t> remained after two washings.</a:t>
            </a:r>
          </a:p>
          <a:p>
            <a:endParaRPr lang="en-US" sz="1400" dirty="0" smtClean="0"/>
          </a:p>
          <a:p>
            <a:r>
              <a:rPr lang="en-US" sz="1400" dirty="0" smtClean="0"/>
              <a:t>6. 33% of the total </a:t>
            </a:r>
            <a:r>
              <a:rPr lang="en-US" sz="1400" dirty="0" err="1" smtClean="0"/>
              <a:t>coliforms</a:t>
            </a:r>
            <a:r>
              <a:rPr lang="en-US" sz="1400" dirty="0" smtClean="0"/>
              <a:t> in </a:t>
            </a:r>
            <a:r>
              <a:rPr lang="en-US" sz="1400" dirty="0" err="1" smtClean="0"/>
              <a:t>Jarjeer</a:t>
            </a:r>
            <a:r>
              <a:rPr lang="en-US" sz="1400" dirty="0" smtClean="0"/>
              <a:t> were sequestered (hidden in the tissues and could not be washed off).</a:t>
            </a:r>
          </a:p>
          <a:p>
            <a:endParaRPr lang="en-US" sz="1400" dirty="0" smtClean="0"/>
          </a:p>
          <a:p>
            <a:r>
              <a:rPr lang="en-US" sz="1400" dirty="0" smtClean="0"/>
              <a:t>7. </a:t>
            </a:r>
            <a:r>
              <a:rPr lang="en-US" sz="1400" b="1" dirty="0" err="1" smtClean="0"/>
              <a:t>Conculsion</a:t>
            </a:r>
            <a:r>
              <a:rPr lang="en-US" sz="1400" b="1" dirty="0" smtClean="0"/>
              <a:t>:  </a:t>
            </a:r>
            <a:r>
              <a:rPr lang="en-US" sz="1400" b="1" u="sng" dirty="0" err="1" smtClean="0"/>
              <a:t>Coliforms</a:t>
            </a:r>
            <a:r>
              <a:rPr lang="en-US" sz="1400" b="1" u="sng" dirty="0" smtClean="0"/>
              <a:t> cannot be removed from </a:t>
            </a:r>
            <a:r>
              <a:rPr lang="en-US" sz="1400" b="1" u="sng" dirty="0" err="1" smtClean="0"/>
              <a:t>Jarjeer</a:t>
            </a:r>
            <a:r>
              <a:rPr lang="en-US" sz="1400" b="1" u="sng" dirty="0" smtClean="0"/>
              <a:t> by washing alone. </a:t>
            </a:r>
            <a:endParaRPr lang="en-US" sz="1400" b="1" u="sng" dirty="0"/>
          </a:p>
        </p:txBody>
      </p:sp>
      <p:sp>
        <p:nvSpPr>
          <p:cNvPr id="7" name="Rectangle 6"/>
          <p:cNvSpPr/>
          <p:nvPr/>
        </p:nvSpPr>
        <p:spPr>
          <a:xfrm>
            <a:off x="914400" y="5715000"/>
            <a:ext cx="48006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>
          <a:xfrm rot="10800000">
            <a:off x="3429000" y="1143001"/>
            <a:ext cx="2362200" cy="237657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3505200" y="3886201"/>
            <a:ext cx="2286000" cy="53339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762000" y="609600"/>
          <a:ext cx="58674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Coliforms</a:t>
            </a:r>
            <a:r>
              <a:rPr lang="en-US" dirty="0" smtClean="0"/>
              <a:t> on </a:t>
            </a:r>
            <a:r>
              <a:rPr lang="en-US" dirty="0" err="1" smtClean="0"/>
              <a:t>Jarjeer</a:t>
            </a:r>
            <a:r>
              <a:rPr lang="en-US" dirty="0" smtClean="0"/>
              <a:t> washed three times and then macerated to reveal sequestered bacteria.  Numbers are the averages from 18 replicate tests. </a:t>
            </a:r>
            <a:endParaRPr lang="en-US" dirty="0"/>
          </a:p>
        </p:txBody>
      </p:sp>
      <p:cxnSp>
        <p:nvCxnSpPr>
          <p:cNvPr id="5" name="Straight Arrow Connector 4"/>
          <p:cNvCxnSpPr>
            <a:stCxn id="10" idx="1"/>
          </p:cNvCxnSpPr>
          <p:nvPr/>
        </p:nvCxnSpPr>
        <p:spPr>
          <a:xfrm rot="10800000" flipV="1">
            <a:off x="4648200" y="5147102"/>
            <a:ext cx="1295400" cy="72029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43600" y="4485382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After three washings of </a:t>
            </a:r>
            <a:r>
              <a:rPr lang="en-US" sz="1600" dirty="0" err="1" smtClean="0"/>
              <a:t>Jarjeer</a:t>
            </a:r>
            <a:r>
              <a:rPr lang="en-US" sz="1600" dirty="0" smtClean="0"/>
              <a:t>, an additional approximately 1 million </a:t>
            </a:r>
            <a:r>
              <a:rPr lang="en-US" sz="1600" dirty="0" err="1" smtClean="0"/>
              <a:t>coliforms</a:t>
            </a:r>
            <a:r>
              <a:rPr lang="en-US" sz="1600" dirty="0" smtClean="0"/>
              <a:t> / g were released when macerated.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086600" y="2773740"/>
            <a:ext cx="1524000" cy="15696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49,278,749</a:t>
            </a:r>
          </a:p>
          <a:p>
            <a:r>
              <a:rPr lang="en-US" sz="1600" dirty="0" smtClean="0"/>
              <a:t>26,623,758</a:t>
            </a:r>
          </a:p>
          <a:p>
            <a:r>
              <a:rPr lang="en-US" sz="1600" dirty="0" smtClean="0"/>
              <a:t>      492,141</a:t>
            </a:r>
          </a:p>
          <a:p>
            <a:r>
              <a:rPr lang="en-US" sz="1600" u="sng" dirty="0" smtClean="0"/>
              <a:t>      913,117</a:t>
            </a:r>
          </a:p>
          <a:p>
            <a:endParaRPr lang="en-US" sz="1600" u="sng" dirty="0" smtClean="0"/>
          </a:p>
          <a:p>
            <a:r>
              <a:rPr lang="en-US" sz="1600" b="1" dirty="0" smtClean="0"/>
              <a:t>77,307,756 / g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1676400" y="533400"/>
          <a:ext cx="5733415" cy="616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457200" y="76200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FIGURE 3:  </a:t>
            </a:r>
            <a:r>
              <a:rPr lang="en-US" b="1" i="1" dirty="0" smtClean="0"/>
              <a:t>E. coli</a:t>
            </a:r>
            <a:r>
              <a:rPr lang="en-US" b="1" dirty="0" smtClean="0"/>
              <a:t> / g </a:t>
            </a:r>
            <a:r>
              <a:rPr lang="en-US" sz="1400" dirty="0" smtClean="0"/>
              <a:t>on </a:t>
            </a:r>
            <a:r>
              <a:rPr lang="en-US" sz="1400" dirty="0" err="1" smtClean="0"/>
              <a:t>jarjeer</a:t>
            </a:r>
            <a:r>
              <a:rPr lang="en-US" sz="1400" dirty="0" smtClean="0"/>
              <a:t> washed three times and macerated to reveal sequestered bacteria.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239000" y="4495800"/>
            <a:ext cx="1524000" cy="15696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167,171</a:t>
            </a:r>
          </a:p>
          <a:p>
            <a:r>
              <a:rPr lang="en-US" sz="1600" dirty="0" smtClean="0"/>
              <a:t>   49,314</a:t>
            </a:r>
          </a:p>
          <a:p>
            <a:r>
              <a:rPr lang="en-US" sz="1600" dirty="0" smtClean="0"/>
              <a:t>   10,541</a:t>
            </a:r>
          </a:p>
          <a:p>
            <a:r>
              <a:rPr lang="en-US" sz="1600" u="sng" dirty="0" smtClean="0"/>
              <a:t>   51,578</a:t>
            </a:r>
          </a:p>
          <a:p>
            <a:endParaRPr lang="en-US" sz="1600" u="sng" dirty="0" smtClean="0"/>
          </a:p>
          <a:p>
            <a:r>
              <a:rPr lang="en-US" sz="1600" b="1" dirty="0" smtClean="0"/>
              <a:t>278,604 / g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828800" y="533400"/>
          <a:ext cx="5733415" cy="616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04800" y="73223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FIGURE 4:  </a:t>
            </a:r>
            <a:r>
              <a:rPr lang="en-US" sz="1400" dirty="0" err="1" smtClean="0"/>
              <a:t>Coliforms</a:t>
            </a:r>
            <a:r>
              <a:rPr lang="en-US" sz="1400" dirty="0" smtClean="0"/>
              <a:t> on </a:t>
            </a:r>
            <a:r>
              <a:rPr lang="en-US" sz="1400" dirty="0" err="1" smtClean="0"/>
              <a:t>jarjeer</a:t>
            </a:r>
            <a:r>
              <a:rPr lang="en-US" sz="1400" dirty="0" smtClean="0"/>
              <a:t> </a:t>
            </a:r>
            <a:r>
              <a:rPr lang="en-US" u="sng" dirty="0" smtClean="0"/>
              <a:t>disinfected with mild bleach</a:t>
            </a:r>
            <a:r>
              <a:rPr lang="en-US" sz="1400" dirty="0" smtClean="0"/>
              <a:t>, rinsed, washed and then macerated.</a:t>
            </a:r>
            <a:endParaRPr lang="en-US"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676400" y="457200"/>
          <a:ext cx="5733415" cy="616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09716" y="73223"/>
            <a:ext cx="83247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FIGURE 5: 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E. coli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jarjeer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disinfected with mild bleach,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rinsed, washed and then macerated.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752600" y="457200"/>
          <a:ext cx="5733415" cy="616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52400" y="76200"/>
            <a:ext cx="8839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FIGURE 6:  </a:t>
            </a:r>
            <a:r>
              <a:rPr lang="en-US" sz="1400" dirty="0" err="1" smtClean="0"/>
              <a:t>Coliforms</a:t>
            </a:r>
            <a:r>
              <a:rPr lang="en-US" sz="1400" dirty="0" smtClean="0"/>
              <a:t> and </a:t>
            </a:r>
            <a:r>
              <a:rPr lang="en-US" sz="1400" i="1" dirty="0" smtClean="0"/>
              <a:t>E. coli</a:t>
            </a:r>
            <a:r>
              <a:rPr lang="en-US" sz="1400" dirty="0" smtClean="0"/>
              <a:t> on </a:t>
            </a:r>
            <a:r>
              <a:rPr lang="en-US" sz="1600" b="1" u="sng" dirty="0" smtClean="0"/>
              <a:t>parsley</a:t>
            </a:r>
            <a:r>
              <a:rPr lang="en-US" sz="1600" dirty="0" smtClean="0"/>
              <a:t> </a:t>
            </a:r>
            <a:r>
              <a:rPr lang="en-US" sz="1400" dirty="0" smtClean="0"/>
              <a:t>washed three times and then macerated to reveal sequestered bacteria.</a:t>
            </a:r>
            <a:r>
              <a:rPr lang="en-US" dirty="0" smtClean="0"/>
              <a:t>	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981200" y="533400"/>
          <a:ext cx="5609908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52400" y="86380"/>
            <a:ext cx="8610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FIGURE 7:  </a:t>
            </a:r>
            <a:r>
              <a:rPr lang="en-US" sz="1400" dirty="0" err="1" smtClean="0"/>
              <a:t>Coliforms</a:t>
            </a:r>
            <a:r>
              <a:rPr lang="en-US" sz="1400" dirty="0" smtClean="0"/>
              <a:t> and </a:t>
            </a:r>
            <a:r>
              <a:rPr lang="en-US" sz="1400" i="1" dirty="0" smtClean="0"/>
              <a:t>E. coli</a:t>
            </a:r>
            <a:r>
              <a:rPr lang="en-US" sz="1400" dirty="0" smtClean="0"/>
              <a:t> on </a:t>
            </a:r>
            <a:r>
              <a:rPr lang="en-US" sz="1600" b="1" u="sng" dirty="0" smtClean="0"/>
              <a:t>romaine lettuce </a:t>
            </a:r>
            <a:r>
              <a:rPr lang="en-US" sz="1400" dirty="0" smtClean="0"/>
              <a:t>washed three times and then macerated to reveal sequestered bacteria.</a:t>
            </a:r>
            <a:endParaRPr lang="en-US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6200"/>
            <a:ext cx="8382000" cy="6740307"/>
          </a:xfrm>
          <a:prstGeom prst="rect">
            <a:avLst/>
          </a:prstGeom>
          <a:solidFill>
            <a:srgbClr val="FAFEC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Conclusions: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100% of locally purchased fresh </a:t>
            </a:r>
            <a:r>
              <a:rPr lang="en-US" b="1" dirty="0" err="1" smtClean="0"/>
              <a:t>jarjeer</a:t>
            </a:r>
            <a:r>
              <a:rPr lang="en-US" b="1" dirty="0" smtClean="0"/>
              <a:t> greens were contaminated by </a:t>
            </a:r>
            <a:r>
              <a:rPr lang="en-US" b="1" dirty="0" err="1" smtClean="0"/>
              <a:t>coliforms</a:t>
            </a:r>
            <a:r>
              <a:rPr lang="en-US" b="1" dirty="0" smtClean="0"/>
              <a:t> and </a:t>
            </a:r>
            <a:r>
              <a:rPr lang="en-US" b="1" i="1" dirty="0" smtClean="0"/>
              <a:t>E. coli</a:t>
            </a:r>
            <a:r>
              <a:rPr lang="en-US" b="1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One wash of </a:t>
            </a:r>
            <a:r>
              <a:rPr lang="en-US" dirty="0" err="1" smtClean="0"/>
              <a:t>jarjeer</a:t>
            </a:r>
            <a:r>
              <a:rPr lang="en-US" dirty="0" smtClean="0"/>
              <a:t> resulted in 2,509,273 CFU/g and 224,250 </a:t>
            </a:r>
            <a:r>
              <a:rPr lang="en-US" i="1" dirty="0" smtClean="0"/>
              <a:t>E. coli</a:t>
            </a:r>
            <a:r>
              <a:rPr lang="en-US" dirty="0" smtClean="0"/>
              <a:t>/g.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Washing the greens three times reduced the CFU by 95% and </a:t>
            </a:r>
            <a:r>
              <a:rPr lang="en-US" i="1" dirty="0" smtClean="0"/>
              <a:t>E. coli </a:t>
            </a:r>
            <a:r>
              <a:rPr lang="en-US" dirty="0" smtClean="0"/>
              <a:t>by 83%.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Maceration of thrice washed </a:t>
            </a:r>
            <a:r>
              <a:rPr lang="en-US" dirty="0" err="1" smtClean="0"/>
              <a:t>jarjeer</a:t>
            </a:r>
            <a:r>
              <a:rPr lang="en-US" dirty="0" smtClean="0"/>
              <a:t> released an additional 2,129,774 CFU/g and 56,292 </a:t>
            </a:r>
            <a:r>
              <a:rPr lang="en-US" i="1" dirty="0" smtClean="0"/>
              <a:t>E. coli</a:t>
            </a:r>
            <a:r>
              <a:rPr lang="en-US" dirty="0" smtClean="0"/>
              <a:t>/g.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A statistically significant amount of </a:t>
            </a:r>
            <a:r>
              <a:rPr lang="en-US" b="1" dirty="0" err="1" smtClean="0"/>
              <a:t>coliforms</a:t>
            </a:r>
            <a:r>
              <a:rPr lang="en-US" b="1" dirty="0" smtClean="0"/>
              <a:t> and </a:t>
            </a:r>
            <a:r>
              <a:rPr lang="en-US" b="1" i="1" dirty="0" smtClean="0"/>
              <a:t>E. coli </a:t>
            </a:r>
            <a:r>
              <a:rPr lang="en-US" b="1" dirty="0" smtClean="0"/>
              <a:t>remain in the tissues of </a:t>
            </a:r>
            <a:r>
              <a:rPr lang="en-US" b="1" dirty="0" err="1" smtClean="0"/>
              <a:t>jarjeer</a:t>
            </a:r>
            <a:r>
              <a:rPr lang="en-US" b="1" dirty="0" smtClean="0"/>
              <a:t> even after being washed three times. 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Disinfection with diluted bleach reduced the </a:t>
            </a:r>
            <a:r>
              <a:rPr lang="en-US" dirty="0" err="1" smtClean="0"/>
              <a:t>coliform</a:t>
            </a:r>
            <a:r>
              <a:rPr lang="en-US" dirty="0" smtClean="0"/>
              <a:t> and </a:t>
            </a:r>
            <a:r>
              <a:rPr lang="en-US" i="1" dirty="0" smtClean="0"/>
              <a:t>E. coli </a:t>
            </a:r>
            <a:r>
              <a:rPr lang="en-US" dirty="0" smtClean="0"/>
              <a:t>counts, but upon maceration, both viable </a:t>
            </a:r>
            <a:r>
              <a:rPr lang="en-US" dirty="0" err="1" smtClean="0"/>
              <a:t>coliforms</a:t>
            </a:r>
            <a:r>
              <a:rPr lang="en-US" dirty="0" smtClean="0"/>
              <a:t> and </a:t>
            </a:r>
            <a:r>
              <a:rPr lang="en-US" i="1" dirty="0" smtClean="0"/>
              <a:t>E. coli </a:t>
            </a:r>
            <a:r>
              <a:rPr lang="en-US" dirty="0" smtClean="0"/>
              <a:t>were released.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A statistically significant amount of </a:t>
            </a:r>
            <a:r>
              <a:rPr lang="en-US" b="1" dirty="0" err="1" smtClean="0"/>
              <a:t>coliforms</a:t>
            </a:r>
            <a:r>
              <a:rPr lang="en-US" b="1" dirty="0" smtClean="0"/>
              <a:t> and </a:t>
            </a:r>
            <a:r>
              <a:rPr lang="en-US" b="1" i="1" dirty="0" smtClean="0"/>
              <a:t>E. coli </a:t>
            </a:r>
            <a:r>
              <a:rPr lang="en-US" b="1" dirty="0" smtClean="0"/>
              <a:t>remain in the tissues of </a:t>
            </a:r>
            <a:r>
              <a:rPr lang="en-US" b="1" dirty="0" err="1" smtClean="0"/>
              <a:t>jarjeer</a:t>
            </a:r>
            <a:r>
              <a:rPr lang="en-US" b="1" dirty="0" smtClean="0"/>
              <a:t> even after being washed in disinfectant.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There is clearly a persistent health threat to people who eat </a:t>
            </a:r>
            <a:r>
              <a:rPr lang="en-US" dirty="0" err="1" smtClean="0"/>
              <a:t>jarjeer</a:t>
            </a:r>
            <a:r>
              <a:rPr lang="en-US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Further testing for the presence of </a:t>
            </a:r>
            <a:r>
              <a:rPr lang="en-US" i="1" dirty="0" smtClean="0"/>
              <a:t>Salmonella</a:t>
            </a:r>
            <a:r>
              <a:rPr lang="en-US" dirty="0" smtClean="0"/>
              <a:t> and other pathogens is required.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6336268"/>
            <a:ext cx="8686800" cy="369332"/>
          </a:xfrm>
          <a:prstGeom prst="rect">
            <a:avLst/>
          </a:prstGeom>
          <a:solidFill>
            <a:srgbClr val="D8FDCB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Presentation by:  Dr. Dennis J. Russell, PhD., American University of </a:t>
            </a:r>
            <a:r>
              <a:rPr lang="en-US" dirty="0" err="1" smtClean="0"/>
              <a:t>Sharjah</a:t>
            </a:r>
            <a:r>
              <a:rPr lang="en-US" dirty="0" smtClean="0"/>
              <a:t>, UAE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93345"/>
            <a:ext cx="6781800" cy="954107"/>
          </a:xfrm>
          <a:prstGeom prst="rect">
            <a:avLst/>
          </a:prstGeom>
          <a:solidFill>
            <a:srgbClr val="DAFEDE">
              <a:alpha val="60000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Microbial contamination levels of selected vegetable greens in the UAE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7200" y="559713"/>
            <a:ext cx="8001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Avik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M,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Speh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D., Jones, A.,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Busding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K., and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Diez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-Gonzales, F. 2006. Longitudinal 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microbiological survey of fresh produce grown by farmers in the upper Midwest. </a:t>
            </a:r>
            <a:r>
              <a:rPr kumimoji="0" lang="en-US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Midwest. J. Food Protection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69:1928-1936.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57200" y="990600"/>
            <a:ext cx="78486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CDSC.2005. Enumeration of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coliforms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and </a:t>
            </a:r>
            <a:r>
              <a:rPr kumimoji="0" lang="en-US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Escherichia coli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by IDEXX (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Colilert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18)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Quanti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-tray. Standards Unit, Evaluations and Standards Laboratory, Water Working Group CDSC, specialist and Reference Microbiology Division, Ref. No. W 18i2.3, p. 1-15.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81000" y="1524000"/>
            <a:ext cx="6553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71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Clesceri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L. S., Greenberg, A. E. and Eaton, A. D. (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Eds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). 1999. Standard Methods for the 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Examination of Water and Wastewater, 20</a:t>
            </a:r>
            <a:r>
              <a:rPr kumimoji="0" lang="en-US" sz="11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Ed. American Public Health Association. 1325pp.</a:t>
            </a: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28600" y="1981200"/>
            <a:ext cx="7162800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Davis, J. G. and Kendall, P. 2007. Preventing </a:t>
            </a:r>
            <a:r>
              <a:rPr kumimoji="0" lang="en-US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E. coli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from garden to plate. Colorado State 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indent="228600" eaLnBrk="0" hangingPunct="0"/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University Extension, Nutrition Resources, No. 9.369</a:t>
            </a:r>
          </a:p>
          <a:p>
            <a:pPr indent="228600" eaLnBrk="0" hangingPunct="0"/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indent="228600" eaLnBrk="0" hangingPunct="0"/>
            <a:r>
              <a:rPr lang="en-US" sz="1100" dirty="0" smtClean="0"/>
              <a:t>Fonseca, J. M. and </a:t>
            </a:r>
            <a:r>
              <a:rPr lang="en-US" sz="1100" dirty="0" err="1" smtClean="0"/>
              <a:t>Ravishankar</a:t>
            </a:r>
            <a:r>
              <a:rPr lang="en-US" sz="1100" dirty="0" smtClean="0"/>
              <a:t>, S. 2007. Safer Salads. </a:t>
            </a:r>
            <a:r>
              <a:rPr lang="en-US" sz="1100" i="1" dirty="0" smtClean="0"/>
              <a:t>Am. Sci.</a:t>
            </a:r>
            <a:r>
              <a:rPr lang="en-US" sz="1100" dirty="0" smtClean="0"/>
              <a:t> 95:494-501.</a:t>
            </a:r>
          </a:p>
          <a:p>
            <a:pPr indent="228600" eaLnBrk="0" hangingPunct="0"/>
            <a:endParaRPr lang="en-US" sz="1200" dirty="0" smtClean="0"/>
          </a:p>
          <a:p>
            <a:pPr indent="228600" eaLnBrk="0" hangingPunct="0"/>
            <a:endParaRPr lang="en-US" sz="1200" dirty="0" smtClean="0"/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457200" y="2819400"/>
            <a:ext cx="754380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Froeder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H., Martins, C. G.,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DeSouza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K. L.,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Landraf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M., Franco, B. D. G. M., and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Destro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M. T. 2007. Minimally processed vegetable salads: microbial quality evaluation</a:t>
            </a:r>
            <a:r>
              <a:rPr kumimoji="0" lang="en-US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 J.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Food Prot.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70:1277-1280.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57200" y="32766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Ilic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S.,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Odomeru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J. and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LeJeune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J. T. 2008.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Coliforms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and prevalence of </a:t>
            </a:r>
            <a:r>
              <a:rPr kumimoji="0" lang="en-US" sz="11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Esherichia</a:t>
            </a:r>
            <a:r>
              <a:rPr kumimoji="0" lang="en-US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coli 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and food borne pathogens on minimally processed spinach in two packing plants. </a:t>
            </a:r>
            <a:r>
              <a:rPr kumimoji="0" lang="en-US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J. Food Prot.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71:2398-2403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57200" y="3773269"/>
            <a:ext cx="8458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Little, C. and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Sagoo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S. 1996. LACORS/HPA Coordinated food liaison group studies: An evaluation of hygiene practices in mobile food vendors in the United Kingdom. Gastrointestinal, Emerging and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Zoonotic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Infections, Centre for Infections, Health Protection Agency, London. 29pp.</a:t>
            </a:r>
            <a:r>
              <a:rPr lang="en-US" sz="1100" dirty="0" smtClean="0"/>
              <a:t> </a:t>
            </a:r>
          </a:p>
          <a:p>
            <a:endParaRPr lang="en-US" sz="1100" dirty="0" smtClean="0"/>
          </a:p>
          <a:p>
            <a:r>
              <a:rPr lang="en-US" sz="1100" dirty="0" smtClean="0"/>
              <a:t>Lynch, M., Painter, J., Woodruff, R. and Braden, C. 2006. Surveillance for food borne disease outbreaks – United States, 1998-2002 (</a:t>
            </a:r>
            <a:r>
              <a:rPr lang="en-US" sz="1100" dirty="0" smtClean="0">
                <a:hlinkClick r:id="rId2"/>
              </a:rPr>
              <a:t>www.edc.gov</a:t>
            </a:r>
            <a:r>
              <a:rPr lang="en-US" sz="1100" dirty="0" smtClean="0"/>
              <a:t>). 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57200" y="4876800"/>
            <a:ext cx="8534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Niemira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B. A. 2007. Relative efficacy of sodium hypochlorite wash versus irradiation to inactivate </a:t>
            </a:r>
            <a:r>
              <a:rPr kumimoji="0" lang="en-US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Escherichia coli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O157:H7 internalized in leaves of romaine lettuce and baby spinach. </a:t>
            </a:r>
            <a:r>
              <a:rPr kumimoji="0" lang="en-US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J. Food Prot.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70:2526-2537.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57200" y="5334000"/>
            <a:ext cx="705834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Rao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P. V. 1998. Statistical Research Methods in the Life Sciences, Duxbury Press, Pacific Grove, i-xiv;889pp.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57200" y="5638800"/>
            <a:ext cx="82296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Simoes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M.,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Pisani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B., Marques, E. G. L.,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Prandi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M. A. G., Martini, M. H.,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Chiarini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P. F. T.,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Antunes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J. L. F. and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Nogueira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A. P. 2001. Hygienic-sanitary conditions of vegetables and irrigation water from kitchen gardens in the municipality of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Campias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SP. Braz. J.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Microbiol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32(4): 1-5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57200" y="6274713"/>
            <a:ext cx="8534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Vail, J. H., Morgan, R., Merino, C. R., Gonzales, F., Miller, R. and Ram, J. L. 2003. Enumeration of waterborne </a:t>
            </a:r>
            <a:r>
              <a:rPr kumimoji="0" lang="en-US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Escherichia coli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with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Perifim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plates: comparison to standard methods. J. Environ. Qual. 32: 368-373.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2286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References:</a:t>
            </a:r>
            <a:endParaRPr lang="en-US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5000" r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drussell\Desktop\JarjeerTitleP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-11582400"/>
            <a:ext cx="6629400" cy="70736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" name="Picture 2" descr="JarjeerTitleP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76200"/>
            <a:ext cx="6033083" cy="64373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dHealthDub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750" y="76200"/>
            <a:ext cx="7060450" cy="66668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rjeerDeath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57200"/>
            <a:ext cx="4578928" cy="60441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029200" y="304800"/>
            <a:ext cx="38862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Food poisoning:  </a:t>
            </a:r>
            <a:r>
              <a:rPr lang="en-US" sz="1400" dirty="0" smtClean="0"/>
              <a:t>a general term used to describe people who have become ill after eating.</a:t>
            </a:r>
          </a:p>
          <a:p>
            <a:endParaRPr lang="en-US" sz="1400" dirty="0" smtClean="0"/>
          </a:p>
          <a:p>
            <a:r>
              <a:rPr lang="en-US" sz="1400" dirty="0" smtClean="0"/>
              <a:t>It can be due to the presence of infectious or toxic materials in the food, prior to, during or after preparation.  </a:t>
            </a:r>
          </a:p>
          <a:p>
            <a:endParaRPr lang="en-US" sz="1400" dirty="0" smtClean="0"/>
          </a:p>
          <a:p>
            <a:r>
              <a:rPr lang="en-US" sz="1400" dirty="0" smtClean="0"/>
              <a:t>Infectious organisms include </a:t>
            </a:r>
            <a:r>
              <a:rPr lang="en-US" sz="1400" dirty="0" smtClean="0"/>
              <a:t>viruses, bacteria </a:t>
            </a:r>
            <a:r>
              <a:rPr lang="en-US" sz="1400" dirty="0" smtClean="0"/>
              <a:t>(</a:t>
            </a:r>
            <a:r>
              <a:rPr lang="en-US" sz="1400" i="1" dirty="0" smtClean="0"/>
              <a:t>E. coli</a:t>
            </a:r>
            <a:r>
              <a:rPr lang="en-US" sz="1400" dirty="0" smtClean="0"/>
              <a:t>, </a:t>
            </a:r>
            <a:r>
              <a:rPr lang="en-US" sz="1400" i="1" dirty="0" smtClean="0"/>
              <a:t>Salmonella</a:t>
            </a:r>
            <a:r>
              <a:rPr lang="en-US" sz="1400" dirty="0" smtClean="0"/>
              <a:t>, tuberculosis, etc.), protozoa (</a:t>
            </a:r>
            <a:r>
              <a:rPr lang="en-US" sz="1400" i="1" dirty="0" err="1" smtClean="0"/>
              <a:t>Ghiardia</a:t>
            </a:r>
            <a:r>
              <a:rPr lang="en-US" sz="1400" dirty="0" smtClean="0"/>
              <a:t>., etc.) or worms. </a:t>
            </a:r>
            <a:endParaRPr lang="en-US" sz="1400" dirty="0"/>
          </a:p>
        </p:txBody>
      </p:sp>
      <p:cxnSp>
        <p:nvCxnSpPr>
          <p:cNvPr id="6" name="Straight Arrow Connector 5"/>
          <p:cNvCxnSpPr>
            <a:endCxn id="14" idx="1"/>
          </p:cNvCxnSpPr>
          <p:nvPr/>
        </p:nvCxnSpPr>
        <p:spPr>
          <a:xfrm flipV="1">
            <a:off x="1676400" y="3371166"/>
            <a:ext cx="3657600" cy="43883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971800" y="4876800"/>
            <a:ext cx="2286000" cy="76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4000" y="3048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Contaminated food poisoned children resulting in four deaths.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0" y="3863876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Symptoms of food poisoning:</a:t>
            </a:r>
          </a:p>
          <a:p>
            <a:r>
              <a:rPr lang="en-US" dirty="0" smtClean="0"/>
              <a:t>Vomiting, </a:t>
            </a:r>
            <a:r>
              <a:rPr lang="en-US" dirty="0" err="1" smtClean="0"/>
              <a:t>diarrhoea</a:t>
            </a:r>
            <a:r>
              <a:rPr lang="en-US" dirty="0" smtClean="0"/>
              <a:t>, dehydration, lowered blood pressure, death.</a:t>
            </a:r>
          </a:p>
          <a:p>
            <a:endParaRPr lang="en-US" dirty="0" smtClean="0"/>
          </a:p>
          <a:p>
            <a:r>
              <a:rPr lang="en-US" dirty="0" smtClean="0"/>
              <a:t>Children, pregnant women, diabetics and the elderly are the most susceptible to food poisoning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dVigilance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3939" y="76200"/>
            <a:ext cx="7461982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520190"/>
            <a:ext cx="883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There is a concerted effort to assure the public is getting good clean food that is also not contaminated with undesirable bacteria </a:t>
            </a:r>
            <a:endParaRPr 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76200"/>
            <a:ext cx="8382000" cy="381000"/>
          </a:xfrm>
          <a:prstGeom prst="rect">
            <a:avLst/>
          </a:prstGeom>
          <a:solidFill>
            <a:srgbClr val="FAFEC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Public  health education campaigns help reduce incidence of food poisoning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6096000"/>
            <a:ext cx="8991600" cy="646331"/>
          </a:xfrm>
          <a:prstGeom prst="rect">
            <a:avLst/>
          </a:prstGeom>
          <a:solidFill>
            <a:srgbClr val="FAFEC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However, many of these precautions will not work if there are bacteria sequestered inside the vegetable tissue.</a:t>
            </a:r>
            <a:endParaRPr lang="en-US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600" y="115669"/>
            <a:ext cx="8763000" cy="1323439"/>
          </a:xfrm>
          <a:prstGeom prst="rect">
            <a:avLst/>
          </a:prstGeom>
          <a:solidFill>
            <a:srgbClr val="DEFFC5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FIGURE 1:  The mustard salad greens (</a:t>
            </a:r>
            <a:r>
              <a:rPr kumimoji="0" lang="en-US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Eruca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sativa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), which are grown on United Arab Emirate (UAE) produce farms, are called 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“</a:t>
            </a:r>
            <a:r>
              <a:rPr kumimoji="0" lang="en-US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jarjeer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 or “</a:t>
            </a:r>
            <a:r>
              <a:rPr kumimoji="0" lang="en-US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jarjir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 in Arabic and “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rocket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 in English or “</a:t>
            </a:r>
            <a:r>
              <a:rPr kumimoji="0" lang="en-US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roquette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”in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French, and are a favorite popular salad item at traditional Arab meals. 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312003"/>
            <a:ext cx="8839200" cy="769441"/>
          </a:xfrm>
          <a:prstGeom prst="rect">
            <a:avLst/>
          </a:prstGeom>
          <a:solidFill>
            <a:srgbClr val="D8FDCB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Hypothesis:  </a:t>
            </a:r>
            <a:r>
              <a:rPr lang="en-US" sz="2000" b="1" dirty="0" err="1" smtClean="0"/>
              <a:t>Jarjeer</a:t>
            </a:r>
            <a:r>
              <a:rPr lang="en-US" sz="2000" b="1" dirty="0" smtClean="0"/>
              <a:t> retains fecal </a:t>
            </a:r>
            <a:r>
              <a:rPr lang="en-US" sz="2000" b="1" dirty="0" err="1" smtClean="0"/>
              <a:t>coliform</a:t>
            </a:r>
            <a:r>
              <a:rPr lang="en-US" sz="2000" b="1" dirty="0" smtClean="0"/>
              <a:t> bacteria in its leaves that are protected from repeated washings and disinfection. 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447086"/>
            <a:ext cx="8763000" cy="4801314"/>
          </a:xfrm>
          <a:prstGeom prst="rect">
            <a:avLst/>
          </a:prstGeom>
          <a:solidFill>
            <a:srgbClr val="D8FDCB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Our experiment was originally designed to replicate what a person does in the kitchen when preparing salad greens for direct consumption without cooking.</a:t>
            </a:r>
          </a:p>
          <a:p>
            <a:endParaRPr lang="en-US" dirty="0" smtClean="0"/>
          </a:p>
          <a:p>
            <a:r>
              <a:rPr lang="en-US" dirty="0" smtClean="0"/>
              <a:t>We used much higher standards than in a kitchen and employed rigorous sterile technique.  </a:t>
            </a:r>
          </a:p>
          <a:p>
            <a:endParaRPr lang="en-US" dirty="0" smtClean="0"/>
          </a:p>
          <a:p>
            <a:r>
              <a:rPr lang="en-US" dirty="0" smtClean="0"/>
              <a:t>The greens were so highly contaminated we found it was necessary to isolate the replicates 500 cm from each other to prevent cross contamination.</a:t>
            </a:r>
          </a:p>
          <a:p>
            <a:endParaRPr lang="en-US" dirty="0" smtClean="0"/>
          </a:p>
          <a:p>
            <a:r>
              <a:rPr lang="en-US" dirty="0" smtClean="0"/>
              <a:t>The greens were washed three times before macerating them in a blender.  Our repetitive washings were </a:t>
            </a:r>
            <a:r>
              <a:rPr lang="en-US" u="sng" dirty="0" smtClean="0"/>
              <a:t>supposed to reduce bacteria to zero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In one experiment, we used a 5% </a:t>
            </a:r>
            <a:r>
              <a:rPr lang="en-US" dirty="0" err="1" smtClean="0"/>
              <a:t>Chlorox</a:t>
            </a:r>
            <a:r>
              <a:rPr lang="en-US" dirty="0" smtClean="0"/>
              <a:t> wash to get rid of as many surface bacteria as possible, before maceration.  Diluted </a:t>
            </a:r>
            <a:r>
              <a:rPr lang="en-US" dirty="0" err="1" smtClean="0"/>
              <a:t>Chlorox</a:t>
            </a:r>
            <a:r>
              <a:rPr lang="en-US" dirty="0" smtClean="0"/>
              <a:t> is probably seldom if ever used by restaurants or households that wash their salad greens. </a:t>
            </a:r>
          </a:p>
          <a:p>
            <a:endParaRPr lang="en-US" dirty="0" smtClean="0"/>
          </a:p>
          <a:p>
            <a:r>
              <a:rPr lang="en-US" dirty="0" smtClean="0"/>
              <a:t>Finally, </a:t>
            </a:r>
            <a:r>
              <a:rPr lang="en-US" dirty="0" err="1" smtClean="0"/>
              <a:t>jarjeer</a:t>
            </a:r>
            <a:r>
              <a:rPr lang="en-US" dirty="0" smtClean="0"/>
              <a:t> greens were compared to lettuce and other salad greens as a control.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295400"/>
            <a:ext cx="8534400" cy="4524315"/>
          </a:xfrm>
          <a:prstGeom prst="rect">
            <a:avLst/>
          </a:prstGeom>
          <a:solidFill>
            <a:srgbClr val="D8FDCB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Testing the hypothesis:  </a:t>
            </a:r>
          </a:p>
          <a:p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Jarjeer</a:t>
            </a:r>
            <a:r>
              <a:rPr lang="en-US" dirty="0" smtClean="0"/>
              <a:t> was washed three times and then macerated in a blender to release any additional sequestered bacteria.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 bacteria count was taken at each step to test the effectiveness of washing.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 IDEXX system was used to test for </a:t>
            </a:r>
            <a:r>
              <a:rPr lang="en-US" dirty="0" err="1" smtClean="0"/>
              <a:t>coliforms</a:t>
            </a:r>
            <a:r>
              <a:rPr lang="en-US" dirty="0" smtClean="0"/>
              <a:t> and </a:t>
            </a:r>
            <a:r>
              <a:rPr lang="en-US" i="1" dirty="0" smtClean="0"/>
              <a:t>E. coli.</a:t>
            </a:r>
          </a:p>
          <a:p>
            <a:pPr>
              <a:buFont typeface="Arial" pitchFamily="34" charset="0"/>
              <a:buChar char="•"/>
            </a:pPr>
            <a:endParaRPr lang="en-US" i="1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Microscopic examination of fresh leaves was done to find the location of the sequestered bacteria.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 presence of </a:t>
            </a:r>
            <a:r>
              <a:rPr lang="en-US" dirty="0" err="1" smtClean="0"/>
              <a:t>coliforms</a:t>
            </a:r>
            <a:r>
              <a:rPr lang="en-US" dirty="0" smtClean="0"/>
              <a:t> indicates the vegetables are contaminated with fecal matter from animals and if </a:t>
            </a:r>
            <a:r>
              <a:rPr lang="en-US" i="1" dirty="0" smtClean="0"/>
              <a:t>E. coli </a:t>
            </a:r>
            <a:r>
              <a:rPr lang="en-US" dirty="0" smtClean="0"/>
              <a:t>is also present it is a good indication that </a:t>
            </a:r>
            <a:r>
              <a:rPr lang="en-US" i="1" dirty="0" smtClean="0"/>
              <a:t> </a:t>
            </a:r>
            <a:r>
              <a:rPr lang="en-US" dirty="0" smtClean="0"/>
              <a:t>mammals or fowl are the sources of the feces, which could possibly include human waste.</a:t>
            </a:r>
            <a:endParaRPr lang="en-US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rjeerTe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13" y="76200"/>
            <a:ext cx="8903121" cy="6629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8305800" cy="1477328"/>
          </a:xfrm>
          <a:prstGeom prst="rect">
            <a:avLst/>
          </a:prstGeom>
          <a:solidFill>
            <a:srgbClr val="DEFFC5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During the experiment the repetitive series were kept 500 cm apart from each other to avoid cross-contamination.  </a:t>
            </a:r>
          </a:p>
          <a:p>
            <a:endParaRPr lang="en-US" dirty="0" smtClean="0"/>
          </a:p>
          <a:p>
            <a:r>
              <a:rPr lang="en-US" dirty="0" smtClean="0"/>
              <a:t>10g of </a:t>
            </a:r>
            <a:r>
              <a:rPr lang="en-US" dirty="0" err="1" smtClean="0"/>
              <a:t>jarjeer</a:t>
            </a:r>
            <a:r>
              <a:rPr lang="en-US" dirty="0" smtClean="0"/>
              <a:t> was washed repeatedly in successive  sterilized beakers containing 1 L sterile water 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258580"/>
            <a:ext cx="8001000" cy="523220"/>
          </a:xfrm>
          <a:prstGeom prst="rect">
            <a:avLst/>
          </a:prstGeom>
          <a:solidFill>
            <a:srgbClr val="FAFEC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This photo is for illustrative purposes only:</a:t>
            </a:r>
          </a:p>
          <a:p>
            <a:r>
              <a:rPr lang="en-US" sz="1400" b="1" dirty="0" smtClean="0"/>
              <a:t>During the actual tests the beakers were kept 500cm apart from each other.</a:t>
            </a:r>
            <a:endParaRPr lang="en-US" sz="14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1850</Words>
  <Application>Microsoft Office PowerPoint</Application>
  <PresentationFormat>On-screen Show (4:3)</PresentationFormat>
  <Paragraphs>146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AUS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user</dc:creator>
  <cp:lastModifiedBy>AUS</cp:lastModifiedBy>
  <cp:revision>141</cp:revision>
  <dcterms:created xsi:type="dcterms:W3CDTF">2008-01-12T09:47:47Z</dcterms:created>
  <dcterms:modified xsi:type="dcterms:W3CDTF">2011-02-27T04:42:43Z</dcterms:modified>
</cp:coreProperties>
</file>