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0" r:id="rId1"/>
  </p:sldMasterIdLst>
  <p:sldIdLst>
    <p:sldId id="256" r:id="rId2"/>
    <p:sldId id="257" r:id="rId3"/>
    <p:sldId id="258" r:id="rId4"/>
    <p:sldId id="259" r:id="rId5"/>
    <p:sldId id="261" r:id="rId6"/>
    <p:sldId id="262" r:id="rId7"/>
    <p:sldId id="263" r:id="rId8"/>
    <p:sldId id="277" r:id="rId9"/>
    <p:sldId id="265" r:id="rId10"/>
    <p:sldId id="267" r:id="rId11"/>
    <p:sldId id="268" r:id="rId12"/>
    <p:sldId id="278" r:id="rId13"/>
    <p:sldId id="279" r:id="rId14"/>
    <p:sldId id="271" r:id="rId15"/>
    <p:sldId id="280" r:id="rId16"/>
    <p:sldId id="282" r:id="rId17"/>
    <p:sldId id="281" r:id="rId18"/>
    <p:sldId id="298" r:id="rId19"/>
    <p:sldId id="283" r:id="rId20"/>
    <p:sldId id="295" r:id="rId21"/>
    <p:sldId id="296" r:id="rId22"/>
    <p:sldId id="299" r:id="rId23"/>
    <p:sldId id="297"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441" autoAdjust="0"/>
    <p:restoredTop sz="94624" autoAdjust="0"/>
  </p:normalViewPr>
  <p:slideViewPr>
    <p:cSldViewPr>
      <p:cViewPr>
        <p:scale>
          <a:sx n="66" d="100"/>
          <a:sy n="66" d="100"/>
        </p:scale>
        <p:origin x="-1500" y="-1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CCACD85-86BC-4C71-A895-7CE3F2EA362E}" type="datetimeFigureOut">
              <a:rPr lang="en-US" smtClean="0"/>
              <a:pPr/>
              <a:t>3/7/2012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5457BCD-D64B-4408-ADB2-47E5309E47E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CACD85-86BC-4C71-A895-7CE3F2EA362E}" type="datetimeFigureOut">
              <a:rPr lang="en-US" smtClean="0"/>
              <a:pPr/>
              <a:t>3/7/2012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57BCD-D64B-4408-ADB2-47E5309E47E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CACD85-86BC-4C71-A895-7CE3F2EA362E}" type="datetimeFigureOut">
              <a:rPr lang="en-US" smtClean="0"/>
              <a:pPr/>
              <a:t>3/7/2012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57BCD-D64B-4408-ADB2-47E5309E47E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CACD85-86BC-4C71-A895-7CE3F2EA362E}" type="datetimeFigureOut">
              <a:rPr lang="en-US" smtClean="0"/>
              <a:pPr/>
              <a:t>3/7/2012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57BCD-D64B-4408-ADB2-47E5309E47E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CCACD85-86BC-4C71-A895-7CE3F2EA362E}" type="datetimeFigureOut">
              <a:rPr lang="en-US" smtClean="0"/>
              <a:pPr/>
              <a:t>3/7/2012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57BCD-D64B-4408-ADB2-47E5309E47E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CCACD85-86BC-4C71-A895-7CE3F2EA362E}" type="datetimeFigureOut">
              <a:rPr lang="en-US" smtClean="0"/>
              <a:pPr/>
              <a:t>3/7/2012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457BCD-D64B-4408-ADB2-47E5309E47E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CCACD85-86BC-4C71-A895-7CE3F2EA362E}" type="datetimeFigureOut">
              <a:rPr lang="en-US" smtClean="0"/>
              <a:pPr/>
              <a:t>3/7/2012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457BCD-D64B-4408-ADB2-47E5309E47E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CCACD85-86BC-4C71-A895-7CE3F2EA362E}" type="datetimeFigureOut">
              <a:rPr lang="en-US" smtClean="0"/>
              <a:pPr/>
              <a:t>3/7/2012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457BCD-D64B-4408-ADB2-47E5309E47E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CACD85-86BC-4C71-A895-7CE3F2EA362E}" type="datetimeFigureOut">
              <a:rPr lang="en-US" smtClean="0"/>
              <a:pPr/>
              <a:t>3/7/2012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457BCD-D64B-4408-ADB2-47E5309E47E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CCACD85-86BC-4C71-A895-7CE3F2EA362E}" type="datetimeFigureOut">
              <a:rPr lang="en-US" smtClean="0"/>
              <a:pPr/>
              <a:t>3/7/2012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457BCD-D64B-4408-ADB2-47E5309E47E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CCACD85-86BC-4C71-A895-7CE3F2EA362E}" type="datetimeFigureOut">
              <a:rPr lang="en-US" smtClean="0"/>
              <a:pPr/>
              <a:t>3/7/2012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5457BCD-D64B-4408-ADB2-47E5309E47E1}"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CCACD85-86BC-4C71-A895-7CE3F2EA362E}" type="datetimeFigureOut">
              <a:rPr lang="en-US" smtClean="0"/>
              <a:pPr/>
              <a:t>3/7/2012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5457BCD-D64B-4408-ADB2-47E5309E47E1}"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021" r:id="rId1"/>
    <p:sldLayoutId id="2147484022" r:id="rId2"/>
    <p:sldLayoutId id="2147484023" r:id="rId3"/>
    <p:sldLayoutId id="2147484024" r:id="rId4"/>
    <p:sldLayoutId id="2147484025" r:id="rId5"/>
    <p:sldLayoutId id="2147484026" r:id="rId6"/>
    <p:sldLayoutId id="2147484027" r:id="rId7"/>
    <p:sldLayoutId id="2147484028" r:id="rId8"/>
    <p:sldLayoutId id="2147484029" r:id="rId9"/>
    <p:sldLayoutId id="2147484030" r:id="rId10"/>
    <p:sldLayoutId id="21474840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590800"/>
            <a:ext cx="6934200" cy="2209800"/>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a:xfrm>
            <a:off x="1219200" y="5257800"/>
            <a:ext cx="6781800" cy="990600"/>
          </a:xfrm>
        </p:spPr>
        <p:txBody>
          <a:bodyPr>
            <a:normAutofit/>
          </a:bodyPr>
          <a:lstStyle/>
          <a:p>
            <a:pPr algn="l"/>
            <a:r>
              <a:rPr lang="en-US" b="1" dirty="0" smtClean="0">
                <a:solidFill>
                  <a:srgbClr val="FFFF00"/>
                </a:solidFill>
              </a:rPr>
              <a:t>Sharaf S. Omar</a:t>
            </a:r>
          </a:p>
          <a:p>
            <a:pPr algn="l"/>
            <a:r>
              <a:rPr lang="en-US" b="1" dirty="0" smtClean="0">
                <a:solidFill>
                  <a:srgbClr val="FFFF00"/>
                </a:solidFill>
              </a:rPr>
              <a:t>AL-</a:t>
            </a:r>
            <a:r>
              <a:rPr lang="en-US" b="1" dirty="0" err="1" smtClean="0">
                <a:solidFill>
                  <a:srgbClr val="FFFF00"/>
                </a:solidFill>
              </a:rPr>
              <a:t>Balqa</a:t>
            </a:r>
            <a:r>
              <a:rPr lang="en-US" b="1" dirty="0" smtClean="0">
                <a:solidFill>
                  <a:srgbClr val="FFFF00"/>
                </a:solidFill>
              </a:rPr>
              <a:t>’ </a:t>
            </a:r>
            <a:r>
              <a:rPr lang="en-US" b="1" dirty="0">
                <a:solidFill>
                  <a:srgbClr val="FFFF00"/>
                </a:solidFill>
              </a:rPr>
              <a:t>Applied University, </a:t>
            </a:r>
            <a:r>
              <a:rPr lang="en-US" b="1" dirty="0" smtClean="0">
                <a:solidFill>
                  <a:srgbClr val="FFFF00"/>
                </a:solidFill>
              </a:rPr>
              <a:t>Jordan </a:t>
            </a:r>
            <a:endParaRPr lang="en-US" b="1" i="1" dirty="0">
              <a:solidFill>
                <a:srgbClr val="FFFF00"/>
              </a:solidFill>
            </a:endParaRPr>
          </a:p>
        </p:txBody>
      </p:sp>
      <p:graphicFrame>
        <p:nvGraphicFramePr>
          <p:cNvPr id="1026" name="Object 2"/>
          <p:cNvGraphicFramePr>
            <a:graphicFrameLocks noChangeAspect="1"/>
          </p:cNvGraphicFramePr>
          <p:nvPr/>
        </p:nvGraphicFramePr>
        <p:xfrm>
          <a:off x="7467600" y="5410200"/>
          <a:ext cx="1295400" cy="1143000"/>
        </p:xfrm>
        <a:graphic>
          <a:graphicData uri="http://schemas.openxmlformats.org/presentationml/2006/ole">
            <p:oleObj spid="_x0000_s1026" name="Picture" r:id="rId3" imgW="600120" imgH="639360" progId="Word.Picture.8">
              <p:embed/>
            </p:oleObj>
          </a:graphicData>
        </a:graphic>
      </p:graphicFrame>
      <p:sp>
        <p:nvSpPr>
          <p:cNvPr id="6" name="Rectangle 5"/>
          <p:cNvSpPr/>
          <p:nvPr/>
        </p:nvSpPr>
        <p:spPr>
          <a:xfrm>
            <a:off x="838200" y="2514600"/>
            <a:ext cx="7391400" cy="1446550"/>
          </a:xfrm>
          <a:prstGeom prst="rect">
            <a:avLst/>
          </a:prstGeom>
        </p:spPr>
        <p:txBody>
          <a:bodyPr wrap="square">
            <a:spAutoFit/>
          </a:bodyPr>
          <a:lstStyle/>
          <a:p>
            <a:r>
              <a:rPr lang="en-US" sz="4400" dirty="0" smtClean="0">
                <a:solidFill>
                  <a:schemeClr val="bg1"/>
                </a:solidFill>
                <a:latin typeface="Tahoma" pitchFamily="34" charset="0"/>
                <a:ea typeface="Tahoma" pitchFamily="34" charset="0"/>
                <a:cs typeface="Tahoma" pitchFamily="34" charset="0"/>
              </a:rPr>
              <a:t>Incidence of Aflatoxin M1 in Milk In Jordan</a:t>
            </a:r>
            <a:endParaRPr lang="en-US" sz="4400" dirty="0">
              <a:solidFill>
                <a:schemeClr val="bg1"/>
              </a:solidFill>
              <a:latin typeface="Tahoma" pitchFamily="34" charset="0"/>
              <a:ea typeface="Tahoma" pitchFamily="34" charset="0"/>
              <a:cs typeface="Tahoma" pitchFamily="34" charset="0"/>
            </a:endParaRPr>
          </a:p>
        </p:txBody>
      </p:sp>
    </p:spTree>
  </p:cSld>
  <p:clrMapOvr>
    <a:masterClrMapping/>
  </p:clrMapOvr>
  <p:transition>
    <p:cover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32120"/>
          </a:xfrm>
        </p:spPr>
        <p:txBody>
          <a:bodyPr>
            <a:normAutofit/>
          </a:bodyPr>
          <a:lstStyle/>
          <a:p>
            <a:r>
              <a:rPr lang="en-US" b="1" dirty="0" smtClean="0"/>
              <a:t>Direct contamination</a:t>
            </a:r>
            <a:endParaRPr lang="en-US" dirty="0" smtClean="0"/>
          </a:p>
          <a:p>
            <a:pPr>
              <a:buFont typeface="Wingdings" pitchFamily="2" charset="2"/>
              <a:buChar char="v"/>
            </a:pPr>
            <a:r>
              <a:rPr lang="en-US" dirty="0" smtClean="0"/>
              <a:t> </a:t>
            </a:r>
            <a:r>
              <a:rPr lang="en-US" dirty="0" smtClean="0">
                <a:latin typeface="Tahoma" pitchFamily="34" charset="0"/>
                <a:ea typeface="Tahoma" pitchFamily="34" charset="0"/>
                <a:cs typeface="Tahoma" pitchFamily="34" charset="0"/>
              </a:rPr>
              <a:t>Fungal growth used for fermentation of dairy products (starter cultures) </a:t>
            </a:r>
          </a:p>
          <a:p>
            <a:pPr>
              <a:buFont typeface="Wingdings" pitchFamily="2" charset="2"/>
              <a:buChar char="v"/>
            </a:pPr>
            <a:endParaRPr lang="en-US" dirty="0" smtClean="0">
              <a:latin typeface="Tahoma" pitchFamily="34" charset="0"/>
              <a:ea typeface="Tahoma" pitchFamily="34" charset="0"/>
              <a:cs typeface="Tahoma" pitchFamily="34" charset="0"/>
            </a:endParaRPr>
          </a:p>
          <a:p>
            <a:pPr>
              <a:buFont typeface="Wingdings" pitchFamily="2" charset="2"/>
              <a:buChar char="v"/>
            </a:pPr>
            <a:r>
              <a:rPr lang="en-US" dirty="0" smtClean="0">
                <a:latin typeface="Tahoma" pitchFamily="34" charset="0"/>
                <a:ea typeface="Tahoma" pitchFamily="34" charset="0"/>
                <a:cs typeface="Tahoma" pitchFamily="34" charset="0"/>
              </a:rPr>
              <a:t>unintentional fungal growth. (contamination of starter cultures with </a:t>
            </a:r>
            <a:r>
              <a:rPr lang="en-US" dirty="0" err="1" smtClean="0">
                <a:latin typeface="Tahoma" pitchFamily="34" charset="0"/>
                <a:ea typeface="Tahoma" pitchFamily="34" charset="0"/>
                <a:cs typeface="Tahoma" pitchFamily="34" charset="0"/>
              </a:rPr>
              <a:t>toxigenic</a:t>
            </a:r>
            <a:r>
              <a:rPr lang="en-US" dirty="0" smtClean="0">
                <a:latin typeface="Tahoma" pitchFamily="34" charset="0"/>
                <a:ea typeface="Tahoma" pitchFamily="34" charset="0"/>
                <a:cs typeface="Tahoma" pitchFamily="34" charset="0"/>
              </a:rPr>
              <a:t> strains) these fungi are able to produce mycotoxins. </a:t>
            </a:r>
          </a:p>
          <a:p>
            <a:pPr>
              <a:buFont typeface="Wingdings" pitchFamily="2" charset="2"/>
              <a:buChar char="v"/>
            </a:pPr>
            <a:endParaRPr lang="en-US" dirty="0" smtClean="0">
              <a:latin typeface="Tahoma" pitchFamily="34" charset="0"/>
              <a:ea typeface="Tahoma" pitchFamily="34" charset="0"/>
              <a:cs typeface="Tahoma" pitchFamily="34" charset="0"/>
            </a:endParaRPr>
          </a:p>
          <a:p>
            <a:pPr>
              <a:buFont typeface="Wingdings" pitchFamily="2" charset="2"/>
              <a:buChar char="v"/>
            </a:pPr>
            <a:r>
              <a:rPr lang="en-US" dirty="0" smtClean="0">
                <a:latin typeface="Tahoma" pitchFamily="34" charset="0"/>
                <a:ea typeface="Tahoma" pitchFamily="34" charset="0"/>
                <a:cs typeface="Tahoma" pitchFamily="34" charset="0"/>
              </a:rPr>
              <a:t>Another possible contamination of dairy products is the accidental occurrence of mould on products.</a:t>
            </a:r>
            <a:endParaRPr lang="en-US"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371600"/>
            <a:ext cx="8229600" cy="438912"/>
          </a:xfrm>
        </p:spPr>
        <p:txBody>
          <a:bodyPr>
            <a:normAutofit fontScale="90000"/>
          </a:bodyPr>
          <a:lstStyle/>
          <a:p>
            <a:r>
              <a:rPr lang="en-US" b="1" dirty="0" smtClean="0"/>
              <a:t/>
            </a:r>
            <a:br>
              <a:rPr lang="en-US" b="1" dirty="0" smtClean="0"/>
            </a:br>
            <a:r>
              <a:rPr lang="en-US" b="1" dirty="0" smtClean="0"/>
              <a:t/>
            </a:r>
            <a:br>
              <a:rPr lang="en-US" b="1" dirty="0" smtClean="0"/>
            </a:br>
            <a:r>
              <a:rPr lang="en-US" b="1" dirty="0" smtClean="0"/>
              <a:t/>
            </a:r>
            <a:br>
              <a:rPr lang="en-US" b="1" dirty="0" smtClean="0"/>
            </a:br>
            <a:r>
              <a:rPr lang="en-US" sz="4000" b="1" dirty="0" smtClean="0"/>
              <a:t>Toxicity</a:t>
            </a:r>
            <a:r>
              <a:rPr lang="en-US" sz="4000" dirty="0" smtClean="0"/>
              <a:t/>
            </a:r>
            <a:br>
              <a:rPr lang="en-US" sz="4000" dirty="0" smtClean="0"/>
            </a:br>
            <a:endParaRPr lang="en-US" sz="4000" dirty="0"/>
          </a:p>
        </p:txBody>
      </p:sp>
      <p:sp>
        <p:nvSpPr>
          <p:cNvPr id="3" name="Content Placeholder 2"/>
          <p:cNvSpPr>
            <a:spLocks noGrp="1"/>
          </p:cNvSpPr>
          <p:nvPr>
            <p:ph idx="1"/>
          </p:nvPr>
        </p:nvSpPr>
        <p:spPr>
          <a:xfrm>
            <a:off x="457200" y="1295400"/>
            <a:ext cx="8229600" cy="5029200"/>
          </a:xfrm>
        </p:spPr>
        <p:txBody>
          <a:bodyPr>
            <a:normAutofit/>
          </a:bodyPr>
          <a:lstStyle/>
          <a:p>
            <a:pPr>
              <a:buFont typeface="Wingdings" pitchFamily="2" charset="2"/>
              <a:buChar char="v"/>
            </a:pPr>
            <a:r>
              <a:rPr lang="en-US" dirty="0" smtClean="0">
                <a:latin typeface="Tahoma" pitchFamily="34" charset="0"/>
                <a:ea typeface="Tahoma" pitchFamily="34" charset="0"/>
                <a:cs typeface="Tahoma" pitchFamily="34" charset="0"/>
              </a:rPr>
              <a:t>Aflatoxins are both acutely and chronically toxic.</a:t>
            </a:r>
          </a:p>
          <a:p>
            <a:pPr>
              <a:buFont typeface="Wingdings" pitchFamily="2" charset="2"/>
              <a:buChar char="v"/>
            </a:pPr>
            <a:r>
              <a:rPr lang="en-US" dirty="0" smtClean="0">
                <a:latin typeface="Tahoma" pitchFamily="34" charset="0"/>
                <a:ea typeface="Tahoma" pitchFamily="34" charset="0"/>
                <a:cs typeface="Tahoma" pitchFamily="34" charset="0"/>
              </a:rPr>
              <a:t> AFB1 is one of the most potent </a:t>
            </a:r>
            <a:r>
              <a:rPr lang="en-US" dirty="0" err="1" smtClean="0">
                <a:latin typeface="Tahoma" pitchFamily="34" charset="0"/>
                <a:ea typeface="Tahoma" pitchFamily="34" charset="0"/>
                <a:cs typeface="Tahoma" pitchFamily="34" charset="0"/>
              </a:rPr>
              <a:t>hepatocarcinogens</a:t>
            </a:r>
            <a:r>
              <a:rPr lang="en-US" dirty="0" smtClean="0">
                <a:latin typeface="Tahoma" pitchFamily="34" charset="0"/>
                <a:ea typeface="Tahoma" pitchFamily="34" charset="0"/>
                <a:cs typeface="Tahoma" pitchFamily="34" charset="0"/>
              </a:rPr>
              <a:t> known, and hence the long-term chronic exposure to extremely low levels of Aflatoxins in the diet is important for human health. </a:t>
            </a:r>
          </a:p>
          <a:p>
            <a:pPr>
              <a:buFont typeface="Wingdings" pitchFamily="2" charset="2"/>
              <a:buChar char="v"/>
            </a:pPr>
            <a:r>
              <a:rPr lang="en-US" dirty="0" smtClean="0">
                <a:latin typeface="Tahoma" pitchFamily="34" charset="0"/>
                <a:ea typeface="Tahoma" pitchFamily="34" charset="0"/>
                <a:cs typeface="Tahoma" pitchFamily="34" charset="0"/>
              </a:rPr>
              <a:t>AFM1 is </a:t>
            </a:r>
            <a:r>
              <a:rPr lang="en-US" dirty="0" err="1" smtClean="0">
                <a:latin typeface="Tahoma" pitchFamily="34" charset="0"/>
                <a:ea typeface="Tahoma" pitchFamily="34" charset="0"/>
                <a:cs typeface="Tahoma" pitchFamily="34" charset="0"/>
              </a:rPr>
              <a:t>cytotoxic</a:t>
            </a:r>
            <a:r>
              <a:rPr lang="en-US" dirty="0" smtClean="0">
                <a:latin typeface="Tahoma" pitchFamily="34" charset="0"/>
                <a:ea typeface="Tahoma" pitchFamily="34" charset="0"/>
                <a:cs typeface="Tahoma" pitchFamily="34" charset="0"/>
              </a:rPr>
              <a:t>, as demonstrated in human </a:t>
            </a:r>
            <a:r>
              <a:rPr lang="en-US" dirty="0" err="1" smtClean="0">
                <a:latin typeface="Tahoma" pitchFamily="34" charset="0"/>
                <a:ea typeface="Tahoma" pitchFamily="34" charset="0"/>
                <a:cs typeface="Tahoma" pitchFamily="34" charset="0"/>
              </a:rPr>
              <a:t>hepatocytes</a:t>
            </a:r>
            <a:r>
              <a:rPr lang="en-US" dirty="0" smtClean="0">
                <a:latin typeface="Tahoma" pitchFamily="34" charset="0"/>
                <a:ea typeface="Tahoma" pitchFamily="34" charset="0"/>
                <a:cs typeface="Tahoma" pitchFamily="34" charset="0"/>
              </a:rPr>
              <a:t> in vitro and its acute toxicity in several species is similar to that of AFB1. </a:t>
            </a:r>
          </a:p>
          <a:p>
            <a:pPr>
              <a:buFont typeface="Wingdings" pitchFamily="2" charset="2"/>
              <a:buChar char="v"/>
            </a:pPr>
            <a:r>
              <a:rPr lang="en-US" dirty="0" smtClean="0">
                <a:latin typeface="Tahoma" pitchFamily="34" charset="0"/>
                <a:ea typeface="Tahoma" pitchFamily="34" charset="0"/>
                <a:cs typeface="Tahoma" pitchFamily="34" charset="0"/>
              </a:rPr>
              <a:t>AFM1 can also cause DNA damage, gene mutation. However, AFM1 is less mutagenic, and </a:t>
            </a:r>
            <a:r>
              <a:rPr lang="en-US" dirty="0" err="1" smtClean="0">
                <a:latin typeface="Tahoma" pitchFamily="34" charset="0"/>
                <a:ea typeface="Tahoma" pitchFamily="34" charset="0"/>
                <a:cs typeface="Tahoma" pitchFamily="34" charset="0"/>
              </a:rPr>
              <a:t>genotoxic</a:t>
            </a:r>
            <a:r>
              <a:rPr lang="en-US" dirty="0" smtClean="0">
                <a:latin typeface="Tahoma" pitchFamily="34" charset="0"/>
                <a:ea typeface="Tahoma" pitchFamily="34" charset="0"/>
                <a:cs typeface="Tahoma" pitchFamily="34" charset="0"/>
              </a:rPr>
              <a:t> than AFB1. </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5112"/>
          </a:xfrm>
        </p:spPr>
        <p:txBody>
          <a:bodyPr>
            <a:normAutofit fontScale="90000"/>
          </a:bodyPr>
          <a:lstStyle/>
          <a:p>
            <a:r>
              <a:rPr lang="en-US" sz="3200" b="1" dirty="0" smtClean="0"/>
              <a:t>Toxicity</a:t>
            </a:r>
            <a:endParaRPr lang="en-US" sz="3200" dirty="0"/>
          </a:p>
        </p:txBody>
      </p:sp>
      <p:sp>
        <p:nvSpPr>
          <p:cNvPr id="3" name="Content Placeholder 2"/>
          <p:cNvSpPr>
            <a:spLocks noGrp="1"/>
          </p:cNvSpPr>
          <p:nvPr>
            <p:ph idx="1"/>
          </p:nvPr>
        </p:nvSpPr>
        <p:spPr>
          <a:xfrm>
            <a:off x="457200" y="1371600"/>
            <a:ext cx="8229600" cy="4953000"/>
          </a:xfrm>
        </p:spPr>
        <p:txBody>
          <a:bodyPr/>
          <a:lstStyle/>
          <a:p>
            <a:pPr>
              <a:buFont typeface="Wingdings" pitchFamily="2" charset="2"/>
              <a:buChar char="v"/>
            </a:pPr>
            <a:r>
              <a:rPr lang="en-US" dirty="0" smtClean="0">
                <a:latin typeface="Tahoma" pitchFamily="34" charset="0"/>
                <a:ea typeface="Tahoma" pitchFamily="34" charset="0"/>
                <a:cs typeface="Tahoma" pitchFamily="34" charset="0"/>
              </a:rPr>
              <a:t>Most </a:t>
            </a:r>
            <a:r>
              <a:rPr lang="en-US" dirty="0" err="1" smtClean="0">
                <a:latin typeface="Tahoma" pitchFamily="34" charset="0"/>
                <a:ea typeface="Tahoma" pitchFamily="34" charset="0"/>
                <a:cs typeface="Tahoma" pitchFamily="34" charset="0"/>
              </a:rPr>
              <a:t>mycotoxins</a:t>
            </a:r>
            <a:r>
              <a:rPr lang="en-US" dirty="0" smtClean="0">
                <a:latin typeface="Tahoma" pitchFamily="34" charset="0"/>
                <a:ea typeface="Tahoma" pitchFamily="34" charset="0"/>
                <a:cs typeface="Tahoma" pitchFamily="34" charset="0"/>
              </a:rPr>
              <a:t> are relatively </a:t>
            </a:r>
            <a:r>
              <a:rPr lang="en-US" dirty="0" smtClean="0">
                <a:solidFill>
                  <a:srgbClr val="FF0000"/>
                </a:solidFill>
                <a:latin typeface="Tahoma" pitchFamily="34" charset="0"/>
                <a:ea typeface="Tahoma" pitchFamily="34" charset="0"/>
                <a:cs typeface="Tahoma" pitchFamily="34" charset="0"/>
              </a:rPr>
              <a:t>heat-stable</a:t>
            </a:r>
            <a:r>
              <a:rPr lang="en-US" dirty="0" smtClean="0">
                <a:latin typeface="Tahoma" pitchFamily="34" charset="0"/>
                <a:ea typeface="Tahoma" pitchFamily="34" charset="0"/>
                <a:cs typeface="Tahoma" pitchFamily="34" charset="0"/>
              </a:rPr>
              <a:t> within the range of conventional food processing temperatures </a:t>
            </a:r>
            <a:r>
              <a:rPr lang="en-US" dirty="0" smtClean="0">
                <a:solidFill>
                  <a:srgbClr val="FF0000"/>
                </a:solidFill>
                <a:latin typeface="Tahoma" pitchFamily="34" charset="0"/>
                <a:ea typeface="Tahoma" pitchFamily="34" charset="0"/>
                <a:cs typeface="Tahoma" pitchFamily="34" charset="0"/>
              </a:rPr>
              <a:t>(80–121 °C), </a:t>
            </a:r>
            <a:r>
              <a:rPr lang="en-US" dirty="0" smtClean="0">
                <a:latin typeface="Tahoma" pitchFamily="34" charset="0"/>
                <a:ea typeface="Tahoma" pitchFamily="34" charset="0"/>
                <a:cs typeface="Tahoma" pitchFamily="34" charset="0"/>
              </a:rPr>
              <a:t>so little or no destruction occurs under normal cooking conditions such as boiling and frying, or even following pasteurization.</a:t>
            </a:r>
          </a:p>
          <a:p>
            <a:pPr>
              <a:buFont typeface="Wingdings" pitchFamily="2" charset="2"/>
              <a:buChar char="v"/>
            </a:pPr>
            <a:endParaRPr lang="en-US" dirty="0" smtClean="0">
              <a:latin typeface="Tahoma" pitchFamily="34" charset="0"/>
              <a:ea typeface="Tahoma" pitchFamily="34" charset="0"/>
              <a:cs typeface="Tahoma" pitchFamily="34" charset="0"/>
            </a:endParaRPr>
          </a:p>
          <a:p>
            <a:pPr>
              <a:buFont typeface="Wingdings" pitchFamily="2" charset="2"/>
              <a:buChar char="v"/>
            </a:pPr>
            <a:r>
              <a:rPr lang="en-US" dirty="0" smtClean="0">
                <a:latin typeface="Tahoma" pitchFamily="34" charset="0"/>
                <a:ea typeface="Tahoma" pitchFamily="34" charset="0"/>
                <a:cs typeface="Tahoma" pitchFamily="34" charset="0"/>
              </a:rPr>
              <a:t> In fact, during the production of cheese and other types of milk products the amount of AFM1 may increase (depending on the type of cheese).</a:t>
            </a:r>
            <a:endParaRPr lang="en-US" dirty="0">
              <a:latin typeface="Tahoma" pitchFamily="34" charset="0"/>
              <a:ea typeface="Tahoma" pitchFamily="34" charset="0"/>
              <a:cs typeface="Tahoma"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noChangeArrowheads="1"/>
          </p:cNvPicPr>
          <p:nvPr>
            <p:ph idx="1"/>
          </p:nvPr>
        </p:nvPicPr>
        <p:blipFill>
          <a:blip r:embed="rId2" cstate="print"/>
          <a:srcRect/>
          <a:stretch>
            <a:fillRect/>
          </a:stretch>
        </p:blipFill>
        <p:spPr bwMode="auto">
          <a:xfrm>
            <a:off x="609600" y="1143000"/>
            <a:ext cx="7696200" cy="4082256"/>
          </a:xfrm>
          <a:prstGeom prst="rect">
            <a:avLst/>
          </a:prstGeom>
          <a:noFill/>
          <a:ln w="9525">
            <a:noFill/>
            <a:miter lim="800000"/>
            <a:headEnd/>
            <a:tailEnd/>
          </a:ln>
        </p:spPr>
      </p:pic>
      <p:sp>
        <p:nvSpPr>
          <p:cNvPr id="5" name="Rectangle 4"/>
          <p:cNvSpPr/>
          <p:nvPr/>
        </p:nvSpPr>
        <p:spPr>
          <a:xfrm>
            <a:off x="762000" y="5486400"/>
            <a:ext cx="7010400" cy="707886"/>
          </a:xfrm>
          <a:prstGeom prst="rect">
            <a:avLst/>
          </a:prstGeom>
        </p:spPr>
        <p:txBody>
          <a:bodyPr wrap="square">
            <a:spAutoFit/>
          </a:bodyPr>
          <a:lstStyle/>
          <a:p>
            <a:r>
              <a:rPr lang="en-US" sz="2000" dirty="0" smtClean="0">
                <a:latin typeface="Tahoma" pitchFamily="34" charset="0"/>
                <a:ea typeface="Tahoma" pitchFamily="34" charset="0"/>
                <a:cs typeface="Tahoma" pitchFamily="34" charset="0"/>
              </a:rPr>
              <a:t>The size of the ball is proportional with the frequency of use of the technique </a:t>
            </a:r>
          </a:p>
        </p:txBody>
      </p:sp>
      <p:sp>
        <p:nvSpPr>
          <p:cNvPr id="6" name="Rectangle 5"/>
          <p:cNvSpPr/>
          <p:nvPr/>
        </p:nvSpPr>
        <p:spPr>
          <a:xfrm>
            <a:off x="381000" y="457200"/>
            <a:ext cx="6781800" cy="830997"/>
          </a:xfrm>
          <a:prstGeom prst="rect">
            <a:avLst/>
          </a:prstGeom>
        </p:spPr>
        <p:txBody>
          <a:bodyPr wrap="square">
            <a:spAutoFit/>
          </a:bodyPr>
          <a:lstStyle/>
          <a:p>
            <a:r>
              <a:rPr lang="en-US" sz="2400" b="1" dirty="0" smtClean="0">
                <a:latin typeface="Tahoma" pitchFamily="34" charset="0"/>
                <a:ea typeface="Tahoma" pitchFamily="34" charset="0"/>
                <a:cs typeface="Tahoma" pitchFamily="34" charset="0"/>
              </a:rPr>
              <a:t>Rapid techniques for measuring AFM1 </a:t>
            </a:r>
            <a:r>
              <a:rPr lang="en-US" sz="2400" dirty="0" smtClean="0">
                <a:latin typeface="Tahoma" pitchFamily="34" charset="0"/>
                <a:ea typeface="Tahoma" pitchFamily="34" charset="0"/>
                <a:cs typeface="Tahoma" pitchFamily="34" charset="0"/>
              </a:rPr>
              <a:t/>
            </a:r>
            <a:br>
              <a:rPr lang="en-US" sz="2400" dirty="0" smtClean="0">
                <a:latin typeface="Tahoma" pitchFamily="34" charset="0"/>
                <a:ea typeface="Tahoma" pitchFamily="34" charset="0"/>
                <a:cs typeface="Tahoma" pitchFamily="34" charset="0"/>
              </a:rPr>
            </a:br>
            <a:endParaRPr lang="en-US" sz="2400" dirty="0">
              <a:latin typeface="Tahoma" pitchFamily="34" charset="0"/>
              <a:ea typeface="Tahoma" pitchFamily="34" charset="0"/>
              <a:cs typeface="Tahoma"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5112"/>
          </a:xfrm>
        </p:spPr>
        <p:txBody>
          <a:bodyPr>
            <a:normAutofit fontScale="90000"/>
          </a:bodyPr>
          <a:lstStyle/>
          <a:p>
            <a:r>
              <a:rPr lang="en-US" sz="3200" b="1" dirty="0" smtClean="0">
                <a:latin typeface="Tahoma" pitchFamily="34" charset="0"/>
                <a:ea typeface="Tahoma" pitchFamily="34" charset="0"/>
                <a:cs typeface="Tahoma" pitchFamily="34" charset="0"/>
              </a:rPr>
              <a:t>Legislation</a:t>
            </a:r>
            <a:endParaRPr lang="en-US" sz="3200" dirty="0">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57200" y="1219200"/>
            <a:ext cx="8229600" cy="5105400"/>
          </a:xfrm>
        </p:spPr>
        <p:txBody>
          <a:bodyPr>
            <a:normAutofit fontScale="77500" lnSpcReduction="20000"/>
          </a:bodyPr>
          <a:lstStyle/>
          <a:p>
            <a:pPr>
              <a:buNone/>
            </a:pPr>
            <a:r>
              <a:rPr lang="en-US" dirty="0" smtClean="0">
                <a:latin typeface="Tahoma" pitchFamily="34" charset="0"/>
                <a:ea typeface="Tahoma" pitchFamily="34" charset="0"/>
                <a:cs typeface="Tahoma" pitchFamily="34" charset="0"/>
              </a:rPr>
              <a:t>many countries establish regulations on mycotoxins in food and feed, the first limits for </a:t>
            </a:r>
            <a:r>
              <a:rPr lang="en-US" dirty="0" err="1" smtClean="0">
                <a:latin typeface="Tahoma" pitchFamily="34" charset="0"/>
                <a:ea typeface="Tahoma" pitchFamily="34" charset="0"/>
                <a:cs typeface="Tahoma" pitchFamily="34" charset="0"/>
              </a:rPr>
              <a:t>mycotoxins</a:t>
            </a:r>
            <a:r>
              <a:rPr lang="en-US" dirty="0" smtClean="0">
                <a:latin typeface="Tahoma" pitchFamily="34" charset="0"/>
                <a:ea typeface="Tahoma" pitchFamily="34" charset="0"/>
                <a:cs typeface="Tahoma" pitchFamily="34" charset="0"/>
              </a:rPr>
              <a:t> were set in the late 1960s for the Aflatoxins. </a:t>
            </a:r>
          </a:p>
          <a:p>
            <a:pPr>
              <a:buNone/>
            </a:pPr>
            <a:r>
              <a:rPr lang="en-US" dirty="0" smtClean="0">
                <a:latin typeface="Tahoma" pitchFamily="34" charset="0"/>
                <a:ea typeface="Tahoma" pitchFamily="34" charset="0"/>
                <a:cs typeface="Tahoma" pitchFamily="34" charset="0"/>
              </a:rPr>
              <a:t>By the end of 2003, 100 countries (covering approximately 85% of the world’s inhabitants) had developed specific limits for </a:t>
            </a:r>
            <a:r>
              <a:rPr lang="en-US" dirty="0" err="1" smtClean="0">
                <a:latin typeface="Tahoma" pitchFamily="34" charset="0"/>
                <a:ea typeface="Tahoma" pitchFamily="34" charset="0"/>
                <a:cs typeface="Tahoma" pitchFamily="34" charset="0"/>
              </a:rPr>
              <a:t>mycotoxins</a:t>
            </a:r>
            <a:r>
              <a:rPr lang="en-US" dirty="0" smtClean="0">
                <a:latin typeface="Tahoma" pitchFamily="34" charset="0"/>
                <a:ea typeface="Tahoma" pitchFamily="34" charset="0"/>
                <a:cs typeface="Tahoma" pitchFamily="34" charset="0"/>
              </a:rPr>
              <a:t> in foodstuffs and feedstuffs.</a:t>
            </a:r>
          </a:p>
          <a:p>
            <a:pPr>
              <a:buNone/>
            </a:pPr>
            <a:endParaRPr lang="en-US" dirty="0" smtClean="0">
              <a:latin typeface="Tahoma" pitchFamily="34" charset="0"/>
              <a:ea typeface="Tahoma" pitchFamily="34" charset="0"/>
              <a:cs typeface="Tahoma" pitchFamily="34" charset="0"/>
            </a:endParaRPr>
          </a:p>
          <a:p>
            <a:pPr>
              <a:buNone/>
            </a:pPr>
            <a:r>
              <a:rPr lang="en-US" dirty="0" smtClean="0">
                <a:latin typeface="Tahoma" pitchFamily="34" charset="0"/>
                <a:ea typeface="Tahoma" pitchFamily="34" charset="0"/>
                <a:cs typeface="Tahoma" pitchFamily="34" charset="0"/>
              </a:rPr>
              <a:t>Several factors, may influence the establishment of </a:t>
            </a:r>
            <a:r>
              <a:rPr lang="en-US" dirty="0" err="1" smtClean="0">
                <a:latin typeface="Tahoma" pitchFamily="34" charset="0"/>
                <a:ea typeface="Tahoma" pitchFamily="34" charset="0"/>
                <a:cs typeface="Tahoma" pitchFamily="34" charset="0"/>
              </a:rPr>
              <a:t>mycotoxin</a:t>
            </a:r>
            <a:r>
              <a:rPr lang="en-US" dirty="0" smtClean="0">
                <a:latin typeface="Tahoma" pitchFamily="34" charset="0"/>
                <a:ea typeface="Tahoma" pitchFamily="34" charset="0"/>
                <a:cs typeface="Tahoma" pitchFamily="34" charset="0"/>
              </a:rPr>
              <a:t> limits and regulations:</a:t>
            </a:r>
          </a:p>
          <a:p>
            <a:pPr lvl="0">
              <a:buFont typeface="Wingdings" pitchFamily="2" charset="2"/>
              <a:buChar char="v"/>
            </a:pPr>
            <a:r>
              <a:rPr lang="en-US" dirty="0" smtClean="0">
                <a:latin typeface="Tahoma" pitchFamily="34" charset="0"/>
                <a:ea typeface="Tahoma" pitchFamily="34" charset="0"/>
                <a:cs typeface="Tahoma" pitchFamily="34" charset="0"/>
              </a:rPr>
              <a:t>Availability of toxicological data</a:t>
            </a:r>
          </a:p>
          <a:p>
            <a:pPr lvl="0">
              <a:buFont typeface="Wingdings" pitchFamily="2" charset="2"/>
              <a:buChar char="v"/>
            </a:pPr>
            <a:r>
              <a:rPr lang="en-US" dirty="0" smtClean="0">
                <a:latin typeface="Tahoma" pitchFamily="34" charset="0"/>
                <a:ea typeface="Tahoma" pitchFamily="34" charset="0"/>
                <a:cs typeface="Tahoma" pitchFamily="34" charset="0"/>
              </a:rPr>
              <a:t> Availability of data on the occurrence of </a:t>
            </a:r>
            <a:r>
              <a:rPr lang="en-US" dirty="0" err="1" smtClean="0">
                <a:latin typeface="Tahoma" pitchFamily="34" charset="0"/>
                <a:ea typeface="Tahoma" pitchFamily="34" charset="0"/>
                <a:cs typeface="Tahoma" pitchFamily="34" charset="0"/>
              </a:rPr>
              <a:t>mycotoxins</a:t>
            </a:r>
            <a:r>
              <a:rPr lang="en-US" dirty="0" smtClean="0">
                <a:latin typeface="Tahoma" pitchFamily="34" charset="0"/>
                <a:ea typeface="Tahoma" pitchFamily="34" charset="0"/>
                <a:cs typeface="Tahoma" pitchFamily="34" charset="0"/>
              </a:rPr>
              <a:t> in various commodities</a:t>
            </a:r>
          </a:p>
          <a:p>
            <a:pPr lvl="0">
              <a:buFont typeface="Wingdings" pitchFamily="2" charset="2"/>
              <a:buChar char="v"/>
            </a:pPr>
            <a:r>
              <a:rPr lang="en-US" dirty="0" smtClean="0">
                <a:latin typeface="Tahoma" pitchFamily="34" charset="0"/>
                <a:ea typeface="Tahoma" pitchFamily="34" charset="0"/>
                <a:cs typeface="Tahoma" pitchFamily="34" charset="0"/>
              </a:rPr>
              <a:t> Knowledge of the distribution of </a:t>
            </a:r>
            <a:r>
              <a:rPr lang="en-US" dirty="0" err="1" smtClean="0">
                <a:latin typeface="Tahoma" pitchFamily="34" charset="0"/>
                <a:ea typeface="Tahoma" pitchFamily="34" charset="0"/>
                <a:cs typeface="Tahoma" pitchFamily="34" charset="0"/>
              </a:rPr>
              <a:t>mycotoxin</a:t>
            </a:r>
            <a:r>
              <a:rPr lang="en-US" dirty="0" smtClean="0">
                <a:latin typeface="Tahoma" pitchFamily="34" charset="0"/>
                <a:ea typeface="Tahoma" pitchFamily="34" charset="0"/>
                <a:cs typeface="Tahoma" pitchFamily="34" charset="0"/>
              </a:rPr>
              <a:t> concentrations within a lot</a:t>
            </a:r>
          </a:p>
          <a:p>
            <a:pPr lvl="0">
              <a:buFont typeface="Wingdings" pitchFamily="2" charset="2"/>
              <a:buChar char="v"/>
            </a:pPr>
            <a:r>
              <a:rPr lang="en-US" dirty="0" smtClean="0">
                <a:latin typeface="Tahoma" pitchFamily="34" charset="0"/>
                <a:ea typeface="Tahoma" pitchFamily="34" charset="0"/>
                <a:cs typeface="Tahoma" pitchFamily="34" charset="0"/>
              </a:rPr>
              <a:t> Availability of analytical methods</a:t>
            </a:r>
          </a:p>
          <a:p>
            <a:pPr lvl="0">
              <a:buFont typeface="Wingdings" pitchFamily="2" charset="2"/>
              <a:buChar char="v"/>
            </a:pPr>
            <a:r>
              <a:rPr lang="en-US" dirty="0" smtClean="0">
                <a:latin typeface="Tahoma" pitchFamily="34" charset="0"/>
                <a:ea typeface="Tahoma" pitchFamily="34" charset="0"/>
                <a:cs typeface="Tahoma" pitchFamily="34" charset="0"/>
              </a:rPr>
              <a:t>Legislation in countries with which trade contacts exist</a:t>
            </a:r>
          </a:p>
          <a:p>
            <a:pPr>
              <a:buFont typeface="Wingdings" pitchFamily="2" charset="2"/>
              <a:buChar char="v"/>
            </a:pPr>
            <a:r>
              <a:rPr lang="en-US" dirty="0" smtClean="0">
                <a:latin typeface="Tahoma" pitchFamily="34" charset="0"/>
                <a:ea typeface="Tahoma" pitchFamily="34" charset="0"/>
                <a:cs typeface="Tahoma" pitchFamily="34" charset="0"/>
              </a:rPr>
              <a:t>The need for sufficient food supply.</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smtClean="0"/>
              <a:t>Total Aflatoxins in food</a:t>
            </a:r>
            <a:r>
              <a:rPr lang="en-US" dirty="0" smtClean="0"/>
              <a:t/>
            </a:r>
            <a:br>
              <a:rPr lang="en-US" dirty="0" smtClean="0"/>
            </a:br>
            <a:endParaRPr lang="en-US" dirty="0"/>
          </a:p>
        </p:txBody>
      </p:sp>
      <p:pic>
        <p:nvPicPr>
          <p:cNvPr id="4" name="Content Placeholder 3"/>
          <p:cNvPicPr>
            <a:picLocks noGrp="1" noChangeAspect="1" noChangeArrowheads="1"/>
          </p:cNvPicPr>
          <p:nvPr>
            <p:ph idx="1"/>
          </p:nvPr>
        </p:nvPicPr>
        <p:blipFill>
          <a:blip r:embed="rId2" cstate="print"/>
          <a:srcRect/>
          <a:stretch>
            <a:fillRect/>
          </a:stretch>
        </p:blipFill>
        <p:spPr bwMode="auto">
          <a:xfrm>
            <a:off x="1066800" y="1371600"/>
            <a:ext cx="6683325" cy="4498611"/>
          </a:xfrm>
          <a:prstGeom prst="rect">
            <a:avLst/>
          </a:prstGeom>
          <a:noFill/>
          <a:ln w="9525">
            <a:noFill/>
            <a:miter lim="800000"/>
            <a:headEnd/>
            <a:tailEnd/>
          </a:ln>
        </p:spPr>
      </p:pic>
      <p:sp>
        <p:nvSpPr>
          <p:cNvPr id="5" name="Rectangle 4"/>
          <p:cNvSpPr/>
          <p:nvPr/>
        </p:nvSpPr>
        <p:spPr>
          <a:xfrm>
            <a:off x="381000" y="5934670"/>
            <a:ext cx="8153400" cy="646331"/>
          </a:xfrm>
          <a:prstGeom prst="rect">
            <a:avLst/>
          </a:prstGeom>
        </p:spPr>
        <p:txBody>
          <a:bodyPr wrap="square">
            <a:spAutoFit/>
          </a:bodyPr>
          <a:lstStyle/>
          <a:p>
            <a:r>
              <a:rPr lang="en-US" b="1" dirty="0" smtClean="0">
                <a:latin typeface="Tahoma" pitchFamily="34" charset="0"/>
                <a:ea typeface="Tahoma" pitchFamily="34" charset="0"/>
                <a:cs typeface="Tahoma" pitchFamily="34" charset="0"/>
              </a:rPr>
              <a:t>Fig.2  Ranges (bars) and major limits (triangles) for total Aflatoxins in human foods </a:t>
            </a:r>
            <a:endParaRPr lang="en-US" dirty="0">
              <a:latin typeface="Tahoma" pitchFamily="34" charset="0"/>
              <a:ea typeface="Tahoma" pitchFamily="34" charset="0"/>
              <a:cs typeface="Tahoma"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lstStyle/>
          <a:p>
            <a:r>
              <a:rPr lang="en-US" sz="1600" b="1" dirty="0" smtClean="0">
                <a:latin typeface="Tahoma" pitchFamily="34" charset="0"/>
                <a:ea typeface="Tahoma" pitchFamily="34" charset="0"/>
                <a:cs typeface="Tahoma" pitchFamily="34" charset="0"/>
              </a:rPr>
              <a:t>Table 1. Regulatory limits of total Aflatoxins in EU and some countries in human food. </a:t>
            </a:r>
          </a:p>
          <a:p>
            <a:endParaRPr lang="en-US" b="1" dirty="0" smtClean="0"/>
          </a:p>
          <a:p>
            <a:pPr>
              <a:buNone/>
            </a:pPr>
            <a:endParaRPr lang="en-US" b="1" dirty="0" smtClean="0"/>
          </a:p>
          <a:p>
            <a:pPr>
              <a:buNone/>
            </a:pPr>
            <a:endParaRPr lang="en-US" b="1" dirty="0" smtClean="0"/>
          </a:p>
          <a:p>
            <a:pPr>
              <a:buNone/>
            </a:pPr>
            <a:endParaRPr lang="en-US" dirty="0" smtClean="0"/>
          </a:p>
          <a:p>
            <a:endParaRPr lang="en-US" dirty="0"/>
          </a:p>
        </p:txBody>
      </p:sp>
      <p:graphicFrame>
        <p:nvGraphicFramePr>
          <p:cNvPr id="4" name="Table 3"/>
          <p:cNvGraphicFramePr>
            <a:graphicFrameLocks noGrp="1"/>
          </p:cNvGraphicFramePr>
          <p:nvPr/>
        </p:nvGraphicFramePr>
        <p:xfrm>
          <a:off x="1524000" y="1828800"/>
          <a:ext cx="6096000" cy="2738119"/>
        </p:xfrm>
        <a:graphic>
          <a:graphicData uri="http://schemas.openxmlformats.org/drawingml/2006/table">
            <a:tbl>
              <a:tblPr firstRow="1" bandRow="1">
                <a:tableStyleId>{5C22544A-7EE6-4342-B048-85BDC9FD1C3A}</a:tableStyleId>
              </a:tblPr>
              <a:tblGrid>
                <a:gridCol w="3048000"/>
                <a:gridCol w="3048000"/>
              </a:tblGrid>
              <a:tr h="454251">
                <a:tc>
                  <a:txBody>
                    <a:bodyPr/>
                    <a:lstStyle/>
                    <a:p>
                      <a:pPr marL="0" marR="0" algn="ctr">
                        <a:spcBef>
                          <a:spcPts val="0"/>
                        </a:spcBef>
                        <a:spcAft>
                          <a:spcPts val="0"/>
                        </a:spcAft>
                      </a:pPr>
                      <a:r>
                        <a:rPr lang="en-US" sz="1600" b="1" dirty="0">
                          <a:solidFill>
                            <a:srgbClr val="000000"/>
                          </a:solidFill>
                          <a:latin typeface="Tahoma" pitchFamily="34" charset="0"/>
                          <a:ea typeface="Tahoma" pitchFamily="34" charset="0"/>
                          <a:cs typeface="Tahoma" pitchFamily="34" charset="0"/>
                        </a:rPr>
                        <a:t>Country/region </a:t>
                      </a:r>
                      <a:endParaRPr lang="en-US" sz="1600" dirty="0">
                        <a:solidFill>
                          <a:srgbClr val="000000"/>
                        </a:solidFill>
                        <a:latin typeface="Tahoma" pitchFamily="34" charset="0"/>
                        <a:ea typeface="Tahoma" pitchFamily="34" charset="0"/>
                        <a:cs typeface="Tahoma" pitchFamily="34" charset="0"/>
                      </a:endParaRPr>
                    </a:p>
                  </a:txBody>
                  <a:tcPr marL="68580" marR="68580" marT="0" marB="0"/>
                </a:tc>
                <a:tc>
                  <a:txBody>
                    <a:bodyPr/>
                    <a:lstStyle/>
                    <a:p>
                      <a:r>
                        <a:rPr kumimoji="0" lang="en-US" sz="1600" b="1" kern="1200" dirty="0" smtClean="0">
                          <a:solidFill>
                            <a:schemeClr val="lt1"/>
                          </a:solidFill>
                          <a:latin typeface="Tahoma" pitchFamily="34" charset="0"/>
                          <a:ea typeface="Tahoma" pitchFamily="34" charset="0"/>
                          <a:cs typeface="Tahoma" pitchFamily="34" charset="0"/>
                        </a:rPr>
                        <a:t>Total Aflatoxins (</a:t>
                      </a:r>
                      <a:r>
                        <a:rPr kumimoji="0" lang="en-US" sz="1600" b="1" kern="1200" dirty="0" err="1" smtClean="0">
                          <a:solidFill>
                            <a:schemeClr val="lt1"/>
                          </a:solidFill>
                          <a:latin typeface="Tahoma" pitchFamily="34" charset="0"/>
                          <a:ea typeface="Tahoma" pitchFamily="34" charset="0"/>
                          <a:cs typeface="Tahoma" pitchFamily="34" charset="0"/>
                        </a:rPr>
                        <a:t>μg</a:t>
                      </a:r>
                      <a:r>
                        <a:rPr kumimoji="0" lang="en-US" sz="1600" b="1" kern="1200" dirty="0" smtClean="0">
                          <a:solidFill>
                            <a:schemeClr val="lt1"/>
                          </a:solidFill>
                          <a:latin typeface="Tahoma" pitchFamily="34" charset="0"/>
                          <a:ea typeface="Tahoma" pitchFamily="34" charset="0"/>
                          <a:cs typeface="Tahoma" pitchFamily="34" charset="0"/>
                        </a:rPr>
                        <a:t>/kg)</a:t>
                      </a:r>
                      <a:endParaRPr lang="en-US" sz="1600" dirty="0">
                        <a:latin typeface="Tahoma" pitchFamily="34" charset="0"/>
                        <a:ea typeface="Tahoma" pitchFamily="34" charset="0"/>
                        <a:cs typeface="Tahoma" pitchFamily="34" charset="0"/>
                      </a:endParaRPr>
                    </a:p>
                  </a:txBody>
                  <a:tcPr/>
                </a:tc>
              </a:tr>
              <a:tr h="460559">
                <a:tc>
                  <a:txBody>
                    <a:bodyPr/>
                    <a:lstStyle/>
                    <a:p>
                      <a:pPr marL="0" marR="0" algn="ctr">
                        <a:spcBef>
                          <a:spcPts val="0"/>
                        </a:spcBef>
                        <a:spcAft>
                          <a:spcPts val="0"/>
                        </a:spcAft>
                      </a:pPr>
                      <a:r>
                        <a:rPr kumimoji="0" lang="en-US" sz="1600" kern="1200" dirty="0" smtClean="0">
                          <a:solidFill>
                            <a:schemeClr val="dk1"/>
                          </a:solidFill>
                          <a:latin typeface="Tahoma" pitchFamily="34" charset="0"/>
                          <a:ea typeface="Tahoma" pitchFamily="34" charset="0"/>
                          <a:cs typeface="Tahoma" pitchFamily="34" charset="0"/>
                        </a:rPr>
                        <a:t>European Union </a:t>
                      </a:r>
                      <a:endParaRPr lang="en-US" sz="1600" dirty="0">
                        <a:solidFill>
                          <a:srgbClr val="000000"/>
                        </a:solidFill>
                        <a:latin typeface="Tahoma" pitchFamily="34" charset="0"/>
                        <a:ea typeface="Tahoma" pitchFamily="34" charset="0"/>
                        <a:cs typeface="Tahoma" pitchFamily="34" charset="0"/>
                      </a:endParaRPr>
                    </a:p>
                  </a:txBody>
                  <a:tcPr marL="68580" marR="68580" marT="0" marB="0"/>
                </a:tc>
                <a:tc>
                  <a:txBody>
                    <a:bodyPr/>
                    <a:lstStyle/>
                    <a:p>
                      <a:r>
                        <a:rPr kumimoji="0" lang="en-US" sz="1600" kern="1200" dirty="0" smtClean="0">
                          <a:solidFill>
                            <a:schemeClr val="dk1"/>
                          </a:solidFill>
                          <a:latin typeface="Tahoma" pitchFamily="34" charset="0"/>
                          <a:ea typeface="Tahoma" pitchFamily="34" charset="0"/>
                          <a:cs typeface="Tahoma" pitchFamily="34" charset="0"/>
                        </a:rPr>
                        <a:t>4</a:t>
                      </a:r>
                      <a:r>
                        <a:rPr kumimoji="0" lang="en-US" sz="1600" b="1" kern="1200" dirty="0" smtClean="0">
                          <a:solidFill>
                            <a:schemeClr val="dk1"/>
                          </a:solidFill>
                          <a:latin typeface="Tahoma" pitchFamily="34" charset="0"/>
                          <a:ea typeface="Tahoma" pitchFamily="34" charset="0"/>
                          <a:cs typeface="Tahoma" pitchFamily="34" charset="0"/>
                        </a:rPr>
                        <a:t> </a:t>
                      </a:r>
                      <a:endParaRPr lang="en-US" sz="1600" dirty="0">
                        <a:latin typeface="Tahoma" pitchFamily="34" charset="0"/>
                        <a:ea typeface="Tahoma" pitchFamily="34" charset="0"/>
                        <a:cs typeface="Tahoma" pitchFamily="34" charset="0"/>
                      </a:endParaRPr>
                    </a:p>
                  </a:txBody>
                  <a:tcPr/>
                </a:tc>
              </a:tr>
              <a:tr h="460559">
                <a:tc>
                  <a:txBody>
                    <a:bodyPr/>
                    <a:lstStyle/>
                    <a:p>
                      <a:pPr marL="0" marR="0" algn="ctr">
                        <a:spcBef>
                          <a:spcPts val="0"/>
                        </a:spcBef>
                        <a:spcAft>
                          <a:spcPts val="0"/>
                        </a:spcAft>
                      </a:pPr>
                      <a:r>
                        <a:rPr kumimoji="0" lang="en-US" sz="1600" kern="1200" dirty="0" smtClean="0">
                          <a:solidFill>
                            <a:schemeClr val="dk1"/>
                          </a:solidFill>
                          <a:latin typeface="Tahoma" pitchFamily="34" charset="0"/>
                          <a:ea typeface="Tahoma" pitchFamily="34" charset="0"/>
                          <a:cs typeface="Tahoma" pitchFamily="34" charset="0"/>
                        </a:rPr>
                        <a:t>US </a:t>
                      </a:r>
                      <a:endParaRPr lang="en-US" sz="1600" dirty="0">
                        <a:solidFill>
                          <a:srgbClr val="000000"/>
                        </a:solidFill>
                        <a:latin typeface="Tahoma" pitchFamily="34" charset="0"/>
                        <a:ea typeface="Tahoma" pitchFamily="34" charset="0"/>
                        <a:cs typeface="Tahoma" pitchFamily="34" charset="0"/>
                      </a:endParaRPr>
                    </a:p>
                  </a:txBody>
                  <a:tcPr marL="68580" marR="68580" marT="0" marB="0"/>
                </a:tc>
                <a:tc>
                  <a:txBody>
                    <a:bodyPr/>
                    <a:lstStyle/>
                    <a:p>
                      <a:r>
                        <a:rPr lang="en-US" sz="1600" dirty="0" smtClean="0">
                          <a:latin typeface="Tahoma" pitchFamily="34" charset="0"/>
                          <a:ea typeface="Tahoma" pitchFamily="34" charset="0"/>
                          <a:cs typeface="Tahoma" pitchFamily="34" charset="0"/>
                        </a:rPr>
                        <a:t>20</a:t>
                      </a:r>
                      <a:endParaRPr lang="en-US" sz="1600" dirty="0">
                        <a:latin typeface="Tahoma" pitchFamily="34" charset="0"/>
                        <a:ea typeface="Tahoma" pitchFamily="34" charset="0"/>
                        <a:cs typeface="Tahoma" pitchFamily="34" charset="0"/>
                      </a:endParaRPr>
                    </a:p>
                  </a:txBody>
                  <a:tcPr/>
                </a:tc>
              </a:tr>
              <a:tr h="454250">
                <a:tc>
                  <a:txBody>
                    <a:bodyPr/>
                    <a:lstStyle/>
                    <a:p>
                      <a:pPr marL="0" marR="0" algn="ctr">
                        <a:spcBef>
                          <a:spcPts val="0"/>
                        </a:spcBef>
                        <a:spcAft>
                          <a:spcPts val="0"/>
                        </a:spcAft>
                      </a:pPr>
                      <a:r>
                        <a:rPr kumimoji="0" lang="en-US" sz="1600" kern="1200" dirty="0" smtClean="0">
                          <a:solidFill>
                            <a:schemeClr val="dk1"/>
                          </a:solidFill>
                          <a:latin typeface="Tahoma" pitchFamily="34" charset="0"/>
                          <a:ea typeface="Tahoma" pitchFamily="34" charset="0"/>
                          <a:cs typeface="Tahoma" pitchFamily="34" charset="0"/>
                        </a:rPr>
                        <a:t>Australia </a:t>
                      </a:r>
                      <a:endParaRPr lang="en-US" sz="1600" dirty="0">
                        <a:solidFill>
                          <a:srgbClr val="000000"/>
                        </a:solidFill>
                        <a:latin typeface="Tahoma" pitchFamily="34" charset="0"/>
                        <a:ea typeface="Tahoma" pitchFamily="34" charset="0"/>
                        <a:cs typeface="Tahoma" pitchFamily="34" charset="0"/>
                      </a:endParaRPr>
                    </a:p>
                  </a:txBody>
                  <a:tcPr marL="68580" marR="68580" marT="0" marB="0"/>
                </a:tc>
                <a:tc>
                  <a:txBody>
                    <a:bodyPr/>
                    <a:lstStyle/>
                    <a:p>
                      <a:r>
                        <a:rPr lang="en-US" sz="1600" dirty="0" smtClean="0">
                          <a:latin typeface="Tahoma" pitchFamily="34" charset="0"/>
                          <a:ea typeface="Tahoma" pitchFamily="34" charset="0"/>
                          <a:cs typeface="Tahoma" pitchFamily="34" charset="0"/>
                        </a:rPr>
                        <a:t>5</a:t>
                      </a:r>
                      <a:endParaRPr lang="en-US" sz="1600" dirty="0">
                        <a:latin typeface="Tahoma" pitchFamily="34" charset="0"/>
                        <a:ea typeface="Tahoma" pitchFamily="34" charset="0"/>
                        <a:cs typeface="Tahoma" pitchFamily="34" charset="0"/>
                      </a:endParaRPr>
                    </a:p>
                  </a:txBody>
                  <a:tcPr/>
                </a:tc>
              </a:tr>
              <a:tr h="454250">
                <a:tc>
                  <a:txBody>
                    <a:bodyPr/>
                    <a:lstStyle/>
                    <a:p>
                      <a:pPr marL="0" marR="0" algn="ctr">
                        <a:spcBef>
                          <a:spcPts val="0"/>
                        </a:spcBef>
                        <a:spcAft>
                          <a:spcPts val="0"/>
                        </a:spcAft>
                      </a:pPr>
                      <a:r>
                        <a:rPr kumimoji="0" lang="en-US" sz="1600" kern="1200" dirty="0" smtClean="0">
                          <a:solidFill>
                            <a:schemeClr val="dk1"/>
                          </a:solidFill>
                          <a:latin typeface="Tahoma" pitchFamily="34" charset="0"/>
                          <a:ea typeface="Tahoma" pitchFamily="34" charset="0"/>
                          <a:cs typeface="Tahoma" pitchFamily="34" charset="0"/>
                        </a:rPr>
                        <a:t>India </a:t>
                      </a:r>
                      <a:endParaRPr lang="en-US" sz="1600" dirty="0">
                        <a:solidFill>
                          <a:srgbClr val="000000"/>
                        </a:solidFill>
                        <a:latin typeface="Tahoma" pitchFamily="34" charset="0"/>
                        <a:ea typeface="Tahoma" pitchFamily="34" charset="0"/>
                        <a:cs typeface="Tahoma" pitchFamily="34" charset="0"/>
                      </a:endParaRPr>
                    </a:p>
                  </a:txBody>
                  <a:tcPr marL="68580" marR="68580" marT="0" marB="0"/>
                </a:tc>
                <a:tc>
                  <a:txBody>
                    <a:bodyPr/>
                    <a:lstStyle/>
                    <a:p>
                      <a:r>
                        <a:rPr lang="en-US" sz="1600" dirty="0" smtClean="0">
                          <a:latin typeface="Tahoma" pitchFamily="34" charset="0"/>
                          <a:ea typeface="Tahoma" pitchFamily="34" charset="0"/>
                          <a:cs typeface="Tahoma" pitchFamily="34" charset="0"/>
                        </a:rPr>
                        <a:t>30</a:t>
                      </a:r>
                      <a:endParaRPr lang="en-US" sz="1600" dirty="0">
                        <a:latin typeface="Tahoma" pitchFamily="34" charset="0"/>
                        <a:ea typeface="Tahoma" pitchFamily="34" charset="0"/>
                        <a:cs typeface="Tahoma" pitchFamily="34" charset="0"/>
                      </a:endParaRPr>
                    </a:p>
                  </a:txBody>
                  <a:tcPr/>
                </a:tc>
              </a:tr>
              <a:tr h="454250">
                <a:tc>
                  <a:txBody>
                    <a:bodyPr/>
                    <a:lstStyle/>
                    <a:p>
                      <a:pPr marL="0" marR="0" algn="ctr">
                        <a:spcBef>
                          <a:spcPts val="0"/>
                        </a:spcBef>
                        <a:spcAft>
                          <a:spcPts val="0"/>
                        </a:spcAft>
                      </a:pPr>
                      <a:r>
                        <a:rPr kumimoji="0" lang="en-US" sz="1600" kern="1200" dirty="0" smtClean="0">
                          <a:solidFill>
                            <a:schemeClr val="dk1"/>
                          </a:solidFill>
                          <a:latin typeface="Tahoma" pitchFamily="34" charset="0"/>
                          <a:ea typeface="Tahoma" pitchFamily="34" charset="0"/>
                          <a:cs typeface="Tahoma" pitchFamily="34" charset="0"/>
                        </a:rPr>
                        <a:t>China </a:t>
                      </a:r>
                      <a:endParaRPr lang="en-US" sz="1600" dirty="0">
                        <a:solidFill>
                          <a:srgbClr val="000000"/>
                        </a:solidFill>
                        <a:latin typeface="Tahoma" pitchFamily="34" charset="0"/>
                        <a:ea typeface="Tahoma" pitchFamily="34" charset="0"/>
                        <a:cs typeface="Tahoma" pitchFamily="34" charset="0"/>
                      </a:endParaRPr>
                    </a:p>
                  </a:txBody>
                  <a:tcPr marL="68580" marR="68580" marT="0" marB="0"/>
                </a:tc>
                <a:tc>
                  <a:txBody>
                    <a:bodyPr/>
                    <a:lstStyle/>
                    <a:p>
                      <a:r>
                        <a:rPr lang="en-US" sz="1600" dirty="0" smtClean="0">
                          <a:latin typeface="Tahoma" pitchFamily="34" charset="0"/>
                          <a:ea typeface="Tahoma" pitchFamily="34" charset="0"/>
                          <a:cs typeface="Tahoma" pitchFamily="34" charset="0"/>
                        </a:rPr>
                        <a:t>20</a:t>
                      </a:r>
                      <a:endParaRPr lang="en-US" sz="1600" dirty="0">
                        <a:latin typeface="Tahoma" pitchFamily="34" charset="0"/>
                        <a:ea typeface="Tahoma" pitchFamily="34" charset="0"/>
                        <a:cs typeface="Tahoma" pitchFamily="34" charset="0"/>
                      </a:endParaRPr>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5112"/>
          </a:xfrm>
        </p:spPr>
        <p:txBody>
          <a:bodyPr>
            <a:noAutofit/>
          </a:bodyPr>
          <a:lstStyle/>
          <a:p>
            <a:r>
              <a:rPr lang="en-US" sz="1600" dirty="0" smtClean="0">
                <a:latin typeface="Tahoma" pitchFamily="34" charset="0"/>
                <a:ea typeface="Tahoma" pitchFamily="34" charset="0"/>
                <a:cs typeface="Tahoma" pitchFamily="34" charset="0"/>
              </a:rPr>
              <a:t>Table 2</a:t>
            </a:r>
            <a:r>
              <a:rPr lang="en-US" sz="1600" b="1" dirty="0" smtClean="0">
                <a:latin typeface="Tahoma" pitchFamily="34" charset="0"/>
                <a:ea typeface="Tahoma" pitchFamily="34" charset="0"/>
                <a:cs typeface="Tahoma" pitchFamily="34" charset="0"/>
              </a:rPr>
              <a:t>- International legislation on AFM1 in milk and dairy products for human consumption</a:t>
            </a:r>
            <a:endParaRPr lang="en-US" sz="1600" dirty="0">
              <a:latin typeface="Tahoma" pitchFamily="34" charset="0"/>
              <a:ea typeface="Tahoma" pitchFamily="34" charset="0"/>
              <a:cs typeface="Tahoma" pitchFamily="34" charset="0"/>
            </a:endParaRPr>
          </a:p>
        </p:txBody>
      </p:sp>
      <p:graphicFrame>
        <p:nvGraphicFramePr>
          <p:cNvPr id="4" name="Content Placeholder 3"/>
          <p:cNvGraphicFramePr>
            <a:graphicFrameLocks noGrp="1"/>
          </p:cNvGraphicFramePr>
          <p:nvPr>
            <p:ph idx="1"/>
          </p:nvPr>
        </p:nvGraphicFramePr>
        <p:xfrm>
          <a:off x="457200" y="1447800"/>
          <a:ext cx="8229600" cy="4511040"/>
        </p:xfrm>
        <a:graphic>
          <a:graphicData uri="http://schemas.openxmlformats.org/drawingml/2006/table">
            <a:tbl>
              <a:tblPr firstRow="1" bandRow="1">
                <a:tableStyleId>{5C22544A-7EE6-4342-B048-85BDC9FD1C3A}</a:tableStyleId>
              </a:tblPr>
              <a:tblGrid>
                <a:gridCol w="1905000"/>
                <a:gridCol w="2209800"/>
                <a:gridCol w="2057400"/>
                <a:gridCol w="2057400"/>
              </a:tblGrid>
              <a:tr h="370840">
                <a:tc>
                  <a:txBody>
                    <a:bodyPr/>
                    <a:lstStyle/>
                    <a:p>
                      <a:r>
                        <a:rPr kumimoji="0" lang="en-US" sz="1800" b="1" kern="1200" dirty="0" smtClean="0">
                          <a:solidFill>
                            <a:schemeClr val="lt1"/>
                          </a:solidFill>
                          <a:latin typeface="+mn-lt"/>
                          <a:ea typeface="+mn-ea"/>
                          <a:cs typeface="+mn-cs"/>
                        </a:rPr>
                        <a:t>Country/region </a:t>
                      </a:r>
                      <a:endParaRPr lang="en-US" dirty="0"/>
                    </a:p>
                  </a:txBody>
                  <a:tcPr/>
                </a:tc>
                <a:tc>
                  <a:txBody>
                    <a:bodyPr/>
                    <a:lstStyle/>
                    <a:p>
                      <a:r>
                        <a:rPr kumimoji="0" lang="en-US" sz="1800" b="1" kern="1200" dirty="0" smtClean="0">
                          <a:solidFill>
                            <a:schemeClr val="lt1"/>
                          </a:solidFill>
                          <a:latin typeface="+mn-lt"/>
                          <a:ea typeface="+mn-ea"/>
                          <a:cs typeface="+mn-cs"/>
                        </a:rPr>
                        <a:t>Raw milk (</a:t>
                      </a:r>
                      <a:r>
                        <a:rPr kumimoji="0" lang="en-US" sz="1800" b="1" kern="1200" dirty="0" err="1" smtClean="0">
                          <a:solidFill>
                            <a:schemeClr val="lt1"/>
                          </a:solidFill>
                          <a:latin typeface="+mn-lt"/>
                          <a:ea typeface="+mn-ea"/>
                          <a:cs typeface="+mn-cs"/>
                        </a:rPr>
                        <a:t>μg</a:t>
                      </a:r>
                      <a:r>
                        <a:rPr kumimoji="0" lang="en-US" sz="1800" b="1" kern="1200" dirty="0" smtClean="0">
                          <a:solidFill>
                            <a:schemeClr val="lt1"/>
                          </a:solidFill>
                          <a:latin typeface="+mn-lt"/>
                          <a:ea typeface="+mn-ea"/>
                          <a:cs typeface="+mn-cs"/>
                        </a:rPr>
                        <a:t> /kg) </a:t>
                      </a:r>
                      <a:endParaRPr lang="en-US" dirty="0"/>
                    </a:p>
                  </a:txBody>
                  <a:tcPr/>
                </a:tc>
                <a:tc>
                  <a:txBody>
                    <a:bodyPr/>
                    <a:lstStyle/>
                    <a:p>
                      <a:r>
                        <a:rPr kumimoji="0" lang="en-US" sz="1800" b="1" kern="1200" dirty="0" smtClean="0">
                          <a:solidFill>
                            <a:schemeClr val="lt1"/>
                          </a:solidFill>
                          <a:latin typeface="+mn-lt"/>
                          <a:ea typeface="+mn-ea"/>
                          <a:cs typeface="+mn-cs"/>
                        </a:rPr>
                        <a:t>Dairy products (</a:t>
                      </a:r>
                      <a:r>
                        <a:rPr kumimoji="0" lang="en-US" sz="1800" b="1" kern="1200" dirty="0" err="1" smtClean="0">
                          <a:solidFill>
                            <a:schemeClr val="lt1"/>
                          </a:solidFill>
                          <a:latin typeface="+mn-lt"/>
                          <a:ea typeface="+mn-ea"/>
                          <a:cs typeface="+mn-cs"/>
                        </a:rPr>
                        <a:t>μg</a:t>
                      </a:r>
                      <a:r>
                        <a:rPr kumimoji="0" lang="en-US" sz="1800" b="1" kern="1200" dirty="0" smtClean="0">
                          <a:solidFill>
                            <a:schemeClr val="lt1"/>
                          </a:solidFill>
                          <a:latin typeface="+mn-lt"/>
                          <a:ea typeface="+mn-ea"/>
                          <a:cs typeface="+mn-cs"/>
                        </a:rPr>
                        <a:t> /kg) </a:t>
                      </a:r>
                      <a:endParaRPr lang="en-US" dirty="0"/>
                    </a:p>
                  </a:txBody>
                  <a:tcPr/>
                </a:tc>
                <a:tc>
                  <a:txBody>
                    <a:bodyPr/>
                    <a:lstStyle/>
                    <a:p>
                      <a:r>
                        <a:rPr kumimoji="0" lang="en-US" sz="1800" b="1" kern="1200" dirty="0" smtClean="0">
                          <a:solidFill>
                            <a:schemeClr val="lt1"/>
                          </a:solidFill>
                          <a:latin typeface="+mn-lt"/>
                          <a:ea typeface="+mn-ea"/>
                          <a:cs typeface="+mn-cs"/>
                        </a:rPr>
                        <a:t>Infant formula (</a:t>
                      </a:r>
                      <a:r>
                        <a:rPr kumimoji="0" lang="en-US" sz="1800" b="1" kern="1200" dirty="0" err="1" smtClean="0">
                          <a:solidFill>
                            <a:schemeClr val="lt1"/>
                          </a:solidFill>
                          <a:latin typeface="+mn-lt"/>
                          <a:ea typeface="+mn-ea"/>
                          <a:cs typeface="+mn-cs"/>
                        </a:rPr>
                        <a:t>μg</a:t>
                      </a:r>
                      <a:r>
                        <a:rPr kumimoji="0" lang="en-US" sz="1800" b="1" kern="1200" dirty="0" smtClean="0">
                          <a:solidFill>
                            <a:schemeClr val="lt1"/>
                          </a:solidFill>
                          <a:latin typeface="+mn-lt"/>
                          <a:ea typeface="+mn-ea"/>
                          <a:cs typeface="+mn-cs"/>
                        </a:rPr>
                        <a:t> /kg)</a:t>
                      </a:r>
                      <a:endParaRPr lang="en-US" dirty="0"/>
                    </a:p>
                  </a:txBody>
                  <a:tcPr/>
                </a:tc>
              </a:tr>
              <a:tr h="370840">
                <a:tc>
                  <a:txBody>
                    <a:bodyPr/>
                    <a:lstStyle/>
                    <a:p>
                      <a:r>
                        <a:rPr kumimoji="0" lang="en-US" sz="1800" kern="1200" dirty="0" smtClean="0">
                          <a:solidFill>
                            <a:schemeClr val="dk1"/>
                          </a:solidFill>
                          <a:latin typeface="Tahoma" pitchFamily="34" charset="0"/>
                          <a:ea typeface="Tahoma" pitchFamily="34" charset="0"/>
                          <a:cs typeface="Tahoma" pitchFamily="34" charset="0"/>
                        </a:rPr>
                        <a:t>EU</a:t>
                      </a:r>
                      <a:endParaRPr lang="en-US" dirty="0">
                        <a:latin typeface="Tahoma" pitchFamily="34" charset="0"/>
                        <a:ea typeface="Tahoma" pitchFamily="34" charset="0"/>
                        <a:cs typeface="Tahoma" pitchFamily="34" charset="0"/>
                      </a:endParaRPr>
                    </a:p>
                  </a:txBody>
                  <a:tcPr/>
                </a:tc>
                <a:tc>
                  <a:txBody>
                    <a:bodyPr/>
                    <a:lstStyle/>
                    <a:p>
                      <a:r>
                        <a:rPr lang="en-US" dirty="0" smtClean="0">
                          <a:latin typeface="Tahoma" pitchFamily="34" charset="0"/>
                          <a:ea typeface="Tahoma" pitchFamily="34" charset="0"/>
                          <a:cs typeface="Tahoma" pitchFamily="34" charset="0"/>
                        </a:rPr>
                        <a:t>0.05</a:t>
                      </a:r>
                      <a:endParaRPr lang="en-US" dirty="0">
                        <a:latin typeface="Tahoma" pitchFamily="34" charset="0"/>
                        <a:ea typeface="Tahoma" pitchFamily="34" charset="0"/>
                        <a:cs typeface="Tahoma" pitchFamily="34" charset="0"/>
                      </a:endParaRPr>
                    </a:p>
                  </a:txBody>
                  <a:tcPr/>
                </a:tc>
                <a:tc>
                  <a:txBody>
                    <a:bodyPr/>
                    <a:lstStyle/>
                    <a:p>
                      <a:r>
                        <a:rPr lang="en-US" dirty="0" smtClean="0">
                          <a:latin typeface="Tahoma" pitchFamily="34" charset="0"/>
                          <a:ea typeface="Tahoma" pitchFamily="34" charset="0"/>
                          <a:cs typeface="Tahoma" pitchFamily="34" charset="0"/>
                        </a:rPr>
                        <a:t>0.05</a:t>
                      </a:r>
                      <a:endParaRPr lang="en-US" dirty="0">
                        <a:latin typeface="Tahoma" pitchFamily="34" charset="0"/>
                        <a:ea typeface="Tahoma" pitchFamily="34" charset="0"/>
                        <a:cs typeface="Tahoma" pitchFamily="34" charset="0"/>
                      </a:endParaRPr>
                    </a:p>
                  </a:txBody>
                  <a:tcPr/>
                </a:tc>
                <a:tc>
                  <a:txBody>
                    <a:bodyPr/>
                    <a:lstStyle/>
                    <a:p>
                      <a:r>
                        <a:rPr lang="en-US" dirty="0" smtClean="0">
                          <a:latin typeface="Tahoma" pitchFamily="34" charset="0"/>
                          <a:ea typeface="Tahoma" pitchFamily="34" charset="0"/>
                          <a:cs typeface="Tahoma" pitchFamily="34" charset="0"/>
                        </a:rPr>
                        <a:t>0.025</a:t>
                      </a:r>
                      <a:endParaRPr lang="en-US" dirty="0">
                        <a:latin typeface="Tahoma" pitchFamily="34" charset="0"/>
                        <a:ea typeface="Tahoma" pitchFamily="34" charset="0"/>
                        <a:cs typeface="Tahoma" pitchFamily="34" charset="0"/>
                      </a:endParaRPr>
                    </a:p>
                  </a:txBody>
                  <a:tcPr/>
                </a:tc>
              </a:tr>
              <a:tr h="370840">
                <a:tc>
                  <a:txBody>
                    <a:bodyPr/>
                    <a:lstStyle/>
                    <a:p>
                      <a:r>
                        <a:rPr kumimoji="0" lang="en-US" sz="1800" kern="1200" dirty="0" smtClean="0">
                          <a:solidFill>
                            <a:schemeClr val="dk1"/>
                          </a:solidFill>
                          <a:latin typeface="Tahoma" pitchFamily="34" charset="0"/>
                          <a:ea typeface="Tahoma" pitchFamily="34" charset="0"/>
                          <a:cs typeface="Tahoma" pitchFamily="34" charset="0"/>
                        </a:rPr>
                        <a:t>Austria</a:t>
                      </a:r>
                      <a:endParaRPr lang="en-US" dirty="0">
                        <a:latin typeface="Tahoma" pitchFamily="34" charset="0"/>
                        <a:ea typeface="Tahoma" pitchFamily="34" charset="0"/>
                        <a:cs typeface="Tahoma" pitchFamily="34" charset="0"/>
                      </a:endParaRPr>
                    </a:p>
                  </a:txBody>
                  <a:tcPr/>
                </a:tc>
                <a:tc>
                  <a:txBody>
                    <a:bodyPr/>
                    <a:lstStyle/>
                    <a:p>
                      <a:r>
                        <a:rPr lang="en-US" dirty="0" smtClean="0">
                          <a:latin typeface="Tahoma" pitchFamily="34" charset="0"/>
                          <a:ea typeface="Tahoma" pitchFamily="34" charset="0"/>
                          <a:cs typeface="Tahoma" pitchFamily="34" charset="0"/>
                        </a:rPr>
                        <a:t>0.05, 0.01 (pasteurized)</a:t>
                      </a:r>
                      <a:endParaRPr lang="en-US" dirty="0">
                        <a:latin typeface="Tahoma" pitchFamily="34" charset="0"/>
                        <a:ea typeface="Tahoma" pitchFamily="34" charset="0"/>
                        <a:cs typeface="Tahoma" pitchFamily="34" charset="0"/>
                      </a:endParaRPr>
                    </a:p>
                  </a:txBody>
                  <a:tcPr/>
                </a:tc>
                <a:tc>
                  <a:txBody>
                    <a:bodyPr/>
                    <a:lstStyle/>
                    <a:p>
                      <a:r>
                        <a:rPr lang="en-US" dirty="0" smtClean="0">
                          <a:latin typeface="Tahoma" pitchFamily="34" charset="0"/>
                          <a:ea typeface="Tahoma" pitchFamily="34" charset="0"/>
                          <a:cs typeface="Tahoma" pitchFamily="34" charset="0"/>
                        </a:rPr>
                        <a:t>0.02</a:t>
                      </a:r>
                      <a:endParaRPr lang="en-US" dirty="0">
                        <a:latin typeface="Tahoma" pitchFamily="34" charset="0"/>
                        <a:ea typeface="Tahoma" pitchFamily="34" charset="0"/>
                        <a:cs typeface="Tahoma" pitchFamily="34" charset="0"/>
                      </a:endParaRPr>
                    </a:p>
                  </a:txBody>
                  <a:tcPr/>
                </a:tc>
                <a:tc>
                  <a:txBody>
                    <a:bodyPr/>
                    <a:lstStyle/>
                    <a:p>
                      <a:r>
                        <a:rPr lang="en-US" dirty="0" smtClean="0">
                          <a:latin typeface="Tahoma" pitchFamily="34" charset="0"/>
                          <a:ea typeface="Tahoma" pitchFamily="34" charset="0"/>
                          <a:cs typeface="Tahoma" pitchFamily="34" charset="0"/>
                        </a:rPr>
                        <a:t>0.01</a:t>
                      </a:r>
                      <a:endParaRPr lang="en-US" dirty="0">
                        <a:latin typeface="Tahoma" pitchFamily="34" charset="0"/>
                        <a:ea typeface="Tahoma" pitchFamily="34" charset="0"/>
                        <a:cs typeface="Tahoma" pitchFamily="34" charset="0"/>
                      </a:endParaRPr>
                    </a:p>
                  </a:txBody>
                  <a:tcPr/>
                </a:tc>
              </a:tr>
              <a:tr h="370840">
                <a:tc>
                  <a:txBody>
                    <a:bodyPr/>
                    <a:lstStyle/>
                    <a:p>
                      <a:r>
                        <a:rPr kumimoji="0" lang="en-US" sz="1800" kern="1200" dirty="0" smtClean="0">
                          <a:solidFill>
                            <a:schemeClr val="dk1"/>
                          </a:solidFill>
                          <a:latin typeface="Tahoma" pitchFamily="34" charset="0"/>
                          <a:ea typeface="Tahoma" pitchFamily="34" charset="0"/>
                          <a:cs typeface="Tahoma" pitchFamily="34" charset="0"/>
                        </a:rPr>
                        <a:t>Switzerland</a:t>
                      </a:r>
                      <a:endParaRPr lang="en-US" dirty="0">
                        <a:latin typeface="Tahoma" pitchFamily="34" charset="0"/>
                        <a:ea typeface="Tahoma" pitchFamily="34" charset="0"/>
                        <a:cs typeface="Tahoma" pitchFamily="34" charset="0"/>
                      </a:endParaRPr>
                    </a:p>
                  </a:txBody>
                  <a:tcPr/>
                </a:tc>
                <a:tc>
                  <a:txBody>
                    <a:bodyPr/>
                    <a:lstStyle/>
                    <a:p>
                      <a:r>
                        <a:rPr lang="en-US" dirty="0" smtClean="0">
                          <a:latin typeface="Tahoma" pitchFamily="34" charset="0"/>
                          <a:ea typeface="Tahoma" pitchFamily="34" charset="0"/>
                          <a:cs typeface="Tahoma" pitchFamily="34" charset="0"/>
                        </a:rPr>
                        <a:t>0.05</a:t>
                      </a:r>
                      <a:endParaRPr lang="en-US" dirty="0">
                        <a:latin typeface="Tahoma" pitchFamily="34" charset="0"/>
                        <a:ea typeface="Tahoma" pitchFamily="34" charset="0"/>
                        <a:cs typeface="Tahoma" pitchFamily="34" charset="0"/>
                      </a:endParaRPr>
                    </a:p>
                  </a:txBody>
                  <a:tcPr/>
                </a:tc>
                <a:tc>
                  <a:txBody>
                    <a:bodyPr/>
                    <a:lstStyle/>
                    <a:p>
                      <a:r>
                        <a:rPr lang="en-US" dirty="0" smtClean="0">
                          <a:latin typeface="Tahoma" pitchFamily="34" charset="0"/>
                          <a:ea typeface="Tahoma" pitchFamily="34" charset="0"/>
                          <a:cs typeface="Tahoma" pitchFamily="34" charset="0"/>
                        </a:rPr>
                        <a:t>0.025</a:t>
                      </a:r>
                      <a:endParaRPr lang="en-US" dirty="0">
                        <a:latin typeface="Tahoma" pitchFamily="34" charset="0"/>
                        <a:ea typeface="Tahoma" pitchFamily="34" charset="0"/>
                        <a:cs typeface="Tahoma" pitchFamily="34" charset="0"/>
                      </a:endParaRPr>
                    </a:p>
                  </a:txBody>
                  <a:tcPr/>
                </a:tc>
                <a:tc>
                  <a:txBody>
                    <a:bodyPr/>
                    <a:lstStyle/>
                    <a:p>
                      <a:r>
                        <a:rPr lang="en-US" dirty="0" smtClean="0">
                          <a:latin typeface="Tahoma" pitchFamily="34" charset="0"/>
                          <a:ea typeface="Tahoma" pitchFamily="34" charset="0"/>
                          <a:cs typeface="Tahoma" pitchFamily="34" charset="0"/>
                        </a:rPr>
                        <a:t>0.01</a:t>
                      </a:r>
                      <a:endParaRPr lang="en-US" dirty="0">
                        <a:latin typeface="Tahoma" pitchFamily="34" charset="0"/>
                        <a:ea typeface="Tahoma" pitchFamily="34" charset="0"/>
                        <a:cs typeface="Tahoma" pitchFamily="34" charset="0"/>
                      </a:endParaRPr>
                    </a:p>
                  </a:txBody>
                  <a:tcPr/>
                </a:tc>
              </a:tr>
              <a:tr h="370840">
                <a:tc>
                  <a:txBody>
                    <a:bodyPr/>
                    <a:lstStyle/>
                    <a:p>
                      <a:r>
                        <a:rPr kumimoji="0" lang="en-US" sz="1800" kern="1200" dirty="0" smtClean="0">
                          <a:solidFill>
                            <a:schemeClr val="dk1"/>
                          </a:solidFill>
                          <a:latin typeface="Tahoma" pitchFamily="34" charset="0"/>
                          <a:ea typeface="Tahoma" pitchFamily="34" charset="0"/>
                          <a:cs typeface="Tahoma" pitchFamily="34" charset="0"/>
                        </a:rPr>
                        <a:t>France</a:t>
                      </a:r>
                      <a:endParaRPr lang="en-US" dirty="0">
                        <a:latin typeface="Tahoma" pitchFamily="34" charset="0"/>
                        <a:ea typeface="Tahoma" pitchFamily="34" charset="0"/>
                        <a:cs typeface="Tahoma" pitchFamily="34" charset="0"/>
                      </a:endParaRPr>
                    </a:p>
                  </a:txBody>
                  <a:tcPr/>
                </a:tc>
                <a:tc>
                  <a:txBody>
                    <a:bodyPr/>
                    <a:lstStyle/>
                    <a:p>
                      <a:r>
                        <a:rPr lang="en-US" dirty="0" smtClean="0">
                          <a:latin typeface="Tahoma" pitchFamily="34" charset="0"/>
                          <a:ea typeface="Tahoma" pitchFamily="34" charset="0"/>
                          <a:cs typeface="Tahoma" pitchFamily="34" charset="0"/>
                        </a:rPr>
                        <a:t>0.05, 0.03 (children &lt; 3 years </a:t>
                      </a:r>
                      <a:endParaRPr lang="en-US" dirty="0">
                        <a:latin typeface="Tahoma" pitchFamily="34" charset="0"/>
                        <a:ea typeface="Tahoma" pitchFamily="34" charset="0"/>
                        <a:cs typeface="Tahoma" pitchFamily="34" charset="0"/>
                      </a:endParaRPr>
                    </a:p>
                  </a:txBody>
                  <a:tcPr/>
                </a:tc>
                <a:tc>
                  <a:txBody>
                    <a:bodyPr/>
                    <a:lstStyle/>
                    <a:p>
                      <a:endParaRPr lang="en-US" dirty="0">
                        <a:latin typeface="Tahoma" pitchFamily="34" charset="0"/>
                        <a:ea typeface="Tahoma" pitchFamily="34" charset="0"/>
                        <a:cs typeface="Tahoma" pitchFamily="34" charset="0"/>
                      </a:endParaRPr>
                    </a:p>
                  </a:txBody>
                  <a:tcPr/>
                </a:tc>
                <a:tc>
                  <a:txBody>
                    <a:bodyPr/>
                    <a:lstStyle/>
                    <a:p>
                      <a:endParaRPr lang="en-US" dirty="0">
                        <a:latin typeface="Tahoma" pitchFamily="34" charset="0"/>
                        <a:ea typeface="Tahoma" pitchFamily="34" charset="0"/>
                        <a:cs typeface="Tahoma" pitchFamily="34" charset="0"/>
                      </a:endParaRPr>
                    </a:p>
                  </a:txBody>
                  <a:tcPr/>
                </a:tc>
              </a:tr>
              <a:tr h="370840">
                <a:tc>
                  <a:txBody>
                    <a:bodyPr/>
                    <a:lstStyle/>
                    <a:p>
                      <a:r>
                        <a:rPr kumimoji="0" lang="en-US" sz="1800" kern="1200" dirty="0" smtClean="0">
                          <a:solidFill>
                            <a:schemeClr val="dk1"/>
                          </a:solidFill>
                          <a:latin typeface="Tahoma" pitchFamily="34" charset="0"/>
                          <a:ea typeface="Tahoma" pitchFamily="34" charset="0"/>
                          <a:cs typeface="Tahoma" pitchFamily="34" charset="0"/>
                        </a:rPr>
                        <a:t>US </a:t>
                      </a:r>
                      <a:endParaRPr lang="en-US" dirty="0">
                        <a:latin typeface="Tahoma" pitchFamily="34" charset="0"/>
                        <a:ea typeface="Tahoma" pitchFamily="34" charset="0"/>
                        <a:cs typeface="Tahoma" pitchFamily="34" charset="0"/>
                      </a:endParaRPr>
                    </a:p>
                  </a:txBody>
                  <a:tcPr/>
                </a:tc>
                <a:tc>
                  <a:txBody>
                    <a:bodyPr/>
                    <a:lstStyle/>
                    <a:p>
                      <a:r>
                        <a:rPr lang="en-US" dirty="0" smtClean="0">
                          <a:latin typeface="Tahoma" pitchFamily="34" charset="0"/>
                          <a:ea typeface="Tahoma" pitchFamily="34" charset="0"/>
                          <a:cs typeface="Tahoma" pitchFamily="34" charset="0"/>
                        </a:rPr>
                        <a:t>0.5</a:t>
                      </a:r>
                      <a:endParaRPr lang="en-US" dirty="0">
                        <a:latin typeface="Tahoma" pitchFamily="34" charset="0"/>
                        <a:ea typeface="Tahoma" pitchFamily="34" charset="0"/>
                        <a:cs typeface="Tahoma" pitchFamily="34" charset="0"/>
                      </a:endParaRPr>
                    </a:p>
                  </a:txBody>
                  <a:tcPr/>
                </a:tc>
                <a:tc>
                  <a:txBody>
                    <a:bodyPr/>
                    <a:lstStyle/>
                    <a:p>
                      <a:r>
                        <a:rPr lang="en-US" dirty="0" smtClean="0">
                          <a:latin typeface="Tahoma" pitchFamily="34" charset="0"/>
                          <a:ea typeface="Tahoma" pitchFamily="34" charset="0"/>
                          <a:cs typeface="Tahoma" pitchFamily="34" charset="0"/>
                        </a:rPr>
                        <a:t>0.5</a:t>
                      </a:r>
                      <a:endParaRPr lang="en-US" dirty="0">
                        <a:latin typeface="Tahoma" pitchFamily="34" charset="0"/>
                        <a:ea typeface="Tahoma" pitchFamily="34" charset="0"/>
                        <a:cs typeface="Tahoma" pitchFamily="34" charset="0"/>
                      </a:endParaRPr>
                    </a:p>
                  </a:txBody>
                  <a:tcPr/>
                </a:tc>
                <a:tc>
                  <a:txBody>
                    <a:bodyPr/>
                    <a:lstStyle/>
                    <a:p>
                      <a:r>
                        <a:rPr lang="en-US" dirty="0" smtClean="0">
                          <a:latin typeface="Tahoma" pitchFamily="34" charset="0"/>
                          <a:ea typeface="Tahoma" pitchFamily="34" charset="0"/>
                          <a:cs typeface="Tahoma" pitchFamily="34" charset="0"/>
                        </a:rPr>
                        <a:t>0.025</a:t>
                      </a:r>
                      <a:endParaRPr lang="en-US" dirty="0">
                        <a:latin typeface="Tahoma" pitchFamily="34" charset="0"/>
                        <a:ea typeface="Tahoma" pitchFamily="34" charset="0"/>
                        <a:cs typeface="Tahoma" pitchFamily="34" charset="0"/>
                      </a:endParaRPr>
                    </a:p>
                  </a:txBody>
                  <a:tcPr/>
                </a:tc>
              </a:tr>
              <a:tr h="370840">
                <a:tc>
                  <a:txBody>
                    <a:bodyPr/>
                    <a:lstStyle/>
                    <a:p>
                      <a:r>
                        <a:rPr kumimoji="0" lang="en-US" sz="1800" kern="1200" dirty="0" smtClean="0">
                          <a:solidFill>
                            <a:schemeClr val="dk1"/>
                          </a:solidFill>
                          <a:latin typeface="Tahoma" pitchFamily="34" charset="0"/>
                          <a:ea typeface="Tahoma" pitchFamily="34" charset="0"/>
                          <a:cs typeface="Tahoma" pitchFamily="34" charset="0"/>
                        </a:rPr>
                        <a:t>Turkey</a:t>
                      </a:r>
                      <a:endParaRPr lang="en-US" dirty="0">
                        <a:latin typeface="Tahoma" pitchFamily="34" charset="0"/>
                        <a:ea typeface="Tahoma" pitchFamily="34" charset="0"/>
                        <a:cs typeface="Tahoma" pitchFamily="34" charset="0"/>
                      </a:endParaRPr>
                    </a:p>
                  </a:txBody>
                  <a:tcPr/>
                </a:tc>
                <a:tc>
                  <a:txBody>
                    <a:bodyPr/>
                    <a:lstStyle/>
                    <a:p>
                      <a:r>
                        <a:rPr lang="en-US" dirty="0" smtClean="0">
                          <a:latin typeface="Tahoma" pitchFamily="34" charset="0"/>
                          <a:ea typeface="Tahoma" pitchFamily="34" charset="0"/>
                          <a:cs typeface="Tahoma" pitchFamily="34" charset="0"/>
                        </a:rPr>
                        <a:t>0.05</a:t>
                      </a:r>
                      <a:endParaRPr lang="en-US" dirty="0">
                        <a:latin typeface="Tahoma" pitchFamily="34" charset="0"/>
                        <a:ea typeface="Tahoma" pitchFamily="34" charset="0"/>
                        <a:cs typeface="Tahoma" pitchFamily="34" charset="0"/>
                      </a:endParaRPr>
                    </a:p>
                  </a:txBody>
                  <a:tcPr/>
                </a:tc>
                <a:tc>
                  <a:txBody>
                    <a:bodyPr/>
                    <a:lstStyle/>
                    <a:p>
                      <a:r>
                        <a:rPr lang="en-US" dirty="0" smtClean="0">
                          <a:latin typeface="Tahoma" pitchFamily="34" charset="0"/>
                          <a:ea typeface="Tahoma" pitchFamily="34" charset="0"/>
                          <a:cs typeface="Tahoma" pitchFamily="34" charset="0"/>
                        </a:rPr>
                        <a:t>0.250</a:t>
                      </a:r>
                      <a:endParaRPr lang="en-US" dirty="0">
                        <a:latin typeface="Tahoma" pitchFamily="34" charset="0"/>
                        <a:ea typeface="Tahoma" pitchFamily="34" charset="0"/>
                        <a:cs typeface="Tahoma" pitchFamily="34" charset="0"/>
                      </a:endParaRPr>
                    </a:p>
                  </a:txBody>
                  <a:tcPr/>
                </a:tc>
                <a:tc>
                  <a:txBody>
                    <a:bodyPr/>
                    <a:lstStyle/>
                    <a:p>
                      <a:endParaRPr lang="en-US" dirty="0">
                        <a:latin typeface="Tahoma" pitchFamily="34" charset="0"/>
                        <a:ea typeface="Tahoma" pitchFamily="34" charset="0"/>
                        <a:cs typeface="Tahoma" pitchFamily="34" charset="0"/>
                      </a:endParaRPr>
                    </a:p>
                  </a:txBody>
                  <a:tcPr/>
                </a:tc>
              </a:tr>
              <a:tr h="370840">
                <a:tc>
                  <a:txBody>
                    <a:bodyPr/>
                    <a:lstStyle/>
                    <a:p>
                      <a:r>
                        <a:rPr kumimoji="0" lang="en-US" sz="1800" kern="1200" dirty="0" smtClean="0">
                          <a:solidFill>
                            <a:schemeClr val="dk1"/>
                          </a:solidFill>
                          <a:latin typeface="Tahoma" pitchFamily="34" charset="0"/>
                          <a:ea typeface="Tahoma" pitchFamily="34" charset="0"/>
                          <a:cs typeface="Tahoma" pitchFamily="34" charset="0"/>
                        </a:rPr>
                        <a:t>Syria</a:t>
                      </a:r>
                      <a:endParaRPr lang="en-US" dirty="0">
                        <a:latin typeface="Tahoma" pitchFamily="34" charset="0"/>
                        <a:ea typeface="Tahoma" pitchFamily="34" charset="0"/>
                        <a:cs typeface="Tahoma" pitchFamily="34" charset="0"/>
                      </a:endParaRPr>
                    </a:p>
                  </a:txBody>
                  <a:tcPr/>
                </a:tc>
                <a:tc>
                  <a:txBody>
                    <a:bodyPr/>
                    <a:lstStyle/>
                    <a:p>
                      <a:r>
                        <a:rPr lang="en-US" dirty="0" smtClean="0">
                          <a:latin typeface="Tahoma" pitchFamily="34" charset="0"/>
                          <a:ea typeface="Tahoma" pitchFamily="34" charset="0"/>
                          <a:cs typeface="Tahoma" pitchFamily="34" charset="0"/>
                        </a:rPr>
                        <a:t>0.250</a:t>
                      </a:r>
                      <a:endParaRPr lang="en-US" dirty="0">
                        <a:latin typeface="Tahoma" pitchFamily="34" charset="0"/>
                        <a:ea typeface="Tahoma" pitchFamily="34" charset="0"/>
                        <a:cs typeface="Tahoma" pitchFamily="34" charset="0"/>
                      </a:endParaRPr>
                    </a:p>
                  </a:txBody>
                  <a:tcPr/>
                </a:tc>
                <a:tc>
                  <a:txBody>
                    <a:bodyPr/>
                    <a:lstStyle/>
                    <a:p>
                      <a:r>
                        <a:rPr lang="en-US" dirty="0" smtClean="0">
                          <a:latin typeface="Tahoma" pitchFamily="34" charset="0"/>
                          <a:ea typeface="Tahoma" pitchFamily="34" charset="0"/>
                          <a:cs typeface="Tahoma" pitchFamily="34" charset="0"/>
                        </a:rPr>
                        <a:t>0.250</a:t>
                      </a:r>
                      <a:endParaRPr lang="en-US" dirty="0">
                        <a:latin typeface="Tahoma" pitchFamily="34" charset="0"/>
                        <a:ea typeface="Tahoma" pitchFamily="34" charset="0"/>
                        <a:cs typeface="Tahoma" pitchFamily="34" charset="0"/>
                      </a:endParaRPr>
                    </a:p>
                  </a:txBody>
                  <a:tcPr/>
                </a:tc>
                <a:tc>
                  <a:txBody>
                    <a:bodyPr/>
                    <a:lstStyle/>
                    <a:p>
                      <a:endParaRPr lang="en-US" dirty="0">
                        <a:latin typeface="Tahoma" pitchFamily="34" charset="0"/>
                        <a:ea typeface="Tahoma" pitchFamily="34" charset="0"/>
                        <a:cs typeface="Tahoma" pitchFamily="34" charset="0"/>
                      </a:endParaRPr>
                    </a:p>
                  </a:txBody>
                  <a:tcPr/>
                </a:tc>
              </a:tr>
              <a:tr h="370840">
                <a:tc>
                  <a:txBody>
                    <a:bodyPr/>
                    <a:lstStyle/>
                    <a:p>
                      <a:r>
                        <a:rPr kumimoji="0" lang="en-US" sz="1800" kern="1200" dirty="0" smtClean="0">
                          <a:solidFill>
                            <a:schemeClr val="dk1"/>
                          </a:solidFill>
                          <a:latin typeface="Tahoma" pitchFamily="34" charset="0"/>
                          <a:ea typeface="Tahoma" pitchFamily="34" charset="0"/>
                          <a:cs typeface="Tahoma" pitchFamily="34" charset="0"/>
                        </a:rPr>
                        <a:t>Egypt</a:t>
                      </a:r>
                      <a:endParaRPr lang="en-US" dirty="0">
                        <a:latin typeface="Tahoma" pitchFamily="34" charset="0"/>
                        <a:ea typeface="Tahoma" pitchFamily="34" charset="0"/>
                        <a:cs typeface="Tahoma" pitchFamily="34" charset="0"/>
                      </a:endParaRPr>
                    </a:p>
                  </a:txBody>
                  <a:tcPr/>
                </a:tc>
                <a:tc>
                  <a:txBody>
                    <a:bodyPr/>
                    <a:lstStyle/>
                    <a:p>
                      <a:r>
                        <a:rPr lang="en-US" dirty="0" smtClean="0">
                          <a:latin typeface="Tahoma" pitchFamily="34" charset="0"/>
                          <a:ea typeface="Tahoma" pitchFamily="34" charset="0"/>
                          <a:cs typeface="Tahoma" pitchFamily="34" charset="0"/>
                        </a:rPr>
                        <a:t>Free </a:t>
                      </a:r>
                      <a:endParaRPr lang="en-US" dirty="0">
                        <a:latin typeface="Tahoma" pitchFamily="34" charset="0"/>
                        <a:ea typeface="Tahoma" pitchFamily="34" charset="0"/>
                        <a:cs typeface="Tahoma" pitchFamily="34" charset="0"/>
                      </a:endParaRPr>
                    </a:p>
                  </a:txBody>
                  <a:tcPr/>
                </a:tc>
                <a:tc>
                  <a:txBody>
                    <a:bodyPr/>
                    <a:lstStyle/>
                    <a:p>
                      <a:r>
                        <a:rPr lang="en-US" dirty="0" smtClean="0">
                          <a:latin typeface="Tahoma" pitchFamily="34" charset="0"/>
                          <a:ea typeface="Tahoma" pitchFamily="34" charset="0"/>
                          <a:cs typeface="Tahoma" pitchFamily="34" charset="0"/>
                        </a:rPr>
                        <a:t>Free </a:t>
                      </a:r>
                      <a:endParaRPr lang="en-US" dirty="0">
                        <a:latin typeface="Tahoma" pitchFamily="34" charset="0"/>
                        <a:ea typeface="Tahoma" pitchFamily="34" charset="0"/>
                        <a:cs typeface="Tahoma" pitchFamily="34" charset="0"/>
                      </a:endParaRPr>
                    </a:p>
                  </a:txBody>
                  <a:tcPr/>
                </a:tc>
                <a:tc>
                  <a:txBody>
                    <a:bodyPr/>
                    <a:lstStyle/>
                    <a:p>
                      <a:r>
                        <a:rPr lang="en-US" dirty="0" smtClean="0">
                          <a:latin typeface="Tahoma" pitchFamily="34" charset="0"/>
                          <a:ea typeface="Tahoma" pitchFamily="34" charset="0"/>
                          <a:cs typeface="Tahoma" pitchFamily="34" charset="0"/>
                        </a:rPr>
                        <a:t>CAC</a:t>
                      </a:r>
                      <a:endParaRPr lang="en-US" dirty="0">
                        <a:latin typeface="Tahoma" pitchFamily="34" charset="0"/>
                        <a:ea typeface="Tahoma" pitchFamily="34" charset="0"/>
                        <a:cs typeface="Tahoma" pitchFamily="34" charset="0"/>
                      </a:endParaRPr>
                    </a:p>
                  </a:txBody>
                  <a:tcPr/>
                </a:tc>
              </a:tr>
              <a:tr h="355600">
                <a:tc>
                  <a:txBody>
                    <a:bodyPr/>
                    <a:lstStyle/>
                    <a:p>
                      <a:r>
                        <a:rPr kumimoji="0" lang="en-US" sz="1800" kern="1200" dirty="0" smtClean="0">
                          <a:solidFill>
                            <a:schemeClr val="dk1"/>
                          </a:solidFill>
                          <a:latin typeface="Tahoma" pitchFamily="34" charset="0"/>
                          <a:ea typeface="Tahoma" pitchFamily="34" charset="0"/>
                          <a:cs typeface="Tahoma" pitchFamily="34" charset="0"/>
                        </a:rPr>
                        <a:t>Jordan</a:t>
                      </a:r>
                      <a:endParaRPr lang="en-US" dirty="0">
                        <a:latin typeface="Tahoma" pitchFamily="34" charset="0"/>
                        <a:ea typeface="Tahoma" pitchFamily="34" charset="0"/>
                        <a:cs typeface="Tahoma" pitchFamily="34" charset="0"/>
                      </a:endParaRPr>
                    </a:p>
                  </a:txBody>
                  <a:tcPr/>
                </a:tc>
                <a:tc>
                  <a:txBody>
                    <a:bodyPr/>
                    <a:lstStyle/>
                    <a:p>
                      <a:r>
                        <a:rPr lang="en-US" dirty="0" smtClean="0">
                          <a:latin typeface="Tahoma" pitchFamily="34" charset="0"/>
                          <a:ea typeface="Tahoma" pitchFamily="34" charset="0"/>
                          <a:cs typeface="Tahoma" pitchFamily="34" charset="0"/>
                        </a:rPr>
                        <a:t>Free </a:t>
                      </a:r>
                      <a:endParaRPr lang="en-US" dirty="0">
                        <a:latin typeface="Tahoma" pitchFamily="34" charset="0"/>
                        <a:ea typeface="Tahoma" pitchFamily="34" charset="0"/>
                        <a:cs typeface="Tahoma" pitchFamily="34" charset="0"/>
                      </a:endParaRPr>
                    </a:p>
                  </a:txBody>
                  <a:tcPr/>
                </a:tc>
                <a:tc>
                  <a:txBody>
                    <a:bodyPr/>
                    <a:lstStyle/>
                    <a:p>
                      <a:r>
                        <a:rPr lang="en-US" dirty="0" smtClean="0">
                          <a:latin typeface="Tahoma" pitchFamily="34" charset="0"/>
                          <a:ea typeface="Tahoma" pitchFamily="34" charset="0"/>
                          <a:cs typeface="Tahoma" pitchFamily="34" charset="0"/>
                        </a:rPr>
                        <a:t>Free </a:t>
                      </a:r>
                      <a:endParaRPr lang="en-US" dirty="0">
                        <a:latin typeface="Tahoma" pitchFamily="34" charset="0"/>
                        <a:ea typeface="Tahoma" pitchFamily="34" charset="0"/>
                        <a:cs typeface="Tahoma" pitchFamily="34" charset="0"/>
                      </a:endParaRPr>
                    </a:p>
                  </a:txBody>
                  <a:tcPr/>
                </a:tc>
                <a:tc>
                  <a:txBody>
                    <a:bodyPr/>
                    <a:lstStyle/>
                    <a:p>
                      <a:r>
                        <a:rPr lang="en-US" dirty="0" smtClean="0">
                          <a:latin typeface="Tahoma" pitchFamily="34" charset="0"/>
                          <a:ea typeface="Tahoma" pitchFamily="34" charset="0"/>
                          <a:cs typeface="Tahoma" pitchFamily="34" charset="0"/>
                        </a:rPr>
                        <a:t>CAC</a:t>
                      </a:r>
                      <a:endParaRPr lang="en-US" dirty="0">
                        <a:latin typeface="Tahoma" pitchFamily="34" charset="0"/>
                        <a:ea typeface="Tahoma" pitchFamily="34" charset="0"/>
                        <a:cs typeface="Tahoma" pitchFamily="34" charset="0"/>
                      </a:endParaRPr>
                    </a:p>
                  </a:txBody>
                  <a:tcPr/>
                </a:tc>
              </a:tr>
            </a:tbl>
          </a:graphicData>
        </a:graphic>
      </p:graphicFrame>
      <p:sp>
        <p:nvSpPr>
          <p:cNvPr id="3073" name="Rectangle 1"/>
          <p:cNvSpPr>
            <a:spLocks noChangeArrowheads="1"/>
          </p:cNvSpPr>
          <p:nvPr/>
        </p:nvSpPr>
        <p:spPr bwMode="auto">
          <a:xfrm>
            <a:off x="228600" y="6032956"/>
            <a:ext cx="8229600" cy="4308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262626"/>
                </a:solidFill>
                <a:effectLst/>
                <a:latin typeface="Arial" pitchFamily="34" charset="0"/>
                <a:ea typeface="Calibri" pitchFamily="34" charset="0"/>
                <a:cs typeface="FOECO H+ Adv Gulliv"/>
              </a:rPr>
              <a:t>EU Regulation 466/2001.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262626"/>
                </a:solidFill>
                <a:effectLst/>
                <a:latin typeface="Arial" pitchFamily="34" charset="0"/>
                <a:ea typeface="Calibri" pitchFamily="34" charset="0"/>
                <a:cs typeface="FOECO H+ Adv Gulliv"/>
              </a:rPr>
              <a:t>Legislation was compiled from the FAO publication: Worldwide regulations for </a:t>
            </a:r>
            <a:r>
              <a:rPr kumimoji="0" lang="en-US" sz="1100" b="0" i="0" u="none" strike="noStrike" cap="none" normalizeH="0" baseline="0" dirty="0" err="1" smtClean="0">
                <a:ln>
                  <a:noFill/>
                </a:ln>
                <a:solidFill>
                  <a:srgbClr val="262626"/>
                </a:solidFill>
                <a:effectLst/>
                <a:latin typeface="Arial" pitchFamily="34" charset="0"/>
                <a:ea typeface="Calibri" pitchFamily="34" charset="0"/>
                <a:cs typeface="FOECO H+ Adv Gulliv"/>
              </a:rPr>
              <a:t>mycotoxins</a:t>
            </a:r>
            <a:r>
              <a:rPr kumimoji="0" lang="en-US" sz="1100" b="0" i="0" u="none" strike="noStrike" cap="none" normalizeH="0" baseline="0" dirty="0" smtClean="0">
                <a:ln>
                  <a:noFill/>
                </a:ln>
                <a:solidFill>
                  <a:srgbClr val="262626"/>
                </a:solidFill>
                <a:effectLst/>
                <a:latin typeface="Arial" pitchFamily="34" charset="0"/>
                <a:ea typeface="Calibri" pitchFamily="34" charset="0"/>
                <a:cs typeface="FOECO H+ Adv Gulliv"/>
              </a:rPr>
              <a:t> 1995 – </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nSpc>
                <a:spcPct val="200000"/>
              </a:lnSpc>
            </a:pPr>
            <a:r>
              <a:rPr lang="en-US" sz="2000" dirty="0" smtClean="0">
                <a:latin typeface="Tahoma" pitchFamily="34" charset="0"/>
                <a:ea typeface="Tahoma" pitchFamily="34" charset="0"/>
                <a:cs typeface="Tahoma" pitchFamily="34" charset="0"/>
              </a:rPr>
              <a:t>In general the Regulation Commission stated that ‘‘even if AFM1 is regarded as a less dangerous </a:t>
            </a:r>
            <a:r>
              <a:rPr lang="en-US" sz="2000" dirty="0" err="1" smtClean="0">
                <a:latin typeface="Tahoma" pitchFamily="34" charset="0"/>
                <a:ea typeface="Tahoma" pitchFamily="34" charset="0"/>
                <a:cs typeface="Tahoma" pitchFamily="34" charset="0"/>
              </a:rPr>
              <a:t>genotoxic</a:t>
            </a:r>
            <a:r>
              <a:rPr lang="en-US" sz="2000" dirty="0" smtClean="0">
                <a:latin typeface="Tahoma" pitchFamily="34" charset="0"/>
                <a:ea typeface="Tahoma" pitchFamily="34" charset="0"/>
                <a:cs typeface="Tahoma" pitchFamily="34" charset="0"/>
              </a:rPr>
              <a:t> carcinogenic substance than AFB1, it is necessary to prevent the presence in milk, and consequently in milk products, intended for human consumption and for young children in particular’’.</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38912"/>
          </a:xfrm>
        </p:spPr>
        <p:txBody>
          <a:bodyPr>
            <a:normAutofit/>
          </a:bodyPr>
          <a:lstStyle/>
          <a:p>
            <a:r>
              <a:rPr lang="en-US" sz="2000" b="1" dirty="0" smtClean="0">
                <a:latin typeface="Tahoma" pitchFamily="34" charset="0"/>
                <a:ea typeface="Tahoma" pitchFamily="34" charset="0"/>
                <a:cs typeface="Tahoma" pitchFamily="34" charset="0"/>
              </a:rPr>
              <a:t>Previous literature</a:t>
            </a:r>
            <a:endParaRPr lang="en-US" sz="2000" dirty="0">
              <a:latin typeface="Tahoma" pitchFamily="34" charset="0"/>
              <a:ea typeface="Tahoma" pitchFamily="34" charset="0"/>
              <a:cs typeface="Tahoma" pitchFamily="34" charset="0"/>
            </a:endParaRPr>
          </a:p>
        </p:txBody>
      </p:sp>
      <p:graphicFrame>
        <p:nvGraphicFramePr>
          <p:cNvPr id="4" name="Content Placeholder 3"/>
          <p:cNvGraphicFramePr>
            <a:graphicFrameLocks noGrp="1"/>
          </p:cNvGraphicFramePr>
          <p:nvPr>
            <p:ph idx="1"/>
          </p:nvPr>
        </p:nvGraphicFramePr>
        <p:xfrm>
          <a:off x="0" y="1295400"/>
          <a:ext cx="9144000" cy="5382593"/>
        </p:xfrm>
        <a:graphic>
          <a:graphicData uri="http://schemas.openxmlformats.org/drawingml/2006/table">
            <a:tbl>
              <a:tblPr firstRow="1" bandRow="1">
                <a:tableStyleId>{5C22544A-7EE6-4342-B048-85BDC9FD1C3A}</a:tableStyleId>
              </a:tblPr>
              <a:tblGrid>
                <a:gridCol w="1828800"/>
                <a:gridCol w="1828800"/>
                <a:gridCol w="1828800"/>
                <a:gridCol w="1794934"/>
                <a:gridCol w="1862666"/>
              </a:tblGrid>
              <a:tr h="396240">
                <a:tc>
                  <a:txBody>
                    <a:bodyPr/>
                    <a:lstStyle/>
                    <a:p>
                      <a:r>
                        <a:rPr lang="en-US" dirty="0" smtClean="0">
                          <a:latin typeface="Tahoma" pitchFamily="34" charset="0"/>
                          <a:ea typeface="Tahoma" pitchFamily="34" charset="0"/>
                          <a:cs typeface="Tahoma" pitchFamily="34" charset="0"/>
                        </a:rPr>
                        <a:t>Country</a:t>
                      </a:r>
                      <a:endParaRPr lang="en-US" dirty="0">
                        <a:latin typeface="Tahoma" pitchFamily="34" charset="0"/>
                        <a:ea typeface="Tahoma" pitchFamily="34" charset="0"/>
                        <a:cs typeface="Tahoma" pitchFamily="34" charset="0"/>
                      </a:endParaRPr>
                    </a:p>
                  </a:txBody>
                  <a:tcPr/>
                </a:tc>
                <a:tc>
                  <a:txBody>
                    <a:bodyPr/>
                    <a:lstStyle/>
                    <a:p>
                      <a:r>
                        <a:rPr lang="en-US" dirty="0" smtClean="0">
                          <a:latin typeface="Tahoma" pitchFamily="34" charset="0"/>
                          <a:ea typeface="Tahoma" pitchFamily="34" charset="0"/>
                          <a:cs typeface="Tahoma" pitchFamily="34" charset="0"/>
                        </a:rPr>
                        <a:t>Year</a:t>
                      </a:r>
                      <a:endParaRPr lang="en-US" dirty="0">
                        <a:latin typeface="Tahoma" pitchFamily="34" charset="0"/>
                        <a:ea typeface="Tahoma" pitchFamily="34" charset="0"/>
                        <a:cs typeface="Tahoma" pitchFamily="34" charset="0"/>
                      </a:endParaRPr>
                    </a:p>
                  </a:txBody>
                  <a:tcPr/>
                </a:tc>
                <a:tc>
                  <a:txBody>
                    <a:bodyPr/>
                    <a:lstStyle/>
                    <a:p>
                      <a:r>
                        <a:rPr lang="en-US" dirty="0" smtClean="0">
                          <a:latin typeface="Tahoma" pitchFamily="34" charset="0"/>
                          <a:ea typeface="Tahoma" pitchFamily="34" charset="0"/>
                          <a:cs typeface="Tahoma" pitchFamily="34" charset="0"/>
                        </a:rPr>
                        <a:t>Incidence of AFM1 </a:t>
                      </a:r>
                      <a:r>
                        <a:rPr lang="en-US" baseline="0" dirty="0" smtClean="0">
                          <a:latin typeface="Tahoma" pitchFamily="34" charset="0"/>
                          <a:ea typeface="Tahoma" pitchFamily="34" charset="0"/>
                          <a:cs typeface="Tahoma" pitchFamily="34" charset="0"/>
                        </a:rPr>
                        <a:t>In breast milk </a:t>
                      </a:r>
                      <a:r>
                        <a:rPr lang="en-US" dirty="0" smtClean="0">
                          <a:latin typeface="Tahoma" pitchFamily="34" charset="0"/>
                          <a:ea typeface="Tahoma" pitchFamily="34" charset="0"/>
                          <a:cs typeface="Tahoma" pitchFamily="34" charset="0"/>
                        </a:rPr>
                        <a:t> </a:t>
                      </a:r>
                      <a:endParaRPr lang="en-US" dirty="0">
                        <a:latin typeface="Tahoma" pitchFamily="34" charset="0"/>
                        <a:ea typeface="Tahoma" pitchFamily="34" charset="0"/>
                        <a:cs typeface="Tahoma" pitchFamily="34" charset="0"/>
                      </a:endParaRPr>
                    </a:p>
                  </a:txBody>
                  <a:tcPr/>
                </a:tc>
                <a:tc>
                  <a:txBody>
                    <a:bodyPr/>
                    <a:lstStyle/>
                    <a:p>
                      <a:r>
                        <a:rPr lang="en-US" dirty="0" smtClean="0">
                          <a:latin typeface="Tahoma" pitchFamily="34" charset="0"/>
                          <a:ea typeface="Tahoma" pitchFamily="34" charset="0"/>
                          <a:cs typeface="Tahoma" pitchFamily="34" charset="0"/>
                        </a:rPr>
                        <a:t>Incidence of AFM!</a:t>
                      </a:r>
                      <a:r>
                        <a:rPr lang="en-US" baseline="0" dirty="0" smtClean="0">
                          <a:latin typeface="Tahoma" pitchFamily="34" charset="0"/>
                          <a:ea typeface="Tahoma" pitchFamily="34" charset="0"/>
                          <a:cs typeface="Tahoma" pitchFamily="34" charset="0"/>
                        </a:rPr>
                        <a:t> In milk and dairy products </a:t>
                      </a:r>
                      <a:endParaRPr lang="en-US" dirty="0">
                        <a:latin typeface="Tahoma" pitchFamily="34" charset="0"/>
                        <a:ea typeface="Tahoma" pitchFamily="34" charset="0"/>
                        <a:cs typeface="Tahoma" pitchFamily="34" charset="0"/>
                      </a:endParaRPr>
                    </a:p>
                  </a:txBody>
                  <a:tcPr/>
                </a:tc>
                <a:tc>
                  <a:txBody>
                    <a:bodyPr/>
                    <a:lstStyle/>
                    <a:p>
                      <a:r>
                        <a:rPr lang="en-US" dirty="0" smtClean="0">
                          <a:latin typeface="Tahoma" pitchFamily="34" charset="0"/>
                          <a:ea typeface="Tahoma" pitchFamily="34" charset="0"/>
                          <a:cs typeface="Tahoma" pitchFamily="34" charset="0"/>
                        </a:rPr>
                        <a:t>Range</a:t>
                      </a:r>
                      <a:r>
                        <a:rPr lang="en-US" baseline="0" dirty="0" smtClean="0">
                          <a:latin typeface="Tahoma" pitchFamily="34" charset="0"/>
                          <a:ea typeface="Tahoma" pitchFamily="34" charset="0"/>
                          <a:cs typeface="Tahoma" pitchFamily="34" charset="0"/>
                        </a:rPr>
                        <a:t> </a:t>
                      </a:r>
                      <a:endParaRPr lang="en-US" dirty="0">
                        <a:latin typeface="Tahoma" pitchFamily="34" charset="0"/>
                        <a:ea typeface="Tahoma" pitchFamily="34" charset="0"/>
                        <a:cs typeface="Tahoma" pitchFamily="34" charset="0"/>
                      </a:endParaRPr>
                    </a:p>
                  </a:txBody>
                  <a:tcPr/>
                </a:tc>
              </a:tr>
              <a:tr h="276873">
                <a:tc>
                  <a:txBody>
                    <a:bodyPr/>
                    <a:lstStyle/>
                    <a:p>
                      <a:r>
                        <a:rPr lang="en-US" sz="1400" dirty="0" smtClean="0">
                          <a:latin typeface="Tahoma" pitchFamily="34" charset="0"/>
                          <a:ea typeface="Tahoma" pitchFamily="34" charset="0"/>
                          <a:cs typeface="Tahoma" pitchFamily="34" charset="0"/>
                        </a:rPr>
                        <a:t>Egypt</a:t>
                      </a:r>
                      <a:r>
                        <a:rPr lang="en-US" sz="1400" baseline="0" dirty="0" smtClean="0">
                          <a:latin typeface="Tahoma" pitchFamily="34" charset="0"/>
                          <a:ea typeface="Tahoma" pitchFamily="34" charset="0"/>
                          <a:cs typeface="Tahoma" pitchFamily="34" charset="0"/>
                        </a:rPr>
                        <a:t> </a:t>
                      </a:r>
                      <a:endParaRPr lang="en-US" sz="1400" dirty="0">
                        <a:latin typeface="Tahoma" pitchFamily="34" charset="0"/>
                        <a:ea typeface="Tahoma" pitchFamily="34" charset="0"/>
                        <a:cs typeface="Tahoma" pitchFamily="34" charset="0"/>
                      </a:endParaRPr>
                    </a:p>
                  </a:txBody>
                  <a:tcPr/>
                </a:tc>
                <a:tc>
                  <a:txBody>
                    <a:bodyPr/>
                    <a:lstStyle/>
                    <a:p>
                      <a:r>
                        <a:rPr lang="en-US" sz="1400" dirty="0" smtClean="0">
                          <a:latin typeface="Tahoma" pitchFamily="34" charset="0"/>
                          <a:ea typeface="Tahoma" pitchFamily="34" charset="0"/>
                          <a:cs typeface="Tahoma" pitchFamily="34" charset="0"/>
                        </a:rPr>
                        <a:t>2011</a:t>
                      </a:r>
                      <a:endParaRPr lang="en-US" sz="1400" dirty="0">
                        <a:latin typeface="Tahoma" pitchFamily="34" charset="0"/>
                        <a:ea typeface="Tahoma" pitchFamily="34" charset="0"/>
                        <a:cs typeface="Tahoma" pitchFamily="34" charset="0"/>
                      </a:endParaRPr>
                    </a:p>
                  </a:txBody>
                  <a:tcPr/>
                </a:tc>
                <a:tc>
                  <a:txBody>
                    <a:bodyPr/>
                    <a:lstStyle/>
                    <a:p>
                      <a:r>
                        <a:rPr lang="en-US" sz="1400" dirty="0" smtClean="0">
                          <a:latin typeface="Tahoma" pitchFamily="34" charset="0"/>
                          <a:ea typeface="Tahoma" pitchFamily="34" charset="0"/>
                          <a:cs typeface="Tahoma" pitchFamily="34" charset="0"/>
                        </a:rPr>
                        <a:t>65.3%</a:t>
                      </a:r>
                      <a:endParaRPr lang="en-US" sz="1400" dirty="0">
                        <a:latin typeface="Tahoma" pitchFamily="34" charset="0"/>
                        <a:ea typeface="Tahoma" pitchFamily="34" charset="0"/>
                        <a:cs typeface="Tahoma" pitchFamily="34" charset="0"/>
                      </a:endParaRPr>
                    </a:p>
                  </a:txBody>
                  <a:tcPr/>
                </a:tc>
                <a:tc>
                  <a:txBody>
                    <a:bodyPr/>
                    <a:lstStyle/>
                    <a:p>
                      <a:endParaRPr lang="en-US" sz="1400" dirty="0">
                        <a:latin typeface="Tahoma" pitchFamily="34" charset="0"/>
                        <a:ea typeface="Tahoma" pitchFamily="34" charset="0"/>
                        <a:cs typeface="Tahoma" pitchFamily="34" charset="0"/>
                      </a:endParaRPr>
                    </a:p>
                  </a:txBody>
                  <a:tcPr/>
                </a:tc>
                <a:tc>
                  <a:txBody>
                    <a:bodyPr/>
                    <a:lstStyle/>
                    <a:p>
                      <a:r>
                        <a:rPr lang="en-US" sz="1400" dirty="0" smtClean="0">
                          <a:latin typeface="Tahoma" pitchFamily="34" charset="0"/>
                          <a:ea typeface="Tahoma" pitchFamily="34" charset="0"/>
                          <a:cs typeface="Tahoma" pitchFamily="34" charset="0"/>
                        </a:rPr>
                        <a:t>0.2-19 </a:t>
                      </a:r>
                      <a:r>
                        <a:rPr kumimoji="0" lang="en-US" sz="1400" kern="1200" dirty="0" err="1" smtClean="0">
                          <a:solidFill>
                            <a:schemeClr val="dk1"/>
                          </a:solidFill>
                          <a:latin typeface="Tahoma" pitchFamily="34" charset="0"/>
                          <a:ea typeface="Tahoma" pitchFamily="34" charset="0"/>
                          <a:cs typeface="Tahoma" pitchFamily="34" charset="0"/>
                        </a:rPr>
                        <a:t>μg</a:t>
                      </a:r>
                      <a:r>
                        <a:rPr kumimoji="0" lang="en-US" sz="1400" kern="1200" dirty="0" smtClean="0">
                          <a:solidFill>
                            <a:schemeClr val="dk1"/>
                          </a:solidFill>
                          <a:latin typeface="Tahoma" pitchFamily="34" charset="0"/>
                          <a:ea typeface="Tahoma" pitchFamily="34" charset="0"/>
                          <a:cs typeface="Tahoma" pitchFamily="34" charset="0"/>
                        </a:rPr>
                        <a:t>/l</a:t>
                      </a:r>
                      <a:endParaRPr lang="en-US" sz="1400" dirty="0">
                        <a:latin typeface="Tahoma" pitchFamily="34" charset="0"/>
                        <a:ea typeface="Tahoma" pitchFamily="34" charset="0"/>
                        <a:cs typeface="Tahoma" pitchFamily="34" charset="0"/>
                      </a:endParaRPr>
                    </a:p>
                  </a:txBody>
                  <a:tcPr/>
                </a:tc>
              </a:tr>
              <a:tr h="470685">
                <a:tc>
                  <a:txBody>
                    <a:bodyPr/>
                    <a:lstStyle/>
                    <a:p>
                      <a:r>
                        <a:rPr lang="en-US" sz="1400" dirty="0" smtClean="0">
                          <a:latin typeface="Tahoma" pitchFamily="34" charset="0"/>
                          <a:ea typeface="Tahoma" pitchFamily="34" charset="0"/>
                          <a:cs typeface="Tahoma" pitchFamily="34" charset="0"/>
                        </a:rPr>
                        <a:t>Turkey</a:t>
                      </a:r>
                      <a:r>
                        <a:rPr lang="en-US" sz="1400" baseline="0" dirty="0" smtClean="0">
                          <a:latin typeface="Tahoma" pitchFamily="34" charset="0"/>
                          <a:ea typeface="Tahoma" pitchFamily="34" charset="0"/>
                          <a:cs typeface="Tahoma" pitchFamily="34" charset="0"/>
                        </a:rPr>
                        <a:t> </a:t>
                      </a:r>
                      <a:endParaRPr lang="en-US" sz="1400" dirty="0">
                        <a:latin typeface="Tahoma" pitchFamily="34" charset="0"/>
                        <a:ea typeface="Tahoma" pitchFamily="34" charset="0"/>
                        <a:cs typeface="Tahoma" pitchFamily="34" charset="0"/>
                      </a:endParaRPr>
                    </a:p>
                  </a:txBody>
                  <a:tcPr/>
                </a:tc>
                <a:tc>
                  <a:txBody>
                    <a:bodyPr/>
                    <a:lstStyle/>
                    <a:p>
                      <a:r>
                        <a:rPr lang="en-US" sz="1400" dirty="0" smtClean="0">
                          <a:latin typeface="Tahoma" pitchFamily="34" charset="0"/>
                          <a:ea typeface="Tahoma" pitchFamily="34" charset="0"/>
                          <a:cs typeface="Tahoma" pitchFamily="34" charset="0"/>
                        </a:rPr>
                        <a:t>2010</a:t>
                      </a:r>
                      <a:endParaRPr lang="en-US" sz="1400" dirty="0">
                        <a:latin typeface="Tahoma" pitchFamily="34" charset="0"/>
                        <a:ea typeface="Tahoma" pitchFamily="34" charset="0"/>
                        <a:cs typeface="Tahoma" pitchFamily="34" charset="0"/>
                      </a:endParaRPr>
                    </a:p>
                  </a:txBody>
                  <a:tcPr/>
                </a:tc>
                <a:tc>
                  <a:txBody>
                    <a:bodyPr/>
                    <a:lstStyle/>
                    <a:p>
                      <a:r>
                        <a:rPr lang="en-US" sz="1400" dirty="0" smtClean="0">
                          <a:latin typeface="Tahoma" pitchFamily="34" charset="0"/>
                          <a:ea typeface="Tahoma" pitchFamily="34" charset="0"/>
                          <a:cs typeface="Tahoma" pitchFamily="34" charset="0"/>
                        </a:rPr>
                        <a:t>100%</a:t>
                      </a:r>
                      <a:endParaRPr lang="en-US" sz="1400" dirty="0">
                        <a:latin typeface="Tahoma" pitchFamily="34" charset="0"/>
                        <a:ea typeface="Tahoma" pitchFamily="34" charset="0"/>
                        <a:cs typeface="Tahoma" pitchFamily="34" charset="0"/>
                      </a:endParaRPr>
                    </a:p>
                  </a:txBody>
                  <a:tcPr/>
                </a:tc>
                <a:tc>
                  <a:txBody>
                    <a:bodyPr/>
                    <a:lstStyle/>
                    <a:p>
                      <a:endParaRPr lang="en-US" sz="1400">
                        <a:latin typeface="Tahoma" pitchFamily="34" charset="0"/>
                        <a:ea typeface="Tahoma" pitchFamily="34" charset="0"/>
                        <a:cs typeface="Tahoma" pitchFamily="34" charset="0"/>
                      </a:endParaRPr>
                    </a:p>
                  </a:txBody>
                  <a:tcPr/>
                </a:tc>
                <a:tc>
                  <a:txBody>
                    <a:bodyPr/>
                    <a:lstStyle/>
                    <a:p>
                      <a:r>
                        <a:rPr lang="en-US" sz="1400" dirty="0" smtClean="0">
                          <a:latin typeface="Tahoma" pitchFamily="34" charset="0"/>
                          <a:ea typeface="Tahoma" pitchFamily="34" charset="0"/>
                          <a:cs typeface="Tahoma" pitchFamily="34" charset="0"/>
                        </a:rPr>
                        <a:t>60.90-299.99</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ng</a:t>
                      </a:r>
                      <a:r>
                        <a:rPr lang="en-US" sz="1400" baseline="0" dirty="0" smtClean="0">
                          <a:latin typeface="Tahoma" pitchFamily="34" charset="0"/>
                          <a:ea typeface="Tahoma" pitchFamily="34" charset="0"/>
                          <a:cs typeface="Tahoma" pitchFamily="34" charset="0"/>
                        </a:rPr>
                        <a:t>/kg</a:t>
                      </a:r>
                      <a:endParaRPr lang="en-US" sz="1400" dirty="0">
                        <a:latin typeface="Tahoma" pitchFamily="34" charset="0"/>
                        <a:ea typeface="Tahoma" pitchFamily="34" charset="0"/>
                        <a:cs typeface="Tahoma" pitchFamily="34" charset="0"/>
                      </a:endParaRPr>
                    </a:p>
                  </a:txBody>
                  <a:tcPr/>
                </a:tc>
              </a:tr>
              <a:tr h="276873">
                <a:tc>
                  <a:txBody>
                    <a:bodyPr/>
                    <a:lstStyle/>
                    <a:p>
                      <a:r>
                        <a:rPr kumimoji="0" lang="en-US" sz="1400" kern="1200" dirty="0" smtClean="0">
                          <a:solidFill>
                            <a:schemeClr val="dk1"/>
                          </a:solidFill>
                          <a:latin typeface="Tahoma" pitchFamily="34" charset="0"/>
                          <a:ea typeface="Tahoma" pitchFamily="34" charset="0"/>
                          <a:cs typeface="Tahoma" pitchFamily="34" charset="0"/>
                        </a:rPr>
                        <a:t>Iran</a:t>
                      </a:r>
                      <a:endParaRPr lang="en-US" sz="1400" dirty="0">
                        <a:latin typeface="Tahoma" pitchFamily="34" charset="0"/>
                        <a:ea typeface="Tahoma" pitchFamily="34" charset="0"/>
                        <a:cs typeface="Tahoma" pitchFamily="34" charset="0"/>
                      </a:endParaRPr>
                    </a:p>
                  </a:txBody>
                  <a:tcPr/>
                </a:tc>
                <a:tc>
                  <a:txBody>
                    <a:bodyPr/>
                    <a:lstStyle/>
                    <a:p>
                      <a:r>
                        <a:rPr lang="en-US" sz="1400" dirty="0" smtClean="0">
                          <a:latin typeface="Tahoma" pitchFamily="34" charset="0"/>
                          <a:ea typeface="Tahoma" pitchFamily="34" charset="0"/>
                          <a:cs typeface="Tahoma" pitchFamily="34" charset="0"/>
                        </a:rPr>
                        <a:t>2009</a:t>
                      </a:r>
                      <a:endParaRPr lang="en-US" sz="1400" dirty="0">
                        <a:latin typeface="Tahoma" pitchFamily="34" charset="0"/>
                        <a:ea typeface="Tahoma" pitchFamily="34" charset="0"/>
                        <a:cs typeface="Tahoma" pitchFamily="34" charset="0"/>
                      </a:endParaRPr>
                    </a:p>
                  </a:txBody>
                  <a:tcPr/>
                </a:tc>
                <a:tc>
                  <a:txBody>
                    <a:bodyPr/>
                    <a:lstStyle/>
                    <a:p>
                      <a:r>
                        <a:rPr kumimoji="0" lang="en-US" sz="1400" kern="1200" dirty="0" smtClean="0">
                          <a:solidFill>
                            <a:schemeClr val="dk1"/>
                          </a:solidFill>
                          <a:latin typeface="Tahoma" pitchFamily="34" charset="0"/>
                          <a:ea typeface="Tahoma" pitchFamily="34" charset="0"/>
                          <a:cs typeface="Tahoma" pitchFamily="34" charset="0"/>
                        </a:rPr>
                        <a:t>98.1%</a:t>
                      </a:r>
                      <a:endParaRPr lang="en-US" sz="1400" dirty="0">
                        <a:latin typeface="Tahoma" pitchFamily="34" charset="0"/>
                        <a:ea typeface="Tahoma" pitchFamily="34" charset="0"/>
                        <a:cs typeface="Tahoma" pitchFamily="34" charset="0"/>
                      </a:endParaRPr>
                    </a:p>
                  </a:txBody>
                  <a:tcPr/>
                </a:tc>
                <a:tc>
                  <a:txBody>
                    <a:bodyPr/>
                    <a:lstStyle/>
                    <a:p>
                      <a:endParaRPr lang="en-US" sz="1400">
                        <a:latin typeface="Tahoma" pitchFamily="34" charset="0"/>
                        <a:ea typeface="Tahoma" pitchFamily="34" charset="0"/>
                        <a:cs typeface="Tahoma" pitchFamily="34" charset="0"/>
                      </a:endParaRPr>
                    </a:p>
                  </a:txBody>
                  <a:tcPr/>
                </a:tc>
                <a:tc>
                  <a:txBody>
                    <a:bodyPr/>
                    <a:lstStyle/>
                    <a:p>
                      <a:pPr marL="0" marR="0">
                        <a:lnSpc>
                          <a:spcPct val="115000"/>
                        </a:lnSpc>
                        <a:spcBef>
                          <a:spcPts val="0"/>
                        </a:spcBef>
                        <a:spcAft>
                          <a:spcPts val="0"/>
                        </a:spcAft>
                      </a:pPr>
                      <a:r>
                        <a:rPr lang="en-US" sz="1400" dirty="0">
                          <a:solidFill>
                            <a:srgbClr val="000000"/>
                          </a:solidFill>
                          <a:latin typeface="Tahoma" pitchFamily="34" charset="0"/>
                          <a:ea typeface="Tahoma" pitchFamily="34" charset="0"/>
                          <a:cs typeface="Tahoma" pitchFamily="34" charset="0"/>
                        </a:rPr>
                        <a:t>0.3–6.7ng/kg. </a:t>
                      </a:r>
                      <a:endParaRPr lang="en-US" sz="1400" dirty="0">
                        <a:latin typeface="Tahoma" pitchFamily="34" charset="0"/>
                        <a:ea typeface="Tahoma" pitchFamily="34" charset="0"/>
                        <a:cs typeface="Tahoma" pitchFamily="34" charset="0"/>
                      </a:endParaRPr>
                    </a:p>
                  </a:txBody>
                  <a:tcPr marL="68580" marR="68580" marT="0" marB="0"/>
                </a:tc>
              </a:tr>
              <a:tr h="276873">
                <a:tc>
                  <a:txBody>
                    <a:bodyPr/>
                    <a:lstStyle/>
                    <a:p>
                      <a:r>
                        <a:rPr kumimoji="0" lang="en-US" sz="1400" kern="1200" dirty="0" smtClean="0">
                          <a:solidFill>
                            <a:schemeClr val="dk1"/>
                          </a:solidFill>
                          <a:latin typeface="Tahoma" pitchFamily="34" charset="0"/>
                          <a:ea typeface="Tahoma" pitchFamily="34" charset="0"/>
                          <a:cs typeface="Tahoma" pitchFamily="34" charset="0"/>
                        </a:rPr>
                        <a:t>UAE</a:t>
                      </a:r>
                      <a:endParaRPr lang="en-US" sz="1400" dirty="0">
                        <a:latin typeface="Tahoma" pitchFamily="34" charset="0"/>
                        <a:ea typeface="Tahoma" pitchFamily="34" charset="0"/>
                        <a:cs typeface="Tahoma" pitchFamily="34" charset="0"/>
                      </a:endParaRPr>
                    </a:p>
                  </a:txBody>
                  <a:tcPr/>
                </a:tc>
                <a:tc>
                  <a:txBody>
                    <a:bodyPr/>
                    <a:lstStyle/>
                    <a:p>
                      <a:r>
                        <a:rPr lang="en-US" sz="1400" dirty="0" smtClean="0">
                          <a:latin typeface="Tahoma" pitchFamily="34" charset="0"/>
                          <a:ea typeface="Tahoma" pitchFamily="34" charset="0"/>
                          <a:cs typeface="Tahoma" pitchFamily="34" charset="0"/>
                        </a:rPr>
                        <a:t>2003</a:t>
                      </a:r>
                      <a:endParaRPr lang="en-US" sz="1400" dirty="0">
                        <a:latin typeface="Tahoma" pitchFamily="34" charset="0"/>
                        <a:ea typeface="Tahoma" pitchFamily="34" charset="0"/>
                        <a:cs typeface="Tahoma" pitchFamily="34" charset="0"/>
                      </a:endParaRPr>
                    </a:p>
                  </a:txBody>
                  <a:tcPr/>
                </a:tc>
                <a:tc>
                  <a:txBody>
                    <a:bodyPr/>
                    <a:lstStyle/>
                    <a:p>
                      <a:r>
                        <a:rPr kumimoji="0" lang="en-US" sz="1400" kern="1200" dirty="0" smtClean="0">
                          <a:solidFill>
                            <a:schemeClr val="dk1"/>
                          </a:solidFill>
                          <a:latin typeface="Tahoma" pitchFamily="34" charset="0"/>
                          <a:ea typeface="Tahoma" pitchFamily="34" charset="0"/>
                          <a:cs typeface="Tahoma" pitchFamily="34" charset="0"/>
                        </a:rPr>
                        <a:t>92%</a:t>
                      </a:r>
                      <a:endParaRPr lang="en-US" sz="1400" dirty="0">
                        <a:latin typeface="Tahoma" pitchFamily="34" charset="0"/>
                        <a:ea typeface="Tahoma" pitchFamily="34" charset="0"/>
                        <a:cs typeface="Tahoma" pitchFamily="34" charset="0"/>
                      </a:endParaRPr>
                    </a:p>
                  </a:txBody>
                  <a:tcPr/>
                </a:tc>
                <a:tc>
                  <a:txBody>
                    <a:bodyPr/>
                    <a:lstStyle/>
                    <a:p>
                      <a:endParaRPr lang="en-US" sz="1400" dirty="0">
                        <a:latin typeface="Tahoma" pitchFamily="34" charset="0"/>
                        <a:ea typeface="Tahoma" pitchFamily="34" charset="0"/>
                        <a:cs typeface="Tahoma" pitchFamily="34" charset="0"/>
                      </a:endParaRPr>
                    </a:p>
                  </a:txBody>
                  <a:tcPr/>
                </a:tc>
                <a:tc>
                  <a:txBody>
                    <a:bodyPr/>
                    <a:lstStyle/>
                    <a:p>
                      <a:r>
                        <a:rPr kumimoji="0" lang="en-US" sz="1400" kern="1200" dirty="0" smtClean="0">
                          <a:solidFill>
                            <a:schemeClr val="dk1"/>
                          </a:solidFill>
                          <a:latin typeface="Tahoma" pitchFamily="34" charset="0"/>
                          <a:ea typeface="Tahoma" pitchFamily="34" charset="0"/>
                          <a:cs typeface="Tahoma" pitchFamily="34" charset="0"/>
                        </a:rPr>
                        <a:t>5- 3400 pg/ ml</a:t>
                      </a:r>
                      <a:endParaRPr lang="en-US" sz="1400" dirty="0">
                        <a:latin typeface="Tahoma" pitchFamily="34" charset="0"/>
                        <a:ea typeface="Tahoma" pitchFamily="34" charset="0"/>
                        <a:cs typeface="Tahoma" pitchFamily="34" charset="0"/>
                      </a:endParaRPr>
                    </a:p>
                  </a:txBody>
                  <a:tcPr/>
                </a:tc>
              </a:tr>
              <a:tr h="276873">
                <a:tc>
                  <a:txBody>
                    <a:bodyPr/>
                    <a:lstStyle/>
                    <a:p>
                      <a:r>
                        <a:rPr kumimoji="0" lang="en-US" sz="1400" kern="1200" dirty="0" smtClean="0">
                          <a:solidFill>
                            <a:schemeClr val="dk1"/>
                          </a:solidFill>
                          <a:latin typeface="Tahoma" pitchFamily="34" charset="0"/>
                          <a:ea typeface="Tahoma" pitchFamily="34" charset="0"/>
                          <a:cs typeface="Tahoma" pitchFamily="34" charset="0"/>
                        </a:rPr>
                        <a:t>Africa</a:t>
                      </a:r>
                      <a:endParaRPr lang="en-US" sz="1400" dirty="0">
                        <a:latin typeface="Tahoma" pitchFamily="34" charset="0"/>
                        <a:ea typeface="Tahoma" pitchFamily="34" charset="0"/>
                        <a:cs typeface="Tahoma" pitchFamily="34" charset="0"/>
                      </a:endParaRPr>
                    </a:p>
                  </a:txBody>
                  <a:tcPr/>
                </a:tc>
                <a:tc>
                  <a:txBody>
                    <a:bodyPr/>
                    <a:lstStyle/>
                    <a:p>
                      <a:r>
                        <a:rPr lang="en-US" sz="1400" dirty="0" smtClean="0">
                          <a:latin typeface="Tahoma" pitchFamily="34" charset="0"/>
                          <a:ea typeface="Tahoma" pitchFamily="34" charset="0"/>
                          <a:cs typeface="Tahoma" pitchFamily="34" charset="0"/>
                        </a:rPr>
                        <a:t>2003</a:t>
                      </a:r>
                      <a:endParaRPr lang="en-US" sz="1400" dirty="0">
                        <a:latin typeface="Tahoma" pitchFamily="34" charset="0"/>
                        <a:ea typeface="Tahoma" pitchFamily="34" charset="0"/>
                        <a:cs typeface="Tahoma" pitchFamily="34" charset="0"/>
                      </a:endParaRPr>
                    </a:p>
                  </a:txBody>
                  <a:tcPr/>
                </a:tc>
                <a:tc>
                  <a:txBody>
                    <a:bodyPr/>
                    <a:lstStyle/>
                    <a:p>
                      <a:r>
                        <a:rPr kumimoji="0" lang="en-US" sz="1400" kern="1200" dirty="0" smtClean="0">
                          <a:solidFill>
                            <a:schemeClr val="dk1"/>
                          </a:solidFill>
                          <a:latin typeface="Tahoma" pitchFamily="34" charset="0"/>
                          <a:ea typeface="Tahoma" pitchFamily="34" charset="0"/>
                          <a:cs typeface="Tahoma" pitchFamily="34" charset="0"/>
                        </a:rPr>
                        <a:t>35.5%</a:t>
                      </a:r>
                      <a:endParaRPr lang="en-US" sz="1400" dirty="0">
                        <a:latin typeface="Tahoma" pitchFamily="34" charset="0"/>
                        <a:ea typeface="Tahoma" pitchFamily="34" charset="0"/>
                        <a:cs typeface="Tahoma" pitchFamily="34" charset="0"/>
                      </a:endParaRPr>
                    </a:p>
                  </a:txBody>
                  <a:tcPr/>
                </a:tc>
                <a:tc>
                  <a:txBody>
                    <a:bodyPr/>
                    <a:lstStyle/>
                    <a:p>
                      <a:endParaRPr lang="en-US" sz="1400" dirty="0">
                        <a:latin typeface="Tahoma" pitchFamily="34" charset="0"/>
                        <a:ea typeface="Tahoma" pitchFamily="34" charset="0"/>
                        <a:cs typeface="Tahoma" pitchFamily="34" charset="0"/>
                      </a:endParaRPr>
                    </a:p>
                  </a:txBody>
                  <a:tcPr/>
                </a:tc>
                <a:tc>
                  <a:txBody>
                    <a:bodyPr/>
                    <a:lstStyle/>
                    <a:p>
                      <a:r>
                        <a:rPr kumimoji="0" lang="en-US" sz="1400" kern="1200" dirty="0" smtClean="0">
                          <a:solidFill>
                            <a:schemeClr val="dk1"/>
                          </a:solidFill>
                          <a:latin typeface="Tahoma" pitchFamily="34" charset="0"/>
                          <a:ea typeface="Tahoma" pitchFamily="34" charset="0"/>
                          <a:cs typeface="Tahoma" pitchFamily="34" charset="0"/>
                        </a:rPr>
                        <a:t>5- 5000pg/ ml</a:t>
                      </a:r>
                      <a:endParaRPr lang="en-US" sz="1400" dirty="0">
                        <a:latin typeface="Tahoma" pitchFamily="34" charset="0"/>
                        <a:ea typeface="Tahoma" pitchFamily="34" charset="0"/>
                        <a:cs typeface="Tahoma" pitchFamily="34" charset="0"/>
                      </a:endParaRPr>
                    </a:p>
                  </a:txBody>
                  <a:tcPr/>
                </a:tc>
              </a:tr>
              <a:tr h="276873">
                <a:tc>
                  <a:txBody>
                    <a:bodyPr/>
                    <a:lstStyle/>
                    <a:p>
                      <a:r>
                        <a:rPr kumimoji="0" lang="en-US" sz="1400" kern="1200" dirty="0" smtClean="0">
                          <a:solidFill>
                            <a:schemeClr val="dk1"/>
                          </a:solidFill>
                          <a:latin typeface="Tahoma" pitchFamily="34" charset="0"/>
                          <a:ea typeface="Tahoma" pitchFamily="34" charset="0"/>
                          <a:cs typeface="Tahoma" pitchFamily="34" charset="0"/>
                        </a:rPr>
                        <a:t>Thailand</a:t>
                      </a:r>
                      <a:endParaRPr lang="en-US" sz="1400" dirty="0">
                        <a:latin typeface="Tahoma" pitchFamily="34" charset="0"/>
                        <a:ea typeface="Tahoma" pitchFamily="34" charset="0"/>
                        <a:cs typeface="Tahoma" pitchFamily="34" charset="0"/>
                      </a:endParaRPr>
                    </a:p>
                  </a:txBody>
                  <a:tcPr/>
                </a:tc>
                <a:tc>
                  <a:txBody>
                    <a:bodyPr/>
                    <a:lstStyle/>
                    <a:p>
                      <a:r>
                        <a:rPr lang="en-US" sz="1400" dirty="0" smtClean="0">
                          <a:latin typeface="Tahoma" pitchFamily="34" charset="0"/>
                          <a:ea typeface="Tahoma" pitchFamily="34" charset="0"/>
                          <a:cs typeface="Tahoma" pitchFamily="34" charset="0"/>
                        </a:rPr>
                        <a:t>1993</a:t>
                      </a:r>
                      <a:endParaRPr lang="en-US" sz="1400" dirty="0">
                        <a:latin typeface="Tahoma" pitchFamily="34" charset="0"/>
                        <a:ea typeface="Tahoma" pitchFamily="34" charset="0"/>
                        <a:cs typeface="Tahoma" pitchFamily="34" charset="0"/>
                      </a:endParaRPr>
                    </a:p>
                  </a:txBody>
                  <a:tcPr/>
                </a:tc>
                <a:tc>
                  <a:txBody>
                    <a:bodyPr/>
                    <a:lstStyle/>
                    <a:p>
                      <a:r>
                        <a:rPr kumimoji="0" lang="en-US" sz="1400" kern="1200" dirty="0" smtClean="0">
                          <a:solidFill>
                            <a:schemeClr val="dk1"/>
                          </a:solidFill>
                          <a:latin typeface="Tahoma" pitchFamily="34" charset="0"/>
                          <a:ea typeface="Tahoma" pitchFamily="34" charset="0"/>
                          <a:cs typeface="Tahoma" pitchFamily="34" charset="0"/>
                        </a:rPr>
                        <a:t>45%</a:t>
                      </a:r>
                      <a:endParaRPr lang="en-US" sz="1400" dirty="0">
                        <a:latin typeface="Tahoma" pitchFamily="34" charset="0"/>
                        <a:ea typeface="Tahoma" pitchFamily="34" charset="0"/>
                        <a:cs typeface="Tahoma" pitchFamily="34" charset="0"/>
                      </a:endParaRPr>
                    </a:p>
                  </a:txBody>
                  <a:tcPr/>
                </a:tc>
                <a:tc>
                  <a:txBody>
                    <a:bodyPr/>
                    <a:lstStyle/>
                    <a:p>
                      <a:endParaRPr lang="en-US" sz="1400" dirty="0">
                        <a:latin typeface="Tahoma" pitchFamily="34" charset="0"/>
                        <a:ea typeface="Tahoma" pitchFamily="34" charset="0"/>
                        <a:cs typeface="Tahoma" pitchFamily="34" charset="0"/>
                      </a:endParaRPr>
                    </a:p>
                  </a:txBody>
                  <a:tcPr/>
                </a:tc>
                <a:tc>
                  <a:txBody>
                    <a:bodyPr/>
                    <a:lstStyle/>
                    <a:p>
                      <a:r>
                        <a:rPr kumimoji="0" lang="en-US" sz="1400" kern="1200" dirty="0" smtClean="0">
                          <a:solidFill>
                            <a:schemeClr val="dk1"/>
                          </a:solidFill>
                          <a:latin typeface="Tahoma" pitchFamily="34" charset="0"/>
                          <a:ea typeface="Tahoma" pitchFamily="34" charset="0"/>
                          <a:cs typeface="Tahoma" pitchFamily="34" charset="0"/>
                        </a:rPr>
                        <a:t>39-1736 pg/ml</a:t>
                      </a:r>
                      <a:endParaRPr lang="en-US" sz="1400" dirty="0">
                        <a:latin typeface="Tahoma" pitchFamily="34" charset="0"/>
                        <a:ea typeface="Tahoma" pitchFamily="34" charset="0"/>
                        <a:cs typeface="Tahoma" pitchFamily="34" charset="0"/>
                      </a:endParaRPr>
                    </a:p>
                  </a:txBody>
                  <a:tcPr/>
                </a:tc>
              </a:tr>
              <a:tr h="4706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kern="1200" dirty="0" smtClean="0">
                          <a:solidFill>
                            <a:schemeClr val="dk1"/>
                          </a:solidFill>
                          <a:latin typeface="Tahoma" pitchFamily="34" charset="0"/>
                          <a:ea typeface="Tahoma" pitchFamily="34" charset="0"/>
                          <a:cs typeface="Tahoma" pitchFamily="34" charset="0"/>
                        </a:rPr>
                        <a:t>Brazil</a:t>
                      </a:r>
                      <a:endParaRPr lang="en-US" sz="1400" dirty="0">
                        <a:latin typeface="Tahoma" pitchFamily="34" charset="0"/>
                        <a:ea typeface="Tahoma" pitchFamily="34" charset="0"/>
                        <a:cs typeface="Tahoma" pitchFamily="34" charset="0"/>
                      </a:endParaRPr>
                    </a:p>
                  </a:txBody>
                  <a:tcPr/>
                </a:tc>
                <a:tc>
                  <a:txBody>
                    <a:bodyPr/>
                    <a:lstStyle/>
                    <a:p>
                      <a:r>
                        <a:rPr lang="en-US" sz="1400" dirty="0" smtClean="0">
                          <a:latin typeface="Tahoma" pitchFamily="34" charset="0"/>
                          <a:ea typeface="Tahoma" pitchFamily="34" charset="0"/>
                          <a:cs typeface="Tahoma" pitchFamily="34" charset="0"/>
                        </a:rPr>
                        <a:t>2011</a:t>
                      </a:r>
                      <a:endParaRPr lang="en-US" sz="1400" dirty="0">
                        <a:latin typeface="Tahoma" pitchFamily="34" charset="0"/>
                        <a:ea typeface="Tahoma" pitchFamily="34" charset="0"/>
                        <a:cs typeface="Tahoma" pitchFamily="34" charset="0"/>
                      </a:endParaRPr>
                    </a:p>
                  </a:txBody>
                  <a:tcPr/>
                </a:tc>
                <a:tc>
                  <a:txBody>
                    <a:bodyPr/>
                    <a:lstStyle/>
                    <a:p>
                      <a:endParaRPr lang="en-US" sz="1400" dirty="0">
                        <a:latin typeface="Tahoma" pitchFamily="34" charset="0"/>
                        <a:ea typeface="Tahoma" pitchFamily="34" charset="0"/>
                        <a:cs typeface="Tahom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kern="1200" dirty="0" smtClean="0">
                          <a:solidFill>
                            <a:schemeClr val="dk1"/>
                          </a:solidFill>
                          <a:latin typeface="Tahoma" pitchFamily="34" charset="0"/>
                          <a:ea typeface="Tahoma" pitchFamily="34" charset="0"/>
                          <a:cs typeface="Tahoma" pitchFamily="34" charset="0"/>
                        </a:rPr>
                        <a:t>77%</a:t>
                      </a:r>
                      <a:endParaRPr lang="en-US" sz="1400" dirty="0" smtClean="0">
                        <a:latin typeface="Tahoma" pitchFamily="34" charset="0"/>
                        <a:ea typeface="Tahoma" pitchFamily="34" charset="0"/>
                        <a:cs typeface="Tahoma" pitchFamily="34" charset="0"/>
                      </a:endParaRPr>
                    </a:p>
                    <a:p>
                      <a:endParaRPr lang="en-US" sz="1400" dirty="0">
                        <a:latin typeface="Tahoma" pitchFamily="34" charset="0"/>
                        <a:ea typeface="Tahoma" pitchFamily="34" charset="0"/>
                        <a:cs typeface="Tahoma" pitchFamily="34" charset="0"/>
                      </a:endParaRPr>
                    </a:p>
                  </a:txBody>
                  <a:tcPr/>
                </a:tc>
                <a:tc>
                  <a:txBody>
                    <a:bodyPr/>
                    <a:lstStyle/>
                    <a:p>
                      <a:r>
                        <a:rPr kumimoji="0" lang="en-US" sz="1400" kern="1200" dirty="0" smtClean="0">
                          <a:solidFill>
                            <a:schemeClr val="dk1"/>
                          </a:solidFill>
                          <a:latin typeface="Tahoma" pitchFamily="34" charset="0"/>
                          <a:ea typeface="Tahoma" pitchFamily="34" charset="0"/>
                          <a:cs typeface="Tahoma" pitchFamily="34" charset="0"/>
                        </a:rPr>
                        <a:t>&gt;</a:t>
                      </a:r>
                      <a:r>
                        <a:rPr kumimoji="0" lang="en-US" sz="1400" kern="1200" baseline="0" dirty="0" smtClean="0">
                          <a:solidFill>
                            <a:schemeClr val="dk1"/>
                          </a:solidFill>
                          <a:latin typeface="Tahoma" pitchFamily="34" charset="0"/>
                          <a:ea typeface="Tahoma" pitchFamily="34" charset="0"/>
                          <a:cs typeface="Tahoma" pitchFamily="34" charset="0"/>
                        </a:rPr>
                        <a:t> </a:t>
                      </a:r>
                      <a:r>
                        <a:rPr kumimoji="0" lang="en-US" sz="1400" kern="1200" dirty="0" smtClean="0">
                          <a:solidFill>
                            <a:schemeClr val="dk1"/>
                          </a:solidFill>
                          <a:latin typeface="Tahoma" pitchFamily="34" charset="0"/>
                          <a:ea typeface="Tahoma" pitchFamily="34" charset="0"/>
                          <a:cs typeface="Tahoma" pitchFamily="34" charset="0"/>
                        </a:rPr>
                        <a:t>50 </a:t>
                      </a:r>
                      <a:r>
                        <a:rPr kumimoji="0" lang="en-US" sz="1400" kern="1200" dirty="0" err="1" smtClean="0">
                          <a:solidFill>
                            <a:schemeClr val="dk1"/>
                          </a:solidFill>
                          <a:latin typeface="Tahoma" pitchFamily="34" charset="0"/>
                          <a:ea typeface="Tahoma" pitchFamily="34" charset="0"/>
                          <a:cs typeface="Tahoma" pitchFamily="34" charset="0"/>
                        </a:rPr>
                        <a:t>ng</a:t>
                      </a:r>
                      <a:r>
                        <a:rPr kumimoji="0" lang="en-US" sz="1400" kern="1200" dirty="0" smtClean="0">
                          <a:solidFill>
                            <a:schemeClr val="dk1"/>
                          </a:solidFill>
                          <a:latin typeface="Tahoma" pitchFamily="34" charset="0"/>
                          <a:ea typeface="Tahoma" pitchFamily="34" charset="0"/>
                          <a:cs typeface="Tahoma" pitchFamily="34" charset="0"/>
                        </a:rPr>
                        <a:t>/kg</a:t>
                      </a:r>
                      <a:endParaRPr lang="en-US" sz="1400" dirty="0">
                        <a:latin typeface="Tahoma" pitchFamily="34" charset="0"/>
                        <a:ea typeface="Tahoma" pitchFamily="34" charset="0"/>
                        <a:cs typeface="Tahoma" pitchFamily="34" charset="0"/>
                      </a:endParaRPr>
                    </a:p>
                  </a:txBody>
                  <a:tcPr/>
                </a:tc>
              </a:tr>
              <a:tr h="4706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kern="1200" dirty="0" smtClean="0">
                          <a:solidFill>
                            <a:schemeClr val="dk1"/>
                          </a:solidFill>
                          <a:latin typeface="Tahoma" pitchFamily="34" charset="0"/>
                          <a:ea typeface="Tahoma" pitchFamily="34" charset="0"/>
                          <a:cs typeface="Tahoma" pitchFamily="34" charset="0"/>
                        </a:rPr>
                        <a:t>Turkey</a:t>
                      </a:r>
                    </a:p>
                    <a:p>
                      <a:endParaRPr lang="en-US" sz="1400" dirty="0">
                        <a:latin typeface="Tahoma" pitchFamily="34" charset="0"/>
                        <a:ea typeface="Tahoma" pitchFamily="34" charset="0"/>
                        <a:cs typeface="Tahoma" pitchFamily="34" charset="0"/>
                      </a:endParaRPr>
                    </a:p>
                  </a:txBody>
                  <a:tcPr/>
                </a:tc>
                <a:tc>
                  <a:txBody>
                    <a:bodyPr/>
                    <a:lstStyle/>
                    <a:p>
                      <a:r>
                        <a:rPr lang="en-US" sz="1400" dirty="0" smtClean="0">
                          <a:latin typeface="Tahoma" pitchFamily="34" charset="0"/>
                          <a:ea typeface="Tahoma" pitchFamily="34" charset="0"/>
                          <a:cs typeface="Tahoma" pitchFamily="34" charset="0"/>
                        </a:rPr>
                        <a:t>2010</a:t>
                      </a:r>
                      <a:endParaRPr lang="en-US" sz="1400" dirty="0">
                        <a:latin typeface="Tahoma" pitchFamily="34" charset="0"/>
                        <a:ea typeface="Tahoma" pitchFamily="34" charset="0"/>
                        <a:cs typeface="Tahoma" pitchFamily="34" charset="0"/>
                      </a:endParaRPr>
                    </a:p>
                  </a:txBody>
                  <a:tcPr/>
                </a:tc>
                <a:tc>
                  <a:txBody>
                    <a:bodyPr/>
                    <a:lstStyle/>
                    <a:p>
                      <a:endParaRPr lang="en-US" sz="1400" dirty="0">
                        <a:latin typeface="Tahoma" pitchFamily="34" charset="0"/>
                        <a:ea typeface="Tahoma" pitchFamily="34" charset="0"/>
                        <a:cs typeface="Tahoma" pitchFamily="34" charset="0"/>
                      </a:endParaRPr>
                    </a:p>
                  </a:txBody>
                  <a:tcPr/>
                </a:tc>
                <a:tc>
                  <a:txBody>
                    <a:bodyPr/>
                    <a:lstStyle/>
                    <a:p>
                      <a:r>
                        <a:rPr kumimoji="0" lang="en-US" sz="1400" kern="1200" dirty="0" smtClean="0">
                          <a:solidFill>
                            <a:schemeClr val="dk1"/>
                          </a:solidFill>
                          <a:latin typeface="Tahoma" pitchFamily="34" charset="0"/>
                          <a:ea typeface="Tahoma" pitchFamily="34" charset="0"/>
                          <a:cs typeface="Tahoma" pitchFamily="34" charset="0"/>
                        </a:rPr>
                        <a:t>92.9%</a:t>
                      </a:r>
                      <a:endParaRPr lang="en-US" sz="1400" dirty="0">
                        <a:latin typeface="Tahoma" pitchFamily="34" charset="0"/>
                        <a:ea typeface="Tahoma" pitchFamily="34" charset="0"/>
                        <a:cs typeface="Tahoma" pitchFamily="34" charset="0"/>
                      </a:endParaRPr>
                    </a:p>
                  </a:txBody>
                  <a:tcPr/>
                </a:tc>
                <a:tc>
                  <a:txBody>
                    <a:bodyPr/>
                    <a:lstStyle/>
                    <a:p>
                      <a:r>
                        <a:rPr kumimoji="0" lang="en-US" sz="1400" kern="1200" dirty="0" smtClean="0">
                          <a:solidFill>
                            <a:schemeClr val="dk1"/>
                          </a:solidFill>
                          <a:latin typeface="Tahoma" pitchFamily="34" charset="0"/>
                          <a:ea typeface="Tahoma" pitchFamily="34" charset="0"/>
                          <a:cs typeface="Tahoma" pitchFamily="34" charset="0"/>
                        </a:rPr>
                        <a:t>9-50 </a:t>
                      </a:r>
                      <a:r>
                        <a:rPr kumimoji="0" lang="en-US" sz="1400" kern="1200" dirty="0" err="1" smtClean="0">
                          <a:solidFill>
                            <a:schemeClr val="dk1"/>
                          </a:solidFill>
                          <a:latin typeface="Tahoma" pitchFamily="34" charset="0"/>
                          <a:ea typeface="Tahoma" pitchFamily="34" charset="0"/>
                          <a:cs typeface="Tahoma" pitchFamily="34" charset="0"/>
                        </a:rPr>
                        <a:t>ng</a:t>
                      </a:r>
                      <a:r>
                        <a:rPr kumimoji="0" lang="en-US" sz="1400" kern="1200" dirty="0" smtClean="0">
                          <a:solidFill>
                            <a:schemeClr val="dk1"/>
                          </a:solidFill>
                          <a:latin typeface="Tahoma" pitchFamily="34" charset="0"/>
                          <a:ea typeface="Tahoma" pitchFamily="34" charset="0"/>
                          <a:cs typeface="Tahoma" pitchFamily="34" charset="0"/>
                        </a:rPr>
                        <a:t>/kg</a:t>
                      </a:r>
                      <a:endParaRPr lang="en-US" sz="1400" dirty="0">
                        <a:latin typeface="Tahoma" pitchFamily="34" charset="0"/>
                        <a:ea typeface="Tahoma" pitchFamily="34" charset="0"/>
                        <a:cs typeface="Tahoma" pitchFamily="34" charset="0"/>
                      </a:endParaRPr>
                    </a:p>
                  </a:txBody>
                  <a:tcPr/>
                </a:tc>
              </a:tr>
              <a:tr h="58143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kern="1200" dirty="0" smtClean="0">
                          <a:solidFill>
                            <a:schemeClr val="dk1"/>
                          </a:solidFill>
                          <a:latin typeface="Tahoma" pitchFamily="34" charset="0"/>
                          <a:ea typeface="Tahoma" pitchFamily="34" charset="0"/>
                          <a:cs typeface="Tahoma" pitchFamily="34" charset="0"/>
                        </a:rPr>
                        <a:t>Egypt</a:t>
                      </a:r>
                    </a:p>
                    <a:p>
                      <a:endParaRPr lang="en-US" sz="1400" dirty="0">
                        <a:latin typeface="Tahoma" pitchFamily="34" charset="0"/>
                        <a:ea typeface="Tahoma" pitchFamily="34" charset="0"/>
                        <a:cs typeface="Tahoma" pitchFamily="34" charset="0"/>
                      </a:endParaRPr>
                    </a:p>
                  </a:txBody>
                  <a:tcPr/>
                </a:tc>
                <a:tc>
                  <a:txBody>
                    <a:bodyPr/>
                    <a:lstStyle/>
                    <a:p>
                      <a:r>
                        <a:rPr lang="en-US" sz="1400" dirty="0" smtClean="0">
                          <a:latin typeface="Tahoma" pitchFamily="34" charset="0"/>
                          <a:ea typeface="Tahoma" pitchFamily="34" charset="0"/>
                          <a:cs typeface="Tahoma" pitchFamily="34" charset="0"/>
                        </a:rPr>
                        <a:t>2010</a:t>
                      </a:r>
                      <a:endParaRPr lang="en-US" sz="1400" dirty="0">
                        <a:latin typeface="Tahoma" pitchFamily="34" charset="0"/>
                        <a:ea typeface="Tahoma" pitchFamily="34" charset="0"/>
                        <a:cs typeface="Tahoma" pitchFamily="34" charset="0"/>
                      </a:endParaRPr>
                    </a:p>
                  </a:txBody>
                  <a:tcPr/>
                </a:tc>
                <a:tc>
                  <a:txBody>
                    <a:bodyPr/>
                    <a:lstStyle/>
                    <a:p>
                      <a:endParaRPr lang="en-US" sz="1400" dirty="0">
                        <a:latin typeface="Tahoma" pitchFamily="34" charset="0"/>
                        <a:ea typeface="Tahoma" pitchFamily="34" charset="0"/>
                        <a:cs typeface="Tahoma" pitchFamily="34" charset="0"/>
                      </a:endParaRPr>
                    </a:p>
                  </a:txBody>
                  <a:tcPr/>
                </a:tc>
                <a:tc>
                  <a:txBody>
                    <a:bodyPr/>
                    <a:lstStyle/>
                    <a:p>
                      <a:r>
                        <a:rPr kumimoji="0" lang="en-US" sz="1400" kern="1200" dirty="0" smtClean="0">
                          <a:solidFill>
                            <a:schemeClr val="dk1"/>
                          </a:solidFill>
                          <a:latin typeface="Tahoma" pitchFamily="34" charset="0"/>
                          <a:ea typeface="Tahoma" pitchFamily="34" charset="0"/>
                          <a:cs typeface="Tahoma" pitchFamily="34" charset="0"/>
                        </a:rPr>
                        <a:t>66.7 %</a:t>
                      </a:r>
                      <a:endParaRPr lang="en-US" sz="1400" dirty="0">
                        <a:latin typeface="Tahoma" pitchFamily="34" charset="0"/>
                        <a:ea typeface="Tahoma" pitchFamily="34" charset="0"/>
                        <a:cs typeface="Tahoma" pitchFamily="34" charset="0"/>
                      </a:endParaRPr>
                    </a:p>
                  </a:txBody>
                  <a:tcPr/>
                </a:tc>
                <a:tc>
                  <a:txBody>
                    <a:bodyPr/>
                    <a:lstStyle/>
                    <a:p>
                      <a:r>
                        <a:rPr kumimoji="0" lang="en-US" sz="1400" kern="1200" dirty="0" smtClean="0">
                          <a:solidFill>
                            <a:schemeClr val="dk1"/>
                          </a:solidFill>
                          <a:latin typeface="Tahoma" pitchFamily="34" charset="0"/>
                          <a:ea typeface="Tahoma" pitchFamily="34" charset="0"/>
                          <a:cs typeface="Tahoma" pitchFamily="34" charset="0"/>
                        </a:rPr>
                        <a:t>15-250 </a:t>
                      </a:r>
                      <a:r>
                        <a:rPr kumimoji="0" lang="en-US" sz="1400" kern="1200" dirty="0" err="1" smtClean="0">
                          <a:solidFill>
                            <a:schemeClr val="dk1"/>
                          </a:solidFill>
                          <a:latin typeface="Tahoma" pitchFamily="34" charset="0"/>
                          <a:ea typeface="Tahoma" pitchFamily="34" charset="0"/>
                          <a:cs typeface="Tahoma" pitchFamily="34" charset="0"/>
                        </a:rPr>
                        <a:t>ng</a:t>
                      </a:r>
                      <a:r>
                        <a:rPr kumimoji="0" lang="en-US" sz="1400" kern="1200" dirty="0" smtClean="0">
                          <a:solidFill>
                            <a:schemeClr val="dk1"/>
                          </a:solidFill>
                          <a:latin typeface="Tahoma" pitchFamily="34" charset="0"/>
                          <a:ea typeface="Tahoma" pitchFamily="34" charset="0"/>
                          <a:cs typeface="Tahoma" pitchFamily="34" charset="0"/>
                        </a:rPr>
                        <a:t>/kg</a:t>
                      </a:r>
                      <a:endParaRPr lang="en-US" sz="1400" dirty="0">
                        <a:latin typeface="Tahoma" pitchFamily="34" charset="0"/>
                        <a:ea typeface="Tahoma" pitchFamily="34" charset="0"/>
                        <a:cs typeface="Tahoma" pitchFamily="34" charset="0"/>
                      </a:endParaRPr>
                    </a:p>
                  </a:txBody>
                  <a:tcPr/>
                </a:tc>
              </a:tr>
              <a:tr h="581434">
                <a:tc>
                  <a:txBody>
                    <a:bodyPr/>
                    <a:lstStyle/>
                    <a:p>
                      <a:r>
                        <a:rPr kumimoji="0" lang="en-US" sz="1400" kern="1200" dirty="0" smtClean="0">
                          <a:solidFill>
                            <a:schemeClr val="dk1"/>
                          </a:solidFill>
                          <a:latin typeface="Tahoma" pitchFamily="34" charset="0"/>
                          <a:ea typeface="Tahoma" pitchFamily="34" charset="0"/>
                          <a:cs typeface="Tahoma" pitchFamily="34" charset="0"/>
                        </a:rPr>
                        <a:t>Sudan</a:t>
                      </a:r>
                      <a:endParaRPr lang="en-US" sz="1400" dirty="0">
                        <a:latin typeface="Tahoma" pitchFamily="34" charset="0"/>
                        <a:ea typeface="Tahoma" pitchFamily="34" charset="0"/>
                        <a:cs typeface="Tahoma" pitchFamily="34" charset="0"/>
                      </a:endParaRPr>
                    </a:p>
                  </a:txBody>
                  <a:tcPr/>
                </a:tc>
                <a:tc>
                  <a:txBody>
                    <a:bodyPr/>
                    <a:lstStyle/>
                    <a:p>
                      <a:r>
                        <a:rPr lang="en-US" sz="1400" dirty="0" smtClean="0">
                          <a:latin typeface="Tahoma" pitchFamily="34" charset="0"/>
                          <a:ea typeface="Tahoma" pitchFamily="34" charset="0"/>
                          <a:cs typeface="Tahoma" pitchFamily="34" charset="0"/>
                        </a:rPr>
                        <a:t>2010</a:t>
                      </a:r>
                      <a:endParaRPr lang="en-US" sz="1400" dirty="0">
                        <a:latin typeface="Tahoma" pitchFamily="34" charset="0"/>
                        <a:ea typeface="Tahoma" pitchFamily="34" charset="0"/>
                        <a:cs typeface="Tahoma" pitchFamily="34" charset="0"/>
                      </a:endParaRPr>
                    </a:p>
                  </a:txBody>
                  <a:tcPr/>
                </a:tc>
                <a:tc>
                  <a:txBody>
                    <a:bodyPr/>
                    <a:lstStyle/>
                    <a:p>
                      <a:endParaRPr lang="en-US" sz="1400" dirty="0">
                        <a:latin typeface="Tahoma" pitchFamily="34" charset="0"/>
                        <a:ea typeface="Tahoma" pitchFamily="34" charset="0"/>
                        <a:cs typeface="Tahoma" pitchFamily="34" charset="0"/>
                      </a:endParaRPr>
                    </a:p>
                  </a:txBody>
                  <a:tcPr/>
                </a:tc>
                <a:tc>
                  <a:txBody>
                    <a:bodyPr/>
                    <a:lstStyle/>
                    <a:p>
                      <a:r>
                        <a:rPr kumimoji="0" lang="en-US" sz="1400" kern="1200" dirty="0" smtClean="0">
                          <a:solidFill>
                            <a:schemeClr val="dk1"/>
                          </a:solidFill>
                          <a:latin typeface="Tahoma" pitchFamily="34" charset="0"/>
                          <a:ea typeface="Tahoma" pitchFamily="34" charset="0"/>
                          <a:cs typeface="Tahoma" pitchFamily="34" charset="0"/>
                        </a:rPr>
                        <a:t>95.45%</a:t>
                      </a:r>
                      <a:endParaRPr lang="en-US" sz="1400" dirty="0">
                        <a:latin typeface="Tahoma" pitchFamily="34" charset="0"/>
                        <a:ea typeface="Tahoma" pitchFamily="34" charset="0"/>
                        <a:cs typeface="Tahoma" pitchFamily="34" charset="0"/>
                      </a:endParaRPr>
                    </a:p>
                  </a:txBody>
                  <a:tcPr/>
                </a:tc>
                <a:tc>
                  <a:txBody>
                    <a:bodyPr/>
                    <a:lstStyle/>
                    <a:p>
                      <a:r>
                        <a:rPr kumimoji="0" lang="en-US" sz="1400" kern="1200" dirty="0" smtClean="0">
                          <a:solidFill>
                            <a:schemeClr val="dk1"/>
                          </a:solidFill>
                          <a:latin typeface="Tahoma" pitchFamily="34" charset="0"/>
                          <a:ea typeface="Tahoma" pitchFamily="34" charset="0"/>
                          <a:cs typeface="Tahoma" pitchFamily="34" charset="0"/>
                        </a:rPr>
                        <a:t>0.22 -6.90 </a:t>
                      </a:r>
                      <a:r>
                        <a:rPr kumimoji="0" lang="en-US" sz="1400" kern="1200" dirty="0" err="1" smtClean="0">
                          <a:solidFill>
                            <a:schemeClr val="dk1"/>
                          </a:solidFill>
                          <a:latin typeface="Tahoma" pitchFamily="34" charset="0"/>
                          <a:ea typeface="Tahoma" pitchFamily="34" charset="0"/>
                          <a:cs typeface="Tahoma" pitchFamily="34" charset="0"/>
                        </a:rPr>
                        <a:t>ng</a:t>
                      </a:r>
                      <a:r>
                        <a:rPr kumimoji="0" lang="en-US" sz="1400" kern="1200" dirty="0" smtClean="0">
                          <a:solidFill>
                            <a:schemeClr val="dk1"/>
                          </a:solidFill>
                          <a:latin typeface="Tahoma" pitchFamily="34" charset="0"/>
                          <a:ea typeface="Tahoma" pitchFamily="34" charset="0"/>
                          <a:cs typeface="Tahoma" pitchFamily="34" charset="0"/>
                        </a:rPr>
                        <a:t>/kg</a:t>
                      </a:r>
                      <a:endParaRPr lang="en-US" sz="1400" dirty="0">
                        <a:latin typeface="Tahoma" pitchFamily="34" charset="0"/>
                        <a:ea typeface="Tahoma" pitchFamily="34" charset="0"/>
                        <a:cs typeface="Tahoma" pitchFamily="34" charset="0"/>
                      </a:endParaRPr>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fontScale="90000"/>
          </a:bodyPr>
          <a:lstStyle/>
          <a:p>
            <a:r>
              <a:rPr lang="en-US" b="1" dirty="0">
                <a:latin typeface="Tahoma" pitchFamily="34" charset="0"/>
                <a:ea typeface="Tahoma" pitchFamily="34" charset="0"/>
                <a:cs typeface="Tahoma" pitchFamily="34" charset="0"/>
              </a:rPr>
              <a:t>Introduction</a:t>
            </a:r>
            <a:r>
              <a:rPr lang="en-US" dirty="0">
                <a:latin typeface="Tahoma" pitchFamily="34" charset="0"/>
                <a:ea typeface="Tahoma" pitchFamily="34" charset="0"/>
                <a:cs typeface="Tahoma" pitchFamily="34" charset="0"/>
              </a:rPr>
              <a:t/>
            </a:r>
            <a:br>
              <a:rPr lang="en-US" dirty="0">
                <a:latin typeface="Tahoma" pitchFamily="34" charset="0"/>
                <a:ea typeface="Tahoma" pitchFamily="34" charset="0"/>
                <a:cs typeface="Tahoma" pitchFamily="34" charset="0"/>
              </a:rPr>
            </a:br>
            <a:endParaRPr lang="en-US" dirty="0">
              <a:latin typeface="Tahoma" pitchFamily="34" charset="0"/>
              <a:ea typeface="Tahoma" pitchFamily="34" charset="0"/>
              <a:cs typeface="Tahoma" pitchFamily="34" charset="0"/>
            </a:endParaRPr>
          </a:p>
        </p:txBody>
      </p:sp>
      <p:sp>
        <p:nvSpPr>
          <p:cNvPr id="3" name="Content Placeholder 2"/>
          <p:cNvSpPr>
            <a:spLocks noGrp="1"/>
          </p:cNvSpPr>
          <p:nvPr>
            <p:ph idx="1"/>
          </p:nvPr>
        </p:nvSpPr>
        <p:spPr/>
        <p:txBody>
          <a:bodyPr>
            <a:normAutofit fontScale="85000" lnSpcReduction="20000"/>
          </a:bodyPr>
          <a:lstStyle/>
          <a:p>
            <a:r>
              <a:rPr lang="en-US" sz="3100" dirty="0" smtClean="0">
                <a:latin typeface="Tahoma" pitchFamily="34" charset="0"/>
                <a:ea typeface="Tahoma" pitchFamily="34" charset="0"/>
                <a:cs typeface="Tahoma" pitchFamily="34" charset="0"/>
              </a:rPr>
              <a:t>Aflatoxins are toxic metabolites produced by some strains of </a:t>
            </a:r>
            <a:r>
              <a:rPr lang="en-US" sz="3100" i="1" dirty="0" err="1" smtClean="0">
                <a:solidFill>
                  <a:schemeClr val="accent1"/>
                </a:solidFill>
                <a:latin typeface="Tahoma" pitchFamily="34" charset="0"/>
                <a:ea typeface="Tahoma" pitchFamily="34" charset="0"/>
                <a:cs typeface="Tahoma" pitchFamily="34" charset="0"/>
              </a:rPr>
              <a:t>Aspergillus</a:t>
            </a:r>
            <a:r>
              <a:rPr lang="en-US" sz="3100" i="1" dirty="0" smtClean="0">
                <a:solidFill>
                  <a:schemeClr val="accent1"/>
                </a:solidFill>
                <a:latin typeface="Tahoma" pitchFamily="34" charset="0"/>
                <a:ea typeface="Tahoma" pitchFamily="34" charset="0"/>
                <a:cs typeface="Tahoma" pitchFamily="34" charset="0"/>
              </a:rPr>
              <a:t> </a:t>
            </a:r>
            <a:r>
              <a:rPr lang="en-US" sz="3100" i="1" dirty="0" err="1" smtClean="0">
                <a:solidFill>
                  <a:schemeClr val="accent1"/>
                </a:solidFill>
                <a:latin typeface="Tahoma" pitchFamily="34" charset="0"/>
                <a:ea typeface="Tahoma" pitchFamily="34" charset="0"/>
                <a:cs typeface="Tahoma" pitchFamily="34" charset="0"/>
              </a:rPr>
              <a:t>flavus</a:t>
            </a:r>
            <a:r>
              <a:rPr lang="en-US" sz="3100" dirty="0" smtClean="0">
                <a:solidFill>
                  <a:schemeClr val="accent1"/>
                </a:solidFill>
                <a:latin typeface="Tahoma" pitchFamily="34" charset="0"/>
                <a:ea typeface="Tahoma" pitchFamily="34" charset="0"/>
                <a:cs typeface="Tahoma" pitchFamily="34" charset="0"/>
              </a:rPr>
              <a:t> </a:t>
            </a:r>
            <a:r>
              <a:rPr lang="en-US" sz="3100" dirty="0" smtClean="0">
                <a:latin typeface="Tahoma" pitchFamily="34" charset="0"/>
                <a:ea typeface="Tahoma" pitchFamily="34" charset="0"/>
                <a:cs typeface="Tahoma" pitchFamily="34" charset="0"/>
              </a:rPr>
              <a:t>and by most, if not all, strains of </a:t>
            </a:r>
            <a:r>
              <a:rPr lang="en-US" sz="3100" i="1" dirty="0" smtClean="0">
                <a:solidFill>
                  <a:schemeClr val="accent1"/>
                </a:solidFill>
                <a:latin typeface="Tahoma" pitchFamily="34" charset="0"/>
                <a:ea typeface="Tahoma" pitchFamily="34" charset="0"/>
                <a:cs typeface="Tahoma" pitchFamily="34" charset="0"/>
              </a:rPr>
              <a:t>A. </a:t>
            </a:r>
            <a:r>
              <a:rPr lang="en-US" sz="3100" i="1" dirty="0" err="1" smtClean="0">
                <a:solidFill>
                  <a:schemeClr val="accent1"/>
                </a:solidFill>
                <a:latin typeface="Tahoma" pitchFamily="34" charset="0"/>
                <a:ea typeface="Tahoma" pitchFamily="34" charset="0"/>
                <a:cs typeface="Tahoma" pitchFamily="34" charset="0"/>
              </a:rPr>
              <a:t>parasiticus</a:t>
            </a:r>
            <a:r>
              <a:rPr lang="en-US" sz="3100" i="1" dirty="0" smtClean="0">
                <a:solidFill>
                  <a:schemeClr val="accent1"/>
                </a:solidFill>
                <a:latin typeface="Tahoma" pitchFamily="34" charset="0"/>
                <a:ea typeface="Tahoma" pitchFamily="34" charset="0"/>
                <a:cs typeface="Tahoma" pitchFamily="34" charset="0"/>
              </a:rPr>
              <a:t> </a:t>
            </a:r>
            <a:r>
              <a:rPr lang="en-US" sz="3100" dirty="0" smtClean="0">
                <a:latin typeface="Tahoma" pitchFamily="34" charset="0"/>
                <a:ea typeface="Tahoma" pitchFamily="34" charset="0"/>
                <a:cs typeface="Tahoma" pitchFamily="34" charset="0"/>
              </a:rPr>
              <a:t>, plus related species, </a:t>
            </a:r>
            <a:r>
              <a:rPr lang="en-US" sz="3100" i="1" dirty="0" smtClean="0">
                <a:solidFill>
                  <a:schemeClr val="accent1"/>
                </a:solidFill>
                <a:latin typeface="Tahoma" pitchFamily="34" charset="0"/>
                <a:ea typeface="Tahoma" pitchFamily="34" charset="0"/>
                <a:cs typeface="Tahoma" pitchFamily="34" charset="0"/>
              </a:rPr>
              <a:t>A. </a:t>
            </a:r>
            <a:r>
              <a:rPr lang="en-US" sz="3100" i="1" dirty="0" err="1" smtClean="0">
                <a:solidFill>
                  <a:schemeClr val="accent1"/>
                </a:solidFill>
                <a:latin typeface="Tahoma" pitchFamily="34" charset="0"/>
                <a:ea typeface="Tahoma" pitchFamily="34" charset="0"/>
                <a:cs typeface="Tahoma" pitchFamily="34" charset="0"/>
              </a:rPr>
              <a:t>nomius</a:t>
            </a:r>
            <a:r>
              <a:rPr lang="en-US" sz="3100" dirty="0" smtClean="0">
                <a:solidFill>
                  <a:schemeClr val="accent1"/>
                </a:solidFill>
                <a:latin typeface="Tahoma" pitchFamily="34" charset="0"/>
                <a:ea typeface="Tahoma" pitchFamily="34" charset="0"/>
                <a:cs typeface="Tahoma" pitchFamily="34" charset="0"/>
              </a:rPr>
              <a:t> </a:t>
            </a:r>
            <a:r>
              <a:rPr lang="en-US" sz="3100" dirty="0" smtClean="0">
                <a:latin typeface="Tahoma" pitchFamily="34" charset="0"/>
                <a:ea typeface="Tahoma" pitchFamily="34" charset="0"/>
                <a:cs typeface="Tahoma" pitchFamily="34" charset="0"/>
              </a:rPr>
              <a:t>and </a:t>
            </a:r>
            <a:r>
              <a:rPr lang="en-US" sz="3100" i="1" dirty="0" smtClean="0">
                <a:solidFill>
                  <a:schemeClr val="accent1"/>
                </a:solidFill>
                <a:latin typeface="Tahoma" pitchFamily="34" charset="0"/>
                <a:ea typeface="Tahoma" pitchFamily="34" charset="0"/>
                <a:cs typeface="Tahoma" pitchFamily="34" charset="0"/>
              </a:rPr>
              <a:t>A. </a:t>
            </a:r>
            <a:r>
              <a:rPr lang="en-US" sz="3100" i="1" dirty="0" err="1" smtClean="0">
                <a:solidFill>
                  <a:schemeClr val="accent1"/>
                </a:solidFill>
                <a:latin typeface="Tahoma" pitchFamily="34" charset="0"/>
                <a:ea typeface="Tahoma" pitchFamily="34" charset="0"/>
                <a:cs typeface="Tahoma" pitchFamily="34" charset="0"/>
              </a:rPr>
              <a:t>niger</a:t>
            </a:r>
            <a:r>
              <a:rPr lang="en-US" sz="3100" dirty="0" smtClean="0">
                <a:latin typeface="Tahoma" pitchFamily="34" charset="0"/>
                <a:ea typeface="Tahoma" pitchFamily="34" charset="0"/>
                <a:cs typeface="Tahoma" pitchFamily="34" charset="0"/>
              </a:rPr>
              <a:t>. </a:t>
            </a:r>
          </a:p>
          <a:p>
            <a:endParaRPr lang="en-US" sz="3100" dirty="0" smtClean="0">
              <a:latin typeface="Tahoma" pitchFamily="34" charset="0"/>
              <a:ea typeface="Tahoma" pitchFamily="34" charset="0"/>
              <a:cs typeface="Tahoma" pitchFamily="34" charset="0"/>
            </a:endParaRPr>
          </a:p>
          <a:p>
            <a:r>
              <a:rPr lang="en-US" sz="3100" dirty="0" smtClean="0">
                <a:latin typeface="Tahoma" pitchFamily="34" charset="0"/>
                <a:ea typeface="Tahoma" pitchFamily="34" charset="0"/>
                <a:cs typeface="Tahoma" pitchFamily="34" charset="0"/>
              </a:rPr>
              <a:t>there are four major </a:t>
            </a:r>
            <a:r>
              <a:rPr lang="en-US" sz="3100" dirty="0" err="1" smtClean="0">
                <a:latin typeface="Tahoma" pitchFamily="34" charset="0"/>
                <a:ea typeface="Tahoma" pitchFamily="34" charset="0"/>
                <a:cs typeface="Tahoma" pitchFamily="34" charset="0"/>
              </a:rPr>
              <a:t>aflatoxins</a:t>
            </a:r>
            <a:r>
              <a:rPr lang="en-US" sz="3100" dirty="0" smtClean="0">
                <a:latin typeface="Tahoma" pitchFamily="34" charset="0"/>
                <a:ea typeface="Tahoma" pitchFamily="34" charset="0"/>
                <a:cs typeface="Tahoma" pitchFamily="34" charset="0"/>
              </a:rPr>
              <a:t>: </a:t>
            </a:r>
            <a:r>
              <a:rPr lang="en-US" sz="3100" u="sng" dirty="0" smtClean="0">
                <a:solidFill>
                  <a:srgbClr val="C00000"/>
                </a:solidFill>
                <a:latin typeface="Tahoma" pitchFamily="34" charset="0"/>
                <a:ea typeface="Tahoma" pitchFamily="34" charset="0"/>
                <a:cs typeface="Tahoma" pitchFamily="34" charset="0"/>
              </a:rPr>
              <a:t>B1</a:t>
            </a:r>
            <a:r>
              <a:rPr lang="en-US" sz="3100" dirty="0" smtClean="0">
                <a:solidFill>
                  <a:srgbClr val="C00000"/>
                </a:solidFill>
                <a:latin typeface="Tahoma" pitchFamily="34" charset="0"/>
                <a:ea typeface="Tahoma" pitchFamily="34" charset="0"/>
                <a:cs typeface="Tahoma" pitchFamily="34" charset="0"/>
              </a:rPr>
              <a:t>, </a:t>
            </a:r>
            <a:r>
              <a:rPr lang="en-US" sz="3100" u="sng" dirty="0" smtClean="0">
                <a:solidFill>
                  <a:srgbClr val="C00000"/>
                </a:solidFill>
                <a:latin typeface="Tahoma" pitchFamily="34" charset="0"/>
                <a:ea typeface="Tahoma" pitchFamily="34" charset="0"/>
                <a:cs typeface="Tahoma" pitchFamily="34" charset="0"/>
              </a:rPr>
              <a:t>B2</a:t>
            </a:r>
            <a:r>
              <a:rPr lang="en-US" sz="3100" dirty="0" smtClean="0">
                <a:solidFill>
                  <a:srgbClr val="C00000"/>
                </a:solidFill>
                <a:latin typeface="Tahoma" pitchFamily="34" charset="0"/>
                <a:ea typeface="Tahoma" pitchFamily="34" charset="0"/>
                <a:cs typeface="Tahoma" pitchFamily="34" charset="0"/>
              </a:rPr>
              <a:t>, </a:t>
            </a:r>
            <a:r>
              <a:rPr lang="en-US" sz="3100" u="sng" dirty="0" smtClean="0">
                <a:solidFill>
                  <a:srgbClr val="C00000"/>
                </a:solidFill>
                <a:latin typeface="Tahoma" pitchFamily="34" charset="0"/>
                <a:ea typeface="Tahoma" pitchFamily="34" charset="0"/>
                <a:cs typeface="Tahoma" pitchFamily="34" charset="0"/>
              </a:rPr>
              <a:t>G1</a:t>
            </a:r>
            <a:r>
              <a:rPr lang="en-US" sz="3100" dirty="0" smtClean="0">
                <a:solidFill>
                  <a:srgbClr val="C00000"/>
                </a:solidFill>
                <a:latin typeface="Tahoma" pitchFamily="34" charset="0"/>
                <a:ea typeface="Tahoma" pitchFamily="34" charset="0"/>
                <a:cs typeface="Tahoma" pitchFamily="34" charset="0"/>
              </a:rPr>
              <a:t>, </a:t>
            </a:r>
            <a:r>
              <a:rPr lang="en-US" sz="3100" u="sng" dirty="0" smtClean="0">
                <a:solidFill>
                  <a:srgbClr val="C00000"/>
                </a:solidFill>
                <a:latin typeface="Tahoma" pitchFamily="34" charset="0"/>
                <a:ea typeface="Tahoma" pitchFamily="34" charset="0"/>
                <a:cs typeface="Tahoma" pitchFamily="34" charset="0"/>
              </a:rPr>
              <a:t>G2</a:t>
            </a:r>
            <a:r>
              <a:rPr lang="en-US" sz="3100" dirty="0" smtClean="0">
                <a:solidFill>
                  <a:srgbClr val="C00000"/>
                </a:solidFill>
                <a:latin typeface="Tahoma" pitchFamily="34" charset="0"/>
                <a:ea typeface="Tahoma" pitchFamily="34" charset="0"/>
                <a:cs typeface="Tahoma" pitchFamily="34" charset="0"/>
              </a:rPr>
              <a:t> </a:t>
            </a:r>
            <a:r>
              <a:rPr lang="en-US" sz="3100" dirty="0" smtClean="0">
                <a:latin typeface="Tahoma" pitchFamily="34" charset="0"/>
                <a:ea typeface="Tahoma" pitchFamily="34" charset="0"/>
                <a:cs typeface="Tahoma" pitchFamily="34" charset="0"/>
              </a:rPr>
              <a:t>plus two additional metabolic products, </a:t>
            </a:r>
            <a:r>
              <a:rPr lang="en-US" sz="3100" u="sng" dirty="0" smtClean="0">
                <a:solidFill>
                  <a:srgbClr val="C00000"/>
                </a:solidFill>
                <a:latin typeface="Tahoma" pitchFamily="34" charset="0"/>
                <a:ea typeface="Tahoma" pitchFamily="34" charset="0"/>
                <a:cs typeface="Tahoma" pitchFamily="34" charset="0"/>
              </a:rPr>
              <a:t>M1</a:t>
            </a:r>
            <a:r>
              <a:rPr lang="en-US" sz="3100" dirty="0" smtClean="0">
                <a:latin typeface="Tahoma" pitchFamily="34" charset="0"/>
                <a:ea typeface="Tahoma" pitchFamily="34" charset="0"/>
                <a:cs typeface="Tahoma" pitchFamily="34" charset="0"/>
              </a:rPr>
              <a:t> and </a:t>
            </a:r>
            <a:r>
              <a:rPr lang="en-US" sz="3100" dirty="0" smtClean="0">
                <a:solidFill>
                  <a:srgbClr val="C00000"/>
                </a:solidFill>
                <a:latin typeface="Tahoma" pitchFamily="34" charset="0"/>
                <a:ea typeface="Tahoma" pitchFamily="34" charset="0"/>
                <a:cs typeface="Tahoma" pitchFamily="34" charset="0"/>
              </a:rPr>
              <a:t>M2</a:t>
            </a:r>
            <a:r>
              <a:rPr lang="en-US" sz="3100" dirty="0" smtClean="0">
                <a:latin typeface="Tahoma" pitchFamily="34" charset="0"/>
                <a:ea typeface="Tahoma" pitchFamily="34" charset="0"/>
                <a:cs typeface="Tahoma" pitchFamily="34" charset="0"/>
              </a:rPr>
              <a:t>, </a:t>
            </a:r>
          </a:p>
          <a:p>
            <a:endParaRPr lang="en-US" sz="3100" dirty="0" smtClean="0">
              <a:latin typeface="Tahoma" pitchFamily="34" charset="0"/>
              <a:ea typeface="Tahoma" pitchFamily="34" charset="0"/>
              <a:cs typeface="Tahoma" pitchFamily="34" charset="0"/>
            </a:endParaRPr>
          </a:p>
          <a:p>
            <a:r>
              <a:rPr lang="en-US" sz="3100" dirty="0" smtClean="0">
                <a:latin typeface="Tahoma" pitchFamily="34" charset="0"/>
                <a:ea typeface="Tahoma" pitchFamily="34" charset="0"/>
                <a:cs typeface="Tahoma" pitchFamily="34" charset="0"/>
              </a:rPr>
              <a:t>Since the toxin-producing mold was identified as </a:t>
            </a:r>
            <a:r>
              <a:rPr lang="en-US" sz="3100" i="1" dirty="0" err="1" smtClean="0">
                <a:solidFill>
                  <a:schemeClr val="accent1"/>
                </a:solidFill>
                <a:latin typeface="Tahoma" pitchFamily="34" charset="0"/>
                <a:ea typeface="Tahoma" pitchFamily="34" charset="0"/>
                <a:cs typeface="Tahoma" pitchFamily="34" charset="0"/>
              </a:rPr>
              <a:t>Aspergillus</a:t>
            </a:r>
            <a:r>
              <a:rPr lang="en-US" sz="3100" i="1" dirty="0" smtClean="0">
                <a:solidFill>
                  <a:schemeClr val="accent1"/>
                </a:solidFill>
                <a:latin typeface="Tahoma" pitchFamily="34" charset="0"/>
                <a:ea typeface="Tahoma" pitchFamily="34" charset="0"/>
                <a:cs typeface="Tahoma" pitchFamily="34" charset="0"/>
              </a:rPr>
              <a:t> </a:t>
            </a:r>
            <a:r>
              <a:rPr lang="en-US" sz="3100" i="1" dirty="0" err="1" smtClean="0">
                <a:solidFill>
                  <a:schemeClr val="accent1"/>
                </a:solidFill>
                <a:latin typeface="Tahoma" pitchFamily="34" charset="0"/>
                <a:ea typeface="Tahoma" pitchFamily="34" charset="0"/>
                <a:cs typeface="Tahoma" pitchFamily="34" charset="0"/>
              </a:rPr>
              <a:t>flavus</a:t>
            </a:r>
            <a:r>
              <a:rPr lang="en-US" sz="3100" dirty="0" smtClean="0">
                <a:latin typeface="Tahoma" pitchFamily="34" charset="0"/>
                <a:ea typeface="Tahoma" pitchFamily="34" charset="0"/>
                <a:cs typeface="Tahoma" pitchFamily="34" charset="0"/>
              </a:rPr>
              <a:t> in 1960 and the toxin </a:t>
            </a:r>
            <a:r>
              <a:rPr lang="en-US" sz="3100" dirty="0" smtClean="0">
                <a:solidFill>
                  <a:srgbClr val="00B050"/>
                </a:solidFill>
                <a:latin typeface="Tahoma" pitchFamily="34" charset="0"/>
                <a:ea typeface="Tahoma" pitchFamily="34" charset="0"/>
                <a:cs typeface="Tahoma" pitchFamily="34" charset="0"/>
              </a:rPr>
              <a:t>was given the name Aflatoxin by virtue of its origin (A. </a:t>
            </a:r>
            <a:r>
              <a:rPr lang="en-US" sz="3100" dirty="0" err="1" smtClean="0">
                <a:solidFill>
                  <a:srgbClr val="00B050"/>
                </a:solidFill>
                <a:latin typeface="Tahoma" pitchFamily="34" charset="0"/>
                <a:ea typeface="Tahoma" pitchFamily="34" charset="0"/>
                <a:cs typeface="Tahoma" pitchFamily="34" charset="0"/>
              </a:rPr>
              <a:t>flavus</a:t>
            </a:r>
            <a:r>
              <a:rPr lang="en-US" sz="3100" dirty="0" smtClean="0">
                <a:solidFill>
                  <a:srgbClr val="00B050"/>
                </a:solidFill>
                <a:latin typeface="Tahoma" pitchFamily="34" charset="0"/>
                <a:ea typeface="Tahoma" pitchFamily="34" charset="0"/>
                <a:cs typeface="Tahoma" pitchFamily="34" charset="0"/>
              </a:rPr>
              <a:t>--&gt; </a:t>
            </a:r>
            <a:r>
              <a:rPr lang="en-US" sz="3100" dirty="0" err="1" smtClean="0">
                <a:solidFill>
                  <a:srgbClr val="00B050"/>
                </a:solidFill>
                <a:latin typeface="Tahoma" pitchFamily="34" charset="0"/>
                <a:ea typeface="Tahoma" pitchFamily="34" charset="0"/>
                <a:cs typeface="Tahoma" pitchFamily="34" charset="0"/>
              </a:rPr>
              <a:t>Afla</a:t>
            </a:r>
            <a:r>
              <a:rPr lang="en-US" sz="3100" dirty="0" smtClean="0">
                <a:solidFill>
                  <a:srgbClr val="00B050"/>
                </a:solidFill>
                <a:latin typeface="Tahoma" pitchFamily="34" charset="0"/>
                <a:ea typeface="Tahoma" pitchFamily="34" charset="0"/>
                <a:cs typeface="Tahoma" pitchFamily="34" charset="0"/>
              </a:rPr>
              <a:t>). </a:t>
            </a:r>
          </a:p>
          <a:p>
            <a:pPr>
              <a:buNone/>
            </a:pPr>
            <a:endParaRPr lang="en-US" dirty="0" smtClean="0"/>
          </a:p>
          <a:p>
            <a:endParaRPr lang="en-US" dirty="0">
              <a:latin typeface="Tahoma" pitchFamily="34" charset="0"/>
              <a:ea typeface="Tahoma" pitchFamily="34" charset="0"/>
              <a:cs typeface="Tahoma" pitchFamily="34" charset="0"/>
            </a:endParaRP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228600"/>
          </a:xfrm>
        </p:spPr>
        <p:txBody>
          <a:bodyPr>
            <a:normAutofit fontScale="90000"/>
          </a:bodyPr>
          <a:lstStyle/>
          <a:p>
            <a:r>
              <a:rPr lang="en-US" sz="2700" b="1" dirty="0" smtClean="0"/>
              <a:t>CONCLUSIONS</a:t>
            </a:r>
            <a:r>
              <a:rPr lang="en-US" dirty="0" smtClean="0"/>
              <a:t/>
            </a:r>
            <a:br>
              <a:rPr lang="en-US" dirty="0" smtClean="0"/>
            </a:br>
            <a:endParaRPr lang="en-US" dirty="0"/>
          </a:p>
        </p:txBody>
      </p:sp>
      <p:sp>
        <p:nvSpPr>
          <p:cNvPr id="3" name="Content Placeholder 2"/>
          <p:cNvSpPr>
            <a:spLocks noGrp="1"/>
          </p:cNvSpPr>
          <p:nvPr>
            <p:ph idx="1"/>
          </p:nvPr>
        </p:nvSpPr>
        <p:spPr>
          <a:xfrm>
            <a:off x="457200" y="1066800"/>
            <a:ext cx="8229600" cy="5257800"/>
          </a:xfrm>
        </p:spPr>
        <p:txBody>
          <a:bodyPr>
            <a:normAutofit/>
          </a:bodyPr>
          <a:lstStyle/>
          <a:p>
            <a:pPr lvl="0">
              <a:lnSpc>
                <a:spcPct val="200000"/>
              </a:lnSpc>
              <a:buFont typeface="Wingdings" pitchFamily="2" charset="2"/>
              <a:buChar char="v"/>
            </a:pPr>
            <a:r>
              <a:rPr lang="en-US" sz="2000" dirty="0" smtClean="0">
                <a:latin typeface="Tahoma" pitchFamily="34" charset="0"/>
                <a:ea typeface="Tahoma" pitchFamily="34" charset="0"/>
                <a:cs typeface="Tahoma" pitchFamily="34" charset="0"/>
              </a:rPr>
              <a:t>restriction of breast feeding is not an acceptable advice for mothers. Therefore, protective diet oriented governmental strategies should be taken into consideration. </a:t>
            </a:r>
          </a:p>
          <a:p>
            <a:pPr lvl="0">
              <a:lnSpc>
                <a:spcPct val="200000"/>
              </a:lnSpc>
              <a:buFont typeface="Wingdings" pitchFamily="2" charset="2"/>
              <a:buChar char="v"/>
            </a:pPr>
            <a:r>
              <a:rPr lang="en-US" sz="2000" dirty="0" smtClean="0">
                <a:latin typeface="Tahoma" pitchFamily="34" charset="0"/>
                <a:ea typeface="Tahoma" pitchFamily="34" charset="0"/>
                <a:cs typeface="Tahoma" pitchFamily="34" charset="0"/>
              </a:rPr>
              <a:t>AFM1 incidence in milk appear to be a serious public health problem in Jordan. However, it is important to minimize exposure of milking animals to moldy feed contaminated with AFB1 and take necessary precautions to prevent fungal contaminations/growth particularly during the storage of feed.</a:t>
            </a:r>
          </a:p>
          <a:p>
            <a:pPr>
              <a:lnSpc>
                <a:spcPct val="200000"/>
              </a:lnSpc>
              <a:buFont typeface="Wingdings" pitchFamily="2" charset="2"/>
              <a:buChar char="v"/>
            </a:pPr>
            <a:endParaRPr lang="en-US" sz="2000" dirty="0">
              <a:latin typeface="Tahoma" pitchFamily="34" charset="0"/>
              <a:ea typeface="Tahoma" pitchFamily="34" charset="0"/>
              <a:cs typeface="Tahoma"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19200"/>
            <a:ext cx="8229600" cy="4389120"/>
          </a:xfrm>
        </p:spPr>
        <p:txBody>
          <a:bodyPr/>
          <a:lstStyle/>
          <a:p>
            <a:pPr lvl="0">
              <a:lnSpc>
                <a:spcPct val="200000"/>
              </a:lnSpc>
              <a:buFont typeface="Wingdings" pitchFamily="2" charset="2"/>
              <a:buChar char="v"/>
            </a:pPr>
            <a:r>
              <a:rPr lang="en-US" sz="2000" dirty="0" smtClean="0">
                <a:latin typeface="Tahoma" pitchFamily="34" charset="0"/>
                <a:ea typeface="Tahoma" pitchFamily="34" charset="0"/>
                <a:cs typeface="Tahoma" pitchFamily="34" charset="0"/>
              </a:rPr>
              <a:t>It is important to establish the maximum permissible levels for AFM1 in milk and milk products and AFB1 in foods and feeds.</a:t>
            </a:r>
          </a:p>
          <a:p>
            <a:pPr lvl="0">
              <a:lnSpc>
                <a:spcPct val="200000"/>
              </a:lnSpc>
              <a:buFont typeface="Wingdings" pitchFamily="2" charset="2"/>
              <a:buChar char="v"/>
            </a:pPr>
            <a:endParaRPr lang="en-US" sz="2000" dirty="0" smtClean="0">
              <a:latin typeface="Tahoma" pitchFamily="34" charset="0"/>
              <a:ea typeface="Tahoma" pitchFamily="34" charset="0"/>
              <a:cs typeface="Tahoma" pitchFamily="34" charset="0"/>
            </a:endParaRPr>
          </a:p>
          <a:p>
            <a:pPr>
              <a:lnSpc>
                <a:spcPct val="200000"/>
              </a:lnSpc>
              <a:buFont typeface="Wingdings" pitchFamily="2" charset="2"/>
              <a:buChar char="v"/>
            </a:pPr>
            <a:r>
              <a:rPr lang="en-US" sz="2000" dirty="0" smtClean="0">
                <a:latin typeface="Tahoma" pitchFamily="34" charset="0"/>
                <a:ea typeface="Tahoma" pitchFamily="34" charset="0"/>
                <a:cs typeface="Tahoma" pitchFamily="34" charset="0"/>
              </a:rPr>
              <a:t>education of people about the hazards of </a:t>
            </a:r>
            <a:r>
              <a:rPr lang="en-US" sz="2000" dirty="0" err="1" smtClean="0">
                <a:latin typeface="Tahoma" pitchFamily="34" charset="0"/>
                <a:ea typeface="Tahoma" pitchFamily="34" charset="0"/>
                <a:cs typeface="Tahoma" pitchFamily="34" charset="0"/>
              </a:rPr>
              <a:t>mycotoxins</a:t>
            </a:r>
            <a:r>
              <a:rPr lang="en-US" sz="2000" dirty="0" smtClean="0">
                <a:latin typeface="Tahoma" pitchFamily="34" charset="0"/>
                <a:ea typeface="Tahoma" pitchFamily="34" charset="0"/>
                <a:cs typeface="Tahoma" pitchFamily="34" charset="0"/>
              </a:rPr>
              <a:t> is necessary in Jordan as all over the world.</a:t>
            </a:r>
          </a:p>
          <a:p>
            <a:endParaRPr lang="en-US" dirty="0" smtClean="0"/>
          </a:p>
          <a:p>
            <a:pPr lvl="0"/>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a:bodyPr>
          <a:lstStyle/>
          <a:p>
            <a:r>
              <a:rPr lang="en-US" sz="3200" dirty="0" smtClean="0"/>
              <a:t>Hot issues </a:t>
            </a:r>
            <a:endParaRPr lang="en-US" sz="3200" dirty="0"/>
          </a:p>
        </p:txBody>
      </p:sp>
      <p:sp>
        <p:nvSpPr>
          <p:cNvPr id="3" name="Content Placeholder 2"/>
          <p:cNvSpPr>
            <a:spLocks noGrp="1"/>
          </p:cNvSpPr>
          <p:nvPr>
            <p:ph idx="1"/>
          </p:nvPr>
        </p:nvSpPr>
        <p:spPr>
          <a:xfrm>
            <a:off x="457200" y="1447800"/>
            <a:ext cx="8229600" cy="4876800"/>
          </a:xfrm>
        </p:spPr>
        <p:txBody>
          <a:bodyPr>
            <a:normAutofit/>
          </a:bodyPr>
          <a:lstStyle/>
          <a:p>
            <a:r>
              <a:rPr lang="en-US" dirty="0" smtClean="0"/>
              <a:t>1- Further researches are needed to survey the incidence of </a:t>
            </a:r>
            <a:r>
              <a:rPr lang="en-US" dirty="0" smtClean="0">
                <a:solidFill>
                  <a:srgbClr val="FF0000"/>
                </a:solidFill>
              </a:rPr>
              <a:t>Aflatoxin M1 and B1</a:t>
            </a:r>
            <a:r>
              <a:rPr lang="en-US" dirty="0" smtClean="0"/>
              <a:t> in mothers milk in  developing countries  over all </a:t>
            </a:r>
            <a:r>
              <a:rPr lang="en-US" smtClean="0"/>
              <a:t>the world.</a:t>
            </a:r>
            <a:endParaRPr lang="en-US" dirty="0" smtClean="0"/>
          </a:p>
          <a:p>
            <a:r>
              <a:rPr lang="en-US" dirty="0" smtClean="0"/>
              <a:t>2- Further researches are needed to survey the incidence of </a:t>
            </a:r>
            <a:r>
              <a:rPr lang="en-US" dirty="0" smtClean="0">
                <a:solidFill>
                  <a:srgbClr val="FF0000"/>
                </a:solidFill>
              </a:rPr>
              <a:t>total Aflatoxins </a:t>
            </a:r>
            <a:r>
              <a:rPr lang="en-US" dirty="0" smtClean="0"/>
              <a:t>especially B1 ( most potent and carcinogenic toxin) in human food and animal feed ( imported and even exported ).</a:t>
            </a:r>
          </a:p>
          <a:p>
            <a:r>
              <a:rPr lang="en-US" dirty="0" smtClean="0"/>
              <a:t>3- it is very important to establish and activate  </a:t>
            </a:r>
            <a:r>
              <a:rPr lang="en-US" dirty="0" smtClean="0">
                <a:solidFill>
                  <a:srgbClr val="FF0000"/>
                </a:solidFill>
              </a:rPr>
              <a:t>international regulation rules</a:t>
            </a:r>
            <a:r>
              <a:rPr lang="en-US" dirty="0" smtClean="0"/>
              <a:t> about the Maximum Tolerance levels of Aflatoxins especially M1 and B1 in our food  and </a:t>
            </a:r>
            <a:r>
              <a:rPr lang="en-US" dirty="0" smtClean="0">
                <a:solidFill>
                  <a:srgbClr val="FF0000"/>
                </a:solidFill>
              </a:rPr>
              <a:t>our infant milk</a:t>
            </a:r>
            <a:r>
              <a:rPr lang="en-US" dirty="0" smtClean="0"/>
              <a:t>.   </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62600"/>
          </a:xfrm>
        </p:spPr>
        <p:txBody>
          <a:bodyPr/>
          <a:lstStyle/>
          <a:p>
            <a:pPr algn="ctr"/>
            <a:endParaRPr lang="en-US" dirty="0" smtClean="0"/>
          </a:p>
          <a:p>
            <a:pPr algn="ctr">
              <a:buNone/>
            </a:pPr>
            <a:r>
              <a:rPr lang="en-US" sz="7200" dirty="0" smtClean="0">
                <a:latin typeface="Rage Italic" pitchFamily="66" charset="0"/>
                <a:ea typeface="Tahoma" pitchFamily="34" charset="0"/>
                <a:cs typeface="Tahoma" pitchFamily="34" charset="0"/>
              </a:rPr>
              <a:t>Thank you</a:t>
            </a:r>
          </a:p>
          <a:p>
            <a:pPr algn="ct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67400"/>
          </a:xfrm>
        </p:spPr>
        <p:txBody>
          <a:bodyPr>
            <a:normAutofit/>
          </a:bodyPr>
          <a:lstStyle/>
          <a:p>
            <a:endParaRPr lang="en-US" dirty="0" smtClean="0"/>
          </a:p>
          <a:p>
            <a:r>
              <a:rPr lang="en-US" dirty="0" smtClean="0">
                <a:latin typeface="Tahoma" pitchFamily="34" charset="0"/>
                <a:ea typeface="Tahoma" pitchFamily="34" charset="0"/>
                <a:cs typeface="Tahoma" pitchFamily="34" charset="0"/>
              </a:rPr>
              <a:t>Aflatoxin M1 </a:t>
            </a:r>
            <a:r>
              <a:rPr lang="en-US" dirty="0" smtClean="0">
                <a:solidFill>
                  <a:srgbClr val="FF0000"/>
                </a:solidFill>
                <a:latin typeface="Tahoma" pitchFamily="34" charset="0"/>
                <a:ea typeface="Tahoma" pitchFamily="34" charset="0"/>
                <a:cs typeface="Tahoma" pitchFamily="34" charset="0"/>
              </a:rPr>
              <a:t>(AFM1) </a:t>
            </a:r>
            <a:r>
              <a:rPr lang="en-US" dirty="0" smtClean="0">
                <a:latin typeface="Tahoma" pitchFamily="34" charset="0"/>
                <a:ea typeface="Tahoma" pitchFamily="34" charset="0"/>
                <a:cs typeface="Tahoma" pitchFamily="34" charset="0"/>
              </a:rPr>
              <a:t>is the </a:t>
            </a:r>
            <a:r>
              <a:rPr lang="en-US" dirty="0" err="1" smtClean="0">
                <a:latin typeface="Tahoma" pitchFamily="34" charset="0"/>
                <a:ea typeface="Tahoma" pitchFamily="34" charset="0"/>
                <a:cs typeface="Tahoma" pitchFamily="34" charset="0"/>
              </a:rPr>
              <a:t>hydroxylated</a:t>
            </a:r>
            <a:r>
              <a:rPr lang="en-US" dirty="0" smtClean="0">
                <a:latin typeface="Tahoma" pitchFamily="34" charset="0"/>
                <a:ea typeface="Tahoma" pitchFamily="34" charset="0"/>
                <a:cs typeface="Tahoma" pitchFamily="34" charset="0"/>
              </a:rPr>
              <a:t> metabolite of aflatoxin B1 </a:t>
            </a:r>
            <a:r>
              <a:rPr lang="en-US" dirty="0" smtClean="0">
                <a:solidFill>
                  <a:srgbClr val="FF0000"/>
                </a:solidFill>
                <a:latin typeface="Tahoma" pitchFamily="34" charset="0"/>
                <a:ea typeface="Tahoma" pitchFamily="34" charset="0"/>
                <a:cs typeface="Tahoma" pitchFamily="34" charset="0"/>
              </a:rPr>
              <a:t>(AFB1)</a:t>
            </a:r>
            <a:r>
              <a:rPr lang="en-US" dirty="0" smtClean="0">
                <a:latin typeface="Tahoma" pitchFamily="34" charset="0"/>
                <a:ea typeface="Tahoma" pitchFamily="34" charset="0"/>
                <a:cs typeface="Tahoma" pitchFamily="34" charset="0"/>
              </a:rPr>
              <a:t> and can be found in milk and subsequently in other dairy products when lactating animals are fed with contaminated feedstuffs.</a:t>
            </a:r>
          </a:p>
          <a:p>
            <a:endParaRPr lang="en-US" dirty="0" smtClean="0">
              <a:latin typeface="Tahoma" pitchFamily="34" charset="0"/>
              <a:ea typeface="Tahoma" pitchFamily="34" charset="0"/>
              <a:cs typeface="Tahoma" pitchFamily="34" charset="0"/>
            </a:endParaRPr>
          </a:p>
          <a:p>
            <a:pPr>
              <a:buNone/>
            </a:pPr>
            <a:endParaRPr lang="en-US" dirty="0" smtClean="0">
              <a:latin typeface="Tahoma" pitchFamily="34" charset="0"/>
              <a:ea typeface="Tahoma" pitchFamily="34" charset="0"/>
              <a:cs typeface="Tahoma" pitchFamily="34" charset="0"/>
            </a:endParaRPr>
          </a:p>
          <a:p>
            <a:r>
              <a:rPr lang="en-US" dirty="0" smtClean="0">
                <a:latin typeface="Tahoma" pitchFamily="34" charset="0"/>
                <a:ea typeface="Tahoma" pitchFamily="34" charset="0"/>
                <a:cs typeface="Tahoma" pitchFamily="34" charset="0"/>
              </a:rPr>
              <a:t> The amount excreted as </a:t>
            </a:r>
            <a:r>
              <a:rPr lang="en-US" dirty="0" smtClean="0">
                <a:solidFill>
                  <a:srgbClr val="FF0000"/>
                </a:solidFill>
                <a:latin typeface="Tahoma" pitchFamily="34" charset="0"/>
                <a:ea typeface="Tahoma" pitchFamily="34" charset="0"/>
                <a:cs typeface="Tahoma" pitchFamily="34" charset="0"/>
              </a:rPr>
              <a:t>AFM1 </a:t>
            </a:r>
            <a:r>
              <a:rPr lang="en-US" dirty="0" smtClean="0">
                <a:latin typeface="Tahoma" pitchFamily="34" charset="0"/>
                <a:ea typeface="Tahoma" pitchFamily="34" charset="0"/>
                <a:cs typeface="Tahoma" pitchFamily="34" charset="0"/>
              </a:rPr>
              <a:t>in milk, as a percentage of </a:t>
            </a:r>
            <a:r>
              <a:rPr lang="en-US" dirty="0" smtClean="0">
                <a:solidFill>
                  <a:srgbClr val="FF0000"/>
                </a:solidFill>
                <a:latin typeface="Tahoma" pitchFamily="34" charset="0"/>
                <a:ea typeface="Tahoma" pitchFamily="34" charset="0"/>
                <a:cs typeface="Tahoma" pitchFamily="34" charset="0"/>
              </a:rPr>
              <a:t>AFB1</a:t>
            </a:r>
            <a:r>
              <a:rPr lang="en-US" dirty="0" smtClean="0">
                <a:latin typeface="Tahoma" pitchFamily="34" charset="0"/>
                <a:ea typeface="Tahoma" pitchFamily="34" charset="0"/>
                <a:cs typeface="Tahoma" pitchFamily="34" charset="0"/>
              </a:rPr>
              <a:t> in feed, is usually </a:t>
            </a:r>
            <a:r>
              <a:rPr lang="en-US" dirty="0" smtClean="0">
                <a:solidFill>
                  <a:srgbClr val="FF0000"/>
                </a:solidFill>
                <a:latin typeface="Tahoma" pitchFamily="34" charset="0"/>
                <a:ea typeface="Tahoma" pitchFamily="34" charset="0"/>
                <a:cs typeface="Tahoma" pitchFamily="34" charset="0"/>
              </a:rPr>
              <a:t>1–6%.</a:t>
            </a:r>
          </a:p>
          <a:p>
            <a:pPr>
              <a:buNone/>
            </a:pPr>
            <a:endParaRPr lang="en-US" dirty="0" smtClean="0">
              <a:latin typeface="Tahoma" pitchFamily="34" charset="0"/>
              <a:ea typeface="Tahoma" pitchFamily="34" charset="0"/>
              <a:cs typeface="Tahoma" pitchFamily="34" charset="0"/>
            </a:endParaRPr>
          </a:p>
          <a:p>
            <a:r>
              <a:rPr lang="en-US" dirty="0" smtClean="0">
                <a:latin typeface="Tahoma" pitchFamily="34" charset="0"/>
                <a:ea typeface="Tahoma" pitchFamily="34" charset="0"/>
                <a:cs typeface="Tahoma" pitchFamily="34" charset="0"/>
              </a:rPr>
              <a:t>AFM1 can be detected in milk after </a:t>
            </a:r>
            <a:r>
              <a:rPr lang="en-US" dirty="0" smtClean="0">
                <a:solidFill>
                  <a:srgbClr val="FF0000"/>
                </a:solidFill>
                <a:latin typeface="Tahoma" pitchFamily="34" charset="0"/>
                <a:ea typeface="Tahoma" pitchFamily="34" charset="0"/>
                <a:cs typeface="Tahoma" pitchFamily="34" charset="0"/>
              </a:rPr>
              <a:t>12–24 h</a:t>
            </a:r>
            <a:r>
              <a:rPr lang="en-US" dirty="0" smtClean="0">
                <a:latin typeface="Tahoma" pitchFamily="34" charset="0"/>
                <a:ea typeface="Tahoma" pitchFamily="34" charset="0"/>
                <a:cs typeface="Tahoma" pitchFamily="34" charset="0"/>
              </a:rPr>
              <a:t> from  the first ingestion of </a:t>
            </a:r>
            <a:r>
              <a:rPr lang="en-US" dirty="0" smtClean="0">
                <a:solidFill>
                  <a:srgbClr val="FF0000"/>
                </a:solidFill>
                <a:latin typeface="Tahoma" pitchFamily="34" charset="0"/>
                <a:ea typeface="Tahoma" pitchFamily="34" charset="0"/>
                <a:cs typeface="Tahoma" pitchFamily="34" charset="0"/>
              </a:rPr>
              <a:t>AFB1</a:t>
            </a:r>
            <a:r>
              <a:rPr lang="en-US" dirty="0" smtClean="0">
                <a:latin typeface="Tahoma" pitchFamily="34" charset="0"/>
                <a:ea typeface="Tahoma" pitchFamily="34" charset="0"/>
                <a:cs typeface="Tahoma" pitchFamily="34" charset="0"/>
              </a:rPr>
              <a:t>. </a:t>
            </a:r>
          </a:p>
          <a:p>
            <a:pPr>
              <a:buNone/>
            </a:pPr>
            <a:endParaRPr lang="en-US"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fontScale="85000" lnSpcReduction="10000"/>
          </a:bodyPr>
          <a:lstStyle/>
          <a:p>
            <a:r>
              <a:rPr lang="en-US" dirty="0" smtClean="0">
                <a:latin typeface="Tahoma" pitchFamily="34" charset="0"/>
                <a:ea typeface="Tahoma" pitchFamily="34" charset="0"/>
                <a:cs typeface="Tahoma" pitchFamily="34" charset="0"/>
              </a:rPr>
              <a:t>A tolerable daily intake of </a:t>
            </a:r>
            <a:r>
              <a:rPr lang="en-US" dirty="0" smtClean="0">
                <a:solidFill>
                  <a:srgbClr val="FF0000"/>
                </a:solidFill>
                <a:latin typeface="Tahoma" pitchFamily="34" charset="0"/>
                <a:ea typeface="Tahoma" pitchFamily="34" charset="0"/>
                <a:cs typeface="Tahoma" pitchFamily="34" charset="0"/>
              </a:rPr>
              <a:t>AFM1 </a:t>
            </a:r>
            <a:r>
              <a:rPr lang="en-US" dirty="0" smtClean="0">
                <a:latin typeface="Tahoma" pitchFamily="34" charset="0"/>
                <a:ea typeface="Tahoma" pitchFamily="34" charset="0"/>
                <a:cs typeface="Tahoma" pitchFamily="34" charset="0"/>
              </a:rPr>
              <a:t>was calculated as</a:t>
            </a:r>
            <a:r>
              <a:rPr lang="en-US" dirty="0" smtClean="0">
                <a:solidFill>
                  <a:srgbClr val="FF0000"/>
                </a:solidFill>
                <a:latin typeface="Tahoma" pitchFamily="34" charset="0"/>
                <a:ea typeface="Tahoma" pitchFamily="34" charset="0"/>
                <a:cs typeface="Tahoma" pitchFamily="34" charset="0"/>
              </a:rPr>
              <a:t> 0.2 </a:t>
            </a:r>
            <a:r>
              <a:rPr lang="en-US" dirty="0" err="1" smtClean="0">
                <a:solidFill>
                  <a:srgbClr val="FF0000"/>
                </a:solidFill>
                <a:latin typeface="Tahoma" pitchFamily="34" charset="0"/>
                <a:ea typeface="Tahoma" pitchFamily="34" charset="0"/>
                <a:cs typeface="Tahoma" pitchFamily="34" charset="0"/>
              </a:rPr>
              <a:t>ng</a:t>
            </a:r>
            <a:r>
              <a:rPr lang="en-US" dirty="0" smtClean="0">
                <a:solidFill>
                  <a:srgbClr val="FF0000"/>
                </a:solidFill>
                <a:latin typeface="Tahoma" pitchFamily="34" charset="0"/>
                <a:ea typeface="Tahoma" pitchFamily="34" charset="0"/>
                <a:cs typeface="Tahoma" pitchFamily="34" charset="0"/>
              </a:rPr>
              <a:t>/kg of body weight .</a:t>
            </a:r>
          </a:p>
          <a:p>
            <a:endParaRPr lang="en-US" dirty="0" smtClean="0">
              <a:latin typeface="Tahoma" pitchFamily="34" charset="0"/>
              <a:ea typeface="Tahoma" pitchFamily="34" charset="0"/>
              <a:cs typeface="Tahoma" pitchFamily="34" charset="0"/>
            </a:endParaRPr>
          </a:p>
          <a:p>
            <a:r>
              <a:rPr lang="en-US" dirty="0" smtClean="0">
                <a:latin typeface="Tahoma" pitchFamily="34" charset="0"/>
                <a:ea typeface="Tahoma" pitchFamily="34" charset="0"/>
                <a:cs typeface="Tahoma" pitchFamily="34" charset="0"/>
              </a:rPr>
              <a:t>Although the toxicity of AFM1 is less than that of its parent compound (</a:t>
            </a:r>
            <a:r>
              <a:rPr lang="en-US" dirty="0" smtClean="0">
                <a:solidFill>
                  <a:srgbClr val="FF0000"/>
                </a:solidFill>
                <a:latin typeface="Tahoma" pitchFamily="34" charset="0"/>
                <a:ea typeface="Tahoma" pitchFamily="34" charset="0"/>
                <a:cs typeface="Tahoma" pitchFamily="34" charset="0"/>
              </a:rPr>
              <a:t>AFM1 has been found to be about 10 times less carcinogenic than AFB1</a:t>
            </a:r>
            <a:r>
              <a:rPr lang="en-US" dirty="0" smtClean="0">
                <a:latin typeface="Tahoma" pitchFamily="34" charset="0"/>
                <a:ea typeface="Tahoma" pitchFamily="34" charset="0"/>
                <a:cs typeface="Tahoma" pitchFamily="34" charset="0"/>
              </a:rPr>
              <a:t>). AFM1 is known to be </a:t>
            </a:r>
            <a:r>
              <a:rPr lang="en-US" dirty="0" err="1" smtClean="0">
                <a:latin typeface="Tahoma" pitchFamily="34" charset="0"/>
                <a:ea typeface="Tahoma" pitchFamily="34" charset="0"/>
                <a:cs typeface="Tahoma" pitchFamily="34" charset="0"/>
              </a:rPr>
              <a:t>hepatotoxic</a:t>
            </a:r>
            <a:r>
              <a:rPr lang="en-US" dirty="0" smtClean="0">
                <a:latin typeface="Tahoma" pitchFamily="34" charset="0"/>
                <a:ea typeface="Tahoma" pitchFamily="34" charset="0"/>
                <a:cs typeface="Tahoma" pitchFamily="34" charset="0"/>
              </a:rPr>
              <a:t> and carcinogenic. </a:t>
            </a:r>
          </a:p>
          <a:p>
            <a:endParaRPr lang="en-US" dirty="0" smtClean="0">
              <a:latin typeface="Tahoma" pitchFamily="34" charset="0"/>
              <a:ea typeface="Tahoma" pitchFamily="34" charset="0"/>
              <a:cs typeface="Tahoma" pitchFamily="34" charset="0"/>
            </a:endParaRPr>
          </a:p>
          <a:p>
            <a:r>
              <a:rPr lang="en-US" dirty="0" smtClean="0">
                <a:solidFill>
                  <a:srgbClr val="FF0000"/>
                </a:solidFill>
                <a:latin typeface="Tahoma" pitchFamily="34" charset="0"/>
                <a:ea typeface="Tahoma" pitchFamily="34" charset="0"/>
                <a:cs typeface="Tahoma" pitchFamily="34" charset="0"/>
              </a:rPr>
              <a:t>AFM1</a:t>
            </a:r>
            <a:r>
              <a:rPr lang="en-US" dirty="0" smtClean="0">
                <a:latin typeface="Tahoma" pitchFamily="34" charset="0"/>
                <a:ea typeface="Tahoma" pitchFamily="34" charset="0"/>
                <a:cs typeface="Tahoma" pitchFamily="34" charset="0"/>
              </a:rPr>
              <a:t> toxicity, initially classified by </a:t>
            </a:r>
            <a:r>
              <a:rPr lang="en-US" dirty="0" smtClean="0">
                <a:solidFill>
                  <a:srgbClr val="FF0000"/>
                </a:solidFill>
                <a:latin typeface="Tahoma" pitchFamily="34" charset="0"/>
                <a:ea typeface="Tahoma" pitchFamily="34" charset="0"/>
                <a:cs typeface="Tahoma" pitchFamily="34" charset="0"/>
              </a:rPr>
              <a:t>WHO</a:t>
            </a:r>
            <a:r>
              <a:rPr lang="en-US" dirty="0" smtClean="0">
                <a:latin typeface="Tahoma" pitchFamily="34" charset="0"/>
                <a:ea typeface="Tahoma" pitchFamily="34" charset="0"/>
                <a:cs typeface="Tahoma" pitchFamily="34" charset="0"/>
              </a:rPr>
              <a:t>–International Agency for Research on Cancer (</a:t>
            </a:r>
            <a:r>
              <a:rPr lang="en-US" dirty="0" smtClean="0">
                <a:solidFill>
                  <a:srgbClr val="FF0000"/>
                </a:solidFill>
                <a:latin typeface="Tahoma" pitchFamily="34" charset="0"/>
                <a:ea typeface="Tahoma" pitchFamily="34" charset="0"/>
                <a:cs typeface="Tahoma" pitchFamily="34" charset="0"/>
              </a:rPr>
              <a:t>IARC</a:t>
            </a:r>
            <a:r>
              <a:rPr lang="en-US" dirty="0" smtClean="0">
                <a:latin typeface="Tahoma" pitchFamily="34" charset="0"/>
                <a:ea typeface="Tahoma" pitchFamily="34" charset="0"/>
                <a:cs typeface="Tahoma" pitchFamily="34" charset="0"/>
              </a:rPr>
              <a:t>) as a Group </a:t>
            </a:r>
            <a:r>
              <a:rPr lang="en-US" dirty="0" smtClean="0">
                <a:solidFill>
                  <a:srgbClr val="FF0000"/>
                </a:solidFill>
                <a:latin typeface="Tahoma" pitchFamily="34" charset="0"/>
                <a:ea typeface="Tahoma" pitchFamily="34" charset="0"/>
                <a:cs typeface="Tahoma" pitchFamily="34" charset="0"/>
              </a:rPr>
              <a:t>2B </a:t>
            </a:r>
            <a:r>
              <a:rPr lang="en-US" dirty="0" smtClean="0">
                <a:latin typeface="Tahoma" pitchFamily="34" charset="0"/>
                <a:ea typeface="Tahoma" pitchFamily="34" charset="0"/>
                <a:cs typeface="Tahoma" pitchFamily="34" charset="0"/>
              </a:rPr>
              <a:t>human carcinogen but now classified as Group 1 carcinogen.</a:t>
            </a:r>
          </a:p>
          <a:p>
            <a:endParaRPr lang="en-US" dirty="0" smtClean="0">
              <a:latin typeface="Tahoma" pitchFamily="34" charset="0"/>
              <a:ea typeface="Tahoma" pitchFamily="34" charset="0"/>
              <a:cs typeface="Tahoma" pitchFamily="34" charset="0"/>
            </a:endParaRPr>
          </a:p>
          <a:p>
            <a:r>
              <a:rPr lang="en-US" dirty="0" smtClean="0">
                <a:latin typeface="Tahoma" pitchFamily="34" charset="0"/>
                <a:ea typeface="Tahoma" pitchFamily="34" charset="0"/>
                <a:cs typeface="Tahoma" pitchFamily="34" charset="0"/>
              </a:rPr>
              <a:t>Exposure of children, including infants, to </a:t>
            </a:r>
            <a:r>
              <a:rPr lang="en-US" dirty="0" smtClean="0">
                <a:solidFill>
                  <a:srgbClr val="FF0000"/>
                </a:solidFill>
                <a:latin typeface="Tahoma" pitchFamily="34" charset="0"/>
                <a:ea typeface="Tahoma" pitchFamily="34" charset="0"/>
                <a:cs typeface="Tahoma" pitchFamily="34" charset="0"/>
              </a:rPr>
              <a:t>AFM1</a:t>
            </a:r>
            <a:r>
              <a:rPr lang="en-US" dirty="0" smtClean="0">
                <a:latin typeface="Tahoma" pitchFamily="34" charset="0"/>
                <a:ea typeface="Tahoma" pitchFamily="34" charset="0"/>
                <a:cs typeface="Tahoma" pitchFamily="34" charset="0"/>
              </a:rPr>
              <a:t> is worrisome, because they are considered more susceptible to its adverse effects, and their capacity for biotransformation of carcinogens is generally slower than in adults.</a:t>
            </a:r>
          </a:p>
          <a:p>
            <a:pPr>
              <a:buNone/>
            </a:pPr>
            <a:endParaRPr lang="en-US" dirty="0" smtClean="0">
              <a:latin typeface="Tahoma" pitchFamily="34" charset="0"/>
              <a:ea typeface="Tahoma" pitchFamily="34" charset="0"/>
              <a:cs typeface="Tahoma" pitchFamily="34" charset="0"/>
            </a:endParaRP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953000"/>
          </a:xfrm>
        </p:spPr>
        <p:txBody>
          <a:bodyPr>
            <a:normAutofit/>
          </a:bodyPr>
          <a:lstStyle/>
          <a:p>
            <a:r>
              <a:rPr lang="en-US" i="1" dirty="0" smtClean="0">
                <a:latin typeface="Tahoma" pitchFamily="34" charset="0"/>
                <a:ea typeface="Tahoma" pitchFamily="34" charset="0"/>
                <a:cs typeface="Tahoma" pitchFamily="34" charset="0"/>
              </a:rPr>
              <a:t>Since there is no study regarding </a:t>
            </a:r>
            <a:r>
              <a:rPr lang="en-US" i="1" dirty="0" smtClean="0">
                <a:solidFill>
                  <a:srgbClr val="FF0000"/>
                </a:solidFill>
                <a:latin typeface="Tahoma" pitchFamily="34" charset="0"/>
                <a:ea typeface="Tahoma" pitchFamily="34" charset="0"/>
                <a:cs typeface="Tahoma" pitchFamily="34" charset="0"/>
              </a:rPr>
              <a:t>AFM1</a:t>
            </a:r>
            <a:r>
              <a:rPr lang="en-US" i="1" dirty="0" smtClean="0">
                <a:latin typeface="Tahoma" pitchFamily="34" charset="0"/>
                <a:ea typeface="Tahoma" pitchFamily="34" charset="0"/>
                <a:cs typeface="Tahoma" pitchFamily="34" charset="0"/>
              </a:rPr>
              <a:t> in breast milk and any other animal milk samples in Jordan, the present investigation was undertaken to</a:t>
            </a:r>
            <a:r>
              <a:rPr lang="en-US" dirty="0" smtClean="0">
                <a:latin typeface="Tahoma" pitchFamily="34" charset="0"/>
                <a:ea typeface="Tahoma" pitchFamily="34" charset="0"/>
                <a:cs typeface="Tahoma" pitchFamily="34" charset="0"/>
              </a:rPr>
              <a:t>:</a:t>
            </a:r>
          </a:p>
          <a:p>
            <a:pPr>
              <a:buNone/>
            </a:pPr>
            <a:endParaRPr lang="en-US" dirty="0" smtClean="0"/>
          </a:p>
          <a:p>
            <a:pPr lvl="0"/>
            <a:r>
              <a:rPr lang="en-US" i="1" dirty="0" smtClean="0">
                <a:latin typeface="Tahoma" pitchFamily="34" charset="0"/>
                <a:ea typeface="Tahoma" pitchFamily="34" charset="0"/>
                <a:cs typeface="Tahoma" pitchFamily="34" charset="0"/>
              </a:rPr>
              <a:t>Quantify </a:t>
            </a:r>
            <a:r>
              <a:rPr lang="en-US" i="1" dirty="0">
                <a:latin typeface="Tahoma" pitchFamily="34" charset="0"/>
                <a:ea typeface="Tahoma" pitchFamily="34" charset="0"/>
                <a:cs typeface="Tahoma" pitchFamily="34" charset="0"/>
              </a:rPr>
              <a:t>the incidence and severity of human breast milk and some of animal's milk contaminated with AFM1 in </a:t>
            </a:r>
            <a:r>
              <a:rPr lang="en-US" i="1" dirty="0" smtClean="0">
                <a:latin typeface="Tahoma" pitchFamily="34" charset="0"/>
                <a:ea typeface="Tahoma" pitchFamily="34" charset="0"/>
                <a:cs typeface="Tahoma" pitchFamily="34" charset="0"/>
              </a:rPr>
              <a:t>Jordan by Using </a:t>
            </a:r>
            <a:r>
              <a:rPr lang="en-US" i="1" dirty="0">
                <a:latin typeface="Tahoma" pitchFamily="34" charset="0"/>
                <a:ea typeface="Tahoma" pitchFamily="34" charset="0"/>
                <a:cs typeface="Tahoma" pitchFamily="34" charset="0"/>
              </a:rPr>
              <a:t>Enzyme-Linked </a:t>
            </a:r>
            <a:r>
              <a:rPr lang="en-US" i="1" dirty="0" err="1">
                <a:latin typeface="Tahoma" pitchFamily="34" charset="0"/>
                <a:ea typeface="Tahoma" pitchFamily="34" charset="0"/>
                <a:cs typeface="Tahoma" pitchFamily="34" charset="0"/>
              </a:rPr>
              <a:t>Immunosorbent</a:t>
            </a:r>
            <a:r>
              <a:rPr lang="en-US" i="1" dirty="0">
                <a:latin typeface="Tahoma" pitchFamily="34" charset="0"/>
                <a:ea typeface="Tahoma" pitchFamily="34" charset="0"/>
                <a:cs typeface="Tahoma" pitchFamily="34" charset="0"/>
              </a:rPr>
              <a:t> Assay (</a:t>
            </a:r>
            <a:r>
              <a:rPr lang="en-US" i="1" dirty="0">
                <a:solidFill>
                  <a:srgbClr val="FF0000"/>
                </a:solidFill>
                <a:latin typeface="Tahoma" pitchFamily="34" charset="0"/>
                <a:ea typeface="Tahoma" pitchFamily="34" charset="0"/>
                <a:cs typeface="Tahoma" pitchFamily="34" charset="0"/>
              </a:rPr>
              <a:t>ELISA</a:t>
            </a:r>
            <a:r>
              <a:rPr lang="en-US" i="1" dirty="0" smtClean="0">
                <a:latin typeface="Tahoma" pitchFamily="34" charset="0"/>
                <a:ea typeface="Tahoma" pitchFamily="34" charset="0"/>
                <a:cs typeface="Tahoma" pitchFamily="34" charset="0"/>
              </a:rPr>
              <a:t>). </a:t>
            </a:r>
            <a:endParaRPr lang="en-US" i="1" dirty="0">
              <a:latin typeface="Tahoma" pitchFamily="34" charset="0"/>
              <a:ea typeface="Tahoma" pitchFamily="34" charset="0"/>
              <a:cs typeface="Tahoma" pitchFamily="34" charset="0"/>
            </a:endParaRP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a:bodyPr>
          <a:lstStyle/>
          <a:p>
            <a:r>
              <a:rPr lang="en-US" sz="2800" b="1" dirty="0" smtClean="0">
                <a:latin typeface="Tahoma" pitchFamily="34" charset="0"/>
                <a:ea typeface="Tahoma" pitchFamily="34" charset="0"/>
                <a:cs typeface="Tahoma" pitchFamily="34" charset="0"/>
              </a:rPr>
              <a:t>Aflatoxins  producing fungi</a:t>
            </a:r>
            <a:endParaRPr lang="en-US" sz="2800" dirty="0">
              <a:latin typeface="Tahoma" pitchFamily="34" charset="0"/>
              <a:ea typeface="Tahoma" pitchFamily="34" charset="0"/>
              <a:cs typeface="Tahoma" pitchFamily="34" charset="0"/>
            </a:endParaRPr>
          </a:p>
        </p:txBody>
      </p:sp>
      <p:pic>
        <p:nvPicPr>
          <p:cNvPr id="4" name="Picture 2" descr="1"/>
          <p:cNvPicPr>
            <a:picLocks noGrp="1" noChangeAspect="1" noChangeArrowheads="1"/>
          </p:cNvPicPr>
          <p:nvPr>
            <p:ph idx="1"/>
          </p:nvPr>
        </p:nvPicPr>
        <p:blipFill>
          <a:blip r:embed="rId2" cstate="print"/>
          <a:srcRect/>
          <a:stretch>
            <a:fillRect/>
          </a:stretch>
        </p:blipFill>
        <p:spPr bwMode="auto">
          <a:xfrm>
            <a:off x="228600" y="1752600"/>
            <a:ext cx="2667000" cy="2844800"/>
          </a:xfrm>
          <a:prstGeom prst="rect">
            <a:avLst/>
          </a:prstGeom>
          <a:noFill/>
          <a:ln w="9525">
            <a:noFill/>
            <a:miter lim="800000"/>
            <a:headEnd/>
            <a:tailEnd/>
          </a:ln>
        </p:spPr>
      </p:pic>
      <p:sp>
        <p:nvSpPr>
          <p:cNvPr id="6" name="Rectangle 5"/>
          <p:cNvSpPr/>
          <p:nvPr/>
        </p:nvSpPr>
        <p:spPr>
          <a:xfrm>
            <a:off x="0" y="4648200"/>
            <a:ext cx="3048000" cy="923330"/>
          </a:xfrm>
          <a:prstGeom prst="rect">
            <a:avLst/>
          </a:prstGeom>
        </p:spPr>
        <p:txBody>
          <a:bodyPr wrap="square">
            <a:spAutoFit/>
          </a:bodyPr>
          <a:lstStyle/>
          <a:p>
            <a:r>
              <a:rPr lang="en-US" b="1" i="1" dirty="0" err="1"/>
              <a:t>Aspergillus</a:t>
            </a:r>
            <a:r>
              <a:rPr lang="en-US" b="1" i="1" dirty="0"/>
              <a:t> </a:t>
            </a:r>
            <a:r>
              <a:rPr lang="en-US" b="1" i="1" dirty="0" err="1"/>
              <a:t>flavus</a:t>
            </a:r>
            <a:r>
              <a:rPr lang="en-US" dirty="0"/>
              <a:t> seen </a:t>
            </a:r>
            <a:endParaRPr lang="en-US" dirty="0" smtClean="0"/>
          </a:p>
          <a:p>
            <a:r>
              <a:rPr lang="en-US" dirty="0" smtClean="0"/>
              <a:t>under </a:t>
            </a:r>
            <a:r>
              <a:rPr lang="en-US" dirty="0"/>
              <a:t>an electron microscope</a:t>
            </a:r>
          </a:p>
        </p:txBody>
      </p:sp>
      <p:sp>
        <p:nvSpPr>
          <p:cNvPr id="7" name="Rectangle 6"/>
          <p:cNvSpPr/>
          <p:nvPr/>
        </p:nvSpPr>
        <p:spPr>
          <a:xfrm>
            <a:off x="2971800" y="1752600"/>
            <a:ext cx="5181600" cy="4708981"/>
          </a:xfrm>
          <a:prstGeom prst="rect">
            <a:avLst/>
          </a:prstGeom>
        </p:spPr>
        <p:txBody>
          <a:bodyPr wrap="square">
            <a:spAutoFit/>
          </a:bodyPr>
          <a:lstStyle/>
          <a:p>
            <a:r>
              <a:rPr lang="en-US" dirty="0" smtClean="0"/>
              <a:t>Aflatoxins are produced by:</a:t>
            </a:r>
          </a:p>
          <a:p>
            <a:r>
              <a:rPr lang="en-US" i="1" dirty="0" smtClean="0">
                <a:solidFill>
                  <a:schemeClr val="accent1"/>
                </a:solidFill>
                <a:latin typeface="Tahoma" pitchFamily="34" charset="0"/>
                <a:ea typeface="Tahoma" pitchFamily="34" charset="0"/>
                <a:cs typeface="Tahoma" pitchFamily="34" charset="0"/>
              </a:rPr>
              <a:t> </a:t>
            </a:r>
            <a:r>
              <a:rPr lang="en-US" i="1" dirty="0" err="1" smtClean="0">
                <a:solidFill>
                  <a:schemeClr val="accent1"/>
                </a:solidFill>
                <a:latin typeface="Tahoma" pitchFamily="34" charset="0"/>
                <a:ea typeface="Tahoma" pitchFamily="34" charset="0"/>
                <a:cs typeface="Tahoma" pitchFamily="34" charset="0"/>
              </a:rPr>
              <a:t>Aspergillus</a:t>
            </a:r>
            <a:r>
              <a:rPr lang="en-US" i="1" dirty="0" smtClean="0">
                <a:solidFill>
                  <a:schemeClr val="accent1"/>
                </a:solidFill>
                <a:latin typeface="Tahoma" pitchFamily="34" charset="0"/>
                <a:ea typeface="Tahoma" pitchFamily="34" charset="0"/>
                <a:cs typeface="Tahoma" pitchFamily="34" charset="0"/>
              </a:rPr>
              <a:t> </a:t>
            </a:r>
            <a:r>
              <a:rPr lang="en-US" i="1" dirty="0" err="1" smtClean="0">
                <a:solidFill>
                  <a:schemeClr val="accent1"/>
                </a:solidFill>
                <a:latin typeface="Tahoma" pitchFamily="34" charset="0"/>
                <a:ea typeface="Tahoma" pitchFamily="34" charset="0"/>
                <a:cs typeface="Tahoma" pitchFamily="34" charset="0"/>
              </a:rPr>
              <a:t>Flavus</a:t>
            </a:r>
            <a:r>
              <a:rPr lang="en-US" i="1" dirty="0" smtClean="0">
                <a:solidFill>
                  <a:schemeClr val="accent1"/>
                </a:solidFill>
                <a:latin typeface="Tahoma" pitchFamily="34" charset="0"/>
                <a:ea typeface="Tahoma" pitchFamily="34" charset="0"/>
                <a:cs typeface="Tahoma" pitchFamily="34" charset="0"/>
              </a:rPr>
              <a:t> </a:t>
            </a:r>
            <a:r>
              <a:rPr lang="en-US" dirty="0" smtClean="0">
                <a:solidFill>
                  <a:schemeClr val="accent1"/>
                </a:solidFill>
                <a:latin typeface="Tahoma" pitchFamily="34" charset="0"/>
                <a:ea typeface="Tahoma" pitchFamily="34" charset="0"/>
                <a:cs typeface="Tahoma" pitchFamily="34" charset="0"/>
              </a:rPr>
              <a:t>( 70%)</a:t>
            </a:r>
          </a:p>
          <a:p>
            <a:pPr marL="342900" indent="-342900">
              <a:buAutoNum type="alphaUcPeriod"/>
            </a:pPr>
            <a:r>
              <a:rPr lang="en-US" i="1" dirty="0" err="1" smtClean="0">
                <a:solidFill>
                  <a:schemeClr val="accent2"/>
                </a:solidFill>
                <a:latin typeface="Tahoma" pitchFamily="34" charset="0"/>
                <a:ea typeface="Tahoma" pitchFamily="34" charset="0"/>
                <a:cs typeface="Tahoma" pitchFamily="34" charset="0"/>
              </a:rPr>
              <a:t>p</a:t>
            </a:r>
            <a:r>
              <a:rPr lang="en-US" i="1" dirty="0" err="1" smtClean="0">
                <a:solidFill>
                  <a:schemeClr val="accent1"/>
                </a:solidFill>
                <a:latin typeface="Tahoma" pitchFamily="34" charset="0"/>
                <a:ea typeface="Tahoma" pitchFamily="34" charset="0"/>
                <a:cs typeface="Tahoma" pitchFamily="34" charset="0"/>
              </a:rPr>
              <a:t>arasiticu</a:t>
            </a:r>
            <a:r>
              <a:rPr lang="en-US" i="1" dirty="0" err="1" smtClean="0">
                <a:solidFill>
                  <a:schemeClr val="accent2"/>
                </a:solidFill>
                <a:latin typeface="Tahoma" pitchFamily="34" charset="0"/>
                <a:ea typeface="Tahoma" pitchFamily="34" charset="0"/>
                <a:cs typeface="Tahoma" pitchFamily="34" charset="0"/>
              </a:rPr>
              <a:t>s</a:t>
            </a:r>
            <a:r>
              <a:rPr lang="en-US" dirty="0" smtClean="0">
                <a:solidFill>
                  <a:schemeClr val="accent2"/>
                </a:solidFill>
                <a:latin typeface="Tahoma" pitchFamily="34" charset="0"/>
                <a:ea typeface="Tahoma" pitchFamily="34" charset="0"/>
                <a:cs typeface="Tahoma" pitchFamily="34" charset="0"/>
              </a:rPr>
              <a:t>  (90%) </a:t>
            </a:r>
          </a:p>
          <a:p>
            <a:pPr marL="342900" indent="-342900"/>
            <a:r>
              <a:rPr lang="en-US" i="1" dirty="0" smtClean="0">
                <a:solidFill>
                  <a:schemeClr val="accent1"/>
                </a:solidFill>
                <a:latin typeface="Tahoma" pitchFamily="34" charset="0"/>
                <a:ea typeface="Tahoma" pitchFamily="34" charset="0"/>
                <a:cs typeface="Tahoma" pitchFamily="34" charset="0"/>
              </a:rPr>
              <a:t>A. </a:t>
            </a:r>
            <a:r>
              <a:rPr lang="en-US" i="1" dirty="0" err="1" smtClean="0">
                <a:solidFill>
                  <a:schemeClr val="accent1"/>
                </a:solidFill>
                <a:latin typeface="Tahoma" pitchFamily="34" charset="0"/>
                <a:ea typeface="Tahoma" pitchFamily="34" charset="0"/>
                <a:cs typeface="Tahoma" pitchFamily="34" charset="0"/>
              </a:rPr>
              <a:t>nomius</a:t>
            </a:r>
            <a:r>
              <a:rPr lang="en-US" dirty="0" smtClean="0">
                <a:solidFill>
                  <a:schemeClr val="accent1"/>
                </a:solidFill>
                <a:latin typeface="Tahoma" pitchFamily="34" charset="0"/>
                <a:ea typeface="Tahoma" pitchFamily="34" charset="0"/>
                <a:cs typeface="Tahoma" pitchFamily="34" charset="0"/>
              </a:rPr>
              <a:t> </a:t>
            </a:r>
            <a:endParaRPr lang="en-US" dirty="0" smtClean="0">
              <a:latin typeface="Tahoma" pitchFamily="34" charset="0"/>
              <a:ea typeface="Tahoma" pitchFamily="34" charset="0"/>
              <a:cs typeface="Tahoma" pitchFamily="34" charset="0"/>
            </a:endParaRPr>
          </a:p>
          <a:p>
            <a:pPr marL="342900" indent="-342900"/>
            <a:r>
              <a:rPr lang="en-US" dirty="0" smtClean="0">
                <a:latin typeface="Tahoma" pitchFamily="34" charset="0"/>
                <a:ea typeface="Tahoma" pitchFamily="34" charset="0"/>
                <a:cs typeface="Tahoma" pitchFamily="34" charset="0"/>
              </a:rPr>
              <a:t> </a:t>
            </a:r>
            <a:r>
              <a:rPr lang="en-US" i="1" dirty="0" smtClean="0">
                <a:solidFill>
                  <a:schemeClr val="accent2"/>
                </a:solidFill>
                <a:latin typeface="Tahoma" pitchFamily="34" charset="0"/>
                <a:ea typeface="Tahoma" pitchFamily="34" charset="0"/>
                <a:cs typeface="Tahoma" pitchFamily="34" charset="0"/>
              </a:rPr>
              <a:t>A. </a:t>
            </a:r>
            <a:r>
              <a:rPr lang="en-US" i="1" dirty="0" err="1" smtClean="0">
                <a:solidFill>
                  <a:schemeClr val="accent2"/>
                </a:solidFill>
                <a:latin typeface="Tahoma" pitchFamily="34" charset="0"/>
                <a:ea typeface="Tahoma" pitchFamily="34" charset="0"/>
                <a:cs typeface="Tahoma" pitchFamily="34" charset="0"/>
              </a:rPr>
              <a:t>niger</a:t>
            </a:r>
            <a:r>
              <a:rPr lang="en-US" dirty="0" smtClean="0">
                <a:latin typeface="Tahoma" pitchFamily="34" charset="0"/>
                <a:ea typeface="Tahoma" pitchFamily="34" charset="0"/>
                <a:cs typeface="Tahoma" pitchFamily="34" charset="0"/>
              </a:rPr>
              <a:t>. </a:t>
            </a:r>
            <a:endParaRPr lang="en-US" dirty="0" smtClean="0"/>
          </a:p>
          <a:p>
            <a:endParaRPr lang="en-US" dirty="0" smtClean="0"/>
          </a:p>
          <a:p>
            <a:r>
              <a:rPr lang="en-US" sz="2400" dirty="0" smtClean="0">
                <a:latin typeface="Tahoma" pitchFamily="34" charset="0"/>
                <a:ea typeface="Tahoma" pitchFamily="34" charset="0"/>
                <a:cs typeface="Tahoma" pitchFamily="34" charset="0"/>
              </a:rPr>
              <a:t>The temperature growth range of these fungi is 12–48 °C, but optimal conditions occur at 36–38 °C. Aflatoxin production happens with temperatures between 20 and 30 °C and it seems that the higher limit is also the optimal one.</a:t>
            </a:r>
          </a:p>
          <a:p>
            <a:r>
              <a:rPr lang="en-US" sz="2400" dirty="0" smtClean="0">
                <a:latin typeface="Tahoma" pitchFamily="34" charset="0"/>
                <a:ea typeface="Tahoma" pitchFamily="34" charset="0"/>
                <a:cs typeface="Tahoma" pitchFamily="34" charset="0"/>
              </a:rPr>
              <a:t> </a:t>
            </a:r>
            <a:endParaRPr lang="en-US" sz="24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t>Occurrence of Aflatoxins </a:t>
            </a:r>
            <a:r>
              <a:rPr lang="en-US" dirty="0" smtClean="0"/>
              <a:t/>
            </a:r>
            <a:br>
              <a:rPr lang="en-US" dirty="0" smtClean="0"/>
            </a:br>
            <a:endParaRPr lang="en-US" dirty="0"/>
          </a:p>
        </p:txBody>
      </p:sp>
      <p:sp>
        <p:nvSpPr>
          <p:cNvPr id="3" name="Content Placeholder 2"/>
          <p:cNvSpPr>
            <a:spLocks noGrp="1"/>
          </p:cNvSpPr>
          <p:nvPr>
            <p:ph idx="1"/>
          </p:nvPr>
        </p:nvSpPr>
        <p:spPr>
          <a:xfrm>
            <a:off x="457200" y="1219200"/>
            <a:ext cx="8229600" cy="5105400"/>
          </a:xfrm>
        </p:spPr>
        <p:txBody>
          <a:bodyPr>
            <a:normAutofit lnSpcReduction="10000"/>
          </a:bodyPr>
          <a:lstStyle/>
          <a:p>
            <a:pPr>
              <a:buFont typeface="Wingdings" pitchFamily="2" charset="2"/>
              <a:buChar char="v"/>
            </a:pPr>
            <a:r>
              <a:rPr lang="en-US" sz="2800" dirty="0" smtClean="0">
                <a:latin typeface="Tahoma" pitchFamily="34" charset="0"/>
                <a:ea typeface="Tahoma" pitchFamily="34" charset="0"/>
                <a:cs typeface="Tahoma" pitchFamily="34" charset="0"/>
              </a:rPr>
              <a:t>A wide range of commodities can be contaminated with Aflatoxins both pre- and post-harvest: </a:t>
            </a:r>
          </a:p>
          <a:p>
            <a:pPr>
              <a:buFont typeface="Wingdings" pitchFamily="2" charset="2"/>
              <a:buChar char="v"/>
            </a:pPr>
            <a:r>
              <a:rPr lang="en-US" sz="2800" dirty="0" smtClean="0">
                <a:latin typeface="Tahoma" pitchFamily="34" charset="0"/>
                <a:ea typeface="Tahoma" pitchFamily="34" charset="0"/>
                <a:cs typeface="Tahoma" pitchFamily="34" charset="0"/>
              </a:rPr>
              <a:t>nuts (pistachio nuts, peanuts, hazel nuts, almonds)</a:t>
            </a:r>
          </a:p>
          <a:p>
            <a:pPr>
              <a:buFont typeface="Wingdings" pitchFamily="2" charset="2"/>
              <a:buChar char="v"/>
            </a:pPr>
            <a:r>
              <a:rPr lang="en-US" sz="2800" dirty="0" smtClean="0">
                <a:latin typeface="Tahoma" pitchFamily="34" charset="0"/>
                <a:ea typeface="Tahoma" pitchFamily="34" charset="0"/>
                <a:cs typeface="Tahoma" pitchFamily="34" charset="0"/>
              </a:rPr>
              <a:t>nut products (peanut butter) </a:t>
            </a:r>
          </a:p>
          <a:p>
            <a:pPr>
              <a:buFont typeface="Wingdings" pitchFamily="2" charset="2"/>
              <a:buChar char="v"/>
            </a:pPr>
            <a:r>
              <a:rPr lang="en-US" sz="2800" dirty="0" smtClean="0">
                <a:latin typeface="Tahoma" pitchFamily="34" charset="0"/>
                <a:ea typeface="Tahoma" pitchFamily="34" charset="0"/>
                <a:cs typeface="Tahoma" pitchFamily="34" charset="0"/>
              </a:rPr>
              <a:t>fruit and vegetables (dried figs and derived products, and melon)</a:t>
            </a:r>
          </a:p>
          <a:p>
            <a:pPr>
              <a:buFont typeface="Wingdings" pitchFamily="2" charset="2"/>
              <a:buChar char="v"/>
            </a:pPr>
            <a:r>
              <a:rPr lang="en-US" sz="2800" dirty="0" smtClean="0">
                <a:latin typeface="Tahoma" pitchFamily="34" charset="0"/>
                <a:ea typeface="Tahoma" pitchFamily="34" charset="0"/>
                <a:cs typeface="Tahoma" pitchFamily="34" charset="0"/>
              </a:rPr>
              <a:t>herbs and spices </a:t>
            </a:r>
          </a:p>
          <a:p>
            <a:pPr>
              <a:buFont typeface="Wingdings" pitchFamily="2" charset="2"/>
              <a:buChar char="v"/>
            </a:pPr>
            <a:r>
              <a:rPr lang="en-US" sz="2400" dirty="0" smtClean="0">
                <a:latin typeface="Tahoma" pitchFamily="34" charset="0"/>
                <a:ea typeface="Tahoma" pitchFamily="34" charset="0"/>
                <a:cs typeface="Tahoma" pitchFamily="34" charset="0"/>
              </a:rPr>
              <a:t>beans, roasted coffee and cocoa</a:t>
            </a:r>
          </a:p>
          <a:p>
            <a:pPr>
              <a:buFont typeface="Wingdings" pitchFamily="2" charset="2"/>
              <a:buChar char="v"/>
            </a:pPr>
            <a:r>
              <a:rPr lang="en-US" sz="2400" dirty="0" smtClean="0">
                <a:latin typeface="Tahoma" pitchFamily="34" charset="0"/>
                <a:ea typeface="Tahoma" pitchFamily="34" charset="0"/>
                <a:cs typeface="Tahoma" pitchFamily="34" charset="0"/>
              </a:rPr>
              <a:t>Main sources of Aflatoxins in feeds are peanut meal, maize and cottonseed meal</a:t>
            </a:r>
          </a:p>
          <a:p>
            <a:endParaRPr lang="en-US" sz="2400" dirty="0" smtClean="0"/>
          </a:p>
          <a:p>
            <a:endParaRPr lang="en-US" sz="2800" dirty="0" smtClean="0"/>
          </a:p>
          <a:p>
            <a:endParaRPr lang="en-US" sz="2800" dirty="0" smtClean="0">
              <a:latin typeface="Tahoma" pitchFamily="34" charset="0"/>
              <a:ea typeface="Tahoma" pitchFamily="34" charset="0"/>
              <a:cs typeface="Tahoma" pitchFamily="34" charset="0"/>
            </a:endParaRPr>
          </a:p>
          <a:p>
            <a:endParaRPr lang="en-US" sz="2800" dirty="0" smtClean="0">
              <a:latin typeface="Tahoma" pitchFamily="34" charset="0"/>
              <a:ea typeface="Tahoma" pitchFamily="34" charset="0"/>
              <a:cs typeface="Tahoma" pitchFamily="34" charset="0"/>
            </a:endParaRPr>
          </a:p>
          <a:p>
            <a:endParaRPr lang="en-US" sz="2800" dirty="0" smtClean="0">
              <a:latin typeface="Tahoma" pitchFamily="34" charset="0"/>
              <a:ea typeface="Tahoma" pitchFamily="34" charset="0"/>
              <a:cs typeface="Tahoma" pitchFamily="34" charset="0"/>
            </a:endParaRPr>
          </a:p>
          <a:p>
            <a:endParaRPr lang="en-US" sz="2800" dirty="0" smtClean="0">
              <a:latin typeface="Tahoma" pitchFamily="34" charset="0"/>
              <a:ea typeface="Tahoma" pitchFamily="34" charset="0"/>
              <a:cs typeface="Tahoma" pitchFamily="34" charset="0"/>
            </a:endParaRP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10"/>
          <p:cNvPicPr>
            <a:picLocks noChangeAspect="1" noChangeArrowheads="1"/>
          </p:cNvPicPr>
          <p:nvPr/>
        </p:nvPicPr>
        <p:blipFill>
          <a:blip r:embed="rId2" cstate="print"/>
          <a:srcRect/>
          <a:stretch>
            <a:fillRect/>
          </a:stretch>
        </p:blipFill>
        <p:spPr bwMode="auto">
          <a:xfrm>
            <a:off x="1143000" y="762000"/>
            <a:ext cx="2209800" cy="2743200"/>
          </a:xfrm>
          <a:prstGeom prst="rect">
            <a:avLst/>
          </a:prstGeom>
          <a:noFill/>
          <a:ln w="9525">
            <a:noFill/>
            <a:miter lim="800000"/>
            <a:headEnd/>
            <a:tailEnd/>
          </a:ln>
        </p:spPr>
      </p:pic>
      <p:pic>
        <p:nvPicPr>
          <p:cNvPr id="1028" name="Picture 4" descr="16"/>
          <p:cNvPicPr>
            <a:picLocks noChangeAspect="1" noChangeArrowheads="1"/>
          </p:cNvPicPr>
          <p:nvPr/>
        </p:nvPicPr>
        <p:blipFill>
          <a:blip r:embed="rId3" cstate="print"/>
          <a:srcRect/>
          <a:stretch>
            <a:fillRect/>
          </a:stretch>
        </p:blipFill>
        <p:spPr bwMode="auto">
          <a:xfrm>
            <a:off x="5410200" y="1066800"/>
            <a:ext cx="2743200" cy="2174875"/>
          </a:xfrm>
          <a:prstGeom prst="rect">
            <a:avLst/>
          </a:prstGeom>
          <a:noFill/>
          <a:ln w="9525">
            <a:noFill/>
            <a:miter lim="800000"/>
            <a:headEnd/>
            <a:tailEnd/>
          </a:ln>
        </p:spPr>
      </p:pic>
      <p:sp>
        <p:nvSpPr>
          <p:cNvPr id="7" name="Rectangle 6"/>
          <p:cNvSpPr/>
          <p:nvPr/>
        </p:nvSpPr>
        <p:spPr>
          <a:xfrm>
            <a:off x="3657600" y="3733800"/>
            <a:ext cx="2115644" cy="369332"/>
          </a:xfrm>
          <a:prstGeom prst="rect">
            <a:avLst/>
          </a:prstGeom>
        </p:spPr>
        <p:txBody>
          <a:bodyPr wrap="none">
            <a:spAutoFit/>
          </a:bodyPr>
          <a:lstStyle/>
          <a:p>
            <a:r>
              <a:rPr lang="en-US" dirty="0"/>
              <a:t>Infested ears of corn</a:t>
            </a:r>
          </a:p>
        </p:txBody>
      </p:sp>
      <p:sp>
        <p:nvSpPr>
          <p:cNvPr id="8" name="Rectangle 7"/>
          <p:cNvSpPr/>
          <p:nvPr/>
        </p:nvSpPr>
        <p:spPr>
          <a:xfrm>
            <a:off x="609600" y="4267200"/>
            <a:ext cx="7543800" cy="1323439"/>
          </a:xfrm>
          <a:prstGeom prst="rect">
            <a:avLst/>
          </a:prstGeom>
        </p:spPr>
        <p:txBody>
          <a:bodyPr wrap="square">
            <a:spAutoFit/>
          </a:bodyPr>
          <a:lstStyle/>
          <a:p>
            <a:r>
              <a:rPr lang="en-US" sz="2000" dirty="0" smtClean="0">
                <a:latin typeface="Tahoma" pitchFamily="34" charset="0"/>
                <a:ea typeface="Tahoma" pitchFamily="34" charset="0"/>
                <a:cs typeface="Tahoma" pitchFamily="34" charset="0"/>
              </a:rPr>
              <a:t>Corn is probably the commodity of greatest worldwide concern, because it is grown in climates that are likely to have perennial contamination with Aflatoxins and corn is the staple food of many countries.</a:t>
            </a:r>
            <a:endParaRPr lang="en-US" sz="20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5112"/>
          </a:xfrm>
        </p:spPr>
        <p:txBody>
          <a:bodyPr>
            <a:normAutofit fontScale="90000"/>
          </a:bodyPr>
          <a:lstStyle/>
          <a:p>
            <a:r>
              <a:rPr lang="en-US" sz="3600" b="1" dirty="0" smtClean="0"/>
              <a:t>Aflatoxin M1 in milk and dairy products</a:t>
            </a:r>
            <a:endParaRPr lang="en-US" sz="3600" dirty="0"/>
          </a:p>
        </p:txBody>
      </p:sp>
      <p:sp>
        <p:nvSpPr>
          <p:cNvPr id="3" name="Content Placeholder 2"/>
          <p:cNvSpPr>
            <a:spLocks noGrp="1"/>
          </p:cNvSpPr>
          <p:nvPr>
            <p:ph idx="1"/>
          </p:nvPr>
        </p:nvSpPr>
        <p:spPr>
          <a:xfrm>
            <a:off x="457200" y="1447800"/>
            <a:ext cx="8229600" cy="4876800"/>
          </a:xfrm>
        </p:spPr>
        <p:txBody>
          <a:bodyPr>
            <a:normAutofit fontScale="92500"/>
          </a:bodyPr>
          <a:lstStyle/>
          <a:p>
            <a:pPr>
              <a:buNone/>
            </a:pPr>
            <a:r>
              <a:rPr lang="en-US" b="1" dirty="0" smtClean="0"/>
              <a:t>Indirect contamination</a:t>
            </a:r>
            <a:endParaRPr lang="en-US" dirty="0" smtClean="0"/>
          </a:p>
          <a:p>
            <a:pPr>
              <a:buFont typeface="Wingdings" pitchFamily="2" charset="2"/>
              <a:buChar char="v"/>
            </a:pPr>
            <a:r>
              <a:rPr lang="en-US" dirty="0" smtClean="0">
                <a:latin typeface="Tahoma" pitchFamily="34" charset="0"/>
                <a:ea typeface="Tahoma" pitchFamily="34" charset="0"/>
                <a:cs typeface="Tahoma" pitchFamily="34" charset="0"/>
              </a:rPr>
              <a:t>When animals ingest feed contaminated with aflatoxin B1. The </a:t>
            </a:r>
            <a:r>
              <a:rPr lang="en-US" dirty="0" smtClean="0">
                <a:solidFill>
                  <a:srgbClr val="FF0000"/>
                </a:solidFill>
                <a:latin typeface="Tahoma" pitchFamily="34" charset="0"/>
                <a:ea typeface="Tahoma" pitchFamily="34" charset="0"/>
                <a:cs typeface="Tahoma" pitchFamily="34" charset="0"/>
              </a:rPr>
              <a:t>AFB1</a:t>
            </a:r>
            <a:r>
              <a:rPr lang="en-US" dirty="0" smtClean="0">
                <a:latin typeface="Tahoma" pitchFamily="34" charset="0"/>
                <a:ea typeface="Tahoma" pitchFamily="34" charset="0"/>
                <a:cs typeface="Tahoma" pitchFamily="34" charset="0"/>
              </a:rPr>
              <a:t>is rapidly absorbed by the gastrointestinal tract and is transformed into the metabolite </a:t>
            </a:r>
            <a:r>
              <a:rPr lang="en-US" dirty="0" smtClean="0">
                <a:solidFill>
                  <a:srgbClr val="FF0000"/>
                </a:solidFill>
                <a:latin typeface="Tahoma" pitchFamily="34" charset="0"/>
                <a:ea typeface="Tahoma" pitchFamily="34" charset="0"/>
                <a:cs typeface="Tahoma" pitchFamily="34" charset="0"/>
              </a:rPr>
              <a:t>AFM1</a:t>
            </a:r>
            <a:r>
              <a:rPr lang="en-US" dirty="0" smtClean="0">
                <a:latin typeface="Tahoma" pitchFamily="34" charset="0"/>
                <a:ea typeface="Tahoma" pitchFamily="34" charset="0"/>
                <a:cs typeface="Tahoma" pitchFamily="34" charset="0"/>
              </a:rPr>
              <a:t>, which appears in the blood after </a:t>
            </a:r>
            <a:r>
              <a:rPr lang="en-US" dirty="0" smtClean="0">
                <a:solidFill>
                  <a:srgbClr val="FF0000"/>
                </a:solidFill>
                <a:latin typeface="Tahoma" pitchFamily="34" charset="0"/>
                <a:ea typeface="Tahoma" pitchFamily="34" charset="0"/>
                <a:cs typeface="Tahoma" pitchFamily="34" charset="0"/>
              </a:rPr>
              <a:t>15 minutes </a:t>
            </a:r>
            <a:r>
              <a:rPr lang="en-US" dirty="0" smtClean="0">
                <a:latin typeface="Tahoma" pitchFamily="34" charset="0"/>
                <a:ea typeface="Tahoma" pitchFamily="34" charset="0"/>
                <a:cs typeface="Tahoma" pitchFamily="34" charset="0"/>
              </a:rPr>
              <a:t>and is then secreted in the milk by the mammary gland following </a:t>
            </a:r>
            <a:r>
              <a:rPr lang="en-US" dirty="0" smtClean="0">
                <a:solidFill>
                  <a:srgbClr val="FF0000"/>
                </a:solidFill>
                <a:latin typeface="Tahoma" pitchFamily="34" charset="0"/>
                <a:ea typeface="Tahoma" pitchFamily="34" charset="0"/>
                <a:cs typeface="Tahoma" pitchFamily="34" charset="0"/>
              </a:rPr>
              <a:t>12–24 h</a:t>
            </a:r>
            <a:r>
              <a:rPr lang="en-US" dirty="0" smtClean="0">
                <a:latin typeface="Tahoma" pitchFamily="34" charset="0"/>
                <a:ea typeface="Tahoma" pitchFamily="34" charset="0"/>
                <a:cs typeface="Tahoma" pitchFamily="34" charset="0"/>
              </a:rPr>
              <a:t> from  the first ingestion of </a:t>
            </a:r>
            <a:r>
              <a:rPr lang="en-US" dirty="0" smtClean="0">
                <a:solidFill>
                  <a:srgbClr val="FF0000"/>
                </a:solidFill>
                <a:latin typeface="Tahoma" pitchFamily="34" charset="0"/>
                <a:ea typeface="Tahoma" pitchFamily="34" charset="0"/>
                <a:cs typeface="Tahoma" pitchFamily="34" charset="0"/>
              </a:rPr>
              <a:t>AFB1</a:t>
            </a:r>
            <a:r>
              <a:rPr lang="en-US" dirty="0" smtClean="0">
                <a:latin typeface="Tahoma" pitchFamily="34" charset="0"/>
                <a:ea typeface="Tahoma" pitchFamily="34" charset="0"/>
                <a:cs typeface="Tahoma" pitchFamily="34" charset="0"/>
              </a:rPr>
              <a:t>. </a:t>
            </a:r>
          </a:p>
          <a:p>
            <a:pPr>
              <a:buFont typeface="Wingdings" pitchFamily="2" charset="2"/>
              <a:buChar char="v"/>
            </a:pPr>
            <a:r>
              <a:rPr lang="en-US" dirty="0" smtClean="0">
                <a:latin typeface="Tahoma" pitchFamily="34" charset="0"/>
                <a:ea typeface="Tahoma" pitchFamily="34" charset="0"/>
                <a:cs typeface="Tahoma" pitchFamily="34" charset="0"/>
              </a:rPr>
              <a:t>The amount of </a:t>
            </a:r>
            <a:r>
              <a:rPr lang="en-US" dirty="0" smtClean="0">
                <a:solidFill>
                  <a:srgbClr val="FF0000"/>
                </a:solidFill>
                <a:latin typeface="Tahoma" pitchFamily="34" charset="0"/>
                <a:ea typeface="Tahoma" pitchFamily="34" charset="0"/>
                <a:cs typeface="Tahoma" pitchFamily="34" charset="0"/>
              </a:rPr>
              <a:t>AFM1 </a:t>
            </a:r>
            <a:r>
              <a:rPr lang="en-US" dirty="0" smtClean="0">
                <a:latin typeface="Tahoma" pitchFamily="34" charset="0"/>
                <a:ea typeface="Tahoma" pitchFamily="34" charset="0"/>
                <a:cs typeface="Tahoma" pitchFamily="34" charset="0"/>
              </a:rPr>
              <a:t>which is found in milk depends on : animal breed, lactation period, mammary infections etc… </a:t>
            </a:r>
          </a:p>
          <a:p>
            <a:pPr>
              <a:buFont typeface="Wingdings" pitchFamily="2" charset="2"/>
              <a:buChar char="v"/>
            </a:pPr>
            <a:r>
              <a:rPr lang="en-US" dirty="0" smtClean="0">
                <a:latin typeface="Tahoma" pitchFamily="34" charset="0"/>
                <a:ea typeface="Tahoma" pitchFamily="34" charset="0"/>
                <a:cs typeface="Tahoma" pitchFamily="34" charset="0"/>
              </a:rPr>
              <a:t>because </a:t>
            </a:r>
            <a:r>
              <a:rPr lang="en-US" dirty="0" smtClean="0">
                <a:solidFill>
                  <a:srgbClr val="FF0000"/>
                </a:solidFill>
                <a:latin typeface="Tahoma" pitchFamily="34" charset="0"/>
                <a:ea typeface="Tahoma" pitchFamily="34" charset="0"/>
                <a:cs typeface="Tahoma" pitchFamily="34" charset="0"/>
              </a:rPr>
              <a:t>AFM1</a:t>
            </a:r>
            <a:r>
              <a:rPr lang="en-US" dirty="0" smtClean="0">
                <a:latin typeface="Tahoma" pitchFamily="34" charset="0"/>
                <a:ea typeface="Tahoma" pitchFamily="34" charset="0"/>
                <a:cs typeface="Tahoma" pitchFamily="34" charset="0"/>
              </a:rPr>
              <a:t> is relatively resistant to heat treatments ,it is almost entirely retained in pasteurized milk, powdered milk, and infant formula.</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1918</TotalTime>
  <Words>1495</Words>
  <Application>Microsoft Office PowerPoint</Application>
  <PresentationFormat>On-screen Show (4:3)</PresentationFormat>
  <Paragraphs>203</Paragraphs>
  <Slides>23</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5" baseType="lpstr">
      <vt:lpstr>Flow</vt:lpstr>
      <vt:lpstr>Picture</vt:lpstr>
      <vt:lpstr>                      </vt:lpstr>
      <vt:lpstr>Introduction </vt:lpstr>
      <vt:lpstr>Slide 3</vt:lpstr>
      <vt:lpstr>Slide 4</vt:lpstr>
      <vt:lpstr>Slide 5</vt:lpstr>
      <vt:lpstr>Aflatoxins  producing fungi</vt:lpstr>
      <vt:lpstr>Occurrence of Aflatoxins  </vt:lpstr>
      <vt:lpstr>Slide 8</vt:lpstr>
      <vt:lpstr>Aflatoxin M1 in milk and dairy products</vt:lpstr>
      <vt:lpstr>Slide 10</vt:lpstr>
      <vt:lpstr>   Toxicity </vt:lpstr>
      <vt:lpstr>Toxicity</vt:lpstr>
      <vt:lpstr>Slide 13</vt:lpstr>
      <vt:lpstr>Legislation</vt:lpstr>
      <vt:lpstr>Total Aflatoxins in food </vt:lpstr>
      <vt:lpstr>Slide 16</vt:lpstr>
      <vt:lpstr>Table 2- International legislation on AFM1 in milk and dairy products for human consumption</vt:lpstr>
      <vt:lpstr>Slide 18</vt:lpstr>
      <vt:lpstr>Previous literature</vt:lpstr>
      <vt:lpstr>CONCLUSIONS </vt:lpstr>
      <vt:lpstr>Slide 21</vt:lpstr>
      <vt:lpstr>Hot issues </vt:lpstr>
      <vt:lpstr>Slide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Incidence of Aflatoxin M1 in Milk from Jordan</dc:title>
  <dc:creator>user</dc:creator>
  <cp:lastModifiedBy>user</cp:lastModifiedBy>
  <cp:revision>176</cp:revision>
  <dcterms:created xsi:type="dcterms:W3CDTF">2012-02-15T02:48:19Z</dcterms:created>
  <dcterms:modified xsi:type="dcterms:W3CDTF">2012-03-07T17:52:37Z</dcterms:modified>
</cp:coreProperties>
</file>