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vml" ContentType="application/vnd.openxmlformats-officedocument.vmlDrawing"/>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1"/>
  </p:sldMasterIdLst>
  <p:notesMasterIdLst>
    <p:notesMasterId r:id="rId37"/>
  </p:notesMasterIdLst>
  <p:handoutMasterIdLst>
    <p:handoutMasterId r:id="rId38"/>
  </p:handoutMasterIdLst>
  <p:sldIdLst>
    <p:sldId id="597" r:id="rId2"/>
    <p:sldId id="728" r:id="rId3"/>
    <p:sldId id="599" r:id="rId4"/>
    <p:sldId id="807" r:id="rId5"/>
    <p:sldId id="837" r:id="rId6"/>
    <p:sldId id="805" r:id="rId7"/>
    <p:sldId id="827" r:id="rId8"/>
    <p:sldId id="719" r:id="rId9"/>
    <p:sldId id="735" r:id="rId10"/>
    <p:sldId id="792" r:id="rId11"/>
    <p:sldId id="764" r:id="rId12"/>
    <p:sldId id="766" r:id="rId13"/>
    <p:sldId id="769" r:id="rId14"/>
    <p:sldId id="770" r:id="rId15"/>
    <p:sldId id="775" r:id="rId16"/>
    <p:sldId id="771" r:id="rId17"/>
    <p:sldId id="774" r:id="rId18"/>
    <p:sldId id="830" r:id="rId19"/>
    <p:sldId id="832" r:id="rId20"/>
    <p:sldId id="782" r:id="rId21"/>
    <p:sldId id="784" r:id="rId22"/>
    <p:sldId id="736" r:id="rId23"/>
    <p:sldId id="788" r:id="rId24"/>
    <p:sldId id="738" r:id="rId25"/>
    <p:sldId id="786" r:id="rId26"/>
    <p:sldId id="789" r:id="rId27"/>
    <p:sldId id="742" r:id="rId28"/>
    <p:sldId id="743" r:id="rId29"/>
    <p:sldId id="744" r:id="rId30"/>
    <p:sldId id="746" r:id="rId31"/>
    <p:sldId id="833" r:id="rId32"/>
    <p:sldId id="748" r:id="rId33"/>
    <p:sldId id="779" r:id="rId34"/>
    <p:sldId id="834" r:id="rId35"/>
    <p:sldId id="625" r:id="rId36"/>
  </p:sldIdLst>
  <p:sldSz cx="9144000" cy="6858000" type="screen4x3"/>
  <p:notesSz cx="7315200" cy="9601200"/>
  <p:defaultTextStyle>
    <a:defPPr>
      <a:defRPr lang="en-US"/>
    </a:defPPr>
    <a:lvl1pPr algn="l" rtl="0" fontAlgn="base">
      <a:spcBef>
        <a:spcPct val="0"/>
      </a:spcBef>
      <a:spcAft>
        <a:spcPct val="0"/>
      </a:spcAft>
      <a:defRPr sz="3600" b="1" kern="1200">
        <a:solidFill>
          <a:schemeClr val="tx1"/>
        </a:solidFill>
        <a:latin typeface="Arial" charset="0"/>
        <a:ea typeface="+mn-ea"/>
        <a:cs typeface="Arial" charset="0"/>
      </a:defRPr>
    </a:lvl1pPr>
    <a:lvl2pPr marL="457200" algn="l" rtl="0" fontAlgn="base">
      <a:spcBef>
        <a:spcPct val="0"/>
      </a:spcBef>
      <a:spcAft>
        <a:spcPct val="0"/>
      </a:spcAft>
      <a:defRPr sz="3600" b="1" kern="1200">
        <a:solidFill>
          <a:schemeClr val="tx1"/>
        </a:solidFill>
        <a:latin typeface="Arial" charset="0"/>
        <a:ea typeface="+mn-ea"/>
        <a:cs typeface="Arial" charset="0"/>
      </a:defRPr>
    </a:lvl2pPr>
    <a:lvl3pPr marL="914400" algn="l" rtl="0" fontAlgn="base">
      <a:spcBef>
        <a:spcPct val="0"/>
      </a:spcBef>
      <a:spcAft>
        <a:spcPct val="0"/>
      </a:spcAft>
      <a:defRPr sz="3600" b="1" kern="1200">
        <a:solidFill>
          <a:schemeClr val="tx1"/>
        </a:solidFill>
        <a:latin typeface="Arial" charset="0"/>
        <a:ea typeface="+mn-ea"/>
        <a:cs typeface="Arial" charset="0"/>
      </a:defRPr>
    </a:lvl3pPr>
    <a:lvl4pPr marL="1371600" algn="l" rtl="0" fontAlgn="base">
      <a:spcBef>
        <a:spcPct val="0"/>
      </a:spcBef>
      <a:spcAft>
        <a:spcPct val="0"/>
      </a:spcAft>
      <a:defRPr sz="3600" b="1" kern="1200">
        <a:solidFill>
          <a:schemeClr val="tx1"/>
        </a:solidFill>
        <a:latin typeface="Arial" charset="0"/>
        <a:ea typeface="+mn-ea"/>
        <a:cs typeface="Arial" charset="0"/>
      </a:defRPr>
    </a:lvl4pPr>
    <a:lvl5pPr marL="1828800" algn="l" rtl="0" fontAlgn="base">
      <a:spcBef>
        <a:spcPct val="0"/>
      </a:spcBef>
      <a:spcAft>
        <a:spcPct val="0"/>
      </a:spcAft>
      <a:defRPr sz="3600" b="1" kern="1200">
        <a:solidFill>
          <a:schemeClr val="tx1"/>
        </a:solidFill>
        <a:latin typeface="Arial" charset="0"/>
        <a:ea typeface="+mn-ea"/>
        <a:cs typeface="Arial" charset="0"/>
      </a:defRPr>
    </a:lvl5pPr>
    <a:lvl6pPr marL="2286000" algn="l" defTabSz="914400" rtl="0" eaLnBrk="1" latinLnBrk="0" hangingPunct="1">
      <a:defRPr sz="3600" b="1" kern="1200">
        <a:solidFill>
          <a:schemeClr val="tx1"/>
        </a:solidFill>
        <a:latin typeface="Arial" charset="0"/>
        <a:ea typeface="+mn-ea"/>
        <a:cs typeface="Arial" charset="0"/>
      </a:defRPr>
    </a:lvl6pPr>
    <a:lvl7pPr marL="2743200" algn="l" defTabSz="914400" rtl="0" eaLnBrk="1" latinLnBrk="0" hangingPunct="1">
      <a:defRPr sz="3600" b="1" kern="1200">
        <a:solidFill>
          <a:schemeClr val="tx1"/>
        </a:solidFill>
        <a:latin typeface="Arial" charset="0"/>
        <a:ea typeface="+mn-ea"/>
        <a:cs typeface="Arial" charset="0"/>
      </a:defRPr>
    </a:lvl7pPr>
    <a:lvl8pPr marL="3200400" algn="l" defTabSz="914400" rtl="0" eaLnBrk="1" latinLnBrk="0" hangingPunct="1">
      <a:defRPr sz="3600" b="1" kern="1200">
        <a:solidFill>
          <a:schemeClr val="tx1"/>
        </a:solidFill>
        <a:latin typeface="Arial" charset="0"/>
        <a:ea typeface="+mn-ea"/>
        <a:cs typeface="Arial" charset="0"/>
      </a:defRPr>
    </a:lvl8pPr>
    <a:lvl9pPr marL="3657600" algn="l" defTabSz="914400" rtl="0" eaLnBrk="1" latinLnBrk="0" hangingPunct="1">
      <a:defRPr sz="3600" b="1"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showPr>
  <p:clrMru>
    <a:srgbClr val="003399"/>
    <a:srgbClr val="0033CC"/>
    <a:srgbClr val="6666FF"/>
    <a:srgbClr val="006600"/>
    <a:srgbClr val="FF0000"/>
    <a:srgbClr val="3333FF"/>
    <a:srgbClr val="800000"/>
    <a:srgbClr val="00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20781" autoAdjust="0"/>
    <p:restoredTop sz="76094" autoAdjust="0"/>
  </p:normalViewPr>
  <p:slideViewPr>
    <p:cSldViewPr>
      <p:cViewPr>
        <p:scale>
          <a:sx n="66" d="100"/>
          <a:sy n="66" d="100"/>
        </p:scale>
        <p:origin x="-1482" y="-186"/>
      </p:cViewPr>
      <p:guideLst>
        <p:guide orient="horz" pos="2160"/>
        <p:guide pos="67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0" d="100"/>
          <a:sy n="80" d="100"/>
        </p:scale>
        <p:origin x="-2358" y="-84"/>
      </p:cViewPr>
      <p:guideLst>
        <p:guide orient="horz" pos="3024"/>
        <p:guide pos="2304"/>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3.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1474" name="Rectangle 2"/>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6640" tIns="48319" rIns="96640" bIns="48319" numCol="1" anchor="t" anchorCtr="0" compatLnSpc="1">
            <a:prstTxWarp prst="textNoShape">
              <a:avLst/>
            </a:prstTxWarp>
          </a:bodyPr>
          <a:lstStyle>
            <a:lvl1pPr defTabSz="966927">
              <a:defRPr sz="1200" b="0" dirty="0">
                <a:effectLst/>
                <a:latin typeface="Times New Roman" pitchFamily="18" charset="0"/>
                <a:cs typeface="+mn-cs"/>
              </a:defRPr>
            </a:lvl1pPr>
          </a:lstStyle>
          <a:p>
            <a:pPr>
              <a:defRPr/>
            </a:pPr>
            <a:endParaRPr lang="en-US"/>
          </a:p>
        </p:txBody>
      </p:sp>
      <p:sp>
        <p:nvSpPr>
          <p:cNvPr id="1001475" name="Rectangle 3"/>
          <p:cNvSpPr>
            <a:spLocks noGrp="1" noChangeArrowheads="1"/>
          </p:cNvSpPr>
          <p:nvPr>
            <p:ph type="dt" sz="quarter" idx="1"/>
          </p:nvPr>
        </p:nvSpPr>
        <p:spPr bwMode="auto">
          <a:xfrm>
            <a:off x="4144963" y="0"/>
            <a:ext cx="3170237" cy="481013"/>
          </a:xfrm>
          <a:prstGeom prst="rect">
            <a:avLst/>
          </a:prstGeom>
          <a:noFill/>
          <a:ln w="9525">
            <a:noFill/>
            <a:miter lim="800000"/>
            <a:headEnd/>
            <a:tailEnd/>
          </a:ln>
          <a:effectLst/>
        </p:spPr>
        <p:txBody>
          <a:bodyPr vert="horz" wrap="square" lIns="96640" tIns="48319" rIns="96640" bIns="48319" numCol="1" anchor="t" anchorCtr="0" compatLnSpc="1">
            <a:prstTxWarp prst="textNoShape">
              <a:avLst/>
            </a:prstTxWarp>
          </a:bodyPr>
          <a:lstStyle>
            <a:lvl1pPr algn="r" defTabSz="966927">
              <a:defRPr sz="1200" b="0" dirty="0">
                <a:effectLst/>
                <a:latin typeface="Times New Roman" pitchFamily="18" charset="0"/>
                <a:cs typeface="+mn-cs"/>
              </a:defRPr>
            </a:lvl1pPr>
          </a:lstStyle>
          <a:p>
            <a:pPr>
              <a:defRPr/>
            </a:pPr>
            <a:endParaRPr lang="en-US"/>
          </a:p>
        </p:txBody>
      </p:sp>
      <p:sp>
        <p:nvSpPr>
          <p:cNvPr id="1001476" name="Rectangle 4"/>
          <p:cNvSpPr>
            <a:spLocks noGrp="1" noChangeArrowheads="1"/>
          </p:cNvSpPr>
          <p:nvPr>
            <p:ph type="ftr" sz="quarter" idx="2"/>
          </p:nvPr>
        </p:nvSpPr>
        <p:spPr bwMode="auto">
          <a:xfrm>
            <a:off x="0" y="9120188"/>
            <a:ext cx="3170238" cy="481012"/>
          </a:xfrm>
          <a:prstGeom prst="rect">
            <a:avLst/>
          </a:prstGeom>
          <a:noFill/>
          <a:ln w="9525">
            <a:noFill/>
            <a:miter lim="800000"/>
            <a:headEnd/>
            <a:tailEnd/>
          </a:ln>
          <a:effectLst/>
        </p:spPr>
        <p:txBody>
          <a:bodyPr vert="horz" wrap="square" lIns="96640" tIns="48319" rIns="96640" bIns="48319" numCol="1" anchor="b" anchorCtr="0" compatLnSpc="1">
            <a:prstTxWarp prst="textNoShape">
              <a:avLst/>
            </a:prstTxWarp>
          </a:bodyPr>
          <a:lstStyle>
            <a:lvl1pPr defTabSz="966927">
              <a:defRPr sz="1200" b="0" dirty="0">
                <a:effectLst/>
                <a:latin typeface="Times New Roman" pitchFamily="18" charset="0"/>
                <a:cs typeface="+mn-cs"/>
              </a:defRPr>
            </a:lvl1pPr>
          </a:lstStyle>
          <a:p>
            <a:pPr>
              <a:defRPr/>
            </a:pPr>
            <a:endParaRPr lang="en-US"/>
          </a:p>
        </p:txBody>
      </p:sp>
      <p:sp>
        <p:nvSpPr>
          <p:cNvPr id="1001477" name="Rectangle 5"/>
          <p:cNvSpPr>
            <a:spLocks noGrp="1" noChangeArrowheads="1"/>
          </p:cNvSpPr>
          <p:nvPr>
            <p:ph type="sldNum" sz="quarter" idx="3"/>
          </p:nvPr>
        </p:nvSpPr>
        <p:spPr bwMode="auto">
          <a:xfrm>
            <a:off x="4144963" y="9120188"/>
            <a:ext cx="3170237" cy="481012"/>
          </a:xfrm>
          <a:prstGeom prst="rect">
            <a:avLst/>
          </a:prstGeom>
          <a:noFill/>
          <a:ln w="9525">
            <a:noFill/>
            <a:miter lim="800000"/>
            <a:headEnd/>
            <a:tailEnd/>
          </a:ln>
          <a:effectLst/>
        </p:spPr>
        <p:txBody>
          <a:bodyPr vert="horz" wrap="square" lIns="96640" tIns="48319" rIns="96640" bIns="48319" numCol="1" anchor="b" anchorCtr="0" compatLnSpc="1">
            <a:prstTxWarp prst="textNoShape">
              <a:avLst/>
            </a:prstTxWarp>
          </a:bodyPr>
          <a:lstStyle>
            <a:lvl1pPr algn="r" defTabSz="966927">
              <a:defRPr sz="1200" b="0">
                <a:effectLst/>
                <a:latin typeface="Times New Roman" pitchFamily="18" charset="0"/>
                <a:cs typeface="+mn-cs"/>
              </a:defRPr>
            </a:lvl1pPr>
          </a:lstStyle>
          <a:p>
            <a:pPr>
              <a:defRPr/>
            </a:pPr>
            <a:fld id="{7D6995E8-5459-4456-AF8E-7BD9D4A154A0}" type="slidenum">
              <a:rPr lang="en-US"/>
              <a:pPr>
                <a:defRPr/>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1394" name="Rectangle 2"/>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6640" tIns="48319" rIns="96640" bIns="48319" numCol="1" anchor="t" anchorCtr="0" compatLnSpc="1">
            <a:prstTxWarp prst="textNoShape">
              <a:avLst/>
            </a:prstTxWarp>
          </a:bodyPr>
          <a:lstStyle>
            <a:lvl1pPr defTabSz="966927">
              <a:defRPr sz="1200" b="0" dirty="0">
                <a:effectLst/>
                <a:latin typeface="Times New Roman" pitchFamily="18" charset="0"/>
                <a:cs typeface="+mn-cs"/>
              </a:defRPr>
            </a:lvl1pPr>
          </a:lstStyle>
          <a:p>
            <a:pPr>
              <a:defRPr/>
            </a:pPr>
            <a:endParaRPr lang="en-US"/>
          </a:p>
        </p:txBody>
      </p:sp>
      <p:sp>
        <p:nvSpPr>
          <p:cNvPr id="571395" name="Rectangle 3"/>
          <p:cNvSpPr>
            <a:spLocks noGrp="1" noChangeArrowheads="1"/>
          </p:cNvSpPr>
          <p:nvPr>
            <p:ph type="dt" idx="1"/>
          </p:nvPr>
        </p:nvSpPr>
        <p:spPr bwMode="auto">
          <a:xfrm>
            <a:off x="4144963" y="0"/>
            <a:ext cx="3170237" cy="481013"/>
          </a:xfrm>
          <a:prstGeom prst="rect">
            <a:avLst/>
          </a:prstGeom>
          <a:noFill/>
          <a:ln w="9525">
            <a:noFill/>
            <a:miter lim="800000"/>
            <a:headEnd/>
            <a:tailEnd/>
          </a:ln>
          <a:effectLst/>
        </p:spPr>
        <p:txBody>
          <a:bodyPr vert="horz" wrap="square" lIns="96640" tIns="48319" rIns="96640" bIns="48319" numCol="1" anchor="t" anchorCtr="0" compatLnSpc="1">
            <a:prstTxWarp prst="textNoShape">
              <a:avLst/>
            </a:prstTxWarp>
          </a:bodyPr>
          <a:lstStyle>
            <a:lvl1pPr algn="r" defTabSz="966927">
              <a:defRPr sz="1200" b="0" dirty="0">
                <a:effectLst/>
                <a:latin typeface="Times New Roman" pitchFamily="18" charset="0"/>
                <a:cs typeface="+mn-cs"/>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1257300" y="719138"/>
            <a:ext cx="4800600" cy="3600450"/>
          </a:xfrm>
          <a:prstGeom prst="rect">
            <a:avLst/>
          </a:prstGeom>
          <a:noFill/>
          <a:ln w="9525">
            <a:solidFill>
              <a:srgbClr val="000000"/>
            </a:solidFill>
            <a:miter lim="800000"/>
            <a:headEnd/>
            <a:tailEnd/>
          </a:ln>
        </p:spPr>
      </p:sp>
      <p:sp>
        <p:nvSpPr>
          <p:cNvPr id="571397" name="Rectangle 5"/>
          <p:cNvSpPr>
            <a:spLocks noGrp="1" noChangeArrowheads="1"/>
          </p:cNvSpPr>
          <p:nvPr>
            <p:ph type="body" sz="quarter" idx="3"/>
          </p:nvPr>
        </p:nvSpPr>
        <p:spPr bwMode="auto">
          <a:xfrm>
            <a:off x="974725" y="4560888"/>
            <a:ext cx="5365750" cy="4321175"/>
          </a:xfrm>
          <a:prstGeom prst="rect">
            <a:avLst/>
          </a:prstGeom>
          <a:noFill/>
          <a:ln w="9525">
            <a:noFill/>
            <a:miter lim="800000"/>
            <a:headEnd/>
            <a:tailEnd/>
          </a:ln>
          <a:effectLst/>
        </p:spPr>
        <p:txBody>
          <a:bodyPr vert="horz" wrap="square" lIns="96640" tIns="48319" rIns="96640" bIns="4831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71398" name="Rectangle 6"/>
          <p:cNvSpPr>
            <a:spLocks noGrp="1" noChangeArrowheads="1"/>
          </p:cNvSpPr>
          <p:nvPr>
            <p:ph type="ftr" sz="quarter" idx="4"/>
          </p:nvPr>
        </p:nvSpPr>
        <p:spPr bwMode="auto">
          <a:xfrm>
            <a:off x="0" y="9120188"/>
            <a:ext cx="3170238" cy="481012"/>
          </a:xfrm>
          <a:prstGeom prst="rect">
            <a:avLst/>
          </a:prstGeom>
          <a:noFill/>
          <a:ln w="9525">
            <a:noFill/>
            <a:miter lim="800000"/>
            <a:headEnd/>
            <a:tailEnd/>
          </a:ln>
          <a:effectLst/>
        </p:spPr>
        <p:txBody>
          <a:bodyPr vert="horz" wrap="square" lIns="96640" tIns="48319" rIns="96640" bIns="48319" numCol="1" anchor="b" anchorCtr="0" compatLnSpc="1">
            <a:prstTxWarp prst="textNoShape">
              <a:avLst/>
            </a:prstTxWarp>
          </a:bodyPr>
          <a:lstStyle>
            <a:lvl1pPr defTabSz="966927">
              <a:defRPr sz="1200" b="0" dirty="0">
                <a:effectLst/>
                <a:latin typeface="Times New Roman" pitchFamily="18" charset="0"/>
                <a:cs typeface="+mn-cs"/>
              </a:defRPr>
            </a:lvl1pPr>
          </a:lstStyle>
          <a:p>
            <a:pPr>
              <a:defRPr/>
            </a:pPr>
            <a:endParaRPr lang="en-US"/>
          </a:p>
        </p:txBody>
      </p:sp>
      <p:sp>
        <p:nvSpPr>
          <p:cNvPr id="571399" name="Rectangle 7"/>
          <p:cNvSpPr>
            <a:spLocks noGrp="1" noChangeArrowheads="1"/>
          </p:cNvSpPr>
          <p:nvPr>
            <p:ph type="sldNum" sz="quarter" idx="5"/>
          </p:nvPr>
        </p:nvSpPr>
        <p:spPr bwMode="auto">
          <a:xfrm>
            <a:off x="4144963" y="9120188"/>
            <a:ext cx="3170237" cy="481012"/>
          </a:xfrm>
          <a:prstGeom prst="rect">
            <a:avLst/>
          </a:prstGeom>
          <a:noFill/>
          <a:ln w="9525">
            <a:noFill/>
            <a:miter lim="800000"/>
            <a:headEnd/>
            <a:tailEnd/>
          </a:ln>
          <a:effectLst/>
        </p:spPr>
        <p:txBody>
          <a:bodyPr vert="horz" wrap="square" lIns="96640" tIns="48319" rIns="96640" bIns="48319" numCol="1" anchor="b" anchorCtr="0" compatLnSpc="1">
            <a:prstTxWarp prst="textNoShape">
              <a:avLst/>
            </a:prstTxWarp>
          </a:bodyPr>
          <a:lstStyle>
            <a:lvl1pPr algn="r" defTabSz="966927">
              <a:defRPr sz="1200" b="0">
                <a:effectLst/>
                <a:latin typeface="Times New Roman" pitchFamily="18" charset="0"/>
                <a:cs typeface="+mn-cs"/>
              </a:defRPr>
            </a:lvl1pPr>
          </a:lstStyle>
          <a:p>
            <a:pPr>
              <a:defRPr/>
            </a:pPr>
            <a:fld id="{EDBBCE48-3D2F-4900-8703-413885179CD4}"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Narrow" pitchFamily="34"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Narrow" pitchFamily="34"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Narrow" pitchFamily="34"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Narrow"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Rot="1" noChangeAspect="1" noChangeArrowheads="1" noTextEdit="1"/>
          </p:cNvSpPr>
          <p:nvPr>
            <p:ph type="sldImg"/>
          </p:nvPr>
        </p:nvSpPr>
        <p:spPr>
          <a:xfrm>
            <a:off x="1257300" y="720725"/>
            <a:ext cx="4800600" cy="3600450"/>
          </a:xfrm>
          <a:ln/>
        </p:spPr>
      </p:sp>
      <p:sp>
        <p:nvSpPr>
          <p:cNvPr id="17410" name="Rectangle 3"/>
          <p:cNvSpPr>
            <a:spLocks noGrp="1" noChangeArrowheads="1"/>
          </p:cNvSpPr>
          <p:nvPr>
            <p:ph type="body" idx="1"/>
          </p:nvPr>
        </p:nvSpPr>
        <p:spPr>
          <a:xfrm>
            <a:off x="974725" y="4560888"/>
            <a:ext cx="5365750" cy="4319587"/>
          </a:xfrm>
          <a:noFill/>
          <a:ln/>
        </p:spPr>
        <p:txBody>
          <a:bodyPr/>
          <a:lstStyle/>
          <a:p>
            <a:r>
              <a:rPr lang="en-US" smtClean="0"/>
              <a:t>Good morning.</a:t>
            </a:r>
          </a:p>
          <a:p>
            <a:endParaRPr lang="en-US" smtClean="0"/>
          </a:p>
          <a:p>
            <a:r>
              <a:rPr lang="en-US" smtClean="0"/>
              <a:t>I would first like to express my thanks to the Dubai Municipality for sponsoring this conference.</a:t>
            </a:r>
          </a:p>
          <a:p>
            <a:endParaRPr lang="en-US" smtClean="0"/>
          </a:p>
          <a:p>
            <a:r>
              <a:rPr lang="en-GB" smtClean="0"/>
              <a:t>I would also like to personally thank Muhammad Khalid Saeed, Food  Health Inspection Officer for the Dubai Municipality, for the invitation and handling arrangements for my attendance.</a:t>
            </a:r>
          </a:p>
          <a:p>
            <a:endParaRPr lang="en-GB" smtClean="0"/>
          </a:p>
          <a:p>
            <a:r>
              <a:rPr lang="en-GB" smtClean="0"/>
              <a:t>Today’s turnout is a demonstration of how serious this issue is across the globe.</a:t>
            </a:r>
            <a:endParaRPr lang="en-US" smtClean="0"/>
          </a:p>
          <a:p>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p:spPr>
        <p:txBody>
          <a:bodyPr/>
          <a:lstStyle/>
          <a:p>
            <a:pPr defTabSz="966788"/>
            <a:fld id="{805B9438-F916-45B5-A295-96670B90E5C0}" type="slidenum">
              <a:rPr lang="en-US" smtClean="0">
                <a:cs typeface="Arial" charset="0"/>
              </a:rPr>
              <a:pPr defTabSz="966788"/>
              <a:t>10</a:t>
            </a:fld>
            <a:endParaRPr lang="en-US" smtClean="0">
              <a:cs typeface="Arial" charset="0"/>
            </a:endParaRPr>
          </a:p>
        </p:txBody>
      </p:sp>
      <p:sp>
        <p:nvSpPr>
          <p:cNvPr id="35842" name="Rectangle 2"/>
          <p:cNvSpPr>
            <a:spLocks noGrp="1" noRot="1" noChangeAspect="1" noChangeArrowheads="1" noTextEdit="1"/>
          </p:cNvSpPr>
          <p:nvPr>
            <p:ph type="sldImg"/>
          </p:nvPr>
        </p:nvSpPr>
        <p:spPr>
          <a:xfrm>
            <a:off x="1258888" y="720725"/>
            <a:ext cx="4799012" cy="3598863"/>
          </a:xfrm>
          <a:ln/>
        </p:spPr>
      </p:sp>
      <p:sp>
        <p:nvSpPr>
          <p:cNvPr id="35843" name="Rectangle 3"/>
          <p:cNvSpPr>
            <a:spLocks noGrp="1" noChangeArrowheads="1"/>
          </p:cNvSpPr>
          <p:nvPr>
            <p:ph type="body" idx="1"/>
          </p:nvPr>
        </p:nvSpPr>
        <p:spPr>
          <a:xfrm>
            <a:off x="731838" y="4560888"/>
            <a:ext cx="5851525" cy="4319587"/>
          </a:xfrm>
          <a:noFill/>
          <a:ln/>
        </p:spPr>
        <p:txBody>
          <a:bodyPr/>
          <a:lstStyle/>
          <a:p>
            <a:r>
              <a:rPr lang="en-US" smtClean="0"/>
              <a:t>Here is “Best practice” for Security and Source Water protection.</a:t>
            </a:r>
          </a:p>
          <a:p>
            <a:pPr>
              <a:spcAft>
                <a:spcPts val="600"/>
              </a:spcAft>
            </a:pPr>
            <a:endParaRPr lang="en-US" sz="2400" smtClean="0"/>
          </a:p>
          <a:p>
            <a:pPr>
              <a:spcAft>
                <a:spcPts val="600"/>
              </a:spcAft>
              <a:buFontTx/>
              <a:buChar char="-"/>
            </a:pPr>
            <a:r>
              <a:rPr lang="en-US" sz="2400" smtClean="0"/>
              <a:t>It should apply to all facilities</a:t>
            </a:r>
          </a:p>
          <a:p>
            <a:pPr>
              <a:lnSpc>
                <a:spcPct val="95000"/>
              </a:lnSpc>
              <a:spcAft>
                <a:spcPts val="1200"/>
              </a:spcAft>
            </a:pPr>
            <a:r>
              <a:rPr lang="en-US" smtClean="0"/>
              <a:t>- Ground Water Sources must be protected</a:t>
            </a:r>
          </a:p>
          <a:p>
            <a:endParaRPr lang="en-US" smtClean="0"/>
          </a:p>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p:spPr>
        <p:txBody>
          <a:bodyPr/>
          <a:lstStyle/>
          <a:p>
            <a:pPr defTabSz="966788"/>
            <a:fld id="{304028D8-AB30-40E7-AAF6-A077EF90CB16}" type="slidenum">
              <a:rPr lang="en-US" smtClean="0">
                <a:cs typeface="Arial" charset="0"/>
              </a:rPr>
              <a:pPr defTabSz="966788"/>
              <a:t>11</a:t>
            </a:fld>
            <a:endParaRPr lang="en-US" smtClean="0">
              <a:cs typeface="Arial" charset="0"/>
            </a:endParaRPr>
          </a:p>
        </p:txBody>
      </p:sp>
      <p:sp>
        <p:nvSpPr>
          <p:cNvPr id="37890" name="Rectangle 2"/>
          <p:cNvSpPr>
            <a:spLocks noGrp="1" noRot="1" noChangeAspect="1" noChangeArrowheads="1" noTextEdit="1"/>
          </p:cNvSpPr>
          <p:nvPr>
            <p:ph type="sldImg"/>
          </p:nvPr>
        </p:nvSpPr>
        <p:spPr>
          <a:xfrm>
            <a:off x="1258888" y="720725"/>
            <a:ext cx="4799012" cy="3598863"/>
          </a:xfrm>
          <a:ln/>
        </p:spPr>
      </p:sp>
      <p:sp>
        <p:nvSpPr>
          <p:cNvPr id="37891" name="Rectangle 3"/>
          <p:cNvSpPr>
            <a:spLocks noGrp="1" noChangeArrowheads="1"/>
          </p:cNvSpPr>
          <p:nvPr>
            <p:ph type="body" idx="1"/>
          </p:nvPr>
        </p:nvSpPr>
        <p:spPr>
          <a:xfrm>
            <a:off x="731838" y="4560888"/>
            <a:ext cx="5851525" cy="4319587"/>
          </a:xfrm>
          <a:noFill/>
          <a:ln/>
        </p:spPr>
        <p:txBody>
          <a:bodyPr/>
          <a:lstStyle/>
          <a:p>
            <a:r>
              <a:rPr lang="en-US" smtClean="0"/>
              <a:t>This is Not best practice</a:t>
            </a:r>
          </a:p>
          <a:p>
            <a:pPr>
              <a:lnSpc>
                <a:spcPct val="95000"/>
              </a:lnSpc>
              <a:spcAft>
                <a:spcPts val="1200"/>
              </a:spcAft>
            </a:pPr>
            <a:endParaRPr lang="en-US" smtClean="0"/>
          </a:p>
          <a:p>
            <a:pPr>
              <a:lnSpc>
                <a:spcPct val="95000"/>
              </a:lnSpc>
              <a:spcAft>
                <a:spcPts val="1200"/>
              </a:spcAft>
            </a:pPr>
            <a:r>
              <a:rPr lang="en-US" smtClean="0"/>
              <a:t>Transferring water is a “Critical Control Point” where things can go wrong.</a:t>
            </a:r>
          </a:p>
          <a:p>
            <a:pPr>
              <a:lnSpc>
                <a:spcPct val="95000"/>
              </a:lnSpc>
              <a:spcAft>
                <a:spcPts val="1200"/>
              </a:spcAft>
            </a:pPr>
            <a:r>
              <a:rPr lang="en-US" smtClean="0"/>
              <a:t>Anticipating problems before they happen is critical</a:t>
            </a:r>
          </a:p>
          <a:p>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p:spPr>
        <p:txBody>
          <a:bodyPr/>
          <a:lstStyle/>
          <a:p>
            <a:pPr defTabSz="966788"/>
            <a:fld id="{6824C536-1B5B-474E-808E-370469531100}" type="slidenum">
              <a:rPr lang="en-US" smtClean="0">
                <a:cs typeface="Arial" charset="0"/>
              </a:rPr>
              <a:pPr defTabSz="966788"/>
              <a:t>12</a:t>
            </a:fld>
            <a:endParaRPr lang="en-US" smtClean="0">
              <a:cs typeface="Arial" charset="0"/>
            </a:endParaRPr>
          </a:p>
        </p:txBody>
      </p:sp>
      <p:sp>
        <p:nvSpPr>
          <p:cNvPr id="39938" name="Rectangle 2"/>
          <p:cNvSpPr>
            <a:spLocks noGrp="1" noRot="1" noChangeAspect="1" noChangeArrowheads="1" noTextEdit="1"/>
          </p:cNvSpPr>
          <p:nvPr>
            <p:ph type="sldImg"/>
          </p:nvPr>
        </p:nvSpPr>
        <p:spPr>
          <a:xfrm>
            <a:off x="1258888" y="720725"/>
            <a:ext cx="4799012" cy="3598863"/>
          </a:xfrm>
          <a:ln/>
        </p:spPr>
      </p:sp>
      <p:sp>
        <p:nvSpPr>
          <p:cNvPr id="39939" name="Rectangle 3"/>
          <p:cNvSpPr>
            <a:spLocks noGrp="1" noChangeArrowheads="1"/>
          </p:cNvSpPr>
          <p:nvPr>
            <p:ph type="body" idx="1"/>
          </p:nvPr>
        </p:nvSpPr>
        <p:spPr>
          <a:xfrm>
            <a:off x="731838" y="4560888"/>
            <a:ext cx="5851525" cy="4319587"/>
          </a:xfrm>
          <a:noFill/>
          <a:ln/>
        </p:spPr>
        <p:txBody>
          <a:bodyPr/>
          <a:lstStyle/>
          <a:p>
            <a:r>
              <a:rPr lang="en-US" smtClean="0"/>
              <a:t>Here is another example of Best Practice related to storing water.  Clean, Protected, Documented.</a:t>
            </a:r>
          </a:p>
          <a:p>
            <a:endParaRPr lang="en-US" smtClean="0"/>
          </a:p>
          <a:p>
            <a:r>
              <a:rPr lang="en-US" smtClean="0"/>
              <a:t>This photo shows water storage tanks in one of the largest water plants in the world.</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p:spPr>
        <p:txBody>
          <a:bodyPr/>
          <a:lstStyle/>
          <a:p>
            <a:pPr defTabSz="966788"/>
            <a:fld id="{7E77DA85-DB29-4301-81C0-29F8974DA520}" type="slidenum">
              <a:rPr lang="en-US" smtClean="0">
                <a:cs typeface="Arial" charset="0"/>
              </a:rPr>
              <a:pPr defTabSz="966788"/>
              <a:t>13</a:t>
            </a:fld>
            <a:endParaRPr lang="en-US" smtClean="0">
              <a:cs typeface="Arial" charset="0"/>
            </a:endParaRPr>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p:spPr>
        <p:txBody>
          <a:bodyPr/>
          <a:lstStyle/>
          <a:p>
            <a:pPr>
              <a:lnSpc>
                <a:spcPct val="95000"/>
              </a:lnSpc>
              <a:spcAft>
                <a:spcPts val="1200"/>
              </a:spcAft>
            </a:pPr>
            <a:r>
              <a:rPr lang="en-US" sz="800" smtClean="0"/>
              <a:t>One of the most important operations of the plant – where we handle containers.</a:t>
            </a:r>
          </a:p>
          <a:p>
            <a:pPr>
              <a:lnSpc>
                <a:spcPct val="95000"/>
              </a:lnSpc>
              <a:spcAft>
                <a:spcPts val="1200"/>
              </a:spcAft>
            </a:pPr>
            <a:endParaRPr lang="en-US" sz="800" smtClean="0"/>
          </a:p>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p:spPr>
        <p:txBody>
          <a:bodyPr/>
          <a:lstStyle/>
          <a:p>
            <a:pPr defTabSz="966788"/>
            <a:fld id="{8AC420FF-7306-483A-9093-32851483941D}" type="slidenum">
              <a:rPr lang="en-US" smtClean="0">
                <a:cs typeface="Arial" charset="0"/>
              </a:rPr>
              <a:pPr defTabSz="966788"/>
              <a:t>14</a:t>
            </a:fld>
            <a:endParaRPr lang="en-US" smtClean="0">
              <a:cs typeface="Arial" charset="0"/>
            </a:endParaRPr>
          </a:p>
        </p:txBody>
      </p:sp>
      <p:sp>
        <p:nvSpPr>
          <p:cNvPr id="44034" name="Notes Placeholder 2"/>
          <p:cNvSpPr>
            <a:spLocks noGrp="1"/>
          </p:cNvSpPr>
          <p:nvPr>
            <p:ph type="body" idx="1"/>
          </p:nvPr>
        </p:nvSpPr>
        <p:spPr>
          <a:noFill/>
          <a:ln/>
        </p:spPr>
        <p:txBody>
          <a:bodyPr/>
          <a:lstStyle/>
          <a:p>
            <a:r>
              <a:rPr lang="en-US" smtClean="0"/>
              <a:t>There has yet to be a machine invented that is as good as the human nose!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p:spPr>
        <p:txBody>
          <a:bodyPr/>
          <a:lstStyle/>
          <a:p>
            <a:pPr defTabSz="966788"/>
            <a:fld id="{2DD31FCC-FF98-42F6-B9A7-D583DE60B58F}" type="slidenum">
              <a:rPr lang="en-US" smtClean="0">
                <a:cs typeface="Arial" charset="0"/>
              </a:rPr>
              <a:pPr defTabSz="966788"/>
              <a:t>15</a:t>
            </a:fld>
            <a:endParaRPr lang="en-US" smtClean="0">
              <a:cs typeface="Arial" charset="0"/>
            </a:endParaRPr>
          </a:p>
        </p:txBody>
      </p:sp>
      <p:sp>
        <p:nvSpPr>
          <p:cNvPr id="46082" name="Rectangle 2"/>
          <p:cNvSpPr>
            <a:spLocks noGrp="1" noRot="1" noChangeAspect="1" noChangeArrowheads="1" noTextEdit="1"/>
          </p:cNvSpPr>
          <p:nvPr>
            <p:ph type="sldImg"/>
          </p:nvPr>
        </p:nvSpPr>
        <p:spPr>
          <a:xfrm>
            <a:off x="1258888" y="720725"/>
            <a:ext cx="4799012" cy="3598863"/>
          </a:xfrm>
          <a:ln/>
        </p:spPr>
      </p:sp>
      <p:sp>
        <p:nvSpPr>
          <p:cNvPr id="46083" name="Rectangle 3"/>
          <p:cNvSpPr>
            <a:spLocks noGrp="1" noChangeArrowheads="1"/>
          </p:cNvSpPr>
          <p:nvPr>
            <p:ph type="body" idx="1"/>
          </p:nvPr>
        </p:nvSpPr>
        <p:spPr>
          <a:xfrm>
            <a:off x="731838" y="4560888"/>
            <a:ext cx="5851525" cy="4319587"/>
          </a:xfrm>
          <a:noFill/>
          <a:ln/>
        </p:spPr>
        <p:txBody>
          <a:bodyPr/>
          <a:lstStyle/>
          <a:p>
            <a:r>
              <a:rPr lang="en-US" smtClean="0"/>
              <a:t>It is about attention to detail.</a:t>
            </a:r>
          </a:p>
          <a:p>
            <a:r>
              <a:rPr lang="en-US" smtClean="0"/>
              <a:t>Notice the lid over the area where the 5gallon bottles exit preventing anything from falling in and channeling the water vapor</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p:spPr>
        <p:txBody>
          <a:bodyPr/>
          <a:lstStyle/>
          <a:p>
            <a:pPr defTabSz="966788"/>
            <a:fld id="{3E838E64-5DB2-42F8-8045-FEED986100A2}" type="slidenum">
              <a:rPr lang="en-US" smtClean="0">
                <a:cs typeface="Arial" charset="0"/>
              </a:rPr>
              <a:pPr defTabSz="966788"/>
              <a:t>16</a:t>
            </a:fld>
            <a:endParaRPr lang="en-US" smtClean="0">
              <a:cs typeface="Arial" charset="0"/>
            </a:endParaRPr>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p:spPr>
        <p:txBody>
          <a:bodyPr/>
          <a:lstStyle/>
          <a:p>
            <a:r>
              <a:rPr lang="en-US" sz="800" smtClean="0"/>
              <a:t>The filling operations must be …</a:t>
            </a:r>
          </a:p>
          <a:p>
            <a:endParaRPr lang="en-US" sz="800" smtClean="0"/>
          </a:p>
          <a:p>
            <a:r>
              <a:rPr lang="en-US" sz="800" smtClean="0"/>
              <a:t>Well designed and constructed</a:t>
            </a:r>
          </a:p>
          <a:p>
            <a:endParaRPr lang="en-US" sz="800" smtClean="0"/>
          </a:p>
          <a:p>
            <a:r>
              <a:rPr lang="en-US" sz="800" smtClean="0"/>
              <a:t>Anticipate problems</a:t>
            </a:r>
          </a:p>
          <a:p>
            <a:endParaRPr lang="en-US" sz="800" smtClean="0"/>
          </a:p>
          <a:p>
            <a:r>
              <a:rPr lang="en-US" sz="800" smtClean="0"/>
              <a:t>Take precautions</a:t>
            </a:r>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p:spPr>
        <p:txBody>
          <a:bodyPr/>
          <a:lstStyle/>
          <a:p>
            <a:pPr defTabSz="966788"/>
            <a:fld id="{C475F97C-DE76-4E00-AA9F-28D57765323D}" type="slidenum">
              <a:rPr lang="en-US" smtClean="0">
                <a:cs typeface="Arial" charset="0"/>
              </a:rPr>
              <a:pPr defTabSz="966788"/>
              <a:t>17</a:t>
            </a:fld>
            <a:endParaRPr lang="en-US" smtClean="0">
              <a:cs typeface="Arial" charset="0"/>
            </a:endParaRPr>
          </a:p>
        </p:txBody>
      </p:sp>
      <p:sp>
        <p:nvSpPr>
          <p:cNvPr id="50178" name="Rectangle 2"/>
          <p:cNvSpPr>
            <a:spLocks noGrp="1" noRot="1" noChangeAspect="1" noChangeArrowheads="1" noTextEdit="1"/>
          </p:cNvSpPr>
          <p:nvPr>
            <p:ph type="sldImg"/>
          </p:nvPr>
        </p:nvSpPr>
        <p:spPr>
          <a:xfrm>
            <a:off x="1258888" y="720725"/>
            <a:ext cx="4799012" cy="3598863"/>
          </a:xfrm>
          <a:ln/>
        </p:spPr>
      </p:sp>
      <p:sp>
        <p:nvSpPr>
          <p:cNvPr id="50179" name="Rectangle 3"/>
          <p:cNvSpPr>
            <a:spLocks noGrp="1" noChangeArrowheads="1"/>
          </p:cNvSpPr>
          <p:nvPr>
            <p:ph type="body" idx="1"/>
          </p:nvPr>
        </p:nvSpPr>
        <p:spPr>
          <a:xfrm>
            <a:off x="731838" y="4560888"/>
            <a:ext cx="5851525" cy="4319587"/>
          </a:xfrm>
          <a:noFill/>
          <a:ln/>
        </p:spPr>
        <p:txBody>
          <a:bodyPr/>
          <a:lstStyle/>
          <a:p>
            <a:r>
              <a:rPr lang="en-US" smtClean="0"/>
              <a:t>From the “big picture” it must be:</a:t>
            </a:r>
          </a:p>
          <a:p>
            <a:r>
              <a:rPr lang="en-US" smtClean="0"/>
              <a:t>Clean </a:t>
            </a:r>
          </a:p>
          <a:p>
            <a:r>
              <a:rPr lang="en-US" smtClean="0"/>
              <a:t>Accessible</a:t>
            </a:r>
          </a:p>
          <a:p>
            <a:r>
              <a:rPr lang="en-US" smtClean="0"/>
              <a:t>Stainless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p:spPr>
        <p:txBody>
          <a:bodyPr/>
          <a:lstStyle/>
          <a:p>
            <a:pPr defTabSz="966788"/>
            <a:fld id="{9DBFF9D6-4E38-449D-B348-E9CB3EE2D299}" type="slidenum">
              <a:rPr lang="en-US" smtClean="0">
                <a:cs typeface="Arial" charset="0"/>
              </a:rPr>
              <a:pPr defTabSz="966788"/>
              <a:t>18</a:t>
            </a:fld>
            <a:endParaRPr lang="en-US" smtClean="0">
              <a:cs typeface="Arial" charset="0"/>
            </a:endParaRPr>
          </a:p>
        </p:txBody>
      </p:sp>
      <p:sp>
        <p:nvSpPr>
          <p:cNvPr id="52226" name="Rectangle 2"/>
          <p:cNvSpPr>
            <a:spLocks noGrp="1" noRot="1" noChangeAspect="1" noChangeArrowheads="1" noTextEdit="1"/>
          </p:cNvSpPr>
          <p:nvPr>
            <p:ph type="sldImg"/>
          </p:nvPr>
        </p:nvSpPr>
        <p:spPr>
          <a:xfrm>
            <a:off x="1258888" y="720725"/>
            <a:ext cx="4799012" cy="3598863"/>
          </a:xfrm>
          <a:ln/>
        </p:spPr>
      </p:sp>
      <p:sp>
        <p:nvSpPr>
          <p:cNvPr id="52227" name="Rectangle 3"/>
          <p:cNvSpPr>
            <a:spLocks noGrp="1" noChangeArrowheads="1"/>
          </p:cNvSpPr>
          <p:nvPr>
            <p:ph type="body" idx="1"/>
          </p:nvPr>
        </p:nvSpPr>
        <p:spPr>
          <a:xfrm>
            <a:off x="731838" y="4560888"/>
            <a:ext cx="5851525" cy="4319587"/>
          </a:xfrm>
          <a:noFill/>
          <a:ln/>
        </p:spPr>
        <p:txBody>
          <a:bodyPr/>
          <a:lstStyle/>
          <a:p>
            <a:r>
              <a:rPr lang="en-US" smtClean="0"/>
              <a:t>Here is an example of “Best Practice”.</a:t>
            </a:r>
          </a:p>
          <a:p>
            <a:endParaRPr lang="en-US" smtClean="0"/>
          </a:p>
          <a:p>
            <a:r>
              <a:rPr lang="en-US" smtClean="0"/>
              <a:t>There is a Plug designed for the line inside the filler room to keep air from coming in when it is shut down.</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p:spPr>
        <p:txBody>
          <a:bodyPr/>
          <a:lstStyle/>
          <a:p>
            <a:pPr defTabSz="966788"/>
            <a:fld id="{9C3FAABF-3656-4779-B3CF-2E75290EAB4A}" type="slidenum">
              <a:rPr lang="en-US" smtClean="0">
                <a:cs typeface="Arial" charset="0"/>
              </a:rPr>
              <a:pPr defTabSz="966788"/>
              <a:t>19</a:t>
            </a:fld>
            <a:endParaRPr lang="en-US" smtClean="0">
              <a:cs typeface="Arial" charset="0"/>
            </a:endParaRPr>
          </a:p>
        </p:txBody>
      </p:sp>
      <p:sp>
        <p:nvSpPr>
          <p:cNvPr id="54274" name="Rectangle 2"/>
          <p:cNvSpPr>
            <a:spLocks noGrp="1" noRot="1" noChangeAspect="1" noChangeArrowheads="1" noTextEdit="1"/>
          </p:cNvSpPr>
          <p:nvPr>
            <p:ph type="sldImg"/>
          </p:nvPr>
        </p:nvSpPr>
        <p:spPr>
          <a:xfrm>
            <a:off x="1258888" y="720725"/>
            <a:ext cx="4799012" cy="3598863"/>
          </a:xfrm>
          <a:ln/>
        </p:spPr>
      </p:sp>
      <p:sp>
        <p:nvSpPr>
          <p:cNvPr id="54275" name="Rectangle 3"/>
          <p:cNvSpPr>
            <a:spLocks noGrp="1" noChangeArrowheads="1"/>
          </p:cNvSpPr>
          <p:nvPr>
            <p:ph type="body" idx="1"/>
          </p:nvPr>
        </p:nvSpPr>
        <p:spPr>
          <a:xfrm>
            <a:off x="731838" y="4560888"/>
            <a:ext cx="5851525" cy="4319587"/>
          </a:xfrm>
          <a:noFill/>
          <a:ln/>
        </p:spPr>
        <p:txBody>
          <a:bodyPr/>
          <a:lstStyle/>
          <a:p>
            <a:r>
              <a:rPr lang="en-US" smtClean="0"/>
              <a:t>Best Practice is to put Shields over the ceiling lights – leave nothing to chance.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p:spPr>
        <p:txBody>
          <a:bodyPr/>
          <a:lstStyle/>
          <a:p>
            <a:pPr defTabSz="966788"/>
            <a:fld id="{71493558-10F1-48D4-87BA-3525B7A512F0}" type="slidenum">
              <a:rPr lang="en-US" smtClean="0">
                <a:cs typeface="Arial" charset="0"/>
              </a:rPr>
              <a:pPr defTabSz="966788"/>
              <a:t>2</a:t>
            </a:fld>
            <a:endParaRPr lang="en-US" smtClean="0">
              <a:cs typeface="Arial" charset="0"/>
            </a:endParaRPr>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xfrm>
            <a:off x="731838" y="4559300"/>
            <a:ext cx="5851525" cy="4321175"/>
          </a:xfrm>
          <a:noFill/>
          <a:ln/>
        </p:spPr>
        <p:txBody>
          <a:bodyPr/>
          <a:lstStyle/>
          <a:p>
            <a:r>
              <a:rPr lang="en-US" smtClean="0"/>
              <a:t>I am General Manager of the Beverage Quality Program for NSF International.</a:t>
            </a:r>
          </a:p>
          <a:p>
            <a:endParaRPr lang="en-US" smtClean="0"/>
          </a:p>
          <a:p>
            <a:r>
              <a:rPr lang="en-US" smtClean="0"/>
              <a:t>We are a not for profit organization dedicated to public health safety, which naturally includes food safety.  We are also a Collaborating Centre for the World Health Organization for Food Safety and Drinking Water Safety and Treatment.  We have developed over 50 consensus standards involving input from all key stakeholders (industry, regulatory and consumer groups).  We provide services to over 12,000 companies in 100 countries, all focusing on safeguarding the public’s health.</a:t>
            </a:r>
          </a:p>
          <a:p>
            <a:endParaRPr lang="en-US" smtClean="0"/>
          </a:p>
          <a:p>
            <a:r>
              <a:rPr lang="en-US" smtClean="0"/>
              <a:t>While our Company is based near the University of Michigan, we have offices around the world including Brussels, Delhi, Bangkok &amp; Shanghai.</a:t>
            </a:r>
          </a:p>
          <a:p>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p:spPr>
        <p:txBody>
          <a:bodyPr/>
          <a:lstStyle/>
          <a:p>
            <a:pPr defTabSz="966788"/>
            <a:fld id="{A8EFFB27-ED23-4CB7-AB65-1F88DBED1A50}" type="slidenum">
              <a:rPr lang="en-US" smtClean="0">
                <a:cs typeface="Arial" charset="0"/>
              </a:rPr>
              <a:pPr defTabSz="966788"/>
              <a:t>20</a:t>
            </a:fld>
            <a:endParaRPr lang="en-US" smtClean="0">
              <a:cs typeface="Arial" charset="0"/>
            </a:endParaRPr>
          </a:p>
        </p:txBody>
      </p:sp>
      <p:sp>
        <p:nvSpPr>
          <p:cNvPr id="56322" name="Rectangle 2"/>
          <p:cNvSpPr>
            <a:spLocks noGrp="1" noRot="1" noChangeAspect="1" noChangeArrowheads="1" noTextEdit="1"/>
          </p:cNvSpPr>
          <p:nvPr>
            <p:ph type="sldImg"/>
          </p:nvPr>
        </p:nvSpPr>
        <p:spPr>
          <a:xfrm>
            <a:off x="1258888" y="720725"/>
            <a:ext cx="4799012" cy="3598863"/>
          </a:xfrm>
          <a:ln/>
        </p:spPr>
      </p:sp>
      <p:sp>
        <p:nvSpPr>
          <p:cNvPr id="56323" name="Rectangle 3"/>
          <p:cNvSpPr>
            <a:spLocks noGrp="1" noChangeArrowheads="1"/>
          </p:cNvSpPr>
          <p:nvPr>
            <p:ph type="body" idx="1"/>
          </p:nvPr>
        </p:nvSpPr>
        <p:spPr>
          <a:xfrm>
            <a:off x="731838" y="4560888"/>
            <a:ext cx="5851525" cy="4319587"/>
          </a:xfrm>
          <a:noFill/>
          <a:ln/>
        </p:spPr>
        <p:txBody>
          <a:bodyPr/>
          <a:lstStyle/>
          <a:p>
            <a:r>
              <a:rPr lang="en-US" smtClean="0"/>
              <a:t>On the other hand, here is something not best practice.</a:t>
            </a:r>
          </a:p>
          <a:p>
            <a:endParaRPr lang="en-US" smtClean="0"/>
          </a:p>
          <a:p>
            <a:r>
              <a:rPr lang="en-US" smtClean="0"/>
              <a:t>Note that the electric motor above primary packaging material without tray for catchment of lubricant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6753" name="Rectangle 7"/>
          <p:cNvSpPr>
            <a:spLocks noGrp="1" noChangeArrowheads="1"/>
          </p:cNvSpPr>
          <p:nvPr>
            <p:ph type="sldNum" sz="quarter" idx="5"/>
          </p:nvPr>
        </p:nvSpPr>
        <p:spPr>
          <a:noFill/>
        </p:spPr>
        <p:txBody>
          <a:bodyPr/>
          <a:lstStyle/>
          <a:p>
            <a:pPr defTabSz="966788"/>
            <a:fld id="{7F6E5CC4-E4FC-4F9D-8042-8A78B5247AC2}" type="slidenum">
              <a:rPr lang="en-US" smtClean="0">
                <a:cs typeface="Arial" charset="0"/>
              </a:rPr>
              <a:pPr defTabSz="966788"/>
              <a:t>21</a:t>
            </a:fld>
            <a:endParaRPr lang="en-US" smtClean="0">
              <a:cs typeface="Arial" charset="0"/>
            </a:endParaRPr>
          </a:p>
        </p:txBody>
      </p:sp>
      <p:sp>
        <p:nvSpPr>
          <p:cNvPr id="1866754" name="Rectangle 2"/>
          <p:cNvSpPr>
            <a:spLocks noGrp="1" noRot="1" noChangeAspect="1" noChangeArrowheads="1" noTextEdit="1"/>
          </p:cNvSpPr>
          <p:nvPr>
            <p:ph type="sldImg"/>
          </p:nvPr>
        </p:nvSpPr>
        <p:spPr>
          <a:xfrm>
            <a:off x="1258888" y="720725"/>
            <a:ext cx="4799012" cy="3598863"/>
          </a:xfrm>
          <a:ln/>
        </p:spPr>
      </p:sp>
      <p:sp>
        <p:nvSpPr>
          <p:cNvPr id="1866755" name="Rectangle 3"/>
          <p:cNvSpPr>
            <a:spLocks noGrp="1" noChangeArrowheads="1"/>
          </p:cNvSpPr>
          <p:nvPr>
            <p:ph type="body" idx="1"/>
          </p:nvPr>
        </p:nvSpPr>
        <p:spPr>
          <a:xfrm>
            <a:off x="731838" y="4560888"/>
            <a:ext cx="5851525" cy="4319587"/>
          </a:xfrm>
          <a:noFill/>
          <a:ln/>
        </p:spPr>
        <p:txBody>
          <a:bodyPr/>
          <a:lstStyle/>
          <a:p>
            <a:r>
              <a:rPr lang="en-US" smtClean="0"/>
              <a:t>Here is a good “best practice”.</a:t>
            </a:r>
          </a:p>
          <a:p>
            <a:r>
              <a:rPr lang="en-US" smtClean="0"/>
              <a:t>Good cover over the cap conveyor.  Note that caps transported by conveyor rather than blown through pipe work, thus reducing cap dust problems.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8561" name="Rectangle 7"/>
          <p:cNvSpPr>
            <a:spLocks noGrp="1" noChangeArrowheads="1"/>
          </p:cNvSpPr>
          <p:nvPr>
            <p:ph type="sldNum" sz="quarter" idx="5"/>
          </p:nvPr>
        </p:nvSpPr>
        <p:spPr>
          <a:noFill/>
        </p:spPr>
        <p:txBody>
          <a:bodyPr/>
          <a:lstStyle/>
          <a:p>
            <a:pPr defTabSz="966788"/>
            <a:fld id="{48095620-D622-47FB-B713-6CA342317A54}" type="slidenum">
              <a:rPr lang="en-US" smtClean="0">
                <a:cs typeface="Arial" charset="0"/>
              </a:rPr>
              <a:pPr defTabSz="966788"/>
              <a:t>22</a:t>
            </a:fld>
            <a:endParaRPr lang="en-US" smtClean="0">
              <a:cs typeface="Arial" charset="0"/>
            </a:endParaRPr>
          </a:p>
        </p:txBody>
      </p:sp>
      <p:sp>
        <p:nvSpPr>
          <p:cNvPr id="1858562" name="Rectangle 2"/>
          <p:cNvSpPr>
            <a:spLocks noGrp="1" noRot="1" noChangeAspect="1" noChangeArrowheads="1" noTextEdit="1"/>
          </p:cNvSpPr>
          <p:nvPr>
            <p:ph type="sldImg"/>
          </p:nvPr>
        </p:nvSpPr>
        <p:spPr>
          <a:ln/>
        </p:spPr>
      </p:sp>
      <p:sp>
        <p:nvSpPr>
          <p:cNvPr id="1858563" name="Rectangle 3"/>
          <p:cNvSpPr>
            <a:spLocks noGrp="1" noChangeArrowheads="1"/>
          </p:cNvSpPr>
          <p:nvPr>
            <p:ph type="body" idx="1"/>
          </p:nvPr>
        </p:nvSpPr>
        <p:spPr>
          <a:noFill/>
          <a:ln/>
        </p:spPr>
        <p:txBody>
          <a:bodyPr/>
          <a:lstStyle/>
          <a:p>
            <a:r>
              <a:rPr lang="en-US" smtClean="0"/>
              <a:t>High Risk area</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0609" name="Rectangle 7"/>
          <p:cNvSpPr>
            <a:spLocks noGrp="1" noChangeArrowheads="1"/>
          </p:cNvSpPr>
          <p:nvPr>
            <p:ph type="sldNum" sz="quarter" idx="5"/>
          </p:nvPr>
        </p:nvSpPr>
        <p:spPr>
          <a:noFill/>
        </p:spPr>
        <p:txBody>
          <a:bodyPr/>
          <a:lstStyle/>
          <a:p>
            <a:pPr defTabSz="966788"/>
            <a:fld id="{109846FD-6052-4B10-96EA-B72DF5090397}" type="slidenum">
              <a:rPr lang="en-US" smtClean="0">
                <a:cs typeface="Arial" charset="0"/>
              </a:rPr>
              <a:pPr defTabSz="966788"/>
              <a:t>23</a:t>
            </a:fld>
            <a:endParaRPr lang="en-US" smtClean="0">
              <a:cs typeface="Arial" charset="0"/>
            </a:endParaRPr>
          </a:p>
        </p:txBody>
      </p:sp>
      <p:sp>
        <p:nvSpPr>
          <p:cNvPr id="1860610" name="Rectangle 2"/>
          <p:cNvSpPr>
            <a:spLocks noGrp="1" noRot="1" noChangeAspect="1" noChangeArrowheads="1" noTextEdit="1"/>
          </p:cNvSpPr>
          <p:nvPr>
            <p:ph type="sldImg"/>
          </p:nvPr>
        </p:nvSpPr>
        <p:spPr>
          <a:xfrm>
            <a:off x="1258888" y="720725"/>
            <a:ext cx="4799012" cy="3598863"/>
          </a:xfrm>
          <a:ln/>
        </p:spPr>
      </p:sp>
      <p:sp>
        <p:nvSpPr>
          <p:cNvPr id="1860611" name="Rectangle 3"/>
          <p:cNvSpPr>
            <a:spLocks noGrp="1" noChangeArrowheads="1"/>
          </p:cNvSpPr>
          <p:nvPr>
            <p:ph type="body" idx="1"/>
          </p:nvPr>
        </p:nvSpPr>
        <p:spPr>
          <a:xfrm>
            <a:off x="731838" y="4560888"/>
            <a:ext cx="5851525" cy="4319587"/>
          </a:xfrm>
          <a:noFill/>
          <a:ln/>
        </p:spPr>
        <p:txBody>
          <a:bodyPr/>
          <a:lstStyle/>
          <a:p>
            <a:r>
              <a:rPr lang="en-US" smtClean="0"/>
              <a:t>Here is a bad practice</a:t>
            </a:r>
          </a:p>
          <a:p>
            <a:endParaRPr lang="en-US" smtClean="0"/>
          </a:p>
          <a:p>
            <a:r>
              <a:rPr lang="en-US" smtClean="0"/>
              <a:t>Unacceptable chemical storage area – no containers under stored chemicals to catch drips, splashes and leaks.</a:t>
            </a:r>
          </a:p>
          <a:p>
            <a:endParaRPr lang="en-US" smtClean="0"/>
          </a:p>
          <a:p>
            <a:r>
              <a:rPr lang="en-US" smtClean="0"/>
              <a:t>Chemical control is critical!</a:t>
            </a:r>
          </a:p>
          <a:p>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2657" name="Rectangle 7"/>
          <p:cNvSpPr>
            <a:spLocks noGrp="1" noChangeArrowheads="1"/>
          </p:cNvSpPr>
          <p:nvPr>
            <p:ph type="sldNum" sz="quarter" idx="5"/>
          </p:nvPr>
        </p:nvSpPr>
        <p:spPr>
          <a:noFill/>
        </p:spPr>
        <p:txBody>
          <a:bodyPr/>
          <a:lstStyle/>
          <a:p>
            <a:pPr defTabSz="966788"/>
            <a:fld id="{2A41B161-9E2E-4D14-AB91-2D311AC30B17}" type="slidenum">
              <a:rPr lang="en-US" smtClean="0">
                <a:cs typeface="Arial" charset="0"/>
              </a:rPr>
              <a:pPr defTabSz="966788"/>
              <a:t>24</a:t>
            </a:fld>
            <a:endParaRPr lang="en-US" smtClean="0">
              <a:cs typeface="Arial" charset="0"/>
            </a:endParaRPr>
          </a:p>
        </p:txBody>
      </p:sp>
      <p:sp>
        <p:nvSpPr>
          <p:cNvPr id="1862658" name="Notes Placeholder 2"/>
          <p:cNvSpPr>
            <a:spLocks noGrp="1"/>
          </p:cNvSpPr>
          <p:nvPr>
            <p:ph type="body" idx="1"/>
          </p:nvPr>
        </p:nvSpPr>
        <p:spPr>
          <a:noFill/>
          <a:ln/>
        </p:spPr>
        <p:txBody>
          <a:bodyPr/>
          <a:lstStyle/>
          <a:p>
            <a:r>
              <a:rPr lang="en-US" smtClean="0"/>
              <a:t>Here is good chemical storage.</a:t>
            </a:r>
          </a:p>
          <a:p>
            <a:endParaRPr lang="en-US" smtClean="0"/>
          </a:p>
          <a:p>
            <a:r>
              <a:rPr lang="en-US" smtClean="0"/>
              <a:t>Lockable cabinet.</a:t>
            </a:r>
          </a:p>
          <a:p>
            <a:endParaRPr lang="en-US" smtClean="0"/>
          </a:p>
          <a:p>
            <a:r>
              <a:rPr lang="en-US" smtClean="0"/>
              <a:t>Safety manuals nearby.</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4705" name="Rectangle 7"/>
          <p:cNvSpPr>
            <a:spLocks noGrp="1" noChangeArrowheads="1"/>
          </p:cNvSpPr>
          <p:nvPr>
            <p:ph type="sldNum" sz="quarter" idx="5"/>
          </p:nvPr>
        </p:nvSpPr>
        <p:spPr>
          <a:noFill/>
        </p:spPr>
        <p:txBody>
          <a:bodyPr/>
          <a:lstStyle/>
          <a:p>
            <a:pPr defTabSz="966788"/>
            <a:fld id="{69E51163-78E5-4CEB-9149-0F54DFF26003}" type="slidenum">
              <a:rPr lang="en-US" smtClean="0">
                <a:cs typeface="Arial" charset="0"/>
              </a:rPr>
              <a:pPr defTabSz="966788"/>
              <a:t>25</a:t>
            </a:fld>
            <a:endParaRPr lang="en-US" smtClean="0">
              <a:cs typeface="Arial" charset="0"/>
            </a:endParaRPr>
          </a:p>
        </p:txBody>
      </p:sp>
      <p:sp>
        <p:nvSpPr>
          <p:cNvPr id="1864706" name="Rectangle 2"/>
          <p:cNvSpPr>
            <a:spLocks noGrp="1" noRot="1" noChangeAspect="1" noChangeArrowheads="1" noTextEdit="1"/>
          </p:cNvSpPr>
          <p:nvPr>
            <p:ph type="sldImg"/>
          </p:nvPr>
        </p:nvSpPr>
        <p:spPr>
          <a:ln/>
        </p:spPr>
      </p:sp>
      <p:sp>
        <p:nvSpPr>
          <p:cNvPr id="1864707" name="Rectangle 3"/>
          <p:cNvSpPr>
            <a:spLocks noGrp="1" noChangeArrowheads="1"/>
          </p:cNvSpPr>
          <p:nvPr>
            <p:ph type="body" idx="1"/>
          </p:nvPr>
        </p:nvSpPr>
        <p:spPr>
          <a:noFill/>
          <a:ln/>
        </p:spPr>
        <p:txBody>
          <a:bodyPr/>
          <a:lstStyle/>
          <a:p>
            <a:r>
              <a:rPr lang="en-US" smtClean="0"/>
              <a:t>Vigilance does not stop after production …</a:t>
            </a:r>
          </a:p>
          <a:p>
            <a:endParaRPr lang="en-US" smtClean="0"/>
          </a:p>
          <a:p>
            <a:r>
              <a:rPr lang="en-US" smtClean="0"/>
              <a:t>It carries over to where finished product is stored</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7777" name="Rectangle 7"/>
          <p:cNvSpPr>
            <a:spLocks noGrp="1" noChangeArrowheads="1"/>
          </p:cNvSpPr>
          <p:nvPr>
            <p:ph type="sldNum" sz="quarter" idx="5"/>
          </p:nvPr>
        </p:nvSpPr>
        <p:spPr>
          <a:noFill/>
        </p:spPr>
        <p:txBody>
          <a:bodyPr/>
          <a:lstStyle/>
          <a:p>
            <a:pPr defTabSz="966788"/>
            <a:fld id="{EF75E781-7C20-4C94-8730-E17C493427DA}" type="slidenum">
              <a:rPr lang="en-US" smtClean="0">
                <a:cs typeface="Arial" charset="0"/>
              </a:rPr>
              <a:pPr defTabSz="966788"/>
              <a:t>26</a:t>
            </a:fld>
            <a:endParaRPr lang="en-US" smtClean="0">
              <a:cs typeface="Arial" charset="0"/>
            </a:endParaRPr>
          </a:p>
        </p:txBody>
      </p:sp>
      <p:sp>
        <p:nvSpPr>
          <p:cNvPr id="1867778" name="Rectangle 2"/>
          <p:cNvSpPr>
            <a:spLocks noGrp="1" noRot="1" noChangeAspect="1" noChangeArrowheads="1" noTextEdit="1"/>
          </p:cNvSpPr>
          <p:nvPr>
            <p:ph type="sldImg"/>
          </p:nvPr>
        </p:nvSpPr>
        <p:spPr>
          <a:xfrm>
            <a:off x="1258888" y="720725"/>
            <a:ext cx="4799012" cy="3598863"/>
          </a:xfrm>
          <a:ln/>
        </p:spPr>
      </p:sp>
      <p:sp>
        <p:nvSpPr>
          <p:cNvPr id="1867779" name="Rectangle 3"/>
          <p:cNvSpPr>
            <a:spLocks noGrp="1" noChangeArrowheads="1"/>
          </p:cNvSpPr>
          <p:nvPr>
            <p:ph type="body" idx="1"/>
          </p:nvPr>
        </p:nvSpPr>
        <p:spPr>
          <a:xfrm>
            <a:off x="731838" y="4560888"/>
            <a:ext cx="5851525" cy="4319587"/>
          </a:xfrm>
          <a:noFill/>
          <a:ln/>
        </p:spPr>
        <p:txBody>
          <a:bodyPr/>
          <a:lstStyle/>
          <a:p>
            <a:r>
              <a:rPr lang="en-US" smtClean="0"/>
              <a:t>Here is final product stored too tight against warehouse wall.</a:t>
            </a:r>
          </a:p>
          <a:p>
            <a:endParaRPr lang="en-US" smtClean="0"/>
          </a:p>
          <a:p>
            <a:r>
              <a:rPr lang="en-US" smtClean="0"/>
              <a:t>This prevents cleaning, inspection and pest control</a:t>
            </a:r>
          </a:p>
          <a:p>
            <a:endParaRPr lang="en-US" smtClean="0"/>
          </a:p>
          <a:p>
            <a:r>
              <a:rPr lang="en-US" smtClean="0"/>
              <a:t>Bad practice.</a:t>
            </a:r>
          </a:p>
          <a:p>
            <a:endParaRPr lang="en-US" smtClean="0"/>
          </a:p>
          <a:p>
            <a:r>
              <a:rPr lang="en-US" smtClean="0"/>
              <a:t>Should be 18 inches space to allow walk behind, pest traps, prevent damage to wall</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9825" name="Rectangle 7"/>
          <p:cNvSpPr>
            <a:spLocks noGrp="1" noChangeArrowheads="1"/>
          </p:cNvSpPr>
          <p:nvPr>
            <p:ph type="sldNum" sz="quarter" idx="5"/>
          </p:nvPr>
        </p:nvSpPr>
        <p:spPr>
          <a:noFill/>
        </p:spPr>
        <p:txBody>
          <a:bodyPr/>
          <a:lstStyle/>
          <a:p>
            <a:pPr defTabSz="966788"/>
            <a:fld id="{BAC5564D-E281-4864-B749-7B2E126ED837}" type="slidenum">
              <a:rPr lang="en-US" smtClean="0">
                <a:cs typeface="Arial" charset="0"/>
              </a:rPr>
              <a:pPr defTabSz="966788"/>
              <a:t>27</a:t>
            </a:fld>
            <a:endParaRPr lang="en-US" smtClean="0">
              <a:cs typeface="Arial" charset="0"/>
            </a:endParaRPr>
          </a:p>
        </p:txBody>
      </p:sp>
      <p:sp>
        <p:nvSpPr>
          <p:cNvPr id="1869826" name="Rectangle 2"/>
          <p:cNvSpPr>
            <a:spLocks noGrp="1" noRot="1" noChangeAspect="1" noChangeArrowheads="1" noTextEdit="1"/>
          </p:cNvSpPr>
          <p:nvPr>
            <p:ph type="sldImg"/>
          </p:nvPr>
        </p:nvSpPr>
        <p:spPr>
          <a:ln/>
        </p:spPr>
      </p:sp>
      <p:sp>
        <p:nvSpPr>
          <p:cNvPr id="1869827" name="Rectangle 3"/>
          <p:cNvSpPr>
            <a:spLocks noGrp="1" noChangeArrowheads="1"/>
          </p:cNvSpPr>
          <p:nvPr>
            <p:ph type="body" idx="1"/>
          </p:nvPr>
        </p:nvSpPr>
        <p:spPr>
          <a:noFill/>
          <a:ln/>
        </p:spPr>
        <p:txBody>
          <a:bodyPr/>
          <a:lstStyle/>
          <a:p>
            <a:r>
              <a:rPr lang="en-US" smtClean="0"/>
              <a:t>Watch for the obvious and not-so-obvious</a:t>
            </a:r>
          </a:p>
          <a:p>
            <a:endParaRPr lang="en-US" smtClean="0"/>
          </a:p>
          <a:p>
            <a:r>
              <a:rPr lang="en-US" smtClean="0"/>
              <a:t>People are extremely important to our operation and best practices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1873" name="Rectangle 7"/>
          <p:cNvSpPr>
            <a:spLocks noGrp="1" noChangeArrowheads="1"/>
          </p:cNvSpPr>
          <p:nvPr>
            <p:ph type="sldNum" sz="quarter" idx="5"/>
          </p:nvPr>
        </p:nvSpPr>
        <p:spPr>
          <a:noFill/>
        </p:spPr>
        <p:txBody>
          <a:bodyPr/>
          <a:lstStyle/>
          <a:p>
            <a:pPr defTabSz="966788"/>
            <a:fld id="{6013052A-23E7-49B8-8C1D-DB6306881024}" type="slidenum">
              <a:rPr lang="en-US" smtClean="0">
                <a:cs typeface="Arial" charset="0"/>
              </a:rPr>
              <a:pPr defTabSz="966788"/>
              <a:t>28</a:t>
            </a:fld>
            <a:endParaRPr lang="en-US" smtClean="0">
              <a:cs typeface="Arial" charset="0"/>
            </a:endParaRPr>
          </a:p>
        </p:txBody>
      </p:sp>
      <p:sp>
        <p:nvSpPr>
          <p:cNvPr id="1871874" name="Notes Placeholder 2"/>
          <p:cNvSpPr>
            <a:spLocks noGrp="1"/>
          </p:cNvSpPr>
          <p:nvPr>
            <p:ph type="body" idx="1"/>
          </p:nvPr>
        </p:nvSpPr>
        <p:spPr>
          <a:noFill/>
          <a:ln/>
        </p:spPr>
        <p:txBody>
          <a:bodyPr/>
          <a:lstStyle/>
          <a:p>
            <a:r>
              <a:rPr lang="en-US" smtClean="0"/>
              <a:t>BAD PRACTICES</a:t>
            </a:r>
          </a:p>
          <a:p>
            <a:endParaRPr lang="en-US" smtClean="0"/>
          </a:p>
          <a:p>
            <a:r>
              <a:rPr lang="en-US" smtClean="0"/>
              <a:t>Cigarettes</a:t>
            </a:r>
          </a:p>
          <a:p>
            <a:r>
              <a:rPr lang="en-US" smtClean="0"/>
              <a:t>Food</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21" name="Rectangle 7"/>
          <p:cNvSpPr>
            <a:spLocks noGrp="1" noChangeArrowheads="1"/>
          </p:cNvSpPr>
          <p:nvPr>
            <p:ph type="sldNum" sz="quarter" idx="5"/>
          </p:nvPr>
        </p:nvSpPr>
        <p:spPr>
          <a:noFill/>
        </p:spPr>
        <p:txBody>
          <a:bodyPr/>
          <a:lstStyle/>
          <a:p>
            <a:pPr defTabSz="966788"/>
            <a:fld id="{DECF4A26-7EFB-4190-B941-CD901A2958CF}" type="slidenum">
              <a:rPr lang="en-US" smtClean="0">
                <a:cs typeface="Arial" charset="0"/>
              </a:rPr>
              <a:pPr defTabSz="966788"/>
              <a:t>29</a:t>
            </a:fld>
            <a:endParaRPr lang="en-US" smtClean="0">
              <a:cs typeface="Arial" charset="0"/>
            </a:endParaRPr>
          </a:p>
        </p:txBody>
      </p:sp>
      <p:sp>
        <p:nvSpPr>
          <p:cNvPr id="1873922" name="Notes Placeholder 2"/>
          <p:cNvSpPr>
            <a:spLocks noGrp="1"/>
          </p:cNvSpPr>
          <p:nvPr>
            <p:ph type="body" idx="1"/>
          </p:nvPr>
        </p:nvSpPr>
        <p:spPr>
          <a:noFill/>
          <a:ln/>
        </p:spPr>
        <p:txBody>
          <a:bodyPr/>
          <a:lstStyle/>
          <a:p>
            <a:r>
              <a:rPr lang="en-US" smtClean="0"/>
              <a:t>Here is Best Practice</a:t>
            </a:r>
          </a:p>
          <a:p>
            <a:endParaRPr lang="en-US" smtClean="0"/>
          </a:p>
          <a:p>
            <a:r>
              <a:rPr lang="en-US" smtClean="0"/>
              <a:t>Notice the lockers have slanted roofs to prevent people storing stuff above and collecting dirt.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xfrm>
            <a:off x="1257300" y="720725"/>
            <a:ext cx="4800600" cy="3600450"/>
          </a:xfrm>
          <a:ln/>
        </p:spPr>
      </p:sp>
      <p:sp>
        <p:nvSpPr>
          <p:cNvPr id="21506" name="Rectangle 3"/>
          <p:cNvSpPr>
            <a:spLocks noGrp="1" noChangeArrowheads="1"/>
          </p:cNvSpPr>
          <p:nvPr>
            <p:ph type="body" idx="1"/>
          </p:nvPr>
        </p:nvSpPr>
        <p:spPr>
          <a:xfrm>
            <a:off x="974725" y="4560888"/>
            <a:ext cx="5365750" cy="4319587"/>
          </a:xfrm>
          <a:noFill/>
          <a:ln/>
        </p:spPr>
        <p:txBody>
          <a:bodyPr/>
          <a:lstStyle/>
          <a:p>
            <a:r>
              <a:rPr lang="en-US" smtClean="0"/>
              <a:t>I will be sharing with you the role we play in supporting the bottled water and beverage industry.</a:t>
            </a:r>
          </a:p>
          <a:p>
            <a:endParaRPr lang="en-US" smtClean="0"/>
          </a:p>
          <a:p>
            <a:r>
              <a:rPr lang="en-US" smtClean="0"/>
              <a:t>We help managers “get it right”.</a:t>
            </a:r>
          </a:p>
          <a:p>
            <a:endParaRPr lang="en-US" smtClean="0"/>
          </a:p>
          <a:p>
            <a:r>
              <a:rPr lang="en-US" smtClean="0"/>
              <a:t>We have 25+ years of experience helping hundreds of companies world-wide to improve their standards, to reduce their risk, to build competences and to achieve and maintain the very best practice, based upon global and national regulations and Codes of Practice.  </a:t>
            </a:r>
          </a:p>
          <a:p>
            <a:endParaRPr lang="en-US" smtClean="0"/>
          </a:p>
          <a:p>
            <a:r>
              <a:rPr lang="en-US" smtClean="0"/>
              <a:t>“NSF does know what keeps you awake at night!”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5969" name="Rectangle 7"/>
          <p:cNvSpPr>
            <a:spLocks noGrp="1" noChangeArrowheads="1"/>
          </p:cNvSpPr>
          <p:nvPr>
            <p:ph type="sldNum" sz="quarter" idx="5"/>
          </p:nvPr>
        </p:nvSpPr>
        <p:spPr>
          <a:noFill/>
        </p:spPr>
        <p:txBody>
          <a:bodyPr/>
          <a:lstStyle/>
          <a:p>
            <a:pPr defTabSz="966788"/>
            <a:fld id="{31B8408F-A629-4D2B-BB9D-A4BE527F3554}" type="slidenum">
              <a:rPr lang="en-US" smtClean="0">
                <a:cs typeface="Arial" charset="0"/>
              </a:rPr>
              <a:pPr defTabSz="966788"/>
              <a:t>30</a:t>
            </a:fld>
            <a:endParaRPr lang="en-US" smtClean="0">
              <a:cs typeface="Arial" charset="0"/>
            </a:endParaRPr>
          </a:p>
        </p:txBody>
      </p:sp>
      <p:sp>
        <p:nvSpPr>
          <p:cNvPr id="1875970" name="Notes Placeholder 2"/>
          <p:cNvSpPr>
            <a:spLocks noGrp="1"/>
          </p:cNvSpPr>
          <p:nvPr>
            <p:ph type="body" idx="1"/>
          </p:nvPr>
        </p:nvSpPr>
        <p:spPr>
          <a:noFill/>
          <a:ln/>
        </p:spPr>
        <p:txBody>
          <a:bodyPr/>
          <a:lstStyle/>
          <a:p>
            <a:r>
              <a:rPr lang="en-US" smtClean="0"/>
              <a:t>Washing hands.</a:t>
            </a:r>
          </a:p>
          <a:p>
            <a:endParaRPr lang="en-US" smtClean="0"/>
          </a:p>
          <a:p>
            <a:r>
              <a:rPr lang="en-US" smtClean="0"/>
              <a:t>It takes warm water and soap to remove dirt.</a:t>
            </a:r>
          </a:p>
          <a:p>
            <a:endParaRPr lang="en-US" smtClean="0"/>
          </a:p>
          <a:p>
            <a:r>
              <a:rPr lang="en-US" smtClean="0"/>
              <a:t>Hand sanitizer solutions only help if your hands are free of visible dirt.</a:t>
            </a:r>
          </a:p>
          <a:p>
            <a:endParaRPr lang="en-US" smtClean="0"/>
          </a:p>
          <a:p>
            <a:r>
              <a:rPr lang="en-US" smtClean="0"/>
              <a:t>GOOD PRACTICES </a:t>
            </a:r>
          </a:p>
          <a:p>
            <a:endParaRPr lang="en-US" smtClean="0"/>
          </a:p>
          <a:p>
            <a:r>
              <a:rPr lang="en-US" smtClean="0"/>
              <a:t>Sink is foot operated.</a:t>
            </a:r>
          </a:p>
          <a:p>
            <a:r>
              <a:rPr lang="en-US" smtClean="0"/>
              <a:t>Single use paper towels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8017" name="Rectangle 7"/>
          <p:cNvSpPr>
            <a:spLocks noGrp="1" noChangeArrowheads="1"/>
          </p:cNvSpPr>
          <p:nvPr>
            <p:ph type="sldNum" sz="quarter" idx="5"/>
          </p:nvPr>
        </p:nvSpPr>
        <p:spPr>
          <a:noFill/>
        </p:spPr>
        <p:txBody>
          <a:bodyPr/>
          <a:lstStyle/>
          <a:p>
            <a:pPr defTabSz="966788"/>
            <a:fld id="{1ADA2E04-DDB3-47CB-B04F-39B822086022}" type="slidenum">
              <a:rPr lang="en-US" smtClean="0">
                <a:cs typeface="Arial" charset="0"/>
              </a:rPr>
              <a:pPr defTabSz="966788"/>
              <a:t>31</a:t>
            </a:fld>
            <a:endParaRPr lang="en-US" smtClean="0">
              <a:cs typeface="Arial" charset="0"/>
            </a:endParaRPr>
          </a:p>
        </p:txBody>
      </p:sp>
      <p:sp>
        <p:nvSpPr>
          <p:cNvPr id="1878018" name="Notes Placeholder 2"/>
          <p:cNvSpPr>
            <a:spLocks noGrp="1"/>
          </p:cNvSpPr>
          <p:nvPr>
            <p:ph type="body" idx="1"/>
          </p:nvPr>
        </p:nvSpPr>
        <p:spPr>
          <a:noFill/>
          <a:ln/>
        </p:spPr>
        <p:txBody>
          <a:bodyPr/>
          <a:lstStyle/>
          <a:p>
            <a:r>
              <a:rPr lang="en-US" smtClean="0"/>
              <a:t>EMERGING PRACTICES</a:t>
            </a:r>
          </a:p>
          <a:p>
            <a:endParaRPr lang="en-US" smtClean="0"/>
          </a:p>
          <a:p>
            <a:r>
              <a:rPr lang="en-US" smtClean="0"/>
              <a:t>Dyson forced air dryer</a:t>
            </a:r>
          </a:p>
          <a:p>
            <a:r>
              <a:rPr lang="en-US" smtClean="0"/>
              <a:t>Hepa filter</a:t>
            </a:r>
          </a:p>
          <a:p>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0065" name="Rectangle 7"/>
          <p:cNvSpPr>
            <a:spLocks noGrp="1" noChangeArrowheads="1"/>
          </p:cNvSpPr>
          <p:nvPr>
            <p:ph type="sldNum" sz="quarter" idx="5"/>
          </p:nvPr>
        </p:nvSpPr>
        <p:spPr>
          <a:noFill/>
        </p:spPr>
        <p:txBody>
          <a:bodyPr/>
          <a:lstStyle/>
          <a:p>
            <a:pPr defTabSz="966788"/>
            <a:fld id="{D24E655E-7862-4F08-976A-2C5CBA084986}" type="slidenum">
              <a:rPr lang="en-US" smtClean="0">
                <a:cs typeface="Arial" charset="0"/>
              </a:rPr>
              <a:pPr defTabSz="966788"/>
              <a:t>32</a:t>
            </a:fld>
            <a:endParaRPr lang="en-US" smtClean="0">
              <a:cs typeface="Arial" charset="0"/>
            </a:endParaRPr>
          </a:p>
        </p:txBody>
      </p:sp>
      <p:sp>
        <p:nvSpPr>
          <p:cNvPr id="1880066" name="Notes Placeholder 2"/>
          <p:cNvSpPr>
            <a:spLocks noGrp="1"/>
          </p:cNvSpPr>
          <p:nvPr>
            <p:ph type="body" idx="1"/>
          </p:nvPr>
        </p:nvSpPr>
        <p:spPr>
          <a:noFill/>
          <a:ln/>
        </p:spPr>
        <p:txBody>
          <a:bodyPr/>
          <a:lstStyle/>
          <a:p>
            <a:r>
              <a:rPr lang="en-US" smtClean="0"/>
              <a:t>This is Best Practice …</a:t>
            </a:r>
          </a:p>
          <a:p>
            <a:endParaRPr lang="en-US" smtClean="0"/>
          </a:p>
          <a:p>
            <a:r>
              <a:rPr lang="en-US" smtClean="0"/>
              <a:t>Trash cans On Wheels</a:t>
            </a:r>
          </a:p>
          <a:p>
            <a:endParaRPr lang="en-US" smtClean="0"/>
          </a:p>
          <a:p>
            <a:r>
              <a:rPr lang="en-US" smtClean="0"/>
              <a:t>Color coded for materials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2113" name="Rectangle 7"/>
          <p:cNvSpPr>
            <a:spLocks noGrp="1" noChangeArrowheads="1"/>
          </p:cNvSpPr>
          <p:nvPr>
            <p:ph type="sldNum" sz="quarter" idx="5"/>
          </p:nvPr>
        </p:nvSpPr>
        <p:spPr>
          <a:noFill/>
        </p:spPr>
        <p:txBody>
          <a:bodyPr/>
          <a:lstStyle/>
          <a:p>
            <a:pPr defTabSz="966788"/>
            <a:fld id="{AD5C6DC5-327E-497A-9A55-BAA3391A0CAD}" type="slidenum">
              <a:rPr lang="en-US" smtClean="0">
                <a:cs typeface="Arial" charset="0"/>
              </a:rPr>
              <a:pPr defTabSz="966788"/>
              <a:t>33</a:t>
            </a:fld>
            <a:endParaRPr lang="en-US" smtClean="0">
              <a:cs typeface="Arial" charset="0"/>
            </a:endParaRPr>
          </a:p>
        </p:txBody>
      </p:sp>
      <p:sp>
        <p:nvSpPr>
          <p:cNvPr id="1882114" name="Rectangle 2"/>
          <p:cNvSpPr>
            <a:spLocks noGrp="1" noRot="1" noChangeAspect="1" noChangeArrowheads="1" noTextEdit="1"/>
          </p:cNvSpPr>
          <p:nvPr>
            <p:ph type="sldImg"/>
          </p:nvPr>
        </p:nvSpPr>
        <p:spPr>
          <a:ln/>
        </p:spPr>
      </p:sp>
      <p:sp>
        <p:nvSpPr>
          <p:cNvPr id="1882115" name="Rectangle 3"/>
          <p:cNvSpPr>
            <a:spLocks noGrp="1" noChangeArrowheads="1"/>
          </p:cNvSpPr>
          <p:nvPr>
            <p:ph type="body" idx="1"/>
          </p:nvPr>
        </p:nvSpPr>
        <p:spPr>
          <a:noFill/>
          <a:ln/>
        </p:spPr>
        <p:txBody>
          <a:bodyPr/>
          <a:lstStyle/>
          <a:p>
            <a:pPr>
              <a:spcAft>
                <a:spcPts val="1200"/>
              </a:spcAft>
            </a:pPr>
            <a:r>
              <a:rPr lang="en-US" sz="800" smtClean="0"/>
              <a:t>Not to be forgotten is the steps we take to identify and label our product.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61" name="Rectangle 7"/>
          <p:cNvSpPr>
            <a:spLocks noGrp="1" noChangeArrowheads="1"/>
          </p:cNvSpPr>
          <p:nvPr>
            <p:ph type="sldNum" sz="quarter" idx="5"/>
          </p:nvPr>
        </p:nvSpPr>
        <p:spPr>
          <a:noFill/>
        </p:spPr>
        <p:txBody>
          <a:bodyPr/>
          <a:lstStyle/>
          <a:p>
            <a:pPr defTabSz="966788"/>
            <a:fld id="{8E80A26D-5F8A-4DAF-ADE8-5C416FEA1CCF}" type="slidenum">
              <a:rPr lang="en-US" smtClean="0">
                <a:cs typeface="Arial" charset="0"/>
              </a:rPr>
              <a:pPr defTabSz="966788"/>
              <a:t>34</a:t>
            </a:fld>
            <a:endParaRPr lang="en-US" smtClean="0">
              <a:cs typeface="Arial" charset="0"/>
            </a:endParaRPr>
          </a:p>
        </p:txBody>
      </p:sp>
      <p:sp>
        <p:nvSpPr>
          <p:cNvPr id="1884162" name="Rectangle 2"/>
          <p:cNvSpPr>
            <a:spLocks noGrp="1" noRot="1" noChangeAspect="1" noChangeArrowheads="1" noTextEdit="1"/>
          </p:cNvSpPr>
          <p:nvPr>
            <p:ph type="sldImg"/>
          </p:nvPr>
        </p:nvSpPr>
        <p:spPr>
          <a:ln/>
        </p:spPr>
      </p:sp>
      <p:sp>
        <p:nvSpPr>
          <p:cNvPr id="1884163" name="Rectangle 3"/>
          <p:cNvSpPr>
            <a:spLocks noGrp="1" noChangeArrowheads="1"/>
          </p:cNvSpPr>
          <p:nvPr>
            <p:ph type="body" idx="1"/>
          </p:nvPr>
        </p:nvSpPr>
        <p:spPr>
          <a:noFill/>
          <a:ln/>
        </p:spPr>
        <p:txBody>
          <a:bodyPr/>
          <a:lstStyle/>
          <a:p>
            <a:r>
              <a:rPr lang="en-US" smtClean="0"/>
              <a:t>Laser coding (versus ink jet) can be considered “best practice”.</a:t>
            </a:r>
          </a:p>
          <a:p>
            <a:endParaRPr lang="en-US" smtClean="0"/>
          </a:p>
          <a:p>
            <a:r>
              <a:rPr lang="en-US" smtClean="0"/>
              <a:t>Smaller, low capital cost, faster.</a:t>
            </a:r>
          </a:p>
          <a:p>
            <a:r>
              <a:rPr lang="en-US" smtClean="0"/>
              <a:t>Less consumables</a:t>
            </a:r>
          </a:p>
          <a:p>
            <a:r>
              <a:rPr lang="en-US" smtClean="0"/>
              <a:t>No ink to test</a:t>
            </a:r>
          </a:p>
          <a:p>
            <a:r>
              <a:rPr lang="en-US" smtClean="0"/>
              <a:t>Less smearing</a:t>
            </a:r>
          </a:p>
          <a:p>
            <a:r>
              <a:rPr lang="en-US" smtClean="0"/>
              <a:t>Higher reliability</a:t>
            </a:r>
          </a:p>
          <a:p>
            <a:r>
              <a:rPr lang="en-US" smtClean="0"/>
              <a:t>Flexible print patterns</a:t>
            </a:r>
          </a:p>
          <a:p>
            <a:endParaRPr lang="en-US" smtClean="0"/>
          </a:p>
          <a:p>
            <a:r>
              <a:rPr lang="en-US" smtClean="0"/>
              <a:t>Still must be outside filler room.</a:t>
            </a:r>
          </a:p>
          <a:p>
            <a:endParaRPr lang="en-US" smtClean="0"/>
          </a:p>
          <a:p>
            <a:r>
              <a:rPr lang="en-US" smtClean="0"/>
              <a:t>This concludes my presentation.</a:t>
            </a:r>
          </a:p>
          <a:p>
            <a:endParaRPr lang="en-US" smtClean="0"/>
          </a:p>
          <a:p>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6209" name="Rectangle 2"/>
          <p:cNvSpPr>
            <a:spLocks noGrp="1" noRot="1" noChangeAspect="1" noChangeArrowheads="1" noTextEdit="1"/>
          </p:cNvSpPr>
          <p:nvPr>
            <p:ph type="sldImg"/>
          </p:nvPr>
        </p:nvSpPr>
        <p:spPr>
          <a:xfrm>
            <a:off x="1257300" y="720725"/>
            <a:ext cx="4800600" cy="3600450"/>
          </a:xfrm>
          <a:ln/>
        </p:spPr>
      </p:sp>
      <p:sp>
        <p:nvSpPr>
          <p:cNvPr id="1625091" name="Rectangle 3"/>
          <p:cNvSpPr>
            <a:spLocks noGrp="1" noChangeArrowheads="1"/>
          </p:cNvSpPr>
          <p:nvPr>
            <p:ph type="body" idx="1"/>
          </p:nvPr>
        </p:nvSpPr>
        <p:spPr>
          <a:xfrm>
            <a:off x="974725" y="4560888"/>
            <a:ext cx="5365750" cy="4319587"/>
          </a:xfrm>
        </p:spPr>
        <p:txBody>
          <a:bodyPr/>
          <a:lstStyle/>
          <a:p>
            <a:pPr>
              <a:defRPr/>
            </a:pPr>
            <a:r>
              <a:rPr kumimoji="0" lang="en-US" kern="0" dirty="0" smtClean="0">
                <a:solidFill>
                  <a:srgbClr val="003399"/>
                </a:solidFill>
                <a:effectLst>
                  <a:outerShdw blurRad="38100" dist="38100" dir="2700000" algn="tl">
                    <a:srgbClr val="C0C0C0"/>
                  </a:outerShdw>
                </a:effectLst>
                <a:latin typeface="Arial" pitchFamily="34" charset="0"/>
              </a:rPr>
              <a:t>I hope you now understand how NSF can make the bottled water and beverage plant operators sleep a whole better!</a:t>
            </a:r>
          </a:p>
          <a:p>
            <a:pPr>
              <a:defRPr/>
            </a:pPr>
            <a:endParaRPr kumimoji="0" lang="en-US" kern="0" dirty="0" smtClean="0">
              <a:solidFill>
                <a:srgbClr val="003399"/>
              </a:solidFill>
              <a:effectLst>
                <a:outerShdw blurRad="38100" dist="38100" dir="2700000" algn="tl">
                  <a:srgbClr val="C0C0C0"/>
                </a:outerShdw>
              </a:effectLst>
              <a:latin typeface="Arial" pitchFamily="34" charset="0"/>
            </a:endParaRPr>
          </a:p>
          <a:p>
            <a:pPr>
              <a:defRPr/>
            </a:pPr>
            <a:r>
              <a:rPr kumimoji="0" lang="en-US" kern="0" dirty="0" smtClean="0">
                <a:solidFill>
                  <a:srgbClr val="003399"/>
                </a:solidFill>
                <a:effectLst>
                  <a:outerShdw blurRad="38100" dist="38100" dir="2700000" algn="tl">
                    <a:srgbClr val="C0C0C0"/>
                  </a:outerShdw>
                </a:effectLst>
                <a:latin typeface="Arial" pitchFamily="34" charset="0"/>
              </a:rPr>
              <a:t>Thank you for your time and attention.</a:t>
            </a:r>
          </a:p>
          <a:p>
            <a:pPr>
              <a:defRPr/>
            </a:pPr>
            <a:endParaRPr kumimoji="0" lang="en-US" kern="0" dirty="0" smtClean="0">
              <a:solidFill>
                <a:srgbClr val="003399"/>
              </a:solidFill>
              <a:effectLst>
                <a:outerShdw blurRad="38100" dist="38100" dir="2700000" algn="tl">
                  <a:srgbClr val="C0C0C0"/>
                </a:outerShdw>
              </a:effectLst>
              <a:latin typeface="Arial" pitchFamily="34" charset="0"/>
            </a:endParaRPr>
          </a:p>
          <a:p>
            <a:pPr>
              <a:defRPr/>
            </a:pPr>
            <a:r>
              <a:rPr kumimoji="0" lang="en-US" kern="0" dirty="0" smtClean="0">
                <a:solidFill>
                  <a:srgbClr val="003399"/>
                </a:solidFill>
                <a:effectLst>
                  <a:outerShdw blurRad="38100" dist="38100" dir="2700000" algn="tl">
                    <a:srgbClr val="C0C0C0"/>
                  </a:outerShdw>
                </a:effectLst>
                <a:latin typeface="Arial" pitchFamily="34" charset="0"/>
              </a:rPr>
              <a:t>For more ideas on Best Practice visit our web site or send us an email.</a:t>
            </a:r>
          </a:p>
          <a:p>
            <a:pPr>
              <a:defRPr/>
            </a:pPr>
            <a:endParaRPr kumimoji="0" lang="en-US" kern="0" dirty="0" smtClean="0">
              <a:solidFill>
                <a:srgbClr val="003399"/>
              </a:solidFill>
              <a:effectLst>
                <a:outerShdw blurRad="38100" dist="38100" dir="2700000" algn="tl">
                  <a:srgbClr val="C0C0C0"/>
                </a:outerShdw>
              </a:effectLst>
              <a:latin typeface="Arial" pitchFamily="34" charset="0"/>
            </a:endParaRPr>
          </a:p>
          <a:p>
            <a:pPr>
              <a:defRPr/>
            </a:pPr>
            <a:r>
              <a:rPr lang="en-US" dirty="0" smtClean="0"/>
              <a:t>Thank you.</a:t>
            </a:r>
          </a:p>
          <a:p>
            <a:pPr>
              <a:defRPr/>
            </a:pPr>
            <a:r>
              <a:rPr lang="en-US" dirty="0" smtClean="0"/>
              <a:t>Questions</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ln/>
        </p:spPr>
        <p:txBody>
          <a:bodyPr/>
          <a:lstStyle/>
          <a:p>
            <a:pPr>
              <a:spcAft>
                <a:spcPct val="15000"/>
              </a:spcAft>
              <a:buClr>
                <a:schemeClr val="tx1"/>
              </a:buClr>
              <a:defRPr/>
            </a:pPr>
            <a:r>
              <a:rPr lang="en-US" sz="1000" dirty="0" smtClean="0"/>
              <a:t>When I speak to executives, a major fear is that their food safety system will experience a failure and as a result people might get sick.</a:t>
            </a:r>
          </a:p>
          <a:p>
            <a:pPr>
              <a:spcAft>
                <a:spcPct val="15000"/>
              </a:spcAft>
              <a:buClr>
                <a:schemeClr val="tx1"/>
              </a:buClr>
              <a:defRPr/>
            </a:pPr>
            <a:endParaRPr lang="en-US" sz="1000" dirty="0" smtClean="0"/>
          </a:p>
          <a:p>
            <a:pPr>
              <a:spcAft>
                <a:spcPct val="15000"/>
              </a:spcAft>
              <a:buClr>
                <a:schemeClr val="tx1"/>
              </a:buClr>
              <a:defRPr/>
            </a:pPr>
            <a:r>
              <a:rPr lang="en-US" sz="1000" dirty="0" smtClean="0"/>
              <a:t>I come from Atlanta, Georgia.  Right now we have peanuts on our mind.</a:t>
            </a:r>
          </a:p>
          <a:p>
            <a:pPr>
              <a:spcAft>
                <a:spcPct val="15000"/>
              </a:spcAft>
              <a:buClr>
                <a:schemeClr val="tx1"/>
              </a:buClr>
              <a:defRPr/>
            </a:pPr>
            <a:r>
              <a:rPr lang="en-US" sz="1000" dirty="0" smtClean="0"/>
              <a:t>If you live in the United States and are in the food industry, your worst nightmare is to wake up and find our newly elected president of the United States on television saying he is afraid for his 7 year old daughter to eat your product!</a:t>
            </a:r>
            <a:endParaRPr lang="en-US" sz="1000" dirty="0" smtClean="0">
              <a:ln w="12700"/>
              <a:solidFill>
                <a:srgbClr val="FF0000"/>
              </a:solidFill>
              <a:effectLst>
                <a:innerShdw blurRad="63500" dist="50800" dir="13500000">
                  <a:prstClr val="black">
                    <a:alpha val="50000"/>
                  </a:prstClr>
                </a:innerShdw>
              </a:effectLst>
            </a:endParaRPr>
          </a:p>
          <a:p>
            <a:pPr>
              <a:spcAft>
                <a:spcPct val="15000"/>
              </a:spcAft>
              <a:buClr>
                <a:schemeClr val="tx1"/>
              </a:buClr>
              <a:defRPr/>
            </a:pPr>
            <a:endParaRPr lang="en-US" sz="1000" dirty="0" smtClean="0"/>
          </a:p>
          <a:p>
            <a:pPr>
              <a:defRPr/>
            </a:pPr>
            <a:r>
              <a:rPr lang="en-US" sz="1000" dirty="0" smtClean="0"/>
              <a:t>There have been other notable examples of what happens when food safety systems fail.</a:t>
            </a:r>
          </a:p>
          <a:p>
            <a:pPr>
              <a:spcAft>
                <a:spcPct val="15000"/>
              </a:spcAft>
              <a:buClr>
                <a:schemeClr val="tx1"/>
              </a:buClr>
              <a:defRPr/>
            </a:pPr>
            <a:endParaRPr lang="en-US" sz="1000" dirty="0" smtClean="0"/>
          </a:p>
          <a:p>
            <a:pPr marL="237662" indent="-237662">
              <a:lnSpc>
                <a:spcPct val="80000"/>
              </a:lnSpc>
              <a:defRPr/>
            </a:pPr>
            <a:r>
              <a:rPr lang="en-US" sz="1800" dirty="0" smtClean="0"/>
              <a:t>Worldwide Food borne Disease Major Problem</a:t>
            </a:r>
            <a:endParaRPr lang="en-US" sz="1800" baseline="30000" dirty="0" smtClean="0"/>
          </a:p>
          <a:p>
            <a:pPr marL="706475" lvl="1" indent="-237662">
              <a:lnSpc>
                <a:spcPct val="80000"/>
              </a:lnSpc>
              <a:defRPr/>
            </a:pPr>
            <a:r>
              <a:rPr lang="en-US" sz="1600" dirty="0" smtClean="0"/>
              <a:t>2 billion cases annually</a:t>
            </a:r>
          </a:p>
          <a:p>
            <a:pPr marL="706475" lvl="1" indent="-237662">
              <a:lnSpc>
                <a:spcPct val="80000"/>
              </a:lnSpc>
              <a:defRPr/>
            </a:pPr>
            <a:r>
              <a:rPr lang="en-US" sz="1600" dirty="0" smtClean="0"/>
              <a:t>1/3 of the global population</a:t>
            </a:r>
          </a:p>
          <a:p>
            <a:pPr marL="706475" lvl="1" indent="-237662">
              <a:lnSpc>
                <a:spcPct val="80000"/>
              </a:lnSpc>
              <a:defRPr/>
            </a:pPr>
            <a:r>
              <a:rPr lang="en-US" sz="1600" dirty="0" smtClean="0"/>
              <a:t>1.8 million deaths annually</a:t>
            </a:r>
          </a:p>
          <a:p>
            <a:pPr marL="706475" lvl="1" indent="-237662">
              <a:lnSpc>
                <a:spcPct val="80000"/>
              </a:lnSpc>
              <a:defRPr/>
            </a:pPr>
            <a:r>
              <a:rPr lang="en-US" sz="1600" dirty="0" smtClean="0"/>
              <a:t>Economic loss in the 10’s and even 100’s of billions</a:t>
            </a:r>
          </a:p>
          <a:p>
            <a:pPr marL="706475" lvl="1" indent="-237662">
              <a:lnSpc>
                <a:spcPct val="80000"/>
              </a:lnSpc>
              <a:defRPr/>
            </a:pPr>
            <a:endParaRPr lang="en-US" sz="1600" dirty="0" smtClean="0"/>
          </a:p>
          <a:p>
            <a:pPr marL="249275" indent="-237662">
              <a:lnSpc>
                <a:spcPct val="80000"/>
              </a:lnSpc>
              <a:defRPr/>
            </a:pPr>
            <a:r>
              <a:rPr lang="en-US" sz="800" dirty="0" smtClean="0"/>
              <a:t>How could these have been prevented?</a:t>
            </a:r>
          </a:p>
          <a:p>
            <a:pPr lvl="1">
              <a:spcBef>
                <a:spcPct val="0"/>
              </a:spcBef>
              <a:spcAft>
                <a:spcPct val="15000"/>
              </a:spcAft>
              <a:buClr>
                <a:schemeClr val="tx1"/>
              </a:buClr>
              <a:defRPr/>
            </a:pPr>
            <a:endParaRPr lang="en-US" sz="800" dirty="0" smtClean="0"/>
          </a:p>
          <a:p>
            <a:pPr>
              <a:defRPr/>
            </a:pPr>
            <a:endParaRPr lang="en-US" dirty="0" smtClean="0"/>
          </a:p>
        </p:txBody>
      </p:sp>
      <p:sp>
        <p:nvSpPr>
          <p:cNvPr id="23555" name="Slide Number Placeholder 3"/>
          <p:cNvSpPr>
            <a:spLocks noGrp="1"/>
          </p:cNvSpPr>
          <p:nvPr>
            <p:ph type="sldNum" sz="quarter" idx="5"/>
          </p:nvPr>
        </p:nvSpPr>
        <p:spPr>
          <a:noFill/>
        </p:spPr>
        <p:txBody>
          <a:bodyPr/>
          <a:lstStyle/>
          <a:p>
            <a:pPr defTabSz="966788"/>
            <a:fld id="{F967BE67-433A-4164-8CDC-A204553CE340}" type="slidenum">
              <a:rPr lang="en-US" smtClean="0">
                <a:cs typeface="Arial" charset="0"/>
              </a:rPr>
              <a:pPr defTabSz="966788"/>
              <a:t>4</a:t>
            </a:fld>
            <a:endParaRPr lang="en-US" smtClean="0">
              <a:cs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p:spPr>
        <p:txBody>
          <a:bodyPr/>
          <a:lstStyle/>
          <a:p>
            <a:pPr defTabSz="966788"/>
            <a:fld id="{C6B768F9-4FE7-4EF3-8F4F-3CDD4A7C4F31}" type="slidenum">
              <a:rPr lang="en-US" smtClean="0">
                <a:cs typeface="Arial" charset="0"/>
              </a:rPr>
              <a:pPr defTabSz="966788"/>
              <a:t>5</a:t>
            </a:fld>
            <a:endParaRPr lang="en-US" smtClean="0">
              <a:cs typeface="Arial" charset="0"/>
            </a:endParaRPr>
          </a:p>
        </p:txBody>
      </p:sp>
      <p:sp>
        <p:nvSpPr>
          <p:cNvPr id="25602" name="Rectangle 2"/>
          <p:cNvSpPr>
            <a:spLocks noGrp="1" noRot="1" noChangeAspect="1" noChangeArrowheads="1" noTextEdit="1"/>
          </p:cNvSpPr>
          <p:nvPr>
            <p:ph type="sldImg"/>
          </p:nvPr>
        </p:nvSpPr>
        <p:spPr>
          <a:xfrm>
            <a:off x="1258888" y="720725"/>
            <a:ext cx="4799012" cy="3598863"/>
          </a:xfrm>
          <a:ln/>
        </p:spPr>
      </p:sp>
      <p:sp>
        <p:nvSpPr>
          <p:cNvPr id="25603" name="Rectangle 3"/>
          <p:cNvSpPr>
            <a:spLocks noGrp="1" noChangeArrowheads="1"/>
          </p:cNvSpPr>
          <p:nvPr>
            <p:ph type="body" idx="1"/>
          </p:nvPr>
        </p:nvSpPr>
        <p:spPr>
          <a:xfrm>
            <a:off x="731838" y="4560888"/>
            <a:ext cx="5851525" cy="4319587"/>
          </a:xfrm>
          <a:noFill/>
          <a:ln/>
        </p:spPr>
        <p:txBody>
          <a:bodyPr/>
          <a:lstStyle/>
          <a:p>
            <a:r>
              <a:rPr lang="en-US" smtClean="0"/>
              <a:t>We think what one of our customers, Masafi, has to say about quality said a lot …</a:t>
            </a:r>
          </a:p>
          <a:p>
            <a:endParaRPr lang="en-US" smtClean="0"/>
          </a:p>
          <a:p>
            <a:r>
              <a:rPr lang="en-US" smtClean="0"/>
              <a:t>Consistently deliver on our commitments to our valued customers …</a:t>
            </a:r>
          </a:p>
          <a:p>
            <a:endParaRPr lang="en-US" smtClean="0"/>
          </a:p>
          <a:p>
            <a:r>
              <a:rPr lang="en-US" smtClean="0"/>
              <a:t>What companies around the world have found is that working with global organizations like NSF can help bring the “Best Practice” ideas into a plant operation that can insure they can deliver on their promise.</a:t>
            </a:r>
          </a:p>
          <a:p>
            <a:endParaRPr lang="en-US" smtClean="0"/>
          </a:p>
          <a:p>
            <a:r>
              <a:rPr lang="en-US" smtClean="0"/>
              <a:t>What our experience has taught us is that most solutions to most problems that have already been thought through and proven.  </a:t>
            </a:r>
          </a:p>
          <a:p>
            <a:endParaRPr lang="en-US" smtClean="0"/>
          </a:p>
          <a:p>
            <a:r>
              <a:rPr lang="en-US" smtClean="0"/>
              <a:t>Best Practice is a lot about listening and learning from others who have already been through the process.  Sharing ideas so we don’t have to repeat the same mistakes.</a:t>
            </a:r>
          </a:p>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p:spPr>
        <p:txBody>
          <a:bodyPr/>
          <a:lstStyle/>
          <a:p>
            <a:pPr defTabSz="966788"/>
            <a:fld id="{F3790F5E-27C2-446C-BBF8-1DAAD495C0C3}" type="slidenum">
              <a:rPr lang="en-US" smtClean="0">
                <a:latin typeface="Arial" charset="0"/>
                <a:ea typeface="MS PGothic"/>
                <a:cs typeface="MS PGothic"/>
              </a:rPr>
              <a:pPr defTabSz="966788"/>
              <a:t>6</a:t>
            </a:fld>
            <a:endParaRPr lang="en-US" smtClean="0">
              <a:latin typeface="Arial" charset="0"/>
              <a:ea typeface="MS PGothic"/>
              <a:cs typeface="MS PGothic"/>
            </a:endParaRPr>
          </a:p>
        </p:txBody>
      </p:sp>
      <p:sp>
        <p:nvSpPr>
          <p:cNvPr id="27650" name="Rectangle 2"/>
          <p:cNvSpPr>
            <a:spLocks noGrp="1" noRot="1" noChangeAspect="1" noChangeArrowheads="1" noTextEdit="1"/>
          </p:cNvSpPr>
          <p:nvPr>
            <p:ph type="sldImg"/>
          </p:nvPr>
        </p:nvSpPr>
        <p:spPr>
          <a:xfrm>
            <a:off x="1258888" y="720725"/>
            <a:ext cx="4799012" cy="3598863"/>
          </a:xfrm>
          <a:ln/>
        </p:spPr>
      </p:sp>
      <p:sp>
        <p:nvSpPr>
          <p:cNvPr id="27651" name="Rectangle 3"/>
          <p:cNvSpPr>
            <a:spLocks noGrp="1" noChangeArrowheads="1"/>
          </p:cNvSpPr>
          <p:nvPr>
            <p:ph type="body" idx="1"/>
          </p:nvPr>
        </p:nvSpPr>
        <p:spPr>
          <a:xfrm>
            <a:off x="731838" y="4560888"/>
            <a:ext cx="5851525" cy="4319587"/>
          </a:xfrm>
          <a:noFill/>
          <a:ln/>
        </p:spPr>
        <p:txBody>
          <a:bodyPr/>
          <a:lstStyle/>
          <a:p>
            <a:pPr eaLnBrk="1" hangingPunct="1">
              <a:buFontTx/>
              <a:buChar char="•"/>
            </a:pPr>
            <a:r>
              <a:rPr lang="en-US" smtClean="0">
                <a:latin typeface="Arial" charset="0"/>
              </a:rPr>
              <a:t> The Best Practices that exist today in the Bottled Water industry reflect an evolution of quality.</a:t>
            </a:r>
          </a:p>
          <a:p>
            <a:pPr eaLnBrk="1" hangingPunct="1">
              <a:buFontTx/>
              <a:buChar char="•"/>
            </a:pPr>
            <a:r>
              <a:rPr lang="en-US" smtClean="0">
                <a:latin typeface="Arial" charset="0"/>
              </a:rPr>
              <a:t> We have gone from being Reactive, relying solely on Government Standards to today's environment that focus on continuous improvement.</a:t>
            </a:r>
          </a:p>
          <a:p>
            <a:pPr eaLnBrk="1" hangingPunct="1">
              <a:buFontTx/>
              <a:buChar char="•"/>
            </a:pPr>
            <a:endParaRPr lang="en-US" smtClean="0">
              <a:latin typeface="Arial" charset="0"/>
            </a:endParaRPr>
          </a:p>
          <a:p>
            <a:pPr eaLnBrk="1" hangingPunct="1">
              <a:buFontTx/>
              <a:buChar char="•"/>
            </a:pPr>
            <a:r>
              <a:rPr lang="en-US" smtClean="0"/>
              <a:t> Best Practices are continuously evolving.</a:t>
            </a:r>
          </a:p>
          <a:p>
            <a:pPr eaLnBrk="1" hangingPunct="1">
              <a:buFontTx/>
              <a:buChar char="•"/>
            </a:pPr>
            <a:r>
              <a:rPr lang="en-US" smtClean="0"/>
              <a:t> They are built around the idea of …</a:t>
            </a:r>
          </a:p>
          <a:p>
            <a:pPr eaLnBrk="1" hangingPunct="1">
              <a:buFontTx/>
              <a:buChar char="•"/>
            </a:pPr>
            <a:r>
              <a:rPr lang="en-US" smtClean="0"/>
              <a:t> Anticipate   …….   Adjust  …… then audit ….</a:t>
            </a:r>
          </a:p>
          <a:p>
            <a:pPr eaLnBrk="1" hangingPunct="1">
              <a:buFontTx/>
              <a:buChar char="•"/>
            </a:pPr>
            <a:endParaRPr lang="en-US" smtClean="0"/>
          </a:p>
          <a:p>
            <a:pPr eaLnBrk="1" hangingPunct="1">
              <a:buFontTx/>
              <a:buChar char="•"/>
            </a:pPr>
            <a:r>
              <a:rPr lang="en-US" smtClean="0"/>
              <a:t> Best Practice is a Continuum that is realizing Legally safe is not enough, that we have to focus on Process Improvement and ultimately Product specific standards.</a:t>
            </a:r>
          </a:p>
          <a:p>
            <a:pPr>
              <a:buFontTx/>
              <a:buChar char="•"/>
            </a:pPr>
            <a:r>
              <a:rPr lang="en-US" smtClean="0"/>
              <a:t> The concern over food and beverage safety has lead to a proliferation of standards and organizations dedicated to improving quality.  We have government agencies, standard-setting organizations such as ISO and BRC, SQF and IFS.</a:t>
            </a:r>
          </a:p>
          <a:p>
            <a:pPr>
              <a:buFontTx/>
              <a:buChar char="•"/>
            </a:pPr>
            <a:endParaRPr lang="en-US" smtClean="0"/>
          </a:p>
          <a:p>
            <a:pPr>
              <a:buFontTx/>
              <a:buChar char="•"/>
            </a:pPr>
            <a:r>
              <a:rPr lang="en-US" smtClean="0"/>
              <a:t> There are trade organizations around the world dedicated towards improving bottled water quality such as the US based International Bottled Water Association, the Asia and Middle East Bottled Water Association and others.</a:t>
            </a:r>
          </a:p>
          <a:p>
            <a:endParaRPr lang="en-US" smtClean="0"/>
          </a:p>
          <a:p>
            <a:pPr>
              <a:buFontTx/>
              <a:buChar char="•"/>
            </a:pPr>
            <a:r>
              <a:rPr lang="en-US" smtClean="0"/>
              <a:t> Everyone is promoting quality, but it takes “Best Practices” to insure we achieve it.</a:t>
            </a:r>
            <a:endParaRPr lang="en-US" smtClean="0">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p:txBody>
          <a:bodyPr/>
          <a:lstStyle/>
          <a:p>
            <a:pPr eaLnBrk="1" hangingPunct="1"/>
            <a:r>
              <a:rPr lang="en-US" sz="1600" b="1" smtClean="0"/>
              <a:t>Everything today in the world of Best Practice begins with one thing …</a:t>
            </a:r>
          </a:p>
          <a:p>
            <a:pPr eaLnBrk="1" hangingPunct="1"/>
            <a:r>
              <a:rPr lang="en-US" sz="1600" b="1" smtClean="0"/>
              <a:t>HACCP.</a:t>
            </a:r>
          </a:p>
          <a:p>
            <a:pPr eaLnBrk="1" hangingPunct="1"/>
            <a:r>
              <a:rPr lang="en-US" sz="1600" b="1" smtClean="0"/>
              <a:t>Or as a friend of mine in the UK remembers it by ….</a:t>
            </a:r>
          </a:p>
          <a:p>
            <a:pPr eaLnBrk="1" hangingPunct="1"/>
            <a:r>
              <a:rPr lang="en-US" sz="1600" b="1" smtClean="0"/>
              <a:t>Have A Cup Of Coffee Please</a:t>
            </a:r>
          </a:p>
          <a:p>
            <a:endParaRPr lang="en-US" sz="2500" smtClean="0"/>
          </a:p>
          <a:p>
            <a:pPr eaLnBrk="1" hangingPunct="1">
              <a:spcBef>
                <a:spcPct val="20000"/>
              </a:spcBef>
              <a:buSzPct val="90000"/>
            </a:pPr>
            <a:r>
              <a:rPr lang="en-US" sz="2800" b="1" smtClean="0"/>
              <a:t>HACCP </a:t>
            </a:r>
            <a:r>
              <a:rPr lang="en-US" sz="2800" smtClean="0"/>
              <a:t>is a systematic, preventive approach to food safety that addresses physical, chemical and biological hazards by means of focusing on prevention rather than finished product inspection. </a:t>
            </a:r>
          </a:p>
          <a:p>
            <a:pPr eaLnBrk="1" hangingPunct="1">
              <a:spcBef>
                <a:spcPct val="20000"/>
              </a:spcBef>
              <a:buSzPct val="90000"/>
            </a:pPr>
            <a:r>
              <a:rPr lang="en-US" sz="2800" smtClean="0"/>
              <a:t>HACCP  identifies potential risk so that the most critical areas, known as Critical Control Points (CCP's) can be managed to reduce or eliminate the hazards.</a:t>
            </a:r>
          </a:p>
          <a:p>
            <a:pPr eaLnBrk="1" hangingPunct="1">
              <a:spcBef>
                <a:spcPct val="20000"/>
              </a:spcBef>
              <a:buSzPct val="90000"/>
            </a:pPr>
            <a:endParaRPr kumimoji="0" lang="en-US" sz="2800" smtClean="0">
              <a:solidFill>
                <a:schemeClr val="hlink"/>
              </a:solidFill>
            </a:endParaRPr>
          </a:p>
          <a:p>
            <a:pPr eaLnBrk="1" hangingPunct="1">
              <a:spcBef>
                <a:spcPct val="20000"/>
              </a:spcBef>
              <a:buSzPct val="90000"/>
            </a:pPr>
            <a:r>
              <a:rPr kumimoji="0" lang="en-US" sz="2800" smtClean="0">
                <a:solidFill>
                  <a:schemeClr val="hlink"/>
                </a:solidFill>
              </a:rPr>
              <a:t>I think everyone in this audience is well versed in the seven key steps, or principles, that make up every HACCP plan;</a:t>
            </a:r>
            <a:endParaRPr kumimoji="0" lang="it-IT" sz="2800" smtClean="0">
              <a:solidFill>
                <a:schemeClr val="hlink"/>
              </a:solidFill>
            </a:endParaRPr>
          </a:p>
          <a:p>
            <a:pPr eaLnBrk="1" hangingPunct="1">
              <a:spcBef>
                <a:spcPct val="20000"/>
              </a:spcBef>
              <a:buSzPct val="90000"/>
              <a:buFont typeface="Calibri" pitchFamily="34" charset="0"/>
              <a:buAutoNum type="arabicPeriod"/>
            </a:pPr>
            <a:endParaRPr kumimoji="0" lang="it-IT" sz="2800" smtClean="0">
              <a:solidFill>
                <a:schemeClr val="hlink"/>
              </a:solidFill>
            </a:endParaRPr>
          </a:p>
          <a:p>
            <a:pPr eaLnBrk="1" hangingPunct="1">
              <a:spcBef>
                <a:spcPct val="20000"/>
              </a:spcBef>
              <a:buSzPct val="90000"/>
              <a:buFont typeface="Calibri" pitchFamily="34" charset="0"/>
              <a:buAutoNum type="arabicPeriod"/>
            </a:pPr>
            <a:r>
              <a:rPr kumimoji="0" lang="it-IT" sz="2800" smtClean="0">
                <a:solidFill>
                  <a:schemeClr val="hlink"/>
                </a:solidFill>
              </a:rPr>
              <a:t>Analyse hazards</a:t>
            </a:r>
          </a:p>
          <a:p>
            <a:pPr eaLnBrk="1" hangingPunct="1">
              <a:spcBef>
                <a:spcPct val="20000"/>
              </a:spcBef>
              <a:buSzPct val="90000"/>
              <a:buFont typeface="Calibri" pitchFamily="34" charset="0"/>
              <a:buAutoNum type="arabicPeriod"/>
            </a:pPr>
            <a:r>
              <a:rPr kumimoji="0" lang="it-IT" sz="2800" smtClean="0">
                <a:solidFill>
                  <a:schemeClr val="hlink"/>
                </a:solidFill>
              </a:rPr>
              <a:t>Identify critical control points</a:t>
            </a:r>
            <a:endParaRPr kumimoji="0" lang="it-IT" sz="1800" smtClean="0">
              <a:solidFill>
                <a:schemeClr val="hlink"/>
              </a:solidFill>
            </a:endParaRPr>
          </a:p>
          <a:p>
            <a:pPr eaLnBrk="1" hangingPunct="1">
              <a:spcBef>
                <a:spcPct val="20000"/>
              </a:spcBef>
              <a:buSzPct val="90000"/>
              <a:buFont typeface="Calibri" pitchFamily="34" charset="0"/>
              <a:buAutoNum type="arabicPeriod"/>
            </a:pPr>
            <a:r>
              <a:rPr kumimoji="0" lang="it-IT" sz="2800" smtClean="0">
                <a:solidFill>
                  <a:schemeClr val="hlink"/>
                </a:solidFill>
              </a:rPr>
              <a:t>Establish preventive measures </a:t>
            </a:r>
            <a:r>
              <a:rPr kumimoji="0" lang="it-IT" sz="1800" smtClean="0">
                <a:solidFill>
                  <a:schemeClr val="hlink"/>
                </a:solidFill>
              </a:rPr>
              <a:t>with critical limits for each control point</a:t>
            </a:r>
          </a:p>
          <a:p>
            <a:pPr eaLnBrk="1" hangingPunct="1">
              <a:spcBef>
                <a:spcPct val="20000"/>
              </a:spcBef>
              <a:buSzPct val="90000"/>
              <a:buFont typeface="Calibri" pitchFamily="34" charset="0"/>
              <a:buAutoNum type="arabicPeriod"/>
            </a:pPr>
            <a:r>
              <a:rPr kumimoji="0" lang="it-IT" sz="2800" smtClean="0">
                <a:solidFill>
                  <a:schemeClr val="hlink"/>
                </a:solidFill>
              </a:rPr>
              <a:t>Establish procedures to monitor CCP’s</a:t>
            </a:r>
          </a:p>
          <a:p>
            <a:pPr eaLnBrk="1" hangingPunct="1">
              <a:spcBef>
                <a:spcPct val="20000"/>
              </a:spcBef>
              <a:buSzPct val="90000"/>
              <a:buFont typeface="Calibri" pitchFamily="34" charset="0"/>
              <a:buAutoNum type="arabicPeriod"/>
            </a:pPr>
            <a:r>
              <a:rPr kumimoji="0" lang="it-IT" sz="2800" smtClean="0">
                <a:solidFill>
                  <a:schemeClr val="hlink"/>
                </a:solidFill>
              </a:rPr>
              <a:t>Establish corrective actions </a:t>
            </a:r>
          </a:p>
          <a:p>
            <a:pPr eaLnBrk="1" hangingPunct="1">
              <a:spcBef>
                <a:spcPct val="20000"/>
              </a:spcBef>
              <a:buSzPct val="90000"/>
              <a:buFont typeface="Calibri" pitchFamily="34" charset="0"/>
              <a:buAutoNum type="arabicPeriod"/>
            </a:pPr>
            <a:r>
              <a:rPr kumimoji="0" lang="it-IT" sz="2800" smtClean="0">
                <a:solidFill>
                  <a:schemeClr val="hlink"/>
                </a:solidFill>
              </a:rPr>
              <a:t>Establish procedures to verify </a:t>
            </a:r>
            <a:r>
              <a:rPr kumimoji="0" lang="it-IT" sz="1800" smtClean="0">
                <a:solidFill>
                  <a:schemeClr val="hlink"/>
                </a:solidFill>
              </a:rPr>
              <a:t>the system</a:t>
            </a:r>
          </a:p>
          <a:p>
            <a:pPr eaLnBrk="1" hangingPunct="1">
              <a:spcBef>
                <a:spcPct val="20000"/>
              </a:spcBef>
              <a:buSzPct val="90000"/>
              <a:buFont typeface="Calibri" pitchFamily="34" charset="0"/>
              <a:buAutoNum type="arabicPeriod"/>
            </a:pPr>
            <a:r>
              <a:rPr kumimoji="0" lang="it-IT" sz="2800" smtClean="0">
                <a:solidFill>
                  <a:schemeClr val="hlink"/>
                </a:solidFill>
              </a:rPr>
              <a:t>Establish an effective system </a:t>
            </a:r>
            <a:r>
              <a:rPr kumimoji="0" lang="it-IT" sz="1800" smtClean="0">
                <a:solidFill>
                  <a:schemeClr val="hlink"/>
                </a:solidFill>
              </a:rPr>
              <a:t>of recording information</a:t>
            </a:r>
          </a:p>
          <a:p>
            <a:endParaRPr lang="en-US" sz="2500" smtClean="0"/>
          </a:p>
          <a:p>
            <a:r>
              <a:rPr lang="en-US" sz="2500" b="1" smtClean="0"/>
              <a:t>For Europe: It’s mandatory.</a:t>
            </a:r>
          </a:p>
          <a:p>
            <a:r>
              <a:rPr lang="en-US" sz="2500" smtClean="0"/>
              <a:t>January 1, 2006 the Regulation 852/2004 of the European Parliament on the Hygiene of Foodstuffs require that: </a:t>
            </a:r>
            <a:r>
              <a:rPr lang="en-US" sz="2100" i="1" smtClean="0"/>
              <a:t>“Food business operators shall put into place, implement and maintain a permanent procedure based on the principles of hazard analysis critical control points (HACCP).”</a:t>
            </a:r>
          </a:p>
          <a:p>
            <a:pPr eaLnBrk="1" hangingPunct="1"/>
            <a:endParaRPr lang="en-US" sz="1600" b="1" smtClean="0"/>
          </a:p>
          <a:p>
            <a:pPr eaLnBrk="1" hangingPunct="1"/>
            <a:r>
              <a:rPr lang="en-US" sz="1600" b="1" smtClean="0"/>
              <a:t>For US: Voluntary (but likely to change after peanut problems)</a:t>
            </a:r>
          </a:p>
          <a:p>
            <a:pPr eaLnBrk="1" hangingPunct="1"/>
            <a:endParaRPr lang="en-US" sz="1600" smtClean="0"/>
          </a:p>
        </p:txBody>
      </p:sp>
      <p:sp>
        <p:nvSpPr>
          <p:cNvPr id="29699" name="Slide Number Placeholder 3"/>
          <p:cNvSpPr>
            <a:spLocks noGrp="1"/>
          </p:cNvSpPr>
          <p:nvPr>
            <p:ph type="sldNum" sz="quarter" idx="5"/>
          </p:nvPr>
        </p:nvSpPr>
        <p:spPr>
          <a:noFill/>
        </p:spPr>
        <p:txBody>
          <a:bodyPr/>
          <a:lstStyle/>
          <a:p>
            <a:pPr defTabSz="966788"/>
            <a:fld id="{B3C84C59-5D0B-4B0D-BC05-8C861BA8EED4}" type="slidenum">
              <a:rPr lang="en-US" smtClean="0">
                <a:latin typeface="Arial" charset="0"/>
                <a:cs typeface="Arial" charset="0"/>
              </a:rPr>
              <a:pPr defTabSz="966788"/>
              <a:t>7</a:t>
            </a:fld>
            <a:endParaRPr lang="en-US" smtClean="0">
              <a:latin typeface="Arial" charset="0"/>
              <a:cs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Rot="1" noChangeAspect="1" noChangeArrowheads="1" noTextEdit="1"/>
          </p:cNvSpPr>
          <p:nvPr>
            <p:ph type="sldImg"/>
          </p:nvPr>
        </p:nvSpPr>
        <p:spPr>
          <a:ln/>
        </p:spPr>
      </p:sp>
      <p:sp>
        <p:nvSpPr>
          <p:cNvPr id="31746" name="Rectangle 3"/>
          <p:cNvSpPr>
            <a:spLocks noGrp="1" noChangeArrowheads="1"/>
          </p:cNvSpPr>
          <p:nvPr>
            <p:ph type="body" idx="1"/>
          </p:nvPr>
        </p:nvSpPr>
        <p:spPr>
          <a:xfrm>
            <a:off x="731838" y="4560888"/>
            <a:ext cx="5851525" cy="4321175"/>
          </a:xfrm>
          <a:noFill/>
          <a:ln/>
        </p:spPr>
        <p:txBody>
          <a:bodyPr/>
          <a:lstStyle/>
          <a:p>
            <a:r>
              <a:rPr lang="en-US" smtClean="0"/>
              <a:t>Best Practice has both immediate and long-term benefit to your operation.</a:t>
            </a:r>
          </a:p>
          <a:p>
            <a:endParaRPr lang="en-US" smtClean="0"/>
          </a:p>
          <a:p>
            <a:r>
              <a:rPr lang="en-US" smtClean="0"/>
              <a:t>It typically yields better quality which in turn increases customer satisfaction, lowers returns and increases profit.</a:t>
            </a:r>
          </a:p>
          <a:p>
            <a:endParaRPr lang="en-US" smtClean="0"/>
          </a:p>
          <a:p>
            <a:r>
              <a:rPr lang="en-US" smtClean="0"/>
              <a:t>Most important to consider is that it comes in all flavors, shapes and sizes …</a:t>
            </a:r>
          </a:p>
          <a:p>
            <a:endParaRPr lang="en-US" smtClean="0"/>
          </a:p>
          <a:p>
            <a:r>
              <a:rPr lang="en-US" b="1" i="1" smtClean="0"/>
              <a:t>…Dramatically improved Quality will increase employee and customer satisfaction, will improve share and profitability, and will enhance our reputation.</a:t>
            </a:r>
          </a:p>
          <a:p>
            <a:r>
              <a:rPr lang="en-US" smtClean="0"/>
              <a:t>	-Jack Welch (formerly with GE)</a:t>
            </a:r>
          </a:p>
          <a:p>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p:spPr>
        <p:txBody>
          <a:bodyPr/>
          <a:lstStyle/>
          <a:p>
            <a:pPr defTabSz="966788"/>
            <a:fld id="{CFC3A6B9-F18C-4FDA-BF95-DBEDCEED7C25}" type="slidenum">
              <a:rPr lang="en-US" smtClean="0">
                <a:cs typeface="Arial" charset="0"/>
              </a:rPr>
              <a:pPr defTabSz="966788"/>
              <a:t>9</a:t>
            </a:fld>
            <a:endParaRPr lang="en-US" smtClean="0">
              <a:cs typeface="Arial" charset="0"/>
            </a:endParaRPr>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p:spPr>
        <p:txBody>
          <a:bodyPr/>
          <a:lstStyle/>
          <a:p>
            <a:r>
              <a:rPr lang="en-US" smtClean="0"/>
              <a:t>Best Practice can be applied anywhere.  </a:t>
            </a:r>
          </a:p>
          <a:p>
            <a:endParaRPr lang="en-US" smtClean="0"/>
          </a:p>
          <a:p>
            <a:r>
              <a:rPr lang="en-US" smtClean="0"/>
              <a:t>Your HACCP plan starts with what is legally required.  From there you and your team will build it towards “Best Practice”.</a:t>
            </a:r>
          </a:p>
          <a:p>
            <a:endParaRPr lang="en-US" smtClean="0"/>
          </a:p>
          <a:p>
            <a:pPr>
              <a:spcAft>
                <a:spcPts val="600"/>
              </a:spcAft>
            </a:pPr>
            <a:endParaRPr lang="en-US" smtClean="0"/>
          </a:p>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19050"/>
            <a:ext cx="9144000" cy="6877050"/>
            <a:chOff x="0" y="-12"/>
            <a:chExt cx="5760" cy="4332"/>
          </a:xfrm>
        </p:grpSpPr>
        <p:sp>
          <p:nvSpPr>
            <p:cNvPr id="5" name="Rectangle 3"/>
            <p:cNvSpPr>
              <a:spLocks noChangeArrowheads="1"/>
            </p:cNvSpPr>
            <p:nvPr userDrawn="1"/>
          </p:nvSpPr>
          <p:spPr bwMode="hidden">
            <a:xfrm>
              <a:off x="1104" y="1008"/>
              <a:ext cx="4656" cy="3312"/>
            </a:xfrm>
            <a:prstGeom prst="rect">
              <a:avLst/>
            </a:prstGeom>
            <a:gradFill rotWithShape="0">
              <a:gsLst>
                <a:gs pos="0">
                  <a:schemeClr val="bg2"/>
                </a:gs>
                <a:gs pos="50000">
                  <a:schemeClr val="bg1"/>
                </a:gs>
                <a:gs pos="100000">
                  <a:schemeClr val="bg2"/>
                </a:gs>
              </a:gsLst>
              <a:lin ang="2700000" scaled="1"/>
            </a:gradFill>
            <a:ln w="9525">
              <a:noFill/>
              <a:miter lim="800000"/>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grpSp>
          <p:nvGrpSpPr>
            <p:cNvPr id="6" name="Group 4"/>
            <p:cNvGrpSpPr>
              <a:grpSpLocks/>
            </p:cNvGrpSpPr>
            <p:nvPr userDrawn="1"/>
          </p:nvGrpSpPr>
          <p:grpSpPr bwMode="auto">
            <a:xfrm>
              <a:off x="-1261" y="-157"/>
              <a:ext cx="7021" cy="1190"/>
              <a:chOff x="-1261" y="-154"/>
              <a:chExt cx="7021" cy="1190"/>
            </a:xfrm>
          </p:grpSpPr>
          <p:sp>
            <p:nvSpPr>
              <p:cNvPr id="8" name="Freeform 5"/>
              <p:cNvSpPr>
                <a:spLocks/>
              </p:cNvSpPr>
              <p:nvPr userDrawn="1"/>
            </p:nvSpPr>
            <p:spPr bwMode="ltGray">
              <a:xfrm>
                <a:off x="0" y="4"/>
                <a:ext cx="5760" cy="1032"/>
              </a:xfrm>
              <a:custGeom>
                <a:avLst/>
                <a:gdLst/>
                <a:ahLst/>
                <a:cxnLst>
                  <a:cxn ang="0">
                    <a:pos x="4848" y="432"/>
                  </a:cxn>
                  <a:cxn ang="0">
                    <a:pos x="0" y="432"/>
                  </a:cxn>
                  <a:cxn ang="0">
                    <a:pos x="0" y="0"/>
                  </a:cxn>
                  <a:cxn ang="0">
                    <a:pos x="4848" y="0"/>
                  </a:cxn>
                  <a:cxn ang="0">
                    <a:pos x="4848" y="432"/>
                  </a:cxn>
                </a:cxnLst>
                <a:rect l="0" t="0" r="r" b="b"/>
                <a:pathLst>
                  <a:path w="4848" h="432">
                    <a:moveTo>
                      <a:pt x="4848" y="432"/>
                    </a:moveTo>
                    <a:lnTo>
                      <a:pt x="0" y="432"/>
                    </a:lnTo>
                    <a:lnTo>
                      <a:pt x="0" y="0"/>
                    </a:lnTo>
                    <a:lnTo>
                      <a:pt x="4848" y="0"/>
                    </a:lnTo>
                    <a:lnTo>
                      <a:pt x="4848" y="432"/>
                    </a:lnTo>
                    <a:close/>
                  </a:path>
                </a:pathLst>
              </a:custGeom>
              <a:solidFill>
                <a:schemeClr va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grpSp>
            <p:nvGrpSpPr>
              <p:cNvPr id="9" name="Group 6"/>
              <p:cNvGrpSpPr>
                <a:grpSpLocks/>
              </p:cNvGrpSpPr>
              <p:nvPr userDrawn="1"/>
            </p:nvGrpSpPr>
            <p:grpSpPr bwMode="auto">
              <a:xfrm>
                <a:off x="333" y="-9"/>
                <a:ext cx="5176" cy="1044"/>
                <a:chOff x="333" y="-9"/>
                <a:chExt cx="5176" cy="1044"/>
              </a:xfrm>
            </p:grpSpPr>
            <p:sp>
              <p:nvSpPr>
                <p:cNvPr id="38" name="Freeform 7"/>
                <p:cNvSpPr>
                  <a:spLocks/>
                </p:cNvSpPr>
                <p:nvPr userDrawn="1"/>
              </p:nvSpPr>
              <p:spPr bwMode="ltGray">
                <a:xfrm>
                  <a:off x="3230" y="949"/>
                  <a:ext cx="17" cy="20"/>
                </a:xfrm>
                <a:custGeom>
                  <a:avLst/>
                  <a:gdLst/>
                  <a:ahLst/>
                  <a:cxnLst>
                    <a:cxn ang="0">
                      <a:pos x="5" y="11"/>
                    </a:cxn>
                    <a:cxn ang="0">
                      <a:pos x="15" y="5"/>
                    </a:cxn>
                    <a:cxn ang="0">
                      <a:pos x="13" y="17"/>
                    </a:cxn>
                    <a:cxn ang="0">
                      <a:pos x="5" y="11"/>
                    </a:cxn>
                  </a:cxnLst>
                  <a:rect l="0" t="0" r="r" b="b"/>
                  <a:pathLst>
                    <a:path w="15" h="23">
                      <a:moveTo>
                        <a:pt x="5" y="11"/>
                      </a:moveTo>
                      <a:cubicBezTo>
                        <a:pt x="2" y="1"/>
                        <a:pt x="7" y="0"/>
                        <a:pt x="15" y="5"/>
                      </a:cubicBezTo>
                      <a:cubicBezTo>
                        <a:pt x="14" y="9"/>
                        <a:pt x="15" y="13"/>
                        <a:pt x="13" y="17"/>
                      </a:cubicBezTo>
                      <a:cubicBezTo>
                        <a:pt x="9" y="23"/>
                        <a:pt x="0" y="16"/>
                        <a:pt x="5" y="11"/>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39" name="Freeform 8"/>
                <p:cNvSpPr>
                  <a:spLocks/>
                </p:cNvSpPr>
                <p:nvPr userDrawn="1"/>
              </p:nvSpPr>
              <p:spPr bwMode="ltGray">
                <a:xfrm>
                  <a:off x="3406" y="1015"/>
                  <a:ext cx="21" cy="20"/>
                </a:xfrm>
                <a:custGeom>
                  <a:avLst/>
                  <a:gdLst/>
                  <a:ahLst/>
                  <a:cxnLst>
                    <a:cxn ang="0">
                      <a:pos x="3" y="13"/>
                    </a:cxn>
                    <a:cxn ang="0">
                      <a:pos x="11" y="3"/>
                    </a:cxn>
                    <a:cxn ang="0">
                      <a:pos x="7" y="19"/>
                    </a:cxn>
                    <a:cxn ang="0">
                      <a:pos x="3" y="13"/>
                    </a:cxn>
                  </a:cxnLst>
                  <a:rect l="0" t="0" r="r" b="b"/>
                  <a:pathLst>
                    <a:path w="20" h="23">
                      <a:moveTo>
                        <a:pt x="3" y="13"/>
                      </a:moveTo>
                      <a:cubicBezTo>
                        <a:pt x="0" y="5"/>
                        <a:pt x="2" y="0"/>
                        <a:pt x="11" y="3"/>
                      </a:cubicBezTo>
                      <a:cubicBezTo>
                        <a:pt x="16" y="10"/>
                        <a:pt x="20" y="23"/>
                        <a:pt x="7" y="19"/>
                      </a:cubicBezTo>
                      <a:cubicBezTo>
                        <a:pt x="6" y="17"/>
                        <a:pt x="3" y="13"/>
                        <a:pt x="3" y="13"/>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40" name="Freeform 9"/>
                <p:cNvSpPr>
                  <a:spLocks/>
                </p:cNvSpPr>
                <p:nvPr userDrawn="1"/>
              </p:nvSpPr>
              <p:spPr bwMode="ltGray">
                <a:xfrm>
                  <a:off x="2909" y="908"/>
                  <a:ext cx="31" cy="34"/>
                </a:xfrm>
                <a:custGeom>
                  <a:avLst/>
                  <a:gdLst/>
                  <a:ahLst/>
                  <a:cxnLst>
                    <a:cxn ang="0">
                      <a:pos x="16" y="33"/>
                    </a:cxn>
                    <a:cxn ang="0">
                      <a:pos x="8" y="21"/>
                    </a:cxn>
                    <a:cxn ang="0">
                      <a:pos x="0" y="9"/>
                    </a:cxn>
                    <a:cxn ang="0">
                      <a:pos x="16" y="3"/>
                    </a:cxn>
                    <a:cxn ang="0">
                      <a:pos x="30" y="23"/>
                    </a:cxn>
                    <a:cxn ang="0">
                      <a:pos x="28" y="31"/>
                    </a:cxn>
                    <a:cxn ang="0">
                      <a:pos x="16" y="33"/>
                    </a:cxn>
                  </a:cxnLst>
                  <a:rect l="0" t="0" r="r" b="b"/>
                  <a:pathLst>
                    <a:path w="30" h="42">
                      <a:moveTo>
                        <a:pt x="16" y="33"/>
                      </a:moveTo>
                      <a:cubicBezTo>
                        <a:pt x="3" y="20"/>
                        <a:pt x="15" y="34"/>
                        <a:pt x="8" y="21"/>
                      </a:cubicBezTo>
                      <a:cubicBezTo>
                        <a:pt x="6" y="17"/>
                        <a:pt x="0" y="9"/>
                        <a:pt x="0" y="9"/>
                      </a:cubicBezTo>
                      <a:cubicBezTo>
                        <a:pt x="5" y="1"/>
                        <a:pt x="7" y="0"/>
                        <a:pt x="16" y="3"/>
                      </a:cubicBezTo>
                      <a:cubicBezTo>
                        <a:pt x="25" y="16"/>
                        <a:pt x="10" y="16"/>
                        <a:pt x="30" y="23"/>
                      </a:cubicBezTo>
                      <a:cubicBezTo>
                        <a:pt x="29" y="26"/>
                        <a:pt x="30" y="29"/>
                        <a:pt x="28" y="31"/>
                      </a:cubicBezTo>
                      <a:cubicBezTo>
                        <a:pt x="15" y="42"/>
                        <a:pt x="16" y="38"/>
                        <a:pt x="16" y="33"/>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41" name="Freeform 10"/>
                <p:cNvSpPr>
                  <a:spLocks/>
                </p:cNvSpPr>
                <p:nvPr userDrawn="1"/>
              </p:nvSpPr>
              <p:spPr bwMode="ltGray">
                <a:xfrm>
                  <a:off x="2551" y="940"/>
                  <a:ext cx="25" cy="12"/>
                </a:xfrm>
                <a:custGeom>
                  <a:avLst/>
                  <a:gdLst/>
                  <a:ahLst/>
                  <a:cxnLst>
                    <a:cxn ang="0">
                      <a:pos x="15" y="16"/>
                    </a:cxn>
                    <a:cxn ang="0">
                      <a:pos x="3" y="8"/>
                    </a:cxn>
                    <a:cxn ang="0">
                      <a:pos x="15" y="0"/>
                    </a:cxn>
                    <a:cxn ang="0">
                      <a:pos x="15" y="16"/>
                    </a:cxn>
                  </a:cxnLst>
                  <a:rect l="0" t="0" r="r" b="b"/>
                  <a:pathLst>
                    <a:path w="25" h="16">
                      <a:moveTo>
                        <a:pt x="15" y="16"/>
                      </a:moveTo>
                      <a:cubicBezTo>
                        <a:pt x="10" y="15"/>
                        <a:pt x="0" y="12"/>
                        <a:pt x="3" y="8"/>
                      </a:cubicBezTo>
                      <a:cubicBezTo>
                        <a:pt x="6" y="4"/>
                        <a:pt x="15" y="0"/>
                        <a:pt x="15" y="0"/>
                      </a:cubicBezTo>
                      <a:cubicBezTo>
                        <a:pt x="17" y="3"/>
                        <a:pt x="25" y="16"/>
                        <a:pt x="15" y="16"/>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42" name="Freeform 11"/>
                <p:cNvSpPr>
                  <a:spLocks/>
                </p:cNvSpPr>
                <p:nvPr userDrawn="1"/>
              </p:nvSpPr>
              <p:spPr bwMode="ltGray">
                <a:xfrm>
                  <a:off x="2443" y="954"/>
                  <a:ext cx="65" cy="39"/>
                </a:xfrm>
                <a:custGeom>
                  <a:avLst/>
                  <a:gdLst/>
                  <a:ahLst/>
                  <a:cxnLst>
                    <a:cxn ang="0">
                      <a:pos x="14" y="24"/>
                    </a:cxn>
                    <a:cxn ang="0">
                      <a:pos x="30" y="4"/>
                    </a:cxn>
                    <a:cxn ang="0">
                      <a:pos x="42" y="0"/>
                    </a:cxn>
                    <a:cxn ang="0">
                      <a:pos x="58" y="12"/>
                    </a:cxn>
                    <a:cxn ang="0">
                      <a:pos x="32" y="26"/>
                    </a:cxn>
                    <a:cxn ang="0">
                      <a:pos x="12" y="46"/>
                    </a:cxn>
                    <a:cxn ang="0">
                      <a:pos x="8" y="20"/>
                    </a:cxn>
                    <a:cxn ang="0">
                      <a:pos x="12" y="14"/>
                    </a:cxn>
                    <a:cxn ang="0">
                      <a:pos x="14" y="24"/>
                    </a:cxn>
                  </a:cxnLst>
                  <a:rect l="0" t="0" r="r" b="b"/>
                  <a:pathLst>
                    <a:path w="65" h="46">
                      <a:moveTo>
                        <a:pt x="14" y="24"/>
                      </a:moveTo>
                      <a:cubicBezTo>
                        <a:pt x="18" y="13"/>
                        <a:pt x="16" y="9"/>
                        <a:pt x="30" y="4"/>
                      </a:cubicBezTo>
                      <a:cubicBezTo>
                        <a:pt x="34" y="3"/>
                        <a:pt x="42" y="0"/>
                        <a:pt x="42" y="0"/>
                      </a:cubicBezTo>
                      <a:cubicBezTo>
                        <a:pt x="50" y="1"/>
                        <a:pt x="65" y="0"/>
                        <a:pt x="58" y="12"/>
                      </a:cubicBezTo>
                      <a:cubicBezTo>
                        <a:pt x="53" y="21"/>
                        <a:pt x="40" y="21"/>
                        <a:pt x="32" y="26"/>
                      </a:cubicBezTo>
                      <a:cubicBezTo>
                        <a:pt x="26" y="35"/>
                        <a:pt x="23" y="42"/>
                        <a:pt x="12" y="46"/>
                      </a:cubicBezTo>
                      <a:cubicBezTo>
                        <a:pt x="0" y="42"/>
                        <a:pt x="5" y="30"/>
                        <a:pt x="8" y="20"/>
                      </a:cubicBezTo>
                      <a:cubicBezTo>
                        <a:pt x="9" y="18"/>
                        <a:pt x="10" y="13"/>
                        <a:pt x="12" y="14"/>
                      </a:cubicBezTo>
                      <a:cubicBezTo>
                        <a:pt x="15" y="16"/>
                        <a:pt x="13" y="21"/>
                        <a:pt x="14" y="24"/>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43" name="Freeform 12"/>
                <p:cNvSpPr>
                  <a:spLocks/>
                </p:cNvSpPr>
                <p:nvPr userDrawn="1"/>
              </p:nvSpPr>
              <p:spPr bwMode="ltGray">
                <a:xfrm>
                  <a:off x="2375" y="952"/>
                  <a:ext cx="68" cy="39"/>
                </a:xfrm>
                <a:custGeom>
                  <a:avLst/>
                  <a:gdLst/>
                  <a:ahLst/>
                  <a:cxnLst>
                    <a:cxn ang="0">
                      <a:pos x="0" y="31"/>
                    </a:cxn>
                    <a:cxn ang="0">
                      <a:pos x="18" y="25"/>
                    </a:cxn>
                    <a:cxn ang="0">
                      <a:pos x="52" y="1"/>
                    </a:cxn>
                    <a:cxn ang="0">
                      <a:pos x="64" y="3"/>
                    </a:cxn>
                    <a:cxn ang="0">
                      <a:pos x="50" y="19"/>
                    </a:cxn>
                    <a:cxn ang="0">
                      <a:pos x="28" y="33"/>
                    </a:cxn>
                    <a:cxn ang="0">
                      <a:pos x="22" y="47"/>
                    </a:cxn>
                    <a:cxn ang="0">
                      <a:pos x="16" y="45"/>
                    </a:cxn>
                    <a:cxn ang="0">
                      <a:pos x="12" y="39"/>
                    </a:cxn>
                    <a:cxn ang="0">
                      <a:pos x="0" y="35"/>
                    </a:cxn>
                    <a:cxn ang="0">
                      <a:pos x="0" y="31"/>
                    </a:cxn>
                  </a:cxnLst>
                  <a:rect l="0" t="0" r="r" b="b"/>
                  <a:pathLst>
                    <a:path w="69" h="47">
                      <a:moveTo>
                        <a:pt x="0" y="31"/>
                      </a:moveTo>
                      <a:cubicBezTo>
                        <a:pt x="7" y="24"/>
                        <a:pt x="9" y="22"/>
                        <a:pt x="18" y="25"/>
                      </a:cubicBezTo>
                      <a:cubicBezTo>
                        <a:pt x="25" y="4"/>
                        <a:pt x="36" y="12"/>
                        <a:pt x="52" y="1"/>
                      </a:cubicBezTo>
                      <a:cubicBezTo>
                        <a:pt x="56" y="2"/>
                        <a:pt x="61" y="0"/>
                        <a:pt x="64" y="3"/>
                      </a:cubicBezTo>
                      <a:cubicBezTo>
                        <a:pt x="69" y="8"/>
                        <a:pt x="50" y="19"/>
                        <a:pt x="50" y="19"/>
                      </a:cubicBezTo>
                      <a:cubicBezTo>
                        <a:pt x="46" y="31"/>
                        <a:pt x="35" y="22"/>
                        <a:pt x="28" y="33"/>
                      </a:cubicBezTo>
                      <a:cubicBezTo>
                        <a:pt x="31" y="41"/>
                        <a:pt x="31" y="44"/>
                        <a:pt x="22" y="47"/>
                      </a:cubicBezTo>
                      <a:cubicBezTo>
                        <a:pt x="20" y="46"/>
                        <a:pt x="18" y="46"/>
                        <a:pt x="16" y="45"/>
                      </a:cubicBezTo>
                      <a:cubicBezTo>
                        <a:pt x="14" y="43"/>
                        <a:pt x="14" y="40"/>
                        <a:pt x="12" y="39"/>
                      </a:cubicBezTo>
                      <a:cubicBezTo>
                        <a:pt x="8" y="37"/>
                        <a:pt x="0" y="35"/>
                        <a:pt x="0" y="35"/>
                      </a:cubicBezTo>
                      <a:cubicBezTo>
                        <a:pt x="2" y="26"/>
                        <a:pt x="3" y="25"/>
                        <a:pt x="0" y="31"/>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44" name="Freeform 13"/>
                <p:cNvSpPr>
                  <a:spLocks/>
                </p:cNvSpPr>
                <p:nvPr userDrawn="1"/>
              </p:nvSpPr>
              <p:spPr bwMode="ltGray">
                <a:xfrm>
                  <a:off x="2007" y="739"/>
                  <a:ext cx="354" cy="228"/>
                </a:xfrm>
                <a:custGeom>
                  <a:avLst/>
                  <a:gdLst/>
                  <a:ahLst/>
                  <a:cxnLst>
                    <a:cxn ang="0">
                      <a:pos x="10" y="4"/>
                    </a:cxn>
                    <a:cxn ang="0">
                      <a:pos x="36" y="18"/>
                    </a:cxn>
                    <a:cxn ang="0">
                      <a:pos x="46" y="30"/>
                    </a:cxn>
                    <a:cxn ang="0">
                      <a:pos x="76" y="52"/>
                    </a:cxn>
                    <a:cxn ang="0">
                      <a:pos x="92" y="66"/>
                    </a:cxn>
                    <a:cxn ang="0">
                      <a:pos x="122" y="98"/>
                    </a:cxn>
                    <a:cxn ang="0">
                      <a:pos x="136" y="128"/>
                    </a:cxn>
                    <a:cxn ang="0">
                      <a:pos x="148" y="132"/>
                    </a:cxn>
                    <a:cxn ang="0">
                      <a:pos x="154" y="150"/>
                    </a:cxn>
                    <a:cxn ang="0">
                      <a:pos x="176" y="152"/>
                    </a:cxn>
                    <a:cxn ang="0">
                      <a:pos x="170" y="196"/>
                    </a:cxn>
                    <a:cxn ang="0">
                      <a:pos x="180" y="224"/>
                    </a:cxn>
                    <a:cxn ang="0">
                      <a:pos x="198" y="232"/>
                    </a:cxn>
                    <a:cxn ang="0">
                      <a:pos x="216" y="234"/>
                    </a:cxn>
                    <a:cxn ang="0">
                      <a:pos x="236" y="242"/>
                    </a:cxn>
                    <a:cxn ang="0">
                      <a:pos x="254" y="236"/>
                    </a:cxn>
                    <a:cxn ang="0">
                      <a:pos x="272" y="248"/>
                    </a:cxn>
                    <a:cxn ang="0">
                      <a:pos x="296" y="256"/>
                    </a:cxn>
                    <a:cxn ang="0">
                      <a:pos x="314" y="264"/>
                    </a:cxn>
                    <a:cxn ang="0">
                      <a:pos x="352" y="266"/>
                    </a:cxn>
                    <a:cxn ang="0">
                      <a:pos x="342" y="274"/>
                    </a:cxn>
                    <a:cxn ang="0">
                      <a:pos x="322" y="272"/>
                    </a:cxn>
                    <a:cxn ang="0">
                      <a:pos x="300" y="270"/>
                    </a:cxn>
                    <a:cxn ang="0">
                      <a:pos x="288" y="266"/>
                    </a:cxn>
                    <a:cxn ang="0">
                      <a:pos x="252" y="264"/>
                    </a:cxn>
                    <a:cxn ang="0">
                      <a:pos x="234" y="260"/>
                    </a:cxn>
                    <a:cxn ang="0">
                      <a:pos x="172" y="242"/>
                    </a:cxn>
                    <a:cxn ang="0">
                      <a:pos x="160" y="216"/>
                    </a:cxn>
                    <a:cxn ang="0">
                      <a:pos x="126" y="200"/>
                    </a:cxn>
                    <a:cxn ang="0">
                      <a:pos x="108" y="186"/>
                    </a:cxn>
                    <a:cxn ang="0">
                      <a:pos x="94" y="158"/>
                    </a:cxn>
                    <a:cxn ang="0">
                      <a:pos x="68" y="108"/>
                    </a:cxn>
                    <a:cxn ang="0">
                      <a:pos x="64" y="102"/>
                    </a:cxn>
                    <a:cxn ang="0">
                      <a:pos x="58" y="100"/>
                    </a:cxn>
                    <a:cxn ang="0">
                      <a:pos x="54" y="88"/>
                    </a:cxn>
                    <a:cxn ang="0">
                      <a:pos x="38" y="58"/>
                    </a:cxn>
                    <a:cxn ang="0">
                      <a:pos x="20" y="40"/>
                    </a:cxn>
                    <a:cxn ang="0">
                      <a:pos x="4" y="22"/>
                    </a:cxn>
                    <a:cxn ang="0">
                      <a:pos x="10" y="2"/>
                    </a:cxn>
                    <a:cxn ang="0">
                      <a:pos x="10" y="4"/>
                    </a:cxn>
                  </a:cxnLst>
                  <a:rect l="0" t="0" r="r" b="b"/>
                  <a:pathLst>
                    <a:path w="355" h="277">
                      <a:moveTo>
                        <a:pt x="10" y="4"/>
                      </a:moveTo>
                      <a:cubicBezTo>
                        <a:pt x="22" y="0"/>
                        <a:pt x="24" y="14"/>
                        <a:pt x="36" y="18"/>
                      </a:cubicBezTo>
                      <a:cubicBezTo>
                        <a:pt x="37" y="19"/>
                        <a:pt x="45" y="29"/>
                        <a:pt x="46" y="30"/>
                      </a:cubicBezTo>
                      <a:cubicBezTo>
                        <a:pt x="56" y="40"/>
                        <a:pt x="67" y="38"/>
                        <a:pt x="76" y="52"/>
                      </a:cubicBezTo>
                      <a:cubicBezTo>
                        <a:pt x="80" y="58"/>
                        <a:pt x="92" y="66"/>
                        <a:pt x="92" y="66"/>
                      </a:cubicBezTo>
                      <a:cubicBezTo>
                        <a:pt x="96" y="79"/>
                        <a:pt x="112" y="88"/>
                        <a:pt x="122" y="98"/>
                      </a:cubicBezTo>
                      <a:cubicBezTo>
                        <a:pt x="124" y="105"/>
                        <a:pt x="130" y="124"/>
                        <a:pt x="136" y="128"/>
                      </a:cubicBezTo>
                      <a:cubicBezTo>
                        <a:pt x="140" y="130"/>
                        <a:pt x="148" y="132"/>
                        <a:pt x="148" y="132"/>
                      </a:cubicBezTo>
                      <a:cubicBezTo>
                        <a:pt x="150" y="138"/>
                        <a:pt x="154" y="150"/>
                        <a:pt x="154" y="150"/>
                      </a:cubicBezTo>
                      <a:cubicBezTo>
                        <a:pt x="161" y="139"/>
                        <a:pt x="168" y="144"/>
                        <a:pt x="176" y="152"/>
                      </a:cubicBezTo>
                      <a:cubicBezTo>
                        <a:pt x="174" y="167"/>
                        <a:pt x="173" y="181"/>
                        <a:pt x="170" y="196"/>
                      </a:cubicBezTo>
                      <a:cubicBezTo>
                        <a:pt x="171" y="202"/>
                        <a:pt x="174" y="220"/>
                        <a:pt x="180" y="224"/>
                      </a:cubicBezTo>
                      <a:cubicBezTo>
                        <a:pt x="185" y="228"/>
                        <a:pt x="193" y="228"/>
                        <a:pt x="198" y="232"/>
                      </a:cubicBezTo>
                      <a:cubicBezTo>
                        <a:pt x="204" y="230"/>
                        <a:pt x="216" y="234"/>
                        <a:pt x="216" y="234"/>
                      </a:cubicBezTo>
                      <a:cubicBezTo>
                        <a:pt x="223" y="241"/>
                        <a:pt x="225" y="245"/>
                        <a:pt x="236" y="242"/>
                      </a:cubicBezTo>
                      <a:cubicBezTo>
                        <a:pt x="242" y="240"/>
                        <a:pt x="254" y="236"/>
                        <a:pt x="254" y="236"/>
                      </a:cubicBezTo>
                      <a:cubicBezTo>
                        <a:pt x="260" y="240"/>
                        <a:pt x="265" y="246"/>
                        <a:pt x="272" y="248"/>
                      </a:cubicBezTo>
                      <a:cubicBezTo>
                        <a:pt x="277" y="250"/>
                        <a:pt x="291" y="252"/>
                        <a:pt x="296" y="256"/>
                      </a:cubicBezTo>
                      <a:cubicBezTo>
                        <a:pt x="301" y="260"/>
                        <a:pt x="314" y="264"/>
                        <a:pt x="314" y="264"/>
                      </a:cubicBezTo>
                      <a:cubicBezTo>
                        <a:pt x="330" y="263"/>
                        <a:pt x="338" y="261"/>
                        <a:pt x="352" y="266"/>
                      </a:cubicBezTo>
                      <a:cubicBezTo>
                        <a:pt x="355" y="275"/>
                        <a:pt x="350" y="277"/>
                        <a:pt x="342" y="274"/>
                      </a:cubicBezTo>
                      <a:cubicBezTo>
                        <a:pt x="336" y="276"/>
                        <a:pt x="322" y="272"/>
                        <a:pt x="322" y="272"/>
                      </a:cubicBezTo>
                      <a:cubicBezTo>
                        <a:pt x="314" y="275"/>
                        <a:pt x="308" y="272"/>
                        <a:pt x="300" y="270"/>
                      </a:cubicBezTo>
                      <a:cubicBezTo>
                        <a:pt x="296" y="269"/>
                        <a:pt x="288" y="266"/>
                        <a:pt x="288" y="266"/>
                      </a:cubicBezTo>
                      <a:cubicBezTo>
                        <a:pt x="276" y="270"/>
                        <a:pt x="264" y="266"/>
                        <a:pt x="252" y="264"/>
                      </a:cubicBezTo>
                      <a:cubicBezTo>
                        <a:pt x="245" y="259"/>
                        <a:pt x="242" y="257"/>
                        <a:pt x="234" y="260"/>
                      </a:cubicBezTo>
                      <a:cubicBezTo>
                        <a:pt x="211" y="252"/>
                        <a:pt x="192" y="256"/>
                        <a:pt x="172" y="242"/>
                      </a:cubicBezTo>
                      <a:cubicBezTo>
                        <a:pt x="165" y="231"/>
                        <a:pt x="176" y="221"/>
                        <a:pt x="160" y="216"/>
                      </a:cubicBezTo>
                      <a:cubicBezTo>
                        <a:pt x="154" y="233"/>
                        <a:pt x="136" y="203"/>
                        <a:pt x="126" y="200"/>
                      </a:cubicBezTo>
                      <a:cubicBezTo>
                        <a:pt x="120" y="196"/>
                        <a:pt x="114" y="190"/>
                        <a:pt x="108" y="186"/>
                      </a:cubicBezTo>
                      <a:cubicBezTo>
                        <a:pt x="104" y="175"/>
                        <a:pt x="104" y="165"/>
                        <a:pt x="94" y="158"/>
                      </a:cubicBezTo>
                      <a:cubicBezTo>
                        <a:pt x="83" y="142"/>
                        <a:pt x="85" y="119"/>
                        <a:pt x="68" y="108"/>
                      </a:cubicBezTo>
                      <a:cubicBezTo>
                        <a:pt x="67" y="106"/>
                        <a:pt x="66" y="104"/>
                        <a:pt x="64" y="102"/>
                      </a:cubicBezTo>
                      <a:cubicBezTo>
                        <a:pt x="62" y="101"/>
                        <a:pt x="59" y="102"/>
                        <a:pt x="58" y="100"/>
                      </a:cubicBezTo>
                      <a:cubicBezTo>
                        <a:pt x="56" y="97"/>
                        <a:pt x="54" y="88"/>
                        <a:pt x="54" y="88"/>
                      </a:cubicBezTo>
                      <a:cubicBezTo>
                        <a:pt x="59" y="73"/>
                        <a:pt x="52" y="61"/>
                        <a:pt x="38" y="58"/>
                      </a:cubicBezTo>
                      <a:cubicBezTo>
                        <a:pt x="32" y="49"/>
                        <a:pt x="31" y="44"/>
                        <a:pt x="20" y="40"/>
                      </a:cubicBezTo>
                      <a:cubicBezTo>
                        <a:pt x="16" y="27"/>
                        <a:pt x="16" y="26"/>
                        <a:pt x="4" y="22"/>
                      </a:cubicBezTo>
                      <a:cubicBezTo>
                        <a:pt x="1" y="13"/>
                        <a:pt x="0" y="5"/>
                        <a:pt x="10" y="2"/>
                      </a:cubicBezTo>
                      <a:cubicBezTo>
                        <a:pt x="18" y="5"/>
                        <a:pt x="18" y="4"/>
                        <a:pt x="10" y="4"/>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45" name="Freeform 14"/>
                <p:cNvSpPr>
                  <a:spLocks/>
                </p:cNvSpPr>
                <p:nvPr userDrawn="1"/>
              </p:nvSpPr>
              <p:spPr bwMode="ltGray">
                <a:xfrm>
                  <a:off x="2222" y="724"/>
                  <a:ext cx="157" cy="167"/>
                </a:xfrm>
                <a:custGeom>
                  <a:avLst/>
                  <a:gdLst/>
                  <a:ahLst/>
                  <a:cxnLst>
                    <a:cxn ang="0">
                      <a:pos x="54" y="66"/>
                    </a:cxn>
                    <a:cxn ang="0">
                      <a:pos x="66" y="58"/>
                    </a:cxn>
                    <a:cxn ang="0">
                      <a:pos x="68" y="52"/>
                    </a:cxn>
                    <a:cxn ang="0">
                      <a:pos x="80" y="44"/>
                    </a:cxn>
                    <a:cxn ang="0">
                      <a:pos x="106" y="22"/>
                    </a:cxn>
                    <a:cxn ang="0">
                      <a:pos x="112" y="4"/>
                    </a:cxn>
                    <a:cxn ang="0">
                      <a:pos x="124" y="0"/>
                    </a:cxn>
                    <a:cxn ang="0">
                      <a:pos x="150" y="28"/>
                    </a:cxn>
                    <a:cxn ang="0">
                      <a:pos x="146" y="44"/>
                    </a:cxn>
                    <a:cxn ang="0">
                      <a:pos x="126" y="64"/>
                    </a:cxn>
                    <a:cxn ang="0">
                      <a:pos x="132" y="94"/>
                    </a:cxn>
                    <a:cxn ang="0">
                      <a:pos x="142" y="110"/>
                    </a:cxn>
                    <a:cxn ang="0">
                      <a:pos x="146" y="128"/>
                    </a:cxn>
                    <a:cxn ang="0">
                      <a:pos x="128" y="128"/>
                    </a:cxn>
                    <a:cxn ang="0">
                      <a:pos x="116" y="146"/>
                    </a:cxn>
                    <a:cxn ang="0">
                      <a:pos x="104" y="156"/>
                    </a:cxn>
                    <a:cxn ang="0">
                      <a:pos x="100" y="198"/>
                    </a:cxn>
                    <a:cxn ang="0">
                      <a:pos x="88" y="202"/>
                    </a:cxn>
                    <a:cxn ang="0">
                      <a:pos x="82" y="206"/>
                    </a:cxn>
                    <a:cxn ang="0">
                      <a:pos x="76" y="202"/>
                    </a:cxn>
                    <a:cxn ang="0">
                      <a:pos x="72" y="190"/>
                    </a:cxn>
                    <a:cxn ang="0">
                      <a:pos x="60" y="186"/>
                    </a:cxn>
                    <a:cxn ang="0">
                      <a:pos x="42" y="194"/>
                    </a:cxn>
                    <a:cxn ang="0">
                      <a:pos x="28" y="186"/>
                    </a:cxn>
                    <a:cxn ang="0">
                      <a:pos x="10" y="148"/>
                    </a:cxn>
                    <a:cxn ang="0">
                      <a:pos x="4" y="130"/>
                    </a:cxn>
                    <a:cxn ang="0">
                      <a:pos x="0" y="118"/>
                    </a:cxn>
                    <a:cxn ang="0">
                      <a:pos x="20" y="96"/>
                    </a:cxn>
                    <a:cxn ang="0">
                      <a:pos x="32" y="104"/>
                    </a:cxn>
                    <a:cxn ang="0">
                      <a:pos x="34" y="80"/>
                    </a:cxn>
                    <a:cxn ang="0">
                      <a:pos x="52" y="70"/>
                    </a:cxn>
                    <a:cxn ang="0">
                      <a:pos x="54" y="66"/>
                    </a:cxn>
                  </a:cxnLst>
                  <a:rect l="0" t="0" r="r" b="b"/>
                  <a:pathLst>
                    <a:path w="156" h="206">
                      <a:moveTo>
                        <a:pt x="54" y="66"/>
                      </a:moveTo>
                      <a:cubicBezTo>
                        <a:pt x="58" y="63"/>
                        <a:pt x="64" y="63"/>
                        <a:pt x="66" y="58"/>
                      </a:cubicBezTo>
                      <a:cubicBezTo>
                        <a:pt x="67" y="56"/>
                        <a:pt x="67" y="53"/>
                        <a:pt x="68" y="52"/>
                      </a:cubicBezTo>
                      <a:cubicBezTo>
                        <a:pt x="71" y="49"/>
                        <a:pt x="80" y="44"/>
                        <a:pt x="80" y="44"/>
                      </a:cubicBezTo>
                      <a:cubicBezTo>
                        <a:pt x="113" y="55"/>
                        <a:pt x="85" y="29"/>
                        <a:pt x="106" y="22"/>
                      </a:cubicBezTo>
                      <a:cubicBezTo>
                        <a:pt x="110" y="17"/>
                        <a:pt x="108" y="9"/>
                        <a:pt x="112" y="4"/>
                      </a:cubicBezTo>
                      <a:cubicBezTo>
                        <a:pt x="115" y="1"/>
                        <a:pt x="124" y="0"/>
                        <a:pt x="124" y="0"/>
                      </a:cubicBezTo>
                      <a:cubicBezTo>
                        <a:pt x="138" y="14"/>
                        <a:pt x="126" y="23"/>
                        <a:pt x="150" y="28"/>
                      </a:cubicBezTo>
                      <a:cubicBezTo>
                        <a:pt x="156" y="36"/>
                        <a:pt x="154" y="39"/>
                        <a:pt x="146" y="44"/>
                      </a:cubicBezTo>
                      <a:cubicBezTo>
                        <a:pt x="141" y="52"/>
                        <a:pt x="135" y="61"/>
                        <a:pt x="126" y="64"/>
                      </a:cubicBezTo>
                      <a:cubicBezTo>
                        <a:pt x="118" y="75"/>
                        <a:pt x="128" y="83"/>
                        <a:pt x="132" y="94"/>
                      </a:cubicBezTo>
                      <a:cubicBezTo>
                        <a:pt x="129" y="103"/>
                        <a:pt x="135" y="105"/>
                        <a:pt x="142" y="110"/>
                      </a:cubicBezTo>
                      <a:cubicBezTo>
                        <a:pt x="145" y="119"/>
                        <a:pt x="141" y="120"/>
                        <a:pt x="146" y="128"/>
                      </a:cubicBezTo>
                      <a:cubicBezTo>
                        <a:pt x="142" y="139"/>
                        <a:pt x="135" y="133"/>
                        <a:pt x="128" y="128"/>
                      </a:cubicBezTo>
                      <a:cubicBezTo>
                        <a:pt x="116" y="132"/>
                        <a:pt x="122" y="136"/>
                        <a:pt x="116" y="146"/>
                      </a:cubicBezTo>
                      <a:cubicBezTo>
                        <a:pt x="113" y="151"/>
                        <a:pt x="108" y="152"/>
                        <a:pt x="104" y="156"/>
                      </a:cubicBezTo>
                      <a:cubicBezTo>
                        <a:pt x="107" y="167"/>
                        <a:pt x="112" y="191"/>
                        <a:pt x="100" y="198"/>
                      </a:cubicBezTo>
                      <a:cubicBezTo>
                        <a:pt x="96" y="200"/>
                        <a:pt x="92" y="200"/>
                        <a:pt x="88" y="202"/>
                      </a:cubicBezTo>
                      <a:cubicBezTo>
                        <a:pt x="86" y="203"/>
                        <a:pt x="84" y="205"/>
                        <a:pt x="82" y="206"/>
                      </a:cubicBezTo>
                      <a:cubicBezTo>
                        <a:pt x="80" y="205"/>
                        <a:pt x="77" y="204"/>
                        <a:pt x="76" y="202"/>
                      </a:cubicBezTo>
                      <a:cubicBezTo>
                        <a:pt x="74" y="198"/>
                        <a:pt x="76" y="191"/>
                        <a:pt x="72" y="190"/>
                      </a:cubicBezTo>
                      <a:cubicBezTo>
                        <a:pt x="68" y="189"/>
                        <a:pt x="60" y="186"/>
                        <a:pt x="60" y="186"/>
                      </a:cubicBezTo>
                      <a:cubicBezTo>
                        <a:pt x="53" y="188"/>
                        <a:pt x="49" y="192"/>
                        <a:pt x="42" y="194"/>
                      </a:cubicBezTo>
                      <a:cubicBezTo>
                        <a:pt x="34" y="189"/>
                        <a:pt x="37" y="183"/>
                        <a:pt x="28" y="186"/>
                      </a:cubicBezTo>
                      <a:cubicBezTo>
                        <a:pt x="12" y="181"/>
                        <a:pt x="19" y="161"/>
                        <a:pt x="10" y="148"/>
                      </a:cubicBezTo>
                      <a:cubicBezTo>
                        <a:pt x="5" y="121"/>
                        <a:pt x="11" y="147"/>
                        <a:pt x="4" y="130"/>
                      </a:cubicBezTo>
                      <a:cubicBezTo>
                        <a:pt x="2" y="126"/>
                        <a:pt x="0" y="118"/>
                        <a:pt x="0" y="118"/>
                      </a:cubicBezTo>
                      <a:cubicBezTo>
                        <a:pt x="2" y="95"/>
                        <a:pt x="0" y="83"/>
                        <a:pt x="20" y="96"/>
                      </a:cubicBezTo>
                      <a:cubicBezTo>
                        <a:pt x="23" y="105"/>
                        <a:pt x="23" y="110"/>
                        <a:pt x="32" y="104"/>
                      </a:cubicBezTo>
                      <a:cubicBezTo>
                        <a:pt x="35" y="95"/>
                        <a:pt x="29" y="88"/>
                        <a:pt x="34" y="80"/>
                      </a:cubicBezTo>
                      <a:cubicBezTo>
                        <a:pt x="36" y="76"/>
                        <a:pt x="48" y="73"/>
                        <a:pt x="52" y="70"/>
                      </a:cubicBezTo>
                      <a:cubicBezTo>
                        <a:pt x="57" y="63"/>
                        <a:pt x="58" y="62"/>
                        <a:pt x="54" y="66"/>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46" name="Freeform 15"/>
                <p:cNvSpPr>
                  <a:spLocks/>
                </p:cNvSpPr>
                <p:nvPr userDrawn="1"/>
              </p:nvSpPr>
              <p:spPr bwMode="ltGray">
                <a:xfrm>
                  <a:off x="2375" y="800"/>
                  <a:ext cx="110" cy="32"/>
                </a:xfrm>
                <a:custGeom>
                  <a:avLst/>
                  <a:gdLst/>
                  <a:ahLst/>
                  <a:cxnLst>
                    <a:cxn ang="0">
                      <a:pos x="4" y="32"/>
                    </a:cxn>
                    <a:cxn ang="0">
                      <a:pos x="18" y="10"/>
                    </a:cxn>
                    <a:cxn ang="0">
                      <a:pos x="46" y="20"/>
                    </a:cxn>
                    <a:cxn ang="0">
                      <a:pos x="72" y="14"/>
                    </a:cxn>
                    <a:cxn ang="0">
                      <a:pos x="90" y="0"/>
                    </a:cxn>
                    <a:cxn ang="0">
                      <a:pos x="76" y="26"/>
                    </a:cxn>
                    <a:cxn ang="0">
                      <a:pos x="60" y="38"/>
                    </a:cxn>
                    <a:cxn ang="0">
                      <a:pos x="42" y="32"/>
                    </a:cxn>
                    <a:cxn ang="0">
                      <a:pos x="14" y="30"/>
                    </a:cxn>
                    <a:cxn ang="0">
                      <a:pos x="4" y="32"/>
                    </a:cxn>
                  </a:cxnLst>
                  <a:rect l="0" t="0" r="r" b="b"/>
                  <a:pathLst>
                    <a:path w="109" h="38">
                      <a:moveTo>
                        <a:pt x="4" y="32"/>
                      </a:moveTo>
                      <a:cubicBezTo>
                        <a:pt x="7" y="22"/>
                        <a:pt x="7" y="14"/>
                        <a:pt x="18" y="10"/>
                      </a:cubicBezTo>
                      <a:cubicBezTo>
                        <a:pt x="28" y="12"/>
                        <a:pt x="37" y="14"/>
                        <a:pt x="46" y="20"/>
                      </a:cubicBezTo>
                      <a:cubicBezTo>
                        <a:pt x="62" y="15"/>
                        <a:pt x="54" y="17"/>
                        <a:pt x="72" y="14"/>
                      </a:cubicBezTo>
                      <a:cubicBezTo>
                        <a:pt x="77" y="9"/>
                        <a:pt x="90" y="0"/>
                        <a:pt x="90" y="0"/>
                      </a:cubicBezTo>
                      <a:cubicBezTo>
                        <a:pt x="109" y="6"/>
                        <a:pt x="85" y="23"/>
                        <a:pt x="76" y="26"/>
                      </a:cubicBezTo>
                      <a:cubicBezTo>
                        <a:pt x="71" y="33"/>
                        <a:pt x="68" y="35"/>
                        <a:pt x="60" y="38"/>
                      </a:cubicBezTo>
                      <a:cubicBezTo>
                        <a:pt x="54" y="36"/>
                        <a:pt x="42" y="32"/>
                        <a:pt x="42" y="32"/>
                      </a:cubicBezTo>
                      <a:cubicBezTo>
                        <a:pt x="33" y="23"/>
                        <a:pt x="26" y="26"/>
                        <a:pt x="14" y="30"/>
                      </a:cubicBezTo>
                      <a:cubicBezTo>
                        <a:pt x="1" y="28"/>
                        <a:pt x="0" y="24"/>
                        <a:pt x="4" y="32"/>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47" name="Freeform 16"/>
                <p:cNvSpPr>
                  <a:spLocks/>
                </p:cNvSpPr>
                <p:nvPr userDrawn="1"/>
              </p:nvSpPr>
              <p:spPr bwMode="ltGray">
                <a:xfrm>
                  <a:off x="2370" y="839"/>
                  <a:ext cx="75" cy="84"/>
                </a:xfrm>
                <a:custGeom>
                  <a:avLst/>
                  <a:gdLst/>
                  <a:ahLst/>
                  <a:cxnLst>
                    <a:cxn ang="0">
                      <a:pos x="8" y="18"/>
                    </a:cxn>
                    <a:cxn ang="0">
                      <a:pos x="18" y="0"/>
                    </a:cxn>
                    <a:cxn ang="0">
                      <a:pos x="34" y="18"/>
                    </a:cxn>
                    <a:cxn ang="0">
                      <a:pos x="62" y="4"/>
                    </a:cxn>
                    <a:cxn ang="0">
                      <a:pos x="46" y="34"/>
                    </a:cxn>
                    <a:cxn ang="0">
                      <a:pos x="54" y="48"/>
                    </a:cxn>
                    <a:cxn ang="0">
                      <a:pos x="58" y="60"/>
                    </a:cxn>
                    <a:cxn ang="0">
                      <a:pos x="46" y="74"/>
                    </a:cxn>
                    <a:cxn ang="0">
                      <a:pos x="34" y="60"/>
                    </a:cxn>
                    <a:cxn ang="0">
                      <a:pos x="22" y="48"/>
                    </a:cxn>
                    <a:cxn ang="0">
                      <a:pos x="28" y="68"/>
                    </a:cxn>
                    <a:cxn ang="0">
                      <a:pos x="30" y="74"/>
                    </a:cxn>
                    <a:cxn ang="0">
                      <a:pos x="20" y="104"/>
                    </a:cxn>
                    <a:cxn ang="0">
                      <a:pos x="12" y="102"/>
                    </a:cxn>
                    <a:cxn ang="0">
                      <a:pos x="8" y="90"/>
                    </a:cxn>
                    <a:cxn ang="0">
                      <a:pos x="0" y="54"/>
                    </a:cxn>
                    <a:cxn ang="0">
                      <a:pos x="2" y="30"/>
                    </a:cxn>
                    <a:cxn ang="0">
                      <a:pos x="8" y="18"/>
                    </a:cxn>
                  </a:cxnLst>
                  <a:rect l="0" t="0" r="r" b="b"/>
                  <a:pathLst>
                    <a:path w="76" h="104">
                      <a:moveTo>
                        <a:pt x="8" y="18"/>
                      </a:moveTo>
                      <a:cubicBezTo>
                        <a:pt x="10" y="8"/>
                        <a:pt x="9" y="3"/>
                        <a:pt x="18" y="0"/>
                      </a:cubicBezTo>
                      <a:cubicBezTo>
                        <a:pt x="28" y="3"/>
                        <a:pt x="25" y="12"/>
                        <a:pt x="34" y="18"/>
                      </a:cubicBezTo>
                      <a:cubicBezTo>
                        <a:pt x="46" y="16"/>
                        <a:pt x="51" y="8"/>
                        <a:pt x="62" y="4"/>
                      </a:cubicBezTo>
                      <a:cubicBezTo>
                        <a:pt x="76" y="9"/>
                        <a:pt x="56" y="31"/>
                        <a:pt x="46" y="34"/>
                      </a:cubicBezTo>
                      <a:cubicBezTo>
                        <a:pt x="51" y="56"/>
                        <a:pt x="43" y="29"/>
                        <a:pt x="54" y="48"/>
                      </a:cubicBezTo>
                      <a:cubicBezTo>
                        <a:pt x="56" y="52"/>
                        <a:pt x="58" y="60"/>
                        <a:pt x="58" y="60"/>
                      </a:cubicBezTo>
                      <a:cubicBezTo>
                        <a:pt x="55" y="68"/>
                        <a:pt x="54" y="71"/>
                        <a:pt x="46" y="74"/>
                      </a:cubicBezTo>
                      <a:cubicBezTo>
                        <a:pt x="38" y="71"/>
                        <a:pt x="37" y="68"/>
                        <a:pt x="34" y="60"/>
                      </a:cubicBezTo>
                      <a:cubicBezTo>
                        <a:pt x="33" y="50"/>
                        <a:pt x="32" y="33"/>
                        <a:pt x="22" y="48"/>
                      </a:cubicBezTo>
                      <a:cubicBezTo>
                        <a:pt x="25" y="60"/>
                        <a:pt x="23" y="53"/>
                        <a:pt x="28" y="68"/>
                      </a:cubicBezTo>
                      <a:cubicBezTo>
                        <a:pt x="29" y="70"/>
                        <a:pt x="30" y="74"/>
                        <a:pt x="30" y="74"/>
                      </a:cubicBezTo>
                      <a:cubicBezTo>
                        <a:pt x="24" y="84"/>
                        <a:pt x="22" y="93"/>
                        <a:pt x="20" y="104"/>
                      </a:cubicBezTo>
                      <a:cubicBezTo>
                        <a:pt x="17" y="103"/>
                        <a:pt x="14" y="104"/>
                        <a:pt x="12" y="102"/>
                      </a:cubicBezTo>
                      <a:cubicBezTo>
                        <a:pt x="9" y="99"/>
                        <a:pt x="8" y="90"/>
                        <a:pt x="8" y="90"/>
                      </a:cubicBezTo>
                      <a:cubicBezTo>
                        <a:pt x="13" y="75"/>
                        <a:pt x="14" y="64"/>
                        <a:pt x="0" y="54"/>
                      </a:cubicBezTo>
                      <a:cubicBezTo>
                        <a:pt x="1" y="46"/>
                        <a:pt x="1" y="38"/>
                        <a:pt x="2" y="30"/>
                      </a:cubicBezTo>
                      <a:cubicBezTo>
                        <a:pt x="2" y="27"/>
                        <a:pt x="13" y="2"/>
                        <a:pt x="8" y="18"/>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48" name="Freeform 17"/>
                <p:cNvSpPr>
                  <a:spLocks/>
                </p:cNvSpPr>
                <p:nvPr userDrawn="1"/>
              </p:nvSpPr>
              <p:spPr bwMode="ltGray">
                <a:xfrm>
                  <a:off x="2497" y="793"/>
                  <a:ext cx="37" cy="49"/>
                </a:xfrm>
                <a:custGeom>
                  <a:avLst/>
                  <a:gdLst/>
                  <a:ahLst/>
                  <a:cxnLst>
                    <a:cxn ang="0">
                      <a:pos x="3" y="28"/>
                    </a:cxn>
                    <a:cxn ang="0">
                      <a:pos x="13" y="0"/>
                    </a:cxn>
                    <a:cxn ang="0">
                      <a:pos x="15" y="28"/>
                    </a:cxn>
                    <a:cxn ang="0">
                      <a:pos x="37" y="38"/>
                    </a:cxn>
                    <a:cxn ang="0">
                      <a:pos x="19" y="44"/>
                    </a:cxn>
                    <a:cxn ang="0">
                      <a:pos x="5" y="58"/>
                    </a:cxn>
                    <a:cxn ang="0">
                      <a:pos x="1" y="34"/>
                    </a:cxn>
                    <a:cxn ang="0">
                      <a:pos x="3" y="28"/>
                    </a:cxn>
                  </a:cxnLst>
                  <a:rect l="0" t="0" r="r" b="b"/>
                  <a:pathLst>
                    <a:path w="37" h="61">
                      <a:moveTo>
                        <a:pt x="3" y="28"/>
                      </a:moveTo>
                      <a:cubicBezTo>
                        <a:pt x="5" y="14"/>
                        <a:pt x="2" y="7"/>
                        <a:pt x="13" y="0"/>
                      </a:cubicBezTo>
                      <a:cubicBezTo>
                        <a:pt x="26" y="9"/>
                        <a:pt x="23" y="17"/>
                        <a:pt x="15" y="28"/>
                      </a:cubicBezTo>
                      <a:cubicBezTo>
                        <a:pt x="25" y="31"/>
                        <a:pt x="33" y="27"/>
                        <a:pt x="37" y="38"/>
                      </a:cubicBezTo>
                      <a:cubicBezTo>
                        <a:pt x="30" y="45"/>
                        <a:pt x="28" y="47"/>
                        <a:pt x="19" y="44"/>
                      </a:cubicBezTo>
                      <a:cubicBezTo>
                        <a:pt x="13" y="54"/>
                        <a:pt x="18" y="61"/>
                        <a:pt x="5" y="58"/>
                      </a:cubicBezTo>
                      <a:cubicBezTo>
                        <a:pt x="0" y="50"/>
                        <a:pt x="3" y="44"/>
                        <a:pt x="1" y="34"/>
                      </a:cubicBezTo>
                      <a:cubicBezTo>
                        <a:pt x="2" y="32"/>
                        <a:pt x="3" y="28"/>
                        <a:pt x="3" y="28"/>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49" name="Freeform 18"/>
                <p:cNvSpPr>
                  <a:spLocks/>
                </p:cNvSpPr>
                <p:nvPr userDrawn="1"/>
              </p:nvSpPr>
              <p:spPr bwMode="ltGray">
                <a:xfrm>
                  <a:off x="2506" y="869"/>
                  <a:ext cx="47" cy="24"/>
                </a:xfrm>
                <a:custGeom>
                  <a:avLst/>
                  <a:gdLst/>
                  <a:ahLst/>
                  <a:cxnLst>
                    <a:cxn ang="0">
                      <a:pos x="7" y="0"/>
                    </a:cxn>
                    <a:cxn ang="0">
                      <a:pos x="29" y="0"/>
                    </a:cxn>
                    <a:cxn ang="0">
                      <a:pos x="49" y="16"/>
                    </a:cxn>
                    <a:cxn ang="0">
                      <a:pos x="35" y="14"/>
                    </a:cxn>
                    <a:cxn ang="0">
                      <a:pos x="3" y="16"/>
                    </a:cxn>
                    <a:cxn ang="0">
                      <a:pos x="7" y="0"/>
                    </a:cxn>
                  </a:cxnLst>
                  <a:rect l="0" t="0" r="r" b="b"/>
                  <a:pathLst>
                    <a:path w="49" h="29">
                      <a:moveTo>
                        <a:pt x="7" y="0"/>
                      </a:moveTo>
                      <a:cubicBezTo>
                        <a:pt x="15" y="6"/>
                        <a:pt x="19" y="2"/>
                        <a:pt x="29" y="0"/>
                      </a:cubicBezTo>
                      <a:cubicBezTo>
                        <a:pt x="45" y="5"/>
                        <a:pt x="40" y="3"/>
                        <a:pt x="49" y="16"/>
                      </a:cubicBezTo>
                      <a:cubicBezTo>
                        <a:pt x="46" y="29"/>
                        <a:pt x="42" y="21"/>
                        <a:pt x="35" y="14"/>
                      </a:cubicBezTo>
                      <a:cubicBezTo>
                        <a:pt x="26" y="15"/>
                        <a:pt x="12" y="19"/>
                        <a:pt x="3" y="16"/>
                      </a:cubicBezTo>
                      <a:cubicBezTo>
                        <a:pt x="0" y="6"/>
                        <a:pt x="7" y="10"/>
                        <a:pt x="7" y="0"/>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50" name="Freeform 19"/>
                <p:cNvSpPr>
                  <a:spLocks/>
                </p:cNvSpPr>
                <p:nvPr userDrawn="1"/>
              </p:nvSpPr>
              <p:spPr bwMode="ltGray">
                <a:xfrm>
                  <a:off x="2555" y="832"/>
                  <a:ext cx="61" cy="42"/>
                </a:xfrm>
                <a:custGeom>
                  <a:avLst/>
                  <a:gdLst/>
                  <a:ahLst/>
                  <a:cxnLst>
                    <a:cxn ang="0">
                      <a:pos x="21" y="38"/>
                    </a:cxn>
                    <a:cxn ang="0">
                      <a:pos x="15" y="26"/>
                    </a:cxn>
                    <a:cxn ang="0">
                      <a:pos x="3" y="22"/>
                    </a:cxn>
                    <a:cxn ang="0">
                      <a:pos x="13" y="8"/>
                    </a:cxn>
                    <a:cxn ang="0">
                      <a:pos x="25" y="0"/>
                    </a:cxn>
                    <a:cxn ang="0">
                      <a:pos x="49" y="10"/>
                    </a:cxn>
                    <a:cxn ang="0">
                      <a:pos x="53" y="20"/>
                    </a:cxn>
                    <a:cxn ang="0">
                      <a:pos x="61" y="32"/>
                    </a:cxn>
                    <a:cxn ang="0">
                      <a:pos x="41" y="38"/>
                    </a:cxn>
                    <a:cxn ang="0">
                      <a:pos x="23" y="44"/>
                    </a:cxn>
                    <a:cxn ang="0">
                      <a:pos x="21" y="38"/>
                    </a:cxn>
                  </a:cxnLst>
                  <a:rect l="0" t="0" r="r" b="b"/>
                  <a:pathLst>
                    <a:path w="61" h="48">
                      <a:moveTo>
                        <a:pt x="21" y="38"/>
                      </a:moveTo>
                      <a:cubicBezTo>
                        <a:pt x="19" y="34"/>
                        <a:pt x="19" y="29"/>
                        <a:pt x="15" y="26"/>
                      </a:cubicBezTo>
                      <a:cubicBezTo>
                        <a:pt x="12" y="24"/>
                        <a:pt x="3" y="22"/>
                        <a:pt x="3" y="22"/>
                      </a:cubicBezTo>
                      <a:cubicBezTo>
                        <a:pt x="0" y="12"/>
                        <a:pt x="5" y="12"/>
                        <a:pt x="13" y="8"/>
                      </a:cubicBezTo>
                      <a:cubicBezTo>
                        <a:pt x="17" y="6"/>
                        <a:pt x="25" y="0"/>
                        <a:pt x="25" y="0"/>
                      </a:cubicBezTo>
                      <a:cubicBezTo>
                        <a:pt x="37" y="2"/>
                        <a:pt x="41" y="2"/>
                        <a:pt x="49" y="10"/>
                      </a:cubicBezTo>
                      <a:cubicBezTo>
                        <a:pt x="45" y="21"/>
                        <a:pt x="46" y="12"/>
                        <a:pt x="53" y="20"/>
                      </a:cubicBezTo>
                      <a:cubicBezTo>
                        <a:pt x="56" y="24"/>
                        <a:pt x="61" y="32"/>
                        <a:pt x="61" y="32"/>
                      </a:cubicBezTo>
                      <a:cubicBezTo>
                        <a:pt x="56" y="47"/>
                        <a:pt x="53" y="42"/>
                        <a:pt x="41" y="38"/>
                      </a:cubicBezTo>
                      <a:cubicBezTo>
                        <a:pt x="27" y="47"/>
                        <a:pt x="34" y="48"/>
                        <a:pt x="23" y="44"/>
                      </a:cubicBezTo>
                      <a:cubicBezTo>
                        <a:pt x="22" y="42"/>
                        <a:pt x="21" y="38"/>
                        <a:pt x="21" y="38"/>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51" name="Freeform 20"/>
                <p:cNvSpPr>
                  <a:spLocks/>
                </p:cNvSpPr>
                <p:nvPr userDrawn="1"/>
              </p:nvSpPr>
              <p:spPr bwMode="ltGray">
                <a:xfrm>
                  <a:off x="2572" y="852"/>
                  <a:ext cx="286" cy="149"/>
                </a:xfrm>
                <a:custGeom>
                  <a:avLst/>
                  <a:gdLst/>
                  <a:ahLst/>
                  <a:cxnLst>
                    <a:cxn ang="0">
                      <a:pos x="46" y="28"/>
                    </a:cxn>
                    <a:cxn ang="0">
                      <a:pos x="36" y="14"/>
                    </a:cxn>
                    <a:cxn ang="0">
                      <a:pos x="26" y="30"/>
                    </a:cxn>
                    <a:cxn ang="0">
                      <a:pos x="0" y="24"/>
                    </a:cxn>
                    <a:cxn ang="0">
                      <a:pos x="10" y="42"/>
                    </a:cxn>
                    <a:cxn ang="0">
                      <a:pos x="16" y="62"/>
                    </a:cxn>
                    <a:cxn ang="0">
                      <a:pos x="24" y="48"/>
                    </a:cxn>
                    <a:cxn ang="0">
                      <a:pos x="30" y="44"/>
                    </a:cxn>
                    <a:cxn ang="0">
                      <a:pos x="48" y="56"/>
                    </a:cxn>
                    <a:cxn ang="0">
                      <a:pos x="70" y="62"/>
                    </a:cxn>
                    <a:cxn ang="0">
                      <a:pos x="88" y="72"/>
                    </a:cxn>
                    <a:cxn ang="0">
                      <a:pos x="106" y="102"/>
                    </a:cxn>
                    <a:cxn ang="0">
                      <a:pos x="104" y="122"/>
                    </a:cxn>
                    <a:cxn ang="0">
                      <a:pos x="98" y="134"/>
                    </a:cxn>
                    <a:cxn ang="0">
                      <a:pos x="122" y="128"/>
                    </a:cxn>
                    <a:cxn ang="0">
                      <a:pos x="140" y="140"/>
                    </a:cxn>
                    <a:cxn ang="0">
                      <a:pos x="168" y="148"/>
                    </a:cxn>
                    <a:cxn ang="0">
                      <a:pos x="174" y="146"/>
                    </a:cxn>
                    <a:cxn ang="0">
                      <a:pos x="168" y="134"/>
                    </a:cxn>
                    <a:cxn ang="0">
                      <a:pos x="178" y="136"/>
                    </a:cxn>
                    <a:cxn ang="0">
                      <a:pos x="186" y="118"/>
                    </a:cxn>
                    <a:cxn ang="0">
                      <a:pos x="202" y="122"/>
                    </a:cxn>
                    <a:cxn ang="0">
                      <a:pos x="214" y="130"/>
                    </a:cxn>
                    <a:cxn ang="0">
                      <a:pos x="244" y="168"/>
                    </a:cxn>
                    <a:cxn ang="0">
                      <a:pos x="262" y="178"/>
                    </a:cxn>
                    <a:cxn ang="0">
                      <a:pos x="284" y="170"/>
                    </a:cxn>
                    <a:cxn ang="0">
                      <a:pos x="268" y="160"/>
                    </a:cxn>
                    <a:cxn ang="0">
                      <a:pos x="256" y="138"/>
                    </a:cxn>
                    <a:cxn ang="0">
                      <a:pos x="250" y="132"/>
                    </a:cxn>
                    <a:cxn ang="0">
                      <a:pos x="248" y="122"/>
                    </a:cxn>
                    <a:cxn ang="0">
                      <a:pos x="236" y="116"/>
                    </a:cxn>
                    <a:cxn ang="0">
                      <a:pos x="240" y="96"/>
                    </a:cxn>
                    <a:cxn ang="0">
                      <a:pos x="220" y="86"/>
                    </a:cxn>
                    <a:cxn ang="0">
                      <a:pos x="210" y="70"/>
                    </a:cxn>
                    <a:cxn ang="0">
                      <a:pos x="190" y="54"/>
                    </a:cxn>
                    <a:cxn ang="0">
                      <a:pos x="168" y="38"/>
                    </a:cxn>
                    <a:cxn ang="0">
                      <a:pos x="156" y="34"/>
                    </a:cxn>
                    <a:cxn ang="0">
                      <a:pos x="120" y="16"/>
                    </a:cxn>
                    <a:cxn ang="0">
                      <a:pos x="102" y="4"/>
                    </a:cxn>
                    <a:cxn ang="0">
                      <a:pos x="96" y="0"/>
                    </a:cxn>
                    <a:cxn ang="0">
                      <a:pos x="70" y="10"/>
                    </a:cxn>
                    <a:cxn ang="0">
                      <a:pos x="56" y="32"/>
                    </a:cxn>
                    <a:cxn ang="0">
                      <a:pos x="46" y="28"/>
                    </a:cxn>
                  </a:cxnLst>
                  <a:rect l="0" t="0" r="r" b="b"/>
                  <a:pathLst>
                    <a:path w="286" h="182">
                      <a:moveTo>
                        <a:pt x="46" y="28"/>
                      </a:moveTo>
                      <a:cubicBezTo>
                        <a:pt x="41" y="14"/>
                        <a:pt x="46" y="17"/>
                        <a:pt x="36" y="14"/>
                      </a:cubicBezTo>
                      <a:cubicBezTo>
                        <a:pt x="31" y="17"/>
                        <a:pt x="26" y="30"/>
                        <a:pt x="26" y="30"/>
                      </a:cubicBezTo>
                      <a:cubicBezTo>
                        <a:pt x="12" y="25"/>
                        <a:pt x="19" y="21"/>
                        <a:pt x="0" y="24"/>
                      </a:cubicBezTo>
                      <a:cubicBezTo>
                        <a:pt x="2" y="33"/>
                        <a:pt x="2" y="37"/>
                        <a:pt x="10" y="42"/>
                      </a:cubicBezTo>
                      <a:cubicBezTo>
                        <a:pt x="12" y="49"/>
                        <a:pt x="14" y="55"/>
                        <a:pt x="16" y="62"/>
                      </a:cubicBezTo>
                      <a:cubicBezTo>
                        <a:pt x="24" y="59"/>
                        <a:pt x="27" y="57"/>
                        <a:pt x="24" y="48"/>
                      </a:cubicBezTo>
                      <a:cubicBezTo>
                        <a:pt x="26" y="47"/>
                        <a:pt x="28" y="43"/>
                        <a:pt x="30" y="44"/>
                      </a:cubicBezTo>
                      <a:cubicBezTo>
                        <a:pt x="48" y="48"/>
                        <a:pt x="36" y="52"/>
                        <a:pt x="48" y="56"/>
                      </a:cubicBezTo>
                      <a:cubicBezTo>
                        <a:pt x="74" y="65"/>
                        <a:pt x="47" y="56"/>
                        <a:pt x="70" y="62"/>
                      </a:cubicBezTo>
                      <a:cubicBezTo>
                        <a:pt x="77" y="64"/>
                        <a:pt x="88" y="72"/>
                        <a:pt x="88" y="72"/>
                      </a:cubicBezTo>
                      <a:cubicBezTo>
                        <a:pt x="96" y="84"/>
                        <a:pt x="102" y="87"/>
                        <a:pt x="106" y="102"/>
                      </a:cubicBezTo>
                      <a:cubicBezTo>
                        <a:pt x="105" y="109"/>
                        <a:pt x="106" y="115"/>
                        <a:pt x="104" y="122"/>
                      </a:cubicBezTo>
                      <a:cubicBezTo>
                        <a:pt x="103" y="126"/>
                        <a:pt x="94" y="132"/>
                        <a:pt x="98" y="134"/>
                      </a:cubicBezTo>
                      <a:cubicBezTo>
                        <a:pt x="106" y="137"/>
                        <a:pt x="122" y="128"/>
                        <a:pt x="122" y="128"/>
                      </a:cubicBezTo>
                      <a:cubicBezTo>
                        <a:pt x="130" y="131"/>
                        <a:pt x="133" y="135"/>
                        <a:pt x="140" y="140"/>
                      </a:cubicBezTo>
                      <a:cubicBezTo>
                        <a:pt x="148" y="145"/>
                        <a:pt x="159" y="145"/>
                        <a:pt x="168" y="148"/>
                      </a:cubicBezTo>
                      <a:cubicBezTo>
                        <a:pt x="170" y="147"/>
                        <a:pt x="173" y="148"/>
                        <a:pt x="174" y="146"/>
                      </a:cubicBezTo>
                      <a:cubicBezTo>
                        <a:pt x="176" y="142"/>
                        <a:pt x="164" y="136"/>
                        <a:pt x="168" y="134"/>
                      </a:cubicBezTo>
                      <a:cubicBezTo>
                        <a:pt x="171" y="132"/>
                        <a:pt x="175" y="135"/>
                        <a:pt x="178" y="136"/>
                      </a:cubicBezTo>
                      <a:cubicBezTo>
                        <a:pt x="182" y="131"/>
                        <a:pt x="186" y="118"/>
                        <a:pt x="186" y="118"/>
                      </a:cubicBezTo>
                      <a:cubicBezTo>
                        <a:pt x="189" y="119"/>
                        <a:pt x="199" y="120"/>
                        <a:pt x="202" y="122"/>
                      </a:cubicBezTo>
                      <a:cubicBezTo>
                        <a:pt x="206" y="124"/>
                        <a:pt x="214" y="130"/>
                        <a:pt x="214" y="130"/>
                      </a:cubicBezTo>
                      <a:cubicBezTo>
                        <a:pt x="224" y="145"/>
                        <a:pt x="228" y="158"/>
                        <a:pt x="244" y="168"/>
                      </a:cubicBezTo>
                      <a:cubicBezTo>
                        <a:pt x="250" y="172"/>
                        <a:pt x="262" y="178"/>
                        <a:pt x="262" y="178"/>
                      </a:cubicBezTo>
                      <a:cubicBezTo>
                        <a:pt x="265" y="178"/>
                        <a:pt x="286" y="182"/>
                        <a:pt x="284" y="170"/>
                      </a:cubicBezTo>
                      <a:cubicBezTo>
                        <a:pt x="283" y="164"/>
                        <a:pt x="268" y="160"/>
                        <a:pt x="268" y="160"/>
                      </a:cubicBezTo>
                      <a:cubicBezTo>
                        <a:pt x="261" y="150"/>
                        <a:pt x="270" y="143"/>
                        <a:pt x="256" y="138"/>
                      </a:cubicBezTo>
                      <a:cubicBezTo>
                        <a:pt x="254" y="136"/>
                        <a:pt x="251" y="135"/>
                        <a:pt x="250" y="132"/>
                      </a:cubicBezTo>
                      <a:cubicBezTo>
                        <a:pt x="248" y="129"/>
                        <a:pt x="250" y="125"/>
                        <a:pt x="248" y="122"/>
                      </a:cubicBezTo>
                      <a:cubicBezTo>
                        <a:pt x="246" y="118"/>
                        <a:pt x="240" y="118"/>
                        <a:pt x="236" y="116"/>
                      </a:cubicBezTo>
                      <a:cubicBezTo>
                        <a:pt x="230" y="107"/>
                        <a:pt x="227" y="100"/>
                        <a:pt x="240" y="96"/>
                      </a:cubicBezTo>
                      <a:cubicBezTo>
                        <a:pt x="236" y="83"/>
                        <a:pt x="236" y="84"/>
                        <a:pt x="220" y="86"/>
                      </a:cubicBezTo>
                      <a:cubicBezTo>
                        <a:pt x="209" y="82"/>
                        <a:pt x="208" y="82"/>
                        <a:pt x="210" y="70"/>
                      </a:cubicBezTo>
                      <a:cubicBezTo>
                        <a:pt x="207" y="60"/>
                        <a:pt x="199" y="57"/>
                        <a:pt x="190" y="54"/>
                      </a:cubicBezTo>
                      <a:cubicBezTo>
                        <a:pt x="181" y="45"/>
                        <a:pt x="181" y="42"/>
                        <a:pt x="168" y="38"/>
                      </a:cubicBezTo>
                      <a:cubicBezTo>
                        <a:pt x="164" y="37"/>
                        <a:pt x="156" y="34"/>
                        <a:pt x="156" y="34"/>
                      </a:cubicBezTo>
                      <a:cubicBezTo>
                        <a:pt x="146" y="24"/>
                        <a:pt x="134" y="21"/>
                        <a:pt x="120" y="16"/>
                      </a:cubicBezTo>
                      <a:cubicBezTo>
                        <a:pt x="113" y="14"/>
                        <a:pt x="108" y="8"/>
                        <a:pt x="102" y="4"/>
                      </a:cubicBezTo>
                      <a:cubicBezTo>
                        <a:pt x="100" y="3"/>
                        <a:pt x="96" y="0"/>
                        <a:pt x="96" y="0"/>
                      </a:cubicBezTo>
                      <a:cubicBezTo>
                        <a:pt x="83" y="2"/>
                        <a:pt x="79" y="1"/>
                        <a:pt x="70" y="10"/>
                      </a:cubicBezTo>
                      <a:cubicBezTo>
                        <a:pt x="67" y="19"/>
                        <a:pt x="63" y="27"/>
                        <a:pt x="56" y="32"/>
                      </a:cubicBezTo>
                      <a:cubicBezTo>
                        <a:pt x="49" y="30"/>
                        <a:pt x="52" y="31"/>
                        <a:pt x="46" y="28"/>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52" name="Freeform 21"/>
                <p:cNvSpPr>
                  <a:spLocks/>
                </p:cNvSpPr>
                <p:nvPr userDrawn="1"/>
              </p:nvSpPr>
              <p:spPr bwMode="ltGray">
                <a:xfrm>
                  <a:off x="2820" y="866"/>
                  <a:ext cx="78" cy="64"/>
                </a:xfrm>
                <a:custGeom>
                  <a:avLst/>
                  <a:gdLst/>
                  <a:ahLst/>
                  <a:cxnLst>
                    <a:cxn ang="0">
                      <a:pos x="1" y="58"/>
                    </a:cxn>
                    <a:cxn ang="0">
                      <a:pos x="27" y="60"/>
                    </a:cxn>
                    <a:cxn ang="0">
                      <a:pos x="45" y="48"/>
                    </a:cxn>
                    <a:cxn ang="0">
                      <a:pos x="57" y="30"/>
                    </a:cxn>
                    <a:cxn ang="0">
                      <a:pos x="43" y="14"/>
                    </a:cxn>
                    <a:cxn ang="0">
                      <a:pos x="43" y="4"/>
                    </a:cxn>
                    <a:cxn ang="0">
                      <a:pos x="71" y="26"/>
                    </a:cxn>
                    <a:cxn ang="0">
                      <a:pos x="67" y="54"/>
                    </a:cxn>
                    <a:cxn ang="0">
                      <a:pos x="33" y="78"/>
                    </a:cxn>
                    <a:cxn ang="0">
                      <a:pos x="9" y="66"/>
                    </a:cxn>
                    <a:cxn ang="0">
                      <a:pos x="3" y="62"/>
                    </a:cxn>
                    <a:cxn ang="0">
                      <a:pos x="1" y="58"/>
                    </a:cxn>
                  </a:cxnLst>
                  <a:rect l="0" t="0" r="r" b="b"/>
                  <a:pathLst>
                    <a:path w="78" h="78">
                      <a:moveTo>
                        <a:pt x="1" y="58"/>
                      </a:moveTo>
                      <a:cubicBezTo>
                        <a:pt x="6" y="44"/>
                        <a:pt x="18" y="57"/>
                        <a:pt x="27" y="60"/>
                      </a:cubicBezTo>
                      <a:cubicBezTo>
                        <a:pt x="35" y="57"/>
                        <a:pt x="38" y="52"/>
                        <a:pt x="45" y="48"/>
                      </a:cubicBezTo>
                      <a:cubicBezTo>
                        <a:pt x="48" y="40"/>
                        <a:pt x="51" y="36"/>
                        <a:pt x="57" y="30"/>
                      </a:cubicBezTo>
                      <a:cubicBezTo>
                        <a:pt x="55" y="23"/>
                        <a:pt x="43" y="14"/>
                        <a:pt x="43" y="14"/>
                      </a:cubicBezTo>
                      <a:cubicBezTo>
                        <a:pt x="33" y="0"/>
                        <a:pt x="30" y="1"/>
                        <a:pt x="43" y="4"/>
                      </a:cubicBezTo>
                      <a:cubicBezTo>
                        <a:pt x="54" y="11"/>
                        <a:pt x="58" y="22"/>
                        <a:pt x="71" y="26"/>
                      </a:cubicBezTo>
                      <a:cubicBezTo>
                        <a:pt x="78" y="37"/>
                        <a:pt x="78" y="46"/>
                        <a:pt x="67" y="54"/>
                      </a:cubicBezTo>
                      <a:cubicBezTo>
                        <a:pt x="51" y="49"/>
                        <a:pt x="53" y="71"/>
                        <a:pt x="33" y="78"/>
                      </a:cubicBezTo>
                      <a:cubicBezTo>
                        <a:pt x="16" y="72"/>
                        <a:pt x="25" y="76"/>
                        <a:pt x="9" y="66"/>
                      </a:cubicBezTo>
                      <a:cubicBezTo>
                        <a:pt x="7" y="65"/>
                        <a:pt x="3" y="62"/>
                        <a:pt x="3" y="62"/>
                      </a:cubicBezTo>
                      <a:cubicBezTo>
                        <a:pt x="0" y="54"/>
                        <a:pt x="13" y="42"/>
                        <a:pt x="1" y="58"/>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53" name="Freeform 22"/>
                <p:cNvSpPr>
                  <a:spLocks/>
                </p:cNvSpPr>
                <p:nvPr userDrawn="1"/>
              </p:nvSpPr>
              <p:spPr bwMode="ltGray">
                <a:xfrm>
                  <a:off x="2984" y="732"/>
                  <a:ext cx="19" cy="14"/>
                </a:xfrm>
                <a:custGeom>
                  <a:avLst/>
                  <a:gdLst/>
                  <a:ahLst/>
                  <a:cxnLst>
                    <a:cxn ang="0">
                      <a:pos x="3" y="4"/>
                    </a:cxn>
                    <a:cxn ang="0">
                      <a:pos x="3" y="14"/>
                    </a:cxn>
                    <a:cxn ang="0">
                      <a:pos x="3" y="4"/>
                    </a:cxn>
                  </a:cxnLst>
                  <a:rect l="0" t="0" r="r" b="b"/>
                  <a:pathLst>
                    <a:path w="17" h="18">
                      <a:moveTo>
                        <a:pt x="3" y="4"/>
                      </a:moveTo>
                      <a:cubicBezTo>
                        <a:pt x="17" y="7"/>
                        <a:pt x="16" y="18"/>
                        <a:pt x="3" y="14"/>
                      </a:cubicBezTo>
                      <a:cubicBezTo>
                        <a:pt x="0" y="6"/>
                        <a:pt x="7" y="0"/>
                        <a:pt x="3" y="4"/>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54" name="Freeform 23"/>
                <p:cNvSpPr>
                  <a:spLocks/>
                </p:cNvSpPr>
                <p:nvPr userDrawn="1"/>
              </p:nvSpPr>
              <p:spPr bwMode="ltGray">
                <a:xfrm>
                  <a:off x="3083" y="830"/>
                  <a:ext cx="26" cy="19"/>
                </a:xfrm>
                <a:custGeom>
                  <a:avLst/>
                  <a:gdLst/>
                  <a:ahLst/>
                  <a:cxnLst>
                    <a:cxn ang="0">
                      <a:pos x="8" y="14"/>
                    </a:cxn>
                    <a:cxn ang="0">
                      <a:pos x="14" y="0"/>
                    </a:cxn>
                    <a:cxn ang="0">
                      <a:pos x="14" y="22"/>
                    </a:cxn>
                    <a:cxn ang="0">
                      <a:pos x="8" y="14"/>
                    </a:cxn>
                  </a:cxnLst>
                  <a:rect l="0" t="0" r="r" b="b"/>
                  <a:pathLst>
                    <a:path w="26" h="22">
                      <a:moveTo>
                        <a:pt x="8" y="14"/>
                      </a:moveTo>
                      <a:cubicBezTo>
                        <a:pt x="5" y="6"/>
                        <a:pt x="5" y="3"/>
                        <a:pt x="14" y="0"/>
                      </a:cubicBezTo>
                      <a:cubicBezTo>
                        <a:pt x="26" y="4"/>
                        <a:pt x="23" y="16"/>
                        <a:pt x="14" y="22"/>
                      </a:cubicBezTo>
                      <a:cubicBezTo>
                        <a:pt x="0" y="17"/>
                        <a:pt x="13" y="3"/>
                        <a:pt x="8" y="14"/>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55" name="Freeform 24"/>
                <p:cNvSpPr>
                  <a:spLocks/>
                </p:cNvSpPr>
                <p:nvPr userDrawn="1"/>
              </p:nvSpPr>
              <p:spPr bwMode="ltGray">
                <a:xfrm>
                  <a:off x="2766" y="610"/>
                  <a:ext cx="19" cy="12"/>
                </a:xfrm>
                <a:custGeom>
                  <a:avLst/>
                  <a:gdLst/>
                  <a:ahLst/>
                  <a:cxnLst>
                    <a:cxn ang="0">
                      <a:pos x="7" y="12"/>
                    </a:cxn>
                    <a:cxn ang="0">
                      <a:pos x="17" y="2"/>
                    </a:cxn>
                    <a:cxn ang="0">
                      <a:pos x="9" y="12"/>
                    </a:cxn>
                    <a:cxn ang="0">
                      <a:pos x="7" y="12"/>
                    </a:cxn>
                  </a:cxnLst>
                  <a:rect l="0" t="0" r="r" b="b"/>
                  <a:pathLst>
                    <a:path w="20" h="15">
                      <a:moveTo>
                        <a:pt x="7" y="12"/>
                      </a:moveTo>
                      <a:cubicBezTo>
                        <a:pt x="0" y="1"/>
                        <a:pt x="6" y="0"/>
                        <a:pt x="17" y="2"/>
                      </a:cubicBezTo>
                      <a:cubicBezTo>
                        <a:pt x="20" y="10"/>
                        <a:pt x="18" y="15"/>
                        <a:pt x="9" y="12"/>
                      </a:cubicBezTo>
                      <a:cubicBezTo>
                        <a:pt x="4" y="4"/>
                        <a:pt x="4" y="4"/>
                        <a:pt x="7" y="12"/>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56" name="Freeform 25"/>
                <p:cNvSpPr>
                  <a:spLocks/>
                </p:cNvSpPr>
                <p:nvPr userDrawn="1"/>
              </p:nvSpPr>
              <p:spPr bwMode="ltGray">
                <a:xfrm>
                  <a:off x="2600" y="712"/>
                  <a:ext cx="19" cy="12"/>
                </a:xfrm>
                <a:custGeom>
                  <a:avLst/>
                  <a:gdLst/>
                  <a:ahLst/>
                  <a:cxnLst>
                    <a:cxn ang="0">
                      <a:pos x="7" y="12"/>
                    </a:cxn>
                    <a:cxn ang="0">
                      <a:pos x="15" y="2"/>
                    </a:cxn>
                    <a:cxn ang="0">
                      <a:pos x="15" y="14"/>
                    </a:cxn>
                    <a:cxn ang="0">
                      <a:pos x="7" y="12"/>
                    </a:cxn>
                  </a:cxnLst>
                  <a:rect l="0" t="0" r="r" b="b"/>
                  <a:pathLst>
                    <a:path w="20" h="15">
                      <a:moveTo>
                        <a:pt x="7" y="12"/>
                      </a:moveTo>
                      <a:cubicBezTo>
                        <a:pt x="0" y="2"/>
                        <a:pt x="3" y="0"/>
                        <a:pt x="15" y="2"/>
                      </a:cubicBezTo>
                      <a:cubicBezTo>
                        <a:pt x="16" y="4"/>
                        <a:pt x="20" y="12"/>
                        <a:pt x="15" y="14"/>
                      </a:cubicBezTo>
                      <a:cubicBezTo>
                        <a:pt x="12" y="15"/>
                        <a:pt x="7" y="12"/>
                        <a:pt x="7" y="12"/>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57" name="Freeform 26"/>
                <p:cNvSpPr>
                  <a:spLocks/>
                </p:cNvSpPr>
                <p:nvPr userDrawn="1"/>
              </p:nvSpPr>
              <p:spPr bwMode="ltGray">
                <a:xfrm>
                  <a:off x="2417" y="680"/>
                  <a:ext cx="80" cy="66"/>
                </a:xfrm>
                <a:custGeom>
                  <a:avLst/>
                  <a:gdLst/>
                  <a:ahLst/>
                  <a:cxnLst>
                    <a:cxn ang="0">
                      <a:pos x="0" y="50"/>
                    </a:cxn>
                    <a:cxn ang="0">
                      <a:pos x="14" y="24"/>
                    </a:cxn>
                    <a:cxn ang="0">
                      <a:pos x="26" y="20"/>
                    </a:cxn>
                    <a:cxn ang="0">
                      <a:pos x="48" y="18"/>
                    </a:cxn>
                    <a:cxn ang="0">
                      <a:pos x="58" y="0"/>
                    </a:cxn>
                    <a:cxn ang="0">
                      <a:pos x="80" y="40"/>
                    </a:cxn>
                    <a:cxn ang="0">
                      <a:pos x="70" y="56"/>
                    </a:cxn>
                    <a:cxn ang="0">
                      <a:pos x="54" y="62"/>
                    </a:cxn>
                    <a:cxn ang="0">
                      <a:pos x="48" y="80"/>
                    </a:cxn>
                    <a:cxn ang="0">
                      <a:pos x="32" y="68"/>
                    </a:cxn>
                    <a:cxn ang="0">
                      <a:pos x="38" y="52"/>
                    </a:cxn>
                    <a:cxn ang="0">
                      <a:pos x="30" y="28"/>
                    </a:cxn>
                    <a:cxn ang="0">
                      <a:pos x="20" y="48"/>
                    </a:cxn>
                    <a:cxn ang="0">
                      <a:pos x="8" y="56"/>
                    </a:cxn>
                    <a:cxn ang="0">
                      <a:pos x="0" y="50"/>
                    </a:cxn>
                  </a:cxnLst>
                  <a:rect l="0" t="0" r="r" b="b"/>
                  <a:pathLst>
                    <a:path w="80" h="80">
                      <a:moveTo>
                        <a:pt x="0" y="50"/>
                      </a:moveTo>
                      <a:cubicBezTo>
                        <a:pt x="1" y="47"/>
                        <a:pt x="12" y="25"/>
                        <a:pt x="14" y="24"/>
                      </a:cubicBezTo>
                      <a:cubicBezTo>
                        <a:pt x="17" y="22"/>
                        <a:pt x="26" y="20"/>
                        <a:pt x="26" y="20"/>
                      </a:cubicBezTo>
                      <a:cubicBezTo>
                        <a:pt x="34" y="23"/>
                        <a:pt x="40" y="21"/>
                        <a:pt x="48" y="18"/>
                      </a:cubicBezTo>
                      <a:cubicBezTo>
                        <a:pt x="52" y="12"/>
                        <a:pt x="54" y="6"/>
                        <a:pt x="58" y="0"/>
                      </a:cubicBezTo>
                      <a:cubicBezTo>
                        <a:pt x="70" y="4"/>
                        <a:pt x="76" y="28"/>
                        <a:pt x="80" y="40"/>
                      </a:cubicBezTo>
                      <a:cubicBezTo>
                        <a:pt x="75" y="54"/>
                        <a:pt x="80" y="50"/>
                        <a:pt x="70" y="56"/>
                      </a:cubicBezTo>
                      <a:cubicBezTo>
                        <a:pt x="61" y="53"/>
                        <a:pt x="59" y="54"/>
                        <a:pt x="54" y="62"/>
                      </a:cubicBezTo>
                      <a:cubicBezTo>
                        <a:pt x="57" y="71"/>
                        <a:pt x="56" y="75"/>
                        <a:pt x="48" y="80"/>
                      </a:cubicBezTo>
                      <a:cubicBezTo>
                        <a:pt x="40" y="77"/>
                        <a:pt x="39" y="72"/>
                        <a:pt x="32" y="68"/>
                      </a:cubicBezTo>
                      <a:cubicBezTo>
                        <a:pt x="26" y="59"/>
                        <a:pt x="30" y="57"/>
                        <a:pt x="38" y="52"/>
                      </a:cubicBezTo>
                      <a:cubicBezTo>
                        <a:pt x="41" y="42"/>
                        <a:pt x="39" y="34"/>
                        <a:pt x="30" y="28"/>
                      </a:cubicBezTo>
                      <a:cubicBezTo>
                        <a:pt x="20" y="31"/>
                        <a:pt x="30" y="40"/>
                        <a:pt x="20" y="48"/>
                      </a:cubicBezTo>
                      <a:cubicBezTo>
                        <a:pt x="16" y="51"/>
                        <a:pt x="8" y="56"/>
                        <a:pt x="8" y="56"/>
                      </a:cubicBezTo>
                      <a:cubicBezTo>
                        <a:pt x="2" y="50"/>
                        <a:pt x="5" y="50"/>
                        <a:pt x="0" y="50"/>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58" name="Freeform 27"/>
                <p:cNvSpPr>
                  <a:spLocks/>
                </p:cNvSpPr>
                <p:nvPr userDrawn="1"/>
              </p:nvSpPr>
              <p:spPr bwMode="ltGray">
                <a:xfrm>
                  <a:off x="2391" y="541"/>
                  <a:ext cx="94" cy="142"/>
                </a:xfrm>
                <a:custGeom>
                  <a:avLst/>
                  <a:gdLst/>
                  <a:ahLst/>
                  <a:cxnLst>
                    <a:cxn ang="0">
                      <a:pos x="14" y="96"/>
                    </a:cxn>
                    <a:cxn ang="0">
                      <a:pos x="26" y="128"/>
                    </a:cxn>
                    <a:cxn ang="0">
                      <a:pos x="32" y="108"/>
                    </a:cxn>
                    <a:cxn ang="0">
                      <a:pos x="52" y="100"/>
                    </a:cxn>
                    <a:cxn ang="0">
                      <a:pos x="46" y="124"/>
                    </a:cxn>
                    <a:cxn ang="0">
                      <a:pos x="66" y="126"/>
                    </a:cxn>
                    <a:cxn ang="0">
                      <a:pos x="76" y="142"/>
                    </a:cxn>
                    <a:cxn ang="0">
                      <a:pos x="58" y="148"/>
                    </a:cxn>
                    <a:cxn ang="0">
                      <a:pos x="74" y="174"/>
                    </a:cxn>
                    <a:cxn ang="0">
                      <a:pos x="84" y="154"/>
                    </a:cxn>
                    <a:cxn ang="0">
                      <a:pos x="82" y="112"/>
                    </a:cxn>
                    <a:cxn ang="0">
                      <a:pos x="60" y="106"/>
                    </a:cxn>
                    <a:cxn ang="0">
                      <a:pos x="50" y="82"/>
                    </a:cxn>
                    <a:cxn ang="0">
                      <a:pos x="34" y="82"/>
                    </a:cxn>
                    <a:cxn ang="0">
                      <a:pos x="30" y="70"/>
                    </a:cxn>
                    <a:cxn ang="0">
                      <a:pos x="42" y="42"/>
                    </a:cxn>
                    <a:cxn ang="0">
                      <a:pos x="30" y="0"/>
                    </a:cxn>
                    <a:cxn ang="0">
                      <a:pos x="18" y="22"/>
                    </a:cxn>
                    <a:cxn ang="0">
                      <a:pos x="4" y="46"/>
                    </a:cxn>
                    <a:cxn ang="0">
                      <a:pos x="14" y="76"/>
                    </a:cxn>
                    <a:cxn ang="0">
                      <a:pos x="14" y="96"/>
                    </a:cxn>
                  </a:cxnLst>
                  <a:rect l="0" t="0" r="r" b="b"/>
                  <a:pathLst>
                    <a:path w="94" h="174">
                      <a:moveTo>
                        <a:pt x="14" y="96"/>
                      </a:moveTo>
                      <a:cubicBezTo>
                        <a:pt x="11" y="109"/>
                        <a:pt x="15" y="120"/>
                        <a:pt x="26" y="128"/>
                      </a:cubicBezTo>
                      <a:cubicBezTo>
                        <a:pt x="34" y="120"/>
                        <a:pt x="35" y="119"/>
                        <a:pt x="32" y="108"/>
                      </a:cubicBezTo>
                      <a:cubicBezTo>
                        <a:pt x="35" y="92"/>
                        <a:pt x="39" y="92"/>
                        <a:pt x="52" y="100"/>
                      </a:cubicBezTo>
                      <a:cubicBezTo>
                        <a:pt x="59" y="110"/>
                        <a:pt x="49" y="114"/>
                        <a:pt x="46" y="124"/>
                      </a:cubicBezTo>
                      <a:cubicBezTo>
                        <a:pt x="50" y="137"/>
                        <a:pt x="57" y="129"/>
                        <a:pt x="66" y="126"/>
                      </a:cubicBezTo>
                      <a:cubicBezTo>
                        <a:pt x="77" y="129"/>
                        <a:pt x="79" y="131"/>
                        <a:pt x="76" y="142"/>
                      </a:cubicBezTo>
                      <a:cubicBezTo>
                        <a:pt x="67" y="139"/>
                        <a:pt x="65" y="141"/>
                        <a:pt x="58" y="148"/>
                      </a:cubicBezTo>
                      <a:cubicBezTo>
                        <a:pt x="60" y="160"/>
                        <a:pt x="62" y="170"/>
                        <a:pt x="74" y="174"/>
                      </a:cubicBezTo>
                      <a:cubicBezTo>
                        <a:pt x="77" y="165"/>
                        <a:pt x="74" y="157"/>
                        <a:pt x="84" y="154"/>
                      </a:cubicBezTo>
                      <a:cubicBezTo>
                        <a:pt x="91" y="143"/>
                        <a:pt x="94" y="122"/>
                        <a:pt x="82" y="112"/>
                      </a:cubicBezTo>
                      <a:cubicBezTo>
                        <a:pt x="77" y="108"/>
                        <a:pt x="66" y="108"/>
                        <a:pt x="60" y="106"/>
                      </a:cubicBezTo>
                      <a:cubicBezTo>
                        <a:pt x="65" y="92"/>
                        <a:pt x="66" y="87"/>
                        <a:pt x="50" y="82"/>
                      </a:cubicBezTo>
                      <a:cubicBezTo>
                        <a:pt x="48" y="82"/>
                        <a:pt x="37" y="86"/>
                        <a:pt x="34" y="82"/>
                      </a:cubicBezTo>
                      <a:cubicBezTo>
                        <a:pt x="32" y="79"/>
                        <a:pt x="30" y="70"/>
                        <a:pt x="30" y="70"/>
                      </a:cubicBezTo>
                      <a:cubicBezTo>
                        <a:pt x="32" y="54"/>
                        <a:pt x="32" y="52"/>
                        <a:pt x="42" y="42"/>
                      </a:cubicBezTo>
                      <a:cubicBezTo>
                        <a:pt x="41" y="30"/>
                        <a:pt x="45" y="5"/>
                        <a:pt x="30" y="0"/>
                      </a:cubicBezTo>
                      <a:cubicBezTo>
                        <a:pt x="14" y="4"/>
                        <a:pt x="16" y="4"/>
                        <a:pt x="18" y="22"/>
                      </a:cubicBezTo>
                      <a:cubicBezTo>
                        <a:pt x="16" y="39"/>
                        <a:pt x="15" y="35"/>
                        <a:pt x="4" y="46"/>
                      </a:cubicBezTo>
                      <a:cubicBezTo>
                        <a:pt x="0" y="59"/>
                        <a:pt x="5" y="67"/>
                        <a:pt x="14" y="76"/>
                      </a:cubicBezTo>
                      <a:cubicBezTo>
                        <a:pt x="15" y="80"/>
                        <a:pt x="17" y="93"/>
                        <a:pt x="14" y="96"/>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59" name="Freeform 28"/>
                <p:cNvSpPr>
                  <a:spLocks/>
                </p:cNvSpPr>
                <p:nvPr userDrawn="1"/>
              </p:nvSpPr>
              <p:spPr bwMode="ltGray">
                <a:xfrm>
                  <a:off x="2415" y="644"/>
                  <a:ext cx="32" cy="41"/>
                </a:xfrm>
                <a:custGeom>
                  <a:avLst/>
                  <a:gdLst/>
                  <a:ahLst/>
                  <a:cxnLst>
                    <a:cxn ang="0">
                      <a:pos x="6" y="24"/>
                    </a:cxn>
                    <a:cxn ang="0">
                      <a:pos x="12" y="0"/>
                    </a:cxn>
                    <a:cxn ang="0">
                      <a:pos x="20" y="16"/>
                    </a:cxn>
                    <a:cxn ang="0">
                      <a:pos x="22" y="24"/>
                    </a:cxn>
                    <a:cxn ang="0">
                      <a:pos x="28" y="26"/>
                    </a:cxn>
                    <a:cxn ang="0">
                      <a:pos x="32" y="38"/>
                    </a:cxn>
                    <a:cxn ang="0">
                      <a:pos x="18" y="50"/>
                    </a:cxn>
                    <a:cxn ang="0">
                      <a:pos x="6" y="24"/>
                    </a:cxn>
                  </a:cxnLst>
                  <a:rect l="0" t="0" r="r" b="b"/>
                  <a:pathLst>
                    <a:path w="32" h="50">
                      <a:moveTo>
                        <a:pt x="6" y="24"/>
                      </a:moveTo>
                      <a:cubicBezTo>
                        <a:pt x="0" y="15"/>
                        <a:pt x="3" y="6"/>
                        <a:pt x="12" y="0"/>
                      </a:cubicBezTo>
                      <a:cubicBezTo>
                        <a:pt x="23" y="3"/>
                        <a:pt x="23" y="5"/>
                        <a:pt x="20" y="16"/>
                      </a:cubicBezTo>
                      <a:cubicBezTo>
                        <a:pt x="21" y="19"/>
                        <a:pt x="20" y="22"/>
                        <a:pt x="22" y="24"/>
                      </a:cubicBezTo>
                      <a:cubicBezTo>
                        <a:pt x="23" y="26"/>
                        <a:pt x="27" y="24"/>
                        <a:pt x="28" y="26"/>
                      </a:cubicBezTo>
                      <a:cubicBezTo>
                        <a:pt x="30" y="29"/>
                        <a:pt x="32" y="38"/>
                        <a:pt x="32" y="38"/>
                      </a:cubicBezTo>
                      <a:cubicBezTo>
                        <a:pt x="29" y="46"/>
                        <a:pt x="26" y="47"/>
                        <a:pt x="18" y="50"/>
                      </a:cubicBezTo>
                      <a:cubicBezTo>
                        <a:pt x="12" y="41"/>
                        <a:pt x="18" y="24"/>
                        <a:pt x="6" y="24"/>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60" name="Freeform 29"/>
                <p:cNvSpPr>
                  <a:spLocks/>
                </p:cNvSpPr>
                <p:nvPr userDrawn="1"/>
              </p:nvSpPr>
              <p:spPr bwMode="ltGray">
                <a:xfrm>
                  <a:off x="2349" y="654"/>
                  <a:ext cx="45" cy="41"/>
                </a:xfrm>
                <a:custGeom>
                  <a:avLst/>
                  <a:gdLst/>
                  <a:ahLst/>
                  <a:cxnLst>
                    <a:cxn ang="0">
                      <a:pos x="0" y="44"/>
                    </a:cxn>
                    <a:cxn ang="0">
                      <a:pos x="22" y="20"/>
                    </a:cxn>
                    <a:cxn ang="0">
                      <a:pos x="36" y="0"/>
                    </a:cxn>
                    <a:cxn ang="0">
                      <a:pos x="24" y="28"/>
                    </a:cxn>
                    <a:cxn ang="0">
                      <a:pos x="2" y="50"/>
                    </a:cxn>
                    <a:cxn ang="0">
                      <a:pos x="0" y="44"/>
                    </a:cxn>
                  </a:cxnLst>
                  <a:rect l="0" t="0" r="r" b="b"/>
                  <a:pathLst>
                    <a:path w="43" h="50">
                      <a:moveTo>
                        <a:pt x="0" y="44"/>
                      </a:moveTo>
                      <a:cubicBezTo>
                        <a:pt x="6" y="38"/>
                        <a:pt x="18" y="29"/>
                        <a:pt x="22" y="20"/>
                      </a:cubicBezTo>
                      <a:cubicBezTo>
                        <a:pt x="27" y="10"/>
                        <a:pt x="25" y="4"/>
                        <a:pt x="36" y="0"/>
                      </a:cubicBezTo>
                      <a:cubicBezTo>
                        <a:pt x="43" y="11"/>
                        <a:pt x="36" y="24"/>
                        <a:pt x="24" y="28"/>
                      </a:cubicBezTo>
                      <a:cubicBezTo>
                        <a:pt x="21" y="38"/>
                        <a:pt x="12" y="47"/>
                        <a:pt x="2" y="50"/>
                      </a:cubicBezTo>
                      <a:cubicBezTo>
                        <a:pt x="1" y="48"/>
                        <a:pt x="0" y="44"/>
                        <a:pt x="0" y="44"/>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61" name="Freeform 30"/>
                <p:cNvSpPr>
                  <a:spLocks/>
                </p:cNvSpPr>
                <p:nvPr userDrawn="1"/>
              </p:nvSpPr>
              <p:spPr bwMode="ltGray">
                <a:xfrm>
                  <a:off x="4808" y="597"/>
                  <a:ext cx="701" cy="438"/>
                </a:xfrm>
                <a:custGeom>
                  <a:avLst/>
                  <a:gdLst/>
                  <a:ahLst/>
                  <a:cxnLst>
                    <a:cxn ang="0">
                      <a:pos x="21" y="280"/>
                    </a:cxn>
                    <a:cxn ang="0">
                      <a:pos x="24" y="250"/>
                    </a:cxn>
                    <a:cxn ang="0">
                      <a:pos x="22" y="245"/>
                    </a:cxn>
                    <a:cxn ang="0">
                      <a:pos x="16" y="218"/>
                    </a:cxn>
                    <a:cxn ang="0">
                      <a:pos x="4" y="215"/>
                    </a:cxn>
                    <a:cxn ang="0">
                      <a:pos x="0" y="191"/>
                    </a:cxn>
                    <a:cxn ang="0">
                      <a:pos x="12" y="180"/>
                    </a:cxn>
                    <a:cxn ang="0">
                      <a:pos x="6" y="165"/>
                    </a:cxn>
                    <a:cxn ang="0">
                      <a:pos x="2" y="160"/>
                    </a:cxn>
                    <a:cxn ang="0">
                      <a:pos x="28" y="120"/>
                    </a:cxn>
                    <a:cxn ang="0">
                      <a:pos x="44" y="96"/>
                    </a:cxn>
                    <a:cxn ang="0">
                      <a:pos x="42" y="70"/>
                    </a:cxn>
                    <a:cxn ang="0">
                      <a:pos x="24" y="43"/>
                    </a:cxn>
                    <a:cxn ang="0">
                      <a:pos x="20" y="32"/>
                    </a:cxn>
                    <a:cxn ang="0">
                      <a:pos x="26" y="36"/>
                    </a:cxn>
                    <a:cxn ang="0">
                      <a:pos x="48" y="35"/>
                    </a:cxn>
                    <a:cxn ang="0">
                      <a:pos x="64" y="11"/>
                    </a:cxn>
                    <a:cxn ang="0">
                      <a:pos x="82" y="0"/>
                    </a:cxn>
                    <a:cxn ang="0">
                      <a:pos x="88" y="2"/>
                    </a:cxn>
                    <a:cxn ang="0">
                      <a:pos x="92" y="9"/>
                    </a:cxn>
                    <a:cxn ang="0">
                      <a:pos x="98" y="5"/>
                    </a:cxn>
                    <a:cxn ang="0">
                      <a:pos x="110" y="8"/>
                    </a:cxn>
                    <a:cxn ang="0">
                      <a:pos x="116" y="9"/>
                    </a:cxn>
                    <a:cxn ang="0">
                      <a:pos x="141" y="14"/>
                    </a:cxn>
                    <a:cxn ang="0">
                      <a:pos x="155" y="24"/>
                    </a:cxn>
                    <a:cxn ang="0">
                      <a:pos x="167" y="17"/>
                    </a:cxn>
                    <a:cxn ang="0">
                      <a:pos x="173" y="14"/>
                    </a:cxn>
                    <a:cxn ang="0">
                      <a:pos x="195" y="14"/>
                    </a:cxn>
                    <a:cxn ang="0">
                      <a:pos x="211" y="32"/>
                    </a:cxn>
                    <a:cxn ang="0">
                      <a:pos x="231" y="59"/>
                    </a:cxn>
                    <a:cxn ang="0">
                      <a:pos x="245" y="70"/>
                    </a:cxn>
                    <a:cxn ang="0">
                      <a:pos x="257" y="68"/>
                    </a:cxn>
                    <a:cxn ang="0">
                      <a:pos x="270" y="65"/>
                    </a:cxn>
                    <a:cxn ang="0">
                      <a:pos x="290" y="71"/>
                    </a:cxn>
                    <a:cxn ang="0">
                      <a:pos x="300" y="81"/>
                    </a:cxn>
                    <a:cxn ang="0">
                      <a:pos x="308" y="90"/>
                    </a:cxn>
                    <a:cxn ang="0">
                      <a:pos x="318" y="111"/>
                    </a:cxn>
                    <a:cxn ang="0">
                      <a:pos x="322" y="120"/>
                    </a:cxn>
                    <a:cxn ang="0">
                      <a:pos x="324" y="125"/>
                    </a:cxn>
                    <a:cxn ang="0">
                      <a:pos x="310" y="142"/>
                    </a:cxn>
                    <a:cxn ang="0">
                      <a:pos x="322" y="141"/>
                    </a:cxn>
                    <a:cxn ang="0">
                      <a:pos x="342" y="155"/>
                    </a:cxn>
                    <a:cxn ang="0">
                      <a:pos x="364" y="157"/>
                    </a:cxn>
                    <a:cxn ang="0">
                      <a:pos x="380" y="168"/>
                    </a:cxn>
                    <a:cxn ang="0">
                      <a:pos x="382" y="172"/>
                    </a:cxn>
                    <a:cxn ang="0">
                      <a:pos x="382" y="176"/>
                    </a:cxn>
                    <a:cxn ang="0">
                      <a:pos x="394" y="172"/>
                    </a:cxn>
                    <a:cxn ang="0">
                      <a:pos x="400" y="171"/>
                    </a:cxn>
                    <a:cxn ang="0">
                      <a:pos x="439" y="185"/>
                    </a:cxn>
                    <a:cxn ang="0">
                      <a:pos x="447" y="199"/>
                    </a:cxn>
                    <a:cxn ang="0">
                      <a:pos x="465" y="201"/>
                    </a:cxn>
                    <a:cxn ang="0">
                      <a:pos x="471" y="215"/>
                    </a:cxn>
                    <a:cxn ang="0">
                      <a:pos x="451" y="258"/>
                    </a:cxn>
                    <a:cxn ang="0">
                      <a:pos x="435" y="281"/>
                    </a:cxn>
                  </a:cxnLst>
                  <a:rect l="0" t="0" r="r" b="b"/>
                  <a:pathLst>
                    <a:path w="471" h="281">
                      <a:moveTo>
                        <a:pt x="21" y="280"/>
                      </a:moveTo>
                      <a:cubicBezTo>
                        <a:pt x="32" y="281"/>
                        <a:pt x="25" y="253"/>
                        <a:pt x="24" y="250"/>
                      </a:cubicBezTo>
                      <a:cubicBezTo>
                        <a:pt x="23" y="248"/>
                        <a:pt x="22" y="245"/>
                        <a:pt x="22" y="245"/>
                      </a:cubicBezTo>
                      <a:cubicBezTo>
                        <a:pt x="21" y="243"/>
                        <a:pt x="20" y="221"/>
                        <a:pt x="16" y="218"/>
                      </a:cubicBezTo>
                      <a:cubicBezTo>
                        <a:pt x="13" y="216"/>
                        <a:pt x="4" y="215"/>
                        <a:pt x="4" y="215"/>
                      </a:cubicBezTo>
                      <a:cubicBezTo>
                        <a:pt x="0" y="207"/>
                        <a:pt x="3" y="200"/>
                        <a:pt x="0" y="191"/>
                      </a:cubicBezTo>
                      <a:cubicBezTo>
                        <a:pt x="2" y="185"/>
                        <a:pt x="7" y="186"/>
                        <a:pt x="12" y="180"/>
                      </a:cubicBezTo>
                      <a:cubicBezTo>
                        <a:pt x="14" y="172"/>
                        <a:pt x="14" y="169"/>
                        <a:pt x="6" y="165"/>
                      </a:cubicBezTo>
                      <a:cubicBezTo>
                        <a:pt x="4" y="163"/>
                        <a:pt x="2" y="162"/>
                        <a:pt x="2" y="160"/>
                      </a:cubicBezTo>
                      <a:cubicBezTo>
                        <a:pt x="2" y="150"/>
                        <a:pt x="16" y="123"/>
                        <a:pt x="28" y="120"/>
                      </a:cubicBezTo>
                      <a:cubicBezTo>
                        <a:pt x="32" y="111"/>
                        <a:pt x="40" y="105"/>
                        <a:pt x="44" y="96"/>
                      </a:cubicBezTo>
                      <a:cubicBezTo>
                        <a:pt x="39" y="83"/>
                        <a:pt x="38" y="85"/>
                        <a:pt x="42" y="70"/>
                      </a:cubicBezTo>
                      <a:cubicBezTo>
                        <a:pt x="38" y="60"/>
                        <a:pt x="34" y="48"/>
                        <a:pt x="24" y="43"/>
                      </a:cubicBezTo>
                      <a:cubicBezTo>
                        <a:pt x="18" y="36"/>
                        <a:pt x="10" y="37"/>
                        <a:pt x="20" y="32"/>
                      </a:cubicBezTo>
                      <a:cubicBezTo>
                        <a:pt x="27" y="34"/>
                        <a:pt x="26" y="32"/>
                        <a:pt x="26" y="36"/>
                      </a:cubicBezTo>
                      <a:cubicBezTo>
                        <a:pt x="34" y="41"/>
                        <a:pt x="39" y="39"/>
                        <a:pt x="48" y="35"/>
                      </a:cubicBezTo>
                      <a:cubicBezTo>
                        <a:pt x="45" y="22"/>
                        <a:pt x="48" y="14"/>
                        <a:pt x="64" y="11"/>
                      </a:cubicBezTo>
                      <a:cubicBezTo>
                        <a:pt x="71" y="8"/>
                        <a:pt x="75" y="3"/>
                        <a:pt x="82" y="0"/>
                      </a:cubicBezTo>
                      <a:cubicBezTo>
                        <a:pt x="84" y="1"/>
                        <a:pt x="88" y="0"/>
                        <a:pt x="88" y="2"/>
                      </a:cubicBezTo>
                      <a:cubicBezTo>
                        <a:pt x="90" y="12"/>
                        <a:pt x="75" y="13"/>
                        <a:pt x="92" y="9"/>
                      </a:cubicBezTo>
                      <a:cubicBezTo>
                        <a:pt x="94" y="8"/>
                        <a:pt x="96" y="5"/>
                        <a:pt x="98" y="5"/>
                      </a:cubicBezTo>
                      <a:cubicBezTo>
                        <a:pt x="102" y="4"/>
                        <a:pt x="106" y="7"/>
                        <a:pt x="110" y="8"/>
                      </a:cubicBezTo>
                      <a:cubicBezTo>
                        <a:pt x="112" y="8"/>
                        <a:pt x="116" y="9"/>
                        <a:pt x="116" y="9"/>
                      </a:cubicBezTo>
                      <a:cubicBezTo>
                        <a:pt x="122" y="16"/>
                        <a:pt x="129" y="13"/>
                        <a:pt x="141" y="14"/>
                      </a:cubicBezTo>
                      <a:cubicBezTo>
                        <a:pt x="143" y="21"/>
                        <a:pt x="147" y="22"/>
                        <a:pt x="155" y="24"/>
                      </a:cubicBezTo>
                      <a:cubicBezTo>
                        <a:pt x="159" y="22"/>
                        <a:pt x="163" y="20"/>
                        <a:pt x="167" y="17"/>
                      </a:cubicBezTo>
                      <a:cubicBezTo>
                        <a:pt x="169" y="16"/>
                        <a:pt x="173" y="14"/>
                        <a:pt x="173" y="14"/>
                      </a:cubicBezTo>
                      <a:cubicBezTo>
                        <a:pt x="195" y="26"/>
                        <a:pt x="175" y="20"/>
                        <a:pt x="195" y="14"/>
                      </a:cubicBezTo>
                      <a:cubicBezTo>
                        <a:pt x="207" y="17"/>
                        <a:pt x="201" y="26"/>
                        <a:pt x="211" y="32"/>
                      </a:cubicBezTo>
                      <a:cubicBezTo>
                        <a:pt x="214" y="38"/>
                        <a:pt x="224" y="55"/>
                        <a:pt x="231" y="59"/>
                      </a:cubicBezTo>
                      <a:cubicBezTo>
                        <a:pt x="241" y="70"/>
                        <a:pt x="235" y="67"/>
                        <a:pt x="245" y="70"/>
                      </a:cubicBezTo>
                      <a:cubicBezTo>
                        <a:pt x="249" y="69"/>
                        <a:pt x="253" y="69"/>
                        <a:pt x="257" y="68"/>
                      </a:cubicBezTo>
                      <a:cubicBezTo>
                        <a:pt x="261" y="67"/>
                        <a:pt x="270" y="65"/>
                        <a:pt x="270" y="65"/>
                      </a:cubicBezTo>
                      <a:cubicBezTo>
                        <a:pt x="278" y="66"/>
                        <a:pt x="283" y="67"/>
                        <a:pt x="290" y="71"/>
                      </a:cubicBezTo>
                      <a:cubicBezTo>
                        <a:pt x="304" y="88"/>
                        <a:pt x="282" y="62"/>
                        <a:pt x="300" y="81"/>
                      </a:cubicBezTo>
                      <a:cubicBezTo>
                        <a:pt x="302" y="84"/>
                        <a:pt x="308" y="90"/>
                        <a:pt x="308" y="90"/>
                      </a:cubicBezTo>
                      <a:cubicBezTo>
                        <a:pt x="311" y="98"/>
                        <a:pt x="315" y="103"/>
                        <a:pt x="318" y="111"/>
                      </a:cubicBezTo>
                      <a:cubicBezTo>
                        <a:pt x="319" y="114"/>
                        <a:pt x="321" y="117"/>
                        <a:pt x="322" y="120"/>
                      </a:cubicBezTo>
                      <a:cubicBezTo>
                        <a:pt x="323" y="122"/>
                        <a:pt x="324" y="125"/>
                        <a:pt x="324" y="125"/>
                      </a:cubicBezTo>
                      <a:cubicBezTo>
                        <a:pt x="321" y="132"/>
                        <a:pt x="313" y="134"/>
                        <a:pt x="310" y="142"/>
                      </a:cubicBezTo>
                      <a:cubicBezTo>
                        <a:pt x="313" y="151"/>
                        <a:pt x="317" y="146"/>
                        <a:pt x="322" y="141"/>
                      </a:cubicBezTo>
                      <a:cubicBezTo>
                        <a:pt x="341" y="143"/>
                        <a:pt x="339" y="142"/>
                        <a:pt x="342" y="155"/>
                      </a:cubicBezTo>
                      <a:cubicBezTo>
                        <a:pt x="351" y="150"/>
                        <a:pt x="355" y="152"/>
                        <a:pt x="364" y="157"/>
                      </a:cubicBezTo>
                      <a:cubicBezTo>
                        <a:pt x="369" y="162"/>
                        <a:pt x="372" y="166"/>
                        <a:pt x="380" y="168"/>
                      </a:cubicBezTo>
                      <a:cubicBezTo>
                        <a:pt x="381" y="169"/>
                        <a:pt x="383" y="171"/>
                        <a:pt x="382" y="172"/>
                      </a:cubicBezTo>
                      <a:cubicBezTo>
                        <a:pt x="380" y="176"/>
                        <a:pt x="368" y="172"/>
                        <a:pt x="382" y="176"/>
                      </a:cubicBezTo>
                      <a:cubicBezTo>
                        <a:pt x="386" y="175"/>
                        <a:pt x="390" y="173"/>
                        <a:pt x="394" y="172"/>
                      </a:cubicBezTo>
                      <a:cubicBezTo>
                        <a:pt x="396" y="172"/>
                        <a:pt x="400" y="171"/>
                        <a:pt x="400" y="171"/>
                      </a:cubicBezTo>
                      <a:cubicBezTo>
                        <a:pt x="413" y="177"/>
                        <a:pt x="427" y="179"/>
                        <a:pt x="439" y="185"/>
                      </a:cubicBezTo>
                      <a:cubicBezTo>
                        <a:pt x="441" y="190"/>
                        <a:pt x="445" y="194"/>
                        <a:pt x="447" y="199"/>
                      </a:cubicBezTo>
                      <a:cubicBezTo>
                        <a:pt x="453" y="198"/>
                        <a:pt x="460" y="195"/>
                        <a:pt x="465" y="201"/>
                      </a:cubicBezTo>
                      <a:cubicBezTo>
                        <a:pt x="468" y="205"/>
                        <a:pt x="471" y="215"/>
                        <a:pt x="471" y="215"/>
                      </a:cubicBezTo>
                      <a:cubicBezTo>
                        <a:pt x="468" y="231"/>
                        <a:pt x="469" y="248"/>
                        <a:pt x="451" y="258"/>
                      </a:cubicBezTo>
                      <a:cubicBezTo>
                        <a:pt x="447" y="262"/>
                        <a:pt x="437" y="275"/>
                        <a:pt x="435" y="281"/>
                      </a:cubicBezTo>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62" name="Freeform 31"/>
                <p:cNvSpPr>
                  <a:spLocks/>
                </p:cNvSpPr>
                <p:nvPr userDrawn="1"/>
              </p:nvSpPr>
              <p:spPr bwMode="ltGray">
                <a:xfrm>
                  <a:off x="3880" y="-7"/>
                  <a:ext cx="984" cy="692"/>
                </a:xfrm>
                <a:custGeom>
                  <a:avLst/>
                  <a:gdLst/>
                  <a:ahLst/>
                  <a:cxnLst>
                    <a:cxn ang="0">
                      <a:pos x="406" y="6"/>
                    </a:cxn>
                    <a:cxn ang="0">
                      <a:pos x="502" y="34"/>
                    </a:cxn>
                    <a:cxn ang="0">
                      <a:pos x="550" y="38"/>
                    </a:cxn>
                    <a:cxn ang="0">
                      <a:pos x="578" y="130"/>
                    </a:cxn>
                    <a:cxn ang="0">
                      <a:pos x="586" y="90"/>
                    </a:cxn>
                    <a:cxn ang="0">
                      <a:pos x="606" y="70"/>
                    </a:cxn>
                    <a:cxn ang="0">
                      <a:pos x="642" y="126"/>
                    </a:cxn>
                    <a:cxn ang="0">
                      <a:pos x="682" y="98"/>
                    </a:cxn>
                    <a:cxn ang="0">
                      <a:pos x="706" y="86"/>
                    </a:cxn>
                    <a:cxn ang="0">
                      <a:pos x="762" y="2"/>
                    </a:cxn>
                    <a:cxn ang="0">
                      <a:pos x="798" y="70"/>
                    </a:cxn>
                    <a:cxn ang="0">
                      <a:pos x="798" y="130"/>
                    </a:cxn>
                    <a:cxn ang="0">
                      <a:pos x="790" y="158"/>
                    </a:cxn>
                    <a:cxn ang="0">
                      <a:pos x="766" y="162"/>
                    </a:cxn>
                    <a:cxn ang="0">
                      <a:pos x="762" y="186"/>
                    </a:cxn>
                    <a:cxn ang="0">
                      <a:pos x="802" y="226"/>
                    </a:cxn>
                    <a:cxn ang="0">
                      <a:pos x="786" y="322"/>
                    </a:cxn>
                    <a:cxn ang="0">
                      <a:pos x="830" y="414"/>
                    </a:cxn>
                    <a:cxn ang="0">
                      <a:pos x="854" y="450"/>
                    </a:cxn>
                    <a:cxn ang="0">
                      <a:pos x="830" y="450"/>
                    </a:cxn>
                    <a:cxn ang="0">
                      <a:pos x="746" y="378"/>
                    </a:cxn>
                    <a:cxn ang="0">
                      <a:pos x="678" y="402"/>
                    </a:cxn>
                    <a:cxn ang="0">
                      <a:pos x="590" y="442"/>
                    </a:cxn>
                    <a:cxn ang="0">
                      <a:pos x="642" y="578"/>
                    </a:cxn>
                    <a:cxn ang="0">
                      <a:pos x="710" y="610"/>
                    </a:cxn>
                    <a:cxn ang="0">
                      <a:pos x="738" y="550"/>
                    </a:cxn>
                    <a:cxn ang="0">
                      <a:pos x="774" y="570"/>
                    </a:cxn>
                    <a:cxn ang="0">
                      <a:pos x="766" y="630"/>
                    </a:cxn>
                    <a:cxn ang="0">
                      <a:pos x="802" y="670"/>
                    </a:cxn>
                    <a:cxn ang="0">
                      <a:pos x="838" y="658"/>
                    </a:cxn>
                    <a:cxn ang="0">
                      <a:pos x="922" y="806"/>
                    </a:cxn>
                    <a:cxn ang="0">
                      <a:pos x="942" y="826"/>
                    </a:cxn>
                    <a:cxn ang="0">
                      <a:pos x="874" y="810"/>
                    </a:cxn>
                    <a:cxn ang="0">
                      <a:pos x="830" y="758"/>
                    </a:cxn>
                    <a:cxn ang="0">
                      <a:pos x="778" y="710"/>
                    </a:cxn>
                    <a:cxn ang="0">
                      <a:pos x="702" y="662"/>
                    </a:cxn>
                    <a:cxn ang="0">
                      <a:pos x="614" y="646"/>
                    </a:cxn>
                    <a:cxn ang="0">
                      <a:pos x="506" y="594"/>
                    </a:cxn>
                    <a:cxn ang="0">
                      <a:pos x="462" y="506"/>
                    </a:cxn>
                    <a:cxn ang="0">
                      <a:pos x="430" y="462"/>
                    </a:cxn>
                    <a:cxn ang="0">
                      <a:pos x="382" y="430"/>
                    </a:cxn>
                    <a:cxn ang="0">
                      <a:pos x="342" y="370"/>
                    </a:cxn>
                    <a:cxn ang="0">
                      <a:pos x="354" y="414"/>
                    </a:cxn>
                    <a:cxn ang="0">
                      <a:pos x="418" y="494"/>
                    </a:cxn>
                    <a:cxn ang="0">
                      <a:pos x="422" y="526"/>
                    </a:cxn>
                    <a:cxn ang="0">
                      <a:pos x="394" y="498"/>
                    </a:cxn>
                    <a:cxn ang="0">
                      <a:pos x="354" y="466"/>
                    </a:cxn>
                    <a:cxn ang="0">
                      <a:pos x="314" y="402"/>
                    </a:cxn>
                    <a:cxn ang="0">
                      <a:pos x="266" y="346"/>
                    </a:cxn>
                    <a:cxn ang="0">
                      <a:pos x="210" y="314"/>
                    </a:cxn>
                    <a:cxn ang="0">
                      <a:pos x="154" y="238"/>
                    </a:cxn>
                    <a:cxn ang="0">
                      <a:pos x="66" y="66"/>
                    </a:cxn>
                    <a:cxn ang="0">
                      <a:pos x="34" y="38"/>
                    </a:cxn>
                    <a:cxn ang="0">
                      <a:pos x="46" y="22"/>
                    </a:cxn>
                    <a:cxn ang="0">
                      <a:pos x="102" y="70"/>
                    </a:cxn>
                  </a:cxnLst>
                  <a:rect l="0" t="0" r="r" b="b"/>
                  <a:pathLst>
                    <a:path w="984" h="844">
                      <a:moveTo>
                        <a:pt x="82" y="38"/>
                      </a:moveTo>
                      <a:lnTo>
                        <a:pt x="406" y="6"/>
                      </a:lnTo>
                      <a:cubicBezTo>
                        <a:pt x="497" y="22"/>
                        <a:pt x="465" y="0"/>
                        <a:pt x="474" y="54"/>
                      </a:cubicBezTo>
                      <a:cubicBezTo>
                        <a:pt x="492" y="48"/>
                        <a:pt x="484" y="40"/>
                        <a:pt x="502" y="34"/>
                      </a:cubicBezTo>
                      <a:cubicBezTo>
                        <a:pt x="510" y="37"/>
                        <a:pt x="517" y="46"/>
                        <a:pt x="526" y="46"/>
                      </a:cubicBezTo>
                      <a:cubicBezTo>
                        <a:pt x="534" y="46"/>
                        <a:pt x="550" y="38"/>
                        <a:pt x="550" y="38"/>
                      </a:cubicBezTo>
                      <a:cubicBezTo>
                        <a:pt x="556" y="55"/>
                        <a:pt x="552" y="60"/>
                        <a:pt x="542" y="74"/>
                      </a:cubicBezTo>
                      <a:cubicBezTo>
                        <a:pt x="555" y="114"/>
                        <a:pt x="550" y="102"/>
                        <a:pt x="578" y="130"/>
                      </a:cubicBezTo>
                      <a:cubicBezTo>
                        <a:pt x="584" y="148"/>
                        <a:pt x="590" y="148"/>
                        <a:pt x="606" y="138"/>
                      </a:cubicBezTo>
                      <a:cubicBezTo>
                        <a:pt x="600" y="119"/>
                        <a:pt x="594" y="107"/>
                        <a:pt x="586" y="90"/>
                      </a:cubicBezTo>
                      <a:cubicBezTo>
                        <a:pt x="583" y="82"/>
                        <a:pt x="578" y="66"/>
                        <a:pt x="578" y="66"/>
                      </a:cubicBezTo>
                      <a:cubicBezTo>
                        <a:pt x="585" y="44"/>
                        <a:pt x="597" y="56"/>
                        <a:pt x="606" y="70"/>
                      </a:cubicBezTo>
                      <a:cubicBezTo>
                        <a:pt x="609" y="86"/>
                        <a:pt x="608" y="117"/>
                        <a:pt x="626" y="90"/>
                      </a:cubicBezTo>
                      <a:cubicBezTo>
                        <a:pt x="648" y="97"/>
                        <a:pt x="646" y="104"/>
                        <a:pt x="642" y="126"/>
                      </a:cubicBezTo>
                      <a:cubicBezTo>
                        <a:pt x="650" y="150"/>
                        <a:pt x="665" y="141"/>
                        <a:pt x="682" y="130"/>
                      </a:cubicBezTo>
                      <a:cubicBezTo>
                        <a:pt x="689" y="108"/>
                        <a:pt x="673" y="124"/>
                        <a:pt x="682" y="98"/>
                      </a:cubicBezTo>
                      <a:cubicBezTo>
                        <a:pt x="683" y="94"/>
                        <a:pt x="690" y="96"/>
                        <a:pt x="694" y="94"/>
                      </a:cubicBezTo>
                      <a:cubicBezTo>
                        <a:pt x="698" y="92"/>
                        <a:pt x="702" y="89"/>
                        <a:pt x="706" y="86"/>
                      </a:cubicBezTo>
                      <a:cubicBezTo>
                        <a:pt x="717" y="54"/>
                        <a:pt x="688" y="54"/>
                        <a:pt x="742" y="46"/>
                      </a:cubicBezTo>
                      <a:cubicBezTo>
                        <a:pt x="748" y="27"/>
                        <a:pt x="741" y="9"/>
                        <a:pt x="762" y="2"/>
                      </a:cubicBezTo>
                      <a:cubicBezTo>
                        <a:pt x="788" y="11"/>
                        <a:pt x="777" y="38"/>
                        <a:pt x="802" y="46"/>
                      </a:cubicBezTo>
                      <a:cubicBezTo>
                        <a:pt x="831" y="36"/>
                        <a:pt x="805" y="63"/>
                        <a:pt x="798" y="70"/>
                      </a:cubicBezTo>
                      <a:cubicBezTo>
                        <a:pt x="789" y="96"/>
                        <a:pt x="787" y="96"/>
                        <a:pt x="802" y="118"/>
                      </a:cubicBezTo>
                      <a:cubicBezTo>
                        <a:pt x="801" y="122"/>
                        <a:pt x="801" y="127"/>
                        <a:pt x="798" y="130"/>
                      </a:cubicBezTo>
                      <a:cubicBezTo>
                        <a:pt x="794" y="133"/>
                        <a:pt x="784" y="129"/>
                        <a:pt x="782" y="134"/>
                      </a:cubicBezTo>
                      <a:cubicBezTo>
                        <a:pt x="780" y="142"/>
                        <a:pt x="790" y="158"/>
                        <a:pt x="790" y="158"/>
                      </a:cubicBezTo>
                      <a:cubicBezTo>
                        <a:pt x="786" y="161"/>
                        <a:pt x="783" y="165"/>
                        <a:pt x="778" y="166"/>
                      </a:cubicBezTo>
                      <a:cubicBezTo>
                        <a:pt x="774" y="167"/>
                        <a:pt x="769" y="159"/>
                        <a:pt x="766" y="162"/>
                      </a:cubicBezTo>
                      <a:cubicBezTo>
                        <a:pt x="758" y="170"/>
                        <a:pt x="794" y="182"/>
                        <a:pt x="794" y="182"/>
                      </a:cubicBezTo>
                      <a:cubicBezTo>
                        <a:pt x="804" y="211"/>
                        <a:pt x="775" y="190"/>
                        <a:pt x="762" y="186"/>
                      </a:cubicBezTo>
                      <a:cubicBezTo>
                        <a:pt x="767" y="194"/>
                        <a:pt x="773" y="202"/>
                        <a:pt x="778" y="210"/>
                      </a:cubicBezTo>
                      <a:cubicBezTo>
                        <a:pt x="783" y="218"/>
                        <a:pt x="802" y="226"/>
                        <a:pt x="802" y="226"/>
                      </a:cubicBezTo>
                      <a:cubicBezTo>
                        <a:pt x="813" y="242"/>
                        <a:pt x="804" y="245"/>
                        <a:pt x="810" y="262"/>
                      </a:cubicBezTo>
                      <a:cubicBezTo>
                        <a:pt x="803" y="282"/>
                        <a:pt x="793" y="301"/>
                        <a:pt x="786" y="322"/>
                      </a:cubicBezTo>
                      <a:cubicBezTo>
                        <a:pt x="783" y="330"/>
                        <a:pt x="778" y="346"/>
                        <a:pt x="778" y="346"/>
                      </a:cubicBezTo>
                      <a:cubicBezTo>
                        <a:pt x="785" y="366"/>
                        <a:pt x="817" y="394"/>
                        <a:pt x="830" y="414"/>
                      </a:cubicBezTo>
                      <a:cubicBezTo>
                        <a:pt x="835" y="422"/>
                        <a:pt x="841" y="430"/>
                        <a:pt x="846" y="438"/>
                      </a:cubicBezTo>
                      <a:cubicBezTo>
                        <a:pt x="849" y="442"/>
                        <a:pt x="854" y="450"/>
                        <a:pt x="854" y="450"/>
                      </a:cubicBezTo>
                      <a:cubicBezTo>
                        <a:pt x="853" y="457"/>
                        <a:pt x="855" y="466"/>
                        <a:pt x="850" y="470"/>
                      </a:cubicBezTo>
                      <a:cubicBezTo>
                        <a:pt x="844" y="475"/>
                        <a:pt x="831" y="451"/>
                        <a:pt x="830" y="450"/>
                      </a:cubicBezTo>
                      <a:cubicBezTo>
                        <a:pt x="811" y="431"/>
                        <a:pt x="789" y="421"/>
                        <a:pt x="774" y="398"/>
                      </a:cubicBezTo>
                      <a:cubicBezTo>
                        <a:pt x="769" y="379"/>
                        <a:pt x="766" y="371"/>
                        <a:pt x="746" y="378"/>
                      </a:cubicBezTo>
                      <a:cubicBezTo>
                        <a:pt x="717" y="368"/>
                        <a:pt x="730" y="368"/>
                        <a:pt x="706" y="374"/>
                      </a:cubicBezTo>
                      <a:cubicBezTo>
                        <a:pt x="688" y="402"/>
                        <a:pt x="699" y="395"/>
                        <a:pt x="678" y="402"/>
                      </a:cubicBezTo>
                      <a:cubicBezTo>
                        <a:pt x="654" y="386"/>
                        <a:pt x="650" y="390"/>
                        <a:pt x="618" y="394"/>
                      </a:cubicBezTo>
                      <a:cubicBezTo>
                        <a:pt x="607" y="411"/>
                        <a:pt x="601" y="426"/>
                        <a:pt x="590" y="442"/>
                      </a:cubicBezTo>
                      <a:cubicBezTo>
                        <a:pt x="600" y="471"/>
                        <a:pt x="593" y="459"/>
                        <a:pt x="606" y="478"/>
                      </a:cubicBezTo>
                      <a:cubicBezTo>
                        <a:pt x="593" y="518"/>
                        <a:pt x="622" y="548"/>
                        <a:pt x="642" y="578"/>
                      </a:cubicBezTo>
                      <a:cubicBezTo>
                        <a:pt x="651" y="591"/>
                        <a:pt x="651" y="601"/>
                        <a:pt x="666" y="606"/>
                      </a:cubicBezTo>
                      <a:cubicBezTo>
                        <a:pt x="680" y="627"/>
                        <a:pt x="691" y="623"/>
                        <a:pt x="710" y="610"/>
                      </a:cubicBezTo>
                      <a:cubicBezTo>
                        <a:pt x="729" y="616"/>
                        <a:pt x="729" y="606"/>
                        <a:pt x="734" y="590"/>
                      </a:cubicBezTo>
                      <a:cubicBezTo>
                        <a:pt x="735" y="577"/>
                        <a:pt x="731" y="562"/>
                        <a:pt x="738" y="550"/>
                      </a:cubicBezTo>
                      <a:cubicBezTo>
                        <a:pt x="742" y="543"/>
                        <a:pt x="762" y="542"/>
                        <a:pt x="762" y="542"/>
                      </a:cubicBezTo>
                      <a:cubicBezTo>
                        <a:pt x="783" y="547"/>
                        <a:pt x="786" y="552"/>
                        <a:pt x="774" y="570"/>
                      </a:cubicBezTo>
                      <a:cubicBezTo>
                        <a:pt x="779" y="590"/>
                        <a:pt x="790" y="605"/>
                        <a:pt x="770" y="618"/>
                      </a:cubicBezTo>
                      <a:cubicBezTo>
                        <a:pt x="769" y="622"/>
                        <a:pt x="764" y="626"/>
                        <a:pt x="766" y="630"/>
                      </a:cubicBezTo>
                      <a:cubicBezTo>
                        <a:pt x="768" y="634"/>
                        <a:pt x="775" y="634"/>
                        <a:pt x="778" y="638"/>
                      </a:cubicBezTo>
                      <a:cubicBezTo>
                        <a:pt x="788" y="651"/>
                        <a:pt x="786" y="660"/>
                        <a:pt x="802" y="670"/>
                      </a:cubicBezTo>
                      <a:cubicBezTo>
                        <a:pt x="810" y="667"/>
                        <a:pt x="818" y="665"/>
                        <a:pt x="826" y="662"/>
                      </a:cubicBezTo>
                      <a:cubicBezTo>
                        <a:pt x="830" y="661"/>
                        <a:pt x="838" y="658"/>
                        <a:pt x="838" y="658"/>
                      </a:cubicBezTo>
                      <a:cubicBezTo>
                        <a:pt x="857" y="664"/>
                        <a:pt x="864" y="680"/>
                        <a:pt x="870" y="698"/>
                      </a:cubicBezTo>
                      <a:cubicBezTo>
                        <a:pt x="859" y="731"/>
                        <a:pt x="887" y="794"/>
                        <a:pt x="922" y="806"/>
                      </a:cubicBezTo>
                      <a:cubicBezTo>
                        <a:pt x="938" y="801"/>
                        <a:pt x="941" y="792"/>
                        <a:pt x="958" y="798"/>
                      </a:cubicBezTo>
                      <a:cubicBezTo>
                        <a:pt x="984" y="837"/>
                        <a:pt x="928" y="784"/>
                        <a:pt x="942" y="826"/>
                      </a:cubicBezTo>
                      <a:cubicBezTo>
                        <a:pt x="936" y="844"/>
                        <a:pt x="930" y="844"/>
                        <a:pt x="914" y="834"/>
                      </a:cubicBezTo>
                      <a:cubicBezTo>
                        <a:pt x="903" y="817"/>
                        <a:pt x="890" y="821"/>
                        <a:pt x="874" y="810"/>
                      </a:cubicBezTo>
                      <a:cubicBezTo>
                        <a:pt x="851" y="776"/>
                        <a:pt x="882" y="816"/>
                        <a:pt x="854" y="794"/>
                      </a:cubicBezTo>
                      <a:cubicBezTo>
                        <a:pt x="843" y="785"/>
                        <a:pt x="840" y="768"/>
                        <a:pt x="830" y="758"/>
                      </a:cubicBezTo>
                      <a:cubicBezTo>
                        <a:pt x="824" y="739"/>
                        <a:pt x="817" y="724"/>
                        <a:pt x="798" y="718"/>
                      </a:cubicBezTo>
                      <a:cubicBezTo>
                        <a:pt x="791" y="696"/>
                        <a:pt x="800" y="712"/>
                        <a:pt x="778" y="710"/>
                      </a:cubicBezTo>
                      <a:cubicBezTo>
                        <a:pt x="767" y="709"/>
                        <a:pt x="746" y="702"/>
                        <a:pt x="746" y="702"/>
                      </a:cubicBezTo>
                      <a:cubicBezTo>
                        <a:pt x="729" y="691"/>
                        <a:pt x="720" y="674"/>
                        <a:pt x="702" y="662"/>
                      </a:cubicBezTo>
                      <a:cubicBezTo>
                        <a:pt x="694" y="665"/>
                        <a:pt x="687" y="673"/>
                        <a:pt x="678" y="674"/>
                      </a:cubicBezTo>
                      <a:cubicBezTo>
                        <a:pt x="657" y="677"/>
                        <a:pt x="630" y="657"/>
                        <a:pt x="614" y="646"/>
                      </a:cubicBezTo>
                      <a:cubicBezTo>
                        <a:pt x="600" y="637"/>
                        <a:pt x="580" y="639"/>
                        <a:pt x="566" y="630"/>
                      </a:cubicBezTo>
                      <a:cubicBezTo>
                        <a:pt x="546" y="617"/>
                        <a:pt x="525" y="607"/>
                        <a:pt x="506" y="594"/>
                      </a:cubicBezTo>
                      <a:cubicBezTo>
                        <a:pt x="513" y="572"/>
                        <a:pt x="509" y="551"/>
                        <a:pt x="490" y="538"/>
                      </a:cubicBezTo>
                      <a:cubicBezTo>
                        <a:pt x="485" y="522"/>
                        <a:pt x="476" y="515"/>
                        <a:pt x="462" y="506"/>
                      </a:cubicBezTo>
                      <a:cubicBezTo>
                        <a:pt x="441" y="474"/>
                        <a:pt x="469" y="513"/>
                        <a:pt x="442" y="486"/>
                      </a:cubicBezTo>
                      <a:cubicBezTo>
                        <a:pt x="436" y="480"/>
                        <a:pt x="436" y="468"/>
                        <a:pt x="430" y="462"/>
                      </a:cubicBezTo>
                      <a:cubicBezTo>
                        <a:pt x="427" y="459"/>
                        <a:pt x="422" y="459"/>
                        <a:pt x="418" y="458"/>
                      </a:cubicBezTo>
                      <a:cubicBezTo>
                        <a:pt x="407" y="447"/>
                        <a:pt x="382" y="430"/>
                        <a:pt x="382" y="430"/>
                      </a:cubicBezTo>
                      <a:cubicBezTo>
                        <a:pt x="371" y="413"/>
                        <a:pt x="358" y="399"/>
                        <a:pt x="346" y="382"/>
                      </a:cubicBezTo>
                      <a:cubicBezTo>
                        <a:pt x="344" y="378"/>
                        <a:pt x="345" y="373"/>
                        <a:pt x="342" y="370"/>
                      </a:cubicBezTo>
                      <a:cubicBezTo>
                        <a:pt x="339" y="367"/>
                        <a:pt x="334" y="367"/>
                        <a:pt x="330" y="366"/>
                      </a:cubicBezTo>
                      <a:cubicBezTo>
                        <a:pt x="322" y="390"/>
                        <a:pt x="342" y="398"/>
                        <a:pt x="354" y="414"/>
                      </a:cubicBezTo>
                      <a:cubicBezTo>
                        <a:pt x="368" y="432"/>
                        <a:pt x="372" y="446"/>
                        <a:pt x="390" y="458"/>
                      </a:cubicBezTo>
                      <a:cubicBezTo>
                        <a:pt x="409" y="487"/>
                        <a:pt x="399" y="475"/>
                        <a:pt x="418" y="494"/>
                      </a:cubicBezTo>
                      <a:cubicBezTo>
                        <a:pt x="423" y="510"/>
                        <a:pt x="428" y="517"/>
                        <a:pt x="442" y="526"/>
                      </a:cubicBezTo>
                      <a:cubicBezTo>
                        <a:pt x="450" y="550"/>
                        <a:pt x="432" y="533"/>
                        <a:pt x="422" y="526"/>
                      </a:cubicBezTo>
                      <a:cubicBezTo>
                        <a:pt x="399" y="492"/>
                        <a:pt x="430" y="532"/>
                        <a:pt x="402" y="510"/>
                      </a:cubicBezTo>
                      <a:cubicBezTo>
                        <a:pt x="398" y="507"/>
                        <a:pt x="397" y="501"/>
                        <a:pt x="394" y="498"/>
                      </a:cubicBezTo>
                      <a:cubicBezTo>
                        <a:pt x="391" y="495"/>
                        <a:pt x="386" y="493"/>
                        <a:pt x="382" y="490"/>
                      </a:cubicBezTo>
                      <a:cubicBezTo>
                        <a:pt x="377" y="474"/>
                        <a:pt x="370" y="471"/>
                        <a:pt x="354" y="466"/>
                      </a:cubicBezTo>
                      <a:cubicBezTo>
                        <a:pt x="344" y="452"/>
                        <a:pt x="340" y="447"/>
                        <a:pt x="346" y="430"/>
                      </a:cubicBezTo>
                      <a:cubicBezTo>
                        <a:pt x="338" y="418"/>
                        <a:pt x="314" y="402"/>
                        <a:pt x="314" y="402"/>
                      </a:cubicBezTo>
                      <a:cubicBezTo>
                        <a:pt x="306" y="390"/>
                        <a:pt x="298" y="378"/>
                        <a:pt x="290" y="366"/>
                      </a:cubicBezTo>
                      <a:cubicBezTo>
                        <a:pt x="284" y="357"/>
                        <a:pt x="273" y="354"/>
                        <a:pt x="266" y="346"/>
                      </a:cubicBezTo>
                      <a:cubicBezTo>
                        <a:pt x="263" y="342"/>
                        <a:pt x="262" y="337"/>
                        <a:pt x="258" y="334"/>
                      </a:cubicBezTo>
                      <a:cubicBezTo>
                        <a:pt x="243" y="324"/>
                        <a:pt x="225" y="324"/>
                        <a:pt x="210" y="314"/>
                      </a:cubicBezTo>
                      <a:cubicBezTo>
                        <a:pt x="201" y="300"/>
                        <a:pt x="194" y="291"/>
                        <a:pt x="178" y="286"/>
                      </a:cubicBezTo>
                      <a:cubicBezTo>
                        <a:pt x="160" y="260"/>
                        <a:pt x="192" y="247"/>
                        <a:pt x="154" y="238"/>
                      </a:cubicBezTo>
                      <a:cubicBezTo>
                        <a:pt x="111" y="209"/>
                        <a:pt x="106" y="149"/>
                        <a:pt x="90" y="102"/>
                      </a:cubicBezTo>
                      <a:cubicBezTo>
                        <a:pt x="86" y="90"/>
                        <a:pt x="76" y="73"/>
                        <a:pt x="66" y="66"/>
                      </a:cubicBezTo>
                      <a:cubicBezTo>
                        <a:pt x="58" y="60"/>
                        <a:pt x="42" y="50"/>
                        <a:pt x="42" y="50"/>
                      </a:cubicBezTo>
                      <a:cubicBezTo>
                        <a:pt x="39" y="46"/>
                        <a:pt x="38" y="41"/>
                        <a:pt x="34" y="38"/>
                      </a:cubicBezTo>
                      <a:cubicBezTo>
                        <a:pt x="27" y="34"/>
                        <a:pt x="10" y="30"/>
                        <a:pt x="10" y="30"/>
                      </a:cubicBezTo>
                      <a:cubicBezTo>
                        <a:pt x="0" y="1"/>
                        <a:pt x="31" y="17"/>
                        <a:pt x="46" y="22"/>
                      </a:cubicBezTo>
                      <a:cubicBezTo>
                        <a:pt x="65" y="51"/>
                        <a:pt x="61" y="41"/>
                        <a:pt x="86" y="58"/>
                      </a:cubicBezTo>
                      <a:cubicBezTo>
                        <a:pt x="94" y="70"/>
                        <a:pt x="94" y="93"/>
                        <a:pt x="102" y="70"/>
                      </a:cubicBezTo>
                      <a:cubicBezTo>
                        <a:pt x="95" y="49"/>
                        <a:pt x="82" y="62"/>
                        <a:pt x="82" y="38"/>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63" name="Freeform 32"/>
                <p:cNvSpPr>
                  <a:spLocks/>
                </p:cNvSpPr>
                <p:nvPr userDrawn="1"/>
              </p:nvSpPr>
              <p:spPr bwMode="ltGray">
                <a:xfrm>
                  <a:off x="3577" y="490"/>
                  <a:ext cx="36" cy="39"/>
                </a:xfrm>
                <a:custGeom>
                  <a:avLst/>
                  <a:gdLst/>
                  <a:ahLst/>
                  <a:cxnLst>
                    <a:cxn ang="0">
                      <a:pos x="6" y="28"/>
                    </a:cxn>
                    <a:cxn ang="0">
                      <a:pos x="10" y="48"/>
                    </a:cxn>
                    <a:cxn ang="0">
                      <a:pos x="6" y="28"/>
                    </a:cxn>
                  </a:cxnLst>
                  <a:rect l="0" t="0" r="r" b="b"/>
                  <a:pathLst>
                    <a:path w="36" h="48">
                      <a:moveTo>
                        <a:pt x="6" y="28"/>
                      </a:moveTo>
                      <a:cubicBezTo>
                        <a:pt x="25" y="0"/>
                        <a:pt x="36" y="31"/>
                        <a:pt x="10" y="48"/>
                      </a:cubicBezTo>
                      <a:cubicBezTo>
                        <a:pt x="0" y="34"/>
                        <a:pt x="0" y="40"/>
                        <a:pt x="6" y="28"/>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64" name="Freeform 33"/>
                <p:cNvSpPr>
                  <a:spLocks/>
                </p:cNvSpPr>
                <p:nvPr userDrawn="1"/>
              </p:nvSpPr>
              <p:spPr bwMode="ltGray">
                <a:xfrm>
                  <a:off x="3549" y="475"/>
                  <a:ext cx="38" cy="29"/>
                </a:xfrm>
                <a:custGeom>
                  <a:avLst/>
                  <a:gdLst/>
                  <a:ahLst/>
                  <a:cxnLst>
                    <a:cxn ang="0">
                      <a:pos x="0" y="5"/>
                    </a:cxn>
                    <a:cxn ang="0">
                      <a:pos x="12" y="1"/>
                    </a:cxn>
                    <a:cxn ang="0">
                      <a:pos x="36" y="17"/>
                    </a:cxn>
                    <a:cxn ang="0">
                      <a:pos x="8" y="17"/>
                    </a:cxn>
                    <a:cxn ang="0">
                      <a:pos x="0" y="5"/>
                    </a:cxn>
                  </a:cxnLst>
                  <a:rect l="0" t="0" r="r" b="b"/>
                  <a:pathLst>
                    <a:path w="36" h="37">
                      <a:moveTo>
                        <a:pt x="0" y="5"/>
                      </a:moveTo>
                      <a:cubicBezTo>
                        <a:pt x="4" y="4"/>
                        <a:pt x="8" y="0"/>
                        <a:pt x="12" y="1"/>
                      </a:cubicBezTo>
                      <a:cubicBezTo>
                        <a:pt x="21" y="4"/>
                        <a:pt x="36" y="17"/>
                        <a:pt x="36" y="17"/>
                      </a:cubicBezTo>
                      <a:cubicBezTo>
                        <a:pt x="29" y="37"/>
                        <a:pt x="22" y="26"/>
                        <a:pt x="8" y="17"/>
                      </a:cubicBezTo>
                      <a:cubicBezTo>
                        <a:pt x="5" y="13"/>
                        <a:pt x="0" y="5"/>
                        <a:pt x="0" y="5"/>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65" name="Freeform 34"/>
                <p:cNvSpPr>
                  <a:spLocks/>
                </p:cNvSpPr>
                <p:nvPr userDrawn="1"/>
              </p:nvSpPr>
              <p:spPr bwMode="ltGray">
                <a:xfrm>
                  <a:off x="4686" y="394"/>
                  <a:ext cx="171" cy="81"/>
                </a:xfrm>
                <a:custGeom>
                  <a:avLst/>
                  <a:gdLst/>
                  <a:ahLst/>
                  <a:cxnLst>
                    <a:cxn ang="0">
                      <a:pos x="0" y="49"/>
                    </a:cxn>
                    <a:cxn ang="0">
                      <a:pos x="28" y="25"/>
                    </a:cxn>
                    <a:cxn ang="0">
                      <a:pos x="56" y="21"/>
                    </a:cxn>
                    <a:cxn ang="0">
                      <a:pos x="80" y="9"/>
                    </a:cxn>
                    <a:cxn ang="0">
                      <a:pos x="64" y="25"/>
                    </a:cxn>
                    <a:cxn ang="0">
                      <a:pos x="124" y="49"/>
                    </a:cxn>
                    <a:cxn ang="0">
                      <a:pos x="160" y="65"/>
                    </a:cxn>
                    <a:cxn ang="0">
                      <a:pos x="116" y="77"/>
                    </a:cxn>
                    <a:cxn ang="0">
                      <a:pos x="88" y="57"/>
                    </a:cxn>
                    <a:cxn ang="0">
                      <a:pos x="76" y="53"/>
                    </a:cxn>
                    <a:cxn ang="0">
                      <a:pos x="24" y="41"/>
                    </a:cxn>
                    <a:cxn ang="0">
                      <a:pos x="0" y="49"/>
                    </a:cxn>
                  </a:cxnLst>
                  <a:rect l="0" t="0" r="r" b="b"/>
                  <a:pathLst>
                    <a:path w="170" h="96">
                      <a:moveTo>
                        <a:pt x="0" y="49"/>
                      </a:moveTo>
                      <a:cubicBezTo>
                        <a:pt x="5" y="33"/>
                        <a:pt x="12" y="30"/>
                        <a:pt x="28" y="25"/>
                      </a:cubicBezTo>
                      <a:cubicBezTo>
                        <a:pt x="20" y="0"/>
                        <a:pt x="42" y="16"/>
                        <a:pt x="56" y="21"/>
                      </a:cubicBezTo>
                      <a:cubicBezTo>
                        <a:pt x="56" y="21"/>
                        <a:pt x="77" y="6"/>
                        <a:pt x="80" y="9"/>
                      </a:cubicBezTo>
                      <a:cubicBezTo>
                        <a:pt x="85" y="14"/>
                        <a:pt x="71" y="23"/>
                        <a:pt x="64" y="25"/>
                      </a:cubicBezTo>
                      <a:cubicBezTo>
                        <a:pt x="82" y="37"/>
                        <a:pt x="103" y="42"/>
                        <a:pt x="124" y="49"/>
                      </a:cubicBezTo>
                      <a:cubicBezTo>
                        <a:pt x="136" y="53"/>
                        <a:pt x="160" y="65"/>
                        <a:pt x="160" y="65"/>
                      </a:cubicBezTo>
                      <a:cubicBezTo>
                        <a:pt x="170" y="96"/>
                        <a:pt x="134" y="83"/>
                        <a:pt x="116" y="77"/>
                      </a:cubicBezTo>
                      <a:cubicBezTo>
                        <a:pt x="109" y="57"/>
                        <a:pt x="116" y="66"/>
                        <a:pt x="88" y="57"/>
                      </a:cubicBezTo>
                      <a:cubicBezTo>
                        <a:pt x="84" y="56"/>
                        <a:pt x="76" y="53"/>
                        <a:pt x="76" y="53"/>
                      </a:cubicBezTo>
                      <a:cubicBezTo>
                        <a:pt x="57" y="34"/>
                        <a:pt x="53" y="37"/>
                        <a:pt x="24" y="41"/>
                      </a:cubicBezTo>
                      <a:cubicBezTo>
                        <a:pt x="9" y="51"/>
                        <a:pt x="17" y="49"/>
                        <a:pt x="0" y="49"/>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66" name="Freeform 35"/>
                <p:cNvSpPr>
                  <a:spLocks/>
                </p:cNvSpPr>
                <p:nvPr userDrawn="1"/>
              </p:nvSpPr>
              <p:spPr bwMode="ltGray">
                <a:xfrm>
                  <a:off x="4867" y="460"/>
                  <a:ext cx="138" cy="37"/>
                </a:xfrm>
                <a:custGeom>
                  <a:avLst/>
                  <a:gdLst/>
                  <a:ahLst/>
                  <a:cxnLst>
                    <a:cxn ang="0">
                      <a:pos x="0" y="0"/>
                    </a:cxn>
                    <a:cxn ang="0">
                      <a:pos x="52" y="4"/>
                    </a:cxn>
                    <a:cxn ang="0">
                      <a:pos x="88" y="24"/>
                    </a:cxn>
                    <a:cxn ang="0">
                      <a:pos x="112" y="20"/>
                    </a:cxn>
                    <a:cxn ang="0">
                      <a:pos x="108" y="44"/>
                    </a:cxn>
                    <a:cxn ang="0">
                      <a:pos x="64" y="40"/>
                    </a:cxn>
                    <a:cxn ang="0">
                      <a:pos x="0" y="36"/>
                    </a:cxn>
                    <a:cxn ang="0">
                      <a:pos x="28" y="20"/>
                    </a:cxn>
                    <a:cxn ang="0">
                      <a:pos x="0" y="0"/>
                    </a:cxn>
                  </a:cxnLst>
                  <a:rect l="0" t="0" r="r" b="b"/>
                  <a:pathLst>
                    <a:path w="138" h="44">
                      <a:moveTo>
                        <a:pt x="0" y="0"/>
                      </a:moveTo>
                      <a:cubicBezTo>
                        <a:pt x="19" y="3"/>
                        <a:pt x="35" y="10"/>
                        <a:pt x="52" y="4"/>
                      </a:cubicBezTo>
                      <a:cubicBezTo>
                        <a:pt x="87" y="11"/>
                        <a:pt x="61" y="15"/>
                        <a:pt x="88" y="24"/>
                      </a:cubicBezTo>
                      <a:cubicBezTo>
                        <a:pt x="96" y="23"/>
                        <a:pt x="104" y="19"/>
                        <a:pt x="112" y="20"/>
                      </a:cubicBezTo>
                      <a:cubicBezTo>
                        <a:pt x="138" y="23"/>
                        <a:pt x="118" y="41"/>
                        <a:pt x="108" y="44"/>
                      </a:cubicBezTo>
                      <a:cubicBezTo>
                        <a:pt x="78" y="34"/>
                        <a:pt x="92" y="34"/>
                        <a:pt x="64" y="40"/>
                      </a:cubicBezTo>
                      <a:cubicBezTo>
                        <a:pt x="41" y="37"/>
                        <a:pt x="22" y="41"/>
                        <a:pt x="0" y="36"/>
                      </a:cubicBezTo>
                      <a:cubicBezTo>
                        <a:pt x="6" y="11"/>
                        <a:pt x="7" y="27"/>
                        <a:pt x="28" y="20"/>
                      </a:cubicBezTo>
                      <a:cubicBezTo>
                        <a:pt x="17" y="13"/>
                        <a:pt x="0" y="13"/>
                        <a:pt x="0" y="0"/>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67" name="Freeform 36"/>
                <p:cNvSpPr>
                  <a:spLocks/>
                </p:cNvSpPr>
                <p:nvPr userDrawn="1"/>
              </p:nvSpPr>
              <p:spPr bwMode="ltGray">
                <a:xfrm>
                  <a:off x="4794" y="480"/>
                  <a:ext cx="56" cy="34"/>
                </a:xfrm>
                <a:custGeom>
                  <a:avLst/>
                  <a:gdLst/>
                  <a:ahLst/>
                  <a:cxnLst>
                    <a:cxn ang="0">
                      <a:pos x="17" y="25"/>
                    </a:cxn>
                    <a:cxn ang="0">
                      <a:pos x="37" y="13"/>
                    </a:cxn>
                    <a:cxn ang="0">
                      <a:pos x="17" y="25"/>
                    </a:cxn>
                  </a:cxnLst>
                  <a:rect l="0" t="0" r="r" b="b"/>
                  <a:pathLst>
                    <a:path w="57" h="42">
                      <a:moveTo>
                        <a:pt x="17" y="25"/>
                      </a:moveTo>
                      <a:cubicBezTo>
                        <a:pt x="0" y="0"/>
                        <a:pt x="21" y="9"/>
                        <a:pt x="37" y="13"/>
                      </a:cubicBezTo>
                      <a:cubicBezTo>
                        <a:pt x="57" y="42"/>
                        <a:pt x="30" y="25"/>
                        <a:pt x="17" y="25"/>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68" name="Freeform 37"/>
                <p:cNvSpPr>
                  <a:spLocks/>
                </p:cNvSpPr>
                <p:nvPr userDrawn="1"/>
              </p:nvSpPr>
              <p:spPr bwMode="ltGray">
                <a:xfrm>
                  <a:off x="4757" y="375"/>
                  <a:ext cx="37" cy="44"/>
                </a:xfrm>
                <a:custGeom>
                  <a:avLst/>
                  <a:gdLst/>
                  <a:ahLst/>
                  <a:cxnLst>
                    <a:cxn ang="0">
                      <a:pos x="19" y="32"/>
                    </a:cxn>
                    <a:cxn ang="0">
                      <a:pos x="19" y="0"/>
                    </a:cxn>
                    <a:cxn ang="0">
                      <a:pos x="19" y="32"/>
                    </a:cxn>
                  </a:cxnLst>
                  <a:rect l="0" t="0" r="r" b="b"/>
                  <a:pathLst>
                    <a:path w="39" h="52">
                      <a:moveTo>
                        <a:pt x="19" y="32"/>
                      </a:moveTo>
                      <a:cubicBezTo>
                        <a:pt x="13" y="14"/>
                        <a:pt x="0" y="13"/>
                        <a:pt x="19" y="0"/>
                      </a:cubicBezTo>
                      <a:cubicBezTo>
                        <a:pt x="23" y="5"/>
                        <a:pt x="39" y="52"/>
                        <a:pt x="19" y="32"/>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69" name="Freeform 38"/>
                <p:cNvSpPr>
                  <a:spLocks/>
                </p:cNvSpPr>
                <p:nvPr userDrawn="1"/>
              </p:nvSpPr>
              <p:spPr bwMode="ltGray">
                <a:xfrm>
                  <a:off x="5054" y="507"/>
                  <a:ext cx="45" cy="66"/>
                </a:xfrm>
                <a:custGeom>
                  <a:avLst/>
                  <a:gdLst/>
                  <a:ahLst/>
                  <a:cxnLst>
                    <a:cxn ang="0">
                      <a:pos x="4" y="9"/>
                    </a:cxn>
                    <a:cxn ang="0">
                      <a:pos x="20" y="33"/>
                    </a:cxn>
                    <a:cxn ang="0">
                      <a:pos x="24" y="49"/>
                    </a:cxn>
                    <a:cxn ang="0">
                      <a:pos x="36" y="53"/>
                    </a:cxn>
                    <a:cxn ang="0">
                      <a:pos x="24" y="73"/>
                    </a:cxn>
                    <a:cxn ang="0">
                      <a:pos x="0" y="21"/>
                    </a:cxn>
                    <a:cxn ang="0">
                      <a:pos x="4" y="9"/>
                    </a:cxn>
                  </a:cxnLst>
                  <a:rect l="0" t="0" r="r" b="b"/>
                  <a:pathLst>
                    <a:path w="44" h="80">
                      <a:moveTo>
                        <a:pt x="4" y="9"/>
                      </a:moveTo>
                      <a:cubicBezTo>
                        <a:pt x="9" y="17"/>
                        <a:pt x="18" y="24"/>
                        <a:pt x="20" y="33"/>
                      </a:cubicBezTo>
                      <a:cubicBezTo>
                        <a:pt x="21" y="38"/>
                        <a:pt x="21" y="45"/>
                        <a:pt x="24" y="49"/>
                      </a:cubicBezTo>
                      <a:cubicBezTo>
                        <a:pt x="27" y="52"/>
                        <a:pt x="32" y="52"/>
                        <a:pt x="36" y="53"/>
                      </a:cubicBezTo>
                      <a:cubicBezTo>
                        <a:pt x="41" y="68"/>
                        <a:pt x="44" y="80"/>
                        <a:pt x="24" y="73"/>
                      </a:cubicBezTo>
                      <a:cubicBezTo>
                        <a:pt x="19" y="55"/>
                        <a:pt x="11" y="37"/>
                        <a:pt x="0" y="21"/>
                      </a:cubicBezTo>
                      <a:cubicBezTo>
                        <a:pt x="4" y="4"/>
                        <a:pt x="4" y="0"/>
                        <a:pt x="4" y="9"/>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70" name="Freeform 39"/>
                <p:cNvSpPr>
                  <a:spLocks/>
                </p:cNvSpPr>
                <p:nvPr userDrawn="1"/>
              </p:nvSpPr>
              <p:spPr bwMode="ltGray">
                <a:xfrm>
                  <a:off x="4260" y="6"/>
                  <a:ext cx="480" cy="100"/>
                </a:xfrm>
                <a:custGeom>
                  <a:avLst/>
                  <a:gdLst/>
                  <a:ahLst/>
                  <a:cxnLst>
                    <a:cxn ang="0">
                      <a:pos x="220" y="1"/>
                    </a:cxn>
                    <a:cxn ang="0">
                      <a:pos x="231" y="8"/>
                    </a:cxn>
                    <a:cxn ang="0">
                      <a:pos x="235" y="0"/>
                    </a:cxn>
                    <a:cxn ang="0">
                      <a:pos x="265" y="0"/>
                    </a:cxn>
                    <a:cxn ang="0">
                      <a:pos x="287" y="17"/>
                    </a:cxn>
                    <a:cxn ang="0">
                      <a:pos x="319" y="10"/>
                    </a:cxn>
                    <a:cxn ang="0">
                      <a:pos x="314" y="29"/>
                    </a:cxn>
                    <a:cxn ang="0">
                      <a:pos x="298" y="46"/>
                    </a:cxn>
                    <a:cxn ang="0">
                      <a:pos x="295" y="29"/>
                    </a:cxn>
                    <a:cxn ang="0">
                      <a:pos x="287" y="31"/>
                    </a:cxn>
                    <a:cxn ang="0">
                      <a:pos x="279" y="29"/>
                    </a:cxn>
                    <a:cxn ang="0">
                      <a:pos x="263" y="21"/>
                    </a:cxn>
                    <a:cxn ang="0">
                      <a:pos x="228" y="38"/>
                    </a:cxn>
                    <a:cxn ang="0">
                      <a:pos x="201" y="44"/>
                    </a:cxn>
                    <a:cxn ang="0">
                      <a:pos x="212" y="57"/>
                    </a:cxn>
                    <a:cxn ang="0">
                      <a:pos x="188" y="63"/>
                    </a:cxn>
                    <a:cxn ang="0">
                      <a:pos x="169" y="61"/>
                    </a:cxn>
                    <a:cxn ang="0">
                      <a:pos x="177" y="57"/>
                    </a:cxn>
                    <a:cxn ang="0">
                      <a:pos x="171" y="40"/>
                    </a:cxn>
                    <a:cxn ang="0">
                      <a:pos x="169" y="31"/>
                    </a:cxn>
                    <a:cxn ang="0">
                      <a:pos x="158" y="23"/>
                    </a:cxn>
                    <a:cxn ang="0">
                      <a:pos x="142" y="27"/>
                    </a:cxn>
                    <a:cxn ang="0">
                      <a:pos x="134" y="27"/>
                    </a:cxn>
                    <a:cxn ang="0">
                      <a:pos x="123" y="25"/>
                    </a:cxn>
                    <a:cxn ang="0">
                      <a:pos x="83" y="2"/>
                    </a:cxn>
                    <a:cxn ang="0">
                      <a:pos x="59" y="14"/>
                    </a:cxn>
                    <a:cxn ang="0">
                      <a:pos x="1" y="0"/>
                    </a:cxn>
                    <a:cxn ang="0">
                      <a:pos x="220" y="1"/>
                    </a:cxn>
                  </a:cxnLst>
                  <a:rect l="0" t="0" r="r" b="b"/>
                  <a:pathLst>
                    <a:path w="323" h="64">
                      <a:moveTo>
                        <a:pt x="220" y="1"/>
                      </a:moveTo>
                      <a:cubicBezTo>
                        <a:pt x="215" y="12"/>
                        <a:pt x="225" y="17"/>
                        <a:pt x="231" y="8"/>
                      </a:cubicBezTo>
                      <a:cubicBezTo>
                        <a:pt x="235" y="0"/>
                        <a:pt x="229" y="7"/>
                        <a:pt x="235" y="0"/>
                      </a:cubicBezTo>
                      <a:lnTo>
                        <a:pt x="265" y="0"/>
                      </a:lnTo>
                      <a:cubicBezTo>
                        <a:pt x="277" y="6"/>
                        <a:pt x="276" y="11"/>
                        <a:pt x="287" y="17"/>
                      </a:cubicBezTo>
                      <a:cubicBezTo>
                        <a:pt x="308" y="11"/>
                        <a:pt x="293" y="7"/>
                        <a:pt x="319" y="10"/>
                      </a:cubicBezTo>
                      <a:cubicBezTo>
                        <a:pt x="323" y="19"/>
                        <a:pt x="321" y="22"/>
                        <a:pt x="314" y="29"/>
                      </a:cubicBezTo>
                      <a:cubicBezTo>
                        <a:pt x="312" y="39"/>
                        <a:pt x="313" y="50"/>
                        <a:pt x="298" y="46"/>
                      </a:cubicBezTo>
                      <a:cubicBezTo>
                        <a:pt x="297" y="40"/>
                        <a:pt x="298" y="34"/>
                        <a:pt x="295" y="29"/>
                      </a:cubicBezTo>
                      <a:cubicBezTo>
                        <a:pt x="294" y="27"/>
                        <a:pt x="290" y="31"/>
                        <a:pt x="287" y="31"/>
                      </a:cubicBezTo>
                      <a:cubicBezTo>
                        <a:pt x="284" y="31"/>
                        <a:pt x="282" y="30"/>
                        <a:pt x="279" y="29"/>
                      </a:cubicBezTo>
                      <a:cubicBezTo>
                        <a:pt x="274" y="27"/>
                        <a:pt x="263" y="21"/>
                        <a:pt x="263" y="21"/>
                      </a:cubicBezTo>
                      <a:cubicBezTo>
                        <a:pt x="249" y="23"/>
                        <a:pt x="241" y="31"/>
                        <a:pt x="228" y="38"/>
                      </a:cubicBezTo>
                      <a:cubicBezTo>
                        <a:pt x="220" y="41"/>
                        <a:pt x="209" y="42"/>
                        <a:pt x="201" y="44"/>
                      </a:cubicBezTo>
                      <a:cubicBezTo>
                        <a:pt x="193" y="54"/>
                        <a:pt x="200" y="53"/>
                        <a:pt x="212" y="57"/>
                      </a:cubicBezTo>
                      <a:cubicBezTo>
                        <a:pt x="200" y="62"/>
                        <a:pt x="199" y="57"/>
                        <a:pt x="188" y="63"/>
                      </a:cubicBezTo>
                      <a:cubicBezTo>
                        <a:pt x="181" y="62"/>
                        <a:pt x="174" y="64"/>
                        <a:pt x="169" y="61"/>
                      </a:cubicBezTo>
                      <a:cubicBezTo>
                        <a:pt x="166" y="59"/>
                        <a:pt x="175" y="59"/>
                        <a:pt x="177" y="57"/>
                      </a:cubicBezTo>
                      <a:cubicBezTo>
                        <a:pt x="181" y="48"/>
                        <a:pt x="149" y="28"/>
                        <a:pt x="171" y="40"/>
                      </a:cubicBezTo>
                      <a:cubicBezTo>
                        <a:pt x="184" y="55"/>
                        <a:pt x="184" y="36"/>
                        <a:pt x="169" y="31"/>
                      </a:cubicBezTo>
                      <a:cubicBezTo>
                        <a:pt x="167" y="27"/>
                        <a:pt x="167" y="22"/>
                        <a:pt x="158" y="23"/>
                      </a:cubicBezTo>
                      <a:cubicBezTo>
                        <a:pt x="153" y="23"/>
                        <a:pt x="142" y="27"/>
                        <a:pt x="142" y="27"/>
                      </a:cubicBezTo>
                      <a:cubicBezTo>
                        <a:pt x="136" y="39"/>
                        <a:pt x="143" y="31"/>
                        <a:pt x="134" y="27"/>
                      </a:cubicBezTo>
                      <a:cubicBezTo>
                        <a:pt x="130" y="25"/>
                        <a:pt x="126" y="25"/>
                        <a:pt x="123" y="25"/>
                      </a:cubicBezTo>
                      <a:cubicBezTo>
                        <a:pt x="117" y="11"/>
                        <a:pt x="100" y="6"/>
                        <a:pt x="83" y="2"/>
                      </a:cubicBezTo>
                      <a:cubicBezTo>
                        <a:pt x="70" y="4"/>
                        <a:pt x="69" y="9"/>
                        <a:pt x="59" y="14"/>
                      </a:cubicBezTo>
                      <a:cubicBezTo>
                        <a:pt x="45" y="14"/>
                        <a:pt x="0" y="12"/>
                        <a:pt x="1" y="0"/>
                      </a:cubicBezTo>
                      <a:lnTo>
                        <a:pt x="220" y="1"/>
                      </a:ln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71" name="Freeform 40"/>
                <p:cNvSpPr>
                  <a:spLocks/>
                </p:cNvSpPr>
                <p:nvPr userDrawn="1"/>
              </p:nvSpPr>
              <p:spPr bwMode="ltGray">
                <a:xfrm>
                  <a:off x="3835" y="3"/>
                  <a:ext cx="446" cy="49"/>
                </a:xfrm>
                <a:custGeom>
                  <a:avLst/>
                  <a:gdLst/>
                  <a:ahLst/>
                  <a:cxnLst>
                    <a:cxn ang="0">
                      <a:pos x="105" y="31"/>
                    </a:cxn>
                    <a:cxn ang="0">
                      <a:pos x="30" y="1"/>
                    </a:cxn>
                    <a:cxn ang="0">
                      <a:pos x="285" y="0"/>
                    </a:cxn>
                    <a:cxn ang="0">
                      <a:pos x="296" y="14"/>
                    </a:cxn>
                    <a:cxn ang="0">
                      <a:pos x="264" y="16"/>
                    </a:cxn>
                    <a:cxn ang="0">
                      <a:pos x="105" y="31"/>
                    </a:cxn>
                  </a:cxnLst>
                  <a:rect l="0" t="0" r="r" b="b"/>
                  <a:pathLst>
                    <a:path w="300" h="31">
                      <a:moveTo>
                        <a:pt x="105" y="31"/>
                      </a:moveTo>
                      <a:cubicBezTo>
                        <a:pt x="83" y="19"/>
                        <a:pt x="0" y="6"/>
                        <a:pt x="30" y="1"/>
                      </a:cubicBezTo>
                      <a:lnTo>
                        <a:pt x="285" y="0"/>
                      </a:lnTo>
                      <a:cubicBezTo>
                        <a:pt x="296" y="4"/>
                        <a:pt x="300" y="5"/>
                        <a:pt x="296" y="14"/>
                      </a:cubicBezTo>
                      <a:cubicBezTo>
                        <a:pt x="285" y="11"/>
                        <a:pt x="276" y="16"/>
                        <a:pt x="264" y="16"/>
                      </a:cubicBezTo>
                      <a:lnTo>
                        <a:pt x="105" y="31"/>
                      </a:ln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72" name="Freeform 41"/>
                <p:cNvSpPr>
                  <a:spLocks/>
                </p:cNvSpPr>
                <p:nvPr userDrawn="1"/>
              </p:nvSpPr>
              <p:spPr bwMode="ltGray">
                <a:xfrm>
                  <a:off x="2853" y="74"/>
                  <a:ext cx="42" cy="25"/>
                </a:xfrm>
                <a:custGeom>
                  <a:avLst/>
                  <a:gdLst/>
                  <a:ahLst/>
                  <a:cxnLst>
                    <a:cxn ang="0">
                      <a:pos x="0" y="25"/>
                    </a:cxn>
                    <a:cxn ang="0">
                      <a:pos x="12" y="29"/>
                    </a:cxn>
                    <a:cxn ang="0">
                      <a:pos x="0" y="25"/>
                    </a:cxn>
                  </a:cxnLst>
                  <a:rect l="0" t="0" r="r" b="b"/>
                  <a:pathLst>
                    <a:path w="41" h="29">
                      <a:moveTo>
                        <a:pt x="0" y="25"/>
                      </a:moveTo>
                      <a:cubicBezTo>
                        <a:pt x="10" y="11"/>
                        <a:pt x="41" y="0"/>
                        <a:pt x="12" y="29"/>
                      </a:cubicBezTo>
                      <a:cubicBezTo>
                        <a:pt x="8" y="28"/>
                        <a:pt x="0" y="25"/>
                        <a:pt x="0" y="25"/>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73" name="Freeform 42"/>
                <p:cNvSpPr>
                  <a:spLocks/>
                </p:cNvSpPr>
                <p:nvPr userDrawn="1"/>
              </p:nvSpPr>
              <p:spPr bwMode="ltGray">
                <a:xfrm>
                  <a:off x="1704" y="3"/>
                  <a:ext cx="1022" cy="372"/>
                </a:xfrm>
                <a:custGeom>
                  <a:avLst/>
                  <a:gdLst/>
                  <a:ahLst/>
                  <a:cxnLst>
                    <a:cxn ang="0">
                      <a:pos x="73" y="1"/>
                    </a:cxn>
                    <a:cxn ang="0">
                      <a:pos x="436" y="0"/>
                    </a:cxn>
                    <a:cxn ang="0">
                      <a:pos x="416" y="54"/>
                    </a:cxn>
                    <a:cxn ang="0">
                      <a:pos x="397" y="68"/>
                    </a:cxn>
                    <a:cxn ang="0">
                      <a:pos x="392" y="70"/>
                    </a:cxn>
                    <a:cxn ang="0">
                      <a:pos x="375" y="73"/>
                    </a:cxn>
                    <a:cxn ang="0">
                      <a:pos x="361" y="88"/>
                    </a:cxn>
                    <a:cxn ang="0">
                      <a:pos x="362" y="99"/>
                    </a:cxn>
                    <a:cxn ang="0">
                      <a:pos x="364" y="107"/>
                    </a:cxn>
                    <a:cxn ang="0">
                      <a:pos x="366" y="113"/>
                    </a:cxn>
                    <a:cxn ang="0">
                      <a:pos x="362" y="122"/>
                    </a:cxn>
                    <a:cxn ang="0">
                      <a:pos x="351" y="120"/>
                    </a:cxn>
                    <a:cxn ang="0">
                      <a:pos x="342" y="129"/>
                    </a:cxn>
                    <a:cxn ang="0">
                      <a:pos x="347" y="105"/>
                    </a:cxn>
                    <a:cxn ang="0">
                      <a:pos x="338" y="100"/>
                    </a:cxn>
                    <a:cxn ang="0">
                      <a:pos x="344" y="93"/>
                    </a:cxn>
                    <a:cxn ang="0">
                      <a:pos x="342" y="89"/>
                    </a:cxn>
                    <a:cxn ang="0">
                      <a:pos x="320" y="94"/>
                    </a:cxn>
                    <a:cxn ang="0">
                      <a:pos x="317" y="85"/>
                    </a:cxn>
                    <a:cxn ang="0">
                      <a:pos x="297" y="94"/>
                    </a:cxn>
                    <a:cxn ang="0">
                      <a:pos x="320" y="103"/>
                    </a:cxn>
                    <a:cxn ang="0">
                      <a:pos x="305" y="117"/>
                    </a:cxn>
                    <a:cxn ang="0">
                      <a:pos x="311" y="126"/>
                    </a:cxn>
                    <a:cxn ang="0">
                      <a:pos x="315" y="138"/>
                    </a:cxn>
                    <a:cxn ang="0">
                      <a:pos x="309" y="139"/>
                    </a:cxn>
                    <a:cxn ang="0">
                      <a:pos x="314" y="144"/>
                    </a:cxn>
                    <a:cxn ang="0">
                      <a:pos x="307" y="152"/>
                    </a:cxn>
                    <a:cxn ang="0">
                      <a:pos x="0" y="149"/>
                    </a:cxn>
                    <a:cxn ang="0">
                      <a:pos x="73" y="1"/>
                    </a:cxn>
                  </a:cxnLst>
                  <a:rect l="0" t="0" r="r" b="b"/>
                  <a:pathLst>
                    <a:path w="436" h="152">
                      <a:moveTo>
                        <a:pt x="73" y="1"/>
                      </a:moveTo>
                      <a:lnTo>
                        <a:pt x="436" y="0"/>
                      </a:lnTo>
                      <a:cubicBezTo>
                        <a:pt x="430" y="15"/>
                        <a:pt x="429" y="42"/>
                        <a:pt x="416" y="54"/>
                      </a:cubicBezTo>
                      <a:cubicBezTo>
                        <a:pt x="410" y="60"/>
                        <a:pt x="405" y="63"/>
                        <a:pt x="397" y="68"/>
                      </a:cubicBezTo>
                      <a:cubicBezTo>
                        <a:pt x="396" y="69"/>
                        <a:pt x="392" y="70"/>
                        <a:pt x="392" y="70"/>
                      </a:cubicBezTo>
                      <a:cubicBezTo>
                        <a:pt x="377" y="63"/>
                        <a:pt x="385" y="68"/>
                        <a:pt x="375" y="73"/>
                      </a:cubicBezTo>
                      <a:cubicBezTo>
                        <a:pt x="371" y="82"/>
                        <a:pt x="371" y="83"/>
                        <a:pt x="361" y="88"/>
                      </a:cubicBezTo>
                      <a:cubicBezTo>
                        <a:pt x="359" y="92"/>
                        <a:pt x="364" y="93"/>
                        <a:pt x="362" y="99"/>
                      </a:cubicBezTo>
                      <a:cubicBezTo>
                        <a:pt x="363" y="102"/>
                        <a:pt x="364" y="105"/>
                        <a:pt x="364" y="107"/>
                      </a:cubicBezTo>
                      <a:cubicBezTo>
                        <a:pt x="365" y="109"/>
                        <a:pt x="366" y="111"/>
                        <a:pt x="366" y="113"/>
                      </a:cubicBezTo>
                      <a:cubicBezTo>
                        <a:pt x="365" y="115"/>
                        <a:pt x="364" y="120"/>
                        <a:pt x="362" y="122"/>
                      </a:cubicBezTo>
                      <a:cubicBezTo>
                        <a:pt x="359" y="123"/>
                        <a:pt x="354" y="119"/>
                        <a:pt x="351" y="120"/>
                      </a:cubicBezTo>
                      <a:cubicBezTo>
                        <a:pt x="347" y="129"/>
                        <a:pt x="352" y="127"/>
                        <a:pt x="342" y="129"/>
                      </a:cubicBezTo>
                      <a:cubicBezTo>
                        <a:pt x="340" y="123"/>
                        <a:pt x="345" y="111"/>
                        <a:pt x="347" y="105"/>
                      </a:cubicBezTo>
                      <a:cubicBezTo>
                        <a:pt x="347" y="100"/>
                        <a:pt x="338" y="102"/>
                        <a:pt x="338" y="100"/>
                      </a:cubicBezTo>
                      <a:cubicBezTo>
                        <a:pt x="338" y="98"/>
                        <a:pt x="344" y="95"/>
                        <a:pt x="344" y="93"/>
                      </a:cubicBezTo>
                      <a:cubicBezTo>
                        <a:pt x="344" y="92"/>
                        <a:pt x="344" y="89"/>
                        <a:pt x="342" y="89"/>
                      </a:cubicBezTo>
                      <a:cubicBezTo>
                        <a:pt x="339" y="89"/>
                        <a:pt x="324" y="94"/>
                        <a:pt x="320" y="94"/>
                      </a:cubicBezTo>
                      <a:cubicBezTo>
                        <a:pt x="317" y="86"/>
                        <a:pt x="328" y="88"/>
                        <a:pt x="317" y="85"/>
                      </a:cubicBezTo>
                      <a:cubicBezTo>
                        <a:pt x="311" y="91"/>
                        <a:pt x="306" y="93"/>
                        <a:pt x="297" y="94"/>
                      </a:cubicBezTo>
                      <a:cubicBezTo>
                        <a:pt x="300" y="104"/>
                        <a:pt x="307" y="101"/>
                        <a:pt x="320" y="103"/>
                      </a:cubicBezTo>
                      <a:cubicBezTo>
                        <a:pt x="318" y="109"/>
                        <a:pt x="311" y="111"/>
                        <a:pt x="305" y="117"/>
                      </a:cubicBezTo>
                      <a:lnTo>
                        <a:pt x="311" y="126"/>
                      </a:lnTo>
                      <a:lnTo>
                        <a:pt x="315" y="138"/>
                      </a:lnTo>
                      <a:lnTo>
                        <a:pt x="309" y="139"/>
                      </a:lnTo>
                      <a:lnTo>
                        <a:pt x="314" y="144"/>
                      </a:lnTo>
                      <a:lnTo>
                        <a:pt x="307" y="152"/>
                      </a:lnTo>
                      <a:lnTo>
                        <a:pt x="0" y="149"/>
                      </a:lnTo>
                      <a:lnTo>
                        <a:pt x="73" y="1"/>
                      </a:ln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74" name="Freeform 43"/>
                <p:cNvSpPr>
                  <a:spLocks/>
                </p:cNvSpPr>
                <p:nvPr userDrawn="1"/>
              </p:nvSpPr>
              <p:spPr bwMode="ltGray">
                <a:xfrm>
                  <a:off x="2729" y="-9"/>
                  <a:ext cx="47" cy="134"/>
                </a:xfrm>
                <a:custGeom>
                  <a:avLst/>
                  <a:gdLst/>
                  <a:ahLst/>
                  <a:cxnLst>
                    <a:cxn ang="0">
                      <a:pos x="5" y="156"/>
                    </a:cxn>
                    <a:cxn ang="0">
                      <a:pos x="15" y="108"/>
                    </a:cxn>
                    <a:cxn ang="0">
                      <a:pos x="17" y="68"/>
                    </a:cxn>
                    <a:cxn ang="0">
                      <a:pos x="11" y="40"/>
                    </a:cxn>
                    <a:cxn ang="0">
                      <a:pos x="17" y="12"/>
                    </a:cxn>
                    <a:cxn ang="0">
                      <a:pos x="21" y="0"/>
                    </a:cxn>
                    <a:cxn ang="0">
                      <a:pos x="31" y="30"/>
                    </a:cxn>
                    <a:cxn ang="0">
                      <a:pos x="47" y="98"/>
                    </a:cxn>
                    <a:cxn ang="0">
                      <a:pos x="31" y="108"/>
                    </a:cxn>
                    <a:cxn ang="0">
                      <a:pos x="23" y="126"/>
                    </a:cxn>
                    <a:cxn ang="0">
                      <a:pos x="21" y="132"/>
                    </a:cxn>
                    <a:cxn ang="0">
                      <a:pos x="27" y="134"/>
                    </a:cxn>
                    <a:cxn ang="0">
                      <a:pos x="31" y="146"/>
                    </a:cxn>
                    <a:cxn ang="0">
                      <a:pos x="13" y="148"/>
                    </a:cxn>
                    <a:cxn ang="0">
                      <a:pos x="7" y="160"/>
                    </a:cxn>
                    <a:cxn ang="0">
                      <a:pos x="3" y="154"/>
                    </a:cxn>
                    <a:cxn ang="0">
                      <a:pos x="5" y="156"/>
                    </a:cxn>
                  </a:cxnLst>
                  <a:rect l="0" t="0" r="r" b="b"/>
                  <a:pathLst>
                    <a:path w="47" h="165">
                      <a:moveTo>
                        <a:pt x="5" y="156"/>
                      </a:moveTo>
                      <a:cubicBezTo>
                        <a:pt x="0" y="141"/>
                        <a:pt x="1" y="118"/>
                        <a:pt x="15" y="108"/>
                      </a:cubicBezTo>
                      <a:cubicBezTo>
                        <a:pt x="16" y="95"/>
                        <a:pt x="17" y="81"/>
                        <a:pt x="17" y="68"/>
                      </a:cubicBezTo>
                      <a:cubicBezTo>
                        <a:pt x="17" y="58"/>
                        <a:pt x="11" y="40"/>
                        <a:pt x="11" y="40"/>
                      </a:cubicBezTo>
                      <a:cubicBezTo>
                        <a:pt x="14" y="20"/>
                        <a:pt x="11" y="29"/>
                        <a:pt x="17" y="12"/>
                      </a:cubicBezTo>
                      <a:cubicBezTo>
                        <a:pt x="18" y="8"/>
                        <a:pt x="21" y="0"/>
                        <a:pt x="21" y="0"/>
                      </a:cubicBezTo>
                      <a:cubicBezTo>
                        <a:pt x="38" y="6"/>
                        <a:pt x="33" y="7"/>
                        <a:pt x="31" y="30"/>
                      </a:cubicBezTo>
                      <a:cubicBezTo>
                        <a:pt x="38" y="52"/>
                        <a:pt x="40" y="76"/>
                        <a:pt x="47" y="98"/>
                      </a:cubicBezTo>
                      <a:cubicBezTo>
                        <a:pt x="44" y="116"/>
                        <a:pt x="45" y="113"/>
                        <a:pt x="31" y="108"/>
                      </a:cubicBezTo>
                      <a:cubicBezTo>
                        <a:pt x="25" y="118"/>
                        <a:pt x="28" y="112"/>
                        <a:pt x="23" y="126"/>
                      </a:cubicBezTo>
                      <a:cubicBezTo>
                        <a:pt x="22" y="128"/>
                        <a:pt x="21" y="132"/>
                        <a:pt x="21" y="132"/>
                      </a:cubicBezTo>
                      <a:cubicBezTo>
                        <a:pt x="23" y="133"/>
                        <a:pt x="26" y="132"/>
                        <a:pt x="27" y="134"/>
                      </a:cubicBezTo>
                      <a:cubicBezTo>
                        <a:pt x="29" y="137"/>
                        <a:pt x="31" y="146"/>
                        <a:pt x="31" y="146"/>
                      </a:cubicBezTo>
                      <a:cubicBezTo>
                        <a:pt x="27" y="165"/>
                        <a:pt x="23" y="155"/>
                        <a:pt x="13" y="148"/>
                      </a:cubicBezTo>
                      <a:cubicBezTo>
                        <a:pt x="11" y="152"/>
                        <a:pt x="11" y="160"/>
                        <a:pt x="7" y="160"/>
                      </a:cubicBezTo>
                      <a:cubicBezTo>
                        <a:pt x="5" y="160"/>
                        <a:pt x="4" y="156"/>
                        <a:pt x="3" y="154"/>
                      </a:cubicBezTo>
                      <a:cubicBezTo>
                        <a:pt x="3" y="153"/>
                        <a:pt x="4" y="155"/>
                        <a:pt x="5" y="156"/>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75" name="Freeform 44"/>
                <p:cNvSpPr>
                  <a:spLocks/>
                </p:cNvSpPr>
                <p:nvPr userDrawn="1"/>
              </p:nvSpPr>
              <p:spPr bwMode="ltGray">
                <a:xfrm>
                  <a:off x="2701" y="103"/>
                  <a:ext cx="138" cy="84"/>
                </a:xfrm>
                <a:custGeom>
                  <a:avLst/>
                  <a:gdLst/>
                  <a:ahLst/>
                  <a:cxnLst>
                    <a:cxn ang="0">
                      <a:pos x="26" y="61"/>
                    </a:cxn>
                    <a:cxn ang="0">
                      <a:pos x="30" y="43"/>
                    </a:cxn>
                    <a:cxn ang="0">
                      <a:pos x="50" y="33"/>
                    </a:cxn>
                    <a:cxn ang="0">
                      <a:pos x="54" y="45"/>
                    </a:cxn>
                    <a:cxn ang="0">
                      <a:pos x="66" y="49"/>
                    </a:cxn>
                    <a:cxn ang="0">
                      <a:pos x="80" y="55"/>
                    </a:cxn>
                    <a:cxn ang="0">
                      <a:pos x="116" y="33"/>
                    </a:cxn>
                    <a:cxn ang="0">
                      <a:pos x="130" y="17"/>
                    </a:cxn>
                    <a:cxn ang="0">
                      <a:pos x="138" y="11"/>
                    </a:cxn>
                    <a:cxn ang="0">
                      <a:pos x="106" y="49"/>
                    </a:cxn>
                    <a:cxn ang="0">
                      <a:pos x="84" y="67"/>
                    </a:cxn>
                    <a:cxn ang="0">
                      <a:pos x="66" y="81"/>
                    </a:cxn>
                    <a:cxn ang="0">
                      <a:pos x="48" y="103"/>
                    </a:cxn>
                    <a:cxn ang="0">
                      <a:pos x="26" y="89"/>
                    </a:cxn>
                    <a:cxn ang="0">
                      <a:pos x="20" y="87"/>
                    </a:cxn>
                    <a:cxn ang="0">
                      <a:pos x="22" y="97"/>
                    </a:cxn>
                    <a:cxn ang="0">
                      <a:pos x="0" y="97"/>
                    </a:cxn>
                    <a:cxn ang="0">
                      <a:pos x="10" y="79"/>
                    </a:cxn>
                    <a:cxn ang="0">
                      <a:pos x="26" y="61"/>
                    </a:cxn>
                  </a:cxnLst>
                  <a:rect l="0" t="0" r="r" b="b"/>
                  <a:pathLst>
                    <a:path w="138" h="103">
                      <a:moveTo>
                        <a:pt x="26" y="61"/>
                      </a:moveTo>
                      <a:cubicBezTo>
                        <a:pt x="29" y="53"/>
                        <a:pt x="33" y="51"/>
                        <a:pt x="30" y="43"/>
                      </a:cubicBezTo>
                      <a:cubicBezTo>
                        <a:pt x="33" y="27"/>
                        <a:pt x="37" y="24"/>
                        <a:pt x="50" y="33"/>
                      </a:cubicBezTo>
                      <a:cubicBezTo>
                        <a:pt x="51" y="37"/>
                        <a:pt x="53" y="41"/>
                        <a:pt x="54" y="45"/>
                      </a:cubicBezTo>
                      <a:cubicBezTo>
                        <a:pt x="55" y="49"/>
                        <a:pt x="66" y="49"/>
                        <a:pt x="66" y="49"/>
                      </a:cubicBezTo>
                      <a:cubicBezTo>
                        <a:pt x="75" y="43"/>
                        <a:pt x="77" y="45"/>
                        <a:pt x="80" y="55"/>
                      </a:cubicBezTo>
                      <a:cubicBezTo>
                        <a:pt x="92" y="47"/>
                        <a:pt x="101" y="37"/>
                        <a:pt x="116" y="33"/>
                      </a:cubicBezTo>
                      <a:cubicBezTo>
                        <a:pt x="125" y="19"/>
                        <a:pt x="120" y="24"/>
                        <a:pt x="130" y="17"/>
                      </a:cubicBezTo>
                      <a:cubicBezTo>
                        <a:pt x="134" y="11"/>
                        <a:pt x="134" y="0"/>
                        <a:pt x="138" y="11"/>
                      </a:cubicBezTo>
                      <a:cubicBezTo>
                        <a:pt x="135" y="31"/>
                        <a:pt x="126" y="45"/>
                        <a:pt x="106" y="49"/>
                      </a:cubicBezTo>
                      <a:cubicBezTo>
                        <a:pt x="97" y="55"/>
                        <a:pt x="93" y="61"/>
                        <a:pt x="84" y="67"/>
                      </a:cubicBezTo>
                      <a:cubicBezTo>
                        <a:pt x="80" y="79"/>
                        <a:pt x="79" y="79"/>
                        <a:pt x="66" y="81"/>
                      </a:cubicBezTo>
                      <a:cubicBezTo>
                        <a:pt x="60" y="90"/>
                        <a:pt x="57" y="97"/>
                        <a:pt x="48" y="103"/>
                      </a:cubicBezTo>
                      <a:cubicBezTo>
                        <a:pt x="42" y="94"/>
                        <a:pt x="37" y="93"/>
                        <a:pt x="26" y="89"/>
                      </a:cubicBezTo>
                      <a:cubicBezTo>
                        <a:pt x="24" y="88"/>
                        <a:pt x="20" y="87"/>
                        <a:pt x="20" y="87"/>
                      </a:cubicBezTo>
                      <a:cubicBezTo>
                        <a:pt x="10" y="90"/>
                        <a:pt x="14" y="94"/>
                        <a:pt x="22" y="97"/>
                      </a:cubicBezTo>
                      <a:cubicBezTo>
                        <a:pt x="14" y="103"/>
                        <a:pt x="9" y="100"/>
                        <a:pt x="0" y="97"/>
                      </a:cubicBezTo>
                      <a:cubicBezTo>
                        <a:pt x="2" y="87"/>
                        <a:pt x="1" y="82"/>
                        <a:pt x="10" y="79"/>
                      </a:cubicBezTo>
                      <a:cubicBezTo>
                        <a:pt x="15" y="63"/>
                        <a:pt x="14" y="69"/>
                        <a:pt x="26" y="61"/>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76" name="Freeform 45"/>
                <p:cNvSpPr>
                  <a:spLocks/>
                </p:cNvSpPr>
                <p:nvPr userDrawn="1"/>
              </p:nvSpPr>
              <p:spPr bwMode="ltGray">
                <a:xfrm>
                  <a:off x="2553" y="182"/>
                  <a:ext cx="187" cy="176"/>
                </a:xfrm>
                <a:custGeom>
                  <a:avLst/>
                  <a:gdLst/>
                  <a:ahLst/>
                  <a:cxnLst>
                    <a:cxn ang="0">
                      <a:pos x="158" y="24"/>
                    </a:cxn>
                    <a:cxn ang="0">
                      <a:pos x="160" y="6"/>
                    </a:cxn>
                    <a:cxn ang="0">
                      <a:pos x="170" y="0"/>
                    </a:cxn>
                    <a:cxn ang="0">
                      <a:pos x="182" y="24"/>
                    </a:cxn>
                    <a:cxn ang="0">
                      <a:pos x="188" y="42"/>
                    </a:cxn>
                    <a:cxn ang="0">
                      <a:pos x="178" y="58"/>
                    </a:cxn>
                    <a:cxn ang="0">
                      <a:pos x="170" y="76"/>
                    </a:cxn>
                    <a:cxn ang="0">
                      <a:pos x="162" y="126"/>
                    </a:cxn>
                    <a:cxn ang="0">
                      <a:pos x="144" y="136"/>
                    </a:cxn>
                    <a:cxn ang="0">
                      <a:pos x="120" y="138"/>
                    </a:cxn>
                    <a:cxn ang="0">
                      <a:pos x="112" y="124"/>
                    </a:cxn>
                    <a:cxn ang="0">
                      <a:pos x="102" y="146"/>
                    </a:cxn>
                    <a:cxn ang="0">
                      <a:pos x="90" y="150"/>
                    </a:cxn>
                    <a:cxn ang="0">
                      <a:pos x="80" y="132"/>
                    </a:cxn>
                    <a:cxn ang="0">
                      <a:pos x="58" y="144"/>
                    </a:cxn>
                    <a:cxn ang="0">
                      <a:pos x="76" y="142"/>
                    </a:cxn>
                    <a:cxn ang="0">
                      <a:pos x="78" y="160"/>
                    </a:cxn>
                    <a:cxn ang="0">
                      <a:pos x="58" y="166"/>
                    </a:cxn>
                    <a:cxn ang="0">
                      <a:pos x="34" y="166"/>
                    </a:cxn>
                    <a:cxn ang="0">
                      <a:pos x="36" y="154"/>
                    </a:cxn>
                    <a:cxn ang="0">
                      <a:pos x="46" y="144"/>
                    </a:cxn>
                    <a:cxn ang="0">
                      <a:pos x="34" y="148"/>
                    </a:cxn>
                    <a:cxn ang="0">
                      <a:pos x="26" y="166"/>
                    </a:cxn>
                    <a:cxn ang="0">
                      <a:pos x="30" y="190"/>
                    </a:cxn>
                    <a:cxn ang="0">
                      <a:pos x="14" y="200"/>
                    </a:cxn>
                    <a:cxn ang="0">
                      <a:pos x="0" y="214"/>
                    </a:cxn>
                    <a:cxn ang="0">
                      <a:pos x="8" y="188"/>
                    </a:cxn>
                    <a:cxn ang="0">
                      <a:pos x="0" y="164"/>
                    </a:cxn>
                    <a:cxn ang="0">
                      <a:pos x="14" y="152"/>
                    </a:cxn>
                    <a:cxn ang="0">
                      <a:pos x="32" y="134"/>
                    </a:cxn>
                    <a:cxn ang="0">
                      <a:pos x="44" y="118"/>
                    </a:cxn>
                    <a:cxn ang="0">
                      <a:pos x="72" y="116"/>
                    </a:cxn>
                    <a:cxn ang="0">
                      <a:pos x="84" y="112"/>
                    </a:cxn>
                    <a:cxn ang="0">
                      <a:pos x="114" y="78"/>
                    </a:cxn>
                    <a:cxn ang="0">
                      <a:pos x="120" y="92"/>
                    </a:cxn>
                    <a:cxn ang="0">
                      <a:pos x="132" y="76"/>
                    </a:cxn>
                    <a:cxn ang="0">
                      <a:pos x="150" y="54"/>
                    </a:cxn>
                    <a:cxn ang="0">
                      <a:pos x="154" y="42"/>
                    </a:cxn>
                    <a:cxn ang="0">
                      <a:pos x="148" y="38"/>
                    </a:cxn>
                    <a:cxn ang="0">
                      <a:pos x="152" y="32"/>
                    </a:cxn>
                    <a:cxn ang="0">
                      <a:pos x="158" y="24"/>
                    </a:cxn>
                  </a:cxnLst>
                  <a:rect l="0" t="0" r="r" b="b"/>
                  <a:pathLst>
                    <a:path w="188" h="214">
                      <a:moveTo>
                        <a:pt x="158" y="24"/>
                      </a:moveTo>
                      <a:cubicBezTo>
                        <a:pt x="156" y="18"/>
                        <a:pt x="160" y="6"/>
                        <a:pt x="160" y="6"/>
                      </a:cubicBezTo>
                      <a:cubicBezTo>
                        <a:pt x="167" y="16"/>
                        <a:pt x="167" y="8"/>
                        <a:pt x="170" y="0"/>
                      </a:cubicBezTo>
                      <a:cubicBezTo>
                        <a:pt x="181" y="4"/>
                        <a:pt x="179" y="14"/>
                        <a:pt x="182" y="24"/>
                      </a:cubicBezTo>
                      <a:cubicBezTo>
                        <a:pt x="184" y="30"/>
                        <a:pt x="188" y="42"/>
                        <a:pt x="188" y="42"/>
                      </a:cubicBezTo>
                      <a:cubicBezTo>
                        <a:pt x="183" y="56"/>
                        <a:pt x="188" y="52"/>
                        <a:pt x="178" y="58"/>
                      </a:cubicBezTo>
                      <a:cubicBezTo>
                        <a:pt x="174" y="63"/>
                        <a:pt x="170" y="76"/>
                        <a:pt x="170" y="76"/>
                      </a:cubicBezTo>
                      <a:cubicBezTo>
                        <a:pt x="169" y="100"/>
                        <a:pt x="173" y="110"/>
                        <a:pt x="162" y="126"/>
                      </a:cubicBezTo>
                      <a:cubicBezTo>
                        <a:pt x="150" y="118"/>
                        <a:pt x="155" y="132"/>
                        <a:pt x="144" y="136"/>
                      </a:cubicBezTo>
                      <a:cubicBezTo>
                        <a:pt x="135" y="134"/>
                        <a:pt x="129" y="135"/>
                        <a:pt x="120" y="138"/>
                      </a:cubicBezTo>
                      <a:cubicBezTo>
                        <a:pt x="114" y="129"/>
                        <a:pt x="122" y="127"/>
                        <a:pt x="112" y="124"/>
                      </a:cubicBezTo>
                      <a:cubicBezTo>
                        <a:pt x="108" y="130"/>
                        <a:pt x="108" y="142"/>
                        <a:pt x="102" y="146"/>
                      </a:cubicBezTo>
                      <a:cubicBezTo>
                        <a:pt x="98" y="148"/>
                        <a:pt x="90" y="150"/>
                        <a:pt x="90" y="150"/>
                      </a:cubicBezTo>
                      <a:cubicBezTo>
                        <a:pt x="87" y="141"/>
                        <a:pt x="89" y="135"/>
                        <a:pt x="80" y="132"/>
                      </a:cubicBezTo>
                      <a:cubicBezTo>
                        <a:pt x="68" y="134"/>
                        <a:pt x="65" y="134"/>
                        <a:pt x="58" y="144"/>
                      </a:cubicBezTo>
                      <a:cubicBezTo>
                        <a:pt x="66" y="150"/>
                        <a:pt x="68" y="147"/>
                        <a:pt x="76" y="142"/>
                      </a:cubicBezTo>
                      <a:cubicBezTo>
                        <a:pt x="81" y="146"/>
                        <a:pt x="85" y="155"/>
                        <a:pt x="78" y="160"/>
                      </a:cubicBezTo>
                      <a:cubicBezTo>
                        <a:pt x="75" y="162"/>
                        <a:pt x="62" y="165"/>
                        <a:pt x="58" y="166"/>
                      </a:cubicBezTo>
                      <a:cubicBezTo>
                        <a:pt x="48" y="173"/>
                        <a:pt x="44" y="173"/>
                        <a:pt x="34" y="166"/>
                      </a:cubicBezTo>
                      <a:cubicBezTo>
                        <a:pt x="35" y="162"/>
                        <a:pt x="34" y="158"/>
                        <a:pt x="36" y="154"/>
                      </a:cubicBezTo>
                      <a:cubicBezTo>
                        <a:pt x="38" y="150"/>
                        <a:pt x="55" y="146"/>
                        <a:pt x="46" y="144"/>
                      </a:cubicBezTo>
                      <a:cubicBezTo>
                        <a:pt x="42" y="143"/>
                        <a:pt x="34" y="148"/>
                        <a:pt x="34" y="148"/>
                      </a:cubicBezTo>
                      <a:cubicBezTo>
                        <a:pt x="32" y="155"/>
                        <a:pt x="28" y="159"/>
                        <a:pt x="26" y="166"/>
                      </a:cubicBezTo>
                      <a:cubicBezTo>
                        <a:pt x="36" y="182"/>
                        <a:pt x="36" y="173"/>
                        <a:pt x="30" y="190"/>
                      </a:cubicBezTo>
                      <a:cubicBezTo>
                        <a:pt x="28" y="196"/>
                        <a:pt x="14" y="200"/>
                        <a:pt x="14" y="200"/>
                      </a:cubicBezTo>
                      <a:cubicBezTo>
                        <a:pt x="5" y="214"/>
                        <a:pt x="11" y="210"/>
                        <a:pt x="0" y="214"/>
                      </a:cubicBezTo>
                      <a:cubicBezTo>
                        <a:pt x="2" y="202"/>
                        <a:pt x="5" y="198"/>
                        <a:pt x="8" y="188"/>
                      </a:cubicBezTo>
                      <a:cubicBezTo>
                        <a:pt x="6" y="178"/>
                        <a:pt x="3" y="173"/>
                        <a:pt x="0" y="164"/>
                      </a:cubicBezTo>
                      <a:cubicBezTo>
                        <a:pt x="3" y="156"/>
                        <a:pt x="7" y="157"/>
                        <a:pt x="14" y="152"/>
                      </a:cubicBezTo>
                      <a:cubicBezTo>
                        <a:pt x="18" y="141"/>
                        <a:pt x="23" y="140"/>
                        <a:pt x="32" y="134"/>
                      </a:cubicBezTo>
                      <a:cubicBezTo>
                        <a:pt x="37" y="127"/>
                        <a:pt x="37" y="123"/>
                        <a:pt x="44" y="118"/>
                      </a:cubicBezTo>
                      <a:cubicBezTo>
                        <a:pt x="64" y="121"/>
                        <a:pt x="55" y="122"/>
                        <a:pt x="72" y="116"/>
                      </a:cubicBezTo>
                      <a:cubicBezTo>
                        <a:pt x="76" y="115"/>
                        <a:pt x="84" y="112"/>
                        <a:pt x="84" y="112"/>
                      </a:cubicBezTo>
                      <a:cubicBezTo>
                        <a:pt x="105" y="119"/>
                        <a:pt x="97" y="84"/>
                        <a:pt x="114" y="78"/>
                      </a:cubicBezTo>
                      <a:cubicBezTo>
                        <a:pt x="117" y="87"/>
                        <a:pt x="110" y="89"/>
                        <a:pt x="120" y="92"/>
                      </a:cubicBezTo>
                      <a:cubicBezTo>
                        <a:pt x="125" y="85"/>
                        <a:pt x="125" y="81"/>
                        <a:pt x="132" y="76"/>
                      </a:cubicBezTo>
                      <a:cubicBezTo>
                        <a:pt x="138" y="68"/>
                        <a:pt x="146" y="65"/>
                        <a:pt x="150" y="54"/>
                      </a:cubicBezTo>
                      <a:cubicBezTo>
                        <a:pt x="151" y="50"/>
                        <a:pt x="154" y="42"/>
                        <a:pt x="154" y="42"/>
                      </a:cubicBezTo>
                      <a:cubicBezTo>
                        <a:pt x="152" y="41"/>
                        <a:pt x="148" y="40"/>
                        <a:pt x="148" y="38"/>
                      </a:cubicBezTo>
                      <a:cubicBezTo>
                        <a:pt x="148" y="36"/>
                        <a:pt x="161" y="33"/>
                        <a:pt x="152" y="32"/>
                      </a:cubicBezTo>
                      <a:lnTo>
                        <a:pt x="158" y="24"/>
                      </a:ln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77" name="Freeform 46"/>
                <p:cNvSpPr>
                  <a:spLocks/>
                </p:cNvSpPr>
                <p:nvPr userDrawn="1"/>
              </p:nvSpPr>
              <p:spPr bwMode="ltGray">
                <a:xfrm>
                  <a:off x="2677" y="233"/>
                  <a:ext cx="14" cy="10"/>
                </a:xfrm>
                <a:custGeom>
                  <a:avLst/>
                  <a:gdLst/>
                  <a:ahLst/>
                  <a:cxnLst>
                    <a:cxn ang="0">
                      <a:pos x="0" y="9"/>
                    </a:cxn>
                    <a:cxn ang="0">
                      <a:pos x="4" y="13"/>
                    </a:cxn>
                    <a:cxn ang="0">
                      <a:pos x="0" y="9"/>
                    </a:cxn>
                  </a:cxnLst>
                  <a:rect l="0" t="0" r="r" b="b"/>
                  <a:pathLst>
                    <a:path w="13" h="13">
                      <a:moveTo>
                        <a:pt x="0" y="9"/>
                      </a:moveTo>
                      <a:cubicBezTo>
                        <a:pt x="6" y="0"/>
                        <a:pt x="13" y="7"/>
                        <a:pt x="4" y="13"/>
                      </a:cubicBezTo>
                      <a:cubicBezTo>
                        <a:pt x="0" y="6"/>
                        <a:pt x="0" y="5"/>
                        <a:pt x="0" y="9"/>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78" name="Freeform 47"/>
                <p:cNvSpPr>
                  <a:spLocks/>
                </p:cNvSpPr>
                <p:nvPr userDrawn="1"/>
              </p:nvSpPr>
              <p:spPr bwMode="ltGray">
                <a:xfrm>
                  <a:off x="1627" y="353"/>
                  <a:ext cx="813" cy="462"/>
                </a:xfrm>
                <a:custGeom>
                  <a:avLst/>
                  <a:gdLst/>
                  <a:ahLst/>
                  <a:cxnLst>
                    <a:cxn ang="0">
                      <a:pos x="812" y="26"/>
                    </a:cxn>
                    <a:cxn ang="0">
                      <a:pos x="778" y="78"/>
                    </a:cxn>
                    <a:cxn ang="0">
                      <a:pos x="748" y="122"/>
                    </a:cxn>
                    <a:cxn ang="0">
                      <a:pos x="722" y="142"/>
                    </a:cxn>
                    <a:cxn ang="0">
                      <a:pos x="634" y="180"/>
                    </a:cxn>
                    <a:cxn ang="0">
                      <a:pos x="632" y="210"/>
                    </a:cxn>
                    <a:cxn ang="0">
                      <a:pos x="604" y="230"/>
                    </a:cxn>
                    <a:cxn ang="0">
                      <a:pos x="620" y="178"/>
                    </a:cxn>
                    <a:cxn ang="0">
                      <a:pos x="576" y="188"/>
                    </a:cxn>
                    <a:cxn ang="0">
                      <a:pos x="556" y="218"/>
                    </a:cxn>
                    <a:cxn ang="0">
                      <a:pos x="596" y="280"/>
                    </a:cxn>
                    <a:cxn ang="0">
                      <a:pos x="594" y="368"/>
                    </a:cxn>
                    <a:cxn ang="0">
                      <a:pos x="542" y="406"/>
                    </a:cxn>
                    <a:cxn ang="0">
                      <a:pos x="522" y="386"/>
                    </a:cxn>
                    <a:cxn ang="0">
                      <a:pos x="482" y="348"/>
                    </a:cxn>
                    <a:cxn ang="0">
                      <a:pos x="462" y="348"/>
                    </a:cxn>
                    <a:cxn ang="0">
                      <a:pos x="450" y="394"/>
                    </a:cxn>
                    <a:cxn ang="0">
                      <a:pos x="500" y="464"/>
                    </a:cxn>
                    <a:cxn ang="0">
                      <a:pos x="510" y="524"/>
                    </a:cxn>
                    <a:cxn ang="0">
                      <a:pos x="526" y="560"/>
                    </a:cxn>
                    <a:cxn ang="0">
                      <a:pos x="492" y="544"/>
                    </a:cxn>
                    <a:cxn ang="0">
                      <a:pos x="470" y="518"/>
                    </a:cxn>
                    <a:cxn ang="0">
                      <a:pos x="422" y="424"/>
                    </a:cxn>
                    <a:cxn ang="0">
                      <a:pos x="426" y="310"/>
                    </a:cxn>
                    <a:cxn ang="0">
                      <a:pos x="422" y="268"/>
                    </a:cxn>
                    <a:cxn ang="0">
                      <a:pos x="412" y="276"/>
                    </a:cxn>
                    <a:cxn ang="0">
                      <a:pos x="386" y="266"/>
                    </a:cxn>
                    <a:cxn ang="0">
                      <a:pos x="360" y="170"/>
                    </a:cxn>
                    <a:cxn ang="0">
                      <a:pos x="330" y="166"/>
                    </a:cxn>
                    <a:cxn ang="0">
                      <a:pos x="288" y="172"/>
                    </a:cxn>
                    <a:cxn ang="0">
                      <a:pos x="242" y="232"/>
                    </a:cxn>
                    <a:cxn ang="0">
                      <a:pos x="196" y="268"/>
                    </a:cxn>
                    <a:cxn ang="0">
                      <a:pos x="184" y="274"/>
                    </a:cxn>
                    <a:cxn ang="0">
                      <a:pos x="160" y="328"/>
                    </a:cxn>
                    <a:cxn ang="0">
                      <a:pos x="152" y="354"/>
                    </a:cxn>
                    <a:cxn ang="0">
                      <a:pos x="128" y="404"/>
                    </a:cxn>
                    <a:cxn ang="0">
                      <a:pos x="94" y="392"/>
                    </a:cxn>
                    <a:cxn ang="0">
                      <a:pos x="66" y="258"/>
                    </a:cxn>
                    <a:cxn ang="0">
                      <a:pos x="72" y="156"/>
                    </a:cxn>
                    <a:cxn ang="0">
                      <a:pos x="44" y="180"/>
                    </a:cxn>
                    <a:cxn ang="0">
                      <a:pos x="20" y="150"/>
                    </a:cxn>
                    <a:cxn ang="0">
                      <a:pos x="24" y="138"/>
                    </a:cxn>
                    <a:cxn ang="0">
                      <a:pos x="0" y="92"/>
                    </a:cxn>
                    <a:cxn ang="0">
                      <a:pos x="798" y="6"/>
                    </a:cxn>
                  </a:cxnLst>
                  <a:rect l="0" t="0" r="r" b="b"/>
                  <a:pathLst>
                    <a:path w="812" h="564">
                      <a:moveTo>
                        <a:pt x="798" y="6"/>
                      </a:moveTo>
                      <a:cubicBezTo>
                        <a:pt x="801" y="15"/>
                        <a:pt x="809" y="16"/>
                        <a:pt x="812" y="26"/>
                      </a:cubicBezTo>
                      <a:cubicBezTo>
                        <a:pt x="809" y="36"/>
                        <a:pt x="801" y="41"/>
                        <a:pt x="796" y="50"/>
                      </a:cubicBezTo>
                      <a:cubicBezTo>
                        <a:pt x="791" y="61"/>
                        <a:pt x="788" y="71"/>
                        <a:pt x="778" y="78"/>
                      </a:cubicBezTo>
                      <a:cubicBezTo>
                        <a:pt x="773" y="85"/>
                        <a:pt x="771" y="88"/>
                        <a:pt x="774" y="96"/>
                      </a:cubicBezTo>
                      <a:cubicBezTo>
                        <a:pt x="767" y="107"/>
                        <a:pt x="758" y="114"/>
                        <a:pt x="748" y="122"/>
                      </a:cubicBezTo>
                      <a:cubicBezTo>
                        <a:pt x="744" y="125"/>
                        <a:pt x="736" y="130"/>
                        <a:pt x="736" y="130"/>
                      </a:cubicBezTo>
                      <a:cubicBezTo>
                        <a:pt x="740" y="141"/>
                        <a:pt x="731" y="140"/>
                        <a:pt x="722" y="142"/>
                      </a:cubicBezTo>
                      <a:cubicBezTo>
                        <a:pt x="716" y="148"/>
                        <a:pt x="712" y="151"/>
                        <a:pt x="704" y="154"/>
                      </a:cubicBezTo>
                      <a:cubicBezTo>
                        <a:pt x="686" y="150"/>
                        <a:pt x="650" y="169"/>
                        <a:pt x="634" y="180"/>
                      </a:cubicBezTo>
                      <a:cubicBezTo>
                        <a:pt x="636" y="189"/>
                        <a:pt x="631" y="193"/>
                        <a:pt x="640" y="196"/>
                      </a:cubicBezTo>
                      <a:cubicBezTo>
                        <a:pt x="643" y="205"/>
                        <a:pt x="640" y="207"/>
                        <a:pt x="632" y="210"/>
                      </a:cubicBezTo>
                      <a:cubicBezTo>
                        <a:pt x="626" y="219"/>
                        <a:pt x="623" y="226"/>
                        <a:pt x="614" y="232"/>
                      </a:cubicBezTo>
                      <a:cubicBezTo>
                        <a:pt x="611" y="231"/>
                        <a:pt x="606" y="233"/>
                        <a:pt x="604" y="230"/>
                      </a:cubicBezTo>
                      <a:cubicBezTo>
                        <a:pt x="599" y="220"/>
                        <a:pt x="610" y="199"/>
                        <a:pt x="620" y="196"/>
                      </a:cubicBezTo>
                      <a:cubicBezTo>
                        <a:pt x="623" y="187"/>
                        <a:pt x="617" y="187"/>
                        <a:pt x="620" y="178"/>
                      </a:cubicBezTo>
                      <a:cubicBezTo>
                        <a:pt x="617" y="164"/>
                        <a:pt x="609" y="168"/>
                        <a:pt x="598" y="172"/>
                      </a:cubicBezTo>
                      <a:cubicBezTo>
                        <a:pt x="592" y="180"/>
                        <a:pt x="585" y="185"/>
                        <a:pt x="576" y="188"/>
                      </a:cubicBezTo>
                      <a:cubicBezTo>
                        <a:pt x="572" y="194"/>
                        <a:pt x="568" y="200"/>
                        <a:pt x="564" y="206"/>
                      </a:cubicBezTo>
                      <a:cubicBezTo>
                        <a:pt x="561" y="210"/>
                        <a:pt x="556" y="218"/>
                        <a:pt x="556" y="218"/>
                      </a:cubicBezTo>
                      <a:cubicBezTo>
                        <a:pt x="558" y="234"/>
                        <a:pt x="559" y="243"/>
                        <a:pt x="572" y="252"/>
                      </a:cubicBezTo>
                      <a:cubicBezTo>
                        <a:pt x="579" y="262"/>
                        <a:pt x="586" y="273"/>
                        <a:pt x="596" y="280"/>
                      </a:cubicBezTo>
                      <a:cubicBezTo>
                        <a:pt x="598" y="286"/>
                        <a:pt x="602" y="298"/>
                        <a:pt x="602" y="298"/>
                      </a:cubicBezTo>
                      <a:cubicBezTo>
                        <a:pt x="601" y="308"/>
                        <a:pt x="599" y="361"/>
                        <a:pt x="594" y="368"/>
                      </a:cubicBezTo>
                      <a:cubicBezTo>
                        <a:pt x="590" y="374"/>
                        <a:pt x="576" y="378"/>
                        <a:pt x="570" y="382"/>
                      </a:cubicBezTo>
                      <a:cubicBezTo>
                        <a:pt x="563" y="393"/>
                        <a:pt x="550" y="396"/>
                        <a:pt x="542" y="406"/>
                      </a:cubicBezTo>
                      <a:cubicBezTo>
                        <a:pt x="536" y="413"/>
                        <a:pt x="539" y="417"/>
                        <a:pt x="530" y="420"/>
                      </a:cubicBezTo>
                      <a:cubicBezTo>
                        <a:pt x="526" y="408"/>
                        <a:pt x="538" y="391"/>
                        <a:pt x="522" y="386"/>
                      </a:cubicBezTo>
                      <a:cubicBezTo>
                        <a:pt x="516" y="377"/>
                        <a:pt x="510" y="364"/>
                        <a:pt x="502" y="356"/>
                      </a:cubicBezTo>
                      <a:cubicBezTo>
                        <a:pt x="497" y="341"/>
                        <a:pt x="505" y="360"/>
                        <a:pt x="482" y="348"/>
                      </a:cubicBezTo>
                      <a:cubicBezTo>
                        <a:pt x="478" y="346"/>
                        <a:pt x="478" y="339"/>
                        <a:pt x="474" y="336"/>
                      </a:cubicBezTo>
                      <a:cubicBezTo>
                        <a:pt x="470" y="323"/>
                        <a:pt x="466" y="342"/>
                        <a:pt x="462" y="348"/>
                      </a:cubicBezTo>
                      <a:cubicBezTo>
                        <a:pt x="460" y="358"/>
                        <a:pt x="456" y="363"/>
                        <a:pt x="454" y="374"/>
                      </a:cubicBezTo>
                      <a:cubicBezTo>
                        <a:pt x="457" y="383"/>
                        <a:pt x="455" y="387"/>
                        <a:pt x="450" y="394"/>
                      </a:cubicBezTo>
                      <a:cubicBezTo>
                        <a:pt x="454" y="399"/>
                        <a:pt x="464" y="411"/>
                        <a:pt x="466" y="418"/>
                      </a:cubicBezTo>
                      <a:cubicBezTo>
                        <a:pt x="474" y="443"/>
                        <a:pt x="472" y="458"/>
                        <a:pt x="500" y="464"/>
                      </a:cubicBezTo>
                      <a:cubicBezTo>
                        <a:pt x="507" y="469"/>
                        <a:pt x="510" y="474"/>
                        <a:pt x="516" y="480"/>
                      </a:cubicBezTo>
                      <a:cubicBezTo>
                        <a:pt x="511" y="494"/>
                        <a:pt x="513" y="509"/>
                        <a:pt x="510" y="524"/>
                      </a:cubicBezTo>
                      <a:cubicBezTo>
                        <a:pt x="512" y="537"/>
                        <a:pt x="511" y="541"/>
                        <a:pt x="522" y="548"/>
                      </a:cubicBezTo>
                      <a:cubicBezTo>
                        <a:pt x="523" y="552"/>
                        <a:pt x="525" y="556"/>
                        <a:pt x="526" y="560"/>
                      </a:cubicBezTo>
                      <a:cubicBezTo>
                        <a:pt x="527" y="564"/>
                        <a:pt x="514" y="556"/>
                        <a:pt x="514" y="556"/>
                      </a:cubicBezTo>
                      <a:cubicBezTo>
                        <a:pt x="502" y="564"/>
                        <a:pt x="501" y="551"/>
                        <a:pt x="492" y="544"/>
                      </a:cubicBezTo>
                      <a:cubicBezTo>
                        <a:pt x="488" y="541"/>
                        <a:pt x="480" y="536"/>
                        <a:pt x="480" y="536"/>
                      </a:cubicBezTo>
                      <a:cubicBezTo>
                        <a:pt x="471" y="522"/>
                        <a:pt x="474" y="529"/>
                        <a:pt x="470" y="518"/>
                      </a:cubicBezTo>
                      <a:cubicBezTo>
                        <a:pt x="467" y="491"/>
                        <a:pt x="461" y="446"/>
                        <a:pt x="436" y="430"/>
                      </a:cubicBezTo>
                      <a:cubicBezTo>
                        <a:pt x="428" y="433"/>
                        <a:pt x="425" y="433"/>
                        <a:pt x="422" y="424"/>
                      </a:cubicBezTo>
                      <a:cubicBezTo>
                        <a:pt x="427" y="404"/>
                        <a:pt x="432" y="383"/>
                        <a:pt x="438" y="364"/>
                      </a:cubicBezTo>
                      <a:cubicBezTo>
                        <a:pt x="436" y="343"/>
                        <a:pt x="431" y="330"/>
                        <a:pt x="426" y="310"/>
                      </a:cubicBezTo>
                      <a:cubicBezTo>
                        <a:pt x="429" y="302"/>
                        <a:pt x="425" y="300"/>
                        <a:pt x="422" y="292"/>
                      </a:cubicBezTo>
                      <a:cubicBezTo>
                        <a:pt x="424" y="282"/>
                        <a:pt x="428" y="277"/>
                        <a:pt x="422" y="268"/>
                      </a:cubicBezTo>
                      <a:cubicBezTo>
                        <a:pt x="420" y="269"/>
                        <a:pt x="418" y="269"/>
                        <a:pt x="416" y="270"/>
                      </a:cubicBezTo>
                      <a:cubicBezTo>
                        <a:pt x="414" y="272"/>
                        <a:pt x="414" y="275"/>
                        <a:pt x="412" y="276"/>
                      </a:cubicBezTo>
                      <a:cubicBezTo>
                        <a:pt x="408" y="278"/>
                        <a:pt x="400" y="280"/>
                        <a:pt x="400" y="280"/>
                      </a:cubicBezTo>
                      <a:cubicBezTo>
                        <a:pt x="394" y="274"/>
                        <a:pt x="389" y="274"/>
                        <a:pt x="386" y="266"/>
                      </a:cubicBezTo>
                      <a:cubicBezTo>
                        <a:pt x="391" y="251"/>
                        <a:pt x="379" y="206"/>
                        <a:pt x="364" y="196"/>
                      </a:cubicBezTo>
                      <a:cubicBezTo>
                        <a:pt x="357" y="186"/>
                        <a:pt x="358" y="182"/>
                        <a:pt x="360" y="170"/>
                      </a:cubicBezTo>
                      <a:cubicBezTo>
                        <a:pt x="358" y="160"/>
                        <a:pt x="356" y="147"/>
                        <a:pt x="346" y="144"/>
                      </a:cubicBezTo>
                      <a:cubicBezTo>
                        <a:pt x="343" y="154"/>
                        <a:pt x="338" y="160"/>
                        <a:pt x="330" y="166"/>
                      </a:cubicBezTo>
                      <a:cubicBezTo>
                        <a:pt x="323" y="164"/>
                        <a:pt x="308" y="160"/>
                        <a:pt x="308" y="160"/>
                      </a:cubicBezTo>
                      <a:cubicBezTo>
                        <a:pt x="296" y="162"/>
                        <a:pt x="297" y="166"/>
                        <a:pt x="288" y="172"/>
                      </a:cubicBezTo>
                      <a:cubicBezTo>
                        <a:pt x="284" y="185"/>
                        <a:pt x="282" y="191"/>
                        <a:pt x="268" y="196"/>
                      </a:cubicBezTo>
                      <a:cubicBezTo>
                        <a:pt x="264" y="200"/>
                        <a:pt x="243" y="231"/>
                        <a:pt x="242" y="232"/>
                      </a:cubicBezTo>
                      <a:cubicBezTo>
                        <a:pt x="231" y="239"/>
                        <a:pt x="215" y="247"/>
                        <a:pt x="206" y="256"/>
                      </a:cubicBezTo>
                      <a:cubicBezTo>
                        <a:pt x="202" y="260"/>
                        <a:pt x="200" y="265"/>
                        <a:pt x="196" y="268"/>
                      </a:cubicBezTo>
                      <a:cubicBezTo>
                        <a:pt x="194" y="269"/>
                        <a:pt x="192" y="269"/>
                        <a:pt x="190" y="270"/>
                      </a:cubicBezTo>
                      <a:cubicBezTo>
                        <a:pt x="188" y="271"/>
                        <a:pt x="186" y="272"/>
                        <a:pt x="184" y="274"/>
                      </a:cubicBezTo>
                      <a:cubicBezTo>
                        <a:pt x="180" y="278"/>
                        <a:pt x="172" y="286"/>
                        <a:pt x="172" y="286"/>
                      </a:cubicBezTo>
                      <a:cubicBezTo>
                        <a:pt x="167" y="300"/>
                        <a:pt x="165" y="314"/>
                        <a:pt x="160" y="328"/>
                      </a:cubicBezTo>
                      <a:cubicBezTo>
                        <a:pt x="158" y="335"/>
                        <a:pt x="156" y="341"/>
                        <a:pt x="154" y="348"/>
                      </a:cubicBezTo>
                      <a:cubicBezTo>
                        <a:pt x="153" y="350"/>
                        <a:pt x="152" y="354"/>
                        <a:pt x="152" y="354"/>
                      </a:cubicBezTo>
                      <a:cubicBezTo>
                        <a:pt x="152" y="359"/>
                        <a:pt x="156" y="384"/>
                        <a:pt x="146" y="392"/>
                      </a:cubicBezTo>
                      <a:cubicBezTo>
                        <a:pt x="141" y="397"/>
                        <a:pt x="128" y="404"/>
                        <a:pt x="128" y="404"/>
                      </a:cubicBezTo>
                      <a:cubicBezTo>
                        <a:pt x="125" y="412"/>
                        <a:pt x="122" y="421"/>
                        <a:pt x="114" y="424"/>
                      </a:cubicBezTo>
                      <a:cubicBezTo>
                        <a:pt x="100" y="419"/>
                        <a:pt x="97" y="405"/>
                        <a:pt x="94" y="392"/>
                      </a:cubicBezTo>
                      <a:cubicBezTo>
                        <a:pt x="86" y="362"/>
                        <a:pt x="82" y="332"/>
                        <a:pt x="72" y="302"/>
                      </a:cubicBezTo>
                      <a:cubicBezTo>
                        <a:pt x="71" y="281"/>
                        <a:pt x="70" y="275"/>
                        <a:pt x="66" y="258"/>
                      </a:cubicBezTo>
                      <a:cubicBezTo>
                        <a:pt x="66" y="251"/>
                        <a:pt x="68" y="219"/>
                        <a:pt x="64" y="208"/>
                      </a:cubicBezTo>
                      <a:cubicBezTo>
                        <a:pt x="70" y="191"/>
                        <a:pt x="66" y="173"/>
                        <a:pt x="72" y="156"/>
                      </a:cubicBezTo>
                      <a:cubicBezTo>
                        <a:pt x="66" y="139"/>
                        <a:pt x="60" y="168"/>
                        <a:pt x="56" y="172"/>
                      </a:cubicBezTo>
                      <a:cubicBezTo>
                        <a:pt x="53" y="175"/>
                        <a:pt x="44" y="180"/>
                        <a:pt x="44" y="180"/>
                      </a:cubicBezTo>
                      <a:cubicBezTo>
                        <a:pt x="35" y="177"/>
                        <a:pt x="28" y="173"/>
                        <a:pt x="24" y="162"/>
                      </a:cubicBezTo>
                      <a:cubicBezTo>
                        <a:pt x="23" y="158"/>
                        <a:pt x="20" y="150"/>
                        <a:pt x="20" y="150"/>
                      </a:cubicBezTo>
                      <a:cubicBezTo>
                        <a:pt x="30" y="148"/>
                        <a:pt x="30" y="143"/>
                        <a:pt x="38" y="138"/>
                      </a:cubicBezTo>
                      <a:cubicBezTo>
                        <a:pt x="35" y="128"/>
                        <a:pt x="31" y="133"/>
                        <a:pt x="24" y="138"/>
                      </a:cubicBezTo>
                      <a:cubicBezTo>
                        <a:pt x="15" y="135"/>
                        <a:pt x="15" y="132"/>
                        <a:pt x="18" y="124"/>
                      </a:cubicBezTo>
                      <a:cubicBezTo>
                        <a:pt x="11" y="114"/>
                        <a:pt x="9" y="101"/>
                        <a:pt x="0" y="92"/>
                      </a:cubicBezTo>
                      <a:lnTo>
                        <a:pt x="76" y="0"/>
                      </a:lnTo>
                      <a:lnTo>
                        <a:pt x="798" y="6"/>
                      </a:ln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79" name="Freeform 48"/>
                <p:cNvSpPr>
                  <a:spLocks/>
                </p:cNvSpPr>
                <p:nvPr userDrawn="1"/>
              </p:nvSpPr>
              <p:spPr bwMode="ltGray">
                <a:xfrm>
                  <a:off x="1770" y="671"/>
                  <a:ext cx="45" cy="71"/>
                </a:xfrm>
                <a:custGeom>
                  <a:avLst/>
                  <a:gdLst/>
                  <a:ahLst/>
                  <a:cxnLst>
                    <a:cxn ang="0">
                      <a:pos x="7" y="11"/>
                    </a:cxn>
                    <a:cxn ang="0">
                      <a:pos x="17" y="3"/>
                    </a:cxn>
                    <a:cxn ang="0">
                      <a:pos x="37" y="33"/>
                    </a:cxn>
                    <a:cxn ang="0">
                      <a:pos x="19" y="85"/>
                    </a:cxn>
                    <a:cxn ang="0">
                      <a:pos x="1" y="69"/>
                    </a:cxn>
                    <a:cxn ang="0">
                      <a:pos x="7" y="11"/>
                    </a:cxn>
                  </a:cxnLst>
                  <a:rect l="0" t="0" r="r" b="b"/>
                  <a:pathLst>
                    <a:path w="43" h="85">
                      <a:moveTo>
                        <a:pt x="7" y="11"/>
                      </a:moveTo>
                      <a:cubicBezTo>
                        <a:pt x="4" y="2"/>
                        <a:pt x="9" y="0"/>
                        <a:pt x="17" y="3"/>
                      </a:cubicBezTo>
                      <a:cubicBezTo>
                        <a:pt x="24" y="13"/>
                        <a:pt x="28" y="24"/>
                        <a:pt x="37" y="33"/>
                      </a:cubicBezTo>
                      <a:cubicBezTo>
                        <a:pt x="43" y="52"/>
                        <a:pt x="40" y="78"/>
                        <a:pt x="19" y="85"/>
                      </a:cubicBezTo>
                      <a:cubicBezTo>
                        <a:pt x="6" y="81"/>
                        <a:pt x="5" y="81"/>
                        <a:pt x="1" y="69"/>
                      </a:cubicBezTo>
                      <a:cubicBezTo>
                        <a:pt x="2" y="66"/>
                        <a:pt x="0" y="4"/>
                        <a:pt x="7" y="11"/>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80" name="Freeform 49"/>
                <p:cNvSpPr>
                  <a:spLocks/>
                </p:cNvSpPr>
                <p:nvPr userDrawn="1"/>
              </p:nvSpPr>
              <p:spPr bwMode="ltGray">
                <a:xfrm>
                  <a:off x="2394" y="431"/>
                  <a:ext cx="42" cy="59"/>
                </a:xfrm>
                <a:custGeom>
                  <a:avLst/>
                  <a:gdLst/>
                  <a:ahLst/>
                  <a:cxnLst>
                    <a:cxn ang="0">
                      <a:pos x="13" y="28"/>
                    </a:cxn>
                    <a:cxn ang="0">
                      <a:pos x="29" y="2"/>
                    </a:cxn>
                    <a:cxn ang="0">
                      <a:pos x="43" y="4"/>
                    </a:cxn>
                    <a:cxn ang="0">
                      <a:pos x="39" y="26"/>
                    </a:cxn>
                    <a:cxn ang="0">
                      <a:pos x="13" y="74"/>
                    </a:cxn>
                    <a:cxn ang="0">
                      <a:pos x="7" y="60"/>
                    </a:cxn>
                    <a:cxn ang="0">
                      <a:pos x="3" y="36"/>
                    </a:cxn>
                    <a:cxn ang="0">
                      <a:pos x="13" y="28"/>
                    </a:cxn>
                  </a:cxnLst>
                  <a:rect l="0" t="0" r="r" b="b"/>
                  <a:pathLst>
                    <a:path w="44" h="74">
                      <a:moveTo>
                        <a:pt x="13" y="28"/>
                      </a:moveTo>
                      <a:cubicBezTo>
                        <a:pt x="15" y="13"/>
                        <a:pt x="14" y="7"/>
                        <a:pt x="29" y="2"/>
                      </a:cubicBezTo>
                      <a:cubicBezTo>
                        <a:pt x="34" y="3"/>
                        <a:pt x="40" y="0"/>
                        <a:pt x="43" y="4"/>
                      </a:cubicBezTo>
                      <a:cubicBezTo>
                        <a:pt x="44" y="6"/>
                        <a:pt x="41" y="21"/>
                        <a:pt x="39" y="26"/>
                      </a:cubicBezTo>
                      <a:cubicBezTo>
                        <a:pt x="31" y="43"/>
                        <a:pt x="30" y="63"/>
                        <a:pt x="13" y="74"/>
                      </a:cubicBezTo>
                      <a:cubicBezTo>
                        <a:pt x="4" y="71"/>
                        <a:pt x="4" y="68"/>
                        <a:pt x="7" y="60"/>
                      </a:cubicBezTo>
                      <a:cubicBezTo>
                        <a:pt x="5" y="50"/>
                        <a:pt x="0" y="46"/>
                        <a:pt x="3" y="36"/>
                      </a:cubicBezTo>
                      <a:cubicBezTo>
                        <a:pt x="4" y="32"/>
                        <a:pt x="8" y="23"/>
                        <a:pt x="13" y="28"/>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81" name="Freeform 50"/>
                <p:cNvSpPr>
                  <a:spLocks/>
                </p:cNvSpPr>
                <p:nvPr userDrawn="1"/>
              </p:nvSpPr>
              <p:spPr bwMode="ltGray">
                <a:xfrm>
                  <a:off x="2513" y="402"/>
                  <a:ext cx="21" cy="24"/>
                </a:xfrm>
                <a:custGeom>
                  <a:avLst/>
                  <a:gdLst/>
                  <a:ahLst/>
                  <a:cxnLst>
                    <a:cxn ang="0">
                      <a:pos x="7" y="16"/>
                    </a:cxn>
                    <a:cxn ang="0">
                      <a:pos x="5" y="30"/>
                    </a:cxn>
                    <a:cxn ang="0">
                      <a:pos x="7" y="16"/>
                    </a:cxn>
                  </a:cxnLst>
                  <a:rect l="0" t="0" r="r" b="b"/>
                  <a:pathLst>
                    <a:path w="20" h="30">
                      <a:moveTo>
                        <a:pt x="7" y="16"/>
                      </a:moveTo>
                      <a:cubicBezTo>
                        <a:pt x="18" y="0"/>
                        <a:pt x="20" y="20"/>
                        <a:pt x="5" y="30"/>
                      </a:cubicBezTo>
                      <a:cubicBezTo>
                        <a:pt x="0" y="23"/>
                        <a:pt x="1" y="22"/>
                        <a:pt x="7" y="16"/>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82" name="Freeform 51"/>
                <p:cNvSpPr>
                  <a:spLocks/>
                </p:cNvSpPr>
                <p:nvPr userDrawn="1"/>
              </p:nvSpPr>
              <p:spPr bwMode="ltGray">
                <a:xfrm>
                  <a:off x="333" y="169"/>
                  <a:ext cx="1015" cy="866"/>
                </a:xfrm>
                <a:custGeom>
                  <a:avLst/>
                  <a:gdLst/>
                  <a:ahLst/>
                  <a:cxnLst>
                    <a:cxn ang="0">
                      <a:pos x="481" y="464"/>
                    </a:cxn>
                    <a:cxn ang="0">
                      <a:pos x="486" y="451"/>
                    </a:cxn>
                    <a:cxn ang="0">
                      <a:pos x="500" y="413"/>
                    </a:cxn>
                    <a:cxn ang="0">
                      <a:pos x="309" y="287"/>
                    </a:cxn>
                    <a:cxn ang="0">
                      <a:pos x="282" y="346"/>
                    </a:cxn>
                    <a:cxn ang="0">
                      <a:pos x="303" y="556"/>
                    </a:cxn>
                    <a:cxn ang="0">
                      <a:pos x="282" y="494"/>
                    </a:cxn>
                    <a:cxn ang="0">
                      <a:pos x="242" y="439"/>
                    </a:cxn>
                    <a:cxn ang="0">
                      <a:pos x="245" y="413"/>
                    </a:cxn>
                    <a:cxn ang="0">
                      <a:pos x="247" y="394"/>
                    </a:cxn>
                    <a:cxn ang="0">
                      <a:pos x="220" y="375"/>
                    </a:cxn>
                    <a:cxn ang="0">
                      <a:pos x="194" y="346"/>
                    </a:cxn>
                    <a:cxn ang="0">
                      <a:pos x="148" y="354"/>
                    </a:cxn>
                    <a:cxn ang="0">
                      <a:pos x="126" y="365"/>
                    </a:cxn>
                    <a:cxn ang="0">
                      <a:pos x="78" y="365"/>
                    </a:cxn>
                    <a:cxn ang="0">
                      <a:pos x="22" y="312"/>
                    </a:cxn>
                    <a:cxn ang="0">
                      <a:pos x="11" y="295"/>
                    </a:cxn>
                    <a:cxn ang="0">
                      <a:pos x="0" y="264"/>
                    </a:cxn>
                    <a:cxn ang="0">
                      <a:pos x="24" y="213"/>
                    </a:cxn>
                    <a:cxn ang="0">
                      <a:pos x="32" y="181"/>
                    </a:cxn>
                    <a:cxn ang="0">
                      <a:pos x="51" y="143"/>
                    </a:cxn>
                    <a:cxn ang="0">
                      <a:pos x="81" y="116"/>
                    </a:cxn>
                    <a:cxn ang="0">
                      <a:pos x="167" y="67"/>
                    </a:cxn>
                    <a:cxn ang="0">
                      <a:pos x="220" y="30"/>
                    </a:cxn>
                    <a:cxn ang="0">
                      <a:pos x="258" y="6"/>
                    </a:cxn>
                    <a:cxn ang="0">
                      <a:pos x="363" y="2"/>
                    </a:cxn>
                    <a:cxn ang="0">
                      <a:pos x="398" y="0"/>
                    </a:cxn>
                    <a:cxn ang="0">
                      <a:pos x="384" y="34"/>
                    </a:cxn>
                    <a:cxn ang="0">
                      <a:pos x="443" y="84"/>
                    </a:cxn>
                    <a:cxn ang="0">
                      <a:pos x="497" y="74"/>
                    </a:cxn>
                    <a:cxn ang="0">
                      <a:pos x="529" y="82"/>
                    </a:cxn>
                    <a:cxn ang="0">
                      <a:pos x="559" y="97"/>
                    </a:cxn>
                    <a:cxn ang="0">
                      <a:pos x="572" y="188"/>
                    </a:cxn>
                    <a:cxn ang="0">
                      <a:pos x="572" y="240"/>
                    </a:cxn>
                    <a:cxn ang="0">
                      <a:pos x="599" y="283"/>
                    </a:cxn>
                    <a:cxn ang="0">
                      <a:pos x="645" y="300"/>
                    </a:cxn>
                    <a:cxn ang="0">
                      <a:pos x="680" y="295"/>
                    </a:cxn>
                    <a:cxn ang="0">
                      <a:pos x="664" y="340"/>
                    </a:cxn>
                    <a:cxn ang="0">
                      <a:pos x="599" y="407"/>
                    </a:cxn>
                    <a:cxn ang="0">
                      <a:pos x="548" y="485"/>
                    </a:cxn>
                    <a:cxn ang="0">
                      <a:pos x="556" y="508"/>
                    </a:cxn>
                    <a:cxn ang="0">
                      <a:pos x="435" y="556"/>
                    </a:cxn>
                  </a:cxnLst>
                  <a:rect l="0" t="0" r="r" b="b"/>
                  <a:pathLst>
                    <a:path w="682" h="557">
                      <a:moveTo>
                        <a:pt x="435" y="556"/>
                      </a:moveTo>
                      <a:lnTo>
                        <a:pt x="481" y="464"/>
                      </a:lnTo>
                      <a:lnTo>
                        <a:pt x="473" y="449"/>
                      </a:lnTo>
                      <a:lnTo>
                        <a:pt x="486" y="451"/>
                      </a:lnTo>
                      <a:lnTo>
                        <a:pt x="495" y="441"/>
                      </a:lnTo>
                      <a:lnTo>
                        <a:pt x="500" y="413"/>
                      </a:lnTo>
                      <a:lnTo>
                        <a:pt x="500" y="371"/>
                      </a:lnTo>
                      <a:lnTo>
                        <a:pt x="309" y="287"/>
                      </a:lnTo>
                      <a:lnTo>
                        <a:pt x="296" y="308"/>
                      </a:lnTo>
                      <a:lnTo>
                        <a:pt x="282" y="346"/>
                      </a:lnTo>
                      <a:lnTo>
                        <a:pt x="396" y="557"/>
                      </a:lnTo>
                      <a:lnTo>
                        <a:pt x="303" y="556"/>
                      </a:lnTo>
                      <a:lnTo>
                        <a:pt x="304" y="536"/>
                      </a:lnTo>
                      <a:cubicBezTo>
                        <a:pt x="284" y="520"/>
                        <a:pt x="296" y="510"/>
                        <a:pt x="282" y="494"/>
                      </a:cubicBezTo>
                      <a:cubicBezTo>
                        <a:pt x="276" y="475"/>
                        <a:pt x="267" y="468"/>
                        <a:pt x="253" y="451"/>
                      </a:cubicBezTo>
                      <a:cubicBezTo>
                        <a:pt x="249" y="447"/>
                        <a:pt x="245" y="443"/>
                        <a:pt x="242" y="439"/>
                      </a:cubicBezTo>
                      <a:lnTo>
                        <a:pt x="237" y="432"/>
                      </a:lnTo>
                      <a:cubicBezTo>
                        <a:pt x="237" y="432"/>
                        <a:pt x="245" y="413"/>
                        <a:pt x="245" y="413"/>
                      </a:cubicBezTo>
                      <a:cubicBezTo>
                        <a:pt x="247" y="409"/>
                        <a:pt x="250" y="401"/>
                        <a:pt x="250" y="401"/>
                      </a:cubicBezTo>
                      <a:cubicBezTo>
                        <a:pt x="249" y="399"/>
                        <a:pt x="247" y="397"/>
                        <a:pt x="247" y="394"/>
                      </a:cubicBezTo>
                      <a:cubicBezTo>
                        <a:pt x="248" y="390"/>
                        <a:pt x="253" y="382"/>
                        <a:pt x="253" y="382"/>
                      </a:cubicBezTo>
                      <a:cubicBezTo>
                        <a:pt x="243" y="370"/>
                        <a:pt x="237" y="371"/>
                        <a:pt x="220" y="375"/>
                      </a:cubicBezTo>
                      <a:cubicBezTo>
                        <a:pt x="217" y="371"/>
                        <a:pt x="210" y="369"/>
                        <a:pt x="207" y="365"/>
                      </a:cubicBezTo>
                      <a:cubicBezTo>
                        <a:pt x="185" y="337"/>
                        <a:pt x="216" y="363"/>
                        <a:pt x="194" y="346"/>
                      </a:cubicBezTo>
                      <a:cubicBezTo>
                        <a:pt x="167" y="349"/>
                        <a:pt x="179" y="346"/>
                        <a:pt x="156" y="352"/>
                      </a:cubicBezTo>
                      <a:cubicBezTo>
                        <a:pt x="153" y="353"/>
                        <a:pt x="148" y="354"/>
                        <a:pt x="148" y="354"/>
                      </a:cubicBezTo>
                      <a:cubicBezTo>
                        <a:pt x="146" y="356"/>
                        <a:pt x="145" y="359"/>
                        <a:pt x="142" y="361"/>
                      </a:cubicBezTo>
                      <a:cubicBezTo>
                        <a:pt x="138" y="363"/>
                        <a:pt x="126" y="365"/>
                        <a:pt x="126" y="365"/>
                      </a:cubicBezTo>
                      <a:cubicBezTo>
                        <a:pt x="105" y="354"/>
                        <a:pt x="116" y="355"/>
                        <a:pt x="94" y="361"/>
                      </a:cubicBezTo>
                      <a:cubicBezTo>
                        <a:pt x="89" y="362"/>
                        <a:pt x="78" y="365"/>
                        <a:pt x="78" y="365"/>
                      </a:cubicBezTo>
                      <a:cubicBezTo>
                        <a:pt x="62" y="383"/>
                        <a:pt x="46" y="346"/>
                        <a:pt x="35" y="337"/>
                      </a:cubicBezTo>
                      <a:cubicBezTo>
                        <a:pt x="32" y="330"/>
                        <a:pt x="24" y="320"/>
                        <a:pt x="22" y="312"/>
                      </a:cubicBezTo>
                      <a:cubicBezTo>
                        <a:pt x="20" y="308"/>
                        <a:pt x="22" y="303"/>
                        <a:pt x="19" y="300"/>
                      </a:cubicBezTo>
                      <a:cubicBezTo>
                        <a:pt x="17" y="297"/>
                        <a:pt x="13" y="297"/>
                        <a:pt x="11" y="295"/>
                      </a:cubicBezTo>
                      <a:cubicBezTo>
                        <a:pt x="3" y="277"/>
                        <a:pt x="15" y="306"/>
                        <a:pt x="5" y="276"/>
                      </a:cubicBezTo>
                      <a:cubicBezTo>
                        <a:pt x="4" y="272"/>
                        <a:pt x="0" y="264"/>
                        <a:pt x="0" y="264"/>
                      </a:cubicBezTo>
                      <a:cubicBezTo>
                        <a:pt x="3" y="253"/>
                        <a:pt x="2" y="248"/>
                        <a:pt x="13" y="243"/>
                      </a:cubicBezTo>
                      <a:cubicBezTo>
                        <a:pt x="20" y="221"/>
                        <a:pt x="17" y="231"/>
                        <a:pt x="24" y="213"/>
                      </a:cubicBezTo>
                      <a:cubicBezTo>
                        <a:pt x="26" y="209"/>
                        <a:pt x="30" y="200"/>
                        <a:pt x="30" y="200"/>
                      </a:cubicBezTo>
                      <a:cubicBezTo>
                        <a:pt x="26" y="192"/>
                        <a:pt x="24" y="191"/>
                        <a:pt x="32" y="181"/>
                      </a:cubicBezTo>
                      <a:cubicBezTo>
                        <a:pt x="36" y="177"/>
                        <a:pt x="43" y="169"/>
                        <a:pt x="43" y="169"/>
                      </a:cubicBezTo>
                      <a:cubicBezTo>
                        <a:pt x="37" y="155"/>
                        <a:pt x="36" y="153"/>
                        <a:pt x="51" y="143"/>
                      </a:cubicBezTo>
                      <a:cubicBezTo>
                        <a:pt x="56" y="140"/>
                        <a:pt x="67" y="135"/>
                        <a:pt x="67" y="135"/>
                      </a:cubicBezTo>
                      <a:cubicBezTo>
                        <a:pt x="73" y="129"/>
                        <a:pt x="75" y="122"/>
                        <a:pt x="81" y="116"/>
                      </a:cubicBezTo>
                      <a:cubicBezTo>
                        <a:pt x="89" y="107"/>
                        <a:pt x="102" y="105"/>
                        <a:pt x="113" y="99"/>
                      </a:cubicBezTo>
                      <a:cubicBezTo>
                        <a:pt x="125" y="85"/>
                        <a:pt x="149" y="76"/>
                        <a:pt x="167" y="67"/>
                      </a:cubicBezTo>
                      <a:cubicBezTo>
                        <a:pt x="174" y="59"/>
                        <a:pt x="175" y="50"/>
                        <a:pt x="188" y="46"/>
                      </a:cubicBezTo>
                      <a:cubicBezTo>
                        <a:pt x="198" y="39"/>
                        <a:pt x="208" y="36"/>
                        <a:pt x="220" y="30"/>
                      </a:cubicBezTo>
                      <a:cubicBezTo>
                        <a:pt x="223" y="28"/>
                        <a:pt x="228" y="25"/>
                        <a:pt x="228" y="25"/>
                      </a:cubicBezTo>
                      <a:cubicBezTo>
                        <a:pt x="237" y="16"/>
                        <a:pt x="245" y="10"/>
                        <a:pt x="258" y="6"/>
                      </a:cubicBezTo>
                      <a:cubicBezTo>
                        <a:pt x="269" y="31"/>
                        <a:pt x="301" y="6"/>
                        <a:pt x="320" y="4"/>
                      </a:cubicBezTo>
                      <a:cubicBezTo>
                        <a:pt x="334" y="3"/>
                        <a:pt x="349" y="3"/>
                        <a:pt x="363" y="2"/>
                      </a:cubicBezTo>
                      <a:cubicBezTo>
                        <a:pt x="369" y="3"/>
                        <a:pt x="376" y="5"/>
                        <a:pt x="382" y="4"/>
                      </a:cubicBezTo>
                      <a:cubicBezTo>
                        <a:pt x="387" y="4"/>
                        <a:pt x="398" y="0"/>
                        <a:pt x="398" y="0"/>
                      </a:cubicBezTo>
                      <a:cubicBezTo>
                        <a:pt x="415" y="8"/>
                        <a:pt x="406" y="16"/>
                        <a:pt x="400" y="30"/>
                      </a:cubicBezTo>
                      <a:cubicBezTo>
                        <a:pt x="398" y="34"/>
                        <a:pt x="384" y="34"/>
                        <a:pt x="384" y="34"/>
                      </a:cubicBezTo>
                      <a:cubicBezTo>
                        <a:pt x="379" y="47"/>
                        <a:pt x="398" y="51"/>
                        <a:pt x="411" y="55"/>
                      </a:cubicBezTo>
                      <a:cubicBezTo>
                        <a:pt x="419" y="72"/>
                        <a:pt x="421" y="79"/>
                        <a:pt x="443" y="84"/>
                      </a:cubicBezTo>
                      <a:cubicBezTo>
                        <a:pt x="461" y="71"/>
                        <a:pt x="435" y="65"/>
                        <a:pt x="468" y="57"/>
                      </a:cubicBezTo>
                      <a:cubicBezTo>
                        <a:pt x="482" y="61"/>
                        <a:pt x="485" y="70"/>
                        <a:pt x="497" y="74"/>
                      </a:cubicBezTo>
                      <a:cubicBezTo>
                        <a:pt x="505" y="76"/>
                        <a:pt x="513" y="78"/>
                        <a:pt x="521" y="80"/>
                      </a:cubicBezTo>
                      <a:cubicBezTo>
                        <a:pt x="524" y="81"/>
                        <a:pt x="529" y="82"/>
                        <a:pt x="529" y="82"/>
                      </a:cubicBezTo>
                      <a:cubicBezTo>
                        <a:pt x="547" y="78"/>
                        <a:pt x="547" y="76"/>
                        <a:pt x="562" y="84"/>
                      </a:cubicBezTo>
                      <a:cubicBezTo>
                        <a:pt x="566" y="95"/>
                        <a:pt x="565" y="86"/>
                        <a:pt x="559" y="97"/>
                      </a:cubicBezTo>
                      <a:cubicBezTo>
                        <a:pt x="557" y="101"/>
                        <a:pt x="554" y="110"/>
                        <a:pt x="554" y="110"/>
                      </a:cubicBezTo>
                      <a:cubicBezTo>
                        <a:pt x="556" y="132"/>
                        <a:pt x="556" y="168"/>
                        <a:pt x="572" y="188"/>
                      </a:cubicBezTo>
                      <a:cubicBezTo>
                        <a:pt x="568" y="198"/>
                        <a:pt x="564" y="208"/>
                        <a:pt x="562" y="219"/>
                      </a:cubicBezTo>
                      <a:cubicBezTo>
                        <a:pt x="564" y="227"/>
                        <a:pt x="569" y="233"/>
                        <a:pt x="572" y="240"/>
                      </a:cubicBezTo>
                      <a:cubicBezTo>
                        <a:pt x="573" y="247"/>
                        <a:pt x="572" y="254"/>
                        <a:pt x="575" y="259"/>
                      </a:cubicBezTo>
                      <a:cubicBezTo>
                        <a:pt x="577" y="263"/>
                        <a:pt x="595" y="272"/>
                        <a:pt x="599" y="283"/>
                      </a:cubicBezTo>
                      <a:cubicBezTo>
                        <a:pt x="594" y="295"/>
                        <a:pt x="603" y="306"/>
                        <a:pt x="618" y="310"/>
                      </a:cubicBezTo>
                      <a:cubicBezTo>
                        <a:pt x="630" y="307"/>
                        <a:pt x="638" y="308"/>
                        <a:pt x="645" y="300"/>
                      </a:cubicBezTo>
                      <a:cubicBezTo>
                        <a:pt x="660" y="302"/>
                        <a:pt x="663" y="303"/>
                        <a:pt x="672" y="293"/>
                      </a:cubicBezTo>
                      <a:cubicBezTo>
                        <a:pt x="675" y="294"/>
                        <a:pt x="679" y="293"/>
                        <a:pt x="680" y="295"/>
                      </a:cubicBezTo>
                      <a:cubicBezTo>
                        <a:pt x="682" y="301"/>
                        <a:pt x="674" y="321"/>
                        <a:pt x="672" y="327"/>
                      </a:cubicBezTo>
                      <a:cubicBezTo>
                        <a:pt x="668" y="340"/>
                        <a:pt x="671" y="326"/>
                        <a:pt x="664" y="340"/>
                      </a:cubicBezTo>
                      <a:cubicBezTo>
                        <a:pt x="652" y="360"/>
                        <a:pt x="646" y="381"/>
                        <a:pt x="621" y="394"/>
                      </a:cubicBezTo>
                      <a:cubicBezTo>
                        <a:pt x="614" y="402"/>
                        <a:pt x="609" y="402"/>
                        <a:pt x="599" y="407"/>
                      </a:cubicBezTo>
                      <a:cubicBezTo>
                        <a:pt x="590" y="418"/>
                        <a:pt x="579" y="429"/>
                        <a:pt x="567" y="439"/>
                      </a:cubicBezTo>
                      <a:cubicBezTo>
                        <a:pt x="560" y="454"/>
                        <a:pt x="555" y="470"/>
                        <a:pt x="548" y="485"/>
                      </a:cubicBezTo>
                      <a:cubicBezTo>
                        <a:pt x="549" y="489"/>
                        <a:pt x="550" y="492"/>
                        <a:pt x="551" y="496"/>
                      </a:cubicBezTo>
                      <a:cubicBezTo>
                        <a:pt x="552" y="500"/>
                        <a:pt x="556" y="508"/>
                        <a:pt x="556" y="508"/>
                      </a:cubicBezTo>
                      <a:cubicBezTo>
                        <a:pt x="559" y="524"/>
                        <a:pt x="562" y="546"/>
                        <a:pt x="576" y="557"/>
                      </a:cubicBezTo>
                      <a:lnTo>
                        <a:pt x="435" y="556"/>
                      </a:ln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83" name="Freeform 52"/>
                <p:cNvSpPr>
                  <a:spLocks/>
                </p:cNvSpPr>
                <p:nvPr userDrawn="1"/>
              </p:nvSpPr>
              <p:spPr bwMode="ltGray">
                <a:xfrm>
                  <a:off x="727" y="495"/>
                  <a:ext cx="382" cy="540"/>
                </a:xfrm>
                <a:custGeom>
                  <a:avLst/>
                  <a:gdLst/>
                  <a:ahLst/>
                  <a:cxnLst>
                    <a:cxn ang="0">
                      <a:pos x="243" y="347"/>
                    </a:cxn>
                    <a:cxn ang="0">
                      <a:pos x="233" y="301"/>
                    </a:cxn>
                    <a:cxn ang="0">
                      <a:pos x="217" y="288"/>
                    </a:cxn>
                    <a:cxn ang="0">
                      <a:pos x="215" y="269"/>
                    </a:cxn>
                    <a:cxn ang="0">
                      <a:pos x="209" y="254"/>
                    </a:cxn>
                    <a:cxn ang="0">
                      <a:pos x="209" y="229"/>
                    </a:cxn>
                    <a:cxn ang="0">
                      <a:pos x="207" y="214"/>
                    </a:cxn>
                    <a:cxn ang="0">
                      <a:pos x="228" y="202"/>
                    </a:cxn>
                    <a:cxn ang="0">
                      <a:pos x="257" y="197"/>
                    </a:cxn>
                    <a:cxn ang="0">
                      <a:pos x="257" y="136"/>
                    </a:cxn>
                    <a:cxn ang="0">
                      <a:pos x="54" y="96"/>
                    </a:cxn>
                    <a:cxn ang="0">
                      <a:pos x="32" y="98"/>
                    </a:cxn>
                    <a:cxn ang="0">
                      <a:pos x="16" y="102"/>
                    </a:cxn>
                    <a:cxn ang="0">
                      <a:pos x="0" y="149"/>
                    </a:cxn>
                    <a:cxn ang="0">
                      <a:pos x="93" y="346"/>
                    </a:cxn>
                    <a:cxn ang="0">
                      <a:pos x="243" y="347"/>
                    </a:cxn>
                  </a:cxnLst>
                  <a:rect l="0" t="0" r="r" b="b"/>
                  <a:pathLst>
                    <a:path w="257" h="347">
                      <a:moveTo>
                        <a:pt x="243" y="347"/>
                      </a:moveTo>
                      <a:lnTo>
                        <a:pt x="233" y="301"/>
                      </a:lnTo>
                      <a:lnTo>
                        <a:pt x="217" y="288"/>
                      </a:lnTo>
                      <a:lnTo>
                        <a:pt x="215" y="269"/>
                      </a:lnTo>
                      <a:lnTo>
                        <a:pt x="209" y="254"/>
                      </a:lnTo>
                      <a:lnTo>
                        <a:pt x="209" y="229"/>
                      </a:lnTo>
                      <a:lnTo>
                        <a:pt x="207" y="214"/>
                      </a:lnTo>
                      <a:lnTo>
                        <a:pt x="228" y="202"/>
                      </a:lnTo>
                      <a:lnTo>
                        <a:pt x="257" y="197"/>
                      </a:lnTo>
                      <a:lnTo>
                        <a:pt x="257" y="136"/>
                      </a:lnTo>
                      <a:cubicBezTo>
                        <a:pt x="209" y="119"/>
                        <a:pt x="13" y="0"/>
                        <a:pt x="54" y="96"/>
                      </a:cubicBezTo>
                      <a:cubicBezTo>
                        <a:pt x="36" y="106"/>
                        <a:pt x="57" y="97"/>
                        <a:pt x="32" y="98"/>
                      </a:cubicBezTo>
                      <a:cubicBezTo>
                        <a:pt x="27" y="99"/>
                        <a:pt x="16" y="102"/>
                        <a:pt x="16" y="102"/>
                      </a:cubicBezTo>
                      <a:lnTo>
                        <a:pt x="0" y="149"/>
                      </a:lnTo>
                      <a:lnTo>
                        <a:pt x="93" y="346"/>
                      </a:lnTo>
                      <a:lnTo>
                        <a:pt x="243" y="347"/>
                      </a:ln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84" name="Freeform 53"/>
                <p:cNvSpPr>
                  <a:spLocks/>
                </p:cNvSpPr>
                <p:nvPr userDrawn="1"/>
              </p:nvSpPr>
              <p:spPr bwMode="ltGray">
                <a:xfrm>
                  <a:off x="1400" y="896"/>
                  <a:ext cx="16" cy="29"/>
                </a:xfrm>
                <a:custGeom>
                  <a:avLst/>
                  <a:gdLst/>
                  <a:ahLst/>
                  <a:cxnLst>
                    <a:cxn ang="0">
                      <a:pos x="7" y="25"/>
                    </a:cxn>
                    <a:cxn ang="0">
                      <a:pos x="19" y="21"/>
                    </a:cxn>
                    <a:cxn ang="0">
                      <a:pos x="7" y="25"/>
                    </a:cxn>
                  </a:cxnLst>
                  <a:rect l="0" t="0" r="r" b="b"/>
                  <a:pathLst>
                    <a:path w="19" h="37">
                      <a:moveTo>
                        <a:pt x="7" y="25"/>
                      </a:moveTo>
                      <a:cubicBezTo>
                        <a:pt x="0" y="4"/>
                        <a:pt x="12" y="0"/>
                        <a:pt x="19" y="21"/>
                      </a:cubicBezTo>
                      <a:cubicBezTo>
                        <a:pt x="14" y="37"/>
                        <a:pt x="18" y="36"/>
                        <a:pt x="7" y="25"/>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85" name="Freeform 54"/>
                <p:cNvSpPr>
                  <a:spLocks/>
                </p:cNvSpPr>
                <p:nvPr userDrawn="1"/>
              </p:nvSpPr>
              <p:spPr bwMode="ltGray">
                <a:xfrm>
                  <a:off x="1379" y="617"/>
                  <a:ext cx="21" cy="17"/>
                </a:xfrm>
                <a:custGeom>
                  <a:avLst/>
                  <a:gdLst/>
                  <a:ahLst/>
                  <a:cxnLst>
                    <a:cxn ang="0">
                      <a:pos x="12" y="12"/>
                    </a:cxn>
                    <a:cxn ang="0">
                      <a:pos x="16" y="0"/>
                    </a:cxn>
                    <a:cxn ang="0">
                      <a:pos x="20" y="12"/>
                    </a:cxn>
                    <a:cxn ang="0">
                      <a:pos x="8" y="20"/>
                    </a:cxn>
                    <a:cxn ang="0">
                      <a:pos x="12" y="12"/>
                    </a:cxn>
                  </a:cxnLst>
                  <a:rect l="0" t="0" r="r" b="b"/>
                  <a:pathLst>
                    <a:path w="22" h="20">
                      <a:moveTo>
                        <a:pt x="12" y="12"/>
                      </a:moveTo>
                      <a:cubicBezTo>
                        <a:pt x="13" y="8"/>
                        <a:pt x="12" y="0"/>
                        <a:pt x="16" y="0"/>
                      </a:cubicBezTo>
                      <a:cubicBezTo>
                        <a:pt x="20" y="0"/>
                        <a:pt x="22" y="8"/>
                        <a:pt x="20" y="12"/>
                      </a:cubicBezTo>
                      <a:cubicBezTo>
                        <a:pt x="18" y="16"/>
                        <a:pt x="12" y="17"/>
                        <a:pt x="8" y="20"/>
                      </a:cubicBezTo>
                      <a:cubicBezTo>
                        <a:pt x="3" y="5"/>
                        <a:pt x="0" y="6"/>
                        <a:pt x="12" y="12"/>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86" name="Freeform 55"/>
                <p:cNvSpPr>
                  <a:spLocks/>
                </p:cNvSpPr>
                <p:nvPr userDrawn="1"/>
              </p:nvSpPr>
              <p:spPr bwMode="ltGray">
                <a:xfrm>
                  <a:off x="453" y="275"/>
                  <a:ext cx="58" cy="24"/>
                </a:xfrm>
                <a:custGeom>
                  <a:avLst/>
                  <a:gdLst/>
                  <a:ahLst/>
                  <a:cxnLst>
                    <a:cxn ang="0">
                      <a:pos x="24" y="18"/>
                    </a:cxn>
                    <a:cxn ang="0">
                      <a:pos x="32" y="6"/>
                    </a:cxn>
                    <a:cxn ang="0">
                      <a:pos x="36" y="30"/>
                    </a:cxn>
                    <a:cxn ang="0">
                      <a:pos x="24" y="18"/>
                    </a:cxn>
                  </a:cxnLst>
                  <a:rect l="0" t="0" r="r" b="b"/>
                  <a:pathLst>
                    <a:path w="57" h="30">
                      <a:moveTo>
                        <a:pt x="24" y="18"/>
                      </a:moveTo>
                      <a:cubicBezTo>
                        <a:pt x="0" y="10"/>
                        <a:pt x="9" y="0"/>
                        <a:pt x="32" y="6"/>
                      </a:cubicBezTo>
                      <a:cubicBezTo>
                        <a:pt x="46" y="15"/>
                        <a:pt x="57" y="23"/>
                        <a:pt x="36" y="30"/>
                      </a:cubicBezTo>
                      <a:cubicBezTo>
                        <a:pt x="21" y="25"/>
                        <a:pt x="24" y="30"/>
                        <a:pt x="24" y="18"/>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87" name="Freeform 56"/>
                <p:cNvSpPr>
                  <a:spLocks/>
                </p:cNvSpPr>
                <p:nvPr userDrawn="1"/>
              </p:nvSpPr>
              <p:spPr bwMode="ltGray">
                <a:xfrm>
                  <a:off x="1161" y="50"/>
                  <a:ext cx="691" cy="569"/>
                </a:xfrm>
                <a:custGeom>
                  <a:avLst/>
                  <a:gdLst/>
                  <a:ahLst/>
                  <a:cxnLst>
                    <a:cxn ang="0">
                      <a:pos x="473" y="464"/>
                    </a:cxn>
                    <a:cxn ang="0">
                      <a:pos x="393" y="452"/>
                    </a:cxn>
                    <a:cxn ang="0">
                      <a:pos x="325" y="412"/>
                    </a:cxn>
                    <a:cxn ang="0">
                      <a:pos x="265" y="400"/>
                    </a:cxn>
                    <a:cxn ang="0">
                      <a:pos x="237" y="416"/>
                    </a:cxn>
                    <a:cxn ang="0">
                      <a:pos x="261" y="428"/>
                    </a:cxn>
                    <a:cxn ang="0">
                      <a:pos x="293" y="468"/>
                    </a:cxn>
                    <a:cxn ang="0">
                      <a:pos x="321" y="476"/>
                    </a:cxn>
                    <a:cxn ang="0">
                      <a:pos x="333" y="536"/>
                    </a:cxn>
                    <a:cxn ang="0">
                      <a:pos x="313" y="552"/>
                    </a:cxn>
                    <a:cxn ang="0">
                      <a:pos x="261" y="616"/>
                    </a:cxn>
                    <a:cxn ang="0">
                      <a:pos x="225" y="628"/>
                    </a:cxn>
                    <a:cxn ang="0">
                      <a:pos x="97" y="696"/>
                    </a:cxn>
                    <a:cxn ang="0">
                      <a:pos x="77" y="616"/>
                    </a:cxn>
                    <a:cxn ang="0">
                      <a:pos x="45" y="524"/>
                    </a:cxn>
                    <a:cxn ang="0">
                      <a:pos x="33" y="448"/>
                    </a:cxn>
                    <a:cxn ang="0">
                      <a:pos x="53" y="344"/>
                    </a:cxn>
                    <a:cxn ang="0">
                      <a:pos x="17" y="392"/>
                    </a:cxn>
                    <a:cxn ang="0">
                      <a:pos x="81" y="280"/>
                    </a:cxn>
                    <a:cxn ang="0">
                      <a:pos x="113" y="204"/>
                    </a:cxn>
                    <a:cxn ang="0">
                      <a:pos x="37" y="204"/>
                    </a:cxn>
                    <a:cxn ang="0">
                      <a:pos x="1" y="196"/>
                    </a:cxn>
                    <a:cxn ang="0">
                      <a:pos x="25" y="140"/>
                    </a:cxn>
                    <a:cxn ang="0">
                      <a:pos x="97" y="112"/>
                    </a:cxn>
                    <a:cxn ang="0">
                      <a:pos x="221" y="124"/>
                    </a:cxn>
                    <a:cxn ang="0">
                      <a:pos x="229" y="64"/>
                    </a:cxn>
                    <a:cxn ang="0">
                      <a:pos x="261" y="0"/>
                    </a:cxn>
                    <a:cxn ang="0">
                      <a:pos x="357" y="44"/>
                    </a:cxn>
                    <a:cxn ang="0">
                      <a:pos x="329" y="88"/>
                    </a:cxn>
                    <a:cxn ang="0">
                      <a:pos x="301" y="176"/>
                    </a:cxn>
                    <a:cxn ang="0">
                      <a:pos x="361" y="192"/>
                    </a:cxn>
                    <a:cxn ang="0">
                      <a:pos x="373" y="136"/>
                    </a:cxn>
                    <a:cxn ang="0">
                      <a:pos x="417" y="92"/>
                    </a:cxn>
                    <a:cxn ang="0">
                      <a:pos x="497" y="88"/>
                    </a:cxn>
                    <a:cxn ang="0">
                      <a:pos x="529" y="52"/>
                    </a:cxn>
                    <a:cxn ang="0">
                      <a:pos x="541" y="460"/>
                    </a:cxn>
                  </a:cxnLst>
                  <a:rect l="0" t="0" r="r" b="b"/>
                  <a:pathLst>
                    <a:path w="693" h="696">
                      <a:moveTo>
                        <a:pt x="541" y="460"/>
                      </a:moveTo>
                      <a:lnTo>
                        <a:pt x="473" y="464"/>
                      </a:lnTo>
                      <a:lnTo>
                        <a:pt x="441" y="452"/>
                      </a:lnTo>
                      <a:lnTo>
                        <a:pt x="393" y="452"/>
                      </a:lnTo>
                      <a:cubicBezTo>
                        <a:pt x="365" y="448"/>
                        <a:pt x="360" y="444"/>
                        <a:pt x="337" y="436"/>
                      </a:cubicBezTo>
                      <a:cubicBezTo>
                        <a:pt x="336" y="432"/>
                        <a:pt x="330" y="413"/>
                        <a:pt x="325" y="412"/>
                      </a:cubicBezTo>
                      <a:cubicBezTo>
                        <a:pt x="317" y="411"/>
                        <a:pt x="301" y="420"/>
                        <a:pt x="301" y="420"/>
                      </a:cubicBezTo>
                      <a:cubicBezTo>
                        <a:pt x="289" y="412"/>
                        <a:pt x="277" y="408"/>
                        <a:pt x="265" y="400"/>
                      </a:cubicBezTo>
                      <a:cubicBezTo>
                        <a:pt x="252" y="380"/>
                        <a:pt x="256" y="356"/>
                        <a:pt x="233" y="348"/>
                      </a:cubicBezTo>
                      <a:cubicBezTo>
                        <a:pt x="217" y="372"/>
                        <a:pt x="221" y="392"/>
                        <a:pt x="237" y="416"/>
                      </a:cubicBezTo>
                      <a:cubicBezTo>
                        <a:pt x="234" y="428"/>
                        <a:pt x="228" y="445"/>
                        <a:pt x="237" y="444"/>
                      </a:cubicBezTo>
                      <a:cubicBezTo>
                        <a:pt x="247" y="443"/>
                        <a:pt x="261" y="428"/>
                        <a:pt x="261" y="428"/>
                      </a:cubicBezTo>
                      <a:cubicBezTo>
                        <a:pt x="258" y="450"/>
                        <a:pt x="243" y="475"/>
                        <a:pt x="269" y="484"/>
                      </a:cubicBezTo>
                      <a:cubicBezTo>
                        <a:pt x="277" y="479"/>
                        <a:pt x="288" y="476"/>
                        <a:pt x="293" y="468"/>
                      </a:cubicBezTo>
                      <a:cubicBezTo>
                        <a:pt x="302" y="454"/>
                        <a:pt x="303" y="446"/>
                        <a:pt x="317" y="436"/>
                      </a:cubicBezTo>
                      <a:cubicBezTo>
                        <a:pt x="315" y="448"/>
                        <a:pt x="306" y="467"/>
                        <a:pt x="321" y="476"/>
                      </a:cubicBezTo>
                      <a:cubicBezTo>
                        <a:pt x="328" y="480"/>
                        <a:pt x="345" y="484"/>
                        <a:pt x="345" y="484"/>
                      </a:cubicBezTo>
                      <a:cubicBezTo>
                        <a:pt x="382" y="472"/>
                        <a:pt x="347" y="527"/>
                        <a:pt x="333" y="536"/>
                      </a:cubicBezTo>
                      <a:cubicBezTo>
                        <a:pt x="330" y="540"/>
                        <a:pt x="329" y="545"/>
                        <a:pt x="325" y="548"/>
                      </a:cubicBezTo>
                      <a:cubicBezTo>
                        <a:pt x="322" y="551"/>
                        <a:pt x="316" y="549"/>
                        <a:pt x="313" y="552"/>
                      </a:cubicBezTo>
                      <a:cubicBezTo>
                        <a:pt x="300" y="565"/>
                        <a:pt x="320" y="575"/>
                        <a:pt x="293" y="584"/>
                      </a:cubicBezTo>
                      <a:cubicBezTo>
                        <a:pt x="286" y="595"/>
                        <a:pt x="272" y="610"/>
                        <a:pt x="261" y="616"/>
                      </a:cubicBezTo>
                      <a:cubicBezTo>
                        <a:pt x="254" y="620"/>
                        <a:pt x="245" y="621"/>
                        <a:pt x="237" y="624"/>
                      </a:cubicBezTo>
                      <a:cubicBezTo>
                        <a:pt x="233" y="625"/>
                        <a:pt x="225" y="628"/>
                        <a:pt x="225" y="628"/>
                      </a:cubicBezTo>
                      <a:cubicBezTo>
                        <a:pt x="215" y="659"/>
                        <a:pt x="212" y="652"/>
                        <a:pt x="173" y="656"/>
                      </a:cubicBezTo>
                      <a:cubicBezTo>
                        <a:pt x="140" y="667"/>
                        <a:pt x="132" y="687"/>
                        <a:pt x="97" y="696"/>
                      </a:cubicBezTo>
                      <a:cubicBezTo>
                        <a:pt x="77" y="691"/>
                        <a:pt x="75" y="687"/>
                        <a:pt x="81" y="668"/>
                      </a:cubicBezTo>
                      <a:cubicBezTo>
                        <a:pt x="77" y="646"/>
                        <a:pt x="72" y="639"/>
                        <a:pt x="77" y="616"/>
                      </a:cubicBezTo>
                      <a:cubicBezTo>
                        <a:pt x="73" y="598"/>
                        <a:pt x="71" y="587"/>
                        <a:pt x="61" y="572"/>
                      </a:cubicBezTo>
                      <a:cubicBezTo>
                        <a:pt x="58" y="551"/>
                        <a:pt x="51" y="543"/>
                        <a:pt x="45" y="524"/>
                      </a:cubicBezTo>
                      <a:cubicBezTo>
                        <a:pt x="52" y="502"/>
                        <a:pt x="58" y="496"/>
                        <a:pt x="49" y="472"/>
                      </a:cubicBezTo>
                      <a:cubicBezTo>
                        <a:pt x="46" y="463"/>
                        <a:pt x="33" y="448"/>
                        <a:pt x="33" y="448"/>
                      </a:cubicBezTo>
                      <a:cubicBezTo>
                        <a:pt x="42" y="422"/>
                        <a:pt x="42" y="408"/>
                        <a:pt x="33" y="380"/>
                      </a:cubicBezTo>
                      <a:cubicBezTo>
                        <a:pt x="49" y="369"/>
                        <a:pt x="48" y="362"/>
                        <a:pt x="53" y="344"/>
                      </a:cubicBezTo>
                      <a:cubicBezTo>
                        <a:pt x="47" y="327"/>
                        <a:pt x="49" y="308"/>
                        <a:pt x="33" y="332"/>
                      </a:cubicBezTo>
                      <a:cubicBezTo>
                        <a:pt x="40" y="353"/>
                        <a:pt x="29" y="374"/>
                        <a:pt x="17" y="392"/>
                      </a:cubicBezTo>
                      <a:cubicBezTo>
                        <a:pt x="6" y="360"/>
                        <a:pt x="10" y="340"/>
                        <a:pt x="13" y="304"/>
                      </a:cubicBezTo>
                      <a:cubicBezTo>
                        <a:pt x="44" y="314"/>
                        <a:pt x="54" y="289"/>
                        <a:pt x="81" y="280"/>
                      </a:cubicBezTo>
                      <a:cubicBezTo>
                        <a:pt x="94" y="261"/>
                        <a:pt x="85" y="242"/>
                        <a:pt x="105" y="228"/>
                      </a:cubicBezTo>
                      <a:cubicBezTo>
                        <a:pt x="108" y="220"/>
                        <a:pt x="110" y="212"/>
                        <a:pt x="113" y="204"/>
                      </a:cubicBezTo>
                      <a:cubicBezTo>
                        <a:pt x="116" y="196"/>
                        <a:pt x="89" y="196"/>
                        <a:pt x="89" y="196"/>
                      </a:cubicBezTo>
                      <a:cubicBezTo>
                        <a:pt x="81" y="221"/>
                        <a:pt x="58" y="211"/>
                        <a:pt x="37" y="204"/>
                      </a:cubicBezTo>
                      <a:cubicBezTo>
                        <a:pt x="33" y="207"/>
                        <a:pt x="30" y="213"/>
                        <a:pt x="25" y="212"/>
                      </a:cubicBezTo>
                      <a:cubicBezTo>
                        <a:pt x="16" y="210"/>
                        <a:pt x="1" y="196"/>
                        <a:pt x="1" y="196"/>
                      </a:cubicBezTo>
                      <a:cubicBezTo>
                        <a:pt x="4" y="186"/>
                        <a:pt x="4" y="174"/>
                        <a:pt x="9" y="164"/>
                      </a:cubicBezTo>
                      <a:cubicBezTo>
                        <a:pt x="13" y="155"/>
                        <a:pt x="25" y="140"/>
                        <a:pt x="25" y="140"/>
                      </a:cubicBezTo>
                      <a:cubicBezTo>
                        <a:pt x="0" y="132"/>
                        <a:pt x="25" y="128"/>
                        <a:pt x="37" y="124"/>
                      </a:cubicBezTo>
                      <a:cubicBezTo>
                        <a:pt x="58" y="131"/>
                        <a:pt x="75" y="116"/>
                        <a:pt x="97" y="112"/>
                      </a:cubicBezTo>
                      <a:cubicBezTo>
                        <a:pt x="135" y="87"/>
                        <a:pt x="159" y="122"/>
                        <a:pt x="197" y="132"/>
                      </a:cubicBezTo>
                      <a:cubicBezTo>
                        <a:pt x="205" y="129"/>
                        <a:pt x="213" y="127"/>
                        <a:pt x="221" y="124"/>
                      </a:cubicBezTo>
                      <a:cubicBezTo>
                        <a:pt x="225" y="123"/>
                        <a:pt x="226" y="147"/>
                        <a:pt x="233" y="120"/>
                      </a:cubicBezTo>
                      <a:lnTo>
                        <a:pt x="229" y="64"/>
                      </a:lnTo>
                      <a:lnTo>
                        <a:pt x="209" y="40"/>
                      </a:lnTo>
                      <a:cubicBezTo>
                        <a:pt x="243" y="21"/>
                        <a:pt x="240" y="21"/>
                        <a:pt x="261" y="0"/>
                      </a:cubicBezTo>
                      <a:cubicBezTo>
                        <a:pt x="297" y="16"/>
                        <a:pt x="333" y="32"/>
                        <a:pt x="369" y="48"/>
                      </a:cubicBezTo>
                      <a:cubicBezTo>
                        <a:pt x="373" y="50"/>
                        <a:pt x="361" y="44"/>
                        <a:pt x="357" y="44"/>
                      </a:cubicBezTo>
                      <a:cubicBezTo>
                        <a:pt x="349" y="45"/>
                        <a:pt x="333" y="52"/>
                        <a:pt x="333" y="52"/>
                      </a:cubicBezTo>
                      <a:cubicBezTo>
                        <a:pt x="322" y="68"/>
                        <a:pt x="318" y="71"/>
                        <a:pt x="329" y="88"/>
                      </a:cubicBezTo>
                      <a:cubicBezTo>
                        <a:pt x="308" y="119"/>
                        <a:pt x="323" y="118"/>
                        <a:pt x="333" y="148"/>
                      </a:cubicBezTo>
                      <a:cubicBezTo>
                        <a:pt x="320" y="157"/>
                        <a:pt x="314" y="167"/>
                        <a:pt x="301" y="176"/>
                      </a:cubicBezTo>
                      <a:cubicBezTo>
                        <a:pt x="306" y="213"/>
                        <a:pt x="303" y="213"/>
                        <a:pt x="337" y="220"/>
                      </a:cubicBezTo>
                      <a:cubicBezTo>
                        <a:pt x="358" y="216"/>
                        <a:pt x="368" y="214"/>
                        <a:pt x="361" y="192"/>
                      </a:cubicBezTo>
                      <a:cubicBezTo>
                        <a:pt x="362" y="177"/>
                        <a:pt x="362" y="162"/>
                        <a:pt x="365" y="148"/>
                      </a:cubicBezTo>
                      <a:cubicBezTo>
                        <a:pt x="366" y="143"/>
                        <a:pt x="369" y="133"/>
                        <a:pt x="373" y="136"/>
                      </a:cubicBezTo>
                      <a:cubicBezTo>
                        <a:pt x="379" y="140"/>
                        <a:pt x="376" y="149"/>
                        <a:pt x="377" y="156"/>
                      </a:cubicBezTo>
                      <a:cubicBezTo>
                        <a:pt x="404" y="147"/>
                        <a:pt x="409" y="116"/>
                        <a:pt x="417" y="92"/>
                      </a:cubicBezTo>
                      <a:cubicBezTo>
                        <a:pt x="422" y="76"/>
                        <a:pt x="453" y="74"/>
                        <a:pt x="465" y="72"/>
                      </a:cubicBezTo>
                      <a:cubicBezTo>
                        <a:pt x="472" y="92"/>
                        <a:pt x="477" y="93"/>
                        <a:pt x="497" y="88"/>
                      </a:cubicBezTo>
                      <a:cubicBezTo>
                        <a:pt x="512" y="78"/>
                        <a:pt x="515" y="74"/>
                        <a:pt x="509" y="56"/>
                      </a:cubicBezTo>
                      <a:cubicBezTo>
                        <a:pt x="523" y="46"/>
                        <a:pt x="517" y="46"/>
                        <a:pt x="529" y="52"/>
                      </a:cubicBezTo>
                      <a:lnTo>
                        <a:pt x="693" y="72"/>
                      </a:lnTo>
                      <a:lnTo>
                        <a:pt x="541" y="460"/>
                      </a:ln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88" name="Freeform 57"/>
                <p:cNvSpPr>
                  <a:spLocks/>
                </p:cNvSpPr>
                <p:nvPr userDrawn="1"/>
              </p:nvSpPr>
              <p:spPr bwMode="ltGray">
                <a:xfrm>
                  <a:off x="689" y="6"/>
                  <a:ext cx="1386" cy="232"/>
                </a:xfrm>
                <a:custGeom>
                  <a:avLst/>
                  <a:gdLst/>
                  <a:ahLst/>
                  <a:cxnLst>
                    <a:cxn ang="0">
                      <a:pos x="825" y="0"/>
                    </a:cxn>
                    <a:cxn ang="0">
                      <a:pos x="143" y="29"/>
                    </a:cxn>
                    <a:cxn ang="0">
                      <a:pos x="91" y="42"/>
                    </a:cxn>
                    <a:cxn ang="0">
                      <a:pos x="62" y="42"/>
                    </a:cxn>
                    <a:cxn ang="0">
                      <a:pos x="22" y="77"/>
                    </a:cxn>
                    <a:cxn ang="0">
                      <a:pos x="0" y="105"/>
                    </a:cxn>
                    <a:cxn ang="0">
                      <a:pos x="59" y="115"/>
                    </a:cxn>
                    <a:cxn ang="0">
                      <a:pos x="97" y="96"/>
                    </a:cxn>
                    <a:cxn ang="0">
                      <a:pos x="108" y="84"/>
                    </a:cxn>
                    <a:cxn ang="0">
                      <a:pos x="167" y="52"/>
                    </a:cxn>
                    <a:cxn ang="0">
                      <a:pos x="215" y="46"/>
                    </a:cxn>
                    <a:cxn ang="0">
                      <a:pos x="237" y="94"/>
                    </a:cxn>
                    <a:cxn ang="0">
                      <a:pos x="188" y="109"/>
                    </a:cxn>
                    <a:cxn ang="0">
                      <a:pos x="231" y="113"/>
                    </a:cxn>
                    <a:cxn ang="0">
                      <a:pos x="250" y="90"/>
                    </a:cxn>
                    <a:cxn ang="0">
                      <a:pos x="266" y="92"/>
                    </a:cxn>
                    <a:cxn ang="0">
                      <a:pos x="253" y="54"/>
                    </a:cxn>
                    <a:cxn ang="0">
                      <a:pos x="266" y="44"/>
                    </a:cxn>
                    <a:cxn ang="0">
                      <a:pos x="277" y="88"/>
                    </a:cxn>
                    <a:cxn ang="0">
                      <a:pos x="266" y="113"/>
                    </a:cxn>
                    <a:cxn ang="0">
                      <a:pos x="296" y="130"/>
                    </a:cxn>
                    <a:cxn ang="0">
                      <a:pos x="299" y="92"/>
                    </a:cxn>
                    <a:cxn ang="0">
                      <a:pos x="331" y="103"/>
                    </a:cxn>
                    <a:cxn ang="0">
                      <a:pos x="382" y="73"/>
                    </a:cxn>
                    <a:cxn ang="0">
                      <a:pos x="409" y="50"/>
                    </a:cxn>
                    <a:cxn ang="0">
                      <a:pos x="439" y="56"/>
                    </a:cxn>
                    <a:cxn ang="0">
                      <a:pos x="455" y="50"/>
                    </a:cxn>
                    <a:cxn ang="0">
                      <a:pos x="431" y="44"/>
                    </a:cxn>
                    <a:cxn ang="0">
                      <a:pos x="474" y="35"/>
                    </a:cxn>
                    <a:cxn ang="0">
                      <a:pos x="544" y="54"/>
                    </a:cxn>
                    <a:cxn ang="0">
                      <a:pos x="581" y="42"/>
                    </a:cxn>
                    <a:cxn ang="0">
                      <a:pos x="584" y="63"/>
                    </a:cxn>
                    <a:cxn ang="0">
                      <a:pos x="568" y="101"/>
                    </a:cxn>
                    <a:cxn ang="0">
                      <a:pos x="611" y="88"/>
                    </a:cxn>
                    <a:cxn ang="0">
                      <a:pos x="624" y="80"/>
                    </a:cxn>
                    <a:cxn ang="0">
                      <a:pos x="648" y="61"/>
                    </a:cxn>
                    <a:cxn ang="0">
                      <a:pos x="794" y="84"/>
                    </a:cxn>
                  </a:cxnLst>
                  <a:rect l="0" t="0" r="r" b="b"/>
                  <a:pathLst>
                    <a:path w="931" h="149">
                      <a:moveTo>
                        <a:pt x="794" y="84"/>
                      </a:moveTo>
                      <a:cubicBezTo>
                        <a:pt x="813" y="72"/>
                        <a:pt x="931" y="14"/>
                        <a:pt x="825" y="0"/>
                      </a:cubicBezTo>
                      <a:lnTo>
                        <a:pt x="159" y="0"/>
                      </a:lnTo>
                      <a:cubicBezTo>
                        <a:pt x="149" y="12"/>
                        <a:pt x="162" y="18"/>
                        <a:pt x="143" y="29"/>
                      </a:cubicBezTo>
                      <a:cubicBezTo>
                        <a:pt x="130" y="44"/>
                        <a:pt x="133" y="39"/>
                        <a:pt x="116" y="48"/>
                      </a:cubicBezTo>
                      <a:cubicBezTo>
                        <a:pt x="108" y="46"/>
                        <a:pt x="100" y="44"/>
                        <a:pt x="91" y="42"/>
                      </a:cubicBezTo>
                      <a:cubicBezTo>
                        <a:pt x="89" y="41"/>
                        <a:pt x="83" y="40"/>
                        <a:pt x="83" y="40"/>
                      </a:cubicBezTo>
                      <a:cubicBezTo>
                        <a:pt x="76" y="40"/>
                        <a:pt x="68" y="39"/>
                        <a:pt x="62" y="42"/>
                      </a:cubicBezTo>
                      <a:cubicBezTo>
                        <a:pt x="54" y="45"/>
                        <a:pt x="46" y="61"/>
                        <a:pt x="38" y="67"/>
                      </a:cubicBezTo>
                      <a:cubicBezTo>
                        <a:pt x="32" y="71"/>
                        <a:pt x="27" y="74"/>
                        <a:pt x="22" y="77"/>
                      </a:cubicBezTo>
                      <a:cubicBezTo>
                        <a:pt x="16" y="81"/>
                        <a:pt x="5" y="86"/>
                        <a:pt x="5" y="86"/>
                      </a:cubicBezTo>
                      <a:cubicBezTo>
                        <a:pt x="9" y="95"/>
                        <a:pt x="7" y="97"/>
                        <a:pt x="0" y="105"/>
                      </a:cubicBezTo>
                      <a:cubicBezTo>
                        <a:pt x="17" y="107"/>
                        <a:pt x="22" y="107"/>
                        <a:pt x="16" y="120"/>
                      </a:cubicBezTo>
                      <a:cubicBezTo>
                        <a:pt x="27" y="122"/>
                        <a:pt x="48" y="116"/>
                        <a:pt x="59" y="115"/>
                      </a:cubicBezTo>
                      <a:cubicBezTo>
                        <a:pt x="71" y="112"/>
                        <a:pt x="73" y="117"/>
                        <a:pt x="83" y="111"/>
                      </a:cubicBezTo>
                      <a:cubicBezTo>
                        <a:pt x="89" y="96"/>
                        <a:pt x="83" y="100"/>
                        <a:pt x="97" y="96"/>
                      </a:cubicBezTo>
                      <a:cubicBezTo>
                        <a:pt x="100" y="94"/>
                        <a:pt x="103" y="93"/>
                        <a:pt x="105" y="90"/>
                      </a:cubicBezTo>
                      <a:cubicBezTo>
                        <a:pt x="106" y="88"/>
                        <a:pt x="106" y="85"/>
                        <a:pt x="108" y="84"/>
                      </a:cubicBezTo>
                      <a:cubicBezTo>
                        <a:pt x="112" y="80"/>
                        <a:pt x="140" y="69"/>
                        <a:pt x="148" y="67"/>
                      </a:cubicBezTo>
                      <a:cubicBezTo>
                        <a:pt x="160" y="52"/>
                        <a:pt x="153" y="56"/>
                        <a:pt x="167" y="52"/>
                      </a:cubicBezTo>
                      <a:cubicBezTo>
                        <a:pt x="178" y="55"/>
                        <a:pt x="179" y="62"/>
                        <a:pt x="191" y="58"/>
                      </a:cubicBezTo>
                      <a:cubicBezTo>
                        <a:pt x="199" y="52"/>
                        <a:pt x="206" y="51"/>
                        <a:pt x="215" y="46"/>
                      </a:cubicBezTo>
                      <a:cubicBezTo>
                        <a:pt x="226" y="58"/>
                        <a:pt x="217" y="46"/>
                        <a:pt x="223" y="69"/>
                      </a:cubicBezTo>
                      <a:cubicBezTo>
                        <a:pt x="226" y="79"/>
                        <a:pt x="233" y="85"/>
                        <a:pt x="237" y="94"/>
                      </a:cubicBezTo>
                      <a:cubicBezTo>
                        <a:pt x="227" y="100"/>
                        <a:pt x="229" y="104"/>
                        <a:pt x="218" y="107"/>
                      </a:cubicBezTo>
                      <a:cubicBezTo>
                        <a:pt x="207" y="120"/>
                        <a:pt x="203" y="113"/>
                        <a:pt x="188" y="109"/>
                      </a:cubicBezTo>
                      <a:cubicBezTo>
                        <a:pt x="191" y="117"/>
                        <a:pt x="200" y="127"/>
                        <a:pt x="210" y="132"/>
                      </a:cubicBezTo>
                      <a:cubicBezTo>
                        <a:pt x="218" y="114"/>
                        <a:pt x="211" y="122"/>
                        <a:pt x="231" y="113"/>
                      </a:cubicBezTo>
                      <a:cubicBezTo>
                        <a:pt x="237" y="111"/>
                        <a:pt x="248" y="105"/>
                        <a:pt x="248" y="105"/>
                      </a:cubicBezTo>
                      <a:cubicBezTo>
                        <a:pt x="248" y="100"/>
                        <a:pt x="246" y="94"/>
                        <a:pt x="250" y="90"/>
                      </a:cubicBezTo>
                      <a:cubicBezTo>
                        <a:pt x="253" y="88"/>
                        <a:pt x="254" y="96"/>
                        <a:pt x="258" y="96"/>
                      </a:cubicBezTo>
                      <a:cubicBezTo>
                        <a:pt x="262" y="97"/>
                        <a:pt x="264" y="94"/>
                        <a:pt x="266" y="92"/>
                      </a:cubicBezTo>
                      <a:cubicBezTo>
                        <a:pt x="262" y="82"/>
                        <a:pt x="252" y="77"/>
                        <a:pt x="248" y="67"/>
                      </a:cubicBezTo>
                      <a:cubicBezTo>
                        <a:pt x="250" y="63"/>
                        <a:pt x="255" y="58"/>
                        <a:pt x="253" y="54"/>
                      </a:cubicBezTo>
                      <a:cubicBezTo>
                        <a:pt x="251" y="50"/>
                        <a:pt x="248" y="42"/>
                        <a:pt x="248" y="42"/>
                      </a:cubicBezTo>
                      <a:cubicBezTo>
                        <a:pt x="256" y="32"/>
                        <a:pt x="259" y="35"/>
                        <a:pt x="266" y="44"/>
                      </a:cubicBezTo>
                      <a:cubicBezTo>
                        <a:pt x="270" y="56"/>
                        <a:pt x="276" y="61"/>
                        <a:pt x="285" y="71"/>
                      </a:cubicBezTo>
                      <a:cubicBezTo>
                        <a:pt x="281" y="81"/>
                        <a:pt x="289" y="82"/>
                        <a:pt x="277" y="88"/>
                      </a:cubicBezTo>
                      <a:cubicBezTo>
                        <a:pt x="262" y="106"/>
                        <a:pt x="278" y="83"/>
                        <a:pt x="274" y="101"/>
                      </a:cubicBezTo>
                      <a:cubicBezTo>
                        <a:pt x="274" y="105"/>
                        <a:pt x="268" y="109"/>
                        <a:pt x="266" y="113"/>
                      </a:cubicBezTo>
                      <a:cubicBezTo>
                        <a:pt x="270" y="122"/>
                        <a:pt x="268" y="125"/>
                        <a:pt x="261" y="132"/>
                      </a:cubicBezTo>
                      <a:cubicBezTo>
                        <a:pt x="268" y="149"/>
                        <a:pt x="282" y="134"/>
                        <a:pt x="296" y="130"/>
                      </a:cubicBezTo>
                      <a:cubicBezTo>
                        <a:pt x="299" y="122"/>
                        <a:pt x="295" y="119"/>
                        <a:pt x="299" y="111"/>
                      </a:cubicBezTo>
                      <a:cubicBezTo>
                        <a:pt x="296" y="105"/>
                        <a:pt x="288" y="97"/>
                        <a:pt x="299" y="92"/>
                      </a:cubicBezTo>
                      <a:cubicBezTo>
                        <a:pt x="303" y="90"/>
                        <a:pt x="315" y="88"/>
                        <a:pt x="315" y="88"/>
                      </a:cubicBezTo>
                      <a:cubicBezTo>
                        <a:pt x="326" y="91"/>
                        <a:pt x="325" y="95"/>
                        <a:pt x="331" y="103"/>
                      </a:cubicBezTo>
                      <a:cubicBezTo>
                        <a:pt x="339" y="84"/>
                        <a:pt x="331" y="90"/>
                        <a:pt x="361" y="92"/>
                      </a:cubicBezTo>
                      <a:cubicBezTo>
                        <a:pt x="355" y="76"/>
                        <a:pt x="365" y="76"/>
                        <a:pt x="382" y="73"/>
                      </a:cubicBezTo>
                      <a:cubicBezTo>
                        <a:pt x="383" y="71"/>
                        <a:pt x="387" y="57"/>
                        <a:pt x="393" y="54"/>
                      </a:cubicBezTo>
                      <a:cubicBezTo>
                        <a:pt x="398" y="52"/>
                        <a:pt x="409" y="50"/>
                        <a:pt x="409" y="50"/>
                      </a:cubicBezTo>
                      <a:cubicBezTo>
                        <a:pt x="430" y="54"/>
                        <a:pt x="413" y="58"/>
                        <a:pt x="431" y="63"/>
                      </a:cubicBezTo>
                      <a:cubicBezTo>
                        <a:pt x="433" y="61"/>
                        <a:pt x="435" y="57"/>
                        <a:pt x="439" y="56"/>
                      </a:cubicBezTo>
                      <a:cubicBezTo>
                        <a:pt x="445" y="55"/>
                        <a:pt x="452" y="61"/>
                        <a:pt x="457" y="58"/>
                      </a:cubicBezTo>
                      <a:cubicBezTo>
                        <a:pt x="461" y="57"/>
                        <a:pt x="457" y="52"/>
                        <a:pt x="455" y="50"/>
                      </a:cubicBezTo>
                      <a:cubicBezTo>
                        <a:pt x="451" y="47"/>
                        <a:pt x="444" y="47"/>
                        <a:pt x="439" y="46"/>
                      </a:cubicBezTo>
                      <a:cubicBezTo>
                        <a:pt x="436" y="45"/>
                        <a:pt x="431" y="44"/>
                        <a:pt x="431" y="44"/>
                      </a:cubicBezTo>
                      <a:cubicBezTo>
                        <a:pt x="440" y="38"/>
                        <a:pt x="443" y="36"/>
                        <a:pt x="455" y="40"/>
                      </a:cubicBezTo>
                      <a:cubicBezTo>
                        <a:pt x="461" y="38"/>
                        <a:pt x="467" y="35"/>
                        <a:pt x="474" y="35"/>
                      </a:cubicBezTo>
                      <a:cubicBezTo>
                        <a:pt x="483" y="36"/>
                        <a:pt x="511" y="43"/>
                        <a:pt x="519" y="46"/>
                      </a:cubicBezTo>
                      <a:cubicBezTo>
                        <a:pt x="527" y="49"/>
                        <a:pt x="544" y="54"/>
                        <a:pt x="544" y="54"/>
                      </a:cubicBezTo>
                      <a:cubicBezTo>
                        <a:pt x="548" y="54"/>
                        <a:pt x="560" y="52"/>
                        <a:pt x="565" y="50"/>
                      </a:cubicBezTo>
                      <a:cubicBezTo>
                        <a:pt x="570" y="47"/>
                        <a:pt x="581" y="42"/>
                        <a:pt x="581" y="42"/>
                      </a:cubicBezTo>
                      <a:cubicBezTo>
                        <a:pt x="585" y="42"/>
                        <a:pt x="598" y="44"/>
                        <a:pt x="600" y="48"/>
                      </a:cubicBezTo>
                      <a:cubicBezTo>
                        <a:pt x="603" y="55"/>
                        <a:pt x="589" y="61"/>
                        <a:pt x="584" y="63"/>
                      </a:cubicBezTo>
                      <a:cubicBezTo>
                        <a:pt x="576" y="69"/>
                        <a:pt x="568" y="69"/>
                        <a:pt x="565" y="77"/>
                      </a:cubicBezTo>
                      <a:cubicBezTo>
                        <a:pt x="568" y="86"/>
                        <a:pt x="564" y="92"/>
                        <a:pt x="568" y="101"/>
                      </a:cubicBezTo>
                      <a:cubicBezTo>
                        <a:pt x="574" y="93"/>
                        <a:pt x="577" y="91"/>
                        <a:pt x="589" y="94"/>
                      </a:cubicBezTo>
                      <a:cubicBezTo>
                        <a:pt x="595" y="108"/>
                        <a:pt x="602" y="93"/>
                        <a:pt x="611" y="88"/>
                      </a:cubicBezTo>
                      <a:cubicBezTo>
                        <a:pt x="613" y="86"/>
                        <a:pt x="613" y="83"/>
                        <a:pt x="616" y="82"/>
                      </a:cubicBezTo>
                      <a:cubicBezTo>
                        <a:pt x="618" y="80"/>
                        <a:pt x="622" y="81"/>
                        <a:pt x="624" y="80"/>
                      </a:cubicBezTo>
                      <a:cubicBezTo>
                        <a:pt x="626" y="78"/>
                        <a:pt x="626" y="75"/>
                        <a:pt x="627" y="73"/>
                      </a:cubicBezTo>
                      <a:cubicBezTo>
                        <a:pt x="632" y="65"/>
                        <a:pt x="638" y="63"/>
                        <a:pt x="648" y="61"/>
                      </a:cubicBezTo>
                      <a:cubicBezTo>
                        <a:pt x="664" y="62"/>
                        <a:pt x="684" y="69"/>
                        <a:pt x="700" y="69"/>
                      </a:cubicBezTo>
                      <a:lnTo>
                        <a:pt x="794" y="84"/>
                      </a:ln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89" name="Freeform 58"/>
                <p:cNvSpPr>
                  <a:spLocks/>
                </p:cNvSpPr>
                <p:nvPr userDrawn="1"/>
              </p:nvSpPr>
              <p:spPr bwMode="ltGray">
                <a:xfrm>
                  <a:off x="971" y="91"/>
                  <a:ext cx="30" cy="25"/>
                </a:xfrm>
                <a:custGeom>
                  <a:avLst/>
                  <a:gdLst/>
                  <a:ahLst/>
                  <a:cxnLst>
                    <a:cxn ang="0">
                      <a:pos x="3" y="28"/>
                    </a:cxn>
                    <a:cxn ang="0">
                      <a:pos x="31" y="0"/>
                    </a:cxn>
                    <a:cxn ang="0">
                      <a:pos x="19" y="24"/>
                    </a:cxn>
                    <a:cxn ang="0">
                      <a:pos x="3" y="28"/>
                    </a:cxn>
                  </a:cxnLst>
                  <a:rect l="0" t="0" r="r" b="b"/>
                  <a:pathLst>
                    <a:path w="31" h="30">
                      <a:moveTo>
                        <a:pt x="3" y="28"/>
                      </a:moveTo>
                      <a:cubicBezTo>
                        <a:pt x="8" y="8"/>
                        <a:pt x="12" y="6"/>
                        <a:pt x="31" y="0"/>
                      </a:cubicBezTo>
                      <a:cubicBezTo>
                        <a:pt x="29" y="5"/>
                        <a:pt x="25" y="22"/>
                        <a:pt x="19" y="24"/>
                      </a:cubicBezTo>
                      <a:cubicBezTo>
                        <a:pt x="0" y="30"/>
                        <a:pt x="3" y="9"/>
                        <a:pt x="3" y="28"/>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90" name="Freeform 59"/>
                <p:cNvSpPr>
                  <a:spLocks/>
                </p:cNvSpPr>
                <p:nvPr userDrawn="1"/>
              </p:nvSpPr>
              <p:spPr bwMode="ltGray">
                <a:xfrm>
                  <a:off x="935" y="125"/>
                  <a:ext cx="45" cy="27"/>
                </a:xfrm>
                <a:custGeom>
                  <a:avLst/>
                  <a:gdLst/>
                  <a:ahLst/>
                  <a:cxnLst>
                    <a:cxn ang="0">
                      <a:pos x="6" y="32"/>
                    </a:cxn>
                    <a:cxn ang="0">
                      <a:pos x="22" y="0"/>
                    </a:cxn>
                    <a:cxn ang="0">
                      <a:pos x="38" y="4"/>
                    </a:cxn>
                    <a:cxn ang="0">
                      <a:pos x="6" y="32"/>
                    </a:cxn>
                  </a:cxnLst>
                  <a:rect l="0" t="0" r="r" b="b"/>
                  <a:pathLst>
                    <a:path w="44" h="32">
                      <a:moveTo>
                        <a:pt x="6" y="32"/>
                      </a:moveTo>
                      <a:cubicBezTo>
                        <a:pt x="0" y="14"/>
                        <a:pt x="7" y="10"/>
                        <a:pt x="22" y="0"/>
                      </a:cubicBezTo>
                      <a:cubicBezTo>
                        <a:pt x="27" y="1"/>
                        <a:pt x="35" y="0"/>
                        <a:pt x="38" y="4"/>
                      </a:cubicBezTo>
                      <a:cubicBezTo>
                        <a:pt x="44" y="13"/>
                        <a:pt x="16" y="32"/>
                        <a:pt x="6" y="32"/>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91" name="Freeform 60"/>
                <p:cNvSpPr>
                  <a:spLocks/>
                </p:cNvSpPr>
                <p:nvPr userDrawn="1"/>
              </p:nvSpPr>
              <p:spPr bwMode="ltGray">
                <a:xfrm>
                  <a:off x="1081" y="226"/>
                  <a:ext cx="75" cy="14"/>
                </a:xfrm>
                <a:custGeom>
                  <a:avLst/>
                  <a:gdLst/>
                  <a:ahLst/>
                  <a:cxnLst>
                    <a:cxn ang="0">
                      <a:pos x="37" y="18"/>
                    </a:cxn>
                    <a:cxn ang="0">
                      <a:pos x="25" y="2"/>
                    </a:cxn>
                    <a:cxn ang="0">
                      <a:pos x="37" y="18"/>
                    </a:cxn>
                  </a:cxnLst>
                  <a:rect l="0" t="0" r="r" b="b"/>
                  <a:pathLst>
                    <a:path w="76" h="18">
                      <a:moveTo>
                        <a:pt x="37" y="18"/>
                      </a:moveTo>
                      <a:cubicBezTo>
                        <a:pt x="25" y="14"/>
                        <a:pt x="0" y="10"/>
                        <a:pt x="25" y="2"/>
                      </a:cubicBezTo>
                      <a:cubicBezTo>
                        <a:pt x="76" y="9"/>
                        <a:pt x="46" y="0"/>
                        <a:pt x="37" y="18"/>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92" name="Freeform 61"/>
                <p:cNvSpPr>
                  <a:spLocks/>
                </p:cNvSpPr>
                <p:nvPr userDrawn="1"/>
              </p:nvSpPr>
              <p:spPr bwMode="ltGray">
                <a:xfrm>
                  <a:off x="1210" y="223"/>
                  <a:ext cx="42" cy="37"/>
                </a:xfrm>
                <a:custGeom>
                  <a:avLst/>
                  <a:gdLst/>
                  <a:ahLst/>
                  <a:cxnLst>
                    <a:cxn ang="0">
                      <a:pos x="0" y="21"/>
                    </a:cxn>
                    <a:cxn ang="0">
                      <a:pos x="12" y="9"/>
                    </a:cxn>
                    <a:cxn ang="0">
                      <a:pos x="0" y="21"/>
                    </a:cxn>
                  </a:cxnLst>
                  <a:rect l="0" t="0" r="r" b="b"/>
                  <a:pathLst>
                    <a:path w="42" h="44">
                      <a:moveTo>
                        <a:pt x="0" y="21"/>
                      </a:moveTo>
                      <a:cubicBezTo>
                        <a:pt x="4" y="17"/>
                        <a:pt x="7" y="11"/>
                        <a:pt x="12" y="9"/>
                      </a:cubicBezTo>
                      <a:cubicBezTo>
                        <a:pt x="42" y="0"/>
                        <a:pt x="23" y="44"/>
                        <a:pt x="0" y="21"/>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93" name="Freeform 62"/>
                <p:cNvSpPr>
                  <a:spLocks/>
                </p:cNvSpPr>
                <p:nvPr userDrawn="1"/>
              </p:nvSpPr>
              <p:spPr bwMode="ltGray">
                <a:xfrm>
                  <a:off x="865" y="123"/>
                  <a:ext cx="33" cy="24"/>
                </a:xfrm>
                <a:custGeom>
                  <a:avLst/>
                  <a:gdLst/>
                  <a:ahLst/>
                  <a:cxnLst>
                    <a:cxn ang="0">
                      <a:pos x="7" y="22"/>
                    </a:cxn>
                    <a:cxn ang="0">
                      <a:pos x="31" y="10"/>
                    </a:cxn>
                    <a:cxn ang="0">
                      <a:pos x="7" y="22"/>
                    </a:cxn>
                  </a:cxnLst>
                  <a:rect l="0" t="0" r="r" b="b"/>
                  <a:pathLst>
                    <a:path w="31" h="30">
                      <a:moveTo>
                        <a:pt x="7" y="22"/>
                      </a:moveTo>
                      <a:cubicBezTo>
                        <a:pt x="0" y="0"/>
                        <a:pt x="15" y="6"/>
                        <a:pt x="31" y="10"/>
                      </a:cubicBezTo>
                      <a:cubicBezTo>
                        <a:pt x="14" y="16"/>
                        <a:pt x="15" y="30"/>
                        <a:pt x="7" y="22"/>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grpSp>
          <p:grpSp>
            <p:nvGrpSpPr>
              <p:cNvPr id="10" name="Group 63"/>
              <p:cNvGrpSpPr>
                <a:grpSpLocks/>
              </p:cNvGrpSpPr>
              <p:nvPr userDrawn="1"/>
            </p:nvGrpSpPr>
            <p:grpSpPr bwMode="auto">
              <a:xfrm>
                <a:off x="7" y="-154"/>
                <a:ext cx="5739" cy="418"/>
                <a:chOff x="1056" y="111"/>
                <a:chExt cx="2448" cy="418"/>
              </a:xfrm>
            </p:grpSpPr>
            <p:sp>
              <p:nvSpPr>
                <p:cNvPr id="27" name="Line 64"/>
                <p:cNvSpPr>
                  <a:spLocks noChangeShapeType="1"/>
                </p:cNvSpPr>
                <p:nvPr/>
              </p:nvSpPr>
              <p:spPr bwMode="white">
                <a:xfrm>
                  <a:off x="1056" y="332"/>
                  <a:ext cx="2448" cy="0"/>
                </a:xfrm>
                <a:prstGeom prst="line">
                  <a:avLst/>
                </a:prstGeom>
                <a:noFill/>
                <a:ln w="9525">
                  <a:solidFill>
                    <a:schemeClr val="folHlink"/>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28" name="Line 65"/>
                <p:cNvSpPr>
                  <a:spLocks noChangeShapeType="1"/>
                </p:cNvSpPr>
                <p:nvPr/>
              </p:nvSpPr>
              <p:spPr bwMode="white">
                <a:xfrm>
                  <a:off x="1254" y="111"/>
                  <a:ext cx="0" cy="418"/>
                </a:xfrm>
                <a:prstGeom prst="line">
                  <a:avLst/>
                </a:prstGeom>
                <a:noFill/>
                <a:ln w="9525">
                  <a:solidFill>
                    <a:schemeClr val="folHlink"/>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29" name="Line 66"/>
                <p:cNvSpPr>
                  <a:spLocks noChangeShapeType="1"/>
                </p:cNvSpPr>
                <p:nvPr/>
              </p:nvSpPr>
              <p:spPr bwMode="white">
                <a:xfrm>
                  <a:off x="1482" y="111"/>
                  <a:ext cx="0" cy="418"/>
                </a:xfrm>
                <a:prstGeom prst="line">
                  <a:avLst/>
                </a:prstGeom>
                <a:noFill/>
                <a:ln w="9525">
                  <a:solidFill>
                    <a:schemeClr val="folHlink"/>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30" name="Line 67"/>
                <p:cNvSpPr>
                  <a:spLocks noChangeShapeType="1"/>
                </p:cNvSpPr>
                <p:nvPr/>
              </p:nvSpPr>
              <p:spPr bwMode="white">
                <a:xfrm>
                  <a:off x="1710" y="111"/>
                  <a:ext cx="0" cy="418"/>
                </a:xfrm>
                <a:prstGeom prst="line">
                  <a:avLst/>
                </a:prstGeom>
                <a:noFill/>
                <a:ln w="9525">
                  <a:solidFill>
                    <a:schemeClr val="folHlink"/>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31" name="Line 68"/>
                <p:cNvSpPr>
                  <a:spLocks noChangeShapeType="1"/>
                </p:cNvSpPr>
                <p:nvPr/>
              </p:nvSpPr>
              <p:spPr bwMode="white">
                <a:xfrm>
                  <a:off x="1938" y="111"/>
                  <a:ext cx="0" cy="418"/>
                </a:xfrm>
                <a:prstGeom prst="line">
                  <a:avLst/>
                </a:prstGeom>
                <a:noFill/>
                <a:ln w="9525">
                  <a:solidFill>
                    <a:schemeClr val="folHlink"/>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32" name="Line 69"/>
                <p:cNvSpPr>
                  <a:spLocks noChangeShapeType="1"/>
                </p:cNvSpPr>
                <p:nvPr/>
              </p:nvSpPr>
              <p:spPr bwMode="white">
                <a:xfrm>
                  <a:off x="2166" y="111"/>
                  <a:ext cx="0" cy="418"/>
                </a:xfrm>
                <a:prstGeom prst="line">
                  <a:avLst/>
                </a:prstGeom>
                <a:noFill/>
                <a:ln w="9525">
                  <a:solidFill>
                    <a:schemeClr val="folHlink"/>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33" name="Line 70"/>
                <p:cNvSpPr>
                  <a:spLocks noChangeShapeType="1"/>
                </p:cNvSpPr>
                <p:nvPr/>
              </p:nvSpPr>
              <p:spPr bwMode="white">
                <a:xfrm>
                  <a:off x="2394" y="111"/>
                  <a:ext cx="0" cy="418"/>
                </a:xfrm>
                <a:prstGeom prst="line">
                  <a:avLst/>
                </a:prstGeom>
                <a:noFill/>
                <a:ln w="9525">
                  <a:solidFill>
                    <a:schemeClr val="folHlink"/>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34" name="Line 71"/>
                <p:cNvSpPr>
                  <a:spLocks noChangeShapeType="1"/>
                </p:cNvSpPr>
                <p:nvPr/>
              </p:nvSpPr>
              <p:spPr bwMode="white">
                <a:xfrm>
                  <a:off x="2622" y="111"/>
                  <a:ext cx="0" cy="418"/>
                </a:xfrm>
                <a:prstGeom prst="line">
                  <a:avLst/>
                </a:prstGeom>
                <a:noFill/>
                <a:ln w="9525">
                  <a:solidFill>
                    <a:schemeClr val="folHlink"/>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35" name="Line 72"/>
                <p:cNvSpPr>
                  <a:spLocks noChangeShapeType="1"/>
                </p:cNvSpPr>
                <p:nvPr/>
              </p:nvSpPr>
              <p:spPr bwMode="white">
                <a:xfrm>
                  <a:off x="2850" y="111"/>
                  <a:ext cx="0" cy="418"/>
                </a:xfrm>
                <a:prstGeom prst="line">
                  <a:avLst/>
                </a:prstGeom>
                <a:noFill/>
                <a:ln w="9525">
                  <a:solidFill>
                    <a:schemeClr val="folHlink"/>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36" name="Line 73"/>
                <p:cNvSpPr>
                  <a:spLocks noChangeShapeType="1"/>
                </p:cNvSpPr>
                <p:nvPr/>
              </p:nvSpPr>
              <p:spPr bwMode="white">
                <a:xfrm>
                  <a:off x="3078" y="111"/>
                  <a:ext cx="0" cy="418"/>
                </a:xfrm>
                <a:prstGeom prst="line">
                  <a:avLst/>
                </a:prstGeom>
                <a:noFill/>
                <a:ln w="9525">
                  <a:solidFill>
                    <a:schemeClr val="folHlink"/>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37" name="Line 74"/>
                <p:cNvSpPr>
                  <a:spLocks noChangeShapeType="1"/>
                </p:cNvSpPr>
                <p:nvPr/>
              </p:nvSpPr>
              <p:spPr bwMode="white">
                <a:xfrm>
                  <a:off x="3306" y="111"/>
                  <a:ext cx="0" cy="418"/>
                </a:xfrm>
                <a:prstGeom prst="line">
                  <a:avLst/>
                </a:prstGeom>
                <a:noFill/>
                <a:ln w="9525">
                  <a:solidFill>
                    <a:schemeClr val="folHlink"/>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grpSp>
          <p:grpSp>
            <p:nvGrpSpPr>
              <p:cNvPr id="11" name="Group 75"/>
              <p:cNvGrpSpPr>
                <a:grpSpLocks/>
              </p:cNvGrpSpPr>
              <p:nvPr userDrawn="1"/>
            </p:nvGrpSpPr>
            <p:grpSpPr bwMode="auto">
              <a:xfrm>
                <a:off x="-1261" y="-1"/>
                <a:ext cx="2098" cy="1030"/>
                <a:chOff x="1208" y="109"/>
                <a:chExt cx="2098" cy="423"/>
              </a:xfrm>
            </p:grpSpPr>
            <p:sp>
              <p:nvSpPr>
                <p:cNvPr id="12" name="Line 76"/>
                <p:cNvSpPr>
                  <a:spLocks noChangeShapeType="1"/>
                </p:cNvSpPr>
                <p:nvPr/>
              </p:nvSpPr>
              <p:spPr bwMode="ltGray">
                <a:xfrm>
                  <a:off x="2850" y="110"/>
                  <a:ext cx="0" cy="142"/>
                </a:xfrm>
                <a:prstGeom prst="line">
                  <a:avLst/>
                </a:prstGeom>
                <a:noFill/>
                <a:ln w="9525">
                  <a:solidFill>
                    <a:schemeClr val="hlink"/>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3" name="Line 77"/>
                <p:cNvSpPr>
                  <a:spLocks noChangeShapeType="1"/>
                </p:cNvSpPr>
                <p:nvPr/>
              </p:nvSpPr>
              <p:spPr bwMode="ltGray">
                <a:xfrm>
                  <a:off x="2972" y="332"/>
                  <a:ext cx="70" cy="0"/>
                </a:xfrm>
                <a:prstGeom prst="line">
                  <a:avLst/>
                </a:prstGeom>
                <a:noFill/>
                <a:ln w="9525">
                  <a:solidFill>
                    <a:schemeClr val="hlink"/>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4" name="Line 78"/>
                <p:cNvSpPr>
                  <a:spLocks noChangeShapeType="1"/>
                </p:cNvSpPr>
                <p:nvPr/>
              </p:nvSpPr>
              <p:spPr bwMode="ltGray">
                <a:xfrm>
                  <a:off x="3078" y="350"/>
                  <a:ext cx="0" cy="28"/>
                </a:xfrm>
                <a:prstGeom prst="line">
                  <a:avLst/>
                </a:prstGeom>
                <a:noFill/>
                <a:ln w="9525">
                  <a:solidFill>
                    <a:schemeClr val="hlink"/>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5" name="Line 79"/>
                <p:cNvSpPr>
                  <a:spLocks noChangeShapeType="1"/>
                </p:cNvSpPr>
                <p:nvPr/>
              </p:nvSpPr>
              <p:spPr bwMode="ltGray">
                <a:xfrm>
                  <a:off x="3306" y="450"/>
                  <a:ext cx="0" cy="79"/>
                </a:xfrm>
                <a:prstGeom prst="line">
                  <a:avLst/>
                </a:prstGeom>
                <a:noFill/>
                <a:ln w="9525">
                  <a:solidFill>
                    <a:schemeClr val="hlink"/>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6" name="Line 80"/>
                <p:cNvSpPr>
                  <a:spLocks noChangeShapeType="1"/>
                </p:cNvSpPr>
                <p:nvPr/>
              </p:nvSpPr>
              <p:spPr bwMode="ltGray">
                <a:xfrm>
                  <a:off x="2166" y="114"/>
                  <a:ext cx="0" cy="62"/>
                </a:xfrm>
                <a:prstGeom prst="line">
                  <a:avLst/>
                </a:prstGeom>
                <a:noFill/>
                <a:ln w="9525">
                  <a:solidFill>
                    <a:schemeClr val="hlink"/>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7" name="Line 81"/>
                <p:cNvSpPr>
                  <a:spLocks noChangeShapeType="1"/>
                </p:cNvSpPr>
                <p:nvPr/>
              </p:nvSpPr>
              <p:spPr bwMode="ltGray">
                <a:xfrm>
                  <a:off x="1938" y="111"/>
                  <a:ext cx="0" cy="337"/>
                </a:xfrm>
                <a:prstGeom prst="line">
                  <a:avLst/>
                </a:prstGeom>
                <a:noFill/>
                <a:ln w="9525">
                  <a:solidFill>
                    <a:schemeClr val="hlink"/>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8" name="Line 82"/>
                <p:cNvSpPr>
                  <a:spLocks noChangeShapeType="1"/>
                </p:cNvSpPr>
                <p:nvPr/>
              </p:nvSpPr>
              <p:spPr bwMode="ltGray">
                <a:xfrm flipH="1">
                  <a:off x="1912" y="332"/>
                  <a:ext cx="68" cy="0"/>
                </a:xfrm>
                <a:prstGeom prst="line">
                  <a:avLst/>
                </a:prstGeom>
                <a:noFill/>
                <a:ln w="9525">
                  <a:solidFill>
                    <a:schemeClr val="hlink"/>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9" name="Line 83"/>
                <p:cNvSpPr>
                  <a:spLocks noChangeShapeType="1"/>
                </p:cNvSpPr>
                <p:nvPr/>
              </p:nvSpPr>
              <p:spPr bwMode="ltGray">
                <a:xfrm>
                  <a:off x="1778" y="332"/>
                  <a:ext cx="60" cy="0"/>
                </a:xfrm>
                <a:prstGeom prst="line">
                  <a:avLst/>
                </a:prstGeom>
                <a:noFill/>
                <a:ln w="9525">
                  <a:solidFill>
                    <a:schemeClr val="hlink"/>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20" name="Line 84"/>
                <p:cNvSpPr>
                  <a:spLocks noChangeShapeType="1"/>
                </p:cNvSpPr>
                <p:nvPr/>
              </p:nvSpPr>
              <p:spPr bwMode="ltGray">
                <a:xfrm flipH="1">
                  <a:off x="1578" y="332"/>
                  <a:ext cx="82" cy="0"/>
                </a:xfrm>
                <a:prstGeom prst="line">
                  <a:avLst/>
                </a:prstGeom>
                <a:noFill/>
                <a:ln w="9525">
                  <a:solidFill>
                    <a:schemeClr val="hlink"/>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21" name="Line 85"/>
                <p:cNvSpPr>
                  <a:spLocks noChangeShapeType="1"/>
                </p:cNvSpPr>
                <p:nvPr/>
              </p:nvSpPr>
              <p:spPr bwMode="ltGray">
                <a:xfrm>
                  <a:off x="1208" y="332"/>
                  <a:ext cx="348" cy="0"/>
                </a:xfrm>
                <a:prstGeom prst="line">
                  <a:avLst/>
                </a:prstGeom>
                <a:noFill/>
                <a:ln w="9525">
                  <a:solidFill>
                    <a:schemeClr val="hlink"/>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22" name="Line 86"/>
                <p:cNvSpPr>
                  <a:spLocks noChangeShapeType="1"/>
                </p:cNvSpPr>
                <p:nvPr/>
              </p:nvSpPr>
              <p:spPr bwMode="ltGray">
                <a:xfrm>
                  <a:off x="1480" y="234"/>
                  <a:ext cx="0" cy="298"/>
                </a:xfrm>
                <a:prstGeom prst="line">
                  <a:avLst/>
                </a:prstGeom>
                <a:noFill/>
                <a:ln w="9525">
                  <a:solidFill>
                    <a:schemeClr val="hlink"/>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23" name="Line 87"/>
                <p:cNvSpPr>
                  <a:spLocks noChangeShapeType="1"/>
                </p:cNvSpPr>
                <p:nvPr/>
              </p:nvSpPr>
              <p:spPr bwMode="ltGray">
                <a:xfrm>
                  <a:off x="1254" y="252"/>
                  <a:ext cx="0" cy="156"/>
                </a:xfrm>
                <a:prstGeom prst="line">
                  <a:avLst/>
                </a:prstGeom>
                <a:noFill/>
                <a:ln w="9525">
                  <a:solidFill>
                    <a:schemeClr val="hlink"/>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24" name="Line 88"/>
                <p:cNvSpPr>
                  <a:spLocks noChangeShapeType="1"/>
                </p:cNvSpPr>
                <p:nvPr/>
              </p:nvSpPr>
              <p:spPr bwMode="ltGray">
                <a:xfrm flipH="1" flipV="1">
                  <a:off x="1482" y="109"/>
                  <a:ext cx="0" cy="27"/>
                </a:xfrm>
                <a:prstGeom prst="line">
                  <a:avLst/>
                </a:prstGeom>
                <a:noFill/>
                <a:ln w="9525">
                  <a:solidFill>
                    <a:schemeClr val="hlink"/>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25" name="Line 89"/>
                <p:cNvSpPr>
                  <a:spLocks noChangeShapeType="1"/>
                </p:cNvSpPr>
                <p:nvPr/>
              </p:nvSpPr>
              <p:spPr bwMode="ltGray">
                <a:xfrm>
                  <a:off x="1710" y="180"/>
                  <a:ext cx="0" cy="96"/>
                </a:xfrm>
                <a:prstGeom prst="line">
                  <a:avLst/>
                </a:prstGeom>
                <a:noFill/>
                <a:ln w="9525">
                  <a:solidFill>
                    <a:schemeClr val="hlink"/>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26" name="Line 90"/>
                <p:cNvSpPr>
                  <a:spLocks noChangeShapeType="1"/>
                </p:cNvSpPr>
                <p:nvPr/>
              </p:nvSpPr>
              <p:spPr bwMode="ltGray">
                <a:xfrm flipV="1">
                  <a:off x="1710" y="111"/>
                  <a:ext cx="0" cy="22"/>
                </a:xfrm>
                <a:prstGeom prst="line">
                  <a:avLst/>
                </a:prstGeom>
                <a:noFill/>
                <a:ln w="9525">
                  <a:solidFill>
                    <a:schemeClr val="hlink"/>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grpSp>
        </p:grpSp>
        <p:pic>
          <p:nvPicPr>
            <p:cNvPr id="7" name="Picture 91" descr="earth"/>
            <p:cNvPicPr>
              <a:picLocks noChangeAspect="1" noChangeArrowheads="1"/>
            </p:cNvPicPr>
            <p:nvPr userDrawn="1"/>
          </p:nvPicPr>
          <p:blipFill>
            <a:blip r:embed="rId2">
              <a:clrChange>
                <a:clrFrom>
                  <a:srgbClr val="000000"/>
                </a:clrFrom>
                <a:clrTo>
                  <a:srgbClr val="000000">
                    <a:alpha val="0"/>
                  </a:srgbClr>
                </a:clrTo>
              </a:clrChange>
            </a:blip>
            <a:srcRect/>
            <a:stretch>
              <a:fillRect/>
            </a:stretch>
          </p:blipFill>
          <p:spPr bwMode="gray">
            <a:xfrm>
              <a:off x="336" y="1566"/>
              <a:ext cx="690" cy="642"/>
            </a:xfrm>
            <a:prstGeom prst="rect">
              <a:avLst/>
            </a:prstGeom>
            <a:noFill/>
            <a:ln w="9525">
              <a:noFill/>
              <a:miter lim="800000"/>
              <a:headEnd/>
              <a:tailEnd/>
            </a:ln>
          </p:spPr>
        </p:pic>
      </p:grpSp>
      <p:sp>
        <p:nvSpPr>
          <p:cNvPr id="1003612" name="Rectangle 92"/>
          <p:cNvSpPr>
            <a:spLocks noGrp="1" noChangeArrowheads="1"/>
          </p:cNvSpPr>
          <p:nvPr>
            <p:ph type="ctrTitle"/>
          </p:nvPr>
        </p:nvSpPr>
        <p:spPr>
          <a:xfrm>
            <a:off x="1828800" y="1828800"/>
            <a:ext cx="6934200" cy="2362200"/>
          </a:xfrm>
        </p:spPr>
        <p:txBody>
          <a:bodyPr/>
          <a:lstStyle>
            <a:lvl1pPr>
              <a:defRPr sz="2800" b="0" baseline="0">
                <a:latin typeface="Arial" pitchFamily="34" charset="0"/>
              </a:defRPr>
            </a:lvl1pPr>
          </a:lstStyle>
          <a:p>
            <a:r>
              <a:rPr lang="en-US" dirty="0"/>
              <a:t>Click to edit Master title style</a:t>
            </a:r>
          </a:p>
        </p:txBody>
      </p:sp>
      <p:sp>
        <p:nvSpPr>
          <p:cNvPr id="1003613" name="Rectangle 93"/>
          <p:cNvSpPr>
            <a:spLocks noGrp="1" noChangeArrowheads="1"/>
          </p:cNvSpPr>
          <p:nvPr>
            <p:ph type="subTitle" idx="1"/>
          </p:nvPr>
        </p:nvSpPr>
        <p:spPr>
          <a:xfrm>
            <a:off x="1828800" y="4572000"/>
            <a:ext cx="6934200" cy="1295400"/>
          </a:xfrm>
        </p:spPr>
        <p:txBody>
          <a:bodyPr/>
          <a:lstStyle>
            <a:lvl1pPr marL="0" indent="0">
              <a:buFont typeface="Wingdings" pitchFamily="2" charset="2"/>
              <a:buNone/>
              <a:defRPr sz="2200" baseline="0">
                <a:latin typeface="Arial" pitchFamily="34" charset="0"/>
              </a:defRPr>
            </a:lvl1pPr>
          </a:lstStyle>
          <a:p>
            <a:r>
              <a:rPr lang="en-US" dirty="0"/>
              <a:t>Click to edit Master subtitle style</a:t>
            </a:r>
          </a:p>
        </p:txBody>
      </p:sp>
      <p:sp>
        <p:nvSpPr>
          <p:cNvPr id="94" name="Rectangle 94"/>
          <p:cNvSpPr>
            <a:spLocks noGrp="1" noChangeArrowheads="1"/>
          </p:cNvSpPr>
          <p:nvPr>
            <p:ph type="dt" sz="half" idx="10"/>
          </p:nvPr>
        </p:nvSpPr>
        <p:spPr bwMode="auto">
          <a:xfrm>
            <a:off x="533400" y="6324600"/>
            <a:ext cx="19050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400" b="0" baseline="0" dirty="0">
                <a:effectLst/>
                <a:latin typeface="Arial" pitchFamily="34" charset="0"/>
                <a:cs typeface="+mn-cs"/>
              </a:defRPr>
            </a:lvl1pPr>
          </a:lstStyle>
          <a:p>
            <a:pPr>
              <a:defRPr/>
            </a:pPr>
            <a:endParaRPr lang="en-US"/>
          </a:p>
        </p:txBody>
      </p:sp>
      <p:sp>
        <p:nvSpPr>
          <p:cNvPr id="95" name="Rectangle 95"/>
          <p:cNvSpPr>
            <a:spLocks noGrp="1" noChangeArrowheads="1"/>
          </p:cNvSpPr>
          <p:nvPr>
            <p:ph type="ftr" sz="quarter" idx="11"/>
          </p:nvPr>
        </p:nvSpPr>
        <p:spPr bwMode="auto">
          <a:xfrm>
            <a:off x="3200400" y="6324600"/>
            <a:ext cx="2895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a:defRPr sz="1400" b="0" baseline="0" dirty="0">
                <a:effectLst/>
                <a:latin typeface="Arial" pitchFamily="34" charset="0"/>
                <a:cs typeface="+mn-cs"/>
              </a:defRPr>
            </a:lvl1pPr>
          </a:lstStyle>
          <a:p>
            <a:pPr>
              <a:defRPr/>
            </a:pPr>
            <a:endParaRPr lang="en-US"/>
          </a:p>
        </p:txBody>
      </p:sp>
      <p:sp>
        <p:nvSpPr>
          <p:cNvPr id="96" name="Rectangle 96"/>
          <p:cNvSpPr>
            <a:spLocks noGrp="1" noChangeArrowheads="1"/>
          </p:cNvSpPr>
          <p:nvPr>
            <p:ph type="sldNum" sz="quarter" idx="12"/>
          </p:nvPr>
        </p:nvSpPr>
        <p:spPr bwMode="auto">
          <a:xfrm>
            <a:off x="6858000" y="6324600"/>
            <a:ext cx="19050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a:defRPr sz="1400" b="0" baseline="0" smtClean="0">
                <a:effectLst/>
                <a:latin typeface="Arial" pitchFamily="34" charset="0"/>
                <a:cs typeface="+mn-cs"/>
              </a:defRPr>
            </a:lvl1pPr>
          </a:lstStyle>
          <a:p>
            <a:pPr>
              <a:defRPr/>
            </a:pPr>
            <a:fld id="{26D473EE-4AEB-4E87-885E-48616B52D724}" type="slidenum">
              <a:rPr lang="en-US"/>
              <a:pPr>
                <a:defRPr/>
              </a:pPr>
              <a:t>‹#›</a:t>
            </a:fld>
            <a:endParaRPr lang="en-US" dirty="0"/>
          </a:p>
        </p:txBody>
      </p:sp>
    </p:spTree>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24650" y="914400"/>
            <a:ext cx="1885950" cy="5105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6800" y="914400"/>
            <a:ext cx="5505450" cy="5105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066800" y="914400"/>
            <a:ext cx="7543800" cy="5105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914400"/>
            <a:ext cx="7467600" cy="533400"/>
          </a:xfrm>
        </p:spPr>
        <p:txBody>
          <a:bodyPr/>
          <a:lstStyle>
            <a:lvl1pPr>
              <a:defRPr sz="3200" baseline="0">
                <a:solidFill>
                  <a:srgbClr val="003399"/>
                </a:solidFill>
                <a:latin typeface="Gill Sans MT"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1066800" y="1600200"/>
            <a:ext cx="7543800" cy="4572000"/>
          </a:xfrm>
        </p:spPr>
        <p:txBody>
          <a:bodyPr/>
          <a:lstStyle>
            <a:lvl1pPr>
              <a:defRPr baseline="0">
                <a:latin typeface="Arial" pitchFamily="34" charset="0"/>
              </a:defRPr>
            </a:lvl1pPr>
            <a:lvl2pPr>
              <a:defRPr baseline="0">
                <a:latin typeface="Arial" pitchFamily="34" charset="0"/>
              </a:defRPr>
            </a:lvl2pPr>
            <a:lvl3pPr>
              <a:defRPr baseline="0">
                <a:latin typeface="Arial" pitchFamily="34" charset="0"/>
              </a:defRPr>
            </a:lvl3pPr>
            <a:lvl4pPr>
              <a:defRPr baseline="0">
                <a:latin typeface="Arial" pitchFamily="34" charset="0"/>
              </a:defRPr>
            </a:lvl4pPr>
            <a:lvl5pPr>
              <a:defRPr baseline="0">
                <a:latin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baseline="0">
                <a:solidFill>
                  <a:srgbClr val="003399"/>
                </a:solidFill>
                <a:latin typeface="Gill Sans MT"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aseline="0">
                <a:latin typeface="Arial"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Tree>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914400"/>
            <a:ext cx="7467600" cy="533400"/>
          </a:xfrm>
        </p:spPr>
        <p:txBody>
          <a:bodyPr/>
          <a:lstStyle>
            <a:lvl1pPr>
              <a:defRPr sz="3200" baseline="0">
                <a:solidFill>
                  <a:srgbClr val="003399"/>
                </a:solidFill>
                <a:latin typeface="Gill Sans MT"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1066800" y="1600200"/>
            <a:ext cx="3695700" cy="4114800"/>
          </a:xfrm>
        </p:spPr>
        <p:txBody>
          <a:bodyPr/>
          <a:lstStyle>
            <a:lvl1pPr>
              <a:defRPr sz="2800" baseline="0">
                <a:latin typeface="Arial" pitchFamily="34" charset="0"/>
              </a:defRPr>
            </a:lvl1pPr>
            <a:lvl2pPr>
              <a:defRPr sz="2400" baseline="0">
                <a:latin typeface="Arial" pitchFamily="34" charset="0"/>
              </a:defRPr>
            </a:lvl2pPr>
            <a:lvl3pPr>
              <a:defRPr sz="2000" baseline="0">
                <a:latin typeface="Arial" pitchFamily="34" charset="0"/>
              </a:defRPr>
            </a:lvl3pPr>
            <a:lvl4pPr>
              <a:defRPr sz="1800" baseline="0">
                <a:latin typeface="Arial" pitchFamily="34" charset="0"/>
              </a:defRPr>
            </a:lvl4pPr>
            <a:lvl5pPr>
              <a:defRPr sz="1800" baseline="0">
                <a:latin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914900" y="1600200"/>
            <a:ext cx="3695700" cy="4114800"/>
          </a:xfrm>
        </p:spPr>
        <p:txBody>
          <a:bodyPr/>
          <a:lstStyle>
            <a:lvl1pPr>
              <a:defRPr sz="2800" baseline="0">
                <a:latin typeface="Arial" pitchFamily="34" charset="0"/>
              </a:defRPr>
            </a:lvl1pPr>
            <a:lvl2pPr>
              <a:defRPr sz="2400" baseline="0">
                <a:latin typeface="Arial" pitchFamily="34" charset="0"/>
              </a:defRPr>
            </a:lvl2pPr>
            <a:lvl3pPr>
              <a:defRPr sz="2000" baseline="0">
                <a:latin typeface="Arial" pitchFamily="34" charset="0"/>
              </a:defRPr>
            </a:lvl3pPr>
            <a:lvl4pPr>
              <a:defRPr sz="1800" baseline="0">
                <a:latin typeface="Arial" pitchFamily="34" charset="0"/>
              </a:defRPr>
            </a:lvl4pPr>
            <a:lvl5pPr>
              <a:defRPr sz="1800" baseline="0">
                <a:latin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579438"/>
          </a:xfrm>
        </p:spPr>
        <p:txBody>
          <a:bodyPr/>
          <a:lstStyle>
            <a:lvl1pPr>
              <a:defRPr sz="3200" baseline="0">
                <a:solidFill>
                  <a:srgbClr val="003399"/>
                </a:solidFill>
                <a:latin typeface="Gill Sans MT"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ctr"/>
          <a:lstStyle>
            <a:lvl1pPr marL="0" indent="0">
              <a:spcBef>
                <a:spcPts val="0"/>
              </a:spcBef>
              <a:buNone/>
              <a:defRPr sz="2000" b="1" baseline="0">
                <a:latin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0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400">
                <a:latin typeface="Arial" pitchFamily="34" charset="0"/>
                <a:cs typeface="Arial" pitchFamily="34" charset="0"/>
              </a:defRPr>
            </a:lvl4pPr>
            <a:lvl5pPr>
              <a:defRPr sz="1400">
                <a:latin typeface="Arial" pitchFamily="34" charset="0"/>
                <a:cs typeface="Arial"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ctr"/>
          <a:lstStyle>
            <a:lvl1pPr marL="0" indent="0">
              <a:buNone/>
              <a:defRPr sz="2000" b="1">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0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400">
                <a:latin typeface="Arial" pitchFamily="34" charset="0"/>
                <a:cs typeface="Arial" pitchFamily="34" charset="0"/>
              </a:defRPr>
            </a:lvl4pPr>
            <a:lvl5pPr>
              <a:defRPr sz="1400">
                <a:latin typeface="Arial" pitchFamily="34" charset="0"/>
                <a:cs typeface="Arial"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3399"/>
                </a:solidFill>
              </a:defRPr>
            </a:lvl1pPr>
          </a:lstStyle>
          <a:p>
            <a:r>
              <a:rPr lang="en-US" dirty="0" smtClean="0"/>
              <a:t>Click to edit Master title style</a:t>
            </a:r>
            <a:endParaRPr lang="en-US" dirty="0"/>
          </a:p>
        </p:txBody>
      </p:sp>
    </p:spTree>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2700000" scaled="1"/>
        </a:gradFill>
        <a:effectLst/>
      </p:bgPr>
    </p:bg>
    <p:spTree>
      <p:nvGrpSpPr>
        <p:cNvPr id="1" name=""/>
        <p:cNvGrpSpPr/>
        <p:nvPr/>
      </p:nvGrpSpPr>
      <p:grpSpPr>
        <a:xfrm>
          <a:off x="0" y="0"/>
          <a:ext cx="0" cy="0"/>
          <a:chOff x="0" y="0"/>
          <a:chExt cx="0" cy="0"/>
        </a:xfrm>
      </p:grpSpPr>
      <p:sp>
        <p:nvSpPr>
          <p:cNvPr id="1002498" name="Rectangle 2"/>
          <p:cNvSpPr>
            <a:spLocks noGrp="1" noChangeArrowheads="1"/>
          </p:cNvSpPr>
          <p:nvPr>
            <p:ph type="title"/>
          </p:nvPr>
        </p:nvSpPr>
        <p:spPr bwMode="auto">
          <a:xfrm>
            <a:off x="1066800" y="914400"/>
            <a:ext cx="7467600" cy="914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1066800" y="1905000"/>
            <a:ext cx="75438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grpSp>
        <p:nvGrpSpPr>
          <p:cNvPr id="1028" name="Group 7"/>
          <p:cNvGrpSpPr>
            <a:grpSpLocks/>
          </p:cNvGrpSpPr>
          <p:nvPr/>
        </p:nvGrpSpPr>
        <p:grpSpPr bwMode="auto">
          <a:xfrm>
            <a:off x="261938" y="87313"/>
            <a:ext cx="8488362" cy="831850"/>
            <a:chOff x="165" y="55"/>
            <a:chExt cx="5347" cy="524"/>
          </a:xfrm>
        </p:grpSpPr>
        <p:grpSp>
          <p:nvGrpSpPr>
            <p:cNvPr id="1030" name="Group 8"/>
            <p:cNvGrpSpPr>
              <a:grpSpLocks/>
            </p:cNvGrpSpPr>
            <p:nvPr userDrawn="1"/>
          </p:nvGrpSpPr>
          <p:grpSpPr bwMode="auto">
            <a:xfrm>
              <a:off x="664" y="104"/>
              <a:ext cx="4848" cy="432"/>
              <a:chOff x="664" y="104"/>
              <a:chExt cx="4848" cy="432"/>
            </a:xfrm>
          </p:grpSpPr>
          <p:sp>
            <p:nvSpPr>
              <p:cNvPr id="1002505" name="Freeform 9"/>
              <p:cNvSpPr>
                <a:spLocks/>
              </p:cNvSpPr>
              <p:nvPr/>
            </p:nvSpPr>
            <p:spPr bwMode="ltGray">
              <a:xfrm>
                <a:off x="664" y="104"/>
                <a:ext cx="4848" cy="432"/>
              </a:xfrm>
              <a:custGeom>
                <a:avLst/>
                <a:gdLst/>
                <a:ahLst/>
                <a:cxnLst>
                  <a:cxn ang="0">
                    <a:pos x="4848" y="48"/>
                  </a:cxn>
                  <a:cxn ang="0">
                    <a:pos x="4848" y="432"/>
                  </a:cxn>
                  <a:cxn ang="0">
                    <a:pos x="0" y="432"/>
                  </a:cxn>
                  <a:cxn ang="0">
                    <a:pos x="0" y="0"/>
                  </a:cxn>
                  <a:cxn ang="0">
                    <a:pos x="4848" y="0"/>
                  </a:cxn>
                  <a:cxn ang="0">
                    <a:pos x="4848" y="48"/>
                  </a:cxn>
                </a:cxnLst>
                <a:rect l="0" t="0" r="r" b="b"/>
                <a:pathLst>
                  <a:path w="4848" h="432">
                    <a:moveTo>
                      <a:pt x="4848" y="48"/>
                    </a:moveTo>
                    <a:lnTo>
                      <a:pt x="4848" y="432"/>
                    </a:lnTo>
                    <a:cubicBezTo>
                      <a:pt x="4848" y="432"/>
                      <a:pt x="2424" y="432"/>
                      <a:pt x="0" y="432"/>
                    </a:cubicBezTo>
                    <a:cubicBezTo>
                      <a:pt x="161" y="345"/>
                      <a:pt x="169" y="61"/>
                      <a:pt x="0" y="0"/>
                    </a:cubicBezTo>
                    <a:cubicBezTo>
                      <a:pt x="2424" y="0"/>
                      <a:pt x="4848" y="0"/>
                      <a:pt x="4848" y="0"/>
                    </a:cubicBezTo>
                    <a:lnTo>
                      <a:pt x="4848" y="48"/>
                    </a:lnTo>
                    <a:close/>
                  </a:path>
                </a:pathLst>
              </a:custGeom>
              <a:solidFill>
                <a:schemeClr val="hlink"/>
              </a:solidFill>
              <a:ln w="9525">
                <a:solidFill>
                  <a:schemeClr val="bg2"/>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grpSp>
            <p:nvGrpSpPr>
              <p:cNvPr id="1033" name="Group 10"/>
              <p:cNvGrpSpPr>
                <a:grpSpLocks/>
              </p:cNvGrpSpPr>
              <p:nvPr/>
            </p:nvGrpSpPr>
            <p:grpSpPr bwMode="auto">
              <a:xfrm>
                <a:off x="1195" y="104"/>
                <a:ext cx="3827" cy="429"/>
                <a:chOff x="1021" y="240"/>
                <a:chExt cx="3827" cy="429"/>
              </a:xfrm>
            </p:grpSpPr>
            <p:grpSp>
              <p:nvGrpSpPr>
                <p:cNvPr id="1082" name="Group 11"/>
                <p:cNvGrpSpPr>
                  <a:grpSpLocks/>
                </p:cNvGrpSpPr>
                <p:nvPr/>
              </p:nvGrpSpPr>
              <p:grpSpPr bwMode="auto">
                <a:xfrm>
                  <a:off x="1021" y="241"/>
                  <a:ext cx="2208" cy="427"/>
                  <a:chOff x="1021" y="241"/>
                  <a:chExt cx="2208" cy="427"/>
                </a:xfrm>
              </p:grpSpPr>
              <p:sp>
                <p:nvSpPr>
                  <p:cNvPr id="1002508" name="Freeform 12"/>
                  <p:cNvSpPr>
                    <a:spLocks/>
                  </p:cNvSpPr>
                  <p:nvPr/>
                </p:nvSpPr>
                <p:spPr bwMode="ltGray">
                  <a:xfrm>
                    <a:off x="2257" y="633"/>
                    <a:ext cx="7" cy="8"/>
                  </a:xfrm>
                  <a:custGeom>
                    <a:avLst/>
                    <a:gdLst/>
                    <a:ahLst/>
                    <a:cxnLst>
                      <a:cxn ang="0">
                        <a:pos x="5" y="11"/>
                      </a:cxn>
                      <a:cxn ang="0">
                        <a:pos x="15" y="5"/>
                      </a:cxn>
                      <a:cxn ang="0">
                        <a:pos x="13" y="17"/>
                      </a:cxn>
                      <a:cxn ang="0">
                        <a:pos x="5" y="11"/>
                      </a:cxn>
                    </a:cxnLst>
                    <a:rect l="0" t="0" r="r" b="b"/>
                    <a:pathLst>
                      <a:path w="15" h="23">
                        <a:moveTo>
                          <a:pt x="5" y="11"/>
                        </a:moveTo>
                        <a:cubicBezTo>
                          <a:pt x="2" y="1"/>
                          <a:pt x="7" y="0"/>
                          <a:pt x="15" y="5"/>
                        </a:cubicBezTo>
                        <a:cubicBezTo>
                          <a:pt x="14" y="9"/>
                          <a:pt x="15" y="13"/>
                          <a:pt x="13" y="17"/>
                        </a:cubicBezTo>
                        <a:cubicBezTo>
                          <a:pt x="9" y="23"/>
                          <a:pt x="0" y="16"/>
                          <a:pt x="5" y="11"/>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509" name="Freeform 13"/>
                  <p:cNvSpPr>
                    <a:spLocks/>
                  </p:cNvSpPr>
                  <p:nvPr/>
                </p:nvSpPr>
                <p:spPr bwMode="ltGray">
                  <a:xfrm>
                    <a:off x="2332" y="660"/>
                    <a:ext cx="9" cy="8"/>
                  </a:xfrm>
                  <a:custGeom>
                    <a:avLst/>
                    <a:gdLst/>
                    <a:ahLst/>
                    <a:cxnLst>
                      <a:cxn ang="0">
                        <a:pos x="3" y="13"/>
                      </a:cxn>
                      <a:cxn ang="0">
                        <a:pos x="11" y="3"/>
                      </a:cxn>
                      <a:cxn ang="0">
                        <a:pos x="7" y="19"/>
                      </a:cxn>
                      <a:cxn ang="0">
                        <a:pos x="3" y="13"/>
                      </a:cxn>
                    </a:cxnLst>
                    <a:rect l="0" t="0" r="r" b="b"/>
                    <a:pathLst>
                      <a:path w="20" h="23">
                        <a:moveTo>
                          <a:pt x="3" y="13"/>
                        </a:moveTo>
                        <a:cubicBezTo>
                          <a:pt x="0" y="5"/>
                          <a:pt x="2" y="0"/>
                          <a:pt x="11" y="3"/>
                        </a:cubicBezTo>
                        <a:cubicBezTo>
                          <a:pt x="16" y="10"/>
                          <a:pt x="20" y="23"/>
                          <a:pt x="7" y="19"/>
                        </a:cubicBezTo>
                        <a:cubicBezTo>
                          <a:pt x="6" y="17"/>
                          <a:pt x="3" y="13"/>
                          <a:pt x="3" y="13"/>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510" name="Freeform 14"/>
                  <p:cNvSpPr>
                    <a:spLocks/>
                  </p:cNvSpPr>
                  <p:nvPr/>
                </p:nvSpPr>
                <p:spPr bwMode="ltGray">
                  <a:xfrm>
                    <a:off x="2120" y="616"/>
                    <a:ext cx="13" cy="14"/>
                  </a:xfrm>
                  <a:custGeom>
                    <a:avLst/>
                    <a:gdLst/>
                    <a:ahLst/>
                    <a:cxnLst>
                      <a:cxn ang="0">
                        <a:pos x="16" y="33"/>
                      </a:cxn>
                      <a:cxn ang="0">
                        <a:pos x="8" y="21"/>
                      </a:cxn>
                      <a:cxn ang="0">
                        <a:pos x="0" y="9"/>
                      </a:cxn>
                      <a:cxn ang="0">
                        <a:pos x="16" y="3"/>
                      </a:cxn>
                      <a:cxn ang="0">
                        <a:pos x="30" y="23"/>
                      </a:cxn>
                      <a:cxn ang="0">
                        <a:pos x="28" y="31"/>
                      </a:cxn>
                      <a:cxn ang="0">
                        <a:pos x="16" y="33"/>
                      </a:cxn>
                    </a:cxnLst>
                    <a:rect l="0" t="0" r="r" b="b"/>
                    <a:pathLst>
                      <a:path w="30" h="42">
                        <a:moveTo>
                          <a:pt x="16" y="33"/>
                        </a:moveTo>
                        <a:cubicBezTo>
                          <a:pt x="3" y="20"/>
                          <a:pt x="15" y="34"/>
                          <a:pt x="8" y="21"/>
                        </a:cubicBezTo>
                        <a:cubicBezTo>
                          <a:pt x="6" y="17"/>
                          <a:pt x="0" y="9"/>
                          <a:pt x="0" y="9"/>
                        </a:cubicBezTo>
                        <a:cubicBezTo>
                          <a:pt x="5" y="1"/>
                          <a:pt x="7" y="0"/>
                          <a:pt x="16" y="3"/>
                        </a:cubicBezTo>
                        <a:cubicBezTo>
                          <a:pt x="25" y="16"/>
                          <a:pt x="10" y="16"/>
                          <a:pt x="30" y="23"/>
                        </a:cubicBezTo>
                        <a:cubicBezTo>
                          <a:pt x="29" y="26"/>
                          <a:pt x="30" y="29"/>
                          <a:pt x="28" y="31"/>
                        </a:cubicBezTo>
                        <a:cubicBezTo>
                          <a:pt x="15" y="42"/>
                          <a:pt x="16" y="38"/>
                          <a:pt x="16" y="33"/>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511" name="Freeform 15"/>
                  <p:cNvSpPr>
                    <a:spLocks/>
                  </p:cNvSpPr>
                  <p:nvPr/>
                </p:nvSpPr>
                <p:spPr bwMode="ltGray">
                  <a:xfrm>
                    <a:off x="1967" y="629"/>
                    <a:ext cx="11" cy="5"/>
                  </a:xfrm>
                  <a:custGeom>
                    <a:avLst/>
                    <a:gdLst/>
                    <a:ahLst/>
                    <a:cxnLst>
                      <a:cxn ang="0">
                        <a:pos x="15" y="16"/>
                      </a:cxn>
                      <a:cxn ang="0">
                        <a:pos x="3" y="8"/>
                      </a:cxn>
                      <a:cxn ang="0">
                        <a:pos x="15" y="0"/>
                      </a:cxn>
                      <a:cxn ang="0">
                        <a:pos x="15" y="16"/>
                      </a:cxn>
                    </a:cxnLst>
                    <a:rect l="0" t="0" r="r" b="b"/>
                    <a:pathLst>
                      <a:path w="25" h="16">
                        <a:moveTo>
                          <a:pt x="15" y="16"/>
                        </a:moveTo>
                        <a:cubicBezTo>
                          <a:pt x="10" y="15"/>
                          <a:pt x="0" y="12"/>
                          <a:pt x="3" y="8"/>
                        </a:cubicBezTo>
                        <a:cubicBezTo>
                          <a:pt x="6" y="4"/>
                          <a:pt x="15" y="0"/>
                          <a:pt x="15" y="0"/>
                        </a:cubicBezTo>
                        <a:cubicBezTo>
                          <a:pt x="17" y="3"/>
                          <a:pt x="25" y="16"/>
                          <a:pt x="15" y="16"/>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512" name="Freeform 16"/>
                  <p:cNvSpPr>
                    <a:spLocks/>
                  </p:cNvSpPr>
                  <p:nvPr/>
                </p:nvSpPr>
                <p:spPr bwMode="ltGray">
                  <a:xfrm>
                    <a:off x="1921" y="635"/>
                    <a:ext cx="28" cy="16"/>
                  </a:xfrm>
                  <a:custGeom>
                    <a:avLst/>
                    <a:gdLst/>
                    <a:ahLst/>
                    <a:cxnLst>
                      <a:cxn ang="0">
                        <a:pos x="14" y="24"/>
                      </a:cxn>
                      <a:cxn ang="0">
                        <a:pos x="30" y="4"/>
                      </a:cxn>
                      <a:cxn ang="0">
                        <a:pos x="42" y="0"/>
                      </a:cxn>
                      <a:cxn ang="0">
                        <a:pos x="58" y="12"/>
                      </a:cxn>
                      <a:cxn ang="0">
                        <a:pos x="32" y="26"/>
                      </a:cxn>
                      <a:cxn ang="0">
                        <a:pos x="12" y="46"/>
                      </a:cxn>
                      <a:cxn ang="0">
                        <a:pos x="8" y="20"/>
                      </a:cxn>
                      <a:cxn ang="0">
                        <a:pos x="12" y="14"/>
                      </a:cxn>
                      <a:cxn ang="0">
                        <a:pos x="14" y="24"/>
                      </a:cxn>
                    </a:cxnLst>
                    <a:rect l="0" t="0" r="r" b="b"/>
                    <a:pathLst>
                      <a:path w="65" h="46">
                        <a:moveTo>
                          <a:pt x="14" y="24"/>
                        </a:moveTo>
                        <a:cubicBezTo>
                          <a:pt x="18" y="13"/>
                          <a:pt x="16" y="9"/>
                          <a:pt x="30" y="4"/>
                        </a:cubicBezTo>
                        <a:cubicBezTo>
                          <a:pt x="34" y="3"/>
                          <a:pt x="42" y="0"/>
                          <a:pt x="42" y="0"/>
                        </a:cubicBezTo>
                        <a:cubicBezTo>
                          <a:pt x="50" y="1"/>
                          <a:pt x="65" y="0"/>
                          <a:pt x="58" y="12"/>
                        </a:cubicBezTo>
                        <a:cubicBezTo>
                          <a:pt x="53" y="21"/>
                          <a:pt x="40" y="21"/>
                          <a:pt x="32" y="26"/>
                        </a:cubicBezTo>
                        <a:cubicBezTo>
                          <a:pt x="26" y="35"/>
                          <a:pt x="23" y="42"/>
                          <a:pt x="12" y="46"/>
                        </a:cubicBezTo>
                        <a:cubicBezTo>
                          <a:pt x="0" y="42"/>
                          <a:pt x="5" y="30"/>
                          <a:pt x="8" y="20"/>
                        </a:cubicBezTo>
                        <a:cubicBezTo>
                          <a:pt x="9" y="18"/>
                          <a:pt x="10" y="13"/>
                          <a:pt x="12" y="14"/>
                        </a:cubicBezTo>
                        <a:cubicBezTo>
                          <a:pt x="15" y="16"/>
                          <a:pt x="13" y="21"/>
                          <a:pt x="14" y="24"/>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513" name="Freeform 17"/>
                  <p:cNvSpPr>
                    <a:spLocks/>
                  </p:cNvSpPr>
                  <p:nvPr/>
                </p:nvSpPr>
                <p:spPr bwMode="ltGray">
                  <a:xfrm>
                    <a:off x="1892" y="634"/>
                    <a:ext cx="29" cy="16"/>
                  </a:xfrm>
                  <a:custGeom>
                    <a:avLst/>
                    <a:gdLst/>
                    <a:ahLst/>
                    <a:cxnLst>
                      <a:cxn ang="0">
                        <a:pos x="0" y="31"/>
                      </a:cxn>
                      <a:cxn ang="0">
                        <a:pos x="18" y="25"/>
                      </a:cxn>
                      <a:cxn ang="0">
                        <a:pos x="52" y="1"/>
                      </a:cxn>
                      <a:cxn ang="0">
                        <a:pos x="64" y="3"/>
                      </a:cxn>
                      <a:cxn ang="0">
                        <a:pos x="50" y="19"/>
                      </a:cxn>
                      <a:cxn ang="0">
                        <a:pos x="28" y="33"/>
                      </a:cxn>
                      <a:cxn ang="0">
                        <a:pos x="22" y="47"/>
                      </a:cxn>
                      <a:cxn ang="0">
                        <a:pos x="16" y="45"/>
                      </a:cxn>
                      <a:cxn ang="0">
                        <a:pos x="12" y="39"/>
                      </a:cxn>
                      <a:cxn ang="0">
                        <a:pos x="0" y="35"/>
                      </a:cxn>
                      <a:cxn ang="0">
                        <a:pos x="0" y="31"/>
                      </a:cxn>
                    </a:cxnLst>
                    <a:rect l="0" t="0" r="r" b="b"/>
                    <a:pathLst>
                      <a:path w="69" h="47">
                        <a:moveTo>
                          <a:pt x="0" y="31"/>
                        </a:moveTo>
                        <a:cubicBezTo>
                          <a:pt x="7" y="24"/>
                          <a:pt x="9" y="22"/>
                          <a:pt x="18" y="25"/>
                        </a:cubicBezTo>
                        <a:cubicBezTo>
                          <a:pt x="25" y="4"/>
                          <a:pt x="36" y="12"/>
                          <a:pt x="52" y="1"/>
                        </a:cubicBezTo>
                        <a:cubicBezTo>
                          <a:pt x="56" y="2"/>
                          <a:pt x="61" y="0"/>
                          <a:pt x="64" y="3"/>
                        </a:cubicBezTo>
                        <a:cubicBezTo>
                          <a:pt x="69" y="8"/>
                          <a:pt x="50" y="19"/>
                          <a:pt x="50" y="19"/>
                        </a:cubicBezTo>
                        <a:cubicBezTo>
                          <a:pt x="46" y="31"/>
                          <a:pt x="35" y="22"/>
                          <a:pt x="28" y="33"/>
                        </a:cubicBezTo>
                        <a:cubicBezTo>
                          <a:pt x="31" y="41"/>
                          <a:pt x="31" y="44"/>
                          <a:pt x="22" y="47"/>
                        </a:cubicBezTo>
                        <a:cubicBezTo>
                          <a:pt x="20" y="46"/>
                          <a:pt x="18" y="46"/>
                          <a:pt x="16" y="45"/>
                        </a:cubicBezTo>
                        <a:cubicBezTo>
                          <a:pt x="14" y="43"/>
                          <a:pt x="14" y="40"/>
                          <a:pt x="12" y="39"/>
                        </a:cubicBezTo>
                        <a:cubicBezTo>
                          <a:pt x="8" y="37"/>
                          <a:pt x="0" y="35"/>
                          <a:pt x="0" y="35"/>
                        </a:cubicBezTo>
                        <a:cubicBezTo>
                          <a:pt x="2" y="26"/>
                          <a:pt x="3" y="25"/>
                          <a:pt x="0" y="31"/>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514" name="Freeform 18"/>
                  <p:cNvSpPr>
                    <a:spLocks/>
                  </p:cNvSpPr>
                  <p:nvPr/>
                </p:nvSpPr>
                <p:spPr bwMode="ltGray">
                  <a:xfrm>
                    <a:off x="1735" y="547"/>
                    <a:ext cx="151" cy="93"/>
                  </a:xfrm>
                  <a:custGeom>
                    <a:avLst/>
                    <a:gdLst/>
                    <a:ahLst/>
                    <a:cxnLst>
                      <a:cxn ang="0">
                        <a:pos x="10" y="4"/>
                      </a:cxn>
                      <a:cxn ang="0">
                        <a:pos x="36" y="18"/>
                      </a:cxn>
                      <a:cxn ang="0">
                        <a:pos x="46" y="30"/>
                      </a:cxn>
                      <a:cxn ang="0">
                        <a:pos x="76" y="52"/>
                      </a:cxn>
                      <a:cxn ang="0">
                        <a:pos x="92" y="66"/>
                      </a:cxn>
                      <a:cxn ang="0">
                        <a:pos x="122" y="98"/>
                      </a:cxn>
                      <a:cxn ang="0">
                        <a:pos x="136" y="128"/>
                      </a:cxn>
                      <a:cxn ang="0">
                        <a:pos x="148" y="132"/>
                      </a:cxn>
                      <a:cxn ang="0">
                        <a:pos x="154" y="150"/>
                      </a:cxn>
                      <a:cxn ang="0">
                        <a:pos x="176" y="152"/>
                      </a:cxn>
                      <a:cxn ang="0">
                        <a:pos x="170" y="196"/>
                      </a:cxn>
                      <a:cxn ang="0">
                        <a:pos x="180" y="224"/>
                      </a:cxn>
                      <a:cxn ang="0">
                        <a:pos x="198" y="232"/>
                      </a:cxn>
                      <a:cxn ang="0">
                        <a:pos x="216" y="234"/>
                      </a:cxn>
                      <a:cxn ang="0">
                        <a:pos x="236" y="242"/>
                      </a:cxn>
                      <a:cxn ang="0">
                        <a:pos x="254" y="236"/>
                      </a:cxn>
                      <a:cxn ang="0">
                        <a:pos x="272" y="248"/>
                      </a:cxn>
                      <a:cxn ang="0">
                        <a:pos x="296" y="256"/>
                      </a:cxn>
                      <a:cxn ang="0">
                        <a:pos x="314" y="264"/>
                      </a:cxn>
                      <a:cxn ang="0">
                        <a:pos x="352" y="266"/>
                      </a:cxn>
                      <a:cxn ang="0">
                        <a:pos x="342" y="274"/>
                      </a:cxn>
                      <a:cxn ang="0">
                        <a:pos x="322" y="272"/>
                      </a:cxn>
                      <a:cxn ang="0">
                        <a:pos x="300" y="270"/>
                      </a:cxn>
                      <a:cxn ang="0">
                        <a:pos x="288" y="266"/>
                      </a:cxn>
                      <a:cxn ang="0">
                        <a:pos x="252" y="264"/>
                      </a:cxn>
                      <a:cxn ang="0">
                        <a:pos x="234" y="260"/>
                      </a:cxn>
                      <a:cxn ang="0">
                        <a:pos x="172" y="242"/>
                      </a:cxn>
                      <a:cxn ang="0">
                        <a:pos x="160" y="216"/>
                      </a:cxn>
                      <a:cxn ang="0">
                        <a:pos x="126" y="200"/>
                      </a:cxn>
                      <a:cxn ang="0">
                        <a:pos x="108" y="186"/>
                      </a:cxn>
                      <a:cxn ang="0">
                        <a:pos x="94" y="158"/>
                      </a:cxn>
                      <a:cxn ang="0">
                        <a:pos x="68" y="108"/>
                      </a:cxn>
                      <a:cxn ang="0">
                        <a:pos x="64" y="102"/>
                      </a:cxn>
                      <a:cxn ang="0">
                        <a:pos x="58" y="100"/>
                      </a:cxn>
                      <a:cxn ang="0">
                        <a:pos x="54" y="88"/>
                      </a:cxn>
                      <a:cxn ang="0">
                        <a:pos x="38" y="58"/>
                      </a:cxn>
                      <a:cxn ang="0">
                        <a:pos x="20" y="40"/>
                      </a:cxn>
                      <a:cxn ang="0">
                        <a:pos x="4" y="22"/>
                      </a:cxn>
                      <a:cxn ang="0">
                        <a:pos x="10" y="2"/>
                      </a:cxn>
                      <a:cxn ang="0">
                        <a:pos x="10" y="4"/>
                      </a:cxn>
                    </a:cxnLst>
                    <a:rect l="0" t="0" r="r" b="b"/>
                    <a:pathLst>
                      <a:path w="355" h="277">
                        <a:moveTo>
                          <a:pt x="10" y="4"/>
                        </a:moveTo>
                        <a:cubicBezTo>
                          <a:pt x="22" y="0"/>
                          <a:pt x="24" y="14"/>
                          <a:pt x="36" y="18"/>
                        </a:cubicBezTo>
                        <a:cubicBezTo>
                          <a:pt x="37" y="19"/>
                          <a:pt x="45" y="29"/>
                          <a:pt x="46" y="30"/>
                        </a:cubicBezTo>
                        <a:cubicBezTo>
                          <a:pt x="56" y="40"/>
                          <a:pt x="67" y="38"/>
                          <a:pt x="76" y="52"/>
                        </a:cubicBezTo>
                        <a:cubicBezTo>
                          <a:pt x="80" y="58"/>
                          <a:pt x="92" y="66"/>
                          <a:pt x="92" y="66"/>
                        </a:cubicBezTo>
                        <a:cubicBezTo>
                          <a:pt x="96" y="79"/>
                          <a:pt x="112" y="88"/>
                          <a:pt x="122" y="98"/>
                        </a:cubicBezTo>
                        <a:cubicBezTo>
                          <a:pt x="124" y="105"/>
                          <a:pt x="130" y="124"/>
                          <a:pt x="136" y="128"/>
                        </a:cubicBezTo>
                        <a:cubicBezTo>
                          <a:pt x="140" y="130"/>
                          <a:pt x="148" y="132"/>
                          <a:pt x="148" y="132"/>
                        </a:cubicBezTo>
                        <a:cubicBezTo>
                          <a:pt x="150" y="138"/>
                          <a:pt x="154" y="150"/>
                          <a:pt x="154" y="150"/>
                        </a:cubicBezTo>
                        <a:cubicBezTo>
                          <a:pt x="161" y="139"/>
                          <a:pt x="168" y="144"/>
                          <a:pt x="176" y="152"/>
                        </a:cubicBezTo>
                        <a:cubicBezTo>
                          <a:pt x="174" y="167"/>
                          <a:pt x="173" y="181"/>
                          <a:pt x="170" y="196"/>
                        </a:cubicBezTo>
                        <a:cubicBezTo>
                          <a:pt x="171" y="202"/>
                          <a:pt x="174" y="220"/>
                          <a:pt x="180" y="224"/>
                        </a:cubicBezTo>
                        <a:cubicBezTo>
                          <a:pt x="185" y="228"/>
                          <a:pt x="193" y="228"/>
                          <a:pt x="198" y="232"/>
                        </a:cubicBezTo>
                        <a:cubicBezTo>
                          <a:pt x="204" y="230"/>
                          <a:pt x="216" y="234"/>
                          <a:pt x="216" y="234"/>
                        </a:cubicBezTo>
                        <a:cubicBezTo>
                          <a:pt x="223" y="241"/>
                          <a:pt x="225" y="245"/>
                          <a:pt x="236" y="242"/>
                        </a:cubicBezTo>
                        <a:cubicBezTo>
                          <a:pt x="242" y="240"/>
                          <a:pt x="254" y="236"/>
                          <a:pt x="254" y="236"/>
                        </a:cubicBezTo>
                        <a:cubicBezTo>
                          <a:pt x="260" y="240"/>
                          <a:pt x="265" y="246"/>
                          <a:pt x="272" y="248"/>
                        </a:cubicBezTo>
                        <a:cubicBezTo>
                          <a:pt x="277" y="250"/>
                          <a:pt x="291" y="252"/>
                          <a:pt x="296" y="256"/>
                        </a:cubicBezTo>
                        <a:cubicBezTo>
                          <a:pt x="301" y="260"/>
                          <a:pt x="314" y="264"/>
                          <a:pt x="314" y="264"/>
                        </a:cubicBezTo>
                        <a:cubicBezTo>
                          <a:pt x="330" y="263"/>
                          <a:pt x="338" y="261"/>
                          <a:pt x="352" y="266"/>
                        </a:cubicBezTo>
                        <a:cubicBezTo>
                          <a:pt x="355" y="275"/>
                          <a:pt x="350" y="277"/>
                          <a:pt x="342" y="274"/>
                        </a:cubicBezTo>
                        <a:cubicBezTo>
                          <a:pt x="336" y="276"/>
                          <a:pt x="322" y="272"/>
                          <a:pt x="322" y="272"/>
                        </a:cubicBezTo>
                        <a:cubicBezTo>
                          <a:pt x="314" y="275"/>
                          <a:pt x="308" y="272"/>
                          <a:pt x="300" y="270"/>
                        </a:cubicBezTo>
                        <a:cubicBezTo>
                          <a:pt x="296" y="269"/>
                          <a:pt x="288" y="266"/>
                          <a:pt x="288" y="266"/>
                        </a:cubicBezTo>
                        <a:cubicBezTo>
                          <a:pt x="276" y="270"/>
                          <a:pt x="264" y="266"/>
                          <a:pt x="252" y="264"/>
                        </a:cubicBezTo>
                        <a:cubicBezTo>
                          <a:pt x="245" y="259"/>
                          <a:pt x="242" y="257"/>
                          <a:pt x="234" y="260"/>
                        </a:cubicBezTo>
                        <a:cubicBezTo>
                          <a:pt x="211" y="252"/>
                          <a:pt x="192" y="256"/>
                          <a:pt x="172" y="242"/>
                        </a:cubicBezTo>
                        <a:cubicBezTo>
                          <a:pt x="165" y="231"/>
                          <a:pt x="176" y="221"/>
                          <a:pt x="160" y="216"/>
                        </a:cubicBezTo>
                        <a:cubicBezTo>
                          <a:pt x="154" y="233"/>
                          <a:pt x="136" y="203"/>
                          <a:pt x="126" y="200"/>
                        </a:cubicBezTo>
                        <a:cubicBezTo>
                          <a:pt x="120" y="196"/>
                          <a:pt x="114" y="190"/>
                          <a:pt x="108" y="186"/>
                        </a:cubicBezTo>
                        <a:cubicBezTo>
                          <a:pt x="104" y="175"/>
                          <a:pt x="104" y="165"/>
                          <a:pt x="94" y="158"/>
                        </a:cubicBezTo>
                        <a:cubicBezTo>
                          <a:pt x="83" y="142"/>
                          <a:pt x="85" y="119"/>
                          <a:pt x="68" y="108"/>
                        </a:cubicBezTo>
                        <a:cubicBezTo>
                          <a:pt x="67" y="106"/>
                          <a:pt x="66" y="104"/>
                          <a:pt x="64" y="102"/>
                        </a:cubicBezTo>
                        <a:cubicBezTo>
                          <a:pt x="62" y="101"/>
                          <a:pt x="59" y="102"/>
                          <a:pt x="58" y="100"/>
                        </a:cubicBezTo>
                        <a:cubicBezTo>
                          <a:pt x="56" y="97"/>
                          <a:pt x="54" y="88"/>
                          <a:pt x="54" y="88"/>
                        </a:cubicBezTo>
                        <a:cubicBezTo>
                          <a:pt x="59" y="73"/>
                          <a:pt x="52" y="61"/>
                          <a:pt x="38" y="58"/>
                        </a:cubicBezTo>
                        <a:cubicBezTo>
                          <a:pt x="32" y="49"/>
                          <a:pt x="31" y="44"/>
                          <a:pt x="20" y="40"/>
                        </a:cubicBezTo>
                        <a:cubicBezTo>
                          <a:pt x="16" y="27"/>
                          <a:pt x="16" y="26"/>
                          <a:pt x="4" y="22"/>
                        </a:cubicBezTo>
                        <a:cubicBezTo>
                          <a:pt x="1" y="13"/>
                          <a:pt x="0" y="5"/>
                          <a:pt x="10" y="2"/>
                        </a:cubicBezTo>
                        <a:cubicBezTo>
                          <a:pt x="18" y="5"/>
                          <a:pt x="18" y="4"/>
                          <a:pt x="10" y="4"/>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515" name="Freeform 19"/>
                  <p:cNvSpPr>
                    <a:spLocks/>
                  </p:cNvSpPr>
                  <p:nvPr/>
                </p:nvSpPr>
                <p:spPr bwMode="ltGray">
                  <a:xfrm>
                    <a:off x="1827" y="541"/>
                    <a:ext cx="67" cy="68"/>
                  </a:xfrm>
                  <a:custGeom>
                    <a:avLst/>
                    <a:gdLst/>
                    <a:ahLst/>
                    <a:cxnLst>
                      <a:cxn ang="0">
                        <a:pos x="54" y="66"/>
                      </a:cxn>
                      <a:cxn ang="0">
                        <a:pos x="66" y="58"/>
                      </a:cxn>
                      <a:cxn ang="0">
                        <a:pos x="68" y="52"/>
                      </a:cxn>
                      <a:cxn ang="0">
                        <a:pos x="80" y="44"/>
                      </a:cxn>
                      <a:cxn ang="0">
                        <a:pos x="106" y="22"/>
                      </a:cxn>
                      <a:cxn ang="0">
                        <a:pos x="112" y="4"/>
                      </a:cxn>
                      <a:cxn ang="0">
                        <a:pos x="124" y="0"/>
                      </a:cxn>
                      <a:cxn ang="0">
                        <a:pos x="150" y="28"/>
                      </a:cxn>
                      <a:cxn ang="0">
                        <a:pos x="146" y="44"/>
                      </a:cxn>
                      <a:cxn ang="0">
                        <a:pos x="126" y="64"/>
                      </a:cxn>
                      <a:cxn ang="0">
                        <a:pos x="132" y="94"/>
                      </a:cxn>
                      <a:cxn ang="0">
                        <a:pos x="142" y="110"/>
                      </a:cxn>
                      <a:cxn ang="0">
                        <a:pos x="146" y="128"/>
                      </a:cxn>
                      <a:cxn ang="0">
                        <a:pos x="128" y="128"/>
                      </a:cxn>
                      <a:cxn ang="0">
                        <a:pos x="116" y="146"/>
                      </a:cxn>
                      <a:cxn ang="0">
                        <a:pos x="104" y="156"/>
                      </a:cxn>
                      <a:cxn ang="0">
                        <a:pos x="100" y="198"/>
                      </a:cxn>
                      <a:cxn ang="0">
                        <a:pos x="88" y="202"/>
                      </a:cxn>
                      <a:cxn ang="0">
                        <a:pos x="82" y="206"/>
                      </a:cxn>
                      <a:cxn ang="0">
                        <a:pos x="76" y="202"/>
                      </a:cxn>
                      <a:cxn ang="0">
                        <a:pos x="72" y="190"/>
                      </a:cxn>
                      <a:cxn ang="0">
                        <a:pos x="60" y="186"/>
                      </a:cxn>
                      <a:cxn ang="0">
                        <a:pos x="42" y="194"/>
                      </a:cxn>
                      <a:cxn ang="0">
                        <a:pos x="28" y="186"/>
                      </a:cxn>
                      <a:cxn ang="0">
                        <a:pos x="10" y="148"/>
                      </a:cxn>
                      <a:cxn ang="0">
                        <a:pos x="4" y="130"/>
                      </a:cxn>
                      <a:cxn ang="0">
                        <a:pos x="0" y="118"/>
                      </a:cxn>
                      <a:cxn ang="0">
                        <a:pos x="20" y="96"/>
                      </a:cxn>
                      <a:cxn ang="0">
                        <a:pos x="32" y="104"/>
                      </a:cxn>
                      <a:cxn ang="0">
                        <a:pos x="34" y="80"/>
                      </a:cxn>
                      <a:cxn ang="0">
                        <a:pos x="52" y="70"/>
                      </a:cxn>
                      <a:cxn ang="0">
                        <a:pos x="54" y="66"/>
                      </a:cxn>
                    </a:cxnLst>
                    <a:rect l="0" t="0" r="r" b="b"/>
                    <a:pathLst>
                      <a:path w="156" h="206">
                        <a:moveTo>
                          <a:pt x="54" y="66"/>
                        </a:moveTo>
                        <a:cubicBezTo>
                          <a:pt x="58" y="63"/>
                          <a:pt x="64" y="63"/>
                          <a:pt x="66" y="58"/>
                        </a:cubicBezTo>
                        <a:cubicBezTo>
                          <a:pt x="67" y="56"/>
                          <a:pt x="67" y="53"/>
                          <a:pt x="68" y="52"/>
                        </a:cubicBezTo>
                        <a:cubicBezTo>
                          <a:pt x="71" y="49"/>
                          <a:pt x="80" y="44"/>
                          <a:pt x="80" y="44"/>
                        </a:cubicBezTo>
                        <a:cubicBezTo>
                          <a:pt x="113" y="55"/>
                          <a:pt x="85" y="29"/>
                          <a:pt x="106" y="22"/>
                        </a:cubicBezTo>
                        <a:cubicBezTo>
                          <a:pt x="110" y="17"/>
                          <a:pt x="108" y="9"/>
                          <a:pt x="112" y="4"/>
                        </a:cubicBezTo>
                        <a:cubicBezTo>
                          <a:pt x="115" y="1"/>
                          <a:pt x="124" y="0"/>
                          <a:pt x="124" y="0"/>
                        </a:cubicBezTo>
                        <a:cubicBezTo>
                          <a:pt x="138" y="14"/>
                          <a:pt x="126" y="23"/>
                          <a:pt x="150" y="28"/>
                        </a:cubicBezTo>
                        <a:cubicBezTo>
                          <a:pt x="156" y="36"/>
                          <a:pt x="154" y="39"/>
                          <a:pt x="146" y="44"/>
                        </a:cubicBezTo>
                        <a:cubicBezTo>
                          <a:pt x="141" y="52"/>
                          <a:pt x="135" y="61"/>
                          <a:pt x="126" y="64"/>
                        </a:cubicBezTo>
                        <a:cubicBezTo>
                          <a:pt x="118" y="75"/>
                          <a:pt x="128" y="83"/>
                          <a:pt x="132" y="94"/>
                        </a:cubicBezTo>
                        <a:cubicBezTo>
                          <a:pt x="129" y="103"/>
                          <a:pt x="135" y="105"/>
                          <a:pt x="142" y="110"/>
                        </a:cubicBezTo>
                        <a:cubicBezTo>
                          <a:pt x="145" y="119"/>
                          <a:pt x="141" y="120"/>
                          <a:pt x="146" y="128"/>
                        </a:cubicBezTo>
                        <a:cubicBezTo>
                          <a:pt x="142" y="139"/>
                          <a:pt x="135" y="133"/>
                          <a:pt x="128" y="128"/>
                        </a:cubicBezTo>
                        <a:cubicBezTo>
                          <a:pt x="116" y="132"/>
                          <a:pt x="122" y="136"/>
                          <a:pt x="116" y="146"/>
                        </a:cubicBezTo>
                        <a:cubicBezTo>
                          <a:pt x="113" y="151"/>
                          <a:pt x="108" y="152"/>
                          <a:pt x="104" y="156"/>
                        </a:cubicBezTo>
                        <a:cubicBezTo>
                          <a:pt x="107" y="167"/>
                          <a:pt x="112" y="191"/>
                          <a:pt x="100" y="198"/>
                        </a:cubicBezTo>
                        <a:cubicBezTo>
                          <a:pt x="96" y="200"/>
                          <a:pt x="92" y="200"/>
                          <a:pt x="88" y="202"/>
                        </a:cubicBezTo>
                        <a:cubicBezTo>
                          <a:pt x="86" y="203"/>
                          <a:pt x="84" y="205"/>
                          <a:pt x="82" y="206"/>
                        </a:cubicBezTo>
                        <a:cubicBezTo>
                          <a:pt x="80" y="205"/>
                          <a:pt x="77" y="204"/>
                          <a:pt x="76" y="202"/>
                        </a:cubicBezTo>
                        <a:cubicBezTo>
                          <a:pt x="74" y="198"/>
                          <a:pt x="76" y="191"/>
                          <a:pt x="72" y="190"/>
                        </a:cubicBezTo>
                        <a:cubicBezTo>
                          <a:pt x="68" y="189"/>
                          <a:pt x="60" y="186"/>
                          <a:pt x="60" y="186"/>
                        </a:cubicBezTo>
                        <a:cubicBezTo>
                          <a:pt x="53" y="188"/>
                          <a:pt x="49" y="192"/>
                          <a:pt x="42" y="194"/>
                        </a:cubicBezTo>
                        <a:cubicBezTo>
                          <a:pt x="34" y="189"/>
                          <a:pt x="37" y="183"/>
                          <a:pt x="28" y="186"/>
                        </a:cubicBezTo>
                        <a:cubicBezTo>
                          <a:pt x="12" y="181"/>
                          <a:pt x="19" y="161"/>
                          <a:pt x="10" y="148"/>
                        </a:cubicBezTo>
                        <a:cubicBezTo>
                          <a:pt x="5" y="121"/>
                          <a:pt x="11" y="147"/>
                          <a:pt x="4" y="130"/>
                        </a:cubicBezTo>
                        <a:cubicBezTo>
                          <a:pt x="2" y="126"/>
                          <a:pt x="0" y="118"/>
                          <a:pt x="0" y="118"/>
                        </a:cubicBezTo>
                        <a:cubicBezTo>
                          <a:pt x="2" y="95"/>
                          <a:pt x="0" y="83"/>
                          <a:pt x="20" y="96"/>
                        </a:cubicBezTo>
                        <a:cubicBezTo>
                          <a:pt x="23" y="105"/>
                          <a:pt x="23" y="110"/>
                          <a:pt x="32" y="104"/>
                        </a:cubicBezTo>
                        <a:cubicBezTo>
                          <a:pt x="35" y="95"/>
                          <a:pt x="29" y="88"/>
                          <a:pt x="34" y="80"/>
                        </a:cubicBezTo>
                        <a:cubicBezTo>
                          <a:pt x="36" y="76"/>
                          <a:pt x="48" y="73"/>
                          <a:pt x="52" y="70"/>
                        </a:cubicBezTo>
                        <a:cubicBezTo>
                          <a:pt x="57" y="63"/>
                          <a:pt x="58" y="62"/>
                          <a:pt x="54" y="66"/>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516" name="Freeform 20"/>
                  <p:cNvSpPr>
                    <a:spLocks/>
                  </p:cNvSpPr>
                  <p:nvPr/>
                </p:nvSpPr>
                <p:spPr bwMode="ltGray">
                  <a:xfrm>
                    <a:off x="1892" y="572"/>
                    <a:ext cx="47" cy="13"/>
                  </a:xfrm>
                  <a:custGeom>
                    <a:avLst/>
                    <a:gdLst/>
                    <a:ahLst/>
                    <a:cxnLst>
                      <a:cxn ang="0">
                        <a:pos x="4" y="32"/>
                      </a:cxn>
                      <a:cxn ang="0">
                        <a:pos x="18" y="10"/>
                      </a:cxn>
                      <a:cxn ang="0">
                        <a:pos x="46" y="20"/>
                      </a:cxn>
                      <a:cxn ang="0">
                        <a:pos x="72" y="14"/>
                      </a:cxn>
                      <a:cxn ang="0">
                        <a:pos x="90" y="0"/>
                      </a:cxn>
                      <a:cxn ang="0">
                        <a:pos x="76" y="26"/>
                      </a:cxn>
                      <a:cxn ang="0">
                        <a:pos x="60" y="38"/>
                      </a:cxn>
                      <a:cxn ang="0">
                        <a:pos x="42" y="32"/>
                      </a:cxn>
                      <a:cxn ang="0">
                        <a:pos x="14" y="30"/>
                      </a:cxn>
                      <a:cxn ang="0">
                        <a:pos x="4" y="32"/>
                      </a:cxn>
                    </a:cxnLst>
                    <a:rect l="0" t="0" r="r" b="b"/>
                    <a:pathLst>
                      <a:path w="109" h="38">
                        <a:moveTo>
                          <a:pt x="4" y="32"/>
                        </a:moveTo>
                        <a:cubicBezTo>
                          <a:pt x="7" y="22"/>
                          <a:pt x="7" y="14"/>
                          <a:pt x="18" y="10"/>
                        </a:cubicBezTo>
                        <a:cubicBezTo>
                          <a:pt x="28" y="12"/>
                          <a:pt x="37" y="14"/>
                          <a:pt x="46" y="20"/>
                        </a:cubicBezTo>
                        <a:cubicBezTo>
                          <a:pt x="62" y="15"/>
                          <a:pt x="54" y="17"/>
                          <a:pt x="72" y="14"/>
                        </a:cubicBezTo>
                        <a:cubicBezTo>
                          <a:pt x="77" y="9"/>
                          <a:pt x="90" y="0"/>
                          <a:pt x="90" y="0"/>
                        </a:cubicBezTo>
                        <a:cubicBezTo>
                          <a:pt x="109" y="6"/>
                          <a:pt x="85" y="23"/>
                          <a:pt x="76" y="26"/>
                        </a:cubicBezTo>
                        <a:cubicBezTo>
                          <a:pt x="71" y="33"/>
                          <a:pt x="68" y="35"/>
                          <a:pt x="60" y="38"/>
                        </a:cubicBezTo>
                        <a:cubicBezTo>
                          <a:pt x="54" y="36"/>
                          <a:pt x="42" y="32"/>
                          <a:pt x="42" y="32"/>
                        </a:cubicBezTo>
                        <a:cubicBezTo>
                          <a:pt x="33" y="23"/>
                          <a:pt x="26" y="26"/>
                          <a:pt x="14" y="30"/>
                        </a:cubicBezTo>
                        <a:cubicBezTo>
                          <a:pt x="1" y="28"/>
                          <a:pt x="0" y="24"/>
                          <a:pt x="4" y="32"/>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517" name="Freeform 21"/>
                  <p:cNvSpPr>
                    <a:spLocks/>
                  </p:cNvSpPr>
                  <p:nvPr/>
                </p:nvSpPr>
                <p:spPr bwMode="ltGray">
                  <a:xfrm>
                    <a:off x="1890" y="588"/>
                    <a:ext cx="32" cy="34"/>
                  </a:xfrm>
                  <a:custGeom>
                    <a:avLst/>
                    <a:gdLst/>
                    <a:ahLst/>
                    <a:cxnLst>
                      <a:cxn ang="0">
                        <a:pos x="8" y="18"/>
                      </a:cxn>
                      <a:cxn ang="0">
                        <a:pos x="18" y="0"/>
                      </a:cxn>
                      <a:cxn ang="0">
                        <a:pos x="34" y="18"/>
                      </a:cxn>
                      <a:cxn ang="0">
                        <a:pos x="62" y="4"/>
                      </a:cxn>
                      <a:cxn ang="0">
                        <a:pos x="46" y="34"/>
                      </a:cxn>
                      <a:cxn ang="0">
                        <a:pos x="54" y="48"/>
                      </a:cxn>
                      <a:cxn ang="0">
                        <a:pos x="58" y="60"/>
                      </a:cxn>
                      <a:cxn ang="0">
                        <a:pos x="46" y="74"/>
                      </a:cxn>
                      <a:cxn ang="0">
                        <a:pos x="34" y="60"/>
                      </a:cxn>
                      <a:cxn ang="0">
                        <a:pos x="22" y="48"/>
                      </a:cxn>
                      <a:cxn ang="0">
                        <a:pos x="28" y="68"/>
                      </a:cxn>
                      <a:cxn ang="0">
                        <a:pos x="30" y="74"/>
                      </a:cxn>
                      <a:cxn ang="0">
                        <a:pos x="20" y="104"/>
                      </a:cxn>
                      <a:cxn ang="0">
                        <a:pos x="12" y="102"/>
                      </a:cxn>
                      <a:cxn ang="0">
                        <a:pos x="8" y="90"/>
                      </a:cxn>
                      <a:cxn ang="0">
                        <a:pos x="0" y="54"/>
                      </a:cxn>
                      <a:cxn ang="0">
                        <a:pos x="2" y="30"/>
                      </a:cxn>
                      <a:cxn ang="0">
                        <a:pos x="8" y="18"/>
                      </a:cxn>
                    </a:cxnLst>
                    <a:rect l="0" t="0" r="r" b="b"/>
                    <a:pathLst>
                      <a:path w="76" h="104">
                        <a:moveTo>
                          <a:pt x="8" y="18"/>
                        </a:moveTo>
                        <a:cubicBezTo>
                          <a:pt x="10" y="8"/>
                          <a:pt x="9" y="3"/>
                          <a:pt x="18" y="0"/>
                        </a:cubicBezTo>
                        <a:cubicBezTo>
                          <a:pt x="28" y="3"/>
                          <a:pt x="25" y="12"/>
                          <a:pt x="34" y="18"/>
                        </a:cubicBezTo>
                        <a:cubicBezTo>
                          <a:pt x="46" y="16"/>
                          <a:pt x="51" y="8"/>
                          <a:pt x="62" y="4"/>
                        </a:cubicBezTo>
                        <a:cubicBezTo>
                          <a:pt x="76" y="9"/>
                          <a:pt x="56" y="31"/>
                          <a:pt x="46" y="34"/>
                        </a:cubicBezTo>
                        <a:cubicBezTo>
                          <a:pt x="51" y="56"/>
                          <a:pt x="43" y="29"/>
                          <a:pt x="54" y="48"/>
                        </a:cubicBezTo>
                        <a:cubicBezTo>
                          <a:pt x="56" y="52"/>
                          <a:pt x="58" y="60"/>
                          <a:pt x="58" y="60"/>
                        </a:cubicBezTo>
                        <a:cubicBezTo>
                          <a:pt x="55" y="68"/>
                          <a:pt x="54" y="71"/>
                          <a:pt x="46" y="74"/>
                        </a:cubicBezTo>
                        <a:cubicBezTo>
                          <a:pt x="38" y="71"/>
                          <a:pt x="37" y="68"/>
                          <a:pt x="34" y="60"/>
                        </a:cubicBezTo>
                        <a:cubicBezTo>
                          <a:pt x="33" y="50"/>
                          <a:pt x="32" y="33"/>
                          <a:pt x="22" y="48"/>
                        </a:cubicBezTo>
                        <a:cubicBezTo>
                          <a:pt x="25" y="60"/>
                          <a:pt x="23" y="53"/>
                          <a:pt x="28" y="68"/>
                        </a:cubicBezTo>
                        <a:cubicBezTo>
                          <a:pt x="29" y="70"/>
                          <a:pt x="30" y="74"/>
                          <a:pt x="30" y="74"/>
                        </a:cubicBezTo>
                        <a:cubicBezTo>
                          <a:pt x="24" y="84"/>
                          <a:pt x="22" y="93"/>
                          <a:pt x="20" y="104"/>
                        </a:cubicBezTo>
                        <a:cubicBezTo>
                          <a:pt x="17" y="103"/>
                          <a:pt x="14" y="104"/>
                          <a:pt x="12" y="102"/>
                        </a:cubicBezTo>
                        <a:cubicBezTo>
                          <a:pt x="9" y="99"/>
                          <a:pt x="8" y="90"/>
                          <a:pt x="8" y="90"/>
                        </a:cubicBezTo>
                        <a:cubicBezTo>
                          <a:pt x="13" y="75"/>
                          <a:pt x="14" y="64"/>
                          <a:pt x="0" y="54"/>
                        </a:cubicBezTo>
                        <a:cubicBezTo>
                          <a:pt x="1" y="46"/>
                          <a:pt x="1" y="38"/>
                          <a:pt x="2" y="30"/>
                        </a:cubicBezTo>
                        <a:cubicBezTo>
                          <a:pt x="2" y="27"/>
                          <a:pt x="13" y="2"/>
                          <a:pt x="8" y="18"/>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518" name="Freeform 22"/>
                  <p:cNvSpPr>
                    <a:spLocks/>
                  </p:cNvSpPr>
                  <p:nvPr/>
                </p:nvSpPr>
                <p:spPr bwMode="ltGray">
                  <a:xfrm>
                    <a:off x="1944" y="569"/>
                    <a:ext cx="16" cy="20"/>
                  </a:xfrm>
                  <a:custGeom>
                    <a:avLst/>
                    <a:gdLst/>
                    <a:ahLst/>
                    <a:cxnLst>
                      <a:cxn ang="0">
                        <a:pos x="3" y="28"/>
                      </a:cxn>
                      <a:cxn ang="0">
                        <a:pos x="13" y="0"/>
                      </a:cxn>
                      <a:cxn ang="0">
                        <a:pos x="15" y="28"/>
                      </a:cxn>
                      <a:cxn ang="0">
                        <a:pos x="37" y="38"/>
                      </a:cxn>
                      <a:cxn ang="0">
                        <a:pos x="19" y="44"/>
                      </a:cxn>
                      <a:cxn ang="0">
                        <a:pos x="5" y="58"/>
                      </a:cxn>
                      <a:cxn ang="0">
                        <a:pos x="1" y="34"/>
                      </a:cxn>
                      <a:cxn ang="0">
                        <a:pos x="3" y="28"/>
                      </a:cxn>
                    </a:cxnLst>
                    <a:rect l="0" t="0" r="r" b="b"/>
                    <a:pathLst>
                      <a:path w="37" h="61">
                        <a:moveTo>
                          <a:pt x="3" y="28"/>
                        </a:moveTo>
                        <a:cubicBezTo>
                          <a:pt x="5" y="14"/>
                          <a:pt x="2" y="7"/>
                          <a:pt x="13" y="0"/>
                        </a:cubicBezTo>
                        <a:cubicBezTo>
                          <a:pt x="26" y="9"/>
                          <a:pt x="23" y="17"/>
                          <a:pt x="15" y="28"/>
                        </a:cubicBezTo>
                        <a:cubicBezTo>
                          <a:pt x="25" y="31"/>
                          <a:pt x="33" y="27"/>
                          <a:pt x="37" y="38"/>
                        </a:cubicBezTo>
                        <a:cubicBezTo>
                          <a:pt x="30" y="45"/>
                          <a:pt x="28" y="47"/>
                          <a:pt x="19" y="44"/>
                        </a:cubicBezTo>
                        <a:cubicBezTo>
                          <a:pt x="13" y="54"/>
                          <a:pt x="18" y="61"/>
                          <a:pt x="5" y="58"/>
                        </a:cubicBezTo>
                        <a:cubicBezTo>
                          <a:pt x="0" y="50"/>
                          <a:pt x="3" y="44"/>
                          <a:pt x="1" y="34"/>
                        </a:cubicBezTo>
                        <a:cubicBezTo>
                          <a:pt x="2" y="32"/>
                          <a:pt x="3" y="28"/>
                          <a:pt x="3" y="28"/>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519" name="Freeform 23"/>
                  <p:cNvSpPr>
                    <a:spLocks/>
                  </p:cNvSpPr>
                  <p:nvPr/>
                </p:nvSpPr>
                <p:spPr bwMode="ltGray">
                  <a:xfrm>
                    <a:off x="1948" y="600"/>
                    <a:ext cx="20" cy="10"/>
                  </a:xfrm>
                  <a:custGeom>
                    <a:avLst/>
                    <a:gdLst/>
                    <a:ahLst/>
                    <a:cxnLst>
                      <a:cxn ang="0">
                        <a:pos x="7" y="0"/>
                      </a:cxn>
                      <a:cxn ang="0">
                        <a:pos x="29" y="0"/>
                      </a:cxn>
                      <a:cxn ang="0">
                        <a:pos x="49" y="16"/>
                      </a:cxn>
                      <a:cxn ang="0">
                        <a:pos x="35" y="14"/>
                      </a:cxn>
                      <a:cxn ang="0">
                        <a:pos x="3" y="16"/>
                      </a:cxn>
                      <a:cxn ang="0">
                        <a:pos x="7" y="0"/>
                      </a:cxn>
                    </a:cxnLst>
                    <a:rect l="0" t="0" r="r" b="b"/>
                    <a:pathLst>
                      <a:path w="49" h="29">
                        <a:moveTo>
                          <a:pt x="7" y="0"/>
                        </a:moveTo>
                        <a:cubicBezTo>
                          <a:pt x="15" y="6"/>
                          <a:pt x="19" y="2"/>
                          <a:pt x="29" y="0"/>
                        </a:cubicBezTo>
                        <a:cubicBezTo>
                          <a:pt x="45" y="5"/>
                          <a:pt x="40" y="3"/>
                          <a:pt x="49" y="16"/>
                        </a:cubicBezTo>
                        <a:cubicBezTo>
                          <a:pt x="46" y="29"/>
                          <a:pt x="42" y="21"/>
                          <a:pt x="35" y="14"/>
                        </a:cubicBezTo>
                        <a:cubicBezTo>
                          <a:pt x="26" y="15"/>
                          <a:pt x="12" y="19"/>
                          <a:pt x="3" y="16"/>
                        </a:cubicBezTo>
                        <a:cubicBezTo>
                          <a:pt x="0" y="6"/>
                          <a:pt x="7" y="10"/>
                          <a:pt x="7" y="0"/>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520" name="Freeform 24"/>
                  <p:cNvSpPr>
                    <a:spLocks/>
                  </p:cNvSpPr>
                  <p:nvPr/>
                </p:nvSpPr>
                <p:spPr bwMode="ltGray">
                  <a:xfrm>
                    <a:off x="1969" y="585"/>
                    <a:ext cx="26" cy="17"/>
                  </a:xfrm>
                  <a:custGeom>
                    <a:avLst/>
                    <a:gdLst/>
                    <a:ahLst/>
                    <a:cxnLst>
                      <a:cxn ang="0">
                        <a:pos x="21" y="38"/>
                      </a:cxn>
                      <a:cxn ang="0">
                        <a:pos x="15" y="26"/>
                      </a:cxn>
                      <a:cxn ang="0">
                        <a:pos x="3" y="22"/>
                      </a:cxn>
                      <a:cxn ang="0">
                        <a:pos x="13" y="8"/>
                      </a:cxn>
                      <a:cxn ang="0">
                        <a:pos x="25" y="0"/>
                      </a:cxn>
                      <a:cxn ang="0">
                        <a:pos x="49" y="10"/>
                      </a:cxn>
                      <a:cxn ang="0">
                        <a:pos x="53" y="20"/>
                      </a:cxn>
                      <a:cxn ang="0">
                        <a:pos x="61" y="32"/>
                      </a:cxn>
                      <a:cxn ang="0">
                        <a:pos x="41" y="38"/>
                      </a:cxn>
                      <a:cxn ang="0">
                        <a:pos x="23" y="44"/>
                      </a:cxn>
                      <a:cxn ang="0">
                        <a:pos x="21" y="38"/>
                      </a:cxn>
                    </a:cxnLst>
                    <a:rect l="0" t="0" r="r" b="b"/>
                    <a:pathLst>
                      <a:path w="61" h="48">
                        <a:moveTo>
                          <a:pt x="21" y="38"/>
                        </a:moveTo>
                        <a:cubicBezTo>
                          <a:pt x="19" y="34"/>
                          <a:pt x="19" y="29"/>
                          <a:pt x="15" y="26"/>
                        </a:cubicBezTo>
                        <a:cubicBezTo>
                          <a:pt x="12" y="24"/>
                          <a:pt x="3" y="22"/>
                          <a:pt x="3" y="22"/>
                        </a:cubicBezTo>
                        <a:cubicBezTo>
                          <a:pt x="0" y="12"/>
                          <a:pt x="5" y="12"/>
                          <a:pt x="13" y="8"/>
                        </a:cubicBezTo>
                        <a:cubicBezTo>
                          <a:pt x="17" y="6"/>
                          <a:pt x="25" y="0"/>
                          <a:pt x="25" y="0"/>
                        </a:cubicBezTo>
                        <a:cubicBezTo>
                          <a:pt x="37" y="2"/>
                          <a:pt x="41" y="2"/>
                          <a:pt x="49" y="10"/>
                        </a:cubicBezTo>
                        <a:cubicBezTo>
                          <a:pt x="45" y="21"/>
                          <a:pt x="46" y="12"/>
                          <a:pt x="53" y="20"/>
                        </a:cubicBezTo>
                        <a:cubicBezTo>
                          <a:pt x="56" y="24"/>
                          <a:pt x="61" y="32"/>
                          <a:pt x="61" y="32"/>
                        </a:cubicBezTo>
                        <a:cubicBezTo>
                          <a:pt x="56" y="47"/>
                          <a:pt x="53" y="42"/>
                          <a:pt x="41" y="38"/>
                        </a:cubicBezTo>
                        <a:cubicBezTo>
                          <a:pt x="27" y="47"/>
                          <a:pt x="34" y="48"/>
                          <a:pt x="23" y="44"/>
                        </a:cubicBezTo>
                        <a:cubicBezTo>
                          <a:pt x="22" y="42"/>
                          <a:pt x="21" y="38"/>
                          <a:pt x="21" y="38"/>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521" name="Freeform 25"/>
                  <p:cNvSpPr>
                    <a:spLocks/>
                  </p:cNvSpPr>
                  <p:nvPr/>
                </p:nvSpPr>
                <p:spPr bwMode="ltGray">
                  <a:xfrm>
                    <a:off x="1976" y="593"/>
                    <a:ext cx="122" cy="61"/>
                  </a:xfrm>
                  <a:custGeom>
                    <a:avLst/>
                    <a:gdLst/>
                    <a:ahLst/>
                    <a:cxnLst>
                      <a:cxn ang="0">
                        <a:pos x="46" y="28"/>
                      </a:cxn>
                      <a:cxn ang="0">
                        <a:pos x="36" y="14"/>
                      </a:cxn>
                      <a:cxn ang="0">
                        <a:pos x="26" y="30"/>
                      </a:cxn>
                      <a:cxn ang="0">
                        <a:pos x="0" y="24"/>
                      </a:cxn>
                      <a:cxn ang="0">
                        <a:pos x="10" y="42"/>
                      </a:cxn>
                      <a:cxn ang="0">
                        <a:pos x="16" y="62"/>
                      </a:cxn>
                      <a:cxn ang="0">
                        <a:pos x="24" y="48"/>
                      </a:cxn>
                      <a:cxn ang="0">
                        <a:pos x="30" y="44"/>
                      </a:cxn>
                      <a:cxn ang="0">
                        <a:pos x="48" y="56"/>
                      </a:cxn>
                      <a:cxn ang="0">
                        <a:pos x="70" y="62"/>
                      </a:cxn>
                      <a:cxn ang="0">
                        <a:pos x="88" y="72"/>
                      </a:cxn>
                      <a:cxn ang="0">
                        <a:pos x="106" y="102"/>
                      </a:cxn>
                      <a:cxn ang="0">
                        <a:pos x="104" y="122"/>
                      </a:cxn>
                      <a:cxn ang="0">
                        <a:pos x="98" y="134"/>
                      </a:cxn>
                      <a:cxn ang="0">
                        <a:pos x="122" y="128"/>
                      </a:cxn>
                      <a:cxn ang="0">
                        <a:pos x="140" y="140"/>
                      </a:cxn>
                      <a:cxn ang="0">
                        <a:pos x="168" y="148"/>
                      </a:cxn>
                      <a:cxn ang="0">
                        <a:pos x="174" y="146"/>
                      </a:cxn>
                      <a:cxn ang="0">
                        <a:pos x="168" y="134"/>
                      </a:cxn>
                      <a:cxn ang="0">
                        <a:pos x="178" y="136"/>
                      </a:cxn>
                      <a:cxn ang="0">
                        <a:pos x="186" y="118"/>
                      </a:cxn>
                      <a:cxn ang="0">
                        <a:pos x="202" y="122"/>
                      </a:cxn>
                      <a:cxn ang="0">
                        <a:pos x="214" y="130"/>
                      </a:cxn>
                      <a:cxn ang="0">
                        <a:pos x="244" y="168"/>
                      </a:cxn>
                      <a:cxn ang="0">
                        <a:pos x="262" y="178"/>
                      </a:cxn>
                      <a:cxn ang="0">
                        <a:pos x="284" y="170"/>
                      </a:cxn>
                      <a:cxn ang="0">
                        <a:pos x="268" y="160"/>
                      </a:cxn>
                      <a:cxn ang="0">
                        <a:pos x="256" y="138"/>
                      </a:cxn>
                      <a:cxn ang="0">
                        <a:pos x="250" y="132"/>
                      </a:cxn>
                      <a:cxn ang="0">
                        <a:pos x="248" y="122"/>
                      </a:cxn>
                      <a:cxn ang="0">
                        <a:pos x="236" y="116"/>
                      </a:cxn>
                      <a:cxn ang="0">
                        <a:pos x="240" y="96"/>
                      </a:cxn>
                      <a:cxn ang="0">
                        <a:pos x="220" y="86"/>
                      </a:cxn>
                      <a:cxn ang="0">
                        <a:pos x="210" y="70"/>
                      </a:cxn>
                      <a:cxn ang="0">
                        <a:pos x="190" y="54"/>
                      </a:cxn>
                      <a:cxn ang="0">
                        <a:pos x="168" y="38"/>
                      </a:cxn>
                      <a:cxn ang="0">
                        <a:pos x="156" y="34"/>
                      </a:cxn>
                      <a:cxn ang="0">
                        <a:pos x="120" y="16"/>
                      </a:cxn>
                      <a:cxn ang="0">
                        <a:pos x="102" y="4"/>
                      </a:cxn>
                      <a:cxn ang="0">
                        <a:pos x="96" y="0"/>
                      </a:cxn>
                      <a:cxn ang="0">
                        <a:pos x="70" y="10"/>
                      </a:cxn>
                      <a:cxn ang="0">
                        <a:pos x="56" y="32"/>
                      </a:cxn>
                      <a:cxn ang="0">
                        <a:pos x="46" y="28"/>
                      </a:cxn>
                    </a:cxnLst>
                    <a:rect l="0" t="0" r="r" b="b"/>
                    <a:pathLst>
                      <a:path w="286" h="182">
                        <a:moveTo>
                          <a:pt x="46" y="28"/>
                        </a:moveTo>
                        <a:cubicBezTo>
                          <a:pt x="41" y="14"/>
                          <a:pt x="46" y="17"/>
                          <a:pt x="36" y="14"/>
                        </a:cubicBezTo>
                        <a:cubicBezTo>
                          <a:pt x="31" y="17"/>
                          <a:pt x="26" y="30"/>
                          <a:pt x="26" y="30"/>
                        </a:cubicBezTo>
                        <a:cubicBezTo>
                          <a:pt x="12" y="25"/>
                          <a:pt x="19" y="21"/>
                          <a:pt x="0" y="24"/>
                        </a:cubicBezTo>
                        <a:cubicBezTo>
                          <a:pt x="2" y="33"/>
                          <a:pt x="2" y="37"/>
                          <a:pt x="10" y="42"/>
                        </a:cubicBezTo>
                        <a:cubicBezTo>
                          <a:pt x="12" y="49"/>
                          <a:pt x="14" y="55"/>
                          <a:pt x="16" y="62"/>
                        </a:cubicBezTo>
                        <a:cubicBezTo>
                          <a:pt x="24" y="59"/>
                          <a:pt x="27" y="57"/>
                          <a:pt x="24" y="48"/>
                        </a:cubicBezTo>
                        <a:cubicBezTo>
                          <a:pt x="26" y="47"/>
                          <a:pt x="28" y="43"/>
                          <a:pt x="30" y="44"/>
                        </a:cubicBezTo>
                        <a:cubicBezTo>
                          <a:pt x="48" y="48"/>
                          <a:pt x="36" y="52"/>
                          <a:pt x="48" y="56"/>
                        </a:cubicBezTo>
                        <a:cubicBezTo>
                          <a:pt x="74" y="65"/>
                          <a:pt x="47" y="56"/>
                          <a:pt x="70" y="62"/>
                        </a:cubicBezTo>
                        <a:cubicBezTo>
                          <a:pt x="77" y="64"/>
                          <a:pt x="88" y="72"/>
                          <a:pt x="88" y="72"/>
                        </a:cubicBezTo>
                        <a:cubicBezTo>
                          <a:pt x="96" y="84"/>
                          <a:pt x="102" y="87"/>
                          <a:pt x="106" y="102"/>
                        </a:cubicBezTo>
                        <a:cubicBezTo>
                          <a:pt x="105" y="109"/>
                          <a:pt x="106" y="115"/>
                          <a:pt x="104" y="122"/>
                        </a:cubicBezTo>
                        <a:cubicBezTo>
                          <a:pt x="103" y="126"/>
                          <a:pt x="94" y="132"/>
                          <a:pt x="98" y="134"/>
                        </a:cubicBezTo>
                        <a:cubicBezTo>
                          <a:pt x="106" y="137"/>
                          <a:pt x="122" y="128"/>
                          <a:pt x="122" y="128"/>
                        </a:cubicBezTo>
                        <a:cubicBezTo>
                          <a:pt x="130" y="131"/>
                          <a:pt x="133" y="135"/>
                          <a:pt x="140" y="140"/>
                        </a:cubicBezTo>
                        <a:cubicBezTo>
                          <a:pt x="148" y="145"/>
                          <a:pt x="159" y="145"/>
                          <a:pt x="168" y="148"/>
                        </a:cubicBezTo>
                        <a:cubicBezTo>
                          <a:pt x="170" y="147"/>
                          <a:pt x="173" y="148"/>
                          <a:pt x="174" y="146"/>
                        </a:cubicBezTo>
                        <a:cubicBezTo>
                          <a:pt x="176" y="142"/>
                          <a:pt x="164" y="136"/>
                          <a:pt x="168" y="134"/>
                        </a:cubicBezTo>
                        <a:cubicBezTo>
                          <a:pt x="171" y="132"/>
                          <a:pt x="175" y="135"/>
                          <a:pt x="178" y="136"/>
                        </a:cubicBezTo>
                        <a:cubicBezTo>
                          <a:pt x="182" y="131"/>
                          <a:pt x="186" y="118"/>
                          <a:pt x="186" y="118"/>
                        </a:cubicBezTo>
                        <a:cubicBezTo>
                          <a:pt x="189" y="119"/>
                          <a:pt x="199" y="120"/>
                          <a:pt x="202" y="122"/>
                        </a:cubicBezTo>
                        <a:cubicBezTo>
                          <a:pt x="206" y="124"/>
                          <a:pt x="214" y="130"/>
                          <a:pt x="214" y="130"/>
                        </a:cubicBezTo>
                        <a:cubicBezTo>
                          <a:pt x="224" y="145"/>
                          <a:pt x="228" y="158"/>
                          <a:pt x="244" y="168"/>
                        </a:cubicBezTo>
                        <a:cubicBezTo>
                          <a:pt x="250" y="172"/>
                          <a:pt x="262" y="178"/>
                          <a:pt x="262" y="178"/>
                        </a:cubicBezTo>
                        <a:cubicBezTo>
                          <a:pt x="265" y="178"/>
                          <a:pt x="286" y="182"/>
                          <a:pt x="284" y="170"/>
                        </a:cubicBezTo>
                        <a:cubicBezTo>
                          <a:pt x="283" y="164"/>
                          <a:pt x="268" y="160"/>
                          <a:pt x="268" y="160"/>
                        </a:cubicBezTo>
                        <a:cubicBezTo>
                          <a:pt x="261" y="150"/>
                          <a:pt x="270" y="143"/>
                          <a:pt x="256" y="138"/>
                        </a:cubicBezTo>
                        <a:cubicBezTo>
                          <a:pt x="254" y="136"/>
                          <a:pt x="251" y="135"/>
                          <a:pt x="250" y="132"/>
                        </a:cubicBezTo>
                        <a:cubicBezTo>
                          <a:pt x="248" y="129"/>
                          <a:pt x="250" y="125"/>
                          <a:pt x="248" y="122"/>
                        </a:cubicBezTo>
                        <a:cubicBezTo>
                          <a:pt x="246" y="118"/>
                          <a:pt x="240" y="118"/>
                          <a:pt x="236" y="116"/>
                        </a:cubicBezTo>
                        <a:cubicBezTo>
                          <a:pt x="230" y="107"/>
                          <a:pt x="227" y="100"/>
                          <a:pt x="240" y="96"/>
                        </a:cubicBezTo>
                        <a:cubicBezTo>
                          <a:pt x="236" y="83"/>
                          <a:pt x="236" y="84"/>
                          <a:pt x="220" y="86"/>
                        </a:cubicBezTo>
                        <a:cubicBezTo>
                          <a:pt x="209" y="82"/>
                          <a:pt x="208" y="82"/>
                          <a:pt x="210" y="70"/>
                        </a:cubicBezTo>
                        <a:cubicBezTo>
                          <a:pt x="207" y="60"/>
                          <a:pt x="199" y="57"/>
                          <a:pt x="190" y="54"/>
                        </a:cubicBezTo>
                        <a:cubicBezTo>
                          <a:pt x="181" y="45"/>
                          <a:pt x="181" y="42"/>
                          <a:pt x="168" y="38"/>
                        </a:cubicBezTo>
                        <a:cubicBezTo>
                          <a:pt x="164" y="37"/>
                          <a:pt x="156" y="34"/>
                          <a:pt x="156" y="34"/>
                        </a:cubicBezTo>
                        <a:cubicBezTo>
                          <a:pt x="146" y="24"/>
                          <a:pt x="134" y="21"/>
                          <a:pt x="120" y="16"/>
                        </a:cubicBezTo>
                        <a:cubicBezTo>
                          <a:pt x="113" y="14"/>
                          <a:pt x="108" y="8"/>
                          <a:pt x="102" y="4"/>
                        </a:cubicBezTo>
                        <a:cubicBezTo>
                          <a:pt x="100" y="3"/>
                          <a:pt x="96" y="0"/>
                          <a:pt x="96" y="0"/>
                        </a:cubicBezTo>
                        <a:cubicBezTo>
                          <a:pt x="83" y="2"/>
                          <a:pt x="79" y="1"/>
                          <a:pt x="70" y="10"/>
                        </a:cubicBezTo>
                        <a:cubicBezTo>
                          <a:pt x="67" y="19"/>
                          <a:pt x="63" y="27"/>
                          <a:pt x="56" y="32"/>
                        </a:cubicBezTo>
                        <a:cubicBezTo>
                          <a:pt x="49" y="30"/>
                          <a:pt x="52" y="31"/>
                          <a:pt x="46" y="28"/>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522" name="Freeform 26"/>
                  <p:cNvSpPr>
                    <a:spLocks/>
                  </p:cNvSpPr>
                  <p:nvPr/>
                </p:nvSpPr>
                <p:spPr bwMode="ltGray">
                  <a:xfrm>
                    <a:off x="2082" y="599"/>
                    <a:ext cx="33" cy="26"/>
                  </a:xfrm>
                  <a:custGeom>
                    <a:avLst/>
                    <a:gdLst/>
                    <a:ahLst/>
                    <a:cxnLst>
                      <a:cxn ang="0">
                        <a:pos x="1" y="58"/>
                      </a:cxn>
                      <a:cxn ang="0">
                        <a:pos x="27" y="60"/>
                      </a:cxn>
                      <a:cxn ang="0">
                        <a:pos x="45" y="48"/>
                      </a:cxn>
                      <a:cxn ang="0">
                        <a:pos x="57" y="30"/>
                      </a:cxn>
                      <a:cxn ang="0">
                        <a:pos x="43" y="14"/>
                      </a:cxn>
                      <a:cxn ang="0">
                        <a:pos x="43" y="4"/>
                      </a:cxn>
                      <a:cxn ang="0">
                        <a:pos x="71" y="26"/>
                      </a:cxn>
                      <a:cxn ang="0">
                        <a:pos x="67" y="54"/>
                      </a:cxn>
                      <a:cxn ang="0">
                        <a:pos x="33" y="78"/>
                      </a:cxn>
                      <a:cxn ang="0">
                        <a:pos x="9" y="66"/>
                      </a:cxn>
                      <a:cxn ang="0">
                        <a:pos x="3" y="62"/>
                      </a:cxn>
                      <a:cxn ang="0">
                        <a:pos x="1" y="58"/>
                      </a:cxn>
                    </a:cxnLst>
                    <a:rect l="0" t="0" r="r" b="b"/>
                    <a:pathLst>
                      <a:path w="78" h="78">
                        <a:moveTo>
                          <a:pt x="1" y="58"/>
                        </a:moveTo>
                        <a:cubicBezTo>
                          <a:pt x="6" y="44"/>
                          <a:pt x="18" y="57"/>
                          <a:pt x="27" y="60"/>
                        </a:cubicBezTo>
                        <a:cubicBezTo>
                          <a:pt x="35" y="57"/>
                          <a:pt x="38" y="52"/>
                          <a:pt x="45" y="48"/>
                        </a:cubicBezTo>
                        <a:cubicBezTo>
                          <a:pt x="48" y="40"/>
                          <a:pt x="51" y="36"/>
                          <a:pt x="57" y="30"/>
                        </a:cubicBezTo>
                        <a:cubicBezTo>
                          <a:pt x="55" y="23"/>
                          <a:pt x="43" y="14"/>
                          <a:pt x="43" y="14"/>
                        </a:cubicBezTo>
                        <a:cubicBezTo>
                          <a:pt x="33" y="0"/>
                          <a:pt x="30" y="1"/>
                          <a:pt x="43" y="4"/>
                        </a:cubicBezTo>
                        <a:cubicBezTo>
                          <a:pt x="54" y="11"/>
                          <a:pt x="58" y="22"/>
                          <a:pt x="71" y="26"/>
                        </a:cubicBezTo>
                        <a:cubicBezTo>
                          <a:pt x="78" y="37"/>
                          <a:pt x="78" y="46"/>
                          <a:pt x="67" y="54"/>
                        </a:cubicBezTo>
                        <a:cubicBezTo>
                          <a:pt x="51" y="49"/>
                          <a:pt x="53" y="71"/>
                          <a:pt x="33" y="78"/>
                        </a:cubicBezTo>
                        <a:cubicBezTo>
                          <a:pt x="16" y="72"/>
                          <a:pt x="25" y="76"/>
                          <a:pt x="9" y="66"/>
                        </a:cubicBezTo>
                        <a:cubicBezTo>
                          <a:pt x="7" y="65"/>
                          <a:pt x="3" y="62"/>
                          <a:pt x="3" y="62"/>
                        </a:cubicBezTo>
                        <a:cubicBezTo>
                          <a:pt x="0" y="54"/>
                          <a:pt x="13" y="42"/>
                          <a:pt x="1" y="58"/>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523" name="Freeform 27"/>
                  <p:cNvSpPr>
                    <a:spLocks/>
                  </p:cNvSpPr>
                  <p:nvPr/>
                </p:nvSpPr>
                <p:spPr bwMode="ltGray">
                  <a:xfrm>
                    <a:off x="2152" y="544"/>
                    <a:ext cx="8" cy="6"/>
                  </a:xfrm>
                  <a:custGeom>
                    <a:avLst/>
                    <a:gdLst/>
                    <a:ahLst/>
                    <a:cxnLst>
                      <a:cxn ang="0">
                        <a:pos x="3" y="4"/>
                      </a:cxn>
                      <a:cxn ang="0">
                        <a:pos x="3" y="14"/>
                      </a:cxn>
                      <a:cxn ang="0">
                        <a:pos x="3" y="4"/>
                      </a:cxn>
                    </a:cxnLst>
                    <a:rect l="0" t="0" r="r" b="b"/>
                    <a:pathLst>
                      <a:path w="17" h="18">
                        <a:moveTo>
                          <a:pt x="3" y="4"/>
                        </a:moveTo>
                        <a:cubicBezTo>
                          <a:pt x="17" y="7"/>
                          <a:pt x="16" y="18"/>
                          <a:pt x="3" y="14"/>
                        </a:cubicBezTo>
                        <a:cubicBezTo>
                          <a:pt x="0" y="6"/>
                          <a:pt x="7" y="0"/>
                          <a:pt x="3" y="4"/>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524" name="Freeform 28"/>
                  <p:cNvSpPr>
                    <a:spLocks/>
                  </p:cNvSpPr>
                  <p:nvPr/>
                </p:nvSpPr>
                <p:spPr bwMode="ltGray">
                  <a:xfrm>
                    <a:off x="2194" y="584"/>
                    <a:ext cx="11" cy="8"/>
                  </a:xfrm>
                  <a:custGeom>
                    <a:avLst/>
                    <a:gdLst/>
                    <a:ahLst/>
                    <a:cxnLst>
                      <a:cxn ang="0">
                        <a:pos x="8" y="14"/>
                      </a:cxn>
                      <a:cxn ang="0">
                        <a:pos x="14" y="0"/>
                      </a:cxn>
                      <a:cxn ang="0">
                        <a:pos x="14" y="22"/>
                      </a:cxn>
                      <a:cxn ang="0">
                        <a:pos x="8" y="14"/>
                      </a:cxn>
                    </a:cxnLst>
                    <a:rect l="0" t="0" r="r" b="b"/>
                    <a:pathLst>
                      <a:path w="26" h="22">
                        <a:moveTo>
                          <a:pt x="8" y="14"/>
                        </a:moveTo>
                        <a:cubicBezTo>
                          <a:pt x="5" y="6"/>
                          <a:pt x="5" y="3"/>
                          <a:pt x="14" y="0"/>
                        </a:cubicBezTo>
                        <a:cubicBezTo>
                          <a:pt x="26" y="4"/>
                          <a:pt x="23" y="16"/>
                          <a:pt x="14" y="22"/>
                        </a:cubicBezTo>
                        <a:cubicBezTo>
                          <a:pt x="0" y="17"/>
                          <a:pt x="13" y="3"/>
                          <a:pt x="8" y="14"/>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525" name="Freeform 29"/>
                  <p:cNvSpPr>
                    <a:spLocks/>
                  </p:cNvSpPr>
                  <p:nvPr/>
                </p:nvSpPr>
                <p:spPr bwMode="ltGray">
                  <a:xfrm>
                    <a:off x="2059" y="494"/>
                    <a:ext cx="8" cy="5"/>
                  </a:xfrm>
                  <a:custGeom>
                    <a:avLst/>
                    <a:gdLst/>
                    <a:ahLst/>
                    <a:cxnLst>
                      <a:cxn ang="0">
                        <a:pos x="7" y="12"/>
                      </a:cxn>
                      <a:cxn ang="0">
                        <a:pos x="17" y="2"/>
                      </a:cxn>
                      <a:cxn ang="0">
                        <a:pos x="9" y="12"/>
                      </a:cxn>
                      <a:cxn ang="0">
                        <a:pos x="7" y="12"/>
                      </a:cxn>
                    </a:cxnLst>
                    <a:rect l="0" t="0" r="r" b="b"/>
                    <a:pathLst>
                      <a:path w="20" h="15">
                        <a:moveTo>
                          <a:pt x="7" y="12"/>
                        </a:moveTo>
                        <a:cubicBezTo>
                          <a:pt x="0" y="1"/>
                          <a:pt x="6" y="0"/>
                          <a:pt x="17" y="2"/>
                        </a:cubicBezTo>
                        <a:cubicBezTo>
                          <a:pt x="20" y="10"/>
                          <a:pt x="18" y="15"/>
                          <a:pt x="9" y="12"/>
                        </a:cubicBezTo>
                        <a:cubicBezTo>
                          <a:pt x="4" y="4"/>
                          <a:pt x="4" y="4"/>
                          <a:pt x="7" y="12"/>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526" name="Freeform 30"/>
                  <p:cNvSpPr>
                    <a:spLocks/>
                  </p:cNvSpPr>
                  <p:nvPr/>
                </p:nvSpPr>
                <p:spPr bwMode="ltGray">
                  <a:xfrm>
                    <a:off x="1988" y="536"/>
                    <a:ext cx="8" cy="5"/>
                  </a:xfrm>
                  <a:custGeom>
                    <a:avLst/>
                    <a:gdLst/>
                    <a:ahLst/>
                    <a:cxnLst>
                      <a:cxn ang="0">
                        <a:pos x="7" y="12"/>
                      </a:cxn>
                      <a:cxn ang="0">
                        <a:pos x="15" y="2"/>
                      </a:cxn>
                      <a:cxn ang="0">
                        <a:pos x="15" y="14"/>
                      </a:cxn>
                      <a:cxn ang="0">
                        <a:pos x="7" y="12"/>
                      </a:cxn>
                    </a:cxnLst>
                    <a:rect l="0" t="0" r="r" b="b"/>
                    <a:pathLst>
                      <a:path w="20" h="15">
                        <a:moveTo>
                          <a:pt x="7" y="12"/>
                        </a:moveTo>
                        <a:cubicBezTo>
                          <a:pt x="0" y="2"/>
                          <a:pt x="3" y="0"/>
                          <a:pt x="15" y="2"/>
                        </a:cubicBezTo>
                        <a:cubicBezTo>
                          <a:pt x="16" y="4"/>
                          <a:pt x="20" y="12"/>
                          <a:pt x="15" y="14"/>
                        </a:cubicBezTo>
                        <a:cubicBezTo>
                          <a:pt x="12" y="15"/>
                          <a:pt x="7" y="12"/>
                          <a:pt x="7" y="12"/>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527" name="Freeform 31"/>
                  <p:cNvSpPr>
                    <a:spLocks/>
                  </p:cNvSpPr>
                  <p:nvPr/>
                </p:nvSpPr>
                <p:spPr bwMode="ltGray">
                  <a:xfrm>
                    <a:off x="1910" y="523"/>
                    <a:ext cx="34" cy="27"/>
                  </a:xfrm>
                  <a:custGeom>
                    <a:avLst/>
                    <a:gdLst/>
                    <a:ahLst/>
                    <a:cxnLst>
                      <a:cxn ang="0">
                        <a:pos x="0" y="50"/>
                      </a:cxn>
                      <a:cxn ang="0">
                        <a:pos x="14" y="24"/>
                      </a:cxn>
                      <a:cxn ang="0">
                        <a:pos x="26" y="20"/>
                      </a:cxn>
                      <a:cxn ang="0">
                        <a:pos x="48" y="18"/>
                      </a:cxn>
                      <a:cxn ang="0">
                        <a:pos x="58" y="0"/>
                      </a:cxn>
                      <a:cxn ang="0">
                        <a:pos x="80" y="40"/>
                      </a:cxn>
                      <a:cxn ang="0">
                        <a:pos x="70" y="56"/>
                      </a:cxn>
                      <a:cxn ang="0">
                        <a:pos x="54" y="62"/>
                      </a:cxn>
                      <a:cxn ang="0">
                        <a:pos x="48" y="80"/>
                      </a:cxn>
                      <a:cxn ang="0">
                        <a:pos x="32" y="68"/>
                      </a:cxn>
                      <a:cxn ang="0">
                        <a:pos x="38" y="52"/>
                      </a:cxn>
                      <a:cxn ang="0">
                        <a:pos x="30" y="28"/>
                      </a:cxn>
                      <a:cxn ang="0">
                        <a:pos x="20" y="48"/>
                      </a:cxn>
                      <a:cxn ang="0">
                        <a:pos x="8" y="56"/>
                      </a:cxn>
                      <a:cxn ang="0">
                        <a:pos x="0" y="50"/>
                      </a:cxn>
                    </a:cxnLst>
                    <a:rect l="0" t="0" r="r" b="b"/>
                    <a:pathLst>
                      <a:path w="80" h="80">
                        <a:moveTo>
                          <a:pt x="0" y="50"/>
                        </a:moveTo>
                        <a:cubicBezTo>
                          <a:pt x="1" y="47"/>
                          <a:pt x="12" y="25"/>
                          <a:pt x="14" y="24"/>
                        </a:cubicBezTo>
                        <a:cubicBezTo>
                          <a:pt x="17" y="22"/>
                          <a:pt x="26" y="20"/>
                          <a:pt x="26" y="20"/>
                        </a:cubicBezTo>
                        <a:cubicBezTo>
                          <a:pt x="34" y="23"/>
                          <a:pt x="40" y="21"/>
                          <a:pt x="48" y="18"/>
                        </a:cubicBezTo>
                        <a:cubicBezTo>
                          <a:pt x="52" y="12"/>
                          <a:pt x="54" y="6"/>
                          <a:pt x="58" y="0"/>
                        </a:cubicBezTo>
                        <a:cubicBezTo>
                          <a:pt x="70" y="4"/>
                          <a:pt x="76" y="28"/>
                          <a:pt x="80" y="40"/>
                        </a:cubicBezTo>
                        <a:cubicBezTo>
                          <a:pt x="75" y="54"/>
                          <a:pt x="80" y="50"/>
                          <a:pt x="70" y="56"/>
                        </a:cubicBezTo>
                        <a:cubicBezTo>
                          <a:pt x="61" y="53"/>
                          <a:pt x="59" y="54"/>
                          <a:pt x="54" y="62"/>
                        </a:cubicBezTo>
                        <a:cubicBezTo>
                          <a:pt x="57" y="71"/>
                          <a:pt x="56" y="75"/>
                          <a:pt x="48" y="80"/>
                        </a:cubicBezTo>
                        <a:cubicBezTo>
                          <a:pt x="40" y="77"/>
                          <a:pt x="39" y="72"/>
                          <a:pt x="32" y="68"/>
                        </a:cubicBezTo>
                        <a:cubicBezTo>
                          <a:pt x="26" y="59"/>
                          <a:pt x="30" y="57"/>
                          <a:pt x="38" y="52"/>
                        </a:cubicBezTo>
                        <a:cubicBezTo>
                          <a:pt x="41" y="42"/>
                          <a:pt x="39" y="34"/>
                          <a:pt x="30" y="28"/>
                        </a:cubicBezTo>
                        <a:cubicBezTo>
                          <a:pt x="20" y="31"/>
                          <a:pt x="30" y="40"/>
                          <a:pt x="20" y="48"/>
                        </a:cubicBezTo>
                        <a:cubicBezTo>
                          <a:pt x="16" y="51"/>
                          <a:pt x="8" y="56"/>
                          <a:pt x="8" y="56"/>
                        </a:cubicBezTo>
                        <a:cubicBezTo>
                          <a:pt x="2" y="50"/>
                          <a:pt x="5" y="50"/>
                          <a:pt x="0" y="50"/>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528" name="Freeform 32"/>
                  <p:cNvSpPr>
                    <a:spLocks/>
                  </p:cNvSpPr>
                  <p:nvPr/>
                </p:nvSpPr>
                <p:spPr bwMode="ltGray">
                  <a:xfrm>
                    <a:off x="1899" y="466"/>
                    <a:ext cx="40" cy="58"/>
                  </a:xfrm>
                  <a:custGeom>
                    <a:avLst/>
                    <a:gdLst/>
                    <a:ahLst/>
                    <a:cxnLst>
                      <a:cxn ang="0">
                        <a:pos x="14" y="96"/>
                      </a:cxn>
                      <a:cxn ang="0">
                        <a:pos x="26" y="128"/>
                      </a:cxn>
                      <a:cxn ang="0">
                        <a:pos x="32" y="108"/>
                      </a:cxn>
                      <a:cxn ang="0">
                        <a:pos x="52" y="100"/>
                      </a:cxn>
                      <a:cxn ang="0">
                        <a:pos x="46" y="124"/>
                      </a:cxn>
                      <a:cxn ang="0">
                        <a:pos x="66" y="126"/>
                      </a:cxn>
                      <a:cxn ang="0">
                        <a:pos x="76" y="142"/>
                      </a:cxn>
                      <a:cxn ang="0">
                        <a:pos x="58" y="148"/>
                      </a:cxn>
                      <a:cxn ang="0">
                        <a:pos x="74" y="174"/>
                      </a:cxn>
                      <a:cxn ang="0">
                        <a:pos x="84" y="154"/>
                      </a:cxn>
                      <a:cxn ang="0">
                        <a:pos x="82" y="112"/>
                      </a:cxn>
                      <a:cxn ang="0">
                        <a:pos x="60" y="106"/>
                      </a:cxn>
                      <a:cxn ang="0">
                        <a:pos x="50" y="82"/>
                      </a:cxn>
                      <a:cxn ang="0">
                        <a:pos x="34" y="82"/>
                      </a:cxn>
                      <a:cxn ang="0">
                        <a:pos x="30" y="70"/>
                      </a:cxn>
                      <a:cxn ang="0">
                        <a:pos x="42" y="42"/>
                      </a:cxn>
                      <a:cxn ang="0">
                        <a:pos x="30" y="0"/>
                      </a:cxn>
                      <a:cxn ang="0">
                        <a:pos x="18" y="22"/>
                      </a:cxn>
                      <a:cxn ang="0">
                        <a:pos x="4" y="46"/>
                      </a:cxn>
                      <a:cxn ang="0">
                        <a:pos x="14" y="76"/>
                      </a:cxn>
                      <a:cxn ang="0">
                        <a:pos x="14" y="96"/>
                      </a:cxn>
                    </a:cxnLst>
                    <a:rect l="0" t="0" r="r" b="b"/>
                    <a:pathLst>
                      <a:path w="94" h="174">
                        <a:moveTo>
                          <a:pt x="14" y="96"/>
                        </a:moveTo>
                        <a:cubicBezTo>
                          <a:pt x="11" y="109"/>
                          <a:pt x="15" y="120"/>
                          <a:pt x="26" y="128"/>
                        </a:cubicBezTo>
                        <a:cubicBezTo>
                          <a:pt x="34" y="120"/>
                          <a:pt x="35" y="119"/>
                          <a:pt x="32" y="108"/>
                        </a:cubicBezTo>
                        <a:cubicBezTo>
                          <a:pt x="35" y="92"/>
                          <a:pt x="39" y="92"/>
                          <a:pt x="52" y="100"/>
                        </a:cubicBezTo>
                        <a:cubicBezTo>
                          <a:pt x="59" y="110"/>
                          <a:pt x="49" y="114"/>
                          <a:pt x="46" y="124"/>
                        </a:cubicBezTo>
                        <a:cubicBezTo>
                          <a:pt x="50" y="137"/>
                          <a:pt x="57" y="129"/>
                          <a:pt x="66" y="126"/>
                        </a:cubicBezTo>
                        <a:cubicBezTo>
                          <a:pt x="77" y="129"/>
                          <a:pt x="79" y="131"/>
                          <a:pt x="76" y="142"/>
                        </a:cubicBezTo>
                        <a:cubicBezTo>
                          <a:pt x="67" y="139"/>
                          <a:pt x="65" y="141"/>
                          <a:pt x="58" y="148"/>
                        </a:cubicBezTo>
                        <a:cubicBezTo>
                          <a:pt x="60" y="160"/>
                          <a:pt x="62" y="170"/>
                          <a:pt x="74" y="174"/>
                        </a:cubicBezTo>
                        <a:cubicBezTo>
                          <a:pt x="77" y="165"/>
                          <a:pt x="74" y="157"/>
                          <a:pt x="84" y="154"/>
                        </a:cubicBezTo>
                        <a:cubicBezTo>
                          <a:pt x="91" y="143"/>
                          <a:pt x="94" y="122"/>
                          <a:pt x="82" y="112"/>
                        </a:cubicBezTo>
                        <a:cubicBezTo>
                          <a:pt x="77" y="108"/>
                          <a:pt x="66" y="108"/>
                          <a:pt x="60" y="106"/>
                        </a:cubicBezTo>
                        <a:cubicBezTo>
                          <a:pt x="65" y="92"/>
                          <a:pt x="66" y="87"/>
                          <a:pt x="50" y="82"/>
                        </a:cubicBezTo>
                        <a:cubicBezTo>
                          <a:pt x="48" y="82"/>
                          <a:pt x="37" y="86"/>
                          <a:pt x="34" y="82"/>
                        </a:cubicBezTo>
                        <a:cubicBezTo>
                          <a:pt x="32" y="79"/>
                          <a:pt x="30" y="70"/>
                          <a:pt x="30" y="70"/>
                        </a:cubicBezTo>
                        <a:cubicBezTo>
                          <a:pt x="32" y="54"/>
                          <a:pt x="32" y="52"/>
                          <a:pt x="42" y="42"/>
                        </a:cubicBezTo>
                        <a:cubicBezTo>
                          <a:pt x="41" y="30"/>
                          <a:pt x="45" y="5"/>
                          <a:pt x="30" y="0"/>
                        </a:cubicBezTo>
                        <a:cubicBezTo>
                          <a:pt x="14" y="4"/>
                          <a:pt x="16" y="4"/>
                          <a:pt x="18" y="22"/>
                        </a:cubicBezTo>
                        <a:cubicBezTo>
                          <a:pt x="16" y="39"/>
                          <a:pt x="15" y="35"/>
                          <a:pt x="4" y="46"/>
                        </a:cubicBezTo>
                        <a:cubicBezTo>
                          <a:pt x="0" y="59"/>
                          <a:pt x="5" y="67"/>
                          <a:pt x="14" y="76"/>
                        </a:cubicBezTo>
                        <a:cubicBezTo>
                          <a:pt x="15" y="80"/>
                          <a:pt x="17" y="93"/>
                          <a:pt x="14" y="96"/>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529" name="Freeform 33"/>
                  <p:cNvSpPr>
                    <a:spLocks/>
                  </p:cNvSpPr>
                  <p:nvPr/>
                </p:nvSpPr>
                <p:spPr bwMode="ltGray">
                  <a:xfrm>
                    <a:off x="1909" y="508"/>
                    <a:ext cx="14" cy="17"/>
                  </a:xfrm>
                  <a:custGeom>
                    <a:avLst/>
                    <a:gdLst/>
                    <a:ahLst/>
                    <a:cxnLst>
                      <a:cxn ang="0">
                        <a:pos x="6" y="24"/>
                      </a:cxn>
                      <a:cxn ang="0">
                        <a:pos x="12" y="0"/>
                      </a:cxn>
                      <a:cxn ang="0">
                        <a:pos x="20" y="16"/>
                      </a:cxn>
                      <a:cxn ang="0">
                        <a:pos x="22" y="24"/>
                      </a:cxn>
                      <a:cxn ang="0">
                        <a:pos x="28" y="26"/>
                      </a:cxn>
                      <a:cxn ang="0">
                        <a:pos x="32" y="38"/>
                      </a:cxn>
                      <a:cxn ang="0">
                        <a:pos x="18" y="50"/>
                      </a:cxn>
                      <a:cxn ang="0">
                        <a:pos x="6" y="24"/>
                      </a:cxn>
                    </a:cxnLst>
                    <a:rect l="0" t="0" r="r" b="b"/>
                    <a:pathLst>
                      <a:path w="32" h="50">
                        <a:moveTo>
                          <a:pt x="6" y="24"/>
                        </a:moveTo>
                        <a:cubicBezTo>
                          <a:pt x="0" y="15"/>
                          <a:pt x="3" y="6"/>
                          <a:pt x="12" y="0"/>
                        </a:cubicBezTo>
                        <a:cubicBezTo>
                          <a:pt x="23" y="3"/>
                          <a:pt x="23" y="5"/>
                          <a:pt x="20" y="16"/>
                        </a:cubicBezTo>
                        <a:cubicBezTo>
                          <a:pt x="21" y="19"/>
                          <a:pt x="20" y="22"/>
                          <a:pt x="22" y="24"/>
                        </a:cubicBezTo>
                        <a:cubicBezTo>
                          <a:pt x="23" y="26"/>
                          <a:pt x="27" y="24"/>
                          <a:pt x="28" y="26"/>
                        </a:cubicBezTo>
                        <a:cubicBezTo>
                          <a:pt x="30" y="29"/>
                          <a:pt x="32" y="38"/>
                          <a:pt x="32" y="38"/>
                        </a:cubicBezTo>
                        <a:cubicBezTo>
                          <a:pt x="29" y="46"/>
                          <a:pt x="26" y="47"/>
                          <a:pt x="18" y="50"/>
                        </a:cubicBezTo>
                        <a:cubicBezTo>
                          <a:pt x="12" y="41"/>
                          <a:pt x="18" y="24"/>
                          <a:pt x="6" y="24"/>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530" name="Freeform 34"/>
                  <p:cNvSpPr>
                    <a:spLocks/>
                  </p:cNvSpPr>
                  <p:nvPr/>
                </p:nvSpPr>
                <p:spPr bwMode="ltGray">
                  <a:xfrm>
                    <a:off x="1881" y="512"/>
                    <a:ext cx="19" cy="17"/>
                  </a:xfrm>
                  <a:custGeom>
                    <a:avLst/>
                    <a:gdLst/>
                    <a:ahLst/>
                    <a:cxnLst>
                      <a:cxn ang="0">
                        <a:pos x="0" y="44"/>
                      </a:cxn>
                      <a:cxn ang="0">
                        <a:pos x="22" y="20"/>
                      </a:cxn>
                      <a:cxn ang="0">
                        <a:pos x="36" y="0"/>
                      </a:cxn>
                      <a:cxn ang="0">
                        <a:pos x="24" y="28"/>
                      </a:cxn>
                      <a:cxn ang="0">
                        <a:pos x="2" y="50"/>
                      </a:cxn>
                      <a:cxn ang="0">
                        <a:pos x="0" y="44"/>
                      </a:cxn>
                    </a:cxnLst>
                    <a:rect l="0" t="0" r="r" b="b"/>
                    <a:pathLst>
                      <a:path w="43" h="50">
                        <a:moveTo>
                          <a:pt x="0" y="44"/>
                        </a:moveTo>
                        <a:cubicBezTo>
                          <a:pt x="6" y="38"/>
                          <a:pt x="18" y="29"/>
                          <a:pt x="22" y="20"/>
                        </a:cubicBezTo>
                        <a:cubicBezTo>
                          <a:pt x="27" y="10"/>
                          <a:pt x="25" y="4"/>
                          <a:pt x="36" y="0"/>
                        </a:cubicBezTo>
                        <a:cubicBezTo>
                          <a:pt x="43" y="11"/>
                          <a:pt x="36" y="24"/>
                          <a:pt x="24" y="28"/>
                        </a:cubicBezTo>
                        <a:cubicBezTo>
                          <a:pt x="21" y="38"/>
                          <a:pt x="12" y="47"/>
                          <a:pt x="2" y="50"/>
                        </a:cubicBezTo>
                        <a:cubicBezTo>
                          <a:pt x="1" y="48"/>
                          <a:pt x="0" y="44"/>
                          <a:pt x="0" y="44"/>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531" name="Freeform 35"/>
                  <p:cNvSpPr>
                    <a:spLocks/>
                  </p:cNvSpPr>
                  <p:nvPr/>
                </p:nvSpPr>
                <p:spPr bwMode="ltGray">
                  <a:xfrm>
                    <a:off x="2930" y="489"/>
                    <a:ext cx="299" cy="179"/>
                  </a:xfrm>
                  <a:custGeom>
                    <a:avLst/>
                    <a:gdLst/>
                    <a:ahLst/>
                    <a:cxnLst>
                      <a:cxn ang="0">
                        <a:pos x="21" y="280"/>
                      </a:cxn>
                      <a:cxn ang="0">
                        <a:pos x="24" y="250"/>
                      </a:cxn>
                      <a:cxn ang="0">
                        <a:pos x="22" y="245"/>
                      </a:cxn>
                      <a:cxn ang="0">
                        <a:pos x="16" y="218"/>
                      </a:cxn>
                      <a:cxn ang="0">
                        <a:pos x="4" y="215"/>
                      </a:cxn>
                      <a:cxn ang="0">
                        <a:pos x="0" y="191"/>
                      </a:cxn>
                      <a:cxn ang="0">
                        <a:pos x="12" y="180"/>
                      </a:cxn>
                      <a:cxn ang="0">
                        <a:pos x="6" y="165"/>
                      </a:cxn>
                      <a:cxn ang="0">
                        <a:pos x="2" y="160"/>
                      </a:cxn>
                      <a:cxn ang="0">
                        <a:pos x="28" y="120"/>
                      </a:cxn>
                      <a:cxn ang="0">
                        <a:pos x="44" y="96"/>
                      </a:cxn>
                      <a:cxn ang="0">
                        <a:pos x="42" y="70"/>
                      </a:cxn>
                      <a:cxn ang="0">
                        <a:pos x="24" y="43"/>
                      </a:cxn>
                      <a:cxn ang="0">
                        <a:pos x="20" y="32"/>
                      </a:cxn>
                      <a:cxn ang="0">
                        <a:pos x="26" y="36"/>
                      </a:cxn>
                      <a:cxn ang="0">
                        <a:pos x="48" y="35"/>
                      </a:cxn>
                      <a:cxn ang="0">
                        <a:pos x="64" y="11"/>
                      </a:cxn>
                      <a:cxn ang="0">
                        <a:pos x="82" y="0"/>
                      </a:cxn>
                      <a:cxn ang="0">
                        <a:pos x="88" y="2"/>
                      </a:cxn>
                      <a:cxn ang="0">
                        <a:pos x="92" y="9"/>
                      </a:cxn>
                      <a:cxn ang="0">
                        <a:pos x="98" y="5"/>
                      </a:cxn>
                      <a:cxn ang="0">
                        <a:pos x="110" y="8"/>
                      </a:cxn>
                      <a:cxn ang="0">
                        <a:pos x="116" y="9"/>
                      </a:cxn>
                      <a:cxn ang="0">
                        <a:pos x="141" y="14"/>
                      </a:cxn>
                      <a:cxn ang="0">
                        <a:pos x="155" y="24"/>
                      </a:cxn>
                      <a:cxn ang="0">
                        <a:pos x="167" y="17"/>
                      </a:cxn>
                      <a:cxn ang="0">
                        <a:pos x="173" y="14"/>
                      </a:cxn>
                      <a:cxn ang="0">
                        <a:pos x="195" y="14"/>
                      </a:cxn>
                      <a:cxn ang="0">
                        <a:pos x="211" y="32"/>
                      </a:cxn>
                      <a:cxn ang="0">
                        <a:pos x="231" y="59"/>
                      </a:cxn>
                      <a:cxn ang="0">
                        <a:pos x="245" y="70"/>
                      </a:cxn>
                      <a:cxn ang="0">
                        <a:pos x="257" y="68"/>
                      </a:cxn>
                      <a:cxn ang="0">
                        <a:pos x="270" y="65"/>
                      </a:cxn>
                      <a:cxn ang="0">
                        <a:pos x="290" y="71"/>
                      </a:cxn>
                      <a:cxn ang="0">
                        <a:pos x="300" y="81"/>
                      </a:cxn>
                      <a:cxn ang="0">
                        <a:pos x="308" y="90"/>
                      </a:cxn>
                      <a:cxn ang="0">
                        <a:pos x="318" y="111"/>
                      </a:cxn>
                      <a:cxn ang="0">
                        <a:pos x="322" y="120"/>
                      </a:cxn>
                      <a:cxn ang="0">
                        <a:pos x="324" y="125"/>
                      </a:cxn>
                      <a:cxn ang="0">
                        <a:pos x="310" y="142"/>
                      </a:cxn>
                      <a:cxn ang="0">
                        <a:pos x="322" y="141"/>
                      </a:cxn>
                      <a:cxn ang="0">
                        <a:pos x="342" y="155"/>
                      </a:cxn>
                      <a:cxn ang="0">
                        <a:pos x="364" y="157"/>
                      </a:cxn>
                      <a:cxn ang="0">
                        <a:pos x="380" y="168"/>
                      </a:cxn>
                      <a:cxn ang="0">
                        <a:pos x="382" y="172"/>
                      </a:cxn>
                      <a:cxn ang="0">
                        <a:pos x="382" y="176"/>
                      </a:cxn>
                      <a:cxn ang="0">
                        <a:pos x="394" y="172"/>
                      </a:cxn>
                      <a:cxn ang="0">
                        <a:pos x="400" y="171"/>
                      </a:cxn>
                      <a:cxn ang="0">
                        <a:pos x="439" y="185"/>
                      </a:cxn>
                      <a:cxn ang="0">
                        <a:pos x="447" y="199"/>
                      </a:cxn>
                      <a:cxn ang="0">
                        <a:pos x="465" y="201"/>
                      </a:cxn>
                      <a:cxn ang="0">
                        <a:pos x="471" y="215"/>
                      </a:cxn>
                      <a:cxn ang="0">
                        <a:pos x="451" y="258"/>
                      </a:cxn>
                      <a:cxn ang="0">
                        <a:pos x="435" y="281"/>
                      </a:cxn>
                    </a:cxnLst>
                    <a:rect l="0" t="0" r="r" b="b"/>
                    <a:pathLst>
                      <a:path w="471" h="281">
                        <a:moveTo>
                          <a:pt x="21" y="280"/>
                        </a:moveTo>
                        <a:cubicBezTo>
                          <a:pt x="32" y="281"/>
                          <a:pt x="25" y="253"/>
                          <a:pt x="24" y="250"/>
                        </a:cubicBezTo>
                        <a:cubicBezTo>
                          <a:pt x="23" y="248"/>
                          <a:pt x="22" y="245"/>
                          <a:pt x="22" y="245"/>
                        </a:cubicBezTo>
                        <a:cubicBezTo>
                          <a:pt x="21" y="243"/>
                          <a:pt x="20" y="221"/>
                          <a:pt x="16" y="218"/>
                        </a:cubicBezTo>
                        <a:cubicBezTo>
                          <a:pt x="13" y="216"/>
                          <a:pt x="4" y="215"/>
                          <a:pt x="4" y="215"/>
                        </a:cubicBezTo>
                        <a:cubicBezTo>
                          <a:pt x="0" y="207"/>
                          <a:pt x="3" y="200"/>
                          <a:pt x="0" y="191"/>
                        </a:cubicBezTo>
                        <a:cubicBezTo>
                          <a:pt x="2" y="185"/>
                          <a:pt x="7" y="186"/>
                          <a:pt x="12" y="180"/>
                        </a:cubicBezTo>
                        <a:cubicBezTo>
                          <a:pt x="14" y="172"/>
                          <a:pt x="14" y="169"/>
                          <a:pt x="6" y="165"/>
                        </a:cubicBezTo>
                        <a:cubicBezTo>
                          <a:pt x="4" y="163"/>
                          <a:pt x="2" y="162"/>
                          <a:pt x="2" y="160"/>
                        </a:cubicBezTo>
                        <a:cubicBezTo>
                          <a:pt x="2" y="150"/>
                          <a:pt x="16" y="123"/>
                          <a:pt x="28" y="120"/>
                        </a:cubicBezTo>
                        <a:cubicBezTo>
                          <a:pt x="32" y="111"/>
                          <a:pt x="40" y="105"/>
                          <a:pt x="44" y="96"/>
                        </a:cubicBezTo>
                        <a:cubicBezTo>
                          <a:pt x="39" y="83"/>
                          <a:pt x="38" y="85"/>
                          <a:pt x="42" y="70"/>
                        </a:cubicBezTo>
                        <a:cubicBezTo>
                          <a:pt x="38" y="60"/>
                          <a:pt x="34" y="48"/>
                          <a:pt x="24" y="43"/>
                        </a:cubicBezTo>
                        <a:cubicBezTo>
                          <a:pt x="18" y="36"/>
                          <a:pt x="10" y="37"/>
                          <a:pt x="20" y="32"/>
                        </a:cubicBezTo>
                        <a:cubicBezTo>
                          <a:pt x="27" y="34"/>
                          <a:pt x="26" y="32"/>
                          <a:pt x="26" y="36"/>
                        </a:cubicBezTo>
                        <a:cubicBezTo>
                          <a:pt x="34" y="41"/>
                          <a:pt x="39" y="39"/>
                          <a:pt x="48" y="35"/>
                        </a:cubicBezTo>
                        <a:cubicBezTo>
                          <a:pt x="45" y="22"/>
                          <a:pt x="48" y="14"/>
                          <a:pt x="64" y="11"/>
                        </a:cubicBezTo>
                        <a:cubicBezTo>
                          <a:pt x="71" y="8"/>
                          <a:pt x="75" y="3"/>
                          <a:pt x="82" y="0"/>
                        </a:cubicBezTo>
                        <a:cubicBezTo>
                          <a:pt x="84" y="1"/>
                          <a:pt x="88" y="0"/>
                          <a:pt x="88" y="2"/>
                        </a:cubicBezTo>
                        <a:cubicBezTo>
                          <a:pt x="90" y="12"/>
                          <a:pt x="75" y="13"/>
                          <a:pt x="92" y="9"/>
                        </a:cubicBezTo>
                        <a:cubicBezTo>
                          <a:pt x="94" y="8"/>
                          <a:pt x="96" y="5"/>
                          <a:pt x="98" y="5"/>
                        </a:cubicBezTo>
                        <a:cubicBezTo>
                          <a:pt x="102" y="4"/>
                          <a:pt x="106" y="7"/>
                          <a:pt x="110" y="8"/>
                        </a:cubicBezTo>
                        <a:cubicBezTo>
                          <a:pt x="112" y="8"/>
                          <a:pt x="116" y="9"/>
                          <a:pt x="116" y="9"/>
                        </a:cubicBezTo>
                        <a:cubicBezTo>
                          <a:pt x="122" y="16"/>
                          <a:pt x="129" y="13"/>
                          <a:pt x="141" y="14"/>
                        </a:cubicBezTo>
                        <a:cubicBezTo>
                          <a:pt x="143" y="21"/>
                          <a:pt x="147" y="22"/>
                          <a:pt x="155" y="24"/>
                        </a:cubicBezTo>
                        <a:cubicBezTo>
                          <a:pt x="159" y="22"/>
                          <a:pt x="163" y="20"/>
                          <a:pt x="167" y="17"/>
                        </a:cubicBezTo>
                        <a:cubicBezTo>
                          <a:pt x="169" y="16"/>
                          <a:pt x="173" y="14"/>
                          <a:pt x="173" y="14"/>
                        </a:cubicBezTo>
                        <a:cubicBezTo>
                          <a:pt x="195" y="26"/>
                          <a:pt x="175" y="20"/>
                          <a:pt x="195" y="14"/>
                        </a:cubicBezTo>
                        <a:cubicBezTo>
                          <a:pt x="207" y="17"/>
                          <a:pt x="201" y="26"/>
                          <a:pt x="211" y="32"/>
                        </a:cubicBezTo>
                        <a:cubicBezTo>
                          <a:pt x="214" y="38"/>
                          <a:pt x="224" y="55"/>
                          <a:pt x="231" y="59"/>
                        </a:cubicBezTo>
                        <a:cubicBezTo>
                          <a:pt x="241" y="70"/>
                          <a:pt x="235" y="67"/>
                          <a:pt x="245" y="70"/>
                        </a:cubicBezTo>
                        <a:cubicBezTo>
                          <a:pt x="249" y="69"/>
                          <a:pt x="253" y="69"/>
                          <a:pt x="257" y="68"/>
                        </a:cubicBezTo>
                        <a:cubicBezTo>
                          <a:pt x="261" y="67"/>
                          <a:pt x="270" y="65"/>
                          <a:pt x="270" y="65"/>
                        </a:cubicBezTo>
                        <a:cubicBezTo>
                          <a:pt x="278" y="66"/>
                          <a:pt x="283" y="67"/>
                          <a:pt x="290" y="71"/>
                        </a:cubicBezTo>
                        <a:cubicBezTo>
                          <a:pt x="304" y="88"/>
                          <a:pt x="282" y="62"/>
                          <a:pt x="300" y="81"/>
                        </a:cubicBezTo>
                        <a:cubicBezTo>
                          <a:pt x="302" y="84"/>
                          <a:pt x="308" y="90"/>
                          <a:pt x="308" y="90"/>
                        </a:cubicBezTo>
                        <a:cubicBezTo>
                          <a:pt x="311" y="98"/>
                          <a:pt x="315" y="103"/>
                          <a:pt x="318" y="111"/>
                        </a:cubicBezTo>
                        <a:cubicBezTo>
                          <a:pt x="319" y="114"/>
                          <a:pt x="321" y="117"/>
                          <a:pt x="322" y="120"/>
                        </a:cubicBezTo>
                        <a:cubicBezTo>
                          <a:pt x="323" y="122"/>
                          <a:pt x="324" y="125"/>
                          <a:pt x="324" y="125"/>
                        </a:cubicBezTo>
                        <a:cubicBezTo>
                          <a:pt x="321" y="132"/>
                          <a:pt x="313" y="134"/>
                          <a:pt x="310" y="142"/>
                        </a:cubicBezTo>
                        <a:cubicBezTo>
                          <a:pt x="313" y="151"/>
                          <a:pt x="317" y="146"/>
                          <a:pt x="322" y="141"/>
                        </a:cubicBezTo>
                        <a:cubicBezTo>
                          <a:pt x="341" y="143"/>
                          <a:pt x="339" y="142"/>
                          <a:pt x="342" y="155"/>
                        </a:cubicBezTo>
                        <a:cubicBezTo>
                          <a:pt x="351" y="150"/>
                          <a:pt x="355" y="152"/>
                          <a:pt x="364" y="157"/>
                        </a:cubicBezTo>
                        <a:cubicBezTo>
                          <a:pt x="369" y="162"/>
                          <a:pt x="372" y="166"/>
                          <a:pt x="380" y="168"/>
                        </a:cubicBezTo>
                        <a:cubicBezTo>
                          <a:pt x="381" y="169"/>
                          <a:pt x="383" y="171"/>
                          <a:pt x="382" y="172"/>
                        </a:cubicBezTo>
                        <a:cubicBezTo>
                          <a:pt x="380" y="176"/>
                          <a:pt x="368" y="172"/>
                          <a:pt x="382" y="176"/>
                        </a:cubicBezTo>
                        <a:cubicBezTo>
                          <a:pt x="386" y="175"/>
                          <a:pt x="390" y="173"/>
                          <a:pt x="394" y="172"/>
                        </a:cubicBezTo>
                        <a:cubicBezTo>
                          <a:pt x="396" y="172"/>
                          <a:pt x="400" y="171"/>
                          <a:pt x="400" y="171"/>
                        </a:cubicBezTo>
                        <a:cubicBezTo>
                          <a:pt x="413" y="177"/>
                          <a:pt x="427" y="179"/>
                          <a:pt x="439" y="185"/>
                        </a:cubicBezTo>
                        <a:cubicBezTo>
                          <a:pt x="441" y="190"/>
                          <a:pt x="445" y="194"/>
                          <a:pt x="447" y="199"/>
                        </a:cubicBezTo>
                        <a:cubicBezTo>
                          <a:pt x="453" y="198"/>
                          <a:pt x="460" y="195"/>
                          <a:pt x="465" y="201"/>
                        </a:cubicBezTo>
                        <a:cubicBezTo>
                          <a:pt x="468" y="205"/>
                          <a:pt x="471" y="215"/>
                          <a:pt x="471" y="215"/>
                        </a:cubicBezTo>
                        <a:cubicBezTo>
                          <a:pt x="468" y="231"/>
                          <a:pt x="469" y="248"/>
                          <a:pt x="451" y="258"/>
                        </a:cubicBezTo>
                        <a:cubicBezTo>
                          <a:pt x="447" y="262"/>
                          <a:pt x="437" y="275"/>
                          <a:pt x="435" y="281"/>
                        </a:cubicBezTo>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532" name="Freeform 36"/>
                  <p:cNvSpPr>
                    <a:spLocks/>
                  </p:cNvSpPr>
                  <p:nvPr/>
                </p:nvSpPr>
                <p:spPr bwMode="ltGray">
                  <a:xfrm>
                    <a:off x="2534" y="242"/>
                    <a:ext cx="420" cy="283"/>
                  </a:xfrm>
                  <a:custGeom>
                    <a:avLst/>
                    <a:gdLst/>
                    <a:ahLst/>
                    <a:cxnLst>
                      <a:cxn ang="0">
                        <a:pos x="406" y="6"/>
                      </a:cxn>
                      <a:cxn ang="0">
                        <a:pos x="502" y="34"/>
                      </a:cxn>
                      <a:cxn ang="0">
                        <a:pos x="550" y="38"/>
                      </a:cxn>
                      <a:cxn ang="0">
                        <a:pos x="578" y="130"/>
                      </a:cxn>
                      <a:cxn ang="0">
                        <a:pos x="586" y="90"/>
                      </a:cxn>
                      <a:cxn ang="0">
                        <a:pos x="606" y="70"/>
                      </a:cxn>
                      <a:cxn ang="0">
                        <a:pos x="642" y="126"/>
                      </a:cxn>
                      <a:cxn ang="0">
                        <a:pos x="682" y="98"/>
                      </a:cxn>
                      <a:cxn ang="0">
                        <a:pos x="706" y="86"/>
                      </a:cxn>
                      <a:cxn ang="0">
                        <a:pos x="762" y="2"/>
                      </a:cxn>
                      <a:cxn ang="0">
                        <a:pos x="798" y="70"/>
                      </a:cxn>
                      <a:cxn ang="0">
                        <a:pos x="798" y="130"/>
                      </a:cxn>
                      <a:cxn ang="0">
                        <a:pos x="790" y="158"/>
                      </a:cxn>
                      <a:cxn ang="0">
                        <a:pos x="766" y="162"/>
                      </a:cxn>
                      <a:cxn ang="0">
                        <a:pos x="762" y="186"/>
                      </a:cxn>
                      <a:cxn ang="0">
                        <a:pos x="802" y="226"/>
                      </a:cxn>
                      <a:cxn ang="0">
                        <a:pos x="786" y="322"/>
                      </a:cxn>
                      <a:cxn ang="0">
                        <a:pos x="830" y="414"/>
                      </a:cxn>
                      <a:cxn ang="0">
                        <a:pos x="854" y="450"/>
                      </a:cxn>
                      <a:cxn ang="0">
                        <a:pos x="830" y="450"/>
                      </a:cxn>
                      <a:cxn ang="0">
                        <a:pos x="746" y="378"/>
                      </a:cxn>
                      <a:cxn ang="0">
                        <a:pos x="678" y="402"/>
                      </a:cxn>
                      <a:cxn ang="0">
                        <a:pos x="590" y="442"/>
                      </a:cxn>
                      <a:cxn ang="0">
                        <a:pos x="642" y="578"/>
                      </a:cxn>
                      <a:cxn ang="0">
                        <a:pos x="710" y="610"/>
                      </a:cxn>
                      <a:cxn ang="0">
                        <a:pos x="738" y="550"/>
                      </a:cxn>
                      <a:cxn ang="0">
                        <a:pos x="774" y="570"/>
                      </a:cxn>
                      <a:cxn ang="0">
                        <a:pos x="766" y="630"/>
                      </a:cxn>
                      <a:cxn ang="0">
                        <a:pos x="802" y="670"/>
                      </a:cxn>
                      <a:cxn ang="0">
                        <a:pos x="838" y="658"/>
                      </a:cxn>
                      <a:cxn ang="0">
                        <a:pos x="922" y="806"/>
                      </a:cxn>
                      <a:cxn ang="0">
                        <a:pos x="942" y="826"/>
                      </a:cxn>
                      <a:cxn ang="0">
                        <a:pos x="874" y="810"/>
                      </a:cxn>
                      <a:cxn ang="0">
                        <a:pos x="830" y="758"/>
                      </a:cxn>
                      <a:cxn ang="0">
                        <a:pos x="778" y="710"/>
                      </a:cxn>
                      <a:cxn ang="0">
                        <a:pos x="702" y="662"/>
                      </a:cxn>
                      <a:cxn ang="0">
                        <a:pos x="614" y="646"/>
                      </a:cxn>
                      <a:cxn ang="0">
                        <a:pos x="506" y="594"/>
                      </a:cxn>
                      <a:cxn ang="0">
                        <a:pos x="462" y="506"/>
                      </a:cxn>
                      <a:cxn ang="0">
                        <a:pos x="430" y="462"/>
                      </a:cxn>
                      <a:cxn ang="0">
                        <a:pos x="382" y="430"/>
                      </a:cxn>
                      <a:cxn ang="0">
                        <a:pos x="342" y="370"/>
                      </a:cxn>
                      <a:cxn ang="0">
                        <a:pos x="354" y="414"/>
                      </a:cxn>
                      <a:cxn ang="0">
                        <a:pos x="418" y="494"/>
                      </a:cxn>
                      <a:cxn ang="0">
                        <a:pos x="422" y="526"/>
                      </a:cxn>
                      <a:cxn ang="0">
                        <a:pos x="394" y="498"/>
                      </a:cxn>
                      <a:cxn ang="0">
                        <a:pos x="354" y="466"/>
                      </a:cxn>
                      <a:cxn ang="0">
                        <a:pos x="314" y="402"/>
                      </a:cxn>
                      <a:cxn ang="0">
                        <a:pos x="266" y="346"/>
                      </a:cxn>
                      <a:cxn ang="0">
                        <a:pos x="210" y="314"/>
                      </a:cxn>
                      <a:cxn ang="0">
                        <a:pos x="154" y="238"/>
                      </a:cxn>
                      <a:cxn ang="0">
                        <a:pos x="66" y="66"/>
                      </a:cxn>
                      <a:cxn ang="0">
                        <a:pos x="34" y="38"/>
                      </a:cxn>
                      <a:cxn ang="0">
                        <a:pos x="46" y="22"/>
                      </a:cxn>
                      <a:cxn ang="0">
                        <a:pos x="102" y="70"/>
                      </a:cxn>
                    </a:cxnLst>
                    <a:rect l="0" t="0" r="r" b="b"/>
                    <a:pathLst>
                      <a:path w="984" h="844">
                        <a:moveTo>
                          <a:pt x="82" y="38"/>
                        </a:moveTo>
                        <a:lnTo>
                          <a:pt x="406" y="6"/>
                        </a:lnTo>
                        <a:cubicBezTo>
                          <a:pt x="497" y="22"/>
                          <a:pt x="465" y="0"/>
                          <a:pt x="474" y="54"/>
                        </a:cubicBezTo>
                        <a:cubicBezTo>
                          <a:pt x="492" y="48"/>
                          <a:pt x="484" y="40"/>
                          <a:pt x="502" y="34"/>
                        </a:cubicBezTo>
                        <a:cubicBezTo>
                          <a:pt x="510" y="37"/>
                          <a:pt x="517" y="46"/>
                          <a:pt x="526" y="46"/>
                        </a:cubicBezTo>
                        <a:cubicBezTo>
                          <a:pt x="534" y="46"/>
                          <a:pt x="550" y="38"/>
                          <a:pt x="550" y="38"/>
                        </a:cubicBezTo>
                        <a:cubicBezTo>
                          <a:pt x="556" y="55"/>
                          <a:pt x="552" y="60"/>
                          <a:pt x="542" y="74"/>
                        </a:cubicBezTo>
                        <a:cubicBezTo>
                          <a:pt x="555" y="114"/>
                          <a:pt x="550" y="102"/>
                          <a:pt x="578" y="130"/>
                        </a:cubicBezTo>
                        <a:cubicBezTo>
                          <a:pt x="584" y="148"/>
                          <a:pt x="590" y="148"/>
                          <a:pt x="606" y="138"/>
                        </a:cubicBezTo>
                        <a:cubicBezTo>
                          <a:pt x="600" y="119"/>
                          <a:pt x="594" y="107"/>
                          <a:pt x="586" y="90"/>
                        </a:cubicBezTo>
                        <a:cubicBezTo>
                          <a:pt x="583" y="82"/>
                          <a:pt x="578" y="66"/>
                          <a:pt x="578" y="66"/>
                        </a:cubicBezTo>
                        <a:cubicBezTo>
                          <a:pt x="585" y="44"/>
                          <a:pt x="597" y="56"/>
                          <a:pt x="606" y="70"/>
                        </a:cubicBezTo>
                        <a:cubicBezTo>
                          <a:pt x="609" y="86"/>
                          <a:pt x="608" y="117"/>
                          <a:pt x="626" y="90"/>
                        </a:cubicBezTo>
                        <a:cubicBezTo>
                          <a:pt x="648" y="97"/>
                          <a:pt x="646" y="104"/>
                          <a:pt x="642" y="126"/>
                        </a:cubicBezTo>
                        <a:cubicBezTo>
                          <a:pt x="650" y="150"/>
                          <a:pt x="665" y="141"/>
                          <a:pt x="682" y="130"/>
                        </a:cubicBezTo>
                        <a:cubicBezTo>
                          <a:pt x="689" y="108"/>
                          <a:pt x="673" y="124"/>
                          <a:pt x="682" y="98"/>
                        </a:cubicBezTo>
                        <a:cubicBezTo>
                          <a:pt x="683" y="94"/>
                          <a:pt x="690" y="96"/>
                          <a:pt x="694" y="94"/>
                        </a:cubicBezTo>
                        <a:cubicBezTo>
                          <a:pt x="698" y="92"/>
                          <a:pt x="702" y="89"/>
                          <a:pt x="706" y="86"/>
                        </a:cubicBezTo>
                        <a:cubicBezTo>
                          <a:pt x="717" y="54"/>
                          <a:pt x="688" y="54"/>
                          <a:pt x="742" y="46"/>
                        </a:cubicBezTo>
                        <a:cubicBezTo>
                          <a:pt x="748" y="27"/>
                          <a:pt x="741" y="9"/>
                          <a:pt x="762" y="2"/>
                        </a:cubicBezTo>
                        <a:cubicBezTo>
                          <a:pt x="788" y="11"/>
                          <a:pt x="777" y="38"/>
                          <a:pt x="802" y="46"/>
                        </a:cubicBezTo>
                        <a:cubicBezTo>
                          <a:pt x="831" y="36"/>
                          <a:pt x="805" y="63"/>
                          <a:pt x="798" y="70"/>
                        </a:cubicBezTo>
                        <a:cubicBezTo>
                          <a:pt x="789" y="96"/>
                          <a:pt x="787" y="96"/>
                          <a:pt x="802" y="118"/>
                        </a:cubicBezTo>
                        <a:cubicBezTo>
                          <a:pt x="801" y="122"/>
                          <a:pt x="801" y="127"/>
                          <a:pt x="798" y="130"/>
                        </a:cubicBezTo>
                        <a:cubicBezTo>
                          <a:pt x="794" y="133"/>
                          <a:pt x="784" y="129"/>
                          <a:pt x="782" y="134"/>
                        </a:cubicBezTo>
                        <a:cubicBezTo>
                          <a:pt x="780" y="142"/>
                          <a:pt x="790" y="158"/>
                          <a:pt x="790" y="158"/>
                        </a:cubicBezTo>
                        <a:cubicBezTo>
                          <a:pt x="786" y="161"/>
                          <a:pt x="783" y="165"/>
                          <a:pt x="778" y="166"/>
                        </a:cubicBezTo>
                        <a:cubicBezTo>
                          <a:pt x="774" y="167"/>
                          <a:pt x="769" y="159"/>
                          <a:pt x="766" y="162"/>
                        </a:cubicBezTo>
                        <a:cubicBezTo>
                          <a:pt x="758" y="170"/>
                          <a:pt x="794" y="182"/>
                          <a:pt x="794" y="182"/>
                        </a:cubicBezTo>
                        <a:cubicBezTo>
                          <a:pt x="804" y="211"/>
                          <a:pt x="775" y="190"/>
                          <a:pt x="762" y="186"/>
                        </a:cubicBezTo>
                        <a:cubicBezTo>
                          <a:pt x="767" y="194"/>
                          <a:pt x="773" y="202"/>
                          <a:pt x="778" y="210"/>
                        </a:cubicBezTo>
                        <a:cubicBezTo>
                          <a:pt x="783" y="218"/>
                          <a:pt x="802" y="226"/>
                          <a:pt x="802" y="226"/>
                        </a:cubicBezTo>
                        <a:cubicBezTo>
                          <a:pt x="813" y="242"/>
                          <a:pt x="804" y="245"/>
                          <a:pt x="810" y="262"/>
                        </a:cubicBezTo>
                        <a:cubicBezTo>
                          <a:pt x="803" y="282"/>
                          <a:pt x="793" y="301"/>
                          <a:pt x="786" y="322"/>
                        </a:cubicBezTo>
                        <a:cubicBezTo>
                          <a:pt x="783" y="330"/>
                          <a:pt x="778" y="346"/>
                          <a:pt x="778" y="346"/>
                        </a:cubicBezTo>
                        <a:cubicBezTo>
                          <a:pt x="785" y="366"/>
                          <a:pt x="817" y="394"/>
                          <a:pt x="830" y="414"/>
                        </a:cubicBezTo>
                        <a:cubicBezTo>
                          <a:pt x="835" y="422"/>
                          <a:pt x="841" y="430"/>
                          <a:pt x="846" y="438"/>
                        </a:cubicBezTo>
                        <a:cubicBezTo>
                          <a:pt x="849" y="442"/>
                          <a:pt x="854" y="450"/>
                          <a:pt x="854" y="450"/>
                        </a:cubicBezTo>
                        <a:cubicBezTo>
                          <a:pt x="853" y="457"/>
                          <a:pt x="855" y="466"/>
                          <a:pt x="850" y="470"/>
                        </a:cubicBezTo>
                        <a:cubicBezTo>
                          <a:pt x="844" y="475"/>
                          <a:pt x="831" y="451"/>
                          <a:pt x="830" y="450"/>
                        </a:cubicBezTo>
                        <a:cubicBezTo>
                          <a:pt x="811" y="431"/>
                          <a:pt x="789" y="421"/>
                          <a:pt x="774" y="398"/>
                        </a:cubicBezTo>
                        <a:cubicBezTo>
                          <a:pt x="769" y="379"/>
                          <a:pt x="766" y="371"/>
                          <a:pt x="746" y="378"/>
                        </a:cubicBezTo>
                        <a:cubicBezTo>
                          <a:pt x="717" y="368"/>
                          <a:pt x="730" y="368"/>
                          <a:pt x="706" y="374"/>
                        </a:cubicBezTo>
                        <a:cubicBezTo>
                          <a:pt x="688" y="402"/>
                          <a:pt x="699" y="395"/>
                          <a:pt x="678" y="402"/>
                        </a:cubicBezTo>
                        <a:cubicBezTo>
                          <a:pt x="654" y="386"/>
                          <a:pt x="650" y="390"/>
                          <a:pt x="618" y="394"/>
                        </a:cubicBezTo>
                        <a:cubicBezTo>
                          <a:pt x="607" y="411"/>
                          <a:pt x="601" y="426"/>
                          <a:pt x="590" y="442"/>
                        </a:cubicBezTo>
                        <a:cubicBezTo>
                          <a:pt x="600" y="471"/>
                          <a:pt x="593" y="459"/>
                          <a:pt x="606" y="478"/>
                        </a:cubicBezTo>
                        <a:cubicBezTo>
                          <a:pt x="593" y="518"/>
                          <a:pt x="622" y="548"/>
                          <a:pt x="642" y="578"/>
                        </a:cubicBezTo>
                        <a:cubicBezTo>
                          <a:pt x="651" y="591"/>
                          <a:pt x="651" y="601"/>
                          <a:pt x="666" y="606"/>
                        </a:cubicBezTo>
                        <a:cubicBezTo>
                          <a:pt x="680" y="627"/>
                          <a:pt x="691" y="623"/>
                          <a:pt x="710" y="610"/>
                        </a:cubicBezTo>
                        <a:cubicBezTo>
                          <a:pt x="729" y="616"/>
                          <a:pt x="729" y="606"/>
                          <a:pt x="734" y="590"/>
                        </a:cubicBezTo>
                        <a:cubicBezTo>
                          <a:pt x="735" y="577"/>
                          <a:pt x="731" y="562"/>
                          <a:pt x="738" y="550"/>
                        </a:cubicBezTo>
                        <a:cubicBezTo>
                          <a:pt x="742" y="543"/>
                          <a:pt x="762" y="542"/>
                          <a:pt x="762" y="542"/>
                        </a:cubicBezTo>
                        <a:cubicBezTo>
                          <a:pt x="783" y="547"/>
                          <a:pt x="786" y="552"/>
                          <a:pt x="774" y="570"/>
                        </a:cubicBezTo>
                        <a:cubicBezTo>
                          <a:pt x="779" y="590"/>
                          <a:pt x="790" y="605"/>
                          <a:pt x="770" y="618"/>
                        </a:cubicBezTo>
                        <a:cubicBezTo>
                          <a:pt x="769" y="622"/>
                          <a:pt x="764" y="626"/>
                          <a:pt x="766" y="630"/>
                        </a:cubicBezTo>
                        <a:cubicBezTo>
                          <a:pt x="768" y="634"/>
                          <a:pt x="775" y="634"/>
                          <a:pt x="778" y="638"/>
                        </a:cubicBezTo>
                        <a:cubicBezTo>
                          <a:pt x="788" y="651"/>
                          <a:pt x="786" y="660"/>
                          <a:pt x="802" y="670"/>
                        </a:cubicBezTo>
                        <a:cubicBezTo>
                          <a:pt x="810" y="667"/>
                          <a:pt x="818" y="665"/>
                          <a:pt x="826" y="662"/>
                        </a:cubicBezTo>
                        <a:cubicBezTo>
                          <a:pt x="830" y="661"/>
                          <a:pt x="838" y="658"/>
                          <a:pt x="838" y="658"/>
                        </a:cubicBezTo>
                        <a:cubicBezTo>
                          <a:pt x="857" y="664"/>
                          <a:pt x="864" y="680"/>
                          <a:pt x="870" y="698"/>
                        </a:cubicBezTo>
                        <a:cubicBezTo>
                          <a:pt x="859" y="731"/>
                          <a:pt x="887" y="794"/>
                          <a:pt x="922" y="806"/>
                        </a:cubicBezTo>
                        <a:cubicBezTo>
                          <a:pt x="938" y="801"/>
                          <a:pt x="941" y="792"/>
                          <a:pt x="958" y="798"/>
                        </a:cubicBezTo>
                        <a:cubicBezTo>
                          <a:pt x="984" y="837"/>
                          <a:pt x="928" y="784"/>
                          <a:pt x="942" y="826"/>
                        </a:cubicBezTo>
                        <a:cubicBezTo>
                          <a:pt x="936" y="844"/>
                          <a:pt x="930" y="844"/>
                          <a:pt x="914" y="834"/>
                        </a:cubicBezTo>
                        <a:cubicBezTo>
                          <a:pt x="903" y="817"/>
                          <a:pt x="890" y="821"/>
                          <a:pt x="874" y="810"/>
                        </a:cubicBezTo>
                        <a:cubicBezTo>
                          <a:pt x="851" y="776"/>
                          <a:pt x="882" y="816"/>
                          <a:pt x="854" y="794"/>
                        </a:cubicBezTo>
                        <a:cubicBezTo>
                          <a:pt x="843" y="785"/>
                          <a:pt x="840" y="768"/>
                          <a:pt x="830" y="758"/>
                        </a:cubicBezTo>
                        <a:cubicBezTo>
                          <a:pt x="824" y="739"/>
                          <a:pt x="817" y="724"/>
                          <a:pt x="798" y="718"/>
                        </a:cubicBezTo>
                        <a:cubicBezTo>
                          <a:pt x="791" y="696"/>
                          <a:pt x="800" y="712"/>
                          <a:pt x="778" y="710"/>
                        </a:cubicBezTo>
                        <a:cubicBezTo>
                          <a:pt x="767" y="709"/>
                          <a:pt x="746" y="702"/>
                          <a:pt x="746" y="702"/>
                        </a:cubicBezTo>
                        <a:cubicBezTo>
                          <a:pt x="729" y="691"/>
                          <a:pt x="720" y="674"/>
                          <a:pt x="702" y="662"/>
                        </a:cubicBezTo>
                        <a:cubicBezTo>
                          <a:pt x="694" y="665"/>
                          <a:pt x="687" y="673"/>
                          <a:pt x="678" y="674"/>
                        </a:cubicBezTo>
                        <a:cubicBezTo>
                          <a:pt x="657" y="677"/>
                          <a:pt x="630" y="657"/>
                          <a:pt x="614" y="646"/>
                        </a:cubicBezTo>
                        <a:cubicBezTo>
                          <a:pt x="600" y="637"/>
                          <a:pt x="580" y="639"/>
                          <a:pt x="566" y="630"/>
                        </a:cubicBezTo>
                        <a:cubicBezTo>
                          <a:pt x="546" y="617"/>
                          <a:pt x="525" y="607"/>
                          <a:pt x="506" y="594"/>
                        </a:cubicBezTo>
                        <a:cubicBezTo>
                          <a:pt x="513" y="572"/>
                          <a:pt x="509" y="551"/>
                          <a:pt x="490" y="538"/>
                        </a:cubicBezTo>
                        <a:cubicBezTo>
                          <a:pt x="485" y="522"/>
                          <a:pt x="476" y="515"/>
                          <a:pt x="462" y="506"/>
                        </a:cubicBezTo>
                        <a:cubicBezTo>
                          <a:pt x="441" y="474"/>
                          <a:pt x="469" y="513"/>
                          <a:pt x="442" y="486"/>
                        </a:cubicBezTo>
                        <a:cubicBezTo>
                          <a:pt x="436" y="480"/>
                          <a:pt x="436" y="468"/>
                          <a:pt x="430" y="462"/>
                        </a:cubicBezTo>
                        <a:cubicBezTo>
                          <a:pt x="427" y="459"/>
                          <a:pt x="422" y="459"/>
                          <a:pt x="418" y="458"/>
                        </a:cubicBezTo>
                        <a:cubicBezTo>
                          <a:pt x="407" y="447"/>
                          <a:pt x="382" y="430"/>
                          <a:pt x="382" y="430"/>
                        </a:cubicBezTo>
                        <a:cubicBezTo>
                          <a:pt x="371" y="413"/>
                          <a:pt x="358" y="399"/>
                          <a:pt x="346" y="382"/>
                        </a:cubicBezTo>
                        <a:cubicBezTo>
                          <a:pt x="344" y="378"/>
                          <a:pt x="345" y="373"/>
                          <a:pt x="342" y="370"/>
                        </a:cubicBezTo>
                        <a:cubicBezTo>
                          <a:pt x="339" y="367"/>
                          <a:pt x="334" y="367"/>
                          <a:pt x="330" y="366"/>
                        </a:cubicBezTo>
                        <a:cubicBezTo>
                          <a:pt x="322" y="390"/>
                          <a:pt x="342" y="398"/>
                          <a:pt x="354" y="414"/>
                        </a:cubicBezTo>
                        <a:cubicBezTo>
                          <a:pt x="368" y="432"/>
                          <a:pt x="372" y="446"/>
                          <a:pt x="390" y="458"/>
                        </a:cubicBezTo>
                        <a:cubicBezTo>
                          <a:pt x="409" y="487"/>
                          <a:pt x="399" y="475"/>
                          <a:pt x="418" y="494"/>
                        </a:cubicBezTo>
                        <a:cubicBezTo>
                          <a:pt x="423" y="510"/>
                          <a:pt x="428" y="517"/>
                          <a:pt x="442" y="526"/>
                        </a:cubicBezTo>
                        <a:cubicBezTo>
                          <a:pt x="450" y="550"/>
                          <a:pt x="432" y="533"/>
                          <a:pt x="422" y="526"/>
                        </a:cubicBezTo>
                        <a:cubicBezTo>
                          <a:pt x="399" y="492"/>
                          <a:pt x="430" y="532"/>
                          <a:pt x="402" y="510"/>
                        </a:cubicBezTo>
                        <a:cubicBezTo>
                          <a:pt x="398" y="507"/>
                          <a:pt x="397" y="501"/>
                          <a:pt x="394" y="498"/>
                        </a:cubicBezTo>
                        <a:cubicBezTo>
                          <a:pt x="391" y="495"/>
                          <a:pt x="386" y="493"/>
                          <a:pt x="382" y="490"/>
                        </a:cubicBezTo>
                        <a:cubicBezTo>
                          <a:pt x="377" y="474"/>
                          <a:pt x="370" y="471"/>
                          <a:pt x="354" y="466"/>
                        </a:cubicBezTo>
                        <a:cubicBezTo>
                          <a:pt x="344" y="452"/>
                          <a:pt x="340" y="447"/>
                          <a:pt x="346" y="430"/>
                        </a:cubicBezTo>
                        <a:cubicBezTo>
                          <a:pt x="338" y="418"/>
                          <a:pt x="314" y="402"/>
                          <a:pt x="314" y="402"/>
                        </a:cubicBezTo>
                        <a:cubicBezTo>
                          <a:pt x="306" y="390"/>
                          <a:pt x="298" y="378"/>
                          <a:pt x="290" y="366"/>
                        </a:cubicBezTo>
                        <a:cubicBezTo>
                          <a:pt x="284" y="357"/>
                          <a:pt x="273" y="354"/>
                          <a:pt x="266" y="346"/>
                        </a:cubicBezTo>
                        <a:cubicBezTo>
                          <a:pt x="263" y="342"/>
                          <a:pt x="262" y="337"/>
                          <a:pt x="258" y="334"/>
                        </a:cubicBezTo>
                        <a:cubicBezTo>
                          <a:pt x="243" y="324"/>
                          <a:pt x="225" y="324"/>
                          <a:pt x="210" y="314"/>
                        </a:cubicBezTo>
                        <a:cubicBezTo>
                          <a:pt x="201" y="300"/>
                          <a:pt x="194" y="291"/>
                          <a:pt x="178" y="286"/>
                        </a:cubicBezTo>
                        <a:cubicBezTo>
                          <a:pt x="160" y="260"/>
                          <a:pt x="192" y="247"/>
                          <a:pt x="154" y="238"/>
                        </a:cubicBezTo>
                        <a:cubicBezTo>
                          <a:pt x="111" y="209"/>
                          <a:pt x="106" y="149"/>
                          <a:pt x="90" y="102"/>
                        </a:cubicBezTo>
                        <a:cubicBezTo>
                          <a:pt x="86" y="90"/>
                          <a:pt x="76" y="73"/>
                          <a:pt x="66" y="66"/>
                        </a:cubicBezTo>
                        <a:cubicBezTo>
                          <a:pt x="58" y="60"/>
                          <a:pt x="42" y="50"/>
                          <a:pt x="42" y="50"/>
                        </a:cubicBezTo>
                        <a:cubicBezTo>
                          <a:pt x="39" y="46"/>
                          <a:pt x="38" y="41"/>
                          <a:pt x="34" y="38"/>
                        </a:cubicBezTo>
                        <a:cubicBezTo>
                          <a:pt x="27" y="34"/>
                          <a:pt x="10" y="30"/>
                          <a:pt x="10" y="30"/>
                        </a:cubicBezTo>
                        <a:cubicBezTo>
                          <a:pt x="0" y="1"/>
                          <a:pt x="31" y="17"/>
                          <a:pt x="46" y="22"/>
                        </a:cubicBezTo>
                        <a:cubicBezTo>
                          <a:pt x="65" y="51"/>
                          <a:pt x="61" y="41"/>
                          <a:pt x="86" y="58"/>
                        </a:cubicBezTo>
                        <a:cubicBezTo>
                          <a:pt x="94" y="70"/>
                          <a:pt x="94" y="93"/>
                          <a:pt x="102" y="70"/>
                        </a:cubicBezTo>
                        <a:cubicBezTo>
                          <a:pt x="95" y="49"/>
                          <a:pt x="82" y="62"/>
                          <a:pt x="82" y="38"/>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533" name="Freeform 37"/>
                  <p:cNvSpPr>
                    <a:spLocks/>
                  </p:cNvSpPr>
                  <p:nvPr/>
                </p:nvSpPr>
                <p:spPr bwMode="ltGray">
                  <a:xfrm>
                    <a:off x="2405" y="445"/>
                    <a:ext cx="15" cy="16"/>
                  </a:xfrm>
                  <a:custGeom>
                    <a:avLst/>
                    <a:gdLst/>
                    <a:ahLst/>
                    <a:cxnLst>
                      <a:cxn ang="0">
                        <a:pos x="6" y="28"/>
                      </a:cxn>
                      <a:cxn ang="0">
                        <a:pos x="10" y="48"/>
                      </a:cxn>
                      <a:cxn ang="0">
                        <a:pos x="6" y="28"/>
                      </a:cxn>
                    </a:cxnLst>
                    <a:rect l="0" t="0" r="r" b="b"/>
                    <a:pathLst>
                      <a:path w="36" h="48">
                        <a:moveTo>
                          <a:pt x="6" y="28"/>
                        </a:moveTo>
                        <a:cubicBezTo>
                          <a:pt x="25" y="0"/>
                          <a:pt x="36" y="31"/>
                          <a:pt x="10" y="48"/>
                        </a:cubicBezTo>
                        <a:cubicBezTo>
                          <a:pt x="0" y="34"/>
                          <a:pt x="0" y="40"/>
                          <a:pt x="6" y="28"/>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534" name="Freeform 38"/>
                  <p:cNvSpPr>
                    <a:spLocks/>
                  </p:cNvSpPr>
                  <p:nvPr/>
                </p:nvSpPr>
                <p:spPr bwMode="ltGray">
                  <a:xfrm>
                    <a:off x="2393" y="439"/>
                    <a:ext cx="16" cy="12"/>
                  </a:xfrm>
                  <a:custGeom>
                    <a:avLst/>
                    <a:gdLst/>
                    <a:ahLst/>
                    <a:cxnLst>
                      <a:cxn ang="0">
                        <a:pos x="0" y="5"/>
                      </a:cxn>
                      <a:cxn ang="0">
                        <a:pos x="12" y="1"/>
                      </a:cxn>
                      <a:cxn ang="0">
                        <a:pos x="36" y="17"/>
                      </a:cxn>
                      <a:cxn ang="0">
                        <a:pos x="8" y="17"/>
                      </a:cxn>
                      <a:cxn ang="0">
                        <a:pos x="0" y="5"/>
                      </a:cxn>
                    </a:cxnLst>
                    <a:rect l="0" t="0" r="r" b="b"/>
                    <a:pathLst>
                      <a:path w="36" h="37">
                        <a:moveTo>
                          <a:pt x="0" y="5"/>
                        </a:moveTo>
                        <a:cubicBezTo>
                          <a:pt x="4" y="4"/>
                          <a:pt x="8" y="0"/>
                          <a:pt x="12" y="1"/>
                        </a:cubicBezTo>
                        <a:cubicBezTo>
                          <a:pt x="21" y="4"/>
                          <a:pt x="36" y="17"/>
                          <a:pt x="36" y="17"/>
                        </a:cubicBezTo>
                        <a:cubicBezTo>
                          <a:pt x="29" y="37"/>
                          <a:pt x="22" y="26"/>
                          <a:pt x="8" y="17"/>
                        </a:cubicBezTo>
                        <a:cubicBezTo>
                          <a:pt x="5" y="13"/>
                          <a:pt x="0" y="5"/>
                          <a:pt x="0" y="5"/>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535" name="Freeform 39"/>
                  <p:cNvSpPr>
                    <a:spLocks/>
                  </p:cNvSpPr>
                  <p:nvPr/>
                </p:nvSpPr>
                <p:spPr bwMode="ltGray">
                  <a:xfrm>
                    <a:off x="2878" y="406"/>
                    <a:ext cx="73" cy="33"/>
                  </a:xfrm>
                  <a:custGeom>
                    <a:avLst/>
                    <a:gdLst/>
                    <a:ahLst/>
                    <a:cxnLst>
                      <a:cxn ang="0">
                        <a:pos x="0" y="49"/>
                      </a:cxn>
                      <a:cxn ang="0">
                        <a:pos x="28" y="25"/>
                      </a:cxn>
                      <a:cxn ang="0">
                        <a:pos x="56" y="21"/>
                      </a:cxn>
                      <a:cxn ang="0">
                        <a:pos x="80" y="9"/>
                      </a:cxn>
                      <a:cxn ang="0">
                        <a:pos x="64" y="25"/>
                      </a:cxn>
                      <a:cxn ang="0">
                        <a:pos x="124" y="49"/>
                      </a:cxn>
                      <a:cxn ang="0">
                        <a:pos x="160" y="65"/>
                      </a:cxn>
                      <a:cxn ang="0">
                        <a:pos x="116" y="77"/>
                      </a:cxn>
                      <a:cxn ang="0">
                        <a:pos x="88" y="57"/>
                      </a:cxn>
                      <a:cxn ang="0">
                        <a:pos x="76" y="53"/>
                      </a:cxn>
                      <a:cxn ang="0">
                        <a:pos x="24" y="41"/>
                      </a:cxn>
                      <a:cxn ang="0">
                        <a:pos x="0" y="49"/>
                      </a:cxn>
                    </a:cxnLst>
                    <a:rect l="0" t="0" r="r" b="b"/>
                    <a:pathLst>
                      <a:path w="170" h="96">
                        <a:moveTo>
                          <a:pt x="0" y="49"/>
                        </a:moveTo>
                        <a:cubicBezTo>
                          <a:pt x="5" y="33"/>
                          <a:pt x="12" y="30"/>
                          <a:pt x="28" y="25"/>
                        </a:cubicBezTo>
                        <a:cubicBezTo>
                          <a:pt x="20" y="0"/>
                          <a:pt x="42" y="16"/>
                          <a:pt x="56" y="21"/>
                        </a:cubicBezTo>
                        <a:cubicBezTo>
                          <a:pt x="56" y="21"/>
                          <a:pt x="77" y="6"/>
                          <a:pt x="80" y="9"/>
                        </a:cubicBezTo>
                        <a:cubicBezTo>
                          <a:pt x="85" y="14"/>
                          <a:pt x="71" y="23"/>
                          <a:pt x="64" y="25"/>
                        </a:cubicBezTo>
                        <a:cubicBezTo>
                          <a:pt x="82" y="37"/>
                          <a:pt x="103" y="42"/>
                          <a:pt x="124" y="49"/>
                        </a:cubicBezTo>
                        <a:cubicBezTo>
                          <a:pt x="136" y="53"/>
                          <a:pt x="160" y="65"/>
                          <a:pt x="160" y="65"/>
                        </a:cubicBezTo>
                        <a:cubicBezTo>
                          <a:pt x="170" y="96"/>
                          <a:pt x="134" y="83"/>
                          <a:pt x="116" y="77"/>
                        </a:cubicBezTo>
                        <a:cubicBezTo>
                          <a:pt x="109" y="57"/>
                          <a:pt x="116" y="66"/>
                          <a:pt x="88" y="57"/>
                        </a:cubicBezTo>
                        <a:cubicBezTo>
                          <a:pt x="84" y="56"/>
                          <a:pt x="76" y="53"/>
                          <a:pt x="76" y="53"/>
                        </a:cubicBezTo>
                        <a:cubicBezTo>
                          <a:pt x="57" y="34"/>
                          <a:pt x="53" y="37"/>
                          <a:pt x="24" y="41"/>
                        </a:cubicBezTo>
                        <a:cubicBezTo>
                          <a:pt x="9" y="51"/>
                          <a:pt x="17" y="49"/>
                          <a:pt x="0" y="49"/>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536" name="Freeform 40"/>
                  <p:cNvSpPr>
                    <a:spLocks/>
                  </p:cNvSpPr>
                  <p:nvPr/>
                </p:nvSpPr>
                <p:spPr bwMode="ltGray">
                  <a:xfrm>
                    <a:off x="2955" y="433"/>
                    <a:ext cx="59" cy="15"/>
                  </a:xfrm>
                  <a:custGeom>
                    <a:avLst/>
                    <a:gdLst/>
                    <a:ahLst/>
                    <a:cxnLst>
                      <a:cxn ang="0">
                        <a:pos x="0" y="0"/>
                      </a:cxn>
                      <a:cxn ang="0">
                        <a:pos x="52" y="4"/>
                      </a:cxn>
                      <a:cxn ang="0">
                        <a:pos x="88" y="24"/>
                      </a:cxn>
                      <a:cxn ang="0">
                        <a:pos x="112" y="20"/>
                      </a:cxn>
                      <a:cxn ang="0">
                        <a:pos x="108" y="44"/>
                      </a:cxn>
                      <a:cxn ang="0">
                        <a:pos x="64" y="40"/>
                      </a:cxn>
                      <a:cxn ang="0">
                        <a:pos x="0" y="36"/>
                      </a:cxn>
                      <a:cxn ang="0">
                        <a:pos x="28" y="20"/>
                      </a:cxn>
                      <a:cxn ang="0">
                        <a:pos x="0" y="0"/>
                      </a:cxn>
                    </a:cxnLst>
                    <a:rect l="0" t="0" r="r" b="b"/>
                    <a:pathLst>
                      <a:path w="138" h="44">
                        <a:moveTo>
                          <a:pt x="0" y="0"/>
                        </a:moveTo>
                        <a:cubicBezTo>
                          <a:pt x="19" y="3"/>
                          <a:pt x="35" y="10"/>
                          <a:pt x="52" y="4"/>
                        </a:cubicBezTo>
                        <a:cubicBezTo>
                          <a:pt x="87" y="11"/>
                          <a:pt x="61" y="15"/>
                          <a:pt x="88" y="24"/>
                        </a:cubicBezTo>
                        <a:cubicBezTo>
                          <a:pt x="96" y="23"/>
                          <a:pt x="104" y="19"/>
                          <a:pt x="112" y="20"/>
                        </a:cubicBezTo>
                        <a:cubicBezTo>
                          <a:pt x="138" y="23"/>
                          <a:pt x="118" y="41"/>
                          <a:pt x="108" y="44"/>
                        </a:cubicBezTo>
                        <a:cubicBezTo>
                          <a:pt x="78" y="34"/>
                          <a:pt x="92" y="34"/>
                          <a:pt x="64" y="40"/>
                        </a:cubicBezTo>
                        <a:cubicBezTo>
                          <a:pt x="41" y="37"/>
                          <a:pt x="22" y="41"/>
                          <a:pt x="0" y="36"/>
                        </a:cubicBezTo>
                        <a:cubicBezTo>
                          <a:pt x="6" y="11"/>
                          <a:pt x="7" y="27"/>
                          <a:pt x="28" y="20"/>
                        </a:cubicBezTo>
                        <a:cubicBezTo>
                          <a:pt x="17" y="13"/>
                          <a:pt x="0" y="13"/>
                          <a:pt x="0" y="0"/>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537" name="Freeform 41"/>
                  <p:cNvSpPr>
                    <a:spLocks/>
                  </p:cNvSpPr>
                  <p:nvPr/>
                </p:nvSpPr>
                <p:spPr bwMode="ltGray">
                  <a:xfrm>
                    <a:off x="2924" y="441"/>
                    <a:ext cx="24" cy="14"/>
                  </a:xfrm>
                  <a:custGeom>
                    <a:avLst/>
                    <a:gdLst/>
                    <a:ahLst/>
                    <a:cxnLst>
                      <a:cxn ang="0">
                        <a:pos x="17" y="25"/>
                      </a:cxn>
                      <a:cxn ang="0">
                        <a:pos x="37" y="13"/>
                      </a:cxn>
                      <a:cxn ang="0">
                        <a:pos x="17" y="25"/>
                      </a:cxn>
                    </a:cxnLst>
                    <a:rect l="0" t="0" r="r" b="b"/>
                    <a:pathLst>
                      <a:path w="57" h="42">
                        <a:moveTo>
                          <a:pt x="17" y="25"/>
                        </a:moveTo>
                        <a:cubicBezTo>
                          <a:pt x="0" y="0"/>
                          <a:pt x="21" y="9"/>
                          <a:pt x="37" y="13"/>
                        </a:cubicBezTo>
                        <a:cubicBezTo>
                          <a:pt x="57" y="42"/>
                          <a:pt x="30" y="25"/>
                          <a:pt x="17" y="25"/>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538" name="Freeform 42"/>
                  <p:cNvSpPr>
                    <a:spLocks/>
                  </p:cNvSpPr>
                  <p:nvPr/>
                </p:nvSpPr>
                <p:spPr bwMode="ltGray">
                  <a:xfrm>
                    <a:off x="2908" y="398"/>
                    <a:ext cx="16" cy="18"/>
                  </a:xfrm>
                  <a:custGeom>
                    <a:avLst/>
                    <a:gdLst/>
                    <a:ahLst/>
                    <a:cxnLst>
                      <a:cxn ang="0">
                        <a:pos x="19" y="32"/>
                      </a:cxn>
                      <a:cxn ang="0">
                        <a:pos x="19" y="0"/>
                      </a:cxn>
                      <a:cxn ang="0">
                        <a:pos x="19" y="32"/>
                      </a:cxn>
                    </a:cxnLst>
                    <a:rect l="0" t="0" r="r" b="b"/>
                    <a:pathLst>
                      <a:path w="39" h="52">
                        <a:moveTo>
                          <a:pt x="19" y="32"/>
                        </a:moveTo>
                        <a:cubicBezTo>
                          <a:pt x="13" y="14"/>
                          <a:pt x="0" y="13"/>
                          <a:pt x="19" y="0"/>
                        </a:cubicBezTo>
                        <a:cubicBezTo>
                          <a:pt x="23" y="5"/>
                          <a:pt x="39" y="52"/>
                          <a:pt x="19" y="32"/>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539" name="Freeform 43"/>
                  <p:cNvSpPr>
                    <a:spLocks/>
                  </p:cNvSpPr>
                  <p:nvPr/>
                </p:nvSpPr>
                <p:spPr bwMode="ltGray">
                  <a:xfrm>
                    <a:off x="3035" y="452"/>
                    <a:ext cx="19" cy="27"/>
                  </a:xfrm>
                  <a:custGeom>
                    <a:avLst/>
                    <a:gdLst/>
                    <a:ahLst/>
                    <a:cxnLst>
                      <a:cxn ang="0">
                        <a:pos x="4" y="9"/>
                      </a:cxn>
                      <a:cxn ang="0">
                        <a:pos x="20" y="33"/>
                      </a:cxn>
                      <a:cxn ang="0">
                        <a:pos x="24" y="49"/>
                      </a:cxn>
                      <a:cxn ang="0">
                        <a:pos x="36" y="53"/>
                      </a:cxn>
                      <a:cxn ang="0">
                        <a:pos x="24" y="73"/>
                      </a:cxn>
                      <a:cxn ang="0">
                        <a:pos x="0" y="21"/>
                      </a:cxn>
                      <a:cxn ang="0">
                        <a:pos x="4" y="9"/>
                      </a:cxn>
                    </a:cxnLst>
                    <a:rect l="0" t="0" r="r" b="b"/>
                    <a:pathLst>
                      <a:path w="44" h="80">
                        <a:moveTo>
                          <a:pt x="4" y="9"/>
                        </a:moveTo>
                        <a:cubicBezTo>
                          <a:pt x="9" y="17"/>
                          <a:pt x="18" y="24"/>
                          <a:pt x="20" y="33"/>
                        </a:cubicBezTo>
                        <a:cubicBezTo>
                          <a:pt x="21" y="38"/>
                          <a:pt x="21" y="45"/>
                          <a:pt x="24" y="49"/>
                        </a:cubicBezTo>
                        <a:cubicBezTo>
                          <a:pt x="27" y="52"/>
                          <a:pt x="32" y="52"/>
                          <a:pt x="36" y="53"/>
                        </a:cubicBezTo>
                        <a:cubicBezTo>
                          <a:pt x="41" y="68"/>
                          <a:pt x="44" y="80"/>
                          <a:pt x="24" y="73"/>
                        </a:cubicBezTo>
                        <a:cubicBezTo>
                          <a:pt x="19" y="55"/>
                          <a:pt x="11" y="37"/>
                          <a:pt x="0" y="21"/>
                        </a:cubicBezTo>
                        <a:cubicBezTo>
                          <a:pt x="4" y="4"/>
                          <a:pt x="4" y="0"/>
                          <a:pt x="4" y="9"/>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540" name="Freeform 44"/>
                  <p:cNvSpPr>
                    <a:spLocks/>
                  </p:cNvSpPr>
                  <p:nvPr/>
                </p:nvSpPr>
                <p:spPr bwMode="ltGray">
                  <a:xfrm>
                    <a:off x="2696" y="247"/>
                    <a:ext cx="205" cy="41"/>
                  </a:xfrm>
                  <a:custGeom>
                    <a:avLst/>
                    <a:gdLst/>
                    <a:ahLst/>
                    <a:cxnLst>
                      <a:cxn ang="0">
                        <a:pos x="220" y="1"/>
                      </a:cxn>
                      <a:cxn ang="0">
                        <a:pos x="231" y="8"/>
                      </a:cxn>
                      <a:cxn ang="0">
                        <a:pos x="235" y="0"/>
                      </a:cxn>
                      <a:cxn ang="0">
                        <a:pos x="265" y="0"/>
                      </a:cxn>
                      <a:cxn ang="0">
                        <a:pos x="287" y="17"/>
                      </a:cxn>
                      <a:cxn ang="0">
                        <a:pos x="319" y="10"/>
                      </a:cxn>
                      <a:cxn ang="0">
                        <a:pos x="314" y="29"/>
                      </a:cxn>
                      <a:cxn ang="0">
                        <a:pos x="298" y="46"/>
                      </a:cxn>
                      <a:cxn ang="0">
                        <a:pos x="295" y="29"/>
                      </a:cxn>
                      <a:cxn ang="0">
                        <a:pos x="287" y="31"/>
                      </a:cxn>
                      <a:cxn ang="0">
                        <a:pos x="279" y="29"/>
                      </a:cxn>
                      <a:cxn ang="0">
                        <a:pos x="263" y="21"/>
                      </a:cxn>
                      <a:cxn ang="0">
                        <a:pos x="228" y="38"/>
                      </a:cxn>
                      <a:cxn ang="0">
                        <a:pos x="201" y="44"/>
                      </a:cxn>
                      <a:cxn ang="0">
                        <a:pos x="212" y="57"/>
                      </a:cxn>
                      <a:cxn ang="0">
                        <a:pos x="188" y="63"/>
                      </a:cxn>
                      <a:cxn ang="0">
                        <a:pos x="169" y="61"/>
                      </a:cxn>
                      <a:cxn ang="0">
                        <a:pos x="177" y="57"/>
                      </a:cxn>
                      <a:cxn ang="0">
                        <a:pos x="171" y="40"/>
                      </a:cxn>
                      <a:cxn ang="0">
                        <a:pos x="169" y="31"/>
                      </a:cxn>
                      <a:cxn ang="0">
                        <a:pos x="158" y="23"/>
                      </a:cxn>
                      <a:cxn ang="0">
                        <a:pos x="142" y="27"/>
                      </a:cxn>
                      <a:cxn ang="0">
                        <a:pos x="134" y="27"/>
                      </a:cxn>
                      <a:cxn ang="0">
                        <a:pos x="123" y="25"/>
                      </a:cxn>
                      <a:cxn ang="0">
                        <a:pos x="83" y="2"/>
                      </a:cxn>
                      <a:cxn ang="0">
                        <a:pos x="59" y="14"/>
                      </a:cxn>
                      <a:cxn ang="0">
                        <a:pos x="1" y="0"/>
                      </a:cxn>
                      <a:cxn ang="0">
                        <a:pos x="220" y="1"/>
                      </a:cxn>
                    </a:cxnLst>
                    <a:rect l="0" t="0" r="r" b="b"/>
                    <a:pathLst>
                      <a:path w="323" h="64">
                        <a:moveTo>
                          <a:pt x="220" y="1"/>
                        </a:moveTo>
                        <a:cubicBezTo>
                          <a:pt x="215" y="12"/>
                          <a:pt x="225" y="17"/>
                          <a:pt x="231" y="8"/>
                        </a:cubicBezTo>
                        <a:cubicBezTo>
                          <a:pt x="235" y="0"/>
                          <a:pt x="229" y="7"/>
                          <a:pt x="235" y="0"/>
                        </a:cubicBezTo>
                        <a:lnTo>
                          <a:pt x="265" y="0"/>
                        </a:lnTo>
                        <a:cubicBezTo>
                          <a:pt x="277" y="6"/>
                          <a:pt x="276" y="11"/>
                          <a:pt x="287" y="17"/>
                        </a:cubicBezTo>
                        <a:cubicBezTo>
                          <a:pt x="308" y="11"/>
                          <a:pt x="293" y="7"/>
                          <a:pt x="319" y="10"/>
                        </a:cubicBezTo>
                        <a:cubicBezTo>
                          <a:pt x="323" y="19"/>
                          <a:pt x="321" y="22"/>
                          <a:pt x="314" y="29"/>
                        </a:cubicBezTo>
                        <a:cubicBezTo>
                          <a:pt x="312" y="39"/>
                          <a:pt x="313" y="50"/>
                          <a:pt x="298" y="46"/>
                        </a:cubicBezTo>
                        <a:cubicBezTo>
                          <a:pt x="297" y="40"/>
                          <a:pt x="298" y="34"/>
                          <a:pt x="295" y="29"/>
                        </a:cubicBezTo>
                        <a:cubicBezTo>
                          <a:pt x="294" y="27"/>
                          <a:pt x="290" y="31"/>
                          <a:pt x="287" y="31"/>
                        </a:cubicBezTo>
                        <a:cubicBezTo>
                          <a:pt x="284" y="31"/>
                          <a:pt x="282" y="30"/>
                          <a:pt x="279" y="29"/>
                        </a:cubicBezTo>
                        <a:cubicBezTo>
                          <a:pt x="274" y="27"/>
                          <a:pt x="263" y="21"/>
                          <a:pt x="263" y="21"/>
                        </a:cubicBezTo>
                        <a:cubicBezTo>
                          <a:pt x="249" y="23"/>
                          <a:pt x="241" y="31"/>
                          <a:pt x="228" y="38"/>
                        </a:cubicBezTo>
                        <a:cubicBezTo>
                          <a:pt x="220" y="41"/>
                          <a:pt x="209" y="42"/>
                          <a:pt x="201" y="44"/>
                        </a:cubicBezTo>
                        <a:cubicBezTo>
                          <a:pt x="193" y="54"/>
                          <a:pt x="200" y="53"/>
                          <a:pt x="212" y="57"/>
                        </a:cubicBezTo>
                        <a:cubicBezTo>
                          <a:pt x="200" y="62"/>
                          <a:pt x="199" y="57"/>
                          <a:pt x="188" y="63"/>
                        </a:cubicBezTo>
                        <a:cubicBezTo>
                          <a:pt x="181" y="62"/>
                          <a:pt x="174" y="64"/>
                          <a:pt x="169" y="61"/>
                        </a:cubicBezTo>
                        <a:cubicBezTo>
                          <a:pt x="166" y="59"/>
                          <a:pt x="175" y="59"/>
                          <a:pt x="177" y="57"/>
                        </a:cubicBezTo>
                        <a:cubicBezTo>
                          <a:pt x="181" y="48"/>
                          <a:pt x="149" y="28"/>
                          <a:pt x="171" y="40"/>
                        </a:cubicBezTo>
                        <a:cubicBezTo>
                          <a:pt x="184" y="55"/>
                          <a:pt x="184" y="36"/>
                          <a:pt x="169" y="31"/>
                        </a:cubicBezTo>
                        <a:cubicBezTo>
                          <a:pt x="167" y="27"/>
                          <a:pt x="167" y="22"/>
                          <a:pt x="158" y="23"/>
                        </a:cubicBezTo>
                        <a:cubicBezTo>
                          <a:pt x="153" y="23"/>
                          <a:pt x="142" y="27"/>
                          <a:pt x="142" y="27"/>
                        </a:cubicBezTo>
                        <a:cubicBezTo>
                          <a:pt x="136" y="39"/>
                          <a:pt x="143" y="31"/>
                          <a:pt x="134" y="27"/>
                        </a:cubicBezTo>
                        <a:cubicBezTo>
                          <a:pt x="130" y="25"/>
                          <a:pt x="126" y="25"/>
                          <a:pt x="123" y="25"/>
                        </a:cubicBezTo>
                        <a:cubicBezTo>
                          <a:pt x="117" y="11"/>
                          <a:pt x="100" y="6"/>
                          <a:pt x="83" y="2"/>
                        </a:cubicBezTo>
                        <a:cubicBezTo>
                          <a:pt x="70" y="4"/>
                          <a:pt x="69" y="9"/>
                          <a:pt x="59" y="14"/>
                        </a:cubicBezTo>
                        <a:cubicBezTo>
                          <a:pt x="45" y="14"/>
                          <a:pt x="0" y="12"/>
                          <a:pt x="1" y="0"/>
                        </a:cubicBezTo>
                        <a:lnTo>
                          <a:pt x="220" y="1"/>
                        </a:ln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541" name="Freeform 45"/>
                  <p:cNvSpPr>
                    <a:spLocks/>
                  </p:cNvSpPr>
                  <p:nvPr/>
                </p:nvSpPr>
                <p:spPr bwMode="ltGray">
                  <a:xfrm>
                    <a:off x="2515" y="246"/>
                    <a:ext cx="190" cy="20"/>
                  </a:xfrm>
                  <a:custGeom>
                    <a:avLst/>
                    <a:gdLst/>
                    <a:ahLst/>
                    <a:cxnLst>
                      <a:cxn ang="0">
                        <a:pos x="105" y="31"/>
                      </a:cxn>
                      <a:cxn ang="0">
                        <a:pos x="30" y="1"/>
                      </a:cxn>
                      <a:cxn ang="0">
                        <a:pos x="285" y="0"/>
                      </a:cxn>
                      <a:cxn ang="0">
                        <a:pos x="296" y="14"/>
                      </a:cxn>
                      <a:cxn ang="0">
                        <a:pos x="264" y="16"/>
                      </a:cxn>
                      <a:cxn ang="0">
                        <a:pos x="105" y="31"/>
                      </a:cxn>
                    </a:cxnLst>
                    <a:rect l="0" t="0" r="r" b="b"/>
                    <a:pathLst>
                      <a:path w="300" h="31">
                        <a:moveTo>
                          <a:pt x="105" y="31"/>
                        </a:moveTo>
                        <a:cubicBezTo>
                          <a:pt x="83" y="19"/>
                          <a:pt x="0" y="6"/>
                          <a:pt x="30" y="1"/>
                        </a:cubicBezTo>
                        <a:lnTo>
                          <a:pt x="285" y="0"/>
                        </a:lnTo>
                        <a:cubicBezTo>
                          <a:pt x="296" y="4"/>
                          <a:pt x="300" y="5"/>
                          <a:pt x="296" y="14"/>
                        </a:cubicBezTo>
                        <a:cubicBezTo>
                          <a:pt x="285" y="11"/>
                          <a:pt x="276" y="16"/>
                          <a:pt x="264" y="16"/>
                        </a:cubicBezTo>
                        <a:lnTo>
                          <a:pt x="105" y="31"/>
                        </a:ln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542" name="Freeform 46"/>
                  <p:cNvSpPr>
                    <a:spLocks/>
                  </p:cNvSpPr>
                  <p:nvPr/>
                </p:nvSpPr>
                <p:spPr bwMode="ltGray">
                  <a:xfrm>
                    <a:off x="2096" y="275"/>
                    <a:ext cx="18" cy="10"/>
                  </a:xfrm>
                  <a:custGeom>
                    <a:avLst/>
                    <a:gdLst/>
                    <a:ahLst/>
                    <a:cxnLst>
                      <a:cxn ang="0">
                        <a:pos x="0" y="25"/>
                      </a:cxn>
                      <a:cxn ang="0">
                        <a:pos x="12" y="29"/>
                      </a:cxn>
                      <a:cxn ang="0">
                        <a:pos x="0" y="25"/>
                      </a:cxn>
                    </a:cxnLst>
                    <a:rect l="0" t="0" r="r" b="b"/>
                    <a:pathLst>
                      <a:path w="41" h="29">
                        <a:moveTo>
                          <a:pt x="0" y="25"/>
                        </a:moveTo>
                        <a:cubicBezTo>
                          <a:pt x="10" y="11"/>
                          <a:pt x="41" y="0"/>
                          <a:pt x="12" y="29"/>
                        </a:cubicBezTo>
                        <a:cubicBezTo>
                          <a:pt x="8" y="28"/>
                          <a:pt x="0" y="25"/>
                          <a:pt x="0" y="25"/>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543" name="Freeform 47"/>
                  <p:cNvSpPr>
                    <a:spLocks/>
                  </p:cNvSpPr>
                  <p:nvPr/>
                </p:nvSpPr>
                <p:spPr bwMode="ltGray">
                  <a:xfrm>
                    <a:off x="1606" y="246"/>
                    <a:ext cx="436" cy="152"/>
                  </a:xfrm>
                  <a:custGeom>
                    <a:avLst/>
                    <a:gdLst/>
                    <a:ahLst/>
                    <a:cxnLst>
                      <a:cxn ang="0">
                        <a:pos x="73" y="1"/>
                      </a:cxn>
                      <a:cxn ang="0">
                        <a:pos x="436" y="0"/>
                      </a:cxn>
                      <a:cxn ang="0">
                        <a:pos x="416" y="54"/>
                      </a:cxn>
                      <a:cxn ang="0">
                        <a:pos x="397" y="68"/>
                      </a:cxn>
                      <a:cxn ang="0">
                        <a:pos x="392" y="70"/>
                      </a:cxn>
                      <a:cxn ang="0">
                        <a:pos x="375" y="73"/>
                      </a:cxn>
                      <a:cxn ang="0">
                        <a:pos x="361" y="88"/>
                      </a:cxn>
                      <a:cxn ang="0">
                        <a:pos x="362" y="99"/>
                      </a:cxn>
                      <a:cxn ang="0">
                        <a:pos x="364" y="107"/>
                      </a:cxn>
                      <a:cxn ang="0">
                        <a:pos x="366" y="113"/>
                      </a:cxn>
                      <a:cxn ang="0">
                        <a:pos x="362" y="122"/>
                      </a:cxn>
                      <a:cxn ang="0">
                        <a:pos x="351" y="120"/>
                      </a:cxn>
                      <a:cxn ang="0">
                        <a:pos x="342" y="129"/>
                      </a:cxn>
                      <a:cxn ang="0">
                        <a:pos x="347" y="105"/>
                      </a:cxn>
                      <a:cxn ang="0">
                        <a:pos x="338" y="100"/>
                      </a:cxn>
                      <a:cxn ang="0">
                        <a:pos x="344" y="93"/>
                      </a:cxn>
                      <a:cxn ang="0">
                        <a:pos x="342" y="89"/>
                      </a:cxn>
                      <a:cxn ang="0">
                        <a:pos x="320" y="94"/>
                      </a:cxn>
                      <a:cxn ang="0">
                        <a:pos x="317" y="85"/>
                      </a:cxn>
                      <a:cxn ang="0">
                        <a:pos x="297" y="94"/>
                      </a:cxn>
                      <a:cxn ang="0">
                        <a:pos x="320" y="103"/>
                      </a:cxn>
                      <a:cxn ang="0">
                        <a:pos x="305" y="117"/>
                      </a:cxn>
                      <a:cxn ang="0">
                        <a:pos x="311" y="126"/>
                      </a:cxn>
                      <a:cxn ang="0">
                        <a:pos x="315" y="138"/>
                      </a:cxn>
                      <a:cxn ang="0">
                        <a:pos x="309" y="139"/>
                      </a:cxn>
                      <a:cxn ang="0">
                        <a:pos x="314" y="144"/>
                      </a:cxn>
                      <a:cxn ang="0">
                        <a:pos x="307" y="152"/>
                      </a:cxn>
                      <a:cxn ang="0">
                        <a:pos x="0" y="149"/>
                      </a:cxn>
                      <a:cxn ang="0">
                        <a:pos x="73" y="1"/>
                      </a:cxn>
                    </a:cxnLst>
                    <a:rect l="0" t="0" r="r" b="b"/>
                    <a:pathLst>
                      <a:path w="436" h="152">
                        <a:moveTo>
                          <a:pt x="73" y="1"/>
                        </a:moveTo>
                        <a:lnTo>
                          <a:pt x="436" y="0"/>
                        </a:lnTo>
                        <a:cubicBezTo>
                          <a:pt x="430" y="15"/>
                          <a:pt x="429" y="42"/>
                          <a:pt x="416" y="54"/>
                        </a:cubicBezTo>
                        <a:cubicBezTo>
                          <a:pt x="410" y="60"/>
                          <a:pt x="405" y="63"/>
                          <a:pt x="397" y="68"/>
                        </a:cubicBezTo>
                        <a:cubicBezTo>
                          <a:pt x="396" y="69"/>
                          <a:pt x="392" y="70"/>
                          <a:pt x="392" y="70"/>
                        </a:cubicBezTo>
                        <a:cubicBezTo>
                          <a:pt x="377" y="63"/>
                          <a:pt x="385" y="68"/>
                          <a:pt x="375" y="73"/>
                        </a:cubicBezTo>
                        <a:cubicBezTo>
                          <a:pt x="371" y="82"/>
                          <a:pt x="371" y="83"/>
                          <a:pt x="361" y="88"/>
                        </a:cubicBezTo>
                        <a:cubicBezTo>
                          <a:pt x="359" y="92"/>
                          <a:pt x="364" y="93"/>
                          <a:pt x="362" y="99"/>
                        </a:cubicBezTo>
                        <a:cubicBezTo>
                          <a:pt x="363" y="102"/>
                          <a:pt x="364" y="105"/>
                          <a:pt x="364" y="107"/>
                        </a:cubicBezTo>
                        <a:cubicBezTo>
                          <a:pt x="365" y="109"/>
                          <a:pt x="366" y="111"/>
                          <a:pt x="366" y="113"/>
                        </a:cubicBezTo>
                        <a:cubicBezTo>
                          <a:pt x="365" y="115"/>
                          <a:pt x="364" y="120"/>
                          <a:pt x="362" y="122"/>
                        </a:cubicBezTo>
                        <a:cubicBezTo>
                          <a:pt x="359" y="123"/>
                          <a:pt x="354" y="119"/>
                          <a:pt x="351" y="120"/>
                        </a:cubicBezTo>
                        <a:cubicBezTo>
                          <a:pt x="347" y="129"/>
                          <a:pt x="352" y="127"/>
                          <a:pt x="342" y="129"/>
                        </a:cubicBezTo>
                        <a:cubicBezTo>
                          <a:pt x="340" y="123"/>
                          <a:pt x="345" y="111"/>
                          <a:pt x="347" y="105"/>
                        </a:cubicBezTo>
                        <a:cubicBezTo>
                          <a:pt x="347" y="100"/>
                          <a:pt x="338" y="102"/>
                          <a:pt x="338" y="100"/>
                        </a:cubicBezTo>
                        <a:cubicBezTo>
                          <a:pt x="338" y="98"/>
                          <a:pt x="344" y="95"/>
                          <a:pt x="344" y="93"/>
                        </a:cubicBezTo>
                        <a:cubicBezTo>
                          <a:pt x="344" y="92"/>
                          <a:pt x="344" y="89"/>
                          <a:pt x="342" y="89"/>
                        </a:cubicBezTo>
                        <a:cubicBezTo>
                          <a:pt x="339" y="89"/>
                          <a:pt x="324" y="94"/>
                          <a:pt x="320" y="94"/>
                        </a:cubicBezTo>
                        <a:cubicBezTo>
                          <a:pt x="317" y="86"/>
                          <a:pt x="328" y="88"/>
                          <a:pt x="317" y="85"/>
                        </a:cubicBezTo>
                        <a:cubicBezTo>
                          <a:pt x="311" y="91"/>
                          <a:pt x="306" y="93"/>
                          <a:pt x="297" y="94"/>
                        </a:cubicBezTo>
                        <a:cubicBezTo>
                          <a:pt x="300" y="104"/>
                          <a:pt x="307" y="101"/>
                          <a:pt x="320" y="103"/>
                        </a:cubicBezTo>
                        <a:cubicBezTo>
                          <a:pt x="318" y="109"/>
                          <a:pt x="311" y="111"/>
                          <a:pt x="305" y="117"/>
                        </a:cubicBezTo>
                        <a:lnTo>
                          <a:pt x="311" y="126"/>
                        </a:lnTo>
                        <a:lnTo>
                          <a:pt x="315" y="138"/>
                        </a:lnTo>
                        <a:lnTo>
                          <a:pt x="309" y="139"/>
                        </a:lnTo>
                        <a:lnTo>
                          <a:pt x="314" y="144"/>
                        </a:lnTo>
                        <a:lnTo>
                          <a:pt x="307" y="152"/>
                        </a:lnTo>
                        <a:lnTo>
                          <a:pt x="0" y="149"/>
                        </a:lnTo>
                        <a:lnTo>
                          <a:pt x="73" y="1"/>
                        </a:ln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544" name="Freeform 48"/>
                  <p:cNvSpPr>
                    <a:spLocks/>
                  </p:cNvSpPr>
                  <p:nvPr/>
                </p:nvSpPr>
                <p:spPr bwMode="ltGray">
                  <a:xfrm>
                    <a:off x="2043" y="241"/>
                    <a:ext cx="20" cy="55"/>
                  </a:xfrm>
                  <a:custGeom>
                    <a:avLst/>
                    <a:gdLst/>
                    <a:ahLst/>
                    <a:cxnLst>
                      <a:cxn ang="0">
                        <a:pos x="5" y="156"/>
                      </a:cxn>
                      <a:cxn ang="0">
                        <a:pos x="15" y="108"/>
                      </a:cxn>
                      <a:cxn ang="0">
                        <a:pos x="17" y="68"/>
                      </a:cxn>
                      <a:cxn ang="0">
                        <a:pos x="11" y="40"/>
                      </a:cxn>
                      <a:cxn ang="0">
                        <a:pos x="17" y="12"/>
                      </a:cxn>
                      <a:cxn ang="0">
                        <a:pos x="21" y="0"/>
                      </a:cxn>
                      <a:cxn ang="0">
                        <a:pos x="31" y="30"/>
                      </a:cxn>
                      <a:cxn ang="0">
                        <a:pos x="47" y="98"/>
                      </a:cxn>
                      <a:cxn ang="0">
                        <a:pos x="31" y="108"/>
                      </a:cxn>
                      <a:cxn ang="0">
                        <a:pos x="23" y="126"/>
                      </a:cxn>
                      <a:cxn ang="0">
                        <a:pos x="21" y="132"/>
                      </a:cxn>
                      <a:cxn ang="0">
                        <a:pos x="27" y="134"/>
                      </a:cxn>
                      <a:cxn ang="0">
                        <a:pos x="31" y="146"/>
                      </a:cxn>
                      <a:cxn ang="0">
                        <a:pos x="13" y="148"/>
                      </a:cxn>
                      <a:cxn ang="0">
                        <a:pos x="7" y="160"/>
                      </a:cxn>
                      <a:cxn ang="0">
                        <a:pos x="3" y="154"/>
                      </a:cxn>
                      <a:cxn ang="0">
                        <a:pos x="5" y="156"/>
                      </a:cxn>
                    </a:cxnLst>
                    <a:rect l="0" t="0" r="r" b="b"/>
                    <a:pathLst>
                      <a:path w="47" h="165">
                        <a:moveTo>
                          <a:pt x="5" y="156"/>
                        </a:moveTo>
                        <a:cubicBezTo>
                          <a:pt x="0" y="141"/>
                          <a:pt x="1" y="118"/>
                          <a:pt x="15" y="108"/>
                        </a:cubicBezTo>
                        <a:cubicBezTo>
                          <a:pt x="16" y="95"/>
                          <a:pt x="17" y="81"/>
                          <a:pt x="17" y="68"/>
                        </a:cubicBezTo>
                        <a:cubicBezTo>
                          <a:pt x="17" y="58"/>
                          <a:pt x="11" y="40"/>
                          <a:pt x="11" y="40"/>
                        </a:cubicBezTo>
                        <a:cubicBezTo>
                          <a:pt x="14" y="20"/>
                          <a:pt x="11" y="29"/>
                          <a:pt x="17" y="12"/>
                        </a:cubicBezTo>
                        <a:cubicBezTo>
                          <a:pt x="18" y="8"/>
                          <a:pt x="21" y="0"/>
                          <a:pt x="21" y="0"/>
                        </a:cubicBezTo>
                        <a:cubicBezTo>
                          <a:pt x="38" y="6"/>
                          <a:pt x="33" y="7"/>
                          <a:pt x="31" y="30"/>
                        </a:cubicBezTo>
                        <a:cubicBezTo>
                          <a:pt x="38" y="52"/>
                          <a:pt x="40" y="76"/>
                          <a:pt x="47" y="98"/>
                        </a:cubicBezTo>
                        <a:cubicBezTo>
                          <a:pt x="44" y="116"/>
                          <a:pt x="45" y="113"/>
                          <a:pt x="31" y="108"/>
                        </a:cubicBezTo>
                        <a:cubicBezTo>
                          <a:pt x="25" y="118"/>
                          <a:pt x="28" y="112"/>
                          <a:pt x="23" y="126"/>
                        </a:cubicBezTo>
                        <a:cubicBezTo>
                          <a:pt x="22" y="128"/>
                          <a:pt x="21" y="132"/>
                          <a:pt x="21" y="132"/>
                        </a:cubicBezTo>
                        <a:cubicBezTo>
                          <a:pt x="23" y="133"/>
                          <a:pt x="26" y="132"/>
                          <a:pt x="27" y="134"/>
                        </a:cubicBezTo>
                        <a:cubicBezTo>
                          <a:pt x="29" y="137"/>
                          <a:pt x="31" y="146"/>
                          <a:pt x="31" y="146"/>
                        </a:cubicBezTo>
                        <a:cubicBezTo>
                          <a:pt x="27" y="165"/>
                          <a:pt x="23" y="155"/>
                          <a:pt x="13" y="148"/>
                        </a:cubicBezTo>
                        <a:cubicBezTo>
                          <a:pt x="11" y="152"/>
                          <a:pt x="11" y="160"/>
                          <a:pt x="7" y="160"/>
                        </a:cubicBezTo>
                        <a:cubicBezTo>
                          <a:pt x="5" y="160"/>
                          <a:pt x="4" y="156"/>
                          <a:pt x="3" y="154"/>
                        </a:cubicBezTo>
                        <a:cubicBezTo>
                          <a:pt x="3" y="153"/>
                          <a:pt x="4" y="155"/>
                          <a:pt x="5" y="156"/>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545" name="Freeform 49"/>
                  <p:cNvSpPr>
                    <a:spLocks/>
                  </p:cNvSpPr>
                  <p:nvPr/>
                </p:nvSpPr>
                <p:spPr bwMode="ltGray">
                  <a:xfrm>
                    <a:off x="2031" y="287"/>
                    <a:ext cx="59" cy="34"/>
                  </a:xfrm>
                  <a:custGeom>
                    <a:avLst/>
                    <a:gdLst/>
                    <a:ahLst/>
                    <a:cxnLst>
                      <a:cxn ang="0">
                        <a:pos x="26" y="61"/>
                      </a:cxn>
                      <a:cxn ang="0">
                        <a:pos x="30" y="43"/>
                      </a:cxn>
                      <a:cxn ang="0">
                        <a:pos x="50" y="33"/>
                      </a:cxn>
                      <a:cxn ang="0">
                        <a:pos x="54" y="45"/>
                      </a:cxn>
                      <a:cxn ang="0">
                        <a:pos x="66" y="49"/>
                      </a:cxn>
                      <a:cxn ang="0">
                        <a:pos x="80" y="55"/>
                      </a:cxn>
                      <a:cxn ang="0">
                        <a:pos x="116" y="33"/>
                      </a:cxn>
                      <a:cxn ang="0">
                        <a:pos x="130" y="17"/>
                      </a:cxn>
                      <a:cxn ang="0">
                        <a:pos x="138" y="11"/>
                      </a:cxn>
                      <a:cxn ang="0">
                        <a:pos x="106" y="49"/>
                      </a:cxn>
                      <a:cxn ang="0">
                        <a:pos x="84" y="67"/>
                      </a:cxn>
                      <a:cxn ang="0">
                        <a:pos x="66" y="81"/>
                      </a:cxn>
                      <a:cxn ang="0">
                        <a:pos x="48" y="103"/>
                      </a:cxn>
                      <a:cxn ang="0">
                        <a:pos x="26" y="89"/>
                      </a:cxn>
                      <a:cxn ang="0">
                        <a:pos x="20" y="87"/>
                      </a:cxn>
                      <a:cxn ang="0">
                        <a:pos x="22" y="97"/>
                      </a:cxn>
                      <a:cxn ang="0">
                        <a:pos x="0" y="97"/>
                      </a:cxn>
                      <a:cxn ang="0">
                        <a:pos x="10" y="79"/>
                      </a:cxn>
                      <a:cxn ang="0">
                        <a:pos x="26" y="61"/>
                      </a:cxn>
                    </a:cxnLst>
                    <a:rect l="0" t="0" r="r" b="b"/>
                    <a:pathLst>
                      <a:path w="138" h="103">
                        <a:moveTo>
                          <a:pt x="26" y="61"/>
                        </a:moveTo>
                        <a:cubicBezTo>
                          <a:pt x="29" y="53"/>
                          <a:pt x="33" y="51"/>
                          <a:pt x="30" y="43"/>
                        </a:cubicBezTo>
                        <a:cubicBezTo>
                          <a:pt x="33" y="27"/>
                          <a:pt x="37" y="24"/>
                          <a:pt x="50" y="33"/>
                        </a:cubicBezTo>
                        <a:cubicBezTo>
                          <a:pt x="51" y="37"/>
                          <a:pt x="53" y="41"/>
                          <a:pt x="54" y="45"/>
                        </a:cubicBezTo>
                        <a:cubicBezTo>
                          <a:pt x="55" y="49"/>
                          <a:pt x="66" y="49"/>
                          <a:pt x="66" y="49"/>
                        </a:cubicBezTo>
                        <a:cubicBezTo>
                          <a:pt x="75" y="43"/>
                          <a:pt x="77" y="45"/>
                          <a:pt x="80" y="55"/>
                        </a:cubicBezTo>
                        <a:cubicBezTo>
                          <a:pt x="92" y="47"/>
                          <a:pt x="101" y="37"/>
                          <a:pt x="116" y="33"/>
                        </a:cubicBezTo>
                        <a:cubicBezTo>
                          <a:pt x="125" y="19"/>
                          <a:pt x="120" y="24"/>
                          <a:pt x="130" y="17"/>
                        </a:cubicBezTo>
                        <a:cubicBezTo>
                          <a:pt x="134" y="11"/>
                          <a:pt x="134" y="0"/>
                          <a:pt x="138" y="11"/>
                        </a:cubicBezTo>
                        <a:cubicBezTo>
                          <a:pt x="135" y="31"/>
                          <a:pt x="126" y="45"/>
                          <a:pt x="106" y="49"/>
                        </a:cubicBezTo>
                        <a:cubicBezTo>
                          <a:pt x="97" y="55"/>
                          <a:pt x="93" y="61"/>
                          <a:pt x="84" y="67"/>
                        </a:cubicBezTo>
                        <a:cubicBezTo>
                          <a:pt x="80" y="79"/>
                          <a:pt x="79" y="79"/>
                          <a:pt x="66" y="81"/>
                        </a:cubicBezTo>
                        <a:cubicBezTo>
                          <a:pt x="60" y="90"/>
                          <a:pt x="57" y="97"/>
                          <a:pt x="48" y="103"/>
                        </a:cubicBezTo>
                        <a:cubicBezTo>
                          <a:pt x="42" y="94"/>
                          <a:pt x="37" y="93"/>
                          <a:pt x="26" y="89"/>
                        </a:cubicBezTo>
                        <a:cubicBezTo>
                          <a:pt x="24" y="88"/>
                          <a:pt x="20" y="87"/>
                          <a:pt x="20" y="87"/>
                        </a:cubicBezTo>
                        <a:cubicBezTo>
                          <a:pt x="10" y="90"/>
                          <a:pt x="14" y="94"/>
                          <a:pt x="22" y="97"/>
                        </a:cubicBezTo>
                        <a:cubicBezTo>
                          <a:pt x="14" y="103"/>
                          <a:pt x="9" y="100"/>
                          <a:pt x="0" y="97"/>
                        </a:cubicBezTo>
                        <a:cubicBezTo>
                          <a:pt x="2" y="87"/>
                          <a:pt x="1" y="82"/>
                          <a:pt x="10" y="79"/>
                        </a:cubicBezTo>
                        <a:cubicBezTo>
                          <a:pt x="15" y="63"/>
                          <a:pt x="14" y="69"/>
                          <a:pt x="26" y="61"/>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546" name="Freeform 50"/>
                  <p:cNvSpPr>
                    <a:spLocks/>
                  </p:cNvSpPr>
                  <p:nvPr/>
                </p:nvSpPr>
                <p:spPr bwMode="ltGray">
                  <a:xfrm>
                    <a:off x="1968" y="319"/>
                    <a:ext cx="80" cy="72"/>
                  </a:xfrm>
                  <a:custGeom>
                    <a:avLst/>
                    <a:gdLst/>
                    <a:ahLst/>
                    <a:cxnLst>
                      <a:cxn ang="0">
                        <a:pos x="158" y="24"/>
                      </a:cxn>
                      <a:cxn ang="0">
                        <a:pos x="160" y="6"/>
                      </a:cxn>
                      <a:cxn ang="0">
                        <a:pos x="170" y="0"/>
                      </a:cxn>
                      <a:cxn ang="0">
                        <a:pos x="182" y="24"/>
                      </a:cxn>
                      <a:cxn ang="0">
                        <a:pos x="188" y="42"/>
                      </a:cxn>
                      <a:cxn ang="0">
                        <a:pos x="178" y="58"/>
                      </a:cxn>
                      <a:cxn ang="0">
                        <a:pos x="170" y="76"/>
                      </a:cxn>
                      <a:cxn ang="0">
                        <a:pos x="162" y="126"/>
                      </a:cxn>
                      <a:cxn ang="0">
                        <a:pos x="144" y="136"/>
                      </a:cxn>
                      <a:cxn ang="0">
                        <a:pos x="120" y="138"/>
                      </a:cxn>
                      <a:cxn ang="0">
                        <a:pos x="112" y="124"/>
                      </a:cxn>
                      <a:cxn ang="0">
                        <a:pos x="102" y="146"/>
                      </a:cxn>
                      <a:cxn ang="0">
                        <a:pos x="90" y="150"/>
                      </a:cxn>
                      <a:cxn ang="0">
                        <a:pos x="80" y="132"/>
                      </a:cxn>
                      <a:cxn ang="0">
                        <a:pos x="58" y="144"/>
                      </a:cxn>
                      <a:cxn ang="0">
                        <a:pos x="76" y="142"/>
                      </a:cxn>
                      <a:cxn ang="0">
                        <a:pos x="78" y="160"/>
                      </a:cxn>
                      <a:cxn ang="0">
                        <a:pos x="58" y="166"/>
                      </a:cxn>
                      <a:cxn ang="0">
                        <a:pos x="34" y="166"/>
                      </a:cxn>
                      <a:cxn ang="0">
                        <a:pos x="36" y="154"/>
                      </a:cxn>
                      <a:cxn ang="0">
                        <a:pos x="46" y="144"/>
                      </a:cxn>
                      <a:cxn ang="0">
                        <a:pos x="34" y="148"/>
                      </a:cxn>
                      <a:cxn ang="0">
                        <a:pos x="26" y="166"/>
                      </a:cxn>
                      <a:cxn ang="0">
                        <a:pos x="30" y="190"/>
                      </a:cxn>
                      <a:cxn ang="0">
                        <a:pos x="14" y="200"/>
                      </a:cxn>
                      <a:cxn ang="0">
                        <a:pos x="0" y="214"/>
                      </a:cxn>
                      <a:cxn ang="0">
                        <a:pos x="8" y="188"/>
                      </a:cxn>
                      <a:cxn ang="0">
                        <a:pos x="0" y="164"/>
                      </a:cxn>
                      <a:cxn ang="0">
                        <a:pos x="14" y="152"/>
                      </a:cxn>
                      <a:cxn ang="0">
                        <a:pos x="32" y="134"/>
                      </a:cxn>
                      <a:cxn ang="0">
                        <a:pos x="44" y="118"/>
                      </a:cxn>
                      <a:cxn ang="0">
                        <a:pos x="72" y="116"/>
                      </a:cxn>
                      <a:cxn ang="0">
                        <a:pos x="84" y="112"/>
                      </a:cxn>
                      <a:cxn ang="0">
                        <a:pos x="114" y="78"/>
                      </a:cxn>
                      <a:cxn ang="0">
                        <a:pos x="120" y="92"/>
                      </a:cxn>
                      <a:cxn ang="0">
                        <a:pos x="132" y="76"/>
                      </a:cxn>
                      <a:cxn ang="0">
                        <a:pos x="150" y="54"/>
                      </a:cxn>
                      <a:cxn ang="0">
                        <a:pos x="154" y="42"/>
                      </a:cxn>
                      <a:cxn ang="0">
                        <a:pos x="148" y="38"/>
                      </a:cxn>
                      <a:cxn ang="0">
                        <a:pos x="152" y="32"/>
                      </a:cxn>
                      <a:cxn ang="0">
                        <a:pos x="158" y="24"/>
                      </a:cxn>
                    </a:cxnLst>
                    <a:rect l="0" t="0" r="r" b="b"/>
                    <a:pathLst>
                      <a:path w="188" h="214">
                        <a:moveTo>
                          <a:pt x="158" y="24"/>
                        </a:moveTo>
                        <a:cubicBezTo>
                          <a:pt x="156" y="18"/>
                          <a:pt x="160" y="6"/>
                          <a:pt x="160" y="6"/>
                        </a:cubicBezTo>
                        <a:cubicBezTo>
                          <a:pt x="167" y="16"/>
                          <a:pt x="167" y="8"/>
                          <a:pt x="170" y="0"/>
                        </a:cubicBezTo>
                        <a:cubicBezTo>
                          <a:pt x="181" y="4"/>
                          <a:pt x="179" y="14"/>
                          <a:pt x="182" y="24"/>
                        </a:cubicBezTo>
                        <a:cubicBezTo>
                          <a:pt x="184" y="30"/>
                          <a:pt x="188" y="42"/>
                          <a:pt x="188" y="42"/>
                        </a:cubicBezTo>
                        <a:cubicBezTo>
                          <a:pt x="183" y="56"/>
                          <a:pt x="188" y="52"/>
                          <a:pt x="178" y="58"/>
                        </a:cubicBezTo>
                        <a:cubicBezTo>
                          <a:pt x="174" y="63"/>
                          <a:pt x="170" y="76"/>
                          <a:pt x="170" y="76"/>
                        </a:cubicBezTo>
                        <a:cubicBezTo>
                          <a:pt x="169" y="100"/>
                          <a:pt x="173" y="110"/>
                          <a:pt x="162" y="126"/>
                        </a:cubicBezTo>
                        <a:cubicBezTo>
                          <a:pt x="150" y="118"/>
                          <a:pt x="155" y="132"/>
                          <a:pt x="144" y="136"/>
                        </a:cubicBezTo>
                        <a:cubicBezTo>
                          <a:pt x="135" y="134"/>
                          <a:pt x="129" y="135"/>
                          <a:pt x="120" y="138"/>
                        </a:cubicBezTo>
                        <a:cubicBezTo>
                          <a:pt x="114" y="129"/>
                          <a:pt x="122" y="127"/>
                          <a:pt x="112" y="124"/>
                        </a:cubicBezTo>
                        <a:cubicBezTo>
                          <a:pt x="108" y="130"/>
                          <a:pt x="108" y="142"/>
                          <a:pt x="102" y="146"/>
                        </a:cubicBezTo>
                        <a:cubicBezTo>
                          <a:pt x="98" y="148"/>
                          <a:pt x="90" y="150"/>
                          <a:pt x="90" y="150"/>
                        </a:cubicBezTo>
                        <a:cubicBezTo>
                          <a:pt x="87" y="141"/>
                          <a:pt x="89" y="135"/>
                          <a:pt x="80" y="132"/>
                        </a:cubicBezTo>
                        <a:cubicBezTo>
                          <a:pt x="68" y="134"/>
                          <a:pt x="65" y="134"/>
                          <a:pt x="58" y="144"/>
                        </a:cubicBezTo>
                        <a:cubicBezTo>
                          <a:pt x="66" y="150"/>
                          <a:pt x="68" y="147"/>
                          <a:pt x="76" y="142"/>
                        </a:cubicBezTo>
                        <a:cubicBezTo>
                          <a:pt x="81" y="146"/>
                          <a:pt x="85" y="155"/>
                          <a:pt x="78" y="160"/>
                        </a:cubicBezTo>
                        <a:cubicBezTo>
                          <a:pt x="75" y="162"/>
                          <a:pt x="62" y="165"/>
                          <a:pt x="58" y="166"/>
                        </a:cubicBezTo>
                        <a:cubicBezTo>
                          <a:pt x="48" y="173"/>
                          <a:pt x="44" y="173"/>
                          <a:pt x="34" y="166"/>
                        </a:cubicBezTo>
                        <a:cubicBezTo>
                          <a:pt x="35" y="162"/>
                          <a:pt x="34" y="158"/>
                          <a:pt x="36" y="154"/>
                        </a:cubicBezTo>
                        <a:cubicBezTo>
                          <a:pt x="38" y="150"/>
                          <a:pt x="55" y="146"/>
                          <a:pt x="46" y="144"/>
                        </a:cubicBezTo>
                        <a:cubicBezTo>
                          <a:pt x="42" y="143"/>
                          <a:pt x="34" y="148"/>
                          <a:pt x="34" y="148"/>
                        </a:cubicBezTo>
                        <a:cubicBezTo>
                          <a:pt x="32" y="155"/>
                          <a:pt x="28" y="159"/>
                          <a:pt x="26" y="166"/>
                        </a:cubicBezTo>
                        <a:cubicBezTo>
                          <a:pt x="36" y="182"/>
                          <a:pt x="36" y="173"/>
                          <a:pt x="30" y="190"/>
                        </a:cubicBezTo>
                        <a:cubicBezTo>
                          <a:pt x="28" y="196"/>
                          <a:pt x="14" y="200"/>
                          <a:pt x="14" y="200"/>
                        </a:cubicBezTo>
                        <a:cubicBezTo>
                          <a:pt x="5" y="214"/>
                          <a:pt x="11" y="210"/>
                          <a:pt x="0" y="214"/>
                        </a:cubicBezTo>
                        <a:cubicBezTo>
                          <a:pt x="2" y="202"/>
                          <a:pt x="5" y="198"/>
                          <a:pt x="8" y="188"/>
                        </a:cubicBezTo>
                        <a:cubicBezTo>
                          <a:pt x="6" y="178"/>
                          <a:pt x="3" y="173"/>
                          <a:pt x="0" y="164"/>
                        </a:cubicBezTo>
                        <a:cubicBezTo>
                          <a:pt x="3" y="156"/>
                          <a:pt x="7" y="157"/>
                          <a:pt x="14" y="152"/>
                        </a:cubicBezTo>
                        <a:cubicBezTo>
                          <a:pt x="18" y="141"/>
                          <a:pt x="23" y="140"/>
                          <a:pt x="32" y="134"/>
                        </a:cubicBezTo>
                        <a:cubicBezTo>
                          <a:pt x="37" y="127"/>
                          <a:pt x="37" y="123"/>
                          <a:pt x="44" y="118"/>
                        </a:cubicBezTo>
                        <a:cubicBezTo>
                          <a:pt x="64" y="121"/>
                          <a:pt x="55" y="122"/>
                          <a:pt x="72" y="116"/>
                        </a:cubicBezTo>
                        <a:cubicBezTo>
                          <a:pt x="76" y="115"/>
                          <a:pt x="84" y="112"/>
                          <a:pt x="84" y="112"/>
                        </a:cubicBezTo>
                        <a:cubicBezTo>
                          <a:pt x="105" y="119"/>
                          <a:pt x="97" y="84"/>
                          <a:pt x="114" y="78"/>
                        </a:cubicBezTo>
                        <a:cubicBezTo>
                          <a:pt x="117" y="87"/>
                          <a:pt x="110" y="89"/>
                          <a:pt x="120" y="92"/>
                        </a:cubicBezTo>
                        <a:cubicBezTo>
                          <a:pt x="125" y="85"/>
                          <a:pt x="125" y="81"/>
                          <a:pt x="132" y="76"/>
                        </a:cubicBezTo>
                        <a:cubicBezTo>
                          <a:pt x="138" y="68"/>
                          <a:pt x="146" y="65"/>
                          <a:pt x="150" y="54"/>
                        </a:cubicBezTo>
                        <a:cubicBezTo>
                          <a:pt x="151" y="50"/>
                          <a:pt x="154" y="42"/>
                          <a:pt x="154" y="42"/>
                        </a:cubicBezTo>
                        <a:cubicBezTo>
                          <a:pt x="152" y="41"/>
                          <a:pt x="148" y="40"/>
                          <a:pt x="148" y="38"/>
                        </a:cubicBezTo>
                        <a:cubicBezTo>
                          <a:pt x="148" y="36"/>
                          <a:pt x="161" y="33"/>
                          <a:pt x="152" y="32"/>
                        </a:cubicBezTo>
                        <a:lnTo>
                          <a:pt x="158" y="24"/>
                        </a:ln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547" name="Freeform 51"/>
                  <p:cNvSpPr>
                    <a:spLocks/>
                  </p:cNvSpPr>
                  <p:nvPr/>
                </p:nvSpPr>
                <p:spPr bwMode="ltGray">
                  <a:xfrm>
                    <a:off x="2021" y="340"/>
                    <a:ext cx="6" cy="4"/>
                  </a:xfrm>
                  <a:custGeom>
                    <a:avLst/>
                    <a:gdLst/>
                    <a:ahLst/>
                    <a:cxnLst>
                      <a:cxn ang="0">
                        <a:pos x="0" y="9"/>
                      </a:cxn>
                      <a:cxn ang="0">
                        <a:pos x="4" y="13"/>
                      </a:cxn>
                      <a:cxn ang="0">
                        <a:pos x="0" y="9"/>
                      </a:cxn>
                    </a:cxnLst>
                    <a:rect l="0" t="0" r="r" b="b"/>
                    <a:pathLst>
                      <a:path w="13" h="13">
                        <a:moveTo>
                          <a:pt x="0" y="9"/>
                        </a:moveTo>
                        <a:cubicBezTo>
                          <a:pt x="6" y="0"/>
                          <a:pt x="13" y="7"/>
                          <a:pt x="4" y="13"/>
                        </a:cubicBezTo>
                        <a:cubicBezTo>
                          <a:pt x="0" y="6"/>
                          <a:pt x="0" y="5"/>
                          <a:pt x="0" y="9"/>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548" name="Freeform 52"/>
                  <p:cNvSpPr>
                    <a:spLocks/>
                  </p:cNvSpPr>
                  <p:nvPr/>
                </p:nvSpPr>
                <p:spPr bwMode="ltGray">
                  <a:xfrm>
                    <a:off x="1573" y="389"/>
                    <a:ext cx="347" cy="189"/>
                  </a:xfrm>
                  <a:custGeom>
                    <a:avLst/>
                    <a:gdLst/>
                    <a:ahLst/>
                    <a:cxnLst>
                      <a:cxn ang="0">
                        <a:pos x="812" y="26"/>
                      </a:cxn>
                      <a:cxn ang="0">
                        <a:pos x="778" y="78"/>
                      </a:cxn>
                      <a:cxn ang="0">
                        <a:pos x="748" y="122"/>
                      </a:cxn>
                      <a:cxn ang="0">
                        <a:pos x="722" y="142"/>
                      </a:cxn>
                      <a:cxn ang="0">
                        <a:pos x="634" y="180"/>
                      </a:cxn>
                      <a:cxn ang="0">
                        <a:pos x="632" y="210"/>
                      </a:cxn>
                      <a:cxn ang="0">
                        <a:pos x="604" y="230"/>
                      </a:cxn>
                      <a:cxn ang="0">
                        <a:pos x="620" y="178"/>
                      </a:cxn>
                      <a:cxn ang="0">
                        <a:pos x="576" y="188"/>
                      </a:cxn>
                      <a:cxn ang="0">
                        <a:pos x="556" y="218"/>
                      </a:cxn>
                      <a:cxn ang="0">
                        <a:pos x="596" y="280"/>
                      </a:cxn>
                      <a:cxn ang="0">
                        <a:pos x="594" y="368"/>
                      </a:cxn>
                      <a:cxn ang="0">
                        <a:pos x="542" y="406"/>
                      </a:cxn>
                      <a:cxn ang="0">
                        <a:pos x="522" y="386"/>
                      </a:cxn>
                      <a:cxn ang="0">
                        <a:pos x="482" y="348"/>
                      </a:cxn>
                      <a:cxn ang="0">
                        <a:pos x="462" y="348"/>
                      </a:cxn>
                      <a:cxn ang="0">
                        <a:pos x="450" y="394"/>
                      </a:cxn>
                      <a:cxn ang="0">
                        <a:pos x="500" y="464"/>
                      </a:cxn>
                      <a:cxn ang="0">
                        <a:pos x="510" y="524"/>
                      </a:cxn>
                      <a:cxn ang="0">
                        <a:pos x="526" y="560"/>
                      </a:cxn>
                      <a:cxn ang="0">
                        <a:pos x="492" y="544"/>
                      </a:cxn>
                      <a:cxn ang="0">
                        <a:pos x="470" y="518"/>
                      </a:cxn>
                      <a:cxn ang="0">
                        <a:pos x="422" y="424"/>
                      </a:cxn>
                      <a:cxn ang="0">
                        <a:pos x="426" y="310"/>
                      </a:cxn>
                      <a:cxn ang="0">
                        <a:pos x="422" y="268"/>
                      </a:cxn>
                      <a:cxn ang="0">
                        <a:pos x="412" y="276"/>
                      </a:cxn>
                      <a:cxn ang="0">
                        <a:pos x="386" y="266"/>
                      </a:cxn>
                      <a:cxn ang="0">
                        <a:pos x="360" y="170"/>
                      </a:cxn>
                      <a:cxn ang="0">
                        <a:pos x="330" y="166"/>
                      </a:cxn>
                      <a:cxn ang="0">
                        <a:pos x="288" y="172"/>
                      </a:cxn>
                      <a:cxn ang="0">
                        <a:pos x="242" y="232"/>
                      </a:cxn>
                      <a:cxn ang="0">
                        <a:pos x="196" y="268"/>
                      </a:cxn>
                      <a:cxn ang="0">
                        <a:pos x="184" y="274"/>
                      </a:cxn>
                      <a:cxn ang="0">
                        <a:pos x="160" y="328"/>
                      </a:cxn>
                      <a:cxn ang="0">
                        <a:pos x="152" y="354"/>
                      </a:cxn>
                      <a:cxn ang="0">
                        <a:pos x="128" y="404"/>
                      </a:cxn>
                      <a:cxn ang="0">
                        <a:pos x="94" y="392"/>
                      </a:cxn>
                      <a:cxn ang="0">
                        <a:pos x="66" y="258"/>
                      </a:cxn>
                      <a:cxn ang="0">
                        <a:pos x="72" y="156"/>
                      </a:cxn>
                      <a:cxn ang="0">
                        <a:pos x="44" y="180"/>
                      </a:cxn>
                      <a:cxn ang="0">
                        <a:pos x="20" y="150"/>
                      </a:cxn>
                      <a:cxn ang="0">
                        <a:pos x="24" y="138"/>
                      </a:cxn>
                      <a:cxn ang="0">
                        <a:pos x="0" y="92"/>
                      </a:cxn>
                      <a:cxn ang="0">
                        <a:pos x="798" y="6"/>
                      </a:cxn>
                    </a:cxnLst>
                    <a:rect l="0" t="0" r="r" b="b"/>
                    <a:pathLst>
                      <a:path w="812" h="564">
                        <a:moveTo>
                          <a:pt x="798" y="6"/>
                        </a:moveTo>
                        <a:cubicBezTo>
                          <a:pt x="801" y="15"/>
                          <a:pt x="809" y="16"/>
                          <a:pt x="812" y="26"/>
                        </a:cubicBezTo>
                        <a:cubicBezTo>
                          <a:pt x="809" y="36"/>
                          <a:pt x="801" y="41"/>
                          <a:pt x="796" y="50"/>
                        </a:cubicBezTo>
                        <a:cubicBezTo>
                          <a:pt x="791" y="61"/>
                          <a:pt x="788" y="71"/>
                          <a:pt x="778" y="78"/>
                        </a:cubicBezTo>
                        <a:cubicBezTo>
                          <a:pt x="773" y="85"/>
                          <a:pt x="771" y="88"/>
                          <a:pt x="774" y="96"/>
                        </a:cubicBezTo>
                        <a:cubicBezTo>
                          <a:pt x="767" y="107"/>
                          <a:pt x="758" y="114"/>
                          <a:pt x="748" y="122"/>
                        </a:cubicBezTo>
                        <a:cubicBezTo>
                          <a:pt x="744" y="125"/>
                          <a:pt x="736" y="130"/>
                          <a:pt x="736" y="130"/>
                        </a:cubicBezTo>
                        <a:cubicBezTo>
                          <a:pt x="740" y="141"/>
                          <a:pt x="731" y="140"/>
                          <a:pt x="722" y="142"/>
                        </a:cubicBezTo>
                        <a:cubicBezTo>
                          <a:pt x="716" y="148"/>
                          <a:pt x="712" y="151"/>
                          <a:pt x="704" y="154"/>
                        </a:cubicBezTo>
                        <a:cubicBezTo>
                          <a:pt x="686" y="150"/>
                          <a:pt x="650" y="169"/>
                          <a:pt x="634" y="180"/>
                        </a:cubicBezTo>
                        <a:cubicBezTo>
                          <a:pt x="636" y="189"/>
                          <a:pt x="631" y="193"/>
                          <a:pt x="640" y="196"/>
                        </a:cubicBezTo>
                        <a:cubicBezTo>
                          <a:pt x="643" y="205"/>
                          <a:pt x="640" y="207"/>
                          <a:pt x="632" y="210"/>
                        </a:cubicBezTo>
                        <a:cubicBezTo>
                          <a:pt x="626" y="219"/>
                          <a:pt x="623" y="226"/>
                          <a:pt x="614" y="232"/>
                        </a:cubicBezTo>
                        <a:cubicBezTo>
                          <a:pt x="611" y="231"/>
                          <a:pt x="606" y="233"/>
                          <a:pt x="604" y="230"/>
                        </a:cubicBezTo>
                        <a:cubicBezTo>
                          <a:pt x="599" y="220"/>
                          <a:pt x="610" y="199"/>
                          <a:pt x="620" y="196"/>
                        </a:cubicBezTo>
                        <a:cubicBezTo>
                          <a:pt x="623" y="187"/>
                          <a:pt x="617" y="187"/>
                          <a:pt x="620" y="178"/>
                        </a:cubicBezTo>
                        <a:cubicBezTo>
                          <a:pt x="617" y="164"/>
                          <a:pt x="609" y="168"/>
                          <a:pt x="598" y="172"/>
                        </a:cubicBezTo>
                        <a:cubicBezTo>
                          <a:pt x="592" y="180"/>
                          <a:pt x="585" y="185"/>
                          <a:pt x="576" y="188"/>
                        </a:cubicBezTo>
                        <a:cubicBezTo>
                          <a:pt x="572" y="194"/>
                          <a:pt x="568" y="200"/>
                          <a:pt x="564" y="206"/>
                        </a:cubicBezTo>
                        <a:cubicBezTo>
                          <a:pt x="561" y="210"/>
                          <a:pt x="556" y="218"/>
                          <a:pt x="556" y="218"/>
                        </a:cubicBezTo>
                        <a:cubicBezTo>
                          <a:pt x="558" y="234"/>
                          <a:pt x="559" y="243"/>
                          <a:pt x="572" y="252"/>
                        </a:cubicBezTo>
                        <a:cubicBezTo>
                          <a:pt x="579" y="262"/>
                          <a:pt x="586" y="273"/>
                          <a:pt x="596" y="280"/>
                        </a:cubicBezTo>
                        <a:cubicBezTo>
                          <a:pt x="598" y="286"/>
                          <a:pt x="602" y="298"/>
                          <a:pt x="602" y="298"/>
                        </a:cubicBezTo>
                        <a:cubicBezTo>
                          <a:pt x="601" y="308"/>
                          <a:pt x="599" y="361"/>
                          <a:pt x="594" y="368"/>
                        </a:cubicBezTo>
                        <a:cubicBezTo>
                          <a:pt x="590" y="374"/>
                          <a:pt x="576" y="378"/>
                          <a:pt x="570" y="382"/>
                        </a:cubicBezTo>
                        <a:cubicBezTo>
                          <a:pt x="563" y="393"/>
                          <a:pt x="550" y="396"/>
                          <a:pt x="542" y="406"/>
                        </a:cubicBezTo>
                        <a:cubicBezTo>
                          <a:pt x="536" y="413"/>
                          <a:pt x="539" y="417"/>
                          <a:pt x="530" y="420"/>
                        </a:cubicBezTo>
                        <a:cubicBezTo>
                          <a:pt x="526" y="408"/>
                          <a:pt x="538" y="391"/>
                          <a:pt x="522" y="386"/>
                        </a:cubicBezTo>
                        <a:cubicBezTo>
                          <a:pt x="516" y="377"/>
                          <a:pt x="510" y="364"/>
                          <a:pt x="502" y="356"/>
                        </a:cubicBezTo>
                        <a:cubicBezTo>
                          <a:pt x="497" y="341"/>
                          <a:pt x="505" y="360"/>
                          <a:pt x="482" y="348"/>
                        </a:cubicBezTo>
                        <a:cubicBezTo>
                          <a:pt x="478" y="346"/>
                          <a:pt x="478" y="339"/>
                          <a:pt x="474" y="336"/>
                        </a:cubicBezTo>
                        <a:cubicBezTo>
                          <a:pt x="470" y="323"/>
                          <a:pt x="466" y="342"/>
                          <a:pt x="462" y="348"/>
                        </a:cubicBezTo>
                        <a:cubicBezTo>
                          <a:pt x="460" y="358"/>
                          <a:pt x="456" y="363"/>
                          <a:pt x="454" y="374"/>
                        </a:cubicBezTo>
                        <a:cubicBezTo>
                          <a:pt x="457" y="383"/>
                          <a:pt x="455" y="387"/>
                          <a:pt x="450" y="394"/>
                        </a:cubicBezTo>
                        <a:cubicBezTo>
                          <a:pt x="454" y="399"/>
                          <a:pt x="464" y="411"/>
                          <a:pt x="466" y="418"/>
                        </a:cubicBezTo>
                        <a:cubicBezTo>
                          <a:pt x="474" y="443"/>
                          <a:pt x="472" y="458"/>
                          <a:pt x="500" y="464"/>
                        </a:cubicBezTo>
                        <a:cubicBezTo>
                          <a:pt x="507" y="469"/>
                          <a:pt x="510" y="474"/>
                          <a:pt x="516" y="480"/>
                        </a:cubicBezTo>
                        <a:cubicBezTo>
                          <a:pt x="511" y="494"/>
                          <a:pt x="513" y="509"/>
                          <a:pt x="510" y="524"/>
                        </a:cubicBezTo>
                        <a:cubicBezTo>
                          <a:pt x="512" y="537"/>
                          <a:pt x="511" y="541"/>
                          <a:pt x="522" y="548"/>
                        </a:cubicBezTo>
                        <a:cubicBezTo>
                          <a:pt x="523" y="552"/>
                          <a:pt x="525" y="556"/>
                          <a:pt x="526" y="560"/>
                        </a:cubicBezTo>
                        <a:cubicBezTo>
                          <a:pt x="527" y="564"/>
                          <a:pt x="514" y="556"/>
                          <a:pt x="514" y="556"/>
                        </a:cubicBezTo>
                        <a:cubicBezTo>
                          <a:pt x="502" y="564"/>
                          <a:pt x="501" y="551"/>
                          <a:pt x="492" y="544"/>
                        </a:cubicBezTo>
                        <a:cubicBezTo>
                          <a:pt x="488" y="541"/>
                          <a:pt x="480" y="536"/>
                          <a:pt x="480" y="536"/>
                        </a:cubicBezTo>
                        <a:cubicBezTo>
                          <a:pt x="471" y="522"/>
                          <a:pt x="474" y="529"/>
                          <a:pt x="470" y="518"/>
                        </a:cubicBezTo>
                        <a:cubicBezTo>
                          <a:pt x="467" y="491"/>
                          <a:pt x="461" y="446"/>
                          <a:pt x="436" y="430"/>
                        </a:cubicBezTo>
                        <a:cubicBezTo>
                          <a:pt x="428" y="433"/>
                          <a:pt x="425" y="433"/>
                          <a:pt x="422" y="424"/>
                        </a:cubicBezTo>
                        <a:cubicBezTo>
                          <a:pt x="427" y="404"/>
                          <a:pt x="432" y="383"/>
                          <a:pt x="438" y="364"/>
                        </a:cubicBezTo>
                        <a:cubicBezTo>
                          <a:pt x="436" y="343"/>
                          <a:pt x="431" y="330"/>
                          <a:pt x="426" y="310"/>
                        </a:cubicBezTo>
                        <a:cubicBezTo>
                          <a:pt x="429" y="302"/>
                          <a:pt x="425" y="300"/>
                          <a:pt x="422" y="292"/>
                        </a:cubicBezTo>
                        <a:cubicBezTo>
                          <a:pt x="424" y="282"/>
                          <a:pt x="428" y="277"/>
                          <a:pt x="422" y="268"/>
                        </a:cubicBezTo>
                        <a:cubicBezTo>
                          <a:pt x="420" y="269"/>
                          <a:pt x="418" y="269"/>
                          <a:pt x="416" y="270"/>
                        </a:cubicBezTo>
                        <a:cubicBezTo>
                          <a:pt x="414" y="272"/>
                          <a:pt x="414" y="275"/>
                          <a:pt x="412" y="276"/>
                        </a:cubicBezTo>
                        <a:cubicBezTo>
                          <a:pt x="408" y="278"/>
                          <a:pt x="400" y="280"/>
                          <a:pt x="400" y="280"/>
                        </a:cubicBezTo>
                        <a:cubicBezTo>
                          <a:pt x="394" y="274"/>
                          <a:pt x="389" y="274"/>
                          <a:pt x="386" y="266"/>
                        </a:cubicBezTo>
                        <a:cubicBezTo>
                          <a:pt x="391" y="251"/>
                          <a:pt x="379" y="206"/>
                          <a:pt x="364" y="196"/>
                        </a:cubicBezTo>
                        <a:cubicBezTo>
                          <a:pt x="357" y="186"/>
                          <a:pt x="358" y="182"/>
                          <a:pt x="360" y="170"/>
                        </a:cubicBezTo>
                        <a:cubicBezTo>
                          <a:pt x="358" y="160"/>
                          <a:pt x="356" y="147"/>
                          <a:pt x="346" y="144"/>
                        </a:cubicBezTo>
                        <a:cubicBezTo>
                          <a:pt x="343" y="154"/>
                          <a:pt x="338" y="160"/>
                          <a:pt x="330" y="166"/>
                        </a:cubicBezTo>
                        <a:cubicBezTo>
                          <a:pt x="323" y="164"/>
                          <a:pt x="308" y="160"/>
                          <a:pt x="308" y="160"/>
                        </a:cubicBezTo>
                        <a:cubicBezTo>
                          <a:pt x="296" y="162"/>
                          <a:pt x="297" y="166"/>
                          <a:pt x="288" y="172"/>
                        </a:cubicBezTo>
                        <a:cubicBezTo>
                          <a:pt x="284" y="185"/>
                          <a:pt x="282" y="191"/>
                          <a:pt x="268" y="196"/>
                        </a:cubicBezTo>
                        <a:cubicBezTo>
                          <a:pt x="264" y="200"/>
                          <a:pt x="243" y="231"/>
                          <a:pt x="242" y="232"/>
                        </a:cubicBezTo>
                        <a:cubicBezTo>
                          <a:pt x="231" y="239"/>
                          <a:pt x="215" y="247"/>
                          <a:pt x="206" y="256"/>
                        </a:cubicBezTo>
                        <a:cubicBezTo>
                          <a:pt x="202" y="260"/>
                          <a:pt x="200" y="265"/>
                          <a:pt x="196" y="268"/>
                        </a:cubicBezTo>
                        <a:cubicBezTo>
                          <a:pt x="194" y="269"/>
                          <a:pt x="192" y="269"/>
                          <a:pt x="190" y="270"/>
                        </a:cubicBezTo>
                        <a:cubicBezTo>
                          <a:pt x="188" y="271"/>
                          <a:pt x="186" y="272"/>
                          <a:pt x="184" y="274"/>
                        </a:cubicBezTo>
                        <a:cubicBezTo>
                          <a:pt x="180" y="278"/>
                          <a:pt x="172" y="286"/>
                          <a:pt x="172" y="286"/>
                        </a:cubicBezTo>
                        <a:cubicBezTo>
                          <a:pt x="167" y="300"/>
                          <a:pt x="165" y="314"/>
                          <a:pt x="160" y="328"/>
                        </a:cubicBezTo>
                        <a:cubicBezTo>
                          <a:pt x="158" y="335"/>
                          <a:pt x="156" y="341"/>
                          <a:pt x="154" y="348"/>
                        </a:cubicBezTo>
                        <a:cubicBezTo>
                          <a:pt x="153" y="350"/>
                          <a:pt x="152" y="354"/>
                          <a:pt x="152" y="354"/>
                        </a:cubicBezTo>
                        <a:cubicBezTo>
                          <a:pt x="152" y="359"/>
                          <a:pt x="156" y="384"/>
                          <a:pt x="146" y="392"/>
                        </a:cubicBezTo>
                        <a:cubicBezTo>
                          <a:pt x="141" y="397"/>
                          <a:pt x="128" y="404"/>
                          <a:pt x="128" y="404"/>
                        </a:cubicBezTo>
                        <a:cubicBezTo>
                          <a:pt x="125" y="412"/>
                          <a:pt x="122" y="421"/>
                          <a:pt x="114" y="424"/>
                        </a:cubicBezTo>
                        <a:cubicBezTo>
                          <a:pt x="100" y="419"/>
                          <a:pt x="97" y="405"/>
                          <a:pt x="94" y="392"/>
                        </a:cubicBezTo>
                        <a:cubicBezTo>
                          <a:pt x="86" y="362"/>
                          <a:pt x="82" y="332"/>
                          <a:pt x="72" y="302"/>
                        </a:cubicBezTo>
                        <a:cubicBezTo>
                          <a:pt x="71" y="281"/>
                          <a:pt x="70" y="275"/>
                          <a:pt x="66" y="258"/>
                        </a:cubicBezTo>
                        <a:cubicBezTo>
                          <a:pt x="66" y="251"/>
                          <a:pt x="68" y="219"/>
                          <a:pt x="64" y="208"/>
                        </a:cubicBezTo>
                        <a:cubicBezTo>
                          <a:pt x="70" y="191"/>
                          <a:pt x="66" y="173"/>
                          <a:pt x="72" y="156"/>
                        </a:cubicBezTo>
                        <a:cubicBezTo>
                          <a:pt x="66" y="139"/>
                          <a:pt x="60" y="168"/>
                          <a:pt x="56" y="172"/>
                        </a:cubicBezTo>
                        <a:cubicBezTo>
                          <a:pt x="53" y="175"/>
                          <a:pt x="44" y="180"/>
                          <a:pt x="44" y="180"/>
                        </a:cubicBezTo>
                        <a:cubicBezTo>
                          <a:pt x="35" y="177"/>
                          <a:pt x="28" y="173"/>
                          <a:pt x="24" y="162"/>
                        </a:cubicBezTo>
                        <a:cubicBezTo>
                          <a:pt x="23" y="158"/>
                          <a:pt x="20" y="150"/>
                          <a:pt x="20" y="150"/>
                        </a:cubicBezTo>
                        <a:cubicBezTo>
                          <a:pt x="30" y="148"/>
                          <a:pt x="30" y="143"/>
                          <a:pt x="38" y="138"/>
                        </a:cubicBezTo>
                        <a:cubicBezTo>
                          <a:pt x="35" y="128"/>
                          <a:pt x="31" y="133"/>
                          <a:pt x="24" y="138"/>
                        </a:cubicBezTo>
                        <a:cubicBezTo>
                          <a:pt x="15" y="135"/>
                          <a:pt x="15" y="132"/>
                          <a:pt x="18" y="124"/>
                        </a:cubicBezTo>
                        <a:cubicBezTo>
                          <a:pt x="11" y="114"/>
                          <a:pt x="9" y="101"/>
                          <a:pt x="0" y="92"/>
                        </a:cubicBezTo>
                        <a:lnTo>
                          <a:pt x="76" y="0"/>
                        </a:lnTo>
                        <a:lnTo>
                          <a:pt x="798" y="6"/>
                        </a:ln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549" name="Freeform 53"/>
                  <p:cNvSpPr>
                    <a:spLocks/>
                  </p:cNvSpPr>
                  <p:nvPr/>
                </p:nvSpPr>
                <p:spPr bwMode="ltGray">
                  <a:xfrm>
                    <a:off x="1634" y="519"/>
                    <a:ext cx="19" cy="29"/>
                  </a:xfrm>
                  <a:custGeom>
                    <a:avLst/>
                    <a:gdLst/>
                    <a:ahLst/>
                    <a:cxnLst>
                      <a:cxn ang="0">
                        <a:pos x="7" y="11"/>
                      </a:cxn>
                      <a:cxn ang="0">
                        <a:pos x="17" y="3"/>
                      </a:cxn>
                      <a:cxn ang="0">
                        <a:pos x="37" y="33"/>
                      </a:cxn>
                      <a:cxn ang="0">
                        <a:pos x="19" y="85"/>
                      </a:cxn>
                      <a:cxn ang="0">
                        <a:pos x="1" y="69"/>
                      </a:cxn>
                      <a:cxn ang="0">
                        <a:pos x="7" y="11"/>
                      </a:cxn>
                    </a:cxnLst>
                    <a:rect l="0" t="0" r="r" b="b"/>
                    <a:pathLst>
                      <a:path w="43" h="85">
                        <a:moveTo>
                          <a:pt x="7" y="11"/>
                        </a:moveTo>
                        <a:cubicBezTo>
                          <a:pt x="4" y="2"/>
                          <a:pt x="9" y="0"/>
                          <a:pt x="17" y="3"/>
                        </a:cubicBezTo>
                        <a:cubicBezTo>
                          <a:pt x="24" y="13"/>
                          <a:pt x="28" y="24"/>
                          <a:pt x="37" y="33"/>
                        </a:cubicBezTo>
                        <a:cubicBezTo>
                          <a:pt x="43" y="52"/>
                          <a:pt x="40" y="78"/>
                          <a:pt x="19" y="85"/>
                        </a:cubicBezTo>
                        <a:cubicBezTo>
                          <a:pt x="6" y="81"/>
                          <a:pt x="5" y="81"/>
                          <a:pt x="1" y="69"/>
                        </a:cubicBezTo>
                        <a:cubicBezTo>
                          <a:pt x="2" y="66"/>
                          <a:pt x="0" y="4"/>
                          <a:pt x="7" y="11"/>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550" name="Freeform 54"/>
                  <p:cNvSpPr>
                    <a:spLocks/>
                  </p:cNvSpPr>
                  <p:nvPr/>
                </p:nvSpPr>
                <p:spPr bwMode="ltGray">
                  <a:xfrm>
                    <a:off x="1900" y="421"/>
                    <a:ext cx="18" cy="24"/>
                  </a:xfrm>
                  <a:custGeom>
                    <a:avLst/>
                    <a:gdLst/>
                    <a:ahLst/>
                    <a:cxnLst>
                      <a:cxn ang="0">
                        <a:pos x="13" y="28"/>
                      </a:cxn>
                      <a:cxn ang="0">
                        <a:pos x="29" y="2"/>
                      </a:cxn>
                      <a:cxn ang="0">
                        <a:pos x="43" y="4"/>
                      </a:cxn>
                      <a:cxn ang="0">
                        <a:pos x="39" y="26"/>
                      </a:cxn>
                      <a:cxn ang="0">
                        <a:pos x="13" y="74"/>
                      </a:cxn>
                      <a:cxn ang="0">
                        <a:pos x="7" y="60"/>
                      </a:cxn>
                      <a:cxn ang="0">
                        <a:pos x="3" y="36"/>
                      </a:cxn>
                      <a:cxn ang="0">
                        <a:pos x="13" y="28"/>
                      </a:cxn>
                    </a:cxnLst>
                    <a:rect l="0" t="0" r="r" b="b"/>
                    <a:pathLst>
                      <a:path w="44" h="74">
                        <a:moveTo>
                          <a:pt x="13" y="28"/>
                        </a:moveTo>
                        <a:cubicBezTo>
                          <a:pt x="15" y="13"/>
                          <a:pt x="14" y="7"/>
                          <a:pt x="29" y="2"/>
                        </a:cubicBezTo>
                        <a:cubicBezTo>
                          <a:pt x="34" y="3"/>
                          <a:pt x="40" y="0"/>
                          <a:pt x="43" y="4"/>
                        </a:cubicBezTo>
                        <a:cubicBezTo>
                          <a:pt x="44" y="6"/>
                          <a:pt x="41" y="21"/>
                          <a:pt x="39" y="26"/>
                        </a:cubicBezTo>
                        <a:cubicBezTo>
                          <a:pt x="31" y="43"/>
                          <a:pt x="30" y="63"/>
                          <a:pt x="13" y="74"/>
                        </a:cubicBezTo>
                        <a:cubicBezTo>
                          <a:pt x="4" y="71"/>
                          <a:pt x="4" y="68"/>
                          <a:pt x="7" y="60"/>
                        </a:cubicBezTo>
                        <a:cubicBezTo>
                          <a:pt x="5" y="50"/>
                          <a:pt x="0" y="46"/>
                          <a:pt x="3" y="36"/>
                        </a:cubicBezTo>
                        <a:cubicBezTo>
                          <a:pt x="4" y="32"/>
                          <a:pt x="8" y="23"/>
                          <a:pt x="13" y="28"/>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551" name="Freeform 55"/>
                  <p:cNvSpPr>
                    <a:spLocks/>
                  </p:cNvSpPr>
                  <p:nvPr/>
                </p:nvSpPr>
                <p:spPr bwMode="ltGray">
                  <a:xfrm>
                    <a:off x="1951" y="409"/>
                    <a:ext cx="9" cy="10"/>
                  </a:xfrm>
                  <a:custGeom>
                    <a:avLst/>
                    <a:gdLst/>
                    <a:ahLst/>
                    <a:cxnLst>
                      <a:cxn ang="0">
                        <a:pos x="7" y="16"/>
                      </a:cxn>
                      <a:cxn ang="0">
                        <a:pos x="5" y="30"/>
                      </a:cxn>
                      <a:cxn ang="0">
                        <a:pos x="7" y="16"/>
                      </a:cxn>
                    </a:cxnLst>
                    <a:rect l="0" t="0" r="r" b="b"/>
                    <a:pathLst>
                      <a:path w="20" h="30">
                        <a:moveTo>
                          <a:pt x="7" y="16"/>
                        </a:moveTo>
                        <a:cubicBezTo>
                          <a:pt x="18" y="0"/>
                          <a:pt x="20" y="20"/>
                          <a:pt x="5" y="30"/>
                        </a:cubicBezTo>
                        <a:cubicBezTo>
                          <a:pt x="0" y="23"/>
                          <a:pt x="1" y="22"/>
                          <a:pt x="7" y="16"/>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552" name="Freeform 56"/>
                  <p:cNvSpPr>
                    <a:spLocks/>
                  </p:cNvSpPr>
                  <p:nvPr/>
                </p:nvSpPr>
                <p:spPr bwMode="ltGray">
                  <a:xfrm>
                    <a:off x="1021" y="314"/>
                    <a:ext cx="433" cy="354"/>
                  </a:xfrm>
                  <a:custGeom>
                    <a:avLst/>
                    <a:gdLst/>
                    <a:ahLst/>
                    <a:cxnLst>
                      <a:cxn ang="0">
                        <a:pos x="481" y="464"/>
                      </a:cxn>
                      <a:cxn ang="0">
                        <a:pos x="486" y="451"/>
                      </a:cxn>
                      <a:cxn ang="0">
                        <a:pos x="500" y="413"/>
                      </a:cxn>
                      <a:cxn ang="0">
                        <a:pos x="309" y="287"/>
                      </a:cxn>
                      <a:cxn ang="0">
                        <a:pos x="282" y="346"/>
                      </a:cxn>
                      <a:cxn ang="0">
                        <a:pos x="303" y="556"/>
                      </a:cxn>
                      <a:cxn ang="0">
                        <a:pos x="282" y="494"/>
                      </a:cxn>
                      <a:cxn ang="0">
                        <a:pos x="242" y="439"/>
                      </a:cxn>
                      <a:cxn ang="0">
                        <a:pos x="245" y="413"/>
                      </a:cxn>
                      <a:cxn ang="0">
                        <a:pos x="247" y="394"/>
                      </a:cxn>
                      <a:cxn ang="0">
                        <a:pos x="220" y="375"/>
                      </a:cxn>
                      <a:cxn ang="0">
                        <a:pos x="194" y="346"/>
                      </a:cxn>
                      <a:cxn ang="0">
                        <a:pos x="148" y="354"/>
                      </a:cxn>
                      <a:cxn ang="0">
                        <a:pos x="126" y="365"/>
                      </a:cxn>
                      <a:cxn ang="0">
                        <a:pos x="78" y="365"/>
                      </a:cxn>
                      <a:cxn ang="0">
                        <a:pos x="22" y="312"/>
                      </a:cxn>
                      <a:cxn ang="0">
                        <a:pos x="11" y="295"/>
                      </a:cxn>
                      <a:cxn ang="0">
                        <a:pos x="0" y="264"/>
                      </a:cxn>
                      <a:cxn ang="0">
                        <a:pos x="24" y="213"/>
                      </a:cxn>
                      <a:cxn ang="0">
                        <a:pos x="32" y="181"/>
                      </a:cxn>
                      <a:cxn ang="0">
                        <a:pos x="51" y="143"/>
                      </a:cxn>
                      <a:cxn ang="0">
                        <a:pos x="81" y="116"/>
                      </a:cxn>
                      <a:cxn ang="0">
                        <a:pos x="167" y="67"/>
                      </a:cxn>
                      <a:cxn ang="0">
                        <a:pos x="220" y="30"/>
                      </a:cxn>
                      <a:cxn ang="0">
                        <a:pos x="258" y="6"/>
                      </a:cxn>
                      <a:cxn ang="0">
                        <a:pos x="363" y="2"/>
                      </a:cxn>
                      <a:cxn ang="0">
                        <a:pos x="398" y="0"/>
                      </a:cxn>
                      <a:cxn ang="0">
                        <a:pos x="384" y="34"/>
                      </a:cxn>
                      <a:cxn ang="0">
                        <a:pos x="443" y="84"/>
                      </a:cxn>
                      <a:cxn ang="0">
                        <a:pos x="497" y="74"/>
                      </a:cxn>
                      <a:cxn ang="0">
                        <a:pos x="529" y="82"/>
                      </a:cxn>
                      <a:cxn ang="0">
                        <a:pos x="559" y="97"/>
                      </a:cxn>
                      <a:cxn ang="0">
                        <a:pos x="572" y="188"/>
                      </a:cxn>
                      <a:cxn ang="0">
                        <a:pos x="572" y="240"/>
                      </a:cxn>
                      <a:cxn ang="0">
                        <a:pos x="599" y="283"/>
                      </a:cxn>
                      <a:cxn ang="0">
                        <a:pos x="645" y="300"/>
                      </a:cxn>
                      <a:cxn ang="0">
                        <a:pos x="680" y="295"/>
                      </a:cxn>
                      <a:cxn ang="0">
                        <a:pos x="664" y="340"/>
                      </a:cxn>
                      <a:cxn ang="0">
                        <a:pos x="599" y="407"/>
                      </a:cxn>
                      <a:cxn ang="0">
                        <a:pos x="548" y="485"/>
                      </a:cxn>
                      <a:cxn ang="0">
                        <a:pos x="556" y="508"/>
                      </a:cxn>
                      <a:cxn ang="0">
                        <a:pos x="435" y="556"/>
                      </a:cxn>
                    </a:cxnLst>
                    <a:rect l="0" t="0" r="r" b="b"/>
                    <a:pathLst>
                      <a:path w="682" h="557">
                        <a:moveTo>
                          <a:pt x="435" y="556"/>
                        </a:moveTo>
                        <a:lnTo>
                          <a:pt x="481" y="464"/>
                        </a:lnTo>
                        <a:lnTo>
                          <a:pt x="473" y="449"/>
                        </a:lnTo>
                        <a:lnTo>
                          <a:pt x="486" y="451"/>
                        </a:lnTo>
                        <a:lnTo>
                          <a:pt x="495" y="441"/>
                        </a:lnTo>
                        <a:lnTo>
                          <a:pt x="500" y="413"/>
                        </a:lnTo>
                        <a:lnTo>
                          <a:pt x="500" y="371"/>
                        </a:lnTo>
                        <a:lnTo>
                          <a:pt x="309" y="287"/>
                        </a:lnTo>
                        <a:lnTo>
                          <a:pt x="296" y="308"/>
                        </a:lnTo>
                        <a:lnTo>
                          <a:pt x="282" y="346"/>
                        </a:lnTo>
                        <a:lnTo>
                          <a:pt x="396" y="557"/>
                        </a:lnTo>
                        <a:lnTo>
                          <a:pt x="303" y="556"/>
                        </a:lnTo>
                        <a:lnTo>
                          <a:pt x="304" y="536"/>
                        </a:lnTo>
                        <a:cubicBezTo>
                          <a:pt x="284" y="520"/>
                          <a:pt x="296" y="510"/>
                          <a:pt x="282" y="494"/>
                        </a:cubicBezTo>
                        <a:cubicBezTo>
                          <a:pt x="276" y="475"/>
                          <a:pt x="267" y="468"/>
                          <a:pt x="253" y="451"/>
                        </a:cubicBezTo>
                        <a:cubicBezTo>
                          <a:pt x="249" y="447"/>
                          <a:pt x="245" y="443"/>
                          <a:pt x="242" y="439"/>
                        </a:cubicBezTo>
                        <a:lnTo>
                          <a:pt x="237" y="432"/>
                        </a:lnTo>
                        <a:cubicBezTo>
                          <a:pt x="237" y="432"/>
                          <a:pt x="245" y="413"/>
                          <a:pt x="245" y="413"/>
                        </a:cubicBezTo>
                        <a:cubicBezTo>
                          <a:pt x="247" y="409"/>
                          <a:pt x="250" y="401"/>
                          <a:pt x="250" y="401"/>
                        </a:cubicBezTo>
                        <a:cubicBezTo>
                          <a:pt x="249" y="399"/>
                          <a:pt x="247" y="397"/>
                          <a:pt x="247" y="394"/>
                        </a:cubicBezTo>
                        <a:cubicBezTo>
                          <a:pt x="248" y="390"/>
                          <a:pt x="253" y="382"/>
                          <a:pt x="253" y="382"/>
                        </a:cubicBezTo>
                        <a:cubicBezTo>
                          <a:pt x="243" y="370"/>
                          <a:pt x="237" y="371"/>
                          <a:pt x="220" y="375"/>
                        </a:cubicBezTo>
                        <a:cubicBezTo>
                          <a:pt x="217" y="371"/>
                          <a:pt x="210" y="369"/>
                          <a:pt x="207" y="365"/>
                        </a:cubicBezTo>
                        <a:cubicBezTo>
                          <a:pt x="185" y="337"/>
                          <a:pt x="216" y="363"/>
                          <a:pt x="194" y="346"/>
                        </a:cubicBezTo>
                        <a:cubicBezTo>
                          <a:pt x="167" y="349"/>
                          <a:pt x="179" y="346"/>
                          <a:pt x="156" y="352"/>
                        </a:cubicBezTo>
                        <a:cubicBezTo>
                          <a:pt x="153" y="353"/>
                          <a:pt x="148" y="354"/>
                          <a:pt x="148" y="354"/>
                        </a:cubicBezTo>
                        <a:cubicBezTo>
                          <a:pt x="146" y="356"/>
                          <a:pt x="145" y="359"/>
                          <a:pt x="142" y="361"/>
                        </a:cubicBezTo>
                        <a:cubicBezTo>
                          <a:pt x="138" y="363"/>
                          <a:pt x="126" y="365"/>
                          <a:pt x="126" y="365"/>
                        </a:cubicBezTo>
                        <a:cubicBezTo>
                          <a:pt x="105" y="354"/>
                          <a:pt x="116" y="355"/>
                          <a:pt x="94" y="361"/>
                        </a:cubicBezTo>
                        <a:cubicBezTo>
                          <a:pt x="89" y="362"/>
                          <a:pt x="78" y="365"/>
                          <a:pt x="78" y="365"/>
                        </a:cubicBezTo>
                        <a:cubicBezTo>
                          <a:pt x="62" y="383"/>
                          <a:pt x="46" y="346"/>
                          <a:pt x="35" y="337"/>
                        </a:cubicBezTo>
                        <a:cubicBezTo>
                          <a:pt x="32" y="330"/>
                          <a:pt x="24" y="320"/>
                          <a:pt x="22" y="312"/>
                        </a:cubicBezTo>
                        <a:cubicBezTo>
                          <a:pt x="20" y="308"/>
                          <a:pt x="22" y="303"/>
                          <a:pt x="19" y="300"/>
                        </a:cubicBezTo>
                        <a:cubicBezTo>
                          <a:pt x="17" y="297"/>
                          <a:pt x="13" y="297"/>
                          <a:pt x="11" y="295"/>
                        </a:cubicBezTo>
                        <a:cubicBezTo>
                          <a:pt x="3" y="277"/>
                          <a:pt x="15" y="306"/>
                          <a:pt x="5" y="276"/>
                        </a:cubicBezTo>
                        <a:cubicBezTo>
                          <a:pt x="4" y="272"/>
                          <a:pt x="0" y="264"/>
                          <a:pt x="0" y="264"/>
                        </a:cubicBezTo>
                        <a:cubicBezTo>
                          <a:pt x="3" y="253"/>
                          <a:pt x="2" y="248"/>
                          <a:pt x="13" y="243"/>
                        </a:cubicBezTo>
                        <a:cubicBezTo>
                          <a:pt x="20" y="221"/>
                          <a:pt x="17" y="231"/>
                          <a:pt x="24" y="213"/>
                        </a:cubicBezTo>
                        <a:cubicBezTo>
                          <a:pt x="26" y="209"/>
                          <a:pt x="30" y="200"/>
                          <a:pt x="30" y="200"/>
                        </a:cubicBezTo>
                        <a:cubicBezTo>
                          <a:pt x="26" y="192"/>
                          <a:pt x="24" y="191"/>
                          <a:pt x="32" y="181"/>
                        </a:cubicBezTo>
                        <a:cubicBezTo>
                          <a:pt x="36" y="177"/>
                          <a:pt x="43" y="169"/>
                          <a:pt x="43" y="169"/>
                        </a:cubicBezTo>
                        <a:cubicBezTo>
                          <a:pt x="37" y="155"/>
                          <a:pt x="36" y="153"/>
                          <a:pt x="51" y="143"/>
                        </a:cubicBezTo>
                        <a:cubicBezTo>
                          <a:pt x="56" y="140"/>
                          <a:pt x="67" y="135"/>
                          <a:pt x="67" y="135"/>
                        </a:cubicBezTo>
                        <a:cubicBezTo>
                          <a:pt x="73" y="129"/>
                          <a:pt x="75" y="122"/>
                          <a:pt x="81" y="116"/>
                        </a:cubicBezTo>
                        <a:cubicBezTo>
                          <a:pt x="89" y="107"/>
                          <a:pt x="102" y="105"/>
                          <a:pt x="113" y="99"/>
                        </a:cubicBezTo>
                        <a:cubicBezTo>
                          <a:pt x="125" y="85"/>
                          <a:pt x="149" y="76"/>
                          <a:pt x="167" y="67"/>
                        </a:cubicBezTo>
                        <a:cubicBezTo>
                          <a:pt x="174" y="59"/>
                          <a:pt x="175" y="50"/>
                          <a:pt x="188" y="46"/>
                        </a:cubicBezTo>
                        <a:cubicBezTo>
                          <a:pt x="198" y="39"/>
                          <a:pt x="208" y="36"/>
                          <a:pt x="220" y="30"/>
                        </a:cubicBezTo>
                        <a:cubicBezTo>
                          <a:pt x="223" y="28"/>
                          <a:pt x="228" y="25"/>
                          <a:pt x="228" y="25"/>
                        </a:cubicBezTo>
                        <a:cubicBezTo>
                          <a:pt x="237" y="16"/>
                          <a:pt x="245" y="10"/>
                          <a:pt x="258" y="6"/>
                        </a:cubicBezTo>
                        <a:cubicBezTo>
                          <a:pt x="269" y="31"/>
                          <a:pt x="301" y="6"/>
                          <a:pt x="320" y="4"/>
                        </a:cubicBezTo>
                        <a:cubicBezTo>
                          <a:pt x="334" y="3"/>
                          <a:pt x="349" y="3"/>
                          <a:pt x="363" y="2"/>
                        </a:cubicBezTo>
                        <a:cubicBezTo>
                          <a:pt x="369" y="3"/>
                          <a:pt x="376" y="5"/>
                          <a:pt x="382" y="4"/>
                        </a:cubicBezTo>
                        <a:cubicBezTo>
                          <a:pt x="387" y="4"/>
                          <a:pt x="398" y="0"/>
                          <a:pt x="398" y="0"/>
                        </a:cubicBezTo>
                        <a:cubicBezTo>
                          <a:pt x="415" y="8"/>
                          <a:pt x="406" y="16"/>
                          <a:pt x="400" y="30"/>
                        </a:cubicBezTo>
                        <a:cubicBezTo>
                          <a:pt x="398" y="34"/>
                          <a:pt x="384" y="34"/>
                          <a:pt x="384" y="34"/>
                        </a:cubicBezTo>
                        <a:cubicBezTo>
                          <a:pt x="379" y="47"/>
                          <a:pt x="398" y="51"/>
                          <a:pt x="411" y="55"/>
                        </a:cubicBezTo>
                        <a:cubicBezTo>
                          <a:pt x="419" y="72"/>
                          <a:pt x="421" y="79"/>
                          <a:pt x="443" y="84"/>
                        </a:cubicBezTo>
                        <a:cubicBezTo>
                          <a:pt x="461" y="71"/>
                          <a:pt x="435" y="65"/>
                          <a:pt x="468" y="57"/>
                        </a:cubicBezTo>
                        <a:cubicBezTo>
                          <a:pt x="482" y="61"/>
                          <a:pt x="485" y="70"/>
                          <a:pt x="497" y="74"/>
                        </a:cubicBezTo>
                        <a:cubicBezTo>
                          <a:pt x="505" y="76"/>
                          <a:pt x="513" y="78"/>
                          <a:pt x="521" y="80"/>
                        </a:cubicBezTo>
                        <a:cubicBezTo>
                          <a:pt x="524" y="81"/>
                          <a:pt x="529" y="82"/>
                          <a:pt x="529" y="82"/>
                        </a:cubicBezTo>
                        <a:cubicBezTo>
                          <a:pt x="547" y="78"/>
                          <a:pt x="547" y="76"/>
                          <a:pt x="562" y="84"/>
                        </a:cubicBezTo>
                        <a:cubicBezTo>
                          <a:pt x="566" y="95"/>
                          <a:pt x="565" y="86"/>
                          <a:pt x="559" y="97"/>
                        </a:cubicBezTo>
                        <a:cubicBezTo>
                          <a:pt x="557" y="101"/>
                          <a:pt x="554" y="110"/>
                          <a:pt x="554" y="110"/>
                        </a:cubicBezTo>
                        <a:cubicBezTo>
                          <a:pt x="556" y="132"/>
                          <a:pt x="556" y="168"/>
                          <a:pt x="572" y="188"/>
                        </a:cubicBezTo>
                        <a:cubicBezTo>
                          <a:pt x="568" y="198"/>
                          <a:pt x="564" y="208"/>
                          <a:pt x="562" y="219"/>
                        </a:cubicBezTo>
                        <a:cubicBezTo>
                          <a:pt x="564" y="227"/>
                          <a:pt x="569" y="233"/>
                          <a:pt x="572" y="240"/>
                        </a:cubicBezTo>
                        <a:cubicBezTo>
                          <a:pt x="573" y="247"/>
                          <a:pt x="572" y="254"/>
                          <a:pt x="575" y="259"/>
                        </a:cubicBezTo>
                        <a:cubicBezTo>
                          <a:pt x="577" y="263"/>
                          <a:pt x="595" y="272"/>
                          <a:pt x="599" y="283"/>
                        </a:cubicBezTo>
                        <a:cubicBezTo>
                          <a:pt x="594" y="295"/>
                          <a:pt x="603" y="306"/>
                          <a:pt x="618" y="310"/>
                        </a:cubicBezTo>
                        <a:cubicBezTo>
                          <a:pt x="630" y="307"/>
                          <a:pt x="638" y="308"/>
                          <a:pt x="645" y="300"/>
                        </a:cubicBezTo>
                        <a:cubicBezTo>
                          <a:pt x="660" y="302"/>
                          <a:pt x="663" y="303"/>
                          <a:pt x="672" y="293"/>
                        </a:cubicBezTo>
                        <a:cubicBezTo>
                          <a:pt x="675" y="294"/>
                          <a:pt x="679" y="293"/>
                          <a:pt x="680" y="295"/>
                        </a:cubicBezTo>
                        <a:cubicBezTo>
                          <a:pt x="682" y="301"/>
                          <a:pt x="674" y="321"/>
                          <a:pt x="672" y="327"/>
                        </a:cubicBezTo>
                        <a:cubicBezTo>
                          <a:pt x="668" y="340"/>
                          <a:pt x="671" y="326"/>
                          <a:pt x="664" y="340"/>
                        </a:cubicBezTo>
                        <a:cubicBezTo>
                          <a:pt x="652" y="360"/>
                          <a:pt x="646" y="381"/>
                          <a:pt x="621" y="394"/>
                        </a:cubicBezTo>
                        <a:cubicBezTo>
                          <a:pt x="614" y="402"/>
                          <a:pt x="609" y="402"/>
                          <a:pt x="599" y="407"/>
                        </a:cubicBezTo>
                        <a:cubicBezTo>
                          <a:pt x="590" y="418"/>
                          <a:pt x="579" y="429"/>
                          <a:pt x="567" y="439"/>
                        </a:cubicBezTo>
                        <a:cubicBezTo>
                          <a:pt x="560" y="454"/>
                          <a:pt x="555" y="470"/>
                          <a:pt x="548" y="485"/>
                        </a:cubicBezTo>
                        <a:cubicBezTo>
                          <a:pt x="549" y="489"/>
                          <a:pt x="550" y="492"/>
                          <a:pt x="551" y="496"/>
                        </a:cubicBezTo>
                        <a:cubicBezTo>
                          <a:pt x="552" y="500"/>
                          <a:pt x="556" y="508"/>
                          <a:pt x="556" y="508"/>
                        </a:cubicBezTo>
                        <a:cubicBezTo>
                          <a:pt x="559" y="524"/>
                          <a:pt x="562" y="546"/>
                          <a:pt x="576" y="557"/>
                        </a:cubicBezTo>
                        <a:lnTo>
                          <a:pt x="435" y="556"/>
                        </a:ln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553" name="Freeform 57"/>
                  <p:cNvSpPr>
                    <a:spLocks/>
                  </p:cNvSpPr>
                  <p:nvPr/>
                </p:nvSpPr>
                <p:spPr bwMode="ltGray">
                  <a:xfrm>
                    <a:off x="1189" y="447"/>
                    <a:ext cx="163" cy="221"/>
                  </a:xfrm>
                  <a:custGeom>
                    <a:avLst/>
                    <a:gdLst/>
                    <a:ahLst/>
                    <a:cxnLst>
                      <a:cxn ang="0">
                        <a:pos x="243" y="347"/>
                      </a:cxn>
                      <a:cxn ang="0">
                        <a:pos x="233" y="301"/>
                      </a:cxn>
                      <a:cxn ang="0">
                        <a:pos x="217" y="288"/>
                      </a:cxn>
                      <a:cxn ang="0">
                        <a:pos x="215" y="269"/>
                      </a:cxn>
                      <a:cxn ang="0">
                        <a:pos x="209" y="254"/>
                      </a:cxn>
                      <a:cxn ang="0">
                        <a:pos x="209" y="229"/>
                      </a:cxn>
                      <a:cxn ang="0">
                        <a:pos x="207" y="214"/>
                      </a:cxn>
                      <a:cxn ang="0">
                        <a:pos x="228" y="202"/>
                      </a:cxn>
                      <a:cxn ang="0">
                        <a:pos x="257" y="197"/>
                      </a:cxn>
                      <a:cxn ang="0">
                        <a:pos x="257" y="136"/>
                      </a:cxn>
                      <a:cxn ang="0">
                        <a:pos x="54" y="96"/>
                      </a:cxn>
                      <a:cxn ang="0">
                        <a:pos x="32" y="98"/>
                      </a:cxn>
                      <a:cxn ang="0">
                        <a:pos x="16" y="102"/>
                      </a:cxn>
                      <a:cxn ang="0">
                        <a:pos x="0" y="149"/>
                      </a:cxn>
                      <a:cxn ang="0">
                        <a:pos x="93" y="346"/>
                      </a:cxn>
                      <a:cxn ang="0">
                        <a:pos x="243" y="347"/>
                      </a:cxn>
                    </a:cxnLst>
                    <a:rect l="0" t="0" r="r" b="b"/>
                    <a:pathLst>
                      <a:path w="257" h="347">
                        <a:moveTo>
                          <a:pt x="243" y="347"/>
                        </a:moveTo>
                        <a:lnTo>
                          <a:pt x="233" y="301"/>
                        </a:lnTo>
                        <a:lnTo>
                          <a:pt x="217" y="288"/>
                        </a:lnTo>
                        <a:lnTo>
                          <a:pt x="215" y="269"/>
                        </a:lnTo>
                        <a:lnTo>
                          <a:pt x="209" y="254"/>
                        </a:lnTo>
                        <a:lnTo>
                          <a:pt x="209" y="229"/>
                        </a:lnTo>
                        <a:lnTo>
                          <a:pt x="207" y="214"/>
                        </a:lnTo>
                        <a:lnTo>
                          <a:pt x="228" y="202"/>
                        </a:lnTo>
                        <a:lnTo>
                          <a:pt x="257" y="197"/>
                        </a:lnTo>
                        <a:lnTo>
                          <a:pt x="257" y="136"/>
                        </a:lnTo>
                        <a:cubicBezTo>
                          <a:pt x="209" y="119"/>
                          <a:pt x="13" y="0"/>
                          <a:pt x="54" y="96"/>
                        </a:cubicBezTo>
                        <a:cubicBezTo>
                          <a:pt x="36" y="106"/>
                          <a:pt x="57" y="97"/>
                          <a:pt x="32" y="98"/>
                        </a:cubicBezTo>
                        <a:cubicBezTo>
                          <a:pt x="27" y="99"/>
                          <a:pt x="16" y="102"/>
                          <a:pt x="16" y="102"/>
                        </a:cubicBezTo>
                        <a:lnTo>
                          <a:pt x="0" y="149"/>
                        </a:lnTo>
                        <a:lnTo>
                          <a:pt x="93" y="346"/>
                        </a:lnTo>
                        <a:lnTo>
                          <a:pt x="243" y="347"/>
                        </a:ln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554" name="Freeform 58"/>
                  <p:cNvSpPr>
                    <a:spLocks/>
                  </p:cNvSpPr>
                  <p:nvPr/>
                </p:nvSpPr>
                <p:spPr bwMode="ltGray">
                  <a:xfrm>
                    <a:off x="1476" y="611"/>
                    <a:ext cx="7" cy="12"/>
                  </a:xfrm>
                  <a:custGeom>
                    <a:avLst/>
                    <a:gdLst/>
                    <a:ahLst/>
                    <a:cxnLst>
                      <a:cxn ang="0">
                        <a:pos x="7" y="25"/>
                      </a:cxn>
                      <a:cxn ang="0">
                        <a:pos x="19" y="21"/>
                      </a:cxn>
                      <a:cxn ang="0">
                        <a:pos x="7" y="25"/>
                      </a:cxn>
                    </a:cxnLst>
                    <a:rect l="0" t="0" r="r" b="b"/>
                    <a:pathLst>
                      <a:path w="19" h="37">
                        <a:moveTo>
                          <a:pt x="7" y="25"/>
                        </a:moveTo>
                        <a:cubicBezTo>
                          <a:pt x="0" y="4"/>
                          <a:pt x="12" y="0"/>
                          <a:pt x="19" y="21"/>
                        </a:cubicBezTo>
                        <a:cubicBezTo>
                          <a:pt x="14" y="37"/>
                          <a:pt x="18" y="36"/>
                          <a:pt x="7" y="25"/>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555" name="Freeform 59"/>
                  <p:cNvSpPr>
                    <a:spLocks/>
                  </p:cNvSpPr>
                  <p:nvPr/>
                </p:nvSpPr>
                <p:spPr bwMode="ltGray">
                  <a:xfrm>
                    <a:off x="1467" y="497"/>
                    <a:ext cx="9" cy="7"/>
                  </a:xfrm>
                  <a:custGeom>
                    <a:avLst/>
                    <a:gdLst/>
                    <a:ahLst/>
                    <a:cxnLst>
                      <a:cxn ang="0">
                        <a:pos x="12" y="12"/>
                      </a:cxn>
                      <a:cxn ang="0">
                        <a:pos x="16" y="0"/>
                      </a:cxn>
                      <a:cxn ang="0">
                        <a:pos x="20" y="12"/>
                      </a:cxn>
                      <a:cxn ang="0">
                        <a:pos x="8" y="20"/>
                      </a:cxn>
                      <a:cxn ang="0">
                        <a:pos x="12" y="12"/>
                      </a:cxn>
                    </a:cxnLst>
                    <a:rect l="0" t="0" r="r" b="b"/>
                    <a:pathLst>
                      <a:path w="22" h="20">
                        <a:moveTo>
                          <a:pt x="12" y="12"/>
                        </a:moveTo>
                        <a:cubicBezTo>
                          <a:pt x="13" y="8"/>
                          <a:pt x="12" y="0"/>
                          <a:pt x="16" y="0"/>
                        </a:cubicBezTo>
                        <a:cubicBezTo>
                          <a:pt x="20" y="0"/>
                          <a:pt x="22" y="8"/>
                          <a:pt x="20" y="12"/>
                        </a:cubicBezTo>
                        <a:cubicBezTo>
                          <a:pt x="18" y="16"/>
                          <a:pt x="12" y="17"/>
                          <a:pt x="8" y="20"/>
                        </a:cubicBezTo>
                        <a:cubicBezTo>
                          <a:pt x="3" y="5"/>
                          <a:pt x="0" y="6"/>
                          <a:pt x="12" y="12"/>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556" name="Freeform 60"/>
                  <p:cNvSpPr>
                    <a:spLocks/>
                  </p:cNvSpPr>
                  <p:nvPr/>
                </p:nvSpPr>
                <p:spPr bwMode="ltGray">
                  <a:xfrm>
                    <a:off x="1072" y="357"/>
                    <a:ext cx="25" cy="10"/>
                  </a:xfrm>
                  <a:custGeom>
                    <a:avLst/>
                    <a:gdLst/>
                    <a:ahLst/>
                    <a:cxnLst>
                      <a:cxn ang="0">
                        <a:pos x="24" y="18"/>
                      </a:cxn>
                      <a:cxn ang="0">
                        <a:pos x="32" y="6"/>
                      </a:cxn>
                      <a:cxn ang="0">
                        <a:pos x="36" y="30"/>
                      </a:cxn>
                      <a:cxn ang="0">
                        <a:pos x="24" y="18"/>
                      </a:cxn>
                    </a:cxnLst>
                    <a:rect l="0" t="0" r="r" b="b"/>
                    <a:pathLst>
                      <a:path w="57" h="30">
                        <a:moveTo>
                          <a:pt x="24" y="18"/>
                        </a:moveTo>
                        <a:cubicBezTo>
                          <a:pt x="0" y="10"/>
                          <a:pt x="9" y="0"/>
                          <a:pt x="32" y="6"/>
                        </a:cubicBezTo>
                        <a:cubicBezTo>
                          <a:pt x="46" y="15"/>
                          <a:pt x="57" y="23"/>
                          <a:pt x="36" y="30"/>
                        </a:cubicBezTo>
                        <a:cubicBezTo>
                          <a:pt x="21" y="25"/>
                          <a:pt x="24" y="30"/>
                          <a:pt x="24" y="18"/>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557" name="Freeform 61"/>
                  <p:cNvSpPr>
                    <a:spLocks/>
                  </p:cNvSpPr>
                  <p:nvPr/>
                </p:nvSpPr>
                <p:spPr bwMode="ltGray">
                  <a:xfrm>
                    <a:off x="1374" y="265"/>
                    <a:ext cx="295" cy="233"/>
                  </a:xfrm>
                  <a:custGeom>
                    <a:avLst/>
                    <a:gdLst/>
                    <a:ahLst/>
                    <a:cxnLst>
                      <a:cxn ang="0">
                        <a:pos x="473" y="464"/>
                      </a:cxn>
                      <a:cxn ang="0">
                        <a:pos x="393" y="452"/>
                      </a:cxn>
                      <a:cxn ang="0">
                        <a:pos x="325" y="412"/>
                      </a:cxn>
                      <a:cxn ang="0">
                        <a:pos x="265" y="400"/>
                      </a:cxn>
                      <a:cxn ang="0">
                        <a:pos x="237" y="416"/>
                      </a:cxn>
                      <a:cxn ang="0">
                        <a:pos x="261" y="428"/>
                      </a:cxn>
                      <a:cxn ang="0">
                        <a:pos x="293" y="468"/>
                      </a:cxn>
                      <a:cxn ang="0">
                        <a:pos x="321" y="476"/>
                      </a:cxn>
                      <a:cxn ang="0">
                        <a:pos x="333" y="536"/>
                      </a:cxn>
                      <a:cxn ang="0">
                        <a:pos x="313" y="552"/>
                      </a:cxn>
                      <a:cxn ang="0">
                        <a:pos x="261" y="616"/>
                      </a:cxn>
                      <a:cxn ang="0">
                        <a:pos x="225" y="628"/>
                      </a:cxn>
                      <a:cxn ang="0">
                        <a:pos x="97" y="696"/>
                      </a:cxn>
                      <a:cxn ang="0">
                        <a:pos x="77" y="616"/>
                      </a:cxn>
                      <a:cxn ang="0">
                        <a:pos x="45" y="524"/>
                      </a:cxn>
                      <a:cxn ang="0">
                        <a:pos x="33" y="448"/>
                      </a:cxn>
                      <a:cxn ang="0">
                        <a:pos x="53" y="344"/>
                      </a:cxn>
                      <a:cxn ang="0">
                        <a:pos x="17" y="392"/>
                      </a:cxn>
                      <a:cxn ang="0">
                        <a:pos x="81" y="280"/>
                      </a:cxn>
                      <a:cxn ang="0">
                        <a:pos x="113" y="204"/>
                      </a:cxn>
                      <a:cxn ang="0">
                        <a:pos x="37" y="204"/>
                      </a:cxn>
                      <a:cxn ang="0">
                        <a:pos x="1" y="196"/>
                      </a:cxn>
                      <a:cxn ang="0">
                        <a:pos x="25" y="140"/>
                      </a:cxn>
                      <a:cxn ang="0">
                        <a:pos x="97" y="112"/>
                      </a:cxn>
                      <a:cxn ang="0">
                        <a:pos x="221" y="124"/>
                      </a:cxn>
                      <a:cxn ang="0">
                        <a:pos x="229" y="64"/>
                      </a:cxn>
                      <a:cxn ang="0">
                        <a:pos x="261" y="0"/>
                      </a:cxn>
                      <a:cxn ang="0">
                        <a:pos x="357" y="44"/>
                      </a:cxn>
                      <a:cxn ang="0">
                        <a:pos x="329" y="88"/>
                      </a:cxn>
                      <a:cxn ang="0">
                        <a:pos x="301" y="176"/>
                      </a:cxn>
                      <a:cxn ang="0">
                        <a:pos x="361" y="192"/>
                      </a:cxn>
                      <a:cxn ang="0">
                        <a:pos x="373" y="136"/>
                      </a:cxn>
                      <a:cxn ang="0">
                        <a:pos x="417" y="92"/>
                      </a:cxn>
                      <a:cxn ang="0">
                        <a:pos x="497" y="88"/>
                      </a:cxn>
                      <a:cxn ang="0">
                        <a:pos x="529" y="52"/>
                      </a:cxn>
                      <a:cxn ang="0">
                        <a:pos x="541" y="460"/>
                      </a:cxn>
                    </a:cxnLst>
                    <a:rect l="0" t="0" r="r" b="b"/>
                    <a:pathLst>
                      <a:path w="693" h="696">
                        <a:moveTo>
                          <a:pt x="541" y="460"/>
                        </a:moveTo>
                        <a:lnTo>
                          <a:pt x="473" y="464"/>
                        </a:lnTo>
                        <a:lnTo>
                          <a:pt x="441" y="452"/>
                        </a:lnTo>
                        <a:lnTo>
                          <a:pt x="393" y="452"/>
                        </a:lnTo>
                        <a:cubicBezTo>
                          <a:pt x="365" y="448"/>
                          <a:pt x="360" y="444"/>
                          <a:pt x="337" y="436"/>
                        </a:cubicBezTo>
                        <a:cubicBezTo>
                          <a:pt x="336" y="432"/>
                          <a:pt x="330" y="413"/>
                          <a:pt x="325" y="412"/>
                        </a:cubicBezTo>
                        <a:cubicBezTo>
                          <a:pt x="317" y="411"/>
                          <a:pt x="301" y="420"/>
                          <a:pt x="301" y="420"/>
                        </a:cubicBezTo>
                        <a:cubicBezTo>
                          <a:pt x="289" y="412"/>
                          <a:pt x="277" y="408"/>
                          <a:pt x="265" y="400"/>
                        </a:cubicBezTo>
                        <a:cubicBezTo>
                          <a:pt x="252" y="380"/>
                          <a:pt x="256" y="356"/>
                          <a:pt x="233" y="348"/>
                        </a:cubicBezTo>
                        <a:cubicBezTo>
                          <a:pt x="217" y="372"/>
                          <a:pt x="221" y="392"/>
                          <a:pt x="237" y="416"/>
                        </a:cubicBezTo>
                        <a:cubicBezTo>
                          <a:pt x="234" y="428"/>
                          <a:pt x="228" y="445"/>
                          <a:pt x="237" y="444"/>
                        </a:cubicBezTo>
                        <a:cubicBezTo>
                          <a:pt x="247" y="443"/>
                          <a:pt x="261" y="428"/>
                          <a:pt x="261" y="428"/>
                        </a:cubicBezTo>
                        <a:cubicBezTo>
                          <a:pt x="258" y="450"/>
                          <a:pt x="243" y="475"/>
                          <a:pt x="269" y="484"/>
                        </a:cubicBezTo>
                        <a:cubicBezTo>
                          <a:pt x="277" y="479"/>
                          <a:pt x="288" y="476"/>
                          <a:pt x="293" y="468"/>
                        </a:cubicBezTo>
                        <a:cubicBezTo>
                          <a:pt x="302" y="454"/>
                          <a:pt x="303" y="446"/>
                          <a:pt x="317" y="436"/>
                        </a:cubicBezTo>
                        <a:cubicBezTo>
                          <a:pt x="315" y="448"/>
                          <a:pt x="306" y="467"/>
                          <a:pt x="321" y="476"/>
                        </a:cubicBezTo>
                        <a:cubicBezTo>
                          <a:pt x="328" y="480"/>
                          <a:pt x="345" y="484"/>
                          <a:pt x="345" y="484"/>
                        </a:cubicBezTo>
                        <a:cubicBezTo>
                          <a:pt x="382" y="472"/>
                          <a:pt x="347" y="527"/>
                          <a:pt x="333" y="536"/>
                        </a:cubicBezTo>
                        <a:cubicBezTo>
                          <a:pt x="330" y="540"/>
                          <a:pt x="329" y="545"/>
                          <a:pt x="325" y="548"/>
                        </a:cubicBezTo>
                        <a:cubicBezTo>
                          <a:pt x="322" y="551"/>
                          <a:pt x="316" y="549"/>
                          <a:pt x="313" y="552"/>
                        </a:cubicBezTo>
                        <a:cubicBezTo>
                          <a:pt x="300" y="565"/>
                          <a:pt x="320" y="575"/>
                          <a:pt x="293" y="584"/>
                        </a:cubicBezTo>
                        <a:cubicBezTo>
                          <a:pt x="286" y="595"/>
                          <a:pt x="272" y="610"/>
                          <a:pt x="261" y="616"/>
                        </a:cubicBezTo>
                        <a:cubicBezTo>
                          <a:pt x="254" y="620"/>
                          <a:pt x="245" y="621"/>
                          <a:pt x="237" y="624"/>
                        </a:cubicBezTo>
                        <a:cubicBezTo>
                          <a:pt x="233" y="625"/>
                          <a:pt x="225" y="628"/>
                          <a:pt x="225" y="628"/>
                        </a:cubicBezTo>
                        <a:cubicBezTo>
                          <a:pt x="215" y="659"/>
                          <a:pt x="212" y="652"/>
                          <a:pt x="173" y="656"/>
                        </a:cubicBezTo>
                        <a:cubicBezTo>
                          <a:pt x="140" y="667"/>
                          <a:pt x="132" y="687"/>
                          <a:pt x="97" y="696"/>
                        </a:cubicBezTo>
                        <a:cubicBezTo>
                          <a:pt x="77" y="691"/>
                          <a:pt x="75" y="687"/>
                          <a:pt x="81" y="668"/>
                        </a:cubicBezTo>
                        <a:cubicBezTo>
                          <a:pt x="77" y="646"/>
                          <a:pt x="72" y="639"/>
                          <a:pt x="77" y="616"/>
                        </a:cubicBezTo>
                        <a:cubicBezTo>
                          <a:pt x="73" y="598"/>
                          <a:pt x="71" y="587"/>
                          <a:pt x="61" y="572"/>
                        </a:cubicBezTo>
                        <a:cubicBezTo>
                          <a:pt x="58" y="551"/>
                          <a:pt x="51" y="543"/>
                          <a:pt x="45" y="524"/>
                        </a:cubicBezTo>
                        <a:cubicBezTo>
                          <a:pt x="52" y="502"/>
                          <a:pt x="58" y="496"/>
                          <a:pt x="49" y="472"/>
                        </a:cubicBezTo>
                        <a:cubicBezTo>
                          <a:pt x="46" y="463"/>
                          <a:pt x="33" y="448"/>
                          <a:pt x="33" y="448"/>
                        </a:cubicBezTo>
                        <a:cubicBezTo>
                          <a:pt x="42" y="422"/>
                          <a:pt x="42" y="408"/>
                          <a:pt x="33" y="380"/>
                        </a:cubicBezTo>
                        <a:cubicBezTo>
                          <a:pt x="49" y="369"/>
                          <a:pt x="48" y="362"/>
                          <a:pt x="53" y="344"/>
                        </a:cubicBezTo>
                        <a:cubicBezTo>
                          <a:pt x="47" y="327"/>
                          <a:pt x="49" y="308"/>
                          <a:pt x="33" y="332"/>
                        </a:cubicBezTo>
                        <a:cubicBezTo>
                          <a:pt x="40" y="353"/>
                          <a:pt x="29" y="374"/>
                          <a:pt x="17" y="392"/>
                        </a:cubicBezTo>
                        <a:cubicBezTo>
                          <a:pt x="6" y="360"/>
                          <a:pt x="10" y="340"/>
                          <a:pt x="13" y="304"/>
                        </a:cubicBezTo>
                        <a:cubicBezTo>
                          <a:pt x="44" y="314"/>
                          <a:pt x="54" y="289"/>
                          <a:pt x="81" y="280"/>
                        </a:cubicBezTo>
                        <a:cubicBezTo>
                          <a:pt x="94" y="261"/>
                          <a:pt x="85" y="242"/>
                          <a:pt x="105" y="228"/>
                        </a:cubicBezTo>
                        <a:cubicBezTo>
                          <a:pt x="108" y="220"/>
                          <a:pt x="110" y="212"/>
                          <a:pt x="113" y="204"/>
                        </a:cubicBezTo>
                        <a:cubicBezTo>
                          <a:pt x="116" y="196"/>
                          <a:pt x="89" y="196"/>
                          <a:pt x="89" y="196"/>
                        </a:cubicBezTo>
                        <a:cubicBezTo>
                          <a:pt x="81" y="221"/>
                          <a:pt x="58" y="211"/>
                          <a:pt x="37" y="204"/>
                        </a:cubicBezTo>
                        <a:cubicBezTo>
                          <a:pt x="33" y="207"/>
                          <a:pt x="30" y="213"/>
                          <a:pt x="25" y="212"/>
                        </a:cubicBezTo>
                        <a:cubicBezTo>
                          <a:pt x="16" y="210"/>
                          <a:pt x="1" y="196"/>
                          <a:pt x="1" y="196"/>
                        </a:cubicBezTo>
                        <a:cubicBezTo>
                          <a:pt x="4" y="186"/>
                          <a:pt x="4" y="174"/>
                          <a:pt x="9" y="164"/>
                        </a:cubicBezTo>
                        <a:cubicBezTo>
                          <a:pt x="13" y="155"/>
                          <a:pt x="25" y="140"/>
                          <a:pt x="25" y="140"/>
                        </a:cubicBezTo>
                        <a:cubicBezTo>
                          <a:pt x="0" y="132"/>
                          <a:pt x="25" y="128"/>
                          <a:pt x="37" y="124"/>
                        </a:cubicBezTo>
                        <a:cubicBezTo>
                          <a:pt x="58" y="131"/>
                          <a:pt x="75" y="116"/>
                          <a:pt x="97" y="112"/>
                        </a:cubicBezTo>
                        <a:cubicBezTo>
                          <a:pt x="135" y="87"/>
                          <a:pt x="159" y="122"/>
                          <a:pt x="197" y="132"/>
                        </a:cubicBezTo>
                        <a:cubicBezTo>
                          <a:pt x="205" y="129"/>
                          <a:pt x="213" y="127"/>
                          <a:pt x="221" y="124"/>
                        </a:cubicBezTo>
                        <a:cubicBezTo>
                          <a:pt x="225" y="123"/>
                          <a:pt x="226" y="147"/>
                          <a:pt x="233" y="120"/>
                        </a:cubicBezTo>
                        <a:lnTo>
                          <a:pt x="229" y="64"/>
                        </a:lnTo>
                        <a:lnTo>
                          <a:pt x="209" y="40"/>
                        </a:lnTo>
                        <a:cubicBezTo>
                          <a:pt x="243" y="21"/>
                          <a:pt x="240" y="21"/>
                          <a:pt x="261" y="0"/>
                        </a:cubicBezTo>
                        <a:cubicBezTo>
                          <a:pt x="297" y="16"/>
                          <a:pt x="333" y="32"/>
                          <a:pt x="369" y="48"/>
                        </a:cubicBezTo>
                        <a:cubicBezTo>
                          <a:pt x="373" y="50"/>
                          <a:pt x="361" y="44"/>
                          <a:pt x="357" y="44"/>
                        </a:cubicBezTo>
                        <a:cubicBezTo>
                          <a:pt x="349" y="45"/>
                          <a:pt x="333" y="52"/>
                          <a:pt x="333" y="52"/>
                        </a:cubicBezTo>
                        <a:cubicBezTo>
                          <a:pt x="322" y="68"/>
                          <a:pt x="318" y="71"/>
                          <a:pt x="329" y="88"/>
                        </a:cubicBezTo>
                        <a:cubicBezTo>
                          <a:pt x="308" y="119"/>
                          <a:pt x="323" y="118"/>
                          <a:pt x="333" y="148"/>
                        </a:cubicBezTo>
                        <a:cubicBezTo>
                          <a:pt x="320" y="157"/>
                          <a:pt x="314" y="167"/>
                          <a:pt x="301" y="176"/>
                        </a:cubicBezTo>
                        <a:cubicBezTo>
                          <a:pt x="306" y="213"/>
                          <a:pt x="303" y="213"/>
                          <a:pt x="337" y="220"/>
                        </a:cubicBezTo>
                        <a:cubicBezTo>
                          <a:pt x="358" y="216"/>
                          <a:pt x="368" y="214"/>
                          <a:pt x="361" y="192"/>
                        </a:cubicBezTo>
                        <a:cubicBezTo>
                          <a:pt x="362" y="177"/>
                          <a:pt x="362" y="162"/>
                          <a:pt x="365" y="148"/>
                        </a:cubicBezTo>
                        <a:cubicBezTo>
                          <a:pt x="366" y="143"/>
                          <a:pt x="369" y="133"/>
                          <a:pt x="373" y="136"/>
                        </a:cubicBezTo>
                        <a:cubicBezTo>
                          <a:pt x="379" y="140"/>
                          <a:pt x="376" y="149"/>
                          <a:pt x="377" y="156"/>
                        </a:cubicBezTo>
                        <a:cubicBezTo>
                          <a:pt x="404" y="147"/>
                          <a:pt x="409" y="116"/>
                          <a:pt x="417" y="92"/>
                        </a:cubicBezTo>
                        <a:cubicBezTo>
                          <a:pt x="422" y="76"/>
                          <a:pt x="453" y="74"/>
                          <a:pt x="465" y="72"/>
                        </a:cubicBezTo>
                        <a:cubicBezTo>
                          <a:pt x="472" y="92"/>
                          <a:pt x="477" y="93"/>
                          <a:pt x="497" y="88"/>
                        </a:cubicBezTo>
                        <a:cubicBezTo>
                          <a:pt x="512" y="78"/>
                          <a:pt x="515" y="74"/>
                          <a:pt x="509" y="56"/>
                        </a:cubicBezTo>
                        <a:cubicBezTo>
                          <a:pt x="523" y="46"/>
                          <a:pt x="517" y="46"/>
                          <a:pt x="529" y="52"/>
                        </a:cubicBezTo>
                        <a:lnTo>
                          <a:pt x="693" y="72"/>
                        </a:lnTo>
                        <a:lnTo>
                          <a:pt x="541" y="460"/>
                        </a:ln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558" name="Freeform 62"/>
                  <p:cNvSpPr>
                    <a:spLocks/>
                  </p:cNvSpPr>
                  <p:nvPr/>
                </p:nvSpPr>
                <p:spPr bwMode="ltGray">
                  <a:xfrm>
                    <a:off x="1173" y="247"/>
                    <a:ext cx="591" cy="95"/>
                  </a:xfrm>
                  <a:custGeom>
                    <a:avLst/>
                    <a:gdLst/>
                    <a:ahLst/>
                    <a:cxnLst>
                      <a:cxn ang="0">
                        <a:pos x="825" y="0"/>
                      </a:cxn>
                      <a:cxn ang="0">
                        <a:pos x="143" y="29"/>
                      </a:cxn>
                      <a:cxn ang="0">
                        <a:pos x="91" y="42"/>
                      </a:cxn>
                      <a:cxn ang="0">
                        <a:pos x="62" y="42"/>
                      </a:cxn>
                      <a:cxn ang="0">
                        <a:pos x="22" y="77"/>
                      </a:cxn>
                      <a:cxn ang="0">
                        <a:pos x="0" y="105"/>
                      </a:cxn>
                      <a:cxn ang="0">
                        <a:pos x="59" y="115"/>
                      </a:cxn>
                      <a:cxn ang="0">
                        <a:pos x="97" y="96"/>
                      </a:cxn>
                      <a:cxn ang="0">
                        <a:pos x="108" y="84"/>
                      </a:cxn>
                      <a:cxn ang="0">
                        <a:pos x="167" y="52"/>
                      </a:cxn>
                      <a:cxn ang="0">
                        <a:pos x="215" y="46"/>
                      </a:cxn>
                      <a:cxn ang="0">
                        <a:pos x="237" y="94"/>
                      </a:cxn>
                      <a:cxn ang="0">
                        <a:pos x="188" y="109"/>
                      </a:cxn>
                      <a:cxn ang="0">
                        <a:pos x="231" y="113"/>
                      </a:cxn>
                      <a:cxn ang="0">
                        <a:pos x="250" y="90"/>
                      </a:cxn>
                      <a:cxn ang="0">
                        <a:pos x="266" y="92"/>
                      </a:cxn>
                      <a:cxn ang="0">
                        <a:pos x="253" y="54"/>
                      </a:cxn>
                      <a:cxn ang="0">
                        <a:pos x="266" y="44"/>
                      </a:cxn>
                      <a:cxn ang="0">
                        <a:pos x="277" y="88"/>
                      </a:cxn>
                      <a:cxn ang="0">
                        <a:pos x="266" y="113"/>
                      </a:cxn>
                      <a:cxn ang="0">
                        <a:pos x="296" y="130"/>
                      </a:cxn>
                      <a:cxn ang="0">
                        <a:pos x="299" y="92"/>
                      </a:cxn>
                      <a:cxn ang="0">
                        <a:pos x="331" y="103"/>
                      </a:cxn>
                      <a:cxn ang="0">
                        <a:pos x="382" y="73"/>
                      </a:cxn>
                      <a:cxn ang="0">
                        <a:pos x="409" y="50"/>
                      </a:cxn>
                      <a:cxn ang="0">
                        <a:pos x="439" y="56"/>
                      </a:cxn>
                      <a:cxn ang="0">
                        <a:pos x="455" y="50"/>
                      </a:cxn>
                      <a:cxn ang="0">
                        <a:pos x="431" y="44"/>
                      </a:cxn>
                      <a:cxn ang="0">
                        <a:pos x="474" y="35"/>
                      </a:cxn>
                      <a:cxn ang="0">
                        <a:pos x="544" y="54"/>
                      </a:cxn>
                      <a:cxn ang="0">
                        <a:pos x="581" y="42"/>
                      </a:cxn>
                      <a:cxn ang="0">
                        <a:pos x="584" y="63"/>
                      </a:cxn>
                      <a:cxn ang="0">
                        <a:pos x="568" y="101"/>
                      </a:cxn>
                      <a:cxn ang="0">
                        <a:pos x="611" y="88"/>
                      </a:cxn>
                      <a:cxn ang="0">
                        <a:pos x="624" y="80"/>
                      </a:cxn>
                      <a:cxn ang="0">
                        <a:pos x="648" y="61"/>
                      </a:cxn>
                      <a:cxn ang="0">
                        <a:pos x="794" y="84"/>
                      </a:cxn>
                    </a:cxnLst>
                    <a:rect l="0" t="0" r="r" b="b"/>
                    <a:pathLst>
                      <a:path w="931" h="149">
                        <a:moveTo>
                          <a:pt x="794" y="84"/>
                        </a:moveTo>
                        <a:cubicBezTo>
                          <a:pt x="813" y="72"/>
                          <a:pt x="931" y="14"/>
                          <a:pt x="825" y="0"/>
                        </a:cubicBezTo>
                        <a:lnTo>
                          <a:pt x="159" y="0"/>
                        </a:lnTo>
                        <a:cubicBezTo>
                          <a:pt x="149" y="12"/>
                          <a:pt x="162" y="18"/>
                          <a:pt x="143" y="29"/>
                        </a:cubicBezTo>
                        <a:cubicBezTo>
                          <a:pt x="130" y="44"/>
                          <a:pt x="133" y="39"/>
                          <a:pt x="116" y="48"/>
                        </a:cubicBezTo>
                        <a:cubicBezTo>
                          <a:pt x="108" y="46"/>
                          <a:pt x="100" y="44"/>
                          <a:pt x="91" y="42"/>
                        </a:cubicBezTo>
                        <a:cubicBezTo>
                          <a:pt x="89" y="41"/>
                          <a:pt x="83" y="40"/>
                          <a:pt x="83" y="40"/>
                        </a:cubicBezTo>
                        <a:cubicBezTo>
                          <a:pt x="76" y="40"/>
                          <a:pt x="68" y="39"/>
                          <a:pt x="62" y="42"/>
                        </a:cubicBezTo>
                        <a:cubicBezTo>
                          <a:pt x="54" y="45"/>
                          <a:pt x="46" y="61"/>
                          <a:pt x="38" y="67"/>
                        </a:cubicBezTo>
                        <a:cubicBezTo>
                          <a:pt x="32" y="71"/>
                          <a:pt x="27" y="74"/>
                          <a:pt x="22" y="77"/>
                        </a:cubicBezTo>
                        <a:cubicBezTo>
                          <a:pt x="16" y="81"/>
                          <a:pt x="5" y="86"/>
                          <a:pt x="5" y="86"/>
                        </a:cubicBezTo>
                        <a:cubicBezTo>
                          <a:pt x="9" y="95"/>
                          <a:pt x="7" y="97"/>
                          <a:pt x="0" y="105"/>
                        </a:cubicBezTo>
                        <a:cubicBezTo>
                          <a:pt x="17" y="107"/>
                          <a:pt x="22" y="107"/>
                          <a:pt x="16" y="120"/>
                        </a:cubicBezTo>
                        <a:cubicBezTo>
                          <a:pt x="27" y="122"/>
                          <a:pt x="48" y="116"/>
                          <a:pt x="59" y="115"/>
                        </a:cubicBezTo>
                        <a:cubicBezTo>
                          <a:pt x="71" y="112"/>
                          <a:pt x="73" y="117"/>
                          <a:pt x="83" y="111"/>
                        </a:cubicBezTo>
                        <a:cubicBezTo>
                          <a:pt x="89" y="96"/>
                          <a:pt x="83" y="100"/>
                          <a:pt x="97" y="96"/>
                        </a:cubicBezTo>
                        <a:cubicBezTo>
                          <a:pt x="100" y="94"/>
                          <a:pt x="103" y="93"/>
                          <a:pt x="105" y="90"/>
                        </a:cubicBezTo>
                        <a:cubicBezTo>
                          <a:pt x="106" y="88"/>
                          <a:pt x="106" y="85"/>
                          <a:pt x="108" y="84"/>
                        </a:cubicBezTo>
                        <a:cubicBezTo>
                          <a:pt x="112" y="80"/>
                          <a:pt x="140" y="69"/>
                          <a:pt x="148" y="67"/>
                        </a:cubicBezTo>
                        <a:cubicBezTo>
                          <a:pt x="160" y="52"/>
                          <a:pt x="153" y="56"/>
                          <a:pt x="167" y="52"/>
                        </a:cubicBezTo>
                        <a:cubicBezTo>
                          <a:pt x="178" y="55"/>
                          <a:pt x="179" y="62"/>
                          <a:pt x="191" y="58"/>
                        </a:cubicBezTo>
                        <a:cubicBezTo>
                          <a:pt x="199" y="52"/>
                          <a:pt x="206" y="51"/>
                          <a:pt x="215" y="46"/>
                        </a:cubicBezTo>
                        <a:cubicBezTo>
                          <a:pt x="226" y="58"/>
                          <a:pt x="217" y="46"/>
                          <a:pt x="223" y="69"/>
                        </a:cubicBezTo>
                        <a:cubicBezTo>
                          <a:pt x="226" y="79"/>
                          <a:pt x="233" y="85"/>
                          <a:pt x="237" y="94"/>
                        </a:cubicBezTo>
                        <a:cubicBezTo>
                          <a:pt x="227" y="100"/>
                          <a:pt x="229" y="104"/>
                          <a:pt x="218" y="107"/>
                        </a:cubicBezTo>
                        <a:cubicBezTo>
                          <a:pt x="207" y="120"/>
                          <a:pt x="203" y="113"/>
                          <a:pt x="188" y="109"/>
                        </a:cubicBezTo>
                        <a:cubicBezTo>
                          <a:pt x="191" y="117"/>
                          <a:pt x="200" y="127"/>
                          <a:pt x="210" y="132"/>
                        </a:cubicBezTo>
                        <a:cubicBezTo>
                          <a:pt x="218" y="114"/>
                          <a:pt x="211" y="122"/>
                          <a:pt x="231" y="113"/>
                        </a:cubicBezTo>
                        <a:cubicBezTo>
                          <a:pt x="237" y="111"/>
                          <a:pt x="248" y="105"/>
                          <a:pt x="248" y="105"/>
                        </a:cubicBezTo>
                        <a:cubicBezTo>
                          <a:pt x="248" y="100"/>
                          <a:pt x="246" y="94"/>
                          <a:pt x="250" y="90"/>
                        </a:cubicBezTo>
                        <a:cubicBezTo>
                          <a:pt x="253" y="88"/>
                          <a:pt x="254" y="96"/>
                          <a:pt x="258" y="96"/>
                        </a:cubicBezTo>
                        <a:cubicBezTo>
                          <a:pt x="262" y="97"/>
                          <a:pt x="264" y="94"/>
                          <a:pt x="266" y="92"/>
                        </a:cubicBezTo>
                        <a:cubicBezTo>
                          <a:pt x="262" y="82"/>
                          <a:pt x="252" y="77"/>
                          <a:pt x="248" y="67"/>
                        </a:cubicBezTo>
                        <a:cubicBezTo>
                          <a:pt x="250" y="63"/>
                          <a:pt x="255" y="58"/>
                          <a:pt x="253" y="54"/>
                        </a:cubicBezTo>
                        <a:cubicBezTo>
                          <a:pt x="251" y="50"/>
                          <a:pt x="248" y="42"/>
                          <a:pt x="248" y="42"/>
                        </a:cubicBezTo>
                        <a:cubicBezTo>
                          <a:pt x="256" y="32"/>
                          <a:pt x="259" y="35"/>
                          <a:pt x="266" y="44"/>
                        </a:cubicBezTo>
                        <a:cubicBezTo>
                          <a:pt x="270" y="56"/>
                          <a:pt x="276" y="61"/>
                          <a:pt x="285" y="71"/>
                        </a:cubicBezTo>
                        <a:cubicBezTo>
                          <a:pt x="281" y="81"/>
                          <a:pt x="289" y="82"/>
                          <a:pt x="277" y="88"/>
                        </a:cubicBezTo>
                        <a:cubicBezTo>
                          <a:pt x="262" y="106"/>
                          <a:pt x="278" y="83"/>
                          <a:pt x="274" y="101"/>
                        </a:cubicBezTo>
                        <a:cubicBezTo>
                          <a:pt x="274" y="105"/>
                          <a:pt x="268" y="109"/>
                          <a:pt x="266" y="113"/>
                        </a:cubicBezTo>
                        <a:cubicBezTo>
                          <a:pt x="270" y="122"/>
                          <a:pt x="268" y="125"/>
                          <a:pt x="261" y="132"/>
                        </a:cubicBezTo>
                        <a:cubicBezTo>
                          <a:pt x="268" y="149"/>
                          <a:pt x="282" y="134"/>
                          <a:pt x="296" y="130"/>
                        </a:cubicBezTo>
                        <a:cubicBezTo>
                          <a:pt x="299" y="122"/>
                          <a:pt x="295" y="119"/>
                          <a:pt x="299" y="111"/>
                        </a:cubicBezTo>
                        <a:cubicBezTo>
                          <a:pt x="296" y="105"/>
                          <a:pt x="288" y="97"/>
                          <a:pt x="299" y="92"/>
                        </a:cubicBezTo>
                        <a:cubicBezTo>
                          <a:pt x="303" y="90"/>
                          <a:pt x="315" y="88"/>
                          <a:pt x="315" y="88"/>
                        </a:cubicBezTo>
                        <a:cubicBezTo>
                          <a:pt x="326" y="91"/>
                          <a:pt x="325" y="95"/>
                          <a:pt x="331" y="103"/>
                        </a:cubicBezTo>
                        <a:cubicBezTo>
                          <a:pt x="339" y="84"/>
                          <a:pt x="331" y="90"/>
                          <a:pt x="361" y="92"/>
                        </a:cubicBezTo>
                        <a:cubicBezTo>
                          <a:pt x="355" y="76"/>
                          <a:pt x="365" y="76"/>
                          <a:pt x="382" y="73"/>
                        </a:cubicBezTo>
                        <a:cubicBezTo>
                          <a:pt x="383" y="71"/>
                          <a:pt x="387" y="57"/>
                          <a:pt x="393" y="54"/>
                        </a:cubicBezTo>
                        <a:cubicBezTo>
                          <a:pt x="398" y="52"/>
                          <a:pt x="409" y="50"/>
                          <a:pt x="409" y="50"/>
                        </a:cubicBezTo>
                        <a:cubicBezTo>
                          <a:pt x="430" y="54"/>
                          <a:pt x="413" y="58"/>
                          <a:pt x="431" y="63"/>
                        </a:cubicBezTo>
                        <a:cubicBezTo>
                          <a:pt x="433" y="61"/>
                          <a:pt x="435" y="57"/>
                          <a:pt x="439" y="56"/>
                        </a:cubicBezTo>
                        <a:cubicBezTo>
                          <a:pt x="445" y="55"/>
                          <a:pt x="452" y="61"/>
                          <a:pt x="457" y="58"/>
                        </a:cubicBezTo>
                        <a:cubicBezTo>
                          <a:pt x="461" y="57"/>
                          <a:pt x="457" y="52"/>
                          <a:pt x="455" y="50"/>
                        </a:cubicBezTo>
                        <a:cubicBezTo>
                          <a:pt x="451" y="47"/>
                          <a:pt x="444" y="47"/>
                          <a:pt x="439" y="46"/>
                        </a:cubicBezTo>
                        <a:cubicBezTo>
                          <a:pt x="436" y="45"/>
                          <a:pt x="431" y="44"/>
                          <a:pt x="431" y="44"/>
                        </a:cubicBezTo>
                        <a:cubicBezTo>
                          <a:pt x="440" y="38"/>
                          <a:pt x="443" y="36"/>
                          <a:pt x="455" y="40"/>
                        </a:cubicBezTo>
                        <a:cubicBezTo>
                          <a:pt x="461" y="38"/>
                          <a:pt x="467" y="35"/>
                          <a:pt x="474" y="35"/>
                        </a:cubicBezTo>
                        <a:cubicBezTo>
                          <a:pt x="483" y="36"/>
                          <a:pt x="511" y="43"/>
                          <a:pt x="519" y="46"/>
                        </a:cubicBezTo>
                        <a:cubicBezTo>
                          <a:pt x="527" y="49"/>
                          <a:pt x="544" y="54"/>
                          <a:pt x="544" y="54"/>
                        </a:cubicBezTo>
                        <a:cubicBezTo>
                          <a:pt x="548" y="54"/>
                          <a:pt x="560" y="52"/>
                          <a:pt x="565" y="50"/>
                        </a:cubicBezTo>
                        <a:cubicBezTo>
                          <a:pt x="570" y="47"/>
                          <a:pt x="581" y="42"/>
                          <a:pt x="581" y="42"/>
                        </a:cubicBezTo>
                        <a:cubicBezTo>
                          <a:pt x="585" y="42"/>
                          <a:pt x="598" y="44"/>
                          <a:pt x="600" y="48"/>
                        </a:cubicBezTo>
                        <a:cubicBezTo>
                          <a:pt x="603" y="55"/>
                          <a:pt x="589" y="61"/>
                          <a:pt x="584" y="63"/>
                        </a:cubicBezTo>
                        <a:cubicBezTo>
                          <a:pt x="576" y="69"/>
                          <a:pt x="568" y="69"/>
                          <a:pt x="565" y="77"/>
                        </a:cubicBezTo>
                        <a:cubicBezTo>
                          <a:pt x="568" y="86"/>
                          <a:pt x="564" y="92"/>
                          <a:pt x="568" y="101"/>
                        </a:cubicBezTo>
                        <a:cubicBezTo>
                          <a:pt x="574" y="93"/>
                          <a:pt x="577" y="91"/>
                          <a:pt x="589" y="94"/>
                        </a:cubicBezTo>
                        <a:cubicBezTo>
                          <a:pt x="595" y="108"/>
                          <a:pt x="602" y="93"/>
                          <a:pt x="611" y="88"/>
                        </a:cubicBezTo>
                        <a:cubicBezTo>
                          <a:pt x="613" y="86"/>
                          <a:pt x="613" y="83"/>
                          <a:pt x="616" y="82"/>
                        </a:cubicBezTo>
                        <a:cubicBezTo>
                          <a:pt x="618" y="80"/>
                          <a:pt x="622" y="81"/>
                          <a:pt x="624" y="80"/>
                        </a:cubicBezTo>
                        <a:cubicBezTo>
                          <a:pt x="626" y="78"/>
                          <a:pt x="626" y="75"/>
                          <a:pt x="627" y="73"/>
                        </a:cubicBezTo>
                        <a:cubicBezTo>
                          <a:pt x="632" y="65"/>
                          <a:pt x="638" y="63"/>
                          <a:pt x="648" y="61"/>
                        </a:cubicBezTo>
                        <a:cubicBezTo>
                          <a:pt x="664" y="62"/>
                          <a:pt x="684" y="69"/>
                          <a:pt x="700" y="69"/>
                        </a:cubicBezTo>
                        <a:lnTo>
                          <a:pt x="794" y="84"/>
                        </a:ln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559" name="Freeform 63"/>
                  <p:cNvSpPr>
                    <a:spLocks/>
                  </p:cNvSpPr>
                  <p:nvPr/>
                </p:nvSpPr>
                <p:spPr bwMode="ltGray">
                  <a:xfrm>
                    <a:off x="1293" y="282"/>
                    <a:ext cx="13" cy="10"/>
                  </a:xfrm>
                  <a:custGeom>
                    <a:avLst/>
                    <a:gdLst/>
                    <a:ahLst/>
                    <a:cxnLst>
                      <a:cxn ang="0">
                        <a:pos x="3" y="28"/>
                      </a:cxn>
                      <a:cxn ang="0">
                        <a:pos x="31" y="0"/>
                      </a:cxn>
                      <a:cxn ang="0">
                        <a:pos x="19" y="24"/>
                      </a:cxn>
                      <a:cxn ang="0">
                        <a:pos x="3" y="28"/>
                      </a:cxn>
                    </a:cxnLst>
                    <a:rect l="0" t="0" r="r" b="b"/>
                    <a:pathLst>
                      <a:path w="31" h="30">
                        <a:moveTo>
                          <a:pt x="3" y="28"/>
                        </a:moveTo>
                        <a:cubicBezTo>
                          <a:pt x="8" y="8"/>
                          <a:pt x="12" y="6"/>
                          <a:pt x="31" y="0"/>
                        </a:cubicBezTo>
                        <a:cubicBezTo>
                          <a:pt x="29" y="5"/>
                          <a:pt x="25" y="22"/>
                          <a:pt x="19" y="24"/>
                        </a:cubicBezTo>
                        <a:cubicBezTo>
                          <a:pt x="0" y="30"/>
                          <a:pt x="3" y="9"/>
                          <a:pt x="3" y="28"/>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560" name="Freeform 64"/>
                  <p:cNvSpPr>
                    <a:spLocks/>
                  </p:cNvSpPr>
                  <p:nvPr/>
                </p:nvSpPr>
                <p:spPr bwMode="ltGray">
                  <a:xfrm>
                    <a:off x="1278" y="296"/>
                    <a:ext cx="19" cy="11"/>
                  </a:xfrm>
                  <a:custGeom>
                    <a:avLst/>
                    <a:gdLst/>
                    <a:ahLst/>
                    <a:cxnLst>
                      <a:cxn ang="0">
                        <a:pos x="6" y="32"/>
                      </a:cxn>
                      <a:cxn ang="0">
                        <a:pos x="22" y="0"/>
                      </a:cxn>
                      <a:cxn ang="0">
                        <a:pos x="38" y="4"/>
                      </a:cxn>
                      <a:cxn ang="0">
                        <a:pos x="6" y="32"/>
                      </a:cxn>
                    </a:cxnLst>
                    <a:rect l="0" t="0" r="r" b="b"/>
                    <a:pathLst>
                      <a:path w="44" h="32">
                        <a:moveTo>
                          <a:pt x="6" y="32"/>
                        </a:moveTo>
                        <a:cubicBezTo>
                          <a:pt x="0" y="14"/>
                          <a:pt x="7" y="10"/>
                          <a:pt x="22" y="0"/>
                        </a:cubicBezTo>
                        <a:cubicBezTo>
                          <a:pt x="27" y="1"/>
                          <a:pt x="35" y="0"/>
                          <a:pt x="38" y="4"/>
                        </a:cubicBezTo>
                        <a:cubicBezTo>
                          <a:pt x="44" y="13"/>
                          <a:pt x="16" y="32"/>
                          <a:pt x="6" y="32"/>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561" name="Freeform 65"/>
                  <p:cNvSpPr>
                    <a:spLocks/>
                  </p:cNvSpPr>
                  <p:nvPr/>
                </p:nvSpPr>
                <p:spPr bwMode="ltGray">
                  <a:xfrm>
                    <a:off x="1340" y="337"/>
                    <a:ext cx="32" cy="6"/>
                  </a:xfrm>
                  <a:custGeom>
                    <a:avLst/>
                    <a:gdLst/>
                    <a:ahLst/>
                    <a:cxnLst>
                      <a:cxn ang="0">
                        <a:pos x="37" y="18"/>
                      </a:cxn>
                      <a:cxn ang="0">
                        <a:pos x="25" y="2"/>
                      </a:cxn>
                      <a:cxn ang="0">
                        <a:pos x="37" y="18"/>
                      </a:cxn>
                    </a:cxnLst>
                    <a:rect l="0" t="0" r="r" b="b"/>
                    <a:pathLst>
                      <a:path w="76" h="18">
                        <a:moveTo>
                          <a:pt x="37" y="18"/>
                        </a:moveTo>
                        <a:cubicBezTo>
                          <a:pt x="25" y="14"/>
                          <a:pt x="0" y="10"/>
                          <a:pt x="25" y="2"/>
                        </a:cubicBezTo>
                        <a:cubicBezTo>
                          <a:pt x="76" y="9"/>
                          <a:pt x="46" y="0"/>
                          <a:pt x="37" y="18"/>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562" name="Freeform 66"/>
                  <p:cNvSpPr>
                    <a:spLocks/>
                  </p:cNvSpPr>
                  <p:nvPr/>
                </p:nvSpPr>
                <p:spPr bwMode="ltGray">
                  <a:xfrm>
                    <a:off x="1395" y="336"/>
                    <a:ext cx="18" cy="15"/>
                  </a:xfrm>
                  <a:custGeom>
                    <a:avLst/>
                    <a:gdLst/>
                    <a:ahLst/>
                    <a:cxnLst>
                      <a:cxn ang="0">
                        <a:pos x="0" y="21"/>
                      </a:cxn>
                      <a:cxn ang="0">
                        <a:pos x="12" y="9"/>
                      </a:cxn>
                      <a:cxn ang="0">
                        <a:pos x="0" y="21"/>
                      </a:cxn>
                    </a:cxnLst>
                    <a:rect l="0" t="0" r="r" b="b"/>
                    <a:pathLst>
                      <a:path w="42" h="44">
                        <a:moveTo>
                          <a:pt x="0" y="21"/>
                        </a:moveTo>
                        <a:cubicBezTo>
                          <a:pt x="4" y="17"/>
                          <a:pt x="7" y="11"/>
                          <a:pt x="12" y="9"/>
                        </a:cubicBezTo>
                        <a:cubicBezTo>
                          <a:pt x="42" y="0"/>
                          <a:pt x="23" y="44"/>
                          <a:pt x="0" y="21"/>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563" name="Freeform 67"/>
                  <p:cNvSpPr>
                    <a:spLocks/>
                  </p:cNvSpPr>
                  <p:nvPr/>
                </p:nvSpPr>
                <p:spPr bwMode="ltGray">
                  <a:xfrm>
                    <a:off x="1248" y="295"/>
                    <a:ext cx="14" cy="10"/>
                  </a:xfrm>
                  <a:custGeom>
                    <a:avLst/>
                    <a:gdLst/>
                    <a:ahLst/>
                    <a:cxnLst>
                      <a:cxn ang="0">
                        <a:pos x="7" y="22"/>
                      </a:cxn>
                      <a:cxn ang="0">
                        <a:pos x="31" y="10"/>
                      </a:cxn>
                      <a:cxn ang="0">
                        <a:pos x="7" y="22"/>
                      </a:cxn>
                    </a:cxnLst>
                    <a:rect l="0" t="0" r="r" b="b"/>
                    <a:pathLst>
                      <a:path w="31" h="30">
                        <a:moveTo>
                          <a:pt x="7" y="22"/>
                        </a:moveTo>
                        <a:cubicBezTo>
                          <a:pt x="0" y="0"/>
                          <a:pt x="15" y="6"/>
                          <a:pt x="31" y="10"/>
                        </a:cubicBezTo>
                        <a:cubicBezTo>
                          <a:pt x="14" y="16"/>
                          <a:pt x="15" y="30"/>
                          <a:pt x="7" y="22"/>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grpSp>
            <p:grpSp>
              <p:nvGrpSpPr>
                <p:cNvPr id="1083" name="Group 68"/>
                <p:cNvGrpSpPr>
                  <a:grpSpLocks/>
                </p:cNvGrpSpPr>
                <p:nvPr/>
              </p:nvGrpSpPr>
              <p:grpSpPr bwMode="auto">
                <a:xfrm>
                  <a:off x="3709" y="240"/>
                  <a:ext cx="1139" cy="429"/>
                  <a:chOff x="3709" y="240"/>
                  <a:chExt cx="1139" cy="429"/>
                </a:xfrm>
              </p:grpSpPr>
              <p:sp>
                <p:nvSpPr>
                  <p:cNvPr id="1002565" name="Freeform 69"/>
                  <p:cNvSpPr>
                    <a:spLocks/>
                  </p:cNvSpPr>
                  <p:nvPr/>
                </p:nvSpPr>
                <p:spPr bwMode="ltGray">
                  <a:xfrm>
                    <a:off x="4808" y="616"/>
                    <a:ext cx="13" cy="14"/>
                  </a:xfrm>
                  <a:custGeom>
                    <a:avLst/>
                    <a:gdLst/>
                    <a:ahLst/>
                    <a:cxnLst>
                      <a:cxn ang="0">
                        <a:pos x="16" y="33"/>
                      </a:cxn>
                      <a:cxn ang="0">
                        <a:pos x="8" y="21"/>
                      </a:cxn>
                      <a:cxn ang="0">
                        <a:pos x="0" y="9"/>
                      </a:cxn>
                      <a:cxn ang="0">
                        <a:pos x="16" y="3"/>
                      </a:cxn>
                      <a:cxn ang="0">
                        <a:pos x="30" y="23"/>
                      </a:cxn>
                      <a:cxn ang="0">
                        <a:pos x="28" y="31"/>
                      </a:cxn>
                      <a:cxn ang="0">
                        <a:pos x="16" y="33"/>
                      </a:cxn>
                    </a:cxnLst>
                    <a:rect l="0" t="0" r="r" b="b"/>
                    <a:pathLst>
                      <a:path w="30" h="42">
                        <a:moveTo>
                          <a:pt x="16" y="33"/>
                        </a:moveTo>
                        <a:cubicBezTo>
                          <a:pt x="3" y="20"/>
                          <a:pt x="15" y="34"/>
                          <a:pt x="8" y="21"/>
                        </a:cubicBezTo>
                        <a:cubicBezTo>
                          <a:pt x="6" y="17"/>
                          <a:pt x="0" y="9"/>
                          <a:pt x="0" y="9"/>
                        </a:cubicBezTo>
                        <a:cubicBezTo>
                          <a:pt x="5" y="1"/>
                          <a:pt x="7" y="0"/>
                          <a:pt x="16" y="3"/>
                        </a:cubicBezTo>
                        <a:cubicBezTo>
                          <a:pt x="25" y="16"/>
                          <a:pt x="10" y="16"/>
                          <a:pt x="30" y="23"/>
                        </a:cubicBezTo>
                        <a:cubicBezTo>
                          <a:pt x="29" y="26"/>
                          <a:pt x="30" y="29"/>
                          <a:pt x="28" y="31"/>
                        </a:cubicBezTo>
                        <a:cubicBezTo>
                          <a:pt x="15" y="42"/>
                          <a:pt x="16" y="38"/>
                          <a:pt x="16" y="33"/>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566" name="Freeform 70"/>
                  <p:cNvSpPr>
                    <a:spLocks/>
                  </p:cNvSpPr>
                  <p:nvPr/>
                </p:nvSpPr>
                <p:spPr bwMode="ltGray">
                  <a:xfrm>
                    <a:off x="4655" y="629"/>
                    <a:ext cx="11" cy="5"/>
                  </a:xfrm>
                  <a:custGeom>
                    <a:avLst/>
                    <a:gdLst/>
                    <a:ahLst/>
                    <a:cxnLst>
                      <a:cxn ang="0">
                        <a:pos x="15" y="16"/>
                      </a:cxn>
                      <a:cxn ang="0">
                        <a:pos x="3" y="8"/>
                      </a:cxn>
                      <a:cxn ang="0">
                        <a:pos x="15" y="0"/>
                      </a:cxn>
                      <a:cxn ang="0">
                        <a:pos x="15" y="16"/>
                      </a:cxn>
                    </a:cxnLst>
                    <a:rect l="0" t="0" r="r" b="b"/>
                    <a:pathLst>
                      <a:path w="25" h="16">
                        <a:moveTo>
                          <a:pt x="15" y="16"/>
                        </a:moveTo>
                        <a:cubicBezTo>
                          <a:pt x="10" y="15"/>
                          <a:pt x="0" y="12"/>
                          <a:pt x="3" y="8"/>
                        </a:cubicBezTo>
                        <a:cubicBezTo>
                          <a:pt x="6" y="4"/>
                          <a:pt x="15" y="0"/>
                          <a:pt x="15" y="0"/>
                        </a:cubicBezTo>
                        <a:cubicBezTo>
                          <a:pt x="17" y="3"/>
                          <a:pt x="25" y="16"/>
                          <a:pt x="15" y="16"/>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567" name="Freeform 71"/>
                  <p:cNvSpPr>
                    <a:spLocks/>
                  </p:cNvSpPr>
                  <p:nvPr/>
                </p:nvSpPr>
                <p:spPr bwMode="ltGray">
                  <a:xfrm>
                    <a:off x="4609" y="635"/>
                    <a:ext cx="28" cy="16"/>
                  </a:xfrm>
                  <a:custGeom>
                    <a:avLst/>
                    <a:gdLst/>
                    <a:ahLst/>
                    <a:cxnLst>
                      <a:cxn ang="0">
                        <a:pos x="14" y="24"/>
                      </a:cxn>
                      <a:cxn ang="0">
                        <a:pos x="30" y="4"/>
                      </a:cxn>
                      <a:cxn ang="0">
                        <a:pos x="42" y="0"/>
                      </a:cxn>
                      <a:cxn ang="0">
                        <a:pos x="58" y="12"/>
                      </a:cxn>
                      <a:cxn ang="0">
                        <a:pos x="32" y="26"/>
                      </a:cxn>
                      <a:cxn ang="0">
                        <a:pos x="12" y="46"/>
                      </a:cxn>
                      <a:cxn ang="0">
                        <a:pos x="8" y="20"/>
                      </a:cxn>
                      <a:cxn ang="0">
                        <a:pos x="12" y="14"/>
                      </a:cxn>
                      <a:cxn ang="0">
                        <a:pos x="14" y="24"/>
                      </a:cxn>
                    </a:cxnLst>
                    <a:rect l="0" t="0" r="r" b="b"/>
                    <a:pathLst>
                      <a:path w="65" h="46">
                        <a:moveTo>
                          <a:pt x="14" y="24"/>
                        </a:moveTo>
                        <a:cubicBezTo>
                          <a:pt x="18" y="13"/>
                          <a:pt x="16" y="9"/>
                          <a:pt x="30" y="4"/>
                        </a:cubicBezTo>
                        <a:cubicBezTo>
                          <a:pt x="34" y="3"/>
                          <a:pt x="42" y="0"/>
                          <a:pt x="42" y="0"/>
                        </a:cubicBezTo>
                        <a:cubicBezTo>
                          <a:pt x="50" y="1"/>
                          <a:pt x="65" y="0"/>
                          <a:pt x="58" y="12"/>
                        </a:cubicBezTo>
                        <a:cubicBezTo>
                          <a:pt x="53" y="21"/>
                          <a:pt x="40" y="21"/>
                          <a:pt x="32" y="26"/>
                        </a:cubicBezTo>
                        <a:cubicBezTo>
                          <a:pt x="26" y="35"/>
                          <a:pt x="23" y="42"/>
                          <a:pt x="12" y="46"/>
                        </a:cubicBezTo>
                        <a:cubicBezTo>
                          <a:pt x="0" y="42"/>
                          <a:pt x="5" y="30"/>
                          <a:pt x="8" y="20"/>
                        </a:cubicBezTo>
                        <a:cubicBezTo>
                          <a:pt x="9" y="18"/>
                          <a:pt x="10" y="13"/>
                          <a:pt x="12" y="14"/>
                        </a:cubicBezTo>
                        <a:cubicBezTo>
                          <a:pt x="15" y="16"/>
                          <a:pt x="13" y="21"/>
                          <a:pt x="14" y="24"/>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568" name="Freeform 72"/>
                  <p:cNvSpPr>
                    <a:spLocks/>
                  </p:cNvSpPr>
                  <p:nvPr/>
                </p:nvSpPr>
                <p:spPr bwMode="ltGray">
                  <a:xfrm>
                    <a:off x="4580" y="634"/>
                    <a:ext cx="29" cy="16"/>
                  </a:xfrm>
                  <a:custGeom>
                    <a:avLst/>
                    <a:gdLst/>
                    <a:ahLst/>
                    <a:cxnLst>
                      <a:cxn ang="0">
                        <a:pos x="0" y="31"/>
                      </a:cxn>
                      <a:cxn ang="0">
                        <a:pos x="18" y="25"/>
                      </a:cxn>
                      <a:cxn ang="0">
                        <a:pos x="52" y="1"/>
                      </a:cxn>
                      <a:cxn ang="0">
                        <a:pos x="64" y="3"/>
                      </a:cxn>
                      <a:cxn ang="0">
                        <a:pos x="50" y="19"/>
                      </a:cxn>
                      <a:cxn ang="0">
                        <a:pos x="28" y="33"/>
                      </a:cxn>
                      <a:cxn ang="0">
                        <a:pos x="22" y="47"/>
                      </a:cxn>
                      <a:cxn ang="0">
                        <a:pos x="16" y="45"/>
                      </a:cxn>
                      <a:cxn ang="0">
                        <a:pos x="12" y="39"/>
                      </a:cxn>
                      <a:cxn ang="0">
                        <a:pos x="0" y="35"/>
                      </a:cxn>
                      <a:cxn ang="0">
                        <a:pos x="0" y="31"/>
                      </a:cxn>
                    </a:cxnLst>
                    <a:rect l="0" t="0" r="r" b="b"/>
                    <a:pathLst>
                      <a:path w="69" h="47">
                        <a:moveTo>
                          <a:pt x="0" y="31"/>
                        </a:moveTo>
                        <a:cubicBezTo>
                          <a:pt x="7" y="24"/>
                          <a:pt x="9" y="22"/>
                          <a:pt x="18" y="25"/>
                        </a:cubicBezTo>
                        <a:cubicBezTo>
                          <a:pt x="25" y="4"/>
                          <a:pt x="36" y="12"/>
                          <a:pt x="52" y="1"/>
                        </a:cubicBezTo>
                        <a:cubicBezTo>
                          <a:pt x="56" y="2"/>
                          <a:pt x="61" y="0"/>
                          <a:pt x="64" y="3"/>
                        </a:cubicBezTo>
                        <a:cubicBezTo>
                          <a:pt x="69" y="8"/>
                          <a:pt x="50" y="19"/>
                          <a:pt x="50" y="19"/>
                        </a:cubicBezTo>
                        <a:cubicBezTo>
                          <a:pt x="46" y="31"/>
                          <a:pt x="35" y="22"/>
                          <a:pt x="28" y="33"/>
                        </a:cubicBezTo>
                        <a:cubicBezTo>
                          <a:pt x="31" y="41"/>
                          <a:pt x="31" y="44"/>
                          <a:pt x="22" y="47"/>
                        </a:cubicBezTo>
                        <a:cubicBezTo>
                          <a:pt x="20" y="46"/>
                          <a:pt x="18" y="46"/>
                          <a:pt x="16" y="45"/>
                        </a:cubicBezTo>
                        <a:cubicBezTo>
                          <a:pt x="14" y="43"/>
                          <a:pt x="14" y="40"/>
                          <a:pt x="12" y="39"/>
                        </a:cubicBezTo>
                        <a:cubicBezTo>
                          <a:pt x="8" y="37"/>
                          <a:pt x="0" y="35"/>
                          <a:pt x="0" y="35"/>
                        </a:cubicBezTo>
                        <a:cubicBezTo>
                          <a:pt x="2" y="26"/>
                          <a:pt x="3" y="25"/>
                          <a:pt x="0" y="31"/>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569" name="Freeform 73"/>
                  <p:cNvSpPr>
                    <a:spLocks/>
                  </p:cNvSpPr>
                  <p:nvPr/>
                </p:nvSpPr>
                <p:spPr bwMode="ltGray">
                  <a:xfrm>
                    <a:off x="4423" y="547"/>
                    <a:ext cx="151" cy="93"/>
                  </a:xfrm>
                  <a:custGeom>
                    <a:avLst/>
                    <a:gdLst/>
                    <a:ahLst/>
                    <a:cxnLst>
                      <a:cxn ang="0">
                        <a:pos x="10" y="4"/>
                      </a:cxn>
                      <a:cxn ang="0">
                        <a:pos x="36" y="18"/>
                      </a:cxn>
                      <a:cxn ang="0">
                        <a:pos x="46" y="30"/>
                      </a:cxn>
                      <a:cxn ang="0">
                        <a:pos x="76" y="52"/>
                      </a:cxn>
                      <a:cxn ang="0">
                        <a:pos x="92" y="66"/>
                      </a:cxn>
                      <a:cxn ang="0">
                        <a:pos x="122" y="98"/>
                      </a:cxn>
                      <a:cxn ang="0">
                        <a:pos x="136" y="128"/>
                      </a:cxn>
                      <a:cxn ang="0">
                        <a:pos x="148" y="132"/>
                      </a:cxn>
                      <a:cxn ang="0">
                        <a:pos x="154" y="150"/>
                      </a:cxn>
                      <a:cxn ang="0">
                        <a:pos x="176" y="152"/>
                      </a:cxn>
                      <a:cxn ang="0">
                        <a:pos x="170" y="196"/>
                      </a:cxn>
                      <a:cxn ang="0">
                        <a:pos x="180" y="224"/>
                      </a:cxn>
                      <a:cxn ang="0">
                        <a:pos x="198" y="232"/>
                      </a:cxn>
                      <a:cxn ang="0">
                        <a:pos x="216" y="234"/>
                      </a:cxn>
                      <a:cxn ang="0">
                        <a:pos x="236" y="242"/>
                      </a:cxn>
                      <a:cxn ang="0">
                        <a:pos x="254" y="236"/>
                      </a:cxn>
                      <a:cxn ang="0">
                        <a:pos x="272" y="248"/>
                      </a:cxn>
                      <a:cxn ang="0">
                        <a:pos x="296" y="256"/>
                      </a:cxn>
                      <a:cxn ang="0">
                        <a:pos x="314" y="264"/>
                      </a:cxn>
                      <a:cxn ang="0">
                        <a:pos x="352" y="266"/>
                      </a:cxn>
                      <a:cxn ang="0">
                        <a:pos x="342" y="274"/>
                      </a:cxn>
                      <a:cxn ang="0">
                        <a:pos x="322" y="272"/>
                      </a:cxn>
                      <a:cxn ang="0">
                        <a:pos x="300" y="270"/>
                      </a:cxn>
                      <a:cxn ang="0">
                        <a:pos x="288" y="266"/>
                      </a:cxn>
                      <a:cxn ang="0">
                        <a:pos x="252" y="264"/>
                      </a:cxn>
                      <a:cxn ang="0">
                        <a:pos x="234" y="260"/>
                      </a:cxn>
                      <a:cxn ang="0">
                        <a:pos x="172" y="242"/>
                      </a:cxn>
                      <a:cxn ang="0">
                        <a:pos x="160" y="216"/>
                      </a:cxn>
                      <a:cxn ang="0">
                        <a:pos x="126" y="200"/>
                      </a:cxn>
                      <a:cxn ang="0">
                        <a:pos x="108" y="186"/>
                      </a:cxn>
                      <a:cxn ang="0">
                        <a:pos x="94" y="158"/>
                      </a:cxn>
                      <a:cxn ang="0">
                        <a:pos x="68" y="108"/>
                      </a:cxn>
                      <a:cxn ang="0">
                        <a:pos x="64" y="102"/>
                      </a:cxn>
                      <a:cxn ang="0">
                        <a:pos x="58" y="100"/>
                      </a:cxn>
                      <a:cxn ang="0">
                        <a:pos x="54" y="88"/>
                      </a:cxn>
                      <a:cxn ang="0">
                        <a:pos x="38" y="58"/>
                      </a:cxn>
                      <a:cxn ang="0">
                        <a:pos x="20" y="40"/>
                      </a:cxn>
                      <a:cxn ang="0">
                        <a:pos x="4" y="22"/>
                      </a:cxn>
                      <a:cxn ang="0">
                        <a:pos x="10" y="2"/>
                      </a:cxn>
                      <a:cxn ang="0">
                        <a:pos x="10" y="4"/>
                      </a:cxn>
                    </a:cxnLst>
                    <a:rect l="0" t="0" r="r" b="b"/>
                    <a:pathLst>
                      <a:path w="355" h="277">
                        <a:moveTo>
                          <a:pt x="10" y="4"/>
                        </a:moveTo>
                        <a:cubicBezTo>
                          <a:pt x="22" y="0"/>
                          <a:pt x="24" y="14"/>
                          <a:pt x="36" y="18"/>
                        </a:cubicBezTo>
                        <a:cubicBezTo>
                          <a:pt x="37" y="19"/>
                          <a:pt x="45" y="29"/>
                          <a:pt x="46" y="30"/>
                        </a:cubicBezTo>
                        <a:cubicBezTo>
                          <a:pt x="56" y="40"/>
                          <a:pt x="67" y="38"/>
                          <a:pt x="76" y="52"/>
                        </a:cubicBezTo>
                        <a:cubicBezTo>
                          <a:pt x="80" y="58"/>
                          <a:pt x="92" y="66"/>
                          <a:pt x="92" y="66"/>
                        </a:cubicBezTo>
                        <a:cubicBezTo>
                          <a:pt x="96" y="79"/>
                          <a:pt x="112" y="88"/>
                          <a:pt x="122" y="98"/>
                        </a:cubicBezTo>
                        <a:cubicBezTo>
                          <a:pt x="124" y="105"/>
                          <a:pt x="130" y="124"/>
                          <a:pt x="136" y="128"/>
                        </a:cubicBezTo>
                        <a:cubicBezTo>
                          <a:pt x="140" y="130"/>
                          <a:pt x="148" y="132"/>
                          <a:pt x="148" y="132"/>
                        </a:cubicBezTo>
                        <a:cubicBezTo>
                          <a:pt x="150" y="138"/>
                          <a:pt x="154" y="150"/>
                          <a:pt x="154" y="150"/>
                        </a:cubicBezTo>
                        <a:cubicBezTo>
                          <a:pt x="161" y="139"/>
                          <a:pt x="168" y="144"/>
                          <a:pt x="176" y="152"/>
                        </a:cubicBezTo>
                        <a:cubicBezTo>
                          <a:pt x="174" y="167"/>
                          <a:pt x="173" y="181"/>
                          <a:pt x="170" y="196"/>
                        </a:cubicBezTo>
                        <a:cubicBezTo>
                          <a:pt x="171" y="202"/>
                          <a:pt x="174" y="220"/>
                          <a:pt x="180" y="224"/>
                        </a:cubicBezTo>
                        <a:cubicBezTo>
                          <a:pt x="185" y="228"/>
                          <a:pt x="193" y="228"/>
                          <a:pt x="198" y="232"/>
                        </a:cubicBezTo>
                        <a:cubicBezTo>
                          <a:pt x="204" y="230"/>
                          <a:pt x="216" y="234"/>
                          <a:pt x="216" y="234"/>
                        </a:cubicBezTo>
                        <a:cubicBezTo>
                          <a:pt x="223" y="241"/>
                          <a:pt x="225" y="245"/>
                          <a:pt x="236" y="242"/>
                        </a:cubicBezTo>
                        <a:cubicBezTo>
                          <a:pt x="242" y="240"/>
                          <a:pt x="254" y="236"/>
                          <a:pt x="254" y="236"/>
                        </a:cubicBezTo>
                        <a:cubicBezTo>
                          <a:pt x="260" y="240"/>
                          <a:pt x="265" y="246"/>
                          <a:pt x="272" y="248"/>
                        </a:cubicBezTo>
                        <a:cubicBezTo>
                          <a:pt x="277" y="250"/>
                          <a:pt x="291" y="252"/>
                          <a:pt x="296" y="256"/>
                        </a:cubicBezTo>
                        <a:cubicBezTo>
                          <a:pt x="301" y="260"/>
                          <a:pt x="314" y="264"/>
                          <a:pt x="314" y="264"/>
                        </a:cubicBezTo>
                        <a:cubicBezTo>
                          <a:pt x="330" y="263"/>
                          <a:pt x="338" y="261"/>
                          <a:pt x="352" y="266"/>
                        </a:cubicBezTo>
                        <a:cubicBezTo>
                          <a:pt x="355" y="275"/>
                          <a:pt x="350" y="277"/>
                          <a:pt x="342" y="274"/>
                        </a:cubicBezTo>
                        <a:cubicBezTo>
                          <a:pt x="336" y="276"/>
                          <a:pt x="322" y="272"/>
                          <a:pt x="322" y="272"/>
                        </a:cubicBezTo>
                        <a:cubicBezTo>
                          <a:pt x="314" y="275"/>
                          <a:pt x="308" y="272"/>
                          <a:pt x="300" y="270"/>
                        </a:cubicBezTo>
                        <a:cubicBezTo>
                          <a:pt x="296" y="269"/>
                          <a:pt x="288" y="266"/>
                          <a:pt x="288" y="266"/>
                        </a:cubicBezTo>
                        <a:cubicBezTo>
                          <a:pt x="276" y="270"/>
                          <a:pt x="264" y="266"/>
                          <a:pt x="252" y="264"/>
                        </a:cubicBezTo>
                        <a:cubicBezTo>
                          <a:pt x="245" y="259"/>
                          <a:pt x="242" y="257"/>
                          <a:pt x="234" y="260"/>
                        </a:cubicBezTo>
                        <a:cubicBezTo>
                          <a:pt x="211" y="252"/>
                          <a:pt x="192" y="256"/>
                          <a:pt x="172" y="242"/>
                        </a:cubicBezTo>
                        <a:cubicBezTo>
                          <a:pt x="165" y="231"/>
                          <a:pt x="176" y="221"/>
                          <a:pt x="160" y="216"/>
                        </a:cubicBezTo>
                        <a:cubicBezTo>
                          <a:pt x="154" y="233"/>
                          <a:pt x="136" y="203"/>
                          <a:pt x="126" y="200"/>
                        </a:cubicBezTo>
                        <a:cubicBezTo>
                          <a:pt x="120" y="196"/>
                          <a:pt x="114" y="190"/>
                          <a:pt x="108" y="186"/>
                        </a:cubicBezTo>
                        <a:cubicBezTo>
                          <a:pt x="104" y="175"/>
                          <a:pt x="104" y="165"/>
                          <a:pt x="94" y="158"/>
                        </a:cubicBezTo>
                        <a:cubicBezTo>
                          <a:pt x="83" y="142"/>
                          <a:pt x="85" y="119"/>
                          <a:pt x="68" y="108"/>
                        </a:cubicBezTo>
                        <a:cubicBezTo>
                          <a:pt x="67" y="106"/>
                          <a:pt x="66" y="104"/>
                          <a:pt x="64" y="102"/>
                        </a:cubicBezTo>
                        <a:cubicBezTo>
                          <a:pt x="62" y="101"/>
                          <a:pt x="59" y="102"/>
                          <a:pt x="58" y="100"/>
                        </a:cubicBezTo>
                        <a:cubicBezTo>
                          <a:pt x="56" y="97"/>
                          <a:pt x="54" y="88"/>
                          <a:pt x="54" y="88"/>
                        </a:cubicBezTo>
                        <a:cubicBezTo>
                          <a:pt x="59" y="73"/>
                          <a:pt x="52" y="61"/>
                          <a:pt x="38" y="58"/>
                        </a:cubicBezTo>
                        <a:cubicBezTo>
                          <a:pt x="32" y="49"/>
                          <a:pt x="31" y="44"/>
                          <a:pt x="20" y="40"/>
                        </a:cubicBezTo>
                        <a:cubicBezTo>
                          <a:pt x="16" y="27"/>
                          <a:pt x="16" y="26"/>
                          <a:pt x="4" y="22"/>
                        </a:cubicBezTo>
                        <a:cubicBezTo>
                          <a:pt x="1" y="13"/>
                          <a:pt x="0" y="5"/>
                          <a:pt x="10" y="2"/>
                        </a:cubicBezTo>
                        <a:cubicBezTo>
                          <a:pt x="18" y="5"/>
                          <a:pt x="18" y="4"/>
                          <a:pt x="10" y="4"/>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570" name="Freeform 74"/>
                  <p:cNvSpPr>
                    <a:spLocks/>
                  </p:cNvSpPr>
                  <p:nvPr/>
                </p:nvSpPr>
                <p:spPr bwMode="ltGray">
                  <a:xfrm>
                    <a:off x="4515" y="541"/>
                    <a:ext cx="67" cy="68"/>
                  </a:xfrm>
                  <a:custGeom>
                    <a:avLst/>
                    <a:gdLst/>
                    <a:ahLst/>
                    <a:cxnLst>
                      <a:cxn ang="0">
                        <a:pos x="54" y="66"/>
                      </a:cxn>
                      <a:cxn ang="0">
                        <a:pos x="66" y="58"/>
                      </a:cxn>
                      <a:cxn ang="0">
                        <a:pos x="68" y="52"/>
                      </a:cxn>
                      <a:cxn ang="0">
                        <a:pos x="80" y="44"/>
                      </a:cxn>
                      <a:cxn ang="0">
                        <a:pos x="106" y="22"/>
                      </a:cxn>
                      <a:cxn ang="0">
                        <a:pos x="112" y="4"/>
                      </a:cxn>
                      <a:cxn ang="0">
                        <a:pos x="124" y="0"/>
                      </a:cxn>
                      <a:cxn ang="0">
                        <a:pos x="150" y="28"/>
                      </a:cxn>
                      <a:cxn ang="0">
                        <a:pos x="146" y="44"/>
                      </a:cxn>
                      <a:cxn ang="0">
                        <a:pos x="126" y="64"/>
                      </a:cxn>
                      <a:cxn ang="0">
                        <a:pos x="132" y="94"/>
                      </a:cxn>
                      <a:cxn ang="0">
                        <a:pos x="142" y="110"/>
                      </a:cxn>
                      <a:cxn ang="0">
                        <a:pos x="146" y="128"/>
                      </a:cxn>
                      <a:cxn ang="0">
                        <a:pos x="128" y="128"/>
                      </a:cxn>
                      <a:cxn ang="0">
                        <a:pos x="116" y="146"/>
                      </a:cxn>
                      <a:cxn ang="0">
                        <a:pos x="104" y="156"/>
                      </a:cxn>
                      <a:cxn ang="0">
                        <a:pos x="100" y="198"/>
                      </a:cxn>
                      <a:cxn ang="0">
                        <a:pos x="88" y="202"/>
                      </a:cxn>
                      <a:cxn ang="0">
                        <a:pos x="82" y="206"/>
                      </a:cxn>
                      <a:cxn ang="0">
                        <a:pos x="76" y="202"/>
                      </a:cxn>
                      <a:cxn ang="0">
                        <a:pos x="72" y="190"/>
                      </a:cxn>
                      <a:cxn ang="0">
                        <a:pos x="60" y="186"/>
                      </a:cxn>
                      <a:cxn ang="0">
                        <a:pos x="42" y="194"/>
                      </a:cxn>
                      <a:cxn ang="0">
                        <a:pos x="28" y="186"/>
                      </a:cxn>
                      <a:cxn ang="0">
                        <a:pos x="10" y="148"/>
                      </a:cxn>
                      <a:cxn ang="0">
                        <a:pos x="4" y="130"/>
                      </a:cxn>
                      <a:cxn ang="0">
                        <a:pos x="0" y="118"/>
                      </a:cxn>
                      <a:cxn ang="0">
                        <a:pos x="20" y="96"/>
                      </a:cxn>
                      <a:cxn ang="0">
                        <a:pos x="32" y="104"/>
                      </a:cxn>
                      <a:cxn ang="0">
                        <a:pos x="34" y="80"/>
                      </a:cxn>
                      <a:cxn ang="0">
                        <a:pos x="52" y="70"/>
                      </a:cxn>
                      <a:cxn ang="0">
                        <a:pos x="54" y="66"/>
                      </a:cxn>
                    </a:cxnLst>
                    <a:rect l="0" t="0" r="r" b="b"/>
                    <a:pathLst>
                      <a:path w="156" h="206">
                        <a:moveTo>
                          <a:pt x="54" y="66"/>
                        </a:moveTo>
                        <a:cubicBezTo>
                          <a:pt x="58" y="63"/>
                          <a:pt x="64" y="63"/>
                          <a:pt x="66" y="58"/>
                        </a:cubicBezTo>
                        <a:cubicBezTo>
                          <a:pt x="67" y="56"/>
                          <a:pt x="67" y="53"/>
                          <a:pt x="68" y="52"/>
                        </a:cubicBezTo>
                        <a:cubicBezTo>
                          <a:pt x="71" y="49"/>
                          <a:pt x="80" y="44"/>
                          <a:pt x="80" y="44"/>
                        </a:cubicBezTo>
                        <a:cubicBezTo>
                          <a:pt x="113" y="55"/>
                          <a:pt x="85" y="29"/>
                          <a:pt x="106" y="22"/>
                        </a:cubicBezTo>
                        <a:cubicBezTo>
                          <a:pt x="110" y="17"/>
                          <a:pt x="108" y="9"/>
                          <a:pt x="112" y="4"/>
                        </a:cubicBezTo>
                        <a:cubicBezTo>
                          <a:pt x="115" y="1"/>
                          <a:pt x="124" y="0"/>
                          <a:pt x="124" y="0"/>
                        </a:cubicBezTo>
                        <a:cubicBezTo>
                          <a:pt x="138" y="14"/>
                          <a:pt x="126" y="23"/>
                          <a:pt x="150" y="28"/>
                        </a:cubicBezTo>
                        <a:cubicBezTo>
                          <a:pt x="156" y="36"/>
                          <a:pt x="154" y="39"/>
                          <a:pt x="146" y="44"/>
                        </a:cubicBezTo>
                        <a:cubicBezTo>
                          <a:pt x="141" y="52"/>
                          <a:pt x="135" y="61"/>
                          <a:pt x="126" y="64"/>
                        </a:cubicBezTo>
                        <a:cubicBezTo>
                          <a:pt x="118" y="75"/>
                          <a:pt x="128" y="83"/>
                          <a:pt x="132" y="94"/>
                        </a:cubicBezTo>
                        <a:cubicBezTo>
                          <a:pt x="129" y="103"/>
                          <a:pt x="135" y="105"/>
                          <a:pt x="142" y="110"/>
                        </a:cubicBezTo>
                        <a:cubicBezTo>
                          <a:pt x="145" y="119"/>
                          <a:pt x="141" y="120"/>
                          <a:pt x="146" y="128"/>
                        </a:cubicBezTo>
                        <a:cubicBezTo>
                          <a:pt x="142" y="139"/>
                          <a:pt x="135" y="133"/>
                          <a:pt x="128" y="128"/>
                        </a:cubicBezTo>
                        <a:cubicBezTo>
                          <a:pt x="116" y="132"/>
                          <a:pt x="122" y="136"/>
                          <a:pt x="116" y="146"/>
                        </a:cubicBezTo>
                        <a:cubicBezTo>
                          <a:pt x="113" y="151"/>
                          <a:pt x="108" y="152"/>
                          <a:pt x="104" y="156"/>
                        </a:cubicBezTo>
                        <a:cubicBezTo>
                          <a:pt x="107" y="167"/>
                          <a:pt x="112" y="191"/>
                          <a:pt x="100" y="198"/>
                        </a:cubicBezTo>
                        <a:cubicBezTo>
                          <a:pt x="96" y="200"/>
                          <a:pt x="92" y="200"/>
                          <a:pt x="88" y="202"/>
                        </a:cubicBezTo>
                        <a:cubicBezTo>
                          <a:pt x="86" y="203"/>
                          <a:pt x="84" y="205"/>
                          <a:pt x="82" y="206"/>
                        </a:cubicBezTo>
                        <a:cubicBezTo>
                          <a:pt x="80" y="205"/>
                          <a:pt x="77" y="204"/>
                          <a:pt x="76" y="202"/>
                        </a:cubicBezTo>
                        <a:cubicBezTo>
                          <a:pt x="74" y="198"/>
                          <a:pt x="76" y="191"/>
                          <a:pt x="72" y="190"/>
                        </a:cubicBezTo>
                        <a:cubicBezTo>
                          <a:pt x="68" y="189"/>
                          <a:pt x="60" y="186"/>
                          <a:pt x="60" y="186"/>
                        </a:cubicBezTo>
                        <a:cubicBezTo>
                          <a:pt x="53" y="188"/>
                          <a:pt x="49" y="192"/>
                          <a:pt x="42" y="194"/>
                        </a:cubicBezTo>
                        <a:cubicBezTo>
                          <a:pt x="34" y="189"/>
                          <a:pt x="37" y="183"/>
                          <a:pt x="28" y="186"/>
                        </a:cubicBezTo>
                        <a:cubicBezTo>
                          <a:pt x="12" y="181"/>
                          <a:pt x="19" y="161"/>
                          <a:pt x="10" y="148"/>
                        </a:cubicBezTo>
                        <a:cubicBezTo>
                          <a:pt x="5" y="121"/>
                          <a:pt x="11" y="147"/>
                          <a:pt x="4" y="130"/>
                        </a:cubicBezTo>
                        <a:cubicBezTo>
                          <a:pt x="2" y="126"/>
                          <a:pt x="0" y="118"/>
                          <a:pt x="0" y="118"/>
                        </a:cubicBezTo>
                        <a:cubicBezTo>
                          <a:pt x="2" y="95"/>
                          <a:pt x="0" y="83"/>
                          <a:pt x="20" y="96"/>
                        </a:cubicBezTo>
                        <a:cubicBezTo>
                          <a:pt x="23" y="105"/>
                          <a:pt x="23" y="110"/>
                          <a:pt x="32" y="104"/>
                        </a:cubicBezTo>
                        <a:cubicBezTo>
                          <a:pt x="35" y="95"/>
                          <a:pt x="29" y="88"/>
                          <a:pt x="34" y="80"/>
                        </a:cubicBezTo>
                        <a:cubicBezTo>
                          <a:pt x="36" y="76"/>
                          <a:pt x="48" y="73"/>
                          <a:pt x="52" y="70"/>
                        </a:cubicBezTo>
                        <a:cubicBezTo>
                          <a:pt x="57" y="63"/>
                          <a:pt x="58" y="62"/>
                          <a:pt x="54" y="66"/>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571" name="Freeform 75"/>
                  <p:cNvSpPr>
                    <a:spLocks/>
                  </p:cNvSpPr>
                  <p:nvPr/>
                </p:nvSpPr>
                <p:spPr bwMode="ltGray">
                  <a:xfrm>
                    <a:off x="4580" y="572"/>
                    <a:ext cx="47" cy="13"/>
                  </a:xfrm>
                  <a:custGeom>
                    <a:avLst/>
                    <a:gdLst/>
                    <a:ahLst/>
                    <a:cxnLst>
                      <a:cxn ang="0">
                        <a:pos x="4" y="32"/>
                      </a:cxn>
                      <a:cxn ang="0">
                        <a:pos x="18" y="10"/>
                      </a:cxn>
                      <a:cxn ang="0">
                        <a:pos x="46" y="20"/>
                      </a:cxn>
                      <a:cxn ang="0">
                        <a:pos x="72" y="14"/>
                      </a:cxn>
                      <a:cxn ang="0">
                        <a:pos x="90" y="0"/>
                      </a:cxn>
                      <a:cxn ang="0">
                        <a:pos x="76" y="26"/>
                      </a:cxn>
                      <a:cxn ang="0">
                        <a:pos x="60" y="38"/>
                      </a:cxn>
                      <a:cxn ang="0">
                        <a:pos x="42" y="32"/>
                      </a:cxn>
                      <a:cxn ang="0">
                        <a:pos x="14" y="30"/>
                      </a:cxn>
                      <a:cxn ang="0">
                        <a:pos x="4" y="32"/>
                      </a:cxn>
                    </a:cxnLst>
                    <a:rect l="0" t="0" r="r" b="b"/>
                    <a:pathLst>
                      <a:path w="109" h="38">
                        <a:moveTo>
                          <a:pt x="4" y="32"/>
                        </a:moveTo>
                        <a:cubicBezTo>
                          <a:pt x="7" y="22"/>
                          <a:pt x="7" y="14"/>
                          <a:pt x="18" y="10"/>
                        </a:cubicBezTo>
                        <a:cubicBezTo>
                          <a:pt x="28" y="12"/>
                          <a:pt x="37" y="14"/>
                          <a:pt x="46" y="20"/>
                        </a:cubicBezTo>
                        <a:cubicBezTo>
                          <a:pt x="62" y="15"/>
                          <a:pt x="54" y="17"/>
                          <a:pt x="72" y="14"/>
                        </a:cubicBezTo>
                        <a:cubicBezTo>
                          <a:pt x="77" y="9"/>
                          <a:pt x="90" y="0"/>
                          <a:pt x="90" y="0"/>
                        </a:cubicBezTo>
                        <a:cubicBezTo>
                          <a:pt x="109" y="6"/>
                          <a:pt x="85" y="23"/>
                          <a:pt x="76" y="26"/>
                        </a:cubicBezTo>
                        <a:cubicBezTo>
                          <a:pt x="71" y="33"/>
                          <a:pt x="68" y="35"/>
                          <a:pt x="60" y="38"/>
                        </a:cubicBezTo>
                        <a:cubicBezTo>
                          <a:pt x="54" y="36"/>
                          <a:pt x="42" y="32"/>
                          <a:pt x="42" y="32"/>
                        </a:cubicBezTo>
                        <a:cubicBezTo>
                          <a:pt x="33" y="23"/>
                          <a:pt x="26" y="26"/>
                          <a:pt x="14" y="30"/>
                        </a:cubicBezTo>
                        <a:cubicBezTo>
                          <a:pt x="1" y="28"/>
                          <a:pt x="0" y="24"/>
                          <a:pt x="4" y="32"/>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572" name="Freeform 76"/>
                  <p:cNvSpPr>
                    <a:spLocks/>
                  </p:cNvSpPr>
                  <p:nvPr/>
                </p:nvSpPr>
                <p:spPr bwMode="ltGray">
                  <a:xfrm>
                    <a:off x="4578" y="588"/>
                    <a:ext cx="32" cy="34"/>
                  </a:xfrm>
                  <a:custGeom>
                    <a:avLst/>
                    <a:gdLst/>
                    <a:ahLst/>
                    <a:cxnLst>
                      <a:cxn ang="0">
                        <a:pos x="8" y="18"/>
                      </a:cxn>
                      <a:cxn ang="0">
                        <a:pos x="18" y="0"/>
                      </a:cxn>
                      <a:cxn ang="0">
                        <a:pos x="34" y="18"/>
                      </a:cxn>
                      <a:cxn ang="0">
                        <a:pos x="62" y="4"/>
                      </a:cxn>
                      <a:cxn ang="0">
                        <a:pos x="46" y="34"/>
                      </a:cxn>
                      <a:cxn ang="0">
                        <a:pos x="54" y="48"/>
                      </a:cxn>
                      <a:cxn ang="0">
                        <a:pos x="58" y="60"/>
                      </a:cxn>
                      <a:cxn ang="0">
                        <a:pos x="46" y="74"/>
                      </a:cxn>
                      <a:cxn ang="0">
                        <a:pos x="34" y="60"/>
                      </a:cxn>
                      <a:cxn ang="0">
                        <a:pos x="22" y="48"/>
                      </a:cxn>
                      <a:cxn ang="0">
                        <a:pos x="28" y="68"/>
                      </a:cxn>
                      <a:cxn ang="0">
                        <a:pos x="30" y="74"/>
                      </a:cxn>
                      <a:cxn ang="0">
                        <a:pos x="20" y="104"/>
                      </a:cxn>
                      <a:cxn ang="0">
                        <a:pos x="12" y="102"/>
                      </a:cxn>
                      <a:cxn ang="0">
                        <a:pos x="8" y="90"/>
                      </a:cxn>
                      <a:cxn ang="0">
                        <a:pos x="0" y="54"/>
                      </a:cxn>
                      <a:cxn ang="0">
                        <a:pos x="2" y="30"/>
                      </a:cxn>
                      <a:cxn ang="0">
                        <a:pos x="8" y="18"/>
                      </a:cxn>
                    </a:cxnLst>
                    <a:rect l="0" t="0" r="r" b="b"/>
                    <a:pathLst>
                      <a:path w="76" h="104">
                        <a:moveTo>
                          <a:pt x="8" y="18"/>
                        </a:moveTo>
                        <a:cubicBezTo>
                          <a:pt x="10" y="8"/>
                          <a:pt x="9" y="3"/>
                          <a:pt x="18" y="0"/>
                        </a:cubicBezTo>
                        <a:cubicBezTo>
                          <a:pt x="28" y="3"/>
                          <a:pt x="25" y="12"/>
                          <a:pt x="34" y="18"/>
                        </a:cubicBezTo>
                        <a:cubicBezTo>
                          <a:pt x="46" y="16"/>
                          <a:pt x="51" y="8"/>
                          <a:pt x="62" y="4"/>
                        </a:cubicBezTo>
                        <a:cubicBezTo>
                          <a:pt x="76" y="9"/>
                          <a:pt x="56" y="31"/>
                          <a:pt x="46" y="34"/>
                        </a:cubicBezTo>
                        <a:cubicBezTo>
                          <a:pt x="51" y="56"/>
                          <a:pt x="43" y="29"/>
                          <a:pt x="54" y="48"/>
                        </a:cubicBezTo>
                        <a:cubicBezTo>
                          <a:pt x="56" y="52"/>
                          <a:pt x="58" y="60"/>
                          <a:pt x="58" y="60"/>
                        </a:cubicBezTo>
                        <a:cubicBezTo>
                          <a:pt x="55" y="68"/>
                          <a:pt x="54" y="71"/>
                          <a:pt x="46" y="74"/>
                        </a:cubicBezTo>
                        <a:cubicBezTo>
                          <a:pt x="38" y="71"/>
                          <a:pt x="37" y="68"/>
                          <a:pt x="34" y="60"/>
                        </a:cubicBezTo>
                        <a:cubicBezTo>
                          <a:pt x="33" y="50"/>
                          <a:pt x="32" y="33"/>
                          <a:pt x="22" y="48"/>
                        </a:cubicBezTo>
                        <a:cubicBezTo>
                          <a:pt x="25" y="60"/>
                          <a:pt x="23" y="53"/>
                          <a:pt x="28" y="68"/>
                        </a:cubicBezTo>
                        <a:cubicBezTo>
                          <a:pt x="29" y="70"/>
                          <a:pt x="30" y="74"/>
                          <a:pt x="30" y="74"/>
                        </a:cubicBezTo>
                        <a:cubicBezTo>
                          <a:pt x="24" y="84"/>
                          <a:pt x="22" y="93"/>
                          <a:pt x="20" y="104"/>
                        </a:cubicBezTo>
                        <a:cubicBezTo>
                          <a:pt x="17" y="103"/>
                          <a:pt x="14" y="104"/>
                          <a:pt x="12" y="102"/>
                        </a:cubicBezTo>
                        <a:cubicBezTo>
                          <a:pt x="9" y="99"/>
                          <a:pt x="8" y="90"/>
                          <a:pt x="8" y="90"/>
                        </a:cubicBezTo>
                        <a:cubicBezTo>
                          <a:pt x="13" y="75"/>
                          <a:pt x="14" y="64"/>
                          <a:pt x="0" y="54"/>
                        </a:cubicBezTo>
                        <a:cubicBezTo>
                          <a:pt x="1" y="46"/>
                          <a:pt x="1" y="38"/>
                          <a:pt x="2" y="30"/>
                        </a:cubicBezTo>
                        <a:cubicBezTo>
                          <a:pt x="2" y="27"/>
                          <a:pt x="13" y="2"/>
                          <a:pt x="8" y="18"/>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573" name="Freeform 77"/>
                  <p:cNvSpPr>
                    <a:spLocks/>
                  </p:cNvSpPr>
                  <p:nvPr/>
                </p:nvSpPr>
                <p:spPr bwMode="ltGray">
                  <a:xfrm>
                    <a:off x="4632" y="569"/>
                    <a:ext cx="16" cy="20"/>
                  </a:xfrm>
                  <a:custGeom>
                    <a:avLst/>
                    <a:gdLst/>
                    <a:ahLst/>
                    <a:cxnLst>
                      <a:cxn ang="0">
                        <a:pos x="3" y="28"/>
                      </a:cxn>
                      <a:cxn ang="0">
                        <a:pos x="13" y="0"/>
                      </a:cxn>
                      <a:cxn ang="0">
                        <a:pos x="15" y="28"/>
                      </a:cxn>
                      <a:cxn ang="0">
                        <a:pos x="37" y="38"/>
                      </a:cxn>
                      <a:cxn ang="0">
                        <a:pos x="19" y="44"/>
                      </a:cxn>
                      <a:cxn ang="0">
                        <a:pos x="5" y="58"/>
                      </a:cxn>
                      <a:cxn ang="0">
                        <a:pos x="1" y="34"/>
                      </a:cxn>
                      <a:cxn ang="0">
                        <a:pos x="3" y="28"/>
                      </a:cxn>
                    </a:cxnLst>
                    <a:rect l="0" t="0" r="r" b="b"/>
                    <a:pathLst>
                      <a:path w="37" h="61">
                        <a:moveTo>
                          <a:pt x="3" y="28"/>
                        </a:moveTo>
                        <a:cubicBezTo>
                          <a:pt x="5" y="14"/>
                          <a:pt x="2" y="7"/>
                          <a:pt x="13" y="0"/>
                        </a:cubicBezTo>
                        <a:cubicBezTo>
                          <a:pt x="26" y="9"/>
                          <a:pt x="23" y="17"/>
                          <a:pt x="15" y="28"/>
                        </a:cubicBezTo>
                        <a:cubicBezTo>
                          <a:pt x="25" y="31"/>
                          <a:pt x="33" y="27"/>
                          <a:pt x="37" y="38"/>
                        </a:cubicBezTo>
                        <a:cubicBezTo>
                          <a:pt x="30" y="45"/>
                          <a:pt x="28" y="47"/>
                          <a:pt x="19" y="44"/>
                        </a:cubicBezTo>
                        <a:cubicBezTo>
                          <a:pt x="13" y="54"/>
                          <a:pt x="18" y="61"/>
                          <a:pt x="5" y="58"/>
                        </a:cubicBezTo>
                        <a:cubicBezTo>
                          <a:pt x="0" y="50"/>
                          <a:pt x="3" y="44"/>
                          <a:pt x="1" y="34"/>
                        </a:cubicBezTo>
                        <a:cubicBezTo>
                          <a:pt x="2" y="32"/>
                          <a:pt x="3" y="28"/>
                          <a:pt x="3" y="28"/>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574" name="Freeform 78"/>
                  <p:cNvSpPr>
                    <a:spLocks/>
                  </p:cNvSpPr>
                  <p:nvPr/>
                </p:nvSpPr>
                <p:spPr bwMode="ltGray">
                  <a:xfrm>
                    <a:off x="4636" y="600"/>
                    <a:ext cx="20" cy="10"/>
                  </a:xfrm>
                  <a:custGeom>
                    <a:avLst/>
                    <a:gdLst/>
                    <a:ahLst/>
                    <a:cxnLst>
                      <a:cxn ang="0">
                        <a:pos x="7" y="0"/>
                      </a:cxn>
                      <a:cxn ang="0">
                        <a:pos x="29" y="0"/>
                      </a:cxn>
                      <a:cxn ang="0">
                        <a:pos x="49" y="16"/>
                      </a:cxn>
                      <a:cxn ang="0">
                        <a:pos x="35" y="14"/>
                      </a:cxn>
                      <a:cxn ang="0">
                        <a:pos x="3" y="16"/>
                      </a:cxn>
                      <a:cxn ang="0">
                        <a:pos x="7" y="0"/>
                      </a:cxn>
                    </a:cxnLst>
                    <a:rect l="0" t="0" r="r" b="b"/>
                    <a:pathLst>
                      <a:path w="49" h="29">
                        <a:moveTo>
                          <a:pt x="7" y="0"/>
                        </a:moveTo>
                        <a:cubicBezTo>
                          <a:pt x="15" y="6"/>
                          <a:pt x="19" y="2"/>
                          <a:pt x="29" y="0"/>
                        </a:cubicBezTo>
                        <a:cubicBezTo>
                          <a:pt x="45" y="5"/>
                          <a:pt x="40" y="3"/>
                          <a:pt x="49" y="16"/>
                        </a:cubicBezTo>
                        <a:cubicBezTo>
                          <a:pt x="46" y="29"/>
                          <a:pt x="42" y="21"/>
                          <a:pt x="35" y="14"/>
                        </a:cubicBezTo>
                        <a:cubicBezTo>
                          <a:pt x="26" y="15"/>
                          <a:pt x="12" y="19"/>
                          <a:pt x="3" y="16"/>
                        </a:cubicBezTo>
                        <a:cubicBezTo>
                          <a:pt x="0" y="6"/>
                          <a:pt x="7" y="10"/>
                          <a:pt x="7" y="0"/>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575" name="Freeform 79"/>
                  <p:cNvSpPr>
                    <a:spLocks/>
                  </p:cNvSpPr>
                  <p:nvPr/>
                </p:nvSpPr>
                <p:spPr bwMode="ltGray">
                  <a:xfrm>
                    <a:off x="4657" y="585"/>
                    <a:ext cx="26" cy="17"/>
                  </a:xfrm>
                  <a:custGeom>
                    <a:avLst/>
                    <a:gdLst/>
                    <a:ahLst/>
                    <a:cxnLst>
                      <a:cxn ang="0">
                        <a:pos x="21" y="38"/>
                      </a:cxn>
                      <a:cxn ang="0">
                        <a:pos x="15" y="26"/>
                      </a:cxn>
                      <a:cxn ang="0">
                        <a:pos x="3" y="22"/>
                      </a:cxn>
                      <a:cxn ang="0">
                        <a:pos x="13" y="8"/>
                      </a:cxn>
                      <a:cxn ang="0">
                        <a:pos x="25" y="0"/>
                      </a:cxn>
                      <a:cxn ang="0">
                        <a:pos x="49" y="10"/>
                      </a:cxn>
                      <a:cxn ang="0">
                        <a:pos x="53" y="20"/>
                      </a:cxn>
                      <a:cxn ang="0">
                        <a:pos x="61" y="32"/>
                      </a:cxn>
                      <a:cxn ang="0">
                        <a:pos x="41" y="38"/>
                      </a:cxn>
                      <a:cxn ang="0">
                        <a:pos x="23" y="44"/>
                      </a:cxn>
                      <a:cxn ang="0">
                        <a:pos x="21" y="38"/>
                      </a:cxn>
                    </a:cxnLst>
                    <a:rect l="0" t="0" r="r" b="b"/>
                    <a:pathLst>
                      <a:path w="61" h="48">
                        <a:moveTo>
                          <a:pt x="21" y="38"/>
                        </a:moveTo>
                        <a:cubicBezTo>
                          <a:pt x="19" y="34"/>
                          <a:pt x="19" y="29"/>
                          <a:pt x="15" y="26"/>
                        </a:cubicBezTo>
                        <a:cubicBezTo>
                          <a:pt x="12" y="24"/>
                          <a:pt x="3" y="22"/>
                          <a:pt x="3" y="22"/>
                        </a:cubicBezTo>
                        <a:cubicBezTo>
                          <a:pt x="0" y="12"/>
                          <a:pt x="5" y="12"/>
                          <a:pt x="13" y="8"/>
                        </a:cubicBezTo>
                        <a:cubicBezTo>
                          <a:pt x="17" y="6"/>
                          <a:pt x="25" y="0"/>
                          <a:pt x="25" y="0"/>
                        </a:cubicBezTo>
                        <a:cubicBezTo>
                          <a:pt x="37" y="2"/>
                          <a:pt x="41" y="2"/>
                          <a:pt x="49" y="10"/>
                        </a:cubicBezTo>
                        <a:cubicBezTo>
                          <a:pt x="45" y="21"/>
                          <a:pt x="46" y="12"/>
                          <a:pt x="53" y="20"/>
                        </a:cubicBezTo>
                        <a:cubicBezTo>
                          <a:pt x="56" y="24"/>
                          <a:pt x="61" y="32"/>
                          <a:pt x="61" y="32"/>
                        </a:cubicBezTo>
                        <a:cubicBezTo>
                          <a:pt x="56" y="47"/>
                          <a:pt x="53" y="42"/>
                          <a:pt x="41" y="38"/>
                        </a:cubicBezTo>
                        <a:cubicBezTo>
                          <a:pt x="27" y="47"/>
                          <a:pt x="34" y="48"/>
                          <a:pt x="23" y="44"/>
                        </a:cubicBezTo>
                        <a:cubicBezTo>
                          <a:pt x="22" y="42"/>
                          <a:pt x="21" y="38"/>
                          <a:pt x="21" y="38"/>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576" name="Freeform 80"/>
                  <p:cNvSpPr>
                    <a:spLocks/>
                  </p:cNvSpPr>
                  <p:nvPr/>
                </p:nvSpPr>
                <p:spPr bwMode="ltGray">
                  <a:xfrm>
                    <a:off x="4664" y="593"/>
                    <a:ext cx="122" cy="61"/>
                  </a:xfrm>
                  <a:custGeom>
                    <a:avLst/>
                    <a:gdLst/>
                    <a:ahLst/>
                    <a:cxnLst>
                      <a:cxn ang="0">
                        <a:pos x="46" y="28"/>
                      </a:cxn>
                      <a:cxn ang="0">
                        <a:pos x="36" y="14"/>
                      </a:cxn>
                      <a:cxn ang="0">
                        <a:pos x="26" y="30"/>
                      </a:cxn>
                      <a:cxn ang="0">
                        <a:pos x="0" y="24"/>
                      </a:cxn>
                      <a:cxn ang="0">
                        <a:pos x="10" y="42"/>
                      </a:cxn>
                      <a:cxn ang="0">
                        <a:pos x="16" y="62"/>
                      </a:cxn>
                      <a:cxn ang="0">
                        <a:pos x="24" y="48"/>
                      </a:cxn>
                      <a:cxn ang="0">
                        <a:pos x="30" y="44"/>
                      </a:cxn>
                      <a:cxn ang="0">
                        <a:pos x="48" y="56"/>
                      </a:cxn>
                      <a:cxn ang="0">
                        <a:pos x="70" y="62"/>
                      </a:cxn>
                      <a:cxn ang="0">
                        <a:pos x="88" y="72"/>
                      </a:cxn>
                      <a:cxn ang="0">
                        <a:pos x="106" y="102"/>
                      </a:cxn>
                      <a:cxn ang="0">
                        <a:pos x="104" y="122"/>
                      </a:cxn>
                      <a:cxn ang="0">
                        <a:pos x="98" y="134"/>
                      </a:cxn>
                      <a:cxn ang="0">
                        <a:pos x="122" y="128"/>
                      </a:cxn>
                      <a:cxn ang="0">
                        <a:pos x="140" y="140"/>
                      </a:cxn>
                      <a:cxn ang="0">
                        <a:pos x="168" y="148"/>
                      </a:cxn>
                      <a:cxn ang="0">
                        <a:pos x="174" y="146"/>
                      </a:cxn>
                      <a:cxn ang="0">
                        <a:pos x="168" y="134"/>
                      </a:cxn>
                      <a:cxn ang="0">
                        <a:pos x="178" y="136"/>
                      </a:cxn>
                      <a:cxn ang="0">
                        <a:pos x="186" y="118"/>
                      </a:cxn>
                      <a:cxn ang="0">
                        <a:pos x="202" y="122"/>
                      </a:cxn>
                      <a:cxn ang="0">
                        <a:pos x="214" y="130"/>
                      </a:cxn>
                      <a:cxn ang="0">
                        <a:pos x="244" y="168"/>
                      </a:cxn>
                      <a:cxn ang="0">
                        <a:pos x="262" y="178"/>
                      </a:cxn>
                      <a:cxn ang="0">
                        <a:pos x="284" y="170"/>
                      </a:cxn>
                      <a:cxn ang="0">
                        <a:pos x="268" y="160"/>
                      </a:cxn>
                      <a:cxn ang="0">
                        <a:pos x="256" y="138"/>
                      </a:cxn>
                      <a:cxn ang="0">
                        <a:pos x="250" y="132"/>
                      </a:cxn>
                      <a:cxn ang="0">
                        <a:pos x="248" y="122"/>
                      </a:cxn>
                      <a:cxn ang="0">
                        <a:pos x="236" y="116"/>
                      </a:cxn>
                      <a:cxn ang="0">
                        <a:pos x="240" y="96"/>
                      </a:cxn>
                      <a:cxn ang="0">
                        <a:pos x="220" y="86"/>
                      </a:cxn>
                      <a:cxn ang="0">
                        <a:pos x="210" y="70"/>
                      </a:cxn>
                      <a:cxn ang="0">
                        <a:pos x="190" y="54"/>
                      </a:cxn>
                      <a:cxn ang="0">
                        <a:pos x="168" y="38"/>
                      </a:cxn>
                      <a:cxn ang="0">
                        <a:pos x="156" y="34"/>
                      </a:cxn>
                      <a:cxn ang="0">
                        <a:pos x="120" y="16"/>
                      </a:cxn>
                      <a:cxn ang="0">
                        <a:pos x="102" y="4"/>
                      </a:cxn>
                      <a:cxn ang="0">
                        <a:pos x="96" y="0"/>
                      </a:cxn>
                      <a:cxn ang="0">
                        <a:pos x="70" y="10"/>
                      </a:cxn>
                      <a:cxn ang="0">
                        <a:pos x="56" y="32"/>
                      </a:cxn>
                      <a:cxn ang="0">
                        <a:pos x="46" y="28"/>
                      </a:cxn>
                    </a:cxnLst>
                    <a:rect l="0" t="0" r="r" b="b"/>
                    <a:pathLst>
                      <a:path w="286" h="182">
                        <a:moveTo>
                          <a:pt x="46" y="28"/>
                        </a:moveTo>
                        <a:cubicBezTo>
                          <a:pt x="41" y="14"/>
                          <a:pt x="46" y="17"/>
                          <a:pt x="36" y="14"/>
                        </a:cubicBezTo>
                        <a:cubicBezTo>
                          <a:pt x="31" y="17"/>
                          <a:pt x="26" y="30"/>
                          <a:pt x="26" y="30"/>
                        </a:cubicBezTo>
                        <a:cubicBezTo>
                          <a:pt x="12" y="25"/>
                          <a:pt x="19" y="21"/>
                          <a:pt x="0" y="24"/>
                        </a:cubicBezTo>
                        <a:cubicBezTo>
                          <a:pt x="2" y="33"/>
                          <a:pt x="2" y="37"/>
                          <a:pt x="10" y="42"/>
                        </a:cubicBezTo>
                        <a:cubicBezTo>
                          <a:pt x="12" y="49"/>
                          <a:pt x="14" y="55"/>
                          <a:pt x="16" y="62"/>
                        </a:cubicBezTo>
                        <a:cubicBezTo>
                          <a:pt x="24" y="59"/>
                          <a:pt x="27" y="57"/>
                          <a:pt x="24" y="48"/>
                        </a:cubicBezTo>
                        <a:cubicBezTo>
                          <a:pt x="26" y="47"/>
                          <a:pt x="28" y="43"/>
                          <a:pt x="30" y="44"/>
                        </a:cubicBezTo>
                        <a:cubicBezTo>
                          <a:pt x="48" y="48"/>
                          <a:pt x="36" y="52"/>
                          <a:pt x="48" y="56"/>
                        </a:cubicBezTo>
                        <a:cubicBezTo>
                          <a:pt x="74" y="65"/>
                          <a:pt x="47" y="56"/>
                          <a:pt x="70" y="62"/>
                        </a:cubicBezTo>
                        <a:cubicBezTo>
                          <a:pt x="77" y="64"/>
                          <a:pt x="88" y="72"/>
                          <a:pt x="88" y="72"/>
                        </a:cubicBezTo>
                        <a:cubicBezTo>
                          <a:pt x="96" y="84"/>
                          <a:pt x="102" y="87"/>
                          <a:pt x="106" y="102"/>
                        </a:cubicBezTo>
                        <a:cubicBezTo>
                          <a:pt x="105" y="109"/>
                          <a:pt x="106" y="115"/>
                          <a:pt x="104" y="122"/>
                        </a:cubicBezTo>
                        <a:cubicBezTo>
                          <a:pt x="103" y="126"/>
                          <a:pt x="94" y="132"/>
                          <a:pt x="98" y="134"/>
                        </a:cubicBezTo>
                        <a:cubicBezTo>
                          <a:pt x="106" y="137"/>
                          <a:pt x="122" y="128"/>
                          <a:pt x="122" y="128"/>
                        </a:cubicBezTo>
                        <a:cubicBezTo>
                          <a:pt x="130" y="131"/>
                          <a:pt x="133" y="135"/>
                          <a:pt x="140" y="140"/>
                        </a:cubicBezTo>
                        <a:cubicBezTo>
                          <a:pt x="148" y="145"/>
                          <a:pt x="159" y="145"/>
                          <a:pt x="168" y="148"/>
                        </a:cubicBezTo>
                        <a:cubicBezTo>
                          <a:pt x="170" y="147"/>
                          <a:pt x="173" y="148"/>
                          <a:pt x="174" y="146"/>
                        </a:cubicBezTo>
                        <a:cubicBezTo>
                          <a:pt x="176" y="142"/>
                          <a:pt x="164" y="136"/>
                          <a:pt x="168" y="134"/>
                        </a:cubicBezTo>
                        <a:cubicBezTo>
                          <a:pt x="171" y="132"/>
                          <a:pt x="175" y="135"/>
                          <a:pt x="178" y="136"/>
                        </a:cubicBezTo>
                        <a:cubicBezTo>
                          <a:pt x="182" y="131"/>
                          <a:pt x="186" y="118"/>
                          <a:pt x="186" y="118"/>
                        </a:cubicBezTo>
                        <a:cubicBezTo>
                          <a:pt x="189" y="119"/>
                          <a:pt x="199" y="120"/>
                          <a:pt x="202" y="122"/>
                        </a:cubicBezTo>
                        <a:cubicBezTo>
                          <a:pt x="206" y="124"/>
                          <a:pt x="214" y="130"/>
                          <a:pt x="214" y="130"/>
                        </a:cubicBezTo>
                        <a:cubicBezTo>
                          <a:pt x="224" y="145"/>
                          <a:pt x="228" y="158"/>
                          <a:pt x="244" y="168"/>
                        </a:cubicBezTo>
                        <a:cubicBezTo>
                          <a:pt x="250" y="172"/>
                          <a:pt x="262" y="178"/>
                          <a:pt x="262" y="178"/>
                        </a:cubicBezTo>
                        <a:cubicBezTo>
                          <a:pt x="265" y="178"/>
                          <a:pt x="286" y="182"/>
                          <a:pt x="284" y="170"/>
                        </a:cubicBezTo>
                        <a:cubicBezTo>
                          <a:pt x="283" y="164"/>
                          <a:pt x="268" y="160"/>
                          <a:pt x="268" y="160"/>
                        </a:cubicBezTo>
                        <a:cubicBezTo>
                          <a:pt x="261" y="150"/>
                          <a:pt x="270" y="143"/>
                          <a:pt x="256" y="138"/>
                        </a:cubicBezTo>
                        <a:cubicBezTo>
                          <a:pt x="254" y="136"/>
                          <a:pt x="251" y="135"/>
                          <a:pt x="250" y="132"/>
                        </a:cubicBezTo>
                        <a:cubicBezTo>
                          <a:pt x="248" y="129"/>
                          <a:pt x="250" y="125"/>
                          <a:pt x="248" y="122"/>
                        </a:cubicBezTo>
                        <a:cubicBezTo>
                          <a:pt x="246" y="118"/>
                          <a:pt x="240" y="118"/>
                          <a:pt x="236" y="116"/>
                        </a:cubicBezTo>
                        <a:cubicBezTo>
                          <a:pt x="230" y="107"/>
                          <a:pt x="227" y="100"/>
                          <a:pt x="240" y="96"/>
                        </a:cubicBezTo>
                        <a:cubicBezTo>
                          <a:pt x="236" y="83"/>
                          <a:pt x="236" y="84"/>
                          <a:pt x="220" y="86"/>
                        </a:cubicBezTo>
                        <a:cubicBezTo>
                          <a:pt x="209" y="82"/>
                          <a:pt x="208" y="82"/>
                          <a:pt x="210" y="70"/>
                        </a:cubicBezTo>
                        <a:cubicBezTo>
                          <a:pt x="207" y="60"/>
                          <a:pt x="199" y="57"/>
                          <a:pt x="190" y="54"/>
                        </a:cubicBezTo>
                        <a:cubicBezTo>
                          <a:pt x="181" y="45"/>
                          <a:pt x="181" y="42"/>
                          <a:pt x="168" y="38"/>
                        </a:cubicBezTo>
                        <a:cubicBezTo>
                          <a:pt x="164" y="37"/>
                          <a:pt x="156" y="34"/>
                          <a:pt x="156" y="34"/>
                        </a:cubicBezTo>
                        <a:cubicBezTo>
                          <a:pt x="146" y="24"/>
                          <a:pt x="134" y="21"/>
                          <a:pt x="120" y="16"/>
                        </a:cubicBezTo>
                        <a:cubicBezTo>
                          <a:pt x="113" y="14"/>
                          <a:pt x="108" y="8"/>
                          <a:pt x="102" y="4"/>
                        </a:cubicBezTo>
                        <a:cubicBezTo>
                          <a:pt x="100" y="3"/>
                          <a:pt x="96" y="0"/>
                          <a:pt x="96" y="0"/>
                        </a:cubicBezTo>
                        <a:cubicBezTo>
                          <a:pt x="83" y="2"/>
                          <a:pt x="79" y="1"/>
                          <a:pt x="70" y="10"/>
                        </a:cubicBezTo>
                        <a:cubicBezTo>
                          <a:pt x="67" y="19"/>
                          <a:pt x="63" y="27"/>
                          <a:pt x="56" y="32"/>
                        </a:cubicBezTo>
                        <a:cubicBezTo>
                          <a:pt x="49" y="30"/>
                          <a:pt x="52" y="31"/>
                          <a:pt x="46" y="28"/>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577" name="Freeform 81"/>
                  <p:cNvSpPr>
                    <a:spLocks/>
                  </p:cNvSpPr>
                  <p:nvPr/>
                </p:nvSpPr>
                <p:spPr bwMode="ltGray">
                  <a:xfrm>
                    <a:off x="4770" y="599"/>
                    <a:ext cx="33" cy="26"/>
                  </a:xfrm>
                  <a:custGeom>
                    <a:avLst/>
                    <a:gdLst/>
                    <a:ahLst/>
                    <a:cxnLst>
                      <a:cxn ang="0">
                        <a:pos x="1" y="58"/>
                      </a:cxn>
                      <a:cxn ang="0">
                        <a:pos x="27" y="60"/>
                      </a:cxn>
                      <a:cxn ang="0">
                        <a:pos x="45" y="48"/>
                      </a:cxn>
                      <a:cxn ang="0">
                        <a:pos x="57" y="30"/>
                      </a:cxn>
                      <a:cxn ang="0">
                        <a:pos x="43" y="14"/>
                      </a:cxn>
                      <a:cxn ang="0">
                        <a:pos x="43" y="4"/>
                      </a:cxn>
                      <a:cxn ang="0">
                        <a:pos x="71" y="26"/>
                      </a:cxn>
                      <a:cxn ang="0">
                        <a:pos x="67" y="54"/>
                      </a:cxn>
                      <a:cxn ang="0">
                        <a:pos x="33" y="78"/>
                      </a:cxn>
                      <a:cxn ang="0">
                        <a:pos x="9" y="66"/>
                      </a:cxn>
                      <a:cxn ang="0">
                        <a:pos x="3" y="62"/>
                      </a:cxn>
                      <a:cxn ang="0">
                        <a:pos x="1" y="58"/>
                      </a:cxn>
                    </a:cxnLst>
                    <a:rect l="0" t="0" r="r" b="b"/>
                    <a:pathLst>
                      <a:path w="78" h="78">
                        <a:moveTo>
                          <a:pt x="1" y="58"/>
                        </a:moveTo>
                        <a:cubicBezTo>
                          <a:pt x="6" y="44"/>
                          <a:pt x="18" y="57"/>
                          <a:pt x="27" y="60"/>
                        </a:cubicBezTo>
                        <a:cubicBezTo>
                          <a:pt x="35" y="57"/>
                          <a:pt x="38" y="52"/>
                          <a:pt x="45" y="48"/>
                        </a:cubicBezTo>
                        <a:cubicBezTo>
                          <a:pt x="48" y="40"/>
                          <a:pt x="51" y="36"/>
                          <a:pt x="57" y="30"/>
                        </a:cubicBezTo>
                        <a:cubicBezTo>
                          <a:pt x="55" y="23"/>
                          <a:pt x="43" y="14"/>
                          <a:pt x="43" y="14"/>
                        </a:cubicBezTo>
                        <a:cubicBezTo>
                          <a:pt x="33" y="0"/>
                          <a:pt x="30" y="1"/>
                          <a:pt x="43" y="4"/>
                        </a:cubicBezTo>
                        <a:cubicBezTo>
                          <a:pt x="54" y="11"/>
                          <a:pt x="58" y="22"/>
                          <a:pt x="71" y="26"/>
                        </a:cubicBezTo>
                        <a:cubicBezTo>
                          <a:pt x="78" y="37"/>
                          <a:pt x="78" y="46"/>
                          <a:pt x="67" y="54"/>
                        </a:cubicBezTo>
                        <a:cubicBezTo>
                          <a:pt x="51" y="49"/>
                          <a:pt x="53" y="71"/>
                          <a:pt x="33" y="78"/>
                        </a:cubicBezTo>
                        <a:cubicBezTo>
                          <a:pt x="16" y="72"/>
                          <a:pt x="25" y="76"/>
                          <a:pt x="9" y="66"/>
                        </a:cubicBezTo>
                        <a:cubicBezTo>
                          <a:pt x="7" y="65"/>
                          <a:pt x="3" y="62"/>
                          <a:pt x="3" y="62"/>
                        </a:cubicBezTo>
                        <a:cubicBezTo>
                          <a:pt x="0" y="54"/>
                          <a:pt x="13" y="42"/>
                          <a:pt x="1" y="58"/>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578" name="Freeform 82"/>
                  <p:cNvSpPr>
                    <a:spLocks/>
                  </p:cNvSpPr>
                  <p:nvPr/>
                </p:nvSpPr>
                <p:spPr bwMode="ltGray">
                  <a:xfrm>
                    <a:off x="4840" y="544"/>
                    <a:ext cx="8" cy="6"/>
                  </a:xfrm>
                  <a:custGeom>
                    <a:avLst/>
                    <a:gdLst/>
                    <a:ahLst/>
                    <a:cxnLst>
                      <a:cxn ang="0">
                        <a:pos x="3" y="4"/>
                      </a:cxn>
                      <a:cxn ang="0">
                        <a:pos x="3" y="14"/>
                      </a:cxn>
                      <a:cxn ang="0">
                        <a:pos x="3" y="4"/>
                      </a:cxn>
                    </a:cxnLst>
                    <a:rect l="0" t="0" r="r" b="b"/>
                    <a:pathLst>
                      <a:path w="17" h="18">
                        <a:moveTo>
                          <a:pt x="3" y="4"/>
                        </a:moveTo>
                        <a:cubicBezTo>
                          <a:pt x="17" y="7"/>
                          <a:pt x="16" y="18"/>
                          <a:pt x="3" y="14"/>
                        </a:cubicBezTo>
                        <a:cubicBezTo>
                          <a:pt x="0" y="6"/>
                          <a:pt x="7" y="0"/>
                          <a:pt x="3" y="4"/>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579" name="Freeform 83"/>
                  <p:cNvSpPr>
                    <a:spLocks/>
                  </p:cNvSpPr>
                  <p:nvPr/>
                </p:nvSpPr>
                <p:spPr bwMode="ltGray">
                  <a:xfrm>
                    <a:off x="4747" y="494"/>
                    <a:ext cx="8" cy="5"/>
                  </a:xfrm>
                  <a:custGeom>
                    <a:avLst/>
                    <a:gdLst/>
                    <a:ahLst/>
                    <a:cxnLst>
                      <a:cxn ang="0">
                        <a:pos x="7" y="12"/>
                      </a:cxn>
                      <a:cxn ang="0">
                        <a:pos x="17" y="2"/>
                      </a:cxn>
                      <a:cxn ang="0">
                        <a:pos x="9" y="12"/>
                      </a:cxn>
                      <a:cxn ang="0">
                        <a:pos x="7" y="12"/>
                      </a:cxn>
                    </a:cxnLst>
                    <a:rect l="0" t="0" r="r" b="b"/>
                    <a:pathLst>
                      <a:path w="20" h="15">
                        <a:moveTo>
                          <a:pt x="7" y="12"/>
                        </a:moveTo>
                        <a:cubicBezTo>
                          <a:pt x="0" y="1"/>
                          <a:pt x="6" y="0"/>
                          <a:pt x="17" y="2"/>
                        </a:cubicBezTo>
                        <a:cubicBezTo>
                          <a:pt x="20" y="10"/>
                          <a:pt x="18" y="15"/>
                          <a:pt x="9" y="12"/>
                        </a:cubicBezTo>
                        <a:cubicBezTo>
                          <a:pt x="4" y="4"/>
                          <a:pt x="4" y="4"/>
                          <a:pt x="7" y="12"/>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580" name="Freeform 84"/>
                  <p:cNvSpPr>
                    <a:spLocks/>
                  </p:cNvSpPr>
                  <p:nvPr/>
                </p:nvSpPr>
                <p:spPr bwMode="ltGray">
                  <a:xfrm>
                    <a:off x="4676" y="536"/>
                    <a:ext cx="8" cy="5"/>
                  </a:xfrm>
                  <a:custGeom>
                    <a:avLst/>
                    <a:gdLst/>
                    <a:ahLst/>
                    <a:cxnLst>
                      <a:cxn ang="0">
                        <a:pos x="7" y="12"/>
                      </a:cxn>
                      <a:cxn ang="0">
                        <a:pos x="15" y="2"/>
                      </a:cxn>
                      <a:cxn ang="0">
                        <a:pos x="15" y="14"/>
                      </a:cxn>
                      <a:cxn ang="0">
                        <a:pos x="7" y="12"/>
                      </a:cxn>
                    </a:cxnLst>
                    <a:rect l="0" t="0" r="r" b="b"/>
                    <a:pathLst>
                      <a:path w="20" h="15">
                        <a:moveTo>
                          <a:pt x="7" y="12"/>
                        </a:moveTo>
                        <a:cubicBezTo>
                          <a:pt x="0" y="2"/>
                          <a:pt x="3" y="0"/>
                          <a:pt x="15" y="2"/>
                        </a:cubicBezTo>
                        <a:cubicBezTo>
                          <a:pt x="16" y="4"/>
                          <a:pt x="20" y="12"/>
                          <a:pt x="15" y="14"/>
                        </a:cubicBezTo>
                        <a:cubicBezTo>
                          <a:pt x="12" y="15"/>
                          <a:pt x="7" y="12"/>
                          <a:pt x="7" y="12"/>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581" name="Freeform 85"/>
                  <p:cNvSpPr>
                    <a:spLocks/>
                  </p:cNvSpPr>
                  <p:nvPr/>
                </p:nvSpPr>
                <p:spPr bwMode="ltGray">
                  <a:xfrm>
                    <a:off x="4598" y="523"/>
                    <a:ext cx="34" cy="27"/>
                  </a:xfrm>
                  <a:custGeom>
                    <a:avLst/>
                    <a:gdLst/>
                    <a:ahLst/>
                    <a:cxnLst>
                      <a:cxn ang="0">
                        <a:pos x="0" y="50"/>
                      </a:cxn>
                      <a:cxn ang="0">
                        <a:pos x="14" y="24"/>
                      </a:cxn>
                      <a:cxn ang="0">
                        <a:pos x="26" y="20"/>
                      </a:cxn>
                      <a:cxn ang="0">
                        <a:pos x="48" y="18"/>
                      </a:cxn>
                      <a:cxn ang="0">
                        <a:pos x="58" y="0"/>
                      </a:cxn>
                      <a:cxn ang="0">
                        <a:pos x="80" y="40"/>
                      </a:cxn>
                      <a:cxn ang="0">
                        <a:pos x="70" y="56"/>
                      </a:cxn>
                      <a:cxn ang="0">
                        <a:pos x="54" y="62"/>
                      </a:cxn>
                      <a:cxn ang="0">
                        <a:pos x="48" y="80"/>
                      </a:cxn>
                      <a:cxn ang="0">
                        <a:pos x="32" y="68"/>
                      </a:cxn>
                      <a:cxn ang="0">
                        <a:pos x="38" y="52"/>
                      </a:cxn>
                      <a:cxn ang="0">
                        <a:pos x="30" y="28"/>
                      </a:cxn>
                      <a:cxn ang="0">
                        <a:pos x="20" y="48"/>
                      </a:cxn>
                      <a:cxn ang="0">
                        <a:pos x="8" y="56"/>
                      </a:cxn>
                      <a:cxn ang="0">
                        <a:pos x="0" y="50"/>
                      </a:cxn>
                    </a:cxnLst>
                    <a:rect l="0" t="0" r="r" b="b"/>
                    <a:pathLst>
                      <a:path w="80" h="80">
                        <a:moveTo>
                          <a:pt x="0" y="50"/>
                        </a:moveTo>
                        <a:cubicBezTo>
                          <a:pt x="1" y="47"/>
                          <a:pt x="12" y="25"/>
                          <a:pt x="14" y="24"/>
                        </a:cubicBezTo>
                        <a:cubicBezTo>
                          <a:pt x="17" y="22"/>
                          <a:pt x="26" y="20"/>
                          <a:pt x="26" y="20"/>
                        </a:cubicBezTo>
                        <a:cubicBezTo>
                          <a:pt x="34" y="23"/>
                          <a:pt x="40" y="21"/>
                          <a:pt x="48" y="18"/>
                        </a:cubicBezTo>
                        <a:cubicBezTo>
                          <a:pt x="52" y="12"/>
                          <a:pt x="54" y="6"/>
                          <a:pt x="58" y="0"/>
                        </a:cubicBezTo>
                        <a:cubicBezTo>
                          <a:pt x="70" y="4"/>
                          <a:pt x="76" y="28"/>
                          <a:pt x="80" y="40"/>
                        </a:cubicBezTo>
                        <a:cubicBezTo>
                          <a:pt x="75" y="54"/>
                          <a:pt x="80" y="50"/>
                          <a:pt x="70" y="56"/>
                        </a:cubicBezTo>
                        <a:cubicBezTo>
                          <a:pt x="61" y="53"/>
                          <a:pt x="59" y="54"/>
                          <a:pt x="54" y="62"/>
                        </a:cubicBezTo>
                        <a:cubicBezTo>
                          <a:pt x="57" y="71"/>
                          <a:pt x="56" y="75"/>
                          <a:pt x="48" y="80"/>
                        </a:cubicBezTo>
                        <a:cubicBezTo>
                          <a:pt x="40" y="77"/>
                          <a:pt x="39" y="72"/>
                          <a:pt x="32" y="68"/>
                        </a:cubicBezTo>
                        <a:cubicBezTo>
                          <a:pt x="26" y="59"/>
                          <a:pt x="30" y="57"/>
                          <a:pt x="38" y="52"/>
                        </a:cubicBezTo>
                        <a:cubicBezTo>
                          <a:pt x="41" y="42"/>
                          <a:pt x="39" y="34"/>
                          <a:pt x="30" y="28"/>
                        </a:cubicBezTo>
                        <a:cubicBezTo>
                          <a:pt x="20" y="31"/>
                          <a:pt x="30" y="40"/>
                          <a:pt x="20" y="48"/>
                        </a:cubicBezTo>
                        <a:cubicBezTo>
                          <a:pt x="16" y="51"/>
                          <a:pt x="8" y="56"/>
                          <a:pt x="8" y="56"/>
                        </a:cubicBezTo>
                        <a:cubicBezTo>
                          <a:pt x="2" y="50"/>
                          <a:pt x="5" y="50"/>
                          <a:pt x="0" y="50"/>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582" name="Freeform 86"/>
                  <p:cNvSpPr>
                    <a:spLocks/>
                  </p:cNvSpPr>
                  <p:nvPr/>
                </p:nvSpPr>
                <p:spPr bwMode="ltGray">
                  <a:xfrm>
                    <a:off x="4587" y="466"/>
                    <a:ext cx="40" cy="58"/>
                  </a:xfrm>
                  <a:custGeom>
                    <a:avLst/>
                    <a:gdLst/>
                    <a:ahLst/>
                    <a:cxnLst>
                      <a:cxn ang="0">
                        <a:pos x="14" y="96"/>
                      </a:cxn>
                      <a:cxn ang="0">
                        <a:pos x="26" y="128"/>
                      </a:cxn>
                      <a:cxn ang="0">
                        <a:pos x="32" y="108"/>
                      </a:cxn>
                      <a:cxn ang="0">
                        <a:pos x="52" y="100"/>
                      </a:cxn>
                      <a:cxn ang="0">
                        <a:pos x="46" y="124"/>
                      </a:cxn>
                      <a:cxn ang="0">
                        <a:pos x="66" y="126"/>
                      </a:cxn>
                      <a:cxn ang="0">
                        <a:pos x="76" y="142"/>
                      </a:cxn>
                      <a:cxn ang="0">
                        <a:pos x="58" y="148"/>
                      </a:cxn>
                      <a:cxn ang="0">
                        <a:pos x="74" y="174"/>
                      </a:cxn>
                      <a:cxn ang="0">
                        <a:pos x="84" y="154"/>
                      </a:cxn>
                      <a:cxn ang="0">
                        <a:pos x="82" y="112"/>
                      </a:cxn>
                      <a:cxn ang="0">
                        <a:pos x="60" y="106"/>
                      </a:cxn>
                      <a:cxn ang="0">
                        <a:pos x="50" y="82"/>
                      </a:cxn>
                      <a:cxn ang="0">
                        <a:pos x="34" y="82"/>
                      </a:cxn>
                      <a:cxn ang="0">
                        <a:pos x="30" y="70"/>
                      </a:cxn>
                      <a:cxn ang="0">
                        <a:pos x="42" y="42"/>
                      </a:cxn>
                      <a:cxn ang="0">
                        <a:pos x="30" y="0"/>
                      </a:cxn>
                      <a:cxn ang="0">
                        <a:pos x="18" y="22"/>
                      </a:cxn>
                      <a:cxn ang="0">
                        <a:pos x="4" y="46"/>
                      </a:cxn>
                      <a:cxn ang="0">
                        <a:pos x="14" y="76"/>
                      </a:cxn>
                      <a:cxn ang="0">
                        <a:pos x="14" y="96"/>
                      </a:cxn>
                    </a:cxnLst>
                    <a:rect l="0" t="0" r="r" b="b"/>
                    <a:pathLst>
                      <a:path w="94" h="174">
                        <a:moveTo>
                          <a:pt x="14" y="96"/>
                        </a:moveTo>
                        <a:cubicBezTo>
                          <a:pt x="11" y="109"/>
                          <a:pt x="15" y="120"/>
                          <a:pt x="26" y="128"/>
                        </a:cubicBezTo>
                        <a:cubicBezTo>
                          <a:pt x="34" y="120"/>
                          <a:pt x="35" y="119"/>
                          <a:pt x="32" y="108"/>
                        </a:cubicBezTo>
                        <a:cubicBezTo>
                          <a:pt x="35" y="92"/>
                          <a:pt x="39" y="92"/>
                          <a:pt x="52" y="100"/>
                        </a:cubicBezTo>
                        <a:cubicBezTo>
                          <a:pt x="59" y="110"/>
                          <a:pt x="49" y="114"/>
                          <a:pt x="46" y="124"/>
                        </a:cubicBezTo>
                        <a:cubicBezTo>
                          <a:pt x="50" y="137"/>
                          <a:pt x="57" y="129"/>
                          <a:pt x="66" y="126"/>
                        </a:cubicBezTo>
                        <a:cubicBezTo>
                          <a:pt x="77" y="129"/>
                          <a:pt x="79" y="131"/>
                          <a:pt x="76" y="142"/>
                        </a:cubicBezTo>
                        <a:cubicBezTo>
                          <a:pt x="67" y="139"/>
                          <a:pt x="65" y="141"/>
                          <a:pt x="58" y="148"/>
                        </a:cubicBezTo>
                        <a:cubicBezTo>
                          <a:pt x="60" y="160"/>
                          <a:pt x="62" y="170"/>
                          <a:pt x="74" y="174"/>
                        </a:cubicBezTo>
                        <a:cubicBezTo>
                          <a:pt x="77" y="165"/>
                          <a:pt x="74" y="157"/>
                          <a:pt x="84" y="154"/>
                        </a:cubicBezTo>
                        <a:cubicBezTo>
                          <a:pt x="91" y="143"/>
                          <a:pt x="94" y="122"/>
                          <a:pt x="82" y="112"/>
                        </a:cubicBezTo>
                        <a:cubicBezTo>
                          <a:pt x="77" y="108"/>
                          <a:pt x="66" y="108"/>
                          <a:pt x="60" y="106"/>
                        </a:cubicBezTo>
                        <a:cubicBezTo>
                          <a:pt x="65" y="92"/>
                          <a:pt x="66" y="87"/>
                          <a:pt x="50" y="82"/>
                        </a:cubicBezTo>
                        <a:cubicBezTo>
                          <a:pt x="48" y="82"/>
                          <a:pt x="37" y="86"/>
                          <a:pt x="34" y="82"/>
                        </a:cubicBezTo>
                        <a:cubicBezTo>
                          <a:pt x="32" y="79"/>
                          <a:pt x="30" y="70"/>
                          <a:pt x="30" y="70"/>
                        </a:cubicBezTo>
                        <a:cubicBezTo>
                          <a:pt x="32" y="54"/>
                          <a:pt x="32" y="52"/>
                          <a:pt x="42" y="42"/>
                        </a:cubicBezTo>
                        <a:cubicBezTo>
                          <a:pt x="41" y="30"/>
                          <a:pt x="45" y="5"/>
                          <a:pt x="30" y="0"/>
                        </a:cubicBezTo>
                        <a:cubicBezTo>
                          <a:pt x="14" y="4"/>
                          <a:pt x="16" y="4"/>
                          <a:pt x="18" y="22"/>
                        </a:cubicBezTo>
                        <a:cubicBezTo>
                          <a:pt x="16" y="39"/>
                          <a:pt x="15" y="35"/>
                          <a:pt x="4" y="46"/>
                        </a:cubicBezTo>
                        <a:cubicBezTo>
                          <a:pt x="0" y="59"/>
                          <a:pt x="5" y="67"/>
                          <a:pt x="14" y="76"/>
                        </a:cubicBezTo>
                        <a:cubicBezTo>
                          <a:pt x="15" y="80"/>
                          <a:pt x="17" y="93"/>
                          <a:pt x="14" y="96"/>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583" name="Freeform 87"/>
                  <p:cNvSpPr>
                    <a:spLocks/>
                  </p:cNvSpPr>
                  <p:nvPr/>
                </p:nvSpPr>
                <p:spPr bwMode="ltGray">
                  <a:xfrm>
                    <a:off x="4597" y="508"/>
                    <a:ext cx="14" cy="17"/>
                  </a:xfrm>
                  <a:custGeom>
                    <a:avLst/>
                    <a:gdLst/>
                    <a:ahLst/>
                    <a:cxnLst>
                      <a:cxn ang="0">
                        <a:pos x="6" y="24"/>
                      </a:cxn>
                      <a:cxn ang="0">
                        <a:pos x="12" y="0"/>
                      </a:cxn>
                      <a:cxn ang="0">
                        <a:pos x="20" y="16"/>
                      </a:cxn>
                      <a:cxn ang="0">
                        <a:pos x="22" y="24"/>
                      </a:cxn>
                      <a:cxn ang="0">
                        <a:pos x="28" y="26"/>
                      </a:cxn>
                      <a:cxn ang="0">
                        <a:pos x="32" y="38"/>
                      </a:cxn>
                      <a:cxn ang="0">
                        <a:pos x="18" y="50"/>
                      </a:cxn>
                      <a:cxn ang="0">
                        <a:pos x="6" y="24"/>
                      </a:cxn>
                    </a:cxnLst>
                    <a:rect l="0" t="0" r="r" b="b"/>
                    <a:pathLst>
                      <a:path w="32" h="50">
                        <a:moveTo>
                          <a:pt x="6" y="24"/>
                        </a:moveTo>
                        <a:cubicBezTo>
                          <a:pt x="0" y="15"/>
                          <a:pt x="3" y="6"/>
                          <a:pt x="12" y="0"/>
                        </a:cubicBezTo>
                        <a:cubicBezTo>
                          <a:pt x="23" y="3"/>
                          <a:pt x="23" y="5"/>
                          <a:pt x="20" y="16"/>
                        </a:cubicBezTo>
                        <a:cubicBezTo>
                          <a:pt x="21" y="19"/>
                          <a:pt x="20" y="22"/>
                          <a:pt x="22" y="24"/>
                        </a:cubicBezTo>
                        <a:cubicBezTo>
                          <a:pt x="23" y="26"/>
                          <a:pt x="27" y="24"/>
                          <a:pt x="28" y="26"/>
                        </a:cubicBezTo>
                        <a:cubicBezTo>
                          <a:pt x="30" y="29"/>
                          <a:pt x="32" y="38"/>
                          <a:pt x="32" y="38"/>
                        </a:cubicBezTo>
                        <a:cubicBezTo>
                          <a:pt x="29" y="46"/>
                          <a:pt x="26" y="47"/>
                          <a:pt x="18" y="50"/>
                        </a:cubicBezTo>
                        <a:cubicBezTo>
                          <a:pt x="12" y="41"/>
                          <a:pt x="18" y="24"/>
                          <a:pt x="6" y="24"/>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584" name="Freeform 88"/>
                  <p:cNvSpPr>
                    <a:spLocks/>
                  </p:cNvSpPr>
                  <p:nvPr/>
                </p:nvSpPr>
                <p:spPr bwMode="ltGray">
                  <a:xfrm>
                    <a:off x="4569" y="512"/>
                    <a:ext cx="19" cy="17"/>
                  </a:xfrm>
                  <a:custGeom>
                    <a:avLst/>
                    <a:gdLst/>
                    <a:ahLst/>
                    <a:cxnLst>
                      <a:cxn ang="0">
                        <a:pos x="0" y="44"/>
                      </a:cxn>
                      <a:cxn ang="0">
                        <a:pos x="22" y="20"/>
                      </a:cxn>
                      <a:cxn ang="0">
                        <a:pos x="36" y="0"/>
                      </a:cxn>
                      <a:cxn ang="0">
                        <a:pos x="24" y="28"/>
                      </a:cxn>
                      <a:cxn ang="0">
                        <a:pos x="2" y="50"/>
                      </a:cxn>
                      <a:cxn ang="0">
                        <a:pos x="0" y="44"/>
                      </a:cxn>
                    </a:cxnLst>
                    <a:rect l="0" t="0" r="r" b="b"/>
                    <a:pathLst>
                      <a:path w="43" h="50">
                        <a:moveTo>
                          <a:pt x="0" y="44"/>
                        </a:moveTo>
                        <a:cubicBezTo>
                          <a:pt x="6" y="38"/>
                          <a:pt x="18" y="29"/>
                          <a:pt x="22" y="20"/>
                        </a:cubicBezTo>
                        <a:cubicBezTo>
                          <a:pt x="27" y="10"/>
                          <a:pt x="25" y="4"/>
                          <a:pt x="36" y="0"/>
                        </a:cubicBezTo>
                        <a:cubicBezTo>
                          <a:pt x="43" y="11"/>
                          <a:pt x="36" y="24"/>
                          <a:pt x="24" y="28"/>
                        </a:cubicBezTo>
                        <a:cubicBezTo>
                          <a:pt x="21" y="38"/>
                          <a:pt x="12" y="47"/>
                          <a:pt x="2" y="50"/>
                        </a:cubicBezTo>
                        <a:cubicBezTo>
                          <a:pt x="1" y="48"/>
                          <a:pt x="0" y="44"/>
                          <a:pt x="0" y="44"/>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585" name="Freeform 89"/>
                  <p:cNvSpPr>
                    <a:spLocks/>
                  </p:cNvSpPr>
                  <p:nvPr/>
                </p:nvSpPr>
                <p:spPr bwMode="ltGray">
                  <a:xfrm>
                    <a:off x="4784" y="275"/>
                    <a:ext cx="18" cy="10"/>
                  </a:xfrm>
                  <a:custGeom>
                    <a:avLst/>
                    <a:gdLst/>
                    <a:ahLst/>
                    <a:cxnLst>
                      <a:cxn ang="0">
                        <a:pos x="0" y="25"/>
                      </a:cxn>
                      <a:cxn ang="0">
                        <a:pos x="12" y="29"/>
                      </a:cxn>
                      <a:cxn ang="0">
                        <a:pos x="0" y="25"/>
                      </a:cxn>
                    </a:cxnLst>
                    <a:rect l="0" t="0" r="r" b="b"/>
                    <a:pathLst>
                      <a:path w="41" h="29">
                        <a:moveTo>
                          <a:pt x="0" y="25"/>
                        </a:moveTo>
                        <a:cubicBezTo>
                          <a:pt x="10" y="11"/>
                          <a:pt x="41" y="0"/>
                          <a:pt x="12" y="29"/>
                        </a:cubicBezTo>
                        <a:cubicBezTo>
                          <a:pt x="8" y="28"/>
                          <a:pt x="0" y="25"/>
                          <a:pt x="0" y="25"/>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586" name="Freeform 90"/>
                  <p:cNvSpPr>
                    <a:spLocks/>
                  </p:cNvSpPr>
                  <p:nvPr/>
                </p:nvSpPr>
                <p:spPr bwMode="ltGray">
                  <a:xfrm>
                    <a:off x="4293" y="246"/>
                    <a:ext cx="438" cy="152"/>
                  </a:xfrm>
                  <a:custGeom>
                    <a:avLst/>
                    <a:gdLst/>
                    <a:ahLst/>
                    <a:cxnLst>
                      <a:cxn ang="0">
                        <a:pos x="73" y="1"/>
                      </a:cxn>
                      <a:cxn ang="0">
                        <a:pos x="438" y="0"/>
                      </a:cxn>
                      <a:cxn ang="0">
                        <a:pos x="416" y="54"/>
                      </a:cxn>
                      <a:cxn ang="0">
                        <a:pos x="397" y="68"/>
                      </a:cxn>
                      <a:cxn ang="0">
                        <a:pos x="392" y="70"/>
                      </a:cxn>
                      <a:cxn ang="0">
                        <a:pos x="375" y="73"/>
                      </a:cxn>
                      <a:cxn ang="0">
                        <a:pos x="361" y="88"/>
                      </a:cxn>
                      <a:cxn ang="0">
                        <a:pos x="362" y="99"/>
                      </a:cxn>
                      <a:cxn ang="0">
                        <a:pos x="364" y="107"/>
                      </a:cxn>
                      <a:cxn ang="0">
                        <a:pos x="366" y="113"/>
                      </a:cxn>
                      <a:cxn ang="0">
                        <a:pos x="362" y="122"/>
                      </a:cxn>
                      <a:cxn ang="0">
                        <a:pos x="351" y="120"/>
                      </a:cxn>
                      <a:cxn ang="0">
                        <a:pos x="342" y="129"/>
                      </a:cxn>
                      <a:cxn ang="0">
                        <a:pos x="347" y="105"/>
                      </a:cxn>
                      <a:cxn ang="0">
                        <a:pos x="338" y="100"/>
                      </a:cxn>
                      <a:cxn ang="0">
                        <a:pos x="344" y="93"/>
                      </a:cxn>
                      <a:cxn ang="0">
                        <a:pos x="342" y="89"/>
                      </a:cxn>
                      <a:cxn ang="0">
                        <a:pos x="320" y="94"/>
                      </a:cxn>
                      <a:cxn ang="0">
                        <a:pos x="317" y="85"/>
                      </a:cxn>
                      <a:cxn ang="0">
                        <a:pos x="297" y="94"/>
                      </a:cxn>
                      <a:cxn ang="0">
                        <a:pos x="320" y="103"/>
                      </a:cxn>
                      <a:cxn ang="0">
                        <a:pos x="305" y="117"/>
                      </a:cxn>
                      <a:cxn ang="0">
                        <a:pos x="311" y="126"/>
                      </a:cxn>
                      <a:cxn ang="0">
                        <a:pos x="315" y="138"/>
                      </a:cxn>
                      <a:cxn ang="0">
                        <a:pos x="309" y="139"/>
                      </a:cxn>
                      <a:cxn ang="0">
                        <a:pos x="314" y="144"/>
                      </a:cxn>
                      <a:cxn ang="0">
                        <a:pos x="307" y="152"/>
                      </a:cxn>
                      <a:cxn ang="0">
                        <a:pos x="0" y="149"/>
                      </a:cxn>
                      <a:cxn ang="0">
                        <a:pos x="73" y="1"/>
                      </a:cxn>
                    </a:cxnLst>
                    <a:rect l="0" t="0" r="r" b="b"/>
                    <a:pathLst>
                      <a:path w="438" h="152">
                        <a:moveTo>
                          <a:pt x="73" y="1"/>
                        </a:moveTo>
                        <a:lnTo>
                          <a:pt x="438" y="0"/>
                        </a:lnTo>
                        <a:cubicBezTo>
                          <a:pt x="432" y="15"/>
                          <a:pt x="429" y="42"/>
                          <a:pt x="416" y="54"/>
                        </a:cubicBezTo>
                        <a:cubicBezTo>
                          <a:pt x="410" y="60"/>
                          <a:pt x="405" y="63"/>
                          <a:pt x="397" y="68"/>
                        </a:cubicBezTo>
                        <a:cubicBezTo>
                          <a:pt x="396" y="69"/>
                          <a:pt x="392" y="70"/>
                          <a:pt x="392" y="70"/>
                        </a:cubicBezTo>
                        <a:cubicBezTo>
                          <a:pt x="377" y="63"/>
                          <a:pt x="385" y="68"/>
                          <a:pt x="375" y="73"/>
                        </a:cubicBezTo>
                        <a:cubicBezTo>
                          <a:pt x="371" y="82"/>
                          <a:pt x="371" y="83"/>
                          <a:pt x="361" y="88"/>
                        </a:cubicBezTo>
                        <a:cubicBezTo>
                          <a:pt x="359" y="92"/>
                          <a:pt x="364" y="93"/>
                          <a:pt x="362" y="99"/>
                        </a:cubicBezTo>
                        <a:cubicBezTo>
                          <a:pt x="363" y="102"/>
                          <a:pt x="364" y="105"/>
                          <a:pt x="364" y="107"/>
                        </a:cubicBezTo>
                        <a:cubicBezTo>
                          <a:pt x="365" y="109"/>
                          <a:pt x="366" y="111"/>
                          <a:pt x="366" y="113"/>
                        </a:cubicBezTo>
                        <a:cubicBezTo>
                          <a:pt x="365" y="115"/>
                          <a:pt x="364" y="120"/>
                          <a:pt x="362" y="122"/>
                        </a:cubicBezTo>
                        <a:cubicBezTo>
                          <a:pt x="359" y="123"/>
                          <a:pt x="354" y="119"/>
                          <a:pt x="351" y="120"/>
                        </a:cubicBezTo>
                        <a:cubicBezTo>
                          <a:pt x="347" y="129"/>
                          <a:pt x="352" y="127"/>
                          <a:pt x="342" y="129"/>
                        </a:cubicBezTo>
                        <a:cubicBezTo>
                          <a:pt x="340" y="123"/>
                          <a:pt x="345" y="111"/>
                          <a:pt x="347" y="105"/>
                        </a:cubicBezTo>
                        <a:cubicBezTo>
                          <a:pt x="347" y="100"/>
                          <a:pt x="338" y="102"/>
                          <a:pt x="338" y="100"/>
                        </a:cubicBezTo>
                        <a:cubicBezTo>
                          <a:pt x="338" y="98"/>
                          <a:pt x="344" y="95"/>
                          <a:pt x="344" y="93"/>
                        </a:cubicBezTo>
                        <a:cubicBezTo>
                          <a:pt x="344" y="92"/>
                          <a:pt x="344" y="89"/>
                          <a:pt x="342" y="89"/>
                        </a:cubicBezTo>
                        <a:cubicBezTo>
                          <a:pt x="339" y="89"/>
                          <a:pt x="324" y="94"/>
                          <a:pt x="320" y="94"/>
                        </a:cubicBezTo>
                        <a:cubicBezTo>
                          <a:pt x="317" y="86"/>
                          <a:pt x="328" y="88"/>
                          <a:pt x="317" y="85"/>
                        </a:cubicBezTo>
                        <a:cubicBezTo>
                          <a:pt x="311" y="91"/>
                          <a:pt x="306" y="93"/>
                          <a:pt x="297" y="94"/>
                        </a:cubicBezTo>
                        <a:cubicBezTo>
                          <a:pt x="300" y="104"/>
                          <a:pt x="307" y="101"/>
                          <a:pt x="320" y="103"/>
                        </a:cubicBezTo>
                        <a:cubicBezTo>
                          <a:pt x="318" y="109"/>
                          <a:pt x="311" y="111"/>
                          <a:pt x="305" y="117"/>
                        </a:cubicBezTo>
                        <a:lnTo>
                          <a:pt x="311" y="126"/>
                        </a:lnTo>
                        <a:lnTo>
                          <a:pt x="315" y="138"/>
                        </a:lnTo>
                        <a:lnTo>
                          <a:pt x="309" y="139"/>
                        </a:lnTo>
                        <a:lnTo>
                          <a:pt x="314" y="144"/>
                        </a:lnTo>
                        <a:lnTo>
                          <a:pt x="307" y="152"/>
                        </a:lnTo>
                        <a:lnTo>
                          <a:pt x="0" y="149"/>
                        </a:lnTo>
                        <a:lnTo>
                          <a:pt x="73" y="1"/>
                        </a:ln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587" name="Freeform 91"/>
                  <p:cNvSpPr>
                    <a:spLocks/>
                  </p:cNvSpPr>
                  <p:nvPr/>
                </p:nvSpPr>
                <p:spPr bwMode="ltGray">
                  <a:xfrm>
                    <a:off x="4731" y="240"/>
                    <a:ext cx="20" cy="55"/>
                  </a:xfrm>
                  <a:custGeom>
                    <a:avLst/>
                    <a:gdLst/>
                    <a:ahLst/>
                    <a:cxnLst>
                      <a:cxn ang="0">
                        <a:pos x="5" y="156"/>
                      </a:cxn>
                      <a:cxn ang="0">
                        <a:pos x="15" y="108"/>
                      </a:cxn>
                      <a:cxn ang="0">
                        <a:pos x="17" y="68"/>
                      </a:cxn>
                      <a:cxn ang="0">
                        <a:pos x="11" y="40"/>
                      </a:cxn>
                      <a:cxn ang="0">
                        <a:pos x="17" y="12"/>
                      </a:cxn>
                      <a:cxn ang="0">
                        <a:pos x="21" y="0"/>
                      </a:cxn>
                      <a:cxn ang="0">
                        <a:pos x="31" y="30"/>
                      </a:cxn>
                      <a:cxn ang="0">
                        <a:pos x="47" y="98"/>
                      </a:cxn>
                      <a:cxn ang="0">
                        <a:pos x="31" y="108"/>
                      </a:cxn>
                      <a:cxn ang="0">
                        <a:pos x="23" y="126"/>
                      </a:cxn>
                      <a:cxn ang="0">
                        <a:pos x="21" y="132"/>
                      </a:cxn>
                      <a:cxn ang="0">
                        <a:pos x="27" y="134"/>
                      </a:cxn>
                      <a:cxn ang="0">
                        <a:pos x="31" y="146"/>
                      </a:cxn>
                      <a:cxn ang="0">
                        <a:pos x="13" y="148"/>
                      </a:cxn>
                      <a:cxn ang="0">
                        <a:pos x="7" y="160"/>
                      </a:cxn>
                      <a:cxn ang="0">
                        <a:pos x="3" y="154"/>
                      </a:cxn>
                      <a:cxn ang="0">
                        <a:pos x="5" y="156"/>
                      </a:cxn>
                    </a:cxnLst>
                    <a:rect l="0" t="0" r="r" b="b"/>
                    <a:pathLst>
                      <a:path w="47" h="165">
                        <a:moveTo>
                          <a:pt x="5" y="156"/>
                        </a:moveTo>
                        <a:cubicBezTo>
                          <a:pt x="0" y="141"/>
                          <a:pt x="1" y="118"/>
                          <a:pt x="15" y="108"/>
                        </a:cubicBezTo>
                        <a:cubicBezTo>
                          <a:pt x="16" y="95"/>
                          <a:pt x="17" y="81"/>
                          <a:pt x="17" y="68"/>
                        </a:cubicBezTo>
                        <a:cubicBezTo>
                          <a:pt x="17" y="58"/>
                          <a:pt x="11" y="40"/>
                          <a:pt x="11" y="40"/>
                        </a:cubicBezTo>
                        <a:cubicBezTo>
                          <a:pt x="14" y="20"/>
                          <a:pt x="11" y="29"/>
                          <a:pt x="17" y="12"/>
                        </a:cubicBezTo>
                        <a:cubicBezTo>
                          <a:pt x="18" y="8"/>
                          <a:pt x="21" y="0"/>
                          <a:pt x="21" y="0"/>
                        </a:cubicBezTo>
                        <a:cubicBezTo>
                          <a:pt x="38" y="6"/>
                          <a:pt x="33" y="7"/>
                          <a:pt x="31" y="30"/>
                        </a:cubicBezTo>
                        <a:cubicBezTo>
                          <a:pt x="38" y="52"/>
                          <a:pt x="40" y="76"/>
                          <a:pt x="47" y="98"/>
                        </a:cubicBezTo>
                        <a:cubicBezTo>
                          <a:pt x="44" y="116"/>
                          <a:pt x="45" y="113"/>
                          <a:pt x="31" y="108"/>
                        </a:cubicBezTo>
                        <a:cubicBezTo>
                          <a:pt x="25" y="118"/>
                          <a:pt x="28" y="112"/>
                          <a:pt x="23" y="126"/>
                        </a:cubicBezTo>
                        <a:cubicBezTo>
                          <a:pt x="22" y="128"/>
                          <a:pt x="21" y="132"/>
                          <a:pt x="21" y="132"/>
                        </a:cubicBezTo>
                        <a:cubicBezTo>
                          <a:pt x="23" y="133"/>
                          <a:pt x="26" y="132"/>
                          <a:pt x="27" y="134"/>
                        </a:cubicBezTo>
                        <a:cubicBezTo>
                          <a:pt x="29" y="137"/>
                          <a:pt x="31" y="146"/>
                          <a:pt x="31" y="146"/>
                        </a:cubicBezTo>
                        <a:cubicBezTo>
                          <a:pt x="27" y="165"/>
                          <a:pt x="23" y="155"/>
                          <a:pt x="13" y="148"/>
                        </a:cubicBezTo>
                        <a:cubicBezTo>
                          <a:pt x="11" y="152"/>
                          <a:pt x="11" y="160"/>
                          <a:pt x="7" y="160"/>
                        </a:cubicBezTo>
                        <a:cubicBezTo>
                          <a:pt x="5" y="160"/>
                          <a:pt x="4" y="156"/>
                          <a:pt x="3" y="154"/>
                        </a:cubicBezTo>
                        <a:cubicBezTo>
                          <a:pt x="3" y="153"/>
                          <a:pt x="4" y="155"/>
                          <a:pt x="5" y="156"/>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588" name="Freeform 92"/>
                  <p:cNvSpPr>
                    <a:spLocks/>
                  </p:cNvSpPr>
                  <p:nvPr/>
                </p:nvSpPr>
                <p:spPr bwMode="ltGray">
                  <a:xfrm>
                    <a:off x="4719" y="287"/>
                    <a:ext cx="59" cy="34"/>
                  </a:xfrm>
                  <a:custGeom>
                    <a:avLst/>
                    <a:gdLst/>
                    <a:ahLst/>
                    <a:cxnLst>
                      <a:cxn ang="0">
                        <a:pos x="26" y="61"/>
                      </a:cxn>
                      <a:cxn ang="0">
                        <a:pos x="30" y="43"/>
                      </a:cxn>
                      <a:cxn ang="0">
                        <a:pos x="50" y="33"/>
                      </a:cxn>
                      <a:cxn ang="0">
                        <a:pos x="54" y="45"/>
                      </a:cxn>
                      <a:cxn ang="0">
                        <a:pos x="66" y="49"/>
                      </a:cxn>
                      <a:cxn ang="0">
                        <a:pos x="80" y="55"/>
                      </a:cxn>
                      <a:cxn ang="0">
                        <a:pos x="116" y="33"/>
                      </a:cxn>
                      <a:cxn ang="0">
                        <a:pos x="130" y="17"/>
                      </a:cxn>
                      <a:cxn ang="0">
                        <a:pos x="138" y="11"/>
                      </a:cxn>
                      <a:cxn ang="0">
                        <a:pos x="106" y="49"/>
                      </a:cxn>
                      <a:cxn ang="0">
                        <a:pos x="84" y="67"/>
                      </a:cxn>
                      <a:cxn ang="0">
                        <a:pos x="66" y="81"/>
                      </a:cxn>
                      <a:cxn ang="0">
                        <a:pos x="48" y="103"/>
                      </a:cxn>
                      <a:cxn ang="0">
                        <a:pos x="26" y="89"/>
                      </a:cxn>
                      <a:cxn ang="0">
                        <a:pos x="20" y="87"/>
                      </a:cxn>
                      <a:cxn ang="0">
                        <a:pos x="22" y="97"/>
                      </a:cxn>
                      <a:cxn ang="0">
                        <a:pos x="0" y="97"/>
                      </a:cxn>
                      <a:cxn ang="0">
                        <a:pos x="10" y="79"/>
                      </a:cxn>
                      <a:cxn ang="0">
                        <a:pos x="26" y="61"/>
                      </a:cxn>
                    </a:cxnLst>
                    <a:rect l="0" t="0" r="r" b="b"/>
                    <a:pathLst>
                      <a:path w="138" h="103">
                        <a:moveTo>
                          <a:pt x="26" y="61"/>
                        </a:moveTo>
                        <a:cubicBezTo>
                          <a:pt x="29" y="53"/>
                          <a:pt x="33" y="51"/>
                          <a:pt x="30" y="43"/>
                        </a:cubicBezTo>
                        <a:cubicBezTo>
                          <a:pt x="33" y="27"/>
                          <a:pt x="37" y="24"/>
                          <a:pt x="50" y="33"/>
                        </a:cubicBezTo>
                        <a:cubicBezTo>
                          <a:pt x="51" y="37"/>
                          <a:pt x="53" y="41"/>
                          <a:pt x="54" y="45"/>
                        </a:cubicBezTo>
                        <a:cubicBezTo>
                          <a:pt x="55" y="49"/>
                          <a:pt x="66" y="49"/>
                          <a:pt x="66" y="49"/>
                        </a:cubicBezTo>
                        <a:cubicBezTo>
                          <a:pt x="75" y="43"/>
                          <a:pt x="77" y="45"/>
                          <a:pt x="80" y="55"/>
                        </a:cubicBezTo>
                        <a:cubicBezTo>
                          <a:pt x="92" y="47"/>
                          <a:pt x="101" y="37"/>
                          <a:pt x="116" y="33"/>
                        </a:cubicBezTo>
                        <a:cubicBezTo>
                          <a:pt x="125" y="19"/>
                          <a:pt x="120" y="24"/>
                          <a:pt x="130" y="17"/>
                        </a:cubicBezTo>
                        <a:cubicBezTo>
                          <a:pt x="134" y="11"/>
                          <a:pt x="134" y="0"/>
                          <a:pt x="138" y="11"/>
                        </a:cubicBezTo>
                        <a:cubicBezTo>
                          <a:pt x="135" y="31"/>
                          <a:pt x="126" y="45"/>
                          <a:pt x="106" y="49"/>
                        </a:cubicBezTo>
                        <a:cubicBezTo>
                          <a:pt x="97" y="55"/>
                          <a:pt x="93" y="61"/>
                          <a:pt x="84" y="67"/>
                        </a:cubicBezTo>
                        <a:cubicBezTo>
                          <a:pt x="80" y="79"/>
                          <a:pt x="79" y="79"/>
                          <a:pt x="66" y="81"/>
                        </a:cubicBezTo>
                        <a:cubicBezTo>
                          <a:pt x="60" y="90"/>
                          <a:pt x="57" y="97"/>
                          <a:pt x="48" y="103"/>
                        </a:cubicBezTo>
                        <a:cubicBezTo>
                          <a:pt x="42" y="94"/>
                          <a:pt x="37" y="93"/>
                          <a:pt x="26" y="89"/>
                        </a:cubicBezTo>
                        <a:cubicBezTo>
                          <a:pt x="24" y="88"/>
                          <a:pt x="20" y="87"/>
                          <a:pt x="20" y="87"/>
                        </a:cubicBezTo>
                        <a:cubicBezTo>
                          <a:pt x="10" y="90"/>
                          <a:pt x="14" y="94"/>
                          <a:pt x="22" y="97"/>
                        </a:cubicBezTo>
                        <a:cubicBezTo>
                          <a:pt x="14" y="103"/>
                          <a:pt x="9" y="100"/>
                          <a:pt x="0" y="97"/>
                        </a:cubicBezTo>
                        <a:cubicBezTo>
                          <a:pt x="2" y="87"/>
                          <a:pt x="1" y="82"/>
                          <a:pt x="10" y="79"/>
                        </a:cubicBezTo>
                        <a:cubicBezTo>
                          <a:pt x="15" y="63"/>
                          <a:pt x="14" y="69"/>
                          <a:pt x="26" y="61"/>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589" name="Freeform 93"/>
                  <p:cNvSpPr>
                    <a:spLocks/>
                  </p:cNvSpPr>
                  <p:nvPr/>
                </p:nvSpPr>
                <p:spPr bwMode="ltGray">
                  <a:xfrm>
                    <a:off x="4656" y="319"/>
                    <a:ext cx="80" cy="72"/>
                  </a:xfrm>
                  <a:custGeom>
                    <a:avLst/>
                    <a:gdLst/>
                    <a:ahLst/>
                    <a:cxnLst>
                      <a:cxn ang="0">
                        <a:pos x="158" y="24"/>
                      </a:cxn>
                      <a:cxn ang="0">
                        <a:pos x="160" y="6"/>
                      </a:cxn>
                      <a:cxn ang="0">
                        <a:pos x="170" y="0"/>
                      </a:cxn>
                      <a:cxn ang="0">
                        <a:pos x="182" y="24"/>
                      </a:cxn>
                      <a:cxn ang="0">
                        <a:pos x="188" y="42"/>
                      </a:cxn>
                      <a:cxn ang="0">
                        <a:pos x="178" y="58"/>
                      </a:cxn>
                      <a:cxn ang="0">
                        <a:pos x="170" y="76"/>
                      </a:cxn>
                      <a:cxn ang="0">
                        <a:pos x="162" y="126"/>
                      </a:cxn>
                      <a:cxn ang="0">
                        <a:pos x="144" y="136"/>
                      </a:cxn>
                      <a:cxn ang="0">
                        <a:pos x="120" y="138"/>
                      </a:cxn>
                      <a:cxn ang="0">
                        <a:pos x="112" y="124"/>
                      </a:cxn>
                      <a:cxn ang="0">
                        <a:pos x="102" y="146"/>
                      </a:cxn>
                      <a:cxn ang="0">
                        <a:pos x="90" y="150"/>
                      </a:cxn>
                      <a:cxn ang="0">
                        <a:pos x="80" y="132"/>
                      </a:cxn>
                      <a:cxn ang="0">
                        <a:pos x="58" y="144"/>
                      </a:cxn>
                      <a:cxn ang="0">
                        <a:pos x="76" y="142"/>
                      </a:cxn>
                      <a:cxn ang="0">
                        <a:pos x="78" y="160"/>
                      </a:cxn>
                      <a:cxn ang="0">
                        <a:pos x="58" y="166"/>
                      </a:cxn>
                      <a:cxn ang="0">
                        <a:pos x="34" y="166"/>
                      </a:cxn>
                      <a:cxn ang="0">
                        <a:pos x="36" y="154"/>
                      </a:cxn>
                      <a:cxn ang="0">
                        <a:pos x="46" y="144"/>
                      </a:cxn>
                      <a:cxn ang="0">
                        <a:pos x="34" y="148"/>
                      </a:cxn>
                      <a:cxn ang="0">
                        <a:pos x="26" y="166"/>
                      </a:cxn>
                      <a:cxn ang="0">
                        <a:pos x="30" y="190"/>
                      </a:cxn>
                      <a:cxn ang="0">
                        <a:pos x="14" y="200"/>
                      </a:cxn>
                      <a:cxn ang="0">
                        <a:pos x="0" y="214"/>
                      </a:cxn>
                      <a:cxn ang="0">
                        <a:pos x="8" y="188"/>
                      </a:cxn>
                      <a:cxn ang="0">
                        <a:pos x="0" y="164"/>
                      </a:cxn>
                      <a:cxn ang="0">
                        <a:pos x="14" y="152"/>
                      </a:cxn>
                      <a:cxn ang="0">
                        <a:pos x="32" y="134"/>
                      </a:cxn>
                      <a:cxn ang="0">
                        <a:pos x="44" y="118"/>
                      </a:cxn>
                      <a:cxn ang="0">
                        <a:pos x="72" y="116"/>
                      </a:cxn>
                      <a:cxn ang="0">
                        <a:pos x="84" y="112"/>
                      </a:cxn>
                      <a:cxn ang="0">
                        <a:pos x="114" y="78"/>
                      </a:cxn>
                      <a:cxn ang="0">
                        <a:pos x="120" y="92"/>
                      </a:cxn>
                      <a:cxn ang="0">
                        <a:pos x="132" y="76"/>
                      </a:cxn>
                      <a:cxn ang="0">
                        <a:pos x="150" y="54"/>
                      </a:cxn>
                      <a:cxn ang="0">
                        <a:pos x="154" y="42"/>
                      </a:cxn>
                      <a:cxn ang="0">
                        <a:pos x="148" y="38"/>
                      </a:cxn>
                      <a:cxn ang="0">
                        <a:pos x="152" y="32"/>
                      </a:cxn>
                      <a:cxn ang="0">
                        <a:pos x="158" y="24"/>
                      </a:cxn>
                    </a:cxnLst>
                    <a:rect l="0" t="0" r="r" b="b"/>
                    <a:pathLst>
                      <a:path w="188" h="214">
                        <a:moveTo>
                          <a:pt x="158" y="24"/>
                        </a:moveTo>
                        <a:cubicBezTo>
                          <a:pt x="156" y="18"/>
                          <a:pt x="160" y="6"/>
                          <a:pt x="160" y="6"/>
                        </a:cubicBezTo>
                        <a:cubicBezTo>
                          <a:pt x="167" y="16"/>
                          <a:pt x="167" y="8"/>
                          <a:pt x="170" y="0"/>
                        </a:cubicBezTo>
                        <a:cubicBezTo>
                          <a:pt x="181" y="4"/>
                          <a:pt x="179" y="14"/>
                          <a:pt x="182" y="24"/>
                        </a:cubicBezTo>
                        <a:cubicBezTo>
                          <a:pt x="184" y="30"/>
                          <a:pt x="188" y="42"/>
                          <a:pt x="188" y="42"/>
                        </a:cubicBezTo>
                        <a:cubicBezTo>
                          <a:pt x="183" y="56"/>
                          <a:pt x="188" y="52"/>
                          <a:pt x="178" y="58"/>
                        </a:cubicBezTo>
                        <a:cubicBezTo>
                          <a:pt x="174" y="63"/>
                          <a:pt x="170" y="76"/>
                          <a:pt x="170" y="76"/>
                        </a:cubicBezTo>
                        <a:cubicBezTo>
                          <a:pt x="169" y="100"/>
                          <a:pt x="173" y="110"/>
                          <a:pt x="162" y="126"/>
                        </a:cubicBezTo>
                        <a:cubicBezTo>
                          <a:pt x="150" y="118"/>
                          <a:pt x="155" y="132"/>
                          <a:pt x="144" y="136"/>
                        </a:cubicBezTo>
                        <a:cubicBezTo>
                          <a:pt x="135" y="134"/>
                          <a:pt x="129" y="135"/>
                          <a:pt x="120" y="138"/>
                        </a:cubicBezTo>
                        <a:cubicBezTo>
                          <a:pt x="114" y="129"/>
                          <a:pt x="122" y="127"/>
                          <a:pt x="112" y="124"/>
                        </a:cubicBezTo>
                        <a:cubicBezTo>
                          <a:pt x="108" y="130"/>
                          <a:pt x="108" y="142"/>
                          <a:pt x="102" y="146"/>
                        </a:cubicBezTo>
                        <a:cubicBezTo>
                          <a:pt x="98" y="148"/>
                          <a:pt x="90" y="150"/>
                          <a:pt x="90" y="150"/>
                        </a:cubicBezTo>
                        <a:cubicBezTo>
                          <a:pt x="87" y="141"/>
                          <a:pt x="89" y="135"/>
                          <a:pt x="80" y="132"/>
                        </a:cubicBezTo>
                        <a:cubicBezTo>
                          <a:pt x="68" y="134"/>
                          <a:pt x="65" y="134"/>
                          <a:pt x="58" y="144"/>
                        </a:cubicBezTo>
                        <a:cubicBezTo>
                          <a:pt x="66" y="150"/>
                          <a:pt x="68" y="147"/>
                          <a:pt x="76" y="142"/>
                        </a:cubicBezTo>
                        <a:cubicBezTo>
                          <a:pt x="81" y="146"/>
                          <a:pt x="85" y="155"/>
                          <a:pt x="78" y="160"/>
                        </a:cubicBezTo>
                        <a:cubicBezTo>
                          <a:pt x="75" y="162"/>
                          <a:pt x="62" y="165"/>
                          <a:pt x="58" y="166"/>
                        </a:cubicBezTo>
                        <a:cubicBezTo>
                          <a:pt x="48" y="173"/>
                          <a:pt x="44" y="173"/>
                          <a:pt x="34" y="166"/>
                        </a:cubicBezTo>
                        <a:cubicBezTo>
                          <a:pt x="35" y="162"/>
                          <a:pt x="34" y="158"/>
                          <a:pt x="36" y="154"/>
                        </a:cubicBezTo>
                        <a:cubicBezTo>
                          <a:pt x="38" y="150"/>
                          <a:pt x="55" y="146"/>
                          <a:pt x="46" y="144"/>
                        </a:cubicBezTo>
                        <a:cubicBezTo>
                          <a:pt x="42" y="143"/>
                          <a:pt x="34" y="148"/>
                          <a:pt x="34" y="148"/>
                        </a:cubicBezTo>
                        <a:cubicBezTo>
                          <a:pt x="32" y="155"/>
                          <a:pt x="28" y="159"/>
                          <a:pt x="26" y="166"/>
                        </a:cubicBezTo>
                        <a:cubicBezTo>
                          <a:pt x="36" y="182"/>
                          <a:pt x="36" y="173"/>
                          <a:pt x="30" y="190"/>
                        </a:cubicBezTo>
                        <a:cubicBezTo>
                          <a:pt x="28" y="196"/>
                          <a:pt x="14" y="200"/>
                          <a:pt x="14" y="200"/>
                        </a:cubicBezTo>
                        <a:cubicBezTo>
                          <a:pt x="5" y="214"/>
                          <a:pt x="11" y="210"/>
                          <a:pt x="0" y="214"/>
                        </a:cubicBezTo>
                        <a:cubicBezTo>
                          <a:pt x="2" y="202"/>
                          <a:pt x="5" y="198"/>
                          <a:pt x="8" y="188"/>
                        </a:cubicBezTo>
                        <a:cubicBezTo>
                          <a:pt x="6" y="178"/>
                          <a:pt x="3" y="173"/>
                          <a:pt x="0" y="164"/>
                        </a:cubicBezTo>
                        <a:cubicBezTo>
                          <a:pt x="3" y="156"/>
                          <a:pt x="7" y="157"/>
                          <a:pt x="14" y="152"/>
                        </a:cubicBezTo>
                        <a:cubicBezTo>
                          <a:pt x="18" y="141"/>
                          <a:pt x="23" y="140"/>
                          <a:pt x="32" y="134"/>
                        </a:cubicBezTo>
                        <a:cubicBezTo>
                          <a:pt x="37" y="127"/>
                          <a:pt x="37" y="123"/>
                          <a:pt x="44" y="118"/>
                        </a:cubicBezTo>
                        <a:cubicBezTo>
                          <a:pt x="64" y="121"/>
                          <a:pt x="55" y="122"/>
                          <a:pt x="72" y="116"/>
                        </a:cubicBezTo>
                        <a:cubicBezTo>
                          <a:pt x="76" y="115"/>
                          <a:pt x="84" y="112"/>
                          <a:pt x="84" y="112"/>
                        </a:cubicBezTo>
                        <a:cubicBezTo>
                          <a:pt x="105" y="119"/>
                          <a:pt x="97" y="84"/>
                          <a:pt x="114" y="78"/>
                        </a:cubicBezTo>
                        <a:cubicBezTo>
                          <a:pt x="117" y="87"/>
                          <a:pt x="110" y="89"/>
                          <a:pt x="120" y="92"/>
                        </a:cubicBezTo>
                        <a:cubicBezTo>
                          <a:pt x="125" y="85"/>
                          <a:pt x="125" y="81"/>
                          <a:pt x="132" y="76"/>
                        </a:cubicBezTo>
                        <a:cubicBezTo>
                          <a:pt x="138" y="68"/>
                          <a:pt x="146" y="65"/>
                          <a:pt x="150" y="54"/>
                        </a:cubicBezTo>
                        <a:cubicBezTo>
                          <a:pt x="151" y="50"/>
                          <a:pt x="154" y="42"/>
                          <a:pt x="154" y="42"/>
                        </a:cubicBezTo>
                        <a:cubicBezTo>
                          <a:pt x="152" y="41"/>
                          <a:pt x="148" y="40"/>
                          <a:pt x="148" y="38"/>
                        </a:cubicBezTo>
                        <a:cubicBezTo>
                          <a:pt x="148" y="36"/>
                          <a:pt x="161" y="33"/>
                          <a:pt x="152" y="32"/>
                        </a:cubicBezTo>
                        <a:lnTo>
                          <a:pt x="158" y="24"/>
                        </a:ln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590" name="Freeform 94"/>
                  <p:cNvSpPr>
                    <a:spLocks/>
                  </p:cNvSpPr>
                  <p:nvPr/>
                </p:nvSpPr>
                <p:spPr bwMode="ltGray">
                  <a:xfrm>
                    <a:off x="4709" y="340"/>
                    <a:ext cx="6" cy="4"/>
                  </a:xfrm>
                  <a:custGeom>
                    <a:avLst/>
                    <a:gdLst/>
                    <a:ahLst/>
                    <a:cxnLst>
                      <a:cxn ang="0">
                        <a:pos x="0" y="9"/>
                      </a:cxn>
                      <a:cxn ang="0">
                        <a:pos x="4" y="13"/>
                      </a:cxn>
                      <a:cxn ang="0">
                        <a:pos x="0" y="9"/>
                      </a:cxn>
                    </a:cxnLst>
                    <a:rect l="0" t="0" r="r" b="b"/>
                    <a:pathLst>
                      <a:path w="13" h="13">
                        <a:moveTo>
                          <a:pt x="0" y="9"/>
                        </a:moveTo>
                        <a:cubicBezTo>
                          <a:pt x="6" y="0"/>
                          <a:pt x="13" y="7"/>
                          <a:pt x="4" y="13"/>
                        </a:cubicBezTo>
                        <a:cubicBezTo>
                          <a:pt x="0" y="6"/>
                          <a:pt x="0" y="5"/>
                          <a:pt x="0" y="9"/>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591" name="Freeform 95"/>
                  <p:cNvSpPr>
                    <a:spLocks/>
                  </p:cNvSpPr>
                  <p:nvPr/>
                </p:nvSpPr>
                <p:spPr bwMode="ltGray">
                  <a:xfrm>
                    <a:off x="4261" y="389"/>
                    <a:ext cx="347" cy="189"/>
                  </a:xfrm>
                  <a:custGeom>
                    <a:avLst/>
                    <a:gdLst/>
                    <a:ahLst/>
                    <a:cxnLst>
                      <a:cxn ang="0">
                        <a:pos x="812" y="26"/>
                      </a:cxn>
                      <a:cxn ang="0">
                        <a:pos x="778" y="78"/>
                      </a:cxn>
                      <a:cxn ang="0">
                        <a:pos x="748" y="122"/>
                      </a:cxn>
                      <a:cxn ang="0">
                        <a:pos x="722" y="142"/>
                      </a:cxn>
                      <a:cxn ang="0">
                        <a:pos x="634" y="180"/>
                      </a:cxn>
                      <a:cxn ang="0">
                        <a:pos x="632" y="210"/>
                      </a:cxn>
                      <a:cxn ang="0">
                        <a:pos x="604" y="230"/>
                      </a:cxn>
                      <a:cxn ang="0">
                        <a:pos x="620" y="178"/>
                      </a:cxn>
                      <a:cxn ang="0">
                        <a:pos x="576" y="188"/>
                      </a:cxn>
                      <a:cxn ang="0">
                        <a:pos x="556" y="218"/>
                      </a:cxn>
                      <a:cxn ang="0">
                        <a:pos x="596" y="280"/>
                      </a:cxn>
                      <a:cxn ang="0">
                        <a:pos x="594" y="368"/>
                      </a:cxn>
                      <a:cxn ang="0">
                        <a:pos x="542" y="406"/>
                      </a:cxn>
                      <a:cxn ang="0">
                        <a:pos x="522" y="386"/>
                      </a:cxn>
                      <a:cxn ang="0">
                        <a:pos x="482" y="348"/>
                      </a:cxn>
                      <a:cxn ang="0">
                        <a:pos x="462" y="348"/>
                      </a:cxn>
                      <a:cxn ang="0">
                        <a:pos x="450" y="394"/>
                      </a:cxn>
                      <a:cxn ang="0">
                        <a:pos x="500" y="464"/>
                      </a:cxn>
                      <a:cxn ang="0">
                        <a:pos x="510" y="524"/>
                      </a:cxn>
                      <a:cxn ang="0">
                        <a:pos x="526" y="560"/>
                      </a:cxn>
                      <a:cxn ang="0">
                        <a:pos x="492" y="544"/>
                      </a:cxn>
                      <a:cxn ang="0">
                        <a:pos x="470" y="518"/>
                      </a:cxn>
                      <a:cxn ang="0">
                        <a:pos x="422" y="424"/>
                      </a:cxn>
                      <a:cxn ang="0">
                        <a:pos x="426" y="310"/>
                      </a:cxn>
                      <a:cxn ang="0">
                        <a:pos x="422" y="268"/>
                      </a:cxn>
                      <a:cxn ang="0">
                        <a:pos x="412" y="276"/>
                      </a:cxn>
                      <a:cxn ang="0">
                        <a:pos x="386" y="266"/>
                      </a:cxn>
                      <a:cxn ang="0">
                        <a:pos x="360" y="170"/>
                      </a:cxn>
                      <a:cxn ang="0">
                        <a:pos x="330" y="166"/>
                      </a:cxn>
                      <a:cxn ang="0">
                        <a:pos x="288" y="172"/>
                      </a:cxn>
                      <a:cxn ang="0">
                        <a:pos x="242" y="232"/>
                      </a:cxn>
                      <a:cxn ang="0">
                        <a:pos x="196" y="268"/>
                      </a:cxn>
                      <a:cxn ang="0">
                        <a:pos x="184" y="274"/>
                      </a:cxn>
                      <a:cxn ang="0">
                        <a:pos x="160" y="328"/>
                      </a:cxn>
                      <a:cxn ang="0">
                        <a:pos x="152" y="354"/>
                      </a:cxn>
                      <a:cxn ang="0">
                        <a:pos x="128" y="404"/>
                      </a:cxn>
                      <a:cxn ang="0">
                        <a:pos x="94" y="392"/>
                      </a:cxn>
                      <a:cxn ang="0">
                        <a:pos x="66" y="258"/>
                      </a:cxn>
                      <a:cxn ang="0">
                        <a:pos x="72" y="156"/>
                      </a:cxn>
                      <a:cxn ang="0">
                        <a:pos x="44" y="180"/>
                      </a:cxn>
                      <a:cxn ang="0">
                        <a:pos x="20" y="150"/>
                      </a:cxn>
                      <a:cxn ang="0">
                        <a:pos x="24" y="138"/>
                      </a:cxn>
                      <a:cxn ang="0">
                        <a:pos x="0" y="92"/>
                      </a:cxn>
                      <a:cxn ang="0">
                        <a:pos x="798" y="6"/>
                      </a:cxn>
                    </a:cxnLst>
                    <a:rect l="0" t="0" r="r" b="b"/>
                    <a:pathLst>
                      <a:path w="812" h="564">
                        <a:moveTo>
                          <a:pt x="798" y="6"/>
                        </a:moveTo>
                        <a:cubicBezTo>
                          <a:pt x="801" y="15"/>
                          <a:pt x="809" y="16"/>
                          <a:pt x="812" y="26"/>
                        </a:cubicBezTo>
                        <a:cubicBezTo>
                          <a:pt x="809" y="36"/>
                          <a:pt x="801" y="41"/>
                          <a:pt x="796" y="50"/>
                        </a:cubicBezTo>
                        <a:cubicBezTo>
                          <a:pt x="791" y="61"/>
                          <a:pt x="788" y="71"/>
                          <a:pt x="778" y="78"/>
                        </a:cubicBezTo>
                        <a:cubicBezTo>
                          <a:pt x="773" y="85"/>
                          <a:pt x="771" y="88"/>
                          <a:pt x="774" y="96"/>
                        </a:cubicBezTo>
                        <a:cubicBezTo>
                          <a:pt x="767" y="107"/>
                          <a:pt x="758" y="114"/>
                          <a:pt x="748" y="122"/>
                        </a:cubicBezTo>
                        <a:cubicBezTo>
                          <a:pt x="744" y="125"/>
                          <a:pt x="736" y="130"/>
                          <a:pt x="736" y="130"/>
                        </a:cubicBezTo>
                        <a:cubicBezTo>
                          <a:pt x="740" y="141"/>
                          <a:pt x="731" y="140"/>
                          <a:pt x="722" y="142"/>
                        </a:cubicBezTo>
                        <a:cubicBezTo>
                          <a:pt x="716" y="148"/>
                          <a:pt x="712" y="151"/>
                          <a:pt x="704" y="154"/>
                        </a:cubicBezTo>
                        <a:cubicBezTo>
                          <a:pt x="686" y="150"/>
                          <a:pt x="650" y="169"/>
                          <a:pt x="634" y="180"/>
                        </a:cubicBezTo>
                        <a:cubicBezTo>
                          <a:pt x="636" y="189"/>
                          <a:pt x="631" y="193"/>
                          <a:pt x="640" y="196"/>
                        </a:cubicBezTo>
                        <a:cubicBezTo>
                          <a:pt x="643" y="205"/>
                          <a:pt x="640" y="207"/>
                          <a:pt x="632" y="210"/>
                        </a:cubicBezTo>
                        <a:cubicBezTo>
                          <a:pt x="626" y="219"/>
                          <a:pt x="623" y="226"/>
                          <a:pt x="614" y="232"/>
                        </a:cubicBezTo>
                        <a:cubicBezTo>
                          <a:pt x="611" y="231"/>
                          <a:pt x="606" y="233"/>
                          <a:pt x="604" y="230"/>
                        </a:cubicBezTo>
                        <a:cubicBezTo>
                          <a:pt x="599" y="220"/>
                          <a:pt x="610" y="199"/>
                          <a:pt x="620" y="196"/>
                        </a:cubicBezTo>
                        <a:cubicBezTo>
                          <a:pt x="623" y="187"/>
                          <a:pt x="617" y="187"/>
                          <a:pt x="620" y="178"/>
                        </a:cubicBezTo>
                        <a:cubicBezTo>
                          <a:pt x="617" y="164"/>
                          <a:pt x="609" y="168"/>
                          <a:pt x="598" y="172"/>
                        </a:cubicBezTo>
                        <a:cubicBezTo>
                          <a:pt x="592" y="180"/>
                          <a:pt x="585" y="185"/>
                          <a:pt x="576" y="188"/>
                        </a:cubicBezTo>
                        <a:cubicBezTo>
                          <a:pt x="572" y="194"/>
                          <a:pt x="568" y="200"/>
                          <a:pt x="564" y="206"/>
                        </a:cubicBezTo>
                        <a:cubicBezTo>
                          <a:pt x="561" y="210"/>
                          <a:pt x="556" y="218"/>
                          <a:pt x="556" y="218"/>
                        </a:cubicBezTo>
                        <a:cubicBezTo>
                          <a:pt x="558" y="234"/>
                          <a:pt x="559" y="243"/>
                          <a:pt x="572" y="252"/>
                        </a:cubicBezTo>
                        <a:cubicBezTo>
                          <a:pt x="579" y="262"/>
                          <a:pt x="586" y="273"/>
                          <a:pt x="596" y="280"/>
                        </a:cubicBezTo>
                        <a:cubicBezTo>
                          <a:pt x="598" y="286"/>
                          <a:pt x="602" y="298"/>
                          <a:pt x="602" y="298"/>
                        </a:cubicBezTo>
                        <a:cubicBezTo>
                          <a:pt x="601" y="308"/>
                          <a:pt x="599" y="361"/>
                          <a:pt x="594" y="368"/>
                        </a:cubicBezTo>
                        <a:cubicBezTo>
                          <a:pt x="590" y="374"/>
                          <a:pt x="576" y="378"/>
                          <a:pt x="570" y="382"/>
                        </a:cubicBezTo>
                        <a:cubicBezTo>
                          <a:pt x="563" y="393"/>
                          <a:pt x="550" y="396"/>
                          <a:pt x="542" y="406"/>
                        </a:cubicBezTo>
                        <a:cubicBezTo>
                          <a:pt x="536" y="413"/>
                          <a:pt x="539" y="417"/>
                          <a:pt x="530" y="420"/>
                        </a:cubicBezTo>
                        <a:cubicBezTo>
                          <a:pt x="526" y="408"/>
                          <a:pt x="538" y="391"/>
                          <a:pt x="522" y="386"/>
                        </a:cubicBezTo>
                        <a:cubicBezTo>
                          <a:pt x="516" y="377"/>
                          <a:pt x="510" y="364"/>
                          <a:pt x="502" y="356"/>
                        </a:cubicBezTo>
                        <a:cubicBezTo>
                          <a:pt x="497" y="341"/>
                          <a:pt x="505" y="360"/>
                          <a:pt x="482" y="348"/>
                        </a:cubicBezTo>
                        <a:cubicBezTo>
                          <a:pt x="478" y="346"/>
                          <a:pt x="478" y="339"/>
                          <a:pt x="474" y="336"/>
                        </a:cubicBezTo>
                        <a:cubicBezTo>
                          <a:pt x="470" y="323"/>
                          <a:pt x="466" y="342"/>
                          <a:pt x="462" y="348"/>
                        </a:cubicBezTo>
                        <a:cubicBezTo>
                          <a:pt x="460" y="358"/>
                          <a:pt x="456" y="363"/>
                          <a:pt x="454" y="374"/>
                        </a:cubicBezTo>
                        <a:cubicBezTo>
                          <a:pt x="457" y="383"/>
                          <a:pt x="455" y="387"/>
                          <a:pt x="450" y="394"/>
                        </a:cubicBezTo>
                        <a:cubicBezTo>
                          <a:pt x="454" y="399"/>
                          <a:pt x="464" y="411"/>
                          <a:pt x="466" y="418"/>
                        </a:cubicBezTo>
                        <a:cubicBezTo>
                          <a:pt x="474" y="443"/>
                          <a:pt x="472" y="458"/>
                          <a:pt x="500" y="464"/>
                        </a:cubicBezTo>
                        <a:cubicBezTo>
                          <a:pt x="507" y="469"/>
                          <a:pt x="510" y="474"/>
                          <a:pt x="516" y="480"/>
                        </a:cubicBezTo>
                        <a:cubicBezTo>
                          <a:pt x="511" y="494"/>
                          <a:pt x="513" y="509"/>
                          <a:pt x="510" y="524"/>
                        </a:cubicBezTo>
                        <a:cubicBezTo>
                          <a:pt x="512" y="537"/>
                          <a:pt x="511" y="541"/>
                          <a:pt x="522" y="548"/>
                        </a:cubicBezTo>
                        <a:cubicBezTo>
                          <a:pt x="523" y="552"/>
                          <a:pt x="525" y="556"/>
                          <a:pt x="526" y="560"/>
                        </a:cubicBezTo>
                        <a:cubicBezTo>
                          <a:pt x="527" y="564"/>
                          <a:pt x="514" y="556"/>
                          <a:pt x="514" y="556"/>
                        </a:cubicBezTo>
                        <a:cubicBezTo>
                          <a:pt x="502" y="564"/>
                          <a:pt x="501" y="551"/>
                          <a:pt x="492" y="544"/>
                        </a:cubicBezTo>
                        <a:cubicBezTo>
                          <a:pt x="488" y="541"/>
                          <a:pt x="480" y="536"/>
                          <a:pt x="480" y="536"/>
                        </a:cubicBezTo>
                        <a:cubicBezTo>
                          <a:pt x="471" y="522"/>
                          <a:pt x="474" y="529"/>
                          <a:pt x="470" y="518"/>
                        </a:cubicBezTo>
                        <a:cubicBezTo>
                          <a:pt x="467" y="491"/>
                          <a:pt x="461" y="446"/>
                          <a:pt x="436" y="430"/>
                        </a:cubicBezTo>
                        <a:cubicBezTo>
                          <a:pt x="428" y="433"/>
                          <a:pt x="425" y="433"/>
                          <a:pt x="422" y="424"/>
                        </a:cubicBezTo>
                        <a:cubicBezTo>
                          <a:pt x="427" y="404"/>
                          <a:pt x="432" y="383"/>
                          <a:pt x="438" y="364"/>
                        </a:cubicBezTo>
                        <a:cubicBezTo>
                          <a:pt x="436" y="343"/>
                          <a:pt x="431" y="330"/>
                          <a:pt x="426" y="310"/>
                        </a:cubicBezTo>
                        <a:cubicBezTo>
                          <a:pt x="429" y="302"/>
                          <a:pt x="425" y="300"/>
                          <a:pt x="422" y="292"/>
                        </a:cubicBezTo>
                        <a:cubicBezTo>
                          <a:pt x="424" y="282"/>
                          <a:pt x="428" y="277"/>
                          <a:pt x="422" y="268"/>
                        </a:cubicBezTo>
                        <a:cubicBezTo>
                          <a:pt x="420" y="269"/>
                          <a:pt x="418" y="269"/>
                          <a:pt x="416" y="270"/>
                        </a:cubicBezTo>
                        <a:cubicBezTo>
                          <a:pt x="414" y="272"/>
                          <a:pt x="414" y="275"/>
                          <a:pt x="412" y="276"/>
                        </a:cubicBezTo>
                        <a:cubicBezTo>
                          <a:pt x="408" y="278"/>
                          <a:pt x="400" y="280"/>
                          <a:pt x="400" y="280"/>
                        </a:cubicBezTo>
                        <a:cubicBezTo>
                          <a:pt x="394" y="274"/>
                          <a:pt x="389" y="274"/>
                          <a:pt x="386" y="266"/>
                        </a:cubicBezTo>
                        <a:cubicBezTo>
                          <a:pt x="391" y="251"/>
                          <a:pt x="379" y="206"/>
                          <a:pt x="364" y="196"/>
                        </a:cubicBezTo>
                        <a:cubicBezTo>
                          <a:pt x="357" y="186"/>
                          <a:pt x="358" y="182"/>
                          <a:pt x="360" y="170"/>
                        </a:cubicBezTo>
                        <a:cubicBezTo>
                          <a:pt x="358" y="160"/>
                          <a:pt x="356" y="147"/>
                          <a:pt x="346" y="144"/>
                        </a:cubicBezTo>
                        <a:cubicBezTo>
                          <a:pt x="343" y="154"/>
                          <a:pt x="338" y="160"/>
                          <a:pt x="330" y="166"/>
                        </a:cubicBezTo>
                        <a:cubicBezTo>
                          <a:pt x="323" y="164"/>
                          <a:pt x="308" y="160"/>
                          <a:pt x="308" y="160"/>
                        </a:cubicBezTo>
                        <a:cubicBezTo>
                          <a:pt x="296" y="162"/>
                          <a:pt x="297" y="166"/>
                          <a:pt x="288" y="172"/>
                        </a:cubicBezTo>
                        <a:cubicBezTo>
                          <a:pt x="284" y="185"/>
                          <a:pt x="282" y="191"/>
                          <a:pt x="268" y="196"/>
                        </a:cubicBezTo>
                        <a:cubicBezTo>
                          <a:pt x="264" y="200"/>
                          <a:pt x="243" y="231"/>
                          <a:pt x="242" y="232"/>
                        </a:cubicBezTo>
                        <a:cubicBezTo>
                          <a:pt x="231" y="239"/>
                          <a:pt x="215" y="247"/>
                          <a:pt x="206" y="256"/>
                        </a:cubicBezTo>
                        <a:cubicBezTo>
                          <a:pt x="202" y="260"/>
                          <a:pt x="200" y="265"/>
                          <a:pt x="196" y="268"/>
                        </a:cubicBezTo>
                        <a:cubicBezTo>
                          <a:pt x="194" y="269"/>
                          <a:pt x="192" y="269"/>
                          <a:pt x="190" y="270"/>
                        </a:cubicBezTo>
                        <a:cubicBezTo>
                          <a:pt x="188" y="271"/>
                          <a:pt x="186" y="272"/>
                          <a:pt x="184" y="274"/>
                        </a:cubicBezTo>
                        <a:cubicBezTo>
                          <a:pt x="180" y="278"/>
                          <a:pt x="172" y="286"/>
                          <a:pt x="172" y="286"/>
                        </a:cubicBezTo>
                        <a:cubicBezTo>
                          <a:pt x="167" y="300"/>
                          <a:pt x="165" y="314"/>
                          <a:pt x="160" y="328"/>
                        </a:cubicBezTo>
                        <a:cubicBezTo>
                          <a:pt x="158" y="335"/>
                          <a:pt x="156" y="341"/>
                          <a:pt x="154" y="348"/>
                        </a:cubicBezTo>
                        <a:cubicBezTo>
                          <a:pt x="153" y="350"/>
                          <a:pt x="152" y="354"/>
                          <a:pt x="152" y="354"/>
                        </a:cubicBezTo>
                        <a:cubicBezTo>
                          <a:pt x="152" y="359"/>
                          <a:pt x="156" y="384"/>
                          <a:pt x="146" y="392"/>
                        </a:cubicBezTo>
                        <a:cubicBezTo>
                          <a:pt x="141" y="397"/>
                          <a:pt x="128" y="404"/>
                          <a:pt x="128" y="404"/>
                        </a:cubicBezTo>
                        <a:cubicBezTo>
                          <a:pt x="125" y="412"/>
                          <a:pt x="122" y="421"/>
                          <a:pt x="114" y="424"/>
                        </a:cubicBezTo>
                        <a:cubicBezTo>
                          <a:pt x="100" y="419"/>
                          <a:pt x="97" y="405"/>
                          <a:pt x="94" y="392"/>
                        </a:cubicBezTo>
                        <a:cubicBezTo>
                          <a:pt x="86" y="362"/>
                          <a:pt x="82" y="332"/>
                          <a:pt x="72" y="302"/>
                        </a:cubicBezTo>
                        <a:cubicBezTo>
                          <a:pt x="71" y="281"/>
                          <a:pt x="70" y="275"/>
                          <a:pt x="66" y="258"/>
                        </a:cubicBezTo>
                        <a:cubicBezTo>
                          <a:pt x="66" y="251"/>
                          <a:pt x="68" y="219"/>
                          <a:pt x="64" y="208"/>
                        </a:cubicBezTo>
                        <a:cubicBezTo>
                          <a:pt x="70" y="191"/>
                          <a:pt x="66" y="173"/>
                          <a:pt x="72" y="156"/>
                        </a:cubicBezTo>
                        <a:cubicBezTo>
                          <a:pt x="66" y="139"/>
                          <a:pt x="60" y="168"/>
                          <a:pt x="56" y="172"/>
                        </a:cubicBezTo>
                        <a:cubicBezTo>
                          <a:pt x="53" y="175"/>
                          <a:pt x="44" y="180"/>
                          <a:pt x="44" y="180"/>
                        </a:cubicBezTo>
                        <a:cubicBezTo>
                          <a:pt x="35" y="177"/>
                          <a:pt x="28" y="173"/>
                          <a:pt x="24" y="162"/>
                        </a:cubicBezTo>
                        <a:cubicBezTo>
                          <a:pt x="23" y="158"/>
                          <a:pt x="20" y="150"/>
                          <a:pt x="20" y="150"/>
                        </a:cubicBezTo>
                        <a:cubicBezTo>
                          <a:pt x="30" y="148"/>
                          <a:pt x="30" y="143"/>
                          <a:pt x="38" y="138"/>
                        </a:cubicBezTo>
                        <a:cubicBezTo>
                          <a:pt x="35" y="128"/>
                          <a:pt x="31" y="133"/>
                          <a:pt x="24" y="138"/>
                        </a:cubicBezTo>
                        <a:cubicBezTo>
                          <a:pt x="15" y="135"/>
                          <a:pt x="15" y="132"/>
                          <a:pt x="18" y="124"/>
                        </a:cubicBezTo>
                        <a:cubicBezTo>
                          <a:pt x="11" y="114"/>
                          <a:pt x="9" y="101"/>
                          <a:pt x="0" y="92"/>
                        </a:cubicBezTo>
                        <a:lnTo>
                          <a:pt x="76" y="0"/>
                        </a:lnTo>
                        <a:lnTo>
                          <a:pt x="798" y="6"/>
                        </a:ln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592" name="Freeform 96"/>
                  <p:cNvSpPr>
                    <a:spLocks/>
                  </p:cNvSpPr>
                  <p:nvPr/>
                </p:nvSpPr>
                <p:spPr bwMode="ltGray">
                  <a:xfrm>
                    <a:off x="4322" y="519"/>
                    <a:ext cx="19" cy="29"/>
                  </a:xfrm>
                  <a:custGeom>
                    <a:avLst/>
                    <a:gdLst/>
                    <a:ahLst/>
                    <a:cxnLst>
                      <a:cxn ang="0">
                        <a:pos x="7" y="11"/>
                      </a:cxn>
                      <a:cxn ang="0">
                        <a:pos x="17" y="3"/>
                      </a:cxn>
                      <a:cxn ang="0">
                        <a:pos x="37" y="33"/>
                      </a:cxn>
                      <a:cxn ang="0">
                        <a:pos x="19" y="85"/>
                      </a:cxn>
                      <a:cxn ang="0">
                        <a:pos x="1" y="69"/>
                      </a:cxn>
                      <a:cxn ang="0">
                        <a:pos x="7" y="11"/>
                      </a:cxn>
                    </a:cxnLst>
                    <a:rect l="0" t="0" r="r" b="b"/>
                    <a:pathLst>
                      <a:path w="43" h="85">
                        <a:moveTo>
                          <a:pt x="7" y="11"/>
                        </a:moveTo>
                        <a:cubicBezTo>
                          <a:pt x="4" y="2"/>
                          <a:pt x="9" y="0"/>
                          <a:pt x="17" y="3"/>
                        </a:cubicBezTo>
                        <a:cubicBezTo>
                          <a:pt x="24" y="13"/>
                          <a:pt x="28" y="24"/>
                          <a:pt x="37" y="33"/>
                        </a:cubicBezTo>
                        <a:cubicBezTo>
                          <a:pt x="43" y="52"/>
                          <a:pt x="40" y="78"/>
                          <a:pt x="19" y="85"/>
                        </a:cubicBezTo>
                        <a:cubicBezTo>
                          <a:pt x="6" y="81"/>
                          <a:pt x="5" y="81"/>
                          <a:pt x="1" y="69"/>
                        </a:cubicBezTo>
                        <a:cubicBezTo>
                          <a:pt x="2" y="66"/>
                          <a:pt x="0" y="4"/>
                          <a:pt x="7" y="11"/>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593" name="Freeform 97"/>
                  <p:cNvSpPr>
                    <a:spLocks/>
                  </p:cNvSpPr>
                  <p:nvPr/>
                </p:nvSpPr>
                <p:spPr bwMode="ltGray">
                  <a:xfrm>
                    <a:off x="4588" y="421"/>
                    <a:ext cx="18" cy="24"/>
                  </a:xfrm>
                  <a:custGeom>
                    <a:avLst/>
                    <a:gdLst/>
                    <a:ahLst/>
                    <a:cxnLst>
                      <a:cxn ang="0">
                        <a:pos x="13" y="28"/>
                      </a:cxn>
                      <a:cxn ang="0">
                        <a:pos x="29" y="2"/>
                      </a:cxn>
                      <a:cxn ang="0">
                        <a:pos x="43" y="4"/>
                      </a:cxn>
                      <a:cxn ang="0">
                        <a:pos x="39" y="26"/>
                      </a:cxn>
                      <a:cxn ang="0">
                        <a:pos x="13" y="74"/>
                      </a:cxn>
                      <a:cxn ang="0">
                        <a:pos x="7" y="60"/>
                      </a:cxn>
                      <a:cxn ang="0">
                        <a:pos x="3" y="36"/>
                      </a:cxn>
                      <a:cxn ang="0">
                        <a:pos x="13" y="28"/>
                      </a:cxn>
                    </a:cxnLst>
                    <a:rect l="0" t="0" r="r" b="b"/>
                    <a:pathLst>
                      <a:path w="44" h="74">
                        <a:moveTo>
                          <a:pt x="13" y="28"/>
                        </a:moveTo>
                        <a:cubicBezTo>
                          <a:pt x="15" y="13"/>
                          <a:pt x="14" y="7"/>
                          <a:pt x="29" y="2"/>
                        </a:cubicBezTo>
                        <a:cubicBezTo>
                          <a:pt x="34" y="3"/>
                          <a:pt x="40" y="0"/>
                          <a:pt x="43" y="4"/>
                        </a:cubicBezTo>
                        <a:cubicBezTo>
                          <a:pt x="44" y="6"/>
                          <a:pt x="41" y="21"/>
                          <a:pt x="39" y="26"/>
                        </a:cubicBezTo>
                        <a:cubicBezTo>
                          <a:pt x="31" y="43"/>
                          <a:pt x="30" y="63"/>
                          <a:pt x="13" y="74"/>
                        </a:cubicBezTo>
                        <a:cubicBezTo>
                          <a:pt x="4" y="71"/>
                          <a:pt x="4" y="68"/>
                          <a:pt x="7" y="60"/>
                        </a:cubicBezTo>
                        <a:cubicBezTo>
                          <a:pt x="5" y="50"/>
                          <a:pt x="0" y="46"/>
                          <a:pt x="3" y="36"/>
                        </a:cubicBezTo>
                        <a:cubicBezTo>
                          <a:pt x="4" y="32"/>
                          <a:pt x="8" y="23"/>
                          <a:pt x="13" y="28"/>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594" name="Freeform 98"/>
                  <p:cNvSpPr>
                    <a:spLocks/>
                  </p:cNvSpPr>
                  <p:nvPr/>
                </p:nvSpPr>
                <p:spPr bwMode="ltGray">
                  <a:xfrm>
                    <a:off x="4639" y="409"/>
                    <a:ext cx="9" cy="10"/>
                  </a:xfrm>
                  <a:custGeom>
                    <a:avLst/>
                    <a:gdLst/>
                    <a:ahLst/>
                    <a:cxnLst>
                      <a:cxn ang="0">
                        <a:pos x="7" y="16"/>
                      </a:cxn>
                      <a:cxn ang="0">
                        <a:pos x="5" y="30"/>
                      </a:cxn>
                      <a:cxn ang="0">
                        <a:pos x="7" y="16"/>
                      </a:cxn>
                    </a:cxnLst>
                    <a:rect l="0" t="0" r="r" b="b"/>
                    <a:pathLst>
                      <a:path w="20" h="30">
                        <a:moveTo>
                          <a:pt x="7" y="16"/>
                        </a:moveTo>
                        <a:cubicBezTo>
                          <a:pt x="18" y="0"/>
                          <a:pt x="20" y="20"/>
                          <a:pt x="5" y="30"/>
                        </a:cubicBezTo>
                        <a:cubicBezTo>
                          <a:pt x="0" y="23"/>
                          <a:pt x="1" y="22"/>
                          <a:pt x="7" y="16"/>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595" name="Freeform 99"/>
                  <p:cNvSpPr>
                    <a:spLocks/>
                  </p:cNvSpPr>
                  <p:nvPr/>
                </p:nvSpPr>
                <p:spPr bwMode="ltGray">
                  <a:xfrm>
                    <a:off x="3709" y="315"/>
                    <a:ext cx="433" cy="354"/>
                  </a:xfrm>
                  <a:custGeom>
                    <a:avLst/>
                    <a:gdLst/>
                    <a:ahLst/>
                    <a:cxnLst>
                      <a:cxn ang="0">
                        <a:pos x="481" y="464"/>
                      </a:cxn>
                      <a:cxn ang="0">
                        <a:pos x="486" y="451"/>
                      </a:cxn>
                      <a:cxn ang="0">
                        <a:pos x="500" y="413"/>
                      </a:cxn>
                      <a:cxn ang="0">
                        <a:pos x="309" y="287"/>
                      </a:cxn>
                      <a:cxn ang="0">
                        <a:pos x="282" y="346"/>
                      </a:cxn>
                      <a:cxn ang="0">
                        <a:pos x="303" y="556"/>
                      </a:cxn>
                      <a:cxn ang="0">
                        <a:pos x="282" y="494"/>
                      </a:cxn>
                      <a:cxn ang="0">
                        <a:pos x="242" y="439"/>
                      </a:cxn>
                      <a:cxn ang="0">
                        <a:pos x="245" y="413"/>
                      </a:cxn>
                      <a:cxn ang="0">
                        <a:pos x="247" y="394"/>
                      </a:cxn>
                      <a:cxn ang="0">
                        <a:pos x="220" y="375"/>
                      </a:cxn>
                      <a:cxn ang="0">
                        <a:pos x="194" y="346"/>
                      </a:cxn>
                      <a:cxn ang="0">
                        <a:pos x="148" y="354"/>
                      </a:cxn>
                      <a:cxn ang="0">
                        <a:pos x="126" y="365"/>
                      </a:cxn>
                      <a:cxn ang="0">
                        <a:pos x="78" y="365"/>
                      </a:cxn>
                      <a:cxn ang="0">
                        <a:pos x="22" y="312"/>
                      </a:cxn>
                      <a:cxn ang="0">
                        <a:pos x="11" y="295"/>
                      </a:cxn>
                      <a:cxn ang="0">
                        <a:pos x="0" y="264"/>
                      </a:cxn>
                      <a:cxn ang="0">
                        <a:pos x="24" y="213"/>
                      </a:cxn>
                      <a:cxn ang="0">
                        <a:pos x="32" y="181"/>
                      </a:cxn>
                      <a:cxn ang="0">
                        <a:pos x="51" y="143"/>
                      </a:cxn>
                      <a:cxn ang="0">
                        <a:pos x="81" y="116"/>
                      </a:cxn>
                      <a:cxn ang="0">
                        <a:pos x="167" y="67"/>
                      </a:cxn>
                      <a:cxn ang="0">
                        <a:pos x="220" y="30"/>
                      </a:cxn>
                      <a:cxn ang="0">
                        <a:pos x="258" y="6"/>
                      </a:cxn>
                      <a:cxn ang="0">
                        <a:pos x="363" y="2"/>
                      </a:cxn>
                      <a:cxn ang="0">
                        <a:pos x="398" y="0"/>
                      </a:cxn>
                      <a:cxn ang="0">
                        <a:pos x="384" y="34"/>
                      </a:cxn>
                      <a:cxn ang="0">
                        <a:pos x="443" y="84"/>
                      </a:cxn>
                      <a:cxn ang="0">
                        <a:pos x="497" y="74"/>
                      </a:cxn>
                      <a:cxn ang="0">
                        <a:pos x="529" y="82"/>
                      </a:cxn>
                      <a:cxn ang="0">
                        <a:pos x="559" y="97"/>
                      </a:cxn>
                      <a:cxn ang="0">
                        <a:pos x="572" y="188"/>
                      </a:cxn>
                      <a:cxn ang="0">
                        <a:pos x="572" y="240"/>
                      </a:cxn>
                      <a:cxn ang="0">
                        <a:pos x="599" y="283"/>
                      </a:cxn>
                      <a:cxn ang="0">
                        <a:pos x="645" y="300"/>
                      </a:cxn>
                      <a:cxn ang="0">
                        <a:pos x="680" y="295"/>
                      </a:cxn>
                      <a:cxn ang="0">
                        <a:pos x="664" y="340"/>
                      </a:cxn>
                      <a:cxn ang="0">
                        <a:pos x="599" y="407"/>
                      </a:cxn>
                      <a:cxn ang="0">
                        <a:pos x="548" y="485"/>
                      </a:cxn>
                      <a:cxn ang="0">
                        <a:pos x="556" y="508"/>
                      </a:cxn>
                      <a:cxn ang="0">
                        <a:pos x="435" y="556"/>
                      </a:cxn>
                    </a:cxnLst>
                    <a:rect l="0" t="0" r="r" b="b"/>
                    <a:pathLst>
                      <a:path w="682" h="557">
                        <a:moveTo>
                          <a:pt x="435" y="556"/>
                        </a:moveTo>
                        <a:lnTo>
                          <a:pt x="481" y="464"/>
                        </a:lnTo>
                        <a:lnTo>
                          <a:pt x="473" y="449"/>
                        </a:lnTo>
                        <a:lnTo>
                          <a:pt x="486" y="451"/>
                        </a:lnTo>
                        <a:lnTo>
                          <a:pt x="495" y="441"/>
                        </a:lnTo>
                        <a:lnTo>
                          <a:pt x="500" y="413"/>
                        </a:lnTo>
                        <a:lnTo>
                          <a:pt x="500" y="371"/>
                        </a:lnTo>
                        <a:lnTo>
                          <a:pt x="309" y="287"/>
                        </a:lnTo>
                        <a:lnTo>
                          <a:pt x="296" y="308"/>
                        </a:lnTo>
                        <a:lnTo>
                          <a:pt x="282" y="346"/>
                        </a:lnTo>
                        <a:lnTo>
                          <a:pt x="396" y="557"/>
                        </a:lnTo>
                        <a:lnTo>
                          <a:pt x="303" y="556"/>
                        </a:lnTo>
                        <a:lnTo>
                          <a:pt x="304" y="536"/>
                        </a:lnTo>
                        <a:cubicBezTo>
                          <a:pt x="284" y="520"/>
                          <a:pt x="296" y="510"/>
                          <a:pt x="282" y="494"/>
                        </a:cubicBezTo>
                        <a:cubicBezTo>
                          <a:pt x="276" y="475"/>
                          <a:pt x="267" y="468"/>
                          <a:pt x="253" y="451"/>
                        </a:cubicBezTo>
                        <a:cubicBezTo>
                          <a:pt x="249" y="447"/>
                          <a:pt x="245" y="443"/>
                          <a:pt x="242" y="439"/>
                        </a:cubicBezTo>
                        <a:lnTo>
                          <a:pt x="237" y="432"/>
                        </a:lnTo>
                        <a:cubicBezTo>
                          <a:pt x="237" y="432"/>
                          <a:pt x="245" y="413"/>
                          <a:pt x="245" y="413"/>
                        </a:cubicBezTo>
                        <a:cubicBezTo>
                          <a:pt x="247" y="409"/>
                          <a:pt x="250" y="401"/>
                          <a:pt x="250" y="401"/>
                        </a:cubicBezTo>
                        <a:cubicBezTo>
                          <a:pt x="249" y="399"/>
                          <a:pt x="247" y="397"/>
                          <a:pt x="247" y="394"/>
                        </a:cubicBezTo>
                        <a:cubicBezTo>
                          <a:pt x="248" y="390"/>
                          <a:pt x="253" y="382"/>
                          <a:pt x="253" y="382"/>
                        </a:cubicBezTo>
                        <a:cubicBezTo>
                          <a:pt x="243" y="370"/>
                          <a:pt x="237" y="371"/>
                          <a:pt x="220" y="375"/>
                        </a:cubicBezTo>
                        <a:cubicBezTo>
                          <a:pt x="217" y="371"/>
                          <a:pt x="210" y="369"/>
                          <a:pt x="207" y="365"/>
                        </a:cubicBezTo>
                        <a:cubicBezTo>
                          <a:pt x="185" y="337"/>
                          <a:pt x="216" y="363"/>
                          <a:pt x="194" y="346"/>
                        </a:cubicBezTo>
                        <a:cubicBezTo>
                          <a:pt x="167" y="349"/>
                          <a:pt x="179" y="346"/>
                          <a:pt x="156" y="352"/>
                        </a:cubicBezTo>
                        <a:cubicBezTo>
                          <a:pt x="153" y="353"/>
                          <a:pt x="148" y="354"/>
                          <a:pt x="148" y="354"/>
                        </a:cubicBezTo>
                        <a:cubicBezTo>
                          <a:pt x="146" y="356"/>
                          <a:pt x="145" y="359"/>
                          <a:pt x="142" y="361"/>
                        </a:cubicBezTo>
                        <a:cubicBezTo>
                          <a:pt x="138" y="363"/>
                          <a:pt x="126" y="365"/>
                          <a:pt x="126" y="365"/>
                        </a:cubicBezTo>
                        <a:cubicBezTo>
                          <a:pt x="105" y="354"/>
                          <a:pt x="116" y="355"/>
                          <a:pt x="94" y="361"/>
                        </a:cubicBezTo>
                        <a:cubicBezTo>
                          <a:pt x="89" y="362"/>
                          <a:pt x="78" y="365"/>
                          <a:pt x="78" y="365"/>
                        </a:cubicBezTo>
                        <a:cubicBezTo>
                          <a:pt x="62" y="383"/>
                          <a:pt x="46" y="346"/>
                          <a:pt x="35" y="337"/>
                        </a:cubicBezTo>
                        <a:cubicBezTo>
                          <a:pt x="32" y="330"/>
                          <a:pt x="24" y="320"/>
                          <a:pt x="22" y="312"/>
                        </a:cubicBezTo>
                        <a:cubicBezTo>
                          <a:pt x="20" y="308"/>
                          <a:pt x="22" y="303"/>
                          <a:pt x="19" y="300"/>
                        </a:cubicBezTo>
                        <a:cubicBezTo>
                          <a:pt x="17" y="297"/>
                          <a:pt x="13" y="297"/>
                          <a:pt x="11" y="295"/>
                        </a:cubicBezTo>
                        <a:cubicBezTo>
                          <a:pt x="3" y="277"/>
                          <a:pt x="15" y="306"/>
                          <a:pt x="5" y="276"/>
                        </a:cubicBezTo>
                        <a:cubicBezTo>
                          <a:pt x="4" y="272"/>
                          <a:pt x="0" y="264"/>
                          <a:pt x="0" y="264"/>
                        </a:cubicBezTo>
                        <a:cubicBezTo>
                          <a:pt x="3" y="253"/>
                          <a:pt x="2" y="248"/>
                          <a:pt x="13" y="243"/>
                        </a:cubicBezTo>
                        <a:cubicBezTo>
                          <a:pt x="20" y="221"/>
                          <a:pt x="17" y="231"/>
                          <a:pt x="24" y="213"/>
                        </a:cubicBezTo>
                        <a:cubicBezTo>
                          <a:pt x="26" y="209"/>
                          <a:pt x="30" y="200"/>
                          <a:pt x="30" y="200"/>
                        </a:cubicBezTo>
                        <a:cubicBezTo>
                          <a:pt x="26" y="192"/>
                          <a:pt x="24" y="191"/>
                          <a:pt x="32" y="181"/>
                        </a:cubicBezTo>
                        <a:cubicBezTo>
                          <a:pt x="36" y="177"/>
                          <a:pt x="43" y="169"/>
                          <a:pt x="43" y="169"/>
                        </a:cubicBezTo>
                        <a:cubicBezTo>
                          <a:pt x="37" y="155"/>
                          <a:pt x="36" y="153"/>
                          <a:pt x="51" y="143"/>
                        </a:cubicBezTo>
                        <a:cubicBezTo>
                          <a:pt x="56" y="140"/>
                          <a:pt x="67" y="135"/>
                          <a:pt x="67" y="135"/>
                        </a:cubicBezTo>
                        <a:cubicBezTo>
                          <a:pt x="73" y="129"/>
                          <a:pt x="75" y="122"/>
                          <a:pt x="81" y="116"/>
                        </a:cubicBezTo>
                        <a:cubicBezTo>
                          <a:pt x="89" y="107"/>
                          <a:pt x="102" y="105"/>
                          <a:pt x="113" y="99"/>
                        </a:cubicBezTo>
                        <a:cubicBezTo>
                          <a:pt x="125" y="85"/>
                          <a:pt x="149" y="76"/>
                          <a:pt x="167" y="67"/>
                        </a:cubicBezTo>
                        <a:cubicBezTo>
                          <a:pt x="174" y="59"/>
                          <a:pt x="175" y="50"/>
                          <a:pt x="188" y="46"/>
                        </a:cubicBezTo>
                        <a:cubicBezTo>
                          <a:pt x="198" y="39"/>
                          <a:pt x="208" y="36"/>
                          <a:pt x="220" y="30"/>
                        </a:cubicBezTo>
                        <a:cubicBezTo>
                          <a:pt x="223" y="28"/>
                          <a:pt x="228" y="25"/>
                          <a:pt x="228" y="25"/>
                        </a:cubicBezTo>
                        <a:cubicBezTo>
                          <a:pt x="237" y="16"/>
                          <a:pt x="245" y="10"/>
                          <a:pt x="258" y="6"/>
                        </a:cubicBezTo>
                        <a:cubicBezTo>
                          <a:pt x="269" y="31"/>
                          <a:pt x="301" y="6"/>
                          <a:pt x="320" y="4"/>
                        </a:cubicBezTo>
                        <a:cubicBezTo>
                          <a:pt x="334" y="3"/>
                          <a:pt x="349" y="3"/>
                          <a:pt x="363" y="2"/>
                        </a:cubicBezTo>
                        <a:cubicBezTo>
                          <a:pt x="369" y="3"/>
                          <a:pt x="376" y="5"/>
                          <a:pt x="382" y="4"/>
                        </a:cubicBezTo>
                        <a:cubicBezTo>
                          <a:pt x="387" y="4"/>
                          <a:pt x="398" y="0"/>
                          <a:pt x="398" y="0"/>
                        </a:cubicBezTo>
                        <a:cubicBezTo>
                          <a:pt x="415" y="8"/>
                          <a:pt x="406" y="16"/>
                          <a:pt x="400" y="30"/>
                        </a:cubicBezTo>
                        <a:cubicBezTo>
                          <a:pt x="398" y="34"/>
                          <a:pt x="384" y="34"/>
                          <a:pt x="384" y="34"/>
                        </a:cubicBezTo>
                        <a:cubicBezTo>
                          <a:pt x="379" y="47"/>
                          <a:pt x="398" y="51"/>
                          <a:pt x="411" y="55"/>
                        </a:cubicBezTo>
                        <a:cubicBezTo>
                          <a:pt x="419" y="72"/>
                          <a:pt x="421" y="79"/>
                          <a:pt x="443" y="84"/>
                        </a:cubicBezTo>
                        <a:cubicBezTo>
                          <a:pt x="461" y="71"/>
                          <a:pt x="435" y="65"/>
                          <a:pt x="468" y="57"/>
                        </a:cubicBezTo>
                        <a:cubicBezTo>
                          <a:pt x="482" y="61"/>
                          <a:pt x="485" y="70"/>
                          <a:pt x="497" y="74"/>
                        </a:cubicBezTo>
                        <a:cubicBezTo>
                          <a:pt x="505" y="76"/>
                          <a:pt x="513" y="78"/>
                          <a:pt x="521" y="80"/>
                        </a:cubicBezTo>
                        <a:cubicBezTo>
                          <a:pt x="524" y="81"/>
                          <a:pt x="529" y="82"/>
                          <a:pt x="529" y="82"/>
                        </a:cubicBezTo>
                        <a:cubicBezTo>
                          <a:pt x="547" y="78"/>
                          <a:pt x="547" y="76"/>
                          <a:pt x="562" y="84"/>
                        </a:cubicBezTo>
                        <a:cubicBezTo>
                          <a:pt x="566" y="95"/>
                          <a:pt x="565" y="86"/>
                          <a:pt x="559" y="97"/>
                        </a:cubicBezTo>
                        <a:cubicBezTo>
                          <a:pt x="557" y="101"/>
                          <a:pt x="554" y="110"/>
                          <a:pt x="554" y="110"/>
                        </a:cubicBezTo>
                        <a:cubicBezTo>
                          <a:pt x="556" y="132"/>
                          <a:pt x="556" y="168"/>
                          <a:pt x="572" y="188"/>
                        </a:cubicBezTo>
                        <a:cubicBezTo>
                          <a:pt x="568" y="198"/>
                          <a:pt x="564" y="208"/>
                          <a:pt x="562" y="219"/>
                        </a:cubicBezTo>
                        <a:cubicBezTo>
                          <a:pt x="564" y="227"/>
                          <a:pt x="569" y="233"/>
                          <a:pt x="572" y="240"/>
                        </a:cubicBezTo>
                        <a:cubicBezTo>
                          <a:pt x="573" y="247"/>
                          <a:pt x="572" y="254"/>
                          <a:pt x="575" y="259"/>
                        </a:cubicBezTo>
                        <a:cubicBezTo>
                          <a:pt x="577" y="263"/>
                          <a:pt x="595" y="272"/>
                          <a:pt x="599" y="283"/>
                        </a:cubicBezTo>
                        <a:cubicBezTo>
                          <a:pt x="594" y="295"/>
                          <a:pt x="603" y="306"/>
                          <a:pt x="618" y="310"/>
                        </a:cubicBezTo>
                        <a:cubicBezTo>
                          <a:pt x="630" y="307"/>
                          <a:pt x="638" y="308"/>
                          <a:pt x="645" y="300"/>
                        </a:cubicBezTo>
                        <a:cubicBezTo>
                          <a:pt x="660" y="302"/>
                          <a:pt x="663" y="303"/>
                          <a:pt x="672" y="293"/>
                        </a:cubicBezTo>
                        <a:cubicBezTo>
                          <a:pt x="675" y="294"/>
                          <a:pt x="679" y="293"/>
                          <a:pt x="680" y="295"/>
                        </a:cubicBezTo>
                        <a:cubicBezTo>
                          <a:pt x="682" y="301"/>
                          <a:pt x="674" y="321"/>
                          <a:pt x="672" y="327"/>
                        </a:cubicBezTo>
                        <a:cubicBezTo>
                          <a:pt x="668" y="340"/>
                          <a:pt x="671" y="326"/>
                          <a:pt x="664" y="340"/>
                        </a:cubicBezTo>
                        <a:cubicBezTo>
                          <a:pt x="652" y="360"/>
                          <a:pt x="646" y="381"/>
                          <a:pt x="621" y="394"/>
                        </a:cubicBezTo>
                        <a:cubicBezTo>
                          <a:pt x="614" y="402"/>
                          <a:pt x="609" y="402"/>
                          <a:pt x="599" y="407"/>
                        </a:cubicBezTo>
                        <a:cubicBezTo>
                          <a:pt x="590" y="418"/>
                          <a:pt x="579" y="429"/>
                          <a:pt x="567" y="439"/>
                        </a:cubicBezTo>
                        <a:cubicBezTo>
                          <a:pt x="560" y="454"/>
                          <a:pt x="555" y="470"/>
                          <a:pt x="548" y="485"/>
                        </a:cubicBezTo>
                        <a:cubicBezTo>
                          <a:pt x="549" y="489"/>
                          <a:pt x="550" y="492"/>
                          <a:pt x="551" y="496"/>
                        </a:cubicBezTo>
                        <a:cubicBezTo>
                          <a:pt x="552" y="500"/>
                          <a:pt x="556" y="508"/>
                          <a:pt x="556" y="508"/>
                        </a:cubicBezTo>
                        <a:cubicBezTo>
                          <a:pt x="559" y="524"/>
                          <a:pt x="562" y="546"/>
                          <a:pt x="576" y="557"/>
                        </a:cubicBezTo>
                        <a:lnTo>
                          <a:pt x="435" y="556"/>
                        </a:ln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596" name="Freeform 100"/>
                  <p:cNvSpPr>
                    <a:spLocks/>
                  </p:cNvSpPr>
                  <p:nvPr/>
                </p:nvSpPr>
                <p:spPr bwMode="ltGray">
                  <a:xfrm>
                    <a:off x="3877" y="448"/>
                    <a:ext cx="163" cy="221"/>
                  </a:xfrm>
                  <a:custGeom>
                    <a:avLst/>
                    <a:gdLst/>
                    <a:ahLst/>
                    <a:cxnLst>
                      <a:cxn ang="0">
                        <a:pos x="243" y="347"/>
                      </a:cxn>
                      <a:cxn ang="0">
                        <a:pos x="233" y="301"/>
                      </a:cxn>
                      <a:cxn ang="0">
                        <a:pos x="217" y="288"/>
                      </a:cxn>
                      <a:cxn ang="0">
                        <a:pos x="215" y="269"/>
                      </a:cxn>
                      <a:cxn ang="0">
                        <a:pos x="209" y="254"/>
                      </a:cxn>
                      <a:cxn ang="0">
                        <a:pos x="209" y="229"/>
                      </a:cxn>
                      <a:cxn ang="0">
                        <a:pos x="207" y="214"/>
                      </a:cxn>
                      <a:cxn ang="0">
                        <a:pos x="228" y="202"/>
                      </a:cxn>
                      <a:cxn ang="0">
                        <a:pos x="257" y="197"/>
                      </a:cxn>
                      <a:cxn ang="0">
                        <a:pos x="257" y="136"/>
                      </a:cxn>
                      <a:cxn ang="0">
                        <a:pos x="54" y="96"/>
                      </a:cxn>
                      <a:cxn ang="0">
                        <a:pos x="32" y="98"/>
                      </a:cxn>
                      <a:cxn ang="0">
                        <a:pos x="16" y="102"/>
                      </a:cxn>
                      <a:cxn ang="0">
                        <a:pos x="0" y="149"/>
                      </a:cxn>
                      <a:cxn ang="0">
                        <a:pos x="93" y="346"/>
                      </a:cxn>
                      <a:cxn ang="0">
                        <a:pos x="243" y="347"/>
                      </a:cxn>
                    </a:cxnLst>
                    <a:rect l="0" t="0" r="r" b="b"/>
                    <a:pathLst>
                      <a:path w="257" h="347">
                        <a:moveTo>
                          <a:pt x="243" y="347"/>
                        </a:moveTo>
                        <a:lnTo>
                          <a:pt x="233" y="301"/>
                        </a:lnTo>
                        <a:lnTo>
                          <a:pt x="217" y="288"/>
                        </a:lnTo>
                        <a:lnTo>
                          <a:pt x="215" y="269"/>
                        </a:lnTo>
                        <a:lnTo>
                          <a:pt x="209" y="254"/>
                        </a:lnTo>
                        <a:lnTo>
                          <a:pt x="209" y="229"/>
                        </a:lnTo>
                        <a:lnTo>
                          <a:pt x="207" y="214"/>
                        </a:lnTo>
                        <a:lnTo>
                          <a:pt x="228" y="202"/>
                        </a:lnTo>
                        <a:lnTo>
                          <a:pt x="257" y="197"/>
                        </a:lnTo>
                        <a:lnTo>
                          <a:pt x="257" y="136"/>
                        </a:lnTo>
                        <a:cubicBezTo>
                          <a:pt x="209" y="119"/>
                          <a:pt x="13" y="0"/>
                          <a:pt x="54" y="96"/>
                        </a:cubicBezTo>
                        <a:cubicBezTo>
                          <a:pt x="36" y="106"/>
                          <a:pt x="57" y="97"/>
                          <a:pt x="32" y="98"/>
                        </a:cubicBezTo>
                        <a:cubicBezTo>
                          <a:pt x="27" y="99"/>
                          <a:pt x="16" y="102"/>
                          <a:pt x="16" y="102"/>
                        </a:cubicBezTo>
                        <a:lnTo>
                          <a:pt x="0" y="149"/>
                        </a:lnTo>
                        <a:lnTo>
                          <a:pt x="93" y="346"/>
                        </a:lnTo>
                        <a:lnTo>
                          <a:pt x="243" y="347"/>
                        </a:ln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597" name="Freeform 101"/>
                  <p:cNvSpPr>
                    <a:spLocks/>
                  </p:cNvSpPr>
                  <p:nvPr/>
                </p:nvSpPr>
                <p:spPr bwMode="ltGray">
                  <a:xfrm>
                    <a:off x="4164" y="611"/>
                    <a:ext cx="7" cy="12"/>
                  </a:xfrm>
                  <a:custGeom>
                    <a:avLst/>
                    <a:gdLst/>
                    <a:ahLst/>
                    <a:cxnLst>
                      <a:cxn ang="0">
                        <a:pos x="7" y="25"/>
                      </a:cxn>
                      <a:cxn ang="0">
                        <a:pos x="19" y="21"/>
                      </a:cxn>
                      <a:cxn ang="0">
                        <a:pos x="7" y="25"/>
                      </a:cxn>
                    </a:cxnLst>
                    <a:rect l="0" t="0" r="r" b="b"/>
                    <a:pathLst>
                      <a:path w="19" h="37">
                        <a:moveTo>
                          <a:pt x="7" y="25"/>
                        </a:moveTo>
                        <a:cubicBezTo>
                          <a:pt x="0" y="4"/>
                          <a:pt x="12" y="0"/>
                          <a:pt x="19" y="21"/>
                        </a:cubicBezTo>
                        <a:cubicBezTo>
                          <a:pt x="14" y="37"/>
                          <a:pt x="18" y="36"/>
                          <a:pt x="7" y="25"/>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598" name="Freeform 102"/>
                  <p:cNvSpPr>
                    <a:spLocks/>
                  </p:cNvSpPr>
                  <p:nvPr/>
                </p:nvSpPr>
                <p:spPr bwMode="ltGray">
                  <a:xfrm>
                    <a:off x="4155" y="497"/>
                    <a:ext cx="9" cy="7"/>
                  </a:xfrm>
                  <a:custGeom>
                    <a:avLst/>
                    <a:gdLst/>
                    <a:ahLst/>
                    <a:cxnLst>
                      <a:cxn ang="0">
                        <a:pos x="12" y="12"/>
                      </a:cxn>
                      <a:cxn ang="0">
                        <a:pos x="16" y="0"/>
                      </a:cxn>
                      <a:cxn ang="0">
                        <a:pos x="20" y="12"/>
                      </a:cxn>
                      <a:cxn ang="0">
                        <a:pos x="8" y="20"/>
                      </a:cxn>
                      <a:cxn ang="0">
                        <a:pos x="12" y="12"/>
                      </a:cxn>
                    </a:cxnLst>
                    <a:rect l="0" t="0" r="r" b="b"/>
                    <a:pathLst>
                      <a:path w="22" h="20">
                        <a:moveTo>
                          <a:pt x="12" y="12"/>
                        </a:moveTo>
                        <a:cubicBezTo>
                          <a:pt x="13" y="8"/>
                          <a:pt x="12" y="0"/>
                          <a:pt x="16" y="0"/>
                        </a:cubicBezTo>
                        <a:cubicBezTo>
                          <a:pt x="20" y="0"/>
                          <a:pt x="22" y="8"/>
                          <a:pt x="20" y="12"/>
                        </a:cubicBezTo>
                        <a:cubicBezTo>
                          <a:pt x="18" y="16"/>
                          <a:pt x="12" y="17"/>
                          <a:pt x="8" y="20"/>
                        </a:cubicBezTo>
                        <a:cubicBezTo>
                          <a:pt x="3" y="5"/>
                          <a:pt x="0" y="6"/>
                          <a:pt x="12" y="12"/>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599" name="Freeform 103"/>
                  <p:cNvSpPr>
                    <a:spLocks/>
                  </p:cNvSpPr>
                  <p:nvPr/>
                </p:nvSpPr>
                <p:spPr bwMode="ltGray">
                  <a:xfrm>
                    <a:off x="3760" y="357"/>
                    <a:ext cx="25" cy="10"/>
                  </a:xfrm>
                  <a:custGeom>
                    <a:avLst/>
                    <a:gdLst/>
                    <a:ahLst/>
                    <a:cxnLst>
                      <a:cxn ang="0">
                        <a:pos x="24" y="18"/>
                      </a:cxn>
                      <a:cxn ang="0">
                        <a:pos x="32" y="6"/>
                      </a:cxn>
                      <a:cxn ang="0">
                        <a:pos x="36" y="30"/>
                      </a:cxn>
                      <a:cxn ang="0">
                        <a:pos x="24" y="18"/>
                      </a:cxn>
                    </a:cxnLst>
                    <a:rect l="0" t="0" r="r" b="b"/>
                    <a:pathLst>
                      <a:path w="57" h="30">
                        <a:moveTo>
                          <a:pt x="24" y="18"/>
                        </a:moveTo>
                        <a:cubicBezTo>
                          <a:pt x="0" y="10"/>
                          <a:pt x="9" y="0"/>
                          <a:pt x="32" y="6"/>
                        </a:cubicBezTo>
                        <a:cubicBezTo>
                          <a:pt x="46" y="15"/>
                          <a:pt x="57" y="23"/>
                          <a:pt x="36" y="30"/>
                        </a:cubicBezTo>
                        <a:cubicBezTo>
                          <a:pt x="21" y="25"/>
                          <a:pt x="24" y="30"/>
                          <a:pt x="24" y="18"/>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600" name="Freeform 104"/>
                  <p:cNvSpPr>
                    <a:spLocks/>
                  </p:cNvSpPr>
                  <p:nvPr/>
                </p:nvSpPr>
                <p:spPr bwMode="ltGray">
                  <a:xfrm>
                    <a:off x="4062" y="265"/>
                    <a:ext cx="295" cy="233"/>
                  </a:xfrm>
                  <a:custGeom>
                    <a:avLst/>
                    <a:gdLst/>
                    <a:ahLst/>
                    <a:cxnLst>
                      <a:cxn ang="0">
                        <a:pos x="473" y="464"/>
                      </a:cxn>
                      <a:cxn ang="0">
                        <a:pos x="393" y="452"/>
                      </a:cxn>
                      <a:cxn ang="0">
                        <a:pos x="325" y="412"/>
                      </a:cxn>
                      <a:cxn ang="0">
                        <a:pos x="265" y="400"/>
                      </a:cxn>
                      <a:cxn ang="0">
                        <a:pos x="237" y="416"/>
                      </a:cxn>
                      <a:cxn ang="0">
                        <a:pos x="261" y="428"/>
                      </a:cxn>
                      <a:cxn ang="0">
                        <a:pos x="293" y="468"/>
                      </a:cxn>
                      <a:cxn ang="0">
                        <a:pos x="321" y="476"/>
                      </a:cxn>
                      <a:cxn ang="0">
                        <a:pos x="333" y="536"/>
                      </a:cxn>
                      <a:cxn ang="0">
                        <a:pos x="313" y="552"/>
                      </a:cxn>
                      <a:cxn ang="0">
                        <a:pos x="261" y="616"/>
                      </a:cxn>
                      <a:cxn ang="0">
                        <a:pos x="225" y="628"/>
                      </a:cxn>
                      <a:cxn ang="0">
                        <a:pos x="97" y="696"/>
                      </a:cxn>
                      <a:cxn ang="0">
                        <a:pos x="77" y="616"/>
                      </a:cxn>
                      <a:cxn ang="0">
                        <a:pos x="45" y="524"/>
                      </a:cxn>
                      <a:cxn ang="0">
                        <a:pos x="33" y="448"/>
                      </a:cxn>
                      <a:cxn ang="0">
                        <a:pos x="53" y="344"/>
                      </a:cxn>
                      <a:cxn ang="0">
                        <a:pos x="17" y="392"/>
                      </a:cxn>
                      <a:cxn ang="0">
                        <a:pos x="81" y="280"/>
                      </a:cxn>
                      <a:cxn ang="0">
                        <a:pos x="113" y="204"/>
                      </a:cxn>
                      <a:cxn ang="0">
                        <a:pos x="37" y="204"/>
                      </a:cxn>
                      <a:cxn ang="0">
                        <a:pos x="1" y="196"/>
                      </a:cxn>
                      <a:cxn ang="0">
                        <a:pos x="25" y="140"/>
                      </a:cxn>
                      <a:cxn ang="0">
                        <a:pos x="97" y="112"/>
                      </a:cxn>
                      <a:cxn ang="0">
                        <a:pos x="221" y="124"/>
                      </a:cxn>
                      <a:cxn ang="0">
                        <a:pos x="229" y="64"/>
                      </a:cxn>
                      <a:cxn ang="0">
                        <a:pos x="261" y="0"/>
                      </a:cxn>
                      <a:cxn ang="0">
                        <a:pos x="357" y="44"/>
                      </a:cxn>
                      <a:cxn ang="0">
                        <a:pos x="329" y="88"/>
                      </a:cxn>
                      <a:cxn ang="0">
                        <a:pos x="301" y="176"/>
                      </a:cxn>
                      <a:cxn ang="0">
                        <a:pos x="361" y="192"/>
                      </a:cxn>
                      <a:cxn ang="0">
                        <a:pos x="373" y="136"/>
                      </a:cxn>
                      <a:cxn ang="0">
                        <a:pos x="417" y="92"/>
                      </a:cxn>
                      <a:cxn ang="0">
                        <a:pos x="497" y="88"/>
                      </a:cxn>
                      <a:cxn ang="0">
                        <a:pos x="529" y="52"/>
                      </a:cxn>
                      <a:cxn ang="0">
                        <a:pos x="541" y="460"/>
                      </a:cxn>
                    </a:cxnLst>
                    <a:rect l="0" t="0" r="r" b="b"/>
                    <a:pathLst>
                      <a:path w="693" h="696">
                        <a:moveTo>
                          <a:pt x="541" y="460"/>
                        </a:moveTo>
                        <a:lnTo>
                          <a:pt x="473" y="464"/>
                        </a:lnTo>
                        <a:lnTo>
                          <a:pt x="441" y="452"/>
                        </a:lnTo>
                        <a:lnTo>
                          <a:pt x="393" y="452"/>
                        </a:lnTo>
                        <a:cubicBezTo>
                          <a:pt x="365" y="448"/>
                          <a:pt x="360" y="444"/>
                          <a:pt x="337" y="436"/>
                        </a:cubicBezTo>
                        <a:cubicBezTo>
                          <a:pt x="336" y="432"/>
                          <a:pt x="330" y="413"/>
                          <a:pt x="325" y="412"/>
                        </a:cubicBezTo>
                        <a:cubicBezTo>
                          <a:pt x="317" y="411"/>
                          <a:pt x="301" y="420"/>
                          <a:pt x="301" y="420"/>
                        </a:cubicBezTo>
                        <a:cubicBezTo>
                          <a:pt x="289" y="412"/>
                          <a:pt x="277" y="408"/>
                          <a:pt x="265" y="400"/>
                        </a:cubicBezTo>
                        <a:cubicBezTo>
                          <a:pt x="252" y="380"/>
                          <a:pt x="256" y="356"/>
                          <a:pt x="233" y="348"/>
                        </a:cubicBezTo>
                        <a:cubicBezTo>
                          <a:pt x="217" y="372"/>
                          <a:pt x="221" y="392"/>
                          <a:pt x="237" y="416"/>
                        </a:cubicBezTo>
                        <a:cubicBezTo>
                          <a:pt x="234" y="428"/>
                          <a:pt x="228" y="445"/>
                          <a:pt x="237" y="444"/>
                        </a:cubicBezTo>
                        <a:cubicBezTo>
                          <a:pt x="247" y="443"/>
                          <a:pt x="261" y="428"/>
                          <a:pt x="261" y="428"/>
                        </a:cubicBezTo>
                        <a:cubicBezTo>
                          <a:pt x="258" y="450"/>
                          <a:pt x="243" y="475"/>
                          <a:pt x="269" y="484"/>
                        </a:cubicBezTo>
                        <a:cubicBezTo>
                          <a:pt x="277" y="479"/>
                          <a:pt x="288" y="476"/>
                          <a:pt x="293" y="468"/>
                        </a:cubicBezTo>
                        <a:cubicBezTo>
                          <a:pt x="302" y="454"/>
                          <a:pt x="303" y="446"/>
                          <a:pt x="317" y="436"/>
                        </a:cubicBezTo>
                        <a:cubicBezTo>
                          <a:pt x="315" y="448"/>
                          <a:pt x="306" y="467"/>
                          <a:pt x="321" y="476"/>
                        </a:cubicBezTo>
                        <a:cubicBezTo>
                          <a:pt x="328" y="480"/>
                          <a:pt x="345" y="484"/>
                          <a:pt x="345" y="484"/>
                        </a:cubicBezTo>
                        <a:cubicBezTo>
                          <a:pt x="382" y="472"/>
                          <a:pt x="347" y="527"/>
                          <a:pt x="333" y="536"/>
                        </a:cubicBezTo>
                        <a:cubicBezTo>
                          <a:pt x="330" y="540"/>
                          <a:pt x="329" y="545"/>
                          <a:pt x="325" y="548"/>
                        </a:cubicBezTo>
                        <a:cubicBezTo>
                          <a:pt x="322" y="551"/>
                          <a:pt x="316" y="549"/>
                          <a:pt x="313" y="552"/>
                        </a:cubicBezTo>
                        <a:cubicBezTo>
                          <a:pt x="300" y="565"/>
                          <a:pt x="320" y="575"/>
                          <a:pt x="293" y="584"/>
                        </a:cubicBezTo>
                        <a:cubicBezTo>
                          <a:pt x="286" y="595"/>
                          <a:pt x="272" y="610"/>
                          <a:pt x="261" y="616"/>
                        </a:cubicBezTo>
                        <a:cubicBezTo>
                          <a:pt x="254" y="620"/>
                          <a:pt x="245" y="621"/>
                          <a:pt x="237" y="624"/>
                        </a:cubicBezTo>
                        <a:cubicBezTo>
                          <a:pt x="233" y="625"/>
                          <a:pt x="225" y="628"/>
                          <a:pt x="225" y="628"/>
                        </a:cubicBezTo>
                        <a:cubicBezTo>
                          <a:pt x="215" y="659"/>
                          <a:pt x="212" y="652"/>
                          <a:pt x="173" y="656"/>
                        </a:cubicBezTo>
                        <a:cubicBezTo>
                          <a:pt x="140" y="667"/>
                          <a:pt x="132" y="687"/>
                          <a:pt x="97" y="696"/>
                        </a:cubicBezTo>
                        <a:cubicBezTo>
                          <a:pt x="77" y="691"/>
                          <a:pt x="75" y="687"/>
                          <a:pt x="81" y="668"/>
                        </a:cubicBezTo>
                        <a:cubicBezTo>
                          <a:pt x="77" y="646"/>
                          <a:pt x="72" y="639"/>
                          <a:pt x="77" y="616"/>
                        </a:cubicBezTo>
                        <a:cubicBezTo>
                          <a:pt x="73" y="598"/>
                          <a:pt x="71" y="587"/>
                          <a:pt x="61" y="572"/>
                        </a:cubicBezTo>
                        <a:cubicBezTo>
                          <a:pt x="58" y="551"/>
                          <a:pt x="51" y="543"/>
                          <a:pt x="45" y="524"/>
                        </a:cubicBezTo>
                        <a:cubicBezTo>
                          <a:pt x="52" y="502"/>
                          <a:pt x="58" y="496"/>
                          <a:pt x="49" y="472"/>
                        </a:cubicBezTo>
                        <a:cubicBezTo>
                          <a:pt x="46" y="463"/>
                          <a:pt x="33" y="448"/>
                          <a:pt x="33" y="448"/>
                        </a:cubicBezTo>
                        <a:cubicBezTo>
                          <a:pt x="42" y="422"/>
                          <a:pt x="42" y="408"/>
                          <a:pt x="33" y="380"/>
                        </a:cubicBezTo>
                        <a:cubicBezTo>
                          <a:pt x="49" y="369"/>
                          <a:pt x="48" y="362"/>
                          <a:pt x="53" y="344"/>
                        </a:cubicBezTo>
                        <a:cubicBezTo>
                          <a:pt x="47" y="327"/>
                          <a:pt x="49" y="308"/>
                          <a:pt x="33" y="332"/>
                        </a:cubicBezTo>
                        <a:cubicBezTo>
                          <a:pt x="40" y="353"/>
                          <a:pt x="29" y="374"/>
                          <a:pt x="17" y="392"/>
                        </a:cubicBezTo>
                        <a:cubicBezTo>
                          <a:pt x="6" y="360"/>
                          <a:pt x="10" y="340"/>
                          <a:pt x="13" y="304"/>
                        </a:cubicBezTo>
                        <a:cubicBezTo>
                          <a:pt x="44" y="314"/>
                          <a:pt x="54" y="289"/>
                          <a:pt x="81" y="280"/>
                        </a:cubicBezTo>
                        <a:cubicBezTo>
                          <a:pt x="94" y="261"/>
                          <a:pt x="85" y="242"/>
                          <a:pt x="105" y="228"/>
                        </a:cubicBezTo>
                        <a:cubicBezTo>
                          <a:pt x="108" y="220"/>
                          <a:pt x="110" y="212"/>
                          <a:pt x="113" y="204"/>
                        </a:cubicBezTo>
                        <a:cubicBezTo>
                          <a:pt x="116" y="196"/>
                          <a:pt x="89" y="196"/>
                          <a:pt x="89" y="196"/>
                        </a:cubicBezTo>
                        <a:cubicBezTo>
                          <a:pt x="81" y="221"/>
                          <a:pt x="58" y="211"/>
                          <a:pt x="37" y="204"/>
                        </a:cubicBezTo>
                        <a:cubicBezTo>
                          <a:pt x="33" y="207"/>
                          <a:pt x="30" y="213"/>
                          <a:pt x="25" y="212"/>
                        </a:cubicBezTo>
                        <a:cubicBezTo>
                          <a:pt x="16" y="210"/>
                          <a:pt x="1" y="196"/>
                          <a:pt x="1" y="196"/>
                        </a:cubicBezTo>
                        <a:cubicBezTo>
                          <a:pt x="4" y="186"/>
                          <a:pt x="4" y="174"/>
                          <a:pt x="9" y="164"/>
                        </a:cubicBezTo>
                        <a:cubicBezTo>
                          <a:pt x="13" y="155"/>
                          <a:pt x="25" y="140"/>
                          <a:pt x="25" y="140"/>
                        </a:cubicBezTo>
                        <a:cubicBezTo>
                          <a:pt x="0" y="132"/>
                          <a:pt x="25" y="128"/>
                          <a:pt x="37" y="124"/>
                        </a:cubicBezTo>
                        <a:cubicBezTo>
                          <a:pt x="58" y="131"/>
                          <a:pt x="75" y="116"/>
                          <a:pt x="97" y="112"/>
                        </a:cubicBezTo>
                        <a:cubicBezTo>
                          <a:pt x="135" y="87"/>
                          <a:pt x="159" y="122"/>
                          <a:pt x="197" y="132"/>
                        </a:cubicBezTo>
                        <a:cubicBezTo>
                          <a:pt x="205" y="129"/>
                          <a:pt x="213" y="127"/>
                          <a:pt x="221" y="124"/>
                        </a:cubicBezTo>
                        <a:cubicBezTo>
                          <a:pt x="225" y="123"/>
                          <a:pt x="226" y="147"/>
                          <a:pt x="233" y="120"/>
                        </a:cubicBezTo>
                        <a:lnTo>
                          <a:pt x="229" y="64"/>
                        </a:lnTo>
                        <a:lnTo>
                          <a:pt x="209" y="40"/>
                        </a:lnTo>
                        <a:cubicBezTo>
                          <a:pt x="243" y="21"/>
                          <a:pt x="240" y="21"/>
                          <a:pt x="261" y="0"/>
                        </a:cubicBezTo>
                        <a:cubicBezTo>
                          <a:pt x="297" y="16"/>
                          <a:pt x="333" y="32"/>
                          <a:pt x="369" y="48"/>
                        </a:cubicBezTo>
                        <a:cubicBezTo>
                          <a:pt x="373" y="50"/>
                          <a:pt x="361" y="44"/>
                          <a:pt x="357" y="44"/>
                        </a:cubicBezTo>
                        <a:cubicBezTo>
                          <a:pt x="349" y="45"/>
                          <a:pt x="333" y="52"/>
                          <a:pt x="333" y="52"/>
                        </a:cubicBezTo>
                        <a:cubicBezTo>
                          <a:pt x="322" y="68"/>
                          <a:pt x="318" y="71"/>
                          <a:pt x="329" y="88"/>
                        </a:cubicBezTo>
                        <a:cubicBezTo>
                          <a:pt x="308" y="119"/>
                          <a:pt x="323" y="118"/>
                          <a:pt x="333" y="148"/>
                        </a:cubicBezTo>
                        <a:cubicBezTo>
                          <a:pt x="320" y="157"/>
                          <a:pt x="314" y="167"/>
                          <a:pt x="301" y="176"/>
                        </a:cubicBezTo>
                        <a:cubicBezTo>
                          <a:pt x="306" y="213"/>
                          <a:pt x="303" y="213"/>
                          <a:pt x="337" y="220"/>
                        </a:cubicBezTo>
                        <a:cubicBezTo>
                          <a:pt x="358" y="216"/>
                          <a:pt x="368" y="214"/>
                          <a:pt x="361" y="192"/>
                        </a:cubicBezTo>
                        <a:cubicBezTo>
                          <a:pt x="362" y="177"/>
                          <a:pt x="362" y="162"/>
                          <a:pt x="365" y="148"/>
                        </a:cubicBezTo>
                        <a:cubicBezTo>
                          <a:pt x="366" y="143"/>
                          <a:pt x="369" y="133"/>
                          <a:pt x="373" y="136"/>
                        </a:cubicBezTo>
                        <a:cubicBezTo>
                          <a:pt x="379" y="140"/>
                          <a:pt x="376" y="149"/>
                          <a:pt x="377" y="156"/>
                        </a:cubicBezTo>
                        <a:cubicBezTo>
                          <a:pt x="404" y="147"/>
                          <a:pt x="409" y="116"/>
                          <a:pt x="417" y="92"/>
                        </a:cubicBezTo>
                        <a:cubicBezTo>
                          <a:pt x="422" y="76"/>
                          <a:pt x="453" y="74"/>
                          <a:pt x="465" y="72"/>
                        </a:cubicBezTo>
                        <a:cubicBezTo>
                          <a:pt x="472" y="92"/>
                          <a:pt x="477" y="93"/>
                          <a:pt x="497" y="88"/>
                        </a:cubicBezTo>
                        <a:cubicBezTo>
                          <a:pt x="512" y="78"/>
                          <a:pt x="515" y="74"/>
                          <a:pt x="509" y="56"/>
                        </a:cubicBezTo>
                        <a:cubicBezTo>
                          <a:pt x="523" y="46"/>
                          <a:pt x="517" y="46"/>
                          <a:pt x="529" y="52"/>
                        </a:cubicBezTo>
                        <a:lnTo>
                          <a:pt x="693" y="72"/>
                        </a:lnTo>
                        <a:lnTo>
                          <a:pt x="541" y="460"/>
                        </a:ln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601" name="Freeform 105"/>
                  <p:cNvSpPr>
                    <a:spLocks/>
                  </p:cNvSpPr>
                  <p:nvPr/>
                </p:nvSpPr>
                <p:spPr bwMode="ltGray">
                  <a:xfrm>
                    <a:off x="3861" y="247"/>
                    <a:ext cx="591" cy="95"/>
                  </a:xfrm>
                  <a:custGeom>
                    <a:avLst/>
                    <a:gdLst/>
                    <a:ahLst/>
                    <a:cxnLst>
                      <a:cxn ang="0">
                        <a:pos x="825" y="0"/>
                      </a:cxn>
                      <a:cxn ang="0">
                        <a:pos x="143" y="29"/>
                      </a:cxn>
                      <a:cxn ang="0">
                        <a:pos x="91" y="42"/>
                      </a:cxn>
                      <a:cxn ang="0">
                        <a:pos x="62" y="42"/>
                      </a:cxn>
                      <a:cxn ang="0">
                        <a:pos x="22" y="77"/>
                      </a:cxn>
                      <a:cxn ang="0">
                        <a:pos x="0" y="105"/>
                      </a:cxn>
                      <a:cxn ang="0">
                        <a:pos x="59" y="115"/>
                      </a:cxn>
                      <a:cxn ang="0">
                        <a:pos x="97" y="96"/>
                      </a:cxn>
                      <a:cxn ang="0">
                        <a:pos x="108" y="84"/>
                      </a:cxn>
                      <a:cxn ang="0">
                        <a:pos x="167" y="52"/>
                      </a:cxn>
                      <a:cxn ang="0">
                        <a:pos x="215" y="46"/>
                      </a:cxn>
                      <a:cxn ang="0">
                        <a:pos x="237" y="94"/>
                      </a:cxn>
                      <a:cxn ang="0">
                        <a:pos x="188" y="109"/>
                      </a:cxn>
                      <a:cxn ang="0">
                        <a:pos x="231" y="113"/>
                      </a:cxn>
                      <a:cxn ang="0">
                        <a:pos x="250" y="90"/>
                      </a:cxn>
                      <a:cxn ang="0">
                        <a:pos x="266" y="92"/>
                      </a:cxn>
                      <a:cxn ang="0">
                        <a:pos x="253" y="54"/>
                      </a:cxn>
                      <a:cxn ang="0">
                        <a:pos x="266" y="44"/>
                      </a:cxn>
                      <a:cxn ang="0">
                        <a:pos x="277" y="88"/>
                      </a:cxn>
                      <a:cxn ang="0">
                        <a:pos x="266" y="113"/>
                      </a:cxn>
                      <a:cxn ang="0">
                        <a:pos x="296" y="130"/>
                      </a:cxn>
                      <a:cxn ang="0">
                        <a:pos x="299" y="92"/>
                      </a:cxn>
                      <a:cxn ang="0">
                        <a:pos x="331" y="103"/>
                      </a:cxn>
                      <a:cxn ang="0">
                        <a:pos x="382" y="73"/>
                      </a:cxn>
                      <a:cxn ang="0">
                        <a:pos x="409" y="50"/>
                      </a:cxn>
                      <a:cxn ang="0">
                        <a:pos x="439" y="56"/>
                      </a:cxn>
                      <a:cxn ang="0">
                        <a:pos x="455" y="50"/>
                      </a:cxn>
                      <a:cxn ang="0">
                        <a:pos x="431" y="44"/>
                      </a:cxn>
                      <a:cxn ang="0">
                        <a:pos x="474" y="35"/>
                      </a:cxn>
                      <a:cxn ang="0">
                        <a:pos x="544" y="54"/>
                      </a:cxn>
                      <a:cxn ang="0">
                        <a:pos x="581" y="42"/>
                      </a:cxn>
                      <a:cxn ang="0">
                        <a:pos x="584" y="63"/>
                      </a:cxn>
                      <a:cxn ang="0">
                        <a:pos x="568" y="101"/>
                      </a:cxn>
                      <a:cxn ang="0">
                        <a:pos x="611" y="88"/>
                      </a:cxn>
                      <a:cxn ang="0">
                        <a:pos x="624" y="80"/>
                      </a:cxn>
                      <a:cxn ang="0">
                        <a:pos x="648" y="61"/>
                      </a:cxn>
                      <a:cxn ang="0">
                        <a:pos x="794" y="84"/>
                      </a:cxn>
                    </a:cxnLst>
                    <a:rect l="0" t="0" r="r" b="b"/>
                    <a:pathLst>
                      <a:path w="931" h="149">
                        <a:moveTo>
                          <a:pt x="794" y="84"/>
                        </a:moveTo>
                        <a:cubicBezTo>
                          <a:pt x="813" y="72"/>
                          <a:pt x="931" y="14"/>
                          <a:pt x="825" y="0"/>
                        </a:cubicBezTo>
                        <a:lnTo>
                          <a:pt x="159" y="0"/>
                        </a:lnTo>
                        <a:cubicBezTo>
                          <a:pt x="149" y="12"/>
                          <a:pt x="162" y="18"/>
                          <a:pt x="143" y="29"/>
                        </a:cubicBezTo>
                        <a:cubicBezTo>
                          <a:pt x="130" y="44"/>
                          <a:pt x="133" y="39"/>
                          <a:pt x="116" y="48"/>
                        </a:cubicBezTo>
                        <a:cubicBezTo>
                          <a:pt x="108" y="46"/>
                          <a:pt x="100" y="44"/>
                          <a:pt x="91" y="42"/>
                        </a:cubicBezTo>
                        <a:cubicBezTo>
                          <a:pt x="89" y="41"/>
                          <a:pt x="83" y="40"/>
                          <a:pt x="83" y="40"/>
                        </a:cubicBezTo>
                        <a:cubicBezTo>
                          <a:pt x="76" y="40"/>
                          <a:pt x="68" y="39"/>
                          <a:pt x="62" y="42"/>
                        </a:cubicBezTo>
                        <a:cubicBezTo>
                          <a:pt x="54" y="45"/>
                          <a:pt x="46" y="61"/>
                          <a:pt x="38" y="67"/>
                        </a:cubicBezTo>
                        <a:cubicBezTo>
                          <a:pt x="32" y="71"/>
                          <a:pt x="27" y="74"/>
                          <a:pt x="22" y="77"/>
                        </a:cubicBezTo>
                        <a:cubicBezTo>
                          <a:pt x="16" y="81"/>
                          <a:pt x="5" y="86"/>
                          <a:pt x="5" y="86"/>
                        </a:cubicBezTo>
                        <a:cubicBezTo>
                          <a:pt x="9" y="95"/>
                          <a:pt x="7" y="97"/>
                          <a:pt x="0" y="105"/>
                        </a:cubicBezTo>
                        <a:cubicBezTo>
                          <a:pt x="17" y="107"/>
                          <a:pt x="22" y="107"/>
                          <a:pt x="16" y="120"/>
                        </a:cubicBezTo>
                        <a:cubicBezTo>
                          <a:pt x="27" y="122"/>
                          <a:pt x="48" y="116"/>
                          <a:pt x="59" y="115"/>
                        </a:cubicBezTo>
                        <a:cubicBezTo>
                          <a:pt x="71" y="112"/>
                          <a:pt x="73" y="117"/>
                          <a:pt x="83" y="111"/>
                        </a:cubicBezTo>
                        <a:cubicBezTo>
                          <a:pt x="89" y="96"/>
                          <a:pt x="83" y="100"/>
                          <a:pt x="97" y="96"/>
                        </a:cubicBezTo>
                        <a:cubicBezTo>
                          <a:pt x="100" y="94"/>
                          <a:pt x="103" y="93"/>
                          <a:pt x="105" y="90"/>
                        </a:cubicBezTo>
                        <a:cubicBezTo>
                          <a:pt x="106" y="88"/>
                          <a:pt x="106" y="85"/>
                          <a:pt x="108" y="84"/>
                        </a:cubicBezTo>
                        <a:cubicBezTo>
                          <a:pt x="112" y="80"/>
                          <a:pt x="140" y="69"/>
                          <a:pt x="148" y="67"/>
                        </a:cubicBezTo>
                        <a:cubicBezTo>
                          <a:pt x="160" y="52"/>
                          <a:pt x="153" y="56"/>
                          <a:pt x="167" y="52"/>
                        </a:cubicBezTo>
                        <a:cubicBezTo>
                          <a:pt x="178" y="55"/>
                          <a:pt x="179" y="62"/>
                          <a:pt x="191" y="58"/>
                        </a:cubicBezTo>
                        <a:cubicBezTo>
                          <a:pt x="199" y="52"/>
                          <a:pt x="206" y="51"/>
                          <a:pt x="215" y="46"/>
                        </a:cubicBezTo>
                        <a:cubicBezTo>
                          <a:pt x="226" y="58"/>
                          <a:pt x="217" y="46"/>
                          <a:pt x="223" y="69"/>
                        </a:cubicBezTo>
                        <a:cubicBezTo>
                          <a:pt x="226" y="79"/>
                          <a:pt x="233" y="85"/>
                          <a:pt x="237" y="94"/>
                        </a:cubicBezTo>
                        <a:cubicBezTo>
                          <a:pt x="227" y="100"/>
                          <a:pt x="229" y="104"/>
                          <a:pt x="218" y="107"/>
                        </a:cubicBezTo>
                        <a:cubicBezTo>
                          <a:pt x="207" y="120"/>
                          <a:pt x="203" y="113"/>
                          <a:pt x="188" y="109"/>
                        </a:cubicBezTo>
                        <a:cubicBezTo>
                          <a:pt x="191" y="117"/>
                          <a:pt x="200" y="127"/>
                          <a:pt x="210" y="132"/>
                        </a:cubicBezTo>
                        <a:cubicBezTo>
                          <a:pt x="218" y="114"/>
                          <a:pt x="211" y="122"/>
                          <a:pt x="231" y="113"/>
                        </a:cubicBezTo>
                        <a:cubicBezTo>
                          <a:pt x="237" y="111"/>
                          <a:pt x="248" y="105"/>
                          <a:pt x="248" y="105"/>
                        </a:cubicBezTo>
                        <a:cubicBezTo>
                          <a:pt x="248" y="100"/>
                          <a:pt x="246" y="94"/>
                          <a:pt x="250" y="90"/>
                        </a:cubicBezTo>
                        <a:cubicBezTo>
                          <a:pt x="253" y="88"/>
                          <a:pt x="254" y="96"/>
                          <a:pt x="258" y="96"/>
                        </a:cubicBezTo>
                        <a:cubicBezTo>
                          <a:pt x="262" y="97"/>
                          <a:pt x="264" y="94"/>
                          <a:pt x="266" y="92"/>
                        </a:cubicBezTo>
                        <a:cubicBezTo>
                          <a:pt x="262" y="82"/>
                          <a:pt x="252" y="77"/>
                          <a:pt x="248" y="67"/>
                        </a:cubicBezTo>
                        <a:cubicBezTo>
                          <a:pt x="250" y="63"/>
                          <a:pt x="255" y="58"/>
                          <a:pt x="253" y="54"/>
                        </a:cubicBezTo>
                        <a:cubicBezTo>
                          <a:pt x="251" y="50"/>
                          <a:pt x="248" y="42"/>
                          <a:pt x="248" y="42"/>
                        </a:cubicBezTo>
                        <a:cubicBezTo>
                          <a:pt x="256" y="32"/>
                          <a:pt x="259" y="35"/>
                          <a:pt x="266" y="44"/>
                        </a:cubicBezTo>
                        <a:cubicBezTo>
                          <a:pt x="270" y="56"/>
                          <a:pt x="276" y="61"/>
                          <a:pt x="285" y="71"/>
                        </a:cubicBezTo>
                        <a:cubicBezTo>
                          <a:pt x="281" y="81"/>
                          <a:pt x="289" y="82"/>
                          <a:pt x="277" y="88"/>
                        </a:cubicBezTo>
                        <a:cubicBezTo>
                          <a:pt x="262" y="106"/>
                          <a:pt x="278" y="83"/>
                          <a:pt x="274" y="101"/>
                        </a:cubicBezTo>
                        <a:cubicBezTo>
                          <a:pt x="274" y="105"/>
                          <a:pt x="268" y="109"/>
                          <a:pt x="266" y="113"/>
                        </a:cubicBezTo>
                        <a:cubicBezTo>
                          <a:pt x="270" y="122"/>
                          <a:pt x="268" y="125"/>
                          <a:pt x="261" y="132"/>
                        </a:cubicBezTo>
                        <a:cubicBezTo>
                          <a:pt x="268" y="149"/>
                          <a:pt x="282" y="134"/>
                          <a:pt x="296" y="130"/>
                        </a:cubicBezTo>
                        <a:cubicBezTo>
                          <a:pt x="299" y="122"/>
                          <a:pt x="295" y="119"/>
                          <a:pt x="299" y="111"/>
                        </a:cubicBezTo>
                        <a:cubicBezTo>
                          <a:pt x="296" y="105"/>
                          <a:pt x="288" y="97"/>
                          <a:pt x="299" y="92"/>
                        </a:cubicBezTo>
                        <a:cubicBezTo>
                          <a:pt x="303" y="90"/>
                          <a:pt x="315" y="88"/>
                          <a:pt x="315" y="88"/>
                        </a:cubicBezTo>
                        <a:cubicBezTo>
                          <a:pt x="326" y="91"/>
                          <a:pt x="325" y="95"/>
                          <a:pt x="331" y="103"/>
                        </a:cubicBezTo>
                        <a:cubicBezTo>
                          <a:pt x="339" y="84"/>
                          <a:pt x="331" y="90"/>
                          <a:pt x="361" y="92"/>
                        </a:cubicBezTo>
                        <a:cubicBezTo>
                          <a:pt x="355" y="76"/>
                          <a:pt x="365" y="76"/>
                          <a:pt x="382" y="73"/>
                        </a:cubicBezTo>
                        <a:cubicBezTo>
                          <a:pt x="383" y="71"/>
                          <a:pt x="387" y="57"/>
                          <a:pt x="393" y="54"/>
                        </a:cubicBezTo>
                        <a:cubicBezTo>
                          <a:pt x="398" y="52"/>
                          <a:pt x="409" y="50"/>
                          <a:pt x="409" y="50"/>
                        </a:cubicBezTo>
                        <a:cubicBezTo>
                          <a:pt x="430" y="54"/>
                          <a:pt x="413" y="58"/>
                          <a:pt x="431" y="63"/>
                        </a:cubicBezTo>
                        <a:cubicBezTo>
                          <a:pt x="433" y="61"/>
                          <a:pt x="435" y="57"/>
                          <a:pt x="439" y="56"/>
                        </a:cubicBezTo>
                        <a:cubicBezTo>
                          <a:pt x="445" y="55"/>
                          <a:pt x="452" y="61"/>
                          <a:pt x="457" y="58"/>
                        </a:cubicBezTo>
                        <a:cubicBezTo>
                          <a:pt x="461" y="57"/>
                          <a:pt x="457" y="52"/>
                          <a:pt x="455" y="50"/>
                        </a:cubicBezTo>
                        <a:cubicBezTo>
                          <a:pt x="451" y="47"/>
                          <a:pt x="444" y="47"/>
                          <a:pt x="439" y="46"/>
                        </a:cubicBezTo>
                        <a:cubicBezTo>
                          <a:pt x="436" y="45"/>
                          <a:pt x="431" y="44"/>
                          <a:pt x="431" y="44"/>
                        </a:cubicBezTo>
                        <a:cubicBezTo>
                          <a:pt x="440" y="38"/>
                          <a:pt x="443" y="36"/>
                          <a:pt x="455" y="40"/>
                        </a:cubicBezTo>
                        <a:cubicBezTo>
                          <a:pt x="461" y="38"/>
                          <a:pt x="467" y="35"/>
                          <a:pt x="474" y="35"/>
                        </a:cubicBezTo>
                        <a:cubicBezTo>
                          <a:pt x="483" y="36"/>
                          <a:pt x="511" y="43"/>
                          <a:pt x="519" y="46"/>
                        </a:cubicBezTo>
                        <a:cubicBezTo>
                          <a:pt x="527" y="49"/>
                          <a:pt x="544" y="54"/>
                          <a:pt x="544" y="54"/>
                        </a:cubicBezTo>
                        <a:cubicBezTo>
                          <a:pt x="548" y="54"/>
                          <a:pt x="560" y="52"/>
                          <a:pt x="565" y="50"/>
                        </a:cubicBezTo>
                        <a:cubicBezTo>
                          <a:pt x="570" y="47"/>
                          <a:pt x="581" y="42"/>
                          <a:pt x="581" y="42"/>
                        </a:cubicBezTo>
                        <a:cubicBezTo>
                          <a:pt x="585" y="42"/>
                          <a:pt x="598" y="44"/>
                          <a:pt x="600" y="48"/>
                        </a:cubicBezTo>
                        <a:cubicBezTo>
                          <a:pt x="603" y="55"/>
                          <a:pt x="589" y="61"/>
                          <a:pt x="584" y="63"/>
                        </a:cubicBezTo>
                        <a:cubicBezTo>
                          <a:pt x="576" y="69"/>
                          <a:pt x="568" y="69"/>
                          <a:pt x="565" y="77"/>
                        </a:cubicBezTo>
                        <a:cubicBezTo>
                          <a:pt x="568" y="86"/>
                          <a:pt x="564" y="92"/>
                          <a:pt x="568" y="101"/>
                        </a:cubicBezTo>
                        <a:cubicBezTo>
                          <a:pt x="574" y="93"/>
                          <a:pt x="577" y="91"/>
                          <a:pt x="589" y="94"/>
                        </a:cubicBezTo>
                        <a:cubicBezTo>
                          <a:pt x="595" y="108"/>
                          <a:pt x="602" y="93"/>
                          <a:pt x="611" y="88"/>
                        </a:cubicBezTo>
                        <a:cubicBezTo>
                          <a:pt x="613" y="86"/>
                          <a:pt x="613" y="83"/>
                          <a:pt x="616" y="82"/>
                        </a:cubicBezTo>
                        <a:cubicBezTo>
                          <a:pt x="618" y="80"/>
                          <a:pt x="622" y="81"/>
                          <a:pt x="624" y="80"/>
                        </a:cubicBezTo>
                        <a:cubicBezTo>
                          <a:pt x="626" y="78"/>
                          <a:pt x="626" y="75"/>
                          <a:pt x="627" y="73"/>
                        </a:cubicBezTo>
                        <a:cubicBezTo>
                          <a:pt x="632" y="65"/>
                          <a:pt x="638" y="63"/>
                          <a:pt x="648" y="61"/>
                        </a:cubicBezTo>
                        <a:cubicBezTo>
                          <a:pt x="664" y="62"/>
                          <a:pt x="684" y="69"/>
                          <a:pt x="700" y="69"/>
                        </a:cubicBezTo>
                        <a:lnTo>
                          <a:pt x="794" y="84"/>
                        </a:ln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602" name="Freeform 106"/>
                  <p:cNvSpPr>
                    <a:spLocks/>
                  </p:cNvSpPr>
                  <p:nvPr/>
                </p:nvSpPr>
                <p:spPr bwMode="ltGray">
                  <a:xfrm>
                    <a:off x="3981" y="282"/>
                    <a:ext cx="13" cy="10"/>
                  </a:xfrm>
                  <a:custGeom>
                    <a:avLst/>
                    <a:gdLst/>
                    <a:ahLst/>
                    <a:cxnLst>
                      <a:cxn ang="0">
                        <a:pos x="3" y="28"/>
                      </a:cxn>
                      <a:cxn ang="0">
                        <a:pos x="31" y="0"/>
                      </a:cxn>
                      <a:cxn ang="0">
                        <a:pos x="19" y="24"/>
                      </a:cxn>
                      <a:cxn ang="0">
                        <a:pos x="3" y="28"/>
                      </a:cxn>
                    </a:cxnLst>
                    <a:rect l="0" t="0" r="r" b="b"/>
                    <a:pathLst>
                      <a:path w="31" h="30">
                        <a:moveTo>
                          <a:pt x="3" y="28"/>
                        </a:moveTo>
                        <a:cubicBezTo>
                          <a:pt x="8" y="8"/>
                          <a:pt x="12" y="6"/>
                          <a:pt x="31" y="0"/>
                        </a:cubicBezTo>
                        <a:cubicBezTo>
                          <a:pt x="29" y="5"/>
                          <a:pt x="25" y="22"/>
                          <a:pt x="19" y="24"/>
                        </a:cubicBezTo>
                        <a:cubicBezTo>
                          <a:pt x="0" y="30"/>
                          <a:pt x="3" y="9"/>
                          <a:pt x="3" y="28"/>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603" name="Freeform 107"/>
                  <p:cNvSpPr>
                    <a:spLocks/>
                  </p:cNvSpPr>
                  <p:nvPr/>
                </p:nvSpPr>
                <p:spPr bwMode="ltGray">
                  <a:xfrm>
                    <a:off x="3966" y="296"/>
                    <a:ext cx="19" cy="11"/>
                  </a:xfrm>
                  <a:custGeom>
                    <a:avLst/>
                    <a:gdLst/>
                    <a:ahLst/>
                    <a:cxnLst>
                      <a:cxn ang="0">
                        <a:pos x="6" y="32"/>
                      </a:cxn>
                      <a:cxn ang="0">
                        <a:pos x="22" y="0"/>
                      </a:cxn>
                      <a:cxn ang="0">
                        <a:pos x="38" y="4"/>
                      </a:cxn>
                      <a:cxn ang="0">
                        <a:pos x="6" y="32"/>
                      </a:cxn>
                    </a:cxnLst>
                    <a:rect l="0" t="0" r="r" b="b"/>
                    <a:pathLst>
                      <a:path w="44" h="32">
                        <a:moveTo>
                          <a:pt x="6" y="32"/>
                        </a:moveTo>
                        <a:cubicBezTo>
                          <a:pt x="0" y="14"/>
                          <a:pt x="7" y="10"/>
                          <a:pt x="22" y="0"/>
                        </a:cubicBezTo>
                        <a:cubicBezTo>
                          <a:pt x="27" y="1"/>
                          <a:pt x="35" y="0"/>
                          <a:pt x="38" y="4"/>
                        </a:cubicBezTo>
                        <a:cubicBezTo>
                          <a:pt x="44" y="13"/>
                          <a:pt x="16" y="32"/>
                          <a:pt x="6" y="32"/>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604" name="Freeform 108"/>
                  <p:cNvSpPr>
                    <a:spLocks/>
                  </p:cNvSpPr>
                  <p:nvPr/>
                </p:nvSpPr>
                <p:spPr bwMode="ltGray">
                  <a:xfrm>
                    <a:off x="4028" y="337"/>
                    <a:ext cx="32" cy="6"/>
                  </a:xfrm>
                  <a:custGeom>
                    <a:avLst/>
                    <a:gdLst/>
                    <a:ahLst/>
                    <a:cxnLst>
                      <a:cxn ang="0">
                        <a:pos x="37" y="18"/>
                      </a:cxn>
                      <a:cxn ang="0">
                        <a:pos x="25" y="2"/>
                      </a:cxn>
                      <a:cxn ang="0">
                        <a:pos x="37" y="18"/>
                      </a:cxn>
                    </a:cxnLst>
                    <a:rect l="0" t="0" r="r" b="b"/>
                    <a:pathLst>
                      <a:path w="76" h="18">
                        <a:moveTo>
                          <a:pt x="37" y="18"/>
                        </a:moveTo>
                        <a:cubicBezTo>
                          <a:pt x="25" y="14"/>
                          <a:pt x="0" y="10"/>
                          <a:pt x="25" y="2"/>
                        </a:cubicBezTo>
                        <a:cubicBezTo>
                          <a:pt x="76" y="9"/>
                          <a:pt x="46" y="0"/>
                          <a:pt x="37" y="18"/>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605" name="Freeform 109"/>
                  <p:cNvSpPr>
                    <a:spLocks/>
                  </p:cNvSpPr>
                  <p:nvPr/>
                </p:nvSpPr>
                <p:spPr bwMode="ltGray">
                  <a:xfrm>
                    <a:off x="4083" y="336"/>
                    <a:ext cx="18" cy="15"/>
                  </a:xfrm>
                  <a:custGeom>
                    <a:avLst/>
                    <a:gdLst/>
                    <a:ahLst/>
                    <a:cxnLst>
                      <a:cxn ang="0">
                        <a:pos x="0" y="21"/>
                      </a:cxn>
                      <a:cxn ang="0">
                        <a:pos x="12" y="9"/>
                      </a:cxn>
                      <a:cxn ang="0">
                        <a:pos x="0" y="21"/>
                      </a:cxn>
                    </a:cxnLst>
                    <a:rect l="0" t="0" r="r" b="b"/>
                    <a:pathLst>
                      <a:path w="42" h="44">
                        <a:moveTo>
                          <a:pt x="0" y="21"/>
                        </a:moveTo>
                        <a:cubicBezTo>
                          <a:pt x="4" y="17"/>
                          <a:pt x="7" y="11"/>
                          <a:pt x="12" y="9"/>
                        </a:cubicBezTo>
                        <a:cubicBezTo>
                          <a:pt x="42" y="0"/>
                          <a:pt x="23" y="44"/>
                          <a:pt x="0" y="21"/>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606" name="Freeform 110"/>
                  <p:cNvSpPr>
                    <a:spLocks/>
                  </p:cNvSpPr>
                  <p:nvPr/>
                </p:nvSpPr>
                <p:spPr bwMode="ltGray">
                  <a:xfrm>
                    <a:off x="3936" y="295"/>
                    <a:ext cx="14" cy="10"/>
                  </a:xfrm>
                  <a:custGeom>
                    <a:avLst/>
                    <a:gdLst/>
                    <a:ahLst/>
                    <a:cxnLst>
                      <a:cxn ang="0">
                        <a:pos x="7" y="22"/>
                      </a:cxn>
                      <a:cxn ang="0">
                        <a:pos x="31" y="10"/>
                      </a:cxn>
                      <a:cxn ang="0">
                        <a:pos x="7" y="22"/>
                      </a:cxn>
                    </a:cxnLst>
                    <a:rect l="0" t="0" r="r" b="b"/>
                    <a:pathLst>
                      <a:path w="31" h="30">
                        <a:moveTo>
                          <a:pt x="7" y="22"/>
                        </a:moveTo>
                        <a:cubicBezTo>
                          <a:pt x="0" y="0"/>
                          <a:pt x="15" y="6"/>
                          <a:pt x="31" y="10"/>
                        </a:cubicBezTo>
                        <a:cubicBezTo>
                          <a:pt x="14" y="16"/>
                          <a:pt x="15" y="30"/>
                          <a:pt x="7" y="22"/>
                        </a:cubicBezTo>
                        <a:close/>
                      </a:path>
                    </a:pathLst>
                  </a:custGeom>
                  <a:solidFill>
                    <a:schemeClr val="folHlink"/>
                  </a:solidFill>
                  <a:ln w="9525">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grpSp>
          </p:grpSp>
          <p:grpSp>
            <p:nvGrpSpPr>
              <p:cNvPr id="1034" name="Group 111"/>
              <p:cNvGrpSpPr>
                <a:grpSpLocks/>
              </p:cNvGrpSpPr>
              <p:nvPr/>
            </p:nvGrpSpPr>
            <p:grpSpPr bwMode="auto">
              <a:xfrm>
                <a:off x="798" y="111"/>
                <a:ext cx="4702" cy="418"/>
                <a:chOff x="798" y="255"/>
                <a:chExt cx="4702" cy="418"/>
              </a:xfrm>
            </p:grpSpPr>
            <p:sp>
              <p:nvSpPr>
                <p:cNvPr id="1002608" name="Line 112"/>
                <p:cNvSpPr>
                  <a:spLocks noChangeShapeType="1"/>
                </p:cNvSpPr>
                <p:nvPr/>
              </p:nvSpPr>
              <p:spPr bwMode="white">
                <a:xfrm>
                  <a:off x="798" y="476"/>
                  <a:ext cx="4702" cy="0"/>
                </a:xfrm>
                <a:prstGeom prst="line">
                  <a:avLst/>
                </a:prstGeom>
                <a:noFill/>
                <a:ln w="9525">
                  <a:solidFill>
                    <a:schemeClr val="folHlink"/>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609" name="Line 113"/>
                <p:cNvSpPr>
                  <a:spLocks noChangeShapeType="1"/>
                </p:cNvSpPr>
                <p:nvPr/>
              </p:nvSpPr>
              <p:spPr bwMode="white">
                <a:xfrm>
                  <a:off x="1026" y="255"/>
                  <a:ext cx="0" cy="418"/>
                </a:xfrm>
                <a:prstGeom prst="line">
                  <a:avLst/>
                </a:prstGeom>
                <a:noFill/>
                <a:ln w="9525">
                  <a:solidFill>
                    <a:schemeClr val="folHlink"/>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610" name="Line 114"/>
                <p:cNvSpPr>
                  <a:spLocks noChangeShapeType="1"/>
                </p:cNvSpPr>
                <p:nvPr/>
              </p:nvSpPr>
              <p:spPr bwMode="white">
                <a:xfrm>
                  <a:off x="1254" y="255"/>
                  <a:ext cx="0" cy="418"/>
                </a:xfrm>
                <a:prstGeom prst="line">
                  <a:avLst/>
                </a:prstGeom>
                <a:noFill/>
                <a:ln w="9525">
                  <a:solidFill>
                    <a:schemeClr val="folHlink"/>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611" name="Line 115"/>
                <p:cNvSpPr>
                  <a:spLocks noChangeShapeType="1"/>
                </p:cNvSpPr>
                <p:nvPr/>
              </p:nvSpPr>
              <p:spPr bwMode="white">
                <a:xfrm>
                  <a:off x="1482" y="255"/>
                  <a:ext cx="0" cy="418"/>
                </a:xfrm>
                <a:prstGeom prst="line">
                  <a:avLst/>
                </a:prstGeom>
                <a:noFill/>
                <a:ln w="9525">
                  <a:solidFill>
                    <a:schemeClr val="folHlink"/>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612" name="Line 116"/>
                <p:cNvSpPr>
                  <a:spLocks noChangeShapeType="1"/>
                </p:cNvSpPr>
                <p:nvPr/>
              </p:nvSpPr>
              <p:spPr bwMode="white">
                <a:xfrm>
                  <a:off x="1710" y="255"/>
                  <a:ext cx="0" cy="418"/>
                </a:xfrm>
                <a:prstGeom prst="line">
                  <a:avLst/>
                </a:prstGeom>
                <a:noFill/>
                <a:ln w="9525">
                  <a:solidFill>
                    <a:schemeClr val="folHlink"/>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613" name="Line 117"/>
                <p:cNvSpPr>
                  <a:spLocks noChangeShapeType="1"/>
                </p:cNvSpPr>
                <p:nvPr/>
              </p:nvSpPr>
              <p:spPr bwMode="white">
                <a:xfrm>
                  <a:off x="1938" y="255"/>
                  <a:ext cx="0" cy="418"/>
                </a:xfrm>
                <a:prstGeom prst="line">
                  <a:avLst/>
                </a:prstGeom>
                <a:noFill/>
                <a:ln w="9525">
                  <a:solidFill>
                    <a:schemeClr val="folHlink"/>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614" name="Line 118"/>
                <p:cNvSpPr>
                  <a:spLocks noChangeShapeType="1"/>
                </p:cNvSpPr>
                <p:nvPr/>
              </p:nvSpPr>
              <p:spPr bwMode="white">
                <a:xfrm>
                  <a:off x="2166" y="255"/>
                  <a:ext cx="0" cy="418"/>
                </a:xfrm>
                <a:prstGeom prst="line">
                  <a:avLst/>
                </a:prstGeom>
                <a:noFill/>
                <a:ln w="9525">
                  <a:solidFill>
                    <a:schemeClr val="folHlink"/>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615" name="Line 119"/>
                <p:cNvSpPr>
                  <a:spLocks noChangeShapeType="1"/>
                </p:cNvSpPr>
                <p:nvPr/>
              </p:nvSpPr>
              <p:spPr bwMode="white">
                <a:xfrm>
                  <a:off x="2394" y="255"/>
                  <a:ext cx="0" cy="418"/>
                </a:xfrm>
                <a:prstGeom prst="line">
                  <a:avLst/>
                </a:prstGeom>
                <a:noFill/>
                <a:ln w="9525">
                  <a:solidFill>
                    <a:schemeClr val="folHlink"/>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616" name="Line 120"/>
                <p:cNvSpPr>
                  <a:spLocks noChangeShapeType="1"/>
                </p:cNvSpPr>
                <p:nvPr/>
              </p:nvSpPr>
              <p:spPr bwMode="white">
                <a:xfrm>
                  <a:off x="2622" y="255"/>
                  <a:ext cx="0" cy="418"/>
                </a:xfrm>
                <a:prstGeom prst="line">
                  <a:avLst/>
                </a:prstGeom>
                <a:noFill/>
                <a:ln w="9525">
                  <a:solidFill>
                    <a:schemeClr val="folHlink"/>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617" name="Line 121"/>
                <p:cNvSpPr>
                  <a:spLocks noChangeShapeType="1"/>
                </p:cNvSpPr>
                <p:nvPr/>
              </p:nvSpPr>
              <p:spPr bwMode="white">
                <a:xfrm>
                  <a:off x="2850" y="255"/>
                  <a:ext cx="0" cy="418"/>
                </a:xfrm>
                <a:prstGeom prst="line">
                  <a:avLst/>
                </a:prstGeom>
                <a:noFill/>
                <a:ln w="9525">
                  <a:solidFill>
                    <a:schemeClr val="folHlink"/>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618" name="Line 122"/>
                <p:cNvSpPr>
                  <a:spLocks noChangeShapeType="1"/>
                </p:cNvSpPr>
                <p:nvPr/>
              </p:nvSpPr>
              <p:spPr bwMode="white">
                <a:xfrm>
                  <a:off x="3078" y="255"/>
                  <a:ext cx="0" cy="418"/>
                </a:xfrm>
                <a:prstGeom prst="line">
                  <a:avLst/>
                </a:prstGeom>
                <a:noFill/>
                <a:ln w="9525">
                  <a:solidFill>
                    <a:schemeClr val="folHlink"/>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619" name="Line 123"/>
                <p:cNvSpPr>
                  <a:spLocks noChangeShapeType="1"/>
                </p:cNvSpPr>
                <p:nvPr/>
              </p:nvSpPr>
              <p:spPr bwMode="white">
                <a:xfrm>
                  <a:off x="3306" y="255"/>
                  <a:ext cx="0" cy="418"/>
                </a:xfrm>
                <a:prstGeom prst="line">
                  <a:avLst/>
                </a:prstGeom>
                <a:noFill/>
                <a:ln w="9525">
                  <a:solidFill>
                    <a:schemeClr val="folHlink"/>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620" name="Line 124"/>
                <p:cNvSpPr>
                  <a:spLocks noChangeShapeType="1"/>
                </p:cNvSpPr>
                <p:nvPr/>
              </p:nvSpPr>
              <p:spPr bwMode="white">
                <a:xfrm>
                  <a:off x="3534" y="255"/>
                  <a:ext cx="0" cy="418"/>
                </a:xfrm>
                <a:prstGeom prst="line">
                  <a:avLst/>
                </a:prstGeom>
                <a:noFill/>
                <a:ln w="9525">
                  <a:solidFill>
                    <a:schemeClr val="folHlink"/>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621" name="Line 125"/>
                <p:cNvSpPr>
                  <a:spLocks noChangeShapeType="1"/>
                </p:cNvSpPr>
                <p:nvPr/>
              </p:nvSpPr>
              <p:spPr bwMode="white">
                <a:xfrm>
                  <a:off x="3762" y="255"/>
                  <a:ext cx="0" cy="418"/>
                </a:xfrm>
                <a:prstGeom prst="line">
                  <a:avLst/>
                </a:prstGeom>
                <a:noFill/>
                <a:ln w="9525">
                  <a:solidFill>
                    <a:schemeClr val="folHlink"/>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622" name="Line 126"/>
                <p:cNvSpPr>
                  <a:spLocks noChangeShapeType="1"/>
                </p:cNvSpPr>
                <p:nvPr/>
              </p:nvSpPr>
              <p:spPr bwMode="white">
                <a:xfrm>
                  <a:off x="3990" y="255"/>
                  <a:ext cx="0" cy="418"/>
                </a:xfrm>
                <a:prstGeom prst="line">
                  <a:avLst/>
                </a:prstGeom>
                <a:noFill/>
                <a:ln w="9525">
                  <a:solidFill>
                    <a:schemeClr val="folHlink"/>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623" name="Line 127"/>
                <p:cNvSpPr>
                  <a:spLocks noChangeShapeType="1"/>
                </p:cNvSpPr>
                <p:nvPr/>
              </p:nvSpPr>
              <p:spPr bwMode="white">
                <a:xfrm>
                  <a:off x="4218" y="255"/>
                  <a:ext cx="0" cy="418"/>
                </a:xfrm>
                <a:prstGeom prst="line">
                  <a:avLst/>
                </a:prstGeom>
                <a:noFill/>
                <a:ln w="9525">
                  <a:solidFill>
                    <a:schemeClr val="folHlink"/>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624" name="Line 128"/>
                <p:cNvSpPr>
                  <a:spLocks noChangeShapeType="1"/>
                </p:cNvSpPr>
                <p:nvPr/>
              </p:nvSpPr>
              <p:spPr bwMode="white">
                <a:xfrm>
                  <a:off x="4446" y="255"/>
                  <a:ext cx="0" cy="418"/>
                </a:xfrm>
                <a:prstGeom prst="line">
                  <a:avLst/>
                </a:prstGeom>
                <a:noFill/>
                <a:ln w="9525">
                  <a:solidFill>
                    <a:schemeClr val="folHlink"/>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625" name="Line 129"/>
                <p:cNvSpPr>
                  <a:spLocks noChangeShapeType="1"/>
                </p:cNvSpPr>
                <p:nvPr/>
              </p:nvSpPr>
              <p:spPr bwMode="white">
                <a:xfrm>
                  <a:off x="4674" y="255"/>
                  <a:ext cx="0" cy="418"/>
                </a:xfrm>
                <a:prstGeom prst="line">
                  <a:avLst/>
                </a:prstGeom>
                <a:noFill/>
                <a:ln w="9525">
                  <a:solidFill>
                    <a:schemeClr val="folHlink"/>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626" name="Line 130"/>
                <p:cNvSpPr>
                  <a:spLocks noChangeShapeType="1"/>
                </p:cNvSpPr>
                <p:nvPr/>
              </p:nvSpPr>
              <p:spPr bwMode="white">
                <a:xfrm>
                  <a:off x="4902" y="255"/>
                  <a:ext cx="0" cy="418"/>
                </a:xfrm>
                <a:prstGeom prst="line">
                  <a:avLst/>
                </a:prstGeom>
                <a:noFill/>
                <a:ln w="9525">
                  <a:solidFill>
                    <a:schemeClr val="folHlink"/>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627" name="Line 131"/>
                <p:cNvSpPr>
                  <a:spLocks noChangeShapeType="1"/>
                </p:cNvSpPr>
                <p:nvPr/>
              </p:nvSpPr>
              <p:spPr bwMode="white">
                <a:xfrm>
                  <a:off x="5130" y="255"/>
                  <a:ext cx="0" cy="418"/>
                </a:xfrm>
                <a:prstGeom prst="line">
                  <a:avLst/>
                </a:prstGeom>
                <a:noFill/>
                <a:ln w="9525">
                  <a:solidFill>
                    <a:schemeClr val="folHlink"/>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628" name="Line 132"/>
                <p:cNvSpPr>
                  <a:spLocks noChangeShapeType="1"/>
                </p:cNvSpPr>
                <p:nvPr/>
              </p:nvSpPr>
              <p:spPr bwMode="white">
                <a:xfrm>
                  <a:off x="5358" y="255"/>
                  <a:ext cx="0" cy="418"/>
                </a:xfrm>
                <a:prstGeom prst="line">
                  <a:avLst/>
                </a:prstGeom>
                <a:noFill/>
                <a:ln w="9525">
                  <a:solidFill>
                    <a:schemeClr val="folHlink"/>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grpSp>
          <p:grpSp>
            <p:nvGrpSpPr>
              <p:cNvPr id="1035" name="Group 133"/>
              <p:cNvGrpSpPr>
                <a:grpSpLocks/>
              </p:cNvGrpSpPr>
              <p:nvPr/>
            </p:nvGrpSpPr>
            <p:grpSpPr bwMode="auto">
              <a:xfrm>
                <a:off x="1208" y="109"/>
                <a:ext cx="3694" cy="423"/>
                <a:chOff x="1034" y="245"/>
                <a:chExt cx="3694" cy="423"/>
              </a:xfrm>
            </p:grpSpPr>
            <p:sp>
              <p:nvSpPr>
                <p:cNvPr id="1002630" name="Line 134"/>
                <p:cNvSpPr>
                  <a:spLocks noChangeShapeType="1"/>
                </p:cNvSpPr>
                <p:nvPr/>
              </p:nvSpPr>
              <p:spPr bwMode="ltGray">
                <a:xfrm>
                  <a:off x="2676" y="246"/>
                  <a:ext cx="0" cy="142"/>
                </a:xfrm>
                <a:prstGeom prst="line">
                  <a:avLst/>
                </a:prstGeom>
                <a:noFill/>
                <a:ln w="9525">
                  <a:solidFill>
                    <a:schemeClr val="hlink"/>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631" name="Line 135"/>
                <p:cNvSpPr>
                  <a:spLocks noChangeShapeType="1"/>
                </p:cNvSpPr>
                <p:nvPr/>
              </p:nvSpPr>
              <p:spPr bwMode="ltGray">
                <a:xfrm>
                  <a:off x="2798" y="468"/>
                  <a:ext cx="70" cy="0"/>
                </a:xfrm>
                <a:prstGeom prst="line">
                  <a:avLst/>
                </a:prstGeom>
                <a:noFill/>
                <a:ln w="9525">
                  <a:solidFill>
                    <a:schemeClr val="hlink"/>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632" name="Line 136"/>
                <p:cNvSpPr>
                  <a:spLocks noChangeShapeType="1"/>
                </p:cNvSpPr>
                <p:nvPr/>
              </p:nvSpPr>
              <p:spPr bwMode="ltGray">
                <a:xfrm>
                  <a:off x="2904" y="486"/>
                  <a:ext cx="0" cy="28"/>
                </a:xfrm>
                <a:prstGeom prst="line">
                  <a:avLst/>
                </a:prstGeom>
                <a:noFill/>
                <a:ln w="9525">
                  <a:solidFill>
                    <a:schemeClr val="hlink"/>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633" name="Line 137"/>
                <p:cNvSpPr>
                  <a:spLocks noChangeShapeType="1"/>
                </p:cNvSpPr>
                <p:nvPr/>
              </p:nvSpPr>
              <p:spPr bwMode="ltGray">
                <a:xfrm>
                  <a:off x="3132" y="586"/>
                  <a:ext cx="0" cy="79"/>
                </a:xfrm>
                <a:prstGeom prst="line">
                  <a:avLst/>
                </a:prstGeom>
                <a:noFill/>
                <a:ln w="9525">
                  <a:solidFill>
                    <a:schemeClr val="hlink"/>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634" name="Line 138"/>
                <p:cNvSpPr>
                  <a:spLocks noChangeShapeType="1"/>
                </p:cNvSpPr>
                <p:nvPr/>
              </p:nvSpPr>
              <p:spPr bwMode="ltGray">
                <a:xfrm>
                  <a:off x="3816" y="358"/>
                  <a:ext cx="0" cy="180"/>
                </a:xfrm>
                <a:prstGeom prst="line">
                  <a:avLst/>
                </a:prstGeom>
                <a:noFill/>
                <a:ln w="9525">
                  <a:solidFill>
                    <a:schemeClr val="hlink"/>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635" name="Line 139"/>
                <p:cNvSpPr>
                  <a:spLocks noChangeShapeType="1"/>
                </p:cNvSpPr>
                <p:nvPr/>
              </p:nvSpPr>
              <p:spPr bwMode="ltGray">
                <a:xfrm>
                  <a:off x="3722" y="468"/>
                  <a:ext cx="348" cy="0"/>
                </a:xfrm>
                <a:prstGeom prst="line">
                  <a:avLst/>
                </a:prstGeom>
                <a:noFill/>
                <a:ln w="9525">
                  <a:solidFill>
                    <a:schemeClr val="hlink"/>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636" name="Line 140"/>
                <p:cNvSpPr>
                  <a:spLocks noChangeShapeType="1"/>
                </p:cNvSpPr>
                <p:nvPr/>
              </p:nvSpPr>
              <p:spPr bwMode="ltGray">
                <a:xfrm>
                  <a:off x="4044" y="372"/>
                  <a:ext cx="0" cy="294"/>
                </a:xfrm>
                <a:prstGeom prst="line">
                  <a:avLst/>
                </a:prstGeom>
                <a:noFill/>
                <a:ln w="9525">
                  <a:solidFill>
                    <a:schemeClr val="hlink"/>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637" name="Line 141"/>
                <p:cNvSpPr>
                  <a:spLocks noChangeShapeType="1"/>
                </p:cNvSpPr>
                <p:nvPr/>
              </p:nvSpPr>
              <p:spPr bwMode="ltGray">
                <a:xfrm flipV="1">
                  <a:off x="4046" y="248"/>
                  <a:ext cx="0" cy="50"/>
                </a:xfrm>
                <a:prstGeom prst="line">
                  <a:avLst/>
                </a:prstGeom>
                <a:noFill/>
                <a:ln w="9525">
                  <a:solidFill>
                    <a:schemeClr val="hlink"/>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638" name="Line 142"/>
                <p:cNvSpPr>
                  <a:spLocks noChangeShapeType="1"/>
                </p:cNvSpPr>
                <p:nvPr/>
              </p:nvSpPr>
              <p:spPr bwMode="ltGray">
                <a:xfrm flipV="1">
                  <a:off x="4272" y="246"/>
                  <a:ext cx="0" cy="182"/>
                </a:xfrm>
                <a:prstGeom prst="line">
                  <a:avLst/>
                </a:prstGeom>
                <a:noFill/>
                <a:ln w="9525">
                  <a:solidFill>
                    <a:schemeClr val="hlink"/>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639" name="Line 143"/>
                <p:cNvSpPr>
                  <a:spLocks noChangeShapeType="1"/>
                </p:cNvSpPr>
                <p:nvPr/>
              </p:nvSpPr>
              <p:spPr bwMode="ltGray">
                <a:xfrm flipH="1">
                  <a:off x="4422" y="468"/>
                  <a:ext cx="78" cy="0"/>
                </a:xfrm>
                <a:prstGeom prst="line">
                  <a:avLst/>
                </a:prstGeom>
                <a:noFill/>
                <a:ln w="9525">
                  <a:solidFill>
                    <a:schemeClr val="hlink"/>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640" name="Line 144"/>
                <p:cNvSpPr>
                  <a:spLocks noChangeShapeType="1"/>
                </p:cNvSpPr>
                <p:nvPr/>
              </p:nvSpPr>
              <p:spPr bwMode="ltGray">
                <a:xfrm flipH="1">
                  <a:off x="4290" y="468"/>
                  <a:ext cx="62" cy="0"/>
                </a:xfrm>
                <a:prstGeom prst="line">
                  <a:avLst/>
                </a:prstGeom>
                <a:noFill/>
                <a:ln w="9525">
                  <a:solidFill>
                    <a:schemeClr val="hlink"/>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641" name="Line 145"/>
                <p:cNvSpPr>
                  <a:spLocks noChangeShapeType="1"/>
                </p:cNvSpPr>
                <p:nvPr/>
              </p:nvSpPr>
              <p:spPr bwMode="ltGray">
                <a:xfrm flipV="1">
                  <a:off x="4500" y="246"/>
                  <a:ext cx="0" cy="270"/>
                </a:xfrm>
                <a:prstGeom prst="line">
                  <a:avLst/>
                </a:prstGeom>
                <a:noFill/>
                <a:ln w="9525">
                  <a:solidFill>
                    <a:schemeClr val="hlink"/>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642" name="Line 146"/>
                <p:cNvSpPr>
                  <a:spLocks noChangeShapeType="1"/>
                </p:cNvSpPr>
                <p:nvPr/>
              </p:nvSpPr>
              <p:spPr bwMode="ltGray">
                <a:xfrm>
                  <a:off x="4728" y="606"/>
                  <a:ext cx="0" cy="34"/>
                </a:xfrm>
                <a:prstGeom prst="line">
                  <a:avLst/>
                </a:prstGeom>
                <a:noFill/>
                <a:ln w="9525">
                  <a:solidFill>
                    <a:schemeClr val="hlink"/>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643" name="Line 147"/>
                <p:cNvSpPr>
                  <a:spLocks noChangeShapeType="1"/>
                </p:cNvSpPr>
                <p:nvPr/>
              </p:nvSpPr>
              <p:spPr bwMode="ltGray">
                <a:xfrm>
                  <a:off x="1992" y="250"/>
                  <a:ext cx="0" cy="62"/>
                </a:xfrm>
                <a:prstGeom prst="line">
                  <a:avLst/>
                </a:prstGeom>
                <a:noFill/>
                <a:ln w="9525">
                  <a:solidFill>
                    <a:schemeClr val="hlink"/>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644" name="Line 148"/>
                <p:cNvSpPr>
                  <a:spLocks noChangeShapeType="1"/>
                </p:cNvSpPr>
                <p:nvPr/>
              </p:nvSpPr>
              <p:spPr bwMode="ltGray">
                <a:xfrm>
                  <a:off x="1764" y="247"/>
                  <a:ext cx="0" cy="337"/>
                </a:xfrm>
                <a:prstGeom prst="line">
                  <a:avLst/>
                </a:prstGeom>
                <a:noFill/>
                <a:ln w="9525">
                  <a:solidFill>
                    <a:schemeClr val="hlink"/>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645" name="Line 149"/>
                <p:cNvSpPr>
                  <a:spLocks noChangeShapeType="1"/>
                </p:cNvSpPr>
                <p:nvPr/>
              </p:nvSpPr>
              <p:spPr bwMode="ltGray">
                <a:xfrm flipH="1">
                  <a:off x="1738" y="468"/>
                  <a:ext cx="68" cy="0"/>
                </a:xfrm>
                <a:prstGeom prst="line">
                  <a:avLst/>
                </a:prstGeom>
                <a:noFill/>
                <a:ln w="9525">
                  <a:solidFill>
                    <a:schemeClr val="hlink"/>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646" name="Line 150"/>
                <p:cNvSpPr>
                  <a:spLocks noChangeShapeType="1"/>
                </p:cNvSpPr>
                <p:nvPr/>
              </p:nvSpPr>
              <p:spPr bwMode="ltGray">
                <a:xfrm>
                  <a:off x="1604" y="468"/>
                  <a:ext cx="60" cy="0"/>
                </a:xfrm>
                <a:prstGeom prst="line">
                  <a:avLst/>
                </a:prstGeom>
                <a:noFill/>
                <a:ln w="9525">
                  <a:solidFill>
                    <a:schemeClr val="hlink"/>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647" name="Line 151"/>
                <p:cNvSpPr>
                  <a:spLocks noChangeShapeType="1"/>
                </p:cNvSpPr>
                <p:nvPr/>
              </p:nvSpPr>
              <p:spPr bwMode="ltGray">
                <a:xfrm flipH="1">
                  <a:off x="1404" y="468"/>
                  <a:ext cx="82" cy="0"/>
                </a:xfrm>
                <a:prstGeom prst="line">
                  <a:avLst/>
                </a:prstGeom>
                <a:noFill/>
                <a:ln w="9525">
                  <a:solidFill>
                    <a:schemeClr val="hlink"/>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648" name="Line 152"/>
                <p:cNvSpPr>
                  <a:spLocks noChangeShapeType="1"/>
                </p:cNvSpPr>
                <p:nvPr/>
              </p:nvSpPr>
              <p:spPr bwMode="ltGray">
                <a:xfrm>
                  <a:off x="1034" y="468"/>
                  <a:ext cx="348" cy="0"/>
                </a:xfrm>
                <a:prstGeom prst="line">
                  <a:avLst/>
                </a:prstGeom>
                <a:noFill/>
                <a:ln w="9525">
                  <a:solidFill>
                    <a:schemeClr val="hlink"/>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649" name="Line 153"/>
                <p:cNvSpPr>
                  <a:spLocks noChangeShapeType="1"/>
                </p:cNvSpPr>
                <p:nvPr/>
              </p:nvSpPr>
              <p:spPr bwMode="ltGray">
                <a:xfrm>
                  <a:off x="1306" y="370"/>
                  <a:ext cx="0" cy="298"/>
                </a:xfrm>
                <a:prstGeom prst="line">
                  <a:avLst/>
                </a:prstGeom>
                <a:noFill/>
                <a:ln w="9525">
                  <a:solidFill>
                    <a:schemeClr val="hlink"/>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650" name="Line 154"/>
                <p:cNvSpPr>
                  <a:spLocks noChangeShapeType="1"/>
                </p:cNvSpPr>
                <p:nvPr/>
              </p:nvSpPr>
              <p:spPr bwMode="ltGray">
                <a:xfrm>
                  <a:off x="1080" y="388"/>
                  <a:ext cx="0" cy="156"/>
                </a:xfrm>
                <a:prstGeom prst="line">
                  <a:avLst/>
                </a:prstGeom>
                <a:noFill/>
                <a:ln w="9525">
                  <a:solidFill>
                    <a:schemeClr val="hlink"/>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651" name="Line 155"/>
                <p:cNvSpPr>
                  <a:spLocks noChangeShapeType="1"/>
                </p:cNvSpPr>
                <p:nvPr/>
              </p:nvSpPr>
              <p:spPr bwMode="ltGray">
                <a:xfrm flipH="1" flipV="1">
                  <a:off x="1308" y="245"/>
                  <a:ext cx="0" cy="27"/>
                </a:xfrm>
                <a:prstGeom prst="line">
                  <a:avLst/>
                </a:prstGeom>
                <a:noFill/>
                <a:ln w="9525">
                  <a:solidFill>
                    <a:schemeClr val="hlink"/>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652" name="Line 156"/>
                <p:cNvSpPr>
                  <a:spLocks noChangeShapeType="1"/>
                </p:cNvSpPr>
                <p:nvPr/>
              </p:nvSpPr>
              <p:spPr bwMode="ltGray">
                <a:xfrm>
                  <a:off x="1536" y="316"/>
                  <a:ext cx="0" cy="96"/>
                </a:xfrm>
                <a:prstGeom prst="line">
                  <a:avLst/>
                </a:prstGeom>
                <a:noFill/>
                <a:ln w="9525">
                  <a:solidFill>
                    <a:schemeClr val="hlink"/>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653" name="Line 157"/>
                <p:cNvSpPr>
                  <a:spLocks noChangeShapeType="1"/>
                </p:cNvSpPr>
                <p:nvPr/>
              </p:nvSpPr>
              <p:spPr bwMode="ltGray">
                <a:xfrm flipV="1">
                  <a:off x="1536" y="247"/>
                  <a:ext cx="0" cy="22"/>
                </a:xfrm>
                <a:prstGeom prst="line">
                  <a:avLst/>
                </a:prstGeom>
                <a:noFill/>
                <a:ln w="9525">
                  <a:solidFill>
                    <a:schemeClr val="hlink"/>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002654" name="Line 158"/>
                <p:cNvSpPr>
                  <a:spLocks noChangeShapeType="1"/>
                </p:cNvSpPr>
                <p:nvPr/>
              </p:nvSpPr>
              <p:spPr bwMode="ltGray">
                <a:xfrm>
                  <a:off x="4095" y="467"/>
                  <a:ext cx="80" cy="0"/>
                </a:xfrm>
                <a:prstGeom prst="line">
                  <a:avLst/>
                </a:prstGeom>
                <a:noFill/>
                <a:ln w="9525">
                  <a:solidFill>
                    <a:schemeClr val="hlink"/>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grpSp>
        </p:grpSp>
        <p:pic>
          <p:nvPicPr>
            <p:cNvPr id="1031" name="Picture 159" descr="earth"/>
            <p:cNvPicPr>
              <a:picLocks noChangeAspect="1" noChangeArrowheads="1"/>
            </p:cNvPicPr>
            <p:nvPr userDrawn="1"/>
          </p:nvPicPr>
          <p:blipFill>
            <a:blip r:embed="rId14">
              <a:clrChange>
                <a:clrFrom>
                  <a:srgbClr val="000000"/>
                </a:clrFrom>
                <a:clrTo>
                  <a:srgbClr val="000000">
                    <a:alpha val="0"/>
                  </a:srgbClr>
                </a:clrTo>
              </a:clrChange>
            </a:blip>
            <a:srcRect/>
            <a:stretch>
              <a:fillRect/>
            </a:stretch>
          </p:blipFill>
          <p:spPr bwMode="auto">
            <a:xfrm>
              <a:off x="165" y="55"/>
              <a:ext cx="562" cy="524"/>
            </a:xfrm>
            <a:prstGeom prst="rect">
              <a:avLst/>
            </a:prstGeom>
            <a:noFill/>
            <a:ln w="9525">
              <a:noFill/>
              <a:miter lim="800000"/>
              <a:headEnd/>
              <a:tailEnd/>
            </a:ln>
          </p:spPr>
        </p:pic>
      </p:grpSp>
      <p:pic>
        <p:nvPicPr>
          <p:cNvPr id="1029" name="Picture 166"/>
          <p:cNvPicPr>
            <a:picLocks noChangeAspect="1" noChangeArrowheads="1"/>
          </p:cNvPicPr>
          <p:nvPr userDrawn="1"/>
        </p:nvPicPr>
        <p:blipFill>
          <a:blip r:embed="rId15">
            <a:lum bright="30000" contrast="-50000"/>
          </a:blip>
          <a:srcRect/>
          <a:stretch>
            <a:fillRect/>
          </a:stretch>
        </p:blipFill>
        <p:spPr bwMode="auto">
          <a:xfrm>
            <a:off x="8766175" y="6480175"/>
            <a:ext cx="301625" cy="3016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29" r:id="rId1"/>
    <p:sldLayoutId id="2147483828" r:id="rId2"/>
    <p:sldLayoutId id="2147483827" r:id="rId3"/>
    <p:sldLayoutId id="2147483826" r:id="rId4"/>
    <p:sldLayoutId id="2147483825" r:id="rId5"/>
    <p:sldLayoutId id="2147483824" r:id="rId6"/>
    <p:sldLayoutId id="2147483823" r:id="rId7"/>
    <p:sldLayoutId id="2147483822" r:id="rId8"/>
    <p:sldLayoutId id="2147483821" r:id="rId9"/>
    <p:sldLayoutId id="2147483820" r:id="rId10"/>
    <p:sldLayoutId id="2147483819" r:id="rId11"/>
    <p:sldLayoutId id="2147483818" r:id="rId12"/>
  </p:sldLayoutIdLst>
  <p:transition spd="slow"/>
  <p:txStyles>
    <p:titleStyle>
      <a:lvl1pPr algn="l" rtl="0" eaLnBrk="0" fontAlgn="base" hangingPunct="0">
        <a:spcBef>
          <a:spcPct val="0"/>
        </a:spcBef>
        <a:spcAft>
          <a:spcPct val="0"/>
        </a:spcAft>
        <a:defRPr sz="3600" b="1">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3600" b="1">
          <a:solidFill>
            <a:schemeClr val="tx2"/>
          </a:solidFill>
          <a:effectLst>
            <a:outerShdw blurRad="38100" dist="38100" dir="2700000" algn="tl">
              <a:srgbClr val="C0C0C0"/>
            </a:outerShdw>
          </a:effectLst>
          <a:latin typeface="Gill Sans MT" pitchFamily="34" charset="0"/>
        </a:defRPr>
      </a:lvl2pPr>
      <a:lvl3pPr algn="l" rtl="0" eaLnBrk="0" fontAlgn="base" hangingPunct="0">
        <a:spcBef>
          <a:spcPct val="0"/>
        </a:spcBef>
        <a:spcAft>
          <a:spcPct val="0"/>
        </a:spcAft>
        <a:defRPr sz="3600" b="1">
          <a:solidFill>
            <a:schemeClr val="tx2"/>
          </a:solidFill>
          <a:effectLst>
            <a:outerShdw blurRad="38100" dist="38100" dir="2700000" algn="tl">
              <a:srgbClr val="C0C0C0"/>
            </a:outerShdw>
          </a:effectLst>
          <a:latin typeface="Gill Sans MT" pitchFamily="34" charset="0"/>
        </a:defRPr>
      </a:lvl3pPr>
      <a:lvl4pPr algn="l" rtl="0" eaLnBrk="0" fontAlgn="base" hangingPunct="0">
        <a:spcBef>
          <a:spcPct val="0"/>
        </a:spcBef>
        <a:spcAft>
          <a:spcPct val="0"/>
        </a:spcAft>
        <a:defRPr sz="3600" b="1">
          <a:solidFill>
            <a:schemeClr val="tx2"/>
          </a:solidFill>
          <a:effectLst>
            <a:outerShdw blurRad="38100" dist="38100" dir="2700000" algn="tl">
              <a:srgbClr val="C0C0C0"/>
            </a:outerShdw>
          </a:effectLst>
          <a:latin typeface="Gill Sans MT" pitchFamily="34" charset="0"/>
        </a:defRPr>
      </a:lvl4pPr>
      <a:lvl5pPr algn="l" rtl="0" eaLnBrk="0" fontAlgn="base" hangingPunct="0">
        <a:spcBef>
          <a:spcPct val="0"/>
        </a:spcBef>
        <a:spcAft>
          <a:spcPct val="0"/>
        </a:spcAft>
        <a:defRPr sz="3600" b="1">
          <a:solidFill>
            <a:schemeClr val="tx2"/>
          </a:solidFill>
          <a:effectLst>
            <a:outerShdw blurRad="38100" dist="38100" dir="2700000" algn="tl">
              <a:srgbClr val="C0C0C0"/>
            </a:outerShdw>
          </a:effectLst>
          <a:latin typeface="Gill Sans MT" pitchFamily="34" charset="0"/>
        </a:defRPr>
      </a:lvl5pPr>
      <a:lvl6pPr marL="457200" algn="l" rtl="0" fontAlgn="base">
        <a:spcBef>
          <a:spcPct val="0"/>
        </a:spcBef>
        <a:spcAft>
          <a:spcPct val="0"/>
        </a:spcAft>
        <a:defRPr sz="3600" b="1">
          <a:solidFill>
            <a:schemeClr val="tx2"/>
          </a:solidFill>
          <a:effectLst>
            <a:outerShdw blurRad="38100" dist="38100" dir="2700000" algn="tl">
              <a:srgbClr val="C0C0C0"/>
            </a:outerShdw>
          </a:effectLst>
          <a:latin typeface="Arial Narrow" pitchFamily="34" charset="0"/>
        </a:defRPr>
      </a:lvl6pPr>
      <a:lvl7pPr marL="914400" algn="l" rtl="0" fontAlgn="base">
        <a:spcBef>
          <a:spcPct val="0"/>
        </a:spcBef>
        <a:spcAft>
          <a:spcPct val="0"/>
        </a:spcAft>
        <a:defRPr sz="3600" b="1">
          <a:solidFill>
            <a:schemeClr val="tx2"/>
          </a:solidFill>
          <a:effectLst>
            <a:outerShdw blurRad="38100" dist="38100" dir="2700000" algn="tl">
              <a:srgbClr val="C0C0C0"/>
            </a:outerShdw>
          </a:effectLst>
          <a:latin typeface="Arial Narrow" pitchFamily="34" charset="0"/>
        </a:defRPr>
      </a:lvl7pPr>
      <a:lvl8pPr marL="1371600" algn="l" rtl="0" fontAlgn="base">
        <a:spcBef>
          <a:spcPct val="0"/>
        </a:spcBef>
        <a:spcAft>
          <a:spcPct val="0"/>
        </a:spcAft>
        <a:defRPr sz="3600" b="1">
          <a:solidFill>
            <a:schemeClr val="tx2"/>
          </a:solidFill>
          <a:effectLst>
            <a:outerShdw blurRad="38100" dist="38100" dir="2700000" algn="tl">
              <a:srgbClr val="C0C0C0"/>
            </a:outerShdw>
          </a:effectLst>
          <a:latin typeface="Arial Narrow" pitchFamily="34" charset="0"/>
        </a:defRPr>
      </a:lvl8pPr>
      <a:lvl9pPr marL="1828800" algn="l" rtl="0" fontAlgn="base">
        <a:spcBef>
          <a:spcPct val="0"/>
        </a:spcBef>
        <a:spcAft>
          <a:spcPct val="0"/>
        </a:spcAft>
        <a:defRPr sz="3600" b="1">
          <a:solidFill>
            <a:schemeClr val="tx2"/>
          </a:solidFill>
          <a:effectLst>
            <a:outerShdw blurRad="38100" dist="38100" dir="2700000" algn="tl">
              <a:srgbClr val="C0C0C0"/>
            </a:outerShdw>
          </a:effectLst>
          <a:latin typeface="Arial Narrow" pitchFamily="34" charset="0"/>
        </a:defRPr>
      </a:lvl9pPr>
    </p:titleStyle>
    <p:bodyStyle>
      <a:lvl1pPr marL="342900" indent="-342900" algn="l" rtl="0" eaLnBrk="0" fontAlgn="base" hangingPunct="0">
        <a:spcBef>
          <a:spcPct val="20000"/>
        </a:spcBef>
        <a:spcAft>
          <a:spcPct val="0"/>
        </a:spcAft>
        <a:buSzPct val="90000"/>
        <a:buFont typeface="Wingdings" pitchFamily="2" charset="2"/>
        <a:buChar char="v"/>
        <a:defRPr sz="2600">
          <a:solidFill>
            <a:schemeClr val="hlink"/>
          </a:solidFill>
          <a:latin typeface="+mn-lt"/>
          <a:ea typeface="+mn-ea"/>
          <a:cs typeface="+mn-cs"/>
        </a:defRPr>
      </a:lvl1pPr>
      <a:lvl2pPr marL="800100" indent="-342900" algn="l" rtl="0" eaLnBrk="0" fontAlgn="base" hangingPunct="0">
        <a:spcBef>
          <a:spcPct val="20000"/>
        </a:spcBef>
        <a:spcAft>
          <a:spcPct val="0"/>
        </a:spcAft>
        <a:buSzPct val="90000"/>
        <a:buChar char="•"/>
        <a:defRPr sz="2400">
          <a:solidFill>
            <a:schemeClr val="hlink"/>
          </a:solidFill>
          <a:latin typeface="+mn-lt"/>
        </a:defRPr>
      </a:lvl2pPr>
      <a:lvl3pPr marL="1143000" indent="-228600" algn="l" rtl="0" eaLnBrk="0" fontAlgn="base" hangingPunct="0">
        <a:spcBef>
          <a:spcPct val="20000"/>
        </a:spcBef>
        <a:spcAft>
          <a:spcPct val="0"/>
        </a:spcAft>
        <a:buSzPct val="90000"/>
        <a:buFont typeface="Wingdings" pitchFamily="2" charset="2"/>
        <a:buChar char="§"/>
        <a:defRPr sz="2200">
          <a:solidFill>
            <a:schemeClr val="hlink"/>
          </a:solidFill>
          <a:latin typeface="+mn-lt"/>
        </a:defRPr>
      </a:lvl3pPr>
      <a:lvl4pPr marL="1485900" indent="-228600" algn="l" rtl="0" eaLnBrk="0" fontAlgn="base" hangingPunct="0">
        <a:spcBef>
          <a:spcPct val="20000"/>
        </a:spcBef>
        <a:spcAft>
          <a:spcPct val="0"/>
        </a:spcAft>
        <a:buSzPct val="90000"/>
        <a:buChar char="–"/>
        <a:defRPr sz="2000">
          <a:solidFill>
            <a:schemeClr val="hlink"/>
          </a:solidFill>
          <a:latin typeface="+mn-lt"/>
        </a:defRPr>
      </a:lvl4pPr>
      <a:lvl5pPr marL="1828800" indent="-228600" algn="l" rtl="0" eaLnBrk="0" fontAlgn="base" hangingPunct="0">
        <a:spcBef>
          <a:spcPct val="20000"/>
        </a:spcBef>
        <a:spcAft>
          <a:spcPct val="0"/>
        </a:spcAft>
        <a:buClr>
          <a:schemeClr val="tx2"/>
        </a:buClr>
        <a:buSzPct val="90000"/>
        <a:buChar char="–"/>
        <a:defRPr sz="2000">
          <a:solidFill>
            <a:schemeClr val="hlink"/>
          </a:solidFill>
          <a:latin typeface="+mn-lt"/>
        </a:defRPr>
      </a:lvl5pPr>
      <a:lvl6pPr marL="2286000" indent="-228600" algn="l" rtl="0" fontAlgn="base">
        <a:spcBef>
          <a:spcPct val="20000"/>
        </a:spcBef>
        <a:spcAft>
          <a:spcPct val="0"/>
        </a:spcAft>
        <a:buClr>
          <a:schemeClr val="tx2"/>
        </a:buClr>
        <a:buSzPct val="90000"/>
        <a:buChar char="–"/>
        <a:defRPr sz="2000">
          <a:solidFill>
            <a:schemeClr val="hlink"/>
          </a:solidFill>
          <a:latin typeface="+mn-lt"/>
        </a:defRPr>
      </a:lvl6pPr>
      <a:lvl7pPr marL="2743200" indent="-228600" algn="l" rtl="0" fontAlgn="base">
        <a:spcBef>
          <a:spcPct val="20000"/>
        </a:spcBef>
        <a:spcAft>
          <a:spcPct val="0"/>
        </a:spcAft>
        <a:buClr>
          <a:schemeClr val="tx2"/>
        </a:buClr>
        <a:buSzPct val="90000"/>
        <a:buChar char="–"/>
        <a:defRPr sz="2000">
          <a:solidFill>
            <a:schemeClr val="hlink"/>
          </a:solidFill>
          <a:latin typeface="+mn-lt"/>
        </a:defRPr>
      </a:lvl7pPr>
      <a:lvl8pPr marL="3200400" indent="-228600" algn="l" rtl="0" fontAlgn="base">
        <a:spcBef>
          <a:spcPct val="20000"/>
        </a:spcBef>
        <a:spcAft>
          <a:spcPct val="0"/>
        </a:spcAft>
        <a:buClr>
          <a:schemeClr val="tx2"/>
        </a:buClr>
        <a:buSzPct val="90000"/>
        <a:buChar char="–"/>
        <a:defRPr sz="2000">
          <a:solidFill>
            <a:schemeClr val="hlink"/>
          </a:solidFill>
          <a:latin typeface="+mn-lt"/>
        </a:defRPr>
      </a:lvl8pPr>
      <a:lvl9pPr marL="3657600" indent="-228600" algn="l" rtl="0" fontAlgn="base">
        <a:spcBef>
          <a:spcPct val="20000"/>
        </a:spcBef>
        <a:spcAft>
          <a:spcPct val="0"/>
        </a:spcAft>
        <a:buClr>
          <a:schemeClr val="tx2"/>
        </a:buClr>
        <a:buSzPct val="90000"/>
        <a:buChar char="–"/>
        <a:defRPr sz="2000">
          <a:solidFill>
            <a:schemeClr val="hlink"/>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oleObject" Target="../embeddings/oleObject3.bin"/></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oleObject" Target="../embeddings/oleObject4.bin"/></Relationships>
</file>

<file path=ppt/slides/_rels/slide31.xml.rels><?xml version="1.0" encoding="UTF-8" standalone="yes"?>
<Relationships xmlns="http://schemas.openxmlformats.org/package/2006/relationships"><Relationship Id="rId3" Type="http://schemas.openxmlformats.org/officeDocument/2006/relationships/hyperlink" Target="http://images.google.com/imgres?imgurl=http://hi.edgehill.ac.uk/blogs/toma/files/2008/06/airblade.JPG&amp;imgrefurl=http://blogs.edgehill.ac.uk/tom/2008/06/11/dyson-air-blade-dryer/&amp;usg=__uPtrHjvToDYqDA-6TLH3pfjCzcQ=&amp;h=400&amp;w=332&amp;sz=20&amp;hl=en&amp;start=12&amp;sig2=K0GZTC_JawR-ZMb39zNbqw&amp;um=1&amp;tbnid=Rcwsd7elodh-xM:&amp;tbnh=124&amp;tbnw=103&amp;ei=jSGaSbCeOIHWMY2F5IEM&amp;prev=/images?q=dyson+hand+dryer&amp;imgsz=small|medium|large|xlarge&amp;um=1&amp;hl=en&amp;rlz=1T4SKPB_enUS292US294&amp;sa=N"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hyperlink" Target="http://www.blogcdn.com/www.engadget.com/media/2006/10/dysonairbladeside.jpg" TargetMode="External"/><Relationship Id="rId4" Type="http://schemas.openxmlformats.org/officeDocument/2006/relationships/image" Target="../media/image25.jpeg"/></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images.google.com/imgres?imgurl=http://www.industrysearch.com.au/products/images/p33328_8.JPG&amp;imgrefurl=http://www.industrysearch.com.au/Products/Solaris_eMark_Laser_Coder-33328&amp;usg=__pgSzrjR4jEEKREiYeBadotS-9A0=&amp;h=250&amp;w=326&amp;sz=26&amp;hl=en&amp;start=8&amp;sig2=1r6LqdzUcJtXqsZKCRzJkA&amp;um=1&amp;tbnid=FbWwwCqyKFCmlM:&amp;tbnh=90&amp;tbnw=118&amp;ei=XSWaSb-VK6PeMOCY9YcM&amp;prev=/images?q=laser+coding&amp;ndsp=21&amp;um=1&amp;hl=en&amp;rlz=1T4SKPB_enUS292US294&amp;sa=N"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9.jpe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hyperlink" Target="mailto:vmalo@nsf.org" TargetMode="External"/><Relationship Id="rId5" Type="http://schemas.openxmlformats.org/officeDocument/2006/relationships/hyperlink" Target="mailto:vgupta@nsf.org" TargetMode="External"/><Relationship Id="rId4" Type="http://schemas.openxmlformats.org/officeDocument/2006/relationships/hyperlink" Target="mailto:foodsafetystandards@nsf.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images.google.com/imgres?imgurl=http://cache1.asset-cache.net/xc/CC000140.jpg?v=1&amp;c=NewsMaker&amp;k=2&amp;d=66A7E07F6AC915D9921B06F4C75CD71AE30A760B0D811297&amp;imgrefurl=http://www.gettyimages.com/detail/CC000140/Photodisc&amp;usg=__RhmAT7x9oXqypUDGQdKMNjrf0vM=&amp;h=413&amp;w=413&amp;sz=21&amp;hl=en&amp;start=1&amp;sig2=ru3shK_r2gv-PTNBdB83wg&amp;tbnid=WHEHp8kL6zp89M:&amp;tbnh=125&amp;tbnw=125&amp;ei=POKYSfaFCYmiMp-vnP8L&amp;prev=/images?q=white+background+planet+earth+from+middle+east&amp;hl=en&amp;rlz=1T4SKPB_enUS292US294" TargetMode="External"/><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22" name="Rectangle 2"/>
          <p:cNvSpPr>
            <a:spLocks noGrp="1" noChangeArrowheads="1"/>
          </p:cNvSpPr>
          <p:nvPr>
            <p:ph type="ctrTitle"/>
          </p:nvPr>
        </p:nvSpPr>
        <p:spPr>
          <a:xfrm>
            <a:off x="1447800" y="2438400"/>
            <a:ext cx="6934200" cy="2438400"/>
          </a:xfrm>
        </p:spPr>
        <p:txBody>
          <a:bodyPr/>
          <a:lstStyle/>
          <a:p>
            <a:pPr algn="ctr" eaLnBrk="1" hangingPunct="1">
              <a:defRPr/>
            </a:pPr>
            <a:r>
              <a:rPr lang="en-US" sz="4400" b="1" i="1" dirty="0" smtClean="0">
                <a:effectLst>
                  <a:outerShdw blurRad="38100" dist="38100" dir="2700000" algn="tl">
                    <a:srgbClr val="000000">
                      <a:alpha val="43137"/>
                    </a:srgbClr>
                  </a:outerShdw>
                </a:effectLst>
              </a:rPr>
              <a:t>Protect </a:t>
            </a:r>
            <a:r>
              <a:rPr lang="en-US" sz="4400" i="1" dirty="0" smtClean="0">
                <a:effectLst>
                  <a:outerShdw blurRad="38100" dist="38100" dir="2700000" algn="tl">
                    <a:srgbClr val="000000">
                      <a:alpha val="43137"/>
                    </a:srgbClr>
                  </a:outerShdw>
                </a:effectLst>
              </a:rPr>
              <a:t>Your</a:t>
            </a:r>
            <a:r>
              <a:rPr lang="en-US" sz="4400" b="1" i="1" dirty="0" smtClean="0">
                <a:effectLst>
                  <a:outerShdw blurRad="38100" dist="38100" dir="2700000" algn="tl">
                    <a:srgbClr val="000000">
                      <a:alpha val="43137"/>
                    </a:srgbClr>
                  </a:outerShdw>
                </a:effectLst>
              </a:rPr>
              <a:t> Brand</a:t>
            </a:r>
            <a:br>
              <a:rPr lang="en-US" sz="4400" b="1" i="1" dirty="0" smtClean="0">
                <a:effectLst>
                  <a:outerShdw blurRad="38100" dist="38100" dir="2700000" algn="tl">
                    <a:srgbClr val="000000">
                      <a:alpha val="43137"/>
                    </a:srgbClr>
                  </a:outerShdw>
                </a:effectLst>
              </a:rPr>
            </a:br>
            <a:r>
              <a:rPr lang="en-US" sz="4400" i="1" dirty="0" smtClean="0">
                <a:effectLst>
                  <a:outerShdw blurRad="38100" dist="38100" dir="2700000" algn="tl">
                    <a:srgbClr val="000000">
                      <a:alpha val="43137"/>
                    </a:srgbClr>
                  </a:outerShdw>
                </a:effectLst>
              </a:rPr>
              <a:t>by adopting </a:t>
            </a:r>
            <a:r>
              <a:rPr lang="en-US" sz="4400" b="1" dirty="0" smtClean="0">
                <a:effectLst>
                  <a:outerShdw blurRad="38100" dist="38100" dir="2700000" algn="tl">
                    <a:srgbClr val="000000">
                      <a:alpha val="43137"/>
                    </a:srgbClr>
                  </a:outerShdw>
                </a:effectLst>
              </a:rPr>
              <a:t/>
            </a:r>
            <a:br>
              <a:rPr lang="en-US" sz="4400" b="1" dirty="0" smtClean="0">
                <a:effectLst>
                  <a:outerShdw blurRad="38100" dist="38100" dir="2700000" algn="tl">
                    <a:srgbClr val="000000">
                      <a:alpha val="43137"/>
                    </a:srgbClr>
                  </a:outerShdw>
                </a:effectLst>
              </a:rPr>
            </a:br>
            <a:r>
              <a:rPr lang="en-US" sz="4400" b="1" dirty="0" smtClean="0">
                <a:effectLst>
                  <a:outerShdw blurRad="38100" dist="38100" dir="2700000" algn="tl">
                    <a:srgbClr val="000000">
                      <a:alpha val="43137"/>
                    </a:srgbClr>
                  </a:outerShdw>
                </a:effectLst>
              </a:rPr>
              <a:t>“</a:t>
            </a:r>
            <a:r>
              <a:rPr lang="en-US" sz="4400" b="1" i="1" dirty="0" smtClean="0">
                <a:effectLst>
                  <a:outerShdw blurRad="38100" dist="38100" dir="2700000" algn="tl">
                    <a:srgbClr val="000000">
                      <a:alpha val="43137"/>
                    </a:srgbClr>
                  </a:outerShdw>
                </a:effectLst>
              </a:rPr>
              <a:t>Best </a:t>
            </a:r>
            <a:r>
              <a:rPr lang="en-US" sz="4400" b="1" i="1" dirty="0">
                <a:effectLst>
                  <a:outerShdw blurRad="38100" dist="38100" dir="2700000" algn="tl">
                    <a:srgbClr val="000000">
                      <a:alpha val="43137"/>
                    </a:srgbClr>
                  </a:outerShdw>
                </a:effectLst>
              </a:rPr>
              <a:t>Practices” </a:t>
            </a:r>
            <a:r>
              <a:rPr lang="en-US" sz="4400" i="1" dirty="0" smtClean="0">
                <a:effectLst>
                  <a:outerShdw blurRad="38100" dist="38100" dir="2700000" algn="tl">
                    <a:srgbClr val="000000">
                      <a:alpha val="43137"/>
                    </a:srgbClr>
                  </a:outerShdw>
                </a:effectLst>
              </a:rPr>
              <a:t>for the Beverage Industry</a:t>
            </a:r>
            <a:endParaRPr lang="en-US" sz="4400" dirty="0">
              <a:effectLst>
                <a:outerShdw blurRad="38100" dist="38100" dir="2700000" algn="tl">
                  <a:srgbClr val="000000">
                    <a:alpha val="43137"/>
                  </a:srgbClr>
                </a:outerShdw>
              </a:effectLst>
              <a:latin typeface="Verdana" pitchFamily="34" charset="0"/>
            </a:endParaRPr>
          </a:p>
        </p:txBody>
      </p:sp>
      <p:sp>
        <p:nvSpPr>
          <p:cNvPr id="1566723" name="Rectangle 3"/>
          <p:cNvSpPr>
            <a:spLocks noGrp="1" noChangeArrowheads="1"/>
          </p:cNvSpPr>
          <p:nvPr>
            <p:ph type="subTitle" idx="1"/>
          </p:nvPr>
        </p:nvSpPr>
        <p:spPr>
          <a:xfrm>
            <a:off x="0" y="5638800"/>
            <a:ext cx="3276600" cy="1219200"/>
          </a:xfrm>
        </p:spPr>
        <p:txBody>
          <a:bodyPr/>
          <a:lstStyle/>
          <a:p>
            <a:pPr algn="ctr" eaLnBrk="1" hangingPunct="1">
              <a:defRPr/>
            </a:pPr>
            <a:r>
              <a:rPr lang="en-US" sz="1600" dirty="0" smtClean="0">
                <a:latin typeface="+mj-lt"/>
              </a:rPr>
              <a:t>4</a:t>
            </a:r>
            <a:r>
              <a:rPr lang="en-US" sz="1600" baseline="30000" dirty="0" smtClean="0">
                <a:latin typeface="+mj-lt"/>
              </a:rPr>
              <a:t>th</a:t>
            </a:r>
            <a:r>
              <a:rPr lang="en-US" sz="1600" dirty="0" smtClean="0">
                <a:latin typeface="+mj-lt"/>
              </a:rPr>
              <a:t> Dubai </a:t>
            </a:r>
            <a:r>
              <a:rPr lang="en-US" sz="1600" dirty="0">
                <a:latin typeface="+mj-lt"/>
              </a:rPr>
              <a:t>International Food Safety Conference</a:t>
            </a:r>
            <a:endParaRPr lang="en-US" sz="1000" b="1" dirty="0">
              <a:latin typeface="+mj-lt"/>
            </a:endParaRPr>
          </a:p>
          <a:p>
            <a:pPr algn="ctr" eaLnBrk="1" hangingPunct="1">
              <a:defRPr/>
            </a:pPr>
            <a:r>
              <a:rPr lang="en-US" sz="1400" b="1" dirty="0" smtClean="0">
                <a:latin typeface="+mj-lt"/>
              </a:rPr>
              <a:t>February 26, 2009</a:t>
            </a:r>
          </a:p>
          <a:p>
            <a:pPr algn="ctr" eaLnBrk="1" hangingPunct="1">
              <a:defRPr/>
            </a:pPr>
            <a:r>
              <a:rPr lang="en-US" sz="1400" b="1" dirty="0" smtClean="0">
                <a:latin typeface="+mj-lt"/>
              </a:rPr>
              <a:t>Dubai </a:t>
            </a:r>
            <a:r>
              <a:rPr lang="en-US" sz="1400" b="1" dirty="0">
                <a:latin typeface="+mj-lt"/>
              </a:rPr>
              <a:t>Municipality </a:t>
            </a:r>
            <a:endParaRPr lang="en-US" sz="1400" dirty="0">
              <a:latin typeface="+mj-lt"/>
            </a:endParaRPr>
          </a:p>
        </p:txBody>
      </p:sp>
      <p:pic>
        <p:nvPicPr>
          <p:cNvPr id="16387" name="Picture 5" descr="nsf_big2"/>
          <p:cNvPicPr>
            <a:picLocks noChangeAspect="1" noChangeArrowheads="1"/>
          </p:cNvPicPr>
          <p:nvPr/>
        </p:nvPicPr>
        <p:blipFill>
          <a:blip r:embed="rId3"/>
          <a:srcRect/>
          <a:stretch>
            <a:fillRect/>
          </a:stretch>
        </p:blipFill>
        <p:spPr bwMode="auto">
          <a:xfrm>
            <a:off x="7620000" y="5486400"/>
            <a:ext cx="1219200" cy="121285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eaLnBrk="1" hangingPunct="1">
              <a:defRPr/>
            </a:pPr>
            <a:endParaRPr lang="en-US" dirty="0"/>
          </a:p>
        </p:txBody>
      </p:sp>
      <p:sp>
        <p:nvSpPr>
          <p:cNvPr id="34818" name="Rectangle 3"/>
          <p:cNvSpPr>
            <a:spLocks noGrp="1" noChangeArrowheads="1"/>
          </p:cNvSpPr>
          <p:nvPr>
            <p:ph type="body" idx="1"/>
          </p:nvPr>
        </p:nvSpPr>
        <p:spPr/>
        <p:txBody>
          <a:bodyPr/>
          <a:lstStyle/>
          <a:p>
            <a:pPr eaLnBrk="1" hangingPunct="1"/>
            <a:endParaRPr lang="en-GB" smtClean="0">
              <a:latin typeface="Arial" charset="0"/>
            </a:endParaRPr>
          </a:p>
        </p:txBody>
      </p:sp>
      <p:pic>
        <p:nvPicPr>
          <p:cNvPr id="34819" name="Picture 4" descr="A Source"/>
          <p:cNvPicPr>
            <a:picLocks noChangeAspect="1" noChangeArrowheads="1"/>
          </p:cNvPicPr>
          <p:nvPr/>
        </p:nvPicPr>
        <p:blipFill>
          <a:blip r:embed="rId3"/>
          <a:srcRect/>
          <a:stretch>
            <a:fillRect/>
          </a:stretch>
        </p:blipFill>
        <p:spPr bwMode="auto">
          <a:xfrm>
            <a:off x="-152400" y="0"/>
            <a:ext cx="9451975" cy="685800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pPr eaLnBrk="1" hangingPunct="1">
              <a:defRPr/>
            </a:pPr>
            <a:endParaRPr lang="en-US" dirty="0"/>
          </a:p>
        </p:txBody>
      </p:sp>
      <p:sp>
        <p:nvSpPr>
          <p:cNvPr id="36866" name="Rectangle 3"/>
          <p:cNvSpPr>
            <a:spLocks noGrp="1" noChangeArrowheads="1"/>
          </p:cNvSpPr>
          <p:nvPr>
            <p:ph type="body" idx="1"/>
          </p:nvPr>
        </p:nvSpPr>
        <p:spPr/>
        <p:txBody>
          <a:bodyPr/>
          <a:lstStyle/>
          <a:p>
            <a:pPr eaLnBrk="1" hangingPunct="1"/>
            <a:endParaRPr lang="en-GB" smtClean="0">
              <a:latin typeface="Arial" charset="0"/>
            </a:endParaRPr>
          </a:p>
        </p:txBody>
      </p:sp>
      <p:pic>
        <p:nvPicPr>
          <p:cNvPr id="36867" name="Picture 4" descr="hose"/>
          <p:cNvPicPr>
            <a:picLocks noChangeAspect="1" noChangeArrowheads="1"/>
          </p:cNvPicPr>
          <p:nvPr/>
        </p:nvPicPr>
        <p:blipFill>
          <a:blip r:embed="rId3"/>
          <a:srcRect/>
          <a:stretch>
            <a:fillRect/>
          </a:stretch>
        </p:blipFill>
        <p:spPr bwMode="auto">
          <a:xfrm>
            <a:off x="0" y="0"/>
            <a:ext cx="9144000" cy="6840538"/>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pPr eaLnBrk="1" hangingPunct="1">
              <a:defRPr/>
            </a:pPr>
            <a:endParaRPr lang="en-US" dirty="0"/>
          </a:p>
        </p:txBody>
      </p:sp>
      <p:sp>
        <p:nvSpPr>
          <p:cNvPr id="38914" name="Rectangle 3"/>
          <p:cNvSpPr>
            <a:spLocks noGrp="1" noChangeArrowheads="1"/>
          </p:cNvSpPr>
          <p:nvPr>
            <p:ph type="body" idx="1"/>
          </p:nvPr>
        </p:nvSpPr>
        <p:spPr/>
        <p:txBody>
          <a:bodyPr/>
          <a:lstStyle/>
          <a:p>
            <a:pPr eaLnBrk="1" hangingPunct="1"/>
            <a:endParaRPr lang="en-GB" smtClean="0">
              <a:latin typeface="Arial" charset="0"/>
            </a:endParaRPr>
          </a:p>
        </p:txBody>
      </p:sp>
      <p:pic>
        <p:nvPicPr>
          <p:cNvPr id="38915" name="Picture 4" descr="D Tank Room"/>
          <p:cNvPicPr>
            <a:picLocks noChangeAspect="1" noChangeArrowheads="1"/>
          </p:cNvPicPr>
          <p:nvPr/>
        </p:nvPicPr>
        <p:blipFill>
          <a:blip r:embed="rId3"/>
          <a:srcRect/>
          <a:stretch>
            <a:fillRect/>
          </a:stretch>
        </p:blipFill>
        <p:spPr bwMode="auto">
          <a:xfrm>
            <a:off x="0" y="3175"/>
            <a:ext cx="9140825" cy="6854825"/>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914400" y="2971800"/>
            <a:ext cx="7315200" cy="533400"/>
          </a:xfrm>
        </p:spPr>
        <p:txBody>
          <a:bodyPr/>
          <a:lstStyle/>
          <a:p>
            <a:pPr algn="ctr" eaLnBrk="1" hangingPunct="1">
              <a:defRPr/>
            </a:pPr>
            <a:r>
              <a:rPr lang="en-US" dirty="0">
                <a:solidFill>
                  <a:srgbClr val="00B050"/>
                </a:solidFill>
                <a:latin typeface="+mn-lt"/>
              </a:rPr>
              <a:t>Container Loading and Washing</a:t>
            </a:r>
          </a:p>
        </p:txBody>
      </p:sp>
    </p:spTree>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2" descr="DSC00051.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descr="DSC00020.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914400" y="2971800"/>
            <a:ext cx="7315200" cy="533400"/>
          </a:xfrm>
        </p:spPr>
        <p:txBody>
          <a:bodyPr/>
          <a:lstStyle/>
          <a:p>
            <a:pPr algn="ctr" eaLnBrk="1" hangingPunct="1">
              <a:defRPr/>
            </a:pPr>
            <a:r>
              <a:rPr lang="en-US" dirty="0">
                <a:solidFill>
                  <a:srgbClr val="00B050"/>
                </a:solidFill>
                <a:latin typeface="+mn-lt"/>
              </a:rPr>
              <a:t>Bottled Water Filling Operation</a:t>
            </a:r>
          </a:p>
        </p:txBody>
      </p:sp>
    </p:spTree>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lstStyle/>
          <a:p>
            <a:pPr eaLnBrk="1" hangingPunct="1">
              <a:defRPr/>
            </a:pPr>
            <a:endParaRPr lang="en-US" dirty="0"/>
          </a:p>
        </p:txBody>
      </p:sp>
      <p:sp>
        <p:nvSpPr>
          <p:cNvPr id="49154" name="Rectangle 3"/>
          <p:cNvSpPr>
            <a:spLocks noGrp="1" noChangeArrowheads="1"/>
          </p:cNvSpPr>
          <p:nvPr>
            <p:ph type="body" idx="1"/>
          </p:nvPr>
        </p:nvSpPr>
        <p:spPr/>
        <p:txBody>
          <a:bodyPr/>
          <a:lstStyle/>
          <a:p>
            <a:pPr eaLnBrk="1" hangingPunct="1"/>
            <a:endParaRPr lang="en-GB" smtClean="0">
              <a:latin typeface="Arial" charset="0"/>
            </a:endParaRPr>
          </a:p>
        </p:txBody>
      </p:sp>
      <p:pic>
        <p:nvPicPr>
          <p:cNvPr id="49155" name="Picture 4" descr="J Bottling Room"/>
          <p:cNvPicPr>
            <a:picLocks noChangeAspect="1" noChangeArrowheads="1"/>
          </p:cNvPicPr>
          <p:nvPr/>
        </p:nvPicPr>
        <p:blipFill>
          <a:blip r:embed="rId3"/>
          <a:srcRect/>
          <a:stretch>
            <a:fillRect/>
          </a:stretch>
        </p:blipFill>
        <p:spPr bwMode="auto">
          <a:xfrm>
            <a:off x="0" y="0"/>
            <a:ext cx="9140825" cy="6854825"/>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3" descr="DSC00015.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2" descr="DSC00013.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914400" y="914400"/>
            <a:ext cx="7620000" cy="533400"/>
          </a:xfrm>
        </p:spPr>
        <p:txBody>
          <a:bodyPr/>
          <a:lstStyle/>
          <a:p>
            <a:pPr algn="ctr" eaLnBrk="1" hangingPunct="1">
              <a:defRPr/>
            </a:pPr>
            <a:r>
              <a:rPr lang="en-US" dirty="0" smtClean="0">
                <a:latin typeface="Arial" pitchFamily="34" charset="0"/>
                <a:cs typeface="Arial" pitchFamily="34" charset="0"/>
              </a:rPr>
              <a:t>NSF is a Health </a:t>
            </a:r>
            <a:r>
              <a:rPr lang="en-US" dirty="0">
                <a:latin typeface="Arial" pitchFamily="34" charset="0"/>
                <a:cs typeface="Arial" pitchFamily="34" charset="0"/>
              </a:rPr>
              <a:t>And Safety Leader</a:t>
            </a:r>
          </a:p>
        </p:txBody>
      </p:sp>
      <p:sp>
        <p:nvSpPr>
          <p:cNvPr id="45059" name="Rectangle 3"/>
          <p:cNvSpPr>
            <a:spLocks noGrp="1" noChangeArrowheads="1"/>
          </p:cNvSpPr>
          <p:nvPr>
            <p:ph type="body" idx="1"/>
          </p:nvPr>
        </p:nvSpPr>
        <p:spPr>
          <a:xfrm>
            <a:off x="762000" y="1447800"/>
            <a:ext cx="8001000" cy="2209800"/>
          </a:xfrm>
        </p:spPr>
        <p:txBody>
          <a:bodyPr/>
          <a:lstStyle/>
          <a:p>
            <a:pPr eaLnBrk="1" hangingPunct="1">
              <a:spcBef>
                <a:spcPts val="0"/>
              </a:spcBef>
              <a:spcAft>
                <a:spcPts val="300"/>
              </a:spcAft>
              <a:buClr>
                <a:srgbClr val="003399"/>
              </a:buClr>
              <a:defRPr/>
            </a:pPr>
            <a:r>
              <a:rPr lang="en-US" sz="1800" dirty="0" smtClean="0">
                <a:solidFill>
                  <a:srgbClr val="003399"/>
                </a:solidFill>
                <a:latin typeface="+mj-lt"/>
              </a:rPr>
              <a:t>Founded in 1944, as a not-for-profit, Non-Governmental Organization (NGO). </a:t>
            </a:r>
          </a:p>
          <a:p>
            <a:pPr eaLnBrk="1" hangingPunct="1">
              <a:spcBef>
                <a:spcPts val="0"/>
              </a:spcBef>
              <a:spcAft>
                <a:spcPts val="300"/>
              </a:spcAft>
              <a:buClr>
                <a:srgbClr val="003399"/>
              </a:buClr>
              <a:defRPr/>
            </a:pPr>
            <a:r>
              <a:rPr lang="en-US" sz="1800" dirty="0" smtClean="0">
                <a:solidFill>
                  <a:srgbClr val="003399"/>
                </a:solidFill>
                <a:latin typeface="+mj-lt"/>
              </a:rPr>
              <a:t>Developer </a:t>
            </a:r>
            <a:r>
              <a:rPr lang="en-US" sz="1800" dirty="0">
                <a:solidFill>
                  <a:srgbClr val="003399"/>
                </a:solidFill>
                <a:latin typeface="+mj-lt"/>
              </a:rPr>
              <a:t>over 50 national consensus standards</a:t>
            </a:r>
          </a:p>
          <a:p>
            <a:pPr eaLnBrk="1" hangingPunct="1">
              <a:spcBef>
                <a:spcPts val="0"/>
              </a:spcBef>
              <a:spcAft>
                <a:spcPts val="300"/>
              </a:spcAft>
              <a:buClr>
                <a:srgbClr val="003399"/>
              </a:buClr>
              <a:defRPr/>
            </a:pPr>
            <a:r>
              <a:rPr lang="en-US" sz="1800" dirty="0">
                <a:solidFill>
                  <a:srgbClr val="003399"/>
                </a:solidFill>
                <a:latin typeface="+mj-lt"/>
              </a:rPr>
              <a:t>Steadfast ties with key associations and </a:t>
            </a:r>
            <a:r>
              <a:rPr lang="en-US" sz="1800" dirty="0" smtClean="0">
                <a:solidFill>
                  <a:srgbClr val="003399"/>
                </a:solidFill>
                <a:latin typeface="+mj-lt"/>
              </a:rPr>
              <a:t>government </a:t>
            </a:r>
            <a:r>
              <a:rPr lang="en-US" sz="1800" dirty="0">
                <a:solidFill>
                  <a:srgbClr val="003399"/>
                </a:solidFill>
                <a:latin typeface="+mj-lt"/>
              </a:rPr>
              <a:t>agencies </a:t>
            </a:r>
          </a:p>
          <a:p>
            <a:pPr eaLnBrk="1" hangingPunct="1">
              <a:spcBef>
                <a:spcPts val="0"/>
              </a:spcBef>
              <a:spcAft>
                <a:spcPts val="300"/>
              </a:spcAft>
              <a:buClr>
                <a:srgbClr val="003399"/>
              </a:buClr>
              <a:defRPr/>
            </a:pPr>
            <a:r>
              <a:rPr lang="en-US" sz="1800" dirty="0">
                <a:solidFill>
                  <a:srgbClr val="003399"/>
                </a:solidFill>
                <a:latin typeface="+mj-lt"/>
              </a:rPr>
              <a:t>A Collaborating Centre of the World Health Organization</a:t>
            </a:r>
          </a:p>
          <a:p>
            <a:pPr eaLnBrk="1" hangingPunct="1">
              <a:spcBef>
                <a:spcPts val="0"/>
              </a:spcBef>
              <a:spcAft>
                <a:spcPts val="300"/>
              </a:spcAft>
              <a:buClr>
                <a:srgbClr val="003399"/>
              </a:buClr>
              <a:defRPr/>
            </a:pPr>
            <a:r>
              <a:rPr lang="en-US" sz="1800" dirty="0">
                <a:solidFill>
                  <a:srgbClr val="003399"/>
                </a:solidFill>
                <a:latin typeface="+mj-lt"/>
              </a:rPr>
              <a:t>Service provider to over 12,000 companies in </a:t>
            </a:r>
            <a:r>
              <a:rPr lang="en-US" sz="1800" dirty="0" smtClean="0">
                <a:solidFill>
                  <a:srgbClr val="003399"/>
                </a:solidFill>
                <a:latin typeface="+mj-lt"/>
              </a:rPr>
              <a:t>100 countries</a:t>
            </a:r>
          </a:p>
          <a:p>
            <a:pPr eaLnBrk="1" hangingPunct="1">
              <a:spcBef>
                <a:spcPts val="0"/>
              </a:spcBef>
              <a:spcAft>
                <a:spcPts val="300"/>
              </a:spcAft>
              <a:buClr>
                <a:srgbClr val="003399"/>
              </a:buClr>
              <a:defRPr/>
            </a:pPr>
            <a:r>
              <a:rPr lang="en-US" sz="1800" dirty="0" smtClean="0">
                <a:solidFill>
                  <a:srgbClr val="003399"/>
                </a:solidFill>
                <a:latin typeface="+mj-lt"/>
              </a:rPr>
              <a:t>Standards Development/ANSI Certified, Product Certification, 3</a:t>
            </a:r>
            <a:r>
              <a:rPr lang="en-US" sz="1800" baseline="30000" dirty="0" smtClean="0">
                <a:solidFill>
                  <a:srgbClr val="003399"/>
                </a:solidFill>
                <a:latin typeface="+mj-lt"/>
              </a:rPr>
              <a:t>rd</a:t>
            </a:r>
            <a:r>
              <a:rPr lang="en-US" sz="1800" dirty="0" smtClean="0">
                <a:solidFill>
                  <a:srgbClr val="003399"/>
                </a:solidFill>
                <a:latin typeface="+mj-lt"/>
              </a:rPr>
              <a:t>-Party Auditing, Laboratory Testing, HACCP Training</a:t>
            </a:r>
          </a:p>
          <a:p>
            <a:pPr eaLnBrk="1" hangingPunct="1">
              <a:spcBef>
                <a:spcPts val="0"/>
              </a:spcBef>
              <a:spcAft>
                <a:spcPts val="0"/>
              </a:spcAft>
              <a:defRPr/>
            </a:pPr>
            <a:endParaRPr lang="en-US" sz="2000" dirty="0">
              <a:latin typeface="+mj-lt"/>
            </a:endParaRPr>
          </a:p>
        </p:txBody>
      </p:sp>
      <p:pic>
        <p:nvPicPr>
          <p:cNvPr id="18435" name="Picture 4" descr="NSFBuilding"/>
          <p:cNvPicPr>
            <a:picLocks noGrp="1" noChangeAspect="1" noChangeArrowheads="1"/>
          </p:cNvPicPr>
          <p:nvPr>
            <p:ph sz="half" idx="4294967295"/>
          </p:nvPr>
        </p:nvPicPr>
        <p:blipFill>
          <a:blip r:embed="rId3"/>
          <a:srcRect/>
          <a:stretch>
            <a:fillRect/>
          </a:stretch>
        </p:blipFill>
        <p:spPr>
          <a:xfrm>
            <a:off x="914400" y="3733800"/>
            <a:ext cx="7339013" cy="3124200"/>
          </a:xfrm>
        </p:spPr>
      </p:pic>
    </p:spTree>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pPr eaLnBrk="1" hangingPunct="1">
              <a:defRPr/>
            </a:pPr>
            <a:endParaRPr lang="en-US" dirty="0"/>
          </a:p>
        </p:txBody>
      </p:sp>
      <p:sp>
        <p:nvSpPr>
          <p:cNvPr id="55298" name="Rectangle 3"/>
          <p:cNvSpPr>
            <a:spLocks noGrp="1" noChangeArrowheads="1"/>
          </p:cNvSpPr>
          <p:nvPr>
            <p:ph type="body" idx="1"/>
          </p:nvPr>
        </p:nvSpPr>
        <p:spPr/>
        <p:txBody>
          <a:bodyPr/>
          <a:lstStyle/>
          <a:p>
            <a:pPr eaLnBrk="1" hangingPunct="1"/>
            <a:endParaRPr lang="en-GB" smtClean="0">
              <a:latin typeface="Arial" charset="0"/>
            </a:endParaRPr>
          </a:p>
        </p:txBody>
      </p:sp>
      <p:pic>
        <p:nvPicPr>
          <p:cNvPr id="55299" name="Picture 4" descr="P Motor Risk"/>
          <p:cNvPicPr>
            <a:picLocks noChangeAspect="1" noChangeArrowheads="1"/>
          </p:cNvPicPr>
          <p:nvPr/>
        </p:nvPicPr>
        <p:blipFill>
          <a:blip r:embed="rId3"/>
          <a:srcRect/>
          <a:stretch>
            <a:fillRect/>
          </a:stretch>
        </p:blipFill>
        <p:spPr bwMode="auto">
          <a:xfrm>
            <a:off x="0" y="0"/>
            <a:ext cx="9140825" cy="6854825"/>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pPr eaLnBrk="1" hangingPunct="1">
              <a:defRPr/>
            </a:pPr>
            <a:endParaRPr lang="en-US" dirty="0"/>
          </a:p>
        </p:txBody>
      </p:sp>
      <p:graphicFrame>
        <p:nvGraphicFramePr>
          <p:cNvPr id="1855490" name="Object 2"/>
          <p:cNvGraphicFramePr>
            <a:graphicFrameLocks noChangeAspect="1"/>
          </p:cNvGraphicFramePr>
          <p:nvPr>
            <p:ph type="body" idx="1"/>
          </p:nvPr>
        </p:nvGraphicFramePr>
        <p:xfrm>
          <a:off x="0" y="0"/>
          <a:ext cx="9144000" cy="6858000"/>
        </p:xfrm>
        <a:graphic>
          <a:graphicData uri="http://schemas.openxmlformats.org/presentationml/2006/ole">
            <p:oleObj spid="_x0000_s1855490" name="Photo Editor Photo" r:id="rId4" imgW="10971429" imgH="8228571" progId="">
              <p:embed/>
            </p:oleObj>
          </a:graphicData>
        </a:graphic>
      </p:graphicFrame>
    </p:spTree>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914400" y="2971800"/>
            <a:ext cx="7315200" cy="533400"/>
          </a:xfrm>
        </p:spPr>
        <p:txBody>
          <a:bodyPr/>
          <a:lstStyle/>
          <a:p>
            <a:pPr algn="ctr" eaLnBrk="1" hangingPunct="1">
              <a:defRPr/>
            </a:pPr>
            <a:r>
              <a:rPr lang="en-US" dirty="0" smtClean="0">
                <a:solidFill>
                  <a:srgbClr val="00B050"/>
                </a:solidFill>
                <a:latin typeface="+mj-lt"/>
              </a:rPr>
              <a:t>Chemical Control</a:t>
            </a:r>
            <a:endParaRPr lang="en-US" dirty="0">
              <a:solidFill>
                <a:srgbClr val="00B050"/>
              </a:solidFill>
              <a:latin typeface="+mj-lt"/>
            </a:endParaRPr>
          </a:p>
        </p:txBody>
      </p:sp>
    </p:spTree>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lstStyle/>
          <a:p>
            <a:pPr eaLnBrk="1" hangingPunct="1">
              <a:defRPr/>
            </a:pPr>
            <a:endParaRPr lang="en-US" dirty="0"/>
          </a:p>
        </p:txBody>
      </p:sp>
      <p:sp>
        <p:nvSpPr>
          <p:cNvPr id="1859586" name="Rectangle 3"/>
          <p:cNvSpPr>
            <a:spLocks noGrp="1" noChangeArrowheads="1"/>
          </p:cNvSpPr>
          <p:nvPr>
            <p:ph type="body" idx="1"/>
          </p:nvPr>
        </p:nvSpPr>
        <p:spPr/>
        <p:txBody>
          <a:bodyPr/>
          <a:lstStyle/>
          <a:p>
            <a:pPr eaLnBrk="1" hangingPunct="1"/>
            <a:endParaRPr lang="en-GB" smtClean="0">
              <a:latin typeface="Arial" charset="0"/>
            </a:endParaRPr>
          </a:p>
        </p:txBody>
      </p:sp>
      <p:pic>
        <p:nvPicPr>
          <p:cNvPr id="1859587" name="Picture 4" descr="Chemicals"/>
          <p:cNvPicPr>
            <a:picLocks noChangeAspect="1" noChangeArrowheads="1"/>
          </p:cNvPicPr>
          <p:nvPr/>
        </p:nvPicPr>
        <p:blipFill>
          <a:blip r:embed="rId3"/>
          <a:srcRect/>
          <a:stretch>
            <a:fillRect/>
          </a:stretch>
        </p:blipFill>
        <p:spPr bwMode="auto">
          <a:xfrm>
            <a:off x="3175" y="0"/>
            <a:ext cx="9140825" cy="6854825"/>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1633" name="Picture 2" descr="DSC00024.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914400" y="2971800"/>
            <a:ext cx="7315200" cy="533400"/>
          </a:xfrm>
        </p:spPr>
        <p:txBody>
          <a:bodyPr/>
          <a:lstStyle/>
          <a:p>
            <a:pPr algn="ctr" eaLnBrk="1" hangingPunct="1">
              <a:defRPr/>
            </a:pPr>
            <a:r>
              <a:rPr lang="en-US" dirty="0" smtClean="0">
                <a:solidFill>
                  <a:srgbClr val="00B050"/>
                </a:solidFill>
              </a:rPr>
              <a:t>Warehouse and Storage</a:t>
            </a:r>
            <a:endParaRPr lang="en-US" dirty="0">
              <a:solidFill>
                <a:srgbClr val="00B050"/>
              </a:solidFill>
            </a:endParaRPr>
          </a:p>
        </p:txBody>
      </p:sp>
    </p:spTree>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p:txBody>
          <a:bodyPr/>
          <a:lstStyle/>
          <a:p>
            <a:pPr eaLnBrk="1" hangingPunct="1">
              <a:defRPr/>
            </a:pPr>
            <a:endParaRPr lang="en-US" dirty="0"/>
          </a:p>
        </p:txBody>
      </p:sp>
      <p:graphicFrame>
        <p:nvGraphicFramePr>
          <p:cNvPr id="1856514" name="Object 2"/>
          <p:cNvGraphicFramePr>
            <a:graphicFrameLocks noChangeAspect="1"/>
          </p:cNvGraphicFramePr>
          <p:nvPr>
            <p:ph type="body" idx="1"/>
          </p:nvPr>
        </p:nvGraphicFramePr>
        <p:xfrm>
          <a:off x="0" y="0"/>
          <a:ext cx="9144000" cy="6858000"/>
        </p:xfrm>
        <a:graphic>
          <a:graphicData uri="http://schemas.openxmlformats.org/presentationml/2006/ole">
            <p:oleObj spid="_x0000_s1856514" name="Photo Editor Photo" r:id="rId4" imgW="10971429" imgH="8228571" progId="">
              <p:embed/>
            </p:oleObj>
          </a:graphicData>
        </a:graphic>
      </p:graphicFrame>
    </p:spTree>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914400" y="2971800"/>
            <a:ext cx="7315200" cy="533400"/>
          </a:xfrm>
        </p:spPr>
        <p:txBody>
          <a:bodyPr/>
          <a:lstStyle/>
          <a:p>
            <a:pPr algn="ctr" eaLnBrk="1" hangingPunct="1">
              <a:defRPr/>
            </a:pPr>
            <a:r>
              <a:rPr lang="en-US" dirty="0" smtClean="0">
                <a:solidFill>
                  <a:srgbClr val="00B050"/>
                </a:solidFill>
              </a:rPr>
              <a:t>Employees &amp; Sanitation</a:t>
            </a:r>
            <a:endParaRPr lang="en-US" dirty="0">
              <a:solidFill>
                <a:srgbClr val="00B050"/>
              </a:solidFill>
            </a:endParaRPr>
          </a:p>
        </p:txBody>
      </p:sp>
    </p:spTree>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0849" name="Picture 2" descr="PIC8"/>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p:txBody>
          <a:bodyPr/>
          <a:lstStyle/>
          <a:p>
            <a:pPr eaLnBrk="1" hangingPunct="1">
              <a:defRPr/>
            </a:pPr>
            <a:endParaRPr lang="en-US" dirty="0"/>
          </a:p>
        </p:txBody>
      </p:sp>
      <p:graphicFrame>
        <p:nvGraphicFramePr>
          <p:cNvPr id="1849346" name="Object 2"/>
          <p:cNvGraphicFramePr>
            <a:graphicFrameLocks noChangeAspect="1"/>
          </p:cNvGraphicFramePr>
          <p:nvPr>
            <p:ph type="body" idx="1"/>
          </p:nvPr>
        </p:nvGraphicFramePr>
        <p:xfrm>
          <a:off x="0" y="0"/>
          <a:ext cx="9144000" cy="6858000"/>
        </p:xfrm>
        <a:graphic>
          <a:graphicData uri="http://schemas.openxmlformats.org/presentationml/2006/ole">
            <p:oleObj spid="_x0000_s1849346" name="Photo Editor Photo" r:id="rId4" imgW="10971429" imgH="8228571" progId="">
              <p:embed/>
            </p:oleObj>
          </a:graphicData>
        </a:graphic>
      </p:graphicFrame>
    </p:spTree>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0818" name="Rectangle 2"/>
          <p:cNvSpPr>
            <a:spLocks noGrp="1" noChangeArrowheads="1"/>
          </p:cNvSpPr>
          <p:nvPr>
            <p:ph type="title"/>
          </p:nvPr>
        </p:nvSpPr>
        <p:spPr>
          <a:xfrm>
            <a:off x="1066800" y="914400"/>
            <a:ext cx="7391400" cy="547688"/>
          </a:xfrm>
        </p:spPr>
        <p:txBody>
          <a:bodyPr/>
          <a:lstStyle/>
          <a:p>
            <a:pPr eaLnBrk="1" hangingPunct="1">
              <a:defRPr/>
            </a:pPr>
            <a:r>
              <a:rPr lang="en-US" dirty="0" smtClean="0">
                <a:solidFill>
                  <a:schemeClr val="hlink"/>
                </a:solidFill>
                <a:latin typeface="Arial" pitchFamily="34" charset="0"/>
                <a:cs typeface="Arial" pitchFamily="34" charset="0"/>
              </a:rPr>
              <a:t>Presentation Objectives</a:t>
            </a:r>
            <a:endParaRPr lang="en-US" dirty="0">
              <a:solidFill>
                <a:schemeClr val="hlink"/>
              </a:solidFill>
              <a:latin typeface="Arial" pitchFamily="34" charset="0"/>
              <a:cs typeface="Arial" pitchFamily="34" charset="0"/>
            </a:endParaRPr>
          </a:p>
        </p:txBody>
      </p:sp>
      <p:sp>
        <p:nvSpPr>
          <p:cNvPr id="1570819" name="Rectangle 3"/>
          <p:cNvSpPr>
            <a:spLocks noGrp="1" noChangeArrowheads="1"/>
          </p:cNvSpPr>
          <p:nvPr>
            <p:ph type="body" idx="1"/>
          </p:nvPr>
        </p:nvSpPr>
        <p:spPr>
          <a:xfrm>
            <a:off x="1066800" y="1600200"/>
            <a:ext cx="7162800" cy="4495800"/>
          </a:xfrm>
        </p:spPr>
        <p:txBody>
          <a:bodyPr/>
          <a:lstStyle/>
          <a:p>
            <a:pPr eaLnBrk="1" hangingPunct="1">
              <a:spcBef>
                <a:spcPct val="0"/>
              </a:spcBef>
              <a:spcAft>
                <a:spcPct val="15000"/>
              </a:spcAft>
              <a:buClr>
                <a:schemeClr val="tx1"/>
              </a:buClr>
              <a:defRPr/>
            </a:pPr>
            <a:r>
              <a:rPr lang="en-US" sz="2400" dirty="0" smtClean="0">
                <a:solidFill>
                  <a:schemeClr val="tx1"/>
                </a:solidFill>
                <a:latin typeface="+mj-lt"/>
              </a:rPr>
              <a:t>What Keeps You Awake At Night?</a:t>
            </a:r>
          </a:p>
          <a:p>
            <a:pPr lvl="1" eaLnBrk="1" hangingPunct="1">
              <a:spcBef>
                <a:spcPct val="0"/>
              </a:spcBef>
              <a:spcAft>
                <a:spcPct val="15000"/>
              </a:spcAft>
              <a:buClr>
                <a:schemeClr val="tx1"/>
              </a:buClr>
              <a:defRPr/>
            </a:pPr>
            <a:r>
              <a:rPr lang="en-US" dirty="0" smtClean="0">
                <a:solidFill>
                  <a:schemeClr val="tx1"/>
                </a:solidFill>
                <a:latin typeface="+mj-lt"/>
              </a:rPr>
              <a:t>Food and Beverage Safety</a:t>
            </a:r>
          </a:p>
          <a:p>
            <a:pPr lvl="1" eaLnBrk="1" hangingPunct="1">
              <a:spcBef>
                <a:spcPct val="0"/>
              </a:spcBef>
              <a:spcAft>
                <a:spcPct val="15000"/>
              </a:spcAft>
              <a:buClr>
                <a:schemeClr val="tx1"/>
              </a:buClr>
              <a:defRPr/>
            </a:pPr>
            <a:r>
              <a:rPr lang="en-US" dirty="0" smtClean="0">
                <a:solidFill>
                  <a:schemeClr val="tx1"/>
                </a:solidFill>
                <a:latin typeface="+mj-lt"/>
              </a:rPr>
              <a:t>“Farm to Fork”</a:t>
            </a:r>
          </a:p>
          <a:p>
            <a:pPr eaLnBrk="1" hangingPunct="1">
              <a:spcBef>
                <a:spcPct val="0"/>
              </a:spcBef>
              <a:spcAft>
                <a:spcPct val="15000"/>
              </a:spcAft>
              <a:buClr>
                <a:schemeClr val="tx1"/>
              </a:buClr>
              <a:defRPr/>
            </a:pPr>
            <a:r>
              <a:rPr lang="en-US" sz="2400" dirty="0" smtClean="0">
                <a:solidFill>
                  <a:schemeClr val="tx1"/>
                </a:solidFill>
                <a:latin typeface="+mj-lt"/>
              </a:rPr>
              <a:t>Global Framework</a:t>
            </a:r>
          </a:p>
          <a:p>
            <a:pPr lvl="1" eaLnBrk="1" hangingPunct="1">
              <a:spcBef>
                <a:spcPct val="0"/>
              </a:spcBef>
              <a:spcAft>
                <a:spcPct val="15000"/>
              </a:spcAft>
              <a:buClr>
                <a:schemeClr val="tx1"/>
              </a:buClr>
              <a:defRPr/>
            </a:pPr>
            <a:r>
              <a:rPr lang="en-US" dirty="0" smtClean="0">
                <a:solidFill>
                  <a:schemeClr val="tx1"/>
                </a:solidFill>
                <a:latin typeface="+mj-lt"/>
              </a:rPr>
              <a:t>Evolving Standards</a:t>
            </a:r>
          </a:p>
          <a:p>
            <a:pPr lvl="1" eaLnBrk="1" hangingPunct="1">
              <a:spcBef>
                <a:spcPct val="0"/>
              </a:spcBef>
              <a:spcAft>
                <a:spcPct val="15000"/>
              </a:spcAft>
              <a:buClr>
                <a:schemeClr val="tx1"/>
              </a:buClr>
              <a:defRPr/>
            </a:pPr>
            <a:r>
              <a:rPr lang="en-US" dirty="0" smtClean="0">
                <a:solidFill>
                  <a:schemeClr val="tx1"/>
                </a:solidFill>
                <a:latin typeface="+mj-lt"/>
              </a:rPr>
              <a:t>Layers built upon each other</a:t>
            </a:r>
          </a:p>
          <a:p>
            <a:pPr lvl="1" eaLnBrk="1" hangingPunct="1">
              <a:spcBef>
                <a:spcPct val="0"/>
              </a:spcBef>
              <a:spcAft>
                <a:spcPct val="15000"/>
              </a:spcAft>
              <a:buClr>
                <a:schemeClr val="tx1"/>
              </a:buClr>
              <a:defRPr/>
            </a:pPr>
            <a:r>
              <a:rPr lang="en-US" dirty="0" smtClean="0">
                <a:solidFill>
                  <a:schemeClr val="tx1"/>
                </a:solidFill>
                <a:latin typeface="+mj-lt"/>
              </a:rPr>
              <a:t>Getting it right the first time</a:t>
            </a:r>
          </a:p>
          <a:p>
            <a:pPr eaLnBrk="1" hangingPunct="1">
              <a:spcBef>
                <a:spcPct val="0"/>
              </a:spcBef>
              <a:spcAft>
                <a:spcPct val="15000"/>
              </a:spcAft>
              <a:buClr>
                <a:schemeClr val="tx1"/>
              </a:buClr>
              <a:defRPr/>
            </a:pPr>
            <a:r>
              <a:rPr lang="en-US" sz="2400" dirty="0" smtClean="0">
                <a:solidFill>
                  <a:schemeClr val="tx1"/>
                </a:solidFill>
                <a:latin typeface="+mj-lt"/>
              </a:rPr>
              <a:t>Best Practice</a:t>
            </a:r>
          </a:p>
          <a:p>
            <a:pPr lvl="1" eaLnBrk="1" hangingPunct="1">
              <a:spcBef>
                <a:spcPct val="0"/>
              </a:spcBef>
              <a:spcAft>
                <a:spcPct val="15000"/>
              </a:spcAft>
              <a:buClr>
                <a:schemeClr val="tx1"/>
              </a:buClr>
              <a:defRPr/>
            </a:pPr>
            <a:r>
              <a:rPr lang="en-US" dirty="0" smtClean="0">
                <a:solidFill>
                  <a:schemeClr val="tx1"/>
                </a:solidFill>
                <a:latin typeface="+mj-lt"/>
              </a:rPr>
              <a:t>Foundation built on HACCP</a:t>
            </a:r>
          </a:p>
          <a:p>
            <a:pPr lvl="1" eaLnBrk="1" hangingPunct="1">
              <a:spcBef>
                <a:spcPct val="0"/>
              </a:spcBef>
              <a:spcAft>
                <a:spcPct val="15000"/>
              </a:spcAft>
              <a:buClr>
                <a:schemeClr val="tx1"/>
              </a:buClr>
              <a:defRPr/>
            </a:pPr>
            <a:r>
              <a:rPr lang="en-US" dirty="0" smtClean="0">
                <a:solidFill>
                  <a:schemeClr val="tx1"/>
                </a:solidFill>
                <a:latin typeface="+mj-lt"/>
              </a:rPr>
              <a:t>Reduces risk</a:t>
            </a:r>
          </a:p>
          <a:p>
            <a:pPr lvl="1" eaLnBrk="1" hangingPunct="1">
              <a:spcBef>
                <a:spcPct val="0"/>
              </a:spcBef>
              <a:spcAft>
                <a:spcPct val="15000"/>
              </a:spcAft>
              <a:buClr>
                <a:schemeClr val="tx1"/>
              </a:buClr>
              <a:defRPr/>
            </a:pPr>
            <a:r>
              <a:rPr lang="en-US" dirty="0" smtClean="0">
                <a:solidFill>
                  <a:schemeClr val="tx1"/>
                </a:solidFill>
                <a:latin typeface="+mj-lt"/>
              </a:rPr>
              <a:t>Sharing knowledge</a:t>
            </a:r>
          </a:p>
        </p:txBody>
      </p:sp>
    </p:spTree>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lstStyle/>
          <a:p>
            <a:pPr eaLnBrk="1" hangingPunct="1">
              <a:defRPr/>
            </a:pPr>
            <a:endParaRPr lang="en-US" dirty="0"/>
          </a:p>
        </p:txBody>
      </p:sp>
      <p:graphicFrame>
        <p:nvGraphicFramePr>
          <p:cNvPr id="1851394" name="Object 2"/>
          <p:cNvGraphicFramePr>
            <a:graphicFrameLocks noChangeAspect="1"/>
          </p:cNvGraphicFramePr>
          <p:nvPr>
            <p:ph type="body" idx="1"/>
          </p:nvPr>
        </p:nvGraphicFramePr>
        <p:xfrm>
          <a:off x="0" y="0"/>
          <a:ext cx="9144000" cy="6858000"/>
        </p:xfrm>
        <a:graphic>
          <a:graphicData uri="http://schemas.openxmlformats.org/presentationml/2006/ole">
            <p:oleObj spid="_x0000_s1851394" name="Photo Editor Photo" r:id="rId4" imgW="10971429" imgH="8228571" progId="">
              <p:embed/>
            </p:oleObj>
          </a:graphicData>
        </a:graphic>
      </p:graphicFrame>
    </p:spTree>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6993" name="Picture 4" descr="http://tbn0.google.com/images?q=tbn:Rcwsd7elodh-xM:http://hi.edgehill.ac.uk/blogs/toma/files/2008/06/airblade.JPG">
            <a:hlinkClick r:id="rId3"/>
          </p:cNvPr>
          <p:cNvPicPr>
            <a:picLocks noChangeAspect="1" noChangeArrowheads="1"/>
          </p:cNvPicPr>
          <p:nvPr/>
        </p:nvPicPr>
        <p:blipFill>
          <a:blip r:embed="rId4"/>
          <a:srcRect/>
          <a:stretch>
            <a:fillRect/>
          </a:stretch>
        </p:blipFill>
        <p:spPr bwMode="auto">
          <a:xfrm>
            <a:off x="3429000" y="-22225"/>
            <a:ext cx="5715000" cy="6880225"/>
          </a:xfrm>
          <a:prstGeom prst="rect">
            <a:avLst/>
          </a:prstGeom>
          <a:noFill/>
          <a:ln w="9525">
            <a:noFill/>
            <a:miter lim="800000"/>
            <a:headEnd/>
            <a:tailEnd/>
          </a:ln>
        </p:spPr>
      </p:pic>
      <p:pic>
        <p:nvPicPr>
          <p:cNvPr id="1876994" name="Picture 6" descr="See full size image">
            <a:hlinkClick r:id="rId5"/>
          </p:cNvPr>
          <p:cNvPicPr>
            <a:picLocks noChangeAspect="1" noChangeArrowheads="1"/>
          </p:cNvPicPr>
          <p:nvPr/>
        </p:nvPicPr>
        <p:blipFill>
          <a:blip r:embed="rId6"/>
          <a:srcRect/>
          <a:stretch>
            <a:fillRect/>
          </a:stretch>
        </p:blipFill>
        <p:spPr bwMode="auto">
          <a:xfrm>
            <a:off x="0" y="0"/>
            <a:ext cx="3810000" cy="692785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9041" name="Picture 2" descr="DSC00031.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914400" y="2971800"/>
            <a:ext cx="7315200" cy="533400"/>
          </a:xfrm>
        </p:spPr>
        <p:txBody>
          <a:bodyPr/>
          <a:lstStyle/>
          <a:p>
            <a:pPr algn="ctr" eaLnBrk="1" hangingPunct="1">
              <a:defRPr/>
            </a:pPr>
            <a:r>
              <a:rPr lang="en-US" dirty="0">
                <a:solidFill>
                  <a:srgbClr val="00B050"/>
                </a:solidFill>
                <a:latin typeface="+mn-lt"/>
              </a:rPr>
              <a:t>Labeling and Packaging</a:t>
            </a:r>
          </a:p>
        </p:txBody>
      </p:sp>
    </p:spTree>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3137" name="Picture 2" descr="http://tbn0.google.com/images?q=tbn:FbWwwCqyKFCmlM:http://www.industrysearch.com.au/products/images/p33328_8.JPG">
            <a:hlinkClick r:id="rId3"/>
          </p:cNvPr>
          <p:cNvPicPr>
            <a:picLocks noChangeAspect="1" noChangeArrowheads="1"/>
          </p:cNvPicPr>
          <p:nvPr/>
        </p:nvPicPr>
        <p:blipFill>
          <a:blip r:embed="rId4"/>
          <a:srcRect/>
          <a:stretch>
            <a:fillRect/>
          </a:stretch>
        </p:blipFill>
        <p:spPr bwMode="auto">
          <a:xfrm>
            <a:off x="0" y="-115888"/>
            <a:ext cx="9144000" cy="6973888"/>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4073" name="Rectangle 9"/>
          <p:cNvSpPr>
            <a:spLocks noChangeArrowheads="1"/>
          </p:cNvSpPr>
          <p:nvPr/>
        </p:nvSpPr>
        <p:spPr bwMode="auto">
          <a:xfrm>
            <a:off x="304800" y="2286000"/>
            <a:ext cx="1600200" cy="1447800"/>
          </a:xfrm>
          <a:prstGeom prst="rect">
            <a:avLst/>
          </a:prstGeom>
          <a:solidFill>
            <a:schemeClr val="bg1"/>
          </a:solidFill>
          <a:ln w="9525">
            <a:solidFill>
              <a:schemeClr val="bg1"/>
            </a:solidFill>
            <a:miter lim="800000"/>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624068" name="Rectangle 4"/>
          <p:cNvSpPr>
            <a:spLocks noChangeArrowheads="1"/>
          </p:cNvSpPr>
          <p:nvPr/>
        </p:nvSpPr>
        <p:spPr bwMode="auto">
          <a:xfrm>
            <a:off x="838200" y="4572000"/>
            <a:ext cx="2667000" cy="1143000"/>
          </a:xfrm>
          <a:prstGeom prst="rect">
            <a:avLst/>
          </a:prstGeom>
          <a:noFill/>
          <a:ln w="9525">
            <a:noFill/>
            <a:miter lim="800000"/>
            <a:headEnd/>
            <a:tailEnd/>
          </a:ln>
          <a:effectLst/>
        </p:spPr>
        <p:txBody>
          <a:bodyPr anchor="ctr"/>
          <a:lstStyle/>
          <a:p>
            <a:pPr>
              <a:defRPr/>
            </a:pPr>
            <a:endParaRPr lang="en-US" sz="1400" b="0" dirty="0">
              <a:solidFill>
                <a:schemeClr val="tx2"/>
              </a:solidFill>
              <a:effectLst>
                <a:outerShdw blurRad="38100" dist="38100" dir="2700000" algn="tl">
                  <a:srgbClr val="C0C0C0"/>
                </a:outerShdw>
              </a:effectLst>
              <a:latin typeface="Arial Narrow" pitchFamily="34" charset="0"/>
              <a:cs typeface="+mn-cs"/>
            </a:endParaRPr>
          </a:p>
        </p:txBody>
      </p:sp>
      <p:pic>
        <p:nvPicPr>
          <p:cNvPr id="1885187" name="Picture 5" descr="nsf_big2"/>
          <p:cNvPicPr>
            <a:picLocks noChangeAspect="1" noChangeArrowheads="1"/>
          </p:cNvPicPr>
          <p:nvPr/>
        </p:nvPicPr>
        <p:blipFill>
          <a:blip r:embed="rId3"/>
          <a:srcRect/>
          <a:stretch>
            <a:fillRect/>
          </a:stretch>
        </p:blipFill>
        <p:spPr bwMode="auto">
          <a:xfrm>
            <a:off x="5638800" y="4114800"/>
            <a:ext cx="1225550" cy="1219200"/>
          </a:xfrm>
          <a:prstGeom prst="rect">
            <a:avLst/>
          </a:prstGeom>
          <a:noFill/>
          <a:ln w="9525">
            <a:noFill/>
            <a:miter lim="800000"/>
            <a:headEnd/>
            <a:tailEnd/>
          </a:ln>
        </p:spPr>
      </p:pic>
      <p:sp>
        <p:nvSpPr>
          <p:cNvPr id="1885188" name="Rectangle 6"/>
          <p:cNvSpPr>
            <a:spLocks noChangeArrowheads="1"/>
          </p:cNvSpPr>
          <p:nvPr/>
        </p:nvSpPr>
        <p:spPr bwMode="auto">
          <a:xfrm>
            <a:off x="457200" y="5638800"/>
            <a:ext cx="8229600" cy="1030288"/>
          </a:xfrm>
          <a:prstGeom prst="rect">
            <a:avLst/>
          </a:prstGeom>
          <a:noFill/>
          <a:ln w="9525">
            <a:noFill/>
            <a:miter lim="800000"/>
            <a:headEnd/>
            <a:tailEnd/>
          </a:ln>
        </p:spPr>
        <p:txBody>
          <a:bodyPr>
            <a:spAutoFit/>
          </a:bodyPr>
          <a:lstStyle/>
          <a:p>
            <a:r>
              <a:rPr lang="en-US" sz="1800" b="0"/>
              <a:t>For More Information visit </a:t>
            </a:r>
            <a:r>
              <a:rPr lang="en-US" sz="1800" b="0" u="sng">
                <a:solidFill>
                  <a:srgbClr val="003399"/>
                </a:solidFill>
              </a:rPr>
              <a:t>nsf.org</a:t>
            </a:r>
            <a:r>
              <a:rPr lang="en-US" sz="1800" b="0"/>
              <a:t>:</a:t>
            </a:r>
          </a:p>
          <a:p>
            <a:endParaRPr lang="en-US" sz="700" b="0"/>
          </a:p>
          <a:p>
            <a:r>
              <a:rPr lang="en-US" sz="1800" b="0"/>
              <a:t>Chris Dunn			Vaneet Gupta		Valbona Malo</a:t>
            </a:r>
          </a:p>
          <a:p>
            <a:r>
              <a:rPr lang="en-US" sz="1800" b="0">
                <a:solidFill>
                  <a:schemeClr val="hlink"/>
                </a:solidFill>
                <a:hlinkClick r:id="rId4"/>
              </a:rPr>
              <a:t>cdunn@nsf.org</a:t>
            </a:r>
            <a:r>
              <a:rPr lang="en-US" sz="1800" b="0">
                <a:solidFill>
                  <a:schemeClr val="hlink"/>
                </a:solidFill>
              </a:rPr>
              <a:t>			</a:t>
            </a:r>
            <a:r>
              <a:rPr lang="en-US" sz="1800" b="0">
                <a:solidFill>
                  <a:schemeClr val="hlink"/>
                </a:solidFill>
                <a:hlinkClick r:id="rId5"/>
              </a:rPr>
              <a:t>vgupta@nsf.org</a:t>
            </a:r>
            <a:r>
              <a:rPr lang="en-US" sz="1800" b="0">
                <a:solidFill>
                  <a:schemeClr val="hlink"/>
                </a:solidFill>
              </a:rPr>
              <a:t> 		</a:t>
            </a:r>
            <a:r>
              <a:rPr lang="en-US" sz="1800" b="0">
                <a:solidFill>
                  <a:schemeClr val="hlink"/>
                </a:solidFill>
                <a:hlinkClick r:id="rId6"/>
              </a:rPr>
              <a:t>malo@nsf.org</a:t>
            </a:r>
            <a:r>
              <a:rPr lang="en-US" sz="1800" b="0">
                <a:solidFill>
                  <a:schemeClr val="hlink"/>
                </a:solidFill>
              </a:rPr>
              <a:t> </a:t>
            </a:r>
            <a:endParaRPr lang="en-US" sz="1800" b="0" u="sng">
              <a:solidFill>
                <a:schemeClr val="hlink"/>
              </a:solidFill>
            </a:endParaRPr>
          </a:p>
        </p:txBody>
      </p:sp>
      <p:pic>
        <p:nvPicPr>
          <p:cNvPr id="1885189" name="Picture 2" descr="http://www.foodsafetydubai.com/eng/images/gulfoofds.jpg"/>
          <p:cNvPicPr>
            <a:picLocks noChangeAspect="1" noChangeArrowheads="1"/>
          </p:cNvPicPr>
          <p:nvPr/>
        </p:nvPicPr>
        <p:blipFill>
          <a:blip r:embed="rId7"/>
          <a:srcRect/>
          <a:stretch>
            <a:fillRect/>
          </a:stretch>
        </p:blipFill>
        <p:spPr bwMode="auto">
          <a:xfrm>
            <a:off x="1981200" y="4267200"/>
            <a:ext cx="2590800" cy="933450"/>
          </a:xfrm>
          <a:prstGeom prst="rect">
            <a:avLst/>
          </a:prstGeom>
          <a:noFill/>
          <a:ln w="9525">
            <a:noFill/>
            <a:miter lim="800000"/>
            <a:headEnd/>
            <a:tailEnd/>
          </a:ln>
        </p:spPr>
      </p:pic>
      <p:sp>
        <p:nvSpPr>
          <p:cNvPr id="9" name="Rectangle 2"/>
          <p:cNvSpPr txBox="1">
            <a:spLocks noChangeArrowheads="1"/>
          </p:cNvSpPr>
          <p:nvPr/>
        </p:nvSpPr>
        <p:spPr bwMode="auto">
          <a:xfrm>
            <a:off x="609600" y="1828800"/>
            <a:ext cx="8305800" cy="2133600"/>
          </a:xfrm>
          <a:prstGeom prst="rect">
            <a:avLst/>
          </a:prstGeom>
          <a:noFill/>
          <a:ln w="9525">
            <a:noFill/>
            <a:miter lim="800000"/>
            <a:headEnd/>
            <a:tailEnd/>
          </a:ln>
          <a:effectLst/>
        </p:spPr>
        <p:txBody>
          <a:bodyPr anchor="ctr"/>
          <a:lstStyle/>
          <a:p>
            <a:pPr algn="just">
              <a:defRPr/>
            </a:pPr>
            <a:r>
              <a:rPr lang="en-US" b="0" kern="0" dirty="0">
                <a:solidFill>
                  <a:srgbClr val="003399"/>
                </a:solidFill>
                <a:effectLst>
                  <a:outerShdw blurRad="38100" dist="38100" dir="2700000" algn="tl">
                    <a:srgbClr val="C0C0C0"/>
                  </a:outerShdw>
                </a:effectLst>
                <a:latin typeface="Arial" pitchFamily="34" charset="0"/>
                <a:ea typeface="+mj-ea"/>
                <a:cs typeface="+mj-cs"/>
              </a:rPr>
              <a:t>“Best Practices” make for better sleep!</a:t>
            </a:r>
          </a:p>
        </p:txBody>
      </p:sp>
    </p:spTree>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defRPr/>
            </a:pPr>
            <a:r>
              <a:rPr lang="en-US" dirty="0">
                <a:effectLst>
                  <a:outerShdw blurRad="38100" dist="38100" dir="2700000" algn="tl">
                    <a:srgbClr val="000000">
                      <a:alpha val="43137"/>
                    </a:srgbClr>
                  </a:outerShdw>
                </a:effectLst>
                <a:latin typeface="Arial" pitchFamily="34" charset="0"/>
                <a:cs typeface="Arial" pitchFamily="34" charset="0"/>
              </a:rPr>
              <a:t>What Keeps you Awake at Night?</a:t>
            </a:r>
          </a:p>
        </p:txBody>
      </p:sp>
      <p:pic>
        <p:nvPicPr>
          <p:cNvPr id="22530" name="Picture 5" descr="Toxic milk 092208 Shanghai"/>
          <p:cNvPicPr>
            <a:picLocks noChangeAspect="1" noChangeArrowheads="1"/>
          </p:cNvPicPr>
          <p:nvPr/>
        </p:nvPicPr>
        <p:blipFill>
          <a:blip r:embed="rId3"/>
          <a:srcRect/>
          <a:stretch>
            <a:fillRect/>
          </a:stretch>
        </p:blipFill>
        <p:spPr bwMode="auto">
          <a:xfrm>
            <a:off x="5105400" y="2895600"/>
            <a:ext cx="3662363" cy="2743200"/>
          </a:xfrm>
          <a:prstGeom prst="rect">
            <a:avLst/>
          </a:prstGeom>
          <a:noFill/>
          <a:ln w="9525">
            <a:noFill/>
            <a:miter lim="800000"/>
            <a:headEnd/>
            <a:tailEnd/>
          </a:ln>
        </p:spPr>
      </p:pic>
      <p:pic>
        <p:nvPicPr>
          <p:cNvPr id="22531" name="Picture 8" descr="http://upload.wikimedia.org/wikipedia/commons/3/3c/ARS_peanuts.jpg"/>
          <p:cNvPicPr>
            <a:picLocks noChangeAspect="1" noChangeArrowheads="1"/>
          </p:cNvPicPr>
          <p:nvPr/>
        </p:nvPicPr>
        <p:blipFill>
          <a:blip r:embed="rId4"/>
          <a:srcRect/>
          <a:stretch>
            <a:fillRect/>
          </a:stretch>
        </p:blipFill>
        <p:spPr bwMode="auto">
          <a:xfrm>
            <a:off x="228600" y="1600200"/>
            <a:ext cx="3589338" cy="2667000"/>
          </a:xfrm>
          <a:prstGeom prst="rect">
            <a:avLst/>
          </a:prstGeom>
          <a:noFill/>
          <a:ln w="9525">
            <a:noFill/>
            <a:miter lim="800000"/>
            <a:headEnd/>
            <a:tailEnd/>
          </a:ln>
        </p:spPr>
      </p:pic>
      <p:sp>
        <p:nvSpPr>
          <p:cNvPr id="22532" name="Text Box 3"/>
          <p:cNvSpPr txBox="1">
            <a:spLocks noChangeArrowheads="1"/>
          </p:cNvSpPr>
          <p:nvPr/>
        </p:nvSpPr>
        <p:spPr bwMode="auto">
          <a:xfrm>
            <a:off x="1219200" y="5943600"/>
            <a:ext cx="5410200" cy="660400"/>
          </a:xfrm>
          <a:prstGeom prst="rect">
            <a:avLst/>
          </a:prstGeom>
          <a:noFill/>
          <a:ln w="19050">
            <a:solidFill>
              <a:schemeClr val="tx1"/>
            </a:solidFill>
            <a:miter lim="800000"/>
            <a:headEnd/>
            <a:tailEnd/>
          </a:ln>
        </p:spPr>
        <p:txBody>
          <a:bodyPr>
            <a:spAutoFit/>
          </a:bodyPr>
          <a:lstStyle/>
          <a:p>
            <a:pPr algn="ctr">
              <a:spcBef>
                <a:spcPct val="50000"/>
              </a:spcBef>
            </a:pPr>
            <a:r>
              <a:rPr lang="en-US" sz="1800" b="0">
                <a:solidFill>
                  <a:srgbClr val="FF3300"/>
                </a:solidFill>
              </a:rPr>
              <a:t>Source of tainted spinach finally pinpointed</a:t>
            </a:r>
          </a:p>
          <a:p>
            <a:pPr algn="ctr">
              <a:spcBef>
                <a:spcPct val="50000"/>
              </a:spcBef>
            </a:pPr>
            <a:r>
              <a:rPr lang="en-US" sz="1200" b="0" i="1"/>
              <a:t>Calif. Ranch likely responsible for E. coli outbreak that killed 3 people</a:t>
            </a:r>
          </a:p>
        </p:txBody>
      </p:sp>
      <p:sp>
        <p:nvSpPr>
          <p:cNvPr id="22533" name="Text Box 5"/>
          <p:cNvSpPr txBox="1">
            <a:spLocks noChangeArrowheads="1"/>
          </p:cNvSpPr>
          <p:nvPr/>
        </p:nvSpPr>
        <p:spPr bwMode="auto">
          <a:xfrm>
            <a:off x="4419600" y="1752600"/>
            <a:ext cx="3581400" cy="815975"/>
          </a:xfrm>
          <a:prstGeom prst="rect">
            <a:avLst/>
          </a:prstGeom>
          <a:noFill/>
          <a:ln w="19050">
            <a:solidFill>
              <a:schemeClr val="tx1"/>
            </a:solidFill>
            <a:miter lim="800000"/>
            <a:headEnd/>
            <a:tailEnd/>
          </a:ln>
        </p:spPr>
        <p:txBody>
          <a:bodyPr>
            <a:spAutoFit/>
          </a:bodyPr>
          <a:lstStyle/>
          <a:p>
            <a:pPr algn="ctr">
              <a:spcBef>
                <a:spcPct val="50000"/>
              </a:spcBef>
            </a:pPr>
            <a:r>
              <a:rPr lang="en-US" sz="1600" b="0">
                <a:solidFill>
                  <a:srgbClr val="FF9900"/>
                </a:solidFill>
              </a:rPr>
              <a:t>Food safety a big problem worldwide: WHO officials</a:t>
            </a:r>
          </a:p>
          <a:p>
            <a:pPr algn="ctr">
              <a:spcBef>
                <a:spcPct val="50000"/>
              </a:spcBef>
            </a:pPr>
            <a:r>
              <a:rPr lang="en-US" sz="1000" b="0" i="1"/>
              <a:t>July 17, 2007</a:t>
            </a:r>
          </a:p>
        </p:txBody>
      </p:sp>
      <p:sp>
        <p:nvSpPr>
          <p:cNvPr id="22534" name="Text Box 6"/>
          <p:cNvSpPr txBox="1">
            <a:spLocks noChangeArrowheads="1"/>
          </p:cNvSpPr>
          <p:nvPr/>
        </p:nvSpPr>
        <p:spPr bwMode="auto">
          <a:xfrm>
            <a:off x="1066800" y="4648200"/>
            <a:ext cx="2819400" cy="720725"/>
          </a:xfrm>
          <a:prstGeom prst="rect">
            <a:avLst/>
          </a:prstGeom>
          <a:noFill/>
          <a:ln w="19050">
            <a:solidFill>
              <a:schemeClr val="tx1"/>
            </a:solidFill>
            <a:miter lim="800000"/>
            <a:headEnd/>
            <a:tailEnd/>
          </a:ln>
        </p:spPr>
        <p:txBody>
          <a:bodyPr>
            <a:spAutoFit/>
          </a:bodyPr>
          <a:lstStyle/>
          <a:p>
            <a:pPr algn="ctr">
              <a:spcBef>
                <a:spcPct val="50000"/>
              </a:spcBef>
            </a:pPr>
            <a:r>
              <a:rPr lang="en-US" sz="2000">
                <a:solidFill>
                  <a:srgbClr val="FF3300"/>
                </a:solidFill>
              </a:rPr>
              <a:t>“What’s in your drinking water?”</a:t>
            </a:r>
            <a:endParaRPr lang="en-US" sz="2000" i="1"/>
          </a:p>
        </p:txBody>
      </p:sp>
    </p:spTree>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body" idx="1"/>
          </p:nvPr>
        </p:nvSpPr>
        <p:spPr>
          <a:xfrm>
            <a:off x="685800" y="1981200"/>
            <a:ext cx="7772400" cy="4724400"/>
          </a:xfrm>
        </p:spPr>
        <p:txBody>
          <a:bodyPr/>
          <a:lstStyle/>
          <a:p>
            <a:pPr algn="just" eaLnBrk="1" hangingPunct="1">
              <a:buFontTx/>
              <a:buNone/>
            </a:pPr>
            <a:r>
              <a:rPr lang="en-US" sz="2000" i="1" smtClean="0">
                <a:latin typeface="Arial" charset="0"/>
              </a:rPr>
              <a:t>			Masafi and NSF’s enduring association is based on the shared ideals of quality and adherence to stringent international standards. Masafi’s stated purpose is to offer premium products for better life and NSF has partnered this mission by helping us consistently deliver on our commitments to our valued consumers. NSF’s expertise has been vital to the development of world-class systems for Masafi’s business operations. We are confident and look forward to a mutually beneficial partnership with NSF in the years to come.</a:t>
            </a:r>
          </a:p>
          <a:p>
            <a:pPr eaLnBrk="1" hangingPunct="1"/>
            <a:endParaRPr lang="en-US" sz="2000" i="1" smtClean="0">
              <a:latin typeface="Arial" charset="0"/>
            </a:endParaRPr>
          </a:p>
        </p:txBody>
      </p:sp>
      <p:pic>
        <p:nvPicPr>
          <p:cNvPr id="24578" name="Picture 3" descr="water"/>
          <p:cNvPicPr>
            <a:picLocks noGrp="1" noChangeAspect="1" noChangeArrowheads="1"/>
          </p:cNvPicPr>
          <p:nvPr>
            <p:ph type="title"/>
          </p:nvPr>
        </p:nvPicPr>
        <p:blipFill>
          <a:blip r:embed="rId3"/>
          <a:srcRect/>
          <a:stretch>
            <a:fillRect/>
          </a:stretch>
        </p:blipFill>
        <p:spPr>
          <a:xfrm>
            <a:off x="762000" y="1143000"/>
            <a:ext cx="1820863" cy="1143000"/>
          </a:xfrm>
        </p:spPr>
      </p:pic>
    </p:spTree>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22" name="Rectangle 2"/>
          <p:cNvSpPr>
            <a:spLocks noGrp="1" noChangeArrowheads="1"/>
          </p:cNvSpPr>
          <p:nvPr>
            <p:ph type="title"/>
          </p:nvPr>
        </p:nvSpPr>
        <p:spPr>
          <a:xfrm>
            <a:off x="533400" y="1143000"/>
            <a:ext cx="8534400" cy="609600"/>
          </a:xfrm>
        </p:spPr>
        <p:txBody>
          <a:bodyPr/>
          <a:lstStyle/>
          <a:p>
            <a:pPr eaLnBrk="1" hangingPunct="1">
              <a:defRPr/>
            </a:pPr>
            <a:r>
              <a:rPr lang="en-US" sz="2800" dirty="0" smtClean="0"/>
              <a:t>Best Practices in Beverages Have Evolved From Many Sources Around The World …</a:t>
            </a:r>
          </a:p>
        </p:txBody>
      </p:sp>
      <p:sp>
        <p:nvSpPr>
          <p:cNvPr id="12291" name="Text Box 3"/>
          <p:cNvSpPr txBox="1">
            <a:spLocks noChangeArrowheads="1"/>
          </p:cNvSpPr>
          <p:nvPr/>
        </p:nvSpPr>
        <p:spPr bwMode="auto">
          <a:xfrm>
            <a:off x="98425" y="2514600"/>
            <a:ext cx="2797175" cy="369888"/>
          </a:xfrm>
          <a:prstGeom prst="rect">
            <a:avLst/>
          </a:prstGeom>
          <a:noFill/>
          <a:ln w="9525">
            <a:noFill/>
            <a:miter lim="800000"/>
            <a:headEnd/>
            <a:tailEnd/>
          </a:ln>
        </p:spPr>
        <p:txBody>
          <a:bodyPr>
            <a:spAutoFit/>
          </a:bodyPr>
          <a:lstStyle/>
          <a:p>
            <a:pPr algn="r">
              <a:spcBef>
                <a:spcPct val="50000"/>
              </a:spcBef>
              <a:defRPr/>
            </a:pPr>
            <a:r>
              <a:rPr lang="en-US" sz="1800" dirty="0">
                <a:effectLst>
                  <a:outerShdw blurRad="38100" dist="38100" dir="2700000" algn="tl">
                    <a:srgbClr val="000000">
                      <a:alpha val="43137"/>
                    </a:srgbClr>
                  </a:outerShdw>
                </a:effectLst>
                <a:latin typeface="Arial Narrow" pitchFamily="34" charset="0"/>
                <a:cs typeface="+mn-cs"/>
              </a:rPr>
              <a:t>Standard-setting Bodies</a:t>
            </a:r>
          </a:p>
        </p:txBody>
      </p:sp>
      <p:sp>
        <p:nvSpPr>
          <p:cNvPr id="12292" name="Line 4"/>
          <p:cNvSpPr>
            <a:spLocks noChangeShapeType="1"/>
          </p:cNvSpPr>
          <p:nvPr/>
        </p:nvSpPr>
        <p:spPr bwMode="auto">
          <a:xfrm>
            <a:off x="2895600" y="2819400"/>
            <a:ext cx="476250" cy="152400"/>
          </a:xfrm>
          <a:prstGeom prst="line">
            <a:avLst/>
          </a:prstGeom>
          <a:noFill/>
          <a:ln w="9525">
            <a:solidFill>
              <a:schemeClr val="tx1"/>
            </a:solidFill>
            <a:round/>
            <a:headEnd/>
            <a:tailEnd type="triangle" w="med" len="med"/>
          </a:ln>
        </p:spPr>
        <p:txBody>
          <a:bodyP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2293" name="Text Box 5"/>
          <p:cNvSpPr txBox="1">
            <a:spLocks noChangeArrowheads="1"/>
          </p:cNvSpPr>
          <p:nvPr/>
        </p:nvSpPr>
        <p:spPr bwMode="auto">
          <a:xfrm>
            <a:off x="820738" y="4940300"/>
            <a:ext cx="1928812" cy="369888"/>
          </a:xfrm>
          <a:prstGeom prst="rect">
            <a:avLst/>
          </a:prstGeom>
          <a:noFill/>
          <a:ln w="9525">
            <a:noFill/>
            <a:miter lim="800000"/>
            <a:headEnd/>
            <a:tailEnd/>
          </a:ln>
        </p:spPr>
        <p:txBody>
          <a:bodyPr>
            <a:spAutoFit/>
          </a:bodyPr>
          <a:lstStyle/>
          <a:p>
            <a:pPr algn="r">
              <a:spcBef>
                <a:spcPct val="50000"/>
              </a:spcBef>
              <a:defRPr/>
            </a:pPr>
            <a:r>
              <a:rPr lang="en-US" sz="1800" dirty="0">
                <a:effectLst>
                  <a:outerShdw blurRad="38100" dist="38100" dir="2700000" algn="tl">
                    <a:srgbClr val="000000">
                      <a:alpha val="43137"/>
                    </a:srgbClr>
                  </a:outerShdw>
                </a:effectLst>
                <a:latin typeface="Arial Narrow" pitchFamily="34" charset="0"/>
                <a:cs typeface="+mn-cs"/>
              </a:rPr>
              <a:t>ISO</a:t>
            </a:r>
            <a:endParaRPr lang="en-US" sz="1800" dirty="0">
              <a:effectLst>
                <a:outerShdw blurRad="38100" dist="38100" dir="2700000" algn="tl">
                  <a:srgbClr val="000000">
                    <a:alpha val="43137"/>
                  </a:srgbClr>
                </a:outerShdw>
              </a:effectLst>
              <a:latin typeface="Arial Narrow" pitchFamily="34" charset="0"/>
              <a:cs typeface="+mn-cs"/>
            </a:endParaRPr>
          </a:p>
        </p:txBody>
      </p:sp>
      <p:sp>
        <p:nvSpPr>
          <p:cNvPr id="12294" name="Line 6"/>
          <p:cNvSpPr>
            <a:spLocks noChangeShapeType="1"/>
          </p:cNvSpPr>
          <p:nvPr/>
        </p:nvSpPr>
        <p:spPr bwMode="auto">
          <a:xfrm flipV="1">
            <a:off x="2895600" y="4953000"/>
            <a:ext cx="522288" cy="173038"/>
          </a:xfrm>
          <a:prstGeom prst="line">
            <a:avLst/>
          </a:prstGeom>
          <a:noFill/>
          <a:ln w="9525">
            <a:solidFill>
              <a:schemeClr val="tx1"/>
            </a:solidFill>
            <a:round/>
            <a:headEnd/>
            <a:tailEnd type="triangle" w="med" len="med"/>
          </a:ln>
        </p:spPr>
        <p:txBody>
          <a:bodyP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2295" name="Text Box 7"/>
          <p:cNvSpPr txBox="1">
            <a:spLocks noChangeArrowheads="1"/>
          </p:cNvSpPr>
          <p:nvPr/>
        </p:nvSpPr>
        <p:spPr bwMode="auto">
          <a:xfrm>
            <a:off x="6157913" y="2362200"/>
            <a:ext cx="2757487" cy="369888"/>
          </a:xfrm>
          <a:prstGeom prst="rect">
            <a:avLst/>
          </a:prstGeom>
          <a:noFill/>
          <a:ln w="9525">
            <a:noFill/>
            <a:miter lim="800000"/>
            <a:headEnd/>
            <a:tailEnd/>
          </a:ln>
        </p:spPr>
        <p:txBody>
          <a:bodyPr>
            <a:spAutoFit/>
          </a:bodyPr>
          <a:lstStyle/>
          <a:p>
            <a:pPr>
              <a:spcBef>
                <a:spcPct val="50000"/>
              </a:spcBef>
              <a:defRPr/>
            </a:pPr>
            <a:r>
              <a:rPr lang="en-US" sz="1800" dirty="0">
                <a:effectLst>
                  <a:outerShdw blurRad="38100" dist="38100" dir="2700000" algn="tl">
                    <a:srgbClr val="000000">
                      <a:alpha val="43137"/>
                    </a:srgbClr>
                  </a:outerShdw>
                </a:effectLst>
                <a:latin typeface="Arial Narrow" pitchFamily="34" charset="0"/>
                <a:cs typeface="+mn-cs"/>
              </a:rPr>
              <a:t>Codex</a:t>
            </a:r>
          </a:p>
        </p:txBody>
      </p:sp>
      <p:sp>
        <p:nvSpPr>
          <p:cNvPr id="12296" name="Text Box 8"/>
          <p:cNvSpPr txBox="1">
            <a:spLocks noChangeArrowheads="1"/>
          </p:cNvSpPr>
          <p:nvPr/>
        </p:nvSpPr>
        <p:spPr bwMode="auto">
          <a:xfrm>
            <a:off x="1219200" y="3741738"/>
            <a:ext cx="1412875" cy="368300"/>
          </a:xfrm>
          <a:prstGeom prst="rect">
            <a:avLst/>
          </a:prstGeom>
          <a:noFill/>
          <a:ln w="9525">
            <a:noFill/>
            <a:miter lim="800000"/>
            <a:headEnd/>
            <a:tailEnd/>
          </a:ln>
        </p:spPr>
        <p:txBody>
          <a:bodyPr>
            <a:spAutoFit/>
          </a:bodyPr>
          <a:lstStyle/>
          <a:p>
            <a:pPr algn="r">
              <a:spcBef>
                <a:spcPct val="50000"/>
              </a:spcBef>
              <a:defRPr/>
            </a:pPr>
            <a:r>
              <a:rPr lang="en-US" sz="1800" dirty="0">
                <a:effectLst>
                  <a:outerShdw blurRad="38100" dist="38100" dir="2700000" algn="tl">
                    <a:srgbClr val="000000">
                      <a:alpha val="43137"/>
                    </a:srgbClr>
                  </a:outerShdw>
                </a:effectLst>
                <a:latin typeface="Arial Narrow" pitchFamily="34" charset="0"/>
                <a:cs typeface="+mn-cs"/>
              </a:rPr>
              <a:t>NGOs</a:t>
            </a:r>
          </a:p>
        </p:txBody>
      </p:sp>
      <p:sp>
        <p:nvSpPr>
          <p:cNvPr id="12298" name="Rectangle 11"/>
          <p:cNvSpPr>
            <a:spLocks noChangeArrowheads="1"/>
          </p:cNvSpPr>
          <p:nvPr/>
        </p:nvSpPr>
        <p:spPr bwMode="auto">
          <a:xfrm>
            <a:off x="6934200" y="4554538"/>
            <a:ext cx="2133600" cy="369887"/>
          </a:xfrm>
          <a:prstGeom prst="rect">
            <a:avLst/>
          </a:prstGeom>
          <a:noFill/>
          <a:ln w="9525">
            <a:noFill/>
            <a:miter lim="800000"/>
            <a:headEnd/>
            <a:tailEnd/>
          </a:ln>
        </p:spPr>
        <p:txBody>
          <a:bodyPr wrap="none">
            <a:spAutoFit/>
          </a:bodyPr>
          <a:lstStyle/>
          <a:p>
            <a:pPr>
              <a:spcBef>
                <a:spcPct val="50000"/>
              </a:spcBef>
              <a:defRPr/>
            </a:pPr>
            <a:r>
              <a:rPr lang="en-US" sz="1800" dirty="0">
                <a:effectLst>
                  <a:outerShdw blurRad="38100" dist="38100" dir="2700000" algn="tl">
                    <a:srgbClr val="000000">
                      <a:alpha val="43137"/>
                    </a:srgbClr>
                  </a:outerShdw>
                </a:effectLst>
                <a:latin typeface="Arial Narrow" pitchFamily="34" charset="0"/>
                <a:cs typeface="+mn-cs"/>
              </a:rPr>
              <a:t>Industry associations</a:t>
            </a:r>
          </a:p>
        </p:txBody>
      </p:sp>
      <p:sp>
        <p:nvSpPr>
          <p:cNvPr id="12299" name="Text Box 12"/>
          <p:cNvSpPr txBox="1">
            <a:spLocks noChangeArrowheads="1"/>
          </p:cNvSpPr>
          <p:nvPr/>
        </p:nvSpPr>
        <p:spPr bwMode="auto">
          <a:xfrm>
            <a:off x="6783388" y="3497263"/>
            <a:ext cx="2063750" cy="369887"/>
          </a:xfrm>
          <a:prstGeom prst="rect">
            <a:avLst/>
          </a:prstGeom>
          <a:noFill/>
          <a:ln w="9525">
            <a:noFill/>
            <a:miter lim="800000"/>
            <a:headEnd/>
            <a:tailEnd/>
          </a:ln>
        </p:spPr>
        <p:txBody>
          <a:bodyPr>
            <a:spAutoFit/>
          </a:bodyPr>
          <a:lstStyle/>
          <a:p>
            <a:pPr>
              <a:spcBef>
                <a:spcPct val="50000"/>
              </a:spcBef>
              <a:defRPr/>
            </a:pPr>
            <a:r>
              <a:rPr lang="en-US" sz="1800" dirty="0">
                <a:effectLst>
                  <a:outerShdw blurRad="38100" dist="38100" dir="2700000" algn="tl">
                    <a:srgbClr val="000000">
                      <a:alpha val="43137"/>
                    </a:srgbClr>
                  </a:outerShdw>
                </a:effectLst>
                <a:latin typeface="Arial Narrow" pitchFamily="34" charset="0"/>
                <a:cs typeface="+mn-cs"/>
              </a:rPr>
              <a:t>FDA</a:t>
            </a:r>
          </a:p>
        </p:txBody>
      </p:sp>
      <p:sp>
        <p:nvSpPr>
          <p:cNvPr id="12300" name="Text Box 13"/>
          <p:cNvSpPr txBox="1">
            <a:spLocks noChangeArrowheads="1"/>
          </p:cNvSpPr>
          <p:nvPr/>
        </p:nvSpPr>
        <p:spPr bwMode="auto">
          <a:xfrm>
            <a:off x="6959600" y="4025900"/>
            <a:ext cx="2032000" cy="369888"/>
          </a:xfrm>
          <a:prstGeom prst="rect">
            <a:avLst/>
          </a:prstGeom>
          <a:noFill/>
          <a:ln w="9525">
            <a:noFill/>
            <a:miter lim="800000"/>
            <a:headEnd/>
            <a:tailEnd/>
          </a:ln>
        </p:spPr>
        <p:txBody>
          <a:bodyPr>
            <a:spAutoFit/>
          </a:bodyPr>
          <a:lstStyle/>
          <a:p>
            <a:pPr>
              <a:spcBef>
                <a:spcPct val="50000"/>
              </a:spcBef>
              <a:defRPr/>
            </a:pPr>
            <a:r>
              <a:rPr lang="en-US" sz="1800" dirty="0">
                <a:effectLst>
                  <a:outerShdw blurRad="38100" dist="38100" dir="2700000" algn="tl">
                    <a:srgbClr val="000000">
                      <a:alpha val="43137"/>
                    </a:srgbClr>
                  </a:outerShdw>
                </a:effectLst>
                <a:latin typeface="Arial Narrow" pitchFamily="34" charset="0"/>
                <a:cs typeface="+mn-cs"/>
              </a:rPr>
              <a:t>EU</a:t>
            </a:r>
          </a:p>
        </p:txBody>
      </p:sp>
      <p:sp>
        <p:nvSpPr>
          <p:cNvPr id="12301" name="Text Box 14"/>
          <p:cNvSpPr txBox="1">
            <a:spLocks noChangeArrowheads="1"/>
          </p:cNvSpPr>
          <p:nvPr/>
        </p:nvSpPr>
        <p:spPr bwMode="auto">
          <a:xfrm>
            <a:off x="6538913" y="5611813"/>
            <a:ext cx="2757487" cy="369887"/>
          </a:xfrm>
          <a:prstGeom prst="rect">
            <a:avLst/>
          </a:prstGeom>
          <a:noFill/>
          <a:ln w="9525">
            <a:noFill/>
            <a:miter lim="800000"/>
            <a:headEnd/>
            <a:tailEnd/>
          </a:ln>
        </p:spPr>
        <p:txBody>
          <a:bodyPr>
            <a:spAutoFit/>
          </a:bodyPr>
          <a:lstStyle/>
          <a:p>
            <a:pPr>
              <a:spcBef>
                <a:spcPct val="50000"/>
              </a:spcBef>
              <a:defRPr/>
            </a:pPr>
            <a:r>
              <a:rPr lang="en-US" sz="1800" dirty="0">
                <a:effectLst>
                  <a:outerShdw blurRad="38100" dist="38100" dir="2700000" algn="tl">
                    <a:srgbClr val="000000">
                      <a:alpha val="43137"/>
                    </a:srgbClr>
                  </a:outerShdw>
                </a:effectLst>
                <a:latin typeface="Arial Narrow" pitchFamily="34" charset="0"/>
                <a:cs typeface="+mn-cs"/>
              </a:rPr>
              <a:t>WHO</a:t>
            </a:r>
          </a:p>
        </p:txBody>
      </p:sp>
      <p:sp>
        <p:nvSpPr>
          <p:cNvPr id="12302" name="Line 15"/>
          <p:cNvSpPr>
            <a:spLocks noChangeShapeType="1"/>
          </p:cNvSpPr>
          <p:nvPr/>
        </p:nvSpPr>
        <p:spPr bwMode="auto">
          <a:xfrm>
            <a:off x="2819400" y="4038600"/>
            <a:ext cx="525463" cy="109538"/>
          </a:xfrm>
          <a:prstGeom prst="line">
            <a:avLst/>
          </a:prstGeom>
          <a:noFill/>
          <a:ln w="9525">
            <a:solidFill>
              <a:schemeClr val="tx1"/>
            </a:solidFill>
            <a:round/>
            <a:headEnd/>
            <a:tailEnd type="triangle" w="med" len="med"/>
          </a:ln>
        </p:spPr>
        <p:txBody>
          <a:bodyP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2303" name="Line 16"/>
          <p:cNvSpPr>
            <a:spLocks noChangeShapeType="1"/>
          </p:cNvSpPr>
          <p:nvPr/>
        </p:nvSpPr>
        <p:spPr bwMode="auto">
          <a:xfrm flipH="1">
            <a:off x="5867400" y="2743200"/>
            <a:ext cx="231775" cy="274638"/>
          </a:xfrm>
          <a:prstGeom prst="line">
            <a:avLst/>
          </a:prstGeom>
          <a:noFill/>
          <a:ln w="9525">
            <a:solidFill>
              <a:schemeClr val="tx1"/>
            </a:solidFill>
            <a:round/>
            <a:headEnd/>
            <a:tailEnd type="triangle" w="med" len="med"/>
          </a:ln>
        </p:spPr>
        <p:txBody>
          <a:bodyP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2304" name="Line 17"/>
          <p:cNvSpPr>
            <a:spLocks noChangeShapeType="1"/>
          </p:cNvSpPr>
          <p:nvPr/>
        </p:nvSpPr>
        <p:spPr bwMode="auto">
          <a:xfrm flipH="1">
            <a:off x="6324600" y="3733800"/>
            <a:ext cx="363538" cy="0"/>
          </a:xfrm>
          <a:prstGeom prst="line">
            <a:avLst/>
          </a:prstGeom>
          <a:noFill/>
          <a:ln w="9525">
            <a:solidFill>
              <a:schemeClr val="tx1"/>
            </a:solidFill>
            <a:round/>
            <a:headEnd/>
            <a:tailEnd type="triangle" w="med" len="med"/>
          </a:ln>
        </p:spPr>
        <p:txBody>
          <a:bodyP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2305" name="Line 18"/>
          <p:cNvSpPr>
            <a:spLocks noChangeShapeType="1"/>
          </p:cNvSpPr>
          <p:nvPr/>
        </p:nvSpPr>
        <p:spPr bwMode="auto">
          <a:xfrm flipH="1">
            <a:off x="6324600" y="4267200"/>
            <a:ext cx="522288" cy="0"/>
          </a:xfrm>
          <a:prstGeom prst="line">
            <a:avLst/>
          </a:prstGeom>
          <a:noFill/>
          <a:ln w="9525">
            <a:solidFill>
              <a:schemeClr val="tx1"/>
            </a:solidFill>
            <a:round/>
            <a:headEnd/>
            <a:tailEnd type="triangle" w="med" len="med"/>
          </a:ln>
        </p:spPr>
        <p:txBody>
          <a:bodyP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2306" name="Line 19"/>
          <p:cNvSpPr>
            <a:spLocks noChangeShapeType="1"/>
          </p:cNvSpPr>
          <p:nvPr/>
        </p:nvSpPr>
        <p:spPr bwMode="auto">
          <a:xfrm flipH="1">
            <a:off x="6319838" y="4845050"/>
            <a:ext cx="347662" cy="0"/>
          </a:xfrm>
          <a:prstGeom prst="line">
            <a:avLst/>
          </a:prstGeom>
          <a:noFill/>
          <a:ln w="9525">
            <a:solidFill>
              <a:schemeClr val="tx1"/>
            </a:solidFill>
            <a:round/>
            <a:headEnd/>
            <a:tailEnd type="triangle" w="med" len="med"/>
          </a:ln>
        </p:spPr>
        <p:txBody>
          <a:bodyP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2307" name="Line 20"/>
          <p:cNvSpPr>
            <a:spLocks noChangeShapeType="1"/>
          </p:cNvSpPr>
          <p:nvPr/>
        </p:nvSpPr>
        <p:spPr bwMode="auto">
          <a:xfrm flipH="1" flipV="1">
            <a:off x="6248400" y="5638800"/>
            <a:ext cx="187325" cy="115888"/>
          </a:xfrm>
          <a:prstGeom prst="line">
            <a:avLst/>
          </a:prstGeom>
          <a:noFill/>
          <a:ln w="9525">
            <a:solidFill>
              <a:schemeClr val="tx1"/>
            </a:solidFill>
            <a:round/>
            <a:headEnd/>
            <a:tailEnd type="triangle" w="med" len="med"/>
          </a:ln>
        </p:spPr>
        <p:txBody>
          <a:bodyP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2308" name="Rectangle 21"/>
          <p:cNvSpPr>
            <a:spLocks noChangeArrowheads="1"/>
          </p:cNvSpPr>
          <p:nvPr/>
        </p:nvSpPr>
        <p:spPr bwMode="auto">
          <a:xfrm>
            <a:off x="3276600" y="6140450"/>
            <a:ext cx="3470275" cy="369888"/>
          </a:xfrm>
          <a:prstGeom prst="rect">
            <a:avLst/>
          </a:prstGeom>
          <a:noFill/>
          <a:ln w="9525">
            <a:noFill/>
            <a:miter lim="800000"/>
            <a:headEnd/>
            <a:tailEnd/>
          </a:ln>
        </p:spPr>
        <p:txBody>
          <a:bodyPr wrap="none">
            <a:spAutoFit/>
          </a:bodyPr>
          <a:lstStyle/>
          <a:p>
            <a:pPr algn="ctr">
              <a:spcBef>
                <a:spcPct val="50000"/>
              </a:spcBef>
              <a:defRPr/>
            </a:pPr>
            <a:r>
              <a:rPr lang="en-US" sz="1800" dirty="0">
                <a:effectLst>
                  <a:outerShdw blurRad="38100" dist="38100" dir="2700000" algn="tl">
                    <a:srgbClr val="000000">
                      <a:alpha val="43137"/>
                    </a:srgbClr>
                  </a:outerShdw>
                </a:effectLst>
                <a:latin typeface="Arial Narrow" pitchFamily="34" charset="0"/>
                <a:cs typeface="+mn-cs"/>
              </a:rPr>
              <a:t>Internationally-recognized registrars</a:t>
            </a:r>
          </a:p>
        </p:txBody>
      </p:sp>
      <p:sp>
        <p:nvSpPr>
          <p:cNvPr id="12309" name="Line 22"/>
          <p:cNvSpPr>
            <a:spLocks noChangeShapeType="1"/>
          </p:cNvSpPr>
          <p:nvPr/>
        </p:nvSpPr>
        <p:spPr bwMode="auto">
          <a:xfrm flipV="1">
            <a:off x="4810125" y="5962650"/>
            <a:ext cx="0" cy="230188"/>
          </a:xfrm>
          <a:prstGeom prst="line">
            <a:avLst/>
          </a:prstGeom>
          <a:noFill/>
          <a:ln w="9525">
            <a:solidFill>
              <a:schemeClr val="tx1"/>
            </a:solidFill>
            <a:round/>
            <a:headEnd/>
            <a:tailEnd type="triangle" w="med" len="med"/>
          </a:ln>
        </p:spPr>
        <p:txBody>
          <a:bodyP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2310" name="Text Box 23"/>
          <p:cNvSpPr txBox="1">
            <a:spLocks noChangeArrowheads="1"/>
          </p:cNvSpPr>
          <p:nvPr/>
        </p:nvSpPr>
        <p:spPr bwMode="auto">
          <a:xfrm>
            <a:off x="838200" y="4340225"/>
            <a:ext cx="1798638" cy="369888"/>
          </a:xfrm>
          <a:prstGeom prst="rect">
            <a:avLst/>
          </a:prstGeom>
          <a:noFill/>
          <a:ln w="9525">
            <a:noFill/>
            <a:miter lim="800000"/>
            <a:headEnd/>
            <a:tailEnd/>
          </a:ln>
        </p:spPr>
        <p:txBody>
          <a:bodyPr>
            <a:spAutoFit/>
          </a:bodyPr>
          <a:lstStyle/>
          <a:p>
            <a:pPr algn="r">
              <a:spcBef>
                <a:spcPct val="50000"/>
              </a:spcBef>
              <a:defRPr/>
            </a:pPr>
            <a:r>
              <a:rPr lang="en-US" sz="1800" dirty="0">
                <a:effectLst>
                  <a:outerShdw blurRad="38100" dist="38100" dir="2700000" algn="tl">
                    <a:srgbClr val="000000">
                      <a:alpha val="43137"/>
                    </a:srgbClr>
                  </a:outerShdw>
                </a:effectLst>
                <a:latin typeface="Arial Narrow" pitchFamily="34" charset="0"/>
                <a:cs typeface="+mn-cs"/>
              </a:rPr>
              <a:t>Governments</a:t>
            </a:r>
          </a:p>
        </p:txBody>
      </p:sp>
      <p:sp>
        <p:nvSpPr>
          <p:cNvPr id="12311" name="Line 24"/>
          <p:cNvSpPr>
            <a:spLocks noChangeShapeType="1"/>
          </p:cNvSpPr>
          <p:nvPr/>
        </p:nvSpPr>
        <p:spPr bwMode="auto">
          <a:xfrm>
            <a:off x="2819400" y="4572000"/>
            <a:ext cx="392113" cy="0"/>
          </a:xfrm>
          <a:prstGeom prst="line">
            <a:avLst/>
          </a:prstGeom>
          <a:noFill/>
          <a:ln w="9525">
            <a:solidFill>
              <a:schemeClr val="tx1"/>
            </a:solidFill>
            <a:round/>
            <a:headEnd/>
            <a:tailEnd type="triangle" w="med" len="med"/>
          </a:ln>
        </p:spPr>
        <p:txBody>
          <a:bodyP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2312" name="Text Box 25"/>
          <p:cNvSpPr txBox="1">
            <a:spLocks noChangeArrowheads="1"/>
          </p:cNvSpPr>
          <p:nvPr/>
        </p:nvSpPr>
        <p:spPr bwMode="auto">
          <a:xfrm>
            <a:off x="1228725" y="3141663"/>
            <a:ext cx="1450975" cy="368300"/>
          </a:xfrm>
          <a:prstGeom prst="rect">
            <a:avLst/>
          </a:prstGeom>
          <a:noFill/>
          <a:ln w="9525">
            <a:noFill/>
            <a:miter lim="800000"/>
            <a:headEnd/>
            <a:tailEnd/>
          </a:ln>
        </p:spPr>
        <p:txBody>
          <a:bodyPr>
            <a:spAutoFit/>
          </a:bodyPr>
          <a:lstStyle/>
          <a:p>
            <a:pPr algn="r">
              <a:spcBef>
                <a:spcPct val="50000"/>
              </a:spcBef>
              <a:defRPr/>
            </a:pPr>
            <a:r>
              <a:rPr lang="en-US" sz="1800" dirty="0">
                <a:effectLst>
                  <a:outerShdw blurRad="38100" dist="38100" dir="2700000" algn="tl">
                    <a:srgbClr val="000000">
                      <a:alpha val="43137"/>
                    </a:srgbClr>
                  </a:outerShdw>
                </a:effectLst>
                <a:latin typeface="Arial Narrow" pitchFamily="34" charset="0"/>
                <a:cs typeface="+mn-cs"/>
              </a:rPr>
              <a:t>Academia</a:t>
            </a:r>
          </a:p>
        </p:txBody>
      </p:sp>
      <p:sp>
        <p:nvSpPr>
          <p:cNvPr id="12313" name="Line 26"/>
          <p:cNvSpPr>
            <a:spLocks noChangeShapeType="1"/>
          </p:cNvSpPr>
          <p:nvPr/>
        </p:nvSpPr>
        <p:spPr bwMode="auto">
          <a:xfrm>
            <a:off x="2743200" y="3352800"/>
            <a:ext cx="522288" cy="152400"/>
          </a:xfrm>
          <a:prstGeom prst="line">
            <a:avLst/>
          </a:prstGeom>
          <a:noFill/>
          <a:ln w="9525">
            <a:solidFill>
              <a:schemeClr val="tx1"/>
            </a:solidFill>
            <a:round/>
            <a:headEnd/>
            <a:tailEnd type="triangle" w="med" len="med"/>
          </a:ln>
        </p:spPr>
        <p:txBody>
          <a:bodyP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2314" name="Text Box 27"/>
          <p:cNvSpPr txBox="1">
            <a:spLocks noChangeArrowheads="1"/>
          </p:cNvSpPr>
          <p:nvPr/>
        </p:nvSpPr>
        <p:spPr bwMode="auto">
          <a:xfrm>
            <a:off x="2895600" y="1905000"/>
            <a:ext cx="1712913" cy="369888"/>
          </a:xfrm>
          <a:prstGeom prst="rect">
            <a:avLst/>
          </a:prstGeom>
          <a:noFill/>
          <a:ln w="9525">
            <a:noFill/>
            <a:miter lim="800000"/>
            <a:headEnd/>
            <a:tailEnd/>
          </a:ln>
        </p:spPr>
        <p:txBody>
          <a:bodyPr>
            <a:spAutoFit/>
          </a:bodyPr>
          <a:lstStyle/>
          <a:p>
            <a:pPr>
              <a:spcBef>
                <a:spcPct val="50000"/>
              </a:spcBef>
              <a:defRPr/>
            </a:pPr>
            <a:r>
              <a:rPr lang="en-US" sz="1800" dirty="0">
                <a:effectLst>
                  <a:outerShdw blurRad="38100" dist="38100" dir="2700000" algn="tl">
                    <a:srgbClr val="000000">
                      <a:alpha val="43137"/>
                    </a:srgbClr>
                  </a:outerShdw>
                </a:effectLst>
                <a:latin typeface="Arial Narrow" pitchFamily="34" charset="0"/>
                <a:cs typeface="+mn-cs"/>
              </a:rPr>
              <a:t>Consumers</a:t>
            </a:r>
          </a:p>
        </p:txBody>
      </p:sp>
      <p:sp>
        <p:nvSpPr>
          <p:cNvPr id="12315" name="Line 28"/>
          <p:cNvSpPr>
            <a:spLocks noChangeShapeType="1"/>
          </p:cNvSpPr>
          <p:nvPr/>
        </p:nvSpPr>
        <p:spPr bwMode="auto">
          <a:xfrm>
            <a:off x="3992563" y="2271713"/>
            <a:ext cx="233362" cy="377825"/>
          </a:xfrm>
          <a:prstGeom prst="line">
            <a:avLst/>
          </a:prstGeom>
          <a:noFill/>
          <a:ln w="9525">
            <a:solidFill>
              <a:schemeClr val="tx1"/>
            </a:solidFill>
            <a:round/>
            <a:headEnd/>
            <a:tailEnd type="triangle" w="med" len="med"/>
          </a:ln>
        </p:spPr>
        <p:txBody>
          <a:bodyP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2316" name="Text Box 29"/>
          <p:cNvSpPr txBox="1">
            <a:spLocks noChangeArrowheads="1"/>
          </p:cNvSpPr>
          <p:nvPr/>
        </p:nvSpPr>
        <p:spPr bwMode="auto">
          <a:xfrm>
            <a:off x="4745038" y="1911350"/>
            <a:ext cx="1712912" cy="369888"/>
          </a:xfrm>
          <a:prstGeom prst="rect">
            <a:avLst/>
          </a:prstGeom>
          <a:noFill/>
          <a:ln w="9525">
            <a:noFill/>
            <a:miter lim="800000"/>
            <a:headEnd/>
            <a:tailEnd/>
          </a:ln>
        </p:spPr>
        <p:txBody>
          <a:bodyPr>
            <a:spAutoFit/>
          </a:bodyPr>
          <a:lstStyle/>
          <a:p>
            <a:pPr>
              <a:spcBef>
                <a:spcPct val="50000"/>
              </a:spcBef>
              <a:defRPr/>
            </a:pPr>
            <a:r>
              <a:rPr lang="en-US" sz="1800" dirty="0">
                <a:effectLst>
                  <a:outerShdw blurRad="38100" dist="38100" dir="2700000" algn="tl">
                    <a:srgbClr val="000000">
                      <a:alpha val="43137"/>
                    </a:srgbClr>
                  </a:outerShdw>
                </a:effectLst>
                <a:latin typeface="Arial Narrow" pitchFamily="34" charset="0"/>
                <a:cs typeface="+mn-cs"/>
              </a:rPr>
              <a:t>Manufacturers</a:t>
            </a:r>
            <a:endParaRPr lang="en-US" sz="1800" dirty="0">
              <a:effectLst>
                <a:outerShdw blurRad="38100" dist="38100" dir="2700000" algn="tl">
                  <a:srgbClr val="000000">
                    <a:alpha val="43137"/>
                  </a:srgbClr>
                </a:outerShdw>
              </a:effectLst>
              <a:latin typeface="Arial Narrow" pitchFamily="34" charset="0"/>
              <a:cs typeface="+mn-cs"/>
            </a:endParaRPr>
          </a:p>
        </p:txBody>
      </p:sp>
      <p:sp>
        <p:nvSpPr>
          <p:cNvPr id="12317" name="Line 30"/>
          <p:cNvSpPr>
            <a:spLocks noChangeShapeType="1"/>
          </p:cNvSpPr>
          <p:nvPr/>
        </p:nvSpPr>
        <p:spPr bwMode="auto">
          <a:xfrm flipH="1">
            <a:off x="5318125" y="2289175"/>
            <a:ext cx="217488" cy="247650"/>
          </a:xfrm>
          <a:prstGeom prst="line">
            <a:avLst/>
          </a:prstGeom>
          <a:noFill/>
          <a:ln w="9525">
            <a:solidFill>
              <a:schemeClr val="tx1"/>
            </a:solidFill>
            <a:round/>
            <a:headEnd/>
            <a:tailEnd type="triangle" w="med" len="med"/>
          </a:ln>
        </p:spPr>
        <p:txBody>
          <a:bodyP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2318" name="Text Box 31"/>
          <p:cNvSpPr txBox="1">
            <a:spLocks noChangeArrowheads="1"/>
          </p:cNvSpPr>
          <p:nvPr/>
        </p:nvSpPr>
        <p:spPr bwMode="auto">
          <a:xfrm>
            <a:off x="6715125" y="2968625"/>
            <a:ext cx="1582738" cy="369888"/>
          </a:xfrm>
          <a:prstGeom prst="rect">
            <a:avLst/>
          </a:prstGeom>
          <a:noFill/>
          <a:ln w="9525">
            <a:noFill/>
            <a:miter lim="800000"/>
            <a:headEnd/>
            <a:tailEnd/>
          </a:ln>
        </p:spPr>
        <p:txBody>
          <a:bodyPr>
            <a:spAutoFit/>
          </a:bodyPr>
          <a:lstStyle/>
          <a:p>
            <a:pPr>
              <a:spcBef>
                <a:spcPct val="50000"/>
              </a:spcBef>
              <a:defRPr/>
            </a:pPr>
            <a:r>
              <a:rPr lang="en-US" sz="1800" dirty="0">
                <a:effectLst>
                  <a:outerShdw blurRad="38100" dist="38100" dir="2700000" algn="tl">
                    <a:srgbClr val="000000">
                      <a:alpha val="43137"/>
                    </a:srgbClr>
                  </a:outerShdw>
                </a:effectLst>
                <a:latin typeface="Arial Narrow" pitchFamily="34" charset="0"/>
                <a:cs typeface="+mn-cs"/>
              </a:rPr>
              <a:t>Universities</a:t>
            </a:r>
          </a:p>
        </p:txBody>
      </p:sp>
      <p:sp>
        <p:nvSpPr>
          <p:cNvPr id="12319" name="Line 32"/>
          <p:cNvSpPr>
            <a:spLocks noChangeShapeType="1"/>
          </p:cNvSpPr>
          <p:nvPr/>
        </p:nvSpPr>
        <p:spPr bwMode="auto">
          <a:xfrm flipH="1">
            <a:off x="6172200" y="3200400"/>
            <a:ext cx="333375" cy="76200"/>
          </a:xfrm>
          <a:prstGeom prst="line">
            <a:avLst/>
          </a:prstGeom>
          <a:noFill/>
          <a:ln w="9525">
            <a:solidFill>
              <a:schemeClr val="tx1"/>
            </a:solidFill>
            <a:round/>
            <a:headEnd/>
            <a:tailEnd type="triangle" w="med" len="med"/>
          </a:ln>
        </p:spPr>
        <p:txBody>
          <a:bodyP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12320" name="Text Box 33"/>
          <p:cNvSpPr txBox="1">
            <a:spLocks noChangeArrowheads="1"/>
          </p:cNvSpPr>
          <p:nvPr/>
        </p:nvSpPr>
        <p:spPr bwMode="auto">
          <a:xfrm>
            <a:off x="6799263" y="5083175"/>
            <a:ext cx="1493837" cy="369888"/>
          </a:xfrm>
          <a:prstGeom prst="rect">
            <a:avLst/>
          </a:prstGeom>
          <a:noFill/>
          <a:ln w="9525">
            <a:noFill/>
            <a:miter lim="800000"/>
            <a:headEnd/>
            <a:tailEnd/>
          </a:ln>
        </p:spPr>
        <p:txBody>
          <a:bodyPr>
            <a:spAutoFit/>
          </a:bodyPr>
          <a:lstStyle/>
          <a:p>
            <a:pPr>
              <a:spcBef>
                <a:spcPct val="50000"/>
              </a:spcBef>
              <a:defRPr/>
            </a:pPr>
            <a:r>
              <a:rPr lang="en-US" sz="1800" dirty="0">
                <a:effectLst>
                  <a:outerShdw blurRad="38100" dist="38100" dir="2700000" algn="tl">
                    <a:srgbClr val="000000">
                      <a:alpha val="43137"/>
                    </a:srgbClr>
                  </a:outerShdw>
                </a:effectLst>
                <a:latin typeface="Arial Narrow" pitchFamily="34" charset="0"/>
                <a:cs typeface="+mn-cs"/>
              </a:rPr>
              <a:t>Best Science</a:t>
            </a:r>
          </a:p>
        </p:txBody>
      </p:sp>
      <p:sp>
        <p:nvSpPr>
          <p:cNvPr id="12321" name="Line 34"/>
          <p:cNvSpPr>
            <a:spLocks noChangeShapeType="1"/>
          </p:cNvSpPr>
          <p:nvPr/>
        </p:nvSpPr>
        <p:spPr bwMode="auto">
          <a:xfrm flipH="1" flipV="1">
            <a:off x="6400800" y="5257800"/>
            <a:ext cx="304800" cy="14288"/>
          </a:xfrm>
          <a:prstGeom prst="line">
            <a:avLst/>
          </a:prstGeom>
          <a:noFill/>
          <a:ln w="9525">
            <a:solidFill>
              <a:schemeClr val="tx1"/>
            </a:solidFill>
            <a:round/>
            <a:headEnd/>
            <a:tailEnd type="triangle" w="med" len="med"/>
          </a:ln>
        </p:spPr>
        <p:txBody>
          <a:bodyPr/>
          <a:lstStyle/>
          <a:p>
            <a:pPr>
              <a:defRPr/>
            </a:pPr>
            <a:endParaRPr lang="en-US" dirty="0">
              <a:effectLst>
                <a:outerShdw blurRad="38100" dist="38100" dir="2700000" algn="tl">
                  <a:srgbClr val="000000">
                    <a:alpha val="43137"/>
                  </a:srgbClr>
                </a:outerShdw>
              </a:effectLst>
              <a:latin typeface="Arial" pitchFamily="34" charset="0"/>
              <a:cs typeface="+mn-cs"/>
            </a:endParaRPr>
          </a:p>
        </p:txBody>
      </p:sp>
      <p:pic>
        <p:nvPicPr>
          <p:cNvPr id="26656" name="Picture 2" descr="http://tbn3.google.com/images?q=tbn:WHEHp8kL6zp89M:http://cache1.asset-cache.net/xc/CC000140.jpg%3Fv%3D1%26c%3DNewsMaker%26k%3D2%26d%3D66A7E07F6AC915D9921B06F4C75CD71AE30A760B0D811297">
            <a:hlinkClick r:id="rId3"/>
          </p:cNvPr>
          <p:cNvPicPr>
            <a:picLocks noChangeAspect="1" noChangeArrowheads="1"/>
          </p:cNvPicPr>
          <p:nvPr/>
        </p:nvPicPr>
        <p:blipFill>
          <a:blip r:embed="rId4"/>
          <a:srcRect l="7143" t="7143" r="7143" b="7143"/>
          <a:stretch>
            <a:fillRect/>
          </a:stretch>
        </p:blipFill>
        <p:spPr bwMode="auto">
          <a:xfrm>
            <a:off x="3505200" y="2971800"/>
            <a:ext cx="2743200" cy="2743200"/>
          </a:xfrm>
          <a:prstGeom prst="rect">
            <a:avLst/>
          </a:prstGeom>
          <a:noFill/>
          <a:ln w="9525">
            <a:noFill/>
            <a:miter lim="800000"/>
            <a:headEnd/>
            <a:tailEnd/>
          </a:ln>
        </p:spPr>
      </p:pic>
      <p:sp>
        <p:nvSpPr>
          <p:cNvPr id="36" name="Text Box 5"/>
          <p:cNvSpPr txBox="1">
            <a:spLocks noChangeArrowheads="1"/>
          </p:cNvSpPr>
          <p:nvPr/>
        </p:nvSpPr>
        <p:spPr bwMode="auto">
          <a:xfrm>
            <a:off x="973138" y="5540375"/>
            <a:ext cx="1928812" cy="369888"/>
          </a:xfrm>
          <a:prstGeom prst="rect">
            <a:avLst/>
          </a:prstGeom>
          <a:noFill/>
          <a:ln w="9525">
            <a:noFill/>
            <a:miter lim="800000"/>
            <a:headEnd/>
            <a:tailEnd/>
          </a:ln>
        </p:spPr>
        <p:txBody>
          <a:bodyPr>
            <a:spAutoFit/>
          </a:bodyPr>
          <a:lstStyle/>
          <a:p>
            <a:pPr algn="r">
              <a:spcBef>
                <a:spcPct val="50000"/>
              </a:spcBef>
              <a:defRPr/>
            </a:pPr>
            <a:r>
              <a:rPr lang="en-US" sz="1800" dirty="0">
                <a:effectLst>
                  <a:outerShdw blurRad="38100" dist="38100" dir="2700000" algn="tl">
                    <a:srgbClr val="000000">
                      <a:alpha val="43137"/>
                    </a:srgbClr>
                  </a:outerShdw>
                </a:effectLst>
                <a:latin typeface="Arial Narrow" pitchFamily="34" charset="0"/>
                <a:cs typeface="+mn-cs"/>
              </a:rPr>
              <a:t>CEIS</a:t>
            </a:r>
            <a:endParaRPr lang="en-US" sz="1800" dirty="0">
              <a:effectLst>
                <a:outerShdw blurRad="38100" dist="38100" dir="2700000" algn="tl">
                  <a:srgbClr val="000000">
                    <a:alpha val="43137"/>
                  </a:srgbClr>
                </a:outerShdw>
              </a:effectLst>
              <a:latin typeface="Arial Narrow" pitchFamily="34" charset="0"/>
              <a:cs typeface="+mn-cs"/>
            </a:endParaRPr>
          </a:p>
        </p:txBody>
      </p:sp>
      <p:sp>
        <p:nvSpPr>
          <p:cNvPr id="37" name="Line 6"/>
          <p:cNvSpPr>
            <a:spLocks noChangeShapeType="1"/>
          </p:cNvSpPr>
          <p:nvPr/>
        </p:nvSpPr>
        <p:spPr bwMode="auto">
          <a:xfrm flipV="1">
            <a:off x="2971800" y="5486400"/>
            <a:ext cx="522288" cy="173038"/>
          </a:xfrm>
          <a:prstGeom prst="line">
            <a:avLst/>
          </a:prstGeom>
          <a:noFill/>
          <a:ln w="9525">
            <a:solidFill>
              <a:schemeClr val="tx1"/>
            </a:solidFill>
            <a:round/>
            <a:headEnd/>
            <a:tailEnd type="triangle" w="med" len="med"/>
          </a:ln>
        </p:spPr>
        <p:txBody>
          <a:bodyPr/>
          <a:lstStyle/>
          <a:p>
            <a:pPr>
              <a:defRPr/>
            </a:pPr>
            <a:endParaRPr lang="en-US" dirty="0">
              <a:effectLst>
                <a:outerShdw blurRad="38100" dist="38100" dir="2700000" algn="tl">
                  <a:srgbClr val="000000">
                    <a:alpha val="43137"/>
                  </a:srgbClr>
                </a:outerShdw>
              </a:effectLst>
              <a:latin typeface="Arial" pitchFamily="34" charset="0"/>
              <a:cs typeface="+mn-cs"/>
            </a:endParaRPr>
          </a:p>
        </p:txBody>
      </p:sp>
    </p:spTree>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idx="4294967295"/>
          </p:nvPr>
        </p:nvSpPr>
        <p:spPr>
          <a:xfrm>
            <a:off x="990600" y="1104900"/>
            <a:ext cx="7772400" cy="685800"/>
          </a:xfrm>
        </p:spPr>
        <p:txBody>
          <a:bodyPr/>
          <a:lstStyle/>
          <a:p>
            <a:pPr eaLnBrk="1" hangingPunct="1">
              <a:defRPr/>
            </a:pPr>
            <a:r>
              <a:rPr lang="en-US" sz="3200" dirty="0" smtClean="0">
                <a:solidFill>
                  <a:srgbClr val="003399"/>
                </a:solidFill>
              </a:rPr>
              <a:t>Today’s “Best Practice” Starts With …</a:t>
            </a:r>
          </a:p>
        </p:txBody>
      </p:sp>
      <p:sp>
        <p:nvSpPr>
          <p:cNvPr id="28675" name="Content Placeholder 2"/>
          <p:cNvSpPr>
            <a:spLocks noGrp="1"/>
          </p:cNvSpPr>
          <p:nvPr>
            <p:ph idx="4294967295"/>
          </p:nvPr>
        </p:nvSpPr>
        <p:spPr>
          <a:xfrm>
            <a:off x="1066800" y="1905000"/>
            <a:ext cx="7391400" cy="4114800"/>
          </a:xfrm>
        </p:spPr>
        <p:txBody>
          <a:bodyPr>
            <a:normAutofit lnSpcReduction="10000"/>
          </a:bodyPr>
          <a:lstStyle/>
          <a:p>
            <a:pPr algn="ctr">
              <a:buFont typeface="Wingdings" pitchFamily="2" charset="2"/>
              <a:buNone/>
              <a:defRPr/>
            </a:pPr>
            <a:r>
              <a:rPr lang="en-US" sz="4400" b="1" dirty="0" smtClean="0"/>
              <a:t>HACCP:</a:t>
            </a:r>
            <a:r>
              <a:rPr lang="en-US" sz="2800" b="1" dirty="0" smtClean="0"/>
              <a:t> </a:t>
            </a:r>
          </a:p>
          <a:p>
            <a:pPr algn="ctr">
              <a:buFont typeface="Wingdings" pitchFamily="2" charset="2"/>
              <a:buNone/>
              <a:defRPr/>
            </a:pPr>
            <a:r>
              <a:rPr lang="en-US" sz="2800" b="1" dirty="0" smtClean="0"/>
              <a:t>Hazard Analysis Critical Control Point</a:t>
            </a:r>
          </a:p>
          <a:p>
            <a:pPr algn="ctr">
              <a:buFont typeface="Wingdings" pitchFamily="2" charset="2"/>
              <a:buNone/>
              <a:defRPr/>
            </a:pPr>
            <a:endParaRPr lang="en-US" sz="2800" b="1" dirty="0" smtClean="0"/>
          </a:p>
          <a:p>
            <a:pPr marL="463550" indent="-344488" eaLnBrk="1" hangingPunct="1">
              <a:defRPr/>
            </a:pPr>
            <a:r>
              <a:rPr lang="it-IT" dirty="0" smtClean="0"/>
              <a:t>International in Scope</a:t>
            </a:r>
          </a:p>
          <a:p>
            <a:pPr marL="463550" indent="-344488" eaLnBrk="1" hangingPunct="1">
              <a:defRPr/>
            </a:pPr>
            <a:r>
              <a:rPr lang="it-IT" dirty="0" smtClean="0"/>
              <a:t>Deals with all aspects </a:t>
            </a:r>
            <a:r>
              <a:rPr lang="it-IT" dirty="0"/>
              <a:t>of food safety and </a:t>
            </a:r>
            <a:r>
              <a:rPr lang="it-IT" dirty="0" smtClean="0"/>
              <a:t>hazards</a:t>
            </a:r>
          </a:p>
          <a:p>
            <a:pPr marL="463550" indent="-344488" eaLnBrk="1" hangingPunct="1">
              <a:defRPr/>
            </a:pPr>
            <a:r>
              <a:rPr lang="it-IT" dirty="0" smtClean="0"/>
              <a:t>7 Guiding Principles</a:t>
            </a:r>
          </a:p>
          <a:p>
            <a:pPr marL="463550" indent="-344488" eaLnBrk="1" hangingPunct="1">
              <a:defRPr/>
            </a:pPr>
            <a:r>
              <a:rPr lang="it-IT" dirty="0" smtClean="0"/>
              <a:t>Mandatory in some countries (E.U.)</a:t>
            </a:r>
          </a:p>
          <a:p>
            <a:pPr marL="463550" indent="-344488" eaLnBrk="1" hangingPunct="1">
              <a:defRPr/>
            </a:pPr>
            <a:r>
              <a:rPr lang="it-IT" dirty="0" smtClean="0"/>
              <a:t>Voluntary in others (U.S.)</a:t>
            </a:r>
            <a:endParaRPr lang="it-IT" dirty="0"/>
          </a:p>
        </p:txBody>
      </p:sp>
    </p:spTree>
  </p:cSld>
  <p:clrMapOvr>
    <a:masterClrMapping/>
  </p:clrMapOvr>
  <p:transition>
    <p:wipe di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6034" name="Text Box 2"/>
          <p:cNvSpPr txBox="1">
            <a:spLocks noChangeArrowheads="1"/>
          </p:cNvSpPr>
          <p:nvPr/>
        </p:nvSpPr>
        <p:spPr bwMode="auto">
          <a:xfrm>
            <a:off x="1066800" y="914400"/>
            <a:ext cx="7772400" cy="1077913"/>
          </a:xfrm>
          <a:prstGeom prst="rect">
            <a:avLst/>
          </a:prstGeom>
          <a:noFill/>
          <a:ln w="9525">
            <a:noFill/>
            <a:miter lim="800000"/>
            <a:headEnd/>
            <a:tailEnd/>
          </a:ln>
          <a:effectLst/>
        </p:spPr>
        <p:txBody>
          <a:bodyPr>
            <a:spAutoFit/>
          </a:bodyPr>
          <a:lstStyle/>
          <a:p>
            <a:pPr>
              <a:spcBef>
                <a:spcPct val="50000"/>
              </a:spcBef>
              <a:defRPr/>
            </a:pPr>
            <a:r>
              <a:rPr lang="en-US" sz="3200" dirty="0">
                <a:solidFill>
                  <a:schemeClr val="hlink"/>
                </a:solidFill>
                <a:effectLst>
                  <a:outerShdw blurRad="38100" dist="38100" dir="2700000" algn="tl">
                    <a:srgbClr val="C0C0C0"/>
                  </a:outerShdw>
                </a:effectLst>
                <a:latin typeface="Arial Narrow" pitchFamily="34" charset="0"/>
                <a:cs typeface="+mn-cs"/>
              </a:rPr>
              <a:t>“Best Practice” is About Optimizing Your HACCP Plan …</a:t>
            </a:r>
            <a:endParaRPr lang="en-US" sz="3200" dirty="0">
              <a:solidFill>
                <a:schemeClr val="hlink"/>
              </a:solidFill>
              <a:effectLst>
                <a:outerShdw blurRad="38100" dist="38100" dir="2700000" algn="tl">
                  <a:srgbClr val="C0C0C0"/>
                </a:outerShdw>
              </a:effectLst>
              <a:latin typeface="Arial Narrow" pitchFamily="34" charset="0"/>
              <a:cs typeface="+mn-cs"/>
            </a:endParaRPr>
          </a:p>
        </p:txBody>
      </p:sp>
      <p:sp>
        <p:nvSpPr>
          <p:cNvPr id="1836073" name="Rectangle 41"/>
          <p:cNvSpPr>
            <a:spLocks noChangeArrowheads="1"/>
          </p:cNvSpPr>
          <p:nvPr/>
        </p:nvSpPr>
        <p:spPr bwMode="auto">
          <a:xfrm>
            <a:off x="1066800" y="2209800"/>
            <a:ext cx="7391400" cy="4267200"/>
          </a:xfrm>
          <a:prstGeom prst="rect">
            <a:avLst/>
          </a:prstGeom>
          <a:noFill/>
          <a:ln w="9525">
            <a:noFill/>
            <a:miter lim="800000"/>
            <a:headEnd/>
            <a:tailEnd/>
          </a:ln>
          <a:effectLst/>
        </p:spPr>
        <p:txBody>
          <a:bodyPr/>
          <a:lstStyle/>
          <a:p>
            <a:pPr marL="285750" indent="-285750">
              <a:spcAft>
                <a:spcPts val="1200"/>
              </a:spcAft>
              <a:buSzPct val="90000"/>
              <a:buFont typeface="Wingdings" pitchFamily="2" charset="2"/>
              <a:buChar char="v"/>
              <a:defRPr/>
            </a:pPr>
            <a:r>
              <a:rPr lang="en-US" sz="2400" b="0" dirty="0">
                <a:solidFill>
                  <a:schemeClr val="hlink"/>
                </a:solidFill>
                <a:latin typeface="+mn-lt"/>
                <a:cs typeface="+mn-cs"/>
              </a:rPr>
              <a:t>Enhances </a:t>
            </a:r>
            <a:r>
              <a:rPr lang="en-US" sz="2400" b="0" dirty="0">
                <a:solidFill>
                  <a:schemeClr val="hlink"/>
                </a:solidFill>
                <a:latin typeface="+mn-lt"/>
                <a:cs typeface="+mn-cs"/>
              </a:rPr>
              <a:t>confidence in the safety of </a:t>
            </a:r>
            <a:r>
              <a:rPr lang="en-US" sz="2400" b="0" dirty="0">
                <a:solidFill>
                  <a:schemeClr val="hlink"/>
                </a:solidFill>
                <a:latin typeface="+mn-lt"/>
                <a:cs typeface="+mn-cs"/>
              </a:rPr>
              <a:t>your beverages</a:t>
            </a:r>
            <a:endParaRPr lang="en-US" sz="2400" b="0" dirty="0">
              <a:solidFill>
                <a:schemeClr val="hlink"/>
              </a:solidFill>
              <a:latin typeface="+mn-lt"/>
              <a:cs typeface="+mn-cs"/>
            </a:endParaRPr>
          </a:p>
          <a:p>
            <a:pPr marL="285750" indent="-285750">
              <a:spcAft>
                <a:spcPts val="1200"/>
              </a:spcAft>
              <a:buSzPct val="90000"/>
              <a:buFont typeface="Wingdings" pitchFamily="2" charset="2"/>
              <a:buChar char="v"/>
              <a:defRPr/>
            </a:pPr>
            <a:r>
              <a:rPr lang="en-US" sz="2400" b="0" dirty="0">
                <a:solidFill>
                  <a:schemeClr val="hlink"/>
                </a:solidFill>
                <a:latin typeface="+mn-lt"/>
                <a:cs typeface="+mn-cs"/>
              </a:rPr>
              <a:t>Reduces failures and damaged goods</a:t>
            </a:r>
          </a:p>
          <a:p>
            <a:pPr marL="285750" indent="-285750">
              <a:spcAft>
                <a:spcPts val="1200"/>
              </a:spcAft>
              <a:buSzPct val="90000"/>
              <a:buFont typeface="Wingdings" pitchFamily="2" charset="2"/>
              <a:buChar char="v"/>
              <a:defRPr/>
            </a:pPr>
            <a:r>
              <a:rPr lang="en-US" sz="2400" b="0" dirty="0">
                <a:solidFill>
                  <a:schemeClr val="hlink"/>
                </a:solidFill>
                <a:latin typeface="+mn-lt"/>
                <a:cs typeface="+mn-cs"/>
              </a:rPr>
              <a:t>Improves cost </a:t>
            </a:r>
            <a:r>
              <a:rPr lang="en-US" sz="2400" b="0" dirty="0">
                <a:solidFill>
                  <a:schemeClr val="hlink"/>
                </a:solidFill>
                <a:latin typeface="+mn-lt"/>
                <a:cs typeface="+mn-cs"/>
              </a:rPr>
              <a:t>efficiency throughout supply </a:t>
            </a:r>
            <a:r>
              <a:rPr lang="en-US" sz="2400" b="0" dirty="0">
                <a:solidFill>
                  <a:schemeClr val="hlink"/>
                </a:solidFill>
                <a:latin typeface="+mn-lt"/>
                <a:cs typeface="+mn-cs"/>
              </a:rPr>
              <a:t>chain</a:t>
            </a:r>
          </a:p>
          <a:p>
            <a:pPr marL="285750" indent="-285750">
              <a:spcAft>
                <a:spcPts val="1200"/>
              </a:spcAft>
              <a:buSzPct val="90000"/>
              <a:buFont typeface="Wingdings" pitchFamily="2" charset="2"/>
              <a:buChar char="v"/>
              <a:defRPr/>
            </a:pPr>
            <a:r>
              <a:rPr lang="en-US" sz="2400" b="0" dirty="0">
                <a:solidFill>
                  <a:schemeClr val="hlink"/>
                </a:solidFill>
                <a:latin typeface="+mn-lt"/>
                <a:cs typeface="+mn-cs"/>
              </a:rPr>
              <a:t>Eliminates problems before they happen</a:t>
            </a:r>
          </a:p>
          <a:p>
            <a:pPr marL="285750" indent="-285750">
              <a:spcAft>
                <a:spcPts val="1200"/>
              </a:spcAft>
              <a:buSzPct val="90000"/>
              <a:buFont typeface="Wingdings" pitchFamily="2" charset="2"/>
              <a:buChar char="v"/>
              <a:defRPr/>
            </a:pPr>
            <a:r>
              <a:rPr lang="en-US" sz="2400" b="0" dirty="0">
                <a:solidFill>
                  <a:schemeClr val="hlink"/>
                </a:solidFill>
                <a:latin typeface="+mn-lt"/>
                <a:cs typeface="+mn-cs"/>
              </a:rPr>
              <a:t>Improves consistency of product</a:t>
            </a:r>
          </a:p>
          <a:p>
            <a:pPr marL="285750" indent="-285750">
              <a:spcAft>
                <a:spcPts val="1200"/>
              </a:spcAft>
              <a:buSzPct val="90000"/>
              <a:buFont typeface="Wingdings" pitchFamily="2" charset="2"/>
              <a:buChar char="v"/>
              <a:defRPr/>
            </a:pPr>
            <a:r>
              <a:rPr lang="en-US" sz="2400" b="0" dirty="0">
                <a:solidFill>
                  <a:schemeClr val="hlink"/>
                </a:solidFill>
                <a:latin typeface="+mn-lt"/>
                <a:cs typeface="+mn-cs"/>
              </a:rPr>
              <a:t>Provides you a competitive advantage</a:t>
            </a:r>
          </a:p>
          <a:p>
            <a:pPr marL="285750" indent="-285750">
              <a:spcAft>
                <a:spcPts val="1200"/>
              </a:spcAft>
              <a:buSzPct val="90000"/>
              <a:buFont typeface="Wingdings" pitchFamily="2" charset="2"/>
              <a:buChar char="v"/>
              <a:defRPr/>
            </a:pPr>
            <a:r>
              <a:rPr lang="en-US" sz="2400" b="0" dirty="0">
                <a:solidFill>
                  <a:schemeClr val="hlink"/>
                </a:solidFill>
                <a:latin typeface="+mn-lt"/>
                <a:cs typeface="+mn-cs"/>
              </a:rPr>
              <a:t>Lowers risk</a:t>
            </a:r>
          </a:p>
          <a:p>
            <a:pPr marL="285750" indent="-285750">
              <a:spcAft>
                <a:spcPts val="1200"/>
              </a:spcAft>
              <a:buSzPct val="90000"/>
              <a:buFont typeface="Wingdings" pitchFamily="2" charset="2"/>
              <a:buChar char="v"/>
              <a:defRPr/>
            </a:pPr>
            <a:r>
              <a:rPr lang="en-US" sz="2400" b="0" dirty="0">
                <a:solidFill>
                  <a:schemeClr val="hlink"/>
                </a:solidFill>
                <a:latin typeface="+mn-lt"/>
                <a:cs typeface="+mn-cs"/>
              </a:rPr>
              <a:t>Increases profits</a:t>
            </a:r>
            <a:endParaRPr lang="en-US" sz="2400" b="0" dirty="0">
              <a:solidFill>
                <a:schemeClr val="hlink"/>
              </a:solidFill>
              <a:latin typeface="+mn-lt"/>
              <a:cs typeface="+mn-cs"/>
            </a:endParaRPr>
          </a:p>
        </p:txBody>
      </p:sp>
    </p:spTree>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1066800" y="1219200"/>
            <a:ext cx="7467600" cy="533400"/>
          </a:xfrm>
        </p:spPr>
        <p:txBody>
          <a:bodyPr/>
          <a:lstStyle/>
          <a:p>
            <a:pPr eaLnBrk="1" hangingPunct="1">
              <a:defRPr/>
            </a:pPr>
            <a:r>
              <a:rPr lang="en-US" dirty="0" smtClean="0">
                <a:latin typeface="Arial" pitchFamily="34" charset="0"/>
                <a:cs typeface="Arial" pitchFamily="34" charset="0"/>
              </a:rPr>
              <a:t>You Can Find “Best Practice” in any aspect of bottled water production … </a:t>
            </a:r>
            <a:endParaRPr lang="en-US" dirty="0">
              <a:latin typeface="Arial" pitchFamily="34" charset="0"/>
              <a:cs typeface="Arial" pitchFamily="34" charset="0"/>
            </a:endParaRPr>
          </a:p>
        </p:txBody>
      </p:sp>
      <p:sp>
        <p:nvSpPr>
          <p:cNvPr id="4" name="Rectangle 2"/>
          <p:cNvSpPr txBox="1">
            <a:spLocks noChangeArrowheads="1"/>
          </p:cNvSpPr>
          <p:nvPr/>
        </p:nvSpPr>
        <p:spPr bwMode="auto">
          <a:xfrm>
            <a:off x="914400" y="2971800"/>
            <a:ext cx="7315200" cy="685800"/>
          </a:xfrm>
          <a:prstGeom prst="rect">
            <a:avLst/>
          </a:prstGeom>
          <a:noFill/>
          <a:ln w="9525">
            <a:noFill/>
            <a:miter lim="800000"/>
            <a:headEnd/>
            <a:tailEnd/>
          </a:ln>
          <a:effectLst/>
        </p:spPr>
        <p:txBody>
          <a:bodyPr/>
          <a:lstStyle/>
          <a:p>
            <a:pPr algn="ctr">
              <a:defRPr/>
            </a:pPr>
            <a:r>
              <a:rPr lang="en-US" sz="3200" kern="0" dirty="0">
                <a:solidFill>
                  <a:srgbClr val="00B050"/>
                </a:solidFill>
                <a:effectLst>
                  <a:outerShdw blurRad="38100" dist="38100" dir="2700000" algn="tl">
                    <a:srgbClr val="C0C0C0"/>
                  </a:outerShdw>
                </a:effectLst>
                <a:latin typeface="Gill Sans MT" pitchFamily="34" charset="0"/>
                <a:ea typeface="+mj-ea"/>
                <a:cs typeface="+mj-cs"/>
              </a:rPr>
              <a:t>Security and Water Sources</a:t>
            </a:r>
            <a:endParaRPr lang="en-US" sz="3200" kern="0" dirty="0">
              <a:solidFill>
                <a:srgbClr val="00B050"/>
              </a:solidFill>
              <a:effectLst>
                <a:outerShdw blurRad="38100" dist="38100" dir="2700000" algn="tl">
                  <a:srgbClr val="C0C0C0"/>
                </a:outerShdw>
              </a:effectLst>
              <a:latin typeface="Gill Sans MT" pitchFamily="34" charset="0"/>
              <a:ea typeface="+mj-ea"/>
              <a:cs typeface="+mj-cs"/>
            </a:endParaRPr>
          </a:p>
        </p:txBody>
      </p:sp>
    </p:spTree>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Global">
  <a:themeElements>
    <a:clrScheme name="">
      <a:dk1>
        <a:srgbClr val="000000"/>
      </a:dk1>
      <a:lt1>
        <a:srgbClr val="FFFFFF"/>
      </a:lt1>
      <a:dk2>
        <a:srgbClr val="CC6600"/>
      </a:dk2>
      <a:lt2>
        <a:srgbClr val="FFFFFF"/>
      </a:lt2>
      <a:accent1>
        <a:srgbClr val="FFFFCC"/>
      </a:accent1>
      <a:accent2>
        <a:srgbClr val="B5E0E3"/>
      </a:accent2>
      <a:accent3>
        <a:srgbClr val="FFFFFF"/>
      </a:accent3>
      <a:accent4>
        <a:srgbClr val="000000"/>
      </a:accent4>
      <a:accent5>
        <a:srgbClr val="FFFFE2"/>
      </a:accent5>
      <a:accent6>
        <a:srgbClr val="A4CBCE"/>
      </a:accent6>
      <a:hlink>
        <a:srgbClr val="003399"/>
      </a:hlink>
      <a:folHlink>
        <a:srgbClr val="CCB37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600" b="1"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600" b="1"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defRPr>
        </a:defPPr>
      </a:lstStyle>
    </a:lnDef>
  </a:objectDefaults>
  <a:extraClrSchemeLst>
    <a:extraClrScheme>
      <a:clrScheme name="Global 1">
        <a:dk1>
          <a:srgbClr val="000000"/>
        </a:dk1>
        <a:lt1>
          <a:srgbClr val="FFFFCC"/>
        </a:lt1>
        <a:dk2>
          <a:srgbClr val="4D4D4D"/>
        </a:dk2>
        <a:lt2>
          <a:srgbClr val="FFCC00"/>
        </a:lt2>
        <a:accent1>
          <a:srgbClr val="FF9900"/>
        </a:accent1>
        <a:accent2>
          <a:srgbClr val="CC9900"/>
        </a:accent2>
        <a:accent3>
          <a:srgbClr val="B2B2B2"/>
        </a:accent3>
        <a:accent4>
          <a:srgbClr val="DADAAE"/>
        </a:accent4>
        <a:accent5>
          <a:srgbClr val="FFCAAA"/>
        </a:accent5>
        <a:accent6>
          <a:srgbClr val="B98A00"/>
        </a:accent6>
        <a:hlink>
          <a:srgbClr val="898743"/>
        </a:hlink>
        <a:folHlink>
          <a:srgbClr val="666633"/>
        </a:folHlink>
      </a:clrScheme>
      <a:clrMap bg1="dk2" tx1="lt1" bg2="dk1" tx2="lt2" accent1="accent1" accent2="accent2" accent3="accent3" accent4="accent4" accent5="accent5" accent6="accent6" hlink="hlink" folHlink="folHlink"/>
    </a:extraClrScheme>
    <a:extraClrScheme>
      <a:clrScheme name="Global 2">
        <a:dk1>
          <a:srgbClr val="000000"/>
        </a:dk1>
        <a:lt1>
          <a:srgbClr val="FFFFFF"/>
        </a:lt1>
        <a:dk2>
          <a:srgbClr val="CC6600"/>
        </a:dk2>
        <a:lt2>
          <a:srgbClr val="FFFFFF"/>
        </a:lt2>
        <a:accent1>
          <a:srgbClr val="FFFFCC"/>
        </a:accent1>
        <a:accent2>
          <a:srgbClr val="B5E0E3"/>
        </a:accent2>
        <a:accent3>
          <a:srgbClr val="FFFFFF"/>
        </a:accent3>
        <a:accent4>
          <a:srgbClr val="000000"/>
        </a:accent4>
        <a:accent5>
          <a:srgbClr val="FFFFE2"/>
        </a:accent5>
        <a:accent6>
          <a:srgbClr val="A4CBCE"/>
        </a:accent6>
        <a:hlink>
          <a:srgbClr val="E5D093"/>
        </a:hlink>
        <a:folHlink>
          <a:srgbClr val="CCB374"/>
        </a:folHlink>
      </a:clrScheme>
      <a:clrMap bg1="lt1" tx1="dk1" bg2="lt2" tx2="dk2" accent1="accent1" accent2="accent2" accent3="accent3" accent4="accent4" accent5="accent5" accent6="accent6" hlink="hlink" folHlink="folHlink"/>
    </a:extraClrScheme>
    <a:extraClrScheme>
      <a:clrScheme name="Global 3">
        <a:dk1>
          <a:srgbClr val="000000"/>
        </a:dk1>
        <a:lt1>
          <a:srgbClr val="FFFFFF"/>
        </a:lt1>
        <a:dk2>
          <a:srgbClr val="000000"/>
        </a:dk2>
        <a:lt2>
          <a:srgbClr val="FFFFFF"/>
        </a:lt2>
        <a:accent1>
          <a:srgbClr val="F8F8F8"/>
        </a:accent1>
        <a:accent2>
          <a:srgbClr val="969696"/>
        </a:accent2>
        <a:accent3>
          <a:srgbClr val="FFFFFF"/>
        </a:accent3>
        <a:accent4>
          <a:srgbClr val="000000"/>
        </a:accent4>
        <a:accent5>
          <a:srgbClr val="FBFBFB"/>
        </a:accent5>
        <a:accent6>
          <a:srgbClr val="878787"/>
        </a:accent6>
        <a:hlink>
          <a:srgbClr val="DDDDDD"/>
        </a:hlink>
        <a:folHlink>
          <a:srgbClr val="B2B2B2"/>
        </a:folHlink>
      </a:clrScheme>
      <a:clrMap bg1="lt1" tx1="dk1" bg2="lt2" tx2="dk2" accent1="accent1" accent2="accent2" accent3="accent3" accent4="accent4" accent5="accent5" accent6="accent6" hlink="hlink" folHlink="folHlink"/>
    </a:extraClrScheme>
    <a:extraClrScheme>
      <a:clrScheme name="Global 4">
        <a:dk1>
          <a:srgbClr val="000000"/>
        </a:dk1>
        <a:lt1>
          <a:srgbClr val="FFFFFF"/>
        </a:lt1>
        <a:dk2>
          <a:srgbClr val="000066"/>
        </a:dk2>
        <a:lt2>
          <a:srgbClr val="FFFFFF"/>
        </a:lt2>
        <a:accent1>
          <a:srgbClr val="FFFFCC"/>
        </a:accent1>
        <a:accent2>
          <a:srgbClr val="B5E0E3"/>
        </a:accent2>
        <a:accent3>
          <a:srgbClr val="FFFFFF"/>
        </a:accent3>
        <a:accent4>
          <a:srgbClr val="000000"/>
        </a:accent4>
        <a:accent5>
          <a:srgbClr val="FFFFE2"/>
        </a:accent5>
        <a:accent6>
          <a:srgbClr val="A4CBCE"/>
        </a:accent6>
        <a:hlink>
          <a:srgbClr val="BFDFFF"/>
        </a:hlink>
        <a:folHlink>
          <a:srgbClr val="99CCFF"/>
        </a:folHlink>
      </a:clrScheme>
      <a:clrMap bg1="lt1" tx1="dk1" bg2="lt2" tx2="dk2" accent1="accent1" accent2="accent2" accent3="accent3" accent4="accent4" accent5="accent5" accent6="accent6" hlink="hlink" folHlink="folHlink"/>
    </a:extraClrScheme>
    <a:extraClrScheme>
      <a:clrScheme name="Global 5">
        <a:dk1>
          <a:srgbClr val="000000"/>
        </a:dk1>
        <a:lt1>
          <a:srgbClr val="E9E6D9"/>
        </a:lt1>
        <a:dk2>
          <a:srgbClr val="666633"/>
        </a:dk2>
        <a:lt2>
          <a:srgbClr val="CEC7AA"/>
        </a:lt2>
        <a:accent1>
          <a:srgbClr val="FFFFCC"/>
        </a:accent1>
        <a:accent2>
          <a:srgbClr val="B5E0E3"/>
        </a:accent2>
        <a:accent3>
          <a:srgbClr val="F2F0E9"/>
        </a:accent3>
        <a:accent4>
          <a:srgbClr val="000000"/>
        </a:accent4>
        <a:accent5>
          <a:srgbClr val="FFFFE2"/>
        </a:accent5>
        <a:accent6>
          <a:srgbClr val="A4CBCE"/>
        </a:accent6>
        <a:hlink>
          <a:srgbClr val="B6AB82"/>
        </a:hlink>
        <a:folHlink>
          <a:srgbClr val="A0925E"/>
        </a:folHlink>
      </a:clrScheme>
      <a:clrMap bg1="lt1" tx1="dk1" bg2="lt2" tx2="dk2" accent1="accent1" accent2="accent2" accent3="accent3" accent4="accent4" accent5="accent5" accent6="accent6" hlink="hlink" folHlink="folHlink"/>
    </a:extraClrScheme>
    <a:extraClrScheme>
      <a:clrScheme name="Global 6">
        <a:dk1>
          <a:srgbClr val="1B3753"/>
        </a:dk1>
        <a:lt1>
          <a:srgbClr val="EAEAEA"/>
        </a:lt1>
        <a:dk2>
          <a:srgbClr val="336699"/>
        </a:dk2>
        <a:lt2>
          <a:srgbClr val="FFFFCC"/>
        </a:lt2>
        <a:accent1>
          <a:srgbClr val="BA8E46"/>
        </a:accent1>
        <a:accent2>
          <a:srgbClr val="46C0AF"/>
        </a:accent2>
        <a:accent3>
          <a:srgbClr val="ADB8CA"/>
        </a:accent3>
        <a:accent4>
          <a:srgbClr val="C8C8C8"/>
        </a:accent4>
        <a:accent5>
          <a:srgbClr val="D9C6B0"/>
        </a:accent5>
        <a:accent6>
          <a:srgbClr val="3FAE9E"/>
        </a:accent6>
        <a:hlink>
          <a:srgbClr val="93ACC3"/>
        </a:hlink>
        <a:folHlink>
          <a:srgbClr val="7897B4"/>
        </a:folHlink>
      </a:clrScheme>
      <a:clrMap bg1="dk2" tx1="lt1" bg2="dk1" tx2="lt2" accent1="accent1" accent2="accent2" accent3="accent3" accent4="accent4" accent5="accent5" accent6="accent6" hlink="hlink" folHlink="folHlink"/>
    </a:extraClrScheme>
    <a:extraClrScheme>
      <a:clrScheme name="Global 7">
        <a:dk1>
          <a:srgbClr val="000000"/>
        </a:dk1>
        <a:lt1>
          <a:srgbClr val="FFFFFF"/>
        </a:lt1>
        <a:dk2>
          <a:srgbClr val="000000"/>
        </a:dk2>
        <a:lt2>
          <a:srgbClr val="FFFFFF"/>
        </a:lt2>
        <a:accent1>
          <a:srgbClr val="FFFFCC"/>
        </a:accent1>
        <a:accent2>
          <a:srgbClr val="FFCC99"/>
        </a:accent2>
        <a:accent3>
          <a:srgbClr val="FFFFFF"/>
        </a:accent3>
        <a:accent4>
          <a:srgbClr val="000000"/>
        </a:accent4>
        <a:accent5>
          <a:srgbClr val="FFFFE2"/>
        </a:accent5>
        <a:accent6>
          <a:srgbClr val="E7B98A"/>
        </a:accent6>
        <a:hlink>
          <a:srgbClr val="FF9999"/>
        </a:hlink>
        <a:folHlink>
          <a:srgbClr val="E06360"/>
        </a:folHlink>
      </a:clrScheme>
      <a:clrMap bg1="lt1" tx1="dk1" bg2="lt2" tx2="dk2" accent1="accent1" accent2="accent2" accent3="accent3" accent4="accent4" accent5="accent5" accent6="accent6" hlink="hlink" folHlink="folHlink"/>
    </a:extraClrScheme>
    <a:extraClrScheme>
      <a:clrScheme name="Global 8">
        <a:dk1>
          <a:srgbClr val="000000"/>
        </a:dk1>
        <a:lt1>
          <a:srgbClr val="EAEAEA"/>
        </a:lt1>
        <a:dk2>
          <a:srgbClr val="17118B"/>
        </a:dk2>
        <a:lt2>
          <a:srgbClr val="FFFFCC"/>
        </a:lt2>
        <a:accent1>
          <a:srgbClr val="B2B2B2"/>
        </a:accent1>
        <a:accent2>
          <a:srgbClr val="54ABB2"/>
        </a:accent2>
        <a:accent3>
          <a:srgbClr val="ABAAC4"/>
        </a:accent3>
        <a:accent4>
          <a:srgbClr val="C8C8C8"/>
        </a:accent4>
        <a:accent5>
          <a:srgbClr val="D5D5D5"/>
        </a:accent5>
        <a:accent6>
          <a:srgbClr val="4B9BA1"/>
        </a:accent6>
        <a:hlink>
          <a:srgbClr val="4F49A3"/>
        </a:hlink>
        <a:folHlink>
          <a:srgbClr val="2E2573"/>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Designs\Global.pot</Template>
  <TotalTime>6501</TotalTime>
  <Words>1896</Words>
  <Application>Microsoft PowerPoint</Application>
  <PresentationFormat>On-screen Show (4:3)</PresentationFormat>
  <Paragraphs>304</Paragraphs>
  <Slides>35</Slides>
  <Notes>35</Notes>
  <HiddenSlides>0</HiddenSlides>
  <MMClips>0</MMClips>
  <ScaleCrop>false</ScaleCrop>
  <HeadingPairs>
    <vt:vector size="8" baseType="variant">
      <vt:variant>
        <vt:lpstr>Fonts Used</vt:lpstr>
      </vt:variant>
      <vt:variant>
        <vt:i4>8</vt:i4>
      </vt:variant>
      <vt:variant>
        <vt:lpstr>Design Template</vt:lpstr>
      </vt:variant>
      <vt:variant>
        <vt:i4>2</vt:i4>
      </vt:variant>
      <vt:variant>
        <vt:lpstr>Embedded OLE Servers</vt:lpstr>
      </vt:variant>
      <vt:variant>
        <vt:i4>1</vt:i4>
      </vt:variant>
      <vt:variant>
        <vt:lpstr>Slide Titles</vt:lpstr>
      </vt:variant>
      <vt:variant>
        <vt:i4>35</vt:i4>
      </vt:variant>
    </vt:vector>
  </HeadingPairs>
  <TitlesOfParts>
    <vt:vector size="46" baseType="lpstr">
      <vt:lpstr>Arial</vt:lpstr>
      <vt:lpstr>Gill Sans MT</vt:lpstr>
      <vt:lpstr>Wingdings</vt:lpstr>
      <vt:lpstr>Times New Roman</vt:lpstr>
      <vt:lpstr>Arial Narrow</vt:lpstr>
      <vt:lpstr>Verdana</vt:lpstr>
      <vt:lpstr>MS PGothic</vt:lpstr>
      <vt:lpstr>Calibri</vt:lpstr>
      <vt:lpstr>Global</vt:lpstr>
      <vt:lpstr>Global</vt:lpstr>
      <vt:lpstr>Photo Editor Photo</vt:lpstr>
      <vt:lpstr>Protect Your Brand by adopting  “Best Practices” for the Beverage Industry</vt:lpstr>
      <vt:lpstr>NSF is a Health And Safety Leader</vt:lpstr>
      <vt:lpstr>Presentation Objectives</vt:lpstr>
      <vt:lpstr>What Keeps you Awake at Night?</vt:lpstr>
      <vt:lpstr>Slide 5</vt:lpstr>
      <vt:lpstr>Best Practices in Beverages Have Evolved From Many Sources Around The World …</vt:lpstr>
      <vt:lpstr>Today’s “Best Practice” Starts With …</vt:lpstr>
      <vt:lpstr>Slide 8</vt:lpstr>
      <vt:lpstr>You Can Find “Best Practice” in any aspect of bottled water production … </vt:lpstr>
      <vt:lpstr>Slide 10</vt:lpstr>
      <vt:lpstr>Slide 11</vt:lpstr>
      <vt:lpstr>Slide 12</vt:lpstr>
      <vt:lpstr>Container Loading and Washing</vt:lpstr>
      <vt:lpstr>Slide 14</vt:lpstr>
      <vt:lpstr>Slide 15</vt:lpstr>
      <vt:lpstr>Bottled Water Filling Operation</vt:lpstr>
      <vt:lpstr>Slide 17</vt:lpstr>
      <vt:lpstr>Slide 18</vt:lpstr>
      <vt:lpstr>Slide 19</vt:lpstr>
      <vt:lpstr>Slide 20</vt:lpstr>
      <vt:lpstr>Slide 21</vt:lpstr>
      <vt:lpstr>Chemical Control</vt:lpstr>
      <vt:lpstr>Slide 23</vt:lpstr>
      <vt:lpstr>Slide 24</vt:lpstr>
      <vt:lpstr>Warehouse and Storage</vt:lpstr>
      <vt:lpstr>Slide 26</vt:lpstr>
      <vt:lpstr>Employees &amp; Sanitation</vt:lpstr>
      <vt:lpstr>Slide 28</vt:lpstr>
      <vt:lpstr>Slide 29</vt:lpstr>
      <vt:lpstr>Slide 30</vt:lpstr>
      <vt:lpstr>Slide 31</vt:lpstr>
      <vt:lpstr>Slide 32</vt:lpstr>
      <vt:lpstr>Labeling and Packaging</vt:lpstr>
      <vt:lpstr>Slide 34</vt:lpstr>
      <vt:lpstr>Slide 35</vt:lpstr>
    </vt:vector>
  </TitlesOfParts>
  <Company>NSF International</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Best Practices</dc:title>
  <dc:subject>Beverage Quality</dc:subject>
  <dc:creator>Chris Dunn</dc:creator>
  <dc:description>Originally presented at 4th Dubai International Food Safety Conference in Dubai on February 26, 2009 by Chris Dunn, General Manager, Beverage Quality Program, NSF International.
This presentation is copywrite by NSF International.  All rights reserved.</dc:description>
  <cp:lastModifiedBy>bkthulasi</cp:lastModifiedBy>
  <cp:revision>327</cp:revision>
  <cp:lastPrinted>2006-11-27T18:06:13Z</cp:lastPrinted>
  <dcterms:created xsi:type="dcterms:W3CDTF">2006-01-12T20:10:37Z</dcterms:created>
  <dcterms:modified xsi:type="dcterms:W3CDTF">2009-02-24T04:14:55Z</dcterms:modified>
</cp:coreProperties>
</file>