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26" r:id="rId3"/>
    <p:sldId id="382" r:id="rId4"/>
    <p:sldId id="357" r:id="rId5"/>
    <p:sldId id="358" r:id="rId6"/>
    <p:sldId id="359" r:id="rId7"/>
    <p:sldId id="391" r:id="rId8"/>
    <p:sldId id="379" r:id="rId9"/>
    <p:sldId id="387" r:id="rId10"/>
    <p:sldId id="388" r:id="rId11"/>
    <p:sldId id="389" r:id="rId12"/>
    <p:sldId id="390" r:id="rId13"/>
    <p:sldId id="365" r:id="rId14"/>
    <p:sldId id="380"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92" r:id="rId28"/>
    <p:sldId id="381" r:id="rId29"/>
    <p:sldId id="356" r:id="rId30"/>
  </p:sldIdLst>
  <p:sldSz cx="9144000" cy="6858000" type="screen4x3"/>
  <p:notesSz cx="9296400" cy="7010400"/>
  <p:custDataLst>
    <p:tags r:id="rId3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p:cViewPr>
        <p:scale>
          <a:sx n="70" d="100"/>
          <a:sy n="70" d="100"/>
        </p:scale>
        <p:origin x="-10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542" y="-10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717" cy="350140"/>
          </a:xfrm>
          <a:prstGeom prst="rect">
            <a:avLst/>
          </a:prstGeom>
        </p:spPr>
        <p:txBody>
          <a:bodyPr vert="horz" lIns="86018" tIns="43009" rIns="86018" bIns="43009" rtlCol="0"/>
          <a:lstStyle>
            <a:lvl1pPr algn="l">
              <a:defRPr sz="1100"/>
            </a:lvl1pPr>
          </a:lstStyle>
          <a:p>
            <a:r>
              <a:rPr lang="en-US" dirty="0" smtClean="0"/>
              <a:t>Thiagarajan</a:t>
            </a:r>
            <a:endParaRPr lang="en-US" dirty="0"/>
          </a:p>
        </p:txBody>
      </p:sp>
      <p:sp>
        <p:nvSpPr>
          <p:cNvPr id="4" name="Footer Placeholder 3"/>
          <p:cNvSpPr>
            <a:spLocks noGrp="1"/>
          </p:cNvSpPr>
          <p:nvPr>
            <p:ph type="ftr" sz="quarter" idx="2"/>
          </p:nvPr>
        </p:nvSpPr>
        <p:spPr>
          <a:xfrm>
            <a:off x="1" y="6659173"/>
            <a:ext cx="4028717" cy="350140"/>
          </a:xfrm>
          <a:prstGeom prst="rect">
            <a:avLst/>
          </a:prstGeom>
        </p:spPr>
        <p:txBody>
          <a:bodyPr vert="horz" lIns="86018" tIns="43009" rIns="86018" bIns="43009" rtlCol="0" anchor="b"/>
          <a:lstStyle>
            <a:lvl1pPr algn="l">
              <a:defRPr sz="1100"/>
            </a:lvl1pPr>
          </a:lstStyle>
          <a:p>
            <a:r>
              <a:rPr lang="en-US" dirty="0" smtClean="0"/>
              <a:t>Dubai International Food Safety Conference</a:t>
            </a:r>
            <a:endParaRPr lang="en-US" dirty="0"/>
          </a:p>
        </p:txBody>
      </p:sp>
      <p:sp>
        <p:nvSpPr>
          <p:cNvPr id="5" name="Slide Number Placeholder 4"/>
          <p:cNvSpPr>
            <a:spLocks noGrp="1"/>
          </p:cNvSpPr>
          <p:nvPr>
            <p:ph type="sldNum" sz="quarter" idx="3"/>
          </p:nvPr>
        </p:nvSpPr>
        <p:spPr>
          <a:xfrm>
            <a:off x="5265606" y="6659173"/>
            <a:ext cx="4028717" cy="350140"/>
          </a:xfrm>
          <a:prstGeom prst="rect">
            <a:avLst/>
          </a:prstGeom>
        </p:spPr>
        <p:txBody>
          <a:bodyPr vert="horz" lIns="86018" tIns="43009" rIns="86018" bIns="43009" rtlCol="0" anchor="b"/>
          <a:lstStyle>
            <a:lvl1pPr algn="r">
              <a:defRPr sz="1100"/>
            </a:lvl1pPr>
          </a:lstStyle>
          <a:p>
            <a:fld id="{99FE0B51-2408-4B3D-8C55-2A0149CB263F}" type="slidenum">
              <a:rPr lang="en-US" smtClean="0"/>
              <a:pPr/>
              <a:t>‹#›</a:t>
            </a:fld>
            <a:endParaRPr lang="en-US"/>
          </a:p>
        </p:txBody>
      </p:sp>
      <p:sp>
        <p:nvSpPr>
          <p:cNvPr id="6" name="Date Placeholder 5"/>
          <p:cNvSpPr>
            <a:spLocks noGrp="1"/>
          </p:cNvSpPr>
          <p:nvPr>
            <p:ph type="dt" sz="quarter" idx="1"/>
          </p:nvPr>
        </p:nvSpPr>
        <p:spPr>
          <a:xfrm>
            <a:off x="5266086" y="0"/>
            <a:ext cx="4028872" cy="351147"/>
          </a:xfrm>
          <a:prstGeom prst="rect">
            <a:avLst/>
          </a:prstGeom>
        </p:spPr>
        <p:txBody>
          <a:bodyPr vert="horz" lIns="86018" tIns="43009" rIns="86018" bIns="43009" rtlCol="0"/>
          <a:lstStyle>
            <a:lvl1pPr algn="r">
              <a:defRPr sz="1100"/>
            </a:lvl1pPr>
          </a:lstStyle>
          <a:p>
            <a:r>
              <a:rPr lang="en-US" dirty="0" smtClean="0"/>
              <a:t>3/1/2011</a:t>
            </a:r>
            <a:endParaRPr lang="en-US" dirty="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717" cy="350140"/>
          </a:xfrm>
          <a:prstGeom prst="rect">
            <a:avLst/>
          </a:prstGeom>
        </p:spPr>
        <p:txBody>
          <a:bodyPr vert="horz" lIns="93174" tIns="46587" rIns="93174" bIns="4658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5606" y="0"/>
            <a:ext cx="4028717" cy="350140"/>
          </a:xfrm>
          <a:prstGeom prst="rect">
            <a:avLst/>
          </a:prstGeom>
        </p:spPr>
        <p:txBody>
          <a:bodyPr vert="horz" lIns="93174" tIns="46587" rIns="93174" bIns="46587" rtlCol="0"/>
          <a:lstStyle>
            <a:lvl1pPr algn="r" fontAlgn="auto">
              <a:spcBef>
                <a:spcPts val="0"/>
              </a:spcBef>
              <a:spcAft>
                <a:spcPts val="0"/>
              </a:spcAft>
              <a:defRPr sz="1200" smtClean="0">
                <a:latin typeface="+mn-lt"/>
                <a:cs typeface="+mn-cs"/>
              </a:defRPr>
            </a:lvl1pPr>
          </a:lstStyle>
          <a:p>
            <a:pPr>
              <a:defRPr/>
            </a:pPr>
            <a:fld id="{5E22A817-D577-4BB2-A335-61552A4005F1}" type="datetimeFigureOut">
              <a:rPr lang="en-US"/>
              <a:pPr>
                <a:defRPr/>
              </a:pPr>
              <a:t>2/28/2011</a:t>
            </a:fld>
            <a:endParaRPr lang="en-US"/>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3174" tIns="46587" rIns="93174" bIns="46587" rtlCol="0" anchor="ctr"/>
          <a:lstStyle/>
          <a:p>
            <a:pPr lvl="0"/>
            <a:endParaRPr lang="en-US" noProof="0"/>
          </a:p>
        </p:txBody>
      </p:sp>
      <p:sp>
        <p:nvSpPr>
          <p:cNvPr id="5" name="Notes Placeholder 4"/>
          <p:cNvSpPr>
            <a:spLocks noGrp="1"/>
          </p:cNvSpPr>
          <p:nvPr>
            <p:ph type="body" sz="quarter" idx="3"/>
          </p:nvPr>
        </p:nvSpPr>
        <p:spPr>
          <a:xfrm>
            <a:off x="929225" y="3329586"/>
            <a:ext cx="7437952" cy="3154517"/>
          </a:xfrm>
          <a:prstGeom prst="rect">
            <a:avLst/>
          </a:prstGeom>
        </p:spPr>
        <p:txBody>
          <a:bodyPr vert="horz" lIns="93174" tIns="46587" rIns="93174"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9173"/>
            <a:ext cx="4028717" cy="350140"/>
          </a:xfrm>
          <a:prstGeom prst="rect">
            <a:avLst/>
          </a:prstGeom>
        </p:spPr>
        <p:txBody>
          <a:bodyPr vert="horz" lIns="93174" tIns="46587" rIns="93174" bIns="4658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606" y="6659173"/>
            <a:ext cx="4028717" cy="350140"/>
          </a:xfrm>
          <a:prstGeom prst="rect">
            <a:avLst/>
          </a:prstGeom>
        </p:spPr>
        <p:txBody>
          <a:bodyPr vert="horz" lIns="93174" tIns="46587" rIns="93174" bIns="46587" rtlCol="0" anchor="b"/>
          <a:lstStyle>
            <a:lvl1pPr algn="r" fontAlgn="auto">
              <a:spcBef>
                <a:spcPts val="0"/>
              </a:spcBef>
              <a:spcAft>
                <a:spcPts val="0"/>
              </a:spcAft>
              <a:defRPr sz="1200" smtClean="0">
                <a:latin typeface="+mn-lt"/>
                <a:cs typeface="+mn-cs"/>
              </a:defRPr>
            </a:lvl1pPr>
          </a:lstStyle>
          <a:p>
            <a:pPr>
              <a:defRPr/>
            </a:pPr>
            <a:fld id="{3198EB6C-2640-4B35-B7C6-A939DBE1E9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5E47D0-118E-41DF-BF84-0E2F9D51CCF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7272F3C-92DD-4429-AD23-A0115F961F7B}" type="slidenum">
              <a:rPr lang="en-US" smtClean="0"/>
              <a:pPr/>
              <a:t>18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E252D64-AFD9-4A66-8CE6-C93CE5F09A9D}" type="slidenum">
              <a:rPr lang="en-US" smtClean="0"/>
              <a:pPr/>
              <a:t>19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0422645-1E0F-4ED0-898C-A933854D60CE}" type="slidenum">
              <a:rPr lang="en-US" smtClean="0"/>
              <a:pPr/>
              <a:t>20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1A5E411-7906-4F3C-B4FD-D190B8800C22}" type="slidenum">
              <a:rPr lang="en-US" smtClean="0"/>
              <a:pPr/>
              <a:t>21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623D2CB-43D2-4297-817E-DA8EAFB1A8A6}" type="slidenum">
              <a:rPr lang="en-US" smtClean="0"/>
              <a:pPr/>
              <a:t>22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F31664D-09C9-46C2-A185-66967D507F4F}"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2C8D6D3-A242-460F-86B4-AE1111BE1151}" type="slidenum">
              <a:rPr lang="en-US" smtClean="0"/>
              <a:pPr/>
              <a:t>24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BC52ADC-3D85-414D-8E8E-0461960552D2}" type="slidenum">
              <a:rPr lang="en-US" smtClean="0"/>
              <a:pPr/>
              <a:t>25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E711E080-C2C5-4BD1-9F87-70DD7EC50555}"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marR="0" indent="-228600" algn="l" defTabSz="914400" rtl="0" eaLnBrk="0" fontAlgn="base" latinLnBrk="0" hangingPunct="0">
              <a:lnSpc>
                <a:spcPct val="100000"/>
              </a:lnSpc>
              <a:spcBef>
                <a:spcPct val="30000"/>
              </a:spcBef>
              <a:spcAft>
                <a:spcPct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pPr>
              <a:defRPr/>
            </a:pPr>
            <a:fld id="{DA81A090-B487-4546-AEAC-10AF215E42B6}"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478099-8DC6-4E73-82B7-02F5A91D0D6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9700" name="Espace réservé du numéro de diapositive 3"/>
          <p:cNvSpPr>
            <a:spLocks noGrp="1"/>
          </p:cNvSpPr>
          <p:nvPr>
            <p:ph type="sldNum" sz="quarter" idx="5"/>
          </p:nvPr>
        </p:nvSpPr>
        <p:spPr/>
        <p:txBody>
          <a:bodyPr/>
          <a:lstStyle/>
          <a:p>
            <a:pPr defTabSz="809168">
              <a:defRPr/>
            </a:pPr>
            <a:fld id="{61C90E77-0F90-4B69-B7A6-5D2259D2D948}" type="slidenum">
              <a:rPr lang="en-GB" smtClean="0"/>
              <a:pPr defTabSz="809168">
                <a:defRPr/>
              </a:pPr>
              <a:t>29</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Font typeface="Arial" pitchFamily="34" charset="0"/>
              <a:buChar char="•"/>
            </a:pPr>
            <a:r>
              <a:rPr lang="en-US" sz="2200" dirty="0" smtClean="0"/>
              <a:t>Global food industry is eager to improve the safety and quality of product from suppliers, and to do this more efficiently and at lower cost. They also want to work with smallholder producers.</a:t>
            </a:r>
          </a:p>
          <a:p>
            <a:pPr eaLnBrk="1" hangingPunct="1">
              <a:lnSpc>
                <a:spcPct val="90000"/>
              </a:lnSpc>
              <a:buFont typeface="Arial" pitchFamily="34" charset="0"/>
              <a:buChar char="•"/>
            </a:pPr>
            <a:r>
              <a:rPr lang="en-US" sz="2200" dirty="0" smtClean="0"/>
              <a:t>Small and medium producers/suppliers are largely excluded from high value markets because they lack the capacity to meet rigorous safety and quality standards, as well as large volumes.</a:t>
            </a:r>
          </a:p>
          <a:p>
            <a:pPr eaLnBrk="1" hangingPunct="1">
              <a:lnSpc>
                <a:spcPct val="90000"/>
              </a:lnSpc>
              <a:buFont typeface="Arial" pitchFamily="34" charset="0"/>
              <a:buChar char="•"/>
            </a:pPr>
            <a:r>
              <a:rPr lang="en-US" sz="2200" dirty="0" smtClean="0"/>
              <a:t>Important part of the solution requires coordinated public-private efforts to:</a:t>
            </a:r>
          </a:p>
          <a:p>
            <a:pPr lvl="1" eaLnBrk="1" hangingPunct="1">
              <a:lnSpc>
                <a:spcPct val="70000"/>
              </a:lnSpc>
            </a:pPr>
            <a:r>
              <a:rPr lang="en-US" dirty="0" smtClean="0"/>
              <a:t>Develop harmonized, internationally recognized (public and private) competencies in relation to food safety for individuals and organizations at all levels and in all sectors of the food supply chain.</a:t>
            </a:r>
          </a:p>
          <a:p>
            <a:pPr lvl="1" eaLnBrk="1" hangingPunct="1">
              <a:lnSpc>
                <a:spcPct val="70000"/>
              </a:lnSpc>
            </a:pPr>
            <a:r>
              <a:rPr lang="en-US" dirty="0" smtClean="0"/>
              <a:t>Strengthen the local level institutions that will build professional capacity in these areas.</a:t>
            </a:r>
          </a:p>
          <a:p>
            <a:pPr lvl="1" eaLnBrk="1" hangingPunct="1">
              <a:lnSpc>
                <a:spcPct val="70000"/>
              </a:lnSpc>
            </a:pPr>
            <a:r>
              <a:rPr lang="en-US" dirty="0" smtClean="0"/>
              <a:t>Scale it up by providing an internet-based framework for accessing knowledge and resources enabling institutions and professionals to easily and quickly acquire the core competencies needed to meet food industry requirements.  </a:t>
            </a:r>
          </a:p>
          <a:p>
            <a:endParaRPr lang="en-US" dirty="0"/>
          </a:p>
        </p:txBody>
      </p:sp>
      <p:sp>
        <p:nvSpPr>
          <p:cNvPr id="4" name="Slide Number Placeholder 3"/>
          <p:cNvSpPr>
            <a:spLocks noGrp="1"/>
          </p:cNvSpPr>
          <p:nvPr>
            <p:ph type="sldNum" sz="quarter" idx="10"/>
          </p:nvPr>
        </p:nvSpPr>
        <p:spPr/>
        <p:txBody>
          <a:bodyPr/>
          <a:lstStyle/>
          <a:p>
            <a:pPr>
              <a:defRPr/>
            </a:pPr>
            <a:fld id="{DA81A090-B487-4546-AEAC-10AF215E42B6}"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Leader Award for PFID-F&amp;V supported the development of products and services to pave the way for more advantageous market linkages for the small-and medium-scale fruit and vegetable producer, as well as strengthened institutional capacity and access to systematic information on agrifood market development. Over the nine-year course of PFID-F&amp;V, USAID country missions and regional programs supported project Associate Awards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Core Program funds financed research and training activities aimed at establishing longer-term projects (“buy-ins”) with the USAID bilateral and regional missions. Several efforts were launched and a high success rate was obtained, ultimately resulting in buy-ins for over $US 24 million dollars in total</a:t>
            </a:r>
            <a:endParaRPr lang="en-US" dirty="0"/>
          </a:p>
        </p:txBody>
      </p:sp>
      <p:sp>
        <p:nvSpPr>
          <p:cNvPr id="4" name="Slide Number Placeholder 3"/>
          <p:cNvSpPr>
            <a:spLocks noGrp="1"/>
          </p:cNvSpPr>
          <p:nvPr>
            <p:ph type="sldNum" sz="quarter" idx="10"/>
          </p:nvPr>
        </p:nvSpPr>
        <p:spPr/>
        <p:txBody>
          <a:bodyPr/>
          <a:lstStyle/>
          <a:p>
            <a:pPr>
              <a:defRPr/>
            </a:pPr>
            <a:fld id="{DA81A090-B487-4546-AEAC-10AF215E42B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B5C3B-FBDE-43BF-B209-32A12AD16F30}"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sz="1200" kern="1200" dirty="0" smtClean="0">
                <a:solidFill>
                  <a:schemeClr val="tx1"/>
                </a:solidFill>
                <a:latin typeface="Arial" charset="0"/>
                <a:ea typeface="+mn-ea"/>
                <a:cs typeface="+mn-cs"/>
              </a:rPr>
              <a:t>What has come to be known as the PFID-F&amp;V model is one that has targeted improvements in smallholder competitiveness through enhanced market information, farm-based upgrades, increased numbers of producer-buyer linkages, and capacity building on grades and standards for improved food safety and quality throughout the value chain.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PFID-F&amp;V’s major distinction relative to other market-led initiatives can be summarized as a strong market-driven approach with tangible contributions from demand-side actors involved in the process, and supplemented by critical information access.</a:t>
            </a:r>
            <a:r>
              <a:rPr lang="en-US" sz="1200" kern="1200" baseline="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0B346D-E681-4F20-B2C4-42182BC595CD}" type="slidenum">
              <a:rPr lang="en-US" smtClean="0"/>
              <a:pPr/>
              <a:t>13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3007713-1E25-433C-801E-1FA4F02C43F7}" type="slidenum">
              <a:rPr lang="en-US" smtClean="0"/>
              <a:pPr/>
              <a:t>15</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1BC1315-08CD-4EA5-A966-26447274BF15}" type="slidenum">
              <a:rPr lang="en-US" smtClean="0"/>
              <a:pPr/>
              <a:t>16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27E109A-BCF2-4D5F-9872-BCB69C818382}" type="slidenum">
              <a:rPr lang="en-US" smtClean="0"/>
              <a:pPr/>
              <a:t>17</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14400" y="1447800"/>
            <a:ext cx="7315200" cy="2041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3657600"/>
            <a:ext cx="7315200" cy="2209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14400" y="1447800"/>
            <a:ext cx="228600" cy="2041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3657600"/>
            <a:ext cx="228600" cy="2209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1524000"/>
            <a:ext cx="6858000" cy="1905000"/>
          </a:xfrm>
        </p:spPr>
        <p:txBody>
          <a:bodyPr anchor="t"/>
          <a:lstStyle>
            <a:lvl1pPr algn="r">
              <a:defRPr sz="32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3733800"/>
            <a:ext cx="6858000" cy="2057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Date Placeholder 27"/>
          <p:cNvSpPr>
            <a:spLocks noGrp="1"/>
          </p:cNvSpPr>
          <p:nvPr>
            <p:ph type="dt" sz="half" idx="10"/>
          </p:nvPr>
        </p:nvSpPr>
        <p:spPr>
          <a:xfrm>
            <a:off x="6400800" y="6354763"/>
            <a:ext cx="2286000" cy="366712"/>
          </a:xfrm>
          <a:prstGeom prst="rect">
            <a:avLst/>
          </a:prstGeom>
        </p:spPr>
        <p:txBody>
          <a:bodyPr/>
          <a:lstStyle>
            <a:lvl1pPr>
              <a:defRPr sz="1400" smtClean="0"/>
            </a:lvl1pPr>
          </a:lstStyle>
          <a:p>
            <a:pPr>
              <a:defRPr/>
            </a:pPr>
            <a:fld id="{9E902C8C-6946-4C50-A2A6-4E6D252CD112}" type="datetimeFigureOut">
              <a:rPr lang="en-US"/>
              <a:pPr>
                <a:defRPr/>
              </a:pPr>
              <a:t>2/28/2011</a:t>
            </a:fld>
            <a:endParaRPr lang="en-US" sz="1600" dirty="0"/>
          </a:p>
        </p:txBody>
      </p:sp>
      <p:sp>
        <p:nvSpPr>
          <p:cNvPr id="11" name="Footer Placeholder 16"/>
          <p:cNvSpPr>
            <a:spLocks noGrp="1"/>
          </p:cNvSpPr>
          <p:nvPr>
            <p:ph type="ftr" sz="quarter" idx="11"/>
          </p:nvPr>
        </p:nvSpPr>
        <p:spPr>
          <a:xfrm>
            <a:off x="2898775" y="6354763"/>
            <a:ext cx="3475038" cy="366712"/>
          </a:xfrm>
          <a:prstGeom prst="rect">
            <a:avLst/>
          </a:prstGeo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6BBAF41D-4E8C-49DA-B441-F7DD3A0364E2}" type="slidenum">
              <a:rPr lang="en-US"/>
              <a:pPr>
                <a:defRPr/>
              </a:pPr>
              <a:t>‹#›</a:t>
            </a:fld>
            <a:endParaRPr lang="en-US" dirty="0"/>
          </a:p>
        </p:txBody>
      </p:sp>
      <p:pic>
        <p:nvPicPr>
          <p:cNvPr id="13" name="Picture 6" descr="ppt background_5.tif"/>
          <p:cNvPicPr>
            <a:picLocks noChangeAspect="1"/>
          </p:cNvPicPr>
          <p:nvPr userDrawn="1"/>
        </p:nvPicPr>
        <p:blipFill>
          <a:blip r:embed="rId2" cstate="print"/>
          <a:srcRect l="13000" t="12000" b="81333"/>
          <a:stretch>
            <a:fillRect/>
          </a:stretch>
        </p:blipFill>
        <p:spPr bwMode="auto">
          <a:xfrm>
            <a:off x="0" y="6333172"/>
            <a:ext cx="9130351" cy="524828"/>
          </a:xfrm>
          <a:prstGeom prst="rect">
            <a:avLst/>
          </a:prstGeom>
          <a:noFill/>
          <a:ln w="9525">
            <a:noFill/>
            <a:miter lim="800000"/>
            <a:headEnd/>
            <a:tailEnd/>
          </a:ln>
        </p:spPr>
      </p:pic>
      <p:pic>
        <p:nvPicPr>
          <p:cNvPr id="15" name="Picture 3" descr="G:\MSU Logo0001.jpg"/>
          <p:cNvPicPr>
            <a:picLocks noChangeAspect="1" noChangeArrowheads="1"/>
          </p:cNvPicPr>
          <p:nvPr userDrawn="1"/>
        </p:nvPicPr>
        <p:blipFill>
          <a:blip r:embed="rId3" cstate="print"/>
          <a:srcRect/>
          <a:stretch>
            <a:fillRect/>
          </a:stretch>
        </p:blipFill>
        <p:spPr bwMode="auto">
          <a:xfrm>
            <a:off x="1" y="0"/>
            <a:ext cx="1752599" cy="465863"/>
          </a:xfrm>
          <a:prstGeom prst="rect">
            <a:avLst/>
          </a:prstGeom>
          <a:noFill/>
          <a:ln w="9525">
            <a:noFill/>
            <a:miter lim="800000"/>
            <a:headEnd/>
            <a:tailEnd/>
          </a:ln>
        </p:spPr>
      </p:pic>
      <p:pic>
        <p:nvPicPr>
          <p:cNvPr id="14" name="Picture 11" descr="Copy of IIAlogo"/>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798933" y="33766"/>
            <a:ext cx="427037" cy="461962"/>
          </a:xfrm>
          <a:prstGeom prst="rect">
            <a:avLst/>
          </a:prstGeom>
          <a:noFill/>
          <a:ln w="9525">
            <a:noFill/>
            <a:miter lim="800000"/>
            <a:headEnd/>
            <a:tailEnd/>
          </a:ln>
        </p:spPr>
      </p:pic>
      <p:sp>
        <p:nvSpPr>
          <p:cNvPr id="16" name="Rectangle 5"/>
          <p:cNvSpPr txBox="1">
            <a:spLocks noChangeArrowheads="1"/>
          </p:cNvSpPr>
          <p:nvPr userDrawn="1"/>
        </p:nvSpPr>
        <p:spPr bwMode="auto">
          <a:xfrm>
            <a:off x="8153400" y="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Institute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International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Agriculture</a:t>
            </a:r>
            <a:endParaRPr kumimoji="0" lang="en-US" sz="1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175" cy="365125"/>
          </a:xfrm>
          <a:prstGeom prst="rect">
            <a:avLst/>
          </a:prstGeom>
        </p:spPr>
        <p:txBody>
          <a:bodyPr/>
          <a:lstStyle>
            <a:lvl1pPr>
              <a:defRPr/>
            </a:lvl1pPr>
          </a:lstStyle>
          <a:p>
            <a:pPr>
              <a:defRPr/>
            </a:pPr>
            <a:fld id="{80743B24-D160-428E-8BF5-66766F71831D}" type="datetimeFigureOut">
              <a:rPr lang="en-US"/>
              <a:pPr>
                <a:defRPr/>
              </a:pPr>
              <a:t>2/28/2011</a:t>
            </a:fld>
            <a:endParaRPr lang="en-US"/>
          </a:p>
        </p:txBody>
      </p:sp>
      <p:sp>
        <p:nvSpPr>
          <p:cNvPr id="5" name="Footer Placeholder 4"/>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400800" y="6356350"/>
            <a:ext cx="2289175" cy="365125"/>
          </a:xfrm>
          <a:prstGeom prst="rect">
            <a:avLst/>
          </a:prstGeom>
        </p:spPr>
        <p:txBody>
          <a:bodyPr/>
          <a:lstStyle>
            <a:lvl1pPr>
              <a:defRPr/>
            </a:lvl1pPr>
          </a:lstStyle>
          <a:p>
            <a:pPr>
              <a:defRPr/>
            </a:pPr>
            <a:fld id="{FEA6C305-D660-4945-A5C6-AC45E39556AA}" type="datetimeFigureOut">
              <a:rPr lang="en-US"/>
              <a:pPr>
                <a:defRPr/>
              </a:pPr>
              <a:t>2/28/2011</a:t>
            </a:fld>
            <a:endParaRPr lang="en-US"/>
          </a:p>
        </p:txBody>
      </p:sp>
      <p:sp>
        <p:nvSpPr>
          <p:cNvPr id="6" name="Footer Placeholder 4"/>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175" cy="365125"/>
          </a:xfrm>
          <a:prstGeom prst="rect">
            <a:avLst/>
          </a:prstGeom>
        </p:spPr>
        <p:txBody>
          <a:bodyPr/>
          <a:lstStyle>
            <a:lvl1pPr>
              <a:defRPr/>
            </a:lvl1pPr>
          </a:lstStyle>
          <a:p>
            <a:pPr>
              <a:defRPr/>
            </a:pPr>
            <a:fld id="{837EA990-2B69-41AA-B033-22C0A762B4C0}" type="datetimeFigureOut">
              <a:rPr lang="en-US"/>
              <a:pPr>
                <a:defRPr/>
              </a:pPr>
              <a:t>2/28/2011</a:t>
            </a:fld>
            <a:endParaRPr lang="en-US" dirty="0"/>
          </a:p>
        </p:txBody>
      </p:sp>
      <p:sp>
        <p:nvSpPr>
          <p:cNvPr id="5" name="Footer Placeholder 4"/>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F2887E-204D-44DC-A484-CB94C5A218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a:prstGeom prst="rect">
            <a:avLst/>
          </a:prstGeom>
        </p:spPr>
        <p:txBody>
          <a:bodyPr/>
          <a:lstStyle>
            <a:lvl1pPr>
              <a:defRPr/>
            </a:lvl1pPr>
          </a:lstStyle>
          <a:p>
            <a:pPr>
              <a:defRPr/>
            </a:pPr>
            <a:fld id="{D967120F-DAA0-4715-BA16-55DE0E71A39C}" type="datetimeFigureOut">
              <a:rPr lang="en-US"/>
              <a:pPr>
                <a:defRPr/>
              </a:pPr>
              <a:t>2/28/2011</a:t>
            </a:fld>
            <a:endParaRPr lang="en-US" dirty="0"/>
          </a:p>
        </p:txBody>
      </p:sp>
      <p:sp>
        <p:nvSpPr>
          <p:cNvPr id="7" name="Footer Placeholder 4"/>
          <p:cNvSpPr>
            <a:spLocks noGrp="1"/>
          </p:cNvSpPr>
          <p:nvPr>
            <p:ph type="ftr" sz="quarter" idx="11"/>
          </p:nvPr>
        </p:nvSpPr>
        <p:spPr>
          <a:xfrm>
            <a:off x="2898775" y="6354763"/>
            <a:ext cx="3475038" cy="366712"/>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122C311A-4C03-44B6-B961-0DAC082BAA6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00800" y="6356350"/>
            <a:ext cx="2289175" cy="365125"/>
          </a:xfrm>
          <a:prstGeom prst="rect">
            <a:avLst/>
          </a:prstGeom>
        </p:spPr>
        <p:txBody>
          <a:bodyPr/>
          <a:lstStyle>
            <a:lvl1pPr>
              <a:defRPr/>
            </a:lvl1pPr>
          </a:lstStyle>
          <a:p>
            <a:pPr>
              <a:defRPr/>
            </a:pPr>
            <a:fld id="{82820857-FCBF-4734-A73D-39CBDE5DA7D7}" type="datetimeFigureOut">
              <a:rPr lang="en-US"/>
              <a:pPr>
                <a:defRPr/>
              </a:pPr>
              <a:t>2/28/2011</a:t>
            </a:fld>
            <a:endParaRPr lang="en-US"/>
          </a:p>
        </p:txBody>
      </p:sp>
      <p:sp>
        <p:nvSpPr>
          <p:cNvPr id="6" name="Footer Placeholder 5"/>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D74CA80-5239-4E1E-9293-556B3CA78A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400800" y="6356350"/>
            <a:ext cx="2289175" cy="365125"/>
          </a:xfrm>
          <a:prstGeom prst="rect">
            <a:avLst/>
          </a:prstGeom>
        </p:spPr>
        <p:txBody>
          <a:bodyPr/>
          <a:lstStyle>
            <a:lvl1pPr>
              <a:defRPr/>
            </a:lvl1pPr>
          </a:lstStyle>
          <a:p>
            <a:pPr>
              <a:defRPr/>
            </a:pPr>
            <a:fld id="{3C051A8A-D1CA-4903-9D54-C0ECE53795E0}" type="datetimeFigureOut">
              <a:rPr lang="en-US"/>
              <a:pPr>
                <a:defRPr/>
              </a:pPr>
              <a:t>2/28/2011</a:t>
            </a:fld>
            <a:endParaRPr lang="en-US"/>
          </a:p>
        </p:txBody>
      </p:sp>
      <p:sp>
        <p:nvSpPr>
          <p:cNvPr id="8" name="Footer Placeholder 7"/>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8E26009-A719-495C-A0F9-B9EC5B2C6D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400800" y="6356350"/>
            <a:ext cx="2289175" cy="365125"/>
          </a:xfrm>
          <a:prstGeom prst="rect">
            <a:avLst/>
          </a:prstGeom>
        </p:spPr>
        <p:txBody>
          <a:bodyPr/>
          <a:lstStyle>
            <a:lvl1pPr>
              <a:defRPr/>
            </a:lvl1pPr>
          </a:lstStyle>
          <a:p>
            <a:pPr>
              <a:defRPr/>
            </a:pPr>
            <a:fld id="{AC044185-8B77-4A2B-AEE1-F780512629B1}" type="datetimeFigureOut">
              <a:rPr lang="en-US"/>
              <a:pPr>
                <a:defRPr/>
              </a:pPr>
              <a:t>2/28/2011</a:t>
            </a:fld>
            <a:endParaRPr lang="en-US"/>
          </a:p>
        </p:txBody>
      </p:sp>
      <p:sp>
        <p:nvSpPr>
          <p:cNvPr id="4" name="Footer Placeholder 3"/>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6400800" y="6356350"/>
            <a:ext cx="2289175" cy="365125"/>
          </a:xfrm>
          <a:prstGeom prst="rect">
            <a:avLst/>
          </a:prstGeom>
        </p:spPr>
        <p:txBody>
          <a:bodyPr/>
          <a:lstStyle>
            <a:lvl1pPr>
              <a:defRPr/>
            </a:lvl1pPr>
          </a:lstStyle>
          <a:p>
            <a:pPr>
              <a:defRPr/>
            </a:pPr>
            <a:fld id="{A23AEE51-2000-4536-8BC8-62D065A3F4AD}" type="datetimeFigureOut">
              <a:rPr lang="en-US"/>
              <a:pPr>
                <a:defRPr/>
              </a:pPr>
              <a:t>2/28/2011</a:t>
            </a:fld>
            <a:endParaRPr lang="en-US"/>
          </a:p>
        </p:txBody>
      </p:sp>
      <p:sp>
        <p:nvSpPr>
          <p:cNvPr id="4" name="Footer Placeholder 2"/>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pic>
        <p:nvPicPr>
          <p:cNvPr id="5" name="Picture 6" descr="ppt background_5.tif"/>
          <p:cNvPicPr>
            <a:picLocks noChangeAspect="1"/>
          </p:cNvPicPr>
          <p:nvPr userDrawn="1"/>
        </p:nvPicPr>
        <p:blipFill>
          <a:blip r:embed="rId2" cstate="print"/>
          <a:srcRect l="13000" t="12000" b="81333"/>
          <a:stretch>
            <a:fillRect/>
          </a:stretch>
        </p:blipFill>
        <p:spPr bwMode="auto">
          <a:xfrm>
            <a:off x="0" y="6333172"/>
            <a:ext cx="9130351" cy="524828"/>
          </a:xfrm>
          <a:prstGeom prst="rect">
            <a:avLst/>
          </a:prstGeom>
          <a:noFill/>
          <a:ln w="9525">
            <a:noFill/>
            <a:miter lim="800000"/>
            <a:headEnd/>
            <a:tailEnd/>
          </a:ln>
        </p:spPr>
      </p:pic>
      <p:pic>
        <p:nvPicPr>
          <p:cNvPr id="6" name="Picture 3" descr="G:\MSU Logo0001.jpg"/>
          <p:cNvPicPr>
            <a:picLocks noChangeAspect="1" noChangeArrowheads="1"/>
          </p:cNvPicPr>
          <p:nvPr userDrawn="1"/>
        </p:nvPicPr>
        <p:blipFill>
          <a:blip r:embed="rId3" cstate="print"/>
          <a:srcRect/>
          <a:stretch>
            <a:fillRect/>
          </a:stretch>
        </p:blipFill>
        <p:spPr bwMode="auto">
          <a:xfrm>
            <a:off x="1" y="0"/>
            <a:ext cx="1752599" cy="465863"/>
          </a:xfrm>
          <a:prstGeom prst="rect">
            <a:avLst/>
          </a:prstGeom>
          <a:noFill/>
          <a:ln w="9525">
            <a:noFill/>
            <a:miter lim="800000"/>
            <a:headEnd/>
            <a:tailEnd/>
          </a:ln>
        </p:spPr>
      </p:pic>
      <p:pic>
        <p:nvPicPr>
          <p:cNvPr id="7" name="Picture 11" descr="Copy of IIAlogo"/>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798933" y="33766"/>
            <a:ext cx="427037" cy="461962"/>
          </a:xfrm>
          <a:prstGeom prst="rect">
            <a:avLst/>
          </a:prstGeom>
          <a:noFill/>
          <a:ln w="9525">
            <a:noFill/>
            <a:miter lim="800000"/>
            <a:headEnd/>
            <a:tailEnd/>
          </a:ln>
        </p:spPr>
      </p:pic>
      <p:sp>
        <p:nvSpPr>
          <p:cNvPr id="8" name="Rectangle 5"/>
          <p:cNvSpPr txBox="1">
            <a:spLocks noChangeArrowheads="1"/>
          </p:cNvSpPr>
          <p:nvPr userDrawn="1"/>
        </p:nvSpPr>
        <p:spPr bwMode="auto">
          <a:xfrm>
            <a:off x="8153400" y="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Institute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International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Agriculture</a:t>
            </a:r>
            <a:endParaRPr kumimoji="0" lang="en-US" sz="1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400800" y="6356350"/>
            <a:ext cx="2289175" cy="365125"/>
          </a:xfrm>
          <a:prstGeom prst="rect">
            <a:avLst/>
          </a:prstGeom>
        </p:spPr>
        <p:txBody>
          <a:bodyPr/>
          <a:lstStyle>
            <a:lvl1pPr>
              <a:defRPr/>
            </a:lvl1pPr>
          </a:lstStyle>
          <a:p>
            <a:pPr>
              <a:defRPr/>
            </a:pPr>
            <a:fld id="{D769164B-EBA4-4986-992F-F6C231642B94}" type="datetimeFigureOut">
              <a:rPr lang="en-US"/>
              <a:pPr>
                <a:defRPr/>
              </a:pPr>
              <a:t>2/28/2011</a:t>
            </a:fld>
            <a:endParaRPr lang="en-US"/>
          </a:p>
        </p:txBody>
      </p:sp>
      <p:sp>
        <p:nvSpPr>
          <p:cNvPr id="7" name="Footer Placeholder 5"/>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Rectangle 5"/>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7" name="Date Placeholder 4"/>
          <p:cNvSpPr>
            <a:spLocks noGrp="1"/>
          </p:cNvSpPr>
          <p:nvPr>
            <p:ph type="dt" sz="half" idx="10"/>
          </p:nvPr>
        </p:nvSpPr>
        <p:spPr>
          <a:xfrm>
            <a:off x="6400800" y="6356350"/>
            <a:ext cx="2289175" cy="365125"/>
          </a:xfrm>
          <a:prstGeom prst="rect">
            <a:avLst/>
          </a:prstGeom>
        </p:spPr>
        <p:txBody>
          <a:bodyPr/>
          <a:lstStyle>
            <a:lvl1pPr>
              <a:defRPr/>
            </a:lvl1pPr>
          </a:lstStyle>
          <a:p>
            <a:pPr>
              <a:defRPr/>
            </a:pPr>
            <a:fld id="{98631A62-42C9-4A08-9535-1E0B420D461B}" type="datetimeFigureOut">
              <a:rPr lang="en-US"/>
              <a:pPr>
                <a:defRPr/>
              </a:pPr>
              <a:t>2/28/2011</a:t>
            </a:fld>
            <a:endParaRPr lang="en-US"/>
          </a:p>
        </p:txBody>
      </p:sp>
      <p:sp>
        <p:nvSpPr>
          <p:cNvPr id="8" name="Footer Placeholder 5"/>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489284B-B880-4749-A1DF-93D54EAA1F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6" descr="ppt background_5.tif"/>
          <p:cNvPicPr>
            <a:picLocks noChangeAspect="1"/>
          </p:cNvPicPr>
          <p:nvPr userDrawn="1"/>
        </p:nvPicPr>
        <p:blipFill>
          <a:blip r:embed="rId13" cstate="print"/>
          <a:srcRect l="13000" t="12000" b="81333"/>
          <a:stretch>
            <a:fillRect/>
          </a:stretch>
        </p:blipFill>
        <p:spPr bwMode="auto">
          <a:xfrm>
            <a:off x="0" y="6333172"/>
            <a:ext cx="9130351" cy="524828"/>
          </a:xfrm>
          <a:prstGeom prst="rect">
            <a:avLst/>
          </a:prstGeom>
          <a:noFill/>
          <a:ln w="9525">
            <a:noFill/>
            <a:miter lim="800000"/>
            <a:headEnd/>
            <a:tailEnd/>
          </a:ln>
        </p:spPr>
      </p:pic>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Slide Number Placeholder 22"/>
          <p:cNvSpPr>
            <a:spLocks noGrp="1"/>
          </p:cNvSpPr>
          <p:nvPr>
            <p:ph type="sldNum" sz="quarter" idx="4"/>
          </p:nvPr>
        </p:nvSpPr>
        <p:spPr>
          <a:xfrm>
            <a:off x="8763000" y="6492875"/>
            <a:ext cx="3810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3E1A75E6-6183-49F2-BCBC-1BE9D5958020}" type="slidenum">
              <a:rPr lang="en-US"/>
              <a:pPr>
                <a:defRPr/>
              </a:pPr>
              <a:t>‹#›</a:t>
            </a:fld>
            <a:endParaRPr lang="en-US" sz="1600" dirty="0"/>
          </a:p>
        </p:txBody>
      </p:sp>
      <p:pic>
        <p:nvPicPr>
          <p:cNvPr id="11" name="Picture 3" descr="G:\MSU Logo0001.jpg"/>
          <p:cNvPicPr>
            <a:picLocks noChangeAspect="1" noChangeArrowheads="1"/>
          </p:cNvPicPr>
          <p:nvPr userDrawn="1"/>
        </p:nvPicPr>
        <p:blipFill>
          <a:blip r:embed="rId14" cstate="print"/>
          <a:srcRect/>
          <a:stretch>
            <a:fillRect/>
          </a:stretch>
        </p:blipFill>
        <p:spPr bwMode="auto">
          <a:xfrm>
            <a:off x="1" y="0"/>
            <a:ext cx="1752599" cy="465863"/>
          </a:xfrm>
          <a:prstGeom prst="rect">
            <a:avLst/>
          </a:prstGeom>
          <a:noFill/>
          <a:ln w="9525">
            <a:noFill/>
            <a:miter lim="800000"/>
            <a:headEnd/>
            <a:tailEnd/>
          </a:ln>
        </p:spPr>
      </p:pic>
      <p:pic>
        <p:nvPicPr>
          <p:cNvPr id="7" name="Picture 11" descr="Copy of IIAlogo"/>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7798933" y="33766"/>
            <a:ext cx="427037" cy="461962"/>
          </a:xfrm>
          <a:prstGeom prst="rect">
            <a:avLst/>
          </a:prstGeom>
          <a:noFill/>
          <a:ln w="9525">
            <a:noFill/>
            <a:miter lim="800000"/>
            <a:headEnd/>
            <a:tailEnd/>
          </a:ln>
        </p:spPr>
      </p:pic>
      <p:sp>
        <p:nvSpPr>
          <p:cNvPr id="8" name="Rectangle 5"/>
          <p:cNvSpPr txBox="1">
            <a:spLocks noChangeArrowheads="1"/>
          </p:cNvSpPr>
          <p:nvPr userDrawn="1"/>
        </p:nvSpPr>
        <p:spPr bwMode="auto">
          <a:xfrm>
            <a:off x="8153400" y="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Institute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International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mn-cs"/>
              </a:rPr>
              <a:t>Agriculture</a:t>
            </a:r>
            <a:endParaRPr kumimoji="0" lang="en-US" sz="1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Tx/>
        <a:buSzPct val="100000"/>
        <a:buFont typeface="Arial" pitchFamily="34" charset="0"/>
        <a:buChar char="•"/>
        <a:defRPr sz="2800" kern="1200">
          <a:solidFill>
            <a:schemeClr val="tx1"/>
          </a:solidFill>
          <a:latin typeface="+mn-lt"/>
          <a:ea typeface="+mn-ea"/>
          <a:cs typeface="+mn-cs"/>
        </a:defRPr>
      </a:lvl1pPr>
      <a:lvl2pPr marL="547688" indent="-273050" algn="l" rtl="0" fontAlgn="base">
        <a:spcBef>
          <a:spcPts val="500"/>
        </a:spcBef>
        <a:spcAft>
          <a:spcPct val="0"/>
        </a:spcAft>
        <a:buClr>
          <a:schemeClr val="tx2"/>
        </a:buClr>
        <a:buSzPct val="100000"/>
        <a:buFont typeface="Arial" pitchFamily="34" charset="0"/>
        <a:buChar char="•"/>
        <a:defRPr sz="2400" kern="1200">
          <a:solidFill>
            <a:schemeClr val="tx2"/>
          </a:solidFill>
          <a:latin typeface="+mn-lt"/>
          <a:ea typeface="+mn-ea"/>
          <a:cs typeface="+mn-cs"/>
        </a:defRPr>
      </a:lvl2pPr>
      <a:lvl3pPr marL="822325" indent="-228600" algn="l" rtl="0" fontAlgn="base">
        <a:spcBef>
          <a:spcPts val="500"/>
        </a:spcBef>
        <a:spcAft>
          <a:spcPct val="0"/>
        </a:spcAft>
        <a:buClrTx/>
        <a:buSzPct val="100000"/>
        <a:buFont typeface="Arial" pitchFamily="34" charset="0"/>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hiagara@ms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1524000"/>
            <a:ext cx="7239000" cy="1905000"/>
          </a:xfrm>
        </p:spPr>
        <p:txBody>
          <a:bodyPr anchor="ctr"/>
          <a:lstStyle/>
          <a:p>
            <a:r>
              <a:rPr lang="en-US" sz="2800" b="1" dirty="0" smtClean="0"/>
              <a:t>Food Safety Capacity Development and </a:t>
            </a:r>
            <a:br>
              <a:rPr lang="en-US" sz="2800" b="1" dirty="0" smtClean="0"/>
            </a:br>
            <a:r>
              <a:rPr lang="en-US" sz="2800" b="1" dirty="0" smtClean="0"/>
              <a:t>Private Standards in Emerging Markets: </a:t>
            </a:r>
            <a:br>
              <a:rPr lang="en-US" sz="2800" b="1" dirty="0" smtClean="0"/>
            </a:br>
            <a:r>
              <a:rPr lang="en-US" sz="2800" b="1" dirty="0" smtClean="0"/>
              <a:t>Case Studies from India</a:t>
            </a:r>
            <a:endParaRPr lang="en-US" sz="2600" dirty="0" smtClean="0"/>
          </a:p>
        </p:txBody>
      </p:sp>
      <p:sp>
        <p:nvSpPr>
          <p:cNvPr id="3" name="Subtitle 2"/>
          <p:cNvSpPr>
            <a:spLocks noGrp="1"/>
          </p:cNvSpPr>
          <p:nvPr>
            <p:ph type="subTitle" idx="1"/>
          </p:nvPr>
        </p:nvSpPr>
        <p:spPr/>
        <p:txBody>
          <a:bodyPr anchor="ctr">
            <a:normAutofit/>
          </a:bodyPr>
          <a:lstStyle/>
          <a:p>
            <a:pPr fontAlgn="auto">
              <a:spcAft>
                <a:spcPts val="0"/>
              </a:spcAft>
              <a:buFont typeface="Wingdings 3"/>
              <a:buNone/>
              <a:defRPr/>
            </a:pPr>
            <a:r>
              <a:rPr lang="en-US" sz="2400" dirty="0" smtClean="0"/>
              <a:t>Deepa Thiagarajan</a:t>
            </a:r>
          </a:p>
          <a:p>
            <a:pPr fontAlgn="auto">
              <a:spcAft>
                <a:spcPts val="0"/>
              </a:spcAft>
              <a:buFont typeface="Wingdings 3"/>
              <a:buNone/>
              <a:defRPr/>
            </a:pPr>
            <a:r>
              <a:rPr lang="en-US" sz="2400" dirty="0" smtClean="0"/>
              <a:t>Michigan State University</a:t>
            </a:r>
          </a:p>
          <a:p>
            <a:pPr fontAlgn="auto">
              <a:spcAft>
                <a:spcPts val="0"/>
              </a:spcAft>
              <a:buFont typeface="Wingdings 3"/>
              <a:buNone/>
              <a:defRPr/>
            </a:pPr>
            <a:r>
              <a:rPr lang="en-US" sz="2400" dirty="0" smtClean="0"/>
              <a:t>March 1, 2011</a:t>
            </a:r>
            <a:endParaRPr lang="en-US" sz="2400" dirty="0" smtClean="0"/>
          </a:p>
          <a:p>
            <a:pPr fontAlgn="auto">
              <a:spcAft>
                <a:spcPts val="0"/>
              </a:spcAft>
              <a:buFont typeface="Wingdings 3"/>
              <a:buNone/>
              <a:defRPr/>
            </a:pPr>
            <a:r>
              <a:rPr lang="en-US" sz="2400" dirty="0" smtClean="0"/>
              <a:t>Dubai International Food Safety </a:t>
            </a:r>
            <a:r>
              <a:rPr lang="en-US" sz="2400" dirty="0" smtClean="0"/>
              <a:t>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s\Pictures\2008-7-25 India Pics\DSC050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s\Pictures\2008-7-25 India Pics\DSC051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s\Pictures\2008-7-25 India Pics\DSC051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524000"/>
            <a:ext cx="8077200" cy="4724400"/>
          </a:xfrm>
        </p:spPr>
        <p:txBody>
          <a:bodyPr/>
          <a:lstStyle/>
          <a:p>
            <a:pPr eaLnBrk="1" hangingPunct="1">
              <a:lnSpc>
                <a:spcPct val="90000"/>
              </a:lnSpc>
            </a:pPr>
            <a:r>
              <a:rPr lang="en-US" sz="2400" dirty="0" smtClean="0"/>
              <a:t>Funding provided by USAID – India Mission, New Delhi</a:t>
            </a:r>
          </a:p>
          <a:p>
            <a:pPr eaLnBrk="1" hangingPunct="1">
              <a:lnSpc>
                <a:spcPct val="90000"/>
              </a:lnSpc>
            </a:pPr>
            <a:r>
              <a:rPr lang="en-US" sz="2400" dirty="0" smtClean="0"/>
              <a:t>Project duration: 2004-2007</a:t>
            </a:r>
          </a:p>
          <a:p>
            <a:pPr eaLnBrk="1" hangingPunct="1">
              <a:lnSpc>
                <a:spcPct val="90000"/>
              </a:lnSpc>
            </a:pPr>
            <a:r>
              <a:rPr lang="en-US" sz="2400" dirty="0" smtClean="0"/>
              <a:t>Focus on fresh and processed </a:t>
            </a:r>
            <a:r>
              <a:rPr lang="en-US" sz="2400" dirty="0" err="1" smtClean="0"/>
              <a:t>Alphonso</a:t>
            </a:r>
            <a:r>
              <a:rPr lang="en-US" sz="2400" dirty="0" smtClean="0"/>
              <a:t> and </a:t>
            </a:r>
            <a:r>
              <a:rPr lang="en-US" sz="2400" dirty="0" err="1" smtClean="0"/>
              <a:t>Kesar</a:t>
            </a:r>
            <a:r>
              <a:rPr lang="en-US" sz="2400" dirty="0" smtClean="0"/>
              <a:t> mangoes in Maharashtra state.</a:t>
            </a:r>
          </a:p>
          <a:p>
            <a:pPr eaLnBrk="1" hangingPunct="1">
              <a:lnSpc>
                <a:spcPct val="90000"/>
              </a:lnSpc>
            </a:pPr>
            <a:r>
              <a:rPr lang="en-US" sz="2400" dirty="0" smtClean="0"/>
              <a:t>Increase net returns to farmers, by:</a:t>
            </a:r>
          </a:p>
          <a:p>
            <a:pPr lvl="1" eaLnBrk="1" hangingPunct="1">
              <a:lnSpc>
                <a:spcPct val="90000"/>
              </a:lnSpc>
            </a:pPr>
            <a:endParaRPr lang="en-US" sz="600" dirty="0" smtClean="0"/>
          </a:p>
          <a:p>
            <a:pPr lvl="1" eaLnBrk="1" hangingPunct="1">
              <a:lnSpc>
                <a:spcPct val="90000"/>
              </a:lnSpc>
              <a:spcBef>
                <a:spcPct val="0"/>
              </a:spcBef>
            </a:pPr>
            <a:r>
              <a:rPr lang="en-US" sz="2400" dirty="0" smtClean="0"/>
              <a:t>Building capability among mango growers and processors to meet market demands</a:t>
            </a:r>
          </a:p>
          <a:p>
            <a:pPr lvl="2" eaLnBrk="1" hangingPunct="1">
              <a:lnSpc>
                <a:spcPct val="90000"/>
              </a:lnSpc>
            </a:pPr>
            <a:r>
              <a:rPr lang="en-US" sz="2000" dirty="0" smtClean="0"/>
              <a:t>Food safety, quality, environmental, social responsibility standards</a:t>
            </a:r>
          </a:p>
          <a:p>
            <a:pPr eaLnBrk="1" hangingPunct="1">
              <a:lnSpc>
                <a:spcPct val="90000"/>
              </a:lnSpc>
            </a:pPr>
            <a:endParaRPr lang="en-US" sz="700" dirty="0" smtClean="0"/>
          </a:p>
          <a:p>
            <a:pPr lvl="1" eaLnBrk="1" hangingPunct="1">
              <a:lnSpc>
                <a:spcPct val="90000"/>
              </a:lnSpc>
            </a:pPr>
            <a:r>
              <a:rPr lang="en-US" sz="2400" dirty="0" smtClean="0"/>
              <a:t>Strengthening linkages of mango growers and processors with higher value markets (domestic and export)</a:t>
            </a:r>
          </a:p>
        </p:txBody>
      </p:sp>
      <p:sp>
        <p:nvSpPr>
          <p:cNvPr id="4" name="Title 1"/>
          <p:cNvSpPr txBox="1">
            <a:spLocks/>
          </p:cNvSpPr>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p>
            <a:pPr lvl="0" eaLnBrk="0" hangingPunct="0"/>
            <a:r>
              <a:rPr lang="en-US" sz="3600" b="1" kern="0" dirty="0" smtClean="0">
                <a:solidFill>
                  <a:srgbClr val="663300"/>
                </a:solidFill>
                <a:latin typeface="+mj-lt"/>
                <a:ea typeface="+mj-ea"/>
                <a:cs typeface="+mj-cs"/>
              </a:rPr>
              <a:t>India Mango Market Development Project</a:t>
            </a:r>
            <a:endParaRPr kumimoji="0" lang="en-US" sz="3600" b="1" i="0" u="none" strike="noStrike" kern="0" cap="none" spc="0" normalizeH="0" baseline="0" noProof="0" dirty="0">
              <a:ln>
                <a:noFill/>
              </a:ln>
              <a:solidFill>
                <a:srgbClr val="663300"/>
              </a:solidFill>
              <a:effectLst/>
              <a:uLnTx/>
              <a:uFillTx/>
              <a:latin typeface="+mj-lt"/>
              <a:ea typeface="+mj-ea"/>
              <a:cs typeface="+mj-cs"/>
            </a:endParaRPr>
          </a:p>
        </p:txBody>
      </p:sp>
      <p:sp>
        <p:nvSpPr>
          <p:cNvPr id="6"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es\Documents\PFID Work\Final Report to Mission 2-2008\Images\Photos\Aurangabad 4-2006 Farmer Kesar mango tree vertical.jpg"/>
          <p:cNvPicPr>
            <a:picLocks noChangeAspect="1" noChangeArrowheads="1"/>
          </p:cNvPicPr>
          <p:nvPr/>
        </p:nvPicPr>
        <p:blipFill>
          <a:blip r:embed="rId2" cstate="print"/>
          <a:srcRect l="5200"/>
          <a:stretch>
            <a:fillRect/>
          </a:stretch>
        </p:blipFill>
        <p:spPr bwMode="auto">
          <a:xfrm>
            <a:off x="0" y="0"/>
            <a:ext cx="4876050" cy="6858000"/>
          </a:xfrm>
          <a:prstGeom prst="rect">
            <a:avLst/>
          </a:prstGeom>
          <a:noFill/>
          <a:ln w="38100">
            <a:solidFill>
              <a:schemeClr val="tx1"/>
            </a:solidFill>
          </a:ln>
        </p:spPr>
      </p:pic>
      <p:pic>
        <p:nvPicPr>
          <p:cNvPr id="1026" name="Picture 2" descr="C:\Users\Les\Documents\PFID Work\Final Report to Mission 2-2008\Images\Photos\Vashi Market 5-2006 Kesar mango baskets 2.jpg"/>
          <p:cNvPicPr>
            <a:picLocks noChangeAspect="1" noChangeArrowheads="1"/>
          </p:cNvPicPr>
          <p:nvPr/>
        </p:nvPicPr>
        <p:blipFill>
          <a:blip r:embed="rId3" cstate="print"/>
          <a:srcRect/>
          <a:stretch>
            <a:fillRect/>
          </a:stretch>
        </p:blipFill>
        <p:spPr bwMode="auto">
          <a:xfrm>
            <a:off x="4572001" y="-1"/>
            <a:ext cx="4572000" cy="3428767"/>
          </a:xfrm>
          <a:prstGeom prst="rect">
            <a:avLst/>
          </a:prstGeom>
          <a:noFill/>
          <a:ln w="38100">
            <a:solidFill>
              <a:schemeClr val="tx1"/>
            </a:solidFill>
          </a:ln>
        </p:spPr>
      </p:pic>
      <p:pic>
        <p:nvPicPr>
          <p:cNvPr id="1029" name="Picture 5" descr="C:\Users\Les\Documents\PFID Work\Final Report to Mission 2-2008\Images\Photos\Bhide Farm 5-2006 Pulp Cans.jpg"/>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a:ln w="38100">
            <a:solidFill>
              <a:schemeClr val="tx1"/>
            </a:solidFill>
          </a:ln>
        </p:spPr>
      </p:pic>
      <p:sp>
        <p:nvSpPr>
          <p:cNvPr id="6"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Text Box 4"/>
          <p:cNvSpPr txBox="1">
            <a:spLocks noChangeArrowheads="1"/>
          </p:cNvSpPr>
          <p:nvPr/>
        </p:nvSpPr>
        <p:spPr bwMode="auto">
          <a:xfrm>
            <a:off x="1066800" y="2541587"/>
            <a:ext cx="1816100" cy="1495425"/>
          </a:xfrm>
          <a:prstGeom prst="rect">
            <a:avLst/>
          </a:prstGeom>
          <a:solidFill>
            <a:srgbClr val="FFA829"/>
          </a:solid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a:defRPr/>
            </a:pPr>
            <a:endParaRPr lang="en-US" sz="2400" dirty="0">
              <a:solidFill>
                <a:srgbClr val="000000"/>
              </a:solidFill>
              <a:latin typeface="Arial" charset="0"/>
            </a:endParaRPr>
          </a:p>
          <a:p>
            <a:pPr algn="ctr">
              <a:defRPr/>
            </a:pPr>
            <a:r>
              <a:rPr lang="en-US" sz="2400" dirty="0">
                <a:solidFill>
                  <a:srgbClr val="000000"/>
                </a:solidFill>
                <a:latin typeface="Arial" charset="0"/>
              </a:rPr>
              <a:t>Mango</a:t>
            </a:r>
          </a:p>
          <a:p>
            <a:pPr algn="ctr">
              <a:defRPr/>
            </a:pPr>
            <a:r>
              <a:rPr lang="en-US" sz="2400" dirty="0">
                <a:solidFill>
                  <a:srgbClr val="000000"/>
                </a:solidFill>
                <a:latin typeface="Arial" charset="0"/>
              </a:rPr>
              <a:t>Grower</a:t>
            </a:r>
            <a:endParaRPr lang="en-US" sz="2400" dirty="0">
              <a:solidFill>
                <a:srgbClr val="000000"/>
              </a:solidFill>
              <a:effectLst>
                <a:outerShdw blurRad="38100" dist="38100" dir="2700000" algn="tl">
                  <a:srgbClr val="FFFFFF"/>
                </a:outerShdw>
              </a:effectLst>
              <a:latin typeface="Arial" charset="0"/>
            </a:endParaRPr>
          </a:p>
        </p:txBody>
      </p:sp>
      <p:sp>
        <p:nvSpPr>
          <p:cNvPr id="419845" name="Text Box 5"/>
          <p:cNvSpPr txBox="1">
            <a:spLocks noChangeArrowheads="1"/>
          </p:cNvSpPr>
          <p:nvPr/>
        </p:nvSpPr>
        <p:spPr bwMode="auto">
          <a:xfrm>
            <a:off x="3478213" y="2514600"/>
            <a:ext cx="1784350" cy="1535112"/>
          </a:xfrm>
          <a:prstGeom prst="rect">
            <a:avLst/>
          </a:prstGeom>
          <a:solidFill>
            <a:srgbClr val="FFA829"/>
          </a:solid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a:defRPr/>
            </a:pPr>
            <a:endParaRPr lang="en-US" sz="2400" dirty="0">
              <a:solidFill>
                <a:srgbClr val="000000"/>
              </a:solidFill>
              <a:latin typeface="Arial" charset="0"/>
            </a:endParaRPr>
          </a:p>
          <a:p>
            <a:pPr algn="ctr">
              <a:defRPr/>
            </a:pPr>
            <a:r>
              <a:rPr lang="en-US" sz="2400" dirty="0">
                <a:solidFill>
                  <a:srgbClr val="000000"/>
                </a:solidFill>
                <a:latin typeface="Arial" charset="0"/>
              </a:rPr>
              <a:t>Local middleman</a:t>
            </a:r>
            <a:endParaRPr lang="en-US" sz="2400" dirty="0">
              <a:solidFill>
                <a:srgbClr val="000000"/>
              </a:solidFill>
              <a:effectLst>
                <a:outerShdw blurRad="38100" dist="38100" dir="2700000" algn="tl">
                  <a:srgbClr val="FFFFFF"/>
                </a:outerShdw>
              </a:effectLst>
              <a:latin typeface="Arial" charset="0"/>
            </a:endParaRPr>
          </a:p>
        </p:txBody>
      </p:sp>
      <p:sp>
        <p:nvSpPr>
          <p:cNvPr id="419846" name="Text Box 6"/>
          <p:cNvSpPr txBox="1">
            <a:spLocks noChangeArrowheads="1"/>
          </p:cNvSpPr>
          <p:nvPr/>
        </p:nvSpPr>
        <p:spPr bwMode="auto">
          <a:xfrm>
            <a:off x="6022975" y="2514600"/>
            <a:ext cx="1965325" cy="1535112"/>
          </a:xfrm>
          <a:prstGeom prst="rect">
            <a:avLst/>
          </a:prstGeom>
          <a:solidFill>
            <a:srgbClr val="FFA829"/>
          </a:solid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a:defRPr/>
            </a:pPr>
            <a:endParaRPr lang="en-US" sz="1200" dirty="0" smtClean="0">
              <a:solidFill>
                <a:srgbClr val="000000"/>
              </a:solidFill>
              <a:latin typeface="Arial" charset="0"/>
            </a:endParaRPr>
          </a:p>
          <a:p>
            <a:pPr algn="ctr">
              <a:defRPr/>
            </a:pPr>
            <a:r>
              <a:rPr lang="en-US" sz="2400" dirty="0" smtClean="0">
                <a:solidFill>
                  <a:srgbClr val="000000"/>
                </a:solidFill>
                <a:latin typeface="Arial" charset="0"/>
              </a:rPr>
              <a:t>Commission </a:t>
            </a:r>
            <a:r>
              <a:rPr lang="en-US" sz="2400" dirty="0">
                <a:solidFill>
                  <a:srgbClr val="000000"/>
                </a:solidFill>
                <a:latin typeface="Arial" charset="0"/>
              </a:rPr>
              <a:t>Agent / Trader</a:t>
            </a:r>
            <a:endParaRPr lang="en-US" sz="2400" dirty="0">
              <a:solidFill>
                <a:srgbClr val="000000"/>
              </a:solidFill>
              <a:effectLst>
                <a:outerShdw blurRad="38100" dist="38100" dir="2700000" algn="tl">
                  <a:srgbClr val="FFFFFF"/>
                </a:outerShdw>
              </a:effectLst>
              <a:latin typeface="Arial" charset="0"/>
            </a:endParaRPr>
          </a:p>
        </p:txBody>
      </p:sp>
      <p:sp>
        <p:nvSpPr>
          <p:cNvPr id="419847" name="Text Box 7"/>
          <p:cNvSpPr txBox="1">
            <a:spLocks noChangeArrowheads="1"/>
          </p:cNvSpPr>
          <p:nvPr/>
        </p:nvSpPr>
        <p:spPr bwMode="auto">
          <a:xfrm>
            <a:off x="6096000" y="4675187"/>
            <a:ext cx="1816100" cy="1535113"/>
          </a:xfrm>
          <a:prstGeom prst="rect">
            <a:avLst/>
          </a:prstGeom>
          <a:solidFill>
            <a:srgbClr val="FFA829"/>
          </a:solid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a:defRPr/>
            </a:pPr>
            <a:endParaRPr lang="en-US" sz="2400">
              <a:solidFill>
                <a:srgbClr val="000000"/>
              </a:solidFill>
              <a:latin typeface="Arial" charset="0"/>
            </a:endParaRPr>
          </a:p>
          <a:p>
            <a:pPr algn="ctr">
              <a:defRPr/>
            </a:pPr>
            <a:r>
              <a:rPr lang="en-US" sz="2400">
                <a:solidFill>
                  <a:srgbClr val="000000"/>
                </a:solidFill>
                <a:latin typeface="Arial" charset="0"/>
              </a:rPr>
              <a:t>Wholesaler</a:t>
            </a:r>
            <a:endParaRPr lang="en-US" sz="2400">
              <a:solidFill>
                <a:srgbClr val="000000"/>
              </a:solidFill>
              <a:effectLst>
                <a:outerShdw blurRad="38100" dist="38100" dir="2700000" algn="tl">
                  <a:srgbClr val="FFFFFF"/>
                </a:outerShdw>
              </a:effectLst>
              <a:latin typeface="Arial" charset="0"/>
            </a:endParaRPr>
          </a:p>
        </p:txBody>
      </p:sp>
      <p:sp>
        <p:nvSpPr>
          <p:cNvPr id="419848" name="Text Box 8"/>
          <p:cNvSpPr txBox="1">
            <a:spLocks noChangeArrowheads="1"/>
          </p:cNvSpPr>
          <p:nvPr/>
        </p:nvSpPr>
        <p:spPr bwMode="auto">
          <a:xfrm>
            <a:off x="1143000" y="4675187"/>
            <a:ext cx="1814513" cy="1535113"/>
          </a:xfrm>
          <a:prstGeom prst="rect">
            <a:avLst/>
          </a:prstGeom>
          <a:solidFill>
            <a:srgbClr val="FFA829"/>
          </a:solid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a:defRPr/>
            </a:pPr>
            <a:endParaRPr lang="en-US" sz="2400">
              <a:solidFill>
                <a:srgbClr val="000000"/>
              </a:solidFill>
              <a:latin typeface="Arial" charset="0"/>
            </a:endParaRPr>
          </a:p>
          <a:p>
            <a:pPr algn="ctr">
              <a:defRPr/>
            </a:pPr>
            <a:r>
              <a:rPr lang="en-US" sz="2400">
                <a:solidFill>
                  <a:srgbClr val="000000"/>
                </a:solidFill>
                <a:latin typeface="Arial" charset="0"/>
              </a:rPr>
              <a:t>Consumer</a:t>
            </a:r>
            <a:endParaRPr lang="en-US" sz="2400">
              <a:solidFill>
                <a:srgbClr val="000000"/>
              </a:solidFill>
              <a:effectLst>
                <a:outerShdw blurRad="38100" dist="38100" dir="2700000" algn="tl">
                  <a:srgbClr val="FFFFFF"/>
                </a:outerShdw>
              </a:effectLst>
              <a:latin typeface="Arial" charset="0"/>
            </a:endParaRPr>
          </a:p>
        </p:txBody>
      </p:sp>
      <p:sp>
        <p:nvSpPr>
          <p:cNvPr id="419849" name="Text Box 9"/>
          <p:cNvSpPr txBox="1">
            <a:spLocks noChangeArrowheads="1"/>
          </p:cNvSpPr>
          <p:nvPr/>
        </p:nvSpPr>
        <p:spPr bwMode="auto">
          <a:xfrm>
            <a:off x="3503613" y="4675187"/>
            <a:ext cx="1816100" cy="1535113"/>
          </a:xfrm>
          <a:prstGeom prst="rect">
            <a:avLst/>
          </a:prstGeom>
          <a:solidFill>
            <a:srgbClr val="FFA829"/>
          </a:solid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a:defRPr/>
            </a:pPr>
            <a:endParaRPr lang="en-US" sz="2400">
              <a:solidFill>
                <a:srgbClr val="000000"/>
              </a:solidFill>
              <a:latin typeface="Arial" charset="0"/>
            </a:endParaRPr>
          </a:p>
          <a:p>
            <a:pPr algn="ctr">
              <a:defRPr/>
            </a:pPr>
            <a:r>
              <a:rPr lang="en-US" sz="2400">
                <a:solidFill>
                  <a:srgbClr val="000000"/>
                </a:solidFill>
                <a:latin typeface="Arial" charset="0"/>
              </a:rPr>
              <a:t>Retailer</a:t>
            </a:r>
          </a:p>
          <a:p>
            <a:pPr>
              <a:defRPr/>
            </a:pPr>
            <a:endParaRPr lang="en-US" sz="2400">
              <a:solidFill>
                <a:srgbClr val="000000"/>
              </a:solidFill>
              <a:effectLst>
                <a:outerShdw blurRad="38100" dist="38100" dir="2700000" algn="tl">
                  <a:srgbClr val="FFFFFF"/>
                </a:outerShdw>
              </a:effectLst>
              <a:latin typeface="Arial" charset="0"/>
            </a:endParaRPr>
          </a:p>
        </p:txBody>
      </p:sp>
      <p:cxnSp>
        <p:nvCxnSpPr>
          <p:cNvPr id="4105" name="AutoShape 10"/>
          <p:cNvCxnSpPr>
            <a:cxnSpLocks noChangeShapeType="1"/>
            <a:stCxn id="419844" idx="3"/>
            <a:endCxn id="419845" idx="1"/>
          </p:cNvCxnSpPr>
          <p:nvPr/>
        </p:nvCxnSpPr>
        <p:spPr bwMode="auto">
          <a:xfrm flipV="1">
            <a:off x="2882900" y="3282950"/>
            <a:ext cx="595313" cy="6350"/>
          </a:xfrm>
          <a:prstGeom prst="straightConnector1">
            <a:avLst/>
          </a:prstGeom>
          <a:noFill/>
          <a:ln w="25400">
            <a:solidFill>
              <a:schemeClr val="tx1"/>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cxnSp>
      <p:cxnSp>
        <p:nvCxnSpPr>
          <p:cNvPr id="4106" name="AutoShape 12"/>
          <p:cNvCxnSpPr>
            <a:cxnSpLocks noChangeShapeType="1"/>
            <a:stCxn id="419849" idx="1"/>
            <a:endCxn id="419848" idx="3"/>
          </p:cNvCxnSpPr>
          <p:nvPr/>
        </p:nvCxnSpPr>
        <p:spPr bwMode="auto">
          <a:xfrm flipH="1">
            <a:off x="2957513" y="5443537"/>
            <a:ext cx="546100" cy="0"/>
          </a:xfrm>
          <a:prstGeom prst="straightConnector1">
            <a:avLst/>
          </a:prstGeom>
          <a:noFill/>
          <a:ln w="25400">
            <a:solidFill>
              <a:schemeClr val="tx1"/>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cxnSp>
      <p:cxnSp>
        <p:nvCxnSpPr>
          <p:cNvPr id="4107" name="AutoShape 13"/>
          <p:cNvCxnSpPr>
            <a:cxnSpLocks noChangeShapeType="1"/>
            <a:stCxn id="419846" idx="2"/>
            <a:endCxn id="419847" idx="0"/>
          </p:cNvCxnSpPr>
          <p:nvPr/>
        </p:nvCxnSpPr>
        <p:spPr bwMode="auto">
          <a:xfrm flipH="1">
            <a:off x="7004050" y="4049712"/>
            <a:ext cx="1588" cy="625475"/>
          </a:xfrm>
          <a:prstGeom prst="straightConnector1">
            <a:avLst/>
          </a:prstGeom>
          <a:noFill/>
          <a:ln w="25400">
            <a:solidFill>
              <a:schemeClr val="tx1"/>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cxnSp>
      <p:cxnSp>
        <p:nvCxnSpPr>
          <p:cNvPr id="4108" name="AutoShape 14"/>
          <p:cNvCxnSpPr>
            <a:cxnSpLocks noChangeShapeType="1"/>
            <a:stCxn id="419845" idx="3"/>
            <a:endCxn id="419846" idx="1"/>
          </p:cNvCxnSpPr>
          <p:nvPr/>
        </p:nvCxnSpPr>
        <p:spPr bwMode="auto">
          <a:xfrm>
            <a:off x="5262563" y="3282950"/>
            <a:ext cx="760412" cy="0"/>
          </a:xfrm>
          <a:prstGeom prst="straightConnector1">
            <a:avLst/>
          </a:prstGeom>
          <a:noFill/>
          <a:ln w="25400">
            <a:solidFill>
              <a:schemeClr val="tx1"/>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cxnSp>
      <p:cxnSp>
        <p:nvCxnSpPr>
          <p:cNvPr id="4110" name="AutoShape 16"/>
          <p:cNvCxnSpPr>
            <a:cxnSpLocks noChangeShapeType="1"/>
            <a:stCxn id="419847" idx="1"/>
            <a:endCxn id="419849" idx="3"/>
          </p:cNvCxnSpPr>
          <p:nvPr/>
        </p:nvCxnSpPr>
        <p:spPr bwMode="auto">
          <a:xfrm flipH="1">
            <a:off x="5319713" y="5443537"/>
            <a:ext cx="776287" cy="0"/>
          </a:xfrm>
          <a:prstGeom prst="straightConnector1">
            <a:avLst/>
          </a:prstGeom>
          <a:noFill/>
          <a:ln w="25400">
            <a:solidFill>
              <a:schemeClr val="tx1"/>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cxnSp>
      <p:sp>
        <p:nvSpPr>
          <p:cNvPr id="15" name="Content Placeholder 2"/>
          <p:cNvSpPr>
            <a:spLocks noGrp="1"/>
          </p:cNvSpPr>
          <p:nvPr>
            <p:ph idx="1"/>
          </p:nvPr>
        </p:nvSpPr>
        <p:spPr>
          <a:xfrm>
            <a:off x="533400" y="990600"/>
            <a:ext cx="8229600" cy="1447800"/>
          </a:xfrm>
        </p:spPr>
        <p:txBody>
          <a:bodyPr/>
          <a:lstStyle/>
          <a:p>
            <a:r>
              <a:rPr lang="en-US" dirty="0" smtClean="0"/>
              <a:t>Traditional Market = High Transaction Costs (only ~35% of value returned to farmer)</a:t>
            </a:r>
          </a:p>
          <a:p>
            <a:r>
              <a:rPr lang="en-US" dirty="0" smtClean="0"/>
              <a:t>Majority of mango in India sold at flowering stage</a:t>
            </a:r>
          </a:p>
        </p:txBody>
      </p:sp>
      <p:sp>
        <p:nvSpPr>
          <p:cNvPr id="18" name="Title 1"/>
          <p:cNvSpPr txBox="1">
            <a:spLocks/>
          </p:cNvSpPr>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p>
            <a:pPr lvl="0" eaLnBrk="0" hangingPunct="0"/>
            <a:r>
              <a:rPr lang="en-US" sz="3600" b="1" kern="0" dirty="0" smtClean="0">
                <a:solidFill>
                  <a:srgbClr val="663300"/>
                </a:solidFill>
                <a:latin typeface="+mj-lt"/>
                <a:ea typeface="+mj-ea"/>
                <a:cs typeface="+mj-cs"/>
              </a:rPr>
              <a:t>Traditional Mango Value Chain in India</a:t>
            </a:r>
            <a:endParaRPr kumimoji="0" lang="en-US" sz="3600" b="1" i="0" u="none" strike="noStrike" kern="0" cap="none" spc="0" normalizeH="0" baseline="0" noProof="0" dirty="0">
              <a:ln>
                <a:noFill/>
              </a:ln>
              <a:solidFill>
                <a:srgbClr val="663300"/>
              </a:solidFill>
              <a:effectLst/>
              <a:uLnTx/>
              <a:uFillTx/>
              <a:latin typeface="+mj-lt"/>
              <a:ea typeface="+mj-ea"/>
              <a:cs typeface="+mj-cs"/>
            </a:endParaRPr>
          </a:p>
        </p:txBody>
      </p:sp>
      <p:sp>
        <p:nvSpPr>
          <p:cNvPr id="1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191000" y="0"/>
            <a:ext cx="4953000" cy="3395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Fresh &amp; Processed Foods Display 001"/>
          <p:cNvPicPr>
            <a:picLocks noChangeAspect="1" noChangeArrowheads="1"/>
          </p:cNvPicPr>
          <p:nvPr/>
        </p:nvPicPr>
        <p:blipFill>
          <a:blip r:embed="rId4" cstate="print"/>
          <a:srcRect/>
          <a:stretch>
            <a:fillRect/>
          </a:stretch>
        </p:blipFill>
        <p:spPr bwMode="auto">
          <a:xfrm>
            <a:off x="0" y="0"/>
            <a:ext cx="4648200"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Fresh &amp; Processed Foods Display 002"/>
          <p:cNvPicPr>
            <a:picLocks noChangeAspect="1" noChangeArrowheads="1"/>
          </p:cNvPicPr>
          <p:nvPr/>
        </p:nvPicPr>
        <p:blipFill>
          <a:blip r:embed="rId5" cstate="print"/>
          <a:srcRect/>
          <a:stretch>
            <a:fillRect/>
          </a:stretch>
        </p:blipFill>
        <p:spPr bwMode="auto">
          <a:xfrm>
            <a:off x="4495800" y="3371850"/>
            <a:ext cx="4648200"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5" descr="Vardoli Excursion June 2005 023"/>
          <p:cNvPicPr>
            <a:picLocks noChangeAspect="1" noChangeArrowheads="1"/>
          </p:cNvPicPr>
          <p:nvPr/>
        </p:nvPicPr>
        <p:blipFill>
          <a:blip r:embed="rId6" cstate="print"/>
          <a:srcRect/>
          <a:stretch>
            <a:fillRect/>
          </a:stretch>
        </p:blipFill>
        <p:spPr bwMode="auto">
          <a:xfrm>
            <a:off x="0" y="3371850"/>
            <a:ext cx="4648200"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1600200"/>
            <a:ext cx="7696200" cy="4495800"/>
          </a:xfrm>
        </p:spPr>
        <p:txBody>
          <a:bodyPr/>
          <a:lstStyle/>
          <a:p>
            <a:pPr eaLnBrk="1" hangingPunct="1"/>
            <a:r>
              <a:rPr lang="en-US" sz="2800" dirty="0" smtClean="0"/>
              <a:t>Tremendous investment by Indian conglomerates</a:t>
            </a:r>
          </a:p>
          <a:p>
            <a:pPr lvl="1" eaLnBrk="1" hangingPunct="1"/>
            <a:r>
              <a:rPr lang="en-US" sz="2400" dirty="0" smtClean="0"/>
              <a:t>Reliance, Future Group / Food Bazaar, </a:t>
            </a:r>
            <a:r>
              <a:rPr lang="en-US" sz="2400" dirty="0" err="1" smtClean="0"/>
              <a:t>Spencers</a:t>
            </a:r>
            <a:r>
              <a:rPr lang="en-US" sz="2400" dirty="0" smtClean="0"/>
              <a:t>, </a:t>
            </a:r>
            <a:r>
              <a:rPr lang="en-US" sz="2400" dirty="0" err="1" smtClean="0"/>
              <a:t>Bharti</a:t>
            </a:r>
            <a:r>
              <a:rPr lang="en-US" sz="2400" dirty="0" smtClean="0"/>
              <a:t>, Birla, ITC, Spinach, etc.</a:t>
            </a:r>
          </a:p>
          <a:p>
            <a:pPr eaLnBrk="1" hangingPunct="1"/>
            <a:r>
              <a:rPr lang="en-US" sz="2800" dirty="0" smtClean="0"/>
              <a:t>Growing presence by multinationals</a:t>
            </a:r>
          </a:p>
          <a:p>
            <a:pPr lvl="1" eaLnBrk="1" hangingPunct="1"/>
            <a:r>
              <a:rPr lang="en-US" sz="2400" dirty="0" smtClean="0"/>
              <a:t>Metro, Wal-Mart, Carrefour, ShopRite</a:t>
            </a:r>
          </a:p>
          <a:p>
            <a:pPr eaLnBrk="1" hangingPunct="1"/>
            <a:r>
              <a:rPr lang="en-US" sz="2800" dirty="0" smtClean="0"/>
              <a:t>Existing cap on </a:t>
            </a:r>
            <a:r>
              <a:rPr lang="en-US" dirty="0" smtClean="0"/>
              <a:t>foreign direct investment</a:t>
            </a:r>
            <a:r>
              <a:rPr lang="en-US" sz="2800" dirty="0" smtClean="0"/>
              <a:t> by multi-brand </a:t>
            </a:r>
            <a:r>
              <a:rPr lang="en-US" dirty="0" smtClean="0"/>
              <a:t>r</a:t>
            </a:r>
            <a:r>
              <a:rPr lang="en-US" sz="2800" dirty="0" smtClean="0"/>
              <a:t>etailers is limiting growth rate by multinationals, but Indian companies have been expanding aggressively</a:t>
            </a:r>
          </a:p>
        </p:txBody>
      </p:sp>
      <p:sp>
        <p:nvSpPr>
          <p:cNvPr id="4" name="Title 1"/>
          <p:cNvSpPr txBox="1">
            <a:spLocks/>
          </p:cNvSpPr>
          <p:nvPr/>
        </p:nvSpPr>
        <p:spPr bwMode="auto">
          <a:xfrm>
            <a:off x="5334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p>
            <a:pPr lvl="0" eaLnBrk="0" hangingPunct="0"/>
            <a:r>
              <a:rPr lang="en-US" sz="3600" b="1" kern="0" dirty="0" smtClean="0">
                <a:solidFill>
                  <a:srgbClr val="663300"/>
                </a:solidFill>
                <a:latin typeface="+mj-lt"/>
                <a:ea typeface="+mj-ea"/>
                <a:cs typeface="+mj-cs"/>
              </a:rPr>
              <a:t>India’s Retail Revolution</a:t>
            </a:r>
            <a:endParaRPr kumimoji="0" lang="en-US" sz="3600" b="1" i="0" u="none" strike="noStrike" kern="0" cap="none" spc="0" normalizeH="0" baseline="0" noProof="0" dirty="0">
              <a:ln>
                <a:noFill/>
              </a:ln>
              <a:solidFill>
                <a:srgbClr val="663300"/>
              </a:solidFill>
              <a:effectLst/>
              <a:uLnTx/>
              <a:uFillTx/>
              <a:latin typeface="+mj-lt"/>
              <a:ea typeface="+mj-ea"/>
              <a:cs typeface="+mj-cs"/>
            </a:endParaRPr>
          </a:p>
        </p:txBody>
      </p:sp>
      <p:sp>
        <p:nvSpPr>
          <p:cNvPr id="6"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609600" y="1791608"/>
            <a:ext cx="4038600" cy="4530725"/>
          </a:xfrm>
          <a:noFill/>
        </p:spPr>
        <p:txBody>
          <a:bodyPr/>
          <a:lstStyle/>
          <a:p>
            <a:pPr eaLnBrk="1" hangingPunct="1">
              <a:lnSpc>
                <a:spcPct val="80000"/>
              </a:lnSpc>
              <a:buFont typeface="Wingdings" pitchFamily="2" charset="2"/>
              <a:buNone/>
            </a:pPr>
            <a:r>
              <a:rPr lang="en-US" sz="2400" u="sng" dirty="0" smtClean="0"/>
              <a:t>Traditional Markets</a:t>
            </a:r>
          </a:p>
          <a:p>
            <a:pPr eaLnBrk="1" hangingPunct="1"/>
            <a:r>
              <a:rPr lang="en-US" sz="2400" dirty="0" smtClean="0"/>
              <a:t>APMCs, </a:t>
            </a:r>
            <a:r>
              <a:rPr lang="en-US" sz="2400" dirty="0" err="1" smtClean="0"/>
              <a:t>Mandis</a:t>
            </a:r>
            <a:endParaRPr lang="en-US" sz="2400" dirty="0" smtClean="0"/>
          </a:p>
          <a:p>
            <a:pPr eaLnBrk="1" hangingPunct="1"/>
            <a:r>
              <a:rPr lang="en-US" sz="2400" dirty="0" smtClean="0"/>
              <a:t>“Wet Markets”</a:t>
            </a:r>
          </a:p>
          <a:p>
            <a:pPr eaLnBrk="1" hangingPunct="1"/>
            <a:r>
              <a:rPr lang="en-US" sz="2400" dirty="0" smtClean="0"/>
              <a:t>Exports to “less discriminating” markets </a:t>
            </a:r>
          </a:p>
          <a:p>
            <a:pPr eaLnBrk="1" hangingPunct="1"/>
            <a:r>
              <a:rPr lang="en-US" sz="2400" dirty="0" smtClean="0"/>
              <a:t>“Business as Usual” is acceptable for now, but this is a low-value market segment that will decline over the next decade</a:t>
            </a:r>
          </a:p>
        </p:txBody>
      </p:sp>
      <p:sp>
        <p:nvSpPr>
          <p:cNvPr id="7172" name="Rectangle 4"/>
          <p:cNvSpPr>
            <a:spLocks noGrp="1" noChangeArrowheads="1"/>
          </p:cNvSpPr>
          <p:nvPr>
            <p:ph type="body" sz="half" idx="2"/>
          </p:nvPr>
        </p:nvSpPr>
        <p:spPr>
          <a:xfrm>
            <a:off x="4876800" y="1793875"/>
            <a:ext cx="4038600" cy="4530725"/>
          </a:xfrm>
          <a:noFill/>
        </p:spPr>
        <p:txBody>
          <a:bodyPr/>
          <a:lstStyle/>
          <a:p>
            <a:pPr eaLnBrk="1" hangingPunct="1">
              <a:buFont typeface="Wingdings" pitchFamily="2" charset="2"/>
              <a:buNone/>
            </a:pPr>
            <a:r>
              <a:rPr lang="en-US" sz="2400" u="sng" dirty="0" smtClean="0"/>
              <a:t>Emerging Markets</a:t>
            </a:r>
          </a:p>
          <a:p>
            <a:pPr eaLnBrk="1" hangingPunct="1"/>
            <a:r>
              <a:rPr lang="en-US" sz="2400" dirty="0" smtClean="0"/>
              <a:t>Organized Retail</a:t>
            </a:r>
          </a:p>
          <a:p>
            <a:pPr eaLnBrk="1" hangingPunct="1"/>
            <a:r>
              <a:rPr lang="en-US" sz="2400" dirty="0" smtClean="0"/>
              <a:t>Hotels, Foodservice</a:t>
            </a:r>
          </a:p>
          <a:p>
            <a:pPr eaLnBrk="1" hangingPunct="1"/>
            <a:r>
              <a:rPr lang="en-US" sz="2400" dirty="0" smtClean="0"/>
              <a:t>Exports to Countries with High-Value Markets</a:t>
            </a:r>
          </a:p>
          <a:p>
            <a:pPr eaLnBrk="1" hangingPunct="1"/>
            <a:r>
              <a:rPr lang="en-US" sz="2400" dirty="0" smtClean="0"/>
              <a:t>Tremendous pressure to improve quality and safety standards in order to participate in this more lucrative and growing market segment</a:t>
            </a:r>
          </a:p>
        </p:txBody>
      </p:sp>
      <p:sp>
        <p:nvSpPr>
          <p:cNvPr id="6" name="Title 1"/>
          <p:cNvSpPr txBox="1">
            <a:spLocks/>
          </p:cNvSpPr>
          <p:nvPr/>
        </p:nvSpPr>
        <p:spPr bwMode="auto">
          <a:xfrm>
            <a:off x="457200" y="466046"/>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en-US" sz="3200" b="1" kern="0" dirty="0" smtClean="0">
                <a:solidFill>
                  <a:srgbClr val="663300"/>
                </a:solidFill>
                <a:latin typeface="+mj-lt"/>
                <a:ea typeface="+mj-ea"/>
                <a:cs typeface="+mj-cs"/>
              </a:rPr>
              <a:t>India – Emerging Markets Demand Produce Meeting High Standards for Safety and Quality</a:t>
            </a:r>
            <a:endParaRPr kumimoji="0" lang="en-US" sz="3200" b="1" i="0" u="none" strike="noStrike" kern="0" cap="none" spc="0" normalizeH="0" baseline="0" noProof="0" dirty="0">
              <a:ln>
                <a:noFill/>
              </a:ln>
              <a:solidFill>
                <a:srgbClr val="663300"/>
              </a:solidFill>
              <a:effectLst/>
              <a:uLnTx/>
              <a:uFillTx/>
              <a:latin typeface="+mj-lt"/>
              <a:ea typeface="+mj-ea"/>
              <a:cs typeface="+mj-cs"/>
            </a:endParaRPr>
          </a:p>
        </p:txBody>
      </p:sp>
      <p:sp>
        <p:nvSpPr>
          <p:cNvPr id="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India 2-2005-1 083"/>
          <p:cNvPicPr>
            <a:picLocks noChangeAspect="1" noChangeArrowheads="1"/>
          </p:cNvPicPr>
          <p:nvPr/>
        </p:nvPicPr>
        <p:blipFill>
          <a:blip r:embed="rId3" cstate="print"/>
          <a:srcRect/>
          <a:stretch>
            <a:fillRect/>
          </a:stretch>
        </p:blipFill>
        <p:spPr bwMode="auto">
          <a:xfrm>
            <a:off x="4724400" y="3543300"/>
            <a:ext cx="4419600"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6" descr="India 2-2005-1 092"/>
          <p:cNvPicPr>
            <a:picLocks noChangeAspect="1" noChangeArrowheads="1"/>
          </p:cNvPicPr>
          <p:nvPr/>
        </p:nvPicPr>
        <p:blipFill>
          <a:blip r:embed="rId4" cstate="print"/>
          <a:srcRect/>
          <a:stretch>
            <a:fillRect/>
          </a:stretch>
        </p:blipFill>
        <p:spPr bwMode="auto">
          <a:xfrm>
            <a:off x="0" y="3086100"/>
            <a:ext cx="502920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6" name="Picture 3" descr="India 5-2006-1 072"/>
          <p:cNvPicPr>
            <a:picLocks noChangeAspect="1" noChangeArrowheads="1"/>
          </p:cNvPicPr>
          <p:nvPr/>
        </p:nvPicPr>
        <p:blipFill>
          <a:blip r:embed="rId5" cstate="print"/>
          <a:srcRect/>
          <a:stretch>
            <a:fillRect/>
          </a:stretch>
        </p:blipFill>
        <p:spPr bwMode="auto">
          <a:xfrm>
            <a:off x="0" y="0"/>
            <a:ext cx="4724400" cy="354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7" name="Picture 4" descr="India 5-2006-1 062"/>
          <p:cNvPicPr>
            <a:picLocks noChangeAspect="1" noChangeArrowheads="1"/>
          </p:cNvPicPr>
          <p:nvPr/>
        </p:nvPicPr>
        <p:blipFill>
          <a:blip r:embed="rId6" cstate="print"/>
          <a:srcRect/>
          <a:stretch>
            <a:fillRect/>
          </a:stretch>
        </p:blipFill>
        <p:spPr bwMode="auto">
          <a:xfrm>
            <a:off x="4419600" y="0"/>
            <a:ext cx="4724400" cy="354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GB" sz="4000" smtClean="0"/>
              <a:t>Background</a:t>
            </a:r>
            <a:endParaRPr lang="en-US" sz="4000" smtClean="0"/>
          </a:p>
        </p:txBody>
      </p:sp>
      <p:sp>
        <p:nvSpPr>
          <p:cNvPr id="15363" name="Content Placeholder 4"/>
          <p:cNvSpPr>
            <a:spLocks noGrp="1"/>
          </p:cNvSpPr>
          <p:nvPr>
            <p:ph idx="1"/>
          </p:nvPr>
        </p:nvSpPr>
        <p:spPr>
          <a:xfrm>
            <a:off x="457200" y="1219200"/>
            <a:ext cx="3657600" cy="5029200"/>
          </a:xfrm>
        </p:spPr>
        <p:txBody>
          <a:bodyPr/>
          <a:lstStyle/>
          <a:p>
            <a:r>
              <a:rPr lang="en-US" sz="2800" dirty="0" smtClean="0"/>
              <a:t>Large proportion of the world’s poor live in rural areas and rely on agriculture for their livelihood</a:t>
            </a:r>
          </a:p>
          <a:p>
            <a:r>
              <a:rPr lang="en-US" sz="2800" dirty="0" smtClean="0"/>
              <a:t>Agriculture market development as a key strategy to improve economic status of the rural poor </a:t>
            </a:r>
          </a:p>
        </p:txBody>
      </p:sp>
      <p:sp>
        <p:nvSpPr>
          <p:cNvPr id="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93185" name="Picture 1"/>
          <p:cNvPicPr>
            <a:picLocks noChangeAspect="1" noChangeArrowheads="1"/>
          </p:cNvPicPr>
          <p:nvPr/>
        </p:nvPicPr>
        <p:blipFill>
          <a:blip r:embed="rId3" cstate="print"/>
          <a:srcRect l="31875" t="15600" r="30000" b="4800"/>
          <a:stretch>
            <a:fillRect/>
          </a:stretch>
        </p:blipFill>
        <p:spPr bwMode="auto">
          <a:xfrm>
            <a:off x="4576978" y="533400"/>
            <a:ext cx="4414622" cy="576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62000" y="1752600"/>
            <a:ext cx="7696200" cy="1447800"/>
          </a:xfrm>
        </p:spPr>
        <p:txBody>
          <a:bodyPr/>
          <a:lstStyle/>
          <a:p>
            <a:pPr eaLnBrk="1" hangingPunct="1">
              <a:lnSpc>
                <a:spcPct val="90000"/>
              </a:lnSpc>
            </a:pPr>
            <a:r>
              <a:rPr lang="en-US" dirty="0" smtClean="0"/>
              <a:t>Improved supply chain under project</a:t>
            </a:r>
          </a:p>
          <a:p>
            <a:pPr lvl="1" eaLnBrk="1" hangingPunct="1">
              <a:lnSpc>
                <a:spcPct val="90000"/>
              </a:lnSpc>
            </a:pPr>
            <a:r>
              <a:rPr lang="en-US" dirty="0" smtClean="0"/>
              <a:t>Direct linkages with retail markets and exporters</a:t>
            </a:r>
          </a:p>
        </p:txBody>
      </p:sp>
      <p:grpSp>
        <p:nvGrpSpPr>
          <p:cNvPr id="2" name="Group 4"/>
          <p:cNvGrpSpPr>
            <a:grpSpLocks/>
          </p:cNvGrpSpPr>
          <p:nvPr/>
        </p:nvGrpSpPr>
        <p:grpSpPr bwMode="auto">
          <a:xfrm>
            <a:off x="839787" y="2819400"/>
            <a:ext cx="7542213" cy="1371600"/>
            <a:chOff x="480" y="1776"/>
            <a:chExt cx="4751" cy="720"/>
          </a:xfrm>
          <a:effectLst>
            <a:outerShdw blurRad="50800" dist="38100" dir="2700000" algn="tl" rotWithShape="0">
              <a:prstClr val="black">
                <a:alpha val="40000"/>
              </a:prstClr>
            </a:outerShdw>
          </a:effectLst>
        </p:grpSpPr>
        <p:sp>
          <p:nvSpPr>
            <p:cNvPr id="421893" name="Text Box 5"/>
            <p:cNvSpPr txBox="1">
              <a:spLocks noChangeArrowheads="1"/>
            </p:cNvSpPr>
            <p:nvPr/>
          </p:nvSpPr>
          <p:spPr bwMode="auto">
            <a:xfrm>
              <a:off x="480" y="1776"/>
              <a:ext cx="1055" cy="720"/>
            </a:xfrm>
            <a:prstGeom prst="rect">
              <a:avLst/>
            </a:prstGeom>
            <a:solidFill>
              <a:srgbClr val="FF9900"/>
            </a:solidFill>
            <a:ln w="9525">
              <a:solidFill>
                <a:srgbClr val="000000"/>
              </a:solidFill>
              <a:miter lim="800000"/>
              <a:headEnd/>
              <a:tailEnd/>
            </a:ln>
            <a:scene3d>
              <a:camera prst="orthographicFront"/>
              <a:lightRig rig="threePt" dir="t"/>
            </a:scene3d>
            <a:sp3d>
              <a:bevelT/>
            </a:sp3d>
          </p:spPr>
          <p:txBody>
            <a:bodyPr/>
            <a:lstStyle/>
            <a:p>
              <a:pPr algn="ctr">
                <a:defRPr/>
              </a:pPr>
              <a:endParaRPr lang="en-US" sz="1200" b="1" dirty="0" smtClean="0">
                <a:solidFill>
                  <a:srgbClr val="000000"/>
                </a:solidFill>
                <a:latin typeface="+mj-lt"/>
              </a:endParaRPr>
            </a:p>
            <a:p>
              <a:pPr algn="ctr">
                <a:defRPr/>
              </a:pPr>
              <a:r>
                <a:rPr lang="en-US" sz="2400" b="1" dirty="0" smtClean="0">
                  <a:solidFill>
                    <a:srgbClr val="000000"/>
                  </a:solidFill>
                  <a:latin typeface="+mj-lt"/>
                </a:rPr>
                <a:t>Mango </a:t>
              </a:r>
              <a:r>
                <a:rPr lang="en-US" sz="2400" b="1" dirty="0">
                  <a:solidFill>
                    <a:srgbClr val="000000"/>
                  </a:solidFill>
                  <a:latin typeface="+mj-lt"/>
                </a:rPr>
                <a:t>Grower</a:t>
              </a:r>
              <a:endParaRPr lang="en-US" sz="2400" b="1" dirty="0">
                <a:solidFill>
                  <a:srgbClr val="000000"/>
                </a:solidFill>
                <a:effectLst>
                  <a:outerShdw blurRad="38100" dist="38100" dir="2700000" algn="tl">
                    <a:srgbClr val="FFFFFF"/>
                  </a:outerShdw>
                </a:effectLst>
                <a:latin typeface="+mj-lt"/>
              </a:endParaRPr>
            </a:p>
          </p:txBody>
        </p:sp>
        <p:sp>
          <p:nvSpPr>
            <p:cNvPr id="421894" name="Text Box 6"/>
            <p:cNvSpPr txBox="1">
              <a:spLocks noChangeArrowheads="1"/>
            </p:cNvSpPr>
            <p:nvPr/>
          </p:nvSpPr>
          <p:spPr bwMode="auto">
            <a:xfrm>
              <a:off x="2208" y="1776"/>
              <a:ext cx="1271" cy="720"/>
            </a:xfrm>
            <a:prstGeom prst="rect">
              <a:avLst/>
            </a:prstGeom>
            <a:solidFill>
              <a:srgbClr val="FF9900"/>
            </a:solidFill>
            <a:ln w="9525">
              <a:solidFill>
                <a:srgbClr val="000000"/>
              </a:solidFill>
              <a:miter lim="800000"/>
              <a:headEnd/>
              <a:tailEnd/>
            </a:ln>
            <a:scene3d>
              <a:camera prst="orthographicFront"/>
              <a:lightRig rig="threePt" dir="t"/>
            </a:scene3d>
            <a:sp3d>
              <a:bevelT/>
            </a:sp3d>
          </p:spPr>
          <p:txBody>
            <a:bodyPr/>
            <a:lstStyle/>
            <a:p>
              <a:pPr algn="ctr">
                <a:defRPr/>
              </a:pPr>
              <a:r>
                <a:rPr lang="en-US" sz="2400" b="1" dirty="0">
                  <a:solidFill>
                    <a:srgbClr val="000000"/>
                  </a:solidFill>
                  <a:latin typeface="+mj-lt"/>
                </a:rPr>
                <a:t>Retail Markets, Exporters</a:t>
              </a:r>
              <a:endParaRPr lang="en-US" sz="2400" b="1" dirty="0">
                <a:solidFill>
                  <a:srgbClr val="000000"/>
                </a:solidFill>
                <a:effectLst>
                  <a:outerShdw blurRad="38100" dist="38100" dir="2700000" algn="tl">
                    <a:srgbClr val="FFFFFF"/>
                  </a:outerShdw>
                </a:effectLst>
                <a:latin typeface="+mj-lt"/>
              </a:endParaRPr>
            </a:p>
          </p:txBody>
        </p:sp>
        <p:sp>
          <p:nvSpPr>
            <p:cNvPr id="421895" name="Text Box 7"/>
            <p:cNvSpPr txBox="1">
              <a:spLocks noChangeArrowheads="1"/>
            </p:cNvSpPr>
            <p:nvPr/>
          </p:nvSpPr>
          <p:spPr bwMode="auto">
            <a:xfrm>
              <a:off x="4176" y="1776"/>
              <a:ext cx="1055" cy="720"/>
            </a:xfrm>
            <a:prstGeom prst="rect">
              <a:avLst/>
            </a:prstGeom>
            <a:solidFill>
              <a:srgbClr val="FF9900"/>
            </a:solidFill>
            <a:ln w="9525">
              <a:solidFill>
                <a:srgbClr val="000000"/>
              </a:solidFill>
              <a:miter lim="800000"/>
              <a:headEnd/>
              <a:tailEnd/>
            </a:ln>
            <a:scene3d>
              <a:camera prst="orthographicFront"/>
              <a:lightRig rig="threePt" dir="t"/>
            </a:scene3d>
            <a:sp3d>
              <a:bevelT/>
            </a:sp3d>
          </p:spPr>
          <p:txBody>
            <a:bodyPr/>
            <a:lstStyle/>
            <a:p>
              <a:pPr algn="ctr">
                <a:defRPr/>
              </a:pPr>
              <a:endParaRPr lang="en-US" sz="2400" b="1" dirty="0">
                <a:solidFill>
                  <a:srgbClr val="000000"/>
                </a:solidFill>
                <a:latin typeface="+mj-lt"/>
              </a:endParaRPr>
            </a:p>
            <a:p>
              <a:pPr algn="ctr">
                <a:defRPr/>
              </a:pPr>
              <a:r>
                <a:rPr lang="en-US" sz="2400" b="1" dirty="0">
                  <a:solidFill>
                    <a:srgbClr val="000000"/>
                  </a:solidFill>
                  <a:latin typeface="+mj-lt"/>
                </a:rPr>
                <a:t>Consumer</a:t>
              </a:r>
              <a:endParaRPr lang="en-US" sz="2400" b="1" dirty="0">
                <a:solidFill>
                  <a:srgbClr val="000000"/>
                </a:solidFill>
                <a:effectLst>
                  <a:outerShdw blurRad="38100" dist="38100" dir="2700000" algn="tl">
                    <a:srgbClr val="FFFFFF"/>
                  </a:outerShdw>
                </a:effectLst>
                <a:latin typeface="+mj-lt"/>
              </a:endParaRPr>
            </a:p>
          </p:txBody>
        </p:sp>
        <p:cxnSp>
          <p:nvCxnSpPr>
            <p:cNvPr id="9225" name="AutoShape 8"/>
            <p:cNvCxnSpPr>
              <a:cxnSpLocks noChangeShapeType="1"/>
              <a:stCxn id="421893" idx="3"/>
              <a:endCxn id="421894" idx="1"/>
            </p:cNvCxnSpPr>
            <p:nvPr/>
          </p:nvCxnSpPr>
          <p:spPr bwMode="auto">
            <a:xfrm>
              <a:off x="1535" y="2136"/>
              <a:ext cx="673" cy="0"/>
            </a:xfrm>
            <a:prstGeom prst="straightConnector1">
              <a:avLst/>
            </a:prstGeom>
            <a:noFill/>
            <a:ln w="9525">
              <a:solidFill>
                <a:schemeClr val="tx1"/>
              </a:solidFill>
              <a:round/>
              <a:headEnd/>
              <a:tailEnd type="triangle" w="med" len="med"/>
            </a:ln>
            <a:scene3d>
              <a:camera prst="orthographicFront"/>
              <a:lightRig rig="threePt" dir="t"/>
            </a:scene3d>
            <a:sp3d>
              <a:bevelT/>
            </a:sp3d>
          </p:spPr>
        </p:cxnSp>
        <p:cxnSp>
          <p:nvCxnSpPr>
            <p:cNvPr id="9226" name="AutoShape 9"/>
            <p:cNvCxnSpPr>
              <a:cxnSpLocks noChangeShapeType="1"/>
              <a:stCxn id="421894" idx="3"/>
              <a:endCxn id="421895" idx="1"/>
            </p:cNvCxnSpPr>
            <p:nvPr/>
          </p:nvCxnSpPr>
          <p:spPr bwMode="auto">
            <a:xfrm>
              <a:off x="3479" y="2136"/>
              <a:ext cx="697" cy="0"/>
            </a:xfrm>
            <a:prstGeom prst="straightConnector1">
              <a:avLst/>
            </a:prstGeom>
            <a:noFill/>
            <a:ln w="9525">
              <a:solidFill>
                <a:schemeClr val="tx1"/>
              </a:solidFill>
              <a:round/>
              <a:headEnd/>
              <a:tailEnd type="triangle" w="med" len="med"/>
            </a:ln>
            <a:scene3d>
              <a:camera prst="orthographicFront"/>
              <a:lightRig rig="threePt" dir="t"/>
            </a:scene3d>
            <a:sp3d>
              <a:bevelT/>
            </a:sp3d>
          </p:spPr>
        </p:cxnSp>
      </p:grpSp>
      <p:sp>
        <p:nvSpPr>
          <p:cNvPr id="11" name="Rectangle 3"/>
          <p:cNvSpPr txBox="1">
            <a:spLocks noChangeArrowheads="1"/>
          </p:cNvSpPr>
          <p:nvPr/>
        </p:nvSpPr>
        <p:spPr bwMode="auto">
          <a:xfrm>
            <a:off x="762000" y="4419600"/>
            <a:ext cx="7696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CC0000"/>
              </a:buClr>
              <a:buSzTx/>
              <a:buFont typeface="Wingdings" pitchFamily="2" charset="2"/>
              <a:buChar char="v"/>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Key Advantages</a:t>
            </a:r>
          </a:p>
          <a:p>
            <a:pPr marL="742950" marR="0" lvl="1" indent="-285750" algn="l" defTabSz="914400" rtl="0" eaLnBrk="1" fontAlgn="base" latinLnBrk="0" hangingPunct="1">
              <a:lnSpc>
                <a:spcPct val="90000"/>
              </a:lnSpc>
              <a:spcBef>
                <a:spcPct val="20000"/>
              </a:spcBef>
              <a:spcAft>
                <a:spcPct val="0"/>
              </a:spcAft>
              <a:buClr>
                <a:srgbClr val="CC0000"/>
              </a:buClr>
              <a:buSzTx/>
              <a:buFont typeface="Wingdings" pitchFamily="2" charset="2"/>
              <a:buChar char="§"/>
              <a:tabLst/>
              <a:defRPr/>
            </a:pPr>
            <a:r>
              <a:rPr lang="en-US" sz="2000" b="1" kern="0" dirty="0" smtClean="0">
                <a:latin typeface="+mn-lt"/>
              </a:rPr>
              <a:t>Lower Transactions Costs</a:t>
            </a:r>
          </a:p>
          <a:p>
            <a:pPr marL="742950" marR="0" lvl="1" indent="-285750" algn="l" defTabSz="914400" rtl="0" eaLnBrk="1" fontAlgn="base" latinLnBrk="0" hangingPunct="1">
              <a:lnSpc>
                <a:spcPct val="90000"/>
              </a:lnSpc>
              <a:spcBef>
                <a:spcPct val="20000"/>
              </a:spcBef>
              <a:spcAft>
                <a:spcPct val="0"/>
              </a:spcAft>
              <a:buClr>
                <a:srgbClr val="CC0000"/>
              </a:buClr>
              <a:buSzTx/>
              <a:buFont typeface="Wingdings" pitchFamily="2" charset="2"/>
              <a:buChar char="§"/>
              <a:tabLst/>
              <a:defRPr/>
            </a:pPr>
            <a:r>
              <a:rPr kumimoji="0" lang="en-US" sz="2000" b="1" i="0" u="none" strike="noStrike" kern="0" cap="none" spc="0" normalizeH="0" baseline="0" noProof="0" dirty="0" smtClean="0">
                <a:ln>
                  <a:noFill/>
                </a:ln>
                <a:solidFill>
                  <a:schemeClr val="tx1"/>
                </a:solidFill>
                <a:effectLst/>
                <a:uLnTx/>
                <a:uFillTx/>
                <a:latin typeface="+mn-lt"/>
              </a:rPr>
              <a:t>Improved</a:t>
            </a:r>
            <a:r>
              <a:rPr kumimoji="0" lang="en-US" sz="2000" b="1" i="0" u="none" strike="noStrike" kern="0" cap="none" spc="0" normalizeH="0" noProof="0" dirty="0" smtClean="0">
                <a:ln>
                  <a:noFill/>
                </a:ln>
                <a:solidFill>
                  <a:schemeClr val="tx1"/>
                </a:solidFill>
                <a:effectLst/>
                <a:uLnTx/>
                <a:uFillTx/>
                <a:latin typeface="+mn-lt"/>
              </a:rPr>
              <a:t> Quality Control</a:t>
            </a:r>
          </a:p>
          <a:p>
            <a:pPr marL="742950" marR="0" lvl="1" indent="-285750" algn="l" defTabSz="914400" rtl="0" eaLnBrk="1" fontAlgn="base" latinLnBrk="0" hangingPunct="1">
              <a:lnSpc>
                <a:spcPct val="90000"/>
              </a:lnSpc>
              <a:spcBef>
                <a:spcPct val="20000"/>
              </a:spcBef>
              <a:spcAft>
                <a:spcPct val="0"/>
              </a:spcAft>
              <a:buClr>
                <a:srgbClr val="CC0000"/>
              </a:buClr>
              <a:buSzTx/>
              <a:buFont typeface="Wingdings" pitchFamily="2" charset="2"/>
              <a:buChar char="§"/>
              <a:tabLst/>
              <a:defRPr/>
            </a:pPr>
            <a:r>
              <a:rPr lang="en-US" sz="2000" b="1" kern="0" baseline="0" dirty="0" smtClean="0">
                <a:latin typeface="+mn-lt"/>
              </a:rPr>
              <a:t>Improved</a:t>
            </a:r>
            <a:r>
              <a:rPr lang="en-US" sz="2000" b="1" kern="0" dirty="0" smtClean="0">
                <a:latin typeface="+mn-lt"/>
              </a:rPr>
              <a:t> Food Safety and Traceability</a:t>
            </a:r>
          </a:p>
        </p:txBody>
      </p:sp>
      <p:sp>
        <p:nvSpPr>
          <p:cNvPr id="12" name="Title 1"/>
          <p:cNvSpPr txBox="1">
            <a:spLocks/>
          </p:cNvSpPr>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p>
            <a:pPr lvl="0" eaLnBrk="0" hangingPunct="0"/>
            <a:r>
              <a:rPr lang="en-US" sz="3600" b="1" kern="0" dirty="0" smtClean="0">
                <a:solidFill>
                  <a:srgbClr val="663300"/>
                </a:solidFill>
                <a:latin typeface="+mj-lt"/>
                <a:ea typeface="+mj-ea"/>
                <a:cs typeface="+mj-cs"/>
              </a:rPr>
              <a:t>Fewer Steps in the Process = </a:t>
            </a:r>
            <a:br>
              <a:rPr lang="en-US" sz="3600" b="1" kern="0" dirty="0" smtClean="0">
                <a:solidFill>
                  <a:srgbClr val="663300"/>
                </a:solidFill>
                <a:latin typeface="+mj-lt"/>
                <a:ea typeface="+mj-ea"/>
                <a:cs typeface="+mj-cs"/>
              </a:rPr>
            </a:br>
            <a:r>
              <a:rPr lang="en-US" sz="3600" b="1" kern="0" dirty="0" smtClean="0">
                <a:solidFill>
                  <a:srgbClr val="663300"/>
                </a:solidFill>
                <a:latin typeface="+mj-lt"/>
                <a:ea typeface="+mj-ea"/>
                <a:cs typeface="+mj-cs"/>
              </a:rPr>
              <a:t>More Margin to the Farmer</a:t>
            </a:r>
            <a:endParaRPr kumimoji="0" lang="en-US" sz="3600" b="1" i="0" u="none" strike="noStrike" kern="0" cap="none" spc="0" normalizeH="0" baseline="0" noProof="0" dirty="0">
              <a:ln>
                <a:noFill/>
              </a:ln>
              <a:solidFill>
                <a:srgbClr val="663300"/>
              </a:solidFill>
              <a:effectLst/>
              <a:uLnTx/>
              <a:uFillTx/>
              <a:latin typeface="+mj-lt"/>
              <a:ea typeface="+mj-ea"/>
              <a:cs typeface="+mj-cs"/>
            </a:endParaRPr>
          </a:p>
        </p:txBody>
      </p:sp>
      <p:sp>
        <p:nvSpPr>
          <p:cNvPr id="14"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ndia- Mango Festival 2006 Pune 046"/>
          <p:cNvPicPr>
            <a:picLocks noChangeAspect="1" noChangeArrowheads="1"/>
          </p:cNvPicPr>
          <p:nvPr/>
        </p:nvPicPr>
        <p:blipFill>
          <a:blip r:embed="rId3" cstate="print"/>
          <a:srcRect/>
          <a:stretch>
            <a:fillRect/>
          </a:stretch>
        </p:blipFill>
        <p:spPr bwMode="auto">
          <a:xfrm>
            <a:off x="533400" y="1524000"/>
            <a:ext cx="8077200" cy="460512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pic>
      <p:sp>
        <p:nvSpPr>
          <p:cNvPr id="10243" name="Text Box 6"/>
          <p:cNvSpPr txBox="1">
            <a:spLocks noChangeArrowheads="1"/>
          </p:cNvSpPr>
          <p:nvPr/>
        </p:nvSpPr>
        <p:spPr bwMode="auto">
          <a:xfrm>
            <a:off x="762000" y="1600200"/>
            <a:ext cx="2133600" cy="457200"/>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rPr>
              <a:t>Food Bazaar</a:t>
            </a:r>
          </a:p>
        </p:txBody>
      </p:sp>
      <p:sp>
        <p:nvSpPr>
          <p:cNvPr id="10244" name="Rectangle 10"/>
          <p:cNvSpPr>
            <a:spLocks noGrp="1" noChangeArrowheads="1"/>
          </p:cNvSpPr>
          <p:nvPr>
            <p:ph type="title"/>
          </p:nvPr>
        </p:nvSpPr>
        <p:spPr>
          <a:xfrm>
            <a:off x="152400" y="228600"/>
            <a:ext cx="8839200" cy="1066800"/>
          </a:xfrm>
          <a:noFill/>
        </p:spPr>
        <p:txBody>
          <a:bodyPr/>
          <a:lstStyle/>
          <a:p>
            <a:pPr eaLnBrk="1" hangingPunct="1"/>
            <a:r>
              <a:rPr lang="en-US" sz="3400" dirty="0" smtClean="0"/>
              <a:t>Building Linkages Between Farmers and Retailers</a:t>
            </a:r>
          </a:p>
        </p:txBody>
      </p:sp>
      <p:sp>
        <p:nvSpPr>
          <p:cNvPr id="6"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RIL mangoes Harrods"/>
          <p:cNvPicPr>
            <a:picLocks noChangeAspect="1" noChangeArrowheads="1"/>
          </p:cNvPicPr>
          <p:nvPr/>
        </p:nvPicPr>
        <p:blipFill>
          <a:blip r:embed="rId3" cstate="print"/>
          <a:srcRect/>
          <a:stretch>
            <a:fillRect/>
          </a:stretch>
        </p:blipFill>
        <p:spPr bwMode="auto">
          <a:xfrm>
            <a:off x="457200" y="516137"/>
            <a:ext cx="8305800" cy="5808463"/>
          </a:xfrm>
          <a:prstGeom prst="rect">
            <a:avLst/>
          </a:prstGeom>
          <a:noFill/>
          <a:ln w="9525">
            <a:noFill/>
            <a:miter lim="800000"/>
            <a:headEnd/>
            <a:tailEnd/>
          </a:ln>
        </p:spPr>
      </p:pic>
      <p:pic>
        <p:nvPicPr>
          <p:cNvPr id="11267" name="Picture 4"/>
          <p:cNvPicPr>
            <a:picLocks noChangeAspect="1" noChangeArrowheads="1"/>
          </p:cNvPicPr>
          <p:nvPr/>
        </p:nvPicPr>
        <p:blipFill>
          <a:blip r:embed="rId4" cstate="print"/>
          <a:srcRect/>
          <a:stretch>
            <a:fillRect/>
          </a:stretch>
        </p:blipFill>
        <p:spPr bwMode="auto">
          <a:xfrm>
            <a:off x="5029200" y="3774593"/>
            <a:ext cx="3200400" cy="2392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NYT Article"/>
          <p:cNvPicPr>
            <a:picLocks noChangeAspect="1" noChangeArrowheads="1"/>
          </p:cNvPicPr>
          <p:nvPr/>
        </p:nvPicPr>
        <p:blipFill>
          <a:blip r:embed="rId3" cstate="print"/>
          <a:srcRect/>
          <a:stretch>
            <a:fillRect/>
          </a:stretch>
        </p:blipFill>
        <p:spPr bwMode="auto">
          <a:xfrm>
            <a:off x="580943" y="1931988"/>
            <a:ext cx="8029657" cy="439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1" name="Picture 4" descr="Mulford"/>
          <p:cNvPicPr>
            <a:picLocks noChangeAspect="1" noChangeArrowheads="1"/>
          </p:cNvPicPr>
          <p:nvPr/>
        </p:nvPicPr>
        <p:blipFill>
          <a:blip r:embed="rId4" cstate="print"/>
          <a:srcRect/>
          <a:stretch>
            <a:fillRect/>
          </a:stretch>
        </p:blipFill>
        <p:spPr bwMode="auto">
          <a:xfrm>
            <a:off x="4953000" y="381000"/>
            <a:ext cx="3886200" cy="2592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0"/>
          <p:cNvSpPr txBox="1">
            <a:spLocks noChangeArrowheads="1"/>
          </p:cNvSpPr>
          <p:nvPr/>
        </p:nvSpPr>
        <p:spPr>
          <a:xfrm>
            <a:off x="529776" y="319314"/>
            <a:ext cx="3947880" cy="1556658"/>
          </a:xfrm>
          <a:prstGeom prst="rect">
            <a:avLst/>
          </a:prstGeom>
          <a:noFill/>
        </p:spPr>
        <p:txBody>
          <a:bodyPr/>
          <a:lstStyle/>
          <a:p>
            <a:pPr lvl="0"/>
            <a:r>
              <a:rPr lang="en-US" sz="3200" b="1" kern="0" dirty="0" smtClean="0">
                <a:solidFill>
                  <a:srgbClr val="663300"/>
                </a:solidFill>
                <a:latin typeface="+mj-lt"/>
                <a:ea typeface="+mj-ea"/>
                <a:cs typeface="+mj-cs"/>
              </a:rPr>
              <a:t>US Market Opens </a:t>
            </a:r>
          </a:p>
          <a:p>
            <a:pPr lvl="0"/>
            <a:r>
              <a:rPr lang="en-US" sz="3200" b="1" kern="0" dirty="0" smtClean="0">
                <a:solidFill>
                  <a:srgbClr val="663300"/>
                </a:solidFill>
                <a:latin typeface="+mj-lt"/>
                <a:ea typeface="+mj-ea"/>
                <a:cs typeface="+mj-cs"/>
              </a:rPr>
              <a:t>to Indian Mangoes</a:t>
            </a:r>
          </a:p>
          <a:p>
            <a:pPr lvl="0"/>
            <a:r>
              <a:rPr lang="en-US" sz="3200" b="1" kern="0" dirty="0" smtClean="0">
                <a:solidFill>
                  <a:srgbClr val="663300"/>
                </a:solidFill>
                <a:latin typeface="+mj-lt"/>
                <a:ea typeface="+mj-ea"/>
                <a:cs typeface="+mj-cs"/>
              </a:rPr>
              <a:t>April 2007</a:t>
            </a:r>
          </a:p>
        </p:txBody>
      </p:sp>
      <p:sp>
        <p:nvSpPr>
          <p:cNvPr id="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447800"/>
            <a:ext cx="8153400" cy="4419600"/>
          </a:xfrm>
        </p:spPr>
        <p:txBody>
          <a:bodyPr/>
          <a:lstStyle/>
          <a:p>
            <a:pPr eaLnBrk="1" hangingPunct="1"/>
            <a:r>
              <a:rPr lang="en-US" sz="2800" dirty="0" smtClean="0"/>
              <a:t>Estimated value of reduced intermediaries and GAP certification in value chain (2006):</a:t>
            </a:r>
          </a:p>
          <a:p>
            <a:pPr eaLnBrk="1" hangingPunct="1"/>
            <a:r>
              <a:rPr lang="en-US" sz="2800" dirty="0" smtClean="0"/>
              <a:t>Domestic Fresh Market:</a:t>
            </a:r>
            <a:br>
              <a:rPr lang="en-US" sz="2800" dirty="0" smtClean="0"/>
            </a:br>
            <a:r>
              <a:rPr lang="en-US" sz="2800" dirty="0" smtClean="0"/>
              <a:t>Growers received </a:t>
            </a:r>
            <a:r>
              <a:rPr lang="en-US" sz="2800" u="sng" dirty="0" smtClean="0"/>
              <a:t>20 to 30%</a:t>
            </a:r>
            <a:r>
              <a:rPr lang="en-US" sz="2800" dirty="0" smtClean="0"/>
              <a:t> higher returns than traditional channel</a:t>
            </a:r>
          </a:p>
          <a:p>
            <a:pPr eaLnBrk="1" hangingPunct="1"/>
            <a:r>
              <a:rPr lang="en-US" sz="2800" dirty="0" smtClean="0"/>
              <a:t>Fresh Export Market: </a:t>
            </a:r>
            <a:br>
              <a:rPr lang="en-US" sz="2800" dirty="0" smtClean="0"/>
            </a:br>
            <a:r>
              <a:rPr lang="en-US" sz="2800" dirty="0" smtClean="0"/>
              <a:t>Growers received </a:t>
            </a:r>
            <a:r>
              <a:rPr lang="en-US" sz="2800" u="sng" dirty="0" smtClean="0"/>
              <a:t>50%</a:t>
            </a:r>
            <a:r>
              <a:rPr lang="en-US" sz="2800" dirty="0" smtClean="0"/>
              <a:t> higher returns for GAP-certified mangoes when compared to traditional domestic market</a:t>
            </a:r>
          </a:p>
        </p:txBody>
      </p:sp>
      <p:sp>
        <p:nvSpPr>
          <p:cNvPr id="4" name="Title 1"/>
          <p:cNvSpPr txBox="1">
            <a:spLocks/>
          </p:cNvSpPr>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p>
            <a:pPr lvl="0" eaLnBrk="0" hangingPunct="0"/>
            <a:r>
              <a:rPr lang="en-US" sz="3600" b="1" kern="0" dirty="0" smtClean="0">
                <a:solidFill>
                  <a:srgbClr val="663300"/>
                </a:solidFill>
                <a:latin typeface="+mj-lt"/>
                <a:ea typeface="+mj-ea"/>
                <a:cs typeface="+mj-cs"/>
              </a:rPr>
              <a:t>Increased Returns to Farmers</a:t>
            </a:r>
            <a:endParaRPr kumimoji="0" lang="en-US" sz="3600" b="1" i="0" u="none" strike="noStrike" kern="0" cap="none" spc="0" normalizeH="0" baseline="0" noProof="0" dirty="0">
              <a:ln>
                <a:noFill/>
              </a:ln>
              <a:solidFill>
                <a:srgbClr val="663300"/>
              </a:solidFill>
              <a:effectLst/>
              <a:uLnTx/>
              <a:uFillTx/>
              <a:latin typeface="+mj-lt"/>
              <a:ea typeface="+mj-ea"/>
              <a:cs typeface="+mj-cs"/>
            </a:endParaRPr>
          </a:p>
        </p:txBody>
      </p:sp>
      <p:sp>
        <p:nvSpPr>
          <p:cNvPr id="6"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524000"/>
            <a:ext cx="7924800" cy="4648200"/>
          </a:xfrm>
        </p:spPr>
        <p:txBody>
          <a:bodyPr/>
          <a:lstStyle/>
          <a:p>
            <a:pPr eaLnBrk="1" hangingPunct="1"/>
            <a:r>
              <a:rPr lang="en-US" sz="2400" dirty="0" smtClean="0"/>
              <a:t>Based on lessons learned in previous horticulture development projects, expansion to other fruit and vegetable commodities in additional India states</a:t>
            </a:r>
          </a:p>
          <a:p>
            <a:pPr eaLnBrk="1" hangingPunct="1"/>
            <a:r>
              <a:rPr lang="en-US" sz="2400" dirty="0" smtClean="0"/>
              <a:t>IHDA entails a holistic approach to horticultural value chain development.</a:t>
            </a:r>
          </a:p>
          <a:p>
            <a:pPr eaLnBrk="1" hangingPunct="1"/>
            <a:r>
              <a:rPr lang="en-US" sz="2400" dirty="0" smtClean="0"/>
              <a:t>Formalized agreements among many partners in public and private sector.</a:t>
            </a:r>
          </a:p>
          <a:p>
            <a:pPr eaLnBrk="1" hangingPunct="1"/>
            <a:r>
              <a:rPr lang="en-US" sz="2400" dirty="0" smtClean="0"/>
              <a:t>Sustainability and scalability of efforts – establishment of Knowledge Centers and internet-based educational resources.</a:t>
            </a:r>
          </a:p>
          <a:p>
            <a:pPr eaLnBrk="1" hangingPunct="1"/>
            <a:r>
              <a:rPr lang="en-US" sz="2400" dirty="0" smtClean="0"/>
              <a:t>Inclusive of women and other traditionally disadvantaged groups.</a:t>
            </a:r>
          </a:p>
        </p:txBody>
      </p:sp>
      <p:sp>
        <p:nvSpPr>
          <p:cNvPr id="4" name="Title 1"/>
          <p:cNvSpPr txBox="1">
            <a:spLocks/>
          </p:cNvSpPr>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p>
            <a:pPr lvl="0" eaLnBrk="0" hangingPunct="0"/>
            <a:r>
              <a:rPr lang="en-US" sz="2800" b="1" kern="0" dirty="0" smtClean="0">
                <a:solidFill>
                  <a:srgbClr val="663300"/>
                </a:solidFill>
                <a:latin typeface="+mj-lt"/>
                <a:ea typeface="+mj-ea"/>
                <a:cs typeface="+mj-cs"/>
              </a:rPr>
              <a:t>USAID – Michigan State University – Indian Horticulture Development Alliance (2008-Present)</a:t>
            </a:r>
            <a:endParaRPr kumimoji="0" lang="en-US" sz="2800" b="1" i="0" u="none" strike="noStrike" kern="0" cap="none" spc="0" normalizeH="0" baseline="0" noProof="0" dirty="0">
              <a:ln>
                <a:noFill/>
              </a:ln>
              <a:solidFill>
                <a:srgbClr val="663300"/>
              </a:solidFill>
              <a:effectLst/>
              <a:uLnTx/>
              <a:uFillTx/>
              <a:latin typeface="+mj-lt"/>
              <a:ea typeface="+mj-ea"/>
              <a:cs typeface="+mj-cs"/>
            </a:endParaRPr>
          </a:p>
        </p:txBody>
      </p:sp>
      <p:sp>
        <p:nvSpPr>
          <p:cNvPr id="6"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65312" y="1168925"/>
            <a:ext cx="1521899" cy="773903"/>
          </a:xfrm>
          <a:prstGeom prst="roundRect">
            <a:avLst>
              <a:gd name="adj" fmla="val 16667"/>
            </a:avLst>
          </a:prstGeom>
          <a:solidFill>
            <a:srgbClr val="FFFF00"/>
          </a:solidFill>
          <a:ln w="9525">
            <a:solidFill>
              <a:schemeClr val="tx1"/>
            </a:solidFill>
            <a:round/>
            <a:headEnd/>
            <a:tailEnd/>
          </a:ln>
        </p:spPr>
        <p:txBody>
          <a:bodyPr wrap="none" anchor="ctr"/>
          <a:lstStyle/>
          <a:p>
            <a:endParaRPr lang="en-US"/>
          </a:p>
        </p:txBody>
      </p:sp>
      <p:sp>
        <p:nvSpPr>
          <p:cNvPr id="15363" name="AutoShape 3"/>
          <p:cNvSpPr>
            <a:spLocks noChangeArrowheads="1"/>
          </p:cNvSpPr>
          <p:nvPr/>
        </p:nvSpPr>
        <p:spPr bwMode="auto">
          <a:xfrm>
            <a:off x="4848160" y="3102336"/>
            <a:ext cx="1521899" cy="773903"/>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5364" name="AutoShape 4"/>
          <p:cNvSpPr>
            <a:spLocks noChangeArrowheads="1"/>
          </p:cNvSpPr>
          <p:nvPr/>
        </p:nvSpPr>
        <p:spPr bwMode="auto">
          <a:xfrm>
            <a:off x="4848160" y="1555878"/>
            <a:ext cx="1521899" cy="773903"/>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5365" name="AutoShape 5"/>
          <p:cNvSpPr>
            <a:spLocks noChangeArrowheads="1"/>
          </p:cNvSpPr>
          <p:nvPr/>
        </p:nvSpPr>
        <p:spPr bwMode="auto">
          <a:xfrm>
            <a:off x="2565312" y="2328432"/>
            <a:ext cx="1521899" cy="773903"/>
          </a:xfrm>
          <a:prstGeom prst="roundRect">
            <a:avLst>
              <a:gd name="adj" fmla="val 16667"/>
            </a:avLst>
          </a:prstGeom>
          <a:solidFill>
            <a:srgbClr val="FFFF00"/>
          </a:solidFill>
          <a:ln w="9525">
            <a:solidFill>
              <a:schemeClr val="tx1"/>
            </a:solidFill>
            <a:round/>
            <a:headEnd/>
            <a:tailEnd/>
          </a:ln>
        </p:spPr>
        <p:txBody>
          <a:bodyPr wrap="none" anchor="ctr"/>
          <a:lstStyle/>
          <a:p>
            <a:endParaRPr lang="en-US"/>
          </a:p>
        </p:txBody>
      </p:sp>
      <p:sp>
        <p:nvSpPr>
          <p:cNvPr id="15366" name="AutoShape 6"/>
          <p:cNvSpPr>
            <a:spLocks noChangeArrowheads="1"/>
          </p:cNvSpPr>
          <p:nvPr/>
        </p:nvSpPr>
        <p:spPr bwMode="auto">
          <a:xfrm>
            <a:off x="2565312" y="3489288"/>
            <a:ext cx="1521899" cy="773903"/>
          </a:xfrm>
          <a:prstGeom prst="roundRect">
            <a:avLst>
              <a:gd name="adj" fmla="val 16667"/>
            </a:avLst>
          </a:prstGeom>
          <a:solidFill>
            <a:srgbClr val="FFFF00"/>
          </a:solidFill>
          <a:ln w="9525">
            <a:solidFill>
              <a:schemeClr val="tx1"/>
            </a:solidFill>
            <a:round/>
            <a:headEnd/>
            <a:tailEnd/>
          </a:ln>
        </p:spPr>
        <p:txBody>
          <a:bodyPr wrap="none" anchor="ctr"/>
          <a:lstStyle/>
          <a:p>
            <a:endParaRPr lang="en-US"/>
          </a:p>
        </p:txBody>
      </p:sp>
      <p:sp>
        <p:nvSpPr>
          <p:cNvPr id="15367" name="Line 7"/>
          <p:cNvSpPr>
            <a:spLocks noChangeShapeType="1"/>
          </p:cNvSpPr>
          <p:nvPr/>
        </p:nvSpPr>
        <p:spPr bwMode="auto">
          <a:xfrm>
            <a:off x="358877" y="524455"/>
            <a:ext cx="8370445" cy="0"/>
          </a:xfrm>
          <a:prstGeom prst="line">
            <a:avLst/>
          </a:prstGeom>
          <a:noFill/>
          <a:ln w="38100">
            <a:solidFill>
              <a:schemeClr val="tx1"/>
            </a:solidFill>
            <a:round/>
            <a:headEnd/>
            <a:tailEnd type="stealth" w="lg" len="lg"/>
          </a:ln>
        </p:spPr>
        <p:txBody>
          <a:bodyPr/>
          <a:lstStyle/>
          <a:p>
            <a:endParaRPr lang="en-US"/>
          </a:p>
        </p:txBody>
      </p:sp>
      <p:sp>
        <p:nvSpPr>
          <p:cNvPr id="15368" name="Text Box 8"/>
          <p:cNvSpPr txBox="1">
            <a:spLocks noChangeArrowheads="1"/>
          </p:cNvSpPr>
          <p:nvPr/>
        </p:nvSpPr>
        <p:spPr bwMode="auto">
          <a:xfrm>
            <a:off x="510110" y="589173"/>
            <a:ext cx="1294251" cy="439533"/>
          </a:xfrm>
          <a:prstGeom prst="rect">
            <a:avLst/>
          </a:prstGeom>
          <a:noFill/>
          <a:ln w="9525">
            <a:noFill/>
            <a:miter lim="800000"/>
            <a:headEnd/>
            <a:tailEnd/>
          </a:ln>
        </p:spPr>
        <p:txBody>
          <a:bodyPr>
            <a:spAutoFit/>
          </a:bodyPr>
          <a:lstStyle/>
          <a:p>
            <a:pPr algn="ctr" eaLnBrk="1" hangingPunct="1">
              <a:spcBef>
                <a:spcPct val="50000"/>
              </a:spcBef>
            </a:pPr>
            <a:r>
              <a:rPr lang="en-US" sz="1400">
                <a:latin typeface="Arial" charset="0"/>
              </a:rPr>
              <a:t>Production Clusters</a:t>
            </a:r>
          </a:p>
        </p:txBody>
      </p:sp>
      <p:sp>
        <p:nvSpPr>
          <p:cNvPr id="15369" name="Text Box 9"/>
          <p:cNvSpPr txBox="1">
            <a:spLocks noChangeArrowheads="1"/>
          </p:cNvSpPr>
          <p:nvPr/>
        </p:nvSpPr>
        <p:spPr bwMode="auto">
          <a:xfrm>
            <a:off x="2718139" y="589173"/>
            <a:ext cx="1294250" cy="439533"/>
          </a:xfrm>
          <a:prstGeom prst="rect">
            <a:avLst/>
          </a:prstGeom>
          <a:noFill/>
          <a:ln w="9525">
            <a:noFill/>
            <a:miter lim="800000"/>
            <a:headEnd/>
            <a:tailEnd/>
          </a:ln>
        </p:spPr>
        <p:txBody>
          <a:bodyPr>
            <a:spAutoFit/>
          </a:bodyPr>
          <a:lstStyle/>
          <a:p>
            <a:pPr algn="ctr" eaLnBrk="1" hangingPunct="1">
              <a:spcBef>
                <a:spcPct val="50000"/>
              </a:spcBef>
            </a:pPr>
            <a:r>
              <a:rPr lang="en-US" sz="1400">
                <a:latin typeface="Arial" charset="0"/>
              </a:rPr>
              <a:t>Aggregation and Grading</a:t>
            </a:r>
          </a:p>
        </p:txBody>
      </p:sp>
      <p:sp>
        <p:nvSpPr>
          <p:cNvPr id="15370" name="Text Box 10"/>
          <p:cNvSpPr txBox="1">
            <a:spLocks noChangeArrowheads="1"/>
          </p:cNvSpPr>
          <p:nvPr/>
        </p:nvSpPr>
        <p:spPr bwMode="auto">
          <a:xfrm>
            <a:off x="3402675" y="190086"/>
            <a:ext cx="2206435" cy="311449"/>
          </a:xfrm>
          <a:prstGeom prst="rect">
            <a:avLst/>
          </a:prstGeom>
          <a:noFill/>
          <a:ln w="9525">
            <a:noFill/>
            <a:miter lim="800000"/>
            <a:headEnd/>
            <a:tailEnd/>
          </a:ln>
        </p:spPr>
        <p:txBody>
          <a:bodyPr>
            <a:spAutoFit/>
          </a:bodyPr>
          <a:lstStyle/>
          <a:p>
            <a:pPr algn="ctr" eaLnBrk="1" hangingPunct="1">
              <a:spcBef>
                <a:spcPct val="50000"/>
              </a:spcBef>
            </a:pPr>
            <a:r>
              <a:rPr lang="en-US" sz="1800" i="1" dirty="0">
                <a:latin typeface="Arial" charset="0"/>
              </a:rPr>
              <a:t>Product Flow</a:t>
            </a:r>
          </a:p>
        </p:txBody>
      </p:sp>
      <p:sp>
        <p:nvSpPr>
          <p:cNvPr id="15371" name="AutoShape 11"/>
          <p:cNvSpPr>
            <a:spLocks noChangeArrowheads="1"/>
          </p:cNvSpPr>
          <p:nvPr/>
        </p:nvSpPr>
        <p:spPr bwMode="auto">
          <a:xfrm>
            <a:off x="7056187" y="1233642"/>
            <a:ext cx="1521899" cy="579754"/>
          </a:xfrm>
          <a:prstGeom prst="roundRect">
            <a:avLst>
              <a:gd name="adj" fmla="val 16667"/>
            </a:avLst>
          </a:prstGeom>
          <a:solidFill>
            <a:srgbClr val="00FF00"/>
          </a:solidFill>
          <a:ln w="9525">
            <a:solidFill>
              <a:schemeClr val="tx1"/>
            </a:solidFill>
            <a:round/>
            <a:headEnd/>
            <a:tailEnd/>
          </a:ln>
        </p:spPr>
        <p:txBody>
          <a:bodyPr wrap="none" anchor="ctr"/>
          <a:lstStyle/>
          <a:p>
            <a:endParaRPr lang="en-US"/>
          </a:p>
        </p:txBody>
      </p:sp>
      <p:sp>
        <p:nvSpPr>
          <p:cNvPr id="15372" name="AutoShape 12"/>
          <p:cNvSpPr>
            <a:spLocks noChangeArrowheads="1"/>
          </p:cNvSpPr>
          <p:nvPr/>
        </p:nvSpPr>
        <p:spPr bwMode="auto">
          <a:xfrm>
            <a:off x="7056187" y="1941481"/>
            <a:ext cx="1521899" cy="579754"/>
          </a:xfrm>
          <a:prstGeom prst="roundRect">
            <a:avLst>
              <a:gd name="adj" fmla="val 16667"/>
            </a:avLst>
          </a:prstGeom>
          <a:solidFill>
            <a:srgbClr val="00FF00"/>
          </a:solidFill>
          <a:ln w="9525">
            <a:solidFill>
              <a:schemeClr val="tx1"/>
            </a:solidFill>
            <a:round/>
            <a:headEnd/>
            <a:tailEnd/>
          </a:ln>
        </p:spPr>
        <p:txBody>
          <a:bodyPr wrap="none" anchor="ctr"/>
          <a:lstStyle/>
          <a:p>
            <a:endParaRPr lang="en-US"/>
          </a:p>
        </p:txBody>
      </p:sp>
      <p:sp>
        <p:nvSpPr>
          <p:cNvPr id="15373" name="AutoShape 13"/>
          <p:cNvSpPr>
            <a:spLocks noChangeArrowheads="1"/>
          </p:cNvSpPr>
          <p:nvPr/>
        </p:nvSpPr>
        <p:spPr bwMode="auto">
          <a:xfrm>
            <a:off x="7056187" y="2844818"/>
            <a:ext cx="1521899" cy="579754"/>
          </a:xfrm>
          <a:prstGeom prst="roundRect">
            <a:avLst>
              <a:gd name="adj" fmla="val 16667"/>
            </a:avLst>
          </a:prstGeom>
          <a:solidFill>
            <a:srgbClr val="00FF00"/>
          </a:solidFill>
          <a:ln w="9525">
            <a:solidFill>
              <a:schemeClr val="tx1"/>
            </a:solidFill>
            <a:round/>
            <a:headEnd/>
            <a:tailEnd/>
          </a:ln>
        </p:spPr>
        <p:txBody>
          <a:bodyPr wrap="none" anchor="ctr"/>
          <a:lstStyle/>
          <a:p>
            <a:endParaRPr lang="en-US"/>
          </a:p>
        </p:txBody>
      </p:sp>
      <p:sp>
        <p:nvSpPr>
          <p:cNvPr id="15374" name="AutoShape 14"/>
          <p:cNvSpPr>
            <a:spLocks noChangeArrowheads="1"/>
          </p:cNvSpPr>
          <p:nvPr/>
        </p:nvSpPr>
        <p:spPr bwMode="auto">
          <a:xfrm>
            <a:off x="7056187" y="3554005"/>
            <a:ext cx="1521899" cy="579754"/>
          </a:xfrm>
          <a:prstGeom prst="roundRect">
            <a:avLst>
              <a:gd name="adj" fmla="val 16667"/>
            </a:avLst>
          </a:prstGeom>
          <a:solidFill>
            <a:srgbClr val="00FF00"/>
          </a:solidFill>
          <a:ln w="9525">
            <a:solidFill>
              <a:schemeClr val="tx1"/>
            </a:solidFill>
            <a:round/>
            <a:headEnd/>
            <a:tailEnd/>
          </a:ln>
        </p:spPr>
        <p:txBody>
          <a:bodyPr wrap="none" anchor="ctr"/>
          <a:lstStyle/>
          <a:p>
            <a:endParaRPr lang="en-US"/>
          </a:p>
        </p:txBody>
      </p:sp>
      <p:sp>
        <p:nvSpPr>
          <p:cNvPr id="15375" name="Text Box 15"/>
          <p:cNvSpPr txBox="1">
            <a:spLocks noChangeArrowheads="1"/>
          </p:cNvSpPr>
          <p:nvPr/>
        </p:nvSpPr>
        <p:spPr bwMode="auto">
          <a:xfrm>
            <a:off x="4924573" y="589173"/>
            <a:ext cx="1294250" cy="620201"/>
          </a:xfrm>
          <a:prstGeom prst="rect">
            <a:avLst/>
          </a:prstGeom>
          <a:noFill/>
          <a:ln w="9525">
            <a:noFill/>
            <a:miter lim="800000"/>
            <a:headEnd/>
            <a:tailEnd/>
          </a:ln>
        </p:spPr>
        <p:txBody>
          <a:bodyPr>
            <a:spAutoFit/>
          </a:bodyPr>
          <a:lstStyle/>
          <a:p>
            <a:pPr algn="ctr" eaLnBrk="1" hangingPunct="1">
              <a:spcBef>
                <a:spcPct val="50000"/>
              </a:spcBef>
            </a:pPr>
            <a:r>
              <a:rPr lang="en-US" sz="1400">
                <a:latin typeface="Arial" charset="0"/>
              </a:rPr>
              <a:t>Specialized Packing and Processing</a:t>
            </a:r>
          </a:p>
        </p:txBody>
      </p:sp>
      <p:sp>
        <p:nvSpPr>
          <p:cNvPr id="15376" name="Text Box 16"/>
          <p:cNvSpPr txBox="1">
            <a:spLocks noChangeArrowheads="1"/>
          </p:cNvSpPr>
          <p:nvPr/>
        </p:nvSpPr>
        <p:spPr bwMode="auto">
          <a:xfrm>
            <a:off x="7131009" y="589173"/>
            <a:ext cx="1294250" cy="258866"/>
          </a:xfrm>
          <a:prstGeom prst="rect">
            <a:avLst/>
          </a:prstGeom>
          <a:noFill/>
          <a:ln w="9525">
            <a:noFill/>
            <a:miter lim="800000"/>
            <a:headEnd/>
            <a:tailEnd/>
          </a:ln>
        </p:spPr>
        <p:txBody>
          <a:bodyPr>
            <a:spAutoFit/>
          </a:bodyPr>
          <a:lstStyle/>
          <a:p>
            <a:pPr algn="ctr" eaLnBrk="1" hangingPunct="1">
              <a:spcBef>
                <a:spcPct val="50000"/>
              </a:spcBef>
            </a:pPr>
            <a:r>
              <a:rPr lang="en-US" sz="1400">
                <a:latin typeface="Arial" charset="0"/>
              </a:rPr>
              <a:t>Markets</a:t>
            </a:r>
          </a:p>
        </p:txBody>
      </p:sp>
      <p:sp>
        <p:nvSpPr>
          <p:cNvPr id="15377" name="Line 17"/>
          <p:cNvSpPr>
            <a:spLocks noChangeShapeType="1"/>
          </p:cNvSpPr>
          <p:nvPr/>
        </p:nvSpPr>
        <p:spPr bwMode="auto">
          <a:xfrm>
            <a:off x="433697" y="4598848"/>
            <a:ext cx="8370445" cy="0"/>
          </a:xfrm>
          <a:prstGeom prst="line">
            <a:avLst/>
          </a:prstGeom>
          <a:noFill/>
          <a:ln w="38100">
            <a:solidFill>
              <a:schemeClr val="tx1"/>
            </a:solidFill>
            <a:round/>
            <a:headEnd type="stealth" w="lg" len="lg"/>
            <a:tailEnd type="none" w="lg" len="lg"/>
          </a:ln>
        </p:spPr>
        <p:txBody>
          <a:bodyPr/>
          <a:lstStyle/>
          <a:p>
            <a:endParaRPr lang="en-US"/>
          </a:p>
        </p:txBody>
      </p:sp>
      <p:sp>
        <p:nvSpPr>
          <p:cNvPr id="15378" name="Text Box 18"/>
          <p:cNvSpPr txBox="1">
            <a:spLocks noChangeArrowheads="1"/>
          </p:cNvSpPr>
          <p:nvPr/>
        </p:nvSpPr>
        <p:spPr bwMode="auto">
          <a:xfrm>
            <a:off x="3098612" y="4276613"/>
            <a:ext cx="2816150" cy="311449"/>
          </a:xfrm>
          <a:prstGeom prst="rect">
            <a:avLst/>
          </a:prstGeom>
          <a:noFill/>
          <a:ln w="9525">
            <a:noFill/>
            <a:miter lim="800000"/>
            <a:headEnd/>
            <a:tailEnd/>
          </a:ln>
        </p:spPr>
        <p:txBody>
          <a:bodyPr>
            <a:spAutoFit/>
          </a:bodyPr>
          <a:lstStyle/>
          <a:p>
            <a:pPr algn="ctr" eaLnBrk="1" hangingPunct="1">
              <a:spcBef>
                <a:spcPct val="50000"/>
              </a:spcBef>
            </a:pPr>
            <a:r>
              <a:rPr lang="en-US" sz="1800" i="1" dirty="0">
                <a:latin typeface="Arial" charset="0"/>
              </a:rPr>
              <a:t>Market Information Flow</a:t>
            </a:r>
          </a:p>
        </p:txBody>
      </p:sp>
      <p:grpSp>
        <p:nvGrpSpPr>
          <p:cNvPr id="2" name="Group 19"/>
          <p:cNvGrpSpPr>
            <a:grpSpLocks/>
          </p:cNvGrpSpPr>
          <p:nvPr/>
        </p:nvGrpSpPr>
        <p:grpSpPr bwMode="auto">
          <a:xfrm>
            <a:off x="510110" y="1233642"/>
            <a:ext cx="1143016" cy="581102"/>
            <a:chOff x="394" y="774"/>
            <a:chExt cx="718" cy="431"/>
          </a:xfrm>
        </p:grpSpPr>
        <p:sp>
          <p:nvSpPr>
            <p:cNvPr id="15442" name="Oval 20"/>
            <p:cNvSpPr>
              <a:spLocks noChangeArrowheads="1"/>
            </p:cNvSpPr>
            <p:nvPr/>
          </p:nvSpPr>
          <p:spPr bwMode="auto">
            <a:xfrm>
              <a:off x="394"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3" name="Oval 21"/>
            <p:cNvSpPr>
              <a:spLocks noChangeArrowheads="1"/>
            </p:cNvSpPr>
            <p:nvPr/>
          </p:nvSpPr>
          <p:spPr bwMode="auto">
            <a:xfrm>
              <a:off x="490"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4" name="Oval 22"/>
            <p:cNvSpPr>
              <a:spLocks noChangeArrowheads="1"/>
            </p:cNvSpPr>
            <p:nvPr/>
          </p:nvSpPr>
          <p:spPr bwMode="auto">
            <a:xfrm>
              <a:off x="586"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5" name="Oval 23"/>
            <p:cNvSpPr>
              <a:spLocks noChangeArrowheads="1"/>
            </p:cNvSpPr>
            <p:nvPr/>
          </p:nvSpPr>
          <p:spPr bwMode="auto">
            <a:xfrm>
              <a:off x="682"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6" name="Oval 24"/>
            <p:cNvSpPr>
              <a:spLocks noChangeArrowheads="1"/>
            </p:cNvSpPr>
            <p:nvPr/>
          </p:nvSpPr>
          <p:spPr bwMode="auto">
            <a:xfrm>
              <a:off x="681"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7" name="Oval 25"/>
            <p:cNvSpPr>
              <a:spLocks noChangeArrowheads="1"/>
            </p:cNvSpPr>
            <p:nvPr/>
          </p:nvSpPr>
          <p:spPr bwMode="auto">
            <a:xfrm>
              <a:off x="777"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8" name="Oval 26"/>
            <p:cNvSpPr>
              <a:spLocks noChangeArrowheads="1"/>
            </p:cNvSpPr>
            <p:nvPr/>
          </p:nvSpPr>
          <p:spPr bwMode="auto">
            <a:xfrm>
              <a:off x="873"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9" name="Oval 27"/>
            <p:cNvSpPr>
              <a:spLocks noChangeArrowheads="1"/>
            </p:cNvSpPr>
            <p:nvPr/>
          </p:nvSpPr>
          <p:spPr bwMode="auto">
            <a:xfrm>
              <a:off x="969"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grpSp>
      <p:grpSp>
        <p:nvGrpSpPr>
          <p:cNvPr id="3" name="Group 28"/>
          <p:cNvGrpSpPr>
            <a:grpSpLocks/>
          </p:cNvGrpSpPr>
          <p:nvPr/>
        </p:nvGrpSpPr>
        <p:grpSpPr bwMode="auto">
          <a:xfrm>
            <a:off x="510110" y="2070914"/>
            <a:ext cx="1143016" cy="581101"/>
            <a:chOff x="394" y="774"/>
            <a:chExt cx="718" cy="431"/>
          </a:xfrm>
        </p:grpSpPr>
        <p:sp>
          <p:nvSpPr>
            <p:cNvPr id="15434" name="Oval 29"/>
            <p:cNvSpPr>
              <a:spLocks noChangeArrowheads="1"/>
            </p:cNvSpPr>
            <p:nvPr/>
          </p:nvSpPr>
          <p:spPr bwMode="auto">
            <a:xfrm>
              <a:off x="394"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5" name="Oval 30"/>
            <p:cNvSpPr>
              <a:spLocks noChangeArrowheads="1"/>
            </p:cNvSpPr>
            <p:nvPr/>
          </p:nvSpPr>
          <p:spPr bwMode="auto">
            <a:xfrm>
              <a:off x="490"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6" name="Oval 31"/>
            <p:cNvSpPr>
              <a:spLocks noChangeArrowheads="1"/>
            </p:cNvSpPr>
            <p:nvPr/>
          </p:nvSpPr>
          <p:spPr bwMode="auto">
            <a:xfrm>
              <a:off x="586"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7" name="Oval 32"/>
            <p:cNvSpPr>
              <a:spLocks noChangeArrowheads="1"/>
            </p:cNvSpPr>
            <p:nvPr/>
          </p:nvSpPr>
          <p:spPr bwMode="auto">
            <a:xfrm>
              <a:off x="682"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8" name="Oval 33"/>
            <p:cNvSpPr>
              <a:spLocks noChangeArrowheads="1"/>
            </p:cNvSpPr>
            <p:nvPr/>
          </p:nvSpPr>
          <p:spPr bwMode="auto">
            <a:xfrm>
              <a:off x="681"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9" name="Oval 34"/>
            <p:cNvSpPr>
              <a:spLocks noChangeArrowheads="1"/>
            </p:cNvSpPr>
            <p:nvPr/>
          </p:nvSpPr>
          <p:spPr bwMode="auto">
            <a:xfrm>
              <a:off x="777"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0" name="Oval 35"/>
            <p:cNvSpPr>
              <a:spLocks noChangeArrowheads="1"/>
            </p:cNvSpPr>
            <p:nvPr/>
          </p:nvSpPr>
          <p:spPr bwMode="auto">
            <a:xfrm>
              <a:off x="873"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41" name="Oval 36"/>
            <p:cNvSpPr>
              <a:spLocks noChangeArrowheads="1"/>
            </p:cNvSpPr>
            <p:nvPr/>
          </p:nvSpPr>
          <p:spPr bwMode="auto">
            <a:xfrm>
              <a:off x="969"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grpSp>
      <p:grpSp>
        <p:nvGrpSpPr>
          <p:cNvPr id="4" name="Group 37"/>
          <p:cNvGrpSpPr>
            <a:grpSpLocks/>
          </p:cNvGrpSpPr>
          <p:nvPr/>
        </p:nvGrpSpPr>
        <p:grpSpPr bwMode="auto">
          <a:xfrm>
            <a:off x="510110" y="2844818"/>
            <a:ext cx="1143016" cy="581101"/>
            <a:chOff x="394" y="774"/>
            <a:chExt cx="718" cy="431"/>
          </a:xfrm>
        </p:grpSpPr>
        <p:sp>
          <p:nvSpPr>
            <p:cNvPr id="15426" name="Oval 38"/>
            <p:cNvSpPr>
              <a:spLocks noChangeArrowheads="1"/>
            </p:cNvSpPr>
            <p:nvPr/>
          </p:nvSpPr>
          <p:spPr bwMode="auto">
            <a:xfrm>
              <a:off x="394"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7" name="Oval 39"/>
            <p:cNvSpPr>
              <a:spLocks noChangeArrowheads="1"/>
            </p:cNvSpPr>
            <p:nvPr/>
          </p:nvSpPr>
          <p:spPr bwMode="auto">
            <a:xfrm>
              <a:off x="490"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8" name="Oval 40"/>
            <p:cNvSpPr>
              <a:spLocks noChangeArrowheads="1"/>
            </p:cNvSpPr>
            <p:nvPr/>
          </p:nvSpPr>
          <p:spPr bwMode="auto">
            <a:xfrm>
              <a:off x="586"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9" name="Oval 41"/>
            <p:cNvSpPr>
              <a:spLocks noChangeArrowheads="1"/>
            </p:cNvSpPr>
            <p:nvPr/>
          </p:nvSpPr>
          <p:spPr bwMode="auto">
            <a:xfrm>
              <a:off x="682"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0" name="Oval 42"/>
            <p:cNvSpPr>
              <a:spLocks noChangeArrowheads="1"/>
            </p:cNvSpPr>
            <p:nvPr/>
          </p:nvSpPr>
          <p:spPr bwMode="auto">
            <a:xfrm>
              <a:off x="681"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1" name="Oval 43"/>
            <p:cNvSpPr>
              <a:spLocks noChangeArrowheads="1"/>
            </p:cNvSpPr>
            <p:nvPr/>
          </p:nvSpPr>
          <p:spPr bwMode="auto">
            <a:xfrm>
              <a:off x="777"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2" name="Oval 44"/>
            <p:cNvSpPr>
              <a:spLocks noChangeArrowheads="1"/>
            </p:cNvSpPr>
            <p:nvPr/>
          </p:nvSpPr>
          <p:spPr bwMode="auto">
            <a:xfrm>
              <a:off x="873"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33" name="Oval 45"/>
            <p:cNvSpPr>
              <a:spLocks noChangeArrowheads="1"/>
            </p:cNvSpPr>
            <p:nvPr/>
          </p:nvSpPr>
          <p:spPr bwMode="auto">
            <a:xfrm>
              <a:off x="969"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grpSp>
      <p:grpSp>
        <p:nvGrpSpPr>
          <p:cNvPr id="5" name="Group 46"/>
          <p:cNvGrpSpPr>
            <a:grpSpLocks/>
          </p:cNvGrpSpPr>
          <p:nvPr/>
        </p:nvGrpSpPr>
        <p:grpSpPr bwMode="auto">
          <a:xfrm>
            <a:off x="510110" y="3682090"/>
            <a:ext cx="1143016" cy="581102"/>
            <a:chOff x="394" y="774"/>
            <a:chExt cx="718" cy="431"/>
          </a:xfrm>
        </p:grpSpPr>
        <p:sp>
          <p:nvSpPr>
            <p:cNvPr id="15418" name="Oval 47"/>
            <p:cNvSpPr>
              <a:spLocks noChangeArrowheads="1"/>
            </p:cNvSpPr>
            <p:nvPr/>
          </p:nvSpPr>
          <p:spPr bwMode="auto">
            <a:xfrm>
              <a:off x="394"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19" name="Oval 48"/>
            <p:cNvSpPr>
              <a:spLocks noChangeArrowheads="1"/>
            </p:cNvSpPr>
            <p:nvPr/>
          </p:nvSpPr>
          <p:spPr bwMode="auto">
            <a:xfrm>
              <a:off x="490"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0" name="Oval 49"/>
            <p:cNvSpPr>
              <a:spLocks noChangeArrowheads="1"/>
            </p:cNvSpPr>
            <p:nvPr/>
          </p:nvSpPr>
          <p:spPr bwMode="auto">
            <a:xfrm>
              <a:off x="586"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1" name="Oval 50"/>
            <p:cNvSpPr>
              <a:spLocks noChangeArrowheads="1"/>
            </p:cNvSpPr>
            <p:nvPr/>
          </p:nvSpPr>
          <p:spPr bwMode="auto">
            <a:xfrm>
              <a:off x="682"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2" name="Oval 51"/>
            <p:cNvSpPr>
              <a:spLocks noChangeArrowheads="1"/>
            </p:cNvSpPr>
            <p:nvPr/>
          </p:nvSpPr>
          <p:spPr bwMode="auto">
            <a:xfrm>
              <a:off x="681" y="774"/>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3" name="Oval 52"/>
            <p:cNvSpPr>
              <a:spLocks noChangeArrowheads="1"/>
            </p:cNvSpPr>
            <p:nvPr/>
          </p:nvSpPr>
          <p:spPr bwMode="auto">
            <a:xfrm>
              <a:off x="777" y="870"/>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4" name="Oval 53"/>
            <p:cNvSpPr>
              <a:spLocks noChangeArrowheads="1"/>
            </p:cNvSpPr>
            <p:nvPr/>
          </p:nvSpPr>
          <p:spPr bwMode="auto">
            <a:xfrm>
              <a:off x="873" y="966"/>
              <a:ext cx="143" cy="143"/>
            </a:xfrm>
            <a:prstGeom prst="ellipse">
              <a:avLst/>
            </a:prstGeom>
            <a:solidFill>
              <a:srgbClr val="FF9900"/>
            </a:solidFill>
            <a:ln w="9525">
              <a:solidFill>
                <a:schemeClr val="tx1"/>
              </a:solidFill>
              <a:round/>
              <a:headEnd/>
              <a:tailEnd/>
            </a:ln>
          </p:spPr>
          <p:txBody>
            <a:bodyPr wrap="none" anchor="ctr"/>
            <a:lstStyle/>
            <a:p>
              <a:endParaRPr lang="en-US"/>
            </a:p>
          </p:txBody>
        </p:sp>
        <p:sp>
          <p:nvSpPr>
            <p:cNvPr id="15425" name="Oval 54"/>
            <p:cNvSpPr>
              <a:spLocks noChangeArrowheads="1"/>
            </p:cNvSpPr>
            <p:nvPr/>
          </p:nvSpPr>
          <p:spPr bwMode="auto">
            <a:xfrm>
              <a:off x="969" y="1062"/>
              <a:ext cx="143" cy="143"/>
            </a:xfrm>
            <a:prstGeom prst="ellipse">
              <a:avLst/>
            </a:prstGeom>
            <a:solidFill>
              <a:srgbClr val="FF9900"/>
            </a:solidFill>
            <a:ln w="9525">
              <a:solidFill>
                <a:schemeClr val="tx1"/>
              </a:solidFill>
              <a:round/>
              <a:headEnd/>
              <a:tailEnd/>
            </a:ln>
          </p:spPr>
          <p:txBody>
            <a:bodyPr wrap="none" anchor="ctr"/>
            <a:lstStyle/>
            <a:p>
              <a:endParaRPr lang="en-US"/>
            </a:p>
          </p:txBody>
        </p:sp>
      </p:grpSp>
      <p:sp>
        <p:nvSpPr>
          <p:cNvPr id="15383" name="Text Box 55"/>
          <p:cNvSpPr txBox="1">
            <a:spLocks noChangeArrowheads="1"/>
          </p:cNvSpPr>
          <p:nvPr/>
        </p:nvSpPr>
        <p:spPr bwMode="auto">
          <a:xfrm>
            <a:off x="4848160" y="1555878"/>
            <a:ext cx="1521899" cy="698400"/>
          </a:xfrm>
          <a:prstGeom prst="rect">
            <a:avLst/>
          </a:prstGeom>
          <a:noFill/>
          <a:ln w="9525">
            <a:noFill/>
            <a:miter lim="800000"/>
            <a:headEnd/>
            <a:tailEnd/>
          </a:ln>
        </p:spPr>
        <p:txBody>
          <a:bodyPr>
            <a:spAutoFit/>
          </a:bodyPr>
          <a:lstStyle/>
          <a:p>
            <a:pPr algn="ctr" eaLnBrk="1" hangingPunct="1">
              <a:spcBef>
                <a:spcPct val="50000"/>
              </a:spcBef>
            </a:pPr>
            <a:r>
              <a:rPr lang="en-US" sz="1200" u="sng">
                <a:latin typeface="Arial" charset="0"/>
              </a:rPr>
              <a:t>FRESH</a:t>
            </a:r>
            <a:r>
              <a:rPr lang="en-US" sz="1200">
                <a:latin typeface="Arial" charset="0"/>
              </a:rPr>
              <a:t/>
            </a:r>
            <a:br>
              <a:rPr lang="en-US" sz="1200">
                <a:latin typeface="Arial" charset="0"/>
              </a:rPr>
            </a:br>
            <a:r>
              <a:rPr lang="en-US" sz="1200">
                <a:latin typeface="Arial" charset="0"/>
              </a:rPr>
              <a:t>Packing Facilities</a:t>
            </a:r>
            <a:br>
              <a:rPr lang="en-US" sz="1200">
                <a:latin typeface="Arial" charset="0"/>
              </a:rPr>
            </a:br>
            <a:r>
              <a:rPr lang="en-US" sz="1200">
                <a:latin typeface="Arial" charset="0"/>
              </a:rPr>
              <a:t>VHT, Irradiation Facilities</a:t>
            </a:r>
          </a:p>
        </p:txBody>
      </p:sp>
      <p:sp>
        <p:nvSpPr>
          <p:cNvPr id="15384" name="Text Box 56"/>
          <p:cNvSpPr txBox="1">
            <a:spLocks noChangeArrowheads="1"/>
          </p:cNvSpPr>
          <p:nvPr/>
        </p:nvSpPr>
        <p:spPr bwMode="auto">
          <a:xfrm>
            <a:off x="4848160" y="3102336"/>
            <a:ext cx="1521899" cy="698400"/>
          </a:xfrm>
          <a:prstGeom prst="rect">
            <a:avLst/>
          </a:prstGeom>
          <a:noFill/>
          <a:ln w="9525">
            <a:noFill/>
            <a:miter lim="800000"/>
            <a:headEnd/>
            <a:tailEnd/>
          </a:ln>
        </p:spPr>
        <p:txBody>
          <a:bodyPr>
            <a:spAutoFit/>
          </a:bodyPr>
          <a:lstStyle/>
          <a:p>
            <a:pPr algn="ctr" eaLnBrk="1" hangingPunct="1">
              <a:spcBef>
                <a:spcPct val="50000"/>
              </a:spcBef>
            </a:pPr>
            <a:r>
              <a:rPr lang="en-US" sz="1200" u="sng" dirty="0">
                <a:latin typeface="Arial" charset="0"/>
              </a:rPr>
              <a:t>PROCESSED</a:t>
            </a:r>
            <a:r>
              <a:rPr lang="en-US" sz="1200" dirty="0">
                <a:latin typeface="Arial" charset="0"/>
              </a:rPr>
              <a:t/>
            </a:r>
            <a:br>
              <a:rPr lang="en-US" sz="1200" dirty="0">
                <a:latin typeface="Arial" charset="0"/>
              </a:rPr>
            </a:br>
            <a:r>
              <a:rPr lang="en-US" sz="1200" dirty="0">
                <a:latin typeface="Arial" charset="0"/>
              </a:rPr>
              <a:t>Large Processors</a:t>
            </a:r>
            <a:br>
              <a:rPr lang="en-US" sz="1200" dirty="0">
                <a:latin typeface="Arial" charset="0"/>
              </a:rPr>
            </a:br>
            <a:r>
              <a:rPr lang="en-US" sz="1200" dirty="0">
                <a:latin typeface="Arial" charset="0"/>
              </a:rPr>
              <a:t>SMEs</a:t>
            </a:r>
            <a:br>
              <a:rPr lang="en-US" sz="1200" dirty="0">
                <a:latin typeface="Arial" charset="0"/>
              </a:rPr>
            </a:br>
            <a:r>
              <a:rPr lang="en-US" sz="1200" dirty="0">
                <a:latin typeface="Arial" charset="0"/>
              </a:rPr>
              <a:t>Mega Food Parks</a:t>
            </a:r>
          </a:p>
        </p:txBody>
      </p:sp>
      <p:sp>
        <p:nvSpPr>
          <p:cNvPr id="15385" name="Text Box 57"/>
          <p:cNvSpPr txBox="1">
            <a:spLocks noChangeArrowheads="1"/>
          </p:cNvSpPr>
          <p:nvPr/>
        </p:nvSpPr>
        <p:spPr bwMode="auto">
          <a:xfrm>
            <a:off x="7283835" y="1297012"/>
            <a:ext cx="1141423" cy="388300"/>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Fresh Domestic</a:t>
            </a:r>
          </a:p>
        </p:txBody>
      </p:sp>
      <p:sp>
        <p:nvSpPr>
          <p:cNvPr id="15386" name="Text Box 58"/>
          <p:cNvSpPr txBox="1">
            <a:spLocks noChangeArrowheads="1"/>
          </p:cNvSpPr>
          <p:nvPr/>
        </p:nvSpPr>
        <p:spPr bwMode="auto">
          <a:xfrm>
            <a:off x="7283835" y="2006198"/>
            <a:ext cx="1141423" cy="388300"/>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Fresh </a:t>
            </a:r>
            <a:br>
              <a:rPr lang="en-US" sz="1200">
                <a:latin typeface="Arial" charset="0"/>
              </a:rPr>
            </a:br>
            <a:r>
              <a:rPr lang="en-US" sz="1200">
                <a:latin typeface="Arial" charset="0"/>
              </a:rPr>
              <a:t>Export</a:t>
            </a:r>
          </a:p>
        </p:txBody>
      </p:sp>
      <p:sp>
        <p:nvSpPr>
          <p:cNvPr id="15387" name="Text Box 59"/>
          <p:cNvSpPr txBox="1">
            <a:spLocks noChangeArrowheads="1"/>
          </p:cNvSpPr>
          <p:nvPr/>
        </p:nvSpPr>
        <p:spPr bwMode="auto">
          <a:xfrm>
            <a:off x="7283835" y="2909535"/>
            <a:ext cx="1141423" cy="388300"/>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Processed </a:t>
            </a:r>
            <a:br>
              <a:rPr lang="en-US" sz="1200">
                <a:latin typeface="Arial" charset="0"/>
              </a:rPr>
            </a:br>
            <a:r>
              <a:rPr lang="en-US" sz="1200">
                <a:latin typeface="Arial" charset="0"/>
              </a:rPr>
              <a:t>Domestic</a:t>
            </a:r>
          </a:p>
        </p:txBody>
      </p:sp>
      <p:sp>
        <p:nvSpPr>
          <p:cNvPr id="15388" name="Text Box 60"/>
          <p:cNvSpPr txBox="1">
            <a:spLocks noChangeArrowheads="1"/>
          </p:cNvSpPr>
          <p:nvPr/>
        </p:nvSpPr>
        <p:spPr bwMode="auto">
          <a:xfrm>
            <a:off x="7283835" y="3617373"/>
            <a:ext cx="1141423" cy="388300"/>
          </a:xfrm>
          <a:prstGeom prst="rect">
            <a:avLst/>
          </a:prstGeom>
          <a:noFill/>
          <a:ln w="9525">
            <a:noFill/>
            <a:miter lim="800000"/>
            <a:headEnd/>
            <a:tailEnd/>
          </a:ln>
        </p:spPr>
        <p:txBody>
          <a:bodyPr>
            <a:spAutoFit/>
          </a:bodyPr>
          <a:lstStyle/>
          <a:p>
            <a:pPr algn="ctr" eaLnBrk="1" hangingPunct="1">
              <a:spcBef>
                <a:spcPct val="50000"/>
              </a:spcBef>
            </a:pPr>
            <a:r>
              <a:rPr lang="en-US" sz="1200" dirty="0">
                <a:latin typeface="Arial" charset="0"/>
              </a:rPr>
              <a:t>Processed </a:t>
            </a:r>
            <a:br>
              <a:rPr lang="en-US" sz="1200" dirty="0">
                <a:latin typeface="Arial" charset="0"/>
              </a:rPr>
            </a:br>
            <a:r>
              <a:rPr lang="en-US" sz="1200" dirty="0">
                <a:latin typeface="Arial" charset="0"/>
              </a:rPr>
              <a:t>Export</a:t>
            </a:r>
          </a:p>
        </p:txBody>
      </p:sp>
      <p:sp>
        <p:nvSpPr>
          <p:cNvPr id="15389" name="Text Box 61"/>
          <p:cNvSpPr txBox="1">
            <a:spLocks noChangeArrowheads="1"/>
          </p:cNvSpPr>
          <p:nvPr/>
        </p:nvSpPr>
        <p:spPr bwMode="auto">
          <a:xfrm>
            <a:off x="2488899" y="1297012"/>
            <a:ext cx="1674726" cy="543350"/>
          </a:xfrm>
          <a:prstGeom prst="rect">
            <a:avLst/>
          </a:prstGeom>
          <a:noFill/>
          <a:ln w="9525">
            <a:noFill/>
            <a:miter lim="800000"/>
            <a:headEnd/>
            <a:tailEnd/>
          </a:ln>
        </p:spPr>
        <p:txBody>
          <a:bodyPr>
            <a:spAutoFit/>
          </a:bodyPr>
          <a:lstStyle/>
          <a:p>
            <a:pPr algn="ctr" eaLnBrk="1" hangingPunct="1">
              <a:spcBef>
                <a:spcPct val="50000"/>
              </a:spcBef>
            </a:pPr>
            <a:r>
              <a:rPr lang="en-US" sz="1200" dirty="0">
                <a:latin typeface="Arial" charset="0"/>
              </a:rPr>
              <a:t>Government Markets</a:t>
            </a:r>
            <a:br>
              <a:rPr lang="en-US" sz="1200" dirty="0">
                <a:latin typeface="Arial" charset="0"/>
              </a:rPr>
            </a:br>
            <a:r>
              <a:rPr lang="en-US" sz="1200" dirty="0" err="1">
                <a:latin typeface="Arial" charset="0"/>
              </a:rPr>
              <a:t>Mandis</a:t>
            </a:r>
            <a:r>
              <a:rPr lang="en-US" sz="1200" dirty="0">
                <a:latin typeface="Arial" charset="0"/>
              </a:rPr>
              <a:t/>
            </a:r>
            <a:br>
              <a:rPr lang="en-US" sz="1200" dirty="0">
                <a:latin typeface="Arial" charset="0"/>
              </a:rPr>
            </a:br>
            <a:r>
              <a:rPr lang="en-US" sz="1200" dirty="0">
                <a:latin typeface="Arial" charset="0"/>
              </a:rPr>
              <a:t>Terminal Markets</a:t>
            </a:r>
          </a:p>
        </p:txBody>
      </p:sp>
      <p:sp>
        <p:nvSpPr>
          <p:cNvPr id="15390" name="Text Box 62"/>
          <p:cNvSpPr txBox="1">
            <a:spLocks noChangeArrowheads="1"/>
          </p:cNvSpPr>
          <p:nvPr/>
        </p:nvSpPr>
        <p:spPr bwMode="auto">
          <a:xfrm>
            <a:off x="2488899" y="2457866"/>
            <a:ext cx="1674726" cy="543351"/>
          </a:xfrm>
          <a:prstGeom prst="rect">
            <a:avLst/>
          </a:prstGeom>
          <a:noFill/>
          <a:ln w="9525">
            <a:noFill/>
            <a:miter lim="800000"/>
            <a:headEnd/>
            <a:tailEnd/>
          </a:ln>
        </p:spPr>
        <p:txBody>
          <a:bodyPr>
            <a:spAutoFit/>
          </a:bodyPr>
          <a:lstStyle/>
          <a:p>
            <a:pPr algn="ctr" eaLnBrk="1" hangingPunct="1">
              <a:spcBef>
                <a:spcPct val="50000"/>
              </a:spcBef>
            </a:pPr>
            <a:r>
              <a:rPr lang="en-US" sz="1200" dirty="0">
                <a:latin typeface="Arial" charset="0"/>
              </a:rPr>
              <a:t>Private Markets and Aggregation Units;</a:t>
            </a:r>
            <a:br>
              <a:rPr lang="en-US" sz="1200" dirty="0">
                <a:latin typeface="Arial" charset="0"/>
              </a:rPr>
            </a:br>
            <a:r>
              <a:rPr lang="en-US" sz="1200" dirty="0">
                <a:latin typeface="Arial" charset="0"/>
              </a:rPr>
              <a:t>SNX Spot Markets</a:t>
            </a:r>
          </a:p>
        </p:txBody>
      </p:sp>
      <p:sp>
        <p:nvSpPr>
          <p:cNvPr id="15391" name="Text Box 63"/>
          <p:cNvSpPr txBox="1">
            <a:spLocks noChangeArrowheads="1"/>
          </p:cNvSpPr>
          <p:nvPr/>
        </p:nvSpPr>
        <p:spPr bwMode="auto">
          <a:xfrm>
            <a:off x="2488899" y="3617373"/>
            <a:ext cx="1674726" cy="543351"/>
          </a:xfrm>
          <a:prstGeom prst="rect">
            <a:avLst/>
          </a:prstGeom>
          <a:noFill/>
          <a:ln w="9525">
            <a:noFill/>
            <a:miter lim="800000"/>
            <a:headEnd/>
            <a:tailEnd/>
          </a:ln>
        </p:spPr>
        <p:txBody>
          <a:bodyPr>
            <a:spAutoFit/>
          </a:bodyPr>
          <a:lstStyle/>
          <a:p>
            <a:pPr algn="ctr" eaLnBrk="1" hangingPunct="1">
              <a:spcBef>
                <a:spcPct val="50000"/>
              </a:spcBef>
            </a:pPr>
            <a:r>
              <a:rPr lang="en-US" sz="1200" dirty="0">
                <a:latin typeface="Arial" charset="0"/>
              </a:rPr>
              <a:t>Farmer-Led Organizations; Cooperatives</a:t>
            </a:r>
          </a:p>
        </p:txBody>
      </p:sp>
      <p:sp>
        <p:nvSpPr>
          <p:cNvPr id="15392" name="Text Box 64"/>
          <p:cNvSpPr txBox="1">
            <a:spLocks noChangeArrowheads="1"/>
          </p:cNvSpPr>
          <p:nvPr/>
        </p:nvSpPr>
        <p:spPr bwMode="auto">
          <a:xfrm>
            <a:off x="586524" y="1748680"/>
            <a:ext cx="990190" cy="233250"/>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Alphonso</a:t>
            </a:r>
          </a:p>
        </p:txBody>
      </p:sp>
      <p:sp>
        <p:nvSpPr>
          <p:cNvPr id="15393" name="Text Box 65"/>
          <p:cNvSpPr txBox="1">
            <a:spLocks noChangeArrowheads="1"/>
          </p:cNvSpPr>
          <p:nvPr/>
        </p:nvSpPr>
        <p:spPr bwMode="auto">
          <a:xfrm>
            <a:off x="433697" y="4198475"/>
            <a:ext cx="1294251" cy="233249"/>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Other Varieties</a:t>
            </a:r>
          </a:p>
        </p:txBody>
      </p:sp>
      <p:sp>
        <p:nvSpPr>
          <p:cNvPr id="15394" name="Text Box 66"/>
          <p:cNvSpPr txBox="1">
            <a:spLocks noChangeArrowheads="1"/>
          </p:cNvSpPr>
          <p:nvPr/>
        </p:nvSpPr>
        <p:spPr bwMode="auto">
          <a:xfrm>
            <a:off x="586524" y="3359855"/>
            <a:ext cx="990190" cy="233249"/>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Totapuri</a:t>
            </a:r>
          </a:p>
        </p:txBody>
      </p:sp>
      <p:sp>
        <p:nvSpPr>
          <p:cNvPr id="15395" name="Text Box 67"/>
          <p:cNvSpPr txBox="1">
            <a:spLocks noChangeArrowheads="1"/>
          </p:cNvSpPr>
          <p:nvPr/>
        </p:nvSpPr>
        <p:spPr bwMode="auto">
          <a:xfrm>
            <a:off x="586524" y="2587299"/>
            <a:ext cx="990190" cy="233250"/>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Kesar</a:t>
            </a:r>
          </a:p>
        </p:txBody>
      </p:sp>
      <p:sp>
        <p:nvSpPr>
          <p:cNvPr id="15396" name="AutoShape 68"/>
          <p:cNvSpPr>
            <a:spLocks/>
          </p:cNvSpPr>
          <p:nvPr/>
        </p:nvSpPr>
        <p:spPr bwMode="auto">
          <a:xfrm>
            <a:off x="1576713" y="1104209"/>
            <a:ext cx="380475" cy="3287067"/>
          </a:xfrm>
          <a:prstGeom prst="rightBrace">
            <a:avLst>
              <a:gd name="adj1" fmla="val 85007"/>
              <a:gd name="adj2" fmla="val 50000"/>
            </a:avLst>
          </a:prstGeom>
          <a:noFill/>
          <a:ln w="19050">
            <a:solidFill>
              <a:schemeClr val="tx1"/>
            </a:solidFill>
            <a:round/>
            <a:headEnd/>
            <a:tailEnd/>
          </a:ln>
        </p:spPr>
        <p:txBody>
          <a:bodyPr wrap="none" anchor="ctr"/>
          <a:lstStyle/>
          <a:p>
            <a:endParaRPr lang="en-US"/>
          </a:p>
        </p:txBody>
      </p:sp>
      <p:sp>
        <p:nvSpPr>
          <p:cNvPr id="15397" name="Line 69"/>
          <p:cNvSpPr>
            <a:spLocks noChangeShapeType="1"/>
          </p:cNvSpPr>
          <p:nvPr/>
        </p:nvSpPr>
        <p:spPr bwMode="auto">
          <a:xfrm flipV="1">
            <a:off x="1961964" y="1732501"/>
            <a:ext cx="589019" cy="1015243"/>
          </a:xfrm>
          <a:prstGeom prst="line">
            <a:avLst/>
          </a:prstGeom>
          <a:noFill/>
          <a:ln w="19050">
            <a:solidFill>
              <a:schemeClr val="tx1"/>
            </a:solidFill>
            <a:round/>
            <a:headEnd/>
            <a:tailEnd type="triangle" w="med" len="med"/>
          </a:ln>
        </p:spPr>
        <p:txBody>
          <a:bodyPr/>
          <a:lstStyle/>
          <a:p>
            <a:endParaRPr lang="en-US"/>
          </a:p>
        </p:txBody>
      </p:sp>
      <p:sp>
        <p:nvSpPr>
          <p:cNvPr id="15398" name="Line 70"/>
          <p:cNvSpPr>
            <a:spLocks noChangeShapeType="1"/>
          </p:cNvSpPr>
          <p:nvPr/>
        </p:nvSpPr>
        <p:spPr bwMode="auto">
          <a:xfrm rot="7680000" flipV="1">
            <a:off x="2036527" y="2722179"/>
            <a:ext cx="453539" cy="1107153"/>
          </a:xfrm>
          <a:prstGeom prst="line">
            <a:avLst/>
          </a:prstGeom>
          <a:noFill/>
          <a:ln w="19050">
            <a:solidFill>
              <a:schemeClr val="tx1"/>
            </a:solidFill>
            <a:round/>
            <a:headEnd/>
            <a:tailEnd type="triangle" w="med" len="med"/>
          </a:ln>
        </p:spPr>
        <p:txBody>
          <a:bodyPr/>
          <a:lstStyle/>
          <a:p>
            <a:endParaRPr lang="en-US"/>
          </a:p>
        </p:txBody>
      </p:sp>
      <p:sp>
        <p:nvSpPr>
          <p:cNvPr id="15399" name="Line 71"/>
          <p:cNvSpPr>
            <a:spLocks noChangeShapeType="1"/>
          </p:cNvSpPr>
          <p:nvPr/>
        </p:nvSpPr>
        <p:spPr bwMode="auto">
          <a:xfrm flipV="1">
            <a:off x="1974700" y="2746395"/>
            <a:ext cx="577877" cy="1349"/>
          </a:xfrm>
          <a:prstGeom prst="line">
            <a:avLst/>
          </a:prstGeom>
          <a:noFill/>
          <a:ln w="19050">
            <a:solidFill>
              <a:schemeClr val="tx1"/>
            </a:solidFill>
            <a:round/>
            <a:headEnd/>
            <a:tailEnd type="triangle" w="med" len="med"/>
          </a:ln>
        </p:spPr>
        <p:txBody>
          <a:bodyPr/>
          <a:lstStyle/>
          <a:p>
            <a:endParaRPr lang="en-US"/>
          </a:p>
        </p:txBody>
      </p:sp>
      <p:sp>
        <p:nvSpPr>
          <p:cNvPr id="15400" name="AutoShape 72"/>
          <p:cNvSpPr>
            <a:spLocks/>
          </p:cNvSpPr>
          <p:nvPr/>
        </p:nvSpPr>
        <p:spPr bwMode="auto">
          <a:xfrm>
            <a:off x="4163625" y="1104209"/>
            <a:ext cx="152827" cy="3222351"/>
          </a:xfrm>
          <a:prstGeom prst="rightBracket">
            <a:avLst>
              <a:gd name="adj" fmla="val 207465"/>
            </a:avLst>
          </a:prstGeom>
          <a:noFill/>
          <a:ln w="19050">
            <a:solidFill>
              <a:schemeClr val="tx1"/>
            </a:solidFill>
            <a:round/>
            <a:headEnd/>
            <a:tailEnd/>
          </a:ln>
        </p:spPr>
        <p:txBody>
          <a:bodyPr wrap="none" anchor="ctr"/>
          <a:lstStyle/>
          <a:p>
            <a:endParaRPr lang="en-US"/>
          </a:p>
        </p:txBody>
      </p:sp>
      <p:sp>
        <p:nvSpPr>
          <p:cNvPr id="15401" name="Line 73"/>
          <p:cNvSpPr>
            <a:spLocks noChangeShapeType="1"/>
          </p:cNvSpPr>
          <p:nvPr/>
        </p:nvSpPr>
        <p:spPr bwMode="auto">
          <a:xfrm flipV="1">
            <a:off x="4316451" y="1941481"/>
            <a:ext cx="531710" cy="1348"/>
          </a:xfrm>
          <a:prstGeom prst="line">
            <a:avLst/>
          </a:prstGeom>
          <a:noFill/>
          <a:ln w="19050">
            <a:solidFill>
              <a:schemeClr val="tx1"/>
            </a:solidFill>
            <a:round/>
            <a:headEnd/>
            <a:tailEnd type="triangle" w="med" len="med"/>
          </a:ln>
        </p:spPr>
        <p:txBody>
          <a:bodyPr/>
          <a:lstStyle/>
          <a:p>
            <a:endParaRPr lang="en-US"/>
          </a:p>
        </p:txBody>
      </p:sp>
      <p:sp>
        <p:nvSpPr>
          <p:cNvPr id="15402" name="Line 74"/>
          <p:cNvSpPr>
            <a:spLocks noChangeShapeType="1"/>
          </p:cNvSpPr>
          <p:nvPr/>
        </p:nvSpPr>
        <p:spPr bwMode="auto">
          <a:xfrm flipV="1">
            <a:off x="4316451" y="3489288"/>
            <a:ext cx="531710" cy="1348"/>
          </a:xfrm>
          <a:prstGeom prst="line">
            <a:avLst/>
          </a:prstGeom>
          <a:noFill/>
          <a:ln w="19050">
            <a:solidFill>
              <a:schemeClr val="tx1"/>
            </a:solidFill>
            <a:round/>
            <a:headEnd/>
            <a:tailEnd type="triangle" w="med" len="med"/>
          </a:ln>
        </p:spPr>
        <p:txBody>
          <a:bodyPr/>
          <a:lstStyle/>
          <a:p>
            <a:endParaRPr lang="en-US"/>
          </a:p>
        </p:txBody>
      </p:sp>
      <p:sp>
        <p:nvSpPr>
          <p:cNvPr id="15403" name="Line 75"/>
          <p:cNvSpPr>
            <a:spLocks noChangeShapeType="1"/>
          </p:cNvSpPr>
          <p:nvPr/>
        </p:nvSpPr>
        <p:spPr bwMode="auto">
          <a:xfrm flipV="1">
            <a:off x="4316451" y="1426444"/>
            <a:ext cx="2739736" cy="1348"/>
          </a:xfrm>
          <a:prstGeom prst="line">
            <a:avLst/>
          </a:prstGeom>
          <a:noFill/>
          <a:ln w="19050">
            <a:solidFill>
              <a:schemeClr val="tx1"/>
            </a:solidFill>
            <a:round/>
            <a:headEnd/>
            <a:tailEnd type="triangle" w="med" len="med"/>
          </a:ln>
        </p:spPr>
        <p:txBody>
          <a:bodyPr/>
          <a:lstStyle/>
          <a:p>
            <a:endParaRPr lang="en-US"/>
          </a:p>
        </p:txBody>
      </p:sp>
      <p:sp>
        <p:nvSpPr>
          <p:cNvPr id="15404" name="Line 76"/>
          <p:cNvSpPr>
            <a:spLocks noChangeShapeType="1"/>
          </p:cNvSpPr>
          <p:nvPr/>
        </p:nvSpPr>
        <p:spPr bwMode="auto">
          <a:xfrm flipV="1">
            <a:off x="4316451" y="2457866"/>
            <a:ext cx="2739736" cy="1349"/>
          </a:xfrm>
          <a:prstGeom prst="line">
            <a:avLst/>
          </a:prstGeom>
          <a:noFill/>
          <a:ln w="19050">
            <a:solidFill>
              <a:schemeClr val="tx1"/>
            </a:solidFill>
            <a:round/>
            <a:headEnd/>
            <a:tailEnd type="triangle" w="med" len="med"/>
          </a:ln>
        </p:spPr>
        <p:txBody>
          <a:bodyPr/>
          <a:lstStyle/>
          <a:p>
            <a:endParaRPr lang="en-US"/>
          </a:p>
        </p:txBody>
      </p:sp>
      <p:sp>
        <p:nvSpPr>
          <p:cNvPr id="15405" name="Line 77"/>
          <p:cNvSpPr>
            <a:spLocks noChangeShapeType="1"/>
          </p:cNvSpPr>
          <p:nvPr/>
        </p:nvSpPr>
        <p:spPr bwMode="auto">
          <a:xfrm flipV="1">
            <a:off x="6370059" y="1683962"/>
            <a:ext cx="686127" cy="1349"/>
          </a:xfrm>
          <a:prstGeom prst="line">
            <a:avLst/>
          </a:prstGeom>
          <a:noFill/>
          <a:ln w="19050">
            <a:solidFill>
              <a:schemeClr val="tx1"/>
            </a:solidFill>
            <a:round/>
            <a:headEnd/>
            <a:tailEnd type="triangle" w="med" len="med"/>
          </a:ln>
        </p:spPr>
        <p:txBody>
          <a:bodyPr/>
          <a:lstStyle/>
          <a:p>
            <a:endParaRPr lang="en-US"/>
          </a:p>
        </p:txBody>
      </p:sp>
      <p:sp>
        <p:nvSpPr>
          <p:cNvPr id="15406" name="Line 78"/>
          <p:cNvSpPr>
            <a:spLocks noChangeShapeType="1"/>
          </p:cNvSpPr>
          <p:nvPr/>
        </p:nvSpPr>
        <p:spPr bwMode="auto">
          <a:xfrm flipV="1">
            <a:off x="6370059" y="2200348"/>
            <a:ext cx="686127" cy="1348"/>
          </a:xfrm>
          <a:prstGeom prst="line">
            <a:avLst/>
          </a:prstGeom>
          <a:noFill/>
          <a:ln w="19050">
            <a:solidFill>
              <a:schemeClr val="tx1"/>
            </a:solidFill>
            <a:round/>
            <a:headEnd/>
            <a:tailEnd type="triangle" w="med" len="med"/>
          </a:ln>
        </p:spPr>
        <p:txBody>
          <a:bodyPr/>
          <a:lstStyle/>
          <a:p>
            <a:endParaRPr lang="en-US"/>
          </a:p>
        </p:txBody>
      </p:sp>
      <p:sp>
        <p:nvSpPr>
          <p:cNvPr id="15407" name="Line 79"/>
          <p:cNvSpPr>
            <a:spLocks noChangeShapeType="1"/>
          </p:cNvSpPr>
          <p:nvPr/>
        </p:nvSpPr>
        <p:spPr bwMode="auto">
          <a:xfrm flipV="1">
            <a:off x="6370059" y="3231769"/>
            <a:ext cx="686127" cy="1349"/>
          </a:xfrm>
          <a:prstGeom prst="line">
            <a:avLst/>
          </a:prstGeom>
          <a:noFill/>
          <a:ln w="19050">
            <a:solidFill>
              <a:schemeClr val="tx1"/>
            </a:solidFill>
            <a:round/>
            <a:headEnd/>
            <a:tailEnd type="triangle" w="med" len="med"/>
          </a:ln>
        </p:spPr>
        <p:txBody>
          <a:bodyPr/>
          <a:lstStyle/>
          <a:p>
            <a:endParaRPr lang="en-US"/>
          </a:p>
        </p:txBody>
      </p:sp>
      <p:sp>
        <p:nvSpPr>
          <p:cNvPr id="15408" name="Line 80"/>
          <p:cNvSpPr>
            <a:spLocks noChangeShapeType="1"/>
          </p:cNvSpPr>
          <p:nvPr/>
        </p:nvSpPr>
        <p:spPr bwMode="auto">
          <a:xfrm flipV="1">
            <a:off x="6370059" y="3746806"/>
            <a:ext cx="686127" cy="1349"/>
          </a:xfrm>
          <a:prstGeom prst="line">
            <a:avLst/>
          </a:prstGeom>
          <a:noFill/>
          <a:ln w="19050">
            <a:solidFill>
              <a:schemeClr val="tx1"/>
            </a:solidFill>
            <a:round/>
            <a:headEnd/>
            <a:tailEnd type="triangle" w="med" len="med"/>
          </a:ln>
        </p:spPr>
        <p:txBody>
          <a:bodyPr/>
          <a:lstStyle/>
          <a:p>
            <a:endParaRPr lang="en-US"/>
          </a:p>
        </p:txBody>
      </p:sp>
      <p:sp>
        <p:nvSpPr>
          <p:cNvPr id="15409" name="Rectangle 81"/>
          <p:cNvSpPr>
            <a:spLocks noChangeArrowheads="1"/>
          </p:cNvSpPr>
          <p:nvPr/>
        </p:nvSpPr>
        <p:spPr bwMode="auto">
          <a:xfrm>
            <a:off x="43542" y="4926377"/>
            <a:ext cx="2131614" cy="147291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10" name="Rectangle 82"/>
          <p:cNvSpPr>
            <a:spLocks noChangeArrowheads="1"/>
          </p:cNvSpPr>
          <p:nvPr/>
        </p:nvSpPr>
        <p:spPr bwMode="auto">
          <a:xfrm>
            <a:off x="2339442" y="4927885"/>
            <a:ext cx="2131614" cy="147291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11" name="Rectangle 83"/>
          <p:cNvSpPr>
            <a:spLocks noChangeArrowheads="1"/>
          </p:cNvSpPr>
          <p:nvPr/>
        </p:nvSpPr>
        <p:spPr bwMode="auto">
          <a:xfrm>
            <a:off x="4609368" y="4927885"/>
            <a:ext cx="2131613" cy="147291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12" name="Rectangle 84"/>
          <p:cNvSpPr>
            <a:spLocks noChangeArrowheads="1"/>
          </p:cNvSpPr>
          <p:nvPr/>
        </p:nvSpPr>
        <p:spPr bwMode="auto">
          <a:xfrm>
            <a:off x="6909728" y="4927885"/>
            <a:ext cx="2131614" cy="147291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13" name="Text Box 85"/>
          <p:cNvSpPr txBox="1">
            <a:spLocks noChangeArrowheads="1"/>
          </p:cNvSpPr>
          <p:nvPr/>
        </p:nvSpPr>
        <p:spPr bwMode="auto">
          <a:xfrm>
            <a:off x="2718139" y="4598848"/>
            <a:ext cx="3577099" cy="311448"/>
          </a:xfrm>
          <a:prstGeom prst="rect">
            <a:avLst/>
          </a:prstGeom>
          <a:noFill/>
          <a:ln w="9525">
            <a:noFill/>
            <a:miter lim="800000"/>
            <a:headEnd/>
            <a:tailEnd/>
          </a:ln>
        </p:spPr>
        <p:txBody>
          <a:bodyPr>
            <a:spAutoFit/>
          </a:bodyPr>
          <a:lstStyle/>
          <a:p>
            <a:pPr algn="ctr" eaLnBrk="1" hangingPunct="1">
              <a:spcBef>
                <a:spcPct val="50000"/>
              </a:spcBef>
            </a:pPr>
            <a:r>
              <a:rPr lang="en-US" sz="1800" dirty="0">
                <a:latin typeface="Arial" charset="0"/>
              </a:rPr>
              <a:t>Sector-Specific Interventions</a:t>
            </a:r>
          </a:p>
        </p:txBody>
      </p:sp>
      <p:sp>
        <p:nvSpPr>
          <p:cNvPr id="15414" name="Text Box 86"/>
          <p:cNvSpPr txBox="1">
            <a:spLocks noChangeArrowheads="1"/>
          </p:cNvSpPr>
          <p:nvPr/>
        </p:nvSpPr>
        <p:spPr bwMode="auto">
          <a:xfrm>
            <a:off x="81410" y="4996588"/>
            <a:ext cx="2068826" cy="1384995"/>
          </a:xfrm>
          <a:prstGeom prst="rect">
            <a:avLst/>
          </a:prstGeom>
          <a:noFill/>
          <a:ln w="9525">
            <a:noFill/>
            <a:miter lim="800000"/>
            <a:headEnd/>
            <a:tailEnd/>
          </a:ln>
        </p:spPr>
        <p:txBody>
          <a:bodyPr wrap="square">
            <a:spAutoFit/>
          </a:bodyPr>
          <a:lstStyle/>
          <a:p>
            <a:pPr algn="ctr" eaLnBrk="1" hangingPunct="1">
              <a:spcBef>
                <a:spcPct val="50000"/>
              </a:spcBef>
            </a:pPr>
            <a:r>
              <a:rPr lang="en-US" sz="1200" dirty="0">
                <a:latin typeface="Arial" charset="0"/>
              </a:rPr>
              <a:t>Cluster &amp; Coop Formation;</a:t>
            </a:r>
            <a:br>
              <a:rPr lang="en-US" sz="1200" dirty="0">
                <a:latin typeface="Arial" charset="0"/>
              </a:rPr>
            </a:br>
            <a:r>
              <a:rPr lang="en-US" sz="1200" dirty="0">
                <a:latin typeface="Arial" charset="0"/>
              </a:rPr>
              <a:t>Provide Market Orientation;</a:t>
            </a:r>
            <a:br>
              <a:rPr lang="en-US" sz="1200" dirty="0">
                <a:latin typeface="Arial" charset="0"/>
              </a:rPr>
            </a:br>
            <a:r>
              <a:rPr lang="en-US" sz="1200" dirty="0">
                <a:latin typeface="Arial" charset="0"/>
              </a:rPr>
              <a:t>Training on Inputs, GAPs, Grades </a:t>
            </a:r>
            <a:r>
              <a:rPr lang="en-US" sz="1100" dirty="0">
                <a:latin typeface="Arial" charset="0"/>
              </a:rPr>
              <a:t>and</a:t>
            </a:r>
            <a:r>
              <a:rPr lang="en-US" sz="1200" dirty="0">
                <a:latin typeface="Arial" charset="0"/>
              </a:rPr>
              <a:t> Standards, Production;</a:t>
            </a:r>
            <a:br>
              <a:rPr lang="en-US" sz="1200" dirty="0">
                <a:latin typeface="Arial" charset="0"/>
              </a:rPr>
            </a:br>
            <a:r>
              <a:rPr lang="en-US" sz="1200" dirty="0">
                <a:latin typeface="Arial" charset="0"/>
              </a:rPr>
              <a:t>Access to Inputs and Finance</a:t>
            </a:r>
          </a:p>
        </p:txBody>
      </p:sp>
      <p:sp>
        <p:nvSpPr>
          <p:cNvPr id="15415" name="Text Box 87"/>
          <p:cNvSpPr txBox="1">
            <a:spLocks noChangeArrowheads="1"/>
          </p:cNvSpPr>
          <p:nvPr/>
        </p:nvSpPr>
        <p:spPr bwMode="auto">
          <a:xfrm>
            <a:off x="2286000" y="5066798"/>
            <a:ext cx="2228796" cy="1200329"/>
          </a:xfrm>
          <a:prstGeom prst="rect">
            <a:avLst/>
          </a:prstGeom>
          <a:noFill/>
          <a:ln w="9525">
            <a:noFill/>
            <a:miter lim="800000"/>
            <a:headEnd/>
            <a:tailEnd/>
          </a:ln>
        </p:spPr>
        <p:txBody>
          <a:bodyPr wrap="square">
            <a:spAutoFit/>
          </a:bodyPr>
          <a:lstStyle/>
          <a:p>
            <a:pPr algn="ctr" eaLnBrk="1" hangingPunct="1">
              <a:spcBef>
                <a:spcPct val="50000"/>
              </a:spcBef>
            </a:pPr>
            <a:r>
              <a:rPr lang="en-US" sz="1200" dirty="0">
                <a:latin typeface="Arial" charset="0"/>
              </a:rPr>
              <a:t>Link Clusters to Local Markets;</a:t>
            </a:r>
            <a:br>
              <a:rPr lang="en-US" sz="1200" dirty="0">
                <a:latin typeface="Arial" charset="0"/>
              </a:rPr>
            </a:br>
            <a:r>
              <a:rPr lang="en-US" sz="1200" dirty="0">
                <a:latin typeface="Arial" charset="0"/>
              </a:rPr>
              <a:t>Training on Post-Harvest Technology, Grades and Standards, Food Safety;</a:t>
            </a:r>
            <a:br>
              <a:rPr lang="en-US" sz="1200" dirty="0">
                <a:latin typeface="Arial" charset="0"/>
              </a:rPr>
            </a:br>
            <a:r>
              <a:rPr lang="en-US" sz="1200" dirty="0">
                <a:latin typeface="Arial" charset="0"/>
              </a:rPr>
              <a:t>Facilitate Price Discovery </a:t>
            </a:r>
          </a:p>
        </p:txBody>
      </p:sp>
      <p:sp>
        <p:nvSpPr>
          <p:cNvPr id="15416" name="Text Box 88"/>
          <p:cNvSpPr txBox="1">
            <a:spLocks noChangeArrowheads="1"/>
          </p:cNvSpPr>
          <p:nvPr/>
        </p:nvSpPr>
        <p:spPr bwMode="auto">
          <a:xfrm>
            <a:off x="4575630" y="4933385"/>
            <a:ext cx="2209800" cy="1384995"/>
          </a:xfrm>
          <a:prstGeom prst="rect">
            <a:avLst/>
          </a:prstGeom>
          <a:noFill/>
          <a:ln w="9525">
            <a:noFill/>
            <a:miter lim="800000"/>
            <a:headEnd/>
            <a:tailEnd/>
          </a:ln>
        </p:spPr>
        <p:txBody>
          <a:bodyPr wrap="square">
            <a:spAutoFit/>
          </a:bodyPr>
          <a:lstStyle/>
          <a:p>
            <a:pPr algn="ctr" eaLnBrk="1" hangingPunct="1">
              <a:spcBef>
                <a:spcPct val="50000"/>
              </a:spcBef>
            </a:pPr>
            <a:r>
              <a:rPr lang="en-US" sz="1200" dirty="0">
                <a:latin typeface="Arial" charset="0"/>
              </a:rPr>
              <a:t>Build Capacity of SMEs;</a:t>
            </a:r>
            <a:br>
              <a:rPr lang="en-US" sz="1200" dirty="0">
                <a:latin typeface="Arial" charset="0"/>
              </a:rPr>
            </a:br>
            <a:r>
              <a:rPr lang="en-US" sz="1200" dirty="0">
                <a:latin typeface="Arial" charset="0"/>
              </a:rPr>
              <a:t>Training on GAPs, Food Safety, Grades and Standards, Packaging, etc.;</a:t>
            </a:r>
            <a:br>
              <a:rPr lang="en-US" sz="1200" dirty="0">
                <a:latin typeface="Arial" charset="0"/>
              </a:rPr>
            </a:br>
            <a:r>
              <a:rPr lang="en-US" sz="1200" dirty="0">
                <a:latin typeface="Arial" charset="0"/>
              </a:rPr>
              <a:t>Backward Linkages to Growers</a:t>
            </a:r>
            <a:br>
              <a:rPr lang="en-US" sz="1200" dirty="0">
                <a:latin typeface="Arial" charset="0"/>
              </a:rPr>
            </a:br>
            <a:r>
              <a:rPr lang="en-US" sz="1200" dirty="0">
                <a:latin typeface="Arial" charset="0"/>
              </a:rPr>
              <a:t>Forward Linkages to Markets</a:t>
            </a:r>
          </a:p>
        </p:txBody>
      </p:sp>
      <p:sp>
        <p:nvSpPr>
          <p:cNvPr id="15417" name="Text Box 89"/>
          <p:cNvSpPr txBox="1">
            <a:spLocks noChangeArrowheads="1"/>
          </p:cNvSpPr>
          <p:nvPr/>
        </p:nvSpPr>
        <p:spPr bwMode="auto">
          <a:xfrm>
            <a:off x="6872514" y="4964189"/>
            <a:ext cx="2209800" cy="1384995"/>
          </a:xfrm>
          <a:prstGeom prst="rect">
            <a:avLst/>
          </a:prstGeom>
          <a:noFill/>
          <a:ln w="9525">
            <a:noFill/>
            <a:miter lim="800000"/>
            <a:headEnd/>
            <a:tailEnd/>
          </a:ln>
        </p:spPr>
        <p:txBody>
          <a:bodyPr wrap="square">
            <a:spAutoFit/>
          </a:bodyPr>
          <a:lstStyle/>
          <a:p>
            <a:pPr algn="ctr" eaLnBrk="1" hangingPunct="1">
              <a:spcBef>
                <a:spcPct val="50000"/>
              </a:spcBef>
            </a:pPr>
            <a:r>
              <a:rPr lang="en-US" sz="1200" dirty="0">
                <a:latin typeface="Arial" charset="0"/>
              </a:rPr>
              <a:t>Assess Market Demands and Organize Upstream Sectors to Meet This Demand;</a:t>
            </a:r>
            <a:br>
              <a:rPr lang="en-US" sz="1200" dirty="0">
                <a:latin typeface="Arial" charset="0"/>
              </a:rPr>
            </a:br>
            <a:r>
              <a:rPr lang="en-US" sz="1200" dirty="0">
                <a:latin typeface="Arial" charset="0"/>
              </a:rPr>
              <a:t>Link Producers and Processors to Markets Based on Grades and Standards, Capacity </a:t>
            </a:r>
          </a:p>
        </p:txBody>
      </p:sp>
      <p:sp>
        <p:nvSpPr>
          <p:cNvPr id="91"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IHDA Project – Interim Observations</a:t>
            </a:r>
            <a:endParaRPr lang="en-US" dirty="0"/>
          </a:p>
        </p:txBody>
      </p:sp>
      <p:sp>
        <p:nvSpPr>
          <p:cNvPr id="3" name="Content Placeholder 2"/>
          <p:cNvSpPr>
            <a:spLocks noGrp="1"/>
          </p:cNvSpPr>
          <p:nvPr>
            <p:ph sz="quarter" idx="1"/>
          </p:nvPr>
        </p:nvSpPr>
        <p:spPr/>
        <p:txBody>
          <a:bodyPr/>
          <a:lstStyle/>
          <a:p>
            <a:r>
              <a:rPr lang="en-US" sz="2600" dirty="0" smtClean="0"/>
              <a:t>Increased returns in domestic market are largely based on improved marketing efficiency; limited return for improved quality and safety of product currently (this will evolve over time)</a:t>
            </a:r>
          </a:p>
          <a:p>
            <a:r>
              <a:rPr lang="en-US" sz="2600" dirty="0" smtClean="0"/>
              <a:t>Export market development still hindered by limited infrastructure.  However, even the infrastructure that is available is not always utilized effectively.  Much more attention on post-harvest handling of F&amp;V is required.</a:t>
            </a:r>
          </a:p>
          <a:p>
            <a:r>
              <a:rPr lang="en-US" sz="2600" dirty="0" smtClean="0"/>
              <a:t>Producers / exporters must stay abreast of changes in standards – 3000 sea containers of Indian Thompson seedless grapes suffered &gt;$50 million loss in value due to European MRL issue.</a:t>
            </a:r>
            <a:endParaRPr lang="en-US" sz="2600" dirty="0"/>
          </a:p>
        </p:txBody>
      </p:sp>
      <p:sp>
        <p:nvSpPr>
          <p:cNvPr id="4"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1265237"/>
            <a:ext cx="8458200" cy="4754563"/>
          </a:xfrm>
        </p:spPr>
        <p:txBody>
          <a:bodyPr/>
          <a:lstStyle/>
          <a:p>
            <a:r>
              <a:rPr lang="en-US" sz="2600" dirty="0" smtClean="0"/>
              <a:t>These development efforts only take hold when driven by specific market opportunities and conducted in partnership with the private sector. </a:t>
            </a:r>
          </a:p>
          <a:p>
            <a:r>
              <a:rPr lang="en-US" sz="2600" dirty="0" smtClean="0"/>
              <a:t>Capacity development efforts must be adapted to the local context and tailored for the needs of specific value chains. </a:t>
            </a:r>
          </a:p>
          <a:p>
            <a:r>
              <a:rPr lang="en-US" sz="2600" dirty="0" smtClean="0"/>
              <a:t>Development of local technical capacity is essential to sustain these efforts beyond the period of donor support.</a:t>
            </a:r>
          </a:p>
          <a:p>
            <a:r>
              <a:rPr lang="en-US" sz="2600" dirty="0" smtClean="0"/>
              <a:t>Producers must be highly responsive to market demands, including </a:t>
            </a:r>
            <a:r>
              <a:rPr lang="en-US" sz="2600" smtClean="0"/>
              <a:t>appropriate certifications, </a:t>
            </a:r>
            <a:r>
              <a:rPr lang="en-US" sz="2600" dirty="0" smtClean="0"/>
              <a:t>and react effectively to challenges (e.g. food safety incidents) in order to capture and maintain market share.</a:t>
            </a:r>
          </a:p>
        </p:txBody>
      </p:sp>
      <p:sp>
        <p:nvSpPr>
          <p:cNvPr id="2" name="Title 1"/>
          <p:cNvSpPr>
            <a:spLocks noGrp="1"/>
          </p:cNvSpPr>
          <p:nvPr>
            <p:ph type="title"/>
          </p:nvPr>
        </p:nvSpPr>
        <p:spPr>
          <a:xfrm>
            <a:off x="457200" y="350838"/>
            <a:ext cx="8229600" cy="868362"/>
          </a:xfrm>
        </p:spPr>
        <p:txBody>
          <a:bodyPr/>
          <a:lstStyle/>
          <a:p>
            <a:r>
              <a:rPr lang="en-US" dirty="0" smtClean="0"/>
              <a:t>Lessons Learned  </a:t>
            </a:r>
            <a:endParaRPr lang="en-US" dirty="0"/>
          </a:p>
        </p:txBody>
      </p:sp>
      <p:sp>
        <p:nvSpPr>
          <p:cNvPr id="5"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57200" y="533400"/>
            <a:ext cx="8229600" cy="990600"/>
          </a:xfrm>
        </p:spPr>
        <p:txBody>
          <a:bodyPr/>
          <a:lstStyle/>
          <a:p>
            <a:pPr>
              <a:defRPr/>
            </a:pPr>
            <a:r>
              <a:rPr lang="en-US" sz="4000" dirty="0" smtClean="0"/>
              <a:t>For Additional Information:</a:t>
            </a:r>
          </a:p>
        </p:txBody>
      </p:sp>
      <p:sp>
        <p:nvSpPr>
          <p:cNvPr id="4099" name="Espace réservé du contenu 2"/>
          <p:cNvSpPr>
            <a:spLocks noGrp="1"/>
          </p:cNvSpPr>
          <p:nvPr>
            <p:ph idx="1"/>
          </p:nvPr>
        </p:nvSpPr>
        <p:spPr>
          <a:xfrm>
            <a:off x="1066800" y="1752600"/>
            <a:ext cx="7162800" cy="4191000"/>
          </a:xfrm>
        </p:spPr>
        <p:txBody>
          <a:bodyPr/>
          <a:lstStyle/>
          <a:p>
            <a:pPr eaLnBrk="1" hangingPunct="1">
              <a:buClr>
                <a:schemeClr val="accent1">
                  <a:lumMod val="50000"/>
                </a:schemeClr>
              </a:buClr>
              <a:buSzPct val="60000"/>
              <a:buFont typeface="Wingdings" pitchFamily="2" charset="2"/>
              <a:buNone/>
              <a:defRPr/>
            </a:pPr>
            <a:r>
              <a:rPr lang="en-US" sz="2400" dirty="0" smtClean="0">
                <a:solidFill>
                  <a:schemeClr val="tx1"/>
                </a:solidFill>
                <a:latin typeface="+mj-lt"/>
                <a:ea typeface="+mj-ea"/>
                <a:cs typeface="+mj-cs"/>
              </a:rPr>
              <a:t>Deepa Thiagarajan</a:t>
            </a:r>
          </a:p>
          <a:p>
            <a:pPr eaLnBrk="1" hangingPunct="1">
              <a:buClr>
                <a:schemeClr val="accent1">
                  <a:lumMod val="50000"/>
                </a:schemeClr>
              </a:buClr>
              <a:buSzPct val="60000"/>
              <a:buFont typeface="Wingdings" pitchFamily="2" charset="2"/>
              <a:buNone/>
              <a:defRPr/>
            </a:pPr>
            <a:r>
              <a:rPr lang="en-US" sz="2400" dirty="0" smtClean="0">
                <a:latin typeface="+mj-lt"/>
                <a:ea typeface="+mj-ea"/>
                <a:cs typeface="+mj-cs"/>
              </a:rPr>
              <a:t>Director, Global Food Standards and Value Chain Development Programs</a:t>
            </a:r>
          </a:p>
          <a:p>
            <a:pPr eaLnBrk="1" hangingPunct="1">
              <a:buClr>
                <a:schemeClr val="accent1">
                  <a:lumMod val="50000"/>
                </a:schemeClr>
              </a:buClr>
              <a:buSzPct val="60000"/>
              <a:buFont typeface="Wingdings" pitchFamily="2" charset="2"/>
              <a:buNone/>
              <a:defRPr/>
            </a:pPr>
            <a:r>
              <a:rPr lang="en-US" sz="2400" dirty="0" smtClean="0">
                <a:solidFill>
                  <a:schemeClr val="tx1"/>
                </a:solidFill>
                <a:latin typeface="+mj-lt"/>
                <a:ea typeface="+mj-ea"/>
                <a:cs typeface="+mj-cs"/>
              </a:rPr>
              <a:t>Institute of International Agriculture</a:t>
            </a:r>
          </a:p>
          <a:p>
            <a:pPr eaLnBrk="1" hangingPunct="1">
              <a:buClr>
                <a:schemeClr val="accent1">
                  <a:lumMod val="50000"/>
                </a:schemeClr>
              </a:buClr>
              <a:buSzPct val="60000"/>
              <a:buFont typeface="Wingdings" pitchFamily="2" charset="2"/>
              <a:buNone/>
              <a:defRPr/>
            </a:pPr>
            <a:r>
              <a:rPr lang="en-US" sz="2400" dirty="0" smtClean="0">
                <a:solidFill>
                  <a:schemeClr val="tx1"/>
                </a:solidFill>
                <a:latin typeface="+mj-lt"/>
                <a:ea typeface="+mj-ea"/>
                <a:cs typeface="+mj-cs"/>
              </a:rPr>
              <a:t>Michigan State University</a:t>
            </a:r>
          </a:p>
          <a:p>
            <a:pPr eaLnBrk="1" hangingPunct="1">
              <a:buClr>
                <a:schemeClr val="accent1">
                  <a:lumMod val="50000"/>
                </a:schemeClr>
              </a:buClr>
              <a:buSzPct val="60000"/>
              <a:buFont typeface="Wingdings" pitchFamily="2" charset="2"/>
              <a:buNone/>
              <a:defRPr/>
            </a:pPr>
            <a:r>
              <a:rPr lang="en-US" sz="2400" dirty="0" smtClean="0">
                <a:solidFill>
                  <a:schemeClr val="tx1"/>
                </a:solidFill>
                <a:latin typeface="+mj-lt"/>
                <a:ea typeface="+mj-ea"/>
                <a:cs typeface="+mj-cs"/>
              </a:rPr>
              <a:t>319 Agriculture Hall</a:t>
            </a:r>
          </a:p>
          <a:p>
            <a:pPr eaLnBrk="1" hangingPunct="1">
              <a:buClr>
                <a:schemeClr val="accent1">
                  <a:lumMod val="50000"/>
                </a:schemeClr>
              </a:buClr>
              <a:buSzPct val="60000"/>
              <a:buFont typeface="Wingdings" pitchFamily="2" charset="2"/>
              <a:buNone/>
              <a:defRPr/>
            </a:pPr>
            <a:r>
              <a:rPr lang="en-US" sz="2400" dirty="0" smtClean="0">
                <a:solidFill>
                  <a:schemeClr val="tx1"/>
                </a:solidFill>
                <a:latin typeface="+mj-lt"/>
                <a:ea typeface="+mj-ea"/>
                <a:cs typeface="+mj-cs"/>
              </a:rPr>
              <a:t>East Lansing, MI  48824  USA</a:t>
            </a:r>
          </a:p>
          <a:p>
            <a:pPr eaLnBrk="1" hangingPunct="1">
              <a:buClr>
                <a:schemeClr val="accent1">
                  <a:lumMod val="50000"/>
                </a:schemeClr>
              </a:buClr>
              <a:buSzPct val="60000"/>
              <a:buFont typeface="Wingdings" pitchFamily="2" charset="2"/>
              <a:buNone/>
              <a:defRPr/>
            </a:pPr>
            <a:r>
              <a:rPr lang="en-US" sz="2400" dirty="0" smtClean="0">
                <a:latin typeface="+mj-lt"/>
                <a:ea typeface="+mj-ea"/>
                <a:cs typeface="+mj-cs"/>
              </a:rPr>
              <a:t>Phone: +1-517-432-8211</a:t>
            </a:r>
            <a:endParaRPr lang="en-US" sz="2400" dirty="0" smtClean="0">
              <a:solidFill>
                <a:schemeClr val="tx1"/>
              </a:solidFill>
              <a:latin typeface="+mj-lt"/>
              <a:ea typeface="+mj-ea"/>
              <a:cs typeface="+mj-cs"/>
            </a:endParaRPr>
          </a:p>
          <a:p>
            <a:pPr eaLnBrk="1" hangingPunct="1">
              <a:buClr>
                <a:schemeClr val="accent1">
                  <a:lumMod val="50000"/>
                </a:schemeClr>
              </a:buClr>
              <a:buSzPct val="60000"/>
              <a:buFont typeface="Wingdings" pitchFamily="2" charset="2"/>
              <a:buNone/>
              <a:defRPr/>
            </a:pPr>
            <a:r>
              <a:rPr lang="en-US" sz="2400" dirty="0" smtClean="0">
                <a:solidFill>
                  <a:schemeClr val="tx1"/>
                </a:solidFill>
                <a:latin typeface="+mj-lt"/>
                <a:ea typeface="+mj-ea"/>
                <a:cs typeface="+mj-cs"/>
              </a:rPr>
              <a:t>Email: </a:t>
            </a:r>
            <a:r>
              <a:rPr lang="en-US" sz="2400" dirty="0" smtClean="0">
                <a:solidFill>
                  <a:srgbClr val="FF0000"/>
                </a:solidFill>
                <a:latin typeface="+mj-lt"/>
                <a:ea typeface="+mj-ea"/>
                <a:cs typeface="+mj-cs"/>
                <a:hlinkClick r:id="rId3"/>
              </a:rPr>
              <a:t>thiagara@msu.edu</a:t>
            </a:r>
            <a:r>
              <a:rPr lang="en-US" sz="2400" dirty="0" smtClean="0">
                <a:solidFill>
                  <a:srgbClr val="FF0000"/>
                </a:solidFill>
                <a:latin typeface="+mj-lt"/>
                <a:ea typeface="+mj-ea"/>
                <a:cs typeface="+mj-cs"/>
              </a:rPr>
              <a:t> </a:t>
            </a:r>
            <a:r>
              <a:rPr lang="en-US" sz="2400" dirty="0" smtClean="0">
                <a:solidFill>
                  <a:schemeClr val="tx1"/>
                </a:solidFill>
                <a:latin typeface="+mj-lt"/>
                <a:ea typeface="+mj-ea"/>
                <a:cs typeface="+mj-cs"/>
              </a:rPr>
              <a:t> </a:t>
            </a:r>
          </a:p>
        </p:txBody>
      </p:sp>
      <p:sp>
        <p:nvSpPr>
          <p:cNvPr id="5"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Development Strategies</a:t>
            </a:r>
            <a:endParaRPr lang="en-US" dirty="0"/>
          </a:p>
        </p:txBody>
      </p:sp>
      <p:sp>
        <p:nvSpPr>
          <p:cNvPr id="3" name="Content Placeholder 2"/>
          <p:cNvSpPr>
            <a:spLocks noGrp="1"/>
          </p:cNvSpPr>
          <p:nvPr>
            <p:ph sz="quarter" idx="1"/>
          </p:nvPr>
        </p:nvSpPr>
        <p:spPr>
          <a:xfrm>
            <a:off x="457200" y="1310640"/>
            <a:ext cx="8153400" cy="4937760"/>
          </a:xfrm>
        </p:spPr>
        <p:txBody>
          <a:bodyPr/>
          <a:lstStyle/>
          <a:p>
            <a:r>
              <a:rPr lang="en-US" dirty="0" smtClean="0"/>
              <a:t>Reform of domestic markets</a:t>
            </a:r>
          </a:p>
          <a:p>
            <a:r>
              <a:rPr lang="en-US" dirty="0" smtClean="0"/>
              <a:t>Technology transfer and adaptation to local conditions</a:t>
            </a:r>
          </a:p>
          <a:p>
            <a:r>
              <a:rPr lang="en-US" dirty="0" smtClean="0"/>
              <a:t>Investment in infrastructure</a:t>
            </a:r>
          </a:p>
          <a:p>
            <a:r>
              <a:rPr lang="en-US" dirty="0" smtClean="0"/>
              <a:t>Export market development</a:t>
            </a:r>
          </a:p>
          <a:p>
            <a:r>
              <a:rPr lang="en-US" dirty="0" smtClean="0"/>
              <a:t>Focus on high-value domestic segments</a:t>
            </a:r>
          </a:p>
          <a:p>
            <a:pPr lvl="1"/>
            <a:r>
              <a:rPr lang="en-US" dirty="0" smtClean="0"/>
              <a:t>Organized retail</a:t>
            </a:r>
          </a:p>
          <a:p>
            <a:pPr lvl="1"/>
            <a:r>
              <a:rPr lang="en-US" dirty="0" smtClean="0"/>
              <a:t>Foodservice, catering</a:t>
            </a:r>
          </a:p>
          <a:p>
            <a:r>
              <a:rPr lang="en-US" dirty="0" smtClean="0"/>
              <a:t>Smallholder farmers are particularly susceptible to being left behind as markets evolve</a:t>
            </a:r>
            <a:endParaRPr lang="en-US" dirty="0"/>
          </a:p>
        </p:txBody>
      </p:sp>
      <p:sp>
        <p:nvSpPr>
          <p:cNvPr id="4"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685800"/>
          </a:xfrm>
        </p:spPr>
        <p:txBody>
          <a:bodyPr/>
          <a:lstStyle/>
          <a:p>
            <a:r>
              <a:rPr lang="en-US" sz="3400" dirty="0" smtClean="0"/>
              <a:t>Challenge: Smallholder access to global markets </a:t>
            </a:r>
            <a:endParaRPr lang="en-US" sz="3400" dirty="0"/>
          </a:p>
        </p:txBody>
      </p:sp>
      <p:sp>
        <p:nvSpPr>
          <p:cNvPr id="3" name="Content Placeholder 2"/>
          <p:cNvSpPr>
            <a:spLocks noGrp="1"/>
          </p:cNvSpPr>
          <p:nvPr>
            <p:ph idx="1"/>
          </p:nvPr>
        </p:nvSpPr>
        <p:spPr>
          <a:xfrm>
            <a:off x="457200" y="1219200"/>
            <a:ext cx="5715000" cy="4906963"/>
          </a:xfrm>
        </p:spPr>
        <p:txBody>
          <a:bodyPr/>
          <a:lstStyle/>
          <a:p>
            <a:r>
              <a:rPr lang="en-US" dirty="0" smtClean="0"/>
              <a:t>The Dilemma: </a:t>
            </a:r>
          </a:p>
          <a:p>
            <a:pPr lvl="1" eaLnBrk="1" hangingPunct="1">
              <a:lnSpc>
                <a:spcPct val="90000"/>
              </a:lnSpc>
            </a:pPr>
            <a:r>
              <a:rPr lang="en-US" dirty="0" smtClean="0"/>
              <a:t>Global food industry: </a:t>
            </a:r>
          </a:p>
          <a:p>
            <a:pPr lvl="2" eaLnBrk="1" hangingPunct="1">
              <a:lnSpc>
                <a:spcPct val="90000"/>
              </a:lnSpc>
            </a:pPr>
            <a:r>
              <a:rPr lang="en-US" dirty="0" smtClean="0"/>
              <a:t>Safe, quality product</a:t>
            </a:r>
          </a:p>
          <a:p>
            <a:pPr lvl="2" eaLnBrk="1" hangingPunct="1">
              <a:lnSpc>
                <a:spcPct val="90000"/>
              </a:lnSpc>
            </a:pPr>
            <a:r>
              <a:rPr lang="en-US" dirty="0" smtClean="0"/>
              <a:t>More efficiently and at lower cost. </a:t>
            </a:r>
          </a:p>
          <a:p>
            <a:pPr lvl="2" eaLnBrk="1" hangingPunct="1">
              <a:lnSpc>
                <a:spcPct val="90000"/>
              </a:lnSpc>
            </a:pPr>
            <a:r>
              <a:rPr lang="en-US" dirty="0" smtClean="0"/>
              <a:t>Want to work with smallholder producers.</a:t>
            </a:r>
          </a:p>
          <a:p>
            <a:pPr lvl="1" eaLnBrk="1" hangingPunct="1">
              <a:lnSpc>
                <a:spcPct val="90000"/>
              </a:lnSpc>
            </a:pPr>
            <a:r>
              <a:rPr lang="en-US" dirty="0" smtClean="0"/>
              <a:t>Small and medium producers/suppliers:</a:t>
            </a:r>
          </a:p>
          <a:p>
            <a:pPr lvl="2" eaLnBrk="1" hangingPunct="1">
              <a:lnSpc>
                <a:spcPct val="90000"/>
              </a:lnSpc>
            </a:pPr>
            <a:r>
              <a:rPr lang="en-US" dirty="0" smtClean="0"/>
              <a:t>Excluded from high value markets.</a:t>
            </a:r>
          </a:p>
          <a:p>
            <a:pPr lvl="2" eaLnBrk="1" hangingPunct="1">
              <a:lnSpc>
                <a:spcPct val="90000"/>
              </a:lnSpc>
            </a:pPr>
            <a:r>
              <a:rPr lang="en-US" dirty="0" smtClean="0"/>
              <a:t>Lack the capacity to meet rigorous safety and quality standards.</a:t>
            </a:r>
          </a:p>
          <a:p>
            <a:pPr lvl="2" eaLnBrk="1" hangingPunct="1">
              <a:lnSpc>
                <a:spcPct val="90000"/>
              </a:lnSpc>
            </a:pPr>
            <a:r>
              <a:rPr lang="en-US" dirty="0" smtClean="0"/>
              <a:t>Large volumes are a challenge.</a:t>
            </a:r>
          </a:p>
          <a:p>
            <a:pPr eaLnBrk="1" hangingPunct="1">
              <a:lnSpc>
                <a:spcPct val="90000"/>
              </a:lnSpc>
            </a:pPr>
            <a:r>
              <a:rPr lang="en-US" dirty="0" smtClean="0"/>
              <a:t>Development Objectives:</a:t>
            </a:r>
          </a:p>
          <a:p>
            <a:pPr lvl="1" eaLnBrk="1" hangingPunct="1">
              <a:lnSpc>
                <a:spcPct val="90000"/>
              </a:lnSpc>
            </a:pPr>
            <a:r>
              <a:rPr lang="en-US" dirty="0" smtClean="0"/>
              <a:t>Value chain development for quality fruits and vegetables </a:t>
            </a:r>
          </a:p>
          <a:p>
            <a:pPr lvl="1" eaLnBrk="1" hangingPunct="1">
              <a:lnSpc>
                <a:spcPct val="90000"/>
              </a:lnSpc>
            </a:pPr>
            <a:r>
              <a:rPr lang="en-US" dirty="0" smtClean="0"/>
              <a:t>Market development</a:t>
            </a:r>
          </a:p>
          <a:p>
            <a:pPr>
              <a:buNone/>
            </a:pPr>
            <a:endParaRPr lang="en-US" dirty="0" smtClean="0"/>
          </a:p>
        </p:txBody>
      </p:sp>
      <p:pic>
        <p:nvPicPr>
          <p:cNvPr id="40962" name="Picture 2" descr="http://www.jewishto.org/media/images/282/xrhW2828136.jpg"/>
          <p:cNvPicPr>
            <a:picLocks noChangeAspect="1" noChangeArrowheads="1"/>
          </p:cNvPicPr>
          <p:nvPr/>
        </p:nvPicPr>
        <p:blipFill>
          <a:blip r:embed="rId3" cstate="print"/>
          <a:srcRect/>
          <a:stretch>
            <a:fillRect/>
          </a:stretch>
        </p:blipFill>
        <p:spPr bwMode="auto">
          <a:xfrm>
            <a:off x="6294455" y="1523999"/>
            <a:ext cx="2680351" cy="2209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6" name="Picture 6" descr="http://www.primitiveventures.com/img/accra-market2_e.jpg"/>
          <p:cNvPicPr>
            <a:picLocks noChangeAspect="1" noChangeArrowheads="1"/>
          </p:cNvPicPr>
          <p:nvPr/>
        </p:nvPicPr>
        <p:blipFill>
          <a:blip r:embed="rId4" cstate="print"/>
          <a:srcRect/>
          <a:stretch>
            <a:fillRect/>
          </a:stretch>
        </p:blipFill>
        <p:spPr bwMode="auto">
          <a:xfrm>
            <a:off x="6288592" y="3976569"/>
            <a:ext cx="2697170" cy="2195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www.collegefashion.net/wp-content/uploads/2009/04/fruits-and-vegetables.jpg"/>
          <p:cNvPicPr>
            <a:picLocks noChangeAspect="1" noChangeArrowheads="1"/>
          </p:cNvPicPr>
          <p:nvPr/>
        </p:nvPicPr>
        <p:blipFill>
          <a:blip r:embed="rId3" cstate="print"/>
          <a:srcRect/>
          <a:stretch>
            <a:fillRect/>
          </a:stretch>
        </p:blipFill>
        <p:spPr bwMode="auto">
          <a:xfrm>
            <a:off x="6322084" y="4343400"/>
            <a:ext cx="263153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609600"/>
            <a:ext cx="8229600" cy="990600"/>
          </a:xfrm>
        </p:spPr>
        <p:txBody>
          <a:bodyPr/>
          <a:lstStyle/>
          <a:p>
            <a:r>
              <a:rPr lang="en-US" sz="3400" dirty="0" smtClean="0">
                <a:solidFill>
                  <a:schemeClr val="tx1"/>
                </a:solidFill>
              </a:rPr>
              <a:t>USAID PFID-F&amp;V</a:t>
            </a:r>
            <a:r>
              <a:rPr lang="en-US" sz="3400" dirty="0" smtClean="0"/>
              <a:t> – Partnerships for Food Industry Development-Fruits and Vegetables</a:t>
            </a:r>
            <a:endParaRPr lang="en-US" sz="3400" dirty="0"/>
          </a:p>
        </p:txBody>
      </p:sp>
      <p:sp>
        <p:nvSpPr>
          <p:cNvPr id="3" name="Content Placeholder 2"/>
          <p:cNvSpPr>
            <a:spLocks noGrp="1"/>
          </p:cNvSpPr>
          <p:nvPr>
            <p:ph idx="1"/>
          </p:nvPr>
        </p:nvSpPr>
        <p:spPr>
          <a:xfrm>
            <a:off x="457200" y="1798637"/>
            <a:ext cx="5562600" cy="4525963"/>
          </a:xfrm>
        </p:spPr>
        <p:txBody>
          <a:bodyPr/>
          <a:lstStyle/>
          <a:p>
            <a:r>
              <a:rPr lang="en-US" sz="2400" kern="1200" dirty="0" smtClean="0">
                <a:latin typeface="+mj-lt"/>
              </a:rPr>
              <a:t>Development of products and services to pave the way for more advantageous market linkages for the small/medium F&amp;V producer. </a:t>
            </a:r>
          </a:p>
          <a:p>
            <a:r>
              <a:rPr lang="en-US" sz="2400" kern="1200" dirty="0" smtClean="0">
                <a:latin typeface="+mj-lt"/>
              </a:rPr>
              <a:t>Examples</a:t>
            </a:r>
          </a:p>
          <a:p>
            <a:pPr lvl="1"/>
            <a:r>
              <a:rPr lang="en-US" sz="2000" kern="1200" dirty="0" smtClean="0">
                <a:latin typeface="+mj-lt"/>
              </a:rPr>
              <a:t>Intelligence on market trends and directions</a:t>
            </a:r>
          </a:p>
          <a:p>
            <a:pPr lvl="1"/>
            <a:r>
              <a:rPr lang="en-US" sz="2000" kern="1200" dirty="0" smtClean="0">
                <a:latin typeface="+mj-lt"/>
              </a:rPr>
              <a:t>Training activities (workshops and field training)</a:t>
            </a:r>
          </a:p>
          <a:p>
            <a:pPr lvl="1"/>
            <a:r>
              <a:rPr lang="en-US" sz="2000" kern="1200" dirty="0" smtClean="0">
                <a:latin typeface="+mj-lt"/>
              </a:rPr>
              <a:t>Assessments (horticulture sector, market assessments, etc)</a:t>
            </a:r>
          </a:p>
          <a:p>
            <a:pPr lvl="1"/>
            <a:r>
              <a:rPr lang="en-US" sz="2000" kern="1200" dirty="0" smtClean="0">
                <a:latin typeface="+mj-lt"/>
              </a:rPr>
              <a:t>Building private sector partnerships between farmers and markets</a:t>
            </a:r>
          </a:p>
        </p:txBody>
      </p:sp>
      <p:pic>
        <p:nvPicPr>
          <p:cNvPr id="7" name="Picture 30" descr="sorting%20birdseye%20chilies"/>
          <p:cNvPicPr>
            <a:picLocks noChangeAspect="1" noChangeArrowheads="1"/>
          </p:cNvPicPr>
          <p:nvPr/>
        </p:nvPicPr>
        <p:blipFill>
          <a:blip r:embed="rId4" cstate="print"/>
          <a:stretch>
            <a:fillRect/>
          </a:stretch>
        </p:blipFill>
        <p:spPr bwMode="auto">
          <a:xfrm>
            <a:off x="6316785" y="1752600"/>
            <a:ext cx="2598616"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12"/>
          <p:cNvSpPr>
            <a:spLocks noChangeArrowheads="1"/>
          </p:cNvSpPr>
          <p:nvPr/>
        </p:nvSpPr>
        <p:spPr bwMode="auto">
          <a:xfrm>
            <a:off x="6019800" y="3048000"/>
            <a:ext cx="990600" cy="1295400"/>
          </a:xfrm>
          <a:prstGeom prst="ellipse">
            <a:avLst/>
          </a:prstGeom>
          <a:solidFill>
            <a:schemeClr val="tx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45082" name="AutoShape 26"/>
          <p:cNvSpPr>
            <a:spLocks noChangeArrowheads="1"/>
          </p:cNvSpPr>
          <p:nvPr/>
        </p:nvSpPr>
        <p:spPr bwMode="auto">
          <a:xfrm rot="10800000">
            <a:off x="231775" y="1892300"/>
            <a:ext cx="1114425" cy="3768725"/>
          </a:xfrm>
          <a:prstGeom prst="leftArrowCallout">
            <a:avLst>
              <a:gd name="adj1" fmla="val 132139"/>
              <a:gd name="adj2" fmla="val 94846"/>
              <a:gd name="adj3" fmla="val 22676"/>
              <a:gd name="adj4" fmla="val 66667"/>
            </a:avLst>
          </a:prstGeom>
          <a:solidFill>
            <a:srgbClr val="C00000">
              <a:alpha val="15000"/>
            </a:srgbClr>
          </a:solidFill>
          <a:ln>
            <a:headEnd/>
            <a:tailEn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wrap="none" anchor="ctr"/>
          <a:lstStyle/>
          <a:p>
            <a:endParaRPr lang="en-US">
              <a:ln>
                <a:solidFill>
                  <a:srgbClr val="629E94"/>
                </a:solidFill>
              </a:ln>
            </a:endParaRPr>
          </a:p>
        </p:txBody>
      </p:sp>
      <p:sp>
        <p:nvSpPr>
          <p:cNvPr id="45058" name="AutoShape 2"/>
          <p:cNvSpPr>
            <a:spLocks noChangeArrowheads="1"/>
          </p:cNvSpPr>
          <p:nvPr/>
        </p:nvSpPr>
        <p:spPr bwMode="auto">
          <a:xfrm>
            <a:off x="1662113" y="1201738"/>
            <a:ext cx="5791200" cy="5046662"/>
          </a:xfrm>
          <a:prstGeom prst="bracketPair">
            <a:avLst>
              <a:gd name="adj" fmla="val 16667"/>
            </a:avLst>
          </a:prstGeom>
          <a:noFill/>
          <a:ln w="76200">
            <a:solidFill>
              <a:srgbClr val="006600"/>
            </a:solidFill>
            <a:round/>
            <a:headEnd/>
            <a:tailEnd/>
          </a:ln>
          <a:effectLst/>
        </p:spPr>
        <p:txBody>
          <a:bodyPr wrap="none" anchor="ctr"/>
          <a:lstStyle/>
          <a:p>
            <a:pPr algn="ctr"/>
            <a:endParaRPr lang="en-US">
              <a:solidFill>
                <a:schemeClr val="folHlink"/>
              </a:solidFill>
              <a:cs typeface="Arial" charset="0"/>
            </a:endParaRPr>
          </a:p>
        </p:txBody>
      </p:sp>
      <p:sp>
        <p:nvSpPr>
          <p:cNvPr id="45059" name="Text Box 3"/>
          <p:cNvSpPr txBox="1">
            <a:spLocks noChangeArrowheads="1"/>
          </p:cNvSpPr>
          <p:nvPr/>
        </p:nvSpPr>
        <p:spPr bwMode="auto">
          <a:xfrm>
            <a:off x="3335338" y="1219200"/>
            <a:ext cx="2438400" cy="938719"/>
          </a:xfrm>
          <a:prstGeom prst="rect">
            <a:avLst/>
          </a:prstGeom>
          <a:solidFill>
            <a:srgbClr val="629E94"/>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n-US" sz="2000" b="1" dirty="0">
                <a:solidFill>
                  <a:srgbClr val="FFFFCC"/>
                </a:solidFill>
                <a:cs typeface="Arial" charset="0"/>
              </a:rPr>
              <a:t>Market Demand</a:t>
            </a:r>
          </a:p>
          <a:p>
            <a:pPr algn="ctr">
              <a:spcBef>
                <a:spcPct val="50000"/>
              </a:spcBef>
            </a:pPr>
            <a:r>
              <a:rPr lang="en-US" sz="1400" b="1" dirty="0">
                <a:solidFill>
                  <a:srgbClr val="FFFFCC"/>
                </a:solidFill>
                <a:cs typeface="Arial" charset="0"/>
              </a:rPr>
              <a:t>Supermarkets, food service, ethnic markets, etc</a:t>
            </a:r>
          </a:p>
        </p:txBody>
      </p:sp>
      <p:sp>
        <p:nvSpPr>
          <p:cNvPr id="45060" name="Text Box 4"/>
          <p:cNvSpPr txBox="1">
            <a:spLocks noChangeArrowheads="1"/>
          </p:cNvSpPr>
          <p:nvPr/>
        </p:nvSpPr>
        <p:spPr bwMode="auto">
          <a:xfrm>
            <a:off x="7080250" y="1600200"/>
            <a:ext cx="795338" cy="4419600"/>
          </a:xfrm>
          <a:prstGeom prst="rect">
            <a:avLst/>
          </a:prstGeom>
          <a:noFill/>
          <a:ln w="9525">
            <a:noFill/>
            <a:miter lim="800000"/>
            <a:headEnd/>
            <a:tailEnd/>
          </a:ln>
          <a:effectLst/>
        </p:spPr>
        <p:txBody>
          <a:bodyPr vert="eaVert" tIns="0" bIns="0">
            <a:spAutoFit/>
          </a:bodyPr>
          <a:lstStyle/>
          <a:p>
            <a:pPr algn="ctr">
              <a:spcBef>
                <a:spcPct val="50000"/>
              </a:spcBef>
            </a:pPr>
            <a:r>
              <a:rPr lang="en-US" sz="1600" b="1">
                <a:solidFill>
                  <a:srgbClr val="006600"/>
                </a:solidFill>
                <a:latin typeface="Arial Narrow" pitchFamily="34" charset="0"/>
                <a:cs typeface="Arial" charset="0"/>
              </a:rPr>
              <a:t>Enabling Environment</a:t>
            </a:r>
          </a:p>
          <a:p>
            <a:pPr algn="ctr">
              <a:spcBef>
                <a:spcPct val="50000"/>
              </a:spcBef>
            </a:pPr>
            <a:r>
              <a:rPr lang="en-US" sz="1600" b="1">
                <a:solidFill>
                  <a:srgbClr val="006600"/>
                </a:solidFill>
                <a:latin typeface="Arial Narrow" pitchFamily="34" charset="0"/>
                <a:cs typeface="Arial" charset="0"/>
              </a:rPr>
              <a:t>(Policy, laws &amp; regulations, business services)</a:t>
            </a:r>
          </a:p>
        </p:txBody>
      </p:sp>
      <p:sp>
        <p:nvSpPr>
          <p:cNvPr id="45061" name="Text Box 5"/>
          <p:cNvSpPr txBox="1">
            <a:spLocks noChangeArrowheads="1"/>
          </p:cNvSpPr>
          <p:nvPr/>
        </p:nvSpPr>
        <p:spPr bwMode="auto">
          <a:xfrm>
            <a:off x="457200" y="0"/>
            <a:ext cx="8372475" cy="984885"/>
          </a:xfrm>
          <a:prstGeom prst="rect">
            <a:avLst/>
          </a:prstGeom>
          <a:noFill/>
          <a:ln w="9525">
            <a:noFill/>
            <a:miter lim="800000"/>
            <a:headEnd/>
            <a:tailEnd/>
          </a:ln>
          <a:effectLst/>
        </p:spPr>
        <p:txBody>
          <a:bodyPr>
            <a:spAutoFit/>
          </a:bodyPr>
          <a:lstStyle/>
          <a:p>
            <a:pPr algn="ctr">
              <a:spcBef>
                <a:spcPct val="50000"/>
              </a:spcBef>
            </a:pPr>
            <a:r>
              <a:rPr lang="en-US" sz="2800" b="1" dirty="0" smtClean="0">
                <a:solidFill>
                  <a:srgbClr val="663300"/>
                </a:solidFill>
                <a:latin typeface="Arial Narrow" pitchFamily="34" charset="0"/>
                <a:cs typeface="Arial" charset="0"/>
              </a:rPr>
              <a:t>PFID - F&amp;V Model</a:t>
            </a:r>
          </a:p>
          <a:p>
            <a:pPr algn="ctr">
              <a:spcBef>
                <a:spcPct val="50000"/>
              </a:spcBef>
            </a:pPr>
            <a:r>
              <a:rPr lang="en-US" sz="2000" b="1" dirty="0" smtClean="0">
                <a:latin typeface="Arial Narrow" pitchFamily="34" charset="0"/>
                <a:cs typeface="Arial" charset="0"/>
              </a:rPr>
              <a:t>Building </a:t>
            </a:r>
            <a:r>
              <a:rPr lang="en-US" sz="2000" b="1" dirty="0">
                <a:latin typeface="Arial Narrow" pitchFamily="34" charset="0"/>
                <a:cs typeface="Arial" charset="0"/>
              </a:rPr>
              <a:t>Long-term Capacity for a Competitive </a:t>
            </a:r>
            <a:r>
              <a:rPr lang="en-US" sz="2000" b="1" dirty="0" smtClean="0">
                <a:latin typeface="Arial Narrow" pitchFamily="34" charset="0"/>
                <a:cs typeface="Arial" charset="0"/>
              </a:rPr>
              <a:t>Edge</a:t>
            </a:r>
            <a:endParaRPr lang="en-US" sz="2000" b="1" dirty="0">
              <a:latin typeface="Arial Narrow" pitchFamily="34" charset="0"/>
              <a:cs typeface="Arial" charset="0"/>
            </a:endParaRPr>
          </a:p>
        </p:txBody>
      </p:sp>
      <p:sp>
        <p:nvSpPr>
          <p:cNvPr id="45062" name="AutoShape 6"/>
          <p:cNvSpPr>
            <a:spLocks noChangeArrowheads="1"/>
          </p:cNvSpPr>
          <p:nvPr/>
        </p:nvSpPr>
        <p:spPr bwMode="auto">
          <a:xfrm>
            <a:off x="3160713" y="2200275"/>
            <a:ext cx="2803525" cy="4124325"/>
          </a:xfrm>
          <a:prstGeom prst="upArrowCallout">
            <a:avLst>
              <a:gd name="adj1" fmla="val 40769"/>
              <a:gd name="adj2" fmla="val 38505"/>
              <a:gd name="adj3" fmla="val 19452"/>
              <a:gd name="adj4" fmla="val 23245"/>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srgbClr val="663300"/>
              </a:solidFill>
            </a:endParaRPr>
          </a:p>
        </p:txBody>
      </p:sp>
      <p:sp>
        <p:nvSpPr>
          <p:cNvPr id="45063" name="Text Box 7"/>
          <p:cNvSpPr txBox="1">
            <a:spLocks noChangeArrowheads="1"/>
          </p:cNvSpPr>
          <p:nvPr/>
        </p:nvSpPr>
        <p:spPr bwMode="auto">
          <a:xfrm>
            <a:off x="3198813" y="5410200"/>
            <a:ext cx="2727325" cy="731838"/>
          </a:xfrm>
          <a:prstGeom prst="rect">
            <a:avLst/>
          </a:prstGeom>
          <a:noFill/>
          <a:ln w="9525">
            <a:noFill/>
            <a:miter lim="800000"/>
            <a:headEnd/>
            <a:tailEnd/>
          </a:ln>
          <a:effectLst/>
        </p:spPr>
        <p:txBody>
          <a:bodyPr>
            <a:spAutoFit/>
          </a:bodyPr>
          <a:lstStyle/>
          <a:p>
            <a:pPr algn="ctr"/>
            <a:r>
              <a:rPr lang="en-US" b="1" dirty="0">
                <a:cs typeface="Arial" charset="0"/>
              </a:rPr>
              <a:t>Market Supply</a:t>
            </a:r>
          </a:p>
          <a:p>
            <a:pPr algn="ctr"/>
            <a:r>
              <a:rPr lang="en-US" sz="1200" b="1" dirty="0">
                <a:cs typeface="Arial" charset="0"/>
              </a:rPr>
              <a:t>Producers, associations, agribusiness, </a:t>
            </a:r>
            <a:r>
              <a:rPr lang="en-US" sz="1200" b="1" dirty="0" smtClean="0">
                <a:cs typeface="Arial" charset="0"/>
              </a:rPr>
              <a:t>MSMEs, and other suppliers</a:t>
            </a:r>
            <a:endParaRPr lang="en-US" sz="1200" b="1" dirty="0">
              <a:cs typeface="Arial" charset="0"/>
            </a:endParaRPr>
          </a:p>
        </p:txBody>
      </p:sp>
      <p:sp>
        <p:nvSpPr>
          <p:cNvPr id="45064" name="Text Box 8"/>
          <p:cNvSpPr txBox="1">
            <a:spLocks noChangeArrowheads="1"/>
          </p:cNvSpPr>
          <p:nvPr/>
        </p:nvSpPr>
        <p:spPr bwMode="auto">
          <a:xfrm>
            <a:off x="3967163" y="2362200"/>
            <a:ext cx="1190625" cy="3123932"/>
          </a:xfrm>
          <a:prstGeom prst="rect">
            <a:avLst/>
          </a:prstGeom>
          <a:noFill/>
          <a:ln w="9525">
            <a:noFill/>
            <a:miter lim="800000"/>
            <a:headEnd/>
            <a:tailEnd/>
          </a:ln>
          <a:effectLst/>
        </p:spPr>
        <p:txBody>
          <a:bodyPr>
            <a:spAutoFit/>
          </a:bodyPr>
          <a:lstStyle/>
          <a:p>
            <a:pPr algn="ctr">
              <a:spcBef>
                <a:spcPct val="50000"/>
              </a:spcBef>
            </a:pPr>
            <a:r>
              <a:rPr lang="en-US" sz="1100" b="1" dirty="0">
                <a:latin typeface="Arial Narrow" pitchFamily="34" charset="0"/>
                <a:cs typeface="Arial" charset="0"/>
              </a:rPr>
              <a:t>Opportunities for Market Access</a:t>
            </a:r>
            <a:r>
              <a:rPr lang="en-US" sz="1100" b="1" dirty="0">
                <a:solidFill>
                  <a:srgbClr val="1F03EB"/>
                </a:solidFill>
                <a:latin typeface="Arial Narrow" pitchFamily="34" charset="0"/>
                <a:cs typeface="Arial" charset="0"/>
              </a:rPr>
              <a:t>      </a:t>
            </a:r>
          </a:p>
          <a:p>
            <a:pPr algn="ctr">
              <a:spcBef>
                <a:spcPct val="40000"/>
              </a:spcBef>
            </a:pPr>
            <a:r>
              <a:rPr lang="en-US" sz="1000" b="1" i="1" dirty="0">
                <a:solidFill>
                  <a:schemeClr val="bg1"/>
                </a:solidFill>
                <a:latin typeface="Arial Narrow" pitchFamily="34" charset="0"/>
                <a:cs typeface="Arial" charset="0"/>
              </a:rPr>
              <a:t>Traceability</a:t>
            </a:r>
          </a:p>
          <a:p>
            <a:pPr algn="ctr">
              <a:lnSpc>
                <a:spcPct val="90000"/>
              </a:lnSpc>
              <a:spcBef>
                <a:spcPct val="40000"/>
              </a:spcBef>
            </a:pPr>
            <a:r>
              <a:rPr lang="en-US" sz="1000" b="1" i="1" dirty="0">
                <a:solidFill>
                  <a:schemeClr val="bg1"/>
                </a:solidFill>
                <a:latin typeface="Arial Narrow" pitchFamily="34" charset="0"/>
                <a:cs typeface="Arial" charset="0"/>
              </a:rPr>
              <a:t>Transport</a:t>
            </a:r>
          </a:p>
          <a:p>
            <a:pPr algn="ctr">
              <a:lnSpc>
                <a:spcPct val="90000"/>
              </a:lnSpc>
              <a:spcBef>
                <a:spcPct val="40000"/>
              </a:spcBef>
            </a:pPr>
            <a:r>
              <a:rPr lang="en-US" sz="1000" b="1" i="1" dirty="0">
                <a:solidFill>
                  <a:schemeClr val="bg1"/>
                </a:solidFill>
                <a:latin typeface="Arial Narrow" pitchFamily="34" charset="0"/>
                <a:cs typeface="Arial" charset="0"/>
              </a:rPr>
              <a:t>Labeling</a:t>
            </a:r>
          </a:p>
          <a:p>
            <a:pPr algn="ctr">
              <a:lnSpc>
                <a:spcPct val="90000"/>
              </a:lnSpc>
              <a:spcBef>
                <a:spcPct val="40000"/>
              </a:spcBef>
            </a:pPr>
            <a:r>
              <a:rPr lang="en-US" sz="1000" b="1" i="1" dirty="0">
                <a:solidFill>
                  <a:schemeClr val="bg1"/>
                </a:solidFill>
                <a:latin typeface="Arial Narrow" pitchFamily="34" charset="0"/>
                <a:cs typeface="Arial" charset="0"/>
              </a:rPr>
              <a:t>Packaging</a:t>
            </a:r>
          </a:p>
          <a:p>
            <a:pPr algn="ctr">
              <a:lnSpc>
                <a:spcPct val="90000"/>
              </a:lnSpc>
              <a:spcBef>
                <a:spcPct val="40000"/>
              </a:spcBef>
            </a:pPr>
            <a:r>
              <a:rPr lang="en-US" sz="1000" b="1" i="1" dirty="0">
                <a:solidFill>
                  <a:schemeClr val="bg1"/>
                </a:solidFill>
                <a:latin typeface="Arial Narrow" pitchFamily="34" charset="0"/>
                <a:cs typeface="Arial" charset="0"/>
              </a:rPr>
              <a:t>Supply reliability</a:t>
            </a:r>
          </a:p>
          <a:p>
            <a:pPr algn="ctr">
              <a:lnSpc>
                <a:spcPct val="90000"/>
              </a:lnSpc>
              <a:spcBef>
                <a:spcPct val="40000"/>
              </a:spcBef>
            </a:pPr>
            <a:r>
              <a:rPr lang="en-US" sz="1000" b="1" i="1" dirty="0">
                <a:solidFill>
                  <a:schemeClr val="bg1"/>
                </a:solidFill>
                <a:latin typeface="Arial Narrow" pitchFamily="34" charset="0"/>
                <a:cs typeface="Arial" charset="0"/>
              </a:rPr>
              <a:t>Cold storage</a:t>
            </a:r>
          </a:p>
          <a:p>
            <a:pPr algn="ctr">
              <a:lnSpc>
                <a:spcPct val="90000"/>
              </a:lnSpc>
              <a:spcBef>
                <a:spcPct val="40000"/>
              </a:spcBef>
            </a:pPr>
            <a:r>
              <a:rPr lang="en-US" sz="1000" b="1" i="1" dirty="0">
                <a:solidFill>
                  <a:schemeClr val="bg1"/>
                </a:solidFill>
                <a:latin typeface="Arial Narrow" pitchFamily="34" charset="0"/>
                <a:cs typeface="Arial" charset="0"/>
              </a:rPr>
              <a:t>Environmental Certification</a:t>
            </a:r>
          </a:p>
          <a:p>
            <a:pPr algn="ctr">
              <a:lnSpc>
                <a:spcPct val="90000"/>
              </a:lnSpc>
              <a:spcBef>
                <a:spcPct val="40000"/>
              </a:spcBef>
            </a:pPr>
            <a:r>
              <a:rPr lang="en-US" sz="1000" b="1" i="1" dirty="0">
                <a:solidFill>
                  <a:schemeClr val="bg1"/>
                </a:solidFill>
                <a:latin typeface="Arial Narrow" pitchFamily="34" charset="0"/>
                <a:cs typeface="Arial" charset="0"/>
              </a:rPr>
              <a:t>Certified quality</a:t>
            </a:r>
          </a:p>
          <a:p>
            <a:pPr algn="ctr">
              <a:lnSpc>
                <a:spcPct val="90000"/>
              </a:lnSpc>
              <a:spcBef>
                <a:spcPct val="40000"/>
              </a:spcBef>
            </a:pPr>
            <a:r>
              <a:rPr lang="en-US" sz="1000" b="1" i="1" dirty="0">
                <a:solidFill>
                  <a:schemeClr val="bg1"/>
                </a:solidFill>
                <a:latin typeface="Arial Narrow" pitchFamily="34" charset="0"/>
                <a:cs typeface="Arial" charset="0"/>
              </a:rPr>
              <a:t>Certified safety (SPS)</a:t>
            </a:r>
          </a:p>
          <a:p>
            <a:pPr algn="ctr">
              <a:lnSpc>
                <a:spcPct val="90000"/>
              </a:lnSpc>
              <a:spcBef>
                <a:spcPct val="40000"/>
              </a:spcBef>
            </a:pPr>
            <a:r>
              <a:rPr lang="en-US" sz="1000" b="1" i="1" dirty="0">
                <a:solidFill>
                  <a:schemeClr val="bg1"/>
                </a:solidFill>
                <a:latin typeface="Arial Narrow" pitchFamily="34" charset="0"/>
                <a:cs typeface="Arial" charset="0"/>
              </a:rPr>
              <a:t>Product volume</a:t>
            </a:r>
          </a:p>
          <a:p>
            <a:pPr algn="ctr">
              <a:lnSpc>
                <a:spcPct val="90000"/>
              </a:lnSpc>
              <a:spcBef>
                <a:spcPct val="40000"/>
              </a:spcBef>
            </a:pPr>
            <a:r>
              <a:rPr lang="en-US" sz="1000" b="1" i="1" dirty="0">
                <a:solidFill>
                  <a:schemeClr val="bg1"/>
                </a:solidFill>
                <a:latin typeface="Arial Narrow" pitchFamily="34" charset="0"/>
                <a:cs typeface="Arial" charset="0"/>
              </a:rPr>
              <a:t>Processing</a:t>
            </a:r>
          </a:p>
          <a:p>
            <a:pPr algn="ctr">
              <a:lnSpc>
                <a:spcPct val="90000"/>
              </a:lnSpc>
              <a:spcBef>
                <a:spcPct val="40000"/>
              </a:spcBef>
            </a:pPr>
            <a:r>
              <a:rPr lang="en-US" sz="1000" b="1" i="1" dirty="0">
                <a:solidFill>
                  <a:schemeClr val="bg1"/>
                </a:solidFill>
                <a:latin typeface="Arial Narrow" pitchFamily="34" charset="0"/>
                <a:cs typeface="Arial" charset="0"/>
              </a:rPr>
              <a:t>Etc…</a:t>
            </a:r>
          </a:p>
        </p:txBody>
      </p:sp>
      <p:sp>
        <p:nvSpPr>
          <p:cNvPr id="45065" name="Text Box 9"/>
          <p:cNvSpPr txBox="1">
            <a:spLocks noChangeArrowheads="1"/>
          </p:cNvSpPr>
          <p:nvPr/>
        </p:nvSpPr>
        <p:spPr bwMode="auto">
          <a:xfrm rot="-10800000">
            <a:off x="5086350" y="2698750"/>
            <a:ext cx="366713" cy="2573338"/>
          </a:xfrm>
          <a:prstGeom prst="rect">
            <a:avLst/>
          </a:prstGeom>
          <a:noFill/>
          <a:ln w="9525">
            <a:noFill/>
            <a:miter lim="800000"/>
            <a:headEnd/>
            <a:tailEnd/>
          </a:ln>
          <a:effectLst/>
        </p:spPr>
        <p:txBody>
          <a:bodyPr vert="eaVert">
            <a:spAutoFit/>
          </a:bodyPr>
          <a:lstStyle/>
          <a:p>
            <a:pPr>
              <a:spcBef>
                <a:spcPct val="50000"/>
              </a:spcBef>
            </a:pPr>
            <a:r>
              <a:rPr lang="en-US" sz="1200" b="1">
                <a:cs typeface="Arial" charset="0"/>
              </a:rPr>
              <a:t>Meeting Grades and Standards</a:t>
            </a:r>
          </a:p>
        </p:txBody>
      </p:sp>
      <p:sp>
        <p:nvSpPr>
          <p:cNvPr id="45066" name="Text Box 10"/>
          <p:cNvSpPr txBox="1">
            <a:spLocks noChangeArrowheads="1"/>
          </p:cNvSpPr>
          <p:nvPr/>
        </p:nvSpPr>
        <p:spPr bwMode="auto">
          <a:xfrm rot="-10800000">
            <a:off x="3629025" y="2820988"/>
            <a:ext cx="366713" cy="2414587"/>
          </a:xfrm>
          <a:prstGeom prst="rect">
            <a:avLst/>
          </a:prstGeom>
          <a:noFill/>
          <a:ln w="9525">
            <a:noFill/>
            <a:miter lim="800000"/>
            <a:headEnd/>
            <a:tailEnd/>
          </a:ln>
          <a:effectLst/>
        </p:spPr>
        <p:txBody>
          <a:bodyPr vert="eaVert">
            <a:spAutoFit/>
          </a:bodyPr>
          <a:lstStyle/>
          <a:p>
            <a:pPr>
              <a:spcBef>
                <a:spcPct val="50000"/>
              </a:spcBef>
            </a:pPr>
            <a:r>
              <a:rPr lang="en-US" sz="1200" b="1">
                <a:cs typeface="Arial" charset="0"/>
              </a:rPr>
              <a:t>Flow through the Value Chain</a:t>
            </a:r>
          </a:p>
        </p:txBody>
      </p:sp>
      <p:sp>
        <p:nvSpPr>
          <p:cNvPr id="45075" name="AutoShape 19"/>
          <p:cNvSpPr>
            <a:spLocks noChangeArrowheads="1"/>
          </p:cNvSpPr>
          <p:nvPr/>
        </p:nvSpPr>
        <p:spPr bwMode="auto">
          <a:xfrm>
            <a:off x="7797800" y="2008188"/>
            <a:ext cx="1152525" cy="3690937"/>
          </a:xfrm>
          <a:prstGeom prst="leftArrowCallout">
            <a:avLst>
              <a:gd name="adj1" fmla="val 125134"/>
              <a:gd name="adj2" fmla="val 89818"/>
              <a:gd name="adj3" fmla="val 22676"/>
              <a:gd name="adj4" fmla="val 66667"/>
            </a:avLst>
          </a:prstGeom>
          <a:solidFill>
            <a:srgbClr val="C00000">
              <a:alpha val="15000"/>
            </a:srgb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45076" name="Text Box 20"/>
          <p:cNvSpPr txBox="1">
            <a:spLocks noChangeArrowheads="1"/>
          </p:cNvSpPr>
          <p:nvPr/>
        </p:nvSpPr>
        <p:spPr bwMode="auto">
          <a:xfrm rot="16200000">
            <a:off x="6703220" y="3717131"/>
            <a:ext cx="3725862" cy="384175"/>
          </a:xfrm>
          <a:prstGeom prst="rect">
            <a:avLst/>
          </a:prstGeom>
          <a:noFill/>
          <a:ln w="9525">
            <a:noFill/>
            <a:miter lim="800000"/>
            <a:headEnd/>
            <a:tailEnd/>
          </a:ln>
          <a:effectLst/>
        </p:spPr>
        <p:txBody>
          <a:bodyPr>
            <a:spAutoFit/>
          </a:bodyPr>
          <a:lstStyle/>
          <a:p>
            <a:pPr algn="ctr">
              <a:lnSpc>
                <a:spcPct val="80000"/>
              </a:lnSpc>
              <a:spcBef>
                <a:spcPct val="50000"/>
              </a:spcBef>
            </a:pPr>
            <a:r>
              <a:rPr lang="en-US" sz="2400" b="1" i="1">
                <a:latin typeface="Arial Narrow" pitchFamily="34" charset="0"/>
                <a:cs typeface="Arial" charset="0"/>
              </a:rPr>
              <a:t>Environment</a:t>
            </a:r>
          </a:p>
        </p:txBody>
      </p:sp>
      <p:sp>
        <p:nvSpPr>
          <p:cNvPr id="45077" name="Text Box 21"/>
          <p:cNvSpPr txBox="1">
            <a:spLocks noChangeArrowheads="1"/>
          </p:cNvSpPr>
          <p:nvPr/>
        </p:nvSpPr>
        <p:spPr bwMode="auto">
          <a:xfrm rot="-10800000">
            <a:off x="1249363" y="1600200"/>
            <a:ext cx="795337" cy="4419600"/>
          </a:xfrm>
          <a:prstGeom prst="rect">
            <a:avLst/>
          </a:prstGeom>
          <a:noFill/>
          <a:ln w="9525">
            <a:noFill/>
            <a:miter lim="800000"/>
            <a:headEnd/>
            <a:tailEnd/>
          </a:ln>
          <a:effectLst/>
        </p:spPr>
        <p:txBody>
          <a:bodyPr vert="eaVert" tIns="0" bIns="0">
            <a:spAutoFit/>
          </a:bodyPr>
          <a:lstStyle/>
          <a:p>
            <a:pPr algn="ctr">
              <a:spcBef>
                <a:spcPct val="50000"/>
              </a:spcBef>
            </a:pPr>
            <a:r>
              <a:rPr lang="en-US" sz="1600" b="1">
                <a:solidFill>
                  <a:srgbClr val="006600"/>
                </a:solidFill>
                <a:latin typeface="Arial Narrow" pitchFamily="34" charset="0"/>
                <a:cs typeface="Arial" charset="0"/>
              </a:rPr>
              <a:t>Enabling Environment</a:t>
            </a:r>
          </a:p>
          <a:p>
            <a:pPr algn="ctr">
              <a:spcBef>
                <a:spcPct val="50000"/>
              </a:spcBef>
            </a:pPr>
            <a:r>
              <a:rPr lang="en-US" sz="1600" b="1">
                <a:solidFill>
                  <a:srgbClr val="006600"/>
                </a:solidFill>
                <a:latin typeface="Arial Narrow" pitchFamily="34" charset="0"/>
                <a:cs typeface="Arial" charset="0"/>
              </a:rPr>
              <a:t>(Policy, laws &amp; regulations, business services)</a:t>
            </a:r>
          </a:p>
        </p:txBody>
      </p:sp>
      <p:sp>
        <p:nvSpPr>
          <p:cNvPr id="45078" name="Text Box 22"/>
          <p:cNvSpPr txBox="1">
            <a:spLocks noChangeArrowheads="1"/>
          </p:cNvSpPr>
          <p:nvPr/>
        </p:nvSpPr>
        <p:spPr bwMode="auto">
          <a:xfrm>
            <a:off x="3238500" y="4151313"/>
            <a:ext cx="184150" cy="366712"/>
          </a:xfrm>
          <a:prstGeom prst="rect">
            <a:avLst/>
          </a:prstGeom>
          <a:noFill/>
          <a:ln w="9525">
            <a:noFill/>
            <a:miter lim="800000"/>
            <a:headEnd/>
            <a:tailEnd/>
          </a:ln>
          <a:effectLst/>
        </p:spPr>
        <p:txBody>
          <a:bodyPr wrap="none">
            <a:spAutoFit/>
          </a:bodyPr>
          <a:lstStyle/>
          <a:p>
            <a:pPr eaLnBrk="0" hangingPunct="0"/>
            <a:endParaRPr lang="en-US">
              <a:latin typeface="Verdana" pitchFamily="34" charset="0"/>
              <a:cs typeface="Arial" charset="0"/>
            </a:endParaRPr>
          </a:p>
        </p:txBody>
      </p:sp>
      <p:sp>
        <p:nvSpPr>
          <p:cNvPr id="45081" name="Text Box 25"/>
          <p:cNvSpPr txBox="1">
            <a:spLocks noChangeArrowheads="1"/>
          </p:cNvSpPr>
          <p:nvPr/>
        </p:nvSpPr>
        <p:spPr bwMode="auto">
          <a:xfrm rot="16200000">
            <a:off x="-1043781" y="3519993"/>
            <a:ext cx="3303587" cy="584775"/>
          </a:xfrm>
          <a:prstGeom prst="rect">
            <a:avLst/>
          </a:prstGeom>
          <a:noFill/>
          <a:ln w="9525">
            <a:noFill/>
            <a:miter lim="800000"/>
            <a:headEnd/>
            <a:tailEnd/>
          </a:ln>
          <a:effectLst/>
        </p:spPr>
        <p:txBody>
          <a:bodyPr>
            <a:spAutoFit/>
          </a:bodyPr>
          <a:lstStyle/>
          <a:p>
            <a:pPr algn="ctr">
              <a:lnSpc>
                <a:spcPct val="80000"/>
              </a:lnSpc>
              <a:spcBef>
                <a:spcPct val="50000"/>
              </a:spcBef>
            </a:pPr>
            <a:r>
              <a:rPr lang="en-US" sz="2000" b="1" i="1" dirty="0">
                <a:latin typeface="Arial Narrow" pitchFamily="34" charset="0"/>
                <a:cs typeface="Arial" charset="0"/>
              </a:rPr>
              <a:t>Gender &amp; Disadvantaged Populations</a:t>
            </a:r>
          </a:p>
        </p:txBody>
      </p:sp>
      <p:sp>
        <p:nvSpPr>
          <p:cNvPr id="45068" name="Oval 12"/>
          <p:cNvSpPr>
            <a:spLocks noChangeArrowheads="1"/>
          </p:cNvSpPr>
          <p:nvPr/>
        </p:nvSpPr>
        <p:spPr bwMode="auto">
          <a:xfrm>
            <a:off x="2111375" y="3044825"/>
            <a:ext cx="990600" cy="1295400"/>
          </a:xfrm>
          <a:prstGeom prst="ellipse">
            <a:avLst/>
          </a:prstGeom>
          <a:solidFill>
            <a:schemeClr val="tx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grpSp>
        <p:nvGrpSpPr>
          <p:cNvPr id="2" name="Group 27"/>
          <p:cNvGrpSpPr>
            <a:grpSpLocks/>
          </p:cNvGrpSpPr>
          <p:nvPr/>
        </p:nvGrpSpPr>
        <p:grpSpPr bwMode="auto">
          <a:xfrm>
            <a:off x="2122488" y="1814513"/>
            <a:ext cx="1000125" cy="3495675"/>
            <a:chOff x="1337" y="1143"/>
            <a:chExt cx="630" cy="2202"/>
          </a:xfrm>
        </p:grpSpPr>
        <p:sp>
          <p:nvSpPr>
            <p:cNvPr id="45069" name="Freeform 13"/>
            <p:cNvSpPr>
              <a:spLocks/>
            </p:cNvSpPr>
            <p:nvPr/>
          </p:nvSpPr>
          <p:spPr bwMode="auto">
            <a:xfrm>
              <a:off x="1580" y="1143"/>
              <a:ext cx="387" cy="2202"/>
            </a:xfrm>
            <a:custGeom>
              <a:avLst/>
              <a:gdLst/>
              <a:ahLst/>
              <a:cxnLst>
                <a:cxn ang="0">
                  <a:pos x="432" y="0"/>
                </a:cxn>
                <a:cxn ang="0">
                  <a:pos x="20" y="1258"/>
                </a:cxn>
                <a:cxn ang="0">
                  <a:pos x="311" y="2274"/>
                </a:cxn>
              </a:cxnLst>
              <a:rect l="0" t="0" r="r" b="b"/>
              <a:pathLst>
                <a:path w="432" h="2274">
                  <a:moveTo>
                    <a:pt x="432" y="0"/>
                  </a:moveTo>
                  <a:cubicBezTo>
                    <a:pt x="236" y="439"/>
                    <a:pt x="40" y="879"/>
                    <a:pt x="20" y="1258"/>
                  </a:cubicBezTo>
                  <a:cubicBezTo>
                    <a:pt x="0" y="1637"/>
                    <a:pt x="263" y="2105"/>
                    <a:pt x="311" y="2274"/>
                  </a:cubicBezTo>
                </a:path>
              </a:pathLst>
            </a:custGeom>
            <a:noFill/>
            <a:ln w="127000">
              <a:solidFill>
                <a:schemeClr val="tx1"/>
              </a:solidFill>
              <a:round/>
              <a:headEnd type="none" w="sm" len="sm"/>
              <a:tailEnd type="triangle" w="med" len="med"/>
            </a:ln>
            <a:effectLst/>
          </p:spPr>
          <p:txBody>
            <a:bodyPr/>
            <a:lstStyle/>
            <a:p>
              <a:endParaRPr lang="en-US"/>
            </a:p>
          </p:txBody>
        </p:sp>
        <p:sp>
          <p:nvSpPr>
            <p:cNvPr id="45070" name="Text Box 14"/>
            <p:cNvSpPr txBox="1">
              <a:spLocks noChangeArrowheads="1"/>
            </p:cNvSpPr>
            <p:nvPr/>
          </p:nvSpPr>
          <p:spPr bwMode="auto">
            <a:xfrm rot="16200000">
              <a:off x="1347" y="2001"/>
              <a:ext cx="582" cy="602"/>
            </a:xfrm>
            <a:prstGeom prst="rect">
              <a:avLst/>
            </a:prstGeom>
            <a:noFill/>
            <a:ln w="9525">
              <a:noFill/>
              <a:miter lim="800000"/>
              <a:headEnd/>
              <a:tailEnd/>
            </a:ln>
            <a:effectLst/>
          </p:spPr>
          <p:txBody>
            <a:bodyPr vert="eaVert" wrap="none">
              <a:spAutoFit/>
            </a:bodyPr>
            <a:lstStyle/>
            <a:p>
              <a:pPr algn="ctr"/>
              <a:r>
                <a:rPr lang="en-US" sz="1200" b="1" dirty="0">
                  <a:solidFill>
                    <a:schemeClr val="bg1"/>
                  </a:solidFill>
                  <a:latin typeface="Arial Narrow" pitchFamily="34" charset="0"/>
                  <a:cs typeface="Arial" charset="0"/>
                </a:rPr>
                <a:t>Buyer-</a:t>
              </a:r>
            </a:p>
            <a:p>
              <a:pPr algn="ctr"/>
              <a:r>
                <a:rPr lang="en-US" sz="1200" b="1" dirty="0">
                  <a:solidFill>
                    <a:schemeClr val="bg1"/>
                  </a:solidFill>
                  <a:latin typeface="Arial Narrow" pitchFamily="34" charset="0"/>
                  <a:cs typeface="Arial" charset="0"/>
                </a:rPr>
                <a:t>Producer</a:t>
              </a:r>
            </a:p>
            <a:p>
              <a:pPr algn="ctr"/>
              <a:r>
                <a:rPr lang="en-US" sz="1200" b="1" dirty="0">
                  <a:solidFill>
                    <a:schemeClr val="bg1"/>
                  </a:solidFill>
                  <a:latin typeface="Arial Narrow" pitchFamily="34" charset="0"/>
                  <a:cs typeface="Arial" charset="0"/>
                </a:rPr>
                <a:t>Relationships/</a:t>
              </a:r>
            </a:p>
            <a:p>
              <a:pPr algn="ctr"/>
              <a:r>
                <a:rPr lang="en-US" sz="1200" b="1" dirty="0">
                  <a:solidFill>
                    <a:schemeClr val="bg1"/>
                  </a:solidFill>
                  <a:latin typeface="Arial Narrow" pitchFamily="34" charset="0"/>
                  <a:cs typeface="Arial" charset="0"/>
                </a:rPr>
                <a:t>alliances</a:t>
              </a:r>
            </a:p>
          </p:txBody>
        </p:sp>
      </p:grpSp>
      <p:grpSp>
        <p:nvGrpSpPr>
          <p:cNvPr id="3" name="Group 15"/>
          <p:cNvGrpSpPr>
            <a:grpSpLocks/>
          </p:cNvGrpSpPr>
          <p:nvPr/>
        </p:nvGrpSpPr>
        <p:grpSpPr bwMode="auto">
          <a:xfrm>
            <a:off x="5964240" y="1778000"/>
            <a:ext cx="984250" cy="3495675"/>
            <a:chOff x="3243" y="1120"/>
            <a:chExt cx="620" cy="2202"/>
          </a:xfrm>
        </p:grpSpPr>
        <p:sp>
          <p:nvSpPr>
            <p:cNvPr id="45073" name="Freeform 17"/>
            <p:cNvSpPr>
              <a:spLocks/>
            </p:cNvSpPr>
            <p:nvPr/>
          </p:nvSpPr>
          <p:spPr bwMode="auto">
            <a:xfrm flipH="1">
              <a:off x="3243" y="1120"/>
              <a:ext cx="387" cy="2202"/>
            </a:xfrm>
            <a:custGeom>
              <a:avLst/>
              <a:gdLst/>
              <a:ahLst/>
              <a:cxnLst>
                <a:cxn ang="0">
                  <a:pos x="432" y="0"/>
                </a:cxn>
                <a:cxn ang="0">
                  <a:pos x="20" y="1258"/>
                </a:cxn>
                <a:cxn ang="0">
                  <a:pos x="311" y="2274"/>
                </a:cxn>
              </a:cxnLst>
              <a:rect l="0" t="0" r="r" b="b"/>
              <a:pathLst>
                <a:path w="432" h="2274">
                  <a:moveTo>
                    <a:pt x="432" y="0"/>
                  </a:moveTo>
                  <a:cubicBezTo>
                    <a:pt x="236" y="439"/>
                    <a:pt x="40" y="879"/>
                    <a:pt x="20" y="1258"/>
                  </a:cubicBezTo>
                  <a:cubicBezTo>
                    <a:pt x="0" y="1637"/>
                    <a:pt x="263" y="2105"/>
                    <a:pt x="311" y="2274"/>
                  </a:cubicBezTo>
                </a:path>
              </a:pathLst>
            </a:custGeom>
            <a:noFill/>
            <a:ln w="127000">
              <a:solidFill>
                <a:schemeClr val="tx1"/>
              </a:solidFill>
              <a:round/>
              <a:headEnd type="none" w="sm" len="sm"/>
              <a:tailEnd type="triangle" w="med" len="med"/>
            </a:ln>
            <a:effectLst/>
          </p:spPr>
          <p:txBody>
            <a:bodyPr/>
            <a:lstStyle/>
            <a:p>
              <a:endParaRPr lang="en-US"/>
            </a:p>
          </p:txBody>
        </p:sp>
        <p:sp>
          <p:nvSpPr>
            <p:cNvPr id="45074" name="Text Box 18"/>
            <p:cNvSpPr txBox="1">
              <a:spLocks noChangeArrowheads="1"/>
            </p:cNvSpPr>
            <p:nvPr/>
          </p:nvSpPr>
          <p:spPr bwMode="auto">
            <a:xfrm rot="16200000">
              <a:off x="3320" y="2074"/>
              <a:ext cx="582" cy="505"/>
            </a:xfrm>
            <a:prstGeom prst="rect">
              <a:avLst/>
            </a:prstGeom>
            <a:noFill/>
            <a:ln w="9525">
              <a:noFill/>
              <a:miter lim="800000"/>
              <a:headEnd/>
              <a:tailEnd/>
            </a:ln>
            <a:effectLst/>
          </p:spPr>
          <p:txBody>
            <a:bodyPr vert="eaVert" wrap="none">
              <a:spAutoFit/>
            </a:bodyPr>
            <a:lstStyle/>
            <a:p>
              <a:pPr algn="ctr"/>
              <a:r>
                <a:rPr lang="en-US" sz="1200" b="1" dirty="0">
                  <a:solidFill>
                    <a:schemeClr val="bg1"/>
                  </a:solidFill>
                  <a:latin typeface="Arial Narrow" pitchFamily="34" charset="0"/>
                  <a:cs typeface="Arial" charset="0"/>
                </a:rPr>
                <a:t>Market</a:t>
              </a:r>
            </a:p>
            <a:p>
              <a:pPr algn="ctr"/>
              <a:r>
                <a:rPr lang="en-US" sz="1200" b="1" dirty="0">
                  <a:solidFill>
                    <a:schemeClr val="bg1"/>
                  </a:solidFill>
                  <a:latin typeface="Arial Narrow" pitchFamily="34" charset="0"/>
                  <a:cs typeface="Arial" charset="0"/>
                </a:rPr>
                <a:t>Intelligence</a:t>
              </a:r>
            </a:p>
            <a:p>
              <a:pPr algn="ctr"/>
              <a:r>
                <a:rPr lang="en-US" sz="800" b="1" dirty="0">
                  <a:solidFill>
                    <a:schemeClr val="bg1"/>
                  </a:solidFill>
                  <a:latin typeface="Arial Narrow" pitchFamily="34" charset="0"/>
                  <a:cs typeface="Arial" charset="0"/>
                </a:rPr>
                <a:t>(trends, windows,</a:t>
              </a:r>
            </a:p>
            <a:p>
              <a:pPr algn="ctr"/>
              <a:r>
                <a:rPr lang="en-US" sz="800" b="1" dirty="0">
                  <a:solidFill>
                    <a:schemeClr val="bg1"/>
                  </a:solidFill>
                  <a:latin typeface="Arial Narrow" pitchFamily="34" charset="0"/>
                  <a:cs typeface="Arial" charset="0"/>
                </a:rPr>
                <a:t>quality, volume, </a:t>
              </a:r>
            </a:p>
            <a:p>
              <a:pPr algn="ctr"/>
              <a:r>
                <a:rPr lang="en-US" sz="800" b="1" dirty="0">
                  <a:solidFill>
                    <a:schemeClr val="bg1"/>
                  </a:solidFill>
                  <a:latin typeface="Arial Narrow" pitchFamily="34" charset="0"/>
                  <a:cs typeface="Arial" charset="0"/>
                </a:rPr>
                <a:t>prices…)</a:t>
              </a:r>
            </a:p>
          </p:txBody>
        </p:sp>
      </p:grpSp>
      <p:sp>
        <p:nvSpPr>
          <p:cNvPr id="28" name="TextBox 27"/>
          <p:cNvSpPr txBox="1"/>
          <p:nvPr/>
        </p:nvSpPr>
        <p:spPr>
          <a:xfrm>
            <a:off x="-56104" y="5867400"/>
            <a:ext cx="1580104" cy="430887"/>
          </a:xfrm>
          <a:prstGeom prst="rect">
            <a:avLst/>
          </a:prstGeom>
          <a:noFill/>
        </p:spPr>
        <p:txBody>
          <a:bodyPr wrap="square" rtlCol="0">
            <a:spAutoFit/>
          </a:bodyPr>
          <a:lstStyle/>
          <a:p>
            <a:r>
              <a:rPr lang="en-US" sz="1100" b="1" dirty="0" smtClean="0"/>
              <a:t>Slide Source: </a:t>
            </a:r>
          </a:p>
          <a:p>
            <a:r>
              <a:rPr lang="en-US" sz="1100" b="1" dirty="0" smtClean="0"/>
              <a:t>Dan Clay, MSU, 2010</a:t>
            </a:r>
            <a:endParaRPr lang="en-US" sz="1100" b="1" dirty="0"/>
          </a:p>
        </p:txBody>
      </p:sp>
      <p:sp>
        <p:nvSpPr>
          <p:cNvPr id="29"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 Safety and Quality</a:t>
            </a:r>
            <a:endParaRPr lang="en-US" dirty="0"/>
          </a:p>
        </p:txBody>
      </p:sp>
      <p:sp>
        <p:nvSpPr>
          <p:cNvPr id="3" name="Content Placeholder 2"/>
          <p:cNvSpPr>
            <a:spLocks noGrp="1"/>
          </p:cNvSpPr>
          <p:nvPr>
            <p:ph sz="quarter" idx="1"/>
          </p:nvPr>
        </p:nvSpPr>
        <p:spPr/>
        <p:txBody>
          <a:bodyPr/>
          <a:lstStyle/>
          <a:p>
            <a:r>
              <a:rPr lang="en-US" dirty="0" smtClean="0"/>
              <a:t>Compliance with standards, both public and private, is essential to enable and sustain access to higher value markets.</a:t>
            </a:r>
          </a:p>
          <a:p>
            <a:pPr lvl="1"/>
            <a:r>
              <a:rPr lang="en-US" dirty="0" smtClean="0"/>
              <a:t>Exports and high-value domestic markets</a:t>
            </a:r>
          </a:p>
          <a:p>
            <a:r>
              <a:rPr lang="en-US" dirty="0" smtClean="0"/>
              <a:t>Domestic food control systems often weak / absent</a:t>
            </a:r>
          </a:p>
          <a:p>
            <a:r>
              <a:rPr lang="en-US" dirty="0" smtClean="0"/>
              <a:t>Private standards and third-party certification, in many cases, are the only viable options to demonstrate compliance.</a:t>
            </a:r>
          </a:p>
          <a:p>
            <a:r>
              <a:rPr lang="en-US" dirty="0" smtClean="0"/>
              <a:t>Cost, lack of local expertise, etc. all can be significant hurdles to smallholder farmers and small-scale packers and processors.</a:t>
            </a:r>
            <a:endParaRPr lang="en-US" dirty="0"/>
          </a:p>
        </p:txBody>
      </p:sp>
      <p:sp>
        <p:nvSpPr>
          <p:cNvPr id="4"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India </a:t>
            </a:r>
            <a:endParaRPr lang="en-US" dirty="0"/>
          </a:p>
        </p:txBody>
      </p:sp>
      <p:sp>
        <p:nvSpPr>
          <p:cNvPr id="3" name="Content Placeholder 2"/>
          <p:cNvSpPr>
            <a:spLocks noGrp="1"/>
          </p:cNvSpPr>
          <p:nvPr>
            <p:ph sz="quarter" idx="1"/>
          </p:nvPr>
        </p:nvSpPr>
        <p:spPr/>
        <p:txBody>
          <a:bodyPr/>
          <a:lstStyle/>
          <a:p>
            <a:r>
              <a:rPr lang="en-US" sz="2400" dirty="0" smtClean="0"/>
              <a:t>A “transforming” country </a:t>
            </a:r>
          </a:p>
          <a:p>
            <a:r>
              <a:rPr lang="en-US" sz="2400" dirty="0" smtClean="0"/>
              <a:t>Large proportion (&gt;70%) of population still lives in rural areas and is dependent upon agriculture for their livelihoods</a:t>
            </a:r>
          </a:p>
          <a:p>
            <a:r>
              <a:rPr lang="en-US" sz="2400" dirty="0" smtClean="0"/>
              <a:t>Agriculture’s share of national GDP is decreasing, but still significant (&gt;20%)</a:t>
            </a:r>
          </a:p>
          <a:p>
            <a:r>
              <a:rPr lang="en-US" sz="2400" dirty="0" smtClean="0"/>
              <a:t>Agriculture sector growth (&lt;2% annually) not keeping pace with the rest of the economy (&gt;7% annually)</a:t>
            </a:r>
          </a:p>
          <a:p>
            <a:r>
              <a:rPr lang="en-US" sz="2400" dirty="0" smtClean="0"/>
              <a:t>Average farm size is very small (~ 1 hectare)</a:t>
            </a:r>
          </a:p>
          <a:p>
            <a:r>
              <a:rPr lang="en-US" sz="2400" dirty="0" smtClean="0"/>
              <a:t>Infrastructure is limited, particularly for post-harvest handling and value addition (including processing)</a:t>
            </a:r>
          </a:p>
          <a:p>
            <a:r>
              <a:rPr lang="en-US" sz="2400" dirty="0" smtClean="0"/>
              <a:t>Higher-value market opportunities evolving (supermarkets, exports)</a:t>
            </a:r>
            <a:endParaRPr lang="en-US" sz="2400" dirty="0"/>
          </a:p>
        </p:txBody>
      </p:sp>
      <p:sp>
        <p:nvSpPr>
          <p:cNvPr id="4"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s\Pictures\2008-7-25 India Pics\DSC050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lide Number Placeholder 3"/>
          <p:cNvSpPr txBox="1">
            <a:spLocks/>
          </p:cNvSpPr>
          <p:nvPr/>
        </p:nvSpPr>
        <p:spPr bwMode="auto">
          <a:xfrm>
            <a:off x="8686800" y="6492875"/>
            <a:ext cx="457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330E787-AA08-48BC-8F3F-89C6280E76F5}" type="slidenum">
              <a:rPr kumimoji="0" lang="fr-FR" sz="14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fr-F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ood Safety Knowledge Network Overview&amp;quot;&quot;/&gt;&lt;property id=&quot;20307&quot; value=&quot;256&quot;/&gt;&lt;/object&gt;&lt;object type=&quot;3&quot; unique_id=&quot;10235&quot;&gt;&lt;property id=&quot;20148&quot; value=&quot;5&quot;/&gt;&lt;property id=&quot;20300&quot; value=&quot;Slide 12 - &amp;quot;Chennai FSKN Workshop 7–9 September 2009&amp;quot;&quot;/&gt;&lt;property id=&quot;20307&quot; value=&quot;274&quot;/&gt;&lt;/object&gt;&lt;object type=&quot;3&quot; unique_id=&quot;10682&quot;&gt;&lt;property id=&quot;20148&quot; value=&quot;5&quot;/&gt;&lt;property id=&quot;20300&quot; value=&quot;Slide 2 - &amp;quot;The key to producing safe food for consumers &amp;#x0D;&amp;#x0A;is ensuring appropriate &amp;#x0D;&amp;#x0A;knowledge and skills of the individuals who &quot;/&gt;&lt;property id=&quot;20307&quot; value=&quot;280&quot;/&gt;&lt;/object&gt;&lt;object type=&quot;3&quot; unique_id=&quot;11139&quot;&gt;&lt;property id=&quot;20148&quot; value=&quot;5&quot;/&gt;&lt;property id=&quot;20300&quot; value=&quot;Slide 11 - &amp;quot;FSKN Pilot Programmes 2009&amp;quot;&quot;/&gt;&lt;property id=&quot;20307&quot; value=&quot;286&quot;/&gt;&lt;/object&gt;&lt;object type=&quot;3&quot; unique_id=&quot;11596&quot;&gt;&lt;property id=&quot;20148&quot; value=&quot;5&quot;/&gt;&lt;property id=&quot;20300&quot; value=&quot;Slide 10 - &amp;quot;How does FSKN relate to the GFSI Global Markets work ?&amp;quot;&quot;/&gt;&lt;property id=&quot;20307&quot; value=&quot;300&quot;/&gt;&lt;/object&gt;&lt;object type=&quot;3&quot; unique_id=&quot;11598&quot;&gt;&lt;property id=&quot;20148&quot; value=&quot;5&quot;/&gt;&lt;property id=&quot;20300&quot; value=&quot;Slide 13 - &amp;quot;E-Learning Pilot Programme - METRO India&amp;#x0D;&amp;#x0A;October/November 2009 – 50 participants&amp;quot;&quot;/&gt;&lt;property id=&quot;20307&quot; value=&quot;289&quot;/&gt;&lt;/object&gt;&lt;object type=&quot;3&quot; unique_id=&quot;11599&quot;&gt;&lt;property id=&quot;20148&quot; value=&quot;5&quot;/&gt;&lt;property id=&quot;20300&quot; value=&quot;Slide 14 - &amp;quot;Train the Trainer Pilot Programme - METRO Egypt&amp;#x0D;&amp;#x0A;November 2009 – January 2010 – 25 delegates&amp;#x0D;&amp;#x0A;In collaboration with &quot;/&gt;&lt;property id=&quot;20307&quot; value=&quot;290&quot;/&gt;&lt;/object&gt;&lt;object type=&quot;3&quot; unique_id=&quot;11600&quot;&gt;&lt;property id=&quot;20148&quot; value=&quot;5&quot;/&gt;&lt;property id=&quot;20300&quot; value=&quot;Slide 15 - &amp;quot;Coca Cola Supply Chain Workshop – China &amp;#x0D;&amp;#x0A;8 – 11 December 2009 – 130 participants&amp;quot;&quot;/&gt;&lt;property id=&quot;20307&quot; value=&quot;291&quot;/&gt;&lt;/object&gt;&lt;object type=&quot;3&quot; unique_id=&quot;11601&quot;&gt;&lt;property id=&quot;20148&quot; value=&quot;5&quot;/&gt;&lt;property id=&quot;20300&quot; value=&quot;Slide 16 - &amp;quot;Pilot Programme Review&amp;quot;&quot;/&gt;&lt;property id=&quot;20307&quot; value=&quot;292&quot;/&gt;&lt;/object&gt;&lt;object type=&quot;3&quot; unique_id=&quot;11608&quot;&gt;&lt;property id=&quot;20148&quot; value=&quot;5&quot;/&gt;&lt;property id=&quot;20300&quot; value=&quot;Slide 3 - &amp;quot;Background&amp;quot;&quot;/&gt;&lt;property id=&quot;20307&quot; value=&quot;302&quot;/&gt;&lt;/object&gt;&lt;object type=&quot;3&quot; unique_id=&quot;11609&quot;&gt;&lt;property id=&quot;20148&quot; value=&quot;5&quot;/&gt;&lt;property id=&quot;20300&quot; value=&quot;Slide 6 - &amp;quot;Food Safety Knowledge Network (FSKN) Goals&amp;quot;&quot;/&gt;&lt;property id=&quot;20307&quot; value=&quot;303&quot;/&gt;&lt;/object&gt;&lt;object type=&quot;3&quot; unique_id=&quot;11610&quot;&gt;&lt;property id=&quot;20148&quot; value=&quot;5&quot;/&gt;&lt;property id=&quot;20300&quot; value=&quot;Slide 7 - &amp;quot;FSKN will NOT &amp;quot;&quot;/&gt;&lt;property id=&quot;20307&quot; value=&quot;304&quot;/&gt;&lt;/object&gt;&lt;object type=&quot;3&quot; unique_id=&quot;11611&quot;&gt;&lt;property id=&quot;20148&quot; value=&quot;5&quot;/&gt;&lt;property id=&quot;20300&quot; value=&quot;Slide 8 - &amp;quot;Benefits – FSKN will:&amp;quot;&quot;/&gt;&lt;property id=&quot;20307&quot; value=&quot;306&quot;/&gt;&lt;/object&gt;&lt;object type=&quot;3&quot; unique_id=&quot;11612&quot;&gt;&lt;property id=&quot;20148&quot; value=&quot;5&quot;/&gt;&lt;property id=&quot;20300&quot; value=&quot;Slide 17 - &amp;quot;Next Steps – Manufacturing Scope&amp;quot;&quot;/&gt;&lt;property id=&quot;20307&quot; value=&quot;307&quot;/&gt;&lt;/object&gt;&lt;object type=&quot;3&quot; unique_id=&quot;11613&quot;&gt;&lt;property id=&quot;20148&quot; value=&quot;5&quot;/&gt;&lt;property id=&quot;20300&quot; value=&quot;Slide 18 - &amp;quot;Next Steps – Primary Production Scope&amp;quot;&quot;/&gt;&lt;property id=&quot;20307&quot; value=&quot;309&quot;/&gt;&lt;/object&gt;&lt;object type=&quot;3&quot; unique_id=&quot;11687&quot;&gt;&lt;property id=&quot;20148&quot; value=&quot;5&quot;/&gt;&lt;property id=&quot;20300&quot; value=&quot;Slide 4 - &amp;quot;The Global Food Safety Initiative (GFSI)&amp;quot;&quot;/&gt;&lt;property id=&quot;20307&quot; value=&quot;310&quot;/&gt;&lt;/object&gt;&lt;object type=&quot;3&quot; unique_id=&quot;11688&quot;&gt;&lt;property id=&quot;20148&quot; value=&quot;5&quot;/&gt;&lt;property id=&quot;20300&quot; value=&quot;Slide 5 - &amp;quot;GFSI Objectives&amp;quot;&quot;/&gt;&lt;property id=&quot;20307&quot; value=&quot;311&quot;/&gt;&lt;/object&gt;&lt;object type=&quot;3&quot; unique_id=&quot;11689&quot;&gt;&lt;property id=&quot;20148&quot; value=&quot;5&quot;/&gt;&lt;property id=&quot;20300&quot; value=&quot;Slide 9&quot;/&gt;&lt;property id=&quot;20307&quot; value=&quot;312&quot;/&gt;&lt;/object&gt;&lt;object type=&quot;3&quot; unique_id=&quot;11690&quot;&gt;&lt;property id=&quot;20148&quot; value=&quot;5&quot;/&gt;&lt;property id=&quot;20300&quot; value=&quot;Slide 19 - &amp;quot;For more information:&amp;quot;&quot;/&gt;&lt;property id=&quot;20307&quot; value=&quot;31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2904</TotalTime>
  <Words>1664</Words>
  <Application>Microsoft Office PowerPoint</Application>
  <PresentationFormat>On-screen Show (4:3)</PresentationFormat>
  <Paragraphs>261</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Origin</vt:lpstr>
      <vt:lpstr>Food Safety Capacity Development and  Private Standards in Emerging Markets:  Case Studies from India</vt:lpstr>
      <vt:lpstr>Background</vt:lpstr>
      <vt:lpstr>Agriculture Development Strategies</vt:lpstr>
      <vt:lpstr>Challenge: Smallholder access to global markets </vt:lpstr>
      <vt:lpstr>USAID PFID-F&amp;V – Partnerships for Food Industry Development-Fruits and Vegetables</vt:lpstr>
      <vt:lpstr>Slide 6</vt:lpstr>
      <vt:lpstr>Standards – Safety and Quality</vt:lpstr>
      <vt:lpstr>Background – India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Building Linkages Between Farmers and Retailers</vt:lpstr>
      <vt:lpstr>Slide 22</vt:lpstr>
      <vt:lpstr>Slide 23</vt:lpstr>
      <vt:lpstr>Slide 24</vt:lpstr>
      <vt:lpstr>Slide 25</vt:lpstr>
      <vt:lpstr>Slide 26</vt:lpstr>
      <vt:lpstr>IHDA Project – Interim Observations</vt:lpstr>
      <vt:lpstr>Lessons Learned  </vt:lpstr>
      <vt:lpstr>For Additional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Perspective on Food Safety and Overview of the Food Safety Knowledge Network</dc:title>
  <dc:creator>Les</dc:creator>
  <cp:lastModifiedBy>Les</cp:lastModifiedBy>
  <cp:revision>133</cp:revision>
  <dcterms:created xsi:type="dcterms:W3CDTF">2009-09-27T01:29:06Z</dcterms:created>
  <dcterms:modified xsi:type="dcterms:W3CDTF">2011-02-28T05:15:43Z</dcterms:modified>
</cp:coreProperties>
</file>