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3"/>
  </p:notesMasterIdLst>
  <p:sldIdLst>
    <p:sldId id="265" r:id="rId3"/>
    <p:sldId id="257" r:id="rId4"/>
    <p:sldId id="282" r:id="rId5"/>
    <p:sldId id="281" r:id="rId6"/>
    <p:sldId id="287" r:id="rId7"/>
    <p:sldId id="294" r:id="rId8"/>
    <p:sldId id="295" r:id="rId9"/>
    <p:sldId id="303" r:id="rId10"/>
    <p:sldId id="283" r:id="rId11"/>
    <p:sldId id="286" r:id="rId12"/>
    <p:sldId id="297" r:id="rId13"/>
    <p:sldId id="302" r:id="rId14"/>
    <p:sldId id="300" r:id="rId15"/>
    <p:sldId id="301" r:id="rId16"/>
    <p:sldId id="280" r:id="rId17"/>
    <p:sldId id="298" r:id="rId18"/>
    <p:sldId id="277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60"/>
  </p:normalViewPr>
  <p:slideViewPr>
    <p:cSldViewPr>
      <p:cViewPr varScale="1">
        <p:scale>
          <a:sx n="86" d="100"/>
          <a:sy n="86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AT16:total%20fbi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Office%20PowerPoint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dk2" tx1="lt1" bg2="dk1" tx2="lt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dLbls>
            <c:showVal val="1"/>
          </c:dLbls>
          <c:cat>
            <c:numRef>
              <c:f>Sheet2!$A$1:$W$1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Sheet2!$A$2:$W$2</c:f>
              <c:numCache>
                <c:formatCode>General</c:formatCode>
                <c:ptCount val="23"/>
                <c:pt idx="0">
                  <c:v>619</c:v>
                </c:pt>
                <c:pt idx="1">
                  <c:v>737</c:v>
                </c:pt>
                <c:pt idx="2">
                  <c:v>640</c:v>
                </c:pt>
                <c:pt idx="3">
                  <c:v>600</c:v>
                </c:pt>
                <c:pt idx="4">
                  <c:v>534</c:v>
                </c:pt>
                <c:pt idx="5">
                  <c:v>537</c:v>
                </c:pt>
                <c:pt idx="6">
                  <c:v>492</c:v>
                </c:pt>
                <c:pt idx="7">
                  <c:v>582</c:v>
                </c:pt>
                <c:pt idx="8">
                  <c:v>410</c:v>
                </c:pt>
                <c:pt idx="9">
                  <c:v>372</c:v>
                </c:pt>
                <c:pt idx="10">
                  <c:v>433</c:v>
                </c:pt>
                <c:pt idx="11">
                  <c:v>414</c:v>
                </c:pt>
                <c:pt idx="12">
                  <c:v>412</c:v>
                </c:pt>
                <c:pt idx="13">
                  <c:v>360</c:v>
                </c:pt>
                <c:pt idx="14">
                  <c:v>353</c:v>
                </c:pt>
                <c:pt idx="15">
                  <c:v>314</c:v>
                </c:pt>
                <c:pt idx="16">
                  <c:v>305</c:v>
                </c:pt>
                <c:pt idx="17">
                  <c:v>301</c:v>
                </c:pt>
                <c:pt idx="18">
                  <c:v>270</c:v>
                </c:pt>
                <c:pt idx="19">
                  <c:v>335</c:v>
                </c:pt>
                <c:pt idx="20">
                  <c:v>329</c:v>
                </c:pt>
                <c:pt idx="21">
                  <c:v>302</c:v>
                </c:pt>
                <c:pt idx="22">
                  <c:v>266</c:v>
                </c:pt>
              </c:numCache>
            </c:numRef>
          </c:val>
        </c:ser>
        <c:dLbls/>
        <c:marker val="1"/>
        <c:axId val="64172800"/>
        <c:axId val="64174720"/>
      </c:lineChart>
      <c:catAx>
        <c:axId val="64172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</c:title>
        <c:numFmt formatCode="General" sourceLinked="1"/>
        <c:tickLblPos val="nextTo"/>
        <c:txPr>
          <a:bodyPr rot="-5400000" vert="horz"/>
          <a:lstStyle/>
          <a:p>
            <a:pPr>
              <a:defRPr sz="1100"/>
            </a:pPr>
            <a:endParaRPr lang="en-US"/>
          </a:p>
        </c:txPr>
        <c:crossAx val="64174720"/>
        <c:crosses val="autoZero"/>
        <c:auto val="1"/>
        <c:lblAlgn val="ctr"/>
        <c:lblOffset val="100"/>
      </c:catAx>
      <c:valAx>
        <c:axId val="641747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Cases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4172800"/>
        <c:crosses val="autoZero"/>
        <c:crossBetween val="between"/>
      </c:valAx>
    </c:plotArea>
    <c:plotVisOnly val="1"/>
    <c:dispBlanksAs val="gap"/>
  </c:chart>
  <c:spPr>
    <a:solidFill>
      <a:srgbClr val="515160"/>
    </a:soli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RATES of </a:t>
            </a:r>
            <a:r>
              <a:rPr lang="en-US" dirty="0" err="1"/>
              <a:t>Shigatoxin</a:t>
            </a:r>
            <a:r>
              <a:rPr lang="en-US" dirty="0"/>
              <a:t>-producing E. Coli (STEC) </a:t>
            </a:r>
          </a:p>
          <a:p>
            <a:pPr>
              <a:defRPr sz="2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in Rhode Island, New England States, &amp; New York </a:t>
            </a:r>
            <a:r>
              <a:rPr lang="en-US" dirty="0" smtClean="0"/>
              <a:t>State</a:t>
            </a:r>
          </a:p>
          <a:p>
            <a:pPr>
              <a:defRPr sz="2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(2002-2012) </a:t>
            </a:r>
            <a:endParaRPr lang="en-US" dirty="0"/>
          </a:p>
        </c:rich>
      </c:tx>
      <c:layout>
        <c:manualLayout>
          <c:xMode val="edge"/>
          <c:yMode val="edge"/>
          <c:x val="0.15043143044619409"/>
          <c:y val="3.409448818897640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9118236472945909E-2"/>
          <c:y val="0.13636353767229503"/>
          <c:w val="0.81062124248497025"/>
          <c:h val="0.78656069555903196"/>
        </c:manualLayout>
      </c:layout>
      <c:scatterChart>
        <c:scatterStyle val="lineMarker"/>
        <c:ser>
          <c:idx val="2"/>
          <c:order val="0"/>
          <c:tx>
            <c:strRef>
              <c:f>'[Chart in Microsoft Office PowerPoint]STEC'!$A$63</c:f>
              <c:strCache>
                <c:ptCount val="1"/>
                <c:pt idx="0">
                  <c:v>Connecticut 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olid"/>
            </a:ln>
          </c:spPr>
          <c:marker>
            <c:symbol val="triangle"/>
            <c:size val="8"/>
            <c:spPr>
              <a:noFill/>
              <a:ln>
                <a:solidFill>
                  <a:srgbClr val="00CCFF"/>
                </a:solidFill>
                <a:prstDash val="solid"/>
              </a:ln>
            </c:spPr>
          </c:marker>
          <c:xVal>
            <c:numRef>
              <c:f>'[Chart in Microsoft Office PowerPoint]STEC'!$B$60:$L$60</c:f>
              <c:numCache>
                <c:formatCode>General</c:formatCode>
                <c:ptCount val="11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</c:numCache>
            </c:numRef>
          </c:xVal>
          <c:yVal>
            <c:numRef>
              <c:f>'[Chart in Microsoft Office PowerPoint]STEC'!$B$63:$L$63</c:f>
              <c:numCache>
                <c:formatCode>#,##0.00</c:formatCode>
                <c:ptCount val="11"/>
                <c:pt idx="0" formatCode="0.00">
                  <c:v>1.3926230528692627</c:v>
                </c:pt>
                <c:pt idx="1">
                  <c:v>1.5080812207861629</c:v>
                </c:pt>
                <c:pt idx="2">
                  <c:v>1.6780879195010037</c:v>
                </c:pt>
                <c:pt idx="3">
                  <c:v>1.9043352903457591</c:v>
                </c:pt>
                <c:pt idx="4">
                  <c:v>1.341733153826566</c:v>
                </c:pt>
                <c:pt idx="5">
                  <c:v>2.0351811153537787</c:v>
                </c:pt>
                <c:pt idx="6">
                  <c:v>2.1519803096670973</c:v>
                </c:pt>
                <c:pt idx="7">
                  <c:v>1.8116900595154557</c:v>
                </c:pt>
                <c:pt idx="8">
                  <c:v>1.582911463444818</c:v>
                </c:pt>
                <c:pt idx="9">
                  <c:v>1.9321314322313552</c:v>
                </c:pt>
                <c:pt idx="10">
                  <c:v>1.8269437666708621</c:v>
                </c:pt>
              </c:numCache>
            </c:numRef>
          </c:yVal>
        </c:ser>
        <c:ser>
          <c:idx val="0"/>
          <c:order val="1"/>
          <c:tx>
            <c:strRef>
              <c:f>'[Chart in Microsoft Office PowerPoint]STEC'!$A$64</c:f>
              <c:strCache>
                <c:ptCount val="1"/>
                <c:pt idx="0">
                  <c:v>Maine 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xVal>
            <c:numRef>
              <c:f>'[Chart in Microsoft Office PowerPoint]STEC'!$B$60:$L$60</c:f>
              <c:numCache>
                <c:formatCode>General</c:formatCode>
                <c:ptCount val="11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</c:numCache>
            </c:numRef>
          </c:xVal>
          <c:yVal>
            <c:numRef>
              <c:f>'[Chart in Microsoft Office PowerPoint]STEC'!$B$64:$L$64</c:f>
              <c:numCache>
                <c:formatCode>#,##0.00</c:formatCode>
                <c:ptCount val="11"/>
                <c:pt idx="0" formatCode="0.00">
                  <c:v>1.5046735159405109</c:v>
                </c:pt>
                <c:pt idx="1">
                  <c:v>2.1834258403177866</c:v>
                </c:pt>
                <c:pt idx="2">
                  <c:v>1.5820651072527141</c:v>
                </c:pt>
                <c:pt idx="3">
                  <c:v>1.4412490015557899</c:v>
                </c:pt>
                <c:pt idx="4">
                  <c:v>1.9701581658130585</c:v>
                </c:pt>
                <c:pt idx="5">
                  <c:v>3.1124080321382652</c:v>
                </c:pt>
                <c:pt idx="6">
                  <c:v>3.8023883561742786</c:v>
                </c:pt>
                <c:pt idx="7">
                  <c:v>2.2109876939474602</c:v>
                </c:pt>
                <c:pt idx="8">
                  <c:v>1.3758806591691357</c:v>
                </c:pt>
                <c:pt idx="9">
                  <c:v>1.1510994534579788</c:v>
                </c:pt>
                <c:pt idx="10">
                  <c:v>3.7868893254545428</c:v>
                </c:pt>
              </c:numCache>
            </c:numRef>
          </c:yVal>
        </c:ser>
        <c:ser>
          <c:idx val="1"/>
          <c:order val="2"/>
          <c:tx>
            <c:strRef>
              <c:f>'[Chart in Microsoft Office PowerPoint]STEC'!$A$65</c:f>
              <c:strCache>
                <c:ptCount val="1"/>
                <c:pt idx="0">
                  <c:v>Massachusetts </c:v>
                </c:pt>
              </c:strCache>
            </c:strRef>
          </c:tx>
          <c:spPr>
            <a:ln>
              <a:solidFill>
                <a:srgbClr val="FFCC00"/>
              </a:solidFill>
            </a:ln>
          </c:spPr>
          <c:marker>
            <c:spPr>
              <a:solidFill>
                <a:srgbClr val="FFCC00"/>
              </a:solidFill>
              <a:ln>
                <a:solidFill>
                  <a:srgbClr val="FFCC00"/>
                </a:solidFill>
              </a:ln>
            </c:spPr>
          </c:marker>
          <c:xVal>
            <c:numRef>
              <c:f>'[Chart in Microsoft Office PowerPoint]STEC'!$B$60:$L$60</c:f>
              <c:numCache>
                <c:formatCode>General</c:formatCode>
                <c:ptCount val="11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</c:numCache>
            </c:numRef>
          </c:xVal>
          <c:yVal>
            <c:numRef>
              <c:f>'[Chart in Microsoft Office PowerPoint]STEC'!$B$65:$L$65</c:f>
              <c:numCache>
                <c:formatCode>#,##0.00</c:formatCode>
                <c:ptCount val="11"/>
                <c:pt idx="0" formatCode="0.00">
                  <c:v>1.44444658436531</c:v>
                </c:pt>
                <c:pt idx="1">
                  <c:v>1.2144146157227829</c:v>
                </c:pt>
                <c:pt idx="2">
                  <c:v>1.2661189913882551</c:v>
                </c:pt>
                <c:pt idx="3">
                  <c:v>1.607622679430786</c:v>
                </c:pt>
                <c:pt idx="4">
                  <c:v>1.7880079680970473</c:v>
                </c:pt>
                <c:pt idx="5">
                  <c:v>2.2310180750929911</c:v>
                </c:pt>
                <c:pt idx="6">
                  <c:v>1.6237785512462202</c:v>
                </c:pt>
                <c:pt idx="7">
                  <c:v>1.3482036580949317</c:v>
                </c:pt>
                <c:pt idx="8">
                  <c:v>1.5965826311340741</c:v>
                </c:pt>
                <c:pt idx="9">
                  <c:v>1.4724945002330418</c:v>
                </c:pt>
                <c:pt idx="10">
                  <c:v>2.2822621036743178</c:v>
                </c:pt>
              </c:numCache>
            </c:numRef>
          </c:yVal>
        </c:ser>
        <c:ser>
          <c:idx val="3"/>
          <c:order val="3"/>
          <c:tx>
            <c:strRef>
              <c:f>'[Chart in Microsoft Office PowerPoint]STEC'!$A$66</c:f>
              <c:strCache>
                <c:ptCount val="1"/>
                <c:pt idx="0">
                  <c:v>New Hampshire 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ln>
                <a:solidFill>
                  <a:schemeClr val="accent3"/>
                </a:solidFill>
              </a:ln>
            </c:spPr>
          </c:marker>
          <c:xVal>
            <c:numRef>
              <c:f>'[Chart in Microsoft Office PowerPoint]STEC'!$B$60:$L$60</c:f>
              <c:numCache>
                <c:formatCode>General</c:formatCode>
                <c:ptCount val="11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</c:numCache>
            </c:numRef>
          </c:xVal>
          <c:yVal>
            <c:numRef>
              <c:f>'[Chart in Microsoft Office PowerPoint]STEC'!$B$66:$L$66</c:f>
              <c:numCache>
                <c:formatCode>#,##0.00</c:formatCode>
                <c:ptCount val="11"/>
                <c:pt idx="0" formatCode="0.00">
                  <c:v>1.7414769844887401</c:v>
                </c:pt>
                <c:pt idx="1">
                  <c:v>1.8206728296441952</c:v>
                </c:pt>
                <c:pt idx="2">
                  <c:v>1.5947667349885002</c:v>
                </c:pt>
                <c:pt idx="3">
                  <c:v>2.7933488099956589</c:v>
                </c:pt>
                <c:pt idx="4">
                  <c:v>2.5721098563249689</c:v>
                </c:pt>
                <c:pt idx="5">
                  <c:v>2.6568630948811354</c:v>
                </c:pt>
                <c:pt idx="6">
                  <c:v>2.2105444494753401</c:v>
                </c:pt>
                <c:pt idx="7">
                  <c:v>1.4599493628089428</c:v>
                </c:pt>
                <c:pt idx="8">
                  <c:v>2.24325206572574</c:v>
                </c:pt>
                <c:pt idx="9">
                  <c:v>1.8722632776621049</c:v>
                </c:pt>
                <c:pt idx="10">
                  <c:v>2.7533841057362434</c:v>
                </c:pt>
              </c:numCache>
            </c:numRef>
          </c:yVal>
        </c:ser>
        <c:ser>
          <c:idx val="4"/>
          <c:order val="4"/>
          <c:tx>
            <c:strRef>
              <c:f>'[Chart in Microsoft Office PowerPoint]STEC'!$A$67</c:f>
              <c:strCache>
                <c:ptCount val="1"/>
                <c:pt idx="0">
                  <c:v>Rhode Island</c:v>
                </c:pt>
              </c:strCache>
            </c:strRef>
          </c:tx>
          <c:spPr>
            <a:ln>
              <a:solidFill>
                <a:srgbClr val="000090"/>
              </a:solidFill>
            </a:ln>
          </c:spPr>
          <c:marker>
            <c:spPr>
              <a:ln>
                <a:solidFill>
                  <a:srgbClr val="000090"/>
                </a:solidFill>
              </a:ln>
            </c:spPr>
          </c:marker>
          <c:xVal>
            <c:numRef>
              <c:f>'[Chart in Microsoft Office PowerPoint]STEC'!$B$60:$L$60</c:f>
              <c:numCache>
                <c:formatCode>General</c:formatCode>
                <c:ptCount val="11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</c:numCache>
            </c:numRef>
          </c:xVal>
          <c:yVal>
            <c:numRef>
              <c:f>'[Chart in Microsoft Office PowerPoint]STEC'!$B$67:$L$67</c:f>
              <c:numCache>
                <c:formatCode>#,##0.00</c:formatCode>
                <c:ptCount val="11"/>
                <c:pt idx="0" formatCode="0.00">
                  <c:v>0.19042323468140301</c:v>
                </c:pt>
                <c:pt idx="1">
                  <c:v>0.76096117005389519</c:v>
                </c:pt>
                <c:pt idx="2">
                  <c:v>0.28502804675980103</c:v>
                </c:pt>
                <c:pt idx="3">
                  <c:v>3.6080208201790911</c:v>
                </c:pt>
                <c:pt idx="4">
                  <c:v>0.94921509403873905</c:v>
                </c:pt>
                <c:pt idx="5">
                  <c:v>0.75828737006034996</c:v>
                </c:pt>
                <c:pt idx="6">
                  <c:v>0.84889963742553332</c:v>
                </c:pt>
                <c:pt idx="7">
                  <c:v>0.84507915105226394</c:v>
                </c:pt>
                <c:pt idx="8">
                  <c:v>1.4933536429428769</c:v>
                </c:pt>
                <c:pt idx="9">
                  <c:v>0.37330705251683599</c:v>
                </c:pt>
                <c:pt idx="10">
                  <c:v>1.2194733001011218</c:v>
                </c:pt>
              </c:numCache>
            </c:numRef>
          </c:yVal>
        </c:ser>
        <c:ser>
          <c:idx val="5"/>
          <c:order val="5"/>
          <c:tx>
            <c:strRef>
              <c:f>'[Chart in Microsoft Office PowerPoint]STEC'!$A$68</c:f>
              <c:strCache>
                <c:ptCount val="1"/>
                <c:pt idx="0">
                  <c:v>Vermont</c:v>
                </c:pt>
              </c:strCache>
            </c:strRef>
          </c:tx>
          <c:spPr>
            <a:ln>
              <a:solidFill>
                <a:srgbClr val="006411"/>
              </a:solidFill>
            </a:ln>
          </c:spPr>
          <c:marker>
            <c:spPr>
              <a:ln>
                <a:solidFill>
                  <a:srgbClr val="006411"/>
                </a:solidFill>
              </a:ln>
            </c:spPr>
          </c:marker>
          <c:xVal>
            <c:numRef>
              <c:f>'[Chart in Microsoft Office PowerPoint]STEC'!$B$60:$L$60</c:f>
              <c:numCache>
                <c:formatCode>General</c:formatCode>
                <c:ptCount val="11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</c:numCache>
            </c:numRef>
          </c:xVal>
          <c:yVal>
            <c:numRef>
              <c:f>'[Chart in Microsoft Office PowerPoint]STEC'!$B$68:$L$68</c:f>
              <c:numCache>
                <c:formatCode>#,##0.00</c:formatCode>
                <c:ptCount val="11"/>
                <c:pt idx="0" formatCode="0.00">
                  <c:v>2.8753488357233326</c:v>
                </c:pt>
                <c:pt idx="1">
                  <c:v>2.5541520135497766</c:v>
                </c:pt>
                <c:pt idx="2">
                  <c:v>3.5148879469699272</c:v>
                </c:pt>
                <c:pt idx="3">
                  <c:v>4.0208440555841483</c:v>
                </c:pt>
                <c:pt idx="4">
                  <c:v>4.8305367209350587</c:v>
                </c:pt>
                <c:pt idx="5">
                  <c:v>2.4175611642974566</c:v>
                </c:pt>
                <c:pt idx="6">
                  <c:v>3.0645902723452987</c:v>
                </c:pt>
                <c:pt idx="7">
                  <c:v>3.3935883803533846</c:v>
                </c:pt>
                <c:pt idx="8">
                  <c:v>2.1030664326331197</c:v>
                </c:pt>
                <c:pt idx="9">
                  <c:v>2.9194286353779586</c:v>
                </c:pt>
                <c:pt idx="10">
                  <c:v>2.6018375477681115</c:v>
                </c:pt>
              </c:numCache>
            </c:numRef>
          </c:yVal>
        </c:ser>
        <c:ser>
          <c:idx val="6"/>
          <c:order val="6"/>
          <c:tx>
            <c:strRef>
              <c:f>'[Chart in Microsoft Office PowerPoint]STEC'!$A$69</c:f>
              <c:strCache>
                <c:ptCount val="1"/>
                <c:pt idx="0">
                  <c:v>NY State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ln>
                <a:solidFill>
                  <a:srgbClr val="FF6600"/>
                </a:solidFill>
              </a:ln>
            </c:spPr>
          </c:marker>
          <c:xVal>
            <c:numRef>
              <c:f>'[Chart in Microsoft Office PowerPoint]STEC'!$B$60:$L$60</c:f>
              <c:numCache>
                <c:formatCode>General</c:formatCode>
                <c:ptCount val="11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</c:numCache>
            </c:numRef>
          </c:xVal>
          <c:yVal>
            <c:numRef>
              <c:f>'[Chart in Microsoft Office PowerPoint]STEC'!$B$69:$L$69</c:f>
              <c:numCache>
                <c:formatCode>#,##0.00</c:formatCode>
                <c:ptCount val="11"/>
                <c:pt idx="0" formatCode="0.00">
                  <c:v>1.6760123945204413</c:v>
                </c:pt>
                <c:pt idx="1">
                  <c:v>1.5925859882127062</c:v>
                </c:pt>
                <c:pt idx="2">
                  <c:v>1.495214848452757</c:v>
                </c:pt>
                <c:pt idx="3">
                  <c:v>1.1769851504900901</c:v>
                </c:pt>
                <c:pt idx="4">
                  <c:v>1.2584890867678911</c:v>
                </c:pt>
                <c:pt idx="5">
                  <c:v>1.3283373433160461</c:v>
                </c:pt>
                <c:pt idx="6">
                  <c:v>1.2192246516478846</c:v>
                </c:pt>
                <c:pt idx="7">
                  <c:v>1.3139590927288347</c:v>
                </c:pt>
                <c:pt idx="8">
                  <c:v>1.197019390625929</c:v>
                </c:pt>
                <c:pt idx="9">
                  <c:v>0.75398699221641008</c:v>
                </c:pt>
                <c:pt idx="10">
                  <c:v>1.054176697653721</c:v>
                </c:pt>
              </c:numCache>
            </c:numRef>
          </c:yVal>
        </c:ser>
        <c:dLbls/>
        <c:axId val="64717568"/>
        <c:axId val="64719488"/>
      </c:scatterChart>
      <c:valAx>
        <c:axId val="64717568"/>
        <c:scaling>
          <c:orientation val="minMax"/>
          <c:max val="2012"/>
          <c:min val="2002"/>
        </c:scaling>
        <c:axPos val="b"/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4889779559118193"/>
              <c:y val="0.9604736131700741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719488"/>
        <c:crosses val="autoZero"/>
        <c:crossBetween val="midCat"/>
      </c:valAx>
      <c:valAx>
        <c:axId val="64719488"/>
        <c:scaling>
          <c:orientation val="minMax"/>
          <c:max val="6"/>
        </c:scaling>
        <c:axPos val="l"/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RATES (per 100,000) </a:t>
                </a:r>
              </a:p>
            </c:rich>
          </c:tx>
          <c:layout>
            <c:manualLayout>
              <c:xMode val="edge"/>
              <c:yMode val="edge"/>
              <c:x val="1.20240480961924E-2"/>
              <c:y val="0.41501946248089605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717568"/>
        <c:crosses val="autoZero"/>
        <c:crossBetween val="midCat"/>
        <c:majorUnit val="1"/>
        <c:minorUnit val="0.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632709973753297"/>
          <c:y val="0.23352333041703102"/>
          <c:w val="0.11830358705161903"/>
          <c:h val="0.2727035721144610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786B5-BF4F-4E8B-B047-FC7864337D45}" type="datetimeFigureOut">
              <a:rPr lang="en-US" smtClean="0"/>
              <a:pPr/>
              <a:t>11-Mar-14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5BA0E-3C3D-4753-98B8-FB5AC761A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66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+mn-cs"/>
              </a:rPr>
              <a:t>2008 VT is 30 cases, with a small population small numbers can cause wide swings in rates</a:t>
            </a:r>
          </a:p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+mn-cs"/>
              </a:rPr>
              <a:t>2009 RI is 38 cases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439 h 4320"/>
                <a:gd name="T2" fmla="*/ 1737 w 1737"/>
                <a:gd name="T3" fmla="*/ 445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439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99 h 4320"/>
                <a:gd name="T2" fmla="*/ 1737 w 1737"/>
                <a:gd name="T3" fmla="*/ 441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99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3594 h 4420"/>
                <a:gd name="T2" fmla="*/ 1739 w 1739"/>
                <a:gd name="T3" fmla="*/ 3598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3594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198 h 4338"/>
                <a:gd name="T4" fmla="*/ 2080 w 2080"/>
                <a:gd name="T5" fmla="*/ 4198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530 h 1845"/>
                <a:gd name="T2" fmla="*/ 1353 w 4763"/>
                <a:gd name="T3" fmla="*/ 0 h 1845"/>
                <a:gd name="T4" fmla="*/ 1359 w 4763"/>
                <a:gd name="T5" fmla="*/ 13 h 1845"/>
                <a:gd name="T6" fmla="*/ 6 w 4763"/>
                <a:gd name="T7" fmla="*/ 551 h 1845"/>
                <a:gd name="T8" fmla="*/ 0 w 4763"/>
                <a:gd name="T9" fmla="*/ 53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572 h 1845"/>
                <a:gd name="T2" fmla="*/ 2700 w 4763"/>
                <a:gd name="T3" fmla="*/ 0 h 1845"/>
                <a:gd name="T4" fmla="*/ 2712 w 4763"/>
                <a:gd name="T5" fmla="*/ 37 h 1845"/>
                <a:gd name="T6" fmla="*/ 11 w 4763"/>
                <a:gd name="T7" fmla="*/ 1632 h 1845"/>
                <a:gd name="T8" fmla="*/ 0 w 4763"/>
                <a:gd name="T9" fmla="*/ 15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20 h 1845"/>
                <a:gd name="T2" fmla="*/ 235 w 4763"/>
                <a:gd name="T3" fmla="*/ 0 h 1845"/>
                <a:gd name="T4" fmla="*/ 236 w 4763"/>
                <a:gd name="T5" fmla="*/ 3 h 1845"/>
                <a:gd name="T6" fmla="*/ 1 w 4763"/>
                <a:gd name="T7" fmla="*/ 125 h 1845"/>
                <a:gd name="T8" fmla="*/ 0 w 4763"/>
                <a:gd name="T9" fmla="*/ 12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20 h 1845"/>
                <a:gd name="T2" fmla="*/ 235 w 4763"/>
                <a:gd name="T3" fmla="*/ 0 h 1845"/>
                <a:gd name="T4" fmla="*/ 236 w 4763"/>
                <a:gd name="T5" fmla="*/ 3 h 1845"/>
                <a:gd name="T6" fmla="*/ 1 w 4763"/>
                <a:gd name="T7" fmla="*/ 125 h 1845"/>
                <a:gd name="T8" fmla="*/ 0 w 4763"/>
                <a:gd name="T9" fmla="*/ 12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24 h 1845"/>
                <a:gd name="T2" fmla="*/ 223 w 4763"/>
                <a:gd name="T3" fmla="*/ 0 h 1845"/>
                <a:gd name="T4" fmla="*/ 224 w 4763"/>
                <a:gd name="T5" fmla="*/ 3 h 1845"/>
                <a:gd name="T6" fmla="*/ 1 w 4763"/>
                <a:gd name="T7" fmla="*/ 129 h 1845"/>
                <a:gd name="T8" fmla="*/ 0 w 4763"/>
                <a:gd name="T9" fmla="*/ 124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97 h 1845"/>
                <a:gd name="T2" fmla="*/ 2637 w 4763"/>
                <a:gd name="T3" fmla="*/ 0 h 1845"/>
                <a:gd name="T4" fmla="*/ 2649 w 4763"/>
                <a:gd name="T5" fmla="*/ 2 h 1845"/>
                <a:gd name="T6" fmla="*/ 11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77 h 1845"/>
                <a:gd name="T2" fmla="*/ 371 w 4763"/>
                <a:gd name="T3" fmla="*/ 0 h 1845"/>
                <a:gd name="T4" fmla="*/ 373 w 4763"/>
                <a:gd name="T5" fmla="*/ 2 h 1845"/>
                <a:gd name="T6" fmla="*/ 2 w 4763"/>
                <a:gd name="T7" fmla="*/ 80 h 1845"/>
                <a:gd name="T8" fmla="*/ 0 w 4763"/>
                <a:gd name="T9" fmla="*/ 7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97 h 1845"/>
                <a:gd name="T2" fmla="*/ 1110 w 4763"/>
                <a:gd name="T3" fmla="*/ 0 h 1845"/>
                <a:gd name="T4" fmla="*/ 1115 w 4763"/>
                <a:gd name="T5" fmla="*/ 2 h 1845"/>
                <a:gd name="T6" fmla="*/ 5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52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143000" y="13716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52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12/02/03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5ED9F1-BE37-4C43-9367-01E65AAF5B2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10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12/02/03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51409-0075-44DA-9D5D-A625FABBB1F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23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12/02/03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B018C-5329-471C-AF84-F99BE5611FA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61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12/02/03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0EB5F-33BE-4C44-A46C-1526E89BBB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385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12/02/03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3B125-7772-43C8-B924-3E54EF58781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885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12/02/03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57751-0809-4C2D-9D88-0D59A9A1F40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E87-69C0-475C-9700-2AB5F2892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11-Mar-14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B0E-1D79-4372-82ED-976D686F3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24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E87-69C0-475C-9700-2AB5F2892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11-Mar-14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B0E-1D79-4372-82ED-976D686F3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482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E87-69C0-475C-9700-2AB5F2892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11-Mar-14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B0E-1D79-4372-82ED-976D686F3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719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E87-69C0-475C-9700-2AB5F2892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11-Mar-14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B0E-1D79-4372-82ED-976D686F3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175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E87-69C0-475C-9700-2AB5F2892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11-Mar-14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B0E-1D79-4372-82ED-976D686F3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6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12/02/03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7F961-86EB-4772-A1E8-9D5BD9E3EF7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799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E87-69C0-475C-9700-2AB5F2892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11-Mar-14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B0E-1D79-4372-82ED-976D686F3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126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E87-69C0-475C-9700-2AB5F2892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11-Mar-14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B0E-1D79-4372-82ED-976D686F3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815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E87-69C0-475C-9700-2AB5F2892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11-Mar-14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B0E-1D79-4372-82ED-976D686F3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656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E87-69C0-475C-9700-2AB5F2892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11-Mar-14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B0E-1D79-4372-82ED-976D686F3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057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E87-69C0-475C-9700-2AB5F2892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11-Mar-14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B0E-1D79-4372-82ED-976D686F3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301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E87-69C0-475C-9700-2AB5F2892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11-Mar-14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B0E-1D79-4372-82ED-976D686F3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39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12/02/03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60A9E-5A5D-4574-BE23-34B4E079300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33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12/02/03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8D89F-A4F5-437B-83E6-9AC780D5506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62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12/02/03</a:t>
            </a: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12901-D4DB-4071-84CB-65CF95B1073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4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12/02/03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B1C08-CDBE-43BD-B91E-B6A50577173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57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12/02/03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D2E49-981E-4A05-A4D8-7B957FFB928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42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12/02/03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94E75-491D-41C1-ACBA-83FC0135C97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8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12/02/03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433BA-1B7D-40EB-97C6-FB3B82AD7E5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9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439 h 4320"/>
                <a:gd name="T2" fmla="*/ 1737 w 1737"/>
                <a:gd name="T3" fmla="*/ 445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439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99 h 4320"/>
                <a:gd name="T2" fmla="*/ 1737 w 1737"/>
                <a:gd name="T3" fmla="*/ 441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99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3594 h 4420"/>
                <a:gd name="T2" fmla="*/ 1739 w 1739"/>
                <a:gd name="T3" fmla="*/ 3598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3594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198 h 4338"/>
                <a:gd name="T4" fmla="*/ 2080 w 2080"/>
                <a:gd name="T5" fmla="*/ 4198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7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530 h 1845"/>
                <a:gd name="T2" fmla="*/ 1353 w 4763"/>
                <a:gd name="T3" fmla="*/ 0 h 1845"/>
                <a:gd name="T4" fmla="*/ 1359 w 4763"/>
                <a:gd name="T5" fmla="*/ 13 h 1845"/>
                <a:gd name="T6" fmla="*/ 6 w 4763"/>
                <a:gd name="T7" fmla="*/ 551 h 1845"/>
                <a:gd name="T8" fmla="*/ 0 w 4763"/>
                <a:gd name="T9" fmla="*/ 53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7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74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7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572 h 1845"/>
                <a:gd name="T2" fmla="*/ 2700 w 4763"/>
                <a:gd name="T3" fmla="*/ 0 h 1845"/>
                <a:gd name="T4" fmla="*/ 2712 w 4763"/>
                <a:gd name="T5" fmla="*/ 37 h 1845"/>
                <a:gd name="T6" fmla="*/ 11 w 4763"/>
                <a:gd name="T7" fmla="*/ 1632 h 1845"/>
                <a:gd name="T8" fmla="*/ 0 w 4763"/>
                <a:gd name="T9" fmla="*/ 15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7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7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2484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85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20 h 1845"/>
                <a:gd name="T2" fmla="*/ 235 w 4763"/>
                <a:gd name="T3" fmla="*/ 0 h 1845"/>
                <a:gd name="T4" fmla="*/ 236 w 4763"/>
                <a:gd name="T5" fmla="*/ 3 h 1845"/>
                <a:gd name="T6" fmla="*/ 1 w 4763"/>
                <a:gd name="T7" fmla="*/ 125 h 1845"/>
                <a:gd name="T8" fmla="*/ 0 w 4763"/>
                <a:gd name="T9" fmla="*/ 12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86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20 h 1845"/>
                <a:gd name="T2" fmla="*/ 235 w 4763"/>
                <a:gd name="T3" fmla="*/ 0 h 1845"/>
                <a:gd name="T4" fmla="*/ 236 w 4763"/>
                <a:gd name="T5" fmla="*/ 3 h 1845"/>
                <a:gd name="T6" fmla="*/ 1 w 4763"/>
                <a:gd name="T7" fmla="*/ 125 h 1845"/>
                <a:gd name="T8" fmla="*/ 0 w 4763"/>
                <a:gd name="T9" fmla="*/ 12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87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24 h 1845"/>
                <a:gd name="T2" fmla="*/ 223 w 4763"/>
                <a:gd name="T3" fmla="*/ 0 h 1845"/>
                <a:gd name="T4" fmla="*/ 224 w 4763"/>
                <a:gd name="T5" fmla="*/ 3 h 1845"/>
                <a:gd name="T6" fmla="*/ 1 w 4763"/>
                <a:gd name="T7" fmla="*/ 129 h 1845"/>
                <a:gd name="T8" fmla="*/ 0 w 4763"/>
                <a:gd name="T9" fmla="*/ 124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88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97 h 1845"/>
                <a:gd name="T2" fmla="*/ 2637 w 4763"/>
                <a:gd name="T3" fmla="*/ 0 h 1845"/>
                <a:gd name="T4" fmla="*/ 2649 w 4763"/>
                <a:gd name="T5" fmla="*/ 2 h 1845"/>
                <a:gd name="T6" fmla="*/ 11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89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90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77 h 1845"/>
                <a:gd name="T2" fmla="*/ 371 w 4763"/>
                <a:gd name="T3" fmla="*/ 0 h 1845"/>
                <a:gd name="T4" fmla="*/ 373 w 4763"/>
                <a:gd name="T5" fmla="*/ 2 h 1845"/>
                <a:gd name="T6" fmla="*/ 2 w 4763"/>
                <a:gd name="T7" fmla="*/ 80 h 1845"/>
                <a:gd name="T8" fmla="*/ 0 w 4763"/>
                <a:gd name="T9" fmla="*/ 7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91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92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97 h 1845"/>
                <a:gd name="T2" fmla="*/ 1110 w 4763"/>
                <a:gd name="T3" fmla="*/ 0 h 1845"/>
                <a:gd name="T4" fmla="*/ 1115 w 4763"/>
                <a:gd name="T5" fmla="*/ 2 h 1845"/>
                <a:gd name="T6" fmla="*/ 5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2493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9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49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12/02/03</a:t>
            </a:r>
          </a:p>
        </p:txBody>
      </p:sp>
      <p:sp>
        <p:nvSpPr>
          <p:cNvPr id="6249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E59C57-DF7C-4BD0-8A66-81CEDF57B56A}" type="slidenum">
              <a:rPr lang="en-US" altLang="en-US">
                <a:solidFill>
                  <a:srgbClr val="FFFFFF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0522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6"/>
        </a:buBlip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5E87-69C0-475C-9700-2AB5F28921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11-Mar-14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67B0E-1D79-4372-82ED-976D686F3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05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562" y="1029369"/>
            <a:ext cx="8229600" cy="212365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hangingPunct="1"/>
            <a:r>
              <a:rPr lang="en-US" altLang="en-US" dirty="0" smtClean="0"/>
              <a:t>UAE </a:t>
            </a:r>
            <a:br>
              <a:rPr lang="en-US" altLang="en-US" dirty="0" smtClean="0"/>
            </a:br>
            <a:r>
              <a:rPr lang="en-US" altLang="en-US" dirty="0" smtClean="0"/>
              <a:t>Food Safety </a:t>
            </a:r>
            <a:br>
              <a:rPr lang="en-US" altLang="en-US" dirty="0" smtClean="0"/>
            </a:br>
            <a:r>
              <a:rPr lang="en-US" altLang="en-US" dirty="0" smtClean="0"/>
              <a:t>Crosses Borders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438400"/>
            <a:ext cx="6400800" cy="40386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sz="3600" dirty="0" smtClean="0"/>
          </a:p>
          <a:p>
            <a:pPr eaLnBrk="1" hangingPunct="1"/>
            <a:r>
              <a:rPr lang="en-US" altLang="en-US" sz="2800" dirty="0" smtClean="0"/>
              <a:t>Ernest Julian, Ph.D., Chief</a:t>
            </a:r>
          </a:p>
          <a:p>
            <a:pPr eaLnBrk="1" hangingPunct="1"/>
            <a:r>
              <a:rPr lang="en-US" altLang="en-US" sz="2800" dirty="0" smtClean="0"/>
              <a:t>Office of Food Protection </a:t>
            </a:r>
          </a:p>
          <a:p>
            <a:pPr eaLnBrk="1" hangingPunct="1"/>
            <a:r>
              <a:rPr lang="en-US" altLang="en-US" sz="2800" dirty="0" smtClean="0"/>
              <a:t>RI Department of Health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February 24, 2014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400" smtClean="0"/>
          </a:p>
        </p:txBody>
      </p:sp>
      <p:pic>
        <p:nvPicPr>
          <p:cNvPr id="18436" name="Picture 5" descr="StateR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6325" y="0"/>
            <a:ext cx="1717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59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61713"/>
            <a:ext cx="7772400" cy="193899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 dirty="0" smtClean="0"/>
              <a:t>Outbreaks Keep Happening from the Same Place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7772400" cy="43434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 smtClean="0"/>
              <a:t>3 outbreaks from same restaurant in 5 years</a:t>
            </a:r>
          </a:p>
          <a:p>
            <a:pPr lvl="1"/>
            <a:r>
              <a:rPr lang="en-US" altLang="en-US" dirty="0" smtClean="0"/>
              <a:t>Went out with local inspector and found lack of sufficient refrigeration and hot holding equipment</a:t>
            </a:r>
          </a:p>
          <a:p>
            <a:pPr lvl="1"/>
            <a:r>
              <a:rPr lang="en-US" altLang="en-US" dirty="0" smtClean="0"/>
              <a:t>Training students from local high school how to prepare food unsafely</a:t>
            </a:r>
          </a:p>
          <a:p>
            <a:r>
              <a:rPr lang="en-US" altLang="en-US" dirty="0" smtClean="0"/>
              <a:t>If don’t find and eliminate the source, outbreaks will keep happening</a:t>
            </a:r>
          </a:p>
        </p:txBody>
      </p:sp>
    </p:spTree>
    <p:extLst>
      <p:ext uri="{BB962C8B-B14F-4D97-AF65-F5344CB8AC3E}">
        <p14:creationId xmlns:p14="http://schemas.microsoft.com/office/powerpoint/2010/main" xmlns="" val="8649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826"/>
            <a:ext cx="7772400" cy="1446550"/>
          </a:xfrm>
        </p:spPr>
        <p:txBody>
          <a:bodyPr/>
          <a:lstStyle/>
          <a:p>
            <a:r>
              <a:rPr lang="en-US" dirty="0" smtClean="0"/>
              <a:t>Identify the Root Cause or it Will Happen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distributed throughout the region</a:t>
            </a:r>
          </a:p>
          <a:p>
            <a:r>
              <a:rPr lang="en-US" dirty="0" smtClean="0"/>
              <a:t>A processor shipping contaminated food</a:t>
            </a:r>
          </a:p>
          <a:p>
            <a:r>
              <a:rPr lang="en-US" dirty="0" smtClean="0"/>
              <a:t>Unsafe equipment</a:t>
            </a:r>
          </a:p>
          <a:p>
            <a:pPr lvl="1"/>
            <a:r>
              <a:rPr lang="en-US" dirty="0" smtClean="0"/>
              <a:t>Slicers,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1883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10600" cy="13525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Washington Salmonella Outbreak: Hobart Series 2000 Slicer – Washington swabbed clean and sanitized meat slicer</a:t>
            </a:r>
          </a:p>
        </p:txBody>
      </p:sp>
      <p:pic>
        <p:nvPicPr>
          <p:cNvPr id="87043" name="Picture 3" descr="IHOP new slicer 10-4-07 00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46188" y="1676400"/>
            <a:ext cx="6651625" cy="5181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656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01613"/>
            <a:ext cx="9144000" cy="1344613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800" smtClean="0"/>
              <a:t>Silicone seal degraded, area positive for </a:t>
            </a:r>
            <a:br>
              <a:rPr lang="en-US" altLang="en-US" sz="2800" smtClean="0"/>
            </a:br>
            <a:r>
              <a:rPr lang="en-US" altLang="en-US" sz="2800" smtClean="0"/>
              <a:t>Salmonella outbreak strain</a:t>
            </a:r>
          </a:p>
        </p:txBody>
      </p:sp>
      <p:pic>
        <p:nvPicPr>
          <p:cNvPr id="89091" name="Picture 3" descr="Moses Lake Outbreak 1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9144000" cy="5816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2" name="Picture 4" descr="Moses Lake Outbreak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16013"/>
            <a:ext cx="3186113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8178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0763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3600" smtClean="0"/>
              <a:t>Where the handles came from…</a:t>
            </a:r>
          </a:p>
        </p:txBody>
      </p:sp>
      <p:pic>
        <p:nvPicPr>
          <p:cNvPr id="90115" name="Picture 3" descr="Arby's Tour 1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7813" y="874713"/>
            <a:ext cx="8866187" cy="6442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1870075" y="941388"/>
            <a:ext cx="2286000" cy="16811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4572000" y="1143000"/>
            <a:ext cx="1039813" cy="9413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90118" name="Freeform 6"/>
          <p:cNvSpPr>
            <a:spLocks/>
          </p:cNvSpPr>
          <p:nvPr/>
        </p:nvSpPr>
        <p:spPr bwMode="auto">
          <a:xfrm>
            <a:off x="1992313" y="1597025"/>
            <a:ext cx="2233612" cy="1428750"/>
          </a:xfrm>
          <a:custGeom>
            <a:avLst/>
            <a:gdLst>
              <a:gd name="T0" fmla="*/ 0 w 1548"/>
              <a:gd name="T1" fmla="*/ 0 h 1020"/>
              <a:gd name="T2" fmla="*/ 2147483647 w 1548"/>
              <a:gd name="T3" fmla="*/ 2147483647 h 1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48" h="1020">
                <a:moveTo>
                  <a:pt x="0" y="0"/>
                </a:moveTo>
                <a:lnTo>
                  <a:pt x="1548" y="102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2492375" y="1747838"/>
            <a:ext cx="2079625" cy="13446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5195888" y="1344613"/>
            <a:ext cx="1176337" cy="6048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4764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2400" cy="1524000"/>
          </a:xfrm>
        </p:spPr>
        <p:txBody>
          <a:bodyPr/>
          <a:lstStyle/>
          <a:p>
            <a:r>
              <a:rPr lang="en-US" sz="3400" dirty="0" smtClean="0"/>
              <a:t>Root Causes</a:t>
            </a:r>
            <a:br>
              <a:rPr lang="en-US" sz="3400" dirty="0" smtClean="0"/>
            </a:br>
            <a:r>
              <a:rPr lang="en-US" sz="3400" dirty="0" smtClean="0"/>
              <a:t>Foods </a:t>
            </a:r>
            <a:r>
              <a:rPr lang="en-US" sz="3400" dirty="0"/>
              <a:t>at </a:t>
            </a:r>
            <a:r>
              <a:rPr lang="en-US" sz="3400" dirty="0" smtClean="0"/>
              <a:t>Unsafe Temperature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pPr lvl="1"/>
            <a:r>
              <a:rPr lang="en-US" dirty="0" smtClean="0"/>
              <a:t>Use of home refrigerators</a:t>
            </a:r>
          </a:p>
          <a:p>
            <a:pPr lvl="2"/>
            <a:r>
              <a:rPr lang="en-US" sz="2800" dirty="0" smtClean="0"/>
              <a:t>Not designed for high heat in commercial kitchens and for cooling large volumes of food</a:t>
            </a:r>
          </a:p>
          <a:p>
            <a:pPr lvl="1"/>
            <a:r>
              <a:rPr lang="en-US" dirty="0"/>
              <a:t>Commercial refrigeration needed to assure safe </a:t>
            </a:r>
            <a:r>
              <a:rPr lang="en-US" dirty="0" smtClean="0"/>
              <a:t>temperatures</a:t>
            </a:r>
          </a:p>
          <a:p>
            <a:pPr lvl="2"/>
            <a:r>
              <a:rPr lang="en-US" sz="2800" dirty="0" smtClean="0"/>
              <a:t>We routinely find even some commercial refrigeration not operating safely at high room temperatures </a:t>
            </a:r>
            <a:endParaRPr lang="en-US" sz="2800" dirty="0"/>
          </a:p>
        </p:txBody>
      </p:sp>
      <p:pic>
        <p:nvPicPr>
          <p:cNvPr id="1026" name="Picture 2" descr="C:\Users\FP1011\Pictures\Dubai-20140215-00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05400"/>
            <a:ext cx="3200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P1011\Pictures\Dubai-20140215-00316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60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r>
              <a:rPr lang="en-US" dirty="0" smtClean="0"/>
              <a:t>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dirty="0" smtClean="0"/>
              <a:t>Outbreaks possibly from a food distributed in other Emirates</a:t>
            </a:r>
          </a:p>
          <a:p>
            <a:r>
              <a:rPr lang="en-US" dirty="0" smtClean="0"/>
              <a:t>Recalled products still on the shelf and notification from distributor is not occurring</a:t>
            </a:r>
          </a:p>
          <a:p>
            <a:r>
              <a:rPr lang="en-US" dirty="0" smtClean="0"/>
              <a:t>Bad operator with facilities in multiple Emirates</a:t>
            </a:r>
          </a:p>
          <a:p>
            <a:r>
              <a:rPr lang="en-US" dirty="0" smtClean="0"/>
              <a:t>Instructors not training properly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1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6102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 smtClean="0"/>
              <a:t>Recommendations</a:t>
            </a:r>
          </a:p>
          <a:p>
            <a:pPr lvl="1"/>
            <a:r>
              <a:rPr lang="en-US" dirty="0" smtClean="0"/>
              <a:t>Improve surveillance and investigation</a:t>
            </a:r>
          </a:p>
          <a:p>
            <a:pPr lvl="2"/>
            <a:r>
              <a:rPr lang="en-US" dirty="0" smtClean="0"/>
              <a:t>Epidemiologist</a:t>
            </a:r>
          </a:p>
          <a:p>
            <a:pPr lvl="2"/>
            <a:r>
              <a:rPr lang="en-US" dirty="0" smtClean="0"/>
              <a:t>Serotyping and PFGE</a:t>
            </a:r>
          </a:p>
          <a:p>
            <a:pPr lvl="1"/>
            <a:r>
              <a:rPr lang="en-US" dirty="0" smtClean="0"/>
              <a:t>Improve plan review based on menu and volume</a:t>
            </a:r>
          </a:p>
          <a:p>
            <a:pPr lvl="2"/>
            <a:r>
              <a:rPr lang="en-US" dirty="0" smtClean="0"/>
              <a:t>HACCP based plan review course</a:t>
            </a:r>
          </a:p>
          <a:p>
            <a:pPr lvl="1"/>
            <a:r>
              <a:rPr lang="en-US" dirty="0" smtClean="0"/>
              <a:t>Target inspections to eliminate serious hazards in highest risk facilities versus inspecting all facilities equally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96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Inspections </a:t>
            </a:r>
            <a:r>
              <a:rPr lang="en-US" dirty="0" smtClean="0"/>
              <a:t>should focus on highest risk hazards</a:t>
            </a:r>
            <a:endParaRPr lang="en-US" dirty="0"/>
          </a:p>
          <a:p>
            <a:pPr lvl="1"/>
            <a:r>
              <a:rPr lang="en-US" dirty="0" smtClean="0"/>
              <a:t>Unsafe hot and cold holding</a:t>
            </a:r>
          </a:p>
          <a:p>
            <a:pPr lvl="1"/>
            <a:r>
              <a:rPr lang="en-US" dirty="0" smtClean="0"/>
              <a:t>Cooling</a:t>
            </a:r>
          </a:p>
          <a:p>
            <a:pPr lvl="1"/>
            <a:r>
              <a:rPr lang="en-US" dirty="0" smtClean="0"/>
              <a:t>Refrigeration</a:t>
            </a:r>
          </a:p>
          <a:p>
            <a:pPr lvl="1"/>
            <a:r>
              <a:rPr lang="en-US" dirty="0" smtClean="0"/>
              <a:t>Bare </a:t>
            </a:r>
            <a:r>
              <a:rPr lang="en-US" dirty="0"/>
              <a:t>hand contact violations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37913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6102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 smtClean="0"/>
              <a:t>Determine root cause of hazards</a:t>
            </a:r>
          </a:p>
          <a:p>
            <a:pPr lvl="1"/>
            <a:r>
              <a:rPr lang="en-US" dirty="0" smtClean="0"/>
              <a:t>Lack of equipment or facilities for menu and volume</a:t>
            </a:r>
          </a:p>
          <a:p>
            <a:pPr lvl="1"/>
            <a:r>
              <a:rPr lang="en-US" dirty="0" smtClean="0"/>
              <a:t>Corporate policies</a:t>
            </a:r>
          </a:p>
          <a:p>
            <a:pPr lvl="1"/>
            <a:r>
              <a:rPr lang="en-US" dirty="0" smtClean="0"/>
              <a:t>Lack of knowledge</a:t>
            </a:r>
          </a:p>
          <a:p>
            <a:pPr lvl="2"/>
            <a:r>
              <a:rPr lang="en-US" dirty="0"/>
              <a:t>Evaluate instructors</a:t>
            </a:r>
          </a:p>
          <a:p>
            <a:pPr lvl="2"/>
            <a:r>
              <a:rPr lang="en-US" dirty="0" smtClean="0"/>
              <a:t>Require remedial training if needed</a:t>
            </a:r>
          </a:p>
          <a:p>
            <a:pPr lvl="1"/>
            <a:r>
              <a:rPr lang="en-US" dirty="0" smtClean="0"/>
              <a:t>Motivation</a:t>
            </a:r>
          </a:p>
          <a:p>
            <a:pPr lvl="2"/>
            <a:r>
              <a:rPr lang="en-US" dirty="0" smtClean="0"/>
              <a:t>Fines if not corrected</a:t>
            </a:r>
          </a:p>
          <a:p>
            <a:pPr lvl="2"/>
            <a:r>
              <a:rPr lang="en-US" dirty="0" smtClean="0"/>
              <a:t>Closure if all else fails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4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3667"/>
            <a:ext cx="7772400" cy="769441"/>
          </a:xfrm>
        </p:spPr>
        <p:txBody>
          <a:bodyPr/>
          <a:lstStyle/>
          <a:p>
            <a:r>
              <a:rPr lang="en-US" dirty="0" smtClean="0"/>
              <a:t>Preliminary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 smtClean="0"/>
              <a:t>Hard working dedicated people</a:t>
            </a:r>
          </a:p>
          <a:p>
            <a:r>
              <a:rPr lang="en-US" dirty="0" smtClean="0"/>
              <a:t>Many good tools</a:t>
            </a:r>
          </a:p>
          <a:p>
            <a:pPr lvl="1"/>
            <a:r>
              <a:rPr lang="en-US" dirty="0" smtClean="0"/>
              <a:t>Required food safety training for</a:t>
            </a:r>
          </a:p>
          <a:p>
            <a:pPr lvl="2"/>
            <a:r>
              <a:rPr lang="en-US" dirty="0" smtClean="0"/>
              <a:t>Person in charge and</a:t>
            </a:r>
          </a:p>
          <a:p>
            <a:pPr lvl="2"/>
            <a:r>
              <a:rPr lang="en-US" dirty="0" smtClean="0"/>
              <a:t>Workers</a:t>
            </a:r>
          </a:p>
          <a:p>
            <a:pPr lvl="1"/>
            <a:r>
              <a:rPr lang="en-US" dirty="0" smtClean="0"/>
              <a:t>Plan review for construction</a:t>
            </a:r>
          </a:p>
          <a:p>
            <a:pPr lvl="1"/>
            <a:r>
              <a:rPr lang="en-US" dirty="0" smtClean="0"/>
              <a:t>Requiring blast chillers in hotels</a:t>
            </a:r>
          </a:p>
          <a:p>
            <a:r>
              <a:rPr lang="en-US" dirty="0" smtClean="0"/>
              <a:t>Adding some tools would greatly improve effectiveness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102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1"/>
            <a:ext cx="7772400" cy="914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 smtClean="0"/>
              <a:t>Recommendations</a:t>
            </a:r>
          </a:p>
          <a:p>
            <a:pPr lvl="1"/>
            <a:r>
              <a:rPr lang="en-US" dirty="0" smtClean="0"/>
              <a:t>Evaluate the frequency each inspector cites critical violations and rate performance on elimination of hazards versus number of inspections performed</a:t>
            </a:r>
          </a:p>
          <a:p>
            <a:pPr lvl="1"/>
            <a:r>
              <a:rPr lang="en-US" dirty="0" smtClean="0"/>
              <a:t>Conduct baseline survey to determine frequency of critical hazards</a:t>
            </a:r>
          </a:p>
          <a:p>
            <a:pPr lvl="1"/>
            <a:r>
              <a:rPr lang="en-US" dirty="0" smtClean="0"/>
              <a:t>Use fines as incentive for compliance</a:t>
            </a:r>
          </a:p>
          <a:p>
            <a:pPr lvl="2"/>
            <a:r>
              <a:rPr lang="en-US" dirty="0" smtClean="0"/>
              <a:t>Implemented if hazards are not eliminated</a:t>
            </a:r>
          </a:p>
          <a:p>
            <a:pPr lvl="1"/>
            <a:r>
              <a:rPr lang="en-US" dirty="0" smtClean="0"/>
              <a:t>Evaluate chains</a:t>
            </a:r>
          </a:p>
          <a:p>
            <a:pPr lvl="1"/>
            <a:r>
              <a:rPr lang="en-US" dirty="0" smtClean="0"/>
              <a:t>Coordination throughout the Emirates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23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81001"/>
            <a:ext cx="7772400" cy="22860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 smtClean="0"/>
              <a:t>What Are We Trying to Accomplish?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133600"/>
            <a:ext cx="6400800" cy="35052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dirty="0" smtClean="0"/>
              <a:t>Reduce Foodborne Illnesses, Long Term Disabilities and Deaths</a:t>
            </a:r>
          </a:p>
          <a:p>
            <a:pPr marL="0" indent="0" algn="ctr">
              <a:buFontTx/>
              <a:buNone/>
            </a:pPr>
            <a:endParaRPr lang="en-US" altLang="en-US" dirty="0" smtClean="0"/>
          </a:p>
          <a:p>
            <a:pPr marL="0" indent="0" algn="ctr">
              <a:buFontTx/>
              <a:buNone/>
            </a:pPr>
            <a:r>
              <a:rPr lang="en-US" altLang="en-US" dirty="0" smtClean="0"/>
              <a:t>Added Benefit</a:t>
            </a:r>
          </a:p>
          <a:p>
            <a:pPr marL="0" indent="0" algn="ctr">
              <a:buFontTx/>
              <a:buNone/>
            </a:pPr>
            <a:r>
              <a:rPr lang="en-US" altLang="en-US" dirty="0" smtClean="0"/>
              <a:t>Preventing Outbreaks Protects the Food Industry, Jobs, and </a:t>
            </a:r>
          </a:p>
          <a:p>
            <a:pPr marL="0" indent="0" algn="ctr">
              <a:buFontTx/>
              <a:buNone/>
            </a:pPr>
            <a:r>
              <a:rPr lang="en-US" altLang="en-US" dirty="0" smtClean="0"/>
              <a:t>Tourism (Expo 2020)</a:t>
            </a:r>
          </a:p>
          <a:p>
            <a:pPr marL="0" indent="0" algn="ctr">
              <a:buFontTx/>
              <a:buNone/>
            </a:pPr>
            <a:r>
              <a:rPr lang="en-US" altLang="en-US" dirty="0" smtClean="0"/>
              <a:t>Which Has Health Implications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9308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9538"/>
            <a:ext cx="9144000" cy="2041526"/>
          </a:xfrm>
        </p:spPr>
        <p:txBody>
          <a:bodyPr/>
          <a:lstStyle/>
          <a:p>
            <a:pPr>
              <a:defRPr/>
            </a:pPr>
            <a:r>
              <a:rPr lang="en-US" sz="2800" b="1" u="sng" smtClean="0">
                <a:solidFill>
                  <a:schemeClr val="tx1"/>
                </a:solidFill>
                <a:latin typeface="Arial" pitchFamily="34" charset="0"/>
              </a:rPr>
              <a:t>Reported Food Related Illnesses,  Rhode Island, 1990-2012</a:t>
            </a:r>
            <a:r>
              <a:rPr lang="en-US" sz="2800" b="1" smtClean="0">
                <a:solidFill>
                  <a:schemeClr val="tx1"/>
                </a:solidFill>
                <a:latin typeface="Arial" pitchFamily="34" charset="0"/>
              </a:rPr>
              <a:t> </a:t>
            </a:r>
            <a:br>
              <a:rPr lang="en-US" sz="2800" b="1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US" sz="2400" b="1" smtClean="0">
                <a:solidFill>
                  <a:schemeClr val="tx1"/>
                </a:solidFill>
                <a:latin typeface="Arial" pitchFamily="34" charset="0"/>
              </a:rPr>
              <a:t>Salmonellosis, Campylobacteriosis, Hepatitis A,  E. coli 0157:H7,  Listeriosis, Shigellosis</a:t>
            </a:r>
            <a:br>
              <a:rPr lang="en-US" sz="2400" b="1" smtClean="0">
                <a:solidFill>
                  <a:schemeClr val="tx1"/>
                </a:solidFill>
                <a:latin typeface="Arial" pitchFamily="34" charset="0"/>
              </a:rPr>
            </a:br>
            <a:endParaRPr lang="en-US" sz="2400" b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86200" y="3048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2400" smtClean="0"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127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6513"/>
            <a:ext cx="7772400" cy="228917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a typeface="ＭＳ Ｐゴシック" charset="0"/>
                <a:cs typeface="+mj-cs"/>
              </a:rPr>
              <a:t>RI Part of CDC Environmental Health Specialist Network (EHS-Net)</a:t>
            </a:r>
            <a:br>
              <a:rPr lang="en-US" sz="3600" dirty="0">
                <a:ea typeface="ＭＳ Ｐゴシック" charset="0"/>
                <a:cs typeface="+mj-cs"/>
              </a:rPr>
            </a:br>
            <a:endParaRPr lang="en-US" sz="3600" dirty="0">
              <a:ea typeface="ＭＳ Ｐゴシック" charset="0"/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362200"/>
            <a:ext cx="7772400" cy="37338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Since RI Imports almost all of its food, looked at illnesses for surrounding states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 smtClean="0">
                <a:ea typeface="ＭＳ Ｐゴシック" charset="0"/>
              </a:rPr>
              <a:t>Compared </a:t>
            </a:r>
            <a:r>
              <a:rPr lang="en-US" dirty="0">
                <a:ea typeface="ＭＳ Ｐゴシック" charset="0"/>
              </a:rPr>
              <a:t>illnesses per 100,000 population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lvl="1" eaLnBrk="1" hangingPunct="1"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2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371600"/>
            <a:ext cx="7239000" cy="19050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l" eaLnBrk="1" hangingPunct="1">
              <a:defRPr/>
            </a:pP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267200"/>
            <a:ext cx="6400800" cy="167957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indent="0" algn="ctr" eaLnBrk="1" hangingPunct="1">
              <a:buFontTx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6350" y="635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453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865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  <a:cs typeface="+mj-cs"/>
              </a:rPr>
              <a:t>E. coli 0157:H7 Controls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Vermont has the highest rate of illness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High sale of raw milk and raw milk cheeses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Rhode Island has the lowest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Required Thorough Cooking of Ground Beef  for Kids 12 Years Old and younger in 1993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 raw milk sales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Changed national Food Code to require foods on children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menus to be thoroughly cooked based on this data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303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36638"/>
          </a:xfrm>
        </p:spPr>
        <p:txBody>
          <a:bodyPr>
            <a:normAutofit fontScale="90000"/>
          </a:bodyPr>
          <a:lstStyle/>
          <a:p>
            <a:r>
              <a:rPr lang="en-US" smtClean="0"/>
              <a:t> Most Common </a:t>
            </a:r>
            <a:r>
              <a:rPr lang="en-US" i="1" smtClean="0"/>
              <a:t>Salmonella</a:t>
            </a:r>
            <a:r>
              <a:rPr lang="en-US" smtClean="0"/>
              <a:t> Serotypes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13315" name="Chart 3"/>
          <p:cNvGraphicFramePr>
            <a:graphicFrameLocks/>
          </p:cNvGraphicFramePr>
          <p:nvPr/>
        </p:nvGraphicFramePr>
        <p:xfrm>
          <a:off x="1204913" y="1625600"/>
          <a:ext cx="6237287" cy="4318000"/>
        </p:xfrm>
        <a:graphic>
          <a:graphicData uri="http://schemas.openxmlformats.org/presentationml/2006/ole">
            <p:oleObj spid="_x0000_s1027" r:id="rId3" imgW="6236749" imgH="4316342" progId="Excel.Sheet.8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29000" y="1905000"/>
            <a:ext cx="914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86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552665"/>
          </a:xfrm>
        </p:spPr>
        <p:txBody>
          <a:bodyPr/>
          <a:lstStyle/>
          <a:p>
            <a:r>
              <a:rPr lang="en-US" sz="3600" dirty="0" smtClean="0"/>
              <a:t>Need Surveillance to Guide Controls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sz="2800" dirty="0" smtClean="0"/>
              <a:t>What is working and not working?</a:t>
            </a:r>
          </a:p>
          <a:p>
            <a:r>
              <a:rPr lang="en-US" sz="2800" dirty="0" smtClean="0"/>
              <a:t>What are illness threats from neighbors?</a:t>
            </a:r>
          </a:p>
          <a:p>
            <a:r>
              <a:rPr lang="en-US" sz="2800" dirty="0" smtClean="0"/>
              <a:t>Epidemiologists, cultures, serotyping, and genetic fingerprinting (PFGE) help identify sources of illness</a:t>
            </a:r>
          </a:p>
          <a:p>
            <a:pPr lvl="1"/>
            <a:r>
              <a:rPr lang="en-US" dirty="0" smtClean="0"/>
              <a:t>Previously restaurants and markets were blamed when a received food was actually the cause </a:t>
            </a:r>
          </a:p>
          <a:p>
            <a:pPr lvl="1"/>
            <a:r>
              <a:rPr lang="en-US" dirty="0" smtClean="0"/>
              <a:t>Are eggs from the same source causing illness throughout the Emirates?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50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twork Blitz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  <a:fontScheme name="Network Blitz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etwork Blitz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  <a:fontScheme name="Network Blitz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647</Words>
  <Application>Microsoft Office PowerPoint</Application>
  <PresentationFormat>On-screen Show (4:3)</PresentationFormat>
  <Paragraphs>108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Network Blitz</vt:lpstr>
      <vt:lpstr>Office Theme</vt:lpstr>
      <vt:lpstr>Microsoft Office Excel 97-2003 Worksheet</vt:lpstr>
      <vt:lpstr>UAE  Food Safety  Crosses Borders</vt:lpstr>
      <vt:lpstr>Preliminary Findings</vt:lpstr>
      <vt:lpstr>What Are We Trying to Accomplish? </vt:lpstr>
      <vt:lpstr>Reported Food Related Illnesses,  Rhode Island, 1990-2012  Salmonellosis, Campylobacteriosis, Hepatitis A,  E. coli 0157:H7,  Listeriosis, Shigellosis </vt:lpstr>
      <vt:lpstr>RI Part of CDC Environmental Health Specialist Network (EHS-Net) </vt:lpstr>
      <vt:lpstr>Slide 6</vt:lpstr>
      <vt:lpstr>E. coli 0157:H7 Controls</vt:lpstr>
      <vt:lpstr> Most Common Salmonella Serotypes </vt:lpstr>
      <vt:lpstr>Need Surveillance to Guide Controls</vt:lpstr>
      <vt:lpstr>Outbreaks Keep Happening from the Same Place</vt:lpstr>
      <vt:lpstr>Identify the Root Cause or it Will Happen Again</vt:lpstr>
      <vt:lpstr>Washington Salmonella Outbreak: Hobart Series 2000 Slicer – Washington swabbed clean and sanitized meat slicer</vt:lpstr>
      <vt:lpstr>Silicone seal degraded, area positive for  Salmonella outbreak strain</vt:lpstr>
      <vt:lpstr>Where the handles came from…</vt:lpstr>
      <vt:lpstr>Root Causes Foods at Unsafe Temperature</vt:lpstr>
      <vt:lpstr>Communicate</vt:lpstr>
      <vt:lpstr>Summary</vt:lpstr>
      <vt:lpstr>Summary</vt:lpstr>
      <vt:lpstr>Summary</vt:lpstr>
      <vt:lpstr>Summary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Dubai  Preliminary Findings</dc:title>
  <dc:creator>FP1011</dc:creator>
  <cp:lastModifiedBy>kazeid</cp:lastModifiedBy>
  <cp:revision>52</cp:revision>
  <dcterms:created xsi:type="dcterms:W3CDTF">2014-02-21T14:09:29Z</dcterms:created>
  <dcterms:modified xsi:type="dcterms:W3CDTF">2014-03-11T06:22:41Z</dcterms:modified>
</cp:coreProperties>
</file>