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23"/>
  </p:notesMasterIdLst>
  <p:sldIdLst>
    <p:sldId id="460" r:id="rId2"/>
    <p:sldId id="468" r:id="rId3"/>
    <p:sldId id="469" r:id="rId4"/>
    <p:sldId id="470" r:id="rId5"/>
    <p:sldId id="486" r:id="rId6"/>
    <p:sldId id="471" r:id="rId7"/>
    <p:sldId id="303" r:id="rId8"/>
    <p:sldId id="474" r:id="rId9"/>
    <p:sldId id="473" r:id="rId10"/>
    <p:sldId id="487" r:id="rId11"/>
    <p:sldId id="489" r:id="rId12"/>
    <p:sldId id="490" r:id="rId13"/>
    <p:sldId id="491" r:id="rId14"/>
    <p:sldId id="492" r:id="rId15"/>
    <p:sldId id="493" r:id="rId16"/>
    <p:sldId id="494" r:id="rId17"/>
    <p:sldId id="495" r:id="rId18"/>
    <p:sldId id="496" r:id="rId19"/>
    <p:sldId id="497" r:id="rId20"/>
    <p:sldId id="488" r:id="rId21"/>
    <p:sldId id="455" r:id="rId22"/>
  </p:sldIdLst>
  <p:sldSz cx="9144000" cy="6858000" type="screen4x3"/>
  <p:notesSz cx="7010400" cy="9296400"/>
  <p:embeddedFontLst>
    <p:embeddedFont>
      <p:font typeface="Myriad Web Pro" charset="0"/>
      <p:regular r:id="rId24"/>
      <p:bold r:id="rId25"/>
      <p:italic r:id="rId26"/>
    </p:embeddedFont>
    <p:embeddedFont>
      <p:font typeface="Tahoma" pitchFamily="34" charset="0"/>
      <p:regular r:id="rId27"/>
      <p:bold r:id="rId28"/>
    </p:embeddedFont>
    <p:embeddedFont>
      <p:font typeface="Calibri" pitchFamily="34" charset="0"/>
      <p:regular r:id="rId29"/>
      <p:bold r:id="rId30"/>
      <p:italic r:id="rId31"/>
      <p:boldItalic r:id="rId32"/>
    </p:embeddedFont>
    <p:embeddedFont>
      <p:font typeface="Arial Black" pitchFamily="34" charset="0"/>
      <p:bold r:id="rId3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00"/>
    <a:srgbClr val="FF66CC"/>
    <a:srgbClr val="FF99FF"/>
    <a:srgbClr val="25788B"/>
    <a:srgbClr val="268A79"/>
    <a:srgbClr val="000000"/>
    <a:srgbClr val="9933FF"/>
    <a:srgbClr val="33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1008" autoAdjust="0"/>
  </p:normalViewPr>
  <p:slideViewPr>
    <p:cSldViewPr>
      <p:cViewPr>
        <p:scale>
          <a:sx n="60" d="100"/>
          <a:sy n="60" d="100"/>
        </p:scale>
        <p:origin x="-76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4"/>
    </p:cViewPr>
  </p:sorterViewPr>
  <p:notesViewPr>
    <p:cSldViewPr>
      <p:cViewPr>
        <p:scale>
          <a:sx n="90" d="100"/>
          <a:sy n="90" d="100"/>
        </p:scale>
        <p:origin x="-1050" y="49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1393" y="0"/>
            <a:ext cx="3037416" cy="464343"/>
          </a:xfrm>
          <a:prstGeom prst="rect">
            <a:avLst/>
          </a:prstGeom>
        </p:spPr>
        <p:txBody>
          <a:bodyPr vert="horz" lIns="91614" tIns="45807" rIns="91614" bIns="45807" rtlCol="0"/>
          <a:lstStyle>
            <a:lvl1pPr algn="r" fontAlgn="auto">
              <a:spcBef>
                <a:spcPts val="0"/>
              </a:spcBef>
              <a:spcAft>
                <a:spcPts val="0"/>
              </a:spcAft>
              <a:defRPr sz="1200" smtClean="0">
                <a:latin typeface="+mn-lt"/>
                <a:cs typeface="+mn-cs"/>
              </a:defRPr>
            </a:lvl1pPr>
          </a:lstStyle>
          <a:p>
            <a:pPr>
              <a:defRPr/>
            </a:pPr>
            <a:fld id="{168A8B9A-C6EB-4EAC-8072-80FB4AB37EBC}" type="datetimeFigureOut">
              <a:rPr lang="en-US"/>
              <a:pPr>
                <a:defRPr/>
              </a:pPr>
              <a:t>2/14/2011</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614" tIns="45807" rIns="91614" bIns="45807" rtlCol="0" anchor="ctr"/>
          <a:lstStyle/>
          <a:p>
            <a:pPr lvl="0"/>
            <a:endParaRPr lang="en-US" noProof="0"/>
          </a:p>
        </p:txBody>
      </p:sp>
      <p:sp>
        <p:nvSpPr>
          <p:cNvPr id="5" name="Notes Placeholder 4"/>
          <p:cNvSpPr>
            <a:spLocks noGrp="1"/>
          </p:cNvSpPr>
          <p:nvPr>
            <p:ph type="body" sz="quarter" idx="3"/>
          </p:nvPr>
        </p:nvSpPr>
        <p:spPr>
          <a:xfrm>
            <a:off x="701677" y="4416029"/>
            <a:ext cx="5607047" cy="4183857"/>
          </a:xfrm>
          <a:prstGeom prst="rect">
            <a:avLst/>
          </a:prstGeom>
        </p:spPr>
        <p:txBody>
          <a:bodyPr vert="horz" lIns="91614" tIns="45807" rIns="91614" bIns="4580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467"/>
            <a:ext cx="3037416" cy="464343"/>
          </a:xfrm>
          <a:prstGeom prst="rect">
            <a:avLst/>
          </a:prstGeom>
        </p:spPr>
        <p:txBody>
          <a:bodyPr vert="horz" lIns="91614" tIns="45807" rIns="91614" bIns="4580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393" y="8830467"/>
            <a:ext cx="3037416" cy="464343"/>
          </a:xfrm>
          <a:prstGeom prst="rect">
            <a:avLst/>
          </a:prstGeom>
        </p:spPr>
        <p:txBody>
          <a:bodyPr vert="horz" lIns="91614" tIns="45807" rIns="91614" bIns="45807" rtlCol="0" anchor="b"/>
          <a:lstStyle>
            <a:lvl1pPr algn="r" fontAlgn="auto">
              <a:spcBef>
                <a:spcPts val="0"/>
              </a:spcBef>
              <a:spcAft>
                <a:spcPts val="0"/>
              </a:spcAft>
              <a:defRPr sz="1200" smtClean="0">
                <a:latin typeface="+mn-lt"/>
                <a:cs typeface="+mn-cs"/>
              </a:defRPr>
            </a:lvl1pPr>
          </a:lstStyle>
          <a:p>
            <a:pPr>
              <a:defRPr/>
            </a:pPr>
            <a:fld id="{736E37E3-45D9-45EE-B89B-58E4F898B8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CE6F35-0AFE-4035-9C6F-D91961AA736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2400" b="1" dirty="0" smtClean="0"/>
              <a:t>A component of an outbreak investigation</a:t>
            </a:r>
          </a:p>
          <a:p>
            <a:pPr eaLnBrk="1" hangingPunct="1">
              <a:defRPr/>
            </a:pPr>
            <a:endParaRPr lang="en-US" sz="1400" dirty="0" smtClean="0"/>
          </a:p>
          <a:p>
            <a:pPr eaLnBrk="1" hangingPunct="1">
              <a:defRPr/>
            </a:pPr>
            <a:r>
              <a:rPr lang="en-US" sz="2400" b="1" dirty="0" smtClean="0"/>
              <a:t>Conducted by Environmental Health Specialist</a:t>
            </a:r>
          </a:p>
          <a:p>
            <a:pPr lvl="1" eaLnBrk="1" hangingPunct="1">
              <a:defRPr/>
            </a:pPr>
            <a:endParaRPr lang="en-US" dirty="0" smtClean="0"/>
          </a:p>
          <a:p>
            <a:pPr eaLnBrk="1" hangingPunct="1">
              <a:defRPr/>
            </a:pPr>
            <a:r>
              <a:rPr lang="en-US" sz="2400" b="1" dirty="0" smtClean="0"/>
              <a:t>Fully describes how the environment contributed to the introduction and or transmission of agents that cause illness.</a:t>
            </a:r>
            <a:r>
              <a:rPr lang="en-US" sz="2800" dirty="0" smtClean="0"/>
              <a:t> </a:t>
            </a:r>
          </a:p>
          <a:p>
            <a:pPr eaLnBrk="1" hangingPunct="1">
              <a:defRPr/>
            </a:pPr>
            <a:endParaRPr lang="en-US" dirty="0" smtClean="0"/>
          </a:p>
          <a:p>
            <a:pPr eaLnBrk="1" hangingPunct="1">
              <a:defRPr/>
            </a:pPr>
            <a:r>
              <a:rPr lang="en-US" sz="2400" b="1" dirty="0" smtClean="0"/>
              <a:t>Objectives of the assessment</a:t>
            </a:r>
          </a:p>
          <a:p>
            <a:pPr lvl="1" eaLnBrk="1" hangingPunct="1">
              <a:defRPr/>
            </a:pPr>
            <a:r>
              <a:rPr lang="en-US" sz="2000" b="1" dirty="0" smtClean="0"/>
              <a:t>Identify contributing factors</a:t>
            </a:r>
          </a:p>
          <a:p>
            <a:pPr lvl="1" eaLnBrk="1" hangingPunct="1">
              <a:defRPr/>
            </a:pPr>
            <a:r>
              <a:rPr lang="en-US" sz="2000" b="1" dirty="0" smtClean="0"/>
              <a:t>Identify </a:t>
            </a:r>
            <a:r>
              <a:rPr lang="en-US" sz="2000" b="1" dirty="0" smtClean="0">
                <a:solidFill>
                  <a:srgbClr val="FFFF00"/>
                </a:solidFill>
              </a:rPr>
              <a:t>environmental antecedents</a:t>
            </a:r>
          </a:p>
          <a:p>
            <a:pPr lvl="1" eaLnBrk="1" hangingPunct="1">
              <a:defRPr/>
            </a:pPr>
            <a:r>
              <a:rPr lang="en-US" sz="2000" b="1" dirty="0" smtClean="0"/>
              <a:t>Generate recommendations for informed interventions</a:t>
            </a:r>
          </a:p>
          <a:p>
            <a:pPr>
              <a:defRPr/>
            </a:pPr>
            <a:endParaRPr lang="en-US" dirty="0"/>
          </a:p>
        </p:txBody>
      </p:sp>
      <p:sp>
        <p:nvSpPr>
          <p:cNvPr id="28676" name="Slide Number Placeholder 3"/>
          <p:cNvSpPr>
            <a:spLocks noGrp="1"/>
          </p:cNvSpPr>
          <p:nvPr>
            <p:ph type="sldNum" sz="quarter" idx="5"/>
          </p:nvPr>
        </p:nvSpPr>
        <p:spPr>
          <a:noFill/>
        </p:spPr>
        <p:txBody>
          <a:bodyPr/>
          <a:lstStyle/>
          <a:p>
            <a:fld id="{486E4C62-DEEC-49DB-8221-D56699D82BE5}" type="slidenum">
              <a:rPr lang="en-US" smtClean="0">
                <a:latin typeface="Arial" pitchFamily="34" charset="0"/>
              </a:rPr>
              <a:pPr/>
              <a:t>6</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9709C3-A81B-4CD9-9177-5EE76401A13B}" type="slidenum">
              <a:rPr lang="en-US">
                <a:cs typeface="Arial" charset="0"/>
              </a:rPr>
              <a:pPr fontAlgn="base">
                <a:spcBef>
                  <a:spcPct val="0"/>
                </a:spcBef>
                <a:spcAft>
                  <a:spcPct val="0"/>
                </a:spcAft>
              </a:pPr>
              <a:t>7</a:t>
            </a:fld>
            <a:endParaRPr lang="en-US">
              <a:cs typeface="Arial" charset="0"/>
            </a:endParaRPr>
          </a:p>
        </p:txBody>
      </p:sp>
      <p:sp>
        <p:nvSpPr>
          <p:cNvPr id="242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Many different environmental antecedents may be related to a particular contributing factor.  For example, in the scenario we just discussed – an outbreak of Staphylococcus </a:t>
            </a:r>
            <a:r>
              <a:rPr lang="en-US" dirty="0" err="1" smtClean="0"/>
              <a:t>aureus</a:t>
            </a:r>
            <a:r>
              <a:rPr lang="en-US" dirty="0" smtClean="0"/>
              <a:t> related to the people variable and poor personal hygiene – you could potentially have environmental antecedents touching upon every variable in the system – processes, economics, food, equipment and people.  All of these could help explain </a:t>
            </a:r>
            <a:r>
              <a:rPr lang="en-US" i="1" dirty="0" smtClean="0"/>
              <a:t>why</a:t>
            </a:r>
            <a:r>
              <a:rPr lang="en-US" dirty="0" smtClean="0"/>
              <a:t> this outbreak occurred.</a:t>
            </a:r>
            <a:endParaRPr lang="en-US" sz="1000" b="1" i="1" u="sng" dirty="0" smtClean="0"/>
          </a:p>
          <a:p>
            <a:pPr>
              <a:lnSpc>
                <a:spcPct val="90000"/>
              </a:lnSpc>
              <a:spcBef>
                <a:spcPct val="0"/>
              </a:spcBef>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our food safety system where does environmental assessments fit?</a:t>
            </a:r>
            <a:endParaRPr lang="en-US" dirty="0"/>
          </a:p>
        </p:txBody>
      </p:sp>
      <p:sp>
        <p:nvSpPr>
          <p:cNvPr id="4" name="Slide Number Placeholder 3"/>
          <p:cNvSpPr>
            <a:spLocks noGrp="1"/>
          </p:cNvSpPr>
          <p:nvPr>
            <p:ph type="sldNum" sz="quarter" idx="10"/>
          </p:nvPr>
        </p:nvSpPr>
        <p:spPr/>
        <p:txBody>
          <a:bodyPr/>
          <a:lstStyle/>
          <a:p>
            <a:pPr>
              <a:defRPr/>
            </a:pPr>
            <a:fld id="{736E37E3-45D9-45EE-B89B-58E4F898B838}"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EA data will allow the identification of factors that can be routinely monitored by food-safety programs to prevent or reduce the risk for foodborne outbreaks associated with foodservice establishments.</a:t>
            </a:r>
            <a:r>
              <a:rPr lang="en-US" baseline="0" dirty="0" smtClean="0">
                <a:latin typeface="Arial" charset="0"/>
              </a:rPr>
              <a:t> </a:t>
            </a:r>
            <a:r>
              <a:rPr lang="en-US" dirty="0" smtClean="0">
                <a:latin typeface="Arial" charset="0"/>
              </a:rPr>
              <a:t> Detailed food vehicle information, contributing factors and other data to fill current gaps will be captured.  </a:t>
            </a:r>
          </a:p>
          <a:p>
            <a:endParaRPr lang="en-US" dirty="0" smtClean="0">
              <a:latin typeface="Arial" charset="0"/>
            </a:endParaRPr>
          </a:p>
        </p:txBody>
      </p:sp>
      <p:sp>
        <p:nvSpPr>
          <p:cNvPr id="4" name="Slide Number Placeholder 3"/>
          <p:cNvSpPr>
            <a:spLocks noGrp="1"/>
          </p:cNvSpPr>
          <p:nvPr>
            <p:ph type="sldNum" sz="quarter" idx="10"/>
          </p:nvPr>
        </p:nvSpPr>
        <p:spPr/>
        <p:txBody>
          <a:bodyPr/>
          <a:lstStyle/>
          <a:p>
            <a:fld id="{4E44BD5D-4295-4DED-A5E6-1446DE71C7CB}"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Complex</a:t>
            </a:r>
            <a:r>
              <a:rPr lang="en-US" baseline="0" dirty="0" smtClean="0"/>
              <a:t> – food preparation included cooking , cooling  and reheating </a:t>
            </a:r>
          </a:p>
          <a:p>
            <a:endParaRPr lang="en-US" baseline="0" dirty="0" smtClean="0"/>
          </a:p>
          <a:p>
            <a:r>
              <a:rPr lang="en-US" baseline="0" dirty="0" smtClean="0"/>
              <a:t>Cook serve - food that is cooked to order </a:t>
            </a:r>
          </a:p>
          <a:p>
            <a:endParaRPr lang="en-US" baseline="0" dirty="0" smtClean="0"/>
          </a:p>
          <a:p>
            <a:r>
              <a:rPr lang="en-US" baseline="0" dirty="0" smtClean="0"/>
              <a:t>Prep Serve – ready to eat  </a:t>
            </a:r>
            <a:endParaRPr lang="en-US" dirty="0"/>
          </a:p>
        </p:txBody>
      </p:sp>
      <p:sp>
        <p:nvSpPr>
          <p:cNvPr id="4" name="Slide Number Placeholder 3"/>
          <p:cNvSpPr>
            <a:spLocks noGrp="1"/>
          </p:cNvSpPr>
          <p:nvPr>
            <p:ph type="sldNum" sz="quarter" idx="10"/>
          </p:nvPr>
        </p:nvSpPr>
        <p:spPr/>
        <p:txBody>
          <a:bodyPr/>
          <a:lstStyle/>
          <a:p>
            <a:pPr>
              <a:defRPr/>
            </a:pPr>
            <a:fld id="{736E37E3-45D9-45EE-B89B-58E4F898B838}"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As a result any actions taken by a food safety program manager to address food workers working while ill or poor </a:t>
            </a:r>
            <a:r>
              <a:rPr lang="en-US" dirty="0" err="1" smtClean="0"/>
              <a:t>handwashing</a:t>
            </a:r>
            <a:r>
              <a:rPr lang="en-US" dirty="0" smtClean="0"/>
              <a:t> practices may or may not yet the </a:t>
            </a:r>
            <a:r>
              <a:rPr lang="en-US" dirty="0" err="1" smtClean="0"/>
              <a:t>foodborne</a:t>
            </a:r>
            <a:r>
              <a:rPr lang="en-US" dirty="0" smtClean="0"/>
              <a:t> disease prevention mark. Information regarding sick leave availability, language barriers, hand sink availability, food handling processes and policies can inform food safety program action or hypothesis generation regarding antecedents that can lead to action. The results presented here represent only a few of the potential antecedents</a:t>
            </a:r>
            <a:r>
              <a:rPr lang="en-US" baseline="0" dirty="0" smtClean="0"/>
              <a:t> to </a:t>
            </a:r>
            <a:r>
              <a:rPr lang="en-US" baseline="0" dirty="0" err="1" smtClean="0"/>
              <a:t>foodborne</a:t>
            </a:r>
            <a:r>
              <a:rPr lang="en-US" baseline="0" dirty="0" smtClean="0"/>
              <a:t> outbreaks investigated by the environmental health specialists network states during 2006 and 2007.</a:t>
            </a:r>
            <a:endParaRPr lang="en-US" dirty="0"/>
          </a:p>
        </p:txBody>
      </p:sp>
      <p:sp>
        <p:nvSpPr>
          <p:cNvPr id="4" name="Slide Number Placeholder 3"/>
          <p:cNvSpPr>
            <a:spLocks noGrp="1"/>
          </p:cNvSpPr>
          <p:nvPr>
            <p:ph type="sldNum" sz="quarter" idx="10"/>
          </p:nvPr>
        </p:nvSpPr>
        <p:spPr/>
        <p:txBody>
          <a:bodyPr/>
          <a:lstStyle/>
          <a:p>
            <a:pPr>
              <a:defRPr/>
            </a:pPr>
            <a:fld id="{736E37E3-45D9-45EE-B89B-58E4F898B838}"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cs typeface="+mn-cs"/>
              </a:defRPr>
            </a:lvl1pPr>
          </a:lstStyle>
          <a:p>
            <a:pPr>
              <a:defRPr/>
            </a:pPr>
            <a:fld id="{96CB4D2E-2648-46B3-8B38-0A462D09AEA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8"/>
          <p:cNvSpPr/>
          <p:nvPr userDrawn="1"/>
        </p:nvSpPr>
        <p:spPr>
          <a:xfrm>
            <a:off x="1371600" y="4343400"/>
            <a:ext cx="6400800" cy="292100"/>
          </a:xfrm>
          <a:prstGeom prst="rect">
            <a:avLst/>
          </a:prstGeom>
        </p:spPr>
        <p:txBody>
          <a:bodyPr>
            <a:spAutoFit/>
          </a:bodyPr>
          <a:lstStyle/>
          <a:p>
            <a:pPr fontAlgn="auto">
              <a:spcBef>
                <a:spcPts val="0"/>
              </a:spcBef>
              <a:spcAft>
                <a:spcPts val="0"/>
              </a:spcAft>
              <a:defRPr/>
            </a:pPr>
            <a:r>
              <a:rPr lang="en-US" sz="1300" b="1" dirty="0">
                <a:solidFill>
                  <a:schemeClr val="tx2"/>
                </a:solidFill>
                <a:latin typeface="+mn-lt"/>
                <a:cs typeface="+mn-cs"/>
              </a:rPr>
              <a:t>For more information please contact Centers for Disease Control and Prevention</a:t>
            </a:r>
          </a:p>
        </p:txBody>
      </p:sp>
      <p:sp>
        <p:nvSpPr>
          <p:cNvPr id="6" name="Rectangle 10"/>
          <p:cNvSpPr/>
          <p:nvPr userDrawn="1"/>
        </p:nvSpPr>
        <p:spPr>
          <a:xfrm>
            <a:off x="1371600" y="4705350"/>
            <a:ext cx="5943600" cy="647700"/>
          </a:xfrm>
          <a:prstGeom prst="rect">
            <a:avLst/>
          </a:prstGeom>
        </p:spPr>
        <p:txBody>
          <a:bodyPr>
            <a:spAutoFit/>
          </a:bodyPr>
          <a:lstStyle/>
          <a:p>
            <a:pPr fontAlgn="auto">
              <a:spcBef>
                <a:spcPts val="0"/>
              </a:spcBef>
              <a:spcAft>
                <a:spcPts val="0"/>
              </a:spcAft>
              <a:defRPr/>
            </a:pPr>
            <a:r>
              <a:rPr lang="en-US" sz="1200" dirty="0">
                <a:solidFill>
                  <a:schemeClr val="tx2"/>
                </a:solidFill>
                <a:latin typeface="+mn-lt"/>
                <a:cs typeface="+mn-cs"/>
              </a:rPr>
              <a:t>1600 Clifton Road NE, Atlanta, GA 30333</a:t>
            </a:r>
          </a:p>
          <a:p>
            <a:pPr fontAlgn="auto">
              <a:spcBef>
                <a:spcPts val="0"/>
              </a:spcBef>
              <a:spcAft>
                <a:spcPts val="0"/>
              </a:spcAft>
              <a:defRPr/>
            </a:pPr>
            <a:r>
              <a:rPr lang="en-US" sz="1200" dirty="0">
                <a:solidFill>
                  <a:schemeClr val="tx2"/>
                </a:solidFill>
                <a:latin typeface="+mn-lt"/>
                <a:cs typeface="+mn-cs"/>
              </a:rPr>
              <a:t>Telephone, 1-800-CDC-INFO (232-4636)/TTY: 1-888-232-6348</a:t>
            </a:r>
          </a:p>
          <a:p>
            <a:pPr fontAlgn="auto">
              <a:spcBef>
                <a:spcPts val="0"/>
              </a:spcBef>
              <a:spcAft>
                <a:spcPts val="0"/>
              </a:spcAft>
              <a:defRPr/>
            </a:pPr>
            <a:r>
              <a:rPr lang="en-US" sz="1200" dirty="0">
                <a:solidFill>
                  <a:schemeClr val="tx2"/>
                </a:solidFill>
                <a:latin typeface="+mn-lt"/>
                <a:cs typeface="+mn-cs"/>
              </a:rPr>
              <a:t>E-mail: cdcinfo@cdc.gov 	Web: www.cdc.gov</a:t>
            </a:r>
          </a:p>
        </p:txBody>
      </p:sp>
      <p:sp>
        <p:nvSpPr>
          <p:cNvPr id="7" name="Rectangle 6"/>
          <p:cNvSpPr/>
          <p:nvPr userDrawn="1"/>
        </p:nvSpPr>
        <p:spPr>
          <a:xfrm>
            <a:off x="1371600" y="5421313"/>
            <a:ext cx="5943600" cy="369887"/>
          </a:xfrm>
          <a:prstGeom prst="rect">
            <a:avLst/>
          </a:prstGeom>
        </p:spPr>
        <p:txBody>
          <a:bodyPr>
            <a:spAutoFit/>
          </a:bodyPr>
          <a:lstStyle/>
          <a:p>
            <a:pPr fontAlgn="auto">
              <a:spcBef>
                <a:spcPts val="0"/>
              </a:spcBef>
              <a:spcAft>
                <a:spcPts val="0"/>
              </a:spcAft>
              <a:defRPr/>
            </a:pPr>
            <a:r>
              <a:rPr lang="en-US" sz="900" dirty="0">
                <a:solidFill>
                  <a:schemeClr val="tx2"/>
                </a:solidFill>
                <a:latin typeface="+mn-lt"/>
                <a:cs typeface="+mn-cs"/>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0" r:id="rId2"/>
    <p:sldLayoutId id="2147483702" r:id="rId3"/>
    <p:sldLayoutId id="2147483703" r:id="rId4"/>
    <p:sldLayoutId id="2147483704" r:id="rId5"/>
    <p:sldLayoutId id="2147483699" r:id="rId6"/>
    <p:sldLayoutId id="2147483698" r:id="rId7"/>
    <p:sldLayoutId id="2147483697" r:id="rId8"/>
    <p:sldLayoutId id="2147483705" r:id="rId9"/>
    <p:sldLayoutId id="2147483696" r:id="rId10"/>
    <p:sldLayoutId id="2147483695" r:id="rId11"/>
    <p:sldLayoutId id="2147483707" r:id="rId12"/>
    <p:sldLayoutId id="2147483709" r:id="rId13"/>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hyperlink" Target="mailto:vradke@cdc.gov"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w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276600"/>
            <a:ext cx="6858000" cy="2362200"/>
          </a:xfrm>
        </p:spPr>
        <p:txBody>
          <a:bodyPr/>
          <a:lstStyle/>
          <a:p>
            <a:r>
              <a:rPr lang="en-US" dirty="0" smtClean="0"/>
              <a:t>Vincent J. Radke, MPH, RS, CP-FS, DAAS, CPH</a:t>
            </a:r>
          </a:p>
          <a:p>
            <a:r>
              <a:rPr lang="en-US" dirty="0" smtClean="0"/>
              <a:t>Sanitarian</a:t>
            </a:r>
          </a:p>
          <a:p>
            <a:r>
              <a:rPr lang="en-US" dirty="0" smtClean="0"/>
              <a:t>Centers for Disease Control and  Prevention</a:t>
            </a:r>
          </a:p>
          <a:p>
            <a:endParaRPr lang="en-US" dirty="0" smtClean="0"/>
          </a:p>
          <a:p>
            <a:r>
              <a:rPr lang="en-US" sz="2400" dirty="0" smtClean="0">
                <a:solidFill>
                  <a:schemeClr val="tx1">
                    <a:lumMod val="60000"/>
                    <a:lumOff val="40000"/>
                  </a:schemeClr>
                </a:solidFill>
              </a:rPr>
              <a:t>Sixth International Conference on Food Safety</a:t>
            </a:r>
          </a:p>
          <a:p>
            <a:r>
              <a:rPr lang="en-US" sz="2400" dirty="0" smtClean="0">
                <a:solidFill>
                  <a:schemeClr val="tx1">
                    <a:lumMod val="60000"/>
                    <a:lumOff val="40000"/>
                  </a:schemeClr>
                </a:solidFill>
              </a:rPr>
              <a:t>Dubai, 2011</a:t>
            </a:r>
          </a:p>
          <a:p>
            <a:endParaRPr lang="en-US" sz="1800" b="0" dirty="0" smtClean="0"/>
          </a:p>
          <a:p>
            <a:endParaRPr lang="en-US" sz="1800" b="0" dirty="0" smtClean="0"/>
          </a:p>
          <a:p>
            <a:endParaRPr lang="en-US" sz="1800" b="0" dirty="0" smtClean="0"/>
          </a:p>
          <a:p>
            <a:endParaRPr lang="en-US" sz="1800" b="0" dirty="0" smtClean="0"/>
          </a:p>
          <a:p>
            <a:endParaRPr lang="en-US" dirty="0"/>
          </a:p>
        </p:txBody>
      </p:sp>
      <p:sp>
        <p:nvSpPr>
          <p:cNvPr id="4" name="Title 3"/>
          <p:cNvSpPr>
            <a:spLocks noGrp="1"/>
          </p:cNvSpPr>
          <p:nvPr>
            <p:ph type="title"/>
          </p:nvPr>
        </p:nvSpPr>
        <p:spPr>
          <a:xfrm>
            <a:off x="457200" y="990600"/>
            <a:ext cx="8229600" cy="1676400"/>
          </a:xfrm>
        </p:spPr>
        <p:txBody>
          <a:bodyPr/>
          <a:lstStyle/>
          <a:p>
            <a:r>
              <a:rPr lang="en-US" dirty="0" smtClean="0"/>
              <a:t>Understanding </a:t>
            </a:r>
            <a:r>
              <a:rPr lang="en-US" dirty="0" err="1" smtClean="0"/>
              <a:t>Foodborne</a:t>
            </a:r>
            <a:r>
              <a:rPr lang="en-US" dirty="0" smtClean="0"/>
              <a:t> Disease Outbreaks Using Environmental Assessments:  The Importance  of Antecedents to Contributing  Factors</a:t>
            </a:r>
            <a:endParaRPr lang="en-US" dirty="0"/>
          </a:p>
        </p:txBody>
      </p:sp>
      <p:sp>
        <p:nvSpPr>
          <p:cNvPr id="5" name="Text Placeholder 4"/>
          <p:cNvSpPr>
            <a:spLocks noGrp="1"/>
          </p:cNvSpPr>
          <p:nvPr>
            <p:ph type="body" sz="quarter" idx="11"/>
          </p:nvPr>
        </p:nvSpPr>
        <p:spPr/>
        <p:txBody>
          <a:bodyPr/>
          <a:lstStyle/>
          <a:p>
            <a:r>
              <a:rPr lang="en-US" smtClean="0"/>
              <a:t>National Center for Environmental Health</a:t>
            </a:r>
            <a:endParaRPr lang="en-US" dirty="0"/>
          </a:p>
        </p:txBody>
      </p:sp>
      <p:sp>
        <p:nvSpPr>
          <p:cNvPr id="6" name="Text Placeholder 5"/>
          <p:cNvSpPr>
            <a:spLocks noGrp="1"/>
          </p:cNvSpPr>
          <p:nvPr>
            <p:ph type="body" sz="quarter" idx="12"/>
          </p:nvPr>
        </p:nvSpPr>
        <p:spPr/>
        <p:txBody>
          <a:bodyPr/>
          <a:lstStyle/>
          <a:p>
            <a:r>
              <a:rPr lang="en-US" smtClean="0"/>
              <a:t>Environmental Health Services Branch</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EHS-Net</a:t>
            </a:r>
            <a:endParaRPr lang="en-US" sz="4000" dirty="0"/>
          </a:p>
        </p:txBody>
      </p:sp>
      <p:sp>
        <p:nvSpPr>
          <p:cNvPr id="3" name="Content Placeholder 2"/>
          <p:cNvSpPr>
            <a:spLocks noGrp="1"/>
          </p:cNvSpPr>
          <p:nvPr>
            <p:ph idx="1"/>
          </p:nvPr>
        </p:nvSpPr>
        <p:spPr>
          <a:xfrm>
            <a:off x="457200" y="1600200"/>
            <a:ext cx="8229600" cy="4267199"/>
          </a:xfrm>
        </p:spPr>
        <p:txBody>
          <a:bodyPr/>
          <a:lstStyle/>
          <a:p>
            <a:endParaRPr lang="en-US" sz="3200" dirty="0" smtClean="0"/>
          </a:p>
          <a:p>
            <a:r>
              <a:rPr lang="en-US" sz="3200" dirty="0" smtClean="0"/>
              <a:t>Environmental Health Specialist Network</a:t>
            </a:r>
          </a:p>
          <a:p>
            <a:pPr>
              <a:buNone/>
            </a:pPr>
            <a:endParaRPr lang="en-US" sz="3200" dirty="0" smtClean="0"/>
          </a:p>
          <a:p>
            <a:r>
              <a:rPr lang="en-US" sz="3200" dirty="0" smtClean="0"/>
              <a:t>Pronounced  “S – Net”</a:t>
            </a:r>
          </a:p>
          <a:p>
            <a:endParaRPr lang="en-US" sz="3200" dirty="0" smtClean="0"/>
          </a:p>
          <a:p>
            <a:r>
              <a:rPr lang="en-US" sz="2800" dirty="0" smtClean="0"/>
              <a:t>www.cdc.gov/nceh/ehs/EHSNet/default.htm</a:t>
            </a:r>
            <a:endParaRPr lang="en-US" sz="2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Study</a:t>
            </a:r>
            <a:br>
              <a:rPr lang="en-US" sz="3200" dirty="0" smtClean="0"/>
            </a:br>
            <a:r>
              <a:rPr lang="en-US" sz="3200" dirty="0" smtClean="0"/>
              <a:t>Introduction</a:t>
            </a:r>
            <a:endParaRPr lang="en-US" sz="3200" dirty="0"/>
          </a:p>
        </p:txBody>
      </p:sp>
      <p:sp>
        <p:nvSpPr>
          <p:cNvPr id="3" name="Content Placeholder 2"/>
          <p:cNvSpPr>
            <a:spLocks noGrp="1"/>
          </p:cNvSpPr>
          <p:nvPr>
            <p:ph idx="1"/>
          </p:nvPr>
        </p:nvSpPr>
        <p:spPr/>
        <p:txBody>
          <a:bodyPr/>
          <a:lstStyle/>
          <a:p>
            <a:r>
              <a:rPr lang="en-US" dirty="0" err="1" smtClean="0"/>
              <a:t>Foodborne</a:t>
            </a:r>
            <a:r>
              <a:rPr lang="en-US" dirty="0" smtClean="0"/>
              <a:t> outbreaks investigations represent one aspect of the overall </a:t>
            </a:r>
            <a:r>
              <a:rPr lang="en-US" dirty="0" err="1" smtClean="0"/>
              <a:t>foodborne</a:t>
            </a:r>
            <a:r>
              <a:rPr lang="en-US" dirty="0" smtClean="0"/>
              <a:t> disease surveillance system</a:t>
            </a:r>
          </a:p>
          <a:p>
            <a:r>
              <a:rPr lang="en-US" dirty="0" smtClean="0"/>
              <a:t>Environmental assessments of investigations provide food safety programs with better understanding of contributing factors and environmental assessments</a:t>
            </a:r>
          </a:p>
          <a:p>
            <a:r>
              <a:rPr lang="en-US" dirty="0" smtClean="0"/>
              <a:t>While contributing factors are sometimes captured these factors are not framed in the context within which they occurred</a:t>
            </a:r>
          </a:p>
          <a:p>
            <a:r>
              <a:rPr lang="en-US" dirty="0" smtClean="0"/>
              <a:t>Environmental antecedents help provide a meaningful context for contributing factors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br>
              <a:rPr lang="en-US" dirty="0" smtClean="0"/>
            </a:br>
            <a:endParaRPr lang="en-US" dirty="0"/>
          </a:p>
        </p:txBody>
      </p:sp>
      <p:sp>
        <p:nvSpPr>
          <p:cNvPr id="3" name="Content Placeholder 2"/>
          <p:cNvSpPr>
            <a:spLocks noGrp="1"/>
          </p:cNvSpPr>
          <p:nvPr>
            <p:ph idx="1"/>
          </p:nvPr>
        </p:nvSpPr>
        <p:spPr/>
        <p:txBody>
          <a:bodyPr/>
          <a:lstStyle/>
          <a:p>
            <a:r>
              <a:rPr lang="en-US" dirty="0" smtClean="0"/>
              <a:t>The purpose of this study was to identity contributing factors to </a:t>
            </a:r>
            <a:r>
              <a:rPr lang="en-US" dirty="0" err="1" smtClean="0"/>
              <a:t>foodborne</a:t>
            </a:r>
            <a:r>
              <a:rPr lang="en-US" dirty="0" smtClean="0"/>
              <a:t> illness outbreaks in food service establishments (restaurants, delis, schools, etc) and to describe the characteristics, policies, and practices (possible environmental antecedents) of these establishments via  environmental assessments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br>
              <a:rPr lang="en-US" dirty="0" smtClean="0"/>
            </a:br>
            <a:endParaRPr lang="en-US" dirty="0"/>
          </a:p>
        </p:txBody>
      </p:sp>
      <p:sp>
        <p:nvSpPr>
          <p:cNvPr id="3" name="Content Placeholder 2"/>
          <p:cNvSpPr>
            <a:spLocks noGrp="1"/>
          </p:cNvSpPr>
          <p:nvPr>
            <p:ph idx="1"/>
          </p:nvPr>
        </p:nvSpPr>
        <p:spPr>
          <a:xfrm>
            <a:off x="457200" y="1600201"/>
            <a:ext cx="8229600" cy="4724399"/>
          </a:xfrm>
        </p:spPr>
        <p:txBody>
          <a:bodyPr/>
          <a:lstStyle/>
          <a:p>
            <a:r>
              <a:rPr lang="en-US" dirty="0" smtClean="0"/>
              <a:t>The study was conducted by the Environmental Health Specialists Network (EHS-Net).  EHS-Net is a collaborative project of CDC, USFDA, USDA and nine states ( CA, CT, GA, IA, MN, NY, OR, RI, TN)</a:t>
            </a:r>
          </a:p>
          <a:p>
            <a:r>
              <a:rPr lang="en-US" dirty="0" smtClean="0"/>
              <a:t>Descriptive study to collect information on contributing factors and antecedents (food handling policies and practices)</a:t>
            </a:r>
          </a:p>
          <a:p>
            <a:r>
              <a:rPr lang="en-US" dirty="0" smtClean="0"/>
              <a:t>Data collection based on interview with a kitchen manager, observations in the kitchen, development of a food flow of the suspected or identified vehicle, and sometimes re-enactment of the food handling practices used for the vehicle</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dirty="0" smtClean="0"/>
              <a:t>Descriptive analysis of the data set included </a:t>
            </a:r>
            <a:r>
              <a:rPr lang="en-US" dirty="0" err="1" smtClean="0"/>
              <a:t>univarate</a:t>
            </a:r>
            <a:r>
              <a:rPr lang="en-US" dirty="0" smtClean="0"/>
              <a:t> frequencies and cross-tabulations for selected variables</a:t>
            </a:r>
          </a:p>
          <a:p>
            <a:r>
              <a:rPr lang="en-US" dirty="0" smtClean="0"/>
              <a:t>Future analysis to include test for association using chi-square and t-test, we may use regression modeling to examine any multivariate relationships and to control for confounding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br>
              <a:rPr lang="en-US" dirty="0" smtClean="0"/>
            </a:br>
            <a:endParaRPr lang="en-US" dirty="0"/>
          </a:p>
        </p:txBody>
      </p:sp>
      <p:sp>
        <p:nvSpPr>
          <p:cNvPr id="3" name="Content Placeholder 2"/>
          <p:cNvSpPr>
            <a:spLocks noGrp="1"/>
          </p:cNvSpPr>
          <p:nvPr>
            <p:ph idx="1"/>
          </p:nvPr>
        </p:nvSpPr>
        <p:spPr>
          <a:xfrm>
            <a:off x="457200" y="1066800"/>
            <a:ext cx="8153400" cy="4724401"/>
          </a:xfrm>
        </p:spPr>
        <p:txBody>
          <a:bodyPr/>
          <a:lstStyle/>
          <a:p>
            <a:r>
              <a:rPr lang="en-US" dirty="0" smtClean="0"/>
              <a:t>154 environmental assessments conducted ( June, 2006 to September , 2007)</a:t>
            </a:r>
          </a:p>
          <a:p>
            <a:r>
              <a:rPr lang="en-US" dirty="0" smtClean="0"/>
              <a:t>Of those outbreaks with an identified etiology (102) 33 (30%) were bacterial and 69 (63%) viral</a:t>
            </a:r>
          </a:p>
          <a:p>
            <a:r>
              <a:rPr lang="en-US" dirty="0" smtClean="0"/>
              <a:t>84%  were identified as complex; 13% were cook serve; 3 % were prep serve </a:t>
            </a:r>
          </a:p>
          <a:p>
            <a:r>
              <a:rPr lang="en-US" dirty="0" smtClean="0">
                <a:solidFill>
                  <a:schemeClr val="tx2"/>
                </a:solidFill>
              </a:rPr>
              <a:t>Spanish was the primary language of 58% of the food workers  but only 41% of the mangers could speak Spanish</a:t>
            </a:r>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br>
              <a:rPr lang="en-US" dirty="0" smtClean="0"/>
            </a:br>
            <a:r>
              <a:rPr lang="en-US" dirty="0" smtClean="0"/>
              <a:t>(Cont.)</a:t>
            </a:r>
            <a:endParaRPr lang="en-US" dirty="0"/>
          </a:p>
        </p:txBody>
      </p:sp>
      <p:sp>
        <p:nvSpPr>
          <p:cNvPr id="3" name="Content Placeholder 2"/>
          <p:cNvSpPr>
            <a:spLocks noGrp="1"/>
          </p:cNvSpPr>
          <p:nvPr>
            <p:ph idx="1"/>
          </p:nvPr>
        </p:nvSpPr>
        <p:spPr>
          <a:xfrm>
            <a:off x="457200" y="1600200"/>
            <a:ext cx="8229600" cy="4724399"/>
          </a:xfrm>
        </p:spPr>
        <p:txBody>
          <a:bodyPr/>
          <a:lstStyle/>
          <a:p>
            <a:r>
              <a:rPr lang="en-US" dirty="0" smtClean="0"/>
              <a:t>95% of establishments had floor cleaning policies (37% of these were written BUT fewer had policies for cleaning food contact surfaces (food slicers 72%).  In these establishments 33% had a written policy for cleaning food slicers.</a:t>
            </a:r>
          </a:p>
          <a:p>
            <a:r>
              <a:rPr lang="en-US" dirty="0" smtClean="0"/>
              <a:t>More managers received paid sick leave (66%) than workers (40%)</a:t>
            </a:r>
          </a:p>
          <a:p>
            <a:r>
              <a:rPr lang="en-US" dirty="0" smtClean="0"/>
              <a:t>Establishments physical characteristics potentially related to safe food handling practices such as hand sinks availability revealed the majority of establishments had hand washing sinks in the restroom (96%)</a:t>
            </a:r>
          </a:p>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dirty="0" smtClean="0"/>
              <a:t>Also a majority of establishments had hand washing sinks available in the work areas (94%).  Hands free operated hand washing sinks were rare, found in only (4%) of employee restrooms and 93%) of work areas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environmental assessment in a </a:t>
            </a:r>
            <a:r>
              <a:rPr lang="en-US" dirty="0" err="1" smtClean="0"/>
              <a:t>foodborne</a:t>
            </a:r>
            <a:r>
              <a:rPr lang="en-US" dirty="0" smtClean="0"/>
              <a:t> outbreak investigation is critical to understanding contributing factors and potential antecedents to </a:t>
            </a:r>
            <a:r>
              <a:rPr lang="en-US" dirty="0" err="1" smtClean="0"/>
              <a:t>foodborne</a:t>
            </a:r>
            <a:r>
              <a:rPr lang="en-US" dirty="0" smtClean="0"/>
              <a:t> illness, yet information regarding potential antecedents is rarely captured.</a:t>
            </a:r>
          </a:p>
          <a:p>
            <a:r>
              <a:rPr lang="en-US" dirty="0" smtClean="0"/>
              <a:t>While current </a:t>
            </a:r>
            <a:r>
              <a:rPr lang="en-US" dirty="0" err="1" smtClean="0"/>
              <a:t>foodborne</a:t>
            </a:r>
            <a:r>
              <a:rPr lang="en-US" dirty="0" smtClean="0"/>
              <a:t> outbreak surveillance data may identify working while ill or poor </a:t>
            </a:r>
            <a:r>
              <a:rPr lang="en-US" dirty="0" err="1" smtClean="0"/>
              <a:t>handwashing</a:t>
            </a:r>
            <a:r>
              <a:rPr lang="en-US" dirty="0" smtClean="0"/>
              <a:t> practices as factors contributing to outbreaks information on why these circumstances may have existed is not collected or reported.</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dirty="0" smtClean="0"/>
              <a:t>A systematic collection, analysis, interpretation, and dissemination of environmental data from </a:t>
            </a:r>
            <a:r>
              <a:rPr lang="en-US" dirty="0" err="1" smtClean="0"/>
              <a:t>foodborne</a:t>
            </a:r>
            <a:r>
              <a:rPr lang="en-US" dirty="0" smtClean="0"/>
              <a:t> disease outbreak investigations can support the overall </a:t>
            </a:r>
            <a:r>
              <a:rPr lang="en-US" dirty="0" err="1" smtClean="0"/>
              <a:t>foodborne</a:t>
            </a:r>
            <a:r>
              <a:rPr lang="en-US" dirty="0" smtClean="0"/>
              <a:t> disease surveillance system in a country, strengthening the ability of food control authorities at all levels of government to formulate food safety action and assess the effectiveness of these actions.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t>Definitions</a:t>
            </a:r>
            <a:endParaRPr lang="en-US" sz="3600" dirty="0"/>
          </a:p>
        </p:txBody>
      </p:sp>
      <p:sp>
        <p:nvSpPr>
          <p:cNvPr id="3" name="Content Placeholder 2"/>
          <p:cNvSpPr>
            <a:spLocks noGrp="1"/>
          </p:cNvSpPr>
          <p:nvPr>
            <p:ph idx="1"/>
          </p:nvPr>
        </p:nvSpPr>
        <p:spPr>
          <a:xfrm>
            <a:off x="457200" y="1143000"/>
            <a:ext cx="8229600" cy="4191000"/>
          </a:xfrm>
        </p:spPr>
        <p:txBody>
          <a:bodyPr/>
          <a:lstStyle/>
          <a:p>
            <a:r>
              <a:rPr lang="en-US" dirty="0" smtClean="0"/>
              <a:t>Environmental Assessment</a:t>
            </a:r>
          </a:p>
          <a:p>
            <a:pPr lvl="1"/>
            <a:r>
              <a:rPr lang="en-US" sz="2400" dirty="0" smtClean="0"/>
              <a:t>The component of an outbreak investigation that fully describes how the environment contributed to the introduction and or transmission of agents that cause illness.   Environment is everything external to the host, including air, food, water, animals, plants, climate, etc as well as people, social and built environments. All aspects of the external environment can be listed as variables that, in relation to transmission, are neutral, conducive or protective.   From this description contributing factors and environmental antecedents to an outbreak can be determined. </a:t>
            </a:r>
          </a:p>
          <a:p>
            <a:pPr lvl="1">
              <a:buNone/>
            </a:pPr>
            <a:endParaRPr lang="en-US" dirty="0" smtClean="0"/>
          </a:p>
          <a:p>
            <a:pPr lvl="1"/>
            <a:r>
              <a:rPr lang="en-US" dirty="0" smtClean="0"/>
              <a:t>NOT an inspection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Vince Radke</a:t>
            </a:r>
            <a:br>
              <a:rPr lang="en-US" dirty="0" smtClean="0"/>
            </a:br>
            <a:r>
              <a:rPr lang="en-US" dirty="0" smtClean="0"/>
              <a:t/>
            </a:r>
            <a:br>
              <a:rPr lang="en-US" dirty="0" smtClean="0"/>
            </a:br>
            <a:r>
              <a:rPr lang="en-US" dirty="0" smtClean="0"/>
              <a:t/>
            </a:r>
            <a:br>
              <a:rPr lang="en-US" dirty="0" smtClean="0"/>
            </a:br>
            <a:r>
              <a:rPr lang="en-US" dirty="0" smtClean="0">
                <a:hlinkClick r:id="rId2"/>
              </a:rPr>
              <a:t>vradke@cdc.gov</a:t>
            </a:r>
            <a:r>
              <a:rPr lang="en-US" dirty="0" smtClean="0"/>
              <a:t/>
            </a:r>
            <a:br>
              <a:rPr lang="en-US" dirty="0" smtClean="0"/>
            </a:br>
            <a:r>
              <a:rPr lang="en-US" dirty="0" smtClean="0"/>
              <a:t/>
            </a:r>
            <a:br>
              <a:rPr lang="en-US" dirty="0" smtClean="0"/>
            </a:br>
            <a:r>
              <a:rPr lang="en-US" dirty="0" smtClean="0"/>
              <a:t/>
            </a:r>
            <a:br>
              <a:rPr lang="en-US" dirty="0" smtClean="0"/>
            </a:br>
            <a:r>
              <a:rPr lang="en-US" dirty="0" smtClean="0">
                <a:hlinkClick r:id="rId3"/>
              </a:rPr>
              <a:t>www.cdc.gov</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685800"/>
            <a:ext cx="6400800" cy="3657600"/>
          </a:xfrm>
        </p:spPr>
        <p:txBody>
          <a:bodyPr/>
          <a:lstStyle/>
          <a:p>
            <a:r>
              <a:rPr lang="en-US" dirty="0" smtClean="0"/>
              <a:t>Thank  you</a:t>
            </a:r>
          </a:p>
          <a:p>
            <a:endParaRPr lang="en-US" dirty="0" smtClean="0"/>
          </a:p>
          <a:p>
            <a:r>
              <a:rPr lang="en-US" sz="4400" dirty="0" smtClean="0"/>
              <a:t>Questions</a:t>
            </a:r>
            <a:endParaRPr lang="en-US" sz="4400" dirty="0"/>
          </a:p>
        </p:txBody>
      </p:sp>
      <p:sp>
        <p:nvSpPr>
          <p:cNvPr id="6" name="Text Placeholder 5"/>
          <p:cNvSpPr>
            <a:spLocks noGrp="1"/>
          </p:cNvSpPr>
          <p:nvPr>
            <p:ph type="body" sz="quarter" idx="11"/>
          </p:nvPr>
        </p:nvSpPr>
        <p:spPr/>
        <p:txBody>
          <a:bodyPr/>
          <a:lstStyle/>
          <a:p>
            <a:r>
              <a:rPr lang="en-US" dirty="0" smtClean="0"/>
              <a:t>National Center for Environmental Health</a:t>
            </a:r>
            <a:endParaRPr lang="en-US" dirty="0"/>
          </a:p>
        </p:txBody>
      </p:sp>
      <p:sp>
        <p:nvSpPr>
          <p:cNvPr id="7" name="Text Placeholder 6"/>
          <p:cNvSpPr>
            <a:spLocks noGrp="1"/>
          </p:cNvSpPr>
          <p:nvPr>
            <p:ph type="body" sz="quarter" idx="12"/>
          </p:nvPr>
        </p:nvSpPr>
        <p:spPr/>
        <p:txBody>
          <a:bodyPr/>
          <a:lstStyle/>
          <a:p>
            <a:r>
              <a:rPr lang="en-US" dirty="0" smtClean="0"/>
              <a:t>Environmental Health Services Branch</a:t>
            </a:r>
            <a:endParaRPr lang="en-US" dirty="0"/>
          </a:p>
        </p:txBody>
      </p:sp>
      <p:pic>
        <p:nvPicPr>
          <p:cNvPr id="75778" name="Picture 2" descr="C:\Documents and Settings\gqi7\Local Settings\Temporary Internet Files\Content.IE5\ME97ZFAU\MC900434859[1].png"/>
          <p:cNvPicPr>
            <a:picLocks noChangeAspect="1" noChangeArrowheads="1"/>
          </p:cNvPicPr>
          <p:nvPr/>
        </p:nvPicPr>
        <p:blipFill>
          <a:blip r:embed="rId2" cstate="print"/>
          <a:srcRect/>
          <a:stretch>
            <a:fillRect/>
          </a:stretch>
        </p:blipFill>
        <p:spPr bwMode="auto">
          <a:xfrm>
            <a:off x="3714750" y="2571750"/>
            <a:ext cx="1714500" cy="17145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9438"/>
          </a:xfrm>
        </p:spPr>
        <p:txBody>
          <a:bodyPr/>
          <a:lstStyle/>
          <a:p>
            <a:r>
              <a:rPr lang="en-US" sz="3600" dirty="0" smtClean="0">
                <a:effectLst>
                  <a:outerShdw blurRad="38100" dist="38100" dir="2700000" algn="tl">
                    <a:srgbClr val="000000">
                      <a:alpha val="43137"/>
                    </a:srgbClr>
                  </a:outerShdw>
                </a:effectLst>
              </a:rPr>
              <a:t>Definitions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5257800"/>
          </a:xfrm>
        </p:spPr>
        <p:txBody>
          <a:bodyPr/>
          <a:lstStyle/>
          <a:p>
            <a:r>
              <a:rPr lang="en-US" dirty="0" smtClean="0"/>
              <a:t>Contributing Factors</a:t>
            </a:r>
          </a:p>
          <a:p>
            <a:pPr lvl="1"/>
            <a:r>
              <a:rPr lang="en-US" dirty="0" smtClean="0"/>
              <a:t>The factors likely to be conducive to the contamination and survival of the etiologic agent or suspected agent and/or to its growth or proliferation. </a:t>
            </a:r>
          </a:p>
          <a:p>
            <a:pPr lvl="1"/>
            <a:endParaRPr lang="en-US" dirty="0" smtClean="0"/>
          </a:p>
          <a:p>
            <a:pPr lvl="2"/>
            <a:r>
              <a:rPr lang="en-US" dirty="0" smtClean="0"/>
              <a:t>Contamination Factors (C1-15)</a:t>
            </a:r>
          </a:p>
          <a:p>
            <a:pPr lvl="3"/>
            <a:r>
              <a:rPr lang="en-US" sz="1400" dirty="0" smtClean="0"/>
              <a:t>Toxic substance part of the tissue , Contaminated raw product, Cross-contamination of ingredients , </a:t>
            </a:r>
            <a:r>
              <a:rPr lang="en-US" sz="1400" i="1" dirty="0" smtClean="0"/>
              <a:t>Bare-hand</a:t>
            </a:r>
            <a:r>
              <a:rPr lang="en-US" sz="1400" dirty="0" smtClean="0"/>
              <a:t> contact by a food handler/worker/preparer who is suspected to be infectious </a:t>
            </a:r>
          </a:p>
          <a:p>
            <a:pPr lvl="2"/>
            <a:r>
              <a:rPr lang="en-US" dirty="0" smtClean="0"/>
              <a:t>Proliferation Factors  (P1-12)</a:t>
            </a:r>
          </a:p>
          <a:p>
            <a:pPr lvl="3"/>
            <a:r>
              <a:rPr lang="en-US" sz="1400" dirty="0" smtClean="0"/>
              <a:t>Improper cold holding due to malfunctioning refrigeration equipment, Improper hot holding due to improper procedure or protocol, Prolonged cold storage</a:t>
            </a:r>
          </a:p>
          <a:p>
            <a:pPr lvl="2"/>
            <a:r>
              <a:rPr lang="en-US" dirty="0" smtClean="0"/>
              <a:t>Survival Factors (S1-4)</a:t>
            </a:r>
          </a:p>
          <a:p>
            <a:pPr lvl="3"/>
            <a:r>
              <a:rPr lang="en-US" sz="1400" dirty="0" smtClean="0"/>
              <a:t>Insufficient time and/or temperature during cooking/heat processing , Insufficient time and/or temperature during reheating </a:t>
            </a:r>
            <a:endParaRPr lang="en-US" dirty="0" smtClean="0"/>
          </a:p>
          <a:p>
            <a:pPr lvl="1">
              <a:buNone/>
            </a:pPr>
            <a:endParaRPr lang="en-US" sz="16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effectLst>
                  <a:outerShdw blurRad="38100" dist="38100" dir="2700000" algn="tl">
                    <a:srgbClr val="000000">
                      <a:alpha val="43137"/>
                    </a:srgbClr>
                  </a:outerShdw>
                </a:effectLst>
              </a:rPr>
              <a:t>Definitions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Environmental Antecedents </a:t>
            </a:r>
          </a:p>
          <a:p>
            <a:pPr lvl="1"/>
            <a:r>
              <a:rPr lang="en-US" dirty="0" smtClean="0"/>
              <a:t>Root causes</a:t>
            </a:r>
          </a:p>
          <a:p>
            <a:pPr lvl="1"/>
            <a:r>
              <a:rPr lang="en-US" dirty="0" smtClean="0"/>
              <a:t>Supporting factor(s) to the contamination, survival or increase of biological or chemical agents in food</a:t>
            </a:r>
          </a:p>
          <a:p>
            <a:pPr lvl="1"/>
            <a:r>
              <a:rPr lang="en-US" dirty="0" smtClean="0"/>
              <a:t>They may be related to</a:t>
            </a:r>
          </a:p>
          <a:p>
            <a:pPr lvl="2"/>
            <a:r>
              <a:rPr lang="en-US" dirty="0" smtClean="0"/>
              <a:t> People</a:t>
            </a:r>
          </a:p>
          <a:p>
            <a:pPr lvl="2"/>
            <a:r>
              <a:rPr lang="en-US" dirty="0" smtClean="0"/>
              <a:t>Equipment</a:t>
            </a:r>
          </a:p>
          <a:p>
            <a:pPr lvl="2"/>
            <a:r>
              <a:rPr lang="en-US" dirty="0" smtClean="0"/>
              <a:t>Process</a:t>
            </a:r>
          </a:p>
          <a:p>
            <a:pPr lvl="2"/>
            <a:r>
              <a:rPr lang="en-US" dirty="0" smtClean="0"/>
              <a:t>Food </a:t>
            </a:r>
          </a:p>
          <a:p>
            <a:pPr lvl="2"/>
            <a:r>
              <a:rPr lang="en-US" dirty="0" smtClean="0"/>
              <a:t>Economics</a:t>
            </a:r>
          </a:p>
          <a:p>
            <a:pPr lvl="2"/>
            <a:r>
              <a:rPr lang="en-US" dirty="0" smtClean="0"/>
              <a:t>Behavior</a:t>
            </a:r>
          </a:p>
          <a:p>
            <a:pPr lvl="2"/>
            <a:r>
              <a:rPr lang="en-US" dirty="0" smtClean="0"/>
              <a:t>Other circumstances</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6" name="Content Placeholder 5"/>
          <p:cNvSpPr>
            <a:spLocks noGrp="1"/>
          </p:cNvSpPr>
          <p:nvPr>
            <p:ph idx="1"/>
          </p:nvPr>
        </p:nvSpPr>
        <p:spPr>
          <a:xfrm>
            <a:off x="457200" y="1600201"/>
            <a:ext cx="8229600" cy="4190999"/>
          </a:xfrm>
        </p:spPr>
        <p:txBody>
          <a:bodyPr/>
          <a:lstStyle/>
          <a:p>
            <a:r>
              <a:rPr lang="en-US" dirty="0" smtClean="0"/>
              <a:t>What caused the outbreak?  </a:t>
            </a:r>
            <a:r>
              <a:rPr lang="en-US" i="1" dirty="0" smtClean="0">
                <a:solidFill>
                  <a:schemeClr val="tx1">
                    <a:lumMod val="60000"/>
                    <a:lumOff val="40000"/>
                  </a:schemeClr>
                </a:solidFill>
              </a:rPr>
              <a:t>Campylobacter </a:t>
            </a:r>
            <a:r>
              <a:rPr lang="en-US" i="1" dirty="0" err="1" smtClean="0">
                <a:solidFill>
                  <a:schemeClr val="tx1">
                    <a:lumMod val="60000"/>
                    <a:lumOff val="40000"/>
                  </a:schemeClr>
                </a:solidFill>
              </a:rPr>
              <a:t>Jejuni</a:t>
            </a:r>
            <a:r>
              <a:rPr lang="en-US" i="1" dirty="0" smtClean="0">
                <a:solidFill>
                  <a:schemeClr val="tx1">
                    <a:lumMod val="60000"/>
                    <a:lumOff val="40000"/>
                  </a:schemeClr>
                </a:solidFill>
              </a:rPr>
              <a:t> </a:t>
            </a:r>
            <a:r>
              <a:rPr lang="en-US" dirty="0" smtClean="0">
                <a:solidFill>
                  <a:schemeClr val="tx1">
                    <a:lumMod val="60000"/>
                    <a:lumOff val="40000"/>
                  </a:schemeClr>
                </a:solidFill>
              </a:rPr>
              <a:t> (CJ) in the “cooked” chicken </a:t>
            </a:r>
            <a:r>
              <a:rPr lang="en-US" dirty="0" smtClean="0"/>
              <a:t>(EPI, LAB, ENV Assessment)</a:t>
            </a:r>
          </a:p>
          <a:p>
            <a:endParaRPr lang="en-US" dirty="0" smtClean="0"/>
          </a:p>
          <a:p>
            <a:r>
              <a:rPr lang="en-US" dirty="0" smtClean="0">
                <a:solidFill>
                  <a:schemeClr val="tx2"/>
                </a:solidFill>
              </a:rPr>
              <a:t>Why was CJ in the “cooked" chicken?</a:t>
            </a:r>
            <a:r>
              <a:rPr lang="en-US" dirty="0" smtClean="0">
                <a:solidFill>
                  <a:schemeClr val="tx1">
                    <a:lumMod val="60000"/>
                    <a:lumOff val="40000"/>
                  </a:schemeClr>
                </a:solidFill>
              </a:rPr>
              <a:t> Insufficient temperature during cooking to kill CJ </a:t>
            </a:r>
            <a:r>
              <a:rPr lang="en-US" dirty="0" smtClean="0"/>
              <a:t>(Contributing Factor)</a:t>
            </a:r>
          </a:p>
          <a:p>
            <a:endParaRPr lang="en-US" dirty="0" smtClean="0"/>
          </a:p>
          <a:p>
            <a:r>
              <a:rPr lang="en-US" dirty="0" smtClean="0"/>
              <a:t>Why was there insufficient temperature during the cooking process to kill CJ?  </a:t>
            </a:r>
            <a:r>
              <a:rPr lang="en-US" dirty="0" smtClean="0">
                <a:solidFill>
                  <a:schemeClr val="tx1">
                    <a:lumMod val="60000"/>
                    <a:lumOff val="40000"/>
                  </a:schemeClr>
                </a:solidFill>
              </a:rPr>
              <a:t>The cook did not know the temperature </a:t>
            </a:r>
            <a:r>
              <a:rPr lang="en-US" dirty="0" smtClean="0"/>
              <a:t>(Environmental Antecedent)</a:t>
            </a:r>
          </a:p>
          <a:p>
            <a:endParaRPr lang="en-US" dirty="0" smtClean="0">
              <a:solidFill>
                <a:schemeClr val="tx1">
                  <a:lumMod val="60000"/>
                  <a:lumOff val="40000"/>
                </a:schemeClr>
              </a:solidFill>
            </a:endParaRPr>
          </a:p>
          <a:p>
            <a:endParaRPr lang="en-US" dirty="0">
              <a:solidFill>
                <a:schemeClr val="tx1">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274638"/>
            <a:ext cx="8229600" cy="792162"/>
          </a:xfrm>
        </p:spPr>
        <p:txBody>
          <a:bodyPr/>
          <a:lstStyle/>
          <a:p>
            <a:pPr eaLnBrk="1" hangingPunct="1"/>
            <a:r>
              <a:rPr lang="en-US" sz="3600" dirty="0" smtClean="0">
                <a:effectLst>
                  <a:outerShdw blurRad="38100" dist="38100" dir="2700000" algn="tl">
                    <a:srgbClr val="000000">
                      <a:alpha val="43137"/>
                    </a:srgbClr>
                  </a:outerShdw>
                </a:effectLst>
              </a:rPr>
              <a:t>Environmental Assessments</a:t>
            </a:r>
          </a:p>
        </p:txBody>
      </p:sp>
      <p:sp>
        <p:nvSpPr>
          <p:cNvPr id="8195" name="Content Placeholder 3"/>
          <p:cNvSpPr>
            <a:spLocks noGrp="1"/>
          </p:cNvSpPr>
          <p:nvPr>
            <p:ph idx="1"/>
          </p:nvPr>
        </p:nvSpPr>
        <p:spPr/>
        <p:txBody>
          <a:bodyPr/>
          <a:lstStyle/>
          <a:p>
            <a:pPr eaLnBrk="1" hangingPunct="1"/>
            <a:r>
              <a:rPr lang="en-US" dirty="0" smtClean="0"/>
              <a:t>Describes how the environment contributes to the introduction and or transmission of agents that cause illness</a:t>
            </a:r>
          </a:p>
          <a:p>
            <a:pPr eaLnBrk="1" hangingPunct="1"/>
            <a:endParaRPr lang="en-US" i="1" dirty="0" smtClean="0"/>
          </a:p>
          <a:p>
            <a:pPr eaLnBrk="1" hangingPunct="1"/>
            <a:r>
              <a:rPr lang="en-US" dirty="0" smtClean="0"/>
              <a:t>Objectives of the assessment</a:t>
            </a:r>
          </a:p>
          <a:p>
            <a:pPr lvl="1" eaLnBrk="1" hangingPunct="1">
              <a:buFont typeface="Arial" pitchFamily="34" charset="0"/>
              <a:buChar char="•"/>
            </a:pPr>
            <a:r>
              <a:rPr lang="en-US" sz="2400" dirty="0" smtClean="0"/>
              <a:t>Identify contributing factors</a:t>
            </a:r>
          </a:p>
          <a:p>
            <a:pPr lvl="1" eaLnBrk="1" hangingPunct="1">
              <a:buFont typeface="Arial" pitchFamily="34" charset="0"/>
              <a:buChar char="•"/>
            </a:pPr>
            <a:r>
              <a:rPr lang="en-US" sz="2400" dirty="0" smtClean="0"/>
              <a:t>Identify environmental antecedents</a:t>
            </a:r>
          </a:p>
          <a:p>
            <a:pPr lvl="1" eaLnBrk="1" hangingPunct="1">
              <a:buFont typeface="Arial" pitchFamily="34" charset="0"/>
              <a:buChar char="•"/>
            </a:pPr>
            <a:r>
              <a:rPr lang="en-US" sz="2400" dirty="0" smtClean="0"/>
              <a:t>Generate recommendations for informed interventions</a:t>
            </a:r>
          </a:p>
          <a:p>
            <a:pPr lvl="2" eaLnBrk="1" hangingPunct="1">
              <a:buFont typeface="Arial" pitchFamily="34" charset="0"/>
              <a:buChar char="•"/>
            </a:pP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Line 131"/>
          <p:cNvSpPr>
            <a:spLocks noChangeShapeType="1"/>
          </p:cNvSpPr>
          <p:nvPr/>
        </p:nvSpPr>
        <p:spPr bwMode="auto">
          <a:xfrm>
            <a:off x="4572000" y="1930400"/>
            <a:ext cx="0" cy="381000"/>
          </a:xfrm>
          <a:prstGeom prst="line">
            <a:avLst/>
          </a:prstGeom>
          <a:noFill/>
          <a:ln w="9525">
            <a:solidFill>
              <a:schemeClr val="tx1"/>
            </a:solidFill>
            <a:round/>
            <a:headEnd/>
            <a:tailEnd/>
          </a:ln>
        </p:spPr>
        <p:txBody>
          <a:bodyPr/>
          <a:lstStyle/>
          <a:p>
            <a:endParaRPr lang="en-US"/>
          </a:p>
        </p:txBody>
      </p:sp>
      <p:sp>
        <p:nvSpPr>
          <p:cNvPr id="241666" name="Rectangle 8" hidden="1"/>
          <p:cNvSpPr>
            <a:spLocks noChangeArrowheads="1"/>
          </p:cNvSpPr>
          <p:nvPr>
            <p:custDataLst>
              <p:tags r:id="rId1"/>
            </p:custDataLst>
          </p:nvPr>
        </p:nvSpPr>
        <p:spPr bwMode="auto">
          <a:xfrm>
            <a:off x="1803400" y="2408238"/>
            <a:ext cx="7226300" cy="258762"/>
          </a:xfrm>
          <a:prstGeom prst="rect">
            <a:avLst/>
          </a:prstGeom>
          <a:solidFill>
            <a:srgbClr val="0033CC"/>
          </a:solidFill>
          <a:ln w="9525">
            <a:solidFill>
              <a:schemeClr val="tx1"/>
            </a:solidFill>
            <a:miter lim="800000"/>
            <a:headEnd/>
            <a:tailEnd/>
          </a:ln>
        </p:spPr>
        <p:txBody>
          <a:bodyPr wrap="none" anchor="ctr"/>
          <a:lstStyle/>
          <a:p>
            <a:pPr algn="ctr"/>
            <a:r>
              <a:rPr lang="en-US" sz="1000" b="1">
                <a:solidFill>
                  <a:srgbClr val="FDFFFF"/>
                </a:solidFill>
                <a:latin typeface="Tahoma" pitchFamily="34" charset="0"/>
              </a:rPr>
              <a:t>(</a:t>
            </a:r>
            <a:r>
              <a:rPr lang="en-US" sz="1000" b="1">
                <a:solidFill>
                  <a:schemeClr val="bg1"/>
                </a:solidFill>
                <a:latin typeface="Tahoma" pitchFamily="34" charset="0"/>
              </a:rPr>
              <a:t>Icons for Navigation and Learner Controls)</a:t>
            </a:r>
          </a:p>
        </p:txBody>
      </p:sp>
      <p:sp>
        <p:nvSpPr>
          <p:cNvPr id="241667" name="Text Box 13" hidden="1"/>
          <p:cNvSpPr txBox="1">
            <a:spLocks noChangeArrowheads="1"/>
          </p:cNvSpPr>
          <p:nvPr>
            <p:custDataLst>
              <p:tags r:id="rId2"/>
            </p:custDataLst>
          </p:nvPr>
        </p:nvSpPr>
        <p:spPr bwMode="auto">
          <a:xfrm>
            <a:off x="2590800" y="3124200"/>
            <a:ext cx="633413" cy="198438"/>
          </a:xfrm>
          <a:prstGeom prst="rect">
            <a:avLst/>
          </a:prstGeom>
          <a:noFill/>
          <a:ln w="9525">
            <a:noFill/>
            <a:miter lim="800000"/>
            <a:headEnd/>
            <a:tailEnd/>
          </a:ln>
        </p:spPr>
        <p:txBody>
          <a:bodyPr wrap="none">
            <a:spAutoFit/>
          </a:bodyPr>
          <a:lstStyle/>
          <a:p>
            <a:r>
              <a:rPr lang="en-US" sz="700">
                <a:solidFill>
                  <a:srgbClr val="000000"/>
                </a:solidFill>
                <a:latin typeface="Myriad Web Pro"/>
              </a:rPr>
              <a:t>Documents</a:t>
            </a:r>
            <a:endParaRPr lang="en-US" sz="700">
              <a:latin typeface="Myriad Web Pro"/>
            </a:endParaRPr>
          </a:p>
        </p:txBody>
      </p:sp>
      <p:sp>
        <p:nvSpPr>
          <p:cNvPr id="241668" name="Text Box 15" hidden="1"/>
          <p:cNvSpPr txBox="1">
            <a:spLocks noChangeArrowheads="1"/>
          </p:cNvSpPr>
          <p:nvPr>
            <p:custDataLst>
              <p:tags r:id="rId3"/>
            </p:custDataLst>
          </p:nvPr>
        </p:nvSpPr>
        <p:spPr bwMode="auto">
          <a:xfrm>
            <a:off x="3733800" y="3505200"/>
            <a:ext cx="638175" cy="198438"/>
          </a:xfrm>
          <a:prstGeom prst="rect">
            <a:avLst/>
          </a:prstGeom>
          <a:noFill/>
          <a:ln w="9525">
            <a:noFill/>
            <a:miter lim="800000"/>
            <a:headEnd/>
            <a:tailEnd/>
          </a:ln>
        </p:spPr>
        <p:txBody>
          <a:bodyPr wrap="none">
            <a:spAutoFit/>
          </a:bodyPr>
          <a:lstStyle/>
          <a:p>
            <a:r>
              <a:rPr lang="en-US" sz="700">
                <a:solidFill>
                  <a:srgbClr val="000000"/>
                </a:solidFill>
                <a:latin typeface="Myriad Web Pro"/>
              </a:rPr>
              <a:t>Whiteboard</a:t>
            </a:r>
            <a:endParaRPr lang="en-US" sz="700">
              <a:latin typeface="Myriad Web Pro"/>
            </a:endParaRPr>
          </a:p>
        </p:txBody>
      </p:sp>
      <p:sp>
        <p:nvSpPr>
          <p:cNvPr id="241669" name="Text Box 16" hidden="1"/>
          <p:cNvSpPr txBox="1">
            <a:spLocks noChangeArrowheads="1"/>
          </p:cNvSpPr>
          <p:nvPr>
            <p:custDataLst>
              <p:tags r:id="rId4"/>
            </p:custDataLst>
          </p:nvPr>
        </p:nvSpPr>
        <p:spPr bwMode="auto">
          <a:xfrm>
            <a:off x="2895600" y="4038600"/>
            <a:ext cx="642938" cy="198438"/>
          </a:xfrm>
          <a:prstGeom prst="rect">
            <a:avLst/>
          </a:prstGeom>
          <a:noFill/>
          <a:ln w="9525">
            <a:noFill/>
            <a:miter lim="800000"/>
            <a:headEnd/>
            <a:tailEnd/>
          </a:ln>
        </p:spPr>
        <p:txBody>
          <a:bodyPr wrap="none">
            <a:spAutoFit/>
          </a:bodyPr>
          <a:lstStyle/>
          <a:p>
            <a:r>
              <a:rPr lang="en-US" sz="700">
                <a:solidFill>
                  <a:srgbClr val="000000"/>
                </a:solidFill>
                <a:latin typeface="Myriad Web Pro"/>
              </a:rPr>
              <a:t>Web Pages</a:t>
            </a:r>
            <a:endParaRPr lang="en-US" sz="700">
              <a:latin typeface="Myriad Web Pro"/>
            </a:endParaRPr>
          </a:p>
        </p:txBody>
      </p:sp>
      <p:sp>
        <p:nvSpPr>
          <p:cNvPr id="461846" name="Rectangle 22"/>
          <p:cNvSpPr>
            <a:spLocks noChangeArrowheads="1"/>
          </p:cNvSpPr>
          <p:nvPr>
            <p:custDataLst>
              <p:tags r:id="rId5"/>
            </p:custDataLst>
          </p:nvPr>
        </p:nvSpPr>
        <p:spPr bwMode="auto">
          <a:xfrm>
            <a:off x="533400" y="304800"/>
            <a:ext cx="8001000" cy="1066800"/>
          </a:xfrm>
          <a:prstGeom prst="rect">
            <a:avLst/>
          </a:prstGeom>
          <a:noFill/>
          <a:ln w="9525">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r>
              <a:rPr lang="en-US" sz="2800" dirty="0">
                <a:solidFill>
                  <a:schemeClr val="tx2"/>
                </a:solidFill>
                <a:latin typeface="Calibri" pitchFamily="34" charset="0"/>
                <a:cs typeface="+mn-cs"/>
              </a:rPr>
              <a:t>	</a:t>
            </a:r>
            <a:r>
              <a:rPr lang="en-US" sz="2800" b="1" dirty="0">
                <a:solidFill>
                  <a:srgbClr val="FFC000"/>
                </a:solidFill>
                <a:effectLst>
                  <a:outerShdw blurRad="38100" dist="38100" dir="2700000" algn="tl">
                    <a:srgbClr val="000000">
                      <a:alpha val="43137"/>
                    </a:srgbClr>
                  </a:outerShdw>
                </a:effectLst>
                <a:latin typeface="+mj-lt"/>
                <a:cs typeface="+mn-cs"/>
              </a:rPr>
              <a:t>Relationship of Environmental Antecedents to Contributing Factors</a:t>
            </a:r>
          </a:p>
        </p:txBody>
      </p:sp>
      <p:sp>
        <p:nvSpPr>
          <p:cNvPr id="241671" name="Oval 23" hidden="1"/>
          <p:cNvSpPr>
            <a:spLocks noChangeArrowheads="1"/>
          </p:cNvSpPr>
          <p:nvPr>
            <p:custDataLst>
              <p:tags r:id="rId6"/>
            </p:custDataLst>
          </p:nvPr>
        </p:nvSpPr>
        <p:spPr bwMode="auto">
          <a:xfrm>
            <a:off x="4029075" y="2238375"/>
            <a:ext cx="2209800" cy="2209800"/>
          </a:xfrm>
          <a:prstGeom prst="ellipse">
            <a:avLst/>
          </a:prstGeom>
          <a:solidFill>
            <a:srgbClr val="FFFFCC"/>
          </a:solidFill>
          <a:ln w="9525">
            <a:solidFill>
              <a:schemeClr val="tx1"/>
            </a:solidFill>
            <a:round/>
            <a:headEnd/>
            <a:tailEnd/>
          </a:ln>
        </p:spPr>
        <p:txBody>
          <a:bodyPr wrap="none" anchor="ctr"/>
          <a:lstStyle/>
          <a:p>
            <a:pPr algn="ctr"/>
            <a:r>
              <a:rPr lang="en-US" sz="1200" u="sng">
                <a:solidFill>
                  <a:srgbClr val="000000"/>
                </a:solidFill>
                <a:latin typeface="Tahoma" pitchFamily="34" charset="0"/>
              </a:rPr>
              <a:t>Internal System Elements</a:t>
            </a:r>
          </a:p>
          <a:p>
            <a:pPr algn="ctr"/>
            <a:r>
              <a:rPr lang="en-US" sz="1200">
                <a:solidFill>
                  <a:srgbClr val="000000"/>
                </a:solidFill>
                <a:latin typeface="Tahoma" pitchFamily="34" charset="0"/>
              </a:rPr>
              <a:t>P</a:t>
            </a:r>
            <a:r>
              <a:rPr lang="en-US" sz="1200">
                <a:latin typeface="Tahoma" pitchFamily="34" charset="0"/>
              </a:rPr>
              <a:t>eople</a:t>
            </a:r>
          </a:p>
          <a:p>
            <a:pPr algn="ctr"/>
            <a:r>
              <a:rPr lang="en-US" sz="1200">
                <a:latin typeface="Tahoma" pitchFamily="34" charset="0"/>
              </a:rPr>
              <a:t>Equipment</a:t>
            </a:r>
          </a:p>
          <a:p>
            <a:pPr algn="ctr"/>
            <a:r>
              <a:rPr lang="en-US" sz="1200">
                <a:latin typeface="Tahoma" pitchFamily="34" charset="0"/>
              </a:rPr>
              <a:t>Processes</a:t>
            </a:r>
          </a:p>
          <a:p>
            <a:pPr algn="ctr"/>
            <a:r>
              <a:rPr lang="en-US" sz="1200">
                <a:latin typeface="Tahoma" pitchFamily="34" charset="0"/>
              </a:rPr>
              <a:t>Foods</a:t>
            </a:r>
          </a:p>
          <a:p>
            <a:pPr algn="ctr"/>
            <a:r>
              <a:rPr lang="en-US" sz="1200">
                <a:latin typeface="Tahoma" pitchFamily="34" charset="0"/>
              </a:rPr>
              <a:t>Economics</a:t>
            </a:r>
          </a:p>
        </p:txBody>
      </p:sp>
      <p:sp>
        <p:nvSpPr>
          <p:cNvPr id="241672" name="Line 102"/>
          <p:cNvSpPr>
            <a:spLocks noChangeShapeType="1"/>
          </p:cNvSpPr>
          <p:nvPr/>
        </p:nvSpPr>
        <p:spPr bwMode="auto">
          <a:xfrm>
            <a:off x="4557713" y="3505200"/>
            <a:ext cx="14287" cy="2743200"/>
          </a:xfrm>
          <a:prstGeom prst="line">
            <a:avLst/>
          </a:prstGeom>
          <a:noFill/>
          <a:ln w="38100">
            <a:solidFill>
              <a:srgbClr val="990033"/>
            </a:solidFill>
            <a:round/>
            <a:headEnd type="triangle" w="med" len="med"/>
            <a:tailEnd/>
          </a:ln>
        </p:spPr>
        <p:txBody>
          <a:bodyPr/>
          <a:lstStyle/>
          <a:p>
            <a:endParaRPr lang="en-US"/>
          </a:p>
        </p:txBody>
      </p:sp>
      <p:sp>
        <p:nvSpPr>
          <p:cNvPr id="241673" name="Line 103"/>
          <p:cNvSpPr>
            <a:spLocks noChangeShapeType="1"/>
          </p:cNvSpPr>
          <p:nvPr/>
        </p:nvSpPr>
        <p:spPr bwMode="auto">
          <a:xfrm>
            <a:off x="4557713" y="3962400"/>
            <a:ext cx="1162050" cy="885825"/>
          </a:xfrm>
          <a:prstGeom prst="line">
            <a:avLst/>
          </a:prstGeom>
          <a:noFill/>
          <a:ln w="38100">
            <a:solidFill>
              <a:srgbClr val="990033"/>
            </a:solidFill>
            <a:round/>
            <a:headEnd/>
            <a:tailEnd/>
          </a:ln>
        </p:spPr>
        <p:txBody>
          <a:bodyPr/>
          <a:lstStyle/>
          <a:p>
            <a:endParaRPr lang="en-US"/>
          </a:p>
        </p:txBody>
      </p:sp>
      <p:sp>
        <p:nvSpPr>
          <p:cNvPr id="461928" name="Text Box 104"/>
          <p:cNvSpPr txBox="1">
            <a:spLocks noChangeArrowheads="1"/>
          </p:cNvSpPr>
          <p:nvPr/>
        </p:nvSpPr>
        <p:spPr bwMode="auto">
          <a:xfrm>
            <a:off x="4648200" y="3733800"/>
            <a:ext cx="2743200" cy="14001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900" dirty="0">
                <a:solidFill>
                  <a:schemeClr val="bg2"/>
                </a:solidFill>
                <a:latin typeface="Tahoma" pitchFamily="34" charset="0"/>
                <a:cs typeface="+mn-cs"/>
              </a:rPr>
              <a:t>No sick leave</a:t>
            </a:r>
          </a:p>
          <a:p>
            <a:pPr fontAlgn="auto">
              <a:spcBef>
                <a:spcPts val="0"/>
              </a:spcBef>
              <a:spcAft>
                <a:spcPts val="0"/>
              </a:spcAft>
              <a:defRPr/>
            </a:pPr>
            <a:r>
              <a:rPr lang="en-US" sz="900" dirty="0">
                <a:solidFill>
                  <a:schemeClr val="bg2"/>
                </a:solidFill>
                <a:latin typeface="Tahoma" pitchFamily="34" charset="0"/>
                <a:cs typeface="+mn-cs"/>
              </a:rPr>
              <a:t>     Afraid of reporting</a:t>
            </a:r>
          </a:p>
          <a:p>
            <a:pPr fontAlgn="auto">
              <a:spcBef>
                <a:spcPts val="0"/>
              </a:spcBef>
              <a:spcAft>
                <a:spcPts val="0"/>
              </a:spcAft>
              <a:defRPr/>
            </a:pPr>
            <a:r>
              <a:rPr lang="en-US" sz="900" dirty="0">
                <a:solidFill>
                  <a:schemeClr val="bg2"/>
                </a:solidFill>
                <a:latin typeface="Tahoma" pitchFamily="34" charset="0"/>
                <a:cs typeface="+mn-cs"/>
              </a:rPr>
              <a:t>          No policy</a:t>
            </a:r>
          </a:p>
          <a:p>
            <a:pPr fontAlgn="auto">
              <a:spcBef>
                <a:spcPts val="0"/>
              </a:spcBef>
              <a:spcAft>
                <a:spcPts val="0"/>
              </a:spcAft>
              <a:defRPr/>
            </a:pPr>
            <a:r>
              <a:rPr lang="en-US" sz="900" dirty="0">
                <a:solidFill>
                  <a:schemeClr val="bg2"/>
                </a:solidFill>
                <a:latin typeface="Tahoma" pitchFamily="34" charset="0"/>
                <a:cs typeface="+mn-cs"/>
              </a:rPr>
              <a:t>               No supervision</a:t>
            </a:r>
          </a:p>
          <a:p>
            <a:pPr fontAlgn="auto">
              <a:spcBef>
                <a:spcPts val="0"/>
              </a:spcBef>
              <a:spcAft>
                <a:spcPts val="0"/>
              </a:spcAft>
              <a:defRPr/>
            </a:pPr>
            <a:r>
              <a:rPr lang="en-US" sz="900" dirty="0">
                <a:solidFill>
                  <a:schemeClr val="bg2"/>
                </a:solidFill>
                <a:latin typeface="Tahoma" pitchFamily="34" charset="0"/>
                <a:cs typeface="+mn-cs"/>
              </a:rPr>
              <a:t>                    Lack of knowledge</a:t>
            </a:r>
          </a:p>
          <a:p>
            <a:pPr fontAlgn="auto">
              <a:spcBef>
                <a:spcPts val="0"/>
              </a:spcBef>
              <a:spcAft>
                <a:spcPts val="0"/>
              </a:spcAft>
              <a:defRPr/>
            </a:pPr>
            <a:r>
              <a:rPr lang="en-US" sz="900" dirty="0">
                <a:solidFill>
                  <a:schemeClr val="bg2"/>
                </a:solidFill>
                <a:latin typeface="Tahoma" pitchFamily="34" charset="0"/>
                <a:cs typeface="+mn-cs"/>
              </a:rPr>
              <a:t>                         Hands not washed</a:t>
            </a:r>
          </a:p>
          <a:p>
            <a:pPr fontAlgn="auto">
              <a:spcBef>
                <a:spcPts val="0"/>
              </a:spcBef>
              <a:spcAft>
                <a:spcPts val="0"/>
              </a:spcAft>
              <a:defRPr/>
            </a:pPr>
            <a:r>
              <a:rPr lang="en-US" sz="1200" b="1" dirty="0">
                <a:solidFill>
                  <a:srgbClr val="268A79"/>
                </a:solidFill>
                <a:latin typeface="Tahoma" pitchFamily="34" charset="0"/>
                <a:cs typeface="+mn-cs"/>
              </a:rPr>
              <a:t>                         </a:t>
            </a:r>
            <a:r>
              <a:rPr lang="en-US" sz="1200" b="1" dirty="0">
                <a:solidFill>
                  <a:schemeClr val="accent1">
                    <a:lumMod val="60000"/>
                    <a:lumOff val="40000"/>
                  </a:schemeClr>
                </a:solidFill>
                <a:latin typeface="Tahoma" pitchFamily="34" charset="0"/>
                <a:cs typeface="+mn-cs"/>
              </a:rPr>
              <a:t>No gloves used</a:t>
            </a:r>
          </a:p>
          <a:p>
            <a:pPr fontAlgn="auto">
              <a:spcBef>
                <a:spcPts val="0"/>
              </a:spcBef>
              <a:spcAft>
                <a:spcPts val="0"/>
              </a:spcAft>
              <a:defRPr/>
            </a:pPr>
            <a:endParaRPr lang="en-US" sz="900" dirty="0">
              <a:latin typeface="Tahoma" pitchFamily="34" charset="0"/>
              <a:cs typeface="+mn-cs"/>
            </a:endParaRPr>
          </a:p>
          <a:p>
            <a:pPr fontAlgn="auto">
              <a:spcBef>
                <a:spcPts val="0"/>
              </a:spcBef>
              <a:spcAft>
                <a:spcPts val="0"/>
              </a:spcAft>
              <a:defRPr/>
            </a:pPr>
            <a:r>
              <a:rPr lang="en-US" sz="800" dirty="0">
                <a:latin typeface="Tahoma" pitchFamily="34" charset="0"/>
                <a:cs typeface="+mn-cs"/>
              </a:rPr>
              <a:t>                            </a:t>
            </a:r>
            <a:r>
              <a:rPr lang="en-US" sz="800" b="1" dirty="0">
                <a:latin typeface="Tahoma" pitchFamily="34" charset="0"/>
                <a:cs typeface="+mn-cs"/>
              </a:rPr>
              <a:t>	</a:t>
            </a:r>
            <a:r>
              <a:rPr lang="en-US" sz="1000" b="1" dirty="0">
                <a:latin typeface="Tahoma" pitchFamily="34" charset="0"/>
                <a:cs typeface="+mn-cs"/>
              </a:rPr>
              <a:t>PEOPLE </a:t>
            </a:r>
          </a:p>
        </p:txBody>
      </p:sp>
      <p:sp>
        <p:nvSpPr>
          <p:cNvPr id="241675" name="Line 105"/>
          <p:cNvSpPr>
            <a:spLocks noChangeShapeType="1"/>
          </p:cNvSpPr>
          <p:nvPr/>
        </p:nvSpPr>
        <p:spPr bwMode="auto">
          <a:xfrm>
            <a:off x="4557713" y="4953000"/>
            <a:ext cx="1081087" cy="838200"/>
          </a:xfrm>
          <a:prstGeom prst="line">
            <a:avLst/>
          </a:prstGeom>
          <a:noFill/>
          <a:ln w="38100">
            <a:solidFill>
              <a:srgbClr val="990033"/>
            </a:solidFill>
            <a:round/>
            <a:headEnd/>
            <a:tailEnd/>
          </a:ln>
        </p:spPr>
        <p:txBody>
          <a:bodyPr/>
          <a:lstStyle/>
          <a:p>
            <a:endParaRPr lang="en-US"/>
          </a:p>
        </p:txBody>
      </p:sp>
      <p:sp>
        <p:nvSpPr>
          <p:cNvPr id="241676" name="Text Box 106"/>
          <p:cNvSpPr txBox="1">
            <a:spLocks noChangeArrowheads="1"/>
          </p:cNvSpPr>
          <p:nvPr/>
        </p:nvSpPr>
        <p:spPr bwMode="auto">
          <a:xfrm>
            <a:off x="4986338" y="5153025"/>
            <a:ext cx="3167062" cy="1200150"/>
          </a:xfrm>
          <a:prstGeom prst="rect">
            <a:avLst/>
          </a:prstGeom>
          <a:noFill/>
          <a:ln w="9525">
            <a:noFill/>
            <a:miter lim="800000"/>
            <a:headEnd/>
            <a:tailEnd/>
          </a:ln>
        </p:spPr>
        <p:txBody>
          <a:bodyPr>
            <a:spAutoFit/>
          </a:bodyPr>
          <a:lstStyle/>
          <a:p>
            <a:r>
              <a:rPr lang="en-US" sz="900">
                <a:solidFill>
                  <a:schemeClr val="bg2"/>
                </a:solidFill>
                <a:latin typeface="Tahoma" pitchFamily="34" charset="0"/>
              </a:rPr>
              <a:t>Lack of hand wash sinks</a:t>
            </a:r>
          </a:p>
          <a:p>
            <a:r>
              <a:rPr lang="en-US" sz="900">
                <a:solidFill>
                  <a:schemeClr val="bg2"/>
                </a:solidFill>
                <a:latin typeface="Tahoma" pitchFamily="34" charset="0"/>
              </a:rPr>
              <a:t>     Location of hand wash sinks</a:t>
            </a:r>
          </a:p>
          <a:p>
            <a:r>
              <a:rPr lang="en-US" sz="900">
                <a:solidFill>
                  <a:schemeClr val="bg2"/>
                </a:solidFill>
                <a:latin typeface="Tahoma" pitchFamily="34" charset="0"/>
              </a:rPr>
              <a:t>          Lack of supplies for hand wash sinks</a:t>
            </a:r>
          </a:p>
          <a:p>
            <a:r>
              <a:rPr lang="en-US" sz="900">
                <a:solidFill>
                  <a:schemeClr val="bg2"/>
                </a:solidFill>
                <a:latin typeface="Tahoma" pitchFamily="34" charset="0"/>
              </a:rPr>
              <a:t>               No supervision</a:t>
            </a:r>
          </a:p>
          <a:p>
            <a:r>
              <a:rPr lang="en-US" sz="900">
                <a:solidFill>
                  <a:schemeClr val="bg2"/>
                </a:solidFill>
                <a:latin typeface="Tahoma" pitchFamily="34" charset="0"/>
              </a:rPr>
              <a:t>                     Not enough water available</a:t>
            </a:r>
          </a:p>
          <a:p>
            <a:r>
              <a:rPr lang="en-US" sz="900">
                <a:solidFill>
                  <a:schemeClr val="bg2"/>
                </a:solidFill>
                <a:latin typeface="Tahoma" pitchFamily="34" charset="0"/>
              </a:rPr>
              <a:t>                          Not enough gloves available   </a:t>
            </a:r>
            <a:r>
              <a:rPr lang="en-US" sz="900">
                <a:latin typeface="Tahoma" pitchFamily="34" charset="0"/>
              </a:rPr>
              <a:t>                         </a:t>
            </a:r>
          </a:p>
          <a:p>
            <a:r>
              <a:rPr lang="en-US" sz="800">
                <a:latin typeface="Tahoma" pitchFamily="34" charset="0"/>
              </a:rPr>
              <a:t>                            </a:t>
            </a:r>
          </a:p>
          <a:p>
            <a:r>
              <a:rPr lang="en-US" sz="800" b="1">
                <a:latin typeface="Tahoma" pitchFamily="34" charset="0"/>
              </a:rPr>
              <a:t>            </a:t>
            </a:r>
            <a:r>
              <a:rPr lang="en-US" sz="1000" b="1">
                <a:latin typeface="Tahoma" pitchFamily="34" charset="0"/>
              </a:rPr>
              <a:t>EQUIPMENT	</a:t>
            </a:r>
          </a:p>
        </p:txBody>
      </p:sp>
      <p:sp>
        <p:nvSpPr>
          <p:cNvPr id="241677" name="Line 107"/>
          <p:cNvSpPr>
            <a:spLocks noChangeShapeType="1"/>
          </p:cNvSpPr>
          <p:nvPr/>
        </p:nvSpPr>
        <p:spPr bwMode="auto">
          <a:xfrm flipH="1">
            <a:off x="3657600" y="4953000"/>
            <a:ext cx="900113" cy="914400"/>
          </a:xfrm>
          <a:prstGeom prst="line">
            <a:avLst/>
          </a:prstGeom>
          <a:noFill/>
          <a:ln w="38100">
            <a:solidFill>
              <a:srgbClr val="990033"/>
            </a:solidFill>
            <a:round/>
            <a:headEnd/>
            <a:tailEnd/>
          </a:ln>
        </p:spPr>
        <p:txBody>
          <a:bodyPr/>
          <a:lstStyle/>
          <a:p>
            <a:endParaRPr lang="en-US"/>
          </a:p>
        </p:txBody>
      </p:sp>
      <p:sp>
        <p:nvSpPr>
          <p:cNvPr id="241678" name="Line 108"/>
          <p:cNvSpPr>
            <a:spLocks noChangeShapeType="1"/>
          </p:cNvSpPr>
          <p:nvPr/>
        </p:nvSpPr>
        <p:spPr bwMode="auto">
          <a:xfrm flipH="1">
            <a:off x="3567113" y="3962400"/>
            <a:ext cx="990600" cy="990600"/>
          </a:xfrm>
          <a:prstGeom prst="line">
            <a:avLst/>
          </a:prstGeom>
          <a:noFill/>
          <a:ln w="38100">
            <a:solidFill>
              <a:srgbClr val="990033"/>
            </a:solidFill>
            <a:round/>
            <a:headEnd/>
            <a:tailEnd/>
          </a:ln>
        </p:spPr>
        <p:txBody>
          <a:bodyPr/>
          <a:lstStyle/>
          <a:p>
            <a:endParaRPr lang="en-US"/>
          </a:p>
        </p:txBody>
      </p:sp>
      <p:sp>
        <p:nvSpPr>
          <p:cNvPr id="241679" name="Text Box 109"/>
          <p:cNvSpPr txBox="1">
            <a:spLocks noChangeArrowheads="1"/>
          </p:cNvSpPr>
          <p:nvPr/>
        </p:nvSpPr>
        <p:spPr bwMode="auto">
          <a:xfrm>
            <a:off x="1600200" y="3959225"/>
            <a:ext cx="2133600" cy="1184275"/>
          </a:xfrm>
          <a:prstGeom prst="rect">
            <a:avLst/>
          </a:prstGeom>
          <a:noFill/>
          <a:ln w="9525">
            <a:noFill/>
            <a:miter lim="800000"/>
            <a:headEnd/>
            <a:tailEnd/>
          </a:ln>
        </p:spPr>
        <p:txBody>
          <a:bodyPr>
            <a:spAutoFit/>
          </a:bodyPr>
          <a:lstStyle/>
          <a:p>
            <a:pPr algn="r"/>
            <a:r>
              <a:rPr lang="en-US" sz="800">
                <a:latin typeface="Tahoma" pitchFamily="34" charset="0"/>
              </a:rPr>
              <a:t>                      </a:t>
            </a:r>
            <a:r>
              <a:rPr lang="en-US" sz="900">
                <a:solidFill>
                  <a:schemeClr val="bg2"/>
                </a:solidFill>
                <a:latin typeface="Tahoma" pitchFamily="34" charset="0"/>
              </a:rPr>
              <a:t>Handling after kill step</a:t>
            </a:r>
          </a:p>
          <a:p>
            <a:pPr algn="r"/>
            <a:endParaRPr lang="en-US" sz="900">
              <a:solidFill>
                <a:schemeClr val="bg2"/>
              </a:solidFill>
              <a:latin typeface="Tahoma" pitchFamily="34" charset="0"/>
            </a:endParaRPr>
          </a:p>
          <a:p>
            <a:pPr algn="r"/>
            <a:r>
              <a:rPr lang="en-US" sz="900">
                <a:solidFill>
                  <a:schemeClr val="bg2"/>
                </a:solidFill>
                <a:latin typeface="Tahoma" pitchFamily="34" charset="0"/>
              </a:rPr>
              <a:t>                                      No kill step</a:t>
            </a:r>
          </a:p>
          <a:p>
            <a:pPr algn="r"/>
            <a:endParaRPr lang="en-US" sz="900">
              <a:solidFill>
                <a:schemeClr val="bg2"/>
              </a:solidFill>
              <a:latin typeface="Tahoma" pitchFamily="34" charset="0"/>
            </a:endParaRPr>
          </a:p>
          <a:p>
            <a:pPr algn="r"/>
            <a:r>
              <a:rPr lang="en-US" sz="900">
                <a:solidFill>
                  <a:schemeClr val="bg2"/>
                </a:solidFill>
                <a:latin typeface="Tahoma" pitchFamily="34" charset="0"/>
              </a:rPr>
              <a:t>  Multiple steps involving process</a:t>
            </a:r>
          </a:p>
          <a:p>
            <a:r>
              <a:rPr lang="en-US" sz="800">
                <a:latin typeface="Tahoma" pitchFamily="34" charset="0"/>
              </a:rPr>
              <a:t>               </a:t>
            </a:r>
          </a:p>
          <a:p>
            <a:endParaRPr lang="en-US" sz="800">
              <a:latin typeface="Tahoma" pitchFamily="34" charset="0"/>
            </a:endParaRPr>
          </a:p>
          <a:p>
            <a:r>
              <a:rPr lang="en-US" sz="800">
                <a:latin typeface="Tahoma" pitchFamily="34" charset="0"/>
              </a:rPr>
              <a:t>                    </a:t>
            </a:r>
            <a:r>
              <a:rPr lang="en-US" sz="1000" b="1">
                <a:latin typeface="Tahoma" pitchFamily="34" charset="0"/>
              </a:rPr>
              <a:t> 	PROCESS</a:t>
            </a:r>
          </a:p>
        </p:txBody>
      </p:sp>
      <p:sp>
        <p:nvSpPr>
          <p:cNvPr id="241680" name="Text Box 110"/>
          <p:cNvSpPr txBox="1">
            <a:spLocks noChangeArrowheads="1"/>
          </p:cNvSpPr>
          <p:nvPr/>
        </p:nvSpPr>
        <p:spPr bwMode="auto">
          <a:xfrm>
            <a:off x="1828800" y="5105400"/>
            <a:ext cx="2438400" cy="1184275"/>
          </a:xfrm>
          <a:prstGeom prst="rect">
            <a:avLst/>
          </a:prstGeom>
          <a:noFill/>
          <a:ln w="9525">
            <a:noFill/>
            <a:miter lim="800000"/>
            <a:headEnd/>
            <a:tailEnd/>
          </a:ln>
        </p:spPr>
        <p:txBody>
          <a:bodyPr>
            <a:spAutoFit/>
          </a:bodyPr>
          <a:lstStyle/>
          <a:p>
            <a:r>
              <a:rPr lang="en-US" sz="800">
                <a:solidFill>
                  <a:schemeClr val="bg2"/>
                </a:solidFill>
                <a:latin typeface="Tahoma" pitchFamily="34" charset="0"/>
              </a:rPr>
              <a:t>                                         </a:t>
            </a:r>
            <a:r>
              <a:rPr lang="en-US" sz="900">
                <a:solidFill>
                  <a:schemeClr val="bg2"/>
                </a:solidFill>
                <a:latin typeface="Tahoma" pitchFamily="34" charset="0"/>
              </a:rPr>
              <a:t>Minimum wage</a:t>
            </a:r>
          </a:p>
          <a:p>
            <a:endParaRPr lang="en-US" sz="900">
              <a:solidFill>
                <a:schemeClr val="bg2"/>
              </a:solidFill>
              <a:latin typeface="Tahoma" pitchFamily="34" charset="0"/>
            </a:endParaRPr>
          </a:p>
          <a:p>
            <a:r>
              <a:rPr lang="en-US" sz="900">
                <a:solidFill>
                  <a:schemeClr val="bg2"/>
                </a:solidFill>
                <a:latin typeface="Tahoma" pitchFamily="34" charset="0"/>
              </a:rPr>
              <a:t>                                Equipment costs</a:t>
            </a:r>
          </a:p>
          <a:p>
            <a:endParaRPr lang="en-US" sz="900">
              <a:solidFill>
                <a:schemeClr val="bg2"/>
              </a:solidFill>
              <a:latin typeface="Tahoma" pitchFamily="34" charset="0"/>
            </a:endParaRPr>
          </a:p>
          <a:p>
            <a:r>
              <a:rPr lang="en-US" sz="900">
                <a:solidFill>
                  <a:schemeClr val="bg2"/>
                </a:solidFill>
                <a:latin typeface="Tahoma" pitchFamily="34" charset="0"/>
              </a:rPr>
              <a:t>                              Glove costs</a:t>
            </a:r>
          </a:p>
          <a:p>
            <a:r>
              <a:rPr lang="en-US" sz="800">
                <a:latin typeface="Tahoma" pitchFamily="34" charset="0"/>
              </a:rPr>
              <a:t>               </a:t>
            </a:r>
          </a:p>
          <a:p>
            <a:endParaRPr lang="en-US" sz="800">
              <a:latin typeface="Tahoma" pitchFamily="34" charset="0"/>
            </a:endParaRPr>
          </a:p>
          <a:p>
            <a:r>
              <a:rPr lang="en-US" sz="800">
                <a:latin typeface="Tahoma" pitchFamily="34" charset="0"/>
              </a:rPr>
              <a:t>                </a:t>
            </a:r>
            <a:r>
              <a:rPr lang="en-US" sz="800" b="1">
                <a:latin typeface="Tahoma" pitchFamily="34" charset="0"/>
              </a:rPr>
              <a:t>  	  </a:t>
            </a:r>
            <a:r>
              <a:rPr lang="en-US" sz="1000" b="1">
                <a:latin typeface="Tahoma" pitchFamily="34" charset="0"/>
              </a:rPr>
              <a:t>ECONOMICS</a:t>
            </a:r>
          </a:p>
        </p:txBody>
      </p:sp>
      <p:sp>
        <p:nvSpPr>
          <p:cNvPr id="241681" name="Text Box 111"/>
          <p:cNvSpPr txBox="1">
            <a:spLocks noChangeArrowheads="1"/>
          </p:cNvSpPr>
          <p:nvPr/>
        </p:nvSpPr>
        <p:spPr bwMode="auto">
          <a:xfrm>
            <a:off x="4325938" y="6248400"/>
            <a:ext cx="555625" cy="246063"/>
          </a:xfrm>
          <a:prstGeom prst="rect">
            <a:avLst/>
          </a:prstGeom>
          <a:noFill/>
          <a:ln w="9525">
            <a:noFill/>
            <a:miter lim="800000"/>
            <a:headEnd/>
            <a:tailEnd/>
          </a:ln>
        </p:spPr>
        <p:txBody>
          <a:bodyPr wrap="none">
            <a:spAutoFit/>
          </a:bodyPr>
          <a:lstStyle/>
          <a:p>
            <a:r>
              <a:rPr lang="en-US" sz="1000" b="1">
                <a:latin typeface="Tahoma" pitchFamily="34" charset="0"/>
              </a:rPr>
              <a:t>FOOD</a:t>
            </a:r>
          </a:p>
        </p:txBody>
      </p:sp>
      <p:sp>
        <p:nvSpPr>
          <p:cNvPr id="241682" name="Rectangle 115"/>
          <p:cNvSpPr>
            <a:spLocks noChangeArrowheads="1"/>
          </p:cNvSpPr>
          <p:nvPr/>
        </p:nvSpPr>
        <p:spPr bwMode="auto">
          <a:xfrm>
            <a:off x="3962400" y="1638300"/>
            <a:ext cx="1295400" cy="304800"/>
          </a:xfrm>
          <a:prstGeom prst="rect">
            <a:avLst/>
          </a:prstGeom>
          <a:solidFill>
            <a:srgbClr val="990033"/>
          </a:solidFill>
          <a:ln w="9525">
            <a:noFill/>
            <a:miter lim="800000"/>
            <a:headEnd/>
            <a:tailEnd/>
          </a:ln>
        </p:spPr>
        <p:txBody>
          <a:bodyPr wrap="none" anchor="ctr"/>
          <a:lstStyle/>
          <a:p>
            <a:pPr algn="ctr"/>
            <a:endParaRPr lang="en-US">
              <a:solidFill>
                <a:srgbClr val="9900FF"/>
              </a:solidFill>
              <a:latin typeface="Myriad Web Pro"/>
            </a:endParaRPr>
          </a:p>
        </p:txBody>
      </p:sp>
      <p:sp>
        <p:nvSpPr>
          <p:cNvPr id="241683" name="Rectangle 116"/>
          <p:cNvSpPr>
            <a:spLocks noChangeArrowheads="1"/>
          </p:cNvSpPr>
          <p:nvPr/>
        </p:nvSpPr>
        <p:spPr bwMode="auto">
          <a:xfrm>
            <a:off x="2895600" y="2209800"/>
            <a:ext cx="3581400" cy="381000"/>
          </a:xfrm>
          <a:prstGeom prst="rect">
            <a:avLst/>
          </a:prstGeom>
          <a:solidFill>
            <a:srgbClr val="268A79"/>
          </a:solidFill>
          <a:ln w="9525">
            <a:noFill/>
            <a:miter lim="800000"/>
            <a:headEnd/>
            <a:tailEnd/>
          </a:ln>
        </p:spPr>
        <p:txBody>
          <a:bodyPr wrap="none" anchor="ctr"/>
          <a:lstStyle/>
          <a:p>
            <a:pPr algn="ctr"/>
            <a:endParaRPr lang="en-US">
              <a:solidFill>
                <a:srgbClr val="9900FF"/>
              </a:solidFill>
              <a:latin typeface="Myriad Web Pro"/>
            </a:endParaRPr>
          </a:p>
        </p:txBody>
      </p:sp>
      <p:sp>
        <p:nvSpPr>
          <p:cNvPr id="241684" name="Rectangle 117"/>
          <p:cNvSpPr>
            <a:spLocks noChangeArrowheads="1"/>
          </p:cNvSpPr>
          <p:nvPr/>
        </p:nvSpPr>
        <p:spPr bwMode="auto">
          <a:xfrm>
            <a:off x="533400" y="2971800"/>
            <a:ext cx="1295400" cy="533400"/>
          </a:xfrm>
          <a:prstGeom prst="rect">
            <a:avLst/>
          </a:prstGeom>
          <a:solidFill>
            <a:schemeClr val="tx2"/>
          </a:solidFill>
          <a:ln w="9525">
            <a:noFill/>
            <a:miter lim="800000"/>
            <a:headEnd/>
            <a:tailEnd/>
          </a:ln>
        </p:spPr>
        <p:txBody>
          <a:bodyPr wrap="none" anchor="ctr"/>
          <a:lstStyle/>
          <a:p>
            <a:pPr algn="ctr"/>
            <a:endParaRPr lang="en-US" sz="1400">
              <a:solidFill>
                <a:srgbClr val="9900FF"/>
              </a:solidFill>
              <a:latin typeface="Myriad Web Pro"/>
            </a:endParaRPr>
          </a:p>
        </p:txBody>
      </p:sp>
      <p:sp>
        <p:nvSpPr>
          <p:cNvPr id="241685" name="Rectangle 119"/>
          <p:cNvSpPr>
            <a:spLocks noChangeArrowheads="1"/>
          </p:cNvSpPr>
          <p:nvPr/>
        </p:nvSpPr>
        <p:spPr bwMode="auto">
          <a:xfrm>
            <a:off x="2438400" y="2971800"/>
            <a:ext cx="4191000" cy="533400"/>
          </a:xfrm>
          <a:prstGeom prst="rect">
            <a:avLst/>
          </a:prstGeom>
          <a:solidFill>
            <a:schemeClr val="tx2"/>
          </a:solidFill>
          <a:ln w="9525">
            <a:noFill/>
            <a:miter lim="800000"/>
            <a:headEnd/>
            <a:tailEnd/>
          </a:ln>
        </p:spPr>
        <p:txBody>
          <a:bodyPr wrap="none" anchor="ctr"/>
          <a:lstStyle/>
          <a:p>
            <a:pPr algn="ctr"/>
            <a:endParaRPr lang="en-US">
              <a:solidFill>
                <a:srgbClr val="9900FF"/>
              </a:solidFill>
              <a:latin typeface="Myriad Web Pro"/>
            </a:endParaRPr>
          </a:p>
        </p:txBody>
      </p:sp>
      <p:sp>
        <p:nvSpPr>
          <p:cNvPr id="241686" name="Rectangle 121"/>
          <p:cNvSpPr>
            <a:spLocks noChangeArrowheads="1"/>
          </p:cNvSpPr>
          <p:nvPr/>
        </p:nvSpPr>
        <p:spPr bwMode="auto">
          <a:xfrm>
            <a:off x="7315200" y="2971800"/>
            <a:ext cx="1295400" cy="533400"/>
          </a:xfrm>
          <a:prstGeom prst="rect">
            <a:avLst/>
          </a:prstGeom>
          <a:solidFill>
            <a:schemeClr val="tx2"/>
          </a:solidFill>
          <a:ln w="9525">
            <a:noFill/>
            <a:miter lim="800000"/>
            <a:headEnd/>
            <a:tailEnd/>
          </a:ln>
        </p:spPr>
        <p:txBody>
          <a:bodyPr wrap="none" anchor="ctr"/>
          <a:lstStyle/>
          <a:p>
            <a:pPr algn="ctr"/>
            <a:endParaRPr lang="en-US">
              <a:solidFill>
                <a:srgbClr val="9900FF"/>
              </a:solidFill>
              <a:latin typeface="Myriad Web Pro"/>
            </a:endParaRPr>
          </a:p>
        </p:txBody>
      </p:sp>
      <p:sp>
        <p:nvSpPr>
          <p:cNvPr id="241687" name="Text Box 124"/>
          <p:cNvSpPr txBox="1">
            <a:spLocks noChangeArrowheads="1"/>
          </p:cNvSpPr>
          <p:nvPr/>
        </p:nvSpPr>
        <p:spPr bwMode="auto">
          <a:xfrm>
            <a:off x="3962400" y="1587500"/>
            <a:ext cx="1295400" cy="369888"/>
          </a:xfrm>
          <a:prstGeom prst="rect">
            <a:avLst/>
          </a:prstGeom>
          <a:noFill/>
          <a:ln w="9525">
            <a:noFill/>
            <a:miter lim="800000"/>
            <a:headEnd/>
            <a:tailEnd/>
          </a:ln>
        </p:spPr>
        <p:txBody>
          <a:bodyPr>
            <a:spAutoFit/>
          </a:bodyPr>
          <a:lstStyle/>
          <a:p>
            <a:pPr algn="ctr"/>
            <a:r>
              <a:rPr lang="en-US" b="1">
                <a:latin typeface="Calibri" pitchFamily="34" charset="0"/>
              </a:rPr>
              <a:t>Outbreak</a:t>
            </a:r>
          </a:p>
        </p:txBody>
      </p:sp>
      <p:sp>
        <p:nvSpPr>
          <p:cNvPr id="241688" name="Text Box 125"/>
          <p:cNvSpPr txBox="1">
            <a:spLocks noChangeArrowheads="1"/>
          </p:cNvSpPr>
          <p:nvPr/>
        </p:nvSpPr>
        <p:spPr bwMode="auto">
          <a:xfrm>
            <a:off x="2895600" y="2235200"/>
            <a:ext cx="3581400" cy="369888"/>
          </a:xfrm>
          <a:prstGeom prst="rect">
            <a:avLst/>
          </a:prstGeom>
          <a:noFill/>
          <a:ln w="9525">
            <a:noFill/>
            <a:miter lim="800000"/>
            <a:headEnd/>
            <a:tailEnd/>
          </a:ln>
        </p:spPr>
        <p:txBody>
          <a:bodyPr>
            <a:spAutoFit/>
          </a:bodyPr>
          <a:lstStyle/>
          <a:p>
            <a:pPr algn="ctr"/>
            <a:r>
              <a:rPr lang="en-US" b="1">
                <a:latin typeface="Calibri" pitchFamily="34" charset="0"/>
              </a:rPr>
              <a:t>Contamination at preparation step</a:t>
            </a:r>
          </a:p>
        </p:txBody>
      </p:sp>
      <p:sp>
        <p:nvSpPr>
          <p:cNvPr id="241689" name="Text Box 126"/>
          <p:cNvSpPr txBox="1">
            <a:spLocks noChangeArrowheads="1"/>
          </p:cNvSpPr>
          <p:nvPr/>
        </p:nvSpPr>
        <p:spPr bwMode="auto">
          <a:xfrm>
            <a:off x="574675" y="2997200"/>
            <a:ext cx="1181100" cy="523875"/>
          </a:xfrm>
          <a:prstGeom prst="rect">
            <a:avLst/>
          </a:prstGeom>
          <a:noFill/>
          <a:ln w="9525">
            <a:noFill/>
            <a:miter lim="800000"/>
            <a:headEnd/>
            <a:tailEnd/>
          </a:ln>
        </p:spPr>
        <p:txBody>
          <a:bodyPr wrap="none">
            <a:spAutoFit/>
          </a:bodyPr>
          <a:lstStyle/>
          <a:p>
            <a:pPr algn="ctr"/>
            <a:r>
              <a:rPr lang="en-US" sz="1400">
                <a:solidFill>
                  <a:schemeClr val="bg1"/>
                </a:solidFill>
                <a:latin typeface="Myriad Web Pro"/>
              </a:rPr>
              <a:t>Contributing</a:t>
            </a:r>
          </a:p>
          <a:p>
            <a:pPr algn="ctr"/>
            <a:r>
              <a:rPr lang="en-US" sz="1400">
                <a:solidFill>
                  <a:schemeClr val="bg1"/>
                </a:solidFill>
                <a:latin typeface="Myriad Web Pro"/>
              </a:rPr>
              <a:t>Factor A</a:t>
            </a:r>
          </a:p>
        </p:txBody>
      </p:sp>
      <p:sp>
        <p:nvSpPr>
          <p:cNvPr id="241690" name="Text Box 128"/>
          <p:cNvSpPr txBox="1">
            <a:spLocks noChangeArrowheads="1"/>
          </p:cNvSpPr>
          <p:nvPr/>
        </p:nvSpPr>
        <p:spPr bwMode="auto">
          <a:xfrm>
            <a:off x="2514600" y="3009900"/>
            <a:ext cx="4038600" cy="461963"/>
          </a:xfrm>
          <a:prstGeom prst="rect">
            <a:avLst/>
          </a:prstGeom>
          <a:noFill/>
          <a:ln w="9525">
            <a:noFill/>
            <a:miter lim="800000"/>
            <a:headEnd/>
            <a:tailEnd/>
          </a:ln>
        </p:spPr>
        <p:txBody>
          <a:bodyPr>
            <a:spAutoFit/>
          </a:bodyPr>
          <a:lstStyle/>
          <a:p>
            <a:pPr algn="ctr"/>
            <a:r>
              <a:rPr lang="en-US" sz="1200" b="1" i="1">
                <a:solidFill>
                  <a:srgbClr val="000000"/>
                </a:solidFill>
                <a:latin typeface="Myriad Web Pro"/>
              </a:rPr>
              <a:t>Bare-hand</a:t>
            </a:r>
            <a:r>
              <a:rPr lang="en-US" sz="1200" b="1">
                <a:solidFill>
                  <a:srgbClr val="000000"/>
                </a:solidFill>
                <a:latin typeface="Myriad Web Pro"/>
              </a:rPr>
              <a:t> contact by a food handler/worker/preparer who is suspected to be infectious </a:t>
            </a:r>
          </a:p>
        </p:txBody>
      </p:sp>
      <p:sp>
        <p:nvSpPr>
          <p:cNvPr id="241691" name="Text Box 130"/>
          <p:cNvSpPr txBox="1">
            <a:spLocks noChangeArrowheads="1"/>
          </p:cNvSpPr>
          <p:nvPr/>
        </p:nvSpPr>
        <p:spPr bwMode="auto">
          <a:xfrm>
            <a:off x="7375525" y="3009900"/>
            <a:ext cx="1181100" cy="523875"/>
          </a:xfrm>
          <a:prstGeom prst="rect">
            <a:avLst/>
          </a:prstGeom>
          <a:noFill/>
          <a:ln w="9525">
            <a:noFill/>
            <a:miter lim="800000"/>
            <a:headEnd/>
            <a:tailEnd/>
          </a:ln>
        </p:spPr>
        <p:txBody>
          <a:bodyPr wrap="none">
            <a:spAutoFit/>
          </a:bodyPr>
          <a:lstStyle/>
          <a:p>
            <a:pPr algn="ctr"/>
            <a:r>
              <a:rPr lang="en-US" sz="1400">
                <a:solidFill>
                  <a:schemeClr val="bg1"/>
                </a:solidFill>
                <a:latin typeface="Myriad Web Pro"/>
              </a:rPr>
              <a:t>Contributing</a:t>
            </a:r>
          </a:p>
          <a:p>
            <a:pPr algn="ctr"/>
            <a:r>
              <a:rPr lang="en-US" sz="1400">
                <a:solidFill>
                  <a:schemeClr val="bg1"/>
                </a:solidFill>
                <a:latin typeface="Myriad Web Pro"/>
              </a:rPr>
              <a:t>Factor X</a:t>
            </a:r>
          </a:p>
        </p:txBody>
      </p:sp>
      <p:sp>
        <p:nvSpPr>
          <p:cNvPr id="241692" name="Line 132"/>
          <p:cNvSpPr>
            <a:spLocks noChangeShapeType="1"/>
          </p:cNvSpPr>
          <p:nvPr/>
        </p:nvSpPr>
        <p:spPr bwMode="auto">
          <a:xfrm>
            <a:off x="4572000" y="2590800"/>
            <a:ext cx="0" cy="228600"/>
          </a:xfrm>
          <a:prstGeom prst="line">
            <a:avLst/>
          </a:prstGeom>
          <a:noFill/>
          <a:ln w="9525">
            <a:solidFill>
              <a:schemeClr val="tx1"/>
            </a:solidFill>
            <a:round/>
            <a:headEnd/>
            <a:tailEnd/>
          </a:ln>
        </p:spPr>
        <p:txBody>
          <a:bodyPr/>
          <a:lstStyle/>
          <a:p>
            <a:endParaRPr lang="en-US"/>
          </a:p>
        </p:txBody>
      </p:sp>
      <p:sp>
        <p:nvSpPr>
          <p:cNvPr id="241693" name="Line 133"/>
          <p:cNvSpPr>
            <a:spLocks noChangeShapeType="1"/>
          </p:cNvSpPr>
          <p:nvPr/>
        </p:nvSpPr>
        <p:spPr bwMode="auto">
          <a:xfrm>
            <a:off x="1066800" y="2819400"/>
            <a:ext cx="7010400" cy="0"/>
          </a:xfrm>
          <a:prstGeom prst="line">
            <a:avLst/>
          </a:prstGeom>
          <a:noFill/>
          <a:ln w="9525">
            <a:solidFill>
              <a:schemeClr val="tx1"/>
            </a:solidFill>
            <a:round/>
            <a:headEnd/>
            <a:tailEnd/>
          </a:ln>
        </p:spPr>
        <p:txBody>
          <a:bodyPr/>
          <a:lstStyle/>
          <a:p>
            <a:endParaRPr lang="en-US"/>
          </a:p>
        </p:txBody>
      </p:sp>
      <p:sp>
        <p:nvSpPr>
          <p:cNvPr id="241694" name="Line 134"/>
          <p:cNvSpPr>
            <a:spLocks noChangeShapeType="1"/>
          </p:cNvSpPr>
          <p:nvPr/>
        </p:nvSpPr>
        <p:spPr bwMode="auto">
          <a:xfrm>
            <a:off x="1066800" y="2819400"/>
            <a:ext cx="0" cy="152400"/>
          </a:xfrm>
          <a:prstGeom prst="line">
            <a:avLst/>
          </a:prstGeom>
          <a:noFill/>
          <a:ln w="9525">
            <a:solidFill>
              <a:schemeClr val="tx1"/>
            </a:solidFill>
            <a:round/>
            <a:headEnd/>
            <a:tailEnd/>
          </a:ln>
        </p:spPr>
        <p:txBody>
          <a:bodyPr/>
          <a:lstStyle/>
          <a:p>
            <a:endParaRPr lang="en-US"/>
          </a:p>
        </p:txBody>
      </p:sp>
      <p:sp>
        <p:nvSpPr>
          <p:cNvPr id="241695" name="Line 135"/>
          <p:cNvSpPr>
            <a:spLocks noChangeShapeType="1"/>
          </p:cNvSpPr>
          <p:nvPr/>
        </p:nvSpPr>
        <p:spPr bwMode="auto">
          <a:xfrm>
            <a:off x="2895600" y="2819400"/>
            <a:ext cx="0" cy="152400"/>
          </a:xfrm>
          <a:prstGeom prst="line">
            <a:avLst/>
          </a:prstGeom>
          <a:noFill/>
          <a:ln w="9525">
            <a:solidFill>
              <a:schemeClr val="tx1"/>
            </a:solidFill>
            <a:round/>
            <a:headEnd/>
            <a:tailEnd/>
          </a:ln>
        </p:spPr>
        <p:txBody>
          <a:bodyPr/>
          <a:lstStyle/>
          <a:p>
            <a:endParaRPr lang="en-US"/>
          </a:p>
        </p:txBody>
      </p:sp>
      <p:sp>
        <p:nvSpPr>
          <p:cNvPr id="241696" name="Line 136"/>
          <p:cNvSpPr>
            <a:spLocks noChangeShapeType="1"/>
          </p:cNvSpPr>
          <p:nvPr/>
        </p:nvSpPr>
        <p:spPr bwMode="auto">
          <a:xfrm>
            <a:off x="4572000" y="2819400"/>
            <a:ext cx="0" cy="152400"/>
          </a:xfrm>
          <a:prstGeom prst="line">
            <a:avLst/>
          </a:prstGeom>
          <a:noFill/>
          <a:ln w="9525">
            <a:solidFill>
              <a:schemeClr val="tx1"/>
            </a:solidFill>
            <a:round/>
            <a:headEnd/>
            <a:tailEnd/>
          </a:ln>
        </p:spPr>
        <p:txBody>
          <a:bodyPr/>
          <a:lstStyle/>
          <a:p>
            <a:endParaRPr lang="en-US"/>
          </a:p>
        </p:txBody>
      </p:sp>
      <p:sp>
        <p:nvSpPr>
          <p:cNvPr id="241697" name="Line 137"/>
          <p:cNvSpPr>
            <a:spLocks noChangeShapeType="1"/>
          </p:cNvSpPr>
          <p:nvPr/>
        </p:nvSpPr>
        <p:spPr bwMode="auto">
          <a:xfrm>
            <a:off x="6248400" y="2819400"/>
            <a:ext cx="0" cy="152400"/>
          </a:xfrm>
          <a:prstGeom prst="line">
            <a:avLst/>
          </a:prstGeom>
          <a:noFill/>
          <a:ln w="9525">
            <a:solidFill>
              <a:schemeClr val="tx1"/>
            </a:solidFill>
            <a:round/>
            <a:headEnd/>
            <a:tailEnd/>
          </a:ln>
        </p:spPr>
        <p:txBody>
          <a:bodyPr/>
          <a:lstStyle/>
          <a:p>
            <a:endParaRPr lang="en-US"/>
          </a:p>
        </p:txBody>
      </p:sp>
      <p:sp>
        <p:nvSpPr>
          <p:cNvPr id="241698" name="Line 138"/>
          <p:cNvSpPr>
            <a:spLocks noChangeShapeType="1"/>
          </p:cNvSpPr>
          <p:nvPr/>
        </p:nvSpPr>
        <p:spPr bwMode="auto">
          <a:xfrm>
            <a:off x="8077200" y="2819400"/>
            <a:ext cx="0" cy="152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MCj03352320000[1]"/>
          <p:cNvPicPr>
            <a:picLocks noChangeAspect="1" noChangeArrowheads="1"/>
          </p:cNvPicPr>
          <p:nvPr/>
        </p:nvPicPr>
        <p:blipFill>
          <a:blip r:embed="rId7" cstate="print"/>
          <a:srcRect/>
          <a:stretch>
            <a:fillRect/>
          </a:stretch>
        </p:blipFill>
        <p:spPr bwMode="auto">
          <a:xfrm>
            <a:off x="3733800" y="1219200"/>
            <a:ext cx="1676400" cy="1593850"/>
          </a:xfrm>
          <a:prstGeom prst="rect">
            <a:avLst/>
          </a:prstGeom>
          <a:noFill/>
          <a:ln w="9525">
            <a:noFill/>
            <a:miter lim="800000"/>
            <a:headEnd/>
            <a:tailEnd/>
          </a:ln>
        </p:spPr>
      </p:pic>
      <p:sp>
        <p:nvSpPr>
          <p:cNvPr id="9220" name="Rectangle 7"/>
          <p:cNvSpPr>
            <a:spLocks noChangeArrowheads="1"/>
          </p:cNvSpPr>
          <p:nvPr/>
        </p:nvSpPr>
        <p:spPr bwMode="auto">
          <a:xfrm>
            <a:off x="2209800" y="1295400"/>
            <a:ext cx="6019800" cy="4648200"/>
          </a:xfrm>
          <a:prstGeom prst="rect">
            <a:avLst/>
          </a:prstGeom>
          <a:noFill/>
          <a:ln w="9525">
            <a:noFill/>
            <a:miter lim="800000"/>
            <a:headEnd/>
            <a:tailEnd/>
          </a:ln>
        </p:spPr>
        <p:txBody>
          <a:bodyPr/>
          <a:lstStyle/>
          <a:p>
            <a:pPr algn="ctr"/>
            <a:r>
              <a:rPr lang="en-US" sz="700"/>
              <a:t>	</a:t>
            </a:r>
            <a:r>
              <a:rPr lang="en-US" sz="1600"/>
              <a:t>	</a:t>
            </a:r>
            <a:endParaRPr lang="en-US"/>
          </a:p>
        </p:txBody>
      </p:sp>
      <p:sp>
        <p:nvSpPr>
          <p:cNvPr id="9221" name="Text Box 16"/>
          <p:cNvSpPr txBox="1">
            <a:spLocks noChangeArrowheads="1"/>
          </p:cNvSpPr>
          <p:nvPr>
            <p:custDataLst>
              <p:tags r:id="rId1"/>
            </p:custDataLst>
          </p:nvPr>
        </p:nvSpPr>
        <p:spPr bwMode="auto">
          <a:xfrm>
            <a:off x="3429000" y="4038600"/>
            <a:ext cx="2286000" cy="646331"/>
          </a:xfrm>
          <a:prstGeom prst="rect">
            <a:avLst/>
          </a:prstGeom>
          <a:noFill/>
          <a:ln w="9525">
            <a:noFill/>
            <a:miter lim="800000"/>
            <a:headEnd/>
            <a:tailEnd/>
          </a:ln>
        </p:spPr>
        <p:txBody>
          <a:bodyPr wrap="square">
            <a:spAutoFit/>
          </a:bodyPr>
          <a:lstStyle/>
          <a:p>
            <a:pPr indent="-273050">
              <a:buSzPct val="70000"/>
            </a:pPr>
            <a:r>
              <a:rPr lang="en-US" b="1" dirty="0">
                <a:solidFill>
                  <a:schemeClr val="bg2"/>
                </a:solidFill>
                <a:latin typeface="Times New Roman" pitchFamily="18" charset="0"/>
                <a:cs typeface="Times New Roman" pitchFamily="18" charset="0"/>
              </a:rPr>
              <a:t>Routine Regulatory Inspections</a:t>
            </a:r>
          </a:p>
        </p:txBody>
      </p:sp>
      <p:sp>
        <p:nvSpPr>
          <p:cNvPr id="9222" name="Line 17"/>
          <p:cNvSpPr>
            <a:spLocks noChangeShapeType="1"/>
          </p:cNvSpPr>
          <p:nvPr/>
        </p:nvSpPr>
        <p:spPr bwMode="auto">
          <a:xfrm>
            <a:off x="1219200" y="3000375"/>
            <a:ext cx="6934200" cy="0"/>
          </a:xfrm>
          <a:prstGeom prst="line">
            <a:avLst/>
          </a:prstGeom>
          <a:noFill/>
          <a:ln w="76200">
            <a:solidFill>
              <a:srgbClr val="6699FF"/>
            </a:solidFill>
            <a:round/>
            <a:headEnd type="triangle" w="med" len="med"/>
            <a:tailEnd type="triangle" w="med" len="med"/>
          </a:ln>
        </p:spPr>
        <p:txBody>
          <a:bodyPr/>
          <a:lstStyle/>
          <a:p>
            <a:endParaRPr lang="en-US"/>
          </a:p>
        </p:txBody>
      </p:sp>
      <p:sp>
        <p:nvSpPr>
          <p:cNvPr id="9223" name="Text Box 18"/>
          <p:cNvSpPr txBox="1">
            <a:spLocks noChangeArrowheads="1"/>
          </p:cNvSpPr>
          <p:nvPr>
            <p:custDataLst>
              <p:tags r:id="rId2"/>
            </p:custDataLst>
          </p:nvPr>
        </p:nvSpPr>
        <p:spPr bwMode="auto">
          <a:xfrm>
            <a:off x="613031" y="3060700"/>
            <a:ext cx="721801" cy="461665"/>
          </a:xfrm>
          <a:prstGeom prst="rect">
            <a:avLst/>
          </a:prstGeom>
          <a:noFill/>
          <a:ln w="9525">
            <a:noFill/>
            <a:miter lim="800000"/>
            <a:headEnd/>
            <a:tailEnd/>
          </a:ln>
        </p:spPr>
        <p:txBody>
          <a:bodyPr wrap="none">
            <a:spAutoFit/>
          </a:bodyPr>
          <a:lstStyle/>
          <a:p>
            <a:pPr algn="ctr"/>
            <a:r>
              <a:rPr lang="en-US" sz="2400" b="1" dirty="0">
                <a:solidFill>
                  <a:srgbClr val="99FF33"/>
                </a:solidFill>
                <a:latin typeface="Calibri" pitchFamily="34" charset="0"/>
              </a:rPr>
              <a:t>Past</a:t>
            </a:r>
            <a:endParaRPr lang="en-US" sz="2400" b="1" dirty="0"/>
          </a:p>
        </p:txBody>
      </p:sp>
      <p:sp>
        <p:nvSpPr>
          <p:cNvPr id="9224" name="Text Box 19"/>
          <p:cNvSpPr txBox="1">
            <a:spLocks noChangeArrowheads="1"/>
          </p:cNvSpPr>
          <p:nvPr>
            <p:custDataLst>
              <p:tags r:id="rId3"/>
            </p:custDataLst>
          </p:nvPr>
        </p:nvSpPr>
        <p:spPr bwMode="auto">
          <a:xfrm>
            <a:off x="3926449" y="3062288"/>
            <a:ext cx="1157753" cy="461665"/>
          </a:xfrm>
          <a:prstGeom prst="rect">
            <a:avLst/>
          </a:prstGeom>
          <a:noFill/>
          <a:ln w="9525">
            <a:noFill/>
            <a:miter lim="800000"/>
            <a:headEnd/>
            <a:tailEnd/>
          </a:ln>
        </p:spPr>
        <p:txBody>
          <a:bodyPr wrap="none">
            <a:spAutoFit/>
          </a:bodyPr>
          <a:lstStyle/>
          <a:p>
            <a:pPr algn="ctr"/>
            <a:r>
              <a:rPr lang="en-US" sz="2400" b="1" dirty="0">
                <a:solidFill>
                  <a:srgbClr val="99FF33"/>
                </a:solidFill>
                <a:latin typeface="Calibri" pitchFamily="34" charset="0"/>
              </a:rPr>
              <a:t>Present</a:t>
            </a:r>
            <a:endParaRPr lang="en-US" sz="2400" b="1" dirty="0"/>
          </a:p>
        </p:txBody>
      </p:sp>
      <p:sp>
        <p:nvSpPr>
          <p:cNvPr id="9225" name="Text Box 20"/>
          <p:cNvSpPr txBox="1">
            <a:spLocks noChangeArrowheads="1"/>
          </p:cNvSpPr>
          <p:nvPr>
            <p:custDataLst>
              <p:tags r:id="rId4"/>
            </p:custDataLst>
          </p:nvPr>
        </p:nvSpPr>
        <p:spPr bwMode="auto">
          <a:xfrm>
            <a:off x="7393559" y="3062288"/>
            <a:ext cx="1024383" cy="461665"/>
          </a:xfrm>
          <a:prstGeom prst="rect">
            <a:avLst/>
          </a:prstGeom>
          <a:noFill/>
          <a:ln w="9525">
            <a:noFill/>
            <a:miter lim="800000"/>
            <a:headEnd/>
            <a:tailEnd/>
          </a:ln>
        </p:spPr>
        <p:txBody>
          <a:bodyPr wrap="none">
            <a:spAutoFit/>
          </a:bodyPr>
          <a:lstStyle/>
          <a:p>
            <a:pPr algn="ctr"/>
            <a:r>
              <a:rPr lang="en-US" sz="2400" b="1" dirty="0">
                <a:solidFill>
                  <a:srgbClr val="99FF33"/>
                </a:solidFill>
                <a:latin typeface="Calibri" pitchFamily="34" charset="0"/>
              </a:rPr>
              <a:t>Future</a:t>
            </a:r>
            <a:endParaRPr lang="en-US" sz="2400" b="1" dirty="0"/>
          </a:p>
        </p:txBody>
      </p:sp>
      <p:sp>
        <p:nvSpPr>
          <p:cNvPr id="16" name="TextBox 15"/>
          <p:cNvSpPr txBox="1"/>
          <p:nvPr/>
        </p:nvSpPr>
        <p:spPr>
          <a:xfrm>
            <a:off x="6096000" y="4057650"/>
            <a:ext cx="2971800" cy="1477328"/>
          </a:xfrm>
          <a:prstGeom prst="rect">
            <a:avLst/>
          </a:prstGeom>
          <a:noFill/>
        </p:spPr>
        <p:txBody>
          <a:bodyPr>
            <a:spAutoFit/>
          </a:bodyPr>
          <a:lstStyle/>
          <a:p>
            <a:pPr indent="-274320">
              <a:defRPr/>
            </a:pPr>
            <a:r>
              <a:rPr lang="en-US" b="1" dirty="0">
                <a:solidFill>
                  <a:schemeClr val="bg2"/>
                </a:solidFill>
                <a:latin typeface="Times New Roman" pitchFamily="18" charset="0"/>
                <a:cs typeface="Times New Roman" pitchFamily="18" charset="0"/>
              </a:rPr>
              <a:t>Physical Facility Plan Review</a:t>
            </a:r>
          </a:p>
          <a:p>
            <a:pPr indent="-274320">
              <a:defRPr/>
            </a:pPr>
            <a:endParaRPr lang="en-US" b="1" dirty="0">
              <a:solidFill>
                <a:schemeClr val="bg2"/>
              </a:solidFill>
              <a:latin typeface="Times New Roman" pitchFamily="18" charset="0"/>
              <a:cs typeface="Times New Roman" pitchFamily="18" charset="0"/>
            </a:endParaRPr>
          </a:p>
          <a:p>
            <a:pPr indent="-274320">
              <a:defRPr/>
            </a:pPr>
            <a:r>
              <a:rPr lang="en-US" b="1" dirty="0">
                <a:solidFill>
                  <a:schemeClr val="bg2"/>
                </a:solidFill>
                <a:latin typeface="Times New Roman" pitchFamily="18" charset="0"/>
                <a:cs typeface="Times New Roman" pitchFamily="18" charset="0"/>
              </a:rPr>
              <a:t>HACCP Plan Development</a:t>
            </a:r>
          </a:p>
          <a:p>
            <a:pPr algn="ctr">
              <a:defRPr/>
            </a:pPr>
            <a:endParaRPr lang="en-US" dirty="0">
              <a:latin typeface="Arial" charset="0"/>
            </a:endParaRPr>
          </a:p>
        </p:txBody>
      </p:sp>
      <p:sp>
        <p:nvSpPr>
          <p:cNvPr id="9227" name="TextBox 12"/>
          <p:cNvSpPr txBox="1">
            <a:spLocks noChangeArrowheads="1"/>
          </p:cNvSpPr>
          <p:nvPr/>
        </p:nvSpPr>
        <p:spPr bwMode="auto">
          <a:xfrm>
            <a:off x="457200" y="3724275"/>
            <a:ext cx="2819400" cy="1200329"/>
          </a:xfrm>
          <a:prstGeom prst="rect">
            <a:avLst/>
          </a:prstGeom>
          <a:noFill/>
          <a:ln w="9525">
            <a:noFill/>
            <a:miter lim="800000"/>
            <a:headEnd/>
            <a:tailEnd/>
          </a:ln>
        </p:spPr>
        <p:txBody>
          <a:bodyPr>
            <a:spAutoFit/>
          </a:bodyPr>
          <a:lstStyle/>
          <a:p>
            <a:r>
              <a:rPr lang="en-US" b="1" dirty="0">
                <a:solidFill>
                  <a:schemeClr val="bg2"/>
                </a:solidFill>
                <a:latin typeface="Times New Roman" pitchFamily="18" charset="0"/>
                <a:cs typeface="Times New Roman" pitchFamily="18" charset="0"/>
              </a:rPr>
              <a:t>Foodborne Illness Outbreak Environmental Assessment</a:t>
            </a:r>
          </a:p>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457200" y="5257800"/>
            <a:ext cx="3352800" cy="571500"/>
          </a:xfrm>
          <a:prstGeom prst="rect">
            <a:avLst/>
          </a:prstGeom>
          <a:noFill/>
          <a:ln w="9525">
            <a:noFill/>
            <a:miter lim="800000"/>
            <a:headEnd/>
            <a:tailEnd/>
          </a:ln>
          <a:effectLst/>
        </p:spPr>
        <p:txBody>
          <a:bodyPr lIns="81638" tIns="40819" rIns="81638" bIns="40819">
            <a:spAutoFit/>
          </a:bodyPr>
          <a:lstStyle/>
          <a:p>
            <a:pPr algn="l" defTabSz="815975"/>
            <a:r>
              <a:rPr lang="en-US" sz="1600" b="1" dirty="0">
                <a:solidFill>
                  <a:schemeClr val="bg2"/>
                </a:solidFill>
                <a:latin typeface="Arial Black" pitchFamily="34" charset="0"/>
              </a:rPr>
              <a:t>Environmental Antecedents</a:t>
            </a:r>
          </a:p>
          <a:p>
            <a:pPr algn="l" defTabSz="815975"/>
            <a:endParaRPr lang="en-US" sz="1600" b="1" dirty="0">
              <a:solidFill>
                <a:schemeClr val="bg2"/>
              </a:solidFill>
              <a:latin typeface="Arial Black" pitchFamily="34" charset="0"/>
            </a:endParaRPr>
          </a:p>
        </p:txBody>
      </p:sp>
      <p:sp>
        <p:nvSpPr>
          <p:cNvPr id="415747" name="Oval 3"/>
          <p:cNvSpPr>
            <a:spLocks noChangeArrowheads="1"/>
          </p:cNvSpPr>
          <p:nvPr/>
        </p:nvSpPr>
        <p:spPr bwMode="auto">
          <a:xfrm rot="5305470">
            <a:off x="2051050" y="2746375"/>
            <a:ext cx="1255713" cy="1554163"/>
          </a:xfrm>
          <a:prstGeom prst="ellipse">
            <a:avLst/>
          </a:prstGeom>
          <a:solidFill>
            <a:schemeClr val="accent2">
              <a:lumMod val="40000"/>
              <a:lumOff val="60000"/>
              <a:alpha val="50000"/>
            </a:schemeClr>
          </a:solidFill>
          <a:ln w="9525">
            <a:solidFill>
              <a:schemeClr val="bg1">
                <a:lumMod val="40000"/>
                <a:lumOff val="60000"/>
              </a:schemeClr>
            </a:solidFill>
            <a:round/>
            <a:headEnd/>
            <a:tailEnd/>
          </a:ln>
          <a:effectLst/>
        </p:spPr>
        <p:txBody>
          <a:bodyPr rot="10800000" vert="eaVert" wrap="none" lIns="81638" tIns="40819" rIns="81638" bIns="40819" anchor="ctr"/>
          <a:lstStyle/>
          <a:p>
            <a:pPr defTabSz="815975"/>
            <a:endParaRPr lang="en-US" sz="2100" dirty="0">
              <a:latin typeface="Times New Roman" pitchFamily="18" charset="0"/>
            </a:endParaRPr>
          </a:p>
        </p:txBody>
      </p:sp>
      <p:sp>
        <p:nvSpPr>
          <p:cNvPr id="415748" name="Line 4"/>
          <p:cNvSpPr>
            <a:spLocks noChangeShapeType="1"/>
          </p:cNvSpPr>
          <p:nvPr/>
        </p:nvSpPr>
        <p:spPr bwMode="auto">
          <a:xfrm>
            <a:off x="2133600" y="3733800"/>
            <a:ext cx="1011238" cy="0"/>
          </a:xfrm>
          <a:prstGeom prst="line">
            <a:avLst/>
          </a:prstGeom>
          <a:noFill/>
          <a:ln w="38100">
            <a:solidFill>
              <a:srgbClr val="FF9900"/>
            </a:solidFill>
            <a:round/>
            <a:headEnd/>
            <a:tailEnd type="triangle" w="med" len="med"/>
          </a:ln>
          <a:effectLst/>
        </p:spPr>
        <p:txBody>
          <a:bodyPr/>
          <a:lstStyle/>
          <a:p>
            <a:endParaRPr lang="en-US" dirty="0"/>
          </a:p>
        </p:txBody>
      </p:sp>
      <p:sp>
        <p:nvSpPr>
          <p:cNvPr id="415749" name="Text Box 5"/>
          <p:cNvSpPr txBox="1">
            <a:spLocks noChangeArrowheads="1"/>
          </p:cNvSpPr>
          <p:nvPr/>
        </p:nvSpPr>
        <p:spPr bwMode="auto">
          <a:xfrm>
            <a:off x="76200" y="3560763"/>
            <a:ext cx="1139825" cy="904875"/>
          </a:xfrm>
          <a:prstGeom prst="rect">
            <a:avLst/>
          </a:prstGeom>
          <a:noFill/>
          <a:ln w="9525">
            <a:noFill/>
            <a:miter lim="800000"/>
            <a:headEnd/>
            <a:tailEnd/>
          </a:ln>
          <a:effectLst/>
        </p:spPr>
        <p:txBody>
          <a:bodyPr wrap="none" lIns="81638" tIns="40819" rIns="81638" bIns="40819">
            <a:spAutoFit/>
          </a:bodyPr>
          <a:lstStyle/>
          <a:p>
            <a:pPr algn="l" defTabSz="815975"/>
            <a:r>
              <a:rPr lang="en-US" b="1" dirty="0">
                <a:solidFill>
                  <a:srgbClr val="FFCC00"/>
                </a:solidFill>
                <a:latin typeface="Arial Black" pitchFamily="34" charset="0"/>
              </a:rPr>
              <a:t>Medium</a:t>
            </a:r>
          </a:p>
          <a:p>
            <a:pPr algn="l" defTabSz="815975"/>
            <a:r>
              <a:rPr lang="en-US" sz="1200" b="1" dirty="0">
                <a:solidFill>
                  <a:srgbClr val="FFCC00"/>
                </a:solidFill>
              </a:rPr>
              <a:t>(food, water,</a:t>
            </a:r>
          </a:p>
          <a:p>
            <a:pPr algn="l" defTabSz="815975"/>
            <a:r>
              <a:rPr lang="en-US" sz="1200" b="1" dirty="0">
                <a:solidFill>
                  <a:srgbClr val="FFCC00"/>
                </a:solidFill>
              </a:rPr>
              <a:t>Wastewater,</a:t>
            </a:r>
          </a:p>
          <a:p>
            <a:pPr algn="l" defTabSz="815975"/>
            <a:r>
              <a:rPr lang="en-US" sz="1200" b="1" dirty="0">
                <a:solidFill>
                  <a:srgbClr val="FFCC00"/>
                </a:solidFill>
              </a:rPr>
              <a:t>Air, etc.)</a:t>
            </a:r>
          </a:p>
        </p:txBody>
      </p:sp>
      <p:sp>
        <p:nvSpPr>
          <p:cNvPr id="415750" name="Text Box 6"/>
          <p:cNvSpPr txBox="1">
            <a:spLocks noChangeArrowheads="1"/>
          </p:cNvSpPr>
          <p:nvPr/>
        </p:nvSpPr>
        <p:spPr bwMode="auto">
          <a:xfrm>
            <a:off x="3581400" y="4060825"/>
            <a:ext cx="1830388" cy="815975"/>
          </a:xfrm>
          <a:prstGeom prst="rect">
            <a:avLst/>
          </a:prstGeom>
          <a:noFill/>
          <a:ln w="9525">
            <a:noFill/>
            <a:miter lim="800000"/>
            <a:headEnd/>
            <a:tailEnd/>
          </a:ln>
          <a:effectLst/>
        </p:spPr>
        <p:txBody>
          <a:bodyPr wrap="none" lIns="81638" tIns="40819" rIns="81638" bIns="40819">
            <a:spAutoFit/>
          </a:bodyPr>
          <a:lstStyle/>
          <a:p>
            <a:pPr algn="l" defTabSz="815975"/>
            <a:r>
              <a:rPr lang="en-US" sz="1600" b="1" dirty="0">
                <a:solidFill>
                  <a:srgbClr val="66FF33"/>
                </a:solidFill>
                <a:latin typeface="Arial Black" pitchFamily="34" charset="0"/>
              </a:rPr>
              <a:t>Environmental </a:t>
            </a:r>
          </a:p>
          <a:p>
            <a:pPr algn="l" defTabSz="815975"/>
            <a:r>
              <a:rPr lang="en-US" sz="1600" b="1" dirty="0">
                <a:solidFill>
                  <a:srgbClr val="66FF33"/>
                </a:solidFill>
                <a:latin typeface="Arial Black" pitchFamily="34" charset="0"/>
              </a:rPr>
              <a:t>Health </a:t>
            </a:r>
          </a:p>
          <a:p>
            <a:pPr algn="l" defTabSz="815975"/>
            <a:r>
              <a:rPr lang="en-US" sz="1600" b="1" dirty="0">
                <a:solidFill>
                  <a:srgbClr val="66FF33"/>
                </a:solidFill>
                <a:latin typeface="Arial Black" pitchFamily="34" charset="0"/>
              </a:rPr>
              <a:t>Assessment</a:t>
            </a:r>
          </a:p>
        </p:txBody>
      </p:sp>
      <p:sp>
        <p:nvSpPr>
          <p:cNvPr id="415751" name="Line 7"/>
          <p:cNvSpPr>
            <a:spLocks noChangeShapeType="1"/>
          </p:cNvSpPr>
          <p:nvPr/>
        </p:nvSpPr>
        <p:spPr bwMode="auto">
          <a:xfrm flipV="1">
            <a:off x="2209800" y="4078288"/>
            <a:ext cx="165100" cy="434975"/>
          </a:xfrm>
          <a:prstGeom prst="line">
            <a:avLst/>
          </a:prstGeom>
          <a:noFill/>
          <a:ln w="19050">
            <a:solidFill>
              <a:schemeClr val="bg2"/>
            </a:solidFill>
            <a:round/>
            <a:headEnd/>
            <a:tailEnd type="triangle" w="med" len="med"/>
          </a:ln>
          <a:effectLst/>
        </p:spPr>
        <p:txBody>
          <a:bodyPr/>
          <a:lstStyle/>
          <a:p>
            <a:endParaRPr lang="en-US" dirty="0">
              <a:solidFill>
                <a:schemeClr val="bg2"/>
              </a:solidFill>
            </a:endParaRPr>
          </a:p>
        </p:txBody>
      </p:sp>
      <p:sp>
        <p:nvSpPr>
          <p:cNvPr id="415752" name="Text Box 8"/>
          <p:cNvSpPr txBox="1">
            <a:spLocks noChangeArrowheads="1"/>
          </p:cNvSpPr>
          <p:nvPr/>
        </p:nvSpPr>
        <p:spPr bwMode="auto">
          <a:xfrm>
            <a:off x="1295400" y="4535488"/>
            <a:ext cx="1062552" cy="267101"/>
          </a:xfrm>
          <a:prstGeom prst="rect">
            <a:avLst/>
          </a:prstGeom>
          <a:noFill/>
          <a:ln w="9525">
            <a:noFill/>
            <a:miter lim="800000"/>
            <a:headEnd/>
            <a:tailEnd/>
          </a:ln>
          <a:effectLst/>
        </p:spPr>
        <p:txBody>
          <a:bodyPr wrap="none" lIns="81638" tIns="40819" rIns="81638" bIns="40819">
            <a:spAutoFit/>
          </a:bodyPr>
          <a:lstStyle/>
          <a:p>
            <a:pPr algn="l" defTabSz="815975"/>
            <a:r>
              <a:rPr lang="en-US" sz="1200" b="1" dirty="0">
                <a:solidFill>
                  <a:schemeClr val="bg2"/>
                </a:solidFill>
                <a:latin typeface="Arial Black" pitchFamily="34" charset="0"/>
              </a:rPr>
              <a:t>Equipment</a:t>
            </a:r>
          </a:p>
        </p:txBody>
      </p:sp>
      <p:sp>
        <p:nvSpPr>
          <p:cNvPr id="415753" name="Text Box 9"/>
          <p:cNvSpPr txBox="1">
            <a:spLocks noChangeArrowheads="1"/>
          </p:cNvSpPr>
          <p:nvPr/>
        </p:nvSpPr>
        <p:spPr bwMode="auto">
          <a:xfrm>
            <a:off x="2590800" y="4611688"/>
            <a:ext cx="852488" cy="265112"/>
          </a:xfrm>
          <a:prstGeom prst="rect">
            <a:avLst/>
          </a:prstGeom>
          <a:noFill/>
          <a:ln w="9525">
            <a:noFill/>
            <a:miter lim="800000"/>
            <a:headEnd/>
            <a:tailEnd/>
          </a:ln>
          <a:effectLst/>
        </p:spPr>
        <p:txBody>
          <a:bodyPr lIns="81638" tIns="40819" rIns="81638" bIns="40819">
            <a:spAutoFit/>
          </a:bodyPr>
          <a:lstStyle/>
          <a:p>
            <a:pPr algn="l" defTabSz="815975"/>
            <a:r>
              <a:rPr lang="en-US" sz="1200" b="1" dirty="0">
                <a:solidFill>
                  <a:schemeClr val="bg2"/>
                </a:solidFill>
                <a:latin typeface="Arial Black" pitchFamily="34" charset="0"/>
              </a:rPr>
              <a:t>People</a:t>
            </a:r>
          </a:p>
        </p:txBody>
      </p:sp>
      <p:sp>
        <p:nvSpPr>
          <p:cNvPr id="415754" name="Text Box 10"/>
          <p:cNvSpPr txBox="1">
            <a:spLocks noChangeArrowheads="1"/>
          </p:cNvSpPr>
          <p:nvPr/>
        </p:nvSpPr>
        <p:spPr bwMode="auto">
          <a:xfrm>
            <a:off x="1219200" y="4221163"/>
            <a:ext cx="941388" cy="265112"/>
          </a:xfrm>
          <a:prstGeom prst="rect">
            <a:avLst/>
          </a:prstGeom>
          <a:noFill/>
          <a:ln w="9525">
            <a:noFill/>
            <a:miter lim="800000"/>
            <a:headEnd/>
            <a:tailEnd/>
          </a:ln>
          <a:effectLst/>
        </p:spPr>
        <p:txBody>
          <a:bodyPr lIns="81638" tIns="40819" rIns="81638" bIns="40819">
            <a:spAutoFit/>
          </a:bodyPr>
          <a:lstStyle/>
          <a:p>
            <a:pPr algn="l" defTabSz="815975"/>
            <a:r>
              <a:rPr lang="en-US" sz="1200" b="1" dirty="0">
                <a:solidFill>
                  <a:schemeClr val="bg2"/>
                </a:solidFill>
                <a:latin typeface="Arial Black" pitchFamily="34" charset="0"/>
              </a:rPr>
              <a:t>Process</a:t>
            </a:r>
          </a:p>
        </p:txBody>
      </p:sp>
      <p:sp>
        <p:nvSpPr>
          <p:cNvPr id="415755" name="Text Box 11"/>
          <p:cNvSpPr txBox="1">
            <a:spLocks noChangeArrowheads="1"/>
          </p:cNvSpPr>
          <p:nvPr/>
        </p:nvSpPr>
        <p:spPr bwMode="auto">
          <a:xfrm>
            <a:off x="1676400" y="4946650"/>
            <a:ext cx="1204913" cy="267101"/>
          </a:xfrm>
          <a:prstGeom prst="rect">
            <a:avLst/>
          </a:prstGeom>
          <a:noFill/>
          <a:ln w="9525">
            <a:noFill/>
            <a:miter lim="800000"/>
            <a:headEnd/>
            <a:tailEnd/>
          </a:ln>
          <a:effectLst/>
        </p:spPr>
        <p:txBody>
          <a:bodyPr lIns="81638" tIns="40819" rIns="81638" bIns="40819">
            <a:spAutoFit/>
          </a:bodyPr>
          <a:lstStyle/>
          <a:p>
            <a:pPr algn="l" defTabSz="815975"/>
            <a:r>
              <a:rPr lang="en-US" sz="1200" b="1" dirty="0">
                <a:solidFill>
                  <a:schemeClr val="bg2"/>
                </a:solidFill>
                <a:latin typeface="Arial Black" pitchFamily="34" charset="0"/>
              </a:rPr>
              <a:t>Economics</a:t>
            </a:r>
          </a:p>
        </p:txBody>
      </p:sp>
      <p:sp>
        <p:nvSpPr>
          <p:cNvPr id="415756" name="Line 12"/>
          <p:cNvSpPr>
            <a:spLocks noChangeShapeType="1"/>
          </p:cNvSpPr>
          <p:nvPr/>
        </p:nvSpPr>
        <p:spPr bwMode="auto">
          <a:xfrm>
            <a:off x="3505200" y="3787775"/>
            <a:ext cx="1146175" cy="0"/>
          </a:xfrm>
          <a:prstGeom prst="line">
            <a:avLst/>
          </a:prstGeom>
          <a:noFill/>
          <a:ln w="38100">
            <a:solidFill>
              <a:srgbClr val="FF9900"/>
            </a:solidFill>
            <a:round/>
            <a:headEnd/>
            <a:tailEnd type="triangle" w="med" len="med"/>
          </a:ln>
          <a:effectLst/>
        </p:spPr>
        <p:txBody>
          <a:bodyPr/>
          <a:lstStyle/>
          <a:p>
            <a:endParaRPr lang="en-US" dirty="0"/>
          </a:p>
        </p:txBody>
      </p:sp>
      <p:sp>
        <p:nvSpPr>
          <p:cNvPr id="415757" name="Line 13"/>
          <p:cNvSpPr>
            <a:spLocks noChangeShapeType="1"/>
          </p:cNvSpPr>
          <p:nvPr/>
        </p:nvSpPr>
        <p:spPr bwMode="auto">
          <a:xfrm flipV="1">
            <a:off x="2819400" y="4149725"/>
            <a:ext cx="163513" cy="434975"/>
          </a:xfrm>
          <a:prstGeom prst="line">
            <a:avLst/>
          </a:prstGeom>
          <a:noFill/>
          <a:ln w="19050">
            <a:solidFill>
              <a:schemeClr val="bg2"/>
            </a:solidFill>
            <a:round/>
            <a:headEnd/>
            <a:tailEnd type="triangle" w="med" len="med"/>
          </a:ln>
          <a:effectLst/>
        </p:spPr>
        <p:txBody>
          <a:bodyPr/>
          <a:lstStyle/>
          <a:p>
            <a:endParaRPr lang="en-US" dirty="0">
              <a:solidFill>
                <a:schemeClr val="bg2"/>
              </a:solidFill>
            </a:endParaRPr>
          </a:p>
        </p:txBody>
      </p:sp>
      <p:sp>
        <p:nvSpPr>
          <p:cNvPr id="415758" name="Text Box 14"/>
          <p:cNvSpPr txBox="1">
            <a:spLocks noChangeArrowheads="1"/>
          </p:cNvSpPr>
          <p:nvPr/>
        </p:nvSpPr>
        <p:spPr bwMode="auto">
          <a:xfrm>
            <a:off x="2133600" y="3124200"/>
            <a:ext cx="1230313" cy="508000"/>
          </a:xfrm>
          <a:prstGeom prst="rect">
            <a:avLst/>
          </a:prstGeom>
          <a:noFill/>
          <a:ln w="9525">
            <a:noFill/>
            <a:miter lim="800000"/>
            <a:headEnd/>
            <a:tailEnd/>
          </a:ln>
          <a:effectLst/>
        </p:spPr>
        <p:txBody>
          <a:bodyPr wrap="none" lIns="81638" tIns="40819" rIns="81638" bIns="40819">
            <a:spAutoFit/>
          </a:bodyPr>
          <a:lstStyle/>
          <a:p>
            <a:pPr algn="l" defTabSz="815975"/>
            <a:r>
              <a:rPr lang="en-US" sz="1400" b="1" dirty="0">
                <a:solidFill>
                  <a:srgbClr val="FFCC00"/>
                </a:solidFill>
                <a:latin typeface="Arial Black" pitchFamily="34" charset="0"/>
              </a:rPr>
              <a:t>Protective </a:t>
            </a:r>
          </a:p>
          <a:p>
            <a:pPr algn="l" defTabSz="815975"/>
            <a:r>
              <a:rPr lang="en-US" sz="1400" b="1" dirty="0">
                <a:solidFill>
                  <a:srgbClr val="FFCC00"/>
                </a:solidFill>
                <a:latin typeface="Arial Black" pitchFamily="34" charset="0"/>
              </a:rPr>
              <a:t>System</a:t>
            </a:r>
          </a:p>
        </p:txBody>
      </p:sp>
      <p:sp>
        <p:nvSpPr>
          <p:cNvPr id="415759" name="Text Box 15"/>
          <p:cNvSpPr txBox="1">
            <a:spLocks noChangeArrowheads="1"/>
          </p:cNvSpPr>
          <p:nvPr/>
        </p:nvSpPr>
        <p:spPr bwMode="auto">
          <a:xfrm rot="17984">
            <a:off x="3579813" y="3203575"/>
            <a:ext cx="1295400" cy="447675"/>
          </a:xfrm>
          <a:prstGeom prst="rect">
            <a:avLst/>
          </a:prstGeom>
          <a:noFill/>
          <a:ln w="9525">
            <a:noFill/>
            <a:miter lim="800000"/>
            <a:headEnd/>
            <a:tailEnd/>
          </a:ln>
          <a:effectLst/>
        </p:spPr>
        <p:txBody>
          <a:bodyPr lIns="81638" tIns="40819" rIns="81638" bIns="40819">
            <a:spAutoFit/>
          </a:bodyPr>
          <a:lstStyle/>
          <a:p>
            <a:pPr algn="l" defTabSz="815975"/>
            <a:r>
              <a:rPr lang="en-US" sz="1200" b="1" dirty="0">
                <a:solidFill>
                  <a:srgbClr val="FFCC00"/>
                </a:solidFill>
                <a:latin typeface="Arial Black" pitchFamily="34" charset="0"/>
              </a:rPr>
              <a:t>prevention</a:t>
            </a:r>
          </a:p>
          <a:p>
            <a:pPr algn="l" defTabSz="815975"/>
            <a:r>
              <a:rPr lang="en-US" sz="1200" b="1" dirty="0">
                <a:solidFill>
                  <a:srgbClr val="FFCC00"/>
                </a:solidFill>
                <a:latin typeface="Arial Black" pitchFamily="34" charset="0"/>
              </a:rPr>
              <a:t>unsuccessful</a:t>
            </a:r>
          </a:p>
        </p:txBody>
      </p:sp>
      <p:sp>
        <p:nvSpPr>
          <p:cNvPr id="415760" name="Line 16"/>
          <p:cNvSpPr>
            <a:spLocks noChangeShapeType="1"/>
          </p:cNvSpPr>
          <p:nvPr/>
        </p:nvSpPr>
        <p:spPr bwMode="auto">
          <a:xfrm flipV="1">
            <a:off x="3733800" y="2081213"/>
            <a:ext cx="1179513" cy="320675"/>
          </a:xfrm>
          <a:prstGeom prst="line">
            <a:avLst/>
          </a:prstGeom>
          <a:noFill/>
          <a:ln w="38100">
            <a:solidFill>
              <a:srgbClr val="FF9900"/>
            </a:solidFill>
            <a:round/>
            <a:headEnd/>
            <a:tailEnd type="triangle" w="med" len="med"/>
          </a:ln>
          <a:effectLst/>
        </p:spPr>
        <p:txBody>
          <a:bodyPr/>
          <a:lstStyle/>
          <a:p>
            <a:endParaRPr lang="en-US" dirty="0"/>
          </a:p>
        </p:txBody>
      </p:sp>
      <p:sp>
        <p:nvSpPr>
          <p:cNvPr id="415761" name="AutoShape 17"/>
          <p:cNvSpPr>
            <a:spLocks noChangeArrowheads="1"/>
          </p:cNvSpPr>
          <p:nvPr/>
        </p:nvSpPr>
        <p:spPr bwMode="auto">
          <a:xfrm>
            <a:off x="4967288" y="1600200"/>
            <a:ext cx="1281112" cy="868363"/>
          </a:xfrm>
          <a:prstGeom prst="diamond">
            <a:avLst/>
          </a:prstGeom>
          <a:solidFill>
            <a:srgbClr val="008000"/>
          </a:solidFill>
          <a:ln w="9525">
            <a:solidFill>
              <a:schemeClr val="tx1"/>
            </a:solidFill>
            <a:miter lim="800000"/>
            <a:headEnd/>
            <a:tailEnd/>
          </a:ln>
          <a:effectLst/>
        </p:spPr>
        <p:txBody>
          <a:bodyPr wrap="none" lIns="81638" tIns="40819" rIns="81638" bIns="40819" anchor="ctr"/>
          <a:lstStyle/>
          <a:p>
            <a:pPr defTabSz="815975"/>
            <a:r>
              <a:rPr lang="en-US" sz="1400" b="1" dirty="0">
                <a:solidFill>
                  <a:srgbClr val="FFFFCC"/>
                </a:solidFill>
                <a:latin typeface="Arial Black" pitchFamily="34" charset="0"/>
              </a:rPr>
              <a:t>No</a:t>
            </a:r>
          </a:p>
          <a:p>
            <a:pPr defTabSz="815975"/>
            <a:r>
              <a:rPr lang="en-US" sz="1400" b="1" dirty="0">
                <a:solidFill>
                  <a:srgbClr val="FFFFCC"/>
                </a:solidFill>
                <a:latin typeface="Arial Black" pitchFamily="34" charset="0"/>
              </a:rPr>
              <a:t>illness</a:t>
            </a:r>
          </a:p>
        </p:txBody>
      </p:sp>
      <p:sp>
        <p:nvSpPr>
          <p:cNvPr id="415762" name="Text Box 18"/>
          <p:cNvSpPr txBox="1">
            <a:spLocks noChangeArrowheads="1"/>
          </p:cNvSpPr>
          <p:nvPr/>
        </p:nvSpPr>
        <p:spPr bwMode="auto">
          <a:xfrm rot="-833281">
            <a:off x="3578225" y="1681163"/>
            <a:ext cx="1214438" cy="477837"/>
          </a:xfrm>
          <a:prstGeom prst="rect">
            <a:avLst/>
          </a:prstGeom>
          <a:noFill/>
          <a:ln w="9525">
            <a:noFill/>
            <a:miter lim="800000"/>
            <a:headEnd/>
            <a:tailEnd/>
          </a:ln>
          <a:effectLst/>
        </p:spPr>
        <p:txBody>
          <a:bodyPr lIns="81638" tIns="40819" rIns="81638" bIns="40819">
            <a:spAutoFit/>
          </a:bodyPr>
          <a:lstStyle/>
          <a:p>
            <a:pPr algn="l" defTabSz="815975"/>
            <a:r>
              <a:rPr lang="en-US" sz="1200" b="1" dirty="0">
                <a:solidFill>
                  <a:srgbClr val="FFCC00"/>
                </a:solidFill>
                <a:latin typeface="Arial Black" pitchFamily="34" charset="0"/>
              </a:rPr>
              <a:t>prevention</a:t>
            </a:r>
          </a:p>
          <a:p>
            <a:pPr algn="l" defTabSz="815975"/>
            <a:r>
              <a:rPr lang="en-US" sz="1200" b="1" dirty="0">
                <a:solidFill>
                  <a:srgbClr val="FFCC00"/>
                </a:solidFill>
                <a:latin typeface="Arial Black" pitchFamily="34" charset="0"/>
              </a:rPr>
              <a:t>succe</a:t>
            </a:r>
            <a:r>
              <a:rPr lang="en-US" sz="1400" b="1" dirty="0">
                <a:solidFill>
                  <a:srgbClr val="FFCC00"/>
                </a:solidFill>
                <a:latin typeface="Arial Black" pitchFamily="34" charset="0"/>
              </a:rPr>
              <a:t>s</a:t>
            </a:r>
            <a:r>
              <a:rPr lang="en-US" sz="1200" b="1" dirty="0">
                <a:solidFill>
                  <a:srgbClr val="FFCC00"/>
                </a:solidFill>
                <a:latin typeface="Arial Black" pitchFamily="34" charset="0"/>
              </a:rPr>
              <a:t>sful</a:t>
            </a:r>
          </a:p>
        </p:txBody>
      </p:sp>
      <p:sp>
        <p:nvSpPr>
          <p:cNvPr id="415763" name="Line 19"/>
          <p:cNvSpPr>
            <a:spLocks noChangeShapeType="1"/>
          </p:cNvSpPr>
          <p:nvPr/>
        </p:nvSpPr>
        <p:spPr bwMode="auto">
          <a:xfrm flipV="1">
            <a:off x="2362200" y="4149725"/>
            <a:ext cx="300038" cy="796925"/>
          </a:xfrm>
          <a:prstGeom prst="line">
            <a:avLst/>
          </a:prstGeom>
          <a:noFill/>
          <a:ln w="19050">
            <a:solidFill>
              <a:schemeClr val="bg2"/>
            </a:solidFill>
            <a:round/>
            <a:headEnd/>
            <a:tailEnd type="triangle" w="med" len="med"/>
          </a:ln>
          <a:effectLst/>
        </p:spPr>
        <p:txBody>
          <a:bodyPr/>
          <a:lstStyle/>
          <a:p>
            <a:endParaRPr lang="en-US" dirty="0">
              <a:solidFill>
                <a:schemeClr val="bg2"/>
              </a:solidFill>
            </a:endParaRPr>
          </a:p>
        </p:txBody>
      </p:sp>
      <p:sp>
        <p:nvSpPr>
          <p:cNvPr id="415764" name="Line 20"/>
          <p:cNvSpPr>
            <a:spLocks noChangeShapeType="1"/>
          </p:cNvSpPr>
          <p:nvPr/>
        </p:nvSpPr>
        <p:spPr bwMode="auto">
          <a:xfrm flipV="1">
            <a:off x="1981200" y="4038600"/>
            <a:ext cx="163513" cy="434975"/>
          </a:xfrm>
          <a:prstGeom prst="line">
            <a:avLst/>
          </a:prstGeom>
          <a:noFill/>
          <a:ln w="19050">
            <a:solidFill>
              <a:schemeClr val="bg2"/>
            </a:solidFill>
            <a:round/>
            <a:headEnd/>
            <a:tailEnd type="triangle" w="med" len="med"/>
          </a:ln>
          <a:effectLst/>
        </p:spPr>
        <p:txBody>
          <a:bodyPr/>
          <a:lstStyle/>
          <a:p>
            <a:endParaRPr lang="en-US" dirty="0">
              <a:solidFill>
                <a:schemeClr val="bg2"/>
              </a:solidFill>
            </a:endParaRPr>
          </a:p>
        </p:txBody>
      </p:sp>
      <p:sp>
        <p:nvSpPr>
          <p:cNvPr id="415765" name="Freeform 21"/>
          <p:cNvSpPr>
            <a:spLocks/>
          </p:cNvSpPr>
          <p:nvPr/>
        </p:nvSpPr>
        <p:spPr bwMode="auto">
          <a:xfrm>
            <a:off x="3048000" y="4005263"/>
            <a:ext cx="641350" cy="941387"/>
          </a:xfrm>
          <a:custGeom>
            <a:avLst/>
            <a:gdLst/>
            <a:ahLst/>
            <a:cxnLst>
              <a:cxn ang="0">
                <a:pos x="144" y="0"/>
              </a:cxn>
              <a:cxn ang="0">
                <a:pos x="384" y="336"/>
              </a:cxn>
              <a:cxn ang="0">
                <a:pos x="0" y="528"/>
              </a:cxn>
            </a:cxnLst>
            <a:rect l="0" t="0" r="r" b="b"/>
            <a:pathLst>
              <a:path w="408" h="528">
                <a:moveTo>
                  <a:pt x="144" y="0"/>
                </a:moveTo>
                <a:cubicBezTo>
                  <a:pt x="276" y="124"/>
                  <a:pt x="408" y="248"/>
                  <a:pt x="384" y="336"/>
                </a:cubicBezTo>
                <a:cubicBezTo>
                  <a:pt x="360" y="424"/>
                  <a:pt x="64" y="488"/>
                  <a:pt x="0" y="528"/>
                </a:cubicBezTo>
              </a:path>
            </a:pathLst>
          </a:custGeom>
          <a:noFill/>
          <a:ln w="38100" cap="flat" cmpd="sng">
            <a:solidFill>
              <a:srgbClr val="87FE10"/>
            </a:solidFill>
            <a:prstDash val="sysDot"/>
            <a:round/>
            <a:headEnd type="none" w="med" len="med"/>
            <a:tailEnd type="triangle" w="med" len="med"/>
          </a:ln>
          <a:effectLst/>
        </p:spPr>
        <p:txBody>
          <a:bodyPr/>
          <a:lstStyle/>
          <a:p>
            <a:endParaRPr lang="en-US" dirty="0"/>
          </a:p>
        </p:txBody>
      </p:sp>
      <p:grpSp>
        <p:nvGrpSpPr>
          <p:cNvPr id="2" name="Group 24"/>
          <p:cNvGrpSpPr>
            <a:grpSpLocks/>
          </p:cNvGrpSpPr>
          <p:nvPr/>
        </p:nvGrpSpPr>
        <p:grpSpPr bwMode="auto">
          <a:xfrm>
            <a:off x="7010400" y="2362200"/>
            <a:ext cx="2133600" cy="3051175"/>
            <a:chOff x="3744" y="2208"/>
            <a:chExt cx="1139" cy="1248"/>
          </a:xfrm>
        </p:grpSpPr>
        <p:grpSp>
          <p:nvGrpSpPr>
            <p:cNvPr id="3" name="Group 25"/>
            <p:cNvGrpSpPr>
              <a:grpSpLocks/>
            </p:cNvGrpSpPr>
            <p:nvPr/>
          </p:nvGrpSpPr>
          <p:grpSpPr bwMode="auto">
            <a:xfrm>
              <a:off x="3792" y="2544"/>
              <a:ext cx="192" cy="816"/>
              <a:chOff x="3792" y="2544"/>
              <a:chExt cx="192" cy="720"/>
            </a:xfrm>
          </p:grpSpPr>
          <p:sp>
            <p:nvSpPr>
              <p:cNvPr id="415770" name="Rectangle 26"/>
              <p:cNvSpPr>
                <a:spLocks noChangeArrowheads="1"/>
              </p:cNvSpPr>
              <p:nvPr/>
            </p:nvSpPr>
            <p:spPr bwMode="auto">
              <a:xfrm>
                <a:off x="3792" y="2592"/>
                <a:ext cx="192" cy="96"/>
              </a:xfrm>
              <a:prstGeom prst="rect">
                <a:avLst/>
              </a:prstGeom>
              <a:solidFill>
                <a:srgbClr val="FFFF00"/>
              </a:solidFill>
              <a:ln w="9525">
                <a:solidFill>
                  <a:schemeClr val="tx1"/>
                </a:solidFill>
                <a:miter lim="800000"/>
                <a:headEnd/>
                <a:tailEnd/>
              </a:ln>
              <a:effectLst/>
            </p:spPr>
            <p:txBody>
              <a:bodyPr wrap="none" lIns="81638" tIns="40819" rIns="81638" bIns="40819" anchor="ctr"/>
              <a:lstStyle/>
              <a:p>
                <a:pPr defTabSz="815975"/>
                <a:endParaRPr lang="en-US" sz="1100" dirty="0">
                  <a:latin typeface="Times New Roman" pitchFamily="18" charset="0"/>
                </a:endParaRPr>
              </a:p>
            </p:txBody>
          </p:sp>
          <p:sp>
            <p:nvSpPr>
              <p:cNvPr id="415771" name="Rectangle 27"/>
              <p:cNvSpPr>
                <a:spLocks noChangeArrowheads="1"/>
              </p:cNvSpPr>
              <p:nvPr/>
            </p:nvSpPr>
            <p:spPr bwMode="auto">
              <a:xfrm>
                <a:off x="3792" y="2688"/>
                <a:ext cx="192" cy="144"/>
              </a:xfrm>
              <a:prstGeom prst="rect">
                <a:avLst/>
              </a:prstGeom>
              <a:solidFill>
                <a:srgbClr val="FFCC00"/>
              </a:solidFill>
              <a:ln w="9525">
                <a:solidFill>
                  <a:schemeClr val="tx1"/>
                </a:solidFill>
                <a:miter lim="800000"/>
                <a:headEnd/>
                <a:tailEnd/>
              </a:ln>
              <a:effectLst/>
            </p:spPr>
            <p:txBody>
              <a:bodyPr wrap="none" lIns="81638" tIns="40819" rIns="81638" bIns="40819" anchor="ctr"/>
              <a:lstStyle/>
              <a:p>
                <a:pPr defTabSz="815975"/>
                <a:endParaRPr lang="en-US" sz="1100" dirty="0">
                  <a:latin typeface="Times New Roman" pitchFamily="18" charset="0"/>
                </a:endParaRPr>
              </a:p>
            </p:txBody>
          </p:sp>
          <p:sp>
            <p:nvSpPr>
              <p:cNvPr id="415772" name="Rectangle 28"/>
              <p:cNvSpPr>
                <a:spLocks noChangeArrowheads="1"/>
              </p:cNvSpPr>
              <p:nvPr/>
            </p:nvSpPr>
            <p:spPr bwMode="auto">
              <a:xfrm>
                <a:off x="3792" y="2832"/>
                <a:ext cx="192" cy="192"/>
              </a:xfrm>
              <a:prstGeom prst="rect">
                <a:avLst/>
              </a:prstGeom>
              <a:solidFill>
                <a:srgbClr val="FF9933"/>
              </a:solidFill>
              <a:ln w="9525">
                <a:solidFill>
                  <a:schemeClr val="tx1"/>
                </a:solidFill>
                <a:miter lim="800000"/>
                <a:headEnd/>
                <a:tailEnd/>
              </a:ln>
              <a:effectLst/>
            </p:spPr>
            <p:txBody>
              <a:bodyPr wrap="none" lIns="81638" tIns="40819" rIns="81638" bIns="40819" anchor="ctr"/>
              <a:lstStyle/>
              <a:p>
                <a:pPr defTabSz="815975"/>
                <a:endParaRPr lang="en-US" sz="1100" dirty="0">
                  <a:latin typeface="Times New Roman" pitchFamily="18" charset="0"/>
                </a:endParaRPr>
              </a:p>
            </p:txBody>
          </p:sp>
          <p:sp>
            <p:nvSpPr>
              <p:cNvPr id="415773" name="Rectangle 29"/>
              <p:cNvSpPr>
                <a:spLocks noChangeArrowheads="1"/>
              </p:cNvSpPr>
              <p:nvPr/>
            </p:nvSpPr>
            <p:spPr bwMode="auto">
              <a:xfrm>
                <a:off x="3792" y="3024"/>
                <a:ext cx="192" cy="240"/>
              </a:xfrm>
              <a:prstGeom prst="rect">
                <a:avLst/>
              </a:prstGeom>
              <a:solidFill>
                <a:srgbClr val="FF0000"/>
              </a:solidFill>
              <a:ln w="9525">
                <a:solidFill>
                  <a:schemeClr val="tx1"/>
                </a:solidFill>
                <a:miter lim="800000"/>
                <a:headEnd/>
                <a:tailEnd/>
              </a:ln>
              <a:effectLst/>
            </p:spPr>
            <p:txBody>
              <a:bodyPr wrap="none" lIns="81638" tIns="40819" rIns="81638" bIns="40819" anchor="ctr"/>
              <a:lstStyle/>
              <a:p>
                <a:pPr defTabSz="815975"/>
                <a:endParaRPr lang="en-US" sz="1100" dirty="0">
                  <a:latin typeface="Times New Roman" pitchFamily="18" charset="0"/>
                </a:endParaRPr>
              </a:p>
            </p:txBody>
          </p:sp>
          <p:sp>
            <p:nvSpPr>
              <p:cNvPr id="415774" name="Rectangle 30"/>
              <p:cNvSpPr>
                <a:spLocks noChangeArrowheads="1"/>
              </p:cNvSpPr>
              <p:nvPr/>
            </p:nvSpPr>
            <p:spPr bwMode="auto">
              <a:xfrm>
                <a:off x="3792" y="2544"/>
                <a:ext cx="192" cy="48"/>
              </a:xfrm>
              <a:prstGeom prst="rect">
                <a:avLst/>
              </a:prstGeom>
              <a:noFill/>
              <a:ln w="9525">
                <a:solidFill>
                  <a:schemeClr val="tx1"/>
                </a:solidFill>
                <a:miter lim="800000"/>
                <a:headEnd/>
                <a:tailEnd/>
              </a:ln>
              <a:effectLst/>
            </p:spPr>
            <p:txBody>
              <a:bodyPr wrap="none" lIns="81638" tIns="40819" rIns="81638" bIns="40819" anchor="ctr"/>
              <a:lstStyle/>
              <a:p>
                <a:pPr defTabSz="815975"/>
                <a:endParaRPr lang="en-US" sz="1100" dirty="0">
                  <a:latin typeface="Times New Roman" pitchFamily="18" charset="0"/>
                </a:endParaRPr>
              </a:p>
            </p:txBody>
          </p:sp>
        </p:grpSp>
        <p:sp>
          <p:nvSpPr>
            <p:cNvPr id="415775" name="Text Box 31"/>
            <p:cNvSpPr txBox="1">
              <a:spLocks noChangeArrowheads="1"/>
            </p:cNvSpPr>
            <p:nvPr/>
          </p:nvSpPr>
          <p:spPr bwMode="auto">
            <a:xfrm>
              <a:off x="3744" y="2208"/>
              <a:ext cx="1139" cy="208"/>
            </a:xfrm>
            <a:prstGeom prst="rect">
              <a:avLst/>
            </a:prstGeom>
            <a:noFill/>
            <a:ln w="9525">
              <a:noFill/>
              <a:miter lim="800000"/>
              <a:headEnd/>
              <a:tailEnd/>
            </a:ln>
            <a:effectLst/>
          </p:spPr>
          <p:txBody>
            <a:bodyPr lIns="81638" tIns="40819" rIns="81638" bIns="40819">
              <a:spAutoFit/>
            </a:bodyPr>
            <a:lstStyle/>
            <a:p>
              <a:pPr algn="ctr" defTabSz="815975"/>
              <a:r>
                <a:rPr lang="en-US" sz="1400" b="1" dirty="0">
                  <a:solidFill>
                    <a:schemeClr val="tx1">
                      <a:lumMod val="20000"/>
                      <a:lumOff val="80000"/>
                    </a:schemeClr>
                  </a:solidFill>
                  <a:latin typeface="Arial Black" pitchFamily="34" charset="0"/>
                </a:rPr>
                <a:t>Adverse</a:t>
              </a:r>
            </a:p>
            <a:p>
              <a:pPr algn="l" defTabSz="815975"/>
              <a:r>
                <a:rPr lang="en-US" sz="1400" b="1" dirty="0">
                  <a:solidFill>
                    <a:schemeClr val="tx1">
                      <a:lumMod val="20000"/>
                      <a:lumOff val="80000"/>
                    </a:schemeClr>
                  </a:solidFill>
                  <a:latin typeface="Arial Black" pitchFamily="34" charset="0"/>
                </a:rPr>
                <a:t>Health Outcomes</a:t>
              </a:r>
            </a:p>
          </p:txBody>
        </p:sp>
        <p:sp>
          <p:nvSpPr>
            <p:cNvPr id="415776" name="Text Box 32"/>
            <p:cNvSpPr txBox="1">
              <a:spLocks noChangeArrowheads="1"/>
            </p:cNvSpPr>
            <p:nvPr/>
          </p:nvSpPr>
          <p:spPr bwMode="auto">
            <a:xfrm>
              <a:off x="4032" y="2496"/>
              <a:ext cx="668" cy="258"/>
            </a:xfrm>
            <a:prstGeom prst="rect">
              <a:avLst/>
            </a:prstGeom>
            <a:noFill/>
            <a:ln w="9525">
              <a:noFill/>
              <a:miter lim="800000"/>
              <a:headEnd/>
              <a:tailEnd/>
            </a:ln>
            <a:effectLst/>
          </p:spPr>
          <p:txBody>
            <a:bodyPr lIns="81638" tIns="40819" rIns="81638" bIns="40819">
              <a:spAutoFit/>
            </a:bodyPr>
            <a:lstStyle/>
            <a:p>
              <a:pPr algn="l" defTabSz="815975"/>
              <a:r>
                <a:rPr lang="en-US" sz="1200" b="1" dirty="0">
                  <a:solidFill>
                    <a:srgbClr val="FFCC00"/>
                  </a:solidFill>
                  <a:latin typeface="Arial Black" pitchFamily="34" charset="0"/>
                </a:rPr>
                <a:t>Increasing</a:t>
              </a:r>
            </a:p>
            <a:p>
              <a:pPr algn="l" defTabSz="815975"/>
              <a:r>
                <a:rPr lang="en-US" sz="1200" b="1" dirty="0">
                  <a:solidFill>
                    <a:srgbClr val="FFCC00"/>
                  </a:solidFill>
                  <a:latin typeface="Arial Black" pitchFamily="34" charset="0"/>
                </a:rPr>
                <a:t>Severity of </a:t>
              </a:r>
            </a:p>
            <a:p>
              <a:pPr algn="l" defTabSz="815975"/>
              <a:r>
                <a:rPr lang="en-US" sz="1200" b="1" dirty="0">
                  <a:solidFill>
                    <a:srgbClr val="FFCC00"/>
                  </a:solidFill>
                  <a:latin typeface="Arial Black" pitchFamily="34" charset="0"/>
                </a:rPr>
                <a:t>illness</a:t>
              </a:r>
            </a:p>
          </p:txBody>
        </p:sp>
        <p:sp>
          <p:nvSpPr>
            <p:cNvPr id="415777" name="Line 33"/>
            <p:cNvSpPr>
              <a:spLocks noChangeShapeType="1"/>
            </p:cNvSpPr>
            <p:nvPr/>
          </p:nvSpPr>
          <p:spPr bwMode="auto">
            <a:xfrm>
              <a:off x="4272" y="2880"/>
              <a:ext cx="0" cy="288"/>
            </a:xfrm>
            <a:prstGeom prst="line">
              <a:avLst/>
            </a:prstGeom>
            <a:noFill/>
            <a:ln w="19050">
              <a:solidFill>
                <a:srgbClr val="FFCC00"/>
              </a:solidFill>
              <a:round/>
              <a:headEnd/>
              <a:tailEnd type="triangle" w="med" len="med"/>
            </a:ln>
            <a:effectLst/>
          </p:spPr>
          <p:txBody>
            <a:bodyPr/>
            <a:lstStyle/>
            <a:p>
              <a:endParaRPr lang="en-US" dirty="0"/>
            </a:p>
          </p:txBody>
        </p:sp>
        <p:sp>
          <p:nvSpPr>
            <p:cNvPr id="415778" name="Rectangle 34"/>
            <p:cNvSpPr>
              <a:spLocks noChangeArrowheads="1"/>
            </p:cNvSpPr>
            <p:nvPr/>
          </p:nvSpPr>
          <p:spPr bwMode="auto">
            <a:xfrm>
              <a:off x="3744" y="2208"/>
              <a:ext cx="1017" cy="1248"/>
            </a:xfrm>
            <a:prstGeom prst="rect">
              <a:avLst/>
            </a:prstGeom>
            <a:noFill/>
            <a:ln w="34925">
              <a:solidFill>
                <a:srgbClr val="FF0000"/>
              </a:solidFill>
              <a:miter lim="800000"/>
              <a:headEnd/>
              <a:tailEnd/>
            </a:ln>
            <a:effectLst/>
          </p:spPr>
          <p:txBody>
            <a:bodyPr wrap="none" anchor="ctr"/>
            <a:lstStyle/>
            <a:p>
              <a:endParaRPr lang="en-US" dirty="0"/>
            </a:p>
          </p:txBody>
        </p:sp>
        <p:sp>
          <p:nvSpPr>
            <p:cNvPr id="415779" name="Rectangle 35"/>
            <p:cNvSpPr>
              <a:spLocks noChangeArrowheads="1"/>
            </p:cNvSpPr>
            <p:nvPr/>
          </p:nvSpPr>
          <p:spPr bwMode="auto">
            <a:xfrm>
              <a:off x="3984" y="3138"/>
              <a:ext cx="899" cy="146"/>
            </a:xfrm>
            <a:prstGeom prst="rect">
              <a:avLst/>
            </a:prstGeom>
            <a:noFill/>
            <a:ln w="9525">
              <a:noFill/>
              <a:miter lim="800000"/>
              <a:headEnd/>
              <a:tailEnd/>
            </a:ln>
            <a:effectLst/>
          </p:spPr>
          <p:txBody>
            <a:bodyPr wrap="square" lIns="81638" tIns="40819" rIns="81638" bIns="40819">
              <a:spAutoFit/>
            </a:bodyPr>
            <a:lstStyle/>
            <a:p>
              <a:pPr algn="l" defTabSz="815975"/>
              <a:r>
                <a:rPr lang="en-US" b="1" dirty="0">
                  <a:solidFill>
                    <a:srgbClr val="FF3300"/>
                  </a:solidFill>
                  <a:latin typeface="Arial Black" pitchFamily="34" charset="0"/>
                </a:rPr>
                <a:t>Outbreak</a:t>
              </a:r>
            </a:p>
          </p:txBody>
        </p:sp>
      </p:grpSp>
      <p:sp>
        <p:nvSpPr>
          <p:cNvPr id="415786" name="AutoShape 42"/>
          <p:cNvSpPr>
            <a:spLocks noChangeArrowheads="1"/>
          </p:cNvSpPr>
          <p:nvPr/>
        </p:nvSpPr>
        <p:spPr bwMode="auto">
          <a:xfrm>
            <a:off x="4800600" y="3524250"/>
            <a:ext cx="1066800" cy="436563"/>
          </a:xfrm>
          <a:prstGeom prst="roundRect">
            <a:avLst>
              <a:gd name="adj" fmla="val 16667"/>
            </a:avLst>
          </a:prstGeom>
          <a:solidFill>
            <a:srgbClr val="FF3300"/>
          </a:solidFill>
          <a:ln w="9525">
            <a:solidFill>
              <a:schemeClr val="tx1"/>
            </a:solidFill>
            <a:round/>
            <a:headEnd/>
            <a:tailEnd/>
          </a:ln>
          <a:effectLst/>
        </p:spPr>
        <p:txBody>
          <a:bodyPr wrap="none" anchor="ctr"/>
          <a:lstStyle/>
          <a:p>
            <a:endParaRPr lang="en-US" dirty="0"/>
          </a:p>
        </p:txBody>
      </p:sp>
      <p:sp>
        <p:nvSpPr>
          <p:cNvPr id="415787" name="Rectangle 43"/>
          <p:cNvSpPr>
            <a:spLocks noChangeArrowheads="1"/>
          </p:cNvSpPr>
          <p:nvPr/>
        </p:nvSpPr>
        <p:spPr bwMode="auto">
          <a:xfrm>
            <a:off x="4800600" y="3581400"/>
            <a:ext cx="1219200" cy="297879"/>
          </a:xfrm>
          <a:prstGeom prst="rect">
            <a:avLst/>
          </a:prstGeom>
          <a:noFill/>
          <a:ln w="9525">
            <a:noFill/>
            <a:miter lim="800000"/>
            <a:headEnd/>
            <a:tailEnd/>
          </a:ln>
          <a:effectLst/>
        </p:spPr>
        <p:txBody>
          <a:bodyPr wrap="square" lIns="81638" tIns="40819" rIns="81638" bIns="40819">
            <a:spAutoFit/>
          </a:bodyPr>
          <a:lstStyle/>
          <a:p>
            <a:pPr algn="l" defTabSz="815975"/>
            <a:r>
              <a:rPr lang="en-US" sz="1400" b="1" dirty="0">
                <a:solidFill>
                  <a:srgbClr val="FFFFCC"/>
                </a:solidFill>
                <a:latin typeface="Arial Black" pitchFamily="34" charset="0"/>
              </a:rPr>
              <a:t>Exposure</a:t>
            </a:r>
          </a:p>
        </p:txBody>
      </p:sp>
      <p:sp>
        <p:nvSpPr>
          <p:cNvPr id="415788" name="Line 44"/>
          <p:cNvSpPr>
            <a:spLocks noChangeShapeType="1"/>
          </p:cNvSpPr>
          <p:nvPr/>
        </p:nvSpPr>
        <p:spPr bwMode="auto">
          <a:xfrm flipH="1" flipV="1">
            <a:off x="3352800" y="3932238"/>
            <a:ext cx="1371600" cy="30162"/>
          </a:xfrm>
          <a:prstGeom prst="line">
            <a:avLst/>
          </a:prstGeom>
          <a:noFill/>
          <a:ln w="38100">
            <a:solidFill>
              <a:srgbClr val="87FE10"/>
            </a:solidFill>
            <a:prstDash val="sysDot"/>
            <a:round/>
            <a:headEnd/>
            <a:tailEnd type="triangle" w="med" len="med"/>
          </a:ln>
          <a:effectLst/>
        </p:spPr>
        <p:txBody>
          <a:bodyPr/>
          <a:lstStyle/>
          <a:p>
            <a:endParaRPr lang="en-US" dirty="0"/>
          </a:p>
        </p:txBody>
      </p:sp>
      <p:sp>
        <p:nvSpPr>
          <p:cNvPr id="415789" name="Line 45"/>
          <p:cNvSpPr>
            <a:spLocks noChangeShapeType="1"/>
          </p:cNvSpPr>
          <p:nvPr/>
        </p:nvSpPr>
        <p:spPr bwMode="auto">
          <a:xfrm>
            <a:off x="5943600" y="3765550"/>
            <a:ext cx="914400" cy="0"/>
          </a:xfrm>
          <a:prstGeom prst="line">
            <a:avLst/>
          </a:prstGeom>
          <a:noFill/>
          <a:ln w="38100">
            <a:solidFill>
              <a:srgbClr val="FF9900"/>
            </a:solidFill>
            <a:round/>
            <a:headEnd/>
            <a:tailEnd type="triangle" w="med" len="med"/>
          </a:ln>
          <a:effectLst/>
        </p:spPr>
        <p:txBody>
          <a:bodyPr/>
          <a:lstStyle/>
          <a:p>
            <a:endParaRPr lang="en-US" dirty="0"/>
          </a:p>
        </p:txBody>
      </p:sp>
      <p:sp>
        <p:nvSpPr>
          <p:cNvPr id="415790" name="Line 46"/>
          <p:cNvSpPr>
            <a:spLocks noChangeShapeType="1"/>
          </p:cNvSpPr>
          <p:nvPr/>
        </p:nvSpPr>
        <p:spPr bwMode="auto">
          <a:xfrm flipH="1">
            <a:off x="3276600" y="2398713"/>
            <a:ext cx="457200" cy="725487"/>
          </a:xfrm>
          <a:prstGeom prst="line">
            <a:avLst/>
          </a:prstGeom>
          <a:noFill/>
          <a:ln w="38100">
            <a:solidFill>
              <a:srgbClr val="FF9900"/>
            </a:solidFill>
            <a:round/>
            <a:headEnd/>
            <a:tailEnd/>
          </a:ln>
          <a:effectLst/>
        </p:spPr>
        <p:txBody>
          <a:bodyPr/>
          <a:lstStyle/>
          <a:p>
            <a:endParaRPr lang="en-US" dirty="0"/>
          </a:p>
        </p:txBody>
      </p:sp>
      <p:sp>
        <p:nvSpPr>
          <p:cNvPr id="415791" name="Rectangle 47"/>
          <p:cNvSpPr>
            <a:spLocks noChangeArrowheads="1"/>
          </p:cNvSpPr>
          <p:nvPr/>
        </p:nvSpPr>
        <p:spPr bwMode="auto">
          <a:xfrm>
            <a:off x="457200" y="254000"/>
            <a:ext cx="7924800" cy="1077218"/>
          </a:xfrm>
          <a:prstGeom prst="rect">
            <a:avLst/>
          </a:prstGeom>
          <a:noFill/>
          <a:ln w="25400" algn="ctr">
            <a:noFill/>
            <a:miter lim="800000"/>
            <a:headEnd/>
            <a:tailEnd/>
          </a:ln>
          <a:effectLst/>
        </p:spPr>
        <p:txBody>
          <a:bodyPr>
            <a:spAutoFit/>
          </a:bodyPr>
          <a:lstStyle/>
          <a:p>
            <a:pPr algn="ctr"/>
            <a:r>
              <a:rPr lang="en-US" sz="3200" b="1" dirty="0">
                <a:solidFill>
                  <a:srgbClr val="FFC000"/>
                </a:solidFill>
                <a:effectLst>
                  <a:outerShdw blurRad="38100" dist="38100" dir="2700000" algn="tl">
                    <a:srgbClr val="000000">
                      <a:alpha val="43137"/>
                    </a:srgbClr>
                  </a:outerShdw>
                </a:effectLst>
                <a:latin typeface="+mj-lt"/>
              </a:rPr>
              <a:t>Using Environmental Assessments to Investigate Disease Outbreaks</a:t>
            </a:r>
          </a:p>
        </p:txBody>
      </p:sp>
      <p:sp>
        <p:nvSpPr>
          <p:cNvPr id="415792" name="Line 48"/>
          <p:cNvSpPr>
            <a:spLocks noChangeShapeType="1"/>
          </p:cNvSpPr>
          <p:nvPr/>
        </p:nvSpPr>
        <p:spPr bwMode="auto">
          <a:xfrm>
            <a:off x="1143000" y="3733800"/>
            <a:ext cx="762000" cy="0"/>
          </a:xfrm>
          <a:prstGeom prst="line">
            <a:avLst/>
          </a:prstGeom>
          <a:noFill/>
          <a:ln w="38100">
            <a:solidFill>
              <a:srgbClr val="FF9900"/>
            </a:solidFill>
            <a:round/>
            <a:headEnd/>
            <a:tailEnd type="triangle" w="med" len="med"/>
          </a:ln>
          <a:effectLst/>
        </p:spPr>
        <p:txBody>
          <a:bodyPr/>
          <a:lstStyle/>
          <a:p>
            <a:endParaRPr lang="en-US" dirty="0"/>
          </a:p>
        </p:txBody>
      </p:sp>
      <p:sp>
        <p:nvSpPr>
          <p:cNvPr id="415793" name="Text Box 49"/>
          <p:cNvSpPr txBox="1">
            <a:spLocks noChangeArrowheads="1"/>
          </p:cNvSpPr>
          <p:nvPr/>
        </p:nvSpPr>
        <p:spPr bwMode="auto">
          <a:xfrm>
            <a:off x="457200" y="2057400"/>
            <a:ext cx="1676400" cy="581025"/>
          </a:xfrm>
          <a:prstGeom prst="rect">
            <a:avLst/>
          </a:prstGeom>
          <a:noFill/>
          <a:ln w="25400" algn="ctr">
            <a:noFill/>
            <a:miter lim="800000"/>
            <a:headEnd/>
            <a:tailEnd/>
          </a:ln>
          <a:effectLst/>
        </p:spPr>
        <p:txBody>
          <a:bodyPr>
            <a:spAutoFit/>
          </a:bodyPr>
          <a:lstStyle/>
          <a:p>
            <a:pPr>
              <a:spcBef>
                <a:spcPct val="50000"/>
              </a:spcBef>
            </a:pPr>
            <a:r>
              <a:rPr lang="en-US" sz="1600" dirty="0">
                <a:solidFill>
                  <a:schemeClr val="bg2"/>
                </a:solidFill>
                <a:latin typeface="Arial Black" pitchFamily="34" charset="0"/>
              </a:rPr>
              <a:t>Contributing Factors</a:t>
            </a:r>
          </a:p>
        </p:txBody>
      </p:sp>
      <p:sp>
        <p:nvSpPr>
          <p:cNvPr id="415794" name="Line 50"/>
          <p:cNvSpPr>
            <a:spLocks noChangeShapeType="1"/>
          </p:cNvSpPr>
          <p:nvPr/>
        </p:nvSpPr>
        <p:spPr bwMode="auto">
          <a:xfrm>
            <a:off x="1600200" y="2743200"/>
            <a:ext cx="76200" cy="762000"/>
          </a:xfrm>
          <a:prstGeom prst="line">
            <a:avLst/>
          </a:prstGeom>
          <a:noFill/>
          <a:ln w="25400">
            <a:solidFill>
              <a:schemeClr val="bg2"/>
            </a:solidFill>
            <a:round/>
            <a:headEnd/>
            <a:tailEnd type="triangle" w="med" len="med"/>
          </a:ln>
          <a:effectLst/>
        </p:spPr>
        <p:txBody>
          <a:bodyPr/>
          <a:lstStyle/>
          <a:p>
            <a:endParaRPr lang="en-US" dirty="0">
              <a:solidFill>
                <a:schemeClr val="bg2"/>
              </a:solidFill>
            </a:endParaRPr>
          </a:p>
        </p:txBody>
      </p:sp>
      <p:sp>
        <p:nvSpPr>
          <p:cNvPr id="415795" name="Line 51"/>
          <p:cNvSpPr>
            <a:spLocks noChangeShapeType="1"/>
          </p:cNvSpPr>
          <p:nvPr/>
        </p:nvSpPr>
        <p:spPr bwMode="auto">
          <a:xfrm>
            <a:off x="1828800" y="2438400"/>
            <a:ext cx="381000" cy="457200"/>
          </a:xfrm>
          <a:prstGeom prst="line">
            <a:avLst/>
          </a:prstGeom>
          <a:noFill/>
          <a:ln w="25400">
            <a:solidFill>
              <a:schemeClr val="bg2"/>
            </a:solidFill>
            <a:round/>
            <a:headEnd/>
            <a:tailEnd type="triangle" w="med" len="med"/>
          </a:ln>
          <a:effectLst/>
        </p:spPr>
        <p:txBody>
          <a:bodyPr/>
          <a:lstStyle/>
          <a:p>
            <a:endParaRPr lang="en-US" dirty="0">
              <a:solidFill>
                <a:schemeClr val="bg2"/>
              </a:solidFill>
            </a:endParaRPr>
          </a:p>
        </p:txBody>
      </p:sp>
      <p:cxnSp>
        <p:nvCxnSpPr>
          <p:cNvPr id="415796" name="AutoShape 52"/>
          <p:cNvCxnSpPr>
            <a:cxnSpLocks noChangeShapeType="1"/>
            <a:endCxn id="415793" idx="3"/>
          </p:cNvCxnSpPr>
          <p:nvPr/>
        </p:nvCxnSpPr>
        <p:spPr bwMode="auto">
          <a:xfrm rot="5400000" flipH="1">
            <a:off x="2050256" y="2431257"/>
            <a:ext cx="1462087" cy="1295400"/>
          </a:xfrm>
          <a:prstGeom prst="curvedConnector2">
            <a:avLst/>
          </a:prstGeom>
          <a:noFill/>
          <a:ln w="38100">
            <a:solidFill>
              <a:srgbClr val="66FF33"/>
            </a:solidFill>
            <a:prstDash val="sysDot"/>
            <a:round/>
            <a:headEnd/>
            <a:tailEnd type="triangle" w="med" len="med"/>
          </a:ln>
          <a:effectLst/>
        </p:spPr>
      </p:cxnSp>
      <p:grpSp>
        <p:nvGrpSpPr>
          <p:cNvPr id="4" name="Group 54"/>
          <p:cNvGrpSpPr/>
          <p:nvPr/>
        </p:nvGrpSpPr>
        <p:grpSpPr>
          <a:xfrm>
            <a:off x="5105400" y="4419600"/>
            <a:ext cx="1905000" cy="2133600"/>
            <a:chOff x="4953000" y="4114800"/>
            <a:chExt cx="1905000" cy="2133600"/>
          </a:xfrm>
        </p:grpSpPr>
        <p:sp>
          <p:nvSpPr>
            <p:cNvPr id="56" name="Line 22"/>
            <p:cNvSpPr>
              <a:spLocks noChangeShapeType="1"/>
            </p:cNvSpPr>
            <p:nvPr/>
          </p:nvSpPr>
          <p:spPr bwMode="auto">
            <a:xfrm flipH="1" flipV="1">
              <a:off x="5334000" y="4246563"/>
              <a:ext cx="1524000" cy="0"/>
            </a:xfrm>
            <a:prstGeom prst="line">
              <a:avLst/>
            </a:prstGeom>
            <a:noFill/>
            <a:ln w="38100">
              <a:solidFill>
                <a:srgbClr val="99FF99"/>
              </a:solidFill>
              <a:prstDash val="dash"/>
              <a:round/>
              <a:headEnd/>
              <a:tailEnd type="triangle" w="med" len="med"/>
            </a:ln>
            <a:effectLst/>
          </p:spPr>
          <p:txBody>
            <a:bodyPr/>
            <a:lstStyle/>
            <a:p>
              <a:endParaRPr lang="en-US" dirty="0"/>
            </a:p>
          </p:txBody>
        </p:sp>
        <p:sp>
          <p:nvSpPr>
            <p:cNvPr id="57" name="Rectangle 23"/>
            <p:cNvSpPr>
              <a:spLocks noChangeArrowheads="1"/>
            </p:cNvSpPr>
            <p:nvPr/>
          </p:nvSpPr>
          <p:spPr bwMode="auto">
            <a:xfrm>
              <a:off x="5181600" y="4389438"/>
              <a:ext cx="1649413" cy="327025"/>
            </a:xfrm>
            <a:prstGeom prst="rect">
              <a:avLst/>
            </a:prstGeom>
            <a:noFill/>
            <a:ln w="9525">
              <a:noFill/>
              <a:miter lim="800000"/>
              <a:headEnd/>
              <a:tailEnd/>
            </a:ln>
            <a:effectLst/>
          </p:spPr>
          <p:txBody>
            <a:bodyPr wrap="none" lIns="81638" tIns="40819" rIns="81638" bIns="40819">
              <a:spAutoFit/>
            </a:bodyPr>
            <a:lstStyle/>
            <a:p>
              <a:pPr algn="l" defTabSz="815975"/>
              <a:r>
                <a:rPr lang="en-US" sz="1600" b="1" dirty="0">
                  <a:solidFill>
                    <a:srgbClr val="99FF99"/>
                  </a:solidFill>
                  <a:latin typeface="Arial Black" pitchFamily="34" charset="0"/>
                </a:rPr>
                <a:t>Epidemiology</a:t>
              </a:r>
            </a:p>
          </p:txBody>
        </p:sp>
        <p:grpSp>
          <p:nvGrpSpPr>
            <p:cNvPr id="5" name="Group 36"/>
            <p:cNvGrpSpPr>
              <a:grpSpLocks/>
            </p:cNvGrpSpPr>
            <p:nvPr/>
          </p:nvGrpSpPr>
          <p:grpSpPr bwMode="auto">
            <a:xfrm>
              <a:off x="5486400" y="4876800"/>
              <a:ext cx="798512" cy="1263650"/>
              <a:chOff x="5568" y="2643"/>
              <a:chExt cx="568" cy="838"/>
            </a:xfrm>
          </p:grpSpPr>
          <p:sp>
            <p:nvSpPr>
              <p:cNvPr id="64" name="Text Box 37"/>
              <p:cNvSpPr txBox="1">
                <a:spLocks noChangeArrowheads="1"/>
              </p:cNvSpPr>
              <p:nvPr/>
            </p:nvSpPr>
            <p:spPr bwMode="auto">
              <a:xfrm>
                <a:off x="5617" y="2643"/>
                <a:ext cx="403" cy="217"/>
              </a:xfrm>
              <a:prstGeom prst="rect">
                <a:avLst/>
              </a:prstGeom>
              <a:noFill/>
              <a:ln w="9525">
                <a:noFill/>
                <a:miter lim="800000"/>
                <a:headEnd/>
                <a:tailEnd/>
              </a:ln>
              <a:effectLst/>
            </p:spPr>
            <p:txBody>
              <a:bodyPr wrap="none" lIns="81638" tIns="40819" rIns="81638" bIns="40819">
                <a:spAutoFit/>
              </a:bodyPr>
              <a:lstStyle/>
              <a:p>
                <a:pPr algn="l" defTabSz="815975"/>
                <a:r>
                  <a:rPr lang="en-US" sz="1600" b="1" dirty="0">
                    <a:solidFill>
                      <a:srgbClr val="99FF99"/>
                    </a:solidFill>
                    <a:latin typeface="Arial Black" pitchFamily="34" charset="0"/>
                  </a:rPr>
                  <a:t>Lab</a:t>
                </a:r>
              </a:p>
            </p:txBody>
          </p:sp>
          <p:sp>
            <p:nvSpPr>
              <p:cNvPr id="65" name="Text Box 38"/>
              <p:cNvSpPr txBox="1">
                <a:spLocks noChangeArrowheads="1"/>
              </p:cNvSpPr>
              <p:nvPr/>
            </p:nvSpPr>
            <p:spPr bwMode="auto">
              <a:xfrm>
                <a:off x="5568" y="2822"/>
                <a:ext cx="568" cy="659"/>
              </a:xfrm>
              <a:prstGeom prst="rect">
                <a:avLst/>
              </a:prstGeom>
              <a:noFill/>
              <a:ln w="9525">
                <a:noFill/>
                <a:miter lim="800000"/>
                <a:headEnd/>
                <a:tailEnd/>
              </a:ln>
              <a:effectLst/>
            </p:spPr>
            <p:txBody>
              <a:bodyPr wrap="none" lIns="81638" tIns="40819" rIns="81638" bIns="40819">
                <a:spAutoFit/>
              </a:bodyPr>
              <a:lstStyle/>
              <a:p>
                <a:pPr algn="l" defTabSz="815975"/>
                <a:r>
                  <a:rPr lang="en-US" sz="1200" b="1" dirty="0">
                    <a:solidFill>
                      <a:srgbClr val="99FF99"/>
                    </a:solidFill>
                  </a:rPr>
                  <a:t>(Identify </a:t>
                </a:r>
              </a:p>
              <a:p>
                <a:pPr algn="l" defTabSz="815975"/>
                <a:r>
                  <a:rPr lang="en-US" sz="1200" b="1" dirty="0">
                    <a:solidFill>
                      <a:srgbClr val="99FF99"/>
                    </a:solidFill>
                  </a:rPr>
                  <a:t>and/or</a:t>
                </a:r>
              </a:p>
              <a:p>
                <a:pPr algn="l" defTabSz="815975"/>
                <a:r>
                  <a:rPr lang="en-US" sz="1200" b="1" dirty="0">
                    <a:solidFill>
                      <a:srgbClr val="99FF99"/>
                    </a:solidFill>
                  </a:rPr>
                  <a:t>confirm</a:t>
                </a:r>
              </a:p>
              <a:p>
                <a:pPr algn="l" defTabSz="815975"/>
                <a:r>
                  <a:rPr lang="en-US" sz="1200" b="1" dirty="0">
                    <a:solidFill>
                      <a:srgbClr val="99FF99"/>
                    </a:solidFill>
                  </a:rPr>
                  <a:t>Agent)</a:t>
                </a:r>
              </a:p>
              <a:p>
                <a:pPr algn="l" defTabSz="815975"/>
                <a:endParaRPr lang="en-US" sz="1200" b="1" dirty="0">
                  <a:solidFill>
                    <a:srgbClr val="99FF99"/>
                  </a:solidFill>
                </a:endParaRPr>
              </a:p>
            </p:txBody>
          </p:sp>
        </p:grpSp>
        <p:grpSp>
          <p:nvGrpSpPr>
            <p:cNvPr id="6" name="Group 39"/>
            <p:cNvGrpSpPr>
              <a:grpSpLocks/>
            </p:cNvGrpSpPr>
            <p:nvPr/>
          </p:nvGrpSpPr>
          <p:grpSpPr bwMode="auto">
            <a:xfrm rot="10800000">
              <a:off x="6172200" y="5167299"/>
              <a:ext cx="674688" cy="363538"/>
              <a:chOff x="5376" y="3168"/>
              <a:chExt cx="480" cy="240"/>
            </a:xfrm>
          </p:grpSpPr>
          <p:sp>
            <p:nvSpPr>
              <p:cNvPr id="62" name="Freeform 40"/>
              <p:cNvSpPr>
                <a:spLocks/>
              </p:cNvSpPr>
              <p:nvPr/>
            </p:nvSpPr>
            <p:spPr bwMode="auto">
              <a:xfrm>
                <a:off x="5376" y="3312"/>
                <a:ext cx="480" cy="96"/>
              </a:xfrm>
              <a:custGeom>
                <a:avLst/>
                <a:gdLst/>
                <a:ahLst/>
                <a:cxnLst>
                  <a:cxn ang="0">
                    <a:pos x="0" y="0"/>
                  </a:cxn>
                  <a:cxn ang="0">
                    <a:pos x="336" y="96"/>
                  </a:cxn>
                  <a:cxn ang="0">
                    <a:pos x="624" y="0"/>
                  </a:cxn>
                </a:cxnLst>
                <a:rect l="0" t="0" r="r" b="b"/>
                <a:pathLst>
                  <a:path w="624" h="96">
                    <a:moveTo>
                      <a:pt x="0" y="0"/>
                    </a:moveTo>
                    <a:cubicBezTo>
                      <a:pt x="116" y="48"/>
                      <a:pt x="232" y="96"/>
                      <a:pt x="336" y="96"/>
                    </a:cubicBezTo>
                    <a:cubicBezTo>
                      <a:pt x="440" y="96"/>
                      <a:pt x="576" y="16"/>
                      <a:pt x="624" y="0"/>
                    </a:cubicBezTo>
                  </a:path>
                </a:pathLst>
              </a:custGeom>
              <a:noFill/>
              <a:ln w="38100" cmpd="sng">
                <a:solidFill>
                  <a:srgbClr val="99FF99"/>
                </a:solidFill>
                <a:round/>
                <a:headEnd type="none" w="med" len="med"/>
                <a:tailEnd type="triangle" w="med" len="med"/>
              </a:ln>
              <a:effectLst/>
            </p:spPr>
            <p:txBody>
              <a:bodyPr/>
              <a:lstStyle/>
              <a:p>
                <a:endParaRPr lang="en-US" dirty="0"/>
              </a:p>
            </p:txBody>
          </p:sp>
          <p:sp>
            <p:nvSpPr>
              <p:cNvPr id="63" name="Freeform 41"/>
              <p:cNvSpPr>
                <a:spLocks/>
              </p:cNvSpPr>
              <p:nvPr/>
            </p:nvSpPr>
            <p:spPr bwMode="auto">
              <a:xfrm flipH="1" flipV="1">
                <a:off x="5376" y="3168"/>
                <a:ext cx="480" cy="96"/>
              </a:xfrm>
              <a:custGeom>
                <a:avLst/>
                <a:gdLst/>
                <a:ahLst/>
                <a:cxnLst>
                  <a:cxn ang="0">
                    <a:pos x="0" y="0"/>
                  </a:cxn>
                  <a:cxn ang="0">
                    <a:pos x="336" y="96"/>
                  </a:cxn>
                  <a:cxn ang="0">
                    <a:pos x="624" y="0"/>
                  </a:cxn>
                </a:cxnLst>
                <a:rect l="0" t="0" r="r" b="b"/>
                <a:pathLst>
                  <a:path w="624" h="96">
                    <a:moveTo>
                      <a:pt x="0" y="0"/>
                    </a:moveTo>
                    <a:cubicBezTo>
                      <a:pt x="116" y="48"/>
                      <a:pt x="232" y="96"/>
                      <a:pt x="336" y="96"/>
                    </a:cubicBezTo>
                    <a:cubicBezTo>
                      <a:pt x="440" y="96"/>
                      <a:pt x="576" y="16"/>
                      <a:pt x="624" y="0"/>
                    </a:cubicBezTo>
                  </a:path>
                </a:pathLst>
              </a:custGeom>
              <a:noFill/>
              <a:ln w="38100" cmpd="sng">
                <a:solidFill>
                  <a:srgbClr val="99FF99"/>
                </a:solidFill>
                <a:round/>
                <a:headEnd type="none" w="med" len="med"/>
                <a:tailEnd type="triangle" w="med" len="med"/>
              </a:ln>
              <a:effectLst/>
            </p:spPr>
            <p:txBody>
              <a:bodyPr/>
              <a:lstStyle/>
              <a:p>
                <a:endParaRPr lang="en-US" dirty="0"/>
              </a:p>
            </p:txBody>
          </p:sp>
        </p:grpSp>
        <p:sp>
          <p:nvSpPr>
            <p:cNvPr id="60" name="Left Brace 59"/>
            <p:cNvSpPr/>
            <p:nvPr/>
          </p:nvSpPr>
          <p:spPr bwMode="auto">
            <a:xfrm>
              <a:off x="4953000" y="4114800"/>
              <a:ext cx="457200" cy="2133600"/>
            </a:xfrm>
            <a:prstGeom prst="leftBrace">
              <a:avLst/>
            </a:prstGeom>
            <a:noFill/>
            <a:ln w="28575" cap="flat" cmpd="sng" algn="ctr">
              <a:solidFill>
                <a:srgbClr val="99FF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SETTINGS" val="0,2,2,25,25,3,True,True"/>
  <p:tag name="PTXSS_ISORIGINAL" val="5148"/>
  <p:tag name="PTXSS_ORIGID" val="5127"/>
</p:tagLst>
</file>

<file path=ppt/tags/tag10.xml><?xml version="1.0" encoding="utf-8"?>
<p:tagLst xmlns:a="http://schemas.openxmlformats.org/drawingml/2006/main" xmlns:r="http://schemas.openxmlformats.org/officeDocument/2006/relationships" xmlns:p="http://schemas.openxmlformats.org/presentationml/2006/main">
  <p:tag name="PTXSS_ISORIGINAL" val="86061"/>
  <p:tag name="PTXSS_ORIGID" val="86058"/>
  <p:tag name="PPTXSS_SETTINGS" val="0,2,2,25,25,3,True,True"/>
</p:tagLst>
</file>

<file path=ppt/tags/tag2.xml><?xml version="1.0" encoding="utf-8"?>
<p:tagLst xmlns:a="http://schemas.openxmlformats.org/drawingml/2006/main" xmlns:r="http://schemas.openxmlformats.org/officeDocument/2006/relationships" xmlns:p="http://schemas.openxmlformats.org/presentationml/2006/main">
  <p:tag name="PPTXSS_SETTINGS" val="0,2,2,25,25,3,True,True"/>
  <p:tag name="PTXSS_ISORIGINAL" val="5144"/>
  <p:tag name="PTXSS_ORIGID" val="5134"/>
</p:tagLst>
</file>

<file path=ppt/tags/tag3.xml><?xml version="1.0" encoding="utf-8"?>
<p:tagLst xmlns:a="http://schemas.openxmlformats.org/drawingml/2006/main" xmlns:r="http://schemas.openxmlformats.org/officeDocument/2006/relationships" xmlns:p="http://schemas.openxmlformats.org/presentationml/2006/main">
  <p:tag name="PPTXSS_SETTINGS" val="0,2,2,25,25,3,True,True"/>
  <p:tag name="PTXSS_ISORIGINAL" val="5145"/>
  <p:tag name="PTXSS_ORIGID" val="5140"/>
</p:tagLst>
</file>

<file path=ppt/tags/tag4.xml><?xml version="1.0" encoding="utf-8"?>
<p:tagLst xmlns:a="http://schemas.openxmlformats.org/drawingml/2006/main" xmlns:r="http://schemas.openxmlformats.org/officeDocument/2006/relationships" xmlns:p="http://schemas.openxmlformats.org/presentationml/2006/main">
  <p:tag name="PPTXSS_SETTINGS" val="0,2,2,25,25,3,True,True"/>
  <p:tag name="PTXSS_ISORIGINAL" val="5146"/>
  <p:tag name="PTXSS_ORIGID" val="5141"/>
</p:tagLst>
</file>

<file path=ppt/tags/tag5.xml><?xml version="1.0" encoding="utf-8"?>
<p:tagLst xmlns:a="http://schemas.openxmlformats.org/drawingml/2006/main" xmlns:r="http://schemas.openxmlformats.org/officeDocument/2006/relationships" xmlns:p="http://schemas.openxmlformats.org/presentationml/2006/main">
  <p:tag name="PTXSS_ISORIGINAL" val="46111"/>
  <p:tag name="PTXSS_ORIGID" val="46102"/>
  <p:tag name="PPTXSS_SETTINGS" val="0,2,2,25,25,3,True,True"/>
</p:tagLst>
</file>

<file path=ppt/tags/tag6.xml><?xml version="1.0" encoding="utf-8"?>
<p:tagLst xmlns:a="http://schemas.openxmlformats.org/drawingml/2006/main" xmlns:r="http://schemas.openxmlformats.org/officeDocument/2006/relationships" xmlns:p="http://schemas.openxmlformats.org/presentationml/2006/main">
  <p:tag name="PPTXSS_SETTINGS" val="0,2,2,25,25,3,True,True"/>
  <p:tag name="PTXSS_ISORIGINAL" val="46115"/>
  <p:tag name="PTXSS_ORIGID" val="46106"/>
</p:tagLst>
</file>

<file path=ppt/tags/tag7.xml><?xml version="1.0" encoding="utf-8"?>
<p:tagLst xmlns:a="http://schemas.openxmlformats.org/drawingml/2006/main" xmlns:r="http://schemas.openxmlformats.org/officeDocument/2006/relationships" xmlns:p="http://schemas.openxmlformats.org/presentationml/2006/main">
  <p:tag name="PTXSS_ISORIGINAL" val="191550"/>
  <p:tag name="PTXSS_ORIGID" val="191547"/>
  <p:tag name="PPTXSS_SETTINGS" val="0,2,2,25,25,3,True,True"/>
</p:tagLst>
</file>

<file path=ppt/tags/tag8.xml><?xml version="1.0" encoding="utf-8"?>
<p:tagLst xmlns:a="http://schemas.openxmlformats.org/drawingml/2006/main" xmlns:r="http://schemas.openxmlformats.org/officeDocument/2006/relationships" xmlns:p="http://schemas.openxmlformats.org/presentationml/2006/main">
  <p:tag name="PTXSS_ISORIGINAL" val="86059"/>
  <p:tag name="PTXSS_ORIGID" val="86056"/>
  <p:tag name="PPTXSS_SETTINGS" val="0,2,2,25,25,3,True,True"/>
</p:tagLst>
</file>

<file path=ppt/tags/tag9.xml><?xml version="1.0" encoding="utf-8"?>
<p:tagLst xmlns:a="http://schemas.openxmlformats.org/drawingml/2006/main" xmlns:r="http://schemas.openxmlformats.org/officeDocument/2006/relationships" xmlns:p="http://schemas.openxmlformats.org/presentationml/2006/main">
  <p:tag name="PTXSS_ISORIGINAL" val="86060"/>
  <p:tag name="PTXSS_ORIGID" val="86057"/>
  <p:tag name="PPTXSS_SETTINGS" val="0,2,2,25,25,3,True,True"/>
</p:tagLst>
</file>

<file path=ppt/theme/theme1.xml><?xml version="1.0" encoding="utf-8"?>
<a:theme xmlns:a="http://schemas.openxmlformats.org/drawingml/2006/main" name="NCEH_PPT_dark([1]">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NCEH_PPT_dark([1]</Template>
  <TotalTime>5416</TotalTime>
  <Words>1520</Words>
  <Application>Microsoft Office PowerPoint</Application>
  <PresentationFormat>On-screen Show (4:3)</PresentationFormat>
  <Paragraphs>218</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Myriad Web Pro</vt:lpstr>
      <vt:lpstr>Wingdings</vt:lpstr>
      <vt:lpstr>Courier New</vt:lpstr>
      <vt:lpstr>Tahoma</vt:lpstr>
      <vt:lpstr>Calibri</vt:lpstr>
      <vt:lpstr>Times New Roman</vt:lpstr>
      <vt:lpstr>Arial Black</vt:lpstr>
      <vt:lpstr>NCEH_PPT_dark([1]</vt:lpstr>
      <vt:lpstr>Understanding Foodborne Disease Outbreaks Using Environmental Assessments:  The Importance  of Antecedents to Contributing  Factors</vt:lpstr>
      <vt:lpstr>Definitions</vt:lpstr>
      <vt:lpstr>Definitions</vt:lpstr>
      <vt:lpstr>Definitions</vt:lpstr>
      <vt:lpstr>EXAMPLE</vt:lpstr>
      <vt:lpstr>Environmental Assessments</vt:lpstr>
      <vt:lpstr>Slide 7</vt:lpstr>
      <vt:lpstr>Slide 8</vt:lpstr>
      <vt:lpstr>Slide 9</vt:lpstr>
      <vt:lpstr>EHS-Net</vt:lpstr>
      <vt:lpstr>Study Introduction</vt:lpstr>
      <vt:lpstr>Purpose </vt:lpstr>
      <vt:lpstr>Methods </vt:lpstr>
      <vt:lpstr>Methods  (Cont.)</vt:lpstr>
      <vt:lpstr>Results </vt:lpstr>
      <vt:lpstr>Results (Cont.)</vt:lpstr>
      <vt:lpstr>Results (Cont.)</vt:lpstr>
      <vt:lpstr>Conclusions</vt:lpstr>
      <vt:lpstr>Conclusions (Cont.)</vt:lpstr>
      <vt:lpstr>Vince Radke   vradke@cdc.gov   www.cdc.gov    </vt:lpstr>
      <vt:lpstr>Slide 21</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gqi7</dc:creator>
  <cp:lastModifiedBy>Centers for Disease Control &amp; Prevention</cp:lastModifiedBy>
  <cp:revision>244</cp:revision>
  <dcterms:created xsi:type="dcterms:W3CDTF">2010-05-20T17:16:23Z</dcterms:created>
  <dcterms:modified xsi:type="dcterms:W3CDTF">2011-02-14T15:28:13Z</dcterms:modified>
</cp:coreProperties>
</file>