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commentAuthors+xml" PartName="/ppt/commentAuthors.xml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handoutMaster+xml" PartName="/ppt/handoutMasters/handoutMaster1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44" r:id="rId2"/>
    <p:sldId id="346" r:id="rId3"/>
    <p:sldId id="349" r:id="rId4"/>
    <p:sldId id="350" r:id="rId5"/>
    <p:sldId id="369" r:id="rId6"/>
    <p:sldId id="351" r:id="rId7"/>
    <p:sldId id="360" r:id="rId8"/>
    <p:sldId id="352" r:id="rId9"/>
    <p:sldId id="361" r:id="rId10"/>
    <p:sldId id="353" r:id="rId11"/>
    <p:sldId id="363" r:id="rId12"/>
    <p:sldId id="356" r:id="rId13"/>
    <p:sldId id="370" r:id="rId14"/>
    <p:sldId id="366" r:id="rId15"/>
    <p:sldId id="367" r:id="rId16"/>
    <p:sldId id="368" r:id="rId17"/>
    <p:sldId id="371" r:id="rId18"/>
  </p:sldIdLst>
  <p:sldSz cx="9144000" cy="6858000" type="screen4x3"/>
  <p:notesSz cx="666273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I" initials="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33CC33"/>
    <a:srgbClr val="66FF33"/>
    <a:srgbClr val="FF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1728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58" y="-90"/>
      </p:cViewPr>
      <p:guideLst>
        <p:guide orient="horz" pos="3126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44CC25-034A-4941-ABA4-047BD49786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847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16FF27-627A-4E47-8888-5D6C47EBA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2508A-0B43-4C74-B717-5DD910A8832E}" type="slidenum">
              <a:rPr lang="en-GB"/>
              <a:pPr/>
              <a:t>8</a:t>
            </a:fld>
            <a:endParaRPr lang="en-GB"/>
          </a:p>
        </p:txBody>
      </p:sp>
      <p:sp>
        <p:nvSpPr>
          <p:cNvPr id="83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16FF27-627A-4E47-8888-5D6C47EBAA9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8D06D-F7B0-4CCC-99E5-6DC3625C4625}" type="slidenum">
              <a:rPr lang="en-GB"/>
              <a:pPr/>
              <a:t>10</a:t>
            </a:fld>
            <a:endParaRPr lang="en-GB"/>
          </a:p>
        </p:txBody>
      </p:sp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16FF27-627A-4E47-8888-5D6C47EBAA9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AU" smtClean="0"/>
              <a:t>This information has been supplied as part of the VSEP Review summary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AU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AU" smtClean="0"/>
              <a:t> Explain the VITAL approach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C1E4B6-73CE-44F8-9BA2-9C4DBB286FFA}" type="slidenum">
              <a:rPr lang="en-AU" smtClean="0">
                <a:latin typeface="Times" charset="0"/>
              </a:rPr>
              <a:pPr/>
              <a:t>14</a:t>
            </a:fld>
            <a:endParaRPr lang="en-AU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16FF27-627A-4E47-8888-5D6C47EBAA98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14350"/>
            <a:ext cx="1524000" cy="5276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0"/>
            <a:ext cx="4419600" cy="5276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14350"/>
            <a:ext cx="60960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600325" y="1295400"/>
            <a:ext cx="2967038" cy="4495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9763" y="1295400"/>
            <a:ext cx="2967037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0325" y="1295400"/>
            <a:ext cx="2967038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9763" y="1295400"/>
            <a:ext cx="2967037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476_bas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51435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it Master title styl Type title here 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00325" y="1295400"/>
            <a:ext cx="60864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14400" y="6019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fld id="{F8DC0FE0-E142-4486-9CD0-BF8F08ABB99B}" type="slidenum">
              <a:rPr lang="en-GB" sz="1400" b="1">
                <a:solidFill>
                  <a:schemeClr val="bg1"/>
                </a:solidFill>
                <a:latin typeface="Marsfont" pitchFamily="2" charset="0"/>
              </a:rPr>
              <a:pPr algn="ctr">
                <a:defRPr/>
              </a:pPr>
              <a:t>‹#›</a:t>
            </a:fld>
            <a:endParaRPr lang="en-GB" sz="1400" b="1">
              <a:solidFill>
                <a:schemeClr val="bg1"/>
              </a:solidFill>
              <a:latin typeface="Marsfont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>
    <p:fade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868686"/>
          </a:solidFill>
          <a:latin typeface="Marsfont Ligh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2600" b="1">
          <a:solidFill>
            <a:srgbClr val="005595"/>
          </a:solidFill>
          <a:latin typeface="+mn-lt"/>
          <a:ea typeface="+mn-ea"/>
          <a:cs typeface="+mn-cs"/>
        </a:defRPr>
      </a:lvl1pPr>
      <a:lvl2pPr marL="742950" indent="-173038" algn="l" rtl="0" eaLnBrk="0" fontAlgn="base" hangingPunct="0">
        <a:spcBef>
          <a:spcPct val="20000"/>
        </a:spcBef>
        <a:spcAft>
          <a:spcPct val="20000"/>
        </a:spcAft>
        <a:buClr>
          <a:srgbClr val="005595"/>
        </a:buClr>
        <a:buChar char="•"/>
        <a:defRPr sz="2200">
          <a:solidFill>
            <a:srgbClr val="86868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86868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png" Type="http://schemas.openxmlformats.org/officeDocument/2006/relationships/image"/><Relationship Id="rId1" Target="../slideLayouts/slideLayout6.xml" Type="http://schemas.openxmlformats.org/officeDocument/2006/relationships/slideLayout"/><Relationship Id="rId5" Target="../media/image8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6699"/>
                </a:solidFill>
              </a:rPr>
              <a:t>Allergen Thresholds: Risk Based Approach</a:t>
            </a:r>
            <a:br>
              <a:rPr lang="en-GB" dirty="0" smtClean="0">
                <a:solidFill>
                  <a:srgbClr val="336699"/>
                </a:solidFill>
              </a:rPr>
            </a:br>
            <a:r>
              <a:rPr lang="en-GB" dirty="0" smtClean="0">
                <a:solidFill>
                  <a:srgbClr val="336699"/>
                </a:solidFill>
              </a:rPr>
              <a:t>to Allergen Management</a:t>
            </a:r>
            <a:br>
              <a:rPr lang="en-GB" dirty="0" smtClean="0">
                <a:solidFill>
                  <a:srgbClr val="336699"/>
                </a:solidFill>
              </a:rPr>
            </a:br>
            <a:r>
              <a:rPr lang="en-GB" dirty="0" smtClean="0">
                <a:solidFill>
                  <a:srgbClr val="336699"/>
                </a:solidFill>
              </a:rPr>
              <a:t/>
            </a:r>
            <a:br>
              <a:rPr lang="en-GB" dirty="0" smtClean="0">
                <a:solidFill>
                  <a:srgbClr val="336699"/>
                </a:solidFill>
              </a:rPr>
            </a:br>
            <a:r>
              <a:rPr lang="en-GB" dirty="0" smtClean="0">
                <a:solidFill>
                  <a:srgbClr val="336699"/>
                </a:solidFill>
              </a:rPr>
              <a:t>Dr Brett Jeffery</a:t>
            </a:r>
            <a:endParaRPr lang="en-GB" dirty="0">
              <a:solidFill>
                <a:srgbClr val="3366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6699"/>
                </a:solidFill>
              </a:rPr>
              <a:t>22</a:t>
            </a:r>
            <a:r>
              <a:rPr lang="en-GB" baseline="30000" dirty="0" smtClean="0">
                <a:solidFill>
                  <a:srgbClr val="336699"/>
                </a:solidFill>
              </a:rPr>
              <a:t>nd</a:t>
            </a:r>
            <a:r>
              <a:rPr lang="en-GB" dirty="0" smtClean="0">
                <a:solidFill>
                  <a:srgbClr val="336699"/>
                </a:solidFill>
              </a:rPr>
              <a:t> February 2012</a:t>
            </a:r>
          </a:p>
          <a:p>
            <a:r>
              <a:rPr lang="en-GB" dirty="0" smtClean="0">
                <a:solidFill>
                  <a:srgbClr val="336699"/>
                </a:solidFill>
              </a:rPr>
              <a:t>Mars Incorporated</a:t>
            </a:r>
            <a:endParaRPr lang="en-GB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560820"/>
            <a:ext cx="1905000" cy="228600"/>
          </a:xfrm>
          <a:prstGeom prst="rect">
            <a:avLst/>
          </a:prstGeom>
        </p:spPr>
        <p:txBody>
          <a:bodyPr lIns="81711" tIns="40855" rIns="81711" bIns="40855"/>
          <a:lstStyle/>
          <a:p>
            <a:endParaRPr lang="pl-PL" dirty="0"/>
          </a:p>
          <a:p>
            <a:fld id="{A25EF4A7-7A38-4C21-B7AB-F609574CADFA}" type="slidenum">
              <a:rPr lang="pl-PL" sz="1100"/>
              <a:pPr/>
              <a:t>10</a:t>
            </a:fld>
            <a:endParaRPr lang="pl-PL" sz="1100" dirty="0"/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5365" y="332656"/>
            <a:ext cx="6673139" cy="798672"/>
          </a:xfrm>
        </p:spPr>
        <p:txBody>
          <a:bodyPr/>
          <a:lstStyle/>
          <a:p>
            <a:pPr algn="ctr"/>
            <a:r>
              <a:rPr lang="en-GB" sz="2900" dirty="0"/>
              <a:t>Action Levels for Allergen Management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pPr marL="817108" indent="-408554">
              <a:buClr>
                <a:schemeClr val="tx1"/>
              </a:buClr>
              <a:buFont typeface="Arial" pitchFamily="34" charset="0"/>
              <a:buChar char="•"/>
            </a:pPr>
            <a:r>
              <a:rPr kumimoji="1" lang="en-GB" sz="2100" dirty="0" smtClean="0"/>
              <a:t>There have been attempts to establish management/regulatory</a:t>
            </a:r>
            <a:r>
              <a:rPr kumimoji="1" lang="en-GB" sz="2100" dirty="0" smtClean="0">
                <a:solidFill>
                  <a:srgbClr val="0000FF"/>
                </a:solidFill>
              </a:rPr>
              <a:t> </a:t>
            </a:r>
            <a:r>
              <a:rPr kumimoji="1" lang="en-GB" sz="2100" dirty="0" smtClean="0"/>
              <a:t>threshold values in other countries, for example:</a:t>
            </a:r>
          </a:p>
          <a:p>
            <a:pPr marL="817108" indent="-408554">
              <a:buClr>
                <a:schemeClr val="tx1"/>
              </a:buClr>
              <a:buFont typeface="Arial" pitchFamily="34" charset="0"/>
              <a:buChar char="•"/>
            </a:pPr>
            <a:endParaRPr kumimoji="1" lang="en-GB" sz="500" dirty="0" smtClean="0"/>
          </a:p>
          <a:p>
            <a:pPr marL="1225662" lvl="2" indent="-408554">
              <a:buFont typeface="Marsfont" pitchFamily="2" charset="0"/>
              <a:buChar char="–"/>
            </a:pPr>
            <a:r>
              <a:rPr kumimoji="1" lang="en-GB" sz="1800" dirty="0" smtClean="0"/>
              <a:t>Swiss Authorities </a:t>
            </a:r>
          </a:p>
          <a:p>
            <a:pPr marL="1225662" lvl="2" indent="-408554">
              <a:buFont typeface="Marsfont" pitchFamily="2" charset="0"/>
              <a:buChar char="–"/>
            </a:pPr>
            <a:r>
              <a:rPr kumimoji="1" lang="en-GB" sz="1800" dirty="0" smtClean="0"/>
              <a:t>The Australian Food and Grocery Council Voluntary Incidental Trace Allergen Labelling (VITAL) system</a:t>
            </a:r>
          </a:p>
          <a:p>
            <a:pPr marL="817108" lvl="1" indent="-408554">
              <a:buClr>
                <a:schemeClr val="tx1"/>
              </a:buClr>
            </a:pPr>
            <a:endParaRPr kumimoji="1" lang="en-GB" sz="2100" b="1" dirty="0" smtClean="0">
              <a:solidFill>
                <a:srgbClr val="336699"/>
              </a:solidFill>
            </a:endParaRPr>
          </a:p>
          <a:p>
            <a:pPr marL="817108" lvl="1" indent="-408554">
              <a:buClr>
                <a:schemeClr val="tx1"/>
              </a:buClr>
            </a:pPr>
            <a:r>
              <a:rPr kumimoji="1" lang="en-GB" sz="2100" b="1" dirty="0" smtClean="0">
                <a:solidFill>
                  <a:srgbClr val="336699"/>
                </a:solidFill>
              </a:rPr>
              <a:t>International activities towards establishing action levels</a:t>
            </a:r>
          </a:p>
          <a:p>
            <a:pPr marL="817108" lvl="1" indent="-408554">
              <a:buClr>
                <a:schemeClr val="tx1"/>
              </a:buClr>
            </a:pPr>
            <a:endParaRPr kumimoji="1" lang="en-GB" sz="500" dirty="0" smtClean="0"/>
          </a:p>
          <a:p>
            <a:pPr marL="1225662" lvl="2" indent="-408554">
              <a:buFont typeface="Marsfont" pitchFamily="2" charset="0"/>
              <a:buChar char="–"/>
            </a:pPr>
            <a:r>
              <a:rPr kumimoji="1" lang="en-GB" sz="1800" dirty="0" smtClean="0"/>
              <a:t>FSA/ </a:t>
            </a:r>
            <a:r>
              <a:rPr kumimoji="1" lang="en-GB" sz="1800" dirty="0" err="1" smtClean="0"/>
              <a:t>EuroPrevall</a:t>
            </a:r>
            <a:r>
              <a:rPr kumimoji="1" lang="en-GB" sz="1800" dirty="0" smtClean="0"/>
              <a:t> Workshop in Madrid (May 2007) </a:t>
            </a:r>
            <a:r>
              <a:rPr kumimoji="1" lang="en-GB" sz="1800" i="1" dirty="0" smtClean="0"/>
              <a:t>“ Approaches to Risk Assessment in Food Allergy”</a:t>
            </a:r>
          </a:p>
          <a:p>
            <a:pPr marL="1225662" lvl="2" indent="-408554">
              <a:buFont typeface="Marsfont" pitchFamily="2" charset="0"/>
              <a:buChar char="–"/>
            </a:pPr>
            <a:endParaRPr kumimoji="1" lang="en-GB" sz="700" i="1" dirty="0" smtClean="0"/>
          </a:p>
          <a:p>
            <a:pPr marL="1225662" lvl="2" indent="-408554">
              <a:buFont typeface="Marsfont" pitchFamily="2" charset="0"/>
              <a:buChar char="–"/>
            </a:pPr>
            <a:r>
              <a:rPr kumimoji="1" lang="en-GB" sz="1800" dirty="0" smtClean="0"/>
              <a:t>FSA/ </a:t>
            </a:r>
            <a:r>
              <a:rPr kumimoji="1" lang="en-GB" sz="1800" dirty="0" err="1" smtClean="0"/>
              <a:t>EuroPrevall</a:t>
            </a:r>
            <a:r>
              <a:rPr kumimoji="1" lang="en-GB" sz="1800" dirty="0" smtClean="0"/>
              <a:t> Workshop in Vienna (May 2009) </a:t>
            </a:r>
            <a:r>
              <a:rPr kumimoji="1" lang="en-GB" sz="1800" i="1" dirty="0" smtClean="0"/>
              <a:t>“What is a tolerable level of risk?”</a:t>
            </a:r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dirty="0" smtClean="0"/>
              <a:t>Action Levels for Allergen Management</a:t>
            </a:r>
            <a:endParaRPr lang="en-GB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Gluten legislation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Currently no consensus on action levels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EU exemptions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Switzerland 1g/kg (2001)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Japan &gt; 10mg/kg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Allergen Bureau (initiative of the Australian Food and Grocery Council) developed a voluntary system based on ALs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VITAL (Voluntary Incidental Trace Allergen Labelling)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 Standardised risk assessment tool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Used by several food manufacturers in Australia</a:t>
            </a:r>
            <a:endParaRPr lang="en-GB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GB" smtClean="0"/>
              <a:t>Allergen thresholds</a:t>
            </a:r>
            <a:endParaRPr dirty="0" lang="en-GB"/>
          </a:p>
        </p:txBody>
      </p:sp>
      <p:pic>
        <p:nvPicPr>
          <p:cNvPr id="1026" name="Picture 2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>
            <a:off x="395536" y="2420888"/>
            <a:ext cx="62646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rrowheads="1" noChangeAspect="1"/>
          </p:cNvPicPr>
          <p:nvPr/>
        </p:nvPicPr>
        <p:blipFill>
          <a:blip cstate="print" r:embed="rId3"/>
          <a:srcRect b="153" r="52"/>
          <a:stretch>
            <a:fillRect/>
          </a:stretch>
        </p:blipFill>
        <p:spPr bwMode="auto">
          <a:xfrm>
            <a:off x="395536" y="3789040"/>
            <a:ext cx="511256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 bwMode="auto">
          <a:xfrm>
            <a:off x="0" y="980728"/>
            <a:ext cx="358680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A_Bureau_banner_gradie#704C.jpg                                0000704ALACIE BIG DISC 2               C06AD2C2:" id="3" name="Picture 15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 bwMode="auto">
          <a:xfrm>
            <a:off x="395536" y="4581128"/>
            <a:ext cx="6264696" cy="127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GB" smtClean="0"/>
              <a:t>Derivation of allergen thresholds</a:t>
            </a:r>
            <a:endParaRPr dirty="0" lang="en-GB"/>
          </a:p>
        </p:txBody>
      </p:sp>
      <p:pic>
        <p:nvPicPr>
          <p:cNvPr id="17410" name="Picture 2"/>
          <p:cNvPicPr>
            <a:picLocks noChangeArrowheads="1" noChangeAspect="1"/>
          </p:cNvPicPr>
          <p:nvPr/>
        </p:nvPicPr>
        <p:blipFill>
          <a:blip cstate="print" r:embed="rId2"/>
          <a:srcRect r="25"/>
          <a:stretch>
            <a:fillRect/>
          </a:stretch>
        </p:blipFill>
        <p:spPr bwMode="auto">
          <a:xfrm>
            <a:off x="1259632" y="1152525"/>
            <a:ext cx="6693743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>
          <a:xfrm>
            <a:off x="2699792" y="197768"/>
            <a:ext cx="6444208" cy="1143000"/>
          </a:xfrm>
        </p:spPr>
        <p:txBody>
          <a:bodyPr/>
          <a:lstStyle/>
          <a:p>
            <a:pPr algn="ctr"/>
            <a:r>
              <a:rPr lang="en-AU" sz="2400" b="1" dirty="0" smtClean="0"/>
              <a:t>Aus. VITAL Recommendations – Reference Doses</a:t>
            </a:r>
          </a:p>
        </p:txBody>
      </p:sp>
      <p:sp>
        <p:nvSpPr>
          <p:cNvPr id="34819" name="Text Placeholder 5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639763"/>
          </a:xfrm>
        </p:spPr>
        <p:txBody>
          <a:bodyPr/>
          <a:lstStyle/>
          <a:p>
            <a:r>
              <a:rPr lang="en-AU" sz="2000" dirty="0" smtClean="0">
                <a:latin typeface="Tahoma" pitchFamily="34" charset="0"/>
                <a:cs typeface="Tahoma" pitchFamily="34" charset="0"/>
              </a:rPr>
              <a:t>Allergen</a:t>
            </a:r>
          </a:p>
        </p:txBody>
      </p:sp>
      <p:sp>
        <p:nvSpPr>
          <p:cNvPr id="34820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2386013" cy="3951287"/>
          </a:xfrm>
        </p:spPr>
        <p:txBody>
          <a:bodyPr/>
          <a:lstStyle/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Peanut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Milk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Egg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Hazelnut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Soy 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Wheat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Cashew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Mustard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Lupin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Sesame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Shrimp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Celery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Fish</a:t>
            </a:r>
          </a:p>
        </p:txBody>
      </p:sp>
      <p:sp>
        <p:nvSpPr>
          <p:cNvPr id="34821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2690813" y="908720"/>
            <a:ext cx="4041775" cy="639763"/>
          </a:xfrm>
        </p:spPr>
        <p:txBody>
          <a:bodyPr/>
          <a:lstStyle/>
          <a:p>
            <a:r>
              <a:rPr lang="en-AU" sz="2000" dirty="0" smtClean="0">
                <a:latin typeface="Tahoma" pitchFamily="34" charset="0"/>
                <a:cs typeface="Tahoma" pitchFamily="34" charset="0"/>
              </a:rPr>
              <a:t>Protein Level (mg)</a:t>
            </a:r>
          </a:p>
        </p:txBody>
      </p:sp>
      <p:sp>
        <p:nvSpPr>
          <p:cNvPr id="34822" name="Content Placeholder 8"/>
          <p:cNvSpPr>
            <a:spLocks noGrp="1"/>
          </p:cNvSpPr>
          <p:nvPr>
            <p:ph sz="quarter" idx="4"/>
          </p:nvPr>
        </p:nvSpPr>
        <p:spPr>
          <a:xfrm>
            <a:off x="2700338" y="1555527"/>
            <a:ext cx="6119812" cy="4249737"/>
          </a:xfrm>
        </p:spPr>
        <p:txBody>
          <a:bodyPr/>
          <a:lstStyle/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0.2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0.1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0.03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0.1   (VITAL – Level used as generic tree nut value)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1.0   (VITAL – Soy protein isolates not soy milk)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1.0   (VITAL – GCC (</a:t>
            </a:r>
            <a:r>
              <a:rPr lang="en-AU" sz="1600" dirty="0" err="1" smtClean="0">
                <a:latin typeface="Tahoma" pitchFamily="34" charset="0"/>
                <a:cs typeface="Tahoma" pitchFamily="34" charset="0"/>
              </a:rPr>
              <a:t>Coeliac</a:t>
            </a:r>
            <a:r>
              <a:rPr lang="en-AU" sz="1600" dirty="0" smtClean="0">
                <a:latin typeface="Tahoma" pitchFamily="34" charset="0"/>
                <a:cs typeface="Tahoma" pitchFamily="34" charset="0"/>
              </a:rPr>
              <a:t> &amp; wheat allergic  population)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2.0 *(VITAL -  Hazelnut as generic tree nuts value)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0.05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4.0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0.2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10.0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NA</a:t>
            </a:r>
          </a:p>
          <a:p>
            <a:pPr marL="0" indent="0"/>
            <a:r>
              <a:rPr lang="en-AU" sz="1600" dirty="0" smtClean="0">
                <a:latin typeface="Tahoma" pitchFamily="34" charset="0"/>
                <a:cs typeface="Tahoma" pitchFamily="34" charset="0"/>
              </a:rPr>
              <a:t>NA   (VITAL – original VITAL value applied) </a:t>
            </a:r>
          </a:p>
          <a:p>
            <a:pPr marL="0" indent="0"/>
            <a:endParaRPr lang="en-AU" sz="1800" dirty="0" smtClean="0"/>
          </a:p>
        </p:txBody>
      </p:sp>
      <p:sp>
        <p:nvSpPr>
          <p:cNvPr id="34823" name="Rectangle 4"/>
          <p:cNvSpPr>
            <a:spLocks noChangeArrowheads="1"/>
          </p:cNvSpPr>
          <p:nvPr/>
        </p:nvSpPr>
        <p:spPr bwMode="auto">
          <a:xfrm>
            <a:off x="492125" y="6399213"/>
            <a:ext cx="2479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34824" name="TextBox 10"/>
          <p:cNvSpPr txBox="1">
            <a:spLocks noChangeArrowheads="1"/>
          </p:cNvSpPr>
          <p:nvPr/>
        </p:nvSpPr>
        <p:spPr bwMode="auto">
          <a:xfrm>
            <a:off x="7524750" y="1916113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381472"/>
            <a:ext cx="8435280" cy="4207768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GB" sz="2000" b="0" dirty="0" smtClean="0">
                <a:solidFill>
                  <a:srgbClr val="336699"/>
                </a:solidFill>
              </a:rPr>
              <a:t>Latest threshold data should be applied.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b="0" dirty="0" smtClean="0">
                <a:solidFill>
                  <a:srgbClr val="336699"/>
                </a:solidFill>
              </a:rPr>
              <a:t>Require to take into account threshold information when considering labelling but also:</a:t>
            </a:r>
          </a:p>
          <a:p>
            <a:pPr marL="857250" lvl="1" indent="-457200" algn="just"/>
            <a:r>
              <a:rPr lang="en-GB" sz="1600" dirty="0" smtClean="0">
                <a:solidFill>
                  <a:srgbClr val="336699"/>
                </a:solidFill>
              </a:rPr>
              <a:t>Probability of the allergen appearing in the product (e.g., is it found in 50 % of the produced products or 1 out of 1 million). </a:t>
            </a:r>
          </a:p>
          <a:p>
            <a:pPr marL="857250" lvl="1" indent="-457200" algn="just"/>
            <a:r>
              <a:rPr lang="en-GB" sz="1600" dirty="0" smtClean="0">
                <a:solidFill>
                  <a:srgbClr val="336699"/>
                </a:solidFill>
              </a:rPr>
              <a:t>What do we want to protect against?</a:t>
            </a:r>
          </a:p>
          <a:p>
            <a:pPr marL="857250" lvl="1" indent="-457200" algn="just"/>
            <a:r>
              <a:rPr lang="en-GB" sz="1600" dirty="0" smtClean="0">
                <a:solidFill>
                  <a:srgbClr val="336699"/>
                </a:solidFill>
              </a:rPr>
              <a:t>All reactions or severe reactions?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b="0" dirty="0" smtClean="0">
                <a:solidFill>
                  <a:srgbClr val="336699"/>
                </a:solidFill>
              </a:rPr>
              <a:t>VITAL system only applies to products where allergens are homogeneously mixed into the product (e.g., milk powder, soy lecithin, etc.) and not for particulate materials (e.g., peanuts, nuts, etc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b="0" dirty="0" smtClean="0">
                <a:solidFill>
                  <a:srgbClr val="336699"/>
                </a:solidFill>
              </a:rPr>
              <a:t>Legal position – is there an acceptable risk level?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b="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GB" sz="2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(Inter)national developments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pPr lvl="1"/>
            <a:r>
              <a:rPr lang="en-GB" sz="2400" dirty="0" smtClean="0"/>
              <a:t>VITAL Scientific Expert Panel Assistance</a:t>
            </a:r>
          </a:p>
          <a:p>
            <a:pPr lvl="1"/>
            <a:r>
              <a:rPr lang="en-GB" sz="2400" dirty="0" smtClean="0"/>
              <a:t>ILSI Europe: Expert Group “From Thresholds to Action Levels’</a:t>
            </a:r>
          </a:p>
          <a:p>
            <a:pPr lvl="1"/>
            <a:r>
              <a:rPr lang="en-GB" sz="2400" dirty="0" smtClean="0"/>
              <a:t>USA FDA: new U.S. Food Safety Legislation</a:t>
            </a:r>
          </a:p>
          <a:p>
            <a:pPr lvl="1"/>
            <a:r>
              <a:rPr lang="en-GB" sz="2400" dirty="0" smtClean="0"/>
              <a:t>UK FSA: actively involved in probabilistic approach</a:t>
            </a:r>
          </a:p>
          <a:p>
            <a:pPr lvl="1"/>
            <a:r>
              <a:rPr lang="en-GB" sz="2400" dirty="0" err="1" smtClean="0"/>
              <a:t>Fooddrink</a:t>
            </a:r>
            <a:r>
              <a:rPr lang="en-GB" sz="2400" dirty="0" smtClean="0"/>
              <a:t> Europe guidance: qualitative &gt; quantitative</a:t>
            </a:r>
          </a:p>
          <a:p>
            <a:pPr lvl="1"/>
            <a:r>
              <a:rPr lang="en-GB" sz="2400" dirty="0" smtClean="0"/>
              <a:t>EFSA: review on risk assessment and threshold data</a:t>
            </a:r>
          </a:p>
          <a:p>
            <a:pPr lvl="1"/>
            <a:r>
              <a:rPr lang="en-GB" sz="2400" dirty="0" smtClean="0"/>
              <a:t>NLD: 2007: Health Council Report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263691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336699"/>
                </a:solidFill>
                <a:latin typeface="+mn-lt"/>
              </a:rPr>
              <a:t>Thank you and questions</a:t>
            </a:r>
            <a:endParaRPr lang="en-GB" sz="2800" dirty="0">
              <a:solidFill>
                <a:srgbClr val="336699"/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100" dirty="0" smtClean="0"/>
              <a:t>Allergen management has matured considerably over the last 10-15 years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Labelling regulations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Agreed principles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However, there is more to do to minimise risk and offer the widest choice to allergic consumers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Application of allergen management principles is still inconsistent</a:t>
            </a:r>
          </a:p>
          <a:p>
            <a:pPr lvl="1">
              <a:buFont typeface="Marsfont" pitchFamily="2" charset="0"/>
              <a:buChar char="–"/>
            </a:pPr>
            <a:r>
              <a:rPr lang="en-GB" sz="2000" dirty="0" smtClean="0"/>
              <a:t>Allergic consumers are frustrated with precautionary labelling</a:t>
            </a:r>
          </a:p>
          <a:p>
            <a:endParaRPr lang="en-GB" sz="2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14350"/>
            <a:ext cx="6373688" cy="457200"/>
          </a:xfrm>
        </p:spPr>
        <p:txBody>
          <a:bodyPr/>
          <a:lstStyle/>
          <a:p>
            <a:r>
              <a:rPr lang="en-GB" sz="2800" dirty="0" smtClean="0"/>
              <a:t>Current industry approach – hazard  based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100" dirty="0" smtClean="0"/>
              <a:t>Management of allergen hazards, based around classic HACCP and including:</a:t>
            </a:r>
          </a:p>
          <a:p>
            <a:pPr>
              <a:buFont typeface="Arial" pitchFamily="34" charset="0"/>
              <a:buChar char="•"/>
            </a:pPr>
            <a:r>
              <a:rPr lang="en-GB" sz="2100" dirty="0" smtClean="0"/>
              <a:t>Identification of allergen presence</a:t>
            </a:r>
          </a:p>
          <a:p>
            <a:pPr>
              <a:buFont typeface="Arial" pitchFamily="34" charset="0"/>
              <a:buChar char="•"/>
            </a:pPr>
            <a:r>
              <a:rPr lang="en-GB" sz="2100" dirty="0" smtClean="0"/>
              <a:t>Integration of allergen controls into existing Good Manufacturing Practices, including traceability through the supply chain</a:t>
            </a:r>
          </a:p>
          <a:p>
            <a:pPr>
              <a:buFont typeface="Arial" pitchFamily="34" charset="0"/>
              <a:buChar char="•"/>
            </a:pPr>
            <a:r>
              <a:rPr lang="en-GB" sz="2100" dirty="0" smtClean="0"/>
              <a:t>Segregation of allergenic constituents </a:t>
            </a:r>
          </a:p>
          <a:p>
            <a:pPr>
              <a:buFont typeface="Arial" pitchFamily="34" charset="0"/>
              <a:buChar char="•"/>
            </a:pPr>
            <a:r>
              <a:rPr lang="en-GB" sz="2100" dirty="0" smtClean="0"/>
              <a:t>Application of specific sanitation measures</a:t>
            </a:r>
          </a:p>
          <a:p>
            <a:pPr>
              <a:buFont typeface="Arial" pitchFamily="34" charset="0"/>
              <a:buChar char="•"/>
            </a:pPr>
            <a:r>
              <a:rPr lang="en-GB" sz="2100" dirty="0" smtClean="0"/>
              <a:t>Declaration of the presence of allergenic ingredients on product labels</a:t>
            </a:r>
            <a:endParaRPr lang="en-GB" sz="2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Risk vs. hazard based allergen management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495800"/>
          </a:xfrm>
        </p:spPr>
        <p:txBody>
          <a:bodyPr/>
          <a:lstStyle/>
          <a:p>
            <a:r>
              <a:rPr lang="en-GB" sz="2000" dirty="0" smtClean="0">
                <a:cs typeface="Arial" charset="0"/>
              </a:rPr>
              <a:t>Current allergen management is based on the hazard</a:t>
            </a:r>
          </a:p>
          <a:p>
            <a:endParaRPr lang="en-GB" sz="2000" dirty="0" smtClean="0">
              <a:cs typeface="Arial" charset="0"/>
            </a:endParaRPr>
          </a:p>
          <a:p>
            <a:r>
              <a:rPr lang="en-GB" sz="2000" dirty="0" smtClean="0">
                <a:cs typeface="Arial" charset="0"/>
              </a:rPr>
              <a:t>Consequences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cs typeface="Arial" charset="0"/>
              </a:rPr>
              <a:t>Cannot eliminate 100% allergen molecules from plants, lines or products.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cs typeface="Arial" charset="0"/>
              </a:rPr>
              <a:t>Overuse of precautionary statements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cs typeface="Arial" charset="0"/>
              </a:rPr>
              <a:t>Less consumer choice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All industrially manufactured food will  eventually carry a precautionary label unless action levels can be agreed.</a:t>
            </a:r>
          </a:p>
          <a:p>
            <a:endParaRPr lang="en-GB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14350"/>
            <a:ext cx="6373688" cy="457200"/>
          </a:xfrm>
        </p:spPr>
        <p:txBody>
          <a:bodyPr/>
          <a:lstStyle/>
          <a:p>
            <a:r>
              <a:rPr lang="en-GB" sz="3200" dirty="0" smtClean="0"/>
              <a:t>Precautionary (“May contain”) labelling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95400"/>
            <a:ext cx="8363272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1800" dirty="0" smtClean="0"/>
              <a:t>To warn allergic consumers for possible contamination of a product with allergen and to protect companies from claims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Use “may contain” labelling (only) when needed: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No “may contain” if risk (chance and severity) is acceptable, to optimize</a:t>
            </a:r>
          </a:p>
          <a:p>
            <a:r>
              <a:rPr lang="en-GB" sz="1800" dirty="0" smtClean="0"/>
              <a:t>	- food choice of consumers</a:t>
            </a:r>
          </a:p>
          <a:p>
            <a:r>
              <a:rPr lang="en-GB" sz="1800" dirty="0" smtClean="0"/>
              <a:t>	- information value of warning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Use “may contain” labelling in case of relevant/unacceptable risk !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But:</a:t>
            </a:r>
          </a:p>
          <a:p>
            <a:pPr lvl="1"/>
            <a:r>
              <a:rPr lang="en-GB" sz="1400" dirty="0" smtClean="0"/>
              <a:t>	</a:t>
            </a:r>
            <a:r>
              <a:rPr lang="en-GB" sz="1800" dirty="0" smtClean="0"/>
              <a:t>What residual risk is acceptable/unacceptable?</a:t>
            </a:r>
          </a:p>
          <a:p>
            <a:pPr lvl="1"/>
            <a:r>
              <a:rPr lang="en-GB" sz="1800" dirty="0" smtClean="0"/>
              <a:t>	What levels of allergens should trigger labelling?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Need for quantitative guidance !</a:t>
            </a:r>
            <a:endParaRPr lang="en-GB" sz="18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Risk vs. hazard based allergen management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295400"/>
            <a:ext cx="8435280" cy="429384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1600" i="1" dirty="0" smtClean="0">
                <a:cs typeface="Arial" charset="0"/>
              </a:rPr>
              <a:t>Risk</a:t>
            </a:r>
            <a:r>
              <a:rPr lang="en-GB" sz="1600" dirty="0" smtClean="0">
                <a:cs typeface="Arial" charset="0"/>
              </a:rPr>
              <a:t>-based approach addresses these issues: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cs typeface="Arial" charset="0"/>
            </a:endParaRPr>
          </a:p>
          <a:p>
            <a:pPr lvl="1"/>
            <a:r>
              <a:rPr lang="en-GB" sz="1600" dirty="0" smtClean="0">
                <a:cs typeface="Arial" charset="0"/>
              </a:rPr>
              <a:t>Shares responsibility across the supply chain.</a:t>
            </a:r>
          </a:p>
          <a:p>
            <a:pPr lvl="1"/>
            <a:endParaRPr lang="en-GB" sz="1600" dirty="0" smtClean="0">
              <a:cs typeface="Arial" charset="0"/>
            </a:endParaRPr>
          </a:p>
          <a:p>
            <a:pPr lvl="1"/>
            <a:r>
              <a:rPr lang="en-GB" sz="1600" dirty="0" smtClean="0">
                <a:cs typeface="Arial" charset="0"/>
              </a:rPr>
              <a:t>Action levels based on good science allow industry to manage cross contact within clear, quantifiable boundaries which are accepted by regulators and consumers.</a:t>
            </a:r>
          </a:p>
          <a:p>
            <a:pPr lvl="1"/>
            <a:endParaRPr lang="en-GB" sz="1600" dirty="0" smtClean="0">
              <a:cs typeface="Arial" charset="0"/>
            </a:endParaRPr>
          </a:p>
          <a:p>
            <a:pPr lvl="1"/>
            <a:r>
              <a:rPr lang="en-GB" sz="1600" dirty="0" smtClean="0">
                <a:cs typeface="Arial" charset="0"/>
              </a:rPr>
              <a:t>Provides transparent guidance on labelling decisions and management actions.</a:t>
            </a:r>
          </a:p>
          <a:p>
            <a:pPr lvl="1"/>
            <a:endParaRPr lang="en-GB" sz="1600" dirty="0" smtClean="0">
              <a:cs typeface="Arial" charset="0"/>
            </a:endParaRPr>
          </a:p>
          <a:p>
            <a:pPr lvl="1"/>
            <a:r>
              <a:rPr lang="en-GB" sz="1600" dirty="0" smtClean="0">
                <a:cs typeface="Arial" charset="0"/>
              </a:rPr>
              <a:t>Promotes better understanding and management of personal food allergy.</a:t>
            </a:r>
          </a:p>
          <a:p>
            <a:pPr lvl="1"/>
            <a:endParaRPr lang="en-GB" sz="1600" dirty="0" smtClean="0">
              <a:cs typeface="Arial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cs typeface="Arial" charset="0"/>
              </a:rPr>
              <a:t>Knowledge to apply risk-based approach has become available in recent years.</a:t>
            </a:r>
          </a:p>
          <a:p>
            <a:pPr marL="342900" lvl="1" indent="-342900">
              <a:buClrTx/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336699"/>
                </a:solidFill>
              </a:rPr>
              <a:t>The way ahead: approach based on quantitative assessment of allergen risk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cs typeface="Arial" charset="0"/>
            </a:endParaRPr>
          </a:p>
          <a:p>
            <a:pPr>
              <a:buFont typeface="Arial" pitchFamily="34" charset="0"/>
              <a:buChar char="•"/>
            </a:pPr>
            <a:endParaRPr lang="en-GB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1114425"/>
            <a:ext cx="73628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590800" y="514350"/>
            <a:ext cx="60960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vs. hazard based allergen management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86868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560820"/>
            <a:ext cx="1905000" cy="228600"/>
          </a:xfrm>
          <a:prstGeom prst="rect">
            <a:avLst/>
          </a:prstGeom>
        </p:spPr>
        <p:txBody>
          <a:bodyPr lIns="81711" tIns="40855" rIns="81711" bIns="40855"/>
          <a:lstStyle/>
          <a:p>
            <a:endParaRPr lang="pl-PL" dirty="0"/>
          </a:p>
          <a:p>
            <a:fld id="{F2CB3DBC-5252-41E8-8B8C-42117DE0F0F2}" type="slidenum">
              <a:rPr lang="pl-PL" sz="1100"/>
              <a:pPr/>
              <a:t>8</a:t>
            </a:fld>
            <a:endParaRPr lang="pl-PL" sz="1100" dirty="0"/>
          </a:p>
        </p:txBody>
      </p:sp>
      <p:sp>
        <p:nvSpPr>
          <p:cNvPr id="82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6608" y="476672"/>
            <a:ext cx="7227392" cy="610077"/>
          </a:xfrm>
        </p:spPr>
        <p:txBody>
          <a:bodyPr/>
          <a:lstStyle/>
          <a:p>
            <a:pPr algn="ctr"/>
            <a:r>
              <a:rPr lang="en-GB" sz="2900" dirty="0"/>
              <a:t>Action Levels for Allergen Management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68760"/>
            <a:ext cx="8991600" cy="388762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1800" dirty="0"/>
              <a:t>Commonly accepted levels have yet to be established (with the exception of gluten) and Directive 2003/89/EC gives no threshold or guidance to what constitutes a safe level. </a:t>
            </a: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Current UK FSA </a:t>
            </a:r>
            <a:r>
              <a:rPr lang="en-GB" sz="1800" dirty="0"/>
              <a:t>Approach</a:t>
            </a:r>
          </a:p>
          <a:p>
            <a:pPr lvl="1"/>
            <a:r>
              <a:rPr lang="en-GB" sz="1800" dirty="0"/>
              <a:t>FSA Guidance on Allergen Management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UK FSA </a:t>
            </a:r>
            <a:r>
              <a:rPr lang="en-GB" sz="1800" dirty="0"/>
              <a:t>Future Plans</a:t>
            </a:r>
          </a:p>
          <a:p>
            <a:pPr lvl="1"/>
            <a:r>
              <a:rPr lang="en-GB" sz="1800" dirty="0"/>
              <a:t>Produce revised guidance with allergen management levels </a:t>
            </a:r>
          </a:p>
          <a:p>
            <a:pPr lvl="1"/>
            <a:r>
              <a:rPr lang="en-GB" sz="1800" dirty="0"/>
              <a:t>Validate analytical methods</a:t>
            </a:r>
          </a:p>
          <a:p>
            <a:pPr>
              <a:buFontTx/>
              <a:buNone/>
            </a:pPr>
            <a:endParaRPr lang="en-GB" sz="1800" dirty="0"/>
          </a:p>
          <a:p>
            <a:pPr>
              <a:buFontTx/>
              <a:buNone/>
            </a:pPr>
            <a:endParaRPr lang="en-GB" sz="1800" dirty="0"/>
          </a:p>
        </p:txBody>
      </p:sp>
      <p:pic>
        <p:nvPicPr>
          <p:cNvPr id="82944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8578" y="3493295"/>
            <a:ext cx="1553634" cy="21388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thresholds could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196752"/>
            <a:ext cx="8363272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1800" dirty="0" smtClean="0"/>
              <a:t>We can estimate the risk posed by defined levels of allergen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We can measure how much different interventions further reduce risk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Threshold data enables an evidence-based approach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Setting regulatory / management thresholds (action levels)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As a basis for use of precautionary labelling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In fostering consistency across industry sectors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For allergic individuals, knowing one’s threshold can: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Reduce uncertainty, improve quality of life &amp; management of their allergy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Some physicians provide advice based on patients’ thresholds</a:t>
            </a:r>
          </a:p>
          <a:p>
            <a:pPr lvl="1">
              <a:buFont typeface="Marsfont" pitchFamily="2" charset="0"/>
              <a:buChar char="–"/>
            </a:pPr>
            <a:r>
              <a:rPr lang="en-GB" sz="1800" dirty="0" smtClean="0"/>
              <a:t>Individual management advice could be given, based on individual thresholds and regulatory thresholds (action levels)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But this can only be achieved if harmonised regulatory thresholds (action levels) are set</a:t>
            </a:r>
            <a:endParaRPr lang="en-GB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s Brown">
  <a:themeElements>
    <a:clrScheme name="Mars Brow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rs Brown">
      <a:majorFont>
        <a:latin typeface="Marsfont Light"/>
        <a:ea typeface=""/>
        <a:cs typeface=""/>
      </a:majorFont>
      <a:minorFont>
        <a:latin typeface="Marsfo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ars Brow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 Brow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 Brow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 Brow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 Brow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 Brow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 Brow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Office\Templates\Global Templates\Mars Brown.pot</Template>
  <TotalTime>7355</TotalTime>
  <Words>932</Words>
  <Application>Microsoft Office PowerPoint</Application>
  <PresentationFormat>On-screen Show (4:3)</PresentationFormat>
  <Paragraphs>152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Mars Brown</vt:lpstr>
      <vt:lpstr>Allergen Thresholds: Risk Based Approach to Allergen Management  Dr Brett Jeffery</vt:lpstr>
      <vt:lpstr>Introduction</vt:lpstr>
      <vt:lpstr>Current industry approach – hazard  based</vt:lpstr>
      <vt:lpstr>Risk vs. hazard based allergen management</vt:lpstr>
      <vt:lpstr>Precautionary (“May contain”) labelling</vt:lpstr>
      <vt:lpstr>Risk vs. hazard based allergen management</vt:lpstr>
      <vt:lpstr>Slide 7</vt:lpstr>
      <vt:lpstr>Action Levels for Allergen Management</vt:lpstr>
      <vt:lpstr>How thresholds could help?</vt:lpstr>
      <vt:lpstr>Action Levels for Allergen Management</vt:lpstr>
      <vt:lpstr>Action Levels for Allergen Management</vt:lpstr>
      <vt:lpstr>Allergen thresholds</vt:lpstr>
      <vt:lpstr>Derivation of allergen thresholds</vt:lpstr>
      <vt:lpstr>Aus. VITAL Recommendations – Reference Doses</vt:lpstr>
      <vt:lpstr>Questions?</vt:lpstr>
      <vt:lpstr> (Inter)national developments </vt:lpstr>
      <vt:lpstr>Slide 17</vt:lpstr>
    </vt:vector>
  </TitlesOfParts>
  <Company>Mars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Jeffery</dc:creator>
  <cp:lastModifiedBy>ISI</cp:lastModifiedBy>
  <cp:revision>289</cp:revision>
  <dcterms:created xsi:type="dcterms:W3CDTF">2008-08-21T14:20:58Z</dcterms:created>
  <dcterms:modified xsi:type="dcterms:W3CDTF">2012-02-19T11:35:49Z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274852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