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1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notesSlides/notesSlide1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notesSlides/notesSlide17.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4.xml" ContentType="application/vnd.openxmlformats-officedocument.drawingml.chartshapes+xml"/>
  <Override PartName="/ppt/notesSlides/notesSlide18.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drawings/drawing5.xml" ContentType="application/vnd.openxmlformats-officedocument.drawingml.chartshapes+xml"/>
  <Override PartName="/ppt/notesSlides/notesSlide19.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drawings/drawing6.xml" ContentType="application/vnd.openxmlformats-officedocument.drawingml.chartshapes+xml"/>
  <Override PartName="/ppt/notesSlides/notesSlide20.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drawings/drawing7.xml" ContentType="application/vnd.openxmlformats-officedocument.drawingml.chartshapes+xml"/>
  <Override PartName="/ppt/notesSlides/notesSlide21.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drawings/drawing8.xml" ContentType="application/vnd.openxmlformats-officedocument.drawingml.chartshapes+xml"/>
  <Override PartName="/ppt/notesSlides/notesSlide22.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drawings/drawing9.xml" ContentType="application/vnd.openxmlformats-officedocument.drawingml.chartshapes+xml"/>
  <Override PartName="/ppt/notesSlides/notesSlide23.xml" ContentType="application/vnd.openxmlformats-officedocument.presentationml.notesSlide+xml"/>
  <Override PartName="/ppt/charts/chart10.xml" ContentType="application/vnd.openxmlformats-officedocument.drawingml.chart+xml"/>
  <Override PartName="/ppt/theme/themeOverride10.xml" ContentType="application/vnd.openxmlformats-officedocument.themeOverride+xml"/>
  <Override PartName="/ppt/drawings/drawing10.xml" ContentType="application/vnd.openxmlformats-officedocument.drawingml.chartshapes+xml"/>
  <Override PartName="/ppt/notesSlides/notesSlide24.xml" ContentType="application/vnd.openxmlformats-officedocument.presentationml.notesSlide+xml"/>
  <Override PartName="/ppt/charts/chart11.xml" ContentType="application/vnd.openxmlformats-officedocument.drawingml.chart+xml"/>
  <Override PartName="/ppt/theme/themeOverride11.xml" ContentType="application/vnd.openxmlformats-officedocument.themeOverride+xml"/>
  <Override PartName="/ppt/drawings/drawing11.xml" ContentType="application/vnd.openxmlformats-officedocument.drawingml.chartshapes+xml"/>
  <Override PartName="/ppt/notesSlides/notesSlide25.xml" ContentType="application/vnd.openxmlformats-officedocument.presentationml.notesSlide+xml"/>
  <Override PartName="/ppt/charts/chart12.xml" ContentType="application/vnd.openxmlformats-officedocument.drawingml.chart+xml"/>
  <Override PartName="/ppt/theme/themeOverride12.xml" ContentType="application/vnd.openxmlformats-officedocument.themeOverride+xml"/>
  <Override PartName="/ppt/drawings/drawing12.xml" ContentType="application/vnd.openxmlformats-officedocument.drawingml.chartshapes+xml"/>
  <Override PartName="/ppt/notesSlides/notesSlide26.xml" ContentType="application/vnd.openxmlformats-officedocument.presentationml.notesSlide+xml"/>
  <Override PartName="/ppt/charts/chart13.xml" ContentType="application/vnd.openxmlformats-officedocument.drawingml.chart+xml"/>
  <Override PartName="/ppt/theme/themeOverride13.xml" ContentType="application/vnd.openxmlformats-officedocument.themeOverride+xml"/>
  <Override PartName="/ppt/drawings/drawing13.xml" ContentType="application/vnd.openxmlformats-officedocument.drawingml.chartshapes+xml"/>
  <Override PartName="/ppt/notesSlides/notesSlide27.xml" ContentType="application/vnd.openxmlformats-officedocument.presentationml.notesSlide+xml"/>
  <Override PartName="/ppt/charts/chart14.xml" ContentType="application/vnd.openxmlformats-officedocument.drawingml.chart+xml"/>
  <Override PartName="/ppt/theme/themeOverride14.xml" ContentType="application/vnd.openxmlformats-officedocument.themeOverride+xml"/>
  <Override PartName="/ppt/drawings/drawing14.xml" ContentType="application/vnd.openxmlformats-officedocument.drawingml.chartshapes+xml"/>
  <Override PartName="/ppt/notesSlides/notesSlide28.xml" ContentType="application/vnd.openxmlformats-officedocument.presentationml.notesSlide+xml"/>
  <Override PartName="/ppt/charts/chart15.xml" ContentType="application/vnd.openxmlformats-officedocument.drawingml.chart+xml"/>
  <Override PartName="/ppt/theme/themeOverride15.xml" ContentType="application/vnd.openxmlformats-officedocument.themeOverride+xml"/>
  <Override PartName="/ppt/drawings/drawing15.xml" ContentType="application/vnd.openxmlformats-officedocument.drawingml.chartshapes+xml"/>
  <Override PartName="/ppt/notesSlides/notesSlide29.xml" ContentType="application/vnd.openxmlformats-officedocument.presentationml.notesSlide+xml"/>
  <Override PartName="/ppt/charts/chart16.xml" ContentType="application/vnd.openxmlformats-officedocument.drawingml.chart+xml"/>
  <Override PartName="/ppt/theme/themeOverride16.xml" ContentType="application/vnd.openxmlformats-officedocument.themeOverride+xml"/>
  <Override PartName="/ppt/drawings/drawing16.xml" ContentType="application/vnd.openxmlformats-officedocument.drawingml.chartshapes+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17.xml" ContentType="application/vnd.openxmlformats-officedocument.drawingml.chart+xml"/>
  <Override PartName="/ppt/theme/themeOverride17.xml" ContentType="application/vnd.openxmlformats-officedocument.themeOverride+xml"/>
  <Override PartName="/ppt/drawings/drawing17.xml" ContentType="application/vnd.openxmlformats-officedocument.drawingml.chartshapes+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700" r:id="rId2"/>
  </p:sldMasterIdLst>
  <p:notesMasterIdLst>
    <p:notesMasterId r:id="rId51"/>
  </p:notesMasterIdLst>
  <p:handoutMasterIdLst>
    <p:handoutMasterId r:id="rId52"/>
  </p:handoutMasterIdLst>
  <p:sldIdLst>
    <p:sldId id="528" r:id="rId3"/>
    <p:sldId id="408" r:id="rId4"/>
    <p:sldId id="513" r:id="rId5"/>
    <p:sldId id="386" r:id="rId6"/>
    <p:sldId id="404" r:id="rId7"/>
    <p:sldId id="403" r:id="rId8"/>
    <p:sldId id="402" r:id="rId9"/>
    <p:sldId id="529" r:id="rId10"/>
    <p:sldId id="395" r:id="rId11"/>
    <p:sldId id="409" r:id="rId12"/>
    <p:sldId id="508" r:id="rId13"/>
    <p:sldId id="419" r:id="rId14"/>
    <p:sldId id="500" r:id="rId15"/>
    <p:sldId id="498" r:id="rId16"/>
    <p:sldId id="484" r:id="rId17"/>
    <p:sldId id="485" r:id="rId18"/>
    <p:sldId id="486" r:id="rId19"/>
    <p:sldId id="487" r:id="rId20"/>
    <p:sldId id="488" r:id="rId21"/>
    <p:sldId id="489" r:id="rId22"/>
    <p:sldId id="490" r:id="rId23"/>
    <p:sldId id="491" r:id="rId24"/>
    <p:sldId id="492" r:id="rId25"/>
    <p:sldId id="493" r:id="rId26"/>
    <p:sldId id="494" r:id="rId27"/>
    <p:sldId id="495" r:id="rId28"/>
    <p:sldId id="499" r:id="rId29"/>
    <p:sldId id="496" r:id="rId30"/>
    <p:sldId id="503" r:id="rId31"/>
    <p:sldId id="530" r:id="rId32"/>
    <p:sldId id="531" r:id="rId33"/>
    <p:sldId id="507" r:id="rId34"/>
    <p:sldId id="523" r:id="rId35"/>
    <p:sldId id="532" r:id="rId36"/>
    <p:sldId id="471" r:id="rId37"/>
    <p:sldId id="456" r:id="rId38"/>
    <p:sldId id="469" r:id="rId39"/>
    <p:sldId id="470" r:id="rId40"/>
    <p:sldId id="468" r:id="rId41"/>
    <p:sldId id="472" r:id="rId42"/>
    <p:sldId id="473" r:id="rId43"/>
    <p:sldId id="476" r:id="rId44"/>
    <p:sldId id="478" r:id="rId45"/>
    <p:sldId id="433" r:id="rId46"/>
    <p:sldId id="351" r:id="rId47"/>
    <p:sldId id="526" r:id="rId48"/>
    <p:sldId id="525" r:id="rId49"/>
    <p:sldId id="432"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1CD66C"/>
    <a:srgbClr val="F6B104"/>
    <a:srgbClr val="FF9900"/>
    <a:srgbClr val="CCFFFF"/>
    <a:srgbClr val="99FF99"/>
    <a:srgbClr val="00FF00"/>
    <a:srgbClr val="33CC33"/>
    <a:srgbClr val="FF00FF"/>
    <a:srgbClr val="6AE9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79633" autoAdjust="0"/>
  </p:normalViewPr>
  <p:slideViewPr>
    <p:cSldViewPr>
      <p:cViewPr varScale="1">
        <p:scale>
          <a:sx n="58" d="100"/>
          <a:sy n="58" d="100"/>
        </p:scale>
        <p:origin x="-744" y="-90"/>
      </p:cViewPr>
      <p:guideLst>
        <p:guide orient="horz" pos="2160"/>
        <p:guide pos="2880"/>
      </p:guideLst>
    </p:cSldViewPr>
  </p:slideViewPr>
  <p:outlineViewPr>
    <p:cViewPr>
      <p:scale>
        <a:sx n="33" d="100"/>
        <a:sy n="33" d="100"/>
      </p:scale>
      <p:origin x="0" y="11568"/>
    </p:cViewPr>
  </p:outlineViewPr>
  <p:notesTextViewPr>
    <p:cViewPr>
      <p:scale>
        <a:sx n="100" d="100"/>
        <a:sy n="100" d="100"/>
      </p:scale>
      <p:origin x="0" y="0"/>
    </p:cViewPr>
  </p:notesTextViewPr>
  <p:sorterViewPr>
    <p:cViewPr>
      <p:scale>
        <a:sx n="66" d="100"/>
        <a:sy n="66" d="100"/>
      </p:scale>
      <p:origin x="0" y="31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0.xlsx"/><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1.xlsx"/><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2.xlsx"/><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3.xlsx"/><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4.xlsx"/><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5.xlsx"/><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6.xml"/><Relationship Id="rId2" Type="http://schemas.openxmlformats.org/officeDocument/2006/relationships/package" Target="../embeddings/Microsoft_Excel_Worksheet16.xlsx"/><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7.xml"/><Relationship Id="rId2" Type="http://schemas.openxmlformats.org/officeDocument/2006/relationships/package" Target="../embeddings/Microsoft_Excel_Worksheet17.xlsx"/><Relationship Id="rId1" Type="http://schemas.openxmlformats.org/officeDocument/2006/relationships/themeOverride" Target="../theme/themeOverride17.xml"/></Relationships>
</file>

<file path=ppt/charts/_rels/chart2.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4.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5.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6.xml"/><Relationship Id="rId2" Type="http://schemas.openxmlformats.org/officeDocument/2006/relationships/package" Target="../embeddings/Microsoft_Excel_Worksheet6.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3" Type="http://schemas.openxmlformats.org/officeDocument/2006/relationships/chartUserShapes" Target="../drawings/drawing7.xml"/><Relationship Id="rId2" Type="http://schemas.openxmlformats.org/officeDocument/2006/relationships/package" Target="../embeddings/Microsoft_Excel_Worksheet7.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8.xml"/><Relationship Id="rId2" Type="http://schemas.openxmlformats.org/officeDocument/2006/relationships/package" Target="../embeddings/Microsoft_Excel_Worksheet8.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9.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1CD66C"/>
              </a:solidFill>
              <a:ln w="15875">
                <a:solidFill>
                  <a:srgbClr val="FFFFFF"/>
                </a:solidFill>
              </a:ln>
            </c:spPr>
          </c:dPt>
          <c:dPt>
            <c:idx val="18"/>
            <c:invertIfNegative val="0"/>
            <c:bubble3D val="0"/>
            <c:spPr>
              <a:solidFill>
                <a:srgbClr val="1CD66C"/>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8">
                  <c:v>1</c:v>
                </c:pt>
              </c:numCache>
            </c:numRef>
          </c:val>
        </c:ser>
        <c:ser>
          <c:idx val="1"/>
          <c:order val="1"/>
          <c:tx>
            <c:strRef>
              <c:f>Sheet1!$C$1</c:f>
              <c:strCache>
                <c:ptCount val="1"/>
                <c:pt idx="0">
                  <c:v>Column 2</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13644672"/>
        <c:axId val="113646208"/>
      </c:barChart>
      <c:catAx>
        <c:axId val="11364467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13646208"/>
        <c:crosses val="autoZero"/>
        <c:auto val="1"/>
        <c:lblAlgn val="ctr"/>
        <c:lblOffset val="10"/>
        <c:tickLblSkip val="3"/>
        <c:tickMarkSkip val="1"/>
        <c:noMultiLvlLbl val="0"/>
      </c:catAx>
      <c:valAx>
        <c:axId val="11364620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13644672"/>
        <c:crosses val="autoZero"/>
        <c:crossBetween val="between"/>
        <c:majorUnit val="2"/>
      </c:valAx>
      <c:spPr>
        <a:ln>
          <a:noFill/>
        </a:ln>
      </c:spPr>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1">
                  <c:v>0</c:v>
                </c:pt>
                <c:pt idx="22">
                  <c:v>1</c:v>
                </c:pt>
                <c:pt idx="23">
                  <c:v>4</c:v>
                </c:pt>
                <c:pt idx="25">
                  <c:v>1</c:v>
                </c:pt>
                <c:pt idx="26">
                  <c:v>1</c:v>
                </c:pt>
                <c:pt idx="28">
                  <c:v>2</c:v>
                </c:pt>
                <c:pt idx="31">
                  <c:v>1</c:v>
                </c:pt>
                <c:pt idx="36">
                  <c:v>1</c:v>
                </c:pt>
                <c:pt idx="38">
                  <c:v>1</c:v>
                </c:pt>
                <c:pt idx="39">
                  <c:v>1</c:v>
                </c:pt>
                <c:pt idx="41">
                  <c:v>2</c:v>
                </c:pt>
                <c:pt idx="45">
                  <c:v>1</c:v>
                </c:pt>
                <c:pt idx="46">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
                  <c:v>1</c:v>
                </c:pt>
                <c:pt idx="15">
                  <c:v>1</c:v>
                </c:pt>
                <c:pt idx="17">
                  <c:v>1</c:v>
                </c:pt>
                <c:pt idx="20">
                  <c:v>3</c:v>
                </c:pt>
                <c:pt idx="21">
                  <c:v>1</c:v>
                </c:pt>
                <c:pt idx="22">
                  <c:v>1</c:v>
                </c:pt>
                <c:pt idx="23">
                  <c:v>2</c:v>
                </c:pt>
                <c:pt idx="25">
                  <c:v>2</c:v>
                </c:pt>
                <c:pt idx="29">
                  <c:v>1</c:v>
                </c:pt>
                <c:pt idx="30">
                  <c:v>3</c:v>
                </c:pt>
                <c:pt idx="31">
                  <c:v>1</c:v>
                </c:pt>
                <c:pt idx="32">
                  <c:v>2</c:v>
                </c:pt>
                <c:pt idx="35">
                  <c:v>1</c:v>
                </c:pt>
                <c:pt idx="38">
                  <c:v>1</c:v>
                </c:pt>
                <c:pt idx="39">
                  <c:v>1</c:v>
                </c:pt>
                <c:pt idx="41">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9231104"/>
        <c:axId val="169232640"/>
      </c:barChart>
      <c:catAx>
        <c:axId val="169231104"/>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9232640"/>
        <c:crosses val="autoZero"/>
        <c:auto val="1"/>
        <c:lblAlgn val="ctr"/>
        <c:lblOffset val="10"/>
        <c:tickLblSkip val="3"/>
        <c:tickMarkSkip val="1"/>
        <c:noMultiLvlLbl val="0"/>
      </c:catAx>
      <c:valAx>
        <c:axId val="169232640"/>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9231104"/>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1">
                  <c:v>0</c:v>
                </c:pt>
                <c:pt idx="22">
                  <c:v>1</c:v>
                </c:pt>
                <c:pt idx="23">
                  <c:v>4</c:v>
                </c:pt>
                <c:pt idx="25">
                  <c:v>1</c:v>
                </c:pt>
                <c:pt idx="26">
                  <c:v>1</c:v>
                </c:pt>
                <c:pt idx="28">
                  <c:v>2</c:v>
                </c:pt>
                <c:pt idx="31">
                  <c:v>1</c:v>
                </c:pt>
                <c:pt idx="36">
                  <c:v>1</c:v>
                </c:pt>
                <c:pt idx="38">
                  <c:v>1</c:v>
                </c:pt>
                <c:pt idx="39">
                  <c:v>1</c:v>
                </c:pt>
                <c:pt idx="41">
                  <c:v>2</c:v>
                </c:pt>
                <c:pt idx="43">
                  <c:v>2</c:v>
                </c:pt>
                <c:pt idx="45">
                  <c:v>1</c:v>
                </c:pt>
                <c:pt idx="46">
                  <c:v>2</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
                  <c:v>2</c:v>
                </c:pt>
                <c:pt idx="10">
                  <c:v>1</c:v>
                </c:pt>
                <c:pt idx="15">
                  <c:v>1</c:v>
                </c:pt>
                <c:pt idx="17">
                  <c:v>1</c:v>
                </c:pt>
                <c:pt idx="20">
                  <c:v>3</c:v>
                </c:pt>
                <c:pt idx="21">
                  <c:v>1</c:v>
                </c:pt>
                <c:pt idx="22">
                  <c:v>1</c:v>
                </c:pt>
                <c:pt idx="23">
                  <c:v>3</c:v>
                </c:pt>
                <c:pt idx="24">
                  <c:v>1</c:v>
                </c:pt>
                <c:pt idx="25">
                  <c:v>2</c:v>
                </c:pt>
                <c:pt idx="26">
                  <c:v>1</c:v>
                </c:pt>
                <c:pt idx="29">
                  <c:v>3</c:v>
                </c:pt>
                <c:pt idx="30">
                  <c:v>3</c:v>
                </c:pt>
                <c:pt idx="31">
                  <c:v>2</c:v>
                </c:pt>
                <c:pt idx="32">
                  <c:v>3</c:v>
                </c:pt>
                <c:pt idx="35">
                  <c:v>1</c:v>
                </c:pt>
                <c:pt idx="38">
                  <c:v>1</c:v>
                </c:pt>
                <c:pt idx="39">
                  <c:v>1</c:v>
                </c:pt>
                <c:pt idx="41">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9386752"/>
        <c:axId val="169388288"/>
      </c:barChart>
      <c:catAx>
        <c:axId val="16938675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9388288"/>
        <c:crosses val="autoZero"/>
        <c:auto val="1"/>
        <c:lblAlgn val="ctr"/>
        <c:lblOffset val="10"/>
        <c:tickLblSkip val="3"/>
        <c:tickMarkSkip val="1"/>
        <c:noMultiLvlLbl val="0"/>
      </c:catAx>
      <c:valAx>
        <c:axId val="16938828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938675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1">
                  <c:v>0</c:v>
                </c:pt>
                <c:pt idx="22">
                  <c:v>1</c:v>
                </c:pt>
                <c:pt idx="23">
                  <c:v>4</c:v>
                </c:pt>
                <c:pt idx="25">
                  <c:v>1</c:v>
                </c:pt>
                <c:pt idx="26">
                  <c:v>1</c:v>
                </c:pt>
                <c:pt idx="28">
                  <c:v>2</c:v>
                </c:pt>
                <c:pt idx="31">
                  <c:v>1</c:v>
                </c:pt>
                <c:pt idx="36">
                  <c:v>1</c:v>
                </c:pt>
                <c:pt idx="38">
                  <c:v>1</c:v>
                </c:pt>
                <c:pt idx="39">
                  <c:v>2</c:v>
                </c:pt>
                <c:pt idx="41">
                  <c:v>3</c:v>
                </c:pt>
                <c:pt idx="43">
                  <c:v>3</c:v>
                </c:pt>
                <c:pt idx="45">
                  <c:v>1</c:v>
                </c:pt>
                <c:pt idx="46">
                  <c:v>2</c:v>
                </c:pt>
                <c:pt idx="48">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0">
                  <c:v>1</c:v>
                </c:pt>
                <c:pt idx="1">
                  <c:v>2</c:v>
                </c:pt>
                <c:pt idx="10">
                  <c:v>1</c:v>
                </c:pt>
                <c:pt idx="14">
                  <c:v>1</c:v>
                </c:pt>
                <c:pt idx="15">
                  <c:v>1</c:v>
                </c:pt>
                <c:pt idx="17">
                  <c:v>1</c:v>
                </c:pt>
                <c:pt idx="20">
                  <c:v>3</c:v>
                </c:pt>
                <c:pt idx="21">
                  <c:v>1</c:v>
                </c:pt>
                <c:pt idx="22">
                  <c:v>1</c:v>
                </c:pt>
                <c:pt idx="23">
                  <c:v>3</c:v>
                </c:pt>
                <c:pt idx="24">
                  <c:v>1</c:v>
                </c:pt>
                <c:pt idx="25">
                  <c:v>2</c:v>
                </c:pt>
                <c:pt idx="26">
                  <c:v>1</c:v>
                </c:pt>
                <c:pt idx="28">
                  <c:v>2</c:v>
                </c:pt>
                <c:pt idx="29">
                  <c:v>4</c:v>
                </c:pt>
                <c:pt idx="30">
                  <c:v>3</c:v>
                </c:pt>
                <c:pt idx="31">
                  <c:v>2</c:v>
                </c:pt>
                <c:pt idx="32">
                  <c:v>4</c:v>
                </c:pt>
                <c:pt idx="34">
                  <c:v>1</c:v>
                </c:pt>
                <c:pt idx="35">
                  <c:v>2</c:v>
                </c:pt>
                <c:pt idx="36">
                  <c:v>2</c:v>
                </c:pt>
                <c:pt idx="37">
                  <c:v>4</c:v>
                </c:pt>
                <c:pt idx="38">
                  <c:v>3</c:v>
                </c:pt>
                <c:pt idx="39">
                  <c:v>1</c:v>
                </c:pt>
                <c:pt idx="41">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8669952"/>
        <c:axId val="168671488"/>
      </c:barChart>
      <c:catAx>
        <c:axId val="16866995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8671488"/>
        <c:crosses val="autoZero"/>
        <c:auto val="1"/>
        <c:lblAlgn val="ctr"/>
        <c:lblOffset val="10"/>
        <c:tickLblSkip val="3"/>
        <c:tickMarkSkip val="1"/>
        <c:noMultiLvlLbl val="0"/>
      </c:catAx>
      <c:valAx>
        <c:axId val="16867148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866995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1">
                  <c:v>0</c:v>
                </c:pt>
                <c:pt idx="22">
                  <c:v>1</c:v>
                </c:pt>
                <c:pt idx="23">
                  <c:v>4</c:v>
                </c:pt>
                <c:pt idx="24">
                  <c:v>1</c:v>
                </c:pt>
                <c:pt idx="25">
                  <c:v>1</c:v>
                </c:pt>
                <c:pt idx="26">
                  <c:v>1</c:v>
                </c:pt>
                <c:pt idx="28">
                  <c:v>2</c:v>
                </c:pt>
                <c:pt idx="29">
                  <c:v>1</c:v>
                </c:pt>
                <c:pt idx="31">
                  <c:v>1</c:v>
                </c:pt>
                <c:pt idx="35">
                  <c:v>1</c:v>
                </c:pt>
                <c:pt idx="36">
                  <c:v>1</c:v>
                </c:pt>
                <c:pt idx="38">
                  <c:v>1</c:v>
                </c:pt>
                <c:pt idx="39">
                  <c:v>2</c:v>
                </c:pt>
                <c:pt idx="41">
                  <c:v>3</c:v>
                </c:pt>
                <c:pt idx="43">
                  <c:v>3</c:v>
                </c:pt>
                <c:pt idx="45">
                  <c:v>2</c:v>
                </c:pt>
                <c:pt idx="46">
                  <c:v>2</c:v>
                </c:pt>
                <c:pt idx="48">
                  <c:v>1</c:v>
                </c:pt>
                <c:pt idx="51">
                  <c:v>1</c:v>
                </c:pt>
                <c:pt idx="52">
                  <c:v>1</c:v>
                </c:pt>
                <c:pt idx="53">
                  <c:v>2</c:v>
                </c:pt>
                <c:pt idx="54">
                  <c:v>1</c:v>
                </c:pt>
                <c:pt idx="58">
                  <c:v>2</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0">
                  <c:v>1</c:v>
                </c:pt>
                <c:pt idx="1">
                  <c:v>2</c:v>
                </c:pt>
                <c:pt idx="10">
                  <c:v>1</c:v>
                </c:pt>
                <c:pt idx="14">
                  <c:v>1</c:v>
                </c:pt>
                <c:pt idx="15">
                  <c:v>1</c:v>
                </c:pt>
                <c:pt idx="17">
                  <c:v>1</c:v>
                </c:pt>
                <c:pt idx="20">
                  <c:v>3</c:v>
                </c:pt>
                <c:pt idx="21">
                  <c:v>1</c:v>
                </c:pt>
                <c:pt idx="22">
                  <c:v>1</c:v>
                </c:pt>
                <c:pt idx="23">
                  <c:v>3</c:v>
                </c:pt>
                <c:pt idx="24">
                  <c:v>1</c:v>
                </c:pt>
                <c:pt idx="25">
                  <c:v>3</c:v>
                </c:pt>
                <c:pt idx="26">
                  <c:v>1</c:v>
                </c:pt>
                <c:pt idx="28">
                  <c:v>3</c:v>
                </c:pt>
                <c:pt idx="29">
                  <c:v>4</c:v>
                </c:pt>
                <c:pt idx="30">
                  <c:v>4</c:v>
                </c:pt>
                <c:pt idx="31">
                  <c:v>2</c:v>
                </c:pt>
                <c:pt idx="32">
                  <c:v>4</c:v>
                </c:pt>
                <c:pt idx="33">
                  <c:v>2</c:v>
                </c:pt>
                <c:pt idx="34">
                  <c:v>2</c:v>
                </c:pt>
                <c:pt idx="35">
                  <c:v>4</c:v>
                </c:pt>
                <c:pt idx="36">
                  <c:v>2</c:v>
                </c:pt>
                <c:pt idx="37">
                  <c:v>4</c:v>
                </c:pt>
                <c:pt idx="38">
                  <c:v>6</c:v>
                </c:pt>
                <c:pt idx="39">
                  <c:v>3</c:v>
                </c:pt>
                <c:pt idx="40">
                  <c:v>2</c:v>
                </c:pt>
                <c:pt idx="41">
                  <c:v>5</c:v>
                </c:pt>
                <c:pt idx="43">
                  <c:v>4</c:v>
                </c:pt>
                <c:pt idx="44">
                  <c:v>3</c:v>
                </c:pt>
                <c:pt idx="45">
                  <c:v>3</c:v>
                </c:pt>
                <c:pt idx="46">
                  <c:v>3</c:v>
                </c:pt>
                <c:pt idx="48">
                  <c:v>1</c:v>
                </c:pt>
                <c:pt idx="53">
                  <c:v>1</c:v>
                </c:pt>
                <c:pt idx="55">
                  <c:v>3</c:v>
                </c:pt>
                <c:pt idx="56">
                  <c:v>3</c:v>
                </c:pt>
                <c:pt idx="57">
                  <c:v>1</c:v>
                </c:pt>
                <c:pt idx="58">
                  <c:v>1</c:v>
                </c:pt>
                <c:pt idx="59">
                  <c:v>2</c:v>
                </c:pt>
                <c:pt idx="63">
                  <c:v>2</c:v>
                </c:pt>
                <c:pt idx="64">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70226432"/>
        <c:axId val="170227968"/>
      </c:barChart>
      <c:catAx>
        <c:axId val="17022643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70227968"/>
        <c:crosses val="autoZero"/>
        <c:auto val="1"/>
        <c:lblAlgn val="ctr"/>
        <c:lblOffset val="10"/>
        <c:tickLblSkip val="3"/>
        <c:tickMarkSkip val="1"/>
        <c:noMultiLvlLbl val="0"/>
      </c:catAx>
      <c:valAx>
        <c:axId val="17022796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7022643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0">
                  <c:v>1</c:v>
                </c:pt>
                <c:pt idx="21">
                  <c:v>0</c:v>
                </c:pt>
                <c:pt idx="22">
                  <c:v>1</c:v>
                </c:pt>
                <c:pt idx="23">
                  <c:v>4</c:v>
                </c:pt>
                <c:pt idx="24">
                  <c:v>1</c:v>
                </c:pt>
                <c:pt idx="25">
                  <c:v>1</c:v>
                </c:pt>
                <c:pt idx="26">
                  <c:v>1</c:v>
                </c:pt>
                <c:pt idx="28">
                  <c:v>2</c:v>
                </c:pt>
                <c:pt idx="29">
                  <c:v>1</c:v>
                </c:pt>
                <c:pt idx="31">
                  <c:v>1</c:v>
                </c:pt>
                <c:pt idx="35">
                  <c:v>1</c:v>
                </c:pt>
                <c:pt idx="36">
                  <c:v>1</c:v>
                </c:pt>
                <c:pt idx="38">
                  <c:v>1</c:v>
                </c:pt>
                <c:pt idx="39">
                  <c:v>2</c:v>
                </c:pt>
                <c:pt idx="41">
                  <c:v>3</c:v>
                </c:pt>
                <c:pt idx="43">
                  <c:v>3</c:v>
                </c:pt>
                <c:pt idx="45">
                  <c:v>2</c:v>
                </c:pt>
                <c:pt idx="46">
                  <c:v>2</c:v>
                </c:pt>
                <c:pt idx="48">
                  <c:v>1</c:v>
                </c:pt>
                <c:pt idx="51">
                  <c:v>1</c:v>
                </c:pt>
                <c:pt idx="52">
                  <c:v>1</c:v>
                </c:pt>
                <c:pt idx="53">
                  <c:v>2</c:v>
                </c:pt>
                <c:pt idx="54">
                  <c:v>1</c:v>
                </c:pt>
                <c:pt idx="58">
                  <c:v>2</c:v>
                </c:pt>
                <c:pt idx="73">
                  <c:v>1</c:v>
                </c:pt>
                <c:pt idx="83">
                  <c:v>1</c:v>
                </c:pt>
                <c:pt idx="87">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0">
                  <c:v>1</c:v>
                </c:pt>
                <c:pt idx="1">
                  <c:v>2</c:v>
                </c:pt>
                <c:pt idx="10">
                  <c:v>1</c:v>
                </c:pt>
                <c:pt idx="14">
                  <c:v>1</c:v>
                </c:pt>
                <c:pt idx="15">
                  <c:v>1</c:v>
                </c:pt>
                <c:pt idx="17">
                  <c:v>1</c:v>
                </c:pt>
                <c:pt idx="20">
                  <c:v>3</c:v>
                </c:pt>
                <c:pt idx="21">
                  <c:v>1</c:v>
                </c:pt>
                <c:pt idx="22">
                  <c:v>1</c:v>
                </c:pt>
                <c:pt idx="23">
                  <c:v>3</c:v>
                </c:pt>
                <c:pt idx="24">
                  <c:v>1</c:v>
                </c:pt>
                <c:pt idx="25">
                  <c:v>3</c:v>
                </c:pt>
                <c:pt idx="26">
                  <c:v>1</c:v>
                </c:pt>
                <c:pt idx="28">
                  <c:v>3</c:v>
                </c:pt>
                <c:pt idx="29">
                  <c:v>4</c:v>
                </c:pt>
                <c:pt idx="30">
                  <c:v>4</c:v>
                </c:pt>
                <c:pt idx="31">
                  <c:v>3</c:v>
                </c:pt>
                <c:pt idx="32">
                  <c:v>4</c:v>
                </c:pt>
                <c:pt idx="33">
                  <c:v>2</c:v>
                </c:pt>
                <c:pt idx="34">
                  <c:v>2</c:v>
                </c:pt>
                <c:pt idx="35">
                  <c:v>4</c:v>
                </c:pt>
                <c:pt idx="36">
                  <c:v>2</c:v>
                </c:pt>
                <c:pt idx="37">
                  <c:v>4</c:v>
                </c:pt>
                <c:pt idx="38">
                  <c:v>6</c:v>
                </c:pt>
                <c:pt idx="39">
                  <c:v>3</c:v>
                </c:pt>
                <c:pt idx="40">
                  <c:v>2</c:v>
                </c:pt>
                <c:pt idx="41">
                  <c:v>5</c:v>
                </c:pt>
                <c:pt idx="43">
                  <c:v>4</c:v>
                </c:pt>
                <c:pt idx="44">
                  <c:v>3</c:v>
                </c:pt>
                <c:pt idx="45">
                  <c:v>3</c:v>
                </c:pt>
                <c:pt idx="46">
                  <c:v>3</c:v>
                </c:pt>
                <c:pt idx="48">
                  <c:v>1</c:v>
                </c:pt>
                <c:pt idx="53">
                  <c:v>1</c:v>
                </c:pt>
                <c:pt idx="55">
                  <c:v>4</c:v>
                </c:pt>
                <c:pt idx="56">
                  <c:v>3</c:v>
                </c:pt>
                <c:pt idx="57">
                  <c:v>1</c:v>
                </c:pt>
                <c:pt idx="58">
                  <c:v>1</c:v>
                </c:pt>
                <c:pt idx="59">
                  <c:v>2</c:v>
                </c:pt>
                <c:pt idx="63">
                  <c:v>2</c:v>
                </c:pt>
                <c:pt idx="64">
                  <c:v>1</c:v>
                </c:pt>
                <c:pt idx="65">
                  <c:v>1</c:v>
                </c:pt>
                <c:pt idx="72">
                  <c:v>1</c:v>
                </c:pt>
                <c:pt idx="73">
                  <c:v>1</c:v>
                </c:pt>
                <c:pt idx="75">
                  <c:v>1</c:v>
                </c:pt>
                <c:pt idx="79">
                  <c:v>1</c:v>
                </c:pt>
                <c:pt idx="82">
                  <c:v>1</c:v>
                </c:pt>
                <c:pt idx="88">
                  <c:v>2</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70074880"/>
        <c:axId val="170076416"/>
      </c:barChart>
      <c:catAx>
        <c:axId val="170074880"/>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70076416"/>
        <c:crosses val="autoZero"/>
        <c:auto val="1"/>
        <c:lblAlgn val="ctr"/>
        <c:lblOffset val="10"/>
        <c:tickLblSkip val="3"/>
        <c:tickMarkSkip val="1"/>
        <c:noMultiLvlLbl val="0"/>
      </c:catAx>
      <c:valAx>
        <c:axId val="170076416"/>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70074880"/>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0">
                  <c:v>1</c:v>
                </c:pt>
                <c:pt idx="21">
                  <c:v>0</c:v>
                </c:pt>
                <c:pt idx="22">
                  <c:v>1</c:v>
                </c:pt>
                <c:pt idx="23">
                  <c:v>4</c:v>
                </c:pt>
                <c:pt idx="24">
                  <c:v>1</c:v>
                </c:pt>
                <c:pt idx="25">
                  <c:v>1</c:v>
                </c:pt>
                <c:pt idx="26">
                  <c:v>1</c:v>
                </c:pt>
                <c:pt idx="28">
                  <c:v>2</c:v>
                </c:pt>
                <c:pt idx="29">
                  <c:v>1</c:v>
                </c:pt>
                <c:pt idx="31">
                  <c:v>1</c:v>
                </c:pt>
                <c:pt idx="35">
                  <c:v>1</c:v>
                </c:pt>
                <c:pt idx="36">
                  <c:v>1</c:v>
                </c:pt>
                <c:pt idx="38">
                  <c:v>1</c:v>
                </c:pt>
                <c:pt idx="39">
                  <c:v>2</c:v>
                </c:pt>
                <c:pt idx="41">
                  <c:v>3</c:v>
                </c:pt>
                <c:pt idx="43">
                  <c:v>3</c:v>
                </c:pt>
                <c:pt idx="45">
                  <c:v>2</c:v>
                </c:pt>
                <c:pt idx="46">
                  <c:v>2</c:v>
                </c:pt>
                <c:pt idx="48">
                  <c:v>1</c:v>
                </c:pt>
                <c:pt idx="51">
                  <c:v>1</c:v>
                </c:pt>
                <c:pt idx="52">
                  <c:v>1</c:v>
                </c:pt>
                <c:pt idx="53">
                  <c:v>2</c:v>
                </c:pt>
                <c:pt idx="54">
                  <c:v>1</c:v>
                </c:pt>
                <c:pt idx="58">
                  <c:v>2</c:v>
                </c:pt>
                <c:pt idx="73">
                  <c:v>1</c:v>
                </c:pt>
                <c:pt idx="83">
                  <c:v>1</c:v>
                </c:pt>
                <c:pt idx="87">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0">
                  <c:v>1</c:v>
                </c:pt>
                <c:pt idx="1">
                  <c:v>2</c:v>
                </c:pt>
                <c:pt idx="10">
                  <c:v>1</c:v>
                </c:pt>
                <c:pt idx="14">
                  <c:v>1</c:v>
                </c:pt>
                <c:pt idx="15">
                  <c:v>1</c:v>
                </c:pt>
                <c:pt idx="17">
                  <c:v>1</c:v>
                </c:pt>
                <c:pt idx="20">
                  <c:v>3</c:v>
                </c:pt>
                <c:pt idx="21">
                  <c:v>1</c:v>
                </c:pt>
                <c:pt idx="22">
                  <c:v>1</c:v>
                </c:pt>
                <c:pt idx="23">
                  <c:v>3</c:v>
                </c:pt>
                <c:pt idx="24">
                  <c:v>1</c:v>
                </c:pt>
                <c:pt idx="25">
                  <c:v>3</c:v>
                </c:pt>
                <c:pt idx="26">
                  <c:v>1</c:v>
                </c:pt>
                <c:pt idx="28">
                  <c:v>3</c:v>
                </c:pt>
                <c:pt idx="29">
                  <c:v>4</c:v>
                </c:pt>
                <c:pt idx="30">
                  <c:v>4</c:v>
                </c:pt>
                <c:pt idx="31">
                  <c:v>3</c:v>
                </c:pt>
                <c:pt idx="32">
                  <c:v>4</c:v>
                </c:pt>
                <c:pt idx="33">
                  <c:v>2</c:v>
                </c:pt>
                <c:pt idx="34">
                  <c:v>2</c:v>
                </c:pt>
                <c:pt idx="35">
                  <c:v>4</c:v>
                </c:pt>
                <c:pt idx="36">
                  <c:v>2</c:v>
                </c:pt>
                <c:pt idx="37">
                  <c:v>4</c:v>
                </c:pt>
                <c:pt idx="38">
                  <c:v>6</c:v>
                </c:pt>
                <c:pt idx="39">
                  <c:v>3</c:v>
                </c:pt>
                <c:pt idx="40">
                  <c:v>2</c:v>
                </c:pt>
                <c:pt idx="41">
                  <c:v>5</c:v>
                </c:pt>
                <c:pt idx="43">
                  <c:v>4</c:v>
                </c:pt>
                <c:pt idx="44">
                  <c:v>3</c:v>
                </c:pt>
                <c:pt idx="45">
                  <c:v>3</c:v>
                </c:pt>
                <c:pt idx="46">
                  <c:v>3</c:v>
                </c:pt>
                <c:pt idx="48">
                  <c:v>1</c:v>
                </c:pt>
                <c:pt idx="53">
                  <c:v>1</c:v>
                </c:pt>
                <c:pt idx="55">
                  <c:v>4</c:v>
                </c:pt>
                <c:pt idx="56">
                  <c:v>3</c:v>
                </c:pt>
                <c:pt idx="57">
                  <c:v>1</c:v>
                </c:pt>
                <c:pt idx="58">
                  <c:v>1</c:v>
                </c:pt>
                <c:pt idx="59">
                  <c:v>2</c:v>
                </c:pt>
                <c:pt idx="63">
                  <c:v>2</c:v>
                </c:pt>
                <c:pt idx="64">
                  <c:v>1</c:v>
                </c:pt>
                <c:pt idx="65">
                  <c:v>1</c:v>
                </c:pt>
                <c:pt idx="72">
                  <c:v>1</c:v>
                </c:pt>
                <c:pt idx="73">
                  <c:v>1</c:v>
                </c:pt>
                <c:pt idx="75">
                  <c:v>1</c:v>
                </c:pt>
                <c:pt idx="79">
                  <c:v>1</c:v>
                </c:pt>
                <c:pt idx="82">
                  <c:v>1</c:v>
                </c:pt>
                <c:pt idx="88">
                  <c:v>2</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70636032"/>
        <c:axId val="170637568"/>
      </c:barChart>
      <c:catAx>
        <c:axId val="17063603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70637568"/>
        <c:crosses val="autoZero"/>
        <c:auto val="1"/>
        <c:lblAlgn val="ctr"/>
        <c:lblOffset val="10"/>
        <c:tickLblSkip val="3"/>
        <c:tickMarkSkip val="1"/>
        <c:noMultiLvlLbl val="0"/>
      </c:catAx>
      <c:valAx>
        <c:axId val="17063756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7063603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0">
                  <c:v>1</c:v>
                </c:pt>
                <c:pt idx="21">
                  <c:v>0</c:v>
                </c:pt>
                <c:pt idx="22">
                  <c:v>1</c:v>
                </c:pt>
                <c:pt idx="23">
                  <c:v>4</c:v>
                </c:pt>
                <c:pt idx="24">
                  <c:v>1</c:v>
                </c:pt>
                <c:pt idx="25">
                  <c:v>1</c:v>
                </c:pt>
                <c:pt idx="26">
                  <c:v>1</c:v>
                </c:pt>
                <c:pt idx="28">
                  <c:v>2</c:v>
                </c:pt>
                <c:pt idx="29">
                  <c:v>1</c:v>
                </c:pt>
                <c:pt idx="31">
                  <c:v>1</c:v>
                </c:pt>
                <c:pt idx="35">
                  <c:v>1</c:v>
                </c:pt>
                <c:pt idx="36">
                  <c:v>1</c:v>
                </c:pt>
                <c:pt idx="38">
                  <c:v>1</c:v>
                </c:pt>
                <c:pt idx="39">
                  <c:v>2</c:v>
                </c:pt>
                <c:pt idx="41">
                  <c:v>3</c:v>
                </c:pt>
                <c:pt idx="43">
                  <c:v>3</c:v>
                </c:pt>
                <c:pt idx="45">
                  <c:v>2</c:v>
                </c:pt>
                <c:pt idx="46">
                  <c:v>2</c:v>
                </c:pt>
                <c:pt idx="48">
                  <c:v>1</c:v>
                </c:pt>
                <c:pt idx="51">
                  <c:v>1</c:v>
                </c:pt>
                <c:pt idx="52">
                  <c:v>1</c:v>
                </c:pt>
                <c:pt idx="53">
                  <c:v>2</c:v>
                </c:pt>
                <c:pt idx="54">
                  <c:v>1</c:v>
                </c:pt>
                <c:pt idx="58">
                  <c:v>2</c:v>
                </c:pt>
                <c:pt idx="73">
                  <c:v>1</c:v>
                </c:pt>
                <c:pt idx="83">
                  <c:v>1</c:v>
                </c:pt>
                <c:pt idx="87">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0">
                  <c:v>1</c:v>
                </c:pt>
                <c:pt idx="1">
                  <c:v>2</c:v>
                </c:pt>
                <c:pt idx="10">
                  <c:v>1</c:v>
                </c:pt>
                <c:pt idx="14">
                  <c:v>1</c:v>
                </c:pt>
                <c:pt idx="15">
                  <c:v>1</c:v>
                </c:pt>
                <c:pt idx="17">
                  <c:v>1</c:v>
                </c:pt>
                <c:pt idx="20">
                  <c:v>3</c:v>
                </c:pt>
                <c:pt idx="21">
                  <c:v>1</c:v>
                </c:pt>
                <c:pt idx="22">
                  <c:v>1</c:v>
                </c:pt>
                <c:pt idx="23">
                  <c:v>3</c:v>
                </c:pt>
                <c:pt idx="24">
                  <c:v>1</c:v>
                </c:pt>
                <c:pt idx="25">
                  <c:v>3</c:v>
                </c:pt>
                <c:pt idx="26">
                  <c:v>1</c:v>
                </c:pt>
                <c:pt idx="28">
                  <c:v>3</c:v>
                </c:pt>
                <c:pt idx="29">
                  <c:v>4</c:v>
                </c:pt>
                <c:pt idx="30">
                  <c:v>4</c:v>
                </c:pt>
                <c:pt idx="31">
                  <c:v>3</c:v>
                </c:pt>
                <c:pt idx="32">
                  <c:v>4</c:v>
                </c:pt>
                <c:pt idx="33">
                  <c:v>2</c:v>
                </c:pt>
                <c:pt idx="34">
                  <c:v>2</c:v>
                </c:pt>
                <c:pt idx="35">
                  <c:v>4</c:v>
                </c:pt>
                <c:pt idx="36">
                  <c:v>2</c:v>
                </c:pt>
                <c:pt idx="37">
                  <c:v>4</c:v>
                </c:pt>
                <c:pt idx="38">
                  <c:v>6</c:v>
                </c:pt>
                <c:pt idx="39">
                  <c:v>3</c:v>
                </c:pt>
                <c:pt idx="40">
                  <c:v>2</c:v>
                </c:pt>
                <c:pt idx="41">
                  <c:v>5</c:v>
                </c:pt>
                <c:pt idx="43">
                  <c:v>4</c:v>
                </c:pt>
                <c:pt idx="44">
                  <c:v>3</c:v>
                </c:pt>
                <c:pt idx="45">
                  <c:v>3</c:v>
                </c:pt>
                <c:pt idx="46">
                  <c:v>3</c:v>
                </c:pt>
                <c:pt idx="48">
                  <c:v>1</c:v>
                </c:pt>
                <c:pt idx="53">
                  <c:v>1</c:v>
                </c:pt>
                <c:pt idx="55">
                  <c:v>4</c:v>
                </c:pt>
                <c:pt idx="56">
                  <c:v>3</c:v>
                </c:pt>
                <c:pt idx="57">
                  <c:v>1</c:v>
                </c:pt>
                <c:pt idx="58">
                  <c:v>1</c:v>
                </c:pt>
                <c:pt idx="59">
                  <c:v>2</c:v>
                </c:pt>
                <c:pt idx="63">
                  <c:v>2</c:v>
                </c:pt>
                <c:pt idx="64">
                  <c:v>1</c:v>
                </c:pt>
                <c:pt idx="65">
                  <c:v>1</c:v>
                </c:pt>
                <c:pt idx="72">
                  <c:v>1</c:v>
                </c:pt>
                <c:pt idx="73">
                  <c:v>1</c:v>
                </c:pt>
                <c:pt idx="75">
                  <c:v>1</c:v>
                </c:pt>
                <c:pt idx="79">
                  <c:v>1</c:v>
                </c:pt>
                <c:pt idx="82">
                  <c:v>1</c:v>
                </c:pt>
                <c:pt idx="88">
                  <c:v>2</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9829504"/>
        <c:axId val="169831040"/>
      </c:barChart>
      <c:catAx>
        <c:axId val="169829504"/>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9831040"/>
        <c:crosses val="autoZero"/>
        <c:auto val="1"/>
        <c:lblAlgn val="ctr"/>
        <c:lblOffset val="10"/>
        <c:tickLblSkip val="3"/>
        <c:tickMarkSkip val="1"/>
        <c:noMultiLvlLbl val="0"/>
      </c:catAx>
      <c:valAx>
        <c:axId val="169831040"/>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9829504"/>
        <c:crosses val="autoZero"/>
        <c:crossBetween val="between"/>
        <c:majorUnit val="2"/>
      </c:valAx>
      <c:spPr>
        <a:noFill/>
        <a:ln w="25400">
          <a:noFill/>
        </a:ln>
      </c:spPr>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6"/>
            <c:invertIfNegative val="0"/>
            <c:bubble3D val="0"/>
            <c:spPr>
              <a:solidFill>
                <a:srgbClr val="FF9900"/>
              </a:solidFill>
              <a:ln w="15875">
                <a:solidFill>
                  <a:srgbClr val="FFFFFF"/>
                </a:solidFill>
              </a:ln>
            </c:spPr>
          </c:dPt>
          <c:dPt>
            <c:idx val="19"/>
            <c:invertIfNegative val="0"/>
            <c:bubble3D val="0"/>
            <c:spPr>
              <a:solidFill>
                <a:srgbClr val="FF9900"/>
              </a:solidFill>
              <a:ln w="15875">
                <a:solidFill>
                  <a:srgbClr val="FFFFFF"/>
                </a:solidFill>
              </a:ln>
            </c:spPr>
          </c:dPt>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Sheet1!$B$2:$B$98</c:f>
              <c:numCache>
                <c:formatCode>General</c:formatCode>
                <c:ptCount val="97"/>
                <c:pt idx="0">
                  <c:v>3</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1</c:v>
                </c:pt>
                <c:pt idx="22">
                  <c:v>1</c:v>
                </c:pt>
                <c:pt idx="23">
                  <c:v>0</c:v>
                </c:pt>
                <c:pt idx="24">
                  <c:v>0</c:v>
                </c:pt>
                <c:pt idx="25">
                  <c:v>0</c:v>
                </c:pt>
                <c:pt idx="26">
                  <c:v>0</c:v>
                </c:pt>
                <c:pt idx="27">
                  <c:v>0</c:v>
                </c:pt>
                <c:pt idx="28">
                  <c:v>0</c:v>
                </c:pt>
                <c:pt idx="29">
                  <c:v>0</c:v>
                </c:pt>
                <c:pt idx="30">
                  <c:v>0</c:v>
                </c:pt>
                <c:pt idx="31">
                  <c:v>0</c:v>
                </c:pt>
                <c:pt idx="32">
                  <c:v>0</c:v>
                </c:pt>
                <c:pt idx="33">
                  <c:v>0</c:v>
                </c:pt>
                <c:pt idx="34">
                  <c:v>0</c:v>
                </c:pt>
                <c:pt idx="35">
                  <c:v>1</c:v>
                </c:pt>
                <c:pt idx="36">
                  <c:v>0</c:v>
                </c:pt>
                <c:pt idx="37">
                  <c:v>0</c:v>
                </c:pt>
                <c:pt idx="38">
                  <c:v>1</c:v>
                </c:pt>
                <c:pt idx="39">
                  <c:v>0</c:v>
                </c:pt>
                <c:pt idx="40">
                  <c:v>1</c:v>
                </c:pt>
                <c:pt idx="41">
                  <c:v>0</c:v>
                </c:pt>
                <c:pt idx="42">
                  <c:v>0</c:v>
                </c:pt>
                <c:pt idx="43">
                  <c:v>1</c:v>
                </c:pt>
                <c:pt idx="44">
                  <c:v>0</c:v>
                </c:pt>
                <c:pt idx="45">
                  <c:v>0</c:v>
                </c:pt>
                <c:pt idx="46">
                  <c:v>0</c:v>
                </c:pt>
                <c:pt idx="47">
                  <c:v>2</c:v>
                </c:pt>
                <c:pt idx="48">
                  <c:v>2</c:v>
                </c:pt>
                <c:pt idx="49">
                  <c:v>1</c:v>
                </c:pt>
                <c:pt idx="50">
                  <c:v>1</c:v>
                </c:pt>
                <c:pt idx="51">
                  <c:v>0</c:v>
                </c:pt>
                <c:pt idx="52">
                  <c:v>0</c:v>
                </c:pt>
                <c:pt idx="53">
                  <c:v>0</c:v>
                </c:pt>
                <c:pt idx="54">
                  <c:v>0</c:v>
                </c:pt>
                <c:pt idx="55">
                  <c:v>0</c:v>
                </c:pt>
                <c:pt idx="56">
                  <c:v>0</c:v>
                </c:pt>
                <c:pt idx="57">
                  <c:v>0</c:v>
                </c:pt>
                <c:pt idx="58">
                  <c:v>4</c:v>
                </c:pt>
                <c:pt idx="59">
                  <c:v>1</c:v>
                </c:pt>
                <c:pt idx="60">
                  <c:v>0</c:v>
                </c:pt>
                <c:pt idx="61">
                  <c:v>5</c:v>
                </c:pt>
                <c:pt idx="62">
                  <c:v>2</c:v>
                </c:pt>
                <c:pt idx="63">
                  <c:v>1</c:v>
                </c:pt>
                <c:pt idx="64">
                  <c:v>2</c:v>
                </c:pt>
                <c:pt idx="65">
                  <c:v>1</c:v>
                </c:pt>
                <c:pt idx="66">
                  <c:v>4</c:v>
                </c:pt>
                <c:pt idx="67">
                  <c:v>3</c:v>
                </c:pt>
                <c:pt idx="68">
                  <c:v>3</c:v>
                </c:pt>
                <c:pt idx="69">
                  <c:v>2</c:v>
                </c:pt>
                <c:pt idx="70">
                  <c:v>6</c:v>
                </c:pt>
                <c:pt idx="71">
                  <c:v>6</c:v>
                </c:pt>
                <c:pt idx="72">
                  <c:v>3</c:v>
                </c:pt>
                <c:pt idx="73">
                  <c:v>4</c:v>
                </c:pt>
                <c:pt idx="74">
                  <c:v>2</c:v>
                </c:pt>
                <c:pt idx="75">
                  <c:v>5</c:v>
                </c:pt>
                <c:pt idx="76">
                  <c:v>1</c:v>
                </c:pt>
                <c:pt idx="77">
                  <c:v>6</c:v>
                </c:pt>
                <c:pt idx="78">
                  <c:v>5</c:v>
                </c:pt>
                <c:pt idx="79">
                  <c:v>4</c:v>
                </c:pt>
                <c:pt idx="80">
                  <c:v>7</c:v>
                </c:pt>
                <c:pt idx="81">
                  <c:v>6</c:v>
                </c:pt>
                <c:pt idx="82">
                  <c:v>3</c:v>
                </c:pt>
                <c:pt idx="83">
                  <c:v>4</c:v>
                </c:pt>
                <c:pt idx="84">
                  <c:v>2</c:v>
                </c:pt>
                <c:pt idx="85">
                  <c:v>4</c:v>
                </c:pt>
                <c:pt idx="86">
                  <c:v>1</c:v>
                </c:pt>
                <c:pt idx="87">
                  <c:v>9</c:v>
                </c:pt>
                <c:pt idx="88">
                  <c:v>3</c:v>
                </c:pt>
                <c:pt idx="89">
                  <c:v>4</c:v>
                </c:pt>
                <c:pt idx="90">
                  <c:v>6</c:v>
                </c:pt>
                <c:pt idx="91">
                  <c:v>4</c:v>
                </c:pt>
                <c:pt idx="92">
                  <c:v>2</c:v>
                </c:pt>
                <c:pt idx="93">
                  <c:v>2</c:v>
                </c:pt>
                <c:pt idx="94">
                  <c:v>2</c:v>
                </c:pt>
                <c:pt idx="95">
                  <c:v>0</c:v>
                </c:pt>
                <c:pt idx="96">
                  <c:v>2</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Sheet1!$C$2:$C$98</c:f>
              <c:numCache>
                <c:formatCode>General</c:formatCode>
                <c:ptCount val="97"/>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Sheet1!$D$2:$D$98</c:f>
              <c:numCache>
                <c:formatCode>General</c:formatCode>
                <c:ptCount val="97"/>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Sheet1!$E$2:$E$98</c:f>
              <c:numCache>
                <c:formatCode>General</c:formatCode>
                <c:ptCount val="97"/>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Sheet1!$F$2:$F$98</c:f>
              <c:numCache>
                <c:formatCode>General</c:formatCode>
                <c:ptCount val="97"/>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Sheet1!$G$2:$G$98</c:f>
              <c:numCache>
                <c:formatCode>General</c:formatCode>
                <c:ptCount val="97"/>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Sheet1!$H$2:$H$98</c:f>
              <c:numCache>
                <c:formatCode>General</c:formatCode>
                <c:ptCount val="97"/>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strRef>
              <c:f>Sheet1!$A$2:$A$98</c:f>
              <c:strCache>
                <c:ptCount val="97"/>
                <c:pt idx="0">
                  <c:v>&lt;1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pt idx="71">
                  <c:v>71</c:v>
                </c:pt>
                <c:pt idx="72">
                  <c:v>72</c:v>
                </c:pt>
                <c:pt idx="73">
                  <c:v>73</c:v>
                </c:pt>
                <c:pt idx="74">
                  <c:v>74</c:v>
                </c:pt>
                <c:pt idx="75">
                  <c:v>75</c:v>
                </c:pt>
                <c:pt idx="76">
                  <c:v>76</c:v>
                </c:pt>
                <c:pt idx="77">
                  <c:v>77</c:v>
                </c:pt>
                <c:pt idx="78">
                  <c:v>78</c:v>
                </c:pt>
                <c:pt idx="79">
                  <c:v>79</c:v>
                </c:pt>
                <c:pt idx="80">
                  <c:v>80</c:v>
                </c:pt>
                <c:pt idx="81">
                  <c:v>81</c:v>
                </c:pt>
                <c:pt idx="82">
                  <c:v>82</c:v>
                </c:pt>
                <c:pt idx="83">
                  <c:v>83</c:v>
                </c:pt>
                <c:pt idx="84">
                  <c:v>84</c:v>
                </c:pt>
                <c:pt idx="85">
                  <c:v>85</c:v>
                </c:pt>
                <c:pt idx="86">
                  <c:v>86</c:v>
                </c:pt>
                <c:pt idx="87">
                  <c:v>87</c:v>
                </c:pt>
                <c:pt idx="88">
                  <c:v>88</c:v>
                </c:pt>
                <c:pt idx="89">
                  <c:v>89</c:v>
                </c:pt>
                <c:pt idx="90">
                  <c:v>90</c:v>
                </c:pt>
                <c:pt idx="91">
                  <c:v>91</c:v>
                </c:pt>
                <c:pt idx="92">
                  <c:v>92</c:v>
                </c:pt>
                <c:pt idx="93">
                  <c:v>93</c:v>
                </c:pt>
                <c:pt idx="94">
                  <c:v>94</c:v>
                </c:pt>
                <c:pt idx="95">
                  <c:v>95</c:v>
                </c:pt>
                <c:pt idx="96">
                  <c:v>96</c:v>
                </c:pt>
              </c:strCache>
            </c:strRef>
          </c:cat>
          <c:val>
            <c:numRef>
              <c:f>Sheet1!$I$2:$I$98</c:f>
              <c:numCache>
                <c:formatCode>General</c:formatCode>
                <c:ptCount val="97"/>
              </c:numCache>
            </c:numRef>
          </c:val>
        </c:ser>
        <c:dLbls>
          <c:showLegendKey val="0"/>
          <c:showVal val="0"/>
          <c:showCatName val="0"/>
          <c:showSerName val="0"/>
          <c:showPercent val="0"/>
          <c:showBubbleSize val="0"/>
        </c:dLbls>
        <c:gapWidth val="0"/>
        <c:overlap val="100"/>
        <c:axId val="172497920"/>
        <c:axId val="172503808"/>
      </c:barChart>
      <c:catAx>
        <c:axId val="172497920"/>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72503808"/>
        <c:crosses val="autoZero"/>
        <c:auto val="1"/>
        <c:lblAlgn val="ctr"/>
        <c:lblOffset val="10"/>
        <c:tickLblSkip val="3"/>
        <c:tickMarkSkip val="1"/>
        <c:noMultiLvlLbl val="0"/>
      </c:catAx>
      <c:valAx>
        <c:axId val="17250380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72497920"/>
        <c:crosses val="autoZero"/>
        <c:crossBetween val="between"/>
        <c:majorUnit val="2"/>
      </c:valAx>
      <c:spPr>
        <a:noFill/>
        <a:ln w="25400">
          <a:noFill/>
        </a:ln>
      </c:spPr>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1CD66C"/>
              </a:solidFill>
              <a:ln w="15875">
                <a:solidFill>
                  <a:srgbClr val="FFFFFF"/>
                </a:solidFill>
              </a:ln>
            </c:spPr>
          </c:dPt>
          <c:dPt>
            <c:idx val="18"/>
            <c:invertIfNegative val="0"/>
            <c:bubble3D val="0"/>
            <c:spPr>
              <a:solidFill>
                <a:srgbClr val="1CD66C"/>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numCache>
            </c:numRef>
          </c:val>
        </c:ser>
        <c:ser>
          <c:idx val="1"/>
          <c:order val="1"/>
          <c:tx>
            <c:strRef>
              <c:f>Sheet1!$C$1</c:f>
              <c:strCache>
                <c:ptCount val="1"/>
                <c:pt idx="0">
                  <c:v>Column 2</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47771776"/>
        <c:axId val="147773312"/>
      </c:barChart>
      <c:catAx>
        <c:axId val="147771776"/>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47773312"/>
        <c:crosses val="autoZero"/>
        <c:auto val="1"/>
        <c:lblAlgn val="ctr"/>
        <c:lblOffset val="10"/>
        <c:tickLblSkip val="3"/>
        <c:tickMarkSkip val="1"/>
        <c:noMultiLvlLbl val="0"/>
      </c:catAx>
      <c:valAx>
        <c:axId val="147773312"/>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47771776"/>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numCache>
            </c:numRef>
          </c:val>
        </c:ser>
        <c:ser>
          <c:idx val="1"/>
          <c:order val="1"/>
          <c:tx>
            <c:strRef>
              <c:f>Sheet1!$C$1</c:f>
              <c:strCache>
                <c:ptCount val="1"/>
                <c:pt idx="0">
                  <c:v>Column 2</c:v>
                </c:pt>
              </c:strCache>
            </c:strRef>
          </c:tx>
          <c:spPr>
            <a:solidFill>
              <a:srgbClr val="1CD66C"/>
            </a:solidFill>
            <a:ln w="15875">
              <a:solidFill>
                <a:srgbClr val="FFFFFF"/>
              </a:solidFill>
            </a:ln>
          </c:spPr>
          <c:invertIfNegative val="0"/>
          <c:dPt>
            <c:idx val="14"/>
            <c:invertIfNegative val="0"/>
            <c:bubble3D val="0"/>
            <c:spPr>
              <a:solidFill>
                <a:srgbClr val="FF9900"/>
              </a:solidFill>
              <a:ln w="15875">
                <a:solidFill>
                  <a:srgbClr val="FFFFFF"/>
                </a:solidFill>
              </a:ln>
            </c:spPr>
          </c:dPt>
          <c:dPt>
            <c:idx val="15"/>
            <c:invertIfNegative val="0"/>
            <c:bubble3D val="0"/>
            <c:spPr>
              <a:solidFill>
                <a:srgbClr val="FF9900"/>
              </a:solidFill>
              <a:ln w="15875">
                <a:solidFill>
                  <a:srgbClr val="FFFFFF"/>
                </a:solidFill>
              </a:ln>
            </c:spPr>
          </c:dPt>
          <c:dPt>
            <c:idx val="17"/>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5">
                  <c:v>1</c:v>
                </c:pt>
                <c:pt idx="17">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47795968"/>
        <c:axId val="147797504"/>
      </c:barChart>
      <c:catAx>
        <c:axId val="147795968"/>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47797504"/>
        <c:crosses val="autoZero"/>
        <c:auto val="1"/>
        <c:lblAlgn val="ctr"/>
        <c:lblOffset val="10"/>
        <c:tickLblSkip val="3"/>
        <c:tickMarkSkip val="1"/>
        <c:noMultiLvlLbl val="0"/>
      </c:catAx>
      <c:valAx>
        <c:axId val="147797504"/>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47795968"/>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pt idx="36">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5">
                  <c:v>1</c:v>
                </c:pt>
                <c:pt idx="17">
                  <c:v>1</c:v>
                </c:pt>
                <c:pt idx="20">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48169088"/>
        <c:axId val="148170624"/>
      </c:barChart>
      <c:catAx>
        <c:axId val="148169088"/>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48170624"/>
        <c:crosses val="autoZero"/>
        <c:auto val="1"/>
        <c:lblAlgn val="ctr"/>
        <c:lblOffset val="10"/>
        <c:tickLblSkip val="3"/>
        <c:tickMarkSkip val="1"/>
        <c:noMultiLvlLbl val="0"/>
      </c:catAx>
      <c:valAx>
        <c:axId val="148170624"/>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48169088"/>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pt idx="36">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5">
                  <c:v>1</c:v>
                </c:pt>
                <c:pt idx="17">
                  <c:v>1</c:v>
                </c:pt>
                <c:pt idx="20">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8305024"/>
        <c:axId val="168306560"/>
      </c:barChart>
      <c:catAx>
        <c:axId val="168305024"/>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8306560"/>
        <c:crosses val="autoZero"/>
        <c:auto val="1"/>
        <c:lblAlgn val="ctr"/>
        <c:lblOffset val="10"/>
        <c:tickLblSkip val="3"/>
        <c:tickMarkSkip val="1"/>
        <c:noMultiLvlLbl val="0"/>
      </c:catAx>
      <c:valAx>
        <c:axId val="168306560"/>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8305024"/>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pt idx="36">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5">
                  <c:v>1</c:v>
                </c:pt>
                <c:pt idx="17">
                  <c:v>1</c:v>
                </c:pt>
                <c:pt idx="20">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8100224"/>
        <c:axId val="168101760"/>
      </c:barChart>
      <c:catAx>
        <c:axId val="168100224"/>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8101760"/>
        <c:crosses val="autoZero"/>
        <c:auto val="1"/>
        <c:lblAlgn val="ctr"/>
        <c:lblOffset val="10"/>
        <c:tickLblSkip val="3"/>
        <c:tickMarkSkip val="1"/>
        <c:noMultiLvlLbl val="0"/>
      </c:catAx>
      <c:valAx>
        <c:axId val="168101760"/>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8100224"/>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pt idx="36">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5">
                  <c:v>1</c:v>
                </c:pt>
                <c:pt idx="17">
                  <c:v>1</c:v>
                </c:pt>
                <c:pt idx="20">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47018112"/>
        <c:axId val="147019648"/>
      </c:barChart>
      <c:catAx>
        <c:axId val="14701811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47019648"/>
        <c:crosses val="autoZero"/>
        <c:auto val="1"/>
        <c:lblAlgn val="ctr"/>
        <c:lblOffset val="10"/>
        <c:tickLblSkip val="3"/>
        <c:tickMarkSkip val="1"/>
        <c:noMultiLvlLbl val="0"/>
      </c:catAx>
      <c:valAx>
        <c:axId val="14701964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4701811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2">
                  <c:v>1</c:v>
                </c:pt>
                <c:pt idx="23">
                  <c:v>4</c:v>
                </c:pt>
                <c:pt idx="25">
                  <c:v>1</c:v>
                </c:pt>
                <c:pt idx="26">
                  <c:v>1</c:v>
                </c:pt>
                <c:pt idx="28">
                  <c:v>2</c:v>
                </c:pt>
                <c:pt idx="31">
                  <c:v>1</c:v>
                </c:pt>
                <c:pt idx="36">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5">
                  <c:v>1</c:v>
                </c:pt>
                <c:pt idx="17">
                  <c:v>1</c:v>
                </c:pt>
                <c:pt idx="20">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9136512"/>
        <c:axId val="169138048"/>
      </c:barChart>
      <c:catAx>
        <c:axId val="16913651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9138048"/>
        <c:crosses val="autoZero"/>
        <c:auto val="1"/>
        <c:lblAlgn val="ctr"/>
        <c:lblOffset val="10"/>
        <c:tickLblSkip val="3"/>
        <c:tickMarkSkip val="1"/>
        <c:noMultiLvlLbl val="0"/>
      </c:catAx>
      <c:valAx>
        <c:axId val="16913804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913651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1592102123598265E-2"/>
          <c:y val="4.6131742860500646E-2"/>
          <c:w val="0.88053185397279898"/>
          <c:h val="0.77395744589303361"/>
        </c:manualLayout>
      </c:layout>
      <c:barChart>
        <c:barDir val="col"/>
        <c:grouping val="stacked"/>
        <c:varyColors val="0"/>
        <c:ser>
          <c:idx val="0"/>
          <c:order val="0"/>
          <c:tx>
            <c:strRef>
              <c:f>Sheet1!$B$1</c:f>
              <c:strCache>
                <c:ptCount val="1"/>
                <c:pt idx="0">
                  <c:v>Column 1</c:v>
                </c:pt>
              </c:strCache>
            </c:strRef>
          </c:tx>
          <c:spPr>
            <a:solidFill>
              <a:srgbClr val="1CD66C"/>
            </a:solidFill>
            <a:ln w="15875">
              <a:solidFill>
                <a:srgbClr val="FFFFFF"/>
              </a:solidFill>
            </a:ln>
          </c:spPr>
          <c:invertIfNegative val="0"/>
          <c:dPt>
            <c:idx val="11"/>
            <c:invertIfNegative val="0"/>
            <c:bubble3D val="0"/>
            <c:spPr>
              <a:solidFill>
                <a:srgbClr val="1CD66C"/>
              </a:solidFill>
              <a:ln w="15875">
                <a:solidFill>
                  <a:srgbClr val="FFFFFF"/>
                </a:solidFill>
              </a:ln>
            </c:spPr>
          </c:dPt>
          <c:dPt>
            <c:idx val="12"/>
            <c:invertIfNegative val="0"/>
            <c:bubble3D val="0"/>
            <c:spPr>
              <a:solidFill>
                <a:srgbClr val="1CD66C"/>
              </a:solidFill>
              <a:ln w="15875">
                <a:solidFill>
                  <a:srgbClr val="FFFFFF"/>
                </a:solidFill>
              </a:ln>
            </c:spPr>
          </c:dPt>
          <c:dPt>
            <c:idx val="15"/>
            <c:invertIfNegative val="0"/>
            <c:bubble3D val="0"/>
            <c:spPr>
              <a:solidFill>
                <a:srgbClr val="1CD66C"/>
              </a:solidFill>
              <a:ln w="15875">
                <a:solidFill>
                  <a:srgbClr val="FFFFFF"/>
                </a:solidFill>
              </a:ln>
            </c:spPr>
          </c:dPt>
          <c:dPt>
            <c:idx val="16"/>
            <c:invertIfNegative val="0"/>
            <c:bubble3D val="0"/>
            <c:spPr>
              <a:solidFill>
                <a:srgbClr val="FF9900"/>
              </a:solidFill>
              <a:ln w="15875">
                <a:solidFill>
                  <a:srgbClr val="FFFFFF"/>
                </a:solidFill>
              </a:ln>
            </c:spPr>
          </c:dPt>
          <c:dPt>
            <c:idx val="18"/>
            <c:invertIfNegative val="0"/>
            <c:bubble3D val="0"/>
            <c:spPr>
              <a:solidFill>
                <a:srgbClr val="1CD66C"/>
              </a:solidFill>
              <a:ln w="15875">
                <a:solidFill>
                  <a:srgbClr val="FFFFFF"/>
                </a:solidFill>
              </a:ln>
            </c:spPr>
          </c:dPt>
          <c:dPt>
            <c:idx val="19"/>
            <c:invertIfNegative val="0"/>
            <c:bubble3D val="0"/>
            <c:spPr>
              <a:solidFill>
                <a:srgbClr val="FF9900"/>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Sheet1!$B$2:$B$94</c:f>
              <c:numCache>
                <c:formatCode>General</c:formatCode>
                <c:ptCount val="93"/>
                <c:pt idx="15">
                  <c:v>1</c:v>
                </c:pt>
                <c:pt idx="21">
                  <c:v>0</c:v>
                </c:pt>
                <c:pt idx="22">
                  <c:v>1</c:v>
                </c:pt>
                <c:pt idx="23">
                  <c:v>4</c:v>
                </c:pt>
                <c:pt idx="25">
                  <c:v>1</c:v>
                </c:pt>
                <c:pt idx="26">
                  <c:v>1</c:v>
                </c:pt>
                <c:pt idx="28">
                  <c:v>2</c:v>
                </c:pt>
                <c:pt idx="31">
                  <c:v>1</c:v>
                </c:pt>
                <c:pt idx="36">
                  <c:v>1</c:v>
                </c:pt>
                <c:pt idx="38">
                  <c:v>1</c:v>
                </c:pt>
                <c:pt idx="39">
                  <c:v>1</c:v>
                </c:pt>
                <c:pt idx="41">
                  <c:v>2</c:v>
                </c:pt>
                <c:pt idx="45">
                  <c:v>1</c:v>
                </c:pt>
              </c:numCache>
            </c:numRef>
          </c:val>
        </c:ser>
        <c:ser>
          <c:idx val="1"/>
          <c:order val="1"/>
          <c:tx>
            <c:strRef>
              <c:f>Sheet1!$C$1</c:f>
              <c:strCache>
                <c:ptCount val="1"/>
                <c:pt idx="0">
                  <c:v>Column 2</c:v>
                </c:pt>
              </c:strCache>
            </c:strRef>
          </c:tx>
          <c:spPr>
            <a:solidFill>
              <a:srgbClr val="FF9900"/>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Sheet1!$C$2:$C$94</c:f>
              <c:numCache>
                <c:formatCode>General</c:formatCode>
                <c:ptCount val="93"/>
                <c:pt idx="1">
                  <c:v>1</c:v>
                </c:pt>
                <c:pt idx="15">
                  <c:v>1</c:v>
                </c:pt>
                <c:pt idx="17">
                  <c:v>1</c:v>
                </c:pt>
                <c:pt idx="20">
                  <c:v>2</c:v>
                </c:pt>
                <c:pt idx="21">
                  <c:v>1</c:v>
                </c:pt>
                <c:pt idx="22">
                  <c:v>1</c:v>
                </c:pt>
                <c:pt idx="23">
                  <c:v>1</c:v>
                </c:pt>
                <c:pt idx="25">
                  <c:v>1</c:v>
                </c:pt>
                <c:pt idx="30">
                  <c:v>1</c:v>
                </c:pt>
                <c:pt idx="31">
                  <c:v>1</c:v>
                </c:pt>
              </c:numCache>
            </c:numRef>
          </c:val>
        </c:ser>
        <c:ser>
          <c:idx val="2"/>
          <c:order val="2"/>
          <c:tx>
            <c:strRef>
              <c:f>Sheet1!$D$1</c:f>
              <c:strCache>
                <c:ptCount val="1"/>
                <c:pt idx="0">
                  <c:v>Column 3</c:v>
                </c:pt>
              </c:strCache>
            </c:strRef>
          </c:tx>
          <c:spPr>
            <a:solidFill>
              <a:srgbClr val="1CD66C"/>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Sheet1!$D$2:$D$94</c:f>
              <c:numCache>
                <c:formatCode>General</c:formatCode>
                <c:ptCount val="93"/>
              </c:numCache>
            </c:numRef>
          </c:val>
        </c:ser>
        <c:ser>
          <c:idx val="3"/>
          <c:order val="3"/>
          <c:tx>
            <c:strRef>
              <c:f>Sheet1!$E$1</c:f>
              <c:strCache>
                <c:ptCount val="1"/>
                <c:pt idx="0">
                  <c:v>Column 4</c:v>
                </c:pt>
              </c:strCache>
            </c:strRef>
          </c:tx>
          <c:spPr>
            <a:solidFill>
              <a:srgbClr val="23E274"/>
            </a:solidFill>
            <a:ln w="15875">
              <a:solidFill>
                <a:srgbClr val="FFFFFF"/>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Sheet1!$E$2:$E$94</c:f>
              <c:numCache>
                <c:formatCode>General</c:formatCode>
                <c:ptCount val="93"/>
              </c:numCache>
            </c:numRef>
          </c:val>
        </c:ser>
        <c:ser>
          <c:idx val="4"/>
          <c:order val="4"/>
          <c:tx>
            <c:strRef>
              <c:f>Sheet1!$F$1</c:f>
              <c:strCache>
                <c:ptCount val="1"/>
                <c:pt idx="0">
                  <c:v>Column 5</c:v>
                </c:pt>
              </c:strCache>
            </c:strRef>
          </c:tx>
          <c:spPr>
            <a:solidFill>
              <a:srgbClr val="23E274"/>
            </a:solidFill>
            <a:ln>
              <a:solidFill>
                <a:schemeClr val="bg1"/>
              </a:solidFill>
            </a:ln>
          </c:spPr>
          <c:invertIfNegative val="0"/>
          <c:dPt>
            <c:idx val="9"/>
            <c:invertIfNegative val="0"/>
            <c:bubble3D val="0"/>
            <c:spPr>
              <a:solidFill>
                <a:srgbClr val="23E274"/>
              </a:solidFill>
              <a:ln w="15875">
                <a:solidFill>
                  <a:srgbClr val="FFFFFF"/>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Sheet1!$F$2:$F$94</c:f>
              <c:numCache>
                <c:formatCode>General</c:formatCode>
                <c:ptCount val="93"/>
              </c:numCache>
            </c:numRef>
          </c:val>
        </c:ser>
        <c:ser>
          <c:idx val="5"/>
          <c:order val="5"/>
          <c:tx>
            <c:strRef>
              <c:f>Sheet1!$G$1</c:f>
              <c:strCache>
                <c:ptCount val="1"/>
                <c:pt idx="0">
                  <c:v>Column 6</c:v>
                </c:pt>
              </c:strCache>
            </c:strRef>
          </c:tx>
          <c:invertIfNegative val="0"/>
          <c:dPt>
            <c:idx val="6"/>
            <c:invertIfNegative val="0"/>
            <c:bubble3D val="0"/>
            <c:spPr>
              <a:solidFill>
                <a:srgbClr val="23E274"/>
              </a:solidFill>
              <a:ln>
                <a:solidFill>
                  <a:schemeClr val="bg1"/>
                </a:solidFill>
              </a:ln>
            </c:spPr>
          </c:dPt>
          <c:dPt>
            <c:idx val="7"/>
            <c:invertIfNegative val="0"/>
            <c:bubble3D val="0"/>
            <c:spPr>
              <a:solidFill>
                <a:srgbClr val="23E274"/>
              </a:solidFill>
              <a:ln>
                <a:solidFill>
                  <a:schemeClr val="bg1"/>
                </a:solidFill>
              </a:ln>
            </c:spPr>
          </c:dPt>
          <c:dPt>
            <c:idx val="8"/>
            <c:invertIfNegative val="0"/>
            <c:bubble3D val="0"/>
            <c:spPr>
              <a:solidFill>
                <a:srgbClr val="23E274"/>
              </a:solidFill>
              <a:ln>
                <a:solidFill>
                  <a:schemeClr val="bg1"/>
                </a:solidFill>
              </a:ln>
            </c:spPr>
          </c:dPt>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Sheet1!$G$2:$G$94</c:f>
              <c:numCache>
                <c:formatCode>General</c:formatCode>
                <c:ptCount val="93"/>
              </c:numCache>
            </c:numRef>
          </c:val>
        </c:ser>
        <c:ser>
          <c:idx val="6"/>
          <c:order val="6"/>
          <c:tx>
            <c:strRef>
              <c:f>Sheet1!$H$1</c:f>
              <c:strCache>
                <c:ptCount val="1"/>
                <c:pt idx="0">
                  <c:v>Column 7</c:v>
                </c:pt>
              </c:strCache>
            </c:strRef>
          </c:tx>
          <c:spPr>
            <a:solidFill>
              <a:srgbClr val="23E274"/>
            </a:solidFill>
            <a:ln>
              <a:solidFill>
                <a:schemeClr val="bg1"/>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Sheet1!$H$2:$H$94</c:f>
              <c:numCache>
                <c:formatCode>General</c:formatCode>
                <c:ptCount val="93"/>
              </c:numCache>
            </c:numRef>
          </c:val>
        </c:ser>
        <c:ser>
          <c:idx val="7"/>
          <c:order val="7"/>
          <c:tx>
            <c:strRef>
              <c:f>Sheet1!$I$1</c:f>
              <c:strCache>
                <c:ptCount val="1"/>
                <c:pt idx="0">
                  <c:v>Column 8</c:v>
                </c:pt>
              </c:strCache>
            </c:strRef>
          </c:tx>
          <c:spPr>
            <a:solidFill>
              <a:srgbClr val="23E274"/>
            </a:solidFill>
            <a:ln>
              <a:solidFill>
                <a:prstClr val="white"/>
              </a:solidFill>
            </a:ln>
          </c:spPr>
          <c:invertIfNegative val="0"/>
          <c:cat>
            <c:numRef>
              <c:f>Sheet1!$A$2:$A$94</c:f>
              <c:numCache>
                <c:formatCode>General</c:formatCode>
                <c:ptCount val="93"/>
                <c:pt idx="0">
                  <c:v>31</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1</c:v>
                </c:pt>
                <c:pt idx="33">
                  <c:v>2</c:v>
                </c:pt>
                <c:pt idx="34">
                  <c:v>3</c:v>
                </c:pt>
                <c:pt idx="35">
                  <c:v>4</c:v>
                </c:pt>
                <c:pt idx="36">
                  <c:v>5</c:v>
                </c:pt>
                <c:pt idx="37">
                  <c:v>6</c:v>
                </c:pt>
                <c:pt idx="38">
                  <c:v>7</c:v>
                </c:pt>
                <c:pt idx="39">
                  <c:v>8</c:v>
                </c:pt>
                <c:pt idx="40">
                  <c:v>9</c:v>
                </c:pt>
                <c:pt idx="41">
                  <c:v>10</c:v>
                </c:pt>
                <c:pt idx="42">
                  <c:v>11</c:v>
                </c:pt>
                <c:pt idx="43">
                  <c:v>12</c:v>
                </c:pt>
                <c:pt idx="44">
                  <c:v>13</c:v>
                </c:pt>
                <c:pt idx="45">
                  <c:v>14</c:v>
                </c:pt>
                <c:pt idx="46">
                  <c:v>15</c:v>
                </c:pt>
                <c:pt idx="47">
                  <c:v>16</c:v>
                </c:pt>
                <c:pt idx="48">
                  <c:v>17</c:v>
                </c:pt>
                <c:pt idx="49">
                  <c:v>18</c:v>
                </c:pt>
                <c:pt idx="50">
                  <c:v>19</c:v>
                </c:pt>
                <c:pt idx="51">
                  <c:v>20</c:v>
                </c:pt>
                <c:pt idx="52">
                  <c:v>21</c:v>
                </c:pt>
                <c:pt idx="53">
                  <c:v>22</c:v>
                </c:pt>
                <c:pt idx="54">
                  <c:v>23</c:v>
                </c:pt>
                <c:pt idx="55">
                  <c:v>24</c:v>
                </c:pt>
                <c:pt idx="56">
                  <c:v>25</c:v>
                </c:pt>
                <c:pt idx="57">
                  <c:v>26</c:v>
                </c:pt>
                <c:pt idx="58">
                  <c:v>27</c:v>
                </c:pt>
                <c:pt idx="59">
                  <c:v>28</c:v>
                </c:pt>
                <c:pt idx="60">
                  <c:v>29</c:v>
                </c:pt>
                <c:pt idx="61">
                  <c:v>30</c:v>
                </c:pt>
                <c:pt idx="62">
                  <c:v>1</c:v>
                </c:pt>
                <c:pt idx="63">
                  <c:v>2</c:v>
                </c:pt>
                <c:pt idx="64">
                  <c:v>3</c:v>
                </c:pt>
                <c:pt idx="65">
                  <c:v>4</c:v>
                </c:pt>
                <c:pt idx="66">
                  <c:v>5</c:v>
                </c:pt>
                <c:pt idx="67">
                  <c:v>6</c:v>
                </c:pt>
                <c:pt idx="68">
                  <c:v>7</c:v>
                </c:pt>
                <c:pt idx="69">
                  <c:v>8</c:v>
                </c:pt>
                <c:pt idx="70">
                  <c:v>9</c:v>
                </c:pt>
                <c:pt idx="71">
                  <c:v>10</c:v>
                </c:pt>
                <c:pt idx="72">
                  <c:v>11</c:v>
                </c:pt>
                <c:pt idx="73">
                  <c:v>12</c:v>
                </c:pt>
                <c:pt idx="74">
                  <c:v>13</c:v>
                </c:pt>
                <c:pt idx="75">
                  <c:v>14</c:v>
                </c:pt>
                <c:pt idx="76">
                  <c:v>15</c:v>
                </c:pt>
                <c:pt idx="77">
                  <c:v>16</c:v>
                </c:pt>
                <c:pt idx="78">
                  <c:v>17</c:v>
                </c:pt>
                <c:pt idx="79">
                  <c:v>18</c:v>
                </c:pt>
                <c:pt idx="80">
                  <c:v>19</c:v>
                </c:pt>
                <c:pt idx="81">
                  <c:v>20</c:v>
                </c:pt>
                <c:pt idx="82">
                  <c:v>21</c:v>
                </c:pt>
                <c:pt idx="83">
                  <c:v>22</c:v>
                </c:pt>
                <c:pt idx="84">
                  <c:v>23</c:v>
                </c:pt>
                <c:pt idx="85">
                  <c:v>24</c:v>
                </c:pt>
                <c:pt idx="86">
                  <c:v>25</c:v>
                </c:pt>
                <c:pt idx="87">
                  <c:v>26</c:v>
                </c:pt>
                <c:pt idx="88">
                  <c:v>27</c:v>
                </c:pt>
                <c:pt idx="89">
                  <c:v>28</c:v>
                </c:pt>
                <c:pt idx="90">
                  <c:v>29</c:v>
                </c:pt>
                <c:pt idx="91">
                  <c:v>30</c:v>
                </c:pt>
                <c:pt idx="92">
                  <c:v>31</c:v>
                </c:pt>
              </c:numCache>
            </c:numRef>
          </c:cat>
          <c:val>
            <c:numRef>
              <c:f>Sheet1!$I$2:$I$94</c:f>
              <c:numCache>
                <c:formatCode>General</c:formatCode>
                <c:ptCount val="93"/>
              </c:numCache>
            </c:numRef>
          </c:val>
        </c:ser>
        <c:dLbls>
          <c:showLegendKey val="0"/>
          <c:showVal val="0"/>
          <c:showCatName val="0"/>
          <c:showSerName val="0"/>
          <c:showPercent val="0"/>
          <c:showBubbleSize val="0"/>
        </c:dLbls>
        <c:gapWidth val="0"/>
        <c:overlap val="100"/>
        <c:axId val="168972672"/>
        <c:axId val="168974208"/>
      </c:barChart>
      <c:catAx>
        <c:axId val="168972672"/>
        <c:scaling>
          <c:orientation val="minMax"/>
        </c:scaling>
        <c:delete val="0"/>
        <c:axPos val="b"/>
        <c:numFmt formatCode="General" sourceLinked="1"/>
        <c:majorTickMark val="none"/>
        <c:minorTickMark val="none"/>
        <c:tickLblPos val="nextTo"/>
        <c:spPr>
          <a:noFill/>
          <a:ln w="28575">
            <a:solidFill>
              <a:srgbClr val="FFFFFF"/>
            </a:solidFill>
          </a:ln>
        </c:spPr>
        <c:txPr>
          <a:bodyPr/>
          <a:lstStyle/>
          <a:p>
            <a:pPr>
              <a:defRPr sz="1400" b="1"/>
            </a:pPr>
            <a:endParaRPr lang="en-US"/>
          </a:p>
        </c:txPr>
        <c:crossAx val="168974208"/>
        <c:crosses val="autoZero"/>
        <c:auto val="1"/>
        <c:lblAlgn val="ctr"/>
        <c:lblOffset val="10"/>
        <c:tickLblSkip val="3"/>
        <c:tickMarkSkip val="1"/>
        <c:noMultiLvlLbl val="0"/>
      </c:catAx>
      <c:valAx>
        <c:axId val="168974208"/>
        <c:scaling>
          <c:orientation val="minMax"/>
          <c:max val="10"/>
          <c:min val="0"/>
        </c:scaling>
        <c:delete val="0"/>
        <c:axPos val="l"/>
        <c:numFmt formatCode="General" sourceLinked="1"/>
        <c:majorTickMark val="out"/>
        <c:minorTickMark val="none"/>
        <c:tickLblPos val="nextTo"/>
        <c:spPr>
          <a:ln w="28575">
            <a:solidFill>
              <a:srgbClr val="FFFFFF"/>
            </a:solidFill>
          </a:ln>
        </c:spPr>
        <c:txPr>
          <a:bodyPr/>
          <a:lstStyle/>
          <a:p>
            <a:pPr>
              <a:defRPr sz="1400"/>
            </a:pPr>
            <a:endParaRPr lang="en-US"/>
          </a:p>
        </c:txPr>
        <c:crossAx val="168972672"/>
        <c:crosses val="autoZero"/>
        <c:crossBetween val="between"/>
        <c:majorUnit val="2"/>
      </c:valAx>
    </c:plotArea>
    <c:plotVisOnly val="1"/>
    <c:dispBlanksAs val="gap"/>
    <c:showDLblsOverMax val="0"/>
  </c:chart>
  <c:txPr>
    <a:bodyPr/>
    <a:lstStyle/>
    <a:p>
      <a:pPr>
        <a:defRPr sz="1800" b="1" i="0" baseline="0">
          <a:solidFill>
            <a:schemeClr val="bg1"/>
          </a:solidFill>
        </a:defRPr>
      </a:pPr>
      <a:endParaRPr lang="en-US"/>
    </a:p>
  </c:txPr>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drawings/drawing1.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0.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1.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2.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3.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4.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5.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16.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dr:relSizeAnchor xmlns:cdr="http://schemas.openxmlformats.org/drawingml/2006/chartDrawing">
    <cdr:from>
      <cdr:x>0.41935</cdr:x>
      <cdr:y>0.04412</cdr:y>
    </cdr:from>
    <cdr:to>
      <cdr:x>0.62903</cdr:x>
      <cdr:y>0.17647</cdr:y>
    </cdr:to>
    <cdr:sp macro="" textlink="">
      <cdr:nvSpPr>
        <cdr:cNvPr id="3" name="TextBox 2"/>
        <cdr:cNvSpPr txBox="1"/>
      </cdr:nvSpPr>
      <cdr:spPr>
        <a:xfrm xmlns:a="http://schemas.openxmlformats.org/drawingml/2006/main">
          <a:off x="3962400" y="228600"/>
          <a:ext cx="1981225" cy="68578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smtClean="0">
              <a:solidFill>
                <a:schemeClr val="bg1"/>
              </a:solidFill>
              <a:latin typeface="+mn-lt"/>
            </a:rPr>
            <a:t>Jensen Farms recalls all cantaloupe</a:t>
          </a:r>
          <a:endParaRPr lang="en-US" sz="1600" b="1" dirty="0">
            <a:solidFill>
              <a:schemeClr val="bg1"/>
            </a:solidFill>
            <a:latin typeface="+mn-lt"/>
          </a:endParaRPr>
        </a:p>
      </cdr:txBody>
    </cdr:sp>
  </cdr:relSizeAnchor>
</c:userShapes>
</file>

<file path=ppt/drawings/drawing17.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3.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4.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6.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7.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8.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9.xml><?xml version="1.0" encoding="utf-8"?>
<c:userShapes xmlns:c="http://schemas.openxmlformats.org/drawingml/2006/chart">
  <cdr:relSizeAnchor xmlns:cdr="http://schemas.openxmlformats.org/drawingml/2006/chartDrawing">
    <cdr:from>
      <cdr:x>0.31818</cdr:x>
      <cdr:y>0.09836</cdr:y>
    </cdr:from>
    <cdr:to>
      <cdr:x>0.72727</cdr:x>
      <cdr:y>0.21311</cdr:y>
    </cdr:to>
    <cdr:sp macro="" textlink="">
      <cdr:nvSpPr>
        <cdr:cNvPr id="2" name="TextBox 1"/>
        <cdr:cNvSpPr txBox="1"/>
      </cdr:nvSpPr>
      <cdr:spPr>
        <a:xfrm xmlns:a="http://schemas.openxmlformats.org/drawingml/2006/main">
          <a:off x="2667000" y="457200"/>
          <a:ext cx="34290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64B318AC-C3C4-4CF0-9227-B2B9E8374670}" type="datetimeFigureOut">
              <a:rPr lang="en-US" smtClean="0"/>
              <a:t>2/16/2012</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F72CF17-CD86-4E55-87F5-F09C4DF1007C}" type="slidenum">
              <a:rPr lang="en-US" smtClean="0"/>
              <a:t>‹#›</a:t>
            </a:fld>
            <a:endParaRPr lang="en-US"/>
          </a:p>
        </p:txBody>
      </p:sp>
    </p:spTree>
    <p:extLst>
      <p:ext uri="{BB962C8B-B14F-4D97-AF65-F5344CB8AC3E}">
        <p14:creationId xmlns:p14="http://schemas.microsoft.com/office/powerpoint/2010/main" val="107002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7394390C-9C4E-49CE-BC9D-FAA7E8E215F1}" type="datetimeFigureOut">
              <a:rPr lang="en-US" smtClean="0"/>
              <a:pPr/>
              <a:t>2/16/2012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4509C4-4A80-420A-9D1B-1847E7D078E0}" type="slidenum">
              <a:rPr lang="en-US" smtClean="0"/>
              <a:pPr/>
              <a:t>‹#›</a:t>
            </a:fld>
            <a:endParaRPr lang="en-US" dirty="0"/>
          </a:p>
        </p:txBody>
      </p:sp>
    </p:spTree>
    <p:extLst>
      <p:ext uri="{BB962C8B-B14F-4D97-AF65-F5344CB8AC3E}">
        <p14:creationId xmlns:p14="http://schemas.microsoft.com/office/powerpoint/2010/main" val="3205515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1C2934-185F-4A77-924F-102CF9D00B03}" type="slidenum">
              <a:rPr lang="en-US"/>
              <a:pPr/>
              <a:t>1</a:t>
            </a:fld>
            <a:endParaRPr lang="en-US"/>
          </a:p>
        </p:txBody>
      </p:sp>
      <p:sp>
        <p:nvSpPr>
          <p:cNvPr id="559106" name="Rectangle 2"/>
          <p:cNvSpPr>
            <a:spLocks noGrp="1" noRot="1" noChangeAspect="1" noChangeArrowheads="1" noTextEdit="1"/>
          </p:cNvSpPr>
          <p:nvPr>
            <p:ph type="sldImg"/>
          </p:nvPr>
        </p:nvSpPr>
        <p:spPr>
          <a:ln/>
        </p:spPr>
      </p:sp>
      <p:sp>
        <p:nvSpPr>
          <p:cNvPr id="559107" name="Rectangle 3"/>
          <p:cNvSpPr>
            <a:spLocks noGrp="1" noChangeArrowheads="1"/>
          </p:cNvSpPr>
          <p:nvPr>
            <p:ph type="body" idx="1"/>
          </p:nvPr>
        </p:nvSpPr>
        <p:spPr>
          <a:xfrm>
            <a:off x="701040" y="4416426"/>
            <a:ext cx="5608320" cy="4183063"/>
          </a:xfrm>
        </p:spPr>
        <p:txBody>
          <a:bodyPr/>
          <a:lstStyle/>
          <a:p>
            <a:endParaRPr lang="en-US" sz="2000" b="1">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r>
              <a:rPr lang="en-US" dirty="0" smtClean="0">
                <a:solidFill>
                  <a:schemeClr val="bg1"/>
                </a:solidFill>
              </a:rPr>
              <a:t>Causative agent</a:t>
            </a:r>
            <a:r>
              <a:rPr lang="en-US" baseline="0" dirty="0" smtClean="0">
                <a:solidFill>
                  <a:schemeClr val="bg1"/>
                </a:solidFill>
              </a:rPr>
              <a:t> unknown in </a:t>
            </a:r>
            <a:r>
              <a:rPr lang="en-US" dirty="0" smtClean="0">
                <a:solidFill>
                  <a:schemeClr val="bg1"/>
                </a:solidFill>
              </a:rPr>
              <a:t>8 (29%) of</a:t>
            </a:r>
            <a:r>
              <a:rPr lang="en-US" baseline="0" dirty="0" smtClean="0">
                <a:solidFill>
                  <a:schemeClr val="bg1"/>
                </a:solidFill>
              </a:rPr>
              <a:t> these outbreaks. At least two additional multistate Salmonella outbreaks associated with cantaloupes have been reported since 2003, one each in 2008 and 2011. </a:t>
            </a:r>
            <a:endParaRPr lang="en-US" dirty="0" smtClean="0">
              <a:solidFill>
                <a:schemeClr val="bg1"/>
              </a:solidFill>
            </a:endParaRPr>
          </a:p>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12</a:t>
            </a:fld>
            <a:endParaRPr lang="en-US" dirty="0"/>
          </a:p>
        </p:txBody>
      </p:sp>
    </p:spTree>
    <p:extLst>
      <p:ext uri="{BB962C8B-B14F-4D97-AF65-F5344CB8AC3E}">
        <p14:creationId xmlns:p14="http://schemas.microsoft.com/office/powerpoint/2010/main" val="1794816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We defined a case as a patient with illness onset during July 31–October 31.  Only Laboratory-confirmed cases were included and required both culture confirmation of </a:t>
            </a:r>
            <a:r>
              <a:rPr lang="en-US" sz="1600" i="1" dirty="0" err="1"/>
              <a:t>Listeria</a:t>
            </a:r>
            <a:r>
              <a:rPr lang="en-US" sz="1600" dirty="0"/>
              <a:t> infection and a pulsed-field gel electrophoresis, or PFGE, pattern indistinguishable from one of the outbreak strains. PFGE patterns of culture isolates from patients and food products were uploaded to PulseNet, a national PFGE pattern database repository, to facilitate additional case finding through comparison with other patterns in the database. Patient interviews were used to confirm course of illness, determine food exposures, and generate hypotheses. Shopper card data were also used to determine food shopping activity prior to illness.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2 – CDPHE notifies CDC of 8 confirmed cases of </a:t>
            </a:r>
            <a:r>
              <a:rPr lang="en-US" baseline="0" dirty="0" err="1" smtClean="0"/>
              <a:t>Listeriosis</a:t>
            </a:r>
            <a:r>
              <a:rPr lang="en-US" baseline="0" dirty="0" smtClean="0"/>
              <a:t> in Colorado residents with 7 cases were reported since August 29. Results of laboratory testing results indicates 3 distinct PFGE patterns among patients. In Colorado, 1-2 </a:t>
            </a:r>
            <a:r>
              <a:rPr lang="en-US" baseline="0" dirty="0" err="1" smtClean="0"/>
              <a:t>Listeriosis</a:t>
            </a:r>
            <a:r>
              <a:rPr lang="en-US" baseline="0" dirty="0" smtClean="0"/>
              <a:t> cases are typically reported in August each year. Outbreak cases of </a:t>
            </a:r>
            <a:r>
              <a:rPr lang="en-US" baseline="0" dirty="0" err="1" smtClean="0"/>
              <a:t>Listeriosis</a:t>
            </a:r>
            <a:r>
              <a:rPr lang="en-US" baseline="0" dirty="0" smtClean="0"/>
              <a:t> occurring in Colorado are indicated in green.</a:t>
            </a:r>
          </a:p>
          <a:p>
            <a:endParaRPr lang="en-US"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5 – CDPHE collects cut and whole cantaloupes from the home of an ill person for </a:t>
            </a:r>
            <a:r>
              <a:rPr lang="en-US" baseline="0" dirty="0" err="1" smtClean="0"/>
              <a:t>Listeria</a:t>
            </a:r>
            <a:r>
              <a:rPr lang="en-US" baseline="0" dirty="0" smtClean="0"/>
              <a:t> testing.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74">
              <a:defRPr/>
            </a:pPr>
            <a:r>
              <a:rPr lang="en-US" baseline="0" dirty="0" smtClean="0"/>
              <a:t>Sept 6 – </a:t>
            </a:r>
            <a:r>
              <a:rPr lang="en-US" baseline="0" dirty="0" err="1" smtClean="0"/>
              <a:t>PulseNet</a:t>
            </a:r>
            <a:r>
              <a:rPr lang="en-US" baseline="0" dirty="0" smtClean="0"/>
              <a:t> defines outbreak strains in CO patients and identifies an ill person in NE and TX, each infected with an outbreak strain of </a:t>
            </a:r>
            <a:r>
              <a:rPr lang="en-US" i="1" baseline="0" dirty="0" err="1" smtClean="0"/>
              <a:t>Listeria</a:t>
            </a:r>
            <a:r>
              <a:rPr lang="en-US" baseline="0" dirty="0" smtClean="0"/>
              <a:t>. Cases occurring outside of Colorado are indicated in orange. Initial interview data for 7 Colorado patients find all ate cantaloupe.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7 – CDC begins coordinating the multi-state outbreak investigation.</a:t>
            </a:r>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8 – CDPHE collects cantaloupes for </a:t>
            </a:r>
            <a:r>
              <a:rPr lang="en-US" i="1" baseline="0" dirty="0" err="1" smtClean="0"/>
              <a:t>Listeria</a:t>
            </a:r>
            <a:r>
              <a:rPr lang="en-US" baseline="0" dirty="0" smtClean="0"/>
              <a:t> testing from retail locations where ill persons reported shopping. Preliminary interview and product </a:t>
            </a:r>
            <a:r>
              <a:rPr lang="en-US" baseline="0" dirty="0" err="1" smtClean="0"/>
              <a:t>traceback</a:t>
            </a:r>
            <a:r>
              <a:rPr lang="en-US" baseline="0" dirty="0" smtClean="0"/>
              <a:t> investigation data suggests cantaloupes marketed as “Rocky Ford” and grown in Colorado potentially tied to illnesses. </a:t>
            </a:r>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9 – CDC rapidly determines a statistically significant association between consumption of cantaloupes and illness using existing </a:t>
            </a:r>
            <a:r>
              <a:rPr lang="en-US" baseline="0" dirty="0" err="1" smtClean="0"/>
              <a:t>Listeria</a:t>
            </a:r>
            <a:r>
              <a:rPr lang="en-US" baseline="0" dirty="0" smtClean="0"/>
              <a:t> Initiative data and case-case analysis. CDPHE announces that cantaloupes are the likely cause of illness and warns high-risk residents not to eat them. FDA also collects cantaloupes from retail locations where ill persons reported shopping.</a:t>
            </a:r>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a:t>Listeria</a:t>
            </a:r>
            <a:r>
              <a:rPr lang="en-US" sz="1600" dirty="0"/>
              <a:t> </a:t>
            </a:r>
            <a:r>
              <a:rPr lang="en-US" sz="1600" dirty="0" err="1"/>
              <a:t>monocytogenes</a:t>
            </a:r>
            <a:r>
              <a:rPr lang="en-US" sz="1600" dirty="0"/>
              <a:t> is a foodborne illness resulting in approximately 1,600 illnesses, 1,450 hospitalizations, and 250 deaths annually in the United States. While LM accounts for well below 1% of all estimated episodes of bacterial foodborne illness, it ranks as the third-leading cause of food-related deaths among all major bacterial, viral, and parasitic foodborne pathogens accounting for 19% of total deaths. Its 94% hospitalization rate is the highest among all foodborne pathogens. The overall case-fatality rate for </a:t>
            </a:r>
            <a:r>
              <a:rPr lang="en-US" sz="1600" dirty="0" err="1"/>
              <a:t>Listeriosis</a:t>
            </a:r>
            <a:r>
              <a:rPr lang="en-US" sz="1600" dirty="0"/>
              <a:t> approaches 16%, or about 1 death for every 6 recognized infections, and is even higher among specific at-risk populations. Neonates have the highest death rate which can be as high as 50%. </a:t>
            </a:r>
          </a:p>
        </p:txBody>
      </p:sp>
      <p:sp>
        <p:nvSpPr>
          <p:cNvPr id="4" name="Slide Number Placeholder 3"/>
          <p:cNvSpPr>
            <a:spLocks noGrp="1"/>
          </p:cNvSpPr>
          <p:nvPr>
            <p:ph type="sldNum" sz="quarter" idx="10"/>
          </p:nvPr>
        </p:nvSpPr>
        <p:spPr/>
        <p:txBody>
          <a:bodyPr/>
          <a:lstStyle/>
          <a:p>
            <a:fld id="{8FE269E5-8937-496D-8CE5-346181B2B580}"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10 – CDPHE and FDA visit two cantaloupe producers in the Rocky Ford region including Jensen Farms to conduct preliminary environmental inspections and to collect environmental and product samples. The last shipment of Jensen Farms’ cantaloupe is shipped and further harvest and distribution of Jensen Farms’ cantaloupes ceases as a precautionary measure.</a:t>
            </a:r>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11 – Ongoing distribution </a:t>
            </a:r>
            <a:r>
              <a:rPr lang="en-US" baseline="0" dirty="0" err="1" smtClean="0"/>
              <a:t>traceback</a:t>
            </a:r>
            <a:r>
              <a:rPr lang="en-US" baseline="0" dirty="0" smtClean="0"/>
              <a:t> investigations of cantaloupe purchased by ill persons converge on Jensen Farms as the single common source of cantaloupe supplying retail stores where ill persons shopped. CDPHE successfully cultures </a:t>
            </a:r>
            <a:r>
              <a:rPr lang="en-US" baseline="0" dirty="0" err="1" smtClean="0"/>
              <a:t>Listeria</a:t>
            </a:r>
            <a:r>
              <a:rPr lang="en-US" baseline="0" dirty="0" smtClean="0"/>
              <a:t> from whole and cut cantaloupe collected from an ill person’s home and from Jensen Farms’ cantaloupes collected from two retail locations with PFGE results pending.</a:t>
            </a:r>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14 – Jensen Farms issues a voluntary recall of all whole cantaloupes. Any remaining Jensen Farms cantaloupes are removed from store shelves at retail.</a:t>
            </a:r>
          </a:p>
          <a:p>
            <a:r>
              <a:rPr lang="en-US" baseline="0" dirty="0" smtClean="0"/>
              <a:t>n=28</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16 – Multiple samples of whole Jensen Farms’ cantaloupes collected by CDPHE September 8 yield outbreak strains of </a:t>
            </a:r>
            <a:r>
              <a:rPr lang="en-US" i="1" baseline="0" dirty="0" err="1" smtClean="0"/>
              <a:t>Listeria</a:t>
            </a:r>
            <a:r>
              <a:rPr lang="en-US" baseline="0" dirty="0" smtClean="0"/>
              <a:t>.</a:t>
            </a:r>
            <a:endParaRPr lang="en-US" dirty="0" smtClean="0"/>
          </a:p>
          <a:p>
            <a:r>
              <a:rPr lang="en-US" baseline="0" dirty="0" smtClean="0"/>
              <a:t>n=41</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19 – Cantaloupes and environmental samples collected September 10 at Jensen Farms packing facility yield several outbreak strains of </a:t>
            </a:r>
            <a:r>
              <a:rPr lang="en-US" i="1" baseline="0" dirty="0" err="1" smtClean="0"/>
              <a:t>Listeria</a:t>
            </a:r>
            <a:r>
              <a:rPr lang="en-US" i="1" baseline="0" dirty="0" smtClean="0"/>
              <a:t>. </a:t>
            </a:r>
            <a:r>
              <a:rPr lang="en-US" i="0" baseline="0" dirty="0" smtClean="0"/>
              <a:t>These samples identify an additional strain of </a:t>
            </a:r>
            <a:r>
              <a:rPr lang="en-US" i="1" baseline="0" dirty="0" err="1" smtClean="0"/>
              <a:t>Listeria</a:t>
            </a:r>
            <a:r>
              <a:rPr lang="en-US" i="0" baseline="0" dirty="0" smtClean="0"/>
              <a:t> causing illnesses in several states, and this fourth </a:t>
            </a:r>
            <a:r>
              <a:rPr lang="en-US" i="0" baseline="0" dirty="0" err="1" smtClean="0"/>
              <a:t>Listeria</a:t>
            </a:r>
            <a:r>
              <a:rPr lang="en-US" i="0" baseline="0" dirty="0" smtClean="0"/>
              <a:t> PFGE pattern is added to the outbreak. This adds 7 additional cases not previously included in the outbreak. </a:t>
            </a:r>
            <a:endParaRPr lang="en-US" i="0" dirty="0" smtClean="0"/>
          </a:p>
          <a:p>
            <a:r>
              <a:rPr lang="en-US" baseline="0" dirty="0" smtClean="0"/>
              <a:t>n=53</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Sept 22 – FDA, CDPHE, Colorado Department of Agriculture, and Prowers County Public Health officials begin a comprehensive two-day root cause environmental assessment at Jensen Farms.</a:t>
            </a:r>
            <a:endParaRPr lang="en-US" i="0" dirty="0" smtClean="0"/>
          </a:p>
          <a:p>
            <a:r>
              <a:rPr lang="en-US" baseline="0" dirty="0" smtClean="0"/>
              <a:t>n=73</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October 19 – FDA announces findings of the joint environmental root cause assessment conducted at Jensen Farms September 22–23.</a:t>
            </a:r>
            <a:endParaRPr lang="en-US" i="0" dirty="0" smtClean="0"/>
          </a:p>
          <a:p>
            <a:r>
              <a:rPr lang="en-US" baseline="0" dirty="0" smtClean="0"/>
              <a:t>n=131</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October 27 – Illness onsets for the final two outbreak-associated cases occur.</a:t>
            </a:r>
            <a:endParaRPr lang="en-US" i="0" dirty="0" smtClean="0"/>
          </a:p>
          <a:p>
            <a:r>
              <a:rPr lang="en-US" baseline="0" dirty="0" smtClean="0"/>
              <a:t>n=145</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0" baseline="0" dirty="0" smtClean="0"/>
              <a:t>October 31 –Surveillance through November reveals no additional outbreak cases, and CDC declares this outbreak over effective October 31.</a:t>
            </a:r>
            <a:endParaRPr lang="en-US" i="0" dirty="0" smtClean="0"/>
          </a:p>
          <a:p>
            <a:r>
              <a:rPr lang="en-US" baseline="0" dirty="0" smtClean="0"/>
              <a:t>n=146</a:t>
            </a:r>
          </a:p>
          <a:p>
            <a:endParaRPr lang="en-US" dirty="0" smtClean="0"/>
          </a:p>
        </p:txBody>
      </p:sp>
      <p:sp>
        <p:nvSpPr>
          <p:cNvPr id="4" name="Slide Number Placeholder 3"/>
          <p:cNvSpPr>
            <a:spLocks noGrp="1"/>
          </p:cNvSpPr>
          <p:nvPr>
            <p:ph type="sldNum" sz="quarter" idx="10"/>
          </p:nvPr>
        </p:nvSpPr>
        <p:spPr/>
        <p:txBody>
          <a:bodyPr/>
          <a:lstStyle/>
          <a:p>
            <a:fld id="{8FE269E5-8937-496D-8CE5-346181B2B580}"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err="1"/>
              <a:t>Listeria</a:t>
            </a:r>
            <a:r>
              <a:rPr lang="en-US" sz="1600" dirty="0"/>
              <a:t> </a:t>
            </a:r>
            <a:r>
              <a:rPr lang="en-US" sz="1600" dirty="0" err="1"/>
              <a:t>monocytogenes</a:t>
            </a:r>
            <a:r>
              <a:rPr lang="en-US" sz="1600" dirty="0"/>
              <a:t> is a foodborne illness resulting in approximately 1,600 illnesses, 1,450 hospitalizations, and 250 deaths annually in the United States. While LM accounts for well below 1% of all estimated episodes of bacterial foodborne illness, it ranks as the third-leading cause of food-related deaths among all major bacterial, viral, and parasitic foodborne pathogens accounting for 19% of total deaths. Its 94% hospitalization rate is the highest among all foodborne pathogens. The overall case-fatality rate for </a:t>
            </a:r>
            <a:r>
              <a:rPr lang="en-US" sz="1600" dirty="0" err="1"/>
              <a:t>Listeriosis</a:t>
            </a:r>
            <a:r>
              <a:rPr lang="en-US" sz="1600" dirty="0"/>
              <a:t> approaches 16%, or about 1 death for every 6 recognized infections, and is even higher among specific at-risk populations. Neonates have the highest death rate which can be as high as 50%. </a:t>
            </a:r>
          </a:p>
        </p:txBody>
      </p:sp>
      <p:sp>
        <p:nvSpPr>
          <p:cNvPr id="4" name="Slide Number Placeholder 3"/>
          <p:cNvSpPr>
            <a:spLocks noGrp="1"/>
          </p:cNvSpPr>
          <p:nvPr>
            <p:ph type="sldNum" sz="quarter" idx="10"/>
          </p:nvPr>
        </p:nvSpPr>
        <p:spPr/>
        <p:txBody>
          <a:bodyPr/>
          <a:lstStyle/>
          <a:p>
            <a:fld id="{8FE269E5-8937-496D-8CE5-346181B2B580}"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defTabSz="915937">
              <a:spcBef>
                <a:spcPct val="0"/>
              </a:spcBef>
            </a:pPr>
            <a:r>
              <a:rPr lang="en-US" sz="1600" dirty="0"/>
              <a:t>PFGE results yielded indistinguishable isolates among all 11 Colorado patients, indicating a common O157:H7 source. This pattern was uploaded to </a:t>
            </a:r>
            <a:r>
              <a:rPr lang="en-US" sz="1600" dirty="0" err="1"/>
              <a:t>PulseNet</a:t>
            </a:r>
            <a:r>
              <a:rPr lang="en-US" sz="1600" dirty="0"/>
              <a:t>. Over the following weeks, thirty additional cases were identified, resulting in a total of 41 outbreak cases among residents of 5 states including California, Nevada, Arizona, Colorado, and New Mexico. PFGE analysis yielded a novel pattern not previously registered in the </a:t>
            </a:r>
            <a:r>
              <a:rPr lang="en-US" sz="1600" dirty="0" err="1"/>
              <a:t>PulseNet</a:t>
            </a:r>
            <a:r>
              <a:rPr lang="en-US" sz="1600" dirty="0"/>
              <a:t> database, further strengthening the association among outbreak cases.</a:t>
            </a:r>
          </a:p>
          <a:p>
            <a:pPr defTabSz="915937">
              <a:spcBef>
                <a:spcPct val="0"/>
              </a:spcBef>
            </a:pPr>
            <a:r>
              <a:rPr lang="en-US" dirty="0" smtClean="0"/>
              <a:t> </a:t>
            </a:r>
          </a:p>
          <a:p>
            <a:pPr defTabSz="915937">
              <a:spcBef>
                <a:spcPct val="0"/>
              </a:spcBef>
            </a:pPr>
            <a:endParaRPr lang="en-US" dirty="0" smtClean="0"/>
          </a:p>
        </p:txBody>
      </p:sp>
      <p:sp>
        <p:nvSpPr>
          <p:cNvPr id="593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D52758C-0A8F-4CAB-A966-CD33EA13395E}" type="slidenum">
              <a:rPr lang="en-US"/>
              <a:pPr fontAlgn="base">
                <a:spcBef>
                  <a:spcPct val="0"/>
                </a:spcBef>
                <a:spcAft>
                  <a:spcPct val="0"/>
                </a:spcAft>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p>
            <a:fld id="{4FAD0DE4-2D45-4A2D-BE37-A427F5761EDD}" type="slidenum">
              <a:rPr lang="en-US"/>
              <a:pPr/>
              <a:t>31</a:t>
            </a:fld>
            <a:endParaRPr lang="en-US"/>
          </a:p>
        </p:txBody>
      </p:sp>
      <p:sp>
        <p:nvSpPr>
          <p:cNvPr id="4099" name="Rectangle 2"/>
          <p:cNvSpPr>
            <a:spLocks noGrp="1" noRot="1" noChangeAspect="1" noChangeArrowheads="1" noTextEdit="1"/>
          </p:cNvSpPr>
          <p:nvPr>
            <p:ph type="sldImg"/>
          </p:nvPr>
        </p:nvSpPr>
        <p:spPr>
          <a:xfrm>
            <a:off x="1185863" y="696913"/>
            <a:ext cx="4646612" cy="3484562"/>
          </a:xfrm>
          <a:ln/>
        </p:spPr>
      </p:sp>
      <p:sp>
        <p:nvSpPr>
          <p:cNvPr id="4100" name="Rectangle 3"/>
          <p:cNvSpPr>
            <a:spLocks noGrp="1" noChangeArrowheads="1"/>
          </p:cNvSpPr>
          <p:nvPr>
            <p:ph type="body" idx="1"/>
          </p:nvPr>
        </p:nvSpPr>
        <p:spPr>
          <a:noFill/>
          <a:ln/>
        </p:spPr>
        <p:txBody>
          <a:bodyPr/>
          <a:lstStyle/>
          <a:p>
            <a:r>
              <a:rPr lang="en-US" dirty="0" smtClean="0"/>
              <a:t>Among</a:t>
            </a:r>
            <a:r>
              <a:rPr lang="en-US" baseline="0" dirty="0" smtClean="0"/>
              <a:t> affected states, </a:t>
            </a:r>
            <a:r>
              <a:rPr lang="en-US" dirty="0" smtClean="0"/>
              <a:t>Colorado had the greatest number of</a:t>
            </a:r>
            <a:r>
              <a:rPr lang="en-US" baseline="0" dirty="0" smtClean="0"/>
              <a:t> cases with </a:t>
            </a:r>
            <a:r>
              <a:rPr lang="en-US" dirty="0" smtClean="0"/>
              <a:t>40 reported,</a:t>
            </a:r>
            <a:r>
              <a:rPr lang="en-US" baseline="0" dirty="0" smtClean="0"/>
              <a:t> Texas 18, New Mexico 15, Oklahoma 12, Kansas 11, Missouri 7, Nebraska 6; remaining affected states displayed in the lightest shade of green each had 4 or fewer cases reported.</a:t>
            </a:r>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a:t>Median age overall is 77 years; reported deaths do not include a single reported miscarriage. Pregnancy-associated cases include infections in 3 pregnant women and 3 infants. Among pregnant women, one gave birth to an infected infant, one gave birth to a non-infected infant, and the infection status of one infant is unknown. Among infants, one infection was in an infant born to a known infected mother; the maternal infection status of the other two infants is unknown.</a:t>
            </a:r>
          </a:p>
        </p:txBody>
      </p:sp>
      <p:sp>
        <p:nvSpPr>
          <p:cNvPr id="4" name="Slide Number Placeholder 3"/>
          <p:cNvSpPr>
            <a:spLocks noGrp="1"/>
          </p:cNvSpPr>
          <p:nvPr>
            <p:ph type="sldNum" sz="quarter" idx="10"/>
          </p:nvPr>
        </p:nvSpPr>
        <p:spPr/>
        <p:txBody>
          <a:bodyPr/>
          <a:lstStyle/>
          <a:p>
            <a:fld id="{8FE269E5-8937-496D-8CE5-346181B2B58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509C4-4A80-420A-9D1B-1847E7D078E0}"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35</a:t>
            </a:fld>
            <a:endParaRPr lang="en-US" dirty="0"/>
          </a:p>
        </p:txBody>
      </p:sp>
    </p:spTree>
    <p:extLst>
      <p:ext uri="{BB962C8B-B14F-4D97-AF65-F5344CB8AC3E}">
        <p14:creationId xmlns:p14="http://schemas.microsoft.com/office/powerpoint/2010/main" val="2744596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36</a:t>
            </a:fld>
            <a:endParaRPr lang="en-US" dirty="0"/>
          </a:p>
        </p:txBody>
      </p:sp>
    </p:spTree>
    <p:extLst>
      <p:ext uri="{BB962C8B-B14F-4D97-AF65-F5344CB8AC3E}">
        <p14:creationId xmlns:p14="http://schemas.microsoft.com/office/powerpoint/2010/main" val="35858539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37</a:t>
            </a:fld>
            <a:endParaRPr lang="en-US" dirty="0"/>
          </a:p>
        </p:txBody>
      </p:sp>
    </p:spTree>
    <p:extLst>
      <p:ext uri="{BB962C8B-B14F-4D97-AF65-F5344CB8AC3E}">
        <p14:creationId xmlns:p14="http://schemas.microsoft.com/office/powerpoint/2010/main" val="250736245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38</a:t>
            </a:fld>
            <a:endParaRPr lang="en-US" dirty="0"/>
          </a:p>
        </p:txBody>
      </p:sp>
    </p:spTree>
    <p:extLst>
      <p:ext uri="{BB962C8B-B14F-4D97-AF65-F5344CB8AC3E}">
        <p14:creationId xmlns:p14="http://schemas.microsoft.com/office/powerpoint/2010/main" val="110452316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39</a:t>
            </a:fld>
            <a:endParaRPr lang="en-US" dirty="0"/>
          </a:p>
        </p:txBody>
      </p:sp>
    </p:spTree>
    <p:extLst>
      <p:ext uri="{BB962C8B-B14F-4D97-AF65-F5344CB8AC3E}">
        <p14:creationId xmlns:p14="http://schemas.microsoft.com/office/powerpoint/2010/main" val="34379229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40</a:t>
            </a:fld>
            <a:endParaRPr lang="en-US" dirty="0"/>
          </a:p>
        </p:txBody>
      </p:sp>
    </p:spTree>
    <p:extLst>
      <p:ext uri="{BB962C8B-B14F-4D97-AF65-F5344CB8AC3E}">
        <p14:creationId xmlns:p14="http://schemas.microsoft.com/office/powerpoint/2010/main" val="30148712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41</a:t>
            </a:fld>
            <a:endParaRPr lang="en-US" dirty="0"/>
          </a:p>
        </p:txBody>
      </p:sp>
    </p:spTree>
    <p:extLst>
      <p:ext uri="{BB962C8B-B14F-4D97-AF65-F5344CB8AC3E}">
        <p14:creationId xmlns:p14="http://schemas.microsoft.com/office/powerpoint/2010/main" val="38510670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42</a:t>
            </a:fld>
            <a:endParaRPr lang="en-US" dirty="0"/>
          </a:p>
        </p:txBody>
      </p:sp>
    </p:spTree>
    <p:extLst>
      <p:ext uri="{BB962C8B-B14F-4D97-AF65-F5344CB8AC3E}">
        <p14:creationId xmlns:p14="http://schemas.microsoft.com/office/powerpoint/2010/main" val="117391348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43</a:t>
            </a:fld>
            <a:endParaRPr lang="en-US" dirty="0"/>
          </a:p>
        </p:txBody>
      </p:sp>
    </p:spTree>
    <p:extLst>
      <p:ext uri="{BB962C8B-B14F-4D97-AF65-F5344CB8AC3E}">
        <p14:creationId xmlns:p14="http://schemas.microsoft.com/office/powerpoint/2010/main" val="31784668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600" dirty="0"/>
          </a:p>
        </p:txBody>
      </p:sp>
      <p:sp>
        <p:nvSpPr>
          <p:cNvPr id="4" name="Slide Number Placeholder 3"/>
          <p:cNvSpPr>
            <a:spLocks noGrp="1"/>
          </p:cNvSpPr>
          <p:nvPr>
            <p:ph type="sldNum" sz="quarter" idx="10"/>
          </p:nvPr>
        </p:nvSpPr>
        <p:spPr/>
        <p:txBody>
          <a:bodyPr/>
          <a:lstStyle/>
          <a:p>
            <a:fld id="{8FE269E5-8937-496D-8CE5-346181B2B580}"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4509C4-4A80-420A-9D1B-1847E7D078E0}"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ABDE469-FF76-40B5-B5C2-E8C561875736}" type="slidenum">
              <a:rPr lang="en-US" smtClean="0"/>
              <a:pPr/>
              <a:t>48</a:t>
            </a:fld>
            <a:endParaRPr lang="en-US"/>
          </a:p>
        </p:txBody>
      </p:sp>
    </p:spTree>
    <p:extLst>
      <p:ext uri="{BB962C8B-B14F-4D97-AF65-F5344CB8AC3E}">
        <p14:creationId xmlns:p14="http://schemas.microsoft.com/office/powerpoint/2010/main" val="5971848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a:t>While a majority of LM infections are sporadic, significant outbreaks of LM infections have occurred. In 1981, the first conclusive evidence of foodborne transmission of LM was found during investigation of an outbreak in Canada caused contaminated cabbage used to make </a:t>
            </a:r>
            <a:r>
              <a:rPr lang="en-US" sz="1600" dirty="0" err="1"/>
              <a:t>cole</a:t>
            </a:r>
            <a:r>
              <a:rPr lang="en-US" sz="1600" dirty="0"/>
              <a:t> slaw. 41 cases were eventually identified. In 1983, an outbreak with 49 illnesses occurred in Massachusetts and was attributed to pasteurized milk. In 1985, a large outbreak with 142 cases in California was associated with Mexican-style cheese and established LM as an important foodborne pathogen. Beginning in the 1990s, contaminated ready-to-eat meats have become an important recognized source of human </a:t>
            </a:r>
            <a:r>
              <a:rPr lang="en-US" sz="1600" dirty="0" err="1"/>
              <a:t>listeriosis</a:t>
            </a:r>
            <a:r>
              <a:rPr lang="en-US" sz="1600" dirty="0"/>
              <a:t> large multistate outbreaks in the United States attributed to hot dogs with 108 cases in 1998 and two separate outbreaks associated with turkey deli meats during in 2000 and 2002 with 30 and 54 cases, respectively. More recently, produce items have been implicated in outbreaks of LM infections including alfalfa sprouts in 2008-2009 with 20 cases, 10 cases associated with chopped celery in 2010, and of course the multistate cantaloupe-associated outbreak with ** cases to date.    </a:t>
            </a:r>
          </a:p>
        </p:txBody>
      </p:sp>
      <p:sp>
        <p:nvSpPr>
          <p:cNvPr id="4" name="Slide Number Placeholder 3"/>
          <p:cNvSpPr>
            <a:spLocks noGrp="1"/>
          </p:cNvSpPr>
          <p:nvPr>
            <p:ph type="sldNum" sz="quarter" idx="10"/>
          </p:nvPr>
        </p:nvSpPr>
        <p:spPr/>
        <p:txBody>
          <a:bodyPr/>
          <a:lstStyle/>
          <a:p>
            <a:fld id="{8FE269E5-8937-496D-8CE5-346181B2B580}"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a:t>While a majority of LM infections are sporadic, significant outbreaks of LM infections have occurred. In 1981, the first conclusive evidence of foodborne transmission of LM was found during investigation of an outbreak in Canada caused contaminated cabbage used to make </a:t>
            </a:r>
            <a:r>
              <a:rPr lang="en-US" sz="1600" dirty="0" err="1"/>
              <a:t>cole</a:t>
            </a:r>
            <a:r>
              <a:rPr lang="en-US" sz="1600" dirty="0"/>
              <a:t> slaw. 41 cases were eventually identified. In 1983, an outbreak with 49 illnesses occurred in Massachusetts and was attributed to pasteurized milk. In 1985, a large outbreak with 142 cases in California was associated with Mexican-style cheese and established LM as an important foodborne pathogen. Beginning in the 1990s, contaminated ready-to-eat meats have become an important recognized source of human </a:t>
            </a:r>
            <a:r>
              <a:rPr lang="en-US" sz="1600" dirty="0" err="1"/>
              <a:t>listeriosis</a:t>
            </a:r>
            <a:r>
              <a:rPr lang="en-US" sz="1600" dirty="0"/>
              <a:t> large multistate outbreaks in the United States attributed to hot dogs with 108 cases in 1998 and two separate outbreaks associated with turkey deli meats during in 2000 and 2002 with 30 and 54 cases, respectively. More recently, produce items have been implicated in outbreaks of LM infections including alfalfa sprouts in 2008-2009 with 20 cases, 10 cases associated with chopped celery in 2010, and of course the multistate cantaloupe-associated outbreak with ** cases to date.    </a:t>
            </a:r>
          </a:p>
        </p:txBody>
      </p:sp>
      <p:sp>
        <p:nvSpPr>
          <p:cNvPr id="4" name="Slide Number Placeholder 3"/>
          <p:cNvSpPr>
            <a:spLocks noGrp="1"/>
          </p:cNvSpPr>
          <p:nvPr>
            <p:ph type="sldNum" sz="quarter" idx="10"/>
          </p:nvPr>
        </p:nvSpPr>
        <p:spPr/>
        <p:txBody>
          <a:bodyPr/>
          <a:lstStyle/>
          <a:p>
            <a:fld id="{8FE269E5-8937-496D-8CE5-346181B2B580}"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600" dirty="0"/>
              <a:t>While a majority of LM infections are sporadic, significant outbreaks of LM infections have occurred. In 1981, the first conclusive evidence of foodborne transmission of LM was found during investigation of an outbreak in Canada caused contaminated cabbage used to make </a:t>
            </a:r>
            <a:r>
              <a:rPr lang="en-US" sz="1600" dirty="0" err="1"/>
              <a:t>cole</a:t>
            </a:r>
            <a:r>
              <a:rPr lang="en-US" sz="1600" dirty="0"/>
              <a:t> slaw. 41 cases were eventually identified. In 1983, an outbreak with 49 illnesses occurred in Massachusetts and was attributed to pasteurized milk. In 1985, a large outbreak with 142 cases in California was associated with Mexican-style cheese and established LM as an important foodborne pathogen. Beginning in the 1990s, contaminated ready-to-eat meats have become an important recognized source of human </a:t>
            </a:r>
            <a:r>
              <a:rPr lang="en-US" sz="1600" dirty="0" err="1"/>
              <a:t>listeriosis</a:t>
            </a:r>
            <a:r>
              <a:rPr lang="en-US" sz="1600" dirty="0"/>
              <a:t> large multistate outbreaks in the United States attributed to hot dogs with 108 cases in 1998 and two separate outbreaks associated with turkey deli meats during in 2000 and 2002 with 30 and 54 cases, respectively. More recently, produce items have been implicated in outbreaks of LM infections including alfalfa sprouts in 2008-2009 with 20 cases, 10 cases associated with chopped celery in 2010, and of course the multistate cantaloupe-associated outbreak with ** cases to date.    </a:t>
            </a:r>
          </a:p>
        </p:txBody>
      </p:sp>
      <p:sp>
        <p:nvSpPr>
          <p:cNvPr id="4" name="Slide Number Placeholder 3"/>
          <p:cNvSpPr>
            <a:spLocks noGrp="1"/>
          </p:cNvSpPr>
          <p:nvPr>
            <p:ph type="sldNum" sz="quarter" idx="10"/>
          </p:nvPr>
        </p:nvSpPr>
        <p:spPr/>
        <p:txBody>
          <a:bodyPr/>
          <a:lstStyle/>
          <a:p>
            <a:fld id="{8FE269E5-8937-496D-8CE5-346181B2B580}"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4509C4-4A80-420A-9D1B-1847E7D078E0}" type="slidenum">
              <a:rPr lang="en-US" smtClean="0"/>
              <a:pPr/>
              <a:t>8</a:t>
            </a:fld>
            <a:endParaRPr lang="en-US" dirty="0"/>
          </a:p>
        </p:txBody>
      </p:sp>
    </p:spTree>
    <p:extLst>
      <p:ext uri="{BB962C8B-B14F-4D97-AF65-F5344CB8AC3E}">
        <p14:creationId xmlns:p14="http://schemas.microsoft.com/office/powerpoint/2010/main" val="25595682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600" dirty="0"/>
              <a:t>The incubation period, or the time from consumption of a contaminated food item to onset of illness, can be considerably longer with </a:t>
            </a:r>
            <a:r>
              <a:rPr lang="en-US" sz="1600" dirty="0" err="1"/>
              <a:t>Listeria</a:t>
            </a:r>
            <a:r>
              <a:rPr lang="en-US" sz="1600" dirty="0"/>
              <a:t> than for other foodborne pathogens, ranging from 3 to 70 days for LM, with a median incubation of around 3 weeks. This long incubation poses challenges in investigations where outbreaks may be protracted and patient recall of foods consumed in the several weeks to months preceding illness onset is difficult. Infections in normal healthy children and adults generally result in asymptomatic infection or a self-limiting acute febrile gastroenteritis and rarely result in serious illness. These types of infections are rarely recognized, diagnosed, or reported. Most persons diagnosed with </a:t>
            </a:r>
            <a:r>
              <a:rPr lang="en-US" sz="1600" dirty="0" err="1"/>
              <a:t>Listeriosis</a:t>
            </a:r>
            <a:r>
              <a:rPr lang="en-US" sz="1600" dirty="0"/>
              <a:t> experience invasive disease, where the bacteria spreads beyond the gastrointestinal system causing systemic disease. Invasive disease often results in significant clinical </a:t>
            </a:r>
            <a:r>
              <a:rPr lang="en-US" sz="1600" dirty="0" err="1"/>
              <a:t>sequelae</a:t>
            </a:r>
            <a:r>
              <a:rPr lang="en-US" sz="1600" dirty="0"/>
              <a:t> including septicemia and meningitis. The disease primarily affects older adults ≥60 years of age, pregnant women, their newborn babies, and adults with weakened immune systems. However, infection in pregnant women more commonly causes milder flu-like illness with more severe consequences for the fetus. Adverse pregnancy outcomes including miscarriage, stillbirth, premature delivery, or life-threatening infection of the newborn are possible. </a:t>
            </a:r>
          </a:p>
        </p:txBody>
      </p:sp>
      <p:sp>
        <p:nvSpPr>
          <p:cNvPr id="4" name="Slide Number Placeholder 3"/>
          <p:cNvSpPr>
            <a:spLocks noGrp="1"/>
          </p:cNvSpPr>
          <p:nvPr>
            <p:ph type="sldNum" sz="quarter" idx="10"/>
          </p:nvPr>
        </p:nvSpPr>
        <p:spPr/>
        <p:txBody>
          <a:bodyPr/>
          <a:lstStyle/>
          <a:p>
            <a:fld id="{8FE269E5-8937-496D-8CE5-346181B2B580}"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r>
              <a:rPr lang="en-US" noProof="0" dirty="0" smtClean="0"/>
              <a:t>Click icon to add table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r>
              <a:rPr lang="en-US" noProof="0" dirty="0" smtClean="0"/>
              <a:t>Click icon to add chart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r>
              <a:rPr lang="en-US" noProof="0" dirty="0" smtClean="0"/>
              <a:t>Click icon to add SmartArt graphic</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Basic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nchor="b" anchorCtr="0"/>
          <a:lstStyle>
            <a:lvl1pPr>
              <a:lnSpc>
                <a:spcPts val="3000"/>
              </a:lnSpc>
              <a:defRPr sz="2800" b="1" baseline="0">
                <a:solidFill>
                  <a:schemeClr val="tx1"/>
                </a:solidFill>
                <a:effectLst/>
              </a:defRPr>
            </a:lvl1pPr>
          </a:lstStyle>
          <a:p>
            <a:r>
              <a:rPr lang="en-US" dirty="0" smtClean="0"/>
              <a:t>Headline – Myriad Pro, Bold, Shadow, 28pt</a:t>
            </a:r>
            <a:endParaRPr lang="en-US" dirty="0"/>
          </a:p>
        </p:txBody>
      </p:sp>
      <p:sp>
        <p:nvSpPr>
          <p:cNvPr id="3" name="Content Placeholder 2"/>
          <p:cNvSpPr>
            <a:spLocks noGrp="1"/>
          </p:cNvSpPr>
          <p:nvPr>
            <p:ph idx="1" hasCustomPrompt="1"/>
          </p:nvPr>
        </p:nvSpPr>
        <p:spPr>
          <a:xfrm>
            <a:off x="457200" y="1600201"/>
            <a:ext cx="8229600" cy="4191000"/>
          </a:xfrm>
          <a:prstGeom prst="rect">
            <a:avLst/>
          </a:prstGeom>
        </p:spPr>
        <p:txBody>
          <a:bodyPr/>
          <a:lstStyle>
            <a:lvl1pPr>
              <a:buClr>
                <a:schemeClr val="tx1"/>
              </a:buClr>
              <a:buSzPct val="70000"/>
              <a:buFont typeface="Wingdings" pitchFamily="2" charset="2"/>
              <a:buChar char="q"/>
              <a:defRPr sz="2400" b="1" baseline="0">
                <a:solidFill>
                  <a:schemeClr val="bg2"/>
                </a:solidFill>
              </a:defRPr>
            </a:lvl1pPr>
            <a:lvl2pPr>
              <a:buClr>
                <a:schemeClr val="tx1"/>
              </a:buClr>
              <a:buSzPct val="100000"/>
              <a:buFont typeface="Wingdings" pitchFamily="2" charset="2"/>
              <a:buChar char="§"/>
              <a:defRPr sz="2000">
                <a:solidFill>
                  <a:schemeClr val="bg2"/>
                </a:solidFill>
              </a:defRPr>
            </a:lvl2pPr>
            <a:lvl3pPr>
              <a:buClr>
                <a:schemeClr val="tx1"/>
              </a:buClr>
              <a:buSzPct val="100000"/>
              <a:buFont typeface="Arial" pitchFamily="34" charset="0"/>
              <a:buChar char="•"/>
              <a:defRPr sz="1800">
                <a:solidFill>
                  <a:schemeClr val="bg2"/>
                </a:solidFill>
              </a:defRPr>
            </a:lvl3pPr>
            <a:lvl4pPr>
              <a:buClr>
                <a:schemeClr val="tx1"/>
              </a:buClr>
              <a:buSzPct val="70000"/>
              <a:buFont typeface="Courier New" pitchFamily="49" charset="0"/>
              <a:buChar char="o"/>
              <a:defRPr sz="1800" baseline="0">
                <a:solidFill>
                  <a:schemeClr val="bg2"/>
                </a:solidFill>
              </a:defRPr>
            </a:lvl4pPr>
            <a:lvl5pPr>
              <a:buClr>
                <a:schemeClr val="tx1"/>
              </a:buClr>
              <a:buSzPct val="70000"/>
              <a:buFont typeface="Arial" pitchFamily="34" charset="0"/>
              <a:buChar char="•"/>
              <a:defRPr sz="1800">
                <a:solidFill>
                  <a:schemeClr val="bg2"/>
                </a:solidFill>
              </a:defRPr>
            </a:lvl5pPr>
          </a:lstStyle>
          <a:p>
            <a:pPr lvl="0"/>
            <a:r>
              <a:rPr lang="en-US" dirty="0" smtClean="0"/>
              <a:t>First level – Myriad Pro, Bold, 24pt</a:t>
            </a:r>
          </a:p>
          <a:p>
            <a:pPr lvl="1"/>
            <a:r>
              <a:rPr lang="en-US" dirty="0" smtClean="0"/>
              <a:t>Second level – Myriad Pro, 20pt</a:t>
            </a:r>
          </a:p>
          <a:p>
            <a:pPr lvl="2"/>
            <a:r>
              <a:rPr lang="en-US" dirty="0" smtClean="0"/>
              <a:t>Third level – Myriad Pro, 18pt	</a:t>
            </a:r>
          </a:p>
          <a:p>
            <a:pPr lvl="3"/>
            <a:r>
              <a:rPr lang="en-US" dirty="0" smtClean="0"/>
              <a:t>Fourth level – Myriad Pro, 18pt</a:t>
            </a:r>
          </a:p>
          <a:p>
            <a:pPr lvl="4"/>
            <a:r>
              <a:rPr lang="en-US" dirty="0" smtClean="0"/>
              <a:t>Fifth level – Myriad Pro, 18pt</a:t>
            </a:r>
            <a:endParaRPr lang="en-US" dirty="0"/>
          </a:p>
        </p:txBody>
      </p:sp>
      <p:sp>
        <p:nvSpPr>
          <p:cNvPr id="7" name="Text Placeholder 8"/>
          <p:cNvSpPr>
            <a:spLocks noGrp="1"/>
          </p:cNvSpPr>
          <p:nvPr>
            <p:ph type="body" sz="quarter" idx="10" hasCustomPrompt="1"/>
          </p:nvPr>
        </p:nvSpPr>
        <p:spPr>
          <a:xfrm>
            <a:off x="457200" y="5791200"/>
            <a:ext cx="8229600" cy="609600"/>
          </a:xfrm>
          <a:prstGeom prst="rect">
            <a:avLst/>
          </a:prstGeom>
        </p:spPr>
        <p:txBody>
          <a:bodyPr anchor="b" anchorCtr="0"/>
          <a:lstStyle>
            <a:lvl1pPr algn="l">
              <a:lnSpc>
                <a:spcPts val="1100"/>
              </a:lnSpc>
              <a:buNone/>
              <a:defRPr sz="1100" baseline="0">
                <a:solidFill>
                  <a:schemeClr val="tx2"/>
                </a:solidFill>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r>
              <a:rPr lang="en-US" dirty="0" smtClean="0"/>
              <a:t>*Citations and references – Myriad Pro, 11pt</a:t>
            </a:r>
            <a:endParaRPr lang="en-US"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25438" y="1595438"/>
            <a:ext cx="4219575" cy="455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97413" y="1595438"/>
            <a:ext cx="4221162" cy="4556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70688" y="369888"/>
            <a:ext cx="2147887" cy="578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25438" y="369888"/>
            <a:ext cx="6292850" cy="578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1000" y="369888"/>
            <a:ext cx="8408988" cy="12033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25438" y="1595438"/>
            <a:ext cx="8593137" cy="4556125"/>
          </a:xfrm>
        </p:spPr>
        <p:txBody>
          <a:bodyPr/>
          <a:lstStyle/>
          <a:p>
            <a:pPr lvl="0"/>
            <a:r>
              <a:rPr lang="en-US" noProof="0" dirty="0" smtClean="0"/>
              <a:t>Click icon to add table</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81000" y="369888"/>
            <a:ext cx="8408988" cy="1203325"/>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325438" y="1595438"/>
            <a:ext cx="8593137" cy="4556125"/>
          </a:xfrm>
        </p:spPr>
        <p:txBody>
          <a:bodyPr/>
          <a:lstStyle/>
          <a:p>
            <a:pPr lvl="0"/>
            <a:r>
              <a:rPr lang="en-US" noProof="0" dirty="0" smtClean="0"/>
              <a:t>Click icon to add chart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0066"/>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(avoid)</a:t>
            </a:r>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16" r:id="rId15"/>
  </p:sldLayoutIdLst>
  <p:txStyles>
    <p:titleStyle>
      <a:lvl1pPr algn="ctr" rtl="0" eaLnBrk="1" fontAlgn="base" hangingPunct="1">
        <a:spcBef>
          <a:spcPct val="0"/>
        </a:spcBef>
        <a:spcAft>
          <a:spcPct val="0"/>
        </a:spcAft>
        <a:defRPr sz="3600" b="1">
          <a:solidFill>
            <a:srgbClr val="FFFF00"/>
          </a:solidFill>
          <a:latin typeface="+mj-lt"/>
          <a:ea typeface="+mj-ea"/>
          <a:cs typeface="+mj-cs"/>
        </a:defRPr>
      </a:lvl1pPr>
      <a:lvl2pPr algn="ctr" rtl="0" eaLnBrk="1" fontAlgn="base" hangingPunct="1">
        <a:spcBef>
          <a:spcPct val="0"/>
        </a:spcBef>
        <a:spcAft>
          <a:spcPct val="0"/>
        </a:spcAft>
        <a:defRPr sz="3600" b="1">
          <a:solidFill>
            <a:srgbClr val="FFFF00"/>
          </a:solidFill>
          <a:latin typeface="Arial" charset="0"/>
        </a:defRPr>
      </a:lvl2pPr>
      <a:lvl3pPr algn="ctr" rtl="0" eaLnBrk="1" fontAlgn="base" hangingPunct="1">
        <a:spcBef>
          <a:spcPct val="0"/>
        </a:spcBef>
        <a:spcAft>
          <a:spcPct val="0"/>
        </a:spcAft>
        <a:defRPr sz="3600" b="1">
          <a:solidFill>
            <a:srgbClr val="FFFF00"/>
          </a:solidFill>
          <a:latin typeface="Arial" charset="0"/>
        </a:defRPr>
      </a:lvl3pPr>
      <a:lvl4pPr algn="ctr" rtl="0" eaLnBrk="1" fontAlgn="base" hangingPunct="1">
        <a:spcBef>
          <a:spcPct val="0"/>
        </a:spcBef>
        <a:spcAft>
          <a:spcPct val="0"/>
        </a:spcAft>
        <a:defRPr sz="3600" b="1">
          <a:solidFill>
            <a:srgbClr val="FFFF00"/>
          </a:solidFill>
          <a:latin typeface="Arial" charset="0"/>
        </a:defRPr>
      </a:lvl4pPr>
      <a:lvl5pPr algn="ctr" rtl="0" eaLnBrk="1" fontAlgn="base" hangingPunct="1">
        <a:spcBef>
          <a:spcPct val="0"/>
        </a:spcBef>
        <a:spcAft>
          <a:spcPct val="0"/>
        </a:spcAft>
        <a:defRPr sz="3600" b="1">
          <a:solidFill>
            <a:srgbClr val="FFFF00"/>
          </a:solidFill>
          <a:latin typeface="Arial" charset="0"/>
        </a:defRPr>
      </a:lvl5pPr>
      <a:lvl6pPr marL="457200" algn="ctr" rtl="0" eaLnBrk="1" fontAlgn="base" hangingPunct="1">
        <a:spcBef>
          <a:spcPct val="0"/>
        </a:spcBef>
        <a:spcAft>
          <a:spcPct val="0"/>
        </a:spcAft>
        <a:defRPr sz="3600" b="1">
          <a:solidFill>
            <a:srgbClr val="FFFF00"/>
          </a:solidFill>
          <a:latin typeface="Arial" charset="0"/>
        </a:defRPr>
      </a:lvl6pPr>
      <a:lvl7pPr marL="914400" algn="ctr" rtl="0" eaLnBrk="1" fontAlgn="base" hangingPunct="1">
        <a:spcBef>
          <a:spcPct val="0"/>
        </a:spcBef>
        <a:spcAft>
          <a:spcPct val="0"/>
        </a:spcAft>
        <a:defRPr sz="3600" b="1">
          <a:solidFill>
            <a:srgbClr val="FFFF00"/>
          </a:solidFill>
          <a:latin typeface="Arial" charset="0"/>
        </a:defRPr>
      </a:lvl7pPr>
      <a:lvl8pPr marL="1371600" algn="ctr" rtl="0" eaLnBrk="1" fontAlgn="base" hangingPunct="1">
        <a:spcBef>
          <a:spcPct val="0"/>
        </a:spcBef>
        <a:spcAft>
          <a:spcPct val="0"/>
        </a:spcAft>
        <a:defRPr sz="3600" b="1">
          <a:solidFill>
            <a:srgbClr val="FFFF00"/>
          </a:solidFill>
          <a:latin typeface="Arial" charset="0"/>
        </a:defRPr>
      </a:lvl8pPr>
      <a:lvl9pPr marL="1828800" algn="ctr" rtl="0" eaLnBrk="1" fontAlgn="base" hangingPunct="1">
        <a:spcBef>
          <a:spcPct val="0"/>
        </a:spcBef>
        <a:spcAft>
          <a:spcPct val="0"/>
        </a:spcAft>
        <a:defRPr sz="3600" b="1">
          <a:solidFill>
            <a:srgbClr val="FFFF00"/>
          </a:solidFill>
          <a:latin typeface="Arial" charset="0"/>
        </a:defRPr>
      </a:lvl9pPr>
    </p:titleStyle>
    <p:bodyStyle>
      <a:lvl1pPr marL="342900" indent="-342900" algn="l" rtl="0" eaLnBrk="1" fontAlgn="base" hangingPunct="1">
        <a:spcBef>
          <a:spcPct val="20000"/>
        </a:spcBef>
        <a:spcAft>
          <a:spcPct val="0"/>
        </a:spcAft>
        <a:buClr>
          <a:srgbClr val="FFFF00"/>
        </a:buClr>
        <a:buSzPct val="120000"/>
        <a:buChar char="•"/>
        <a:defRPr sz="2800" b="1">
          <a:solidFill>
            <a:schemeClr val="bg1"/>
          </a:solidFill>
          <a:latin typeface="+mn-lt"/>
          <a:ea typeface="+mn-ea"/>
          <a:cs typeface="+mn-cs"/>
        </a:defRPr>
      </a:lvl1pPr>
      <a:lvl2pPr marL="742950" indent="-285750" algn="l" rtl="0" eaLnBrk="1" fontAlgn="base" hangingPunct="1">
        <a:spcBef>
          <a:spcPct val="20000"/>
        </a:spcBef>
        <a:spcAft>
          <a:spcPct val="0"/>
        </a:spcAft>
        <a:buClr>
          <a:srgbClr val="FFFF00"/>
        </a:buClr>
        <a:buSzPct val="120000"/>
        <a:buChar char="–"/>
        <a:defRPr sz="2400" b="1">
          <a:solidFill>
            <a:schemeClr val="bg1"/>
          </a:solidFill>
          <a:latin typeface="+mn-lt"/>
        </a:defRPr>
      </a:lvl2pPr>
      <a:lvl3pPr marL="1143000" indent="-228600" algn="l" rtl="0" eaLnBrk="1" fontAlgn="base" hangingPunct="1">
        <a:spcBef>
          <a:spcPct val="20000"/>
        </a:spcBef>
        <a:spcAft>
          <a:spcPct val="0"/>
        </a:spcAft>
        <a:buClr>
          <a:srgbClr val="FFFF00"/>
        </a:buClr>
        <a:buSzPct val="120000"/>
        <a:buChar char="•"/>
        <a:defRPr sz="2000" b="1">
          <a:solidFill>
            <a:schemeClr val="bg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0043"/>
            </a:gs>
            <a:gs pos="100000">
              <a:srgbClr val="010191"/>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381000" y="369888"/>
            <a:ext cx="8408988" cy="12033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5123" name="Rectangle 3"/>
          <p:cNvSpPr>
            <a:spLocks noGrp="1" noChangeArrowheads="1"/>
          </p:cNvSpPr>
          <p:nvPr>
            <p:ph type="body" idx="1"/>
          </p:nvPr>
        </p:nvSpPr>
        <p:spPr bwMode="auto">
          <a:xfrm>
            <a:off x="325438" y="1595438"/>
            <a:ext cx="8593137" cy="4556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 (avoid)</a:t>
            </a:r>
          </a:p>
        </p:txBody>
      </p:sp>
    </p:spTree>
  </p:cSld>
  <p:clrMap bg1="dk2" tx1="lt1" bg2="dk1" tx2="lt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Lst>
  <p:timing>
    <p:tnLst>
      <p:par>
        <p:cTn id="1" dur="indefinite" restart="never" nodeType="tmRoot"/>
      </p:par>
    </p:tnLst>
  </p:timing>
  <p:txStyles>
    <p:titleStyle>
      <a:lvl1pPr algn="ctr" rtl="0" eaLnBrk="1" fontAlgn="base" hangingPunct="1">
        <a:spcBef>
          <a:spcPct val="0"/>
        </a:spcBef>
        <a:spcAft>
          <a:spcPct val="0"/>
        </a:spcAft>
        <a:defRPr sz="3600" b="1">
          <a:solidFill>
            <a:schemeClr val="tx2"/>
          </a:solidFill>
          <a:latin typeface="+mj-lt"/>
          <a:ea typeface="+mj-ea"/>
          <a:cs typeface="+mj-cs"/>
        </a:defRPr>
      </a:lvl1pPr>
      <a:lvl2pPr algn="ctr" rtl="0" eaLnBrk="1" fontAlgn="base" hangingPunct="1">
        <a:spcBef>
          <a:spcPct val="0"/>
        </a:spcBef>
        <a:spcAft>
          <a:spcPct val="0"/>
        </a:spcAft>
        <a:defRPr sz="3600" b="1">
          <a:solidFill>
            <a:schemeClr val="tx2"/>
          </a:solidFill>
          <a:latin typeface="Arial" charset="0"/>
        </a:defRPr>
      </a:lvl2pPr>
      <a:lvl3pPr algn="ctr" rtl="0" eaLnBrk="1" fontAlgn="base" hangingPunct="1">
        <a:spcBef>
          <a:spcPct val="0"/>
        </a:spcBef>
        <a:spcAft>
          <a:spcPct val="0"/>
        </a:spcAft>
        <a:defRPr sz="3600" b="1">
          <a:solidFill>
            <a:schemeClr val="tx2"/>
          </a:solidFill>
          <a:latin typeface="Arial" charset="0"/>
        </a:defRPr>
      </a:lvl3pPr>
      <a:lvl4pPr algn="ctr" rtl="0" eaLnBrk="1" fontAlgn="base" hangingPunct="1">
        <a:spcBef>
          <a:spcPct val="0"/>
        </a:spcBef>
        <a:spcAft>
          <a:spcPct val="0"/>
        </a:spcAft>
        <a:defRPr sz="3600" b="1">
          <a:solidFill>
            <a:schemeClr val="tx2"/>
          </a:solidFill>
          <a:latin typeface="Arial" charset="0"/>
        </a:defRPr>
      </a:lvl4pPr>
      <a:lvl5pPr algn="ctr" rtl="0" eaLnBrk="1" fontAlgn="base" hangingPunct="1">
        <a:spcBef>
          <a:spcPct val="0"/>
        </a:spcBef>
        <a:spcAft>
          <a:spcPct val="0"/>
        </a:spcAft>
        <a:defRPr sz="3600" b="1">
          <a:solidFill>
            <a:schemeClr val="tx2"/>
          </a:solidFill>
          <a:latin typeface="Arial" charset="0"/>
        </a:defRPr>
      </a:lvl5pPr>
      <a:lvl6pPr marL="457200" algn="ctr" rtl="0" eaLnBrk="1" fontAlgn="base" hangingPunct="1">
        <a:spcBef>
          <a:spcPct val="0"/>
        </a:spcBef>
        <a:spcAft>
          <a:spcPct val="0"/>
        </a:spcAft>
        <a:defRPr sz="3600" b="1">
          <a:solidFill>
            <a:schemeClr val="tx2"/>
          </a:solidFill>
          <a:latin typeface="Arial" charset="0"/>
        </a:defRPr>
      </a:lvl6pPr>
      <a:lvl7pPr marL="914400" algn="ctr" rtl="0" eaLnBrk="1" fontAlgn="base" hangingPunct="1">
        <a:spcBef>
          <a:spcPct val="0"/>
        </a:spcBef>
        <a:spcAft>
          <a:spcPct val="0"/>
        </a:spcAft>
        <a:defRPr sz="3600" b="1">
          <a:solidFill>
            <a:schemeClr val="tx2"/>
          </a:solidFill>
          <a:latin typeface="Arial" charset="0"/>
        </a:defRPr>
      </a:lvl7pPr>
      <a:lvl8pPr marL="1371600" algn="ctr" rtl="0" eaLnBrk="1" fontAlgn="base" hangingPunct="1">
        <a:spcBef>
          <a:spcPct val="0"/>
        </a:spcBef>
        <a:spcAft>
          <a:spcPct val="0"/>
        </a:spcAft>
        <a:defRPr sz="3600" b="1">
          <a:solidFill>
            <a:schemeClr val="tx2"/>
          </a:solidFill>
          <a:latin typeface="Arial" charset="0"/>
        </a:defRPr>
      </a:lvl8pPr>
      <a:lvl9pPr marL="1828800" algn="ctr"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0000"/>
        </a:spcBef>
        <a:spcAft>
          <a:spcPct val="0"/>
        </a:spcAft>
        <a:buClr>
          <a:srgbClr val="FFFF00"/>
        </a:buClr>
        <a:buSzPct val="120000"/>
        <a:buFont typeface="Wingdings" pitchFamily="2" charset="2"/>
        <a:buChar char="q"/>
        <a:defRPr sz="2800" b="1">
          <a:solidFill>
            <a:schemeClr val="tx1"/>
          </a:solidFill>
          <a:latin typeface="+mn-lt"/>
          <a:ea typeface="+mn-ea"/>
          <a:cs typeface="+mn-cs"/>
        </a:defRPr>
      </a:lvl1pPr>
      <a:lvl2pPr marL="742950" indent="-285750" algn="l" rtl="0" eaLnBrk="1" fontAlgn="base" hangingPunct="1">
        <a:spcBef>
          <a:spcPct val="20000"/>
        </a:spcBef>
        <a:spcAft>
          <a:spcPct val="0"/>
        </a:spcAft>
        <a:buClr>
          <a:srgbClr val="FFFF00"/>
        </a:buClr>
        <a:buSzPct val="120000"/>
        <a:buFont typeface="Wingdings" pitchFamily="2" charset="2"/>
        <a:buChar char="§"/>
        <a:defRPr sz="2400" b="1">
          <a:solidFill>
            <a:schemeClr val="tx1"/>
          </a:solidFill>
          <a:latin typeface="+mn-lt"/>
        </a:defRPr>
      </a:lvl2pPr>
      <a:lvl3pPr marL="1143000" indent="-228600" algn="l" rtl="0" eaLnBrk="1" fontAlgn="base" hangingPunct="1">
        <a:spcBef>
          <a:spcPct val="20000"/>
        </a:spcBef>
        <a:spcAft>
          <a:spcPct val="0"/>
        </a:spcAft>
        <a:buClr>
          <a:srgbClr val="FFFF00"/>
        </a:buClr>
        <a:buSzPct val="120000"/>
        <a:buFont typeface="Arial" pitchFamily="34" charset="0"/>
        <a:buChar char="•"/>
        <a:defRPr sz="2000" b="1">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5.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5.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Rectangle 2"/>
          <p:cNvSpPr>
            <a:spLocks noGrp="1" noChangeArrowheads="1"/>
          </p:cNvSpPr>
          <p:nvPr>
            <p:ph type="title"/>
          </p:nvPr>
        </p:nvSpPr>
        <p:spPr>
          <a:xfrm>
            <a:off x="260096" y="525463"/>
            <a:ext cx="8583168" cy="2522537"/>
          </a:xfrm>
        </p:spPr>
        <p:txBody>
          <a:bodyPr/>
          <a:lstStyle/>
          <a:p>
            <a:r>
              <a:rPr lang="en-US" dirty="0" smtClean="0"/>
              <a:t>Outbreak of </a:t>
            </a:r>
            <a:r>
              <a:rPr lang="en-US" i="1" dirty="0" smtClean="0"/>
              <a:t>Listeria</a:t>
            </a:r>
            <a:r>
              <a:rPr lang="en-US" dirty="0" smtClean="0"/>
              <a:t> Infections Associated with Whole Cantaloupe – United States, 2011 </a:t>
            </a:r>
            <a:r>
              <a:rPr lang="en-US" sz="4000" dirty="0" smtClean="0"/>
              <a:t/>
            </a:r>
            <a:br>
              <a:rPr lang="en-US" sz="4000" dirty="0" smtClean="0"/>
            </a:br>
            <a:r>
              <a:rPr lang="en-US" sz="3200" dirty="0"/>
              <a:t/>
            </a:r>
            <a:br>
              <a:rPr lang="en-US" sz="3200" dirty="0"/>
            </a:br>
            <a:endParaRPr lang="en-US" sz="3200" dirty="0"/>
          </a:p>
        </p:txBody>
      </p:sp>
      <p:sp>
        <p:nvSpPr>
          <p:cNvPr id="558084" name="Text Box 4"/>
          <p:cNvSpPr txBox="1">
            <a:spLocks noChangeArrowheads="1"/>
          </p:cNvSpPr>
          <p:nvPr/>
        </p:nvSpPr>
        <p:spPr bwMode="auto">
          <a:xfrm>
            <a:off x="15522" y="2535228"/>
            <a:ext cx="9144000" cy="4170372"/>
          </a:xfrm>
          <a:prstGeom prst="rect">
            <a:avLst/>
          </a:prstGeom>
          <a:noFill/>
          <a:ln w="9525">
            <a:noFill/>
            <a:miter lim="800000"/>
            <a:headEnd/>
            <a:tailEnd/>
          </a:ln>
          <a:effectLst/>
        </p:spPr>
        <p:txBody>
          <a:bodyPr>
            <a:spAutoFit/>
          </a:bodyPr>
          <a:lstStyle/>
          <a:p>
            <a:pPr algn="ctr">
              <a:lnSpc>
                <a:spcPct val="150000"/>
              </a:lnSpc>
            </a:pPr>
            <a:r>
              <a:rPr lang="en-US" sz="2000" b="1" dirty="0" smtClean="0">
                <a:solidFill>
                  <a:srgbClr val="FFFF00"/>
                </a:solidFill>
              </a:rPr>
              <a:t>Donald J. Sharp, MD, DTM&amp;H</a:t>
            </a:r>
          </a:p>
          <a:p>
            <a:pPr algn="ctr">
              <a:lnSpc>
                <a:spcPct val="150000"/>
              </a:lnSpc>
            </a:pPr>
            <a:r>
              <a:rPr lang="en-US" dirty="0">
                <a:solidFill>
                  <a:schemeClr val="bg1"/>
                </a:solidFill>
              </a:rPr>
              <a:t>Deputy Director, Food Safety Office</a:t>
            </a:r>
          </a:p>
          <a:p>
            <a:pPr algn="ctr"/>
            <a:r>
              <a:rPr lang="en-US" noProof="1">
                <a:solidFill>
                  <a:schemeClr val="bg1"/>
                </a:solidFill>
              </a:rPr>
              <a:t>Division of Foodborne, Waterborne, and Environmental Diseases</a:t>
            </a:r>
            <a:endParaRPr lang="en-US" dirty="0">
              <a:solidFill>
                <a:schemeClr val="bg1"/>
              </a:solidFill>
            </a:endParaRPr>
          </a:p>
          <a:p>
            <a:pPr algn="ctr"/>
            <a:r>
              <a:rPr lang="en-US" dirty="0">
                <a:solidFill>
                  <a:srgbClr val="FFFFFF"/>
                </a:solidFill>
              </a:rPr>
              <a:t>National Center for Emerging Zoonotic and Infectious Diseases</a:t>
            </a:r>
            <a:endParaRPr lang="en-US" dirty="0"/>
          </a:p>
          <a:p>
            <a:pPr algn="ctr"/>
            <a:r>
              <a:rPr lang="en-US" dirty="0">
                <a:solidFill>
                  <a:schemeClr val="bg1"/>
                </a:solidFill>
              </a:rPr>
              <a:t>Centers for Disease Control and </a:t>
            </a:r>
            <a:r>
              <a:rPr lang="en-US" dirty="0" smtClean="0">
                <a:solidFill>
                  <a:schemeClr val="bg1"/>
                </a:solidFill>
              </a:rPr>
              <a:t>Prevention</a:t>
            </a:r>
          </a:p>
          <a:p>
            <a:pPr algn="ctr"/>
            <a:endParaRPr lang="en-US" dirty="0">
              <a:solidFill>
                <a:schemeClr val="bg1"/>
              </a:solidFill>
            </a:endParaRPr>
          </a:p>
          <a:p>
            <a:pPr algn="ctr">
              <a:lnSpc>
                <a:spcPct val="150000"/>
              </a:lnSpc>
            </a:pPr>
            <a:r>
              <a:rPr lang="en-US" sz="2000" b="1" dirty="0" smtClean="0">
                <a:solidFill>
                  <a:srgbClr val="FFFF00"/>
                </a:solidFill>
              </a:rPr>
              <a:t>Jeff </a:t>
            </a:r>
            <a:r>
              <a:rPr lang="en-US" sz="2000" b="1" dirty="0">
                <a:solidFill>
                  <a:srgbClr val="FFFF00"/>
                </a:solidFill>
              </a:rPr>
              <a:t>McCollum, DVM, MPH</a:t>
            </a:r>
          </a:p>
          <a:p>
            <a:pPr algn="ctr"/>
            <a:r>
              <a:rPr lang="en-US" sz="1600" dirty="0">
                <a:solidFill>
                  <a:schemeClr val="bg1"/>
                </a:solidFill>
              </a:rPr>
              <a:t>Colorado Department of Public Health and Environment</a:t>
            </a:r>
          </a:p>
          <a:p>
            <a:pPr algn="ctr"/>
            <a:r>
              <a:rPr lang="en-US" sz="1600" dirty="0">
                <a:solidFill>
                  <a:schemeClr val="bg1"/>
                </a:solidFill>
              </a:rPr>
              <a:t>Communicable Disease Epidemiology Program</a:t>
            </a:r>
          </a:p>
          <a:p>
            <a:pPr algn="ctr"/>
            <a:endParaRPr lang="en-US" sz="2600" b="1" dirty="0">
              <a:solidFill>
                <a:srgbClr val="FFFF00"/>
              </a:solidFill>
            </a:endParaRPr>
          </a:p>
          <a:p>
            <a:pPr algn="ctr"/>
            <a:endParaRPr lang="en-US" sz="2600" b="1" dirty="0"/>
          </a:p>
          <a:p>
            <a:pPr algn="ctr"/>
            <a:endParaRPr lang="en-US" sz="2200" b="1" dirty="0"/>
          </a:p>
        </p:txBody>
      </p:sp>
      <p:pic>
        <p:nvPicPr>
          <p:cNvPr id="558085" name="Picture 5" descr="HHSblue"/>
          <p:cNvPicPr>
            <a:picLocks noGrp="1" noChangeAspect="1" noChangeArrowheads="1"/>
          </p:cNvPicPr>
          <p:nvPr>
            <p:ph idx="1"/>
          </p:nvPr>
        </p:nvPicPr>
        <p:blipFill>
          <a:blip r:embed="rId3" cstate="print"/>
          <a:srcRect/>
          <a:stretch>
            <a:fillRect/>
          </a:stretch>
        </p:blipFill>
        <p:spPr>
          <a:xfrm>
            <a:off x="0" y="6146800"/>
            <a:ext cx="711200" cy="711200"/>
          </a:xfrm>
          <a:noFill/>
          <a:ln/>
        </p:spPr>
      </p:pic>
      <p:pic>
        <p:nvPicPr>
          <p:cNvPr id="558087" name="Picture 7"/>
          <p:cNvPicPr>
            <a:picLocks noChangeAspect="1" noChangeArrowheads="1"/>
          </p:cNvPicPr>
          <p:nvPr/>
        </p:nvPicPr>
        <p:blipFill>
          <a:blip r:embed="rId4" cstate="print"/>
          <a:srcRect/>
          <a:stretch>
            <a:fillRect/>
          </a:stretch>
        </p:blipFill>
        <p:spPr bwMode="auto">
          <a:xfrm>
            <a:off x="-30440" y="5586413"/>
            <a:ext cx="9158111" cy="1287462"/>
          </a:xfrm>
          <a:prstGeom prst="rect">
            <a:avLst/>
          </a:prstGeom>
          <a:noFill/>
          <a:ln w="9525">
            <a:noFill/>
            <a:miter lim="800000"/>
            <a:headEnd/>
            <a:tailEnd/>
          </a:ln>
          <a:effectLst/>
        </p:spPr>
      </p:pic>
      <p:sp>
        <p:nvSpPr>
          <p:cNvPr id="558089" name="Rectangle 9"/>
          <p:cNvSpPr>
            <a:spLocks noChangeArrowheads="1"/>
          </p:cNvSpPr>
          <p:nvPr/>
        </p:nvSpPr>
        <p:spPr bwMode="auto">
          <a:xfrm>
            <a:off x="1114778" y="5875338"/>
            <a:ext cx="6829778" cy="349250"/>
          </a:xfrm>
          <a:prstGeom prst="rect">
            <a:avLst/>
          </a:prstGeom>
          <a:noFill/>
          <a:ln w="9525">
            <a:noFill/>
            <a:miter lim="800000"/>
            <a:headEnd/>
            <a:tailEnd/>
          </a:ln>
          <a:effectLst/>
        </p:spPr>
        <p:txBody>
          <a:bodyPr>
            <a:spAutoFit/>
          </a:bodyPr>
          <a:lstStyle/>
          <a:p>
            <a:pPr algn="ctr">
              <a:lnSpc>
                <a:spcPct val="70000"/>
              </a:lnSpc>
              <a:spcBef>
                <a:spcPct val="50000"/>
              </a:spcBef>
            </a:pPr>
            <a:r>
              <a:rPr lang="en-US" sz="1200"/>
              <a:t>The findings and conclusions in this presentation are those of the author and do not necessarily represent the views of the Centers for Disease Control and Prevention</a:t>
            </a:r>
          </a:p>
        </p:txBody>
      </p:sp>
    </p:spTree>
    <p:extLst>
      <p:ext uri="{BB962C8B-B14F-4D97-AF65-F5344CB8AC3E}">
        <p14:creationId xmlns:p14="http://schemas.microsoft.com/office/powerpoint/2010/main" val="34108215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Cantaloupe-Associated Outbreaks — United States, 1973–2003</a:t>
            </a:r>
            <a:endParaRPr lang="en-US" dirty="0">
              <a:solidFill>
                <a:srgbClr val="FFFF00"/>
              </a:solidFill>
            </a:endParaRPr>
          </a:p>
        </p:txBody>
      </p:sp>
      <p:sp>
        <p:nvSpPr>
          <p:cNvPr id="5" name="Content Placeholder 4"/>
          <p:cNvSpPr>
            <a:spLocks noGrp="1"/>
          </p:cNvSpPr>
          <p:nvPr>
            <p:ph idx="1"/>
          </p:nvPr>
        </p:nvSpPr>
        <p:spPr/>
        <p:txBody>
          <a:bodyPr/>
          <a:lstStyle/>
          <a:p>
            <a:pPr>
              <a:buClr>
                <a:srgbClr val="FFFF00"/>
              </a:buClr>
            </a:pPr>
            <a:r>
              <a:rPr lang="en-US" dirty="0" smtClean="0">
                <a:solidFill>
                  <a:schemeClr val="bg1"/>
                </a:solidFill>
              </a:rPr>
              <a:t>28 outbreaks</a:t>
            </a:r>
          </a:p>
          <a:p>
            <a:pPr lvl="1">
              <a:buClr>
                <a:srgbClr val="FFFF00"/>
              </a:buClr>
            </a:pPr>
            <a:r>
              <a:rPr lang="en-US" dirty="0" smtClean="0">
                <a:solidFill>
                  <a:schemeClr val="bg1"/>
                </a:solidFill>
              </a:rPr>
              <a:t>1,615 illnesses</a:t>
            </a:r>
          </a:p>
          <a:p>
            <a:pPr lvl="1">
              <a:buClr>
                <a:srgbClr val="FFFF00"/>
              </a:buClr>
            </a:pPr>
            <a:r>
              <a:rPr lang="en-US" dirty="0" smtClean="0">
                <a:solidFill>
                  <a:schemeClr val="bg1"/>
                </a:solidFill>
              </a:rPr>
              <a:t>57 hospitalizations</a:t>
            </a:r>
          </a:p>
          <a:p>
            <a:pPr lvl="1">
              <a:buClr>
                <a:srgbClr val="FFFF00"/>
              </a:buClr>
            </a:pPr>
            <a:r>
              <a:rPr lang="en-US" dirty="0" smtClean="0">
                <a:solidFill>
                  <a:schemeClr val="bg1"/>
                </a:solidFill>
              </a:rPr>
              <a:t>2 deaths</a:t>
            </a:r>
          </a:p>
          <a:p>
            <a:pPr>
              <a:buClr>
                <a:srgbClr val="FFFF00"/>
              </a:buClr>
            </a:pPr>
            <a:r>
              <a:rPr lang="en-US" dirty="0" smtClean="0">
                <a:solidFill>
                  <a:schemeClr val="bg1"/>
                </a:solidFill>
              </a:rPr>
              <a:t>Causative pathogen</a:t>
            </a:r>
          </a:p>
          <a:p>
            <a:pPr lvl="1">
              <a:buClr>
                <a:srgbClr val="FFFF00"/>
              </a:buClr>
            </a:pPr>
            <a:r>
              <a:rPr lang="en-US" dirty="0" smtClean="0">
                <a:solidFill>
                  <a:schemeClr val="bg1"/>
                </a:solidFill>
              </a:rPr>
              <a:t>11 (39%) </a:t>
            </a:r>
            <a:r>
              <a:rPr lang="en-US" i="1" dirty="0" smtClean="0">
                <a:solidFill>
                  <a:schemeClr val="bg1"/>
                </a:solidFill>
              </a:rPr>
              <a:t>Salmonella</a:t>
            </a:r>
          </a:p>
          <a:p>
            <a:pPr lvl="1">
              <a:buClr>
                <a:srgbClr val="FFFF00"/>
              </a:buClr>
            </a:pPr>
            <a:r>
              <a:rPr lang="en-US" dirty="0" smtClean="0">
                <a:solidFill>
                  <a:schemeClr val="bg1"/>
                </a:solidFill>
              </a:rPr>
              <a:t>7 (25%) </a:t>
            </a:r>
            <a:r>
              <a:rPr lang="en-US" dirty="0" err="1" smtClean="0">
                <a:solidFill>
                  <a:schemeClr val="bg1"/>
                </a:solidFill>
              </a:rPr>
              <a:t>Norovirus</a:t>
            </a:r>
            <a:endParaRPr lang="en-US" dirty="0" smtClean="0">
              <a:solidFill>
                <a:schemeClr val="bg1"/>
              </a:solidFill>
            </a:endParaRPr>
          </a:p>
          <a:p>
            <a:pPr lvl="1">
              <a:buClr>
                <a:srgbClr val="FFFF00"/>
              </a:buClr>
            </a:pPr>
            <a:r>
              <a:rPr lang="en-US" dirty="0" smtClean="0">
                <a:solidFill>
                  <a:schemeClr val="bg1"/>
                </a:solidFill>
              </a:rPr>
              <a:t>1 (4%) </a:t>
            </a:r>
            <a:r>
              <a:rPr lang="en-US" i="1" dirty="0" smtClean="0">
                <a:solidFill>
                  <a:schemeClr val="bg1"/>
                </a:solidFill>
              </a:rPr>
              <a:t>Campylobacter</a:t>
            </a:r>
            <a:r>
              <a:rPr lang="en-US" dirty="0" smtClean="0">
                <a:solidFill>
                  <a:schemeClr val="bg1"/>
                </a:solidFill>
              </a:rPr>
              <a:t> </a:t>
            </a:r>
          </a:p>
          <a:p>
            <a:pPr lvl="1">
              <a:buClr>
                <a:srgbClr val="FFFF00"/>
              </a:buClr>
            </a:pPr>
            <a:r>
              <a:rPr lang="en-US" dirty="0" smtClean="0">
                <a:solidFill>
                  <a:schemeClr val="bg1"/>
                </a:solidFill>
              </a:rPr>
              <a:t>1 (4%) </a:t>
            </a:r>
            <a:r>
              <a:rPr lang="en-US" i="1" dirty="0" smtClean="0">
                <a:solidFill>
                  <a:schemeClr val="bg1"/>
                </a:solidFill>
              </a:rPr>
              <a:t>E. coli </a:t>
            </a:r>
            <a:r>
              <a:rPr lang="en-US" dirty="0" smtClean="0">
                <a:solidFill>
                  <a:schemeClr val="bg1"/>
                </a:solidFill>
              </a:rPr>
              <a:t>O157</a:t>
            </a:r>
          </a:p>
          <a:p>
            <a:pPr>
              <a:buClr>
                <a:srgbClr val="FFFF00"/>
              </a:buClr>
            </a:pPr>
            <a:r>
              <a:rPr lang="en-US" dirty="0" smtClean="0">
                <a:solidFill>
                  <a:schemeClr val="bg1"/>
                </a:solidFill>
              </a:rPr>
              <a:t>21 (75%) linked to prepared cantaloupe</a:t>
            </a:r>
          </a:p>
          <a:p>
            <a:pPr lvl="1">
              <a:buClr>
                <a:srgbClr val="FFFF00"/>
              </a:buClr>
            </a:pPr>
            <a:r>
              <a:rPr lang="en-US" dirty="0" smtClean="0">
                <a:solidFill>
                  <a:schemeClr val="bg1"/>
                </a:solidFill>
              </a:rPr>
              <a:t>17 (61%) restaurant or caterer</a:t>
            </a:r>
          </a:p>
          <a:p>
            <a:pPr lvl="1">
              <a:buClr>
                <a:srgbClr val="FFFF00"/>
              </a:buClr>
            </a:pPr>
            <a:r>
              <a:rPr lang="en-US" dirty="0" smtClean="0">
                <a:solidFill>
                  <a:schemeClr val="bg1"/>
                </a:solidFill>
              </a:rPr>
              <a:t>4 (14%) grocery store</a:t>
            </a:r>
          </a:p>
        </p:txBody>
      </p:sp>
      <p:sp>
        <p:nvSpPr>
          <p:cNvPr id="6" name="TextBox 5"/>
          <p:cNvSpPr txBox="1"/>
          <p:nvPr/>
        </p:nvSpPr>
        <p:spPr>
          <a:xfrm>
            <a:off x="533400" y="6400800"/>
            <a:ext cx="5943600" cy="276999"/>
          </a:xfrm>
          <a:prstGeom prst="rect">
            <a:avLst/>
          </a:prstGeom>
          <a:noFill/>
        </p:spPr>
        <p:txBody>
          <a:bodyPr wrap="square" rtlCol="0">
            <a:spAutoFit/>
          </a:bodyPr>
          <a:lstStyle/>
          <a:p>
            <a:r>
              <a:rPr lang="en-US" sz="1200" b="1" dirty="0" smtClean="0">
                <a:solidFill>
                  <a:schemeClr val="bg1"/>
                </a:solidFill>
              </a:rPr>
              <a:t>Bowen A et. al., </a:t>
            </a:r>
            <a:r>
              <a:rPr lang="en-US" sz="1200" b="1" dirty="0" err="1" smtClean="0">
                <a:solidFill>
                  <a:schemeClr val="bg1"/>
                </a:solidFill>
              </a:rPr>
              <a:t>Epidemiol</a:t>
            </a:r>
            <a:r>
              <a:rPr lang="en-US" sz="1200" b="1" dirty="0" smtClean="0">
                <a:solidFill>
                  <a:schemeClr val="bg1"/>
                </a:solidFill>
              </a:rPr>
              <a:t>. Infect. (2006), 134, 675–685.</a:t>
            </a:r>
            <a:endParaRPr lang="en-US" sz="1200" b="1" dirty="0">
              <a:solidFill>
                <a:schemeClr val="bg1"/>
              </a:solidFill>
            </a:endParaRP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600" dirty="0" smtClean="0">
                <a:solidFill>
                  <a:srgbClr val="FFFF00"/>
                </a:solidFill>
              </a:rPr>
              <a:t>LM in Cantaloupes?</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r>
              <a:rPr lang="en-US" dirty="0" smtClean="0">
                <a:solidFill>
                  <a:schemeClr val="bg1"/>
                </a:solidFill>
              </a:rPr>
              <a:t>No documented </a:t>
            </a:r>
            <a:r>
              <a:rPr lang="en-US" i="1" dirty="0" err="1" smtClean="0">
                <a:solidFill>
                  <a:schemeClr val="bg1"/>
                </a:solidFill>
              </a:rPr>
              <a:t>Listeria</a:t>
            </a:r>
            <a:r>
              <a:rPr lang="en-US" dirty="0" smtClean="0">
                <a:solidFill>
                  <a:schemeClr val="bg1"/>
                </a:solidFill>
              </a:rPr>
              <a:t> outbreaks linked to whole fresh-cut cantaloupes</a:t>
            </a:r>
          </a:p>
          <a:p>
            <a:pPr>
              <a:buClr>
                <a:srgbClr val="FFFF00"/>
              </a:buClr>
            </a:pPr>
            <a:r>
              <a:rPr lang="en-US" dirty="0" smtClean="0">
                <a:solidFill>
                  <a:schemeClr val="bg1"/>
                </a:solidFill>
              </a:rPr>
              <a:t>Sporadic illnesses</a:t>
            </a:r>
          </a:p>
          <a:p>
            <a:pPr lvl="1">
              <a:buClr>
                <a:srgbClr val="FFFF00"/>
              </a:buClr>
            </a:pPr>
            <a:r>
              <a:rPr lang="en-US" dirty="0" smtClean="0">
                <a:solidFill>
                  <a:schemeClr val="bg1"/>
                </a:solidFill>
              </a:rPr>
              <a:t>Associated with eating commercially-prepared melons</a:t>
            </a:r>
          </a:p>
          <a:p>
            <a:pPr lvl="1">
              <a:buClr>
                <a:srgbClr val="FFFF00"/>
              </a:buClr>
            </a:pPr>
            <a:r>
              <a:rPr lang="en-US" dirty="0" smtClean="0">
                <a:solidFill>
                  <a:schemeClr val="bg1"/>
                </a:solidFill>
              </a:rPr>
              <a:t>Retail environments’ role in contamination and amplification of LM</a:t>
            </a:r>
          </a:p>
          <a:p>
            <a:pPr>
              <a:buClr>
                <a:srgbClr val="FFFF00"/>
              </a:buClr>
            </a:pPr>
            <a:r>
              <a:rPr lang="en-US" dirty="0" smtClean="0">
                <a:solidFill>
                  <a:schemeClr val="bg1"/>
                </a:solidFill>
              </a:rPr>
              <a:t>Research</a:t>
            </a:r>
          </a:p>
          <a:p>
            <a:pPr lvl="1">
              <a:buClr>
                <a:srgbClr val="FFFF00"/>
              </a:buClr>
            </a:pPr>
            <a:r>
              <a:rPr lang="en-US" dirty="0" smtClean="0">
                <a:solidFill>
                  <a:schemeClr val="bg1"/>
                </a:solidFill>
              </a:rPr>
              <a:t>LM survives on cantaloupe rind ≤15 days with refrigeration</a:t>
            </a:r>
          </a:p>
          <a:p>
            <a:pPr lvl="1">
              <a:buClr>
                <a:srgbClr val="FFFF00"/>
              </a:buClr>
            </a:pPr>
            <a:r>
              <a:rPr lang="en-US" dirty="0" smtClean="0">
                <a:solidFill>
                  <a:schemeClr val="bg1"/>
                </a:solidFill>
              </a:rPr>
              <a:t>Fresh-cut cantaloupe pieces positive for LM after inoculation of rind at ≤15 days refrigerated storage</a:t>
            </a: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9138" name="Picture 2" descr="Picture 058"/>
          <p:cNvPicPr>
            <a:picLocks noChangeArrowheads="1"/>
          </p:cNvPicPr>
          <p:nvPr/>
        </p:nvPicPr>
        <p:blipFill>
          <a:blip r:embed="rId3" cstate="print"/>
          <a:srcRect/>
          <a:stretch>
            <a:fillRect/>
          </a:stretch>
        </p:blipFill>
        <p:spPr bwMode="auto">
          <a:xfrm>
            <a:off x="228600" y="3352800"/>
            <a:ext cx="2926080" cy="2743200"/>
          </a:xfrm>
          <a:prstGeom prst="rect">
            <a:avLst/>
          </a:prstGeom>
          <a:noFill/>
          <a:ln w="9525">
            <a:noFill/>
            <a:miter lim="800000"/>
            <a:headEnd/>
            <a:tailEnd/>
          </a:ln>
        </p:spPr>
      </p:pic>
      <p:pic>
        <p:nvPicPr>
          <p:cNvPr id="5" name="Picture 4" descr="Frontera label.JPG"/>
          <p:cNvPicPr>
            <a:picLocks/>
          </p:cNvPicPr>
          <p:nvPr/>
        </p:nvPicPr>
        <p:blipFill>
          <a:blip r:embed="rId4" cstate="print"/>
          <a:stretch>
            <a:fillRect/>
          </a:stretch>
        </p:blipFill>
        <p:spPr>
          <a:xfrm>
            <a:off x="6019800" y="3352800"/>
            <a:ext cx="2926080" cy="2743200"/>
          </a:xfrm>
          <a:prstGeom prst="rect">
            <a:avLst/>
          </a:prstGeom>
        </p:spPr>
      </p:pic>
      <p:sp>
        <p:nvSpPr>
          <p:cNvPr id="2" name="Title 1"/>
          <p:cNvSpPr>
            <a:spLocks noGrp="1"/>
          </p:cNvSpPr>
          <p:nvPr>
            <p:ph type="ctrTitle"/>
          </p:nvPr>
        </p:nvSpPr>
        <p:spPr>
          <a:xfrm>
            <a:off x="685800" y="1143000"/>
            <a:ext cx="7772400" cy="1470025"/>
          </a:xfrm>
        </p:spPr>
        <p:txBody>
          <a:bodyPr/>
          <a:lstStyle/>
          <a:p>
            <a:r>
              <a:rPr lang="en-US" sz="3200" dirty="0" smtClean="0"/>
              <a:t>Multistate Outbreak of </a:t>
            </a:r>
            <a:r>
              <a:rPr lang="en-US" sz="3200" dirty="0" err="1" smtClean="0"/>
              <a:t>Listeriosis</a:t>
            </a:r>
            <a:r>
              <a:rPr lang="en-US" sz="3200" dirty="0" smtClean="0"/>
              <a:t> Linked to Whole Cantaloupes from Jensen Farms, Colorado — 2011</a:t>
            </a:r>
            <a:endParaRPr lang="en-US" sz="3200" dirty="0"/>
          </a:p>
        </p:txBody>
      </p:sp>
      <p:pic>
        <p:nvPicPr>
          <p:cNvPr id="6" name="Picture 5" descr="IMG_3353.jpg"/>
          <p:cNvPicPr>
            <a:picLocks/>
          </p:cNvPicPr>
          <p:nvPr/>
        </p:nvPicPr>
        <p:blipFill>
          <a:blip r:embed="rId5" cstate="print"/>
          <a:stretch>
            <a:fillRect/>
          </a:stretch>
        </p:blipFill>
        <p:spPr>
          <a:xfrm>
            <a:off x="3124200" y="3352800"/>
            <a:ext cx="2926080" cy="2743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600" dirty="0" smtClean="0">
                <a:solidFill>
                  <a:srgbClr val="FFFF00"/>
                </a:solidFill>
              </a:rPr>
              <a:t>Investigation Methods</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r>
              <a:rPr lang="en-US" dirty="0" smtClean="0">
                <a:solidFill>
                  <a:schemeClr val="bg1"/>
                </a:solidFill>
              </a:rPr>
              <a:t>Case definition</a:t>
            </a:r>
          </a:p>
          <a:p>
            <a:pPr lvl="1">
              <a:buClr>
                <a:srgbClr val="FFFF00"/>
              </a:buClr>
            </a:pPr>
            <a:r>
              <a:rPr lang="en-US" dirty="0" smtClean="0">
                <a:solidFill>
                  <a:schemeClr val="bg1"/>
                </a:solidFill>
              </a:rPr>
              <a:t>Illness onset July 31–October 31, 2011</a:t>
            </a:r>
          </a:p>
          <a:p>
            <a:pPr lvl="1">
              <a:buClr>
                <a:srgbClr val="FFFF00"/>
              </a:buClr>
            </a:pPr>
            <a:r>
              <a:rPr lang="en-US" dirty="0" smtClean="0">
                <a:solidFill>
                  <a:schemeClr val="bg1"/>
                </a:solidFill>
              </a:rPr>
              <a:t>Culture-confirmed </a:t>
            </a:r>
            <a:r>
              <a:rPr lang="en-US" i="1" dirty="0" err="1" smtClean="0">
                <a:solidFill>
                  <a:schemeClr val="bg1"/>
                </a:solidFill>
              </a:rPr>
              <a:t>Listeria</a:t>
            </a:r>
            <a:r>
              <a:rPr lang="en-US" dirty="0" smtClean="0">
                <a:solidFill>
                  <a:schemeClr val="bg1"/>
                </a:solidFill>
              </a:rPr>
              <a:t> clinical infection</a:t>
            </a:r>
          </a:p>
          <a:p>
            <a:pPr lvl="1">
              <a:buClr>
                <a:srgbClr val="FFFF00"/>
              </a:buClr>
            </a:pPr>
            <a:r>
              <a:rPr lang="en-US" dirty="0" smtClean="0">
                <a:solidFill>
                  <a:schemeClr val="bg1"/>
                </a:solidFill>
              </a:rPr>
              <a:t>Isolate indistinguishable from any of four outbreak strains by pulsed-field gel electrophoresis (PFGE)</a:t>
            </a:r>
          </a:p>
          <a:p>
            <a:pPr>
              <a:buClr>
                <a:srgbClr val="FFFF00"/>
              </a:buClr>
            </a:pPr>
            <a:r>
              <a:rPr lang="en-US" dirty="0" smtClean="0">
                <a:solidFill>
                  <a:schemeClr val="bg1"/>
                </a:solidFill>
              </a:rPr>
              <a:t>PulseNet</a:t>
            </a:r>
          </a:p>
          <a:p>
            <a:pPr lvl="1">
              <a:buClr>
                <a:srgbClr val="FFFF00"/>
              </a:buClr>
            </a:pPr>
            <a:r>
              <a:rPr lang="en-US" dirty="0" smtClean="0">
                <a:solidFill>
                  <a:schemeClr val="bg1"/>
                </a:solidFill>
              </a:rPr>
              <a:t>PFGE pattern repository</a:t>
            </a:r>
          </a:p>
          <a:p>
            <a:pPr>
              <a:buClr>
                <a:srgbClr val="FFFF00"/>
              </a:buClr>
            </a:pPr>
            <a:r>
              <a:rPr lang="en-US" dirty="0" smtClean="0">
                <a:solidFill>
                  <a:schemeClr val="bg1"/>
                </a:solidFill>
              </a:rPr>
              <a:t>Patient interviews</a:t>
            </a:r>
          </a:p>
          <a:p>
            <a:pPr>
              <a:buClr>
                <a:srgbClr val="FFFF00"/>
              </a:buClr>
            </a:pPr>
            <a:r>
              <a:rPr lang="en-US" i="1" dirty="0" err="1" smtClean="0">
                <a:solidFill>
                  <a:schemeClr val="bg1"/>
                </a:solidFill>
              </a:rPr>
              <a:t>Listeria</a:t>
            </a:r>
            <a:r>
              <a:rPr lang="en-US" dirty="0" smtClean="0">
                <a:solidFill>
                  <a:schemeClr val="bg1"/>
                </a:solidFill>
              </a:rPr>
              <a:t> Initiative data</a:t>
            </a:r>
          </a:p>
          <a:p>
            <a:pPr>
              <a:buClr>
                <a:srgbClr val="FFFF00"/>
              </a:buClr>
            </a:pPr>
            <a:r>
              <a:rPr lang="en-US" dirty="0" smtClean="0">
                <a:solidFill>
                  <a:schemeClr val="bg1"/>
                </a:solidFill>
              </a:rPr>
              <a:t>Product </a:t>
            </a:r>
            <a:r>
              <a:rPr lang="en-US" dirty="0" err="1" smtClean="0">
                <a:solidFill>
                  <a:schemeClr val="bg1"/>
                </a:solidFill>
              </a:rPr>
              <a:t>traceback</a:t>
            </a:r>
            <a:endParaRPr lang="en-US" dirty="0" smtClean="0">
              <a:solidFill>
                <a:schemeClr val="bg1"/>
              </a:solidFill>
            </a:endParaRPr>
          </a:p>
          <a:p>
            <a:pPr>
              <a:buClr>
                <a:srgbClr val="FFFF00"/>
              </a:buClr>
            </a:pPr>
            <a:r>
              <a:rPr lang="en-US" dirty="0" smtClean="0">
                <a:solidFill>
                  <a:schemeClr val="bg1"/>
                </a:solidFill>
              </a:rPr>
              <a:t>On-farm environmental assessments</a:t>
            </a:r>
          </a:p>
        </p:txBody>
      </p:sp>
      <p:pic>
        <p:nvPicPr>
          <p:cNvPr id="92164" name="Picture 4" descr="C:\Documents and Settings\jmccollu\Local Settings\Temporary Internet Files\Content.IE5\2TQ7QJUJ\MC900335340[1].wmf"/>
          <p:cNvPicPr>
            <a:picLocks noChangeAspect="1" noChangeArrowheads="1"/>
          </p:cNvPicPr>
          <p:nvPr/>
        </p:nvPicPr>
        <p:blipFill>
          <a:blip r:embed="rId3" cstate="print"/>
          <a:srcRect/>
          <a:stretch>
            <a:fillRect/>
          </a:stretch>
        </p:blipFill>
        <p:spPr bwMode="auto">
          <a:xfrm>
            <a:off x="6553276" y="4267200"/>
            <a:ext cx="2362048" cy="2360867"/>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8)</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0" name="TextBox 9"/>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3419856"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2 — CDPHE notifies CDC</a:t>
            </a:r>
          </a:p>
          <a:p>
            <a:pPr lvl="1">
              <a:buClr>
                <a:srgbClr val="FFFF00"/>
              </a:buClr>
            </a:pPr>
            <a:r>
              <a:rPr lang="en-US" dirty="0" smtClean="0">
                <a:solidFill>
                  <a:schemeClr val="bg1"/>
                </a:solidFill>
              </a:rPr>
              <a:t>8 cases reported since August 15</a:t>
            </a:r>
          </a:p>
          <a:p>
            <a:pPr lvl="1">
              <a:buClr>
                <a:srgbClr val="FFFF00"/>
              </a:buClr>
            </a:pPr>
            <a:r>
              <a:rPr lang="en-US" dirty="0" smtClean="0">
                <a:solidFill>
                  <a:schemeClr val="bg1"/>
                </a:solidFill>
              </a:rPr>
              <a:t>7 cases reported since August 29</a:t>
            </a:r>
          </a:p>
          <a:p>
            <a:pPr lvl="1">
              <a:buClr>
                <a:srgbClr val="FFFF00"/>
              </a:buClr>
            </a:pPr>
            <a:r>
              <a:rPr lang="en-US" dirty="0" smtClean="0">
                <a:solidFill>
                  <a:schemeClr val="bg1"/>
                </a:solidFill>
              </a:rPr>
              <a:t>3 distinct PFGE patterns among cases</a:t>
            </a:r>
          </a:p>
          <a:p>
            <a:pPr>
              <a:buClr>
                <a:srgbClr val="FFFF00"/>
              </a:buClr>
            </a:pPr>
            <a:r>
              <a:rPr lang="en-US" dirty="0" smtClean="0">
                <a:solidFill>
                  <a:schemeClr val="bg1"/>
                </a:solidFill>
              </a:rPr>
              <a:t>Expect 1–2 cases in August in Colorado</a:t>
            </a: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11)</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0" name="TextBox 9"/>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rot="16200000">
            <a:off x="367588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5 </a:t>
            </a:r>
          </a:p>
          <a:p>
            <a:pPr lvl="1">
              <a:buClr>
                <a:srgbClr val="FFFF00"/>
              </a:buClr>
            </a:pPr>
            <a:r>
              <a:rPr lang="en-US" dirty="0" smtClean="0">
                <a:solidFill>
                  <a:schemeClr val="bg1"/>
                </a:solidFill>
              </a:rPr>
              <a:t>CDPHE collects cut and whole cantaloupe from a single ill patient’s home for </a:t>
            </a:r>
            <a:r>
              <a:rPr lang="en-US" i="1" dirty="0" err="1" smtClean="0">
                <a:solidFill>
                  <a:schemeClr val="bg1"/>
                </a:solidFill>
              </a:rPr>
              <a:t>Listeria</a:t>
            </a:r>
            <a:r>
              <a:rPr lang="en-US" dirty="0" smtClean="0">
                <a:solidFill>
                  <a:schemeClr val="bg1"/>
                </a:solidFill>
              </a:rPr>
              <a:t> testing</a:t>
            </a: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13)</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376732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6</a:t>
            </a:r>
          </a:p>
          <a:p>
            <a:pPr lvl="1">
              <a:buClr>
                <a:srgbClr val="FFFF00"/>
              </a:buClr>
            </a:pPr>
            <a:r>
              <a:rPr lang="en-US" dirty="0" err="1" smtClean="0">
                <a:solidFill>
                  <a:schemeClr val="bg1"/>
                </a:solidFill>
              </a:rPr>
              <a:t>PulseNet</a:t>
            </a:r>
            <a:r>
              <a:rPr lang="en-US" dirty="0" smtClean="0">
                <a:solidFill>
                  <a:schemeClr val="bg1"/>
                </a:solidFill>
              </a:rPr>
              <a:t> defines outbreak strains</a:t>
            </a:r>
          </a:p>
          <a:p>
            <a:pPr lvl="1">
              <a:buClr>
                <a:srgbClr val="FFFF00"/>
              </a:buClr>
            </a:pPr>
            <a:r>
              <a:rPr lang="en-US" dirty="0" smtClean="0">
                <a:solidFill>
                  <a:schemeClr val="bg1"/>
                </a:solidFill>
              </a:rPr>
              <a:t>Two additional illnesses in Nebraska and Texas</a:t>
            </a:r>
          </a:p>
          <a:p>
            <a:pPr lvl="1">
              <a:buClr>
                <a:srgbClr val="FFFF00"/>
              </a:buClr>
            </a:pPr>
            <a:r>
              <a:rPr lang="en-US" dirty="0" smtClean="0">
                <a:solidFill>
                  <a:schemeClr val="bg1"/>
                </a:solidFill>
              </a:rPr>
              <a:t>7/7 Colorado patients report consuming cantaloupe ≤30 days before onset</a:t>
            </a: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385876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7</a:t>
            </a:r>
          </a:p>
          <a:p>
            <a:pPr lvl="1">
              <a:buClr>
                <a:srgbClr val="FFFF00"/>
              </a:buClr>
            </a:pPr>
            <a:r>
              <a:rPr lang="en-US" dirty="0" smtClean="0">
                <a:solidFill>
                  <a:schemeClr val="bg1"/>
                </a:solidFill>
              </a:rPr>
              <a:t>CDC begins coordinating multistate investigation</a:t>
            </a: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395020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8</a:t>
            </a:r>
          </a:p>
          <a:p>
            <a:pPr lvl="1">
              <a:buClr>
                <a:srgbClr val="FFFF00"/>
              </a:buClr>
            </a:pPr>
            <a:r>
              <a:rPr lang="en-US" dirty="0" smtClean="0">
                <a:solidFill>
                  <a:schemeClr val="bg1"/>
                </a:solidFill>
              </a:rPr>
              <a:t>CDPHE collects cantaloupes from retail stores for </a:t>
            </a:r>
            <a:r>
              <a:rPr lang="en-US" i="1" dirty="0" err="1" smtClean="0">
                <a:solidFill>
                  <a:schemeClr val="bg1"/>
                </a:solidFill>
              </a:rPr>
              <a:t>Listeria</a:t>
            </a:r>
            <a:r>
              <a:rPr lang="en-US" dirty="0" smtClean="0">
                <a:solidFill>
                  <a:schemeClr val="bg1"/>
                </a:solidFill>
              </a:rPr>
              <a:t> testing</a:t>
            </a: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404164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9</a:t>
            </a:r>
          </a:p>
          <a:p>
            <a:pPr lvl="1">
              <a:buClr>
                <a:srgbClr val="FFFF00"/>
              </a:buClr>
            </a:pPr>
            <a:r>
              <a:rPr lang="en-US" dirty="0" smtClean="0">
                <a:solidFill>
                  <a:schemeClr val="bg1"/>
                </a:solidFill>
              </a:rPr>
              <a:t>Significant cantaloupe association rapidly determined using </a:t>
            </a:r>
            <a:r>
              <a:rPr lang="en-US" i="1" dirty="0" err="1" smtClean="0">
                <a:solidFill>
                  <a:schemeClr val="bg1"/>
                </a:solidFill>
              </a:rPr>
              <a:t>Listeria</a:t>
            </a:r>
            <a:r>
              <a:rPr lang="en-US" dirty="0" smtClean="0">
                <a:solidFill>
                  <a:schemeClr val="bg1"/>
                </a:solidFill>
              </a:rPr>
              <a:t> Initiative data and case-case analysis (p = 0.02)</a:t>
            </a:r>
          </a:p>
          <a:p>
            <a:pPr lvl="1">
              <a:buClr>
                <a:srgbClr val="FFFF00"/>
              </a:buClr>
            </a:pPr>
            <a:r>
              <a:rPr lang="en-US" dirty="0" smtClean="0">
                <a:solidFill>
                  <a:schemeClr val="bg1"/>
                </a:solidFill>
              </a:rPr>
              <a:t>CDPHE issues consumer warning </a:t>
            </a:r>
          </a:p>
          <a:p>
            <a:pPr lvl="1">
              <a:buClr>
                <a:srgbClr val="FFFF00"/>
              </a:buClr>
            </a:pPr>
            <a:r>
              <a:rPr lang="en-US" dirty="0" smtClean="0">
                <a:solidFill>
                  <a:schemeClr val="bg1"/>
                </a:solidFill>
              </a:rPr>
              <a:t>FDA collects cantaloupes from retail</a:t>
            </a: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600" i="1" dirty="0" err="1" smtClean="0">
                <a:solidFill>
                  <a:srgbClr val="FFFF00"/>
                </a:solidFill>
              </a:rPr>
              <a:t>Listeria</a:t>
            </a:r>
            <a:r>
              <a:rPr lang="en-US" sz="3600" i="1" dirty="0" smtClean="0">
                <a:solidFill>
                  <a:srgbClr val="FFFF00"/>
                </a:solidFill>
              </a:rPr>
              <a:t> </a:t>
            </a:r>
            <a:r>
              <a:rPr lang="en-US" sz="3600" i="1" dirty="0" err="1" smtClean="0">
                <a:solidFill>
                  <a:srgbClr val="FFFF00"/>
                </a:solidFill>
              </a:rPr>
              <a:t>monocytogenes</a:t>
            </a:r>
            <a:r>
              <a:rPr lang="en-US" sz="3600" i="1" dirty="0" smtClean="0">
                <a:solidFill>
                  <a:srgbClr val="FFFF00"/>
                </a:solidFill>
              </a:rPr>
              <a:t> </a:t>
            </a:r>
            <a:r>
              <a:rPr lang="en-US" sz="3600" dirty="0" smtClean="0">
                <a:solidFill>
                  <a:srgbClr val="FFFF00"/>
                </a:solidFill>
              </a:rPr>
              <a:t>(LM</a:t>
            </a:r>
            <a:r>
              <a:rPr lang="en-US" dirty="0" smtClean="0">
                <a:solidFill>
                  <a:srgbClr val="FFFF00"/>
                </a:solidFill>
              </a:rPr>
              <a:t>)</a:t>
            </a:r>
            <a:endParaRPr lang="en-US" dirty="0">
              <a:solidFill>
                <a:srgbClr val="FFFF00"/>
              </a:solidFill>
            </a:endParaRPr>
          </a:p>
        </p:txBody>
      </p:sp>
      <p:sp>
        <p:nvSpPr>
          <p:cNvPr id="5" name="Content Placeholder 4"/>
          <p:cNvSpPr>
            <a:spLocks noGrp="1"/>
          </p:cNvSpPr>
          <p:nvPr>
            <p:ph idx="1"/>
          </p:nvPr>
        </p:nvSpPr>
        <p:spPr/>
        <p:txBody>
          <a:bodyPr/>
          <a:lstStyle/>
          <a:p>
            <a:pPr>
              <a:buClr>
                <a:srgbClr val="FFFF00"/>
              </a:buClr>
            </a:pPr>
            <a:r>
              <a:rPr lang="en-US" dirty="0" smtClean="0">
                <a:solidFill>
                  <a:schemeClr val="bg1"/>
                </a:solidFill>
              </a:rPr>
              <a:t>Annual public health impact — United States</a:t>
            </a:r>
          </a:p>
          <a:p>
            <a:pPr lvl="1">
              <a:buClr>
                <a:srgbClr val="FFFF00"/>
              </a:buClr>
            </a:pPr>
            <a:r>
              <a:rPr lang="en-US" dirty="0" smtClean="0">
                <a:solidFill>
                  <a:schemeClr val="bg1"/>
                </a:solidFill>
              </a:rPr>
              <a:t>1,591 illnesses </a:t>
            </a:r>
          </a:p>
          <a:p>
            <a:pPr lvl="1">
              <a:buClr>
                <a:srgbClr val="FFFF00"/>
              </a:buClr>
            </a:pPr>
            <a:r>
              <a:rPr lang="en-US" dirty="0" smtClean="0">
                <a:solidFill>
                  <a:schemeClr val="bg1"/>
                </a:solidFill>
              </a:rPr>
              <a:t>1,455 hospitalizations</a:t>
            </a:r>
          </a:p>
          <a:p>
            <a:pPr lvl="1">
              <a:buClr>
                <a:srgbClr val="FFFF00"/>
              </a:buClr>
            </a:pPr>
            <a:r>
              <a:rPr lang="en-US" dirty="0" smtClean="0">
                <a:solidFill>
                  <a:schemeClr val="bg1"/>
                </a:solidFill>
              </a:rPr>
              <a:t>255 deaths</a:t>
            </a:r>
          </a:p>
          <a:p>
            <a:pPr>
              <a:buClr>
                <a:srgbClr val="FFFF00"/>
              </a:buClr>
            </a:pPr>
            <a:r>
              <a:rPr lang="en-US" dirty="0" smtClean="0">
                <a:solidFill>
                  <a:schemeClr val="bg1"/>
                </a:solidFill>
              </a:rPr>
              <a:t>Foodborne pathogen</a:t>
            </a:r>
          </a:p>
          <a:p>
            <a:pPr lvl="1">
              <a:buClr>
                <a:srgbClr val="FFFF00"/>
              </a:buClr>
            </a:pPr>
            <a:r>
              <a:rPr lang="en-US" dirty="0" smtClean="0">
                <a:solidFill>
                  <a:schemeClr val="bg1"/>
                </a:solidFill>
              </a:rPr>
              <a:t>&lt;1% bacterial foodborne illnesses</a:t>
            </a:r>
          </a:p>
          <a:p>
            <a:pPr lvl="1">
              <a:buClr>
                <a:srgbClr val="FFFF00"/>
              </a:buClr>
            </a:pPr>
            <a:r>
              <a:rPr lang="en-US" dirty="0" smtClean="0">
                <a:solidFill>
                  <a:schemeClr val="bg1"/>
                </a:solidFill>
              </a:rPr>
              <a:t>19% food-related deaths</a:t>
            </a:r>
          </a:p>
          <a:p>
            <a:pPr>
              <a:buClr>
                <a:srgbClr val="FFFF00"/>
              </a:buClr>
            </a:pPr>
            <a:r>
              <a:rPr lang="en-US" dirty="0" smtClean="0">
                <a:solidFill>
                  <a:schemeClr val="bg1"/>
                </a:solidFill>
              </a:rPr>
              <a:t>94% hospitalization rate</a:t>
            </a:r>
          </a:p>
          <a:p>
            <a:pPr lvl="1">
              <a:buClr>
                <a:srgbClr val="FFFF00"/>
              </a:buClr>
            </a:pPr>
            <a:r>
              <a:rPr lang="en-US" dirty="0" smtClean="0">
                <a:solidFill>
                  <a:schemeClr val="bg1"/>
                </a:solidFill>
              </a:rPr>
              <a:t>Highest among foodborne pathogens</a:t>
            </a:r>
          </a:p>
          <a:p>
            <a:pPr>
              <a:buClr>
                <a:srgbClr val="FFFF00"/>
              </a:buClr>
            </a:pPr>
            <a:r>
              <a:rPr lang="en-US" dirty="0" smtClean="0">
                <a:solidFill>
                  <a:schemeClr val="bg1"/>
                </a:solidFill>
              </a:rPr>
              <a:t>15.9% overall case-fatality rate</a:t>
            </a:r>
          </a:p>
          <a:p>
            <a:pPr lvl="1">
              <a:buClr>
                <a:srgbClr val="FFFF00"/>
              </a:buClr>
            </a:pPr>
            <a:r>
              <a:rPr lang="en-US" dirty="0" smtClean="0">
                <a:solidFill>
                  <a:schemeClr val="bg1"/>
                </a:solidFill>
              </a:rPr>
              <a:t>25–50% among newborns</a:t>
            </a:r>
          </a:p>
        </p:txBody>
      </p:sp>
      <p:pic>
        <p:nvPicPr>
          <p:cNvPr id="6" name="Picture 2" descr="PHIL Image 10828"/>
          <p:cNvPicPr>
            <a:picLocks noChangeAspect="1" noChangeArrowheads="1"/>
          </p:cNvPicPr>
          <p:nvPr/>
        </p:nvPicPr>
        <p:blipFill>
          <a:blip r:embed="rId3" cstate="print"/>
          <a:srcRect/>
          <a:stretch>
            <a:fillRect/>
          </a:stretch>
        </p:blipFill>
        <p:spPr bwMode="auto">
          <a:xfrm>
            <a:off x="6477000" y="3810000"/>
            <a:ext cx="2400300" cy="2774061"/>
          </a:xfrm>
          <a:prstGeom prst="rect">
            <a:avLst/>
          </a:prstGeom>
          <a:noFill/>
        </p:spPr>
      </p:pic>
      <p:sp>
        <p:nvSpPr>
          <p:cNvPr id="8" name="TextBox 7"/>
          <p:cNvSpPr txBox="1"/>
          <p:nvPr/>
        </p:nvSpPr>
        <p:spPr>
          <a:xfrm>
            <a:off x="457200" y="6400800"/>
            <a:ext cx="5943600" cy="276999"/>
          </a:xfrm>
          <a:prstGeom prst="rect">
            <a:avLst/>
          </a:prstGeom>
          <a:noFill/>
        </p:spPr>
        <p:txBody>
          <a:bodyPr wrap="square" rtlCol="0">
            <a:spAutoFit/>
          </a:bodyPr>
          <a:lstStyle/>
          <a:p>
            <a:r>
              <a:rPr lang="en-US" sz="1200" b="1" dirty="0" err="1" smtClean="0">
                <a:solidFill>
                  <a:schemeClr val="bg1"/>
                </a:solidFill>
              </a:rPr>
              <a:t>Scallan</a:t>
            </a:r>
            <a:r>
              <a:rPr lang="en-US" sz="1200" b="1" dirty="0" smtClean="0">
                <a:solidFill>
                  <a:schemeClr val="bg1"/>
                </a:solidFill>
              </a:rPr>
              <a:t> E et. al., </a:t>
            </a:r>
            <a:r>
              <a:rPr lang="en-US" sz="1200" b="1" i="1" dirty="0" smtClean="0">
                <a:solidFill>
                  <a:schemeClr val="bg1"/>
                </a:solidFill>
              </a:rPr>
              <a:t>Emerging Infectious Diseases</a:t>
            </a:r>
            <a:r>
              <a:rPr lang="en-US" sz="1200" b="1" dirty="0" smtClean="0">
                <a:solidFill>
                  <a:schemeClr val="bg1"/>
                </a:solidFill>
              </a:rPr>
              <a:t>; 2011 Jan; 17(1); 7-15.</a:t>
            </a:r>
            <a:endParaRPr lang="en-US" sz="1200" b="1" dirty="0">
              <a:solidFill>
                <a:schemeClr val="bg1"/>
              </a:solidFill>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413308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10</a:t>
            </a:r>
          </a:p>
          <a:p>
            <a:pPr lvl="1">
              <a:buClr>
                <a:srgbClr val="FFFF00"/>
              </a:buClr>
            </a:pPr>
            <a:r>
              <a:rPr lang="en-US" dirty="0" smtClean="0">
                <a:solidFill>
                  <a:schemeClr val="bg1"/>
                </a:solidFill>
              </a:rPr>
              <a:t>CDPHE and FDA conduct joint on-farm environmental assessment of two Colorado cantaloupe producers</a:t>
            </a:r>
          </a:p>
          <a:p>
            <a:pPr lvl="1">
              <a:buClr>
                <a:srgbClr val="FFFF00"/>
              </a:buClr>
            </a:pPr>
            <a:r>
              <a:rPr lang="en-US" dirty="0" smtClean="0">
                <a:solidFill>
                  <a:schemeClr val="bg1"/>
                </a:solidFill>
              </a:rPr>
              <a:t>Environmental and product samples are collected</a:t>
            </a:r>
          </a:p>
          <a:p>
            <a:pPr lvl="1">
              <a:buClr>
                <a:srgbClr val="FFFF00"/>
              </a:buClr>
            </a:pPr>
            <a:r>
              <a:rPr lang="en-US" dirty="0" smtClean="0">
                <a:solidFill>
                  <a:schemeClr val="bg1"/>
                </a:solidFill>
              </a:rPr>
              <a:t>Jensen Farms halts harvest and distribution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4224528"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11</a:t>
            </a:r>
          </a:p>
          <a:p>
            <a:pPr lvl="1">
              <a:buClr>
                <a:srgbClr val="FFFF00"/>
              </a:buClr>
            </a:pPr>
            <a:r>
              <a:rPr lang="en-US" dirty="0" smtClean="0">
                <a:solidFill>
                  <a:schemeClr val="bg1"/>
                </a:solidFill>
              </a:rPr>
              <a:t>CDPHE successfully cultures </a:t>
            </a:r>
            <a:r>
              <a:rPr lang="en-US" i="1" dirty="0" smtClean="0">
                <a:solidFill>
                  <a:schemeClr val="bg1"/>
                </a:solidFill>
              </a:rPr>
              <a:t>Listeria</a:t>
            </a:r>
            <a:r>
              <a:rPr lang="en-US" dirty="0" smtClean="0">
                <a:solidFill>
                  <a:schemeClr val="bg1"/>
                </a:solidFill>
              </a:rPr>
              <a:t> from a patient’s whole and cut cantaloupe collected September 5, and from Jensen Farms’ cantaloupes from retail stores</a:t>
            </a:r>
          </a:p>
          <a:p>
            <a:pPr lvl="1">
              <a:buClr>
                <a:srgbClr val="FFFF00"/>
              </a:buClr>
            </a:pPr>
            <a:endParaRPr lang="en-US" dirty="0" smtClean="0">
              <a:solidFill>
                <a:schemeClr val="bg1"/>
              </a:solidFill>
            </a:endParaRPr>
          </a:p>
          <a:p>
            <a:pPr lvl="1">
              <a:buClr>
                <a:srgbClr val="FFFF00"/>
              </a:buClr>
            </a:pPr>
            <a:r>
              <a:rPr lang="en-US" dirty="0" smtClean="0">
                <a:solidFill>
                  <a:schemeClr val="bg1"/>
                </a:solidFill>
              </a:rPr>
              <a:t>Preliminary interview and </a:t>
            </a:r>
            <a:r>
              <a:rPr lang="en-US" dirty="0" err="1" smtClean="0">
                <a:solidFill>
                  <a:schemeClr val="bg1"/>
                </a:solidFill>
              </a:rPr>
              <a:t>traceback</a:t>
            </a:r>
            <a:r>
              <a:rPr lang="en-US" dirty="0" smtClean="0">
                <a:solidFill>
                  <a:schemeClr val="bg1"/>
                </a:solidFill>
              </a:rPr>
              <a:t> implicate cantaloupes marketed as “Rocky Ford”</a:t>
            </a:r>
          </a:p>
          <a:p>
            <a:pPr lvl="1">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28)</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4489704"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14</a:t>
            </a:r>
          </a:p>
          <a:p>
            <a:pPr lvl="1">
              <a:buClr>
                <a:srgbClr val="FFFF00"/>
              </a:buClr>
            </a:pPr>
            <a:r>
              <a:rPr lang="en-US" dirty="0" smtClean="0">
                <a:solidFill>
                  <a:schemeClr val="bg1"/>
                </a:solidFill>
              </a:rPr>
              <a:t>Ongoing </a:t>
            </a:r>
            <a:r>
              <a:rPr lang="en-US" dirty="0" err="1" smtClean="0">
                <a:solidFill>
                  <a:schemeClr val="bg1"/>
                </a:solidFill>
              </a:rPr>
              <a:t>traceback</a:t>
            </a:r>
            <a:r>
              <a:rPr lang="en-US" dirty="0" smtClean="0">
                <a:solidFill>
                  <a:schemeClr val="bg1"/>
                </a:solidFill>
              </a:rPr>
              <a:t> investigations converge on Jensen Farms</a:t>
            </a:r>
          </a:p>
          <a:p>
            <a:pPr lvl="1">
              <a:buClr>
                <a:srgbClr val="FFFF00"/>
              </a:buClr>
            </a:pPr>
            <a:r>
              <a:rPr lang="en-US" dirty="0" smtClean="0">
                <a:solidFill>
                  <a:schemeClr val="bg1"/>
                </a:solidFill>
              </a:rPr>
              <a:t>Jensen Farms voluntarily recalls all cantaloupe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41)</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4663440"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16</a:t>
            </a:r>
          </a:p>
          <a:p>
            <a:pPr lvl="1">
              <a:buClr>
                <a:srgbClr val="FFFF00"/>
              </a:buClr>
            </a:pPr>
            <a:r>
              <a:rPr lang="en-US" dirty="0" smtClean="0">
                <a:solidFill>
                  <a:schemeClr val="bg1"/>
                </a:solidFill>
              </a:rPr>
              <a:t>Jensen Farms’ cantaloupes collected by CDPHE at retail September 8 yield outbreak strains of </a:t>
            </a:r>
            <a:r>
              <a:rPr lang="en-US" i="1" dirty="0" err="1" smtClean="0">
                <a:solidFill>
                  <a:schemeClr val="bg1"/>
                </a:solidFill>
              </a:rPr>
              <a:t>Listeria</a:t>
            </a:r>
            <a:endParaRPr lang="en-US" dirty="0" smtClean="0">
              <a:solidFill>
                <a:schemeClr val="bg1"/>
              </a:solidFill>
            </a:endParaRP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53)</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4937760"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19</a:t>
            </a:r>
          </a:p>
          <a:p>
            <a:pPr lvl="1">
              <a:buClr>
                <a:srgbClr val="FFFF00"/>
              </a:buClr>
            </a:pPr>
            <a:r>
              <a:rPr lang="en-US" dirty="0" smtClean="0">
                <a:solidFill>
                  <a:schemeClr val="bg1"/>
                </a:solidFill>
              </a:rPr>
              <a:t>Samples collected at Jensen Farms September 10 yield several outbreak strains of </a:t>
            </a:r>
            <a:r>
              <a:rPr lang="en-US" i="1" dirty="0" err="1" smtClean="0">
                <a:solidFill>
                  <a:schemeClr val="bg1"/>
                </a:solidFill>
              </a:rPr>
              <a:t>Listeria</a:t>
            </a:r>
            <a:endParaRPr lang="en-US" i="1" dirty="0" smtClean="0">
              <a:solidFill>
                <a:schemeClr val="bg1"/>
              </a:solidFill>
            </a:endParaRPr>
          </a:p>
          <a:p>
            <a:pPr lvl="1">
              <a:buClr>
                <a:srgbClr val="FFFF00"/>
              </a:buClr>
            </a:pPr>
            <a:r>
              <a:rPr lang="en-US" dirty="0" smtClean="0">
                <a:solidFill>
                  <a:schemeClr val="bg1"/>
                </a:solidFill>
              </a:rPr>
              <a:t>Fourth outbreak strain of </a:t>
            </a:r>
            <a:r>
              <a:rPr lang="en-US" i="1" dirty="0" err="1" smtClean="0">
                <a:solidFill>
                  <a:schemeClr val="bg1"/>
                </a:solidFill>
              </a:rPr>
              <a:t>Listeria</a:t>
            </a:r>
            <a:r>
              <a:rPr lang="en-US" dirty="0" smtClean="0">
                <a:solidFill>
                  <a:schemeClr val="bg1"/>
                </a:solidFill>
              </a:rPr>
              <a:t> identified</a:t>
            </a: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73)</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5202936"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September 22</a:t>
            </a:r>
          </a:p>
          <a:p>
            <a:pPr lvl="1">
              <a:buClr>
                <a:srgbClr val="FFFF00"/>
              </a:buClr>
            </a:pPr>
            <a:r>
              <a:rPr lang="en-US" dirty="0" smtClean="0">
                <a:solidFill>
                  <a:schemeClr val="bg1"/>
                </a:solidFill>
              </a:rPr>
              <a:t>FDA conducts root cause environmental assessment at Jensen Farms</a:t>
            </a:r>
          </a:p>
          <a:p>
            <a:pPr lvl="1">
              <a:buClr>
                <a:srgbClr val="FFFF00"/>
              </a:buClr>
            </a:pPr>
            <a:r>
              <a:rPr lang="en-US" dirty="0" smtClean="0">
                <a:solidFill>
                  <a:schemeClr val="bg1"/>
                </a:solidFill>
              </a:rPr>
              <a:t>CDPHE, Colorado Department of Agriculture, Prowers County Public Health</a:t>
            </a: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131)</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7589520"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October 19</a:t>
            </a:r>
          </a:p>
          <a:p>
            <a:pPr lvl="1">
              <a:buClr>
                <a:srgbClr val="FFFF00"/>
              </a:buClr>
            </a:pPr>
            <a:r>
              <a:rPr lang="en-US" dirty="0" smtClean="0">
                <a:solidFill>
                  <a:schemeClr val="bg1"/>
                </a:solidFill>
              </a:rPr>
              <a:t>FDA announces findings of Jensen Farms root cause environmental assessment conducted September 22–23 </a:t>
            </a:r>
          </a:p>
          <a:p>
            <a:pPr>
              <a:buClr>
                <a:srgbClr val="FFFF00"/>
              </a:buCl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145)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8302752"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October 27</a:t>
            </a:r>
          </a:p>
          <a:p>
            <a:pPr lvl="1">
              <a:buClr>
                <a:srgbClr val="FFFF00"/>
              </a:buClr>
            </a:pPr>
            <a:r>
              <a:rPr lang="en-US" dirty="0" smtClean="0">
                <a:solidFill>
                  <a:schemeClr val="bg1"/>
                </a:solidFill>
              </a:rPr>
              <a:t>Illness onsets for the final two outbreak-associated cases occur</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nvGraphicFramePr>
        <p:xfrm>
          <a:off x="-228600" y="3581400"/>
          <a:ext cx="9372600" cy="2438400"/>
        </p:xfrm>
        <a:graphic>
          <a:graphicData uri="http://schemas.openxmlformats.org/drawingml/2006/chart">
            <c:chart xmlns:c="http://schemas.openxmlformats.org/drawingml/2006/chart" xmlns:r="http://schemas.openxmlformats.org/officeDocument/2006/relationships" r:id="rId3"/>
          </a:graphicData>
        </a:graphic>
      </p:graphicFrame>
      <p:sp>
        <p:nvSpPr>
          <p:cNvPr id="12" name="Title 11"/>
          <p:cNvSpPr>
            <a:spLocks noGrp="1"/>
          </p:cNvSpPr>
          <p:nvPr>
            <p:ph type="title"/>
          </p:nvPr>
        </p:nvSpPr>
        <p:spPr/>
        <p:txBody>
          <a:bodyPr/>
          <a:lstStyle/>
          <a:p>
            <a:r>
              <a:rPr lang="en-US" dirty="0" smtClean="0">
                <a:solidFill>
                  <a:srgbClr val="FFFF00"/>
                </a:solidFill>
              </a:rPr>
              <a:t>Timeline of Events: Multistate </a:t>
            </a:r>
            <a:r>
              <a:rPr lang="en-US" dirty="0" err="1" smtClean="0">
                <a:solidFill>
                  <a:srgbClr val="FFFF00"/>
                </a:solidFill>
              </a:rPr>
              <a:t>Listeriosis</a:t>
            </a:r>
            <a:r>
              <a:rPr lang="en-US" dirty="0" smtClean="0">
                <a:solidFill>
                  <a:srgbClr val="FFFF00"/>
                </a:solidFill>
              </a:rPr>
              <a:t> Outbreak Linked to Whole Cantaloupes —</a:t>
            </a:r>
            <a:br>
              <a:rPr lang="en-US" dirty="0" smtClean="0">
                <a:solidFill>
                  <a:srgbClr val="FFFF00"/>
                </a:solidFill>
              </a:rPr>
            </a:br>
            <a:r>
              <a:rPr lang="en-US" dirty="0" smtClean="0">
                <a:solidFill>
                  <a:srgbClr val="FFFF00"/>
                </a:solidFill>
              </a:rPr>
              <a:t>July–October, 2011 (n = 145)</a:t>
            </a:r>
            <a:endParaRPr lang="en-US" dirty="0">
              <a:solidFill>
                <a:srgbClr val="FFFF00"/>
              </a:solidFill>
            </a:endParaRPr>
          </a:p>
        </p:txBody>
      </p:sp>
      <p:sp>
        <p:nvSpPr>
          <p:cNvPr id="7" name="TextBox 6"/>
          <p:cNvSpPr txBox="1"/>
          <p:nvPr/>
        </p:nvSpPr>
        <p:spPr>
          <a:xfrm>
            <a:off x="731520" y="6281928"/>
            <a:ext cx="278892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5" name="TextBox 4"/>
          <p:cNvSpPr txBox="1"/>
          <p:nvPr/>
        </p:nvSpPr>
        <p:spPr>
          <a:xfrm>
            <a:off x="374904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6" name="TextBox 1"/>
          <p:cNvSpPr txBox="1"/>
          <p:nvPr/>
        </p:nvSpPr>
        <p:spPr>
          <a:xfrm rot="16200000">
            <a:off x="-952492" y="452628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
        <p:nvSpPr>
          <p:cNvPr id="8" name="TextBox 7"/>
          <p:cNvSpPr txBox="1"/>
          <p:nvPr/>
        </p:nvSpPr>
        <p:spPr>
          <a:xfrm>
            <a:off x="3505200" y="6281928"/>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172200" y="6281928"/>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1" name="Rectangle 10"/>
          <p:cNvSpPr/>
          <p:nvPr/>
        </p:nvSpPr>
        <p:spPr>
          <a:xfrm>
            <a:off x="6781800" y="374904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81800" y="402336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934200" y="3685032"/>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sp>
        <p:nvSpPr>
          <p:cNvPr id="15" name="TextBox 14"/>
          <p:cNvSpPr txBox="1"/>
          <p:nvPr/>
        </p:nvSpPr>
        <p:spPr>
          <a:xfrm>
            <a:off x="6934200" y="3959352"/>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6" name="Right Arrow 15"/>
          <p:cNvSpPr/>
          <p:nvPr/>
        </p:nvSpPr>
        <p:spPr>
          <a:xfrm rot="16200000">
            <a:off x="8650224" y="5907024"/>
            <a:ext cx="365760" cy="266700"/>
          </a:xfrm>
          <a:prstGeom prst="rightArrow">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Content Placeholder 4"/>
          <p:cNvSpPr>
            <a:spLocks noGrp="1"/>
          </p:cNvSpPr>
          <p:nvPr>
            <p:ph idx="1"/>
          </p:nvPr>
        </p:nvSpPr>
        <p:spPr>
          <a:xfrm>
            <a:off x="457200" y="1600200"/>
            <a:ext cx="8229600" cy="4191000"/>
          </a:xfrm>
        </p:spPr>
        <p:txBody>
          <a:bodyPr/>
          <a:lstStyle/>
          <a:p>
            <a:pPr>
              <a:buClr>
                <a:srgbClr val="FFFF00"/>
              </a:buClr>
            </a:pPr>
            <a:r>
              <a:rPr lang="en-US" dirty="0" smtClean="0">
                <a:solidFill>
                  <a:schemeClr val="bg1"/>
                </a:solidFill>
              </a:rPr>
              <a:t>October 31</a:t>
            </a:r>
          </a:p>
          <a:p>
            <a:pPr lvl="1">
              <a:buClr>
                <a:srgbClr val="FFFF00"/>
              </a:buClr>
            </a:pPr>
            <a:r>
              <a:rPr lang="en-US" dirty="0" smtClean="0">
                <a:solidFill>
                  <a:schemeClr val="bg1"/>
                </a:solidFill>
              </a:rPr>
              <a:t>Last day of the outbreak period determined by CDC</a:t>
            </a:r>
          </a:p>
          <a:p>
            <a:pPr lvl="1">
              <a:buClr>
                <a:srgbClr val="FFFF00"/>
              </a:buClr>
            </a:pPr>
            <a:r>
              <a:rPr lang="en-US" dirty="0" smtClean="0">
                <a:solidFill>
                  <a:schemeClr val="bg1"/>
                </a:solidFill>
              </a:rPr>
              <a:t>Illness onsets during July 31–October 31 due to outbreak strains of </a:t>
            </a:r>
            <a:r>
              <a:rPr lang="en-US" i="1" dirty="0" err="1" smtClean="0">
                <a:solidFill>
                  <a:schemeClr val="bg1"/>
                </a:solidFill>
              </a:rPr>
              <a:t>Listeria</a:t>
            </a:r>
            <a:r>
              <a:rPr lang="en-US" dirty="0" smtClean="0">
                <a:solidFill>
                  <a:schemeClr val="bg1"/>
                </a:solidFill>
              </a:rPr>
              <a:t> considered part of outbreak</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Number of Patients by Date of Illness Onset — All States, July–October, 2011 (n = 145)</a:t>
            </a:r>
            <a:endParaRPr lang="en-US" dirty="0">
              <a:solidFill>
                <a:srgbClr val="FFFF00"/>
              </a:solidFill>
            </a:endParaRPr>
          </a:p>
        </p:txBody>
      </p:sp>
      <p:sp>
        <p:nvSpPr>
          <p:cNvPr id="5" name="Content Placeholder 4"/>
          <p:cNvSpPr>
            <a:spLocks noGrp="1"/>
          </p:cNvSpPr>
          <p:nvPr>
            <p:ph idx="1"/>
          </p:nvPr>
        </p:nvSpPr>
        <p:spPr/>
        <p:txBody>
          <a:bodyPr/>
          <a:lstStyle/>
          <a:p>
            <a:pPr>
              <a:buClr>
                <a:srgbClr val="FFFF00"/>
              </a:buClr>
            </a:pPr>
            <a:endParaRPr lang="en-US" dirty="0" smtClean="0">
              <a:solidFill>
                <a:schemeClr val="bg1"/>
              </a:solidFill>
            </a:endParaRPr>
          </a:p>
          <a:p>
            <a:pPr lvl="1">
              <a:buClr>
                <a:srgbClr val="FFFF00"/>
              </a:buClr>
            </a:pPr>
            <a:endParaRPr lang="en-US" dirty="0" smtClean="0">
              <a:solidFill>
                <a:schemeClr val="bg1"/>
              </a:solidFill>
            </a:endParaRP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graphicFrame>
        <p:nvGraphicFramePr>
          <p:cNvPr id="6" name="Chart 5"/>
          <p:cNvGraphicFramePr/>
          <p:nvPr/>
        </p:nvGraphicFramePr>
        <p:xfrm>
          <a:off x="-152400" y="1676400"/>
          <a:ext cx="9448800" cy="51816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777240" y="6272784"/>
            <a:ext cx="288036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August</a:t>
            </a:r>
            <a:endParaRPr lang="en-US" sz="1400" b="1" dirty="0">
              <a:solidFill>
                <a:schemeClr val="bg1"/>
              </a:solidFill>
            </a:endParaRPr>
          </a:p>
        </p:txBody>
      </p:sp>
      <p:sp>
        <p:nvSpPr>
          <p:cNvPr id="8" name="TextBox 7"/>
          <p:cNvSpPr txBox="1"/>
          <p:nvPr/>
        </p:nvSpPr>
        <p:spPr>
          <a:xfrm>
            <a:off x="3657600" y="6272784"/>
            <a:ext cx="266700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September</a:t>
            </a:r>
            <a:endParaRPr lang="en-US" sz="1400" b="1" dirty="0">
              <a:solidFill>
                <a:schemeClr val="bg1"/>
              </a:solidFill>
            </a:endParaRPr>
          </a:p>
        </p:txBody>
      </p:sp>
      <p:sp>
        <p:nvSpPr>
          <p:cNvPr id="9" name="TextBox 8"/>
          <p:cNvSpPr txBox="1"/>
          <p:nvPr/>
        </p:nvSpPr>
        <p:spPr>
          <a:xfrm>
            <a:off x="6324600" y="6272784"/>
            <a:ext cx="269748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r>
              <a:rPr lang="en-US" sz="1400" b="1" dirty="0" smtClean="0">
                <a:solidFill>
                  <a:schemeClr val="bg1"/>
                </a:solidFill>
              </a:rPr>
              <a:t>October</a:t>
            </a:r>
            <a:endParaRPr lang="en-US" sz="1400" b="1" dirty="0">
              <a:solidFill>
                <a:schemeClr val="bg1"/>
              </a:solidFill>
            </a:endParaRPr>
          </a:p>
        </p:txBody>
      </p:sp>
      <p:sp>
        <p:nvSpPr>
          <p:cNvPr id="10" name="TextBox 9"/>
          <p:cNvSpPr txBox="1"/>
          <p:nvPr/>
        </p:nvSpPr>
        <p:spPr>
          <a:xfrm>
            <a:off x="713232" y="6272784"/>
            <a:ext cx="91440" cy="274320"/>
          </a:xfrm>
          <a:prstGeom prst="rect">
            <a:avLst/>
          </a:prstGeom>
          <a:solidFill>
            <a:schemeClr val="tx1">
              <a:lumMod val="65000"/>
              <a:lumOff val="35000"/>
            </a:schemeClr>
          </a:solidFill>
          <a:ln w="28575">
            <a:solidFill>
              <a:srgbClr val="FFFFFF"/>
            </a:solidFill>
          </a:ln>
        </p:spPr>
        <p:txBody>
          <a:bodyPr wrap="square" rtlCol="0" anchor="ctr" anchorCtr="1">
            <a:spAutoFit/>
          </a:bodyPr>
          <a:lstStyle/>
          <a:p>
            <a:pPr algn="ctr"/>
            <a:endParaRPr lang="en-US" sz="1400" b="1" dirty="0">
              <a:solidFill>
                <a:schemeClr val="bg1"/>
              </a:solidFill>
            </a:endParaRPr>
          </a:p>
        </p:txBody>
      </p:sp>
      <p:sp>
        <p:nvSpPr>
          <p:cNvPr id="11" name="TextBox 10"/>
          <p:cNvSpPr txBox="1"/>
          <p:nvPr/>
        </p:nvSpPr>
        <p:spPr>
          <a:xfrm>
            <a:off x="3794760" y="6547104"/>
            <a:ext cx="2209800" cy="307777"/>
          </a:xfrm>
          <a:prstGeom prst="rect">
            <a:avLst/>
          </a:prstGeom>
          <a:noFill/>
        </p:spPr>
        <p:txBody>
          <a:bodyPr wrap="square" rtlCol="0">
            <a:spAutoFit/>
          </a:bodyPr>
          <a:lstStyle/>
          <a:p>
            <a:pPr algn="ctr"/>
            <a:r>
              <a:rPr lang="en-US" sz="1400" b="1" dirty="0" smtClean="0">
                <a:solidFill>
                  <a:schemeClr val="bg1"/>
                </a:solidFill>
              </a:rPr>
              <a:t>Date of Illness Onset</a:t>
            </a:r>
            <a:endParaRPr lang="en-US" sz="1400" b="1" dirty="0">
              <a:solidFill>
                <a:schemeClr val="bg1"/>
              </a:solidFill>
            </a:endParaRPr>
          </a:p>
        </p:txBody>
      </p:sp>
      <p:sp>
        <p:nvSpPr>
          <p:cNvPr id="12" name="Rectangle 11"/>
          <p:cNvSpPr/>
          <p:nvPr/>
        </p:nvSpPr>
        <p:spPr>
          <a:xfrm>
            <a:off x="6705600" y="1981200"/>
            <a:ext cx="152400" cy="152400"/>
          </a:xfrm>
          <a:prstGeom prst="rect">
            <a:avLst/>
          </a:prstGeom>
          <a:solidFill>
            <a:srgbClr val="1CD66C"/>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705600" y="2286000"/>
            <a:ext cx="152400" cy="152400"/>
          </a:xfrm>
          <a:prstGeom prst="rect">
            <a:avLst/>
          </a:prstGeom>
          <a:solidFill>
            <a:srgbClr val="FF9900"/>
          </a:solidFill>
          <a:ln w="158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p:cNvSpPr txBox="1"/>
          <p:nvPr/>
        </p:nvSpPr>
        <p:spPr>
          <a:xfrm>
            <a:off x="6858000" y="2209800"/>
            <a:ext cx="1923925" cy="307777"/>
          </a:xfrm>
          <a:prstGeom prst="rect">
            <a:avLst/>
          </a:prstGeom>
          <a:noFill/>
        </p:spPr>
        <p:txBody>
          <a:bodyPr wrap="none" rtlCol="0">
            <a:spAutoFit/>
          </a:bodyPr>
          <a:lstStyle/>
          <a:p>
            <a:r>
              <a:rPr lang="en-US" sz="1400" b="1" dirty="0" smtClean="0">
                <a:solidFill>
                  <a:schemeClr val="bg1"/>
                </a:solidFill>
              </a:rPr>
              <a:t>Non-Colorado cases</a:t>
            </a:r>
            <a:endParaRPr lang="en-US" sz="1400" b="1" dirty="0">
              <a:solidFill>
                <a:schemeClr val="bg1"/>
              </a:solidFill>
            </a:endParaRPr>
          </a:p>
        </p:txBody>
      </p:sp>
      <p:sp>
        <p:nvSpPr>
          <p:cNvPr id="15" name="TextBox 14"/>
          <p:cNvSpPr txBox="1"/>
          <p:nvPr/>
        </p:nvSpPr>
        <p:spPr>
          <a:xfrm>
            <a:off x="6858000" y="1905000"/>
            <a:ext cx="1516762" cy="307777"/>
          </a:xfrm>
          <a:prstGeom prst="rect">
            <a:avLst/>
          </a:prstGeom>
          <a:noFill/>
        </p:spPr>
        <p:txBody>
          <a:bodyPr wrap="none" rtlCol="0">
            <a:spAutoFit/>
          </a:bodyPr>
          <a:lstStyle/>
          <a:p>
            <a:r>
              <a:rPr lang="en-US" sz="1400" b="1" dirty="0" smtClean="0">
                <a:solidFill>
                  <a:schemeClr val="bg1"/>
                </a:solidFill>
              </a:rPr>
              <a:t>Colorado cases</a:t>
            </a:r>
            <a:endParaRPr lang="en-US" sz="1400" b="1" dirty="0">
              <a:solidFill>
                <a:schemeClr val="bg1"/>
              </a:solidFill>
            </a:endParaRPr>
          </a:p>
        </p:txBody>
      </p:sp>
      <p:cxnSp>
        <p:nvCxnSpPr>
          <p:cNvPr id="19" name="Straight Arrow Connector 18"/>
          <p:cNvCxnSpPr/>
          <p:nvPr/>
        </p:nvCxnSpPr>
        <p:spPr>
          <a:xfrm>
            <a:off x="4782312" y="2560320"/>
            <a:ext cx="0" cy="1280160"/>
          </a:xfrm>
          <a:prstGeom prst="straightConnector1">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
          <p:cNvSpPr txBox="1"/>
          <p:nvPr/>
        </p:nvSpPr>
        <p:spPr>
          <a:xfrm rot="16200000">
            <a:off x="-868680" y="3771894"/>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Illnesses</a:t>
            </a:r>
            <a:endParaRPr lang="en-US" sz="1400" b="1" dirty="0">
              <a:solidFill>
                <a:schemeClr val="bg1"/>
              </a:solidFill>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rgbClr val="FFFF00"/>
                </a:solidFill>
              </a:rPr>
              <a:t>Estimated Annual Health Burden — Select Bacterial </a:t>
            </a:r>
            <a:r>
              <a:rPr lang="en-US" dirty="0" err="1" smtClean="0">
                <a:solidFill>
                  <a:srgbClr val="FFFF00"/>
                </a:solidFill>
              </a:rPr>
              <a:t>Foodborne</a:t>
            </a:r>
            <a:r>
              <a:rPr lang="en-US" dirty="0" smtClean="0">
                <a:solidFill>
                  <a:srgbClr val="FFFF00"/>
                </a:solidFill>
              </a:rPr>
              <a:t> Pathogens, United States</a:t>
            </a:r>
            <a:endParaRPr lang="en-US" dirty="0">
              <a:solidFill>
                <a:srgbClr val="FFFF00"/>
              </a:solidFill>
            </a:endParaRPr>
          </a:p>
        </p:txBody>
      </p:sp>
      <p:graphicFrame>
        <p:nvGraphicFramePr>
          <p:cNvPr id="6" name="Table 5"/>
          <p:cNvGraphicFramePr>
            <a:graphicFrameLocks noGrp="1"/>
          </p:cNvGraphicFramePr>
          <p:nvPr/>
        </p:nvGraphicFramePr>
        <p:xfrm>
          <a:off x="685800" y="1905000"/>
          <a:ext cx="7848600" cy="4114800"/>
        </p:xfrm>
        <a:graphic>
          <a:graphicData uri="http://schemas.openxmlformats.org/drawingml/2006/table">
            <a:tbl>
              <a:tblPr firstRow="1" bandRow="1">
                <a:tableStyleId>{5C22544A-7EE6-4342-B048-85BDC9FD1C3A}</a:tableStyleId>
              </a:tblPr>
              <a:tblGrid>
                <a:gridCol w="1962150"/>
                <a:gridCol w="1962150"/>
                <a:gridCol w="1962150"/>
                <a:gridCol w="1962150"/>
              </a:tblGrid>
              <a:tr h="822960">
                <a:tc>
                  <a:txBody>
                    <a:bodyPr/>
                    <a:lstStyle/>
                    <a:p>
                      <a:r>
                        <a:rPr lang="en-US" dirty="0" smtClean="0"/>
                        <a:t>Pathogen</a:t>
                      </a:r>
                      <a:endParaRPr lang="en-US" dirty="0"/>
                    </a:p>
                  </a:txBody>
                  <a:tcPr anchor="ctr">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Illnesses</a:t>
                      </a:r>
                      <a:endParaRPr lang="en-US" dirty="0"/>
                    </a:p>
                  </a:txBody>
                  <a:tcPr anchor="ctr" anchorCtr="1">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Deaths</a:t>
                      </a:r>
                      <a:endParaRPr lang="en-US" dirty="0"/>
                    </a:p>
                  </a:txBody>
                  <a:tcPr anchor="ctr" anchorCtr="1">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dirty="0" smtClean="0"/>
                        <a:t>Fatality</a:t>
                      </a:r>
                      <a:r>
                        <a:rPr lang="en-US" baseline="0" dirty="0" smtClean="0"/>
                        <a:t> Rate</a:t>
                      </a:r>
                      <a:endParaRPr lang="en-US" dirty="0"/>
                    </a:p>
                  </a:txBody>
                  <a:tcPr anchor="ctr" anchorCtr="1">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822960">
                <a:tc>
                  <a:txBody>
                    <a:bodyPr/>
                    <a:lstStyle/>
                    <a:p>
                      <a:r>
                        <a:rPr lang="en-US" b="1" i="1" dirty="0" smtClean="0">
                          <a:solidFill>
                            <a:schemeClr val="bg1"/>
                          </a:solidFill>
                        </a:rPr>
                        <a:t>Salmonella</a:t>
                      </a:r>
                      <a:endParaRPr lang="en-US" b="1" i="1" dirty="0">
                        <a:solidFill>
                          <a:schemeClr val="bg1"/>
                        </a:solidFill>
                      </a:endParaRPr>
                    </a:p>
                  </a:txBody>
                  <a:tcPr anchor="ctr">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1,027,561</a:t>
                      </a:r>
                      <a:endParaRPr lang="en-US" b="1" i="0" dirty="0">
                        <a:solidFill>
                          <a:schemeClr val="bg1"/>
                        </a:solidFill>
                      </a:endParaRPr>
                    </a:p>
                  </a:txBody>
                  <a:tcPr anchor="ctr" anchorCtr="1">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378</a:t>
                      </a:r>
                      <a:endParaRPr lang="en-US" b="1" i="0" dirty="0">
                        <a:solidFill>
                          <a:schemeClr val="bg1"/>
                        </a:solidFill>
                      </a:endParaRPr>
                    </a:p>
                  </a:txBody>
                  <a:tcPr anchor="ctr" anchorCtr="1">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0.04%</a:t>
                      </a:r>
                      <a:endParaRPr lang="en-US" b="1" i="0" dirty="0">
                        <a:solidFill>
                          <a:schemeClr val="bg1"/>
                        </a:solidFill>
                      </a:endParaRPr>
                    </a:p>
                  </a:txBody>
                  <a:tcPr anchor="ctr" anchorCtr="1">
                    <a:lnL w="12700" cmpd="sng">
                      <a:noFill/>
                    </a:lnL>
                    <a:lnR w="12700" cmpd="sng">
                      <a:noFill/>
                    </a:lnR>
                    <a:lnT w="28575" cap="flat" cmpd="sng" algn="ctr">
                      <a:solidFill>
                        <a:schemeClr val="bg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822960">
                <a:tc>
                  <a:txBody>
                    <a:bodyPr/>
                    <a:lstStyle/>
                    <a:p>
                      <a:r>
                        <a:rPr lang="en-US" b="1" i="1" dirty="0" smtClean="0">
                          <a:solidFill>
                            <a:schemeClr val="bg1"/>
                          </a:solidFill>
                        </a:rPr>
                        <a:t>Campylobacter</a:t>
                      </a:r>
                      <a:endParaRPr lang="en-US" b="1" i="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845,024</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76</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0.01%</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960">
                <a:tc>
                  <a:txBody>
                    <a:bodyPr/>
                    <a:lstStyle/>
                    <a:p>
                      <a:r>
                        <a:rPr lang="en-US" b="1" i="1" baseline="0" dirty="0" smtClean="0">
                          <a:solidFill>
                            <a:schemeClr val="bg1"/>
                          </a:solidFill>
                        </a:rPr>
                        <a:t>E. coli </a:t>
                      </a:r>
                      <a:r>
                        <a:rPr lang="en-US" b="1" i="0" baseline="0" dirty="0" smtClean="0">
                          <a:solidFill>
                            <a:schemeClr val="bg1"/>
                          </a:solidFill>
                        </a:rPr>
                        <a:t>O157</a:t>
                      </a:r>
                      <a:endParaRPr lang="en-US" b="1" i="0"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63,153</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20</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0.03%</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822960">
                <a:tc>
                  <a:txBody>
                    <a:bodyPr/>
                    <a:lstStyle/>
                    <a:p>
                      <a:r>
                        <a:rPr lang="en-US" b="1" i="1" dirty="0" err="1" smtClean="0">
                          <a:solidFill>
                            <a:schemeClr val="bg1"/>
                          </a:solidFill>
                        </a:rPr>
                        <a:t>Listeria</a:t>
                      </a:r>
                      <a:endParaRPr lang="en-US" b="1" i="1" dirty="0">
                        <a:solidFill>
                          <a:schemeClr val="bg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1,591</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255</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r>
                        <a:rPr lang="en-US" b="1" i="0" dirty="0" smtClean="0">
                          <a:solidFill>
                            <a:schemeClr val="bg1"/>
                          </a:solidFill>
                        </a:rPr>
                        <a:t>16%</a:t>
                      </a:r>
                      <a:endParaRPr lang="en-US" b="1" i="0" dirty="0">
                        <a:solidFill>
                          <a:schemeClr val="bg1"/>
                        </a:solidFill>
                      </a:endParaRPr>
                    </a:p>
                  </a:txBody>
                  <a:tcPr anchor="ctr" anchorCtr="1">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7" name="TextBox 6"/>
          <p:cNvSpPr txBox="1"/>
          <p:nvPr/>
        </p:nvSpPr>
        <p:spPr>
          <a:xfrm>
            <a:off x="609600" y="6248400"/>
            <a:ext cx="5943600" cy="276999"/>
          </a:xfrm>
          <a:prstGeom prst="rect">
            <a:avLst/>
          </a:prstGeom>
          <a:noFill/>
        </p:spPr>
        <p:txBody>
          <a:bodyPr wrap="square" rtlCol="0">
            <a:spAutoFit/>
          </a:bodyPr>
          <a:lstStyle/>
          <a:p>
            <a:r>
              <a:rPr lang="en-US" sz="1200" b="1" dirty="0" err="1" smtClean="0">
                <a:solidFill>
                  <a:schemeClr val="bg1"/>
                </a:solidFill>
              </a:rPr>
              <a:t>Scallan</a:t>
            </a:r>
            <a:r>
              <a:rPr lang="en-US" sz="1200" b="1" dirty="0" smtClean="0">
                <a:solidFill>
                  <a:schemeClr val="bg1"/>
                </a:solidFill>
              </a:rPr>
              <a:t> E et. al., </a:t>
            </a:r>
            <a:r>
              <a:rPr lang="en-US" sz="1200" b="1" i="1" dirty="0" smtClean="0">
                <a:solidFill>
                  <a:schemeClr val="bg1"/>
                </a:solidFill>
              </a:rPr>
              <a:t>Emerging Infectious Diseases</a:t>
            </a:r>
            <a:r>
              <a:rPr lang="en-US" sz="1200" b="1" dirty="0" smtClean="0">
                <a:solidFill>
                  <a:schemeClr val="bg1"/>
                </a:solidFill>
              </a:rPr>
              <a:t>; 2011 Jan; 17(1); 7-15.</a:t>
            </a:r>
            <a:endParaRPr lang="en-US" sz="1200" b="1" dirty="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p:cNvSpPr>
            <a:spLocks noGrp="1"/>
          </p:cNvSpPr>
          <p:nvPr>
            <p:ph type="title"/>
          </p:nvPr>
        </p:nvSpPr>
        <p:spPr bwMode="auto">
          <a:xfrm>
            <a:off x="457200" y="0"/>
            <a:ext cx="8229600" cy="1143000"/>
          </a:xfrm>
          <a:noFill/>
          <a:ln>
            <a:miter lim="800000"/>
            <a:headEnd/>
            <a:tailEnd/>
          </a:ln>
        </p:spPr>
        <p:txBody>
          <a:bodyPr vert="horz" wrap="square" lIns="91440" tIns="45720" rIns="91440" bIns="45720" numCol="1" compatLnSpc="1">
            <a:prstTxWarp prst="textNoShape">
              <a:avLst/>
            </a:prstTxWarp>
          </a:bodyPr>
          <a:lstStyle/>
          <a:p>
            <a:r>
              <a:rPr lang="en-US" sz="3600" dirty="0" smtClean="0">
                <a:solidFill>
                  <a:srgbClr val="FFFF00"/>
                </a:solidFill>
              </a:rPr>
              <a:t>Final Case Finding: PulseNet</a:t>
            </a:r>
          </a:p>
        </p:txBody>
      </p:sp>
      <p:sp>
        <p:nvSpPr>
          <p:cNvPr id="5"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146 cases identified in residents of 28 states</a:t>
            </a:r>
          </a:p>
          <a:p>
            <a:pPr lvl="1">
              <a:buClr>
                <a:srgbClr val="FFFF00"/>
              </a:buClr>
            </a:pPr>
            <a:r>
              <a:rPr lang="en-US" dirty="0" smtClean="0">
                <a:solidFill>
                  <a:schemeClr val="bg1"/>
                </a:solidFill>
              </a:rPr>
              <a:t>Colorado: 40 cases</a:t>
            </a:r>
          </a:p>
          <a:p>
            <a:pPr>
              <a:buClr>
                <a:srgbClr val="FFFF00"/>
              </a:buClr>
            </a:pPr>
            <a:r>
              <a:rPr lang="en-US" dirty="0" smtClean="0">
                <a:solidFill>
                  <a:schemeClr val="bg1"/>
                </a:solidFill>
              </a:rPr>
              <a:t>Bordering states east and south of Colorado have high numbers of reported cases</a:t>
            </a:r>
          </a:p>
          <a:p>
            <a:pPr lvl="1">
              <a:buClr>
                <a:srgbClr val="FFFF00"/>
              </a:buClr>
            </a:pPr>
            <a:r>
              <a:rPr lang="en-US" dirty="0" smtClean="0">
                <a:solidFill>
                  <a:schemeClr val="bg1"/>
                </a:solidFill>
              </a:rPr>
              <a:t>Texas (18)</a:t>
            </a:r>
          </a:p>
          <a:p>
            <a:pPr lvl="1">
              <a:buClr>
                <a:srgbClr val="FFFF00"/>
              </a:buClr>
            </a:pPr>
            <a:r>
              <a:rPr lang="en-US" dirty="0" smtClean="0">
                <a:solidFill>
                  <a:schemeClr val="bg1"/>
                </a:solidFill>
              </a:rPr>
              <a:t>New Mexico (15)</a:t>
            </a:r>
          </a:p>
          <a:p>
            <a:pPr lvl="1">
              <a:buClr>
                <a:srgbClr val="FFFF00"/>
              </a:buClr>
            </a:pPr>
            <a:r>
              <a:rPr lang="en-US" dirty="0" smtClean="0">
                <a:solidFill>
                  <a:schemeClr val="bg1"/>
                </a:solidFill>
              </a:rPr>
              <a:t>Oklahoma (12)</a:t>
            </a:r>
          </a:p>
          <a:p>
            <a:pPr lvl="1">
              <a:buClr>
                <a:srgbClr val="FFFF00"/>
              </a:buClr>
            </a:pPr>
            <a:r>
              <a:rPr lang="en-US" dirty="0" smtClean="0">
                <a:solidFill>
                  <a:schemeClr val="bg1"/>
                </a:solidFill>
              </a:rPr>
              <a:t>Kansas (11)</a:t>
            </a:r>
          </a:p>
          <a:p>
            <a:pPr>
              <a:buClr>
                <a:srgbClr val="FFFF00"/>
              </a:buClr>
            </a:pPr>
            <a:r>
              <a:rPr lang="en-US" dirty="0" smtClean="0">
                <a:solidFill>
                  <a:schemeClr val="bg1"/>
                </a:solidFill>
              </a:rPr>
              <a:t>Four different PFGE patterns </a:t>
            </a:r>
          </a:p>
          <a:p>
            <a:pPr>
              <a:buClr>
                <a:srgbClr val="FFFF00"/>
              </a:buClr>
            </a:pPr>
            <a:endParaRPr lang="en-US" dirty="0" smtClean="0">
              <a:solidFill>
                <a:schemeClr val="bg1"/>
              </a:solidFill>
            </a:endParaRPr>
          </a:p>
          <a:p>
            <a:pPr lvl="1">
              <a:buClr>
                <a:srgbClr val="FFFF00"/>
              </a:buClr>
            </a:pPr>
            <a:endParaRPr lang="en-US" dirty="0" smtClean="0">
              <a:solidFill>
                <a:schemeClr val="bg1"/>
              </a:solidFill>
            </a:endParaRPr>
          </a:p>
        </p:txBody>
      </p:sp>
      <p:pic>
        <p:nvPicPr>
          <p:cNvPr id="4" name="Picture 3" descr="P9230082.JPG"/>
          <p:cNvPicPr>
            <a:picLocks noChangeAspect="1"/>
          </p:cNvPicPr>
          <p:nvPr/>
        </p:nvPicPr>
        <p:blipFill>
          <a:blip r:embed="rId3" cstate="print"/>
          <a:stretch>
            <a:fillRect/>
          </a:stretch>
        </p:blipFill>
        <p:spPr>
          <a:xfrm>
            <a:off x="6172200" y="4419600"/>
            <a:ext cx="2700959" cy="2188930"/>
          </a:xfrm>
          <a:prstGeom prst="rect">
            <a:avLst/>
          </a:prstGeom>
        </p:spPr>
      </p:pic>
    </p:spTree>
    <p:extLst>
      <p:ext uri="{BB962C8B-B14F-4D97-AF65-F5344CB8AC3E}">
        <p14:creationId xmlns:p14="http://schemas.microsoft.com/office/powerpoint/2010/main" val="2839970015"/>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Freeform 25"/>
          <p:cNvSpPr>
            <a:spLocks/>
          </p:cNvSpPr>
          <p:nvPr/>
        </p:nvSpPr>
        <p:spPr bwMode="auto">
          <a:xfrm>
            <a:off x="1931988" y="3627438"/>
            <a:ext cx="1076325" cy="1281112"/>
          </a:xfrm>
          <a:custGeom>
            <a:avLst/>
            <a:gdLst>
              <a:gd name="T0" fmla="*/ 272076 w 629"/>
              <a:gd name="T1" fmla="*/ 0 h 759"/>
              <a:gd name="T2" fmla="*/ 249831 w 629"/>
              <a:gd name="T3" fmla="*/ 167102 h 759"/>
              <a:gd name="T4" fmla="*/ 159139 w 629"/>
              <a:gd name="T5" fmla="*/ 150223 h 759"/>
              <a:gd name="T6" fmla="*/ 164272 w 629"/>
              <a:gd name="T7" fmla="*/ 362897 h 759"/>
              <a:gd name="T8" fmla="*/ 124915 w 629"/>
              <a:gd name="T9" fmla="*/ 408470 h 759"/>
              <a:gd name="T10" fmla="*/ 184806 w 629"/>
              <a:gd name="T11" fmla="*/ 536751 h 759"/>
              <a:gd name="T12" fmla="*/ 119782 w 629"/>
              <a:gd name="T13" fmla="*/ 595827 h 759"/>
              <a:gd name="T14" fmla="*/ 83847 w 629"/>
              <a:gd name="T15" fmla="*/ 690349 h 759"/>
              <a:gd name="T16" fmla="*/ 30801 w 629"/>
              <a:gd name="T17" fmla="*/ 783183 h 759"/>
              <a:gd name="T18" fmla="*/ 66736 w 629"/>
              <a:gd name="T19" fmla="*/ 837196 h 759"/>
              <a:gd name="T20" fmla="*/ 5134 w 629"/>
              <a:gd name="T21" fmla="*/ 860826 h 759"/>
              <a:gd name="T22" fmla="*/ 0 w 629"/>
              <a:gd name="T23" fmla="*/ 948597 h 759"/>
              <a:gd name="T24" fmla="*/ 604042 w 629"/>
              <a:gd name="T25" fmla="*/ 1276048 h 759"/>
              <a:gd name="T26" fmla="*/ 946276 w 629"/>
              <a:gd name="T27" fmla="*/ 1281112 h 759"/>
              <a:gd name="T28" fmla="*/ 1076325 w 629"/>
              <a:gd name="T29" fmla="*/ 101274 h 759"/>
              <a:gd name="T30" fmla="*/ 272076 w 629"/>
              <a:gd name="T31" fmla="*/ 0 h 75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629"/>
              <a:gd name="T49" fmla="*/ 0 h 759"/>
              <a:gd name="T50" fmla="*/ 629 w 629"/>
              <a:gd name="T51" fmla="*/ 759 h 75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629" h="759">
                <a:moveTo>
                  <a:pt x="159" y="0"/>
                </a:moveTo>
                <a:lnTo>
                  <a:pt x="146" y="99"/>
                </a:lnTo>
                <a:lnTo>
                  <a:pt x="93" y="89"/>
                </a:lnTo>
                <a:lnTo>
                  <a:pt x="96" y="215"/>
                </a:lnTo>
                <a:lnTo>
                  <a:pt x="73" y="242"/>
                </a:lnTo>
                <a:lnTo>
                  <a:pt x="108" y="318"/>
                </a:lnTo>
                <a:lnTo>
                  <a:pt x="70" y="353"/>
                </a:lnTo>
                <a:lnTo>
                  <a:pt x="49" y="409"/>
                </a:lnTo>
                <a:lnTo>
                  <a:pt x="18" y="464"/>
                </a:lnTo>
                <a:lnTo>
                  <a:pt x="39" y="496"/>
                </a:lnTo>
                <a:lnTo>
                  <a:pt x="3" y="510"/>
                </a:lnTo>
                <a:lnTo>
                  <a:pt x="0" y="562"/>
                </a:lnTo>
                <a:lnTo>
                  <a:pt x="353" y="756"/>
                </a:lnTo>
                <a:lnTo>
                  <a:pt x="553" y="759"/>
                </a:lnTo>
                <a:lnTo>
                  <a:pt x="629" y="60"/>
                </a:lnTo>
                <a:lnTo>
                  <a:pt x="159" y="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51" name="Freeform 2"/>
          <p:cNvSpPr>
            <a:spLocks/>
          </p:cNvSpPr>
          <p:nvPr/>
        </p:nvSpPr>
        <p:spPr bwMode="auto">
          <a:xfrm>
            <a:off x="865188" y="2332038"/>
            <a:ext cx="1381125" cy="2259012"/>
          </a:xfrm>
          <a:custGeom>
            <a:avLst/>
            <a:gdLst>
              <a:gd name="T0" fmla="*/ 105982 w 821"/>
              <a:gd name="T1" fmla="*/ 0 h 1375"/>
              <a:gd name="T2" fmla="*/ 741871 w 821"/>
              <a:gd name="T3" fmla="*/ 136362 h 1375"/>
              <a:gd name="T4" fmla="*/ 602245 w 821"/>
              <a:gd name="T5" fmla="*/ 800101 h 1375"/>
              <a:gd name="T6" fmla="*/ 1337387 w 821"/>
              <a:gd name="T7" fmla="*/ 1835139 h 1375"/>
              <a:gd name="T8" fmla="*/ 1381125 w 821"/>
              <a:gd name="T9" fmla="*/ 1940286 h 1375"/>
              <a:gd name="T10" fmla="*/ 1315517 w 821"/>
              <a:gd name="T11" fmla="*/ 2002717 h 1375"/>
              <a:gd name="T12" fmla="*/ 1270097 w 821"/>
              <a:gd name="T13" fmla="*/ 2116078 h 1375"/>
              <a:gd name="T14" fmla="*/ 1226358 w 821"/>
              <a:gd name="T15" fmla="*/ 2181795 h 1375"/>
              <a:gd name="T16" fmla="*/ 1271779 w 821"/>
              <a:gd name="T17" fmla="*/ 2240940 h 1375"/>
              <a:gd name="T18" fmla="*/ 1199442 w 821"/>
              <a:gd name="T19" fmla="*/ 2259012 h 1375"/>
              <a:gd name="T20" fmla="*/ 778880 w 821"/>
              <a:gd name="T21" fmla="*/ 2244226 h 1375"/>
              <a:gd name="T22" fmla="*/ 753647 w 821"/>
              <a:gd name="T23" fmla="*/ 2112792 h 1375"/>
              <a:gd name="T24" fmla="*/ 679628 w 821"/>
              <a:gd name="T25" fmla="*/ 2015860 h 1375"/>
              <a:gd name="T26" fmla="*/ 625796 w 821"/>
              <a:gd name="T27" fmla="*/ 1979716 h 1375"/>
              <a:gd name="T28" fmla="*/ 610656 w 821"/>
              <a:gd name="T29" fmla="*/ 1912356 h 1375"/>
              <a:gd name="T30" fmla="*/ 566917 w 821"/>
              <a:gd name="T31" fmla="*/ 1874569 h 1375"/>
              <a:gd name="T32" fmla="*/ 523179 w 821"/>
              <a:gd name="T33" fmla="*/ 1826925 h 1375"/>
              <a:gd name="T34" fmla="*/ 509721 w 821"/>
              <a:gd name="T35" fmla="*/ 1774351 h 1375"/>
              <a:gd name="T36" fmla="*/ 465983 w 821"/>
              <a:gd name="T37" fmla="*/ 1741493 h 1375"/>
              <a:gd name="T38" fmla="*/ 402057 w 821"/>
              <a:gd name="T39" fmla="*/ 1759565 h 1375"/>
              <a:gd name="T40" fmla="*/ 329720 w 821"/>
              <a:gd name="T41" fmla="*/ 1731636 h 1375"/>
              <a:gd name="T42" fmla="*/ 329720 w 821"/>
              <a:gd name="T43" fmla="*/ 1703706 h 1375"/>
              <a:gd name="T44" fmla="*/ 324674 w 821"/>
              <a:gd name="T45" fmla="*/ 1641275 h 1375"/>
              <a:gd name="T46" fmla="*/ 296076 w 821"/>
              <a:gd name="T47" fmla="*/ 1570629 h 1375"/>
              <a:gd name="T48" fmla="*/ 294393 w 821"/>
              <a:gd name="T49" fmla="*/ 1516413 h 1375"/>
              <a:gd name="T50" fmla="*/ 260748 w 821"/>
              <a:gd name="T51" fmla="*/ 1465483 h 1375"/>
              <a:gd name="T52" fmla="*/ 270842 w 821"/>
              <a:gd name="T53" fmla="*/ 1417838 h 1375"/>
              <a:gd name="T54" fmla="*/ 178318 w 821"/>
              <a:gd name="T55" fmla="*/ 1302834 h 1375"/>
              <a:gd name="T56" fmla="*/ 178318 w 821"/>
              <a:gd name="T57" fmla="*/ 1237117 h 1375"/>
              <a:gd name="T58" fmla="*/ 225421 w 821"/>
              <a:gd name="T59" fmla="*/ 1212473 h 1375"/>
              <a:gd name="T60" fmla="*/ 225421 w 821"/>
              <a:gd name="T61" fmla="*/ 1171400 h 1375"/>
              <a:gd name="T62" fmla="*/ 178318 w 821"/>
              <a:gd name="T63" fmla="*/ 1159900 h 1375"/>
              <a:gd name="T64" fmla="*/ 156449 w 821"/>
              <a:gd name="T65" fmla="*/ 1097469 h 1375"/>
              <a:gd name="T66" fmla="*/ 132898 w 821"/>
              <a:gd name="T67" fmla="*/ 985751 h 1375"/>
              <a:gd name="T68" fmla="*/ 201870 w 821"/>
              <a:gd name="T69" fmla="*/ 1046539 h 1375"/>
              <a:gd name="T70" fmla="*/ 174954 w 821"/>
              <a:gd name="T71" fmla="*/ 969322 h 1375"/>
              <a:gd name="T72" fmla="*/ 225421 w 821"/>
              <a:gd name="T73" fmla="*/ 969322 h 1375"/>
              <a:gd name="T74" fmla="*/ 225421 w 821"/>
              <a:gd name="T75" fmla="*/ 913462 h 1375"/>
              <a:gd name="T76" fmla="*/ 174954 w 821"/>
              <a:gd name="T77" fmla="*/ 875675 h 1375"/>
              <a:gd name="T78" fmla="*/ 151402 w 821"/>
              <a:gd name="T79" fmla="*/ 928249 h 1375"/>
              <a:gd name="T80" fmla="*/ 105982 w 821"/>
              <a:gd name="T81" fmla="*/ 908534 h 1375"/>
              <a:gd name="T82" fmla="*/ 18505 w 821"/>
              <a:gd name="T83" fmla="*/ 655524 h 1375"/>
              <a:gd name="T84" fmla="*/ 42056 w 821"/>
              <a:gd name="T85" fmla="*/ 474803 h 1375"/>
              <a:gd name="T86" fmla="*/ 0 w 821"/>
              <a:gd name="T87" fmla="*/ 371299 h 1375"/>
              <a:gd name="T88" fmla="*/ 21869 w 821"/>
              <a:gd name="T89" fmla="*/ 294082 h 1375"/>
              <a:gd name="T90" fmla="*/ 65608 w 821"/>
              <a:gd name="T91" fmla="*/ 279296 h 1375"/>
              <a:gd name="T92" fmla="*/ 105982 w 821"/>
              <a:gd name="T93" fmla="*/ 152791 h 1375"/>
              <a:gd name="T94" fmla="*/ 105982 w 821"/>
              <a:gd name="T95" fmla="*/ 0 h 137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821"/>
              <a:gd name="T145" fmla="*/ 0 h 1375"/>
              <a:gd name="T146" fmla="*/ 821 w 821"/>
              <a:gd name="T147" fmla="*/ 1375 h 137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821" h="1375">
                <a:moveTo>
                  <a:pt x="63" y="0"/>
                </a:moveTo>
                <a:lnTo>
                  <a:pt x="441" y="83"/>
                </a:lnTo>
                <a:lnTo>
                  <a:pt x="358" y="487"/>
                </a:lnTo>
                <a:lnTo>
                  <a:pt x="795" y="1117"/>
                </a:lnTo>
                <a:lnTo>
                  <a:pt x="821" y="1181"/>
                </a:lnTo>
                <a:lnTo>
                  <a:pt x="782" y="1219"/>
                </a:lnTo>
                <a:lnTo>
                  <a:pt x="755" y="1288"/>
                </a:lnTo>
                <a:lnTo>
                  <a:pt x="729" y="1328"/>
                </a:lnTo>
                <a:lnTo>
                  <a:pt x="756" y="1364"/>
                </a:lnTo>
                <a:lnTo>
                  <a:pt x="713" y="1375"/>
                </a:lnTo>
                <a:lnTo>
                  <a:pt x="463" y="1366"/>
                </a:lnTo>
                <a:lnTo>
                  <a:pt x="448" y="1286"/>
                </a:lnTo>
                <a:lnTo>
                  <a:pt x="404" y="1227"/>
                </a:lnTo>
                <a:lnTo>
                  <a:pt x="372" y="1205"/>
                </a:lnTo>
                <a:lnTo>
                  <a:pt x="363" y="1164"/>
                </a:lnTo>
                <a:lnTo>
                  <a:pt x="337" y="1141"/>
                </a:lnTo>
                <a:lnTo>
                  <a:pt x="311" y="1112"/>
                </a:lnTo>
                <a:lnTo>
                  <a:pt x="303" y="1080"/>
                </a:lnTo>
                <a:lnTo>
                  <a:pt x="277" y="1060"/>
                </a:lnTo>
                <a:lnTo>
                  <a:pt x="239" y="1071"/>
                </a:lnTo>
                <a:lnTo>
                  <a:pt x="196" y="1054"/>
                </a:lnTo>
                <a:lnTo>
                  <a:pt x="196" y="1037"/>
                </a:lnTo>
                <a:lnTo>
                  <a:pt x="193" y="999"/>
                </a:lnTo>
                <a:lnTo>
                  <a:pt x="176" y="956"/>
                </a:lnTo>
                <a:lnTo>
                  <a:pt x="175" y="923"/>
                </a:lnTo>
                <a:lnTo>
                  <a:pt x="155" y="892"/>
                </a:lnTo>
                <a:lnTo>
                  <a:pt x="161" y="863"/>
                </a:lnTo>
                <a:lnTo>
                  <a:pt x="106" y="793"/>
                </a:lnTo>
                <a:lnTo>
                  <a:pt x="106" y="753"/>
                </a:lnTo>
                <a:lnTo>
                  <a:pt x="134" y="738"/>
                </a:lnTo>
                <a:lnTo>
                  <a:pt x="134" y="713"/>
                </a:lnTo>
                <a:lnTo>
                  <a:pt x="106" y="706"/>
                </a:lnTo>
                <a:lnTo>
                  <a:pt x="93" y="668"/>
                </a:lnTo>
                <a:lnTo>
                  <a:pt x="79" y="600"/>
                </a:lnTo>
                <a:lnTo>
                  <a:pt x="120" y="637"/>
                </a:lnTo>
                <a:lnTo>
                  <a:pt x="104" y="590"/>
                </a:lnTo>
                <a:lnTo>
                  <a:pt x="134" y="590"/>
                </a:lnTo>
                <a:lnTo>
                  <a:pt x="134" y="556"/>
                </a:lnTo>
                <a:lnTo>
                  <a:pt x="104" y="533"/>
                </a:lnTo>
                <a:lnTo>
                  <a:pt x="90" y="565"/>
                </a:lnTo>
                <a:lnTo>
                  <a:pt x="63" y="553"/>
                </a:lnTo>
                <a:lnTo>
                  <a:pt x="11" y="399"/>
                </a:lnTo>
                <a:lnTo>
                  <a:pt x="25" y="289"/>
                </a:lnTo>
                <a:lnTo>
                  <a:pt x="0" y="226"/>
                </a:lnTo>
                <a:lnTo>
                  <a:pt x="13" y="179"/>
                </a:lnTo>
                <a:lnTo>
                  <a:pt x="39" y="170"/>
                </a:lnTo>
                <a:lnTo>
                  <a:pt x="63" y="93"/>
                </a:lnTo>
                <a:lnTo>
                  <a:pt x="63"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52" name="Freeform 3"/>
          <p:cNvSpPr>
            <a:spLocks/>
          </p:cNvSpPr>
          <p:nvPr/>
        </p:nvSpPr>
        <p:spPr bwMode="auto">
          <a:xfrm>
            <a:off x="2868613" y="3838575"/>
            <a:ext cx="1062037" cy="1143000"/>
          </a:xfrm>
          <a:custGeom>
            <a:avLst/>
            <a:gdLst>
              <a:gd name="T0" fmla="*/ 129680 w 475"/>
              <a:gd name="T1" fmla="*/ 0 h 471"/>
              <a:gd name="T2" fmla="*/ 1062037 w 475"/>
              <a:gd name="T3" fmla="*/ 46108 h 471"/>
              <a:gd name="T4" fmla="*/ 1017320 w 475"/>
              <a:gd name="T5" fmla="*/ 1055637 h 471"/>
              <a:gd name="T6" fmla="*/ 713242 w 475"/>
              <a:gd name="T7" fmla="*/ 1036223 h 471"/>
              <a:gd name="T8" fmla="*/ 429287 w 475"/>
              <a:gd name="T9" fmla="*/ 1028943 h 471"/>
              <a:gd name="T10" fmla="*/ 429287 w 475"/>
              <a:gd name="T11" fmla="*/ 1067771 h 471"/>
              <a:gd name="T12" fmla="*/ 192285 w 475"/>
              <a:gd name="T13" fmla="*/ 1067771 h 471"/>
              <a:gd name="T14" fmla="*/ 178869 w 475"/>
              <a:gd name="T15" fmla="*/ 1143000 h 471"/>
              <a:gd name="T16" fmla="*/ 0 w 475"/>
              <a:gd name="T17" fmla="*/ 1118732 h 471"/>
              <a:gd name="T18" fmla="*/ 100614 w 475"/>
              <a:gd name="T19" fmla="*/ 264516 h 471"/>
              <a:gd name="T20" fmla="*/ 129680 w 475"/>
              <a:gd name="T21" fmla="*/ 0 h 4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75"/>
              <a:gd name="T34" fmla="*/ 0 h 471"/>
              <a:gd name="T35" fmla="*/ 475 w 475"/>
              <a:gd name="T36" fmla="*/ 471 h 4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75" h="471">
                <a:moveTo>
                  <a:pt x="58" y="0"/>
                </a:moveTo>
                <a:lnTo>
                  <a:pt x="475" y="19"/>
                </a:lnTo>
                <a:lnTo>
                  <a:pt x="455" y="435"/>
                </a:lnTo>
                <a:lnTo>
                  <a:pt x="319" y="427"/>
                </a:lnTo>
                <a:lnTo>
                  <a:pt x="192" y="424"/>
                </a:lnTo>
                <a:lnTo>
                  <a:pt x="192" y="440"/>
                </a:lnTo>
                <a:lnTo>
                  <a:pt x="86" y="440"/>
                </a:lnTo>
                <a:lnTo>
                  <a:pt x="80" y="471"/>
                </a:lnTo>
                <a:lnTo>
                  <a:pt x="0" y="461"/>
                </a:lnTo>
                <a:lnTo>
                  <a:pt x="45" y="109"/>
                </a:lnTo>
                <a:lnTo>
                  <a:pt x="58" y="0"/>
                </a:lnTo>
                <a:close/>
              </a:path>
            </a:pathLst>
          </a:custGeom>
          <a:solidFill>
            <a:srgbClr val="75B0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53" name="Freeform 4"/>
          <p:cNvSpPr>
            <a:spLocks/>
          </p:cNvSpPr>
          <p:nvPr/>
        </p:nvSpPr>
        <p:spPr bwMode="auto">
          <a:xfrm>
            <a:off x="4870450" y="2501900"/>
            <a:ext cx="900113" cy="633413"/>
          </a:xfrm>
          <a:custGeom>
            <a:avLst/>
            <a:gdLst>
              <a:gd name="T0" fmla="*/ 12722 w 566"/>
              <a:gd name="T1" fmla="*/ 31750 h 399"/>
              <a:gd name="T2" fmla="*/ 0 w 566"/>
              <a:gd name="T3" fmla="*/ 142875 h 399"/>
              <a:gd name="T4" fmla="*/ 20674 w 566"/>
              <a:gd name="T5" fmla="*/ 261938 h 399"/>
              <a:gd name="T6" fmla="*/ 103370 w 566"/>
              <a:gd name="T7" fmla="*/ 501650 h 399"/>
              <a:gd name="T8" fmla="*/ 149489 w 566"/>
              <a:gd name="T9" fmla="*/ 633413 h 399"/>
              <a:gd name="T10" fmla="*/ 680651 w 566"/>
              <a:gd name="T11" fmla="*/ 604838 h 399"/>
              <a:gd name="T12" fmla="*/ 766527 w 566"/>
              <a:gd name="T13" fmla="*/ 633413 h 399"/>
              <a:gd name="T14" fmla="*/ 819007 w 566"/>
              <a:gd name="T15" fmla="*/ 509588 h 399"/>
              <a:gd name="T16" fmla="*/ 799924 w 566"/>
              <a:gd name="T17" fmla="*/ 422275 h 399"/>
              <a:gd name="T18" fmla="*/ 888981 w 566"/>
              <a:gd name="T19" fmla="*/ 403225 h 399"/>
              <a:gd name="T20" fmla="*/ 900113 w 566"/>
              <a:gd name="T21" fmla="*/ 265113 h 399"/>
              <a:gd name="T22" fmla="*/ 846043 w 566"/>
              <a:gd name="T23" fmla="*/ 203200 h 399"/>
              <a:gd name="T24" fmla="*/ 758576 w 566"/>
              <a:gd name="T25" fmla="*/ 146050 h 399"/>
              <a:gd name="T26" fmla="*/ 777659 w 566"/>
              <a:gd name="T27" fmla="*/ 60325 h 399"/>
              <a:gd name="T28" fmla="*/ 739492 w 566"/>
              <a:gd name="T29" fmla="*/ 0 h 399"/>
              <a:gd name="T30" fmla="*/ 537523 w 566"/>
              <a:gd name="T31" fmla="*/ 7938 h 399"/>
              <a:gd name="T32" fmla="*/ 338735 w 566"/>
              <a:gd name="T33" fmla="*/ 17463 h 399"/>
              <a:gd name="T34" fmla="*/ 12722 w 566"/>
              <a:gd name="T35" fmla="*/ 31750 h 3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66"/>
              <a:gd name="T55" fmla="*/ 0 h 399"/>
              <a:gd name="T56" fmla="*/ 566 w 566"/>
              <a:gd name="T57" fmla="*/ 399 h 3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66" h="399">
                <a:moveTo>
                  <a:pt x="8" y="20"/>
                </a:moveTo>
                <a:lnTo>
                  <a:pt x="0" y="90"/>
                </a:lnTo>
                <a:lnTo>
                  <a:pt x="13" y="165"/>
                </a:lnTo>
                <a:lnTo>
                  <a:pt x="65" y="316"/>
                </a:lnTo>
                <a:lnTo>
                  <a:pt x="94" y="399"/>
                </a:lnTo>
                <a:lnTo>
                  <a:pt x="428" y="381"/>
                </a:lnTo>
                <a:lnTo>
                  <a:pt x="482" y="399"/>
                </a:lnTo>
                <a:lnTo>
                  <a:pt x="515" y="321"/>
                </a:lnTo>
                <a:lnTo>
                  <a:pt x="503" y="266"/>
                </a:lnTo>
                <a:lnTo>
                  <a:pt x="559" y="254"/>
                </a:lnTo>
                <a:lnTo>
                  <a:pt x="566" y="167"/>
                </a:lnTo>
                <a:lnTo>
                  <a:pt x="532" y="128"/>
                </a:lnTo>
                <a:lnTo>
                  <a:pt x="477" y="92"/>
                </a:lnTo>
                <a:lnTo>
                  <a:pt x="489" y="38"/>
                </a:lnTo>
                <a:lnTo>
                  <a:pt x="465" y="0"/>
                </a:lnTo>
                <a:lnTo>
                  <a:pt x="338" y="5"/>
                </a:lnTo>
                <a:lnTo>
                  <a:pt x="213" y="11"/>
                </a:lnTo>
                <a:lnTo>
                  <a:pt x="8" y="20"/>
                </a:lnTo>
                <a:close/>
              </a:path>
            </a:pathLst>
          </a:custGeom>
          <a:solidFill>
            <a:srgbClr val="99FF99"/>
          </a:solidFill>
          <a:ln w="6350" cap="flat" cmpd="sng">
            <a:solidFill>
              <a:srgbClr val="99FF99"/>
            </a:solidFill>
            <a:prstDash val="solid"/>
            <a:round/>
            <a:headEnd type="none" w="med" len="med"/>
            <a:tailEnd type="none" w="med" len="med"/>
          </a:ln>
        </p:spPr>
        <p:txBody>
          <a:bodyPr lIns="0" tIns="0" rIns="0"/>
          <a:lstStyle/>
          <a:p>
            <a:endParaRPr lang="en-US"/>
          </a:p>
        </p:txBody>
      </p:sp>
      <p:sp>
        <p:nvSpPr>
          <p:cNvPr id="2054" name="Freeform 5"/>
          <p:cNvSpPr>
            <a:spLocks/>
          </p:cNvSpPr>
          <p:nvPr/>
        </p:nvSpPr>
        <p:spPr bwMode="auto">
          <a:xfrm>
            <a:off x="8215313" y="960438"/>
            <a:ext cx="623887" cy="957262"/>
          </a:xfrm>
          <a:custGeom>
            <a:avLst/>
            <a:gdLst>
              <a:gd name="T0" fmla="*/ 161514 w 394"/>
              <a:gd name="T1" fmla="*/ 25400 h 603"/>
              <a:gd name="T2" fmla="*/ 61755 w 394"/>
              <a:gd name="T3" fmla="*/ 196850 h 603"/>
              <a:gd name="T4" fmla="*/ 104509 w 394"/>
              <a:gd name="T5" fmla="*/ 265112 h 603"/>
              <a:gd name="T6" fmla="*/ 55421 w 394"/>
              <a:gd name="T7" fmla="*/ 342900 h 603"/>
              <a:gd name="T8" fmla="*/ 80757 w 394"/>
              <a:gd name="T9" fmla="*/ 373062 h 603"/>
              <a:gd name="T10" fmla="*/ 61755 w 394"/>
              <a:gd name="T11" fmla="*/ 423862 h 603"/>
              <a:gd name="T12" fmla="*/ 58588 w 394"/>
              <a:gd name="T13" fmla="*/ 512762 h 603"/>
              <a:gd name="T14" fmla="*/ 0 w 394"/>
              <a:gd name="T15" fmla="*/ 544512 h 603"/>
              <a:gd name="T16" fmla="*/ 15835 w 394"/>
              <a:gd name="T17" fmla="*/ 571500 h 603"/>
              <a:gd name="T18" fmla="*/ 133011 w 394"/>
              <a:gd name="T19" fmla="*/ 911225 h 603"/>
              <a:gd name="T20" fmla="*/ 235937 w 394"/>
              <a:gd name="T21" fmla="*/ 957262 h 603"/>
              <a:gd name="T22" fmla="*/ 232770 w 394"/>
              <a:gd name="T23" fmla="*/ 890587 h 603"/>
              <a:gd name="T24" fmla="*/ 286608 w 394"/>
              <a:gd name="T25" fmla="*/ 836612 h 603"/>
              <a:gd name="T26" fmla="*/ 270773 w 394"/>
              <a:gd name="T27" fmla="*/ 779462 h 603"/>
              <a:gd name="T28" fmla="*/ 400618 w 394"/>
              <a:gd name="T29" fmla="*/ 715962 h 603"/>
              <a:gd name="T30" fmla="*/ 410119 w 394"/>
              <a:gd name="T31" fmla="*/ 623887 h 603"/>
              <a:gd name="T32" fmla="*/ 484542 w 394"/>
              <a:gd name="T33" fmla="*/ 622300 h 603"/>
              <a:gd name="T34" fmla="*/ 547880 w 394"/>
              <a:gd name="T35" fmla="*/ 552450 h 603"/>
              <a:gd name="T36" fmla="*/ 620720 w 394"/>
              <a:gd name="T37" fmla="*/ 508000 h 603"/>
              <a:gd name="T38" fmla="*/ 623887 w 394"/>
              <a:gd name="T39" fmla="*/ 447675 h 603"/>
              <a:gd name="T40" fmla="*/ 525712 w 394"/>
              <a:gd name="T41" fmla="*/ 427037 h 603"/>
              <a:gd name="T42" fmla="*/ 509877 w 394"/>
              <a:gd name="T43" fmla="*/ 358775 h 603"/>
              <a:gd name="T44" fmla="*/ 411702 w 394"/>
              <a:gd name="T45" fmla="*/ 344487 h 603"/>
              <a:gd name="T46" fmla="*/ 343613 w 394"/>
              <a:gd name="T47" fmla="*/ 58737 h 603"/>
              <a:gd name="T48" fmla="*/ 311944 w 394"/>
              <a:gd name="T49" fmla="*/ 0 h 603"/>
              <a:gd name="T50" fmla="*/ 212185 w 394"/>
              <a:gd name="T51" fmla="*/ 20637 h 603"/>
              <a:gd name="T52" fmla="*/ 193183 w 394"/>
              <a:gd name="T53" fmla="*/ 47625 h 603"/>
              <a:gd name="T54" fmla="*/ 161514 w 394"/>
              <a:gd name="T55" fmla="*/ 25400 h 60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94"/>
              <a:gd name="T85" fmla="*/ 0 h 603"/>
              <a:gd name="T86" fmla="*/ 394 w 394"/>
              <a:gd name="T87" fmla="*/ 603 h 60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94" h="603">
                <a:moveTo>
                  <a:pt x="102" y="16"/>
                </a:moveTo>
                <a:lnTo>
                  <a:pt x="39" y="124"/>
                </a:lnTo>
                <a:lnTo>
                  <a:pt x="66" y="167"/>
                </a:lnTo>
                <a:lnTo>
                  <a:pt x="35" y="216"/>
                </a:lnTo>
                <a:lnTo>
                  <a:pt x="51" y="235"/>
                </a:lnTo>
                <a:lnTo>
                  <a:pt x="39" y="267"/>
                </a:lnTo>
                <a:lnTo>
                  <a:pt x="37" y="323"/>
                </a:lnTo>
                <a:lnTo>
                  <a:pt x="0" y="343"/>
                </a:lnTo>
                <a:lnTo>
                  <a:pt x="10" y="360"/>
                </a:lnTo>
                <a:lnTo>
                  <a:pt x="84" y="574"/>
                </a:lnTo>
                <a:lnTo>
                  <a:pt x="149" y="603"/>
                </a:lnTo>
                <a:lnTo>
                  <a:pt x="147" y="561"/>
                </a:lnTo>
                <a:lnTo>
                  <a:pt x="181" y="527"/>
                </a:lnTo>
                <a:lnTo>
                  <a:pt x="171" y="491"/>
                </a:lnTo>
                <a:lnTo>
                  <a:pt x="253" y="451"/>
                </a:lnTo>
                <a:lnTo>
                  <a:pt x="259" y="393"/>
                </a:lnTo>
                <a:lnTo>
                  <a:pt x="306" y="392"/>
                </a:lnTo>
                <a:lnTo>
                  <a:pt x="346" y="348"/>
                </a:lnTo>
                <a:lnTo>
                  <a:pt x="392" y="320"/>
                </a:lnTo>
                <a:lnTo>
                  <a:pt x="394" y="282"/>
                </a:lnTo>
                <a:lnTo>
                  <a:pt x="332" y="269"/>
                </a:lnTo>
                <a:lnTo>
                  <a:pt x="322" y="226"/>
                </a:lnTo>
                <a:lnTo>
                  <a:pt x="260" y="217"/>
                </a:lnTo>
                <a:lnTo>
                  <a:pt x="217" y="37"/>
                </a:lnTo>
                <a:lnTo>
                  <a:pt x="197" y="0"/>
                </a:lnTo>
                <a:lnTo>
                  <a:pt x="134" y="13"/>
                </a:lnTo>
                <a:lnTo>
                  <a:pt x="122" y="30"/>
                </a:lnTo>
                <a:lnTo>
                  <a:pt x="102" y="16"/>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grpSp>
        <p:nvGrpSpPr>
          <p:cNvPr id="2" name="Group 6"/>
          <p:cNvGrpSpPr>
            <a:grpSpLocks/>
          </p:cNvGrpSpPr>
          <p:nvPr/>
        </p:nvGrpSpPr>
        <p:grpSpPr bwMode="auto">
          <a:xfrm>
            <a:off x="2398713" y="5151438"/>
            <a:ext cx="914400" cy="704850"/>
            <a:chOff x="2398" y="2728"/>
            <a:chExt cx="718" cy="553"/>
          </a:xfrm>
        </p:grpSpPr>
        <p:grpSp>
          <p:nvGrpSpPr>
            <p:cNvPr id="3" name="Group 7"/>
            <p:cNvGrpSpPr>
              <a:grpSpLocks/>
            </p:cNvGrpSpPr>
            <p:nvPr/>
          </p:nvGrpSpPr>
          <p:grpSpPr bwMode="auto">
            <a:xfrm>
              <a:off x="2398" y="2728"/>
              <a:ext cx="718" cy="553"/>
              <a:chOff x="2398" y="2728"/>
              <a:chExt cx="718" cy="553"/>
            </a:xfrm>
          </p:grpSpPr>
          <p:sp>
            <p:nvSpPr>
              <p:cNvPr id="2167" name="Freeform 8"/>
              <p:cNvSpPr>
                <a:spLocks/>
              </p:cNvSpPr>
              <p:nvPr/>
            </p:nvSpPr>
            <p:spPr bwMode="auto">
              <a:xfrm>
                <a:off x="2398" y="2798"/>
                <a:ext cx="54" cy="80"/>
              </a:xfrm>
              <a:custGeom>
                <a:avLst/>
                <a:gdLst>
                  <a:gd name="T0" fmla="*/ 0 w 54"/>
                  <a:gd name="T1" fmla="*/ 80 h 80"/>
                  <a:gd name="T2" fmla="*/ 0 w 54"/>
                  <a:gd name="T3" fmla="*/ 56 h 80"/>
                  <a:gd name="T4" fmla="*/ 31 w 54"/>
                  <a:gd name="T5" fmla="*/ 0 h 80"/>
                  <a:gd name="T6" fmla="*/ 54 w 54"/>
                  <a:gd name="T7" fmla="*/ 16 h 80"/>
                  <a:gd name="T8" fmla="*/ 28 w 54"/>
                  <a:gd name="T9" fmla="*/ 80 h 80"/>
                  <a:gd name="T10" fmla="*/ 0 w 54"/>
                  <a:gd name="T11" fmla="*/ 80 h 80"/>
                  <a:gd name="T12" fmla="*/ 0 60000 65536"/>
                  <a:gd name="T13" fmla="*/ 0 60000 65536"/>
                  <a:gd name="T14" fmla="*/ 0 60000 65536"/>
                  <a:gd name="T15" fmla="*/ 0 60000 65536"/>
                  <a:gd name="T16" fmla="*/ 0 60000 65536"/>
                  <a:gd name="T17" fmla="*/ 0 60000 65536"/>
                  <a:gd name="T18" fmla="*/ 0 w 54"/>
                  <a:gd name="T19" fmla="*/ 0 h 80"/>
                  <a:gd name="T20" fmla="*/ 54 w 54"/>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54" h="80">
                    <a:moveTo>
                      <a:pt x="0" y="80"/>
                    </a:moveTo>
                    <a:lnTo>
                      <a:pt x="0" y="56"/>
                    </a:lnTo>
                    <a:lnTo>
                      <a:pt x="31" y="0"/>
                    </a:lnTo>
                    <a:lnTo>
                      <a:pt x="54" y="16"/>
                    </a:lnTo>
                    <a:lnTo>
                      <a:pt x="28" y="80"/>
                    </a:lnTo>
                    <a:lnTo>
                      <a:pt x="0" y="8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68" name="Freeform 9"/>
              <p:cNvSpPr>
                <a:spLocks/>
              </p:cNvSpPr>
              <p:nvPr/>
            </p:nvSpPr>
            <p:spPr bwMode="auto">
              <a:xfrm>
                <a:off x="2476" y="2728"/>
                <a:ext cx="103" cy="101"/>
              </a:xfrm>
              <a:custGeom>
                <a:avLst/>
                <a:gdLst>
                  <a:gd name="T0" fmla="*/ 22 w 103"/>
                  <a:gd name="T1" fmla="*/ 12 h 101"/>
                  <a:gd name="T2" fmla="*/ 0 w 103"/>
                  <a:gd name="T3" fmla="*/ 60 h 101"/>
                  <a:gd name="T4" fmla="*/ 40 w 103"/>
                  <a:gd name="T5" fmla="*/ 93 h 101"/>
                  <a:gd name="T6" fmla="*/ 86 w 103"/>
                  <a:gd name="T7" fmla="*/ 101 h 101"/>
                  <a:gd name="T8" fmla="*/ 103 w 103"/>
                  <a:gd name="T9" fmla="*/ 61 h 101"/>
                  <a:gd name="T10" fmla="*/ 92 w 103"/>
                  <a:gd name="T11" fmla="*/ 0 h 101"/>
                  <a:gd name="T12" fmla="*/ 22 w 103"/>
                  <a:gd name="T13" fmla="*/ 12 h 101"/>
                  <a:gd name="T14" fmla="*/ 0 60000 65536"/>
                  <a:gd name="T15" fmla="*/ 0 60000 65536"/>
                  <a:gd name="T16" fmla="*/ 0 60000 65536"/>
                  <a:gd name="T17" fmla="*/ 0 60000 65536"/>
                  <a:gd name="T18" fmla="*/ 0 60000 65536"/>
                  <a:gd name="T19" fmla="*/ 0 60000 65536"/>
                  <a:gd name="T20" fmla="*/ 0 60000 65536"/>
                  <a:gd name="T21" fmla="*/ 0 w 103"/>
                  <a:gd name="T22" fmla="*/ 0 h 101"/>
                  <a:gd name="T23" fmla="*/ 103 w 103"/>
                  <a:gd name="T24" fmla="*/ 101 h 10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101">
                    <a:moveTo>
                      <a:pt x="22" y="12"/>
                    </a:moveTo>
                    <a:lnTo>
                      <a:pt x="0" y="60"/>
                    </a:lnTo>
                    <a:lnTo>
                      <a:pt x="40" y="93"/>
                    </a:lnTo>
                    <a:lnTo>
                      <a:pt x="86" y="101"/>
                    </a:lnTo>
                    <a:lnTo>
                      <a:pt x="103" y="61"/>
                    </a:lnTo>
                    <a:lnTo>
                      <a:pt x="92" y="0"/>
                    </a:lnTo>
                    <a:lnTo>
                      <a:pt x="22" y="12"/>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69" name="Freeform 10"/>
              <p:cNvSpPr>
                <a:spLocks/>
              </p:cNvSpPr>
              <p:nvPr/>
            </p:nvSpPr>
            <p:spPr bwMode="auto">
              <a:xfrm>
                <a:off x="2573" y="2798"/>
                <a:ext cx="153" cy="113"/>
              </a:xfrm>
              <a:custGeom>
                <a:avLst/>
                <a:gdLst>
                  <a:gd name="T0" fmla="*/ 0 w 153"/>
                  <a:gd name="T1" fmla="*/ 40 h 113"/>
                  <a:gd name="T2" fmla="*/ 105 w 153"/>
                  <a:gd name="T3" fmla="*/ 0 h 113"/>
                  <a:gd name="T4" fmla="*/ 125 w 153"/>
                  <a:gd name="T5" fmla="*/ 49 h 113"/>
                  <a:gd name="T6" fmla="*/ 145 w 153"/>
                  <a:gd name="T7" fmla="*/ 60 h 113"/>
                  <a:gd name="T8" fmla="*/ 153 w 153"/>
                  <a:gd name="T9" fmla="*/ 100 h 113"/>
                  <a:gd name="T10" fmla="*/ 101 w 153"/>
                  <a:gd name="T11" fmla="*/ 106 h 113"/>
                  <a:gd name="T12" fmla="*/ 64 w 153"/>
                  <a:gd name="T13" fmla="*/ 113 h 113"/>
                  <a:gd name="T14" fmla="*/ 0 w 153"/>
                  <a:gd name="T15" fmla="*/ 40 h 113"/>
                  <a:gd name="T16" fmla="*/ 0 60000 65536"/>
                  <a:gd name="T17" fmla="*/ 0 60000 65536"/>
                  <a:gd name="T18" fmla="*/ 0 60000 65536"/>
                  <a:gd name="T19" fmla="*/ 0 60000 65536"/>
                  <a:gd name="T20" fmla="*/ 0 60000 65536"/>
                  <a:gd name="T21" fmla="*/ 0 60000 65536"/>
                  <a:gd name="T22" fmla="*/ 0 60000 65536"/>
                  <a:gd name="T23" fmla="*/ 0 60000 65536"/>
                  <a:gd name="T24" fmla="*/ 0 w 153"/>
                  <a:gd name="T25" fmla="*/ 0 h 113"/>
                  <a:gd name="T26" fmla="*/ 153 w 153"/>
                  <a:gd name="T27" fmla="*/ 113 h 11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3" h="113">
                    <a:moveTo>
                      <a:pt x="0" y="40"/>
                    </a:moveTo>
                    <a:lnTo>
                      <a:pt x="105" y="0"/>
                    </a:lnTo>
                    <a:lnTo>
                      <a:pt x="125" y="49"/>
                    </a:lnTo>
                    <a:lnTo>
                      <a:pt x="145" y="60"/>
                    </a:lnTo>
                    <a:lnTo>
                      <a:pt x="153" y="100"/>
                    </a:lnTo>
                    <a:lnTo>
                      <a:pt x="101" y="106"/>
                    </a:lnTo>
                    <a:lnTo>
                      <a:pt x="64" y="113"/>
                    </a:lnTo>
                    <a:lnTo>
                      <a:pt x="0" y="4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70" name="Freeform 11"/>
              <p:cNvSpPr>
                <a:spLocks/>
              </p:cNvSpPr>
              <p:nvPr/>
            </p:nvSpPr>
            <p:spPr bwMode="auto">
              <a:xfrm>
                <a:off x="2731" y="2884"/>
                <a:ext cx="122" cy="60"/>
              </a:xfrm>
              <a:custGeom>
                <a:avLst/>
                <a:gdLst>
                  <a:gd name="T0" fmla="*/ 19 w 122"/>
                  <a:gd name="T1" fmla="*/ 3 h 60"/>
                  <a:gd name="T2" fmla="*/ 0 w 122"/>
                  <a:gd name="T3" fmla="*/ 56 h 60"/>
                  <a:gd name="T4" fmla="*/ 33 w 122"/>
                  <a:gd name="T5" fmla="*/ 60 h 60"/>
                  <a:gd name="T6" fmla="*/ 53 w 122"/>
                  <a:gd name="T7" fmla="*/ 47 h 60"/>
                  <a:gd name="T8" fmla="*/ 90 w 122"/>
                  <a:gd name="T9" fmla="*/ 49 h 60"/>
                  <a:gd name="T10" fmla="*/ 122 w 122"/>
                  <a:gd name="T11" fmla="*/ 25 h 60"/>
                  <a:gd name="T12" fmla="*/ 101 w 122"/>
                  <a:gd name="T13" fmla="*/ 16 h 60"/>
                  <a:gd name="T14" fmla="*/ 85 w 122"/>
                  <a:gd name="T15" fmla="*/ 0 h 60"/>
                  <a:gd name="T16" fmla="*/ 19 w 122"/>
                  <a:gd name="T17" fmla="*/ 3 h 6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2"/>
                  <a:gd name="T28" fmla="*/ 0 h 60"/>
                  <a:gd name="T29" fmla="*/ 122 w 122"/>
                  <a:gd name="T30" fmla="*/ 60 h 6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2" h="60">
                    <a:moveTo>
                      <a:pt x="19" y="3"/>
                    </a:moveTo>
                    <a:lnTo>
                      <a:pt x="0" y="56"/>
                    </a:lnTo>
                    <a:lnTo>
                      <a:pt x="33" y="60"/>
                    </a:lnTo>
                    <a:lnTo>
                      <a:pt x="53" y="47"/>
                    </a:lnTo>
                    <a:lnTo>
                      <a:pt x="90" y="49"/>
                    </a:lnTo>
                    <a:lnTo>
                      <a:pt x="122" y="25"/>
                    </a:lnTo>
                    <a:lnTo>
                      <a:pt x="101" y="16"/>
                    </a:lnTo>
                    <a:lnTo>
                      <a:pt x="85" y="0"/>
                    </a:lnTo>
                    <a:lnTo>
                      <a:pt x="19" y="3"/>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71" name="Freeform 12"/>
              <p:cNvSpPr>
                <a:spLocks/>
              </p:cNvSpPr>
              <p:nvPr/>
            </p:nvSpPr>
            <p:spPr bwMode="auto">
              <a:xfrm>
                <a:off x="2767" y="2969"/>
                <a:ext cx="50" cy="43"/>
              </a:xfrm>
              <a:custGeom>
                <a:avLst/>
                <a:gdLst>
                  <a:gd name="T0" fmla="*/ 44 w 50"/>
                  <a:gd name="T1" fmla="*/ 0 h 43"/>
                  <a:gd name="T2" fmla="*/ 0 w 50"/>
                  <a:gd name="T3" fmla="*/ 3 h 43"/>
                  <a:gd name="T4" fmla="*/ 8 w 50"/>
                  <a:gd name="T5" fmla="*/ 43 h 43"/>
                  <a:gd name="T6" fmla="*/ 50 w 50"/>
                  <a:gd name="T7" fmla="*/ 33 h 43"/>
                  <a:gd name="T8" fmla="*/ 44 w 50"/>
                  <a:gd name="T9" fmla="*/ 0 h 43"/>
                  <a:gd name="T10" fmla="*/ 0 60000 65536"/>
                  <a:gd name="T11" fmla="*/ 0 60000 65536"/>
                  <a:gd name="T12" fmla="*/ 0 60000 65536"/>
                  <a:gd name="T13" fmla="*/ 0 60000 65536"/>
                  <a:gd name="T14" fmla="*/ 0 60000 65536"/>
                  <a:gd name="T15" fmla="*/ 0 w 50"/>
                  <a:gd name="T16" fmla="*/ 0 h 43"/>
                  <a:gd name="T17" fmla="*/ 50 w 50"/>
                  <a:gd name="T18" fmla="*/ 43 h 43"/>
                </a:gdLst>
                <a:ahLst/>
                <a:cxnLst>
                  <a:cxn ang="T10">
                    <a:pos x="T0" y="T1"/>
                  </a:cxn>
                  <a:cxn ang="T11">
                    <a:pos x="T2" y="T3"/>
                  </a:cxn>
                  <a:cxn ang="T12">
                    <a:pos x="T4" y="T5"/>
                  </a:cxn>
                  <a:cxn ang="T13">
                    <a:pos x="T6" y="T7"/>
                  </a:cxn>
                  <a:cxn ang="T14">
                    <a:pos x="T8" y="T9"/>
                  </a:cxn>
                </a:cxnLst>
                <a:rect l="T15" t="T16" r="T17" b="T18"/>
                <a:pathLst>
                  <a:path w="50" h="43">
                    <a:moveTo>
                      <a:pt x="44" y="0"/>
                    </a:moveTo>
                    <a:lnTo>
                      <a:pt x="0" y="3"/>
                    </a:lnTo>
                    <a:lnTo>
                      <a:pt x="8" y="43"/>
                    </a:lnTo>
                    <a:lnTo>
                      <a:pt x="50" y="33"/>
                    </a:lnTo>
                    <a:lnTo>
                      <a:pt x="44" y="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72" name="Freeform 13"/>
              <p:cNvSpPr>
                <a:spLocks/>
              </p:cNvSpPr>
              <p:nvPr/>
            </p:nvSpPr>
            <p:spPr bwMode="auto">
              <a:xfrm>
                <a:off x="2822" y="3016"/>
                <a:ext cx="34" cy="42"/>
              </a:xfrm>
              <a:custGeom>
                <a:avLst/>
                <a:gdLst>
                  <a:gd name="T0" fmla="*/ 0 w 34"/>
                  <a:gd name="T1" fmla="*/ 16 h 42"/>
                  <a:gd name="T2" fmla="*/ 34 w 34"/>
                  <a:gd name="T3" fmla="*/ 0 h 42"/>
                  <a:gd name="T4" fmla="*/ 34 w 34"/>
                  <a:gd name="T5" fmla="*/ 37 h 42"/>
                  <a:gd name="T6" fmla="*/ 11 w 34"/>
                  <a:gd name="T7" fmla="*/ 42 h 42"/>
                  <a:gd name="T8" fmla="*/ 0 w 34"/>
                  <a:gd name="T9" fmla="*/ 16 h 42"/>
                  <a:gd name="T10" fmla="*/ 0 60000 65536"/>
                  <a:gd name="T11" fmla="*/ 0 60000 65536"/>
                  <a:gd name="T12" fmla="*/ 0 60000 65536"/>
                  <a:gd name="T13" fmla="*/ 0 60000 65536"/>
                  <a:gd name="T14" fmla="*/ 0 60000 65536"/>
                  <a:gd name="T15" fmla="*/ 0 w 34"/>
                  <a:gd name="T16" fmla="*/ 0 h 42"/>
                  <a:gd name="T17" fmla="*/ 34 w 34"/>
                  <a:gd name="T18" fmla="*/ 42 h 42"/>
                </a:gdLst>
                <a:ahLst/>
                <a:cxnLst>
                  <a:cxn ang="T10">
                    <a:pos x="T0" y="T1"/>
                  </a:cxn>
                  <a:cxn ang="T11">
                    <a:pos x="T2" y="T3"/>
                  </a:cxn>
                  <a:cxn ang="T12">
                    <a:pos x="T4" y="T5"/>
                  </a:cxn>
                  <a:cxn ang="T13">
                    <a:pos x="T6" y="T7"/>
                  </a:cxn>
                  <a:cxn ang="T14">
                    <a:pos x="T8" y="T9"/>
                  </a:cxn>
                </a:cxnLst>
                <a:rect l="T15" t="T16" r="T17" b="T18"/>
                <a:pathLst>
                  <a:path w="34" h="42">
                    <a:moveTo>
                      <a:pt x="0" y="16"/>
                    </a:moveTo>
                    <a:lnTo>
                      <a:pt x="34" y="0"/>
                    </a:lnTo>
                    <a:lnTo>
                      <a:pt x="34" y="37"/>
                    </a:lnTo>
                    <a:lnTo>
                      <a:pt x="11" y="42"/>
                    </a:lnTo>
                    <a:lnTo>
                      <a:pt x="0" y="16"/>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73" name="Freeform 14"/>
              <p:cNvSpPr>
                <a:spLocks/>
              </p:cNvSpPr>
              <p:nvPr/>
            </p:nvSpPr>
            <p:spPr bwMode="auto">
              <a:xfrm>
                <a:off x="2908" y="3036"/>
                <a:ext cx="208" cy="245"/>
              </a:xfrm>
              <a:custGeom>
                <a:avLst/>
                <a:gdLst>
                  <a:gd name="T0" fmla="*/ 35 w 208"/>
                  <a:gd name="T1" fmla="*/ 0 h 245"/>
                  <a:gd name="T2" fmla="*/ 0 w 208"/>
                  <a:gd name="T3" fmla="*/ 93 h 245"/>
                  <a:gd name="T4" fmla="*/ 25 w 208"/>
                  <a:gd name="T5" fmla="*/ 139 h 245"/>
                  <a:gd name="T6" fmla="*/ 25 w 208"/>
                  <a:gd name="T7" fmla="*/ 223 h 245"/>
                  <a:gd name="T8" fmla="*/ 75 w 208"/>
                  <a:gd name="T9" fmla="*/ 245 h 245"/>
                  <a:gd name="T10" fmla="*/ 97 w 208"/>
                  <a:gd name="T11" fmla="*/ 197 h 245"/>
                  <a:gd name="T12" fmla="*/ 161 w 208"/>
                  <a:gd name="T13" fmla="*/ 186 h 245"/>
                  <a:gd name="T14" fmla="*/ 208 w 208"/>
                  <a:gd name="T15" fmla="*/ 132 h 245"/>
                  <a:gd name="T16" fmla="*/ 158 w 208"/>
                  <a:gd name="T17" fmla="*/ 49 h 245"/>
                  <a:gd name="T18" fmla="*/ 35 w 208"/>
                  <a:gd name="T19" fmla="*/ 0 h 24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8"/>
                  <a:gd name="T31" fmla="*/ 0 h 245"/>
                  <a:gd name="T32" fmla="*/ 208 w 208"/>
                  <a:gd name="T33" fmla="*/ 245 h 24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8" h="245">
                    <a:moveTo>
                      <a:pt x="35" y="0"/>
                    </a:moveTo>
                    <a:lnTo>
                      <a:pt x="0" y="93"/>
                    </a:lnTo>
                    <a:lnTo>
                      <a:pt x="25" y="139"/>
                    </a:lnTo>
                    <a:lnTo>
                      <a:pt x="25" y="223"/>
                    </a:lnTo>
                    <a:lnTo>
                      <a:pt x="75" y="245"/>
                    </a:lnTo>
                    <a:lnTo>
                      <a:pt x="97" y="197"/>
                    </a:lnTo>
                    <a:lnTo>
                      <a:pt x="161" y="186"/>
                    </a:lnTo>
                    <a:lnTo>
                      <a:pt x="208" y="132"/>
                    </a:lnTo>
                    <a:lnTo>
                      <a:pt x="158" y="49"/>
                    </a:lnTo>
                    <a:lnTo>
                      <a:pt x="35" y="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grpSp>
        <p:sp>
          <p:nvSpPr>
            <p:cNvPr id="2166" name="Freeform 15"/>
            <p:cNvSpPr>
              <a:spLocks/>
            </p:cNvSpPr>
            <p:nvPr/>
          </p:nvSpPr>
          <p:spPr bwMode="auto">
            <a:xfrm>
              <a:off x="2835" y="2921"/>
              <a:ext cx="114" cy="96"/>
            </a:xfrm>
            <a:custGeom>
              <a:avLst/>
              <a:gdLst>
                <a:gd name="T0" fmla="*/ 23 w 114"/>
                <a:gd name="T1" fmla="*/ 0 h 96"/>
                <a:gd name="T2" fmla="*/ 0 w 114"/>
                <a:gd name="T3" fmla="*/ 29 h 96"/>
                <a:gd name="T4" fmla="*/ 10 w 114"/>
                <a:gd name="T5" fmla="*/ 51 h 96"/>
                <a:gd name="T6" fmla="*/ 31 w 114"/>
                <a:gd name="T7" fmla="*/ 59 h 96"/>
                <a:gd name="T8" fmla="*/ 53 w 114"/>
                <a:gd name="T9" fmla="*/ 96 h 96"/>
                <a:gd name="T10" fmla="*/ 113 w 114"/>
                <a:gd name="T11" fmla="*/ 81 h 96"/>
                <a:gd name="T12" fmla="*/ 114 w 114"/>
                <a:gd name="T13" fmla="*/ 42 h 96"/>
                <a:gd name="T14" fmla="*/ 71 w 114"/>
                <a:gd name="T15" fmla="*/ 8 h 96"/>
                <a:gd name="T16" fmla="*/ 23 w 114"/>
                <a:gd name="T17" fmla="*/ 0 h 9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4"/>
                <a:gd name="T28" fmla="*/ 0 h 96"/>
                <a:gd name="T29" fmla="*/ 114 w 114"/>
                <a:gd name="T30" fmla="*/ 96 h 9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4" h="96">
                  <a:moveTo>
                    <a:pt x="23" y="0"/>
                  </a:moveTo>
                  <a:lnTo>
                    <a:pt x="0" y="29"/>
                  </a:lnTo>
                  <a:lnTo>
                    <a:pt x="10" y="51"/>
                  </a:lnTo>
                  <a:lnTo>
                    <a:pt x="31" y="59"/>
                  </a:lnTo>
                  <a:lnTo>
                    <a:pt x="53" y="96"/>
                  </a:lnTo>
                  <a:lnTo>
                    <a:pt x="113" y="81"/>
                  </a:lnTo>
                  <a:lnTo>
                    <a:pt x="114" y="42"/>
                  </a:lnTo>
                  <a:lnTo>
                    <a:pt x="71" y="8"/>
                  </a:lnTo>
                  <a:lnTo>
                    <a:pt x="23" y="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grpSp>
      <p:sp>
        <p:nvSpPr>
          <p:cNvPr id="2056" name="Freeform 16"/>
          <p:cNvSpPr>
            <a:spLocks/>
          </p:cNvSpPr>
          <p:nvPr/>
        </p:nvSpPr>
        <p:spPr bwMode="auto">
          <a:xfrm rot="-155023">
            <a:off x="331788" y="4352925"/>
            <a:ext cx="1600200" cy="1563688"/>
          </a:xfrm>
          <a:custGeom>
            <a:avLst/>
            <a:gdLst>
              <a:gd name="T0" fmla="*/ 254910 w 1312"/>
              <a:gd name="T1" fmla="*/ 232968 h 1282"/>
              <a:gd name="T2" fmla="*/ 576901 w 1312"/>
              <a:gd name="T3" fmla="*/ 0 h 1282"/>
              <a:gd name="T4" fmla="*/ 730579 w 1312"/>
              <a:gd name="T5" fmla="*/ 41471 h 1282"/>
              <a:gd name="T6" fmla="*/ 804979 w 1312"/>
              <a:gd name="T7" fmla="*/ 115874 h 1282"/>
              <a:gd name="T8" fmla="*/ 1107455 w 1312"/>
              <a:gd name="T9" fmla="*/ 143928 h 1282"/>
              <a:gd name="T10" fmla="*/ 1115993 w 1312"/>
              <a:gd name="T11" fmla="*/ 917233 h 1282"/>
              <a:gd name="T12" fmla="*/ 1214786 w 1312"/>
              <a:gd name="T13" fmla="*/ 940408 h 1282"/>
              <a:gd name="T14" fmla="*/ 1259914 w 1312"/>
              <a:gd name="T15" fmla="*/ 1033107 h 1282"/>
              <a:gd name="T16" fmla="*/ 1330654 w 1312"/>
              <a:gd name="T17" fmla="*/ 1001394 h 1282"/>
              <a:gd name="T18" fmla="*/ 1475794 w 1312"/>
              <a:gd name="T19" fmla="*/ 1211187 h 1282"/>
              <a:gd name="T20" fmla="*/ 1600200 w 1312"/>
              <a:gd name="T21" fmla="*/ 1307546 h 1282"/>
              <a:gd name="T22" fmla="*/ 1596541 w 1312"/>
              <a:gd name="T23" fmla="*/ 1391707 h 1282"/>
              <a:gd name="T24" fmla="*/ 1437985 w 1312"/>
              <a:gd name="T25" fmla="*/ 1402684 h 1282"/>
              <a:gd name="T26" fmla="*/ 1368464 w 1312"/>
              <a:gd name="T27" fmla="*/ 1145322 h 1282"/>
              <a:gd name="T28" fmla="*/ 869621 w 1312"/>
              <a:gd name="T29" fmla="*/ 892839 h 1282"/>
              <a:gd name="T30" fmla="*/ 884257 w 1312"/>
              <a:gd name="T31" fmla="*/ 972121 h 1282"/>
              <a:gd name="T32" fmla="*/ 770828 w 1312"/>
              <a:gd name="T33" fmla="*/ 1075798 h 1282"/>
              <a:gd name="T34" fmla="*/ 752533 w 1312"/>
              <a:gd name="T35" fmla="*/ 1037986 h 1282"/>
              <a:gd name="T36" fmla="*/ 720822 w 1312"/>
              <a:gd name="T37" fmla="*/ 1037986 h 1282"/>
              <a:gd name="T38" fmla="*/ 631786 w 1312"/>
              <a:gd name="T39" fmla="*/ 1251438 h 1282"/>
              <a:gd name="T40" fmla="*/ 353703 w 1312"/>
              <a:gd name="T41" fmla="*/ 1462451 h 1282"/>
              <a:gd name="T42" fmla="*/ 78059 w 1312"/>
              <a:gd name="T43" fmla="*/ 1563688 h 1282"/>
              <a:gd name="T44" fmla="*/ 0 w 1312"/>
              <a:gd name="T45" fmla="*/ 1549051 h 1282"/>
              <a:gd name="T46" fmla="*/ 315893 w 1312"/>
              <a:gd name="T47" fmla="*/ 1368532 h 1282"/>
              <a:gd name="T48" fmla="*/ 353703 w 1312"/>
              <a:gd name="T49" fmla="*/ 1368532 h 1282"/>
              <a:gd name="T50" fmla="*/ 469571 w 1312"/>
              <a:gd name="T51" fmla="*/ 1229483 h 1282"/>
              <a:gd name="T52" fmla="*/ 520797 w 1312"/>
              <a:gd name="T53" fmla="*/ 1224604 h 1282"/>
              <a:gd name="T54" fmla="*/ 600075 w 1312"/>
              <a:gd name="T55" fmla="*/ 1118488 h 1282"/>
              <a:gd name="T56" fmla="*/ 572023 w 1312"/>
              <a:gd name="T57" fmla="*/ 1070919 h 1282"/>
              <a:gd name="T58" fmla="*/ 403709 w 1312"/>
              <a:gd name="T59" fmla="*/ 1094094 h 1282"/>
              <a:gd name="T60" fmla="*/ 287841 w 1312"/>
              <a:gd name="T61" fmla="*/ 828194 h 1282"/>
              <a:gd name="T62" fmla="*/ 353703 w 1312"/>
              <a:gd name="T63" fmla="*/ 707441 h 1282"/>
              <a:gd name="T64" fmla="*/ 459814 w 1312"/>
              <a:gd name="T65" fmla="*/ 665970 h 1282"/>
              <a:gd name="T66" fmla="*/ 422004 w 1312"/>
              <a:gd name="T67" fmla="*/ 558634 h 1282"/>
              <a:gd name="T68" fmla="*/ 311014 w 1312"/>
              <a:gd name="T69" fmla="*/ 609863 h 1282"/>
              <a:gd name="T70" fmla="*/ 228077 w 1312"/>
              <a:gd name="T71" fmla="*/ 456177 h 1282"/>
              <a:gd name="T72" fmla="*/ 319552 w 1312"/>
              <a:gd name="T73" fmla="*/ 419586 h 1282"/>
              <a:gd name="T74" fmla="*/ 403709 w 1312"/>
              <a:gd name="T75" fmla="*/ 459836 h 1282"/>
              <a:gd name="T76" fmla="*/ 441519 w 1312"/>
              <a:gd name="T77" fmla="*/ 437881 h 1282"/>
              <a:gd name="T78" fmla="*/ 371998 w 1312"/>
              <a:gd name="T79" fmla="*/ 307371 h 1282"/>
              <a:gd name="T80" fmla="*/ 250031 w 1312"/>
              <a:gd name="T81" fmla="*/ 297613 h 1282"/>
              <a:gd name="T82" fmla="*/ 254910 w 1312"/>
              <a:gd name="T83" fmla="*/ 232968 h 1282"/>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312"/>
              <a:gd name="T127" fmla="*/ 0 h 1282"/>
              <a:gd name="T128" fmla="*/ 1312 w 1312"/>
              <a:gd name="T129" fmla="*/ 1282 h 1282"/>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312" h="1282">
                <a:moveTo>
                  <a:pt x="209" y="191"/>
                </a:moveTo>
                <a:lnTo>
                  <a:pt x="473" y="0"/>
                </a:lnTo>
                <a:lnTo>
                  <a:pt x="599" y="34"/>
                </a:lnTo>
                <a:lnTo>
                  <a:pt x="660" y="95"/>
                </a:lnTo>
                <a:lnTo>
                  <a:pt x="908" y="118"/>
                </a:lnTo>
                <a:lnTo>
                  <a:pt x="915" y="752"/>
                </a:lnTo>
                <a:lnTo>
                  <a:pt x="996" y="771"/>
                </a:lnTo>
                <a:lnTo>
                  <a:pt x="1033" y="847"/>
                </a:lnTo>
                <a:lnTo>
                  <a:pt x="1091" y="821"/>
                </a:lnTo>
                <a:lnTo>
                  <a:pt x="1210" y="993"/>
                </a:lnTo>
                <a:lnTo>
                  <a:pt x="1312" y="1072"/>
                </a:lnTo>
                <a:lnTo>
                  <a:pt x="1309" y="1141"/>
                </a:lnTo>
                <a:lnTo>
                  <a:pt x="1179" y="1150"/>
                </a:lnTo>
                <a:lnTo>
                  <a:pt x="1122" y="939"/>
                </a:lnTo>
                <a:lnTo>
                  <a:pt x="713" y="732"/>
                </a:lnTo>
                <a:lnTo>
                  <a:pt x="725" y="797"/>
                </a:lnTo>
                <a:lnTo>
                  <a:pt x="632" y="882"/>
                </a:lnTo>
                <a:lnTo>
                  <a:pt x="617" y="851"/>
                </a:lnTo>
                <a:lnTo>
                  <a:pt x="591" y="851"/>
                </a:lnTo>
                <a:lnTo>
                  <a:pt x="518" y="1026"/>
                </a:lnTo>
                <a:lnTo>
                  <a:pt x="290" y="1199"/>
                </a:lnTo>
                <a:lnTo>
                  <a:pt x="64" y="1282"/>
                </a:lnTo>
                <a:lnTo>
                  <a:pt x="0" y="1270"/>
                </a:lnTo>
                <a:lnTo>
                  <a:pt x="259" y="1122"/>
                </a:lnTo>
                <a:lnTo>
                  <a:pt x="290" y="1122"/>
                </a:lnTo>
                <a:lnTo>
                  <a:pt x="385" y="1008"/>
                </a:lnTo>
                <a:lnTo>
                  <a:pt x="427" y="1004"/>
                </a:lnTo>
                <a:lnTo>
                  <a:pt x="492" y="917"/>
                </a:lnTo>
                <a:lnTo>
                  <a:pt x="469" y="878"/>
                </a:lnTo>
                <a:lnTo>
                  <a:pt x="331" y="897"/>
                </a:lnTo>
                <a:lnTo>
                  <a:pt x="236" y="679"/>
                </a:lnTo>
                <a:lnTo>
                  <a:pt x="290" y="580"/>
                </a:lnTo>
                <a:lnTo>
                  <a:pt x="377" y="546"/>
                </a:lnTo>
                <a:lnTo>
                  <a:pt x="346" y="458"/>
                </a:lnTo>
                <a:lnTo>
                  <a:pt x="255" y="500"/>
                </a:lnTo>
                <a:lnTo>
                  <a:pt x="187" y="374"/>
                </a:lnTo>
                <a:lnTo>
                  <a:pt x="262" y="344"/>
                </a:lnTo>
                <a:lnTo>
                  <a:pt x="331" y="377"/>
                </a:lnTo>
                <a:lnTo>
                  <a:pt x="362" y="359"/>
                </a:lnTo>
                <a:lnTo>
                  <a:pt x="305" y="252"/>
                </a:lnTo>
                <a:lnTo>
                  <a:pt x="205" y="244"/>
                </a:lnTo>
                <a:lnTo>
                  <a:pt x="209" y="191"/>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57" name="Freeform 17"/>
          <p:cNvSpPr>
            <a:spLocks/>
          </p:cNvSpPr>
          <p:nvPr/>
        </p:nvSpPr>
        <p:spPr bwMode="auto">
          <a:xfrm>
            <a:off x="1206500" y="1020763"/>
            <a:ext cx="990600" cy="788987"/>
          </a:xfrm>
          <a:custGeom>
            <a:avLst/>
            <a:gdLst>
              <a:gd name="T0" fmla="*/ 250445 w 443"/>
              <a:gd name="T1" fmla="*/ 0 h 325"/>
              <a:gd name="T2" fmla="*/ 453932 w 443"/>
              <a:gd name="T3" fmla="*/ 60691 h 325"/>
              <a:gd name="T4" fmla="*/ 608224 w 443"/>
              <a:gd name="T5" fmla="*/ 99534 h 325"/>
              <a:gd name="T6" fmla="*/ 684252 w 443"/>
              <a:gd name="T7" fmla="*/ 118955 h 325"/>
              <a:gd name="T8" fmla="*/ 762516 w 443"/>
              <a:gd name="T9" fmla="*/ 131093 h 325"/>
              <a:gd name="T10" fmla="*/ 865377 w 443"/>
              <a:gd name="T11" fmla="*/ 152942 h 325"/>
              <a:gd name="T12" fmla="*/ 990600 w 443"/>
              <a:gd name="T13" fmla="*/ 177219 h 325"/>
              <a:gd name="T14" fmla="*/ 910100 w 443"/>
              <a:gd name="T15" fmla="*/ 788987 h 325"/>
              <a:gd name="T16" fmla="*/ 525488 w 443"/>
              <a:gd name="T17" fmla="*/ 701592 h 325"/>
              <a:gd name="T18" fmla="*/ 471821 w 443"/>
              <a:gd name="T19" fmla="*/ 740434 h 325"/>
              <a:gd name="T20" fmla="*/ 402501 w 443"/>
              <a:gd name="T21" fmla="*/ 682170 h 325"/>
              <a:gd name="T22" fmla="*/ 342126 w 443"/>
              <a:gd name="T23" fmla="*/ 740434 h 325"/>
              <a:gd name="T24" fmla="*/ 286223 w 443"/>
              <a:gd name="T25" fmla="*/ 689453 h 325"/>
              <a:gd name="T26" fmla="*/ 127459 w 443"/>
              <a:gd name="T27" fmla="*/ 682170 h 325"/>
              <a:gd name="T28" fmla="*/ 149820 w 443"/>
              <a:gd name="T29" fmla="*/ 580209 h 325"/>
              <a:gd name="T30" fmla="*/ 35778 w 443"/>
              <a:gd name="T31" fmla="*/ 572926 h 325"/>
              <a:gd name="T32" fmla="*/ 24597 w 443"/>
              <a:gd name="T33" fmla="*/ 514662 h 325"/>
              <a:gd name="T34" fmla="*/ 46958 w 443"/>
              <a:gd name="T35" fmla="*/ 453971 h 325"/>
              <a:gd name="T36" fmla="*/ 17889 w 443"/>
              <a:gd name="T37" fmla="*/ 400563 h 325"/>
              <a:gd name="T38" fmla="*/ 22361 w 443"/>
              <a:gd name="T39" fmla="*/ 245193 h 325"/>
              <a:gd name="T40" fmla="*/ 0 w 443"/>
              <a:gd name="T41" fmla="*/ 128666 h 325"/>
              <a:gd name="T42" fmla="*/ 13417 w 443"/>
              <a:gd name="T43" fmla="*/ 82540 h 325"/>
              <a:gd name="T44" fmla="*/ 62611 w 443"/>
              <a:gd name="T45" fmla="*/ 99534 h 325"/>
              <a:gd name="T46" fmla="*/ 116278 w 443"/>
              <a:gd name="T47" fmla="*/ 169936 h 325"/>
              <a:gd name="T48" fmla="*/ 214667 w 443"/>
              <a:gd name="T49" fmla="*/ 184502 h 325"/>
              <a:gd name="T50" fmla="*/ 239265 w 443"/>
              <a:gd name="T51" fmla="*/ 242765 h 325"/>
              <a:gd name="T52" fmla="*/ 192306 w 443"/>
              <a:gd name="T53" fmla="*/ 242765 h 325"/>
              <a:gd name="T54" fmla="*/ 185598 w 443"/>
              <a:gd name="T55" fmla="*/ 291318 h 325"/>
              <a:gd name="T56" fmla="*/ 214667 w 443"/>
              <a:gd name="T57" fmla="*/ 296174 h 325"/>
              <a:gd name="T58" fmla="*/ 225848 w 443"/>
              <a:gd name="T59" fmla="*/ 344727 h 325"/>
              <a:gd name="T60" fmla="*/ 165473 w 443"/>
              <a:gd name="T61" fmla="*/ 381141 h 325"/>
              <a:gd name="T62" fmla="*/ 165473 w 443"/>
              <a:gd name="T63" fmla="*/ 415129 h 325"/>
              <a:gd name="T64" fmla="*/ 232556 w 443"/>
              <a:gd name="T65" fmla="*/ 415129 h 325"/>
              <a:gd name="T66" fmla="*/ 250445 w 443"/>
              <a:gd name="T67" fmla="*/ 330161 h 325"/>
              <a:gd name="T68" fmla="*/ 299640 w 443"/>
              <a:gd name="T69" fmla="*/ 279180 h 325"/>
              <a:gd name="T70" fmla="*/ 239265 w 443"/>
              <a:gd name="T71" fmla="*/ 145659 h 325"/>
              <a:gd name="T72" fmla="*/ 277279 w 443"/>
              <a:gd name="T73" fmla="*/ 104389 h 325"/>
              <a:gd name="T74" fmla="*/ 250445 w 443"/>
              <a:gd name="T75" fmla="*/ 0 h 325"/>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43"/>
              <a:gd name="T115" fmla="*/ 0 h 325"/>
              <a:gd name="T116" fmla="*/ 443 w 443"/>
              <a:gd name="T117" fmla="*/ 325 h 325"/>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43" h="325">
                <a:moveTo>
                  <a:pt x="112" y="0"/>
                </a:moveTo>
                <a:lnTo>
                  <a:pt x="203" y="25"/>
                </a:lnTo>
                <a:lnTo>
                  <a:pt x="272" y="41"/>
                </a:lnTo>
                <a:lnTo>
                  <a:pt x="306" y="49"/>
                </a:lnTo>
                <a:lnTo>
                  <a:pt x="341" y="54"/>
                </a:lnTo>
                <a:lnTo>
                  <a:pt x="387" y="63"/>
                </a:lnTo>
                <a:lnTo>
                  <a:pt x="443" y="73"/>
                </a:lnTo>
                <a:lnTo>
                  <a:pt x="407" y="325"/>
                </a:lnTo>
                <a:lnTo>
                  <a:pt x="235" y="289"/>
                </a:lnTo>
                <a:lnTo>
                  <a:pt x="211" y="305"/>
                </a:lnTo>
                <a:lnTo>
                  <a:pt x="180" y="281"/>
                </a:lnTo>
                <a:lnTo>
                  <a:pt x="153" y="305"/>
                </a:lnTo>
                <a:lnTo>
                  <a:pt x="128" y="284"/>
                </a:lnTo>
                <a:lnTo>
                  <a:pt x="57" y="281"/>
                </a:lnTo>
                <a:lnTo>
                  <a:pt x="67" y="239"/>
                </a:lnTo>
                <a:lnTo>
                  <a:pt x="16" y="236"/>
                </a:lnTo>
                <a:lnTo>
                  <a:pt x="11" y="212"/>
                </a:lnTo>
                <a:lnTo>
                  <a:pt x="21" y="187"/>
                </a:lnTo>
                <a:lnTo>
                  <a:pt x="8" y="165"/>
                </a:lnTo>
                <a:lnTo>
                  <a:pt x="10" y="101"/>
                </a:lnTo>
                <a:lnTo>
                  <a:pt x="0" y="53"/>
                </a:lnTo>
                <a:lnTo>
                  <a:pt x="6" y="34"/>
                </a:lnTo>
                <a:lnTo>
                  <a:pt x="28" y="41"/>
                </a:lnTo>
                <a:lnTo>
                  <a:pt x="52" y="70"/>
                </a:lnTo>
                <a:lnTo>
                  <a:pt x="96" y="76"/>
                </a:lnTo>
                <a:lnTo>
                  <a:pt x="107" y="100"/>
                </a:lnTo>
                <a:lnTo>
                  <a:pt x="86" y="100"/>
                </a:lnTo>
                <a:lnTo>
                  <a:pt x="83" y="120"/>
                </a:lnTo>
                <a:lnTo>
                  <a:pt x="96" y="122"/>
                </a:lnTo>
                <a:lnTo>
                  <a:pt x="101" y="142"/>
                </a:lnTo>
                <a:lnTo>
                  <a:pt x="74" y="157"/>
                </a:lnTo>
                <a:lnTo>
                  <a:pt x="74" y="171"/>
                </a:lnTo>
                <a:lnTo>
                  <a:pt x="104" y="171"/>
                </a:lnTo>
                <a:lnTo>
                  <a:pt x="112" y="136"/>
                </a:lnTo>
                <a:lnTo>
                  <a:pt x="134" y="115"/>
                </a:lnTo>
                <a:lnTo>
                  <a:pt x="107" y="60"/>
                </a:lnTo>
                <a:lnTo>
                  <a:pt x="124" y="43"/>
                </a:lnTo>
                <a:lnTo>
                  <a:pt x="112" y="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58" name="Freeform 18"/>
          <p:cNvSpPr>
            <a:spLocks/>
          </p:cNvSpPr>
          <p:nvPr/>
        </p:nvSpPr>
        <p:spPr bwMode="auto">
          <a:xfrm>
            <a:off x="971550" y="1593850"/>
            <a:ext cx="1236663" cy="1022350"/>
          </a:xfrm>
          <a:custGeom>
            <a:avLst/>
            <a:gdLst>
              <a:gd name="T0" fmla="*/ 270590 w 553"/>
              <a:gd name="T1" fmla="*/ 0 h 422"/>
              <a:gd name="T2" fmla="*/ 234809 w 553"/>
              <a:gd name="T3" fmla="*/ 19381 h 422"/>
              <a:gd name="T4" fmla="*/ 212447 w 553"/>
              <a:gd name="T5" fmla="*/ 111441 h 422"/>
              <a:gd name="T6" fmla="*/ 190084 w 553"/>
              <a:gd name="T7" fmla="*/ 186543 h 422"/>
              <a:gd name="T8" fmla="*/ 172194 w 553"/>
              <a:gd name="T9" fmla="*/ 247108 h 422"/>
              <a:gd name="T10" fmla="*/ 149831 w 553"/>
              <a:gd name="T11" fmla="*/ 312519 h 422"/>
              <a:gd name="T12" fmla="*/ 125232 w 553"/>
              <a:gd name="T13" fmla="*/ 380353 h 422"/>
              <a:gd name="T14" fmla="*/ 91687 w 553"/>
              <a:gd name="T15" fmla="*/ 453032 h 422"/>
              <a:gd name="T16" fmla="*/ 46962 w 553"/>
              <a:gd name="T17" fmla="*/ 535401 h 422"/>
              <a:gd name="T18" fmla="*/ 0 w 553"/>
              <a:gd name="T19" fmla="*/ 617771 h 422"/>
              <a:gd name="T20" fmla="*/ 0 w 553"/>
              <a:gd name="T21" fmla="*/ 794623 h 422"/>
              <a:gd name="T22" fmla="*/ 693247 w 553"/>
              <a:gd name="T23" fmla="*/ 949671 h 422"/>
              <a:gd name="T24" fmla="*/ 1013035 w 553"/>
              <a:gd name="T25" fmla="*/ 1022350 h 422"/>
              <a:gd name="T26" fmla="*/ 1080123 w 553"/>
              <a:gd name="T27" fmla="*/ 666223 h 422"/>
              <a:gd name="T28" fmla="*/ 1122612 w 553"/>
              <a:gd name="T29" fmla="*/ 634729 h 422"/>
              <a:gd name="T30" fmla="*/ 1084596 w 553"/>
              <a:gd name="T31" fmla="*/ 557205 h 422"/>
              <a:gd name="T32" fmla="*/ 1102486 w 553"/>
              <a:gd name="T33" fmla="*/ 474836 h 422"/>
              <a:gd name="T34" fmla="*/ 1236663 w 553"/>
              <a:gd name="T35" fmla="*/ 339168 h 422"/>
              <a:gd name="T36" fmla="*/ 1144976 w 553"/>
              <a:gd name="T37" fmla="*/ 215614 h 422"/>
              <a:gd name="T38" fmla="*/ 760335 w 553"/>
              <a:gd name="T39" fmla="*/ 128399 h 422"/>
              <a:gd name="T40" fmla="*/ 706665 w 553"/>
              <a:gd name="T41" fmla="*/ 164739 h 422"/>
              <a:gd name="T42" fmla="*/ 637340 w 553"/>
              <a:gd name="T43" fmla="*/ 104173 h 422"/>
              <a:gd name="T44" fmla="*/ 576960 w 553"/>
              <a:gd name="T45" fmla="*/ 167162 h 422"/>
              <a:gd name="T46" fmla="*/ 518817 w 553"/>
              <a:gd name="T47" fmla="*/ 104173 h 422"/>
              <a:gd name="T48" fmla="*/ 364514 w 553"/>
              <a:gd name="T49" fmla="*/ 109018 h 422"/>
              <a:gd name="T50" fmla="*/ 384640 w 553"/>
              <a:gd name="T51" fmla="*/ 7268 h 422"/>
              <a:gd name="T52" fmla="*/ 270590 w 553"/>
              <a:gd name="T53" fmla="*/ 0 h 42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553"/>
              <a:gd name="T82" fmla="*/ 0 h 422"/>
              <a:gd name="T83" fmla="*/ 553 w 553"/>
              <a:gd name="T84" fmla="*/ 422 h 42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553" h="422">
                <a:moveTo>
                  <a:pt x="121" y="0"/>
                </a:moveTo>
                <a:lnTo>
                  <a:pt x="105" y="8"/>
                </a:lnTo>
                <a:lnTo>
                  <a:pt x="95" y="46"/>
                </a:lnTo>
                <a:lnTo>
                  <a:pt x="85" y="77"/>
                </a:lnTo>
                <a:lnTo>
                  <a:pt x="77" y="102"/>
                </a:lnTo>
                <a:lnTo>
                  <a:pt x="67" y="129"/>
                </a:lnTo>
                <a:lnTo>
                  <a:pt x="56" y="157"/>
                </a:lnTo>
                <a:lnTo>
                  <a:pt x="41" y="187"/>
                </a:lnTo>
                <a:lnTo>
                  <a:pt x="21" y="221"/>
                </a:lnTo>
                <a:lnTo>
                  <a:pt x="0" y="255"/>
                </a:lnTo>
                <a:lnTo>
                  <a:pt x="0" y="328"/>
                </a:lnTo>
                <a:lnTo>
                  <a:pt x="310" y="392"/>
                </a:lnTo>
                <a:lnTo>
                  <a:pt x="453" y="422"/>
                </a:lnTo>
                <a:lnTo>
                  <a:pt x="483" y="275"/>
                </a:lnTo>
                <a:lnTo>
                  <a:pt x="502" y="262"/>
                </a:lnTo>
                <a:lnTo>
                  <a:pt x="485" y="230"/>
                </a:lnTo>
                <a:lnTo>
                  <a:pt x="493" y="196"/>
                </a:lnTo>
                <a:lnTo>
                  <a:pt x="553" y="140"/>
                </a:lnTo>
                <a:lnTo>
                  <a:pt x="512" y="89"/>
                </a:lnTo>
                <a:lnTo>
                  <a:pt x="340" y="53"/>
                </a:lnTo>
                <a:lnTo>
                  <a:pt x="316" y="68"/>
                </a:lnTo>
                <a:lnTo>
                  <a:pt x="285" y="43"/>
                </a:lnTo>
                <a:lnTo>
                  <a:pt x="258" y="69"/>
                </a:lnTo>
                <a:lnTo>
                  <a:pt x="232" y="43"/>
                </a:lnTo>
                <a:lnTo>
                  <a:pt x="163" y="45"/>
                </a:lnTo>
                <a:lnTo>
                  <a:pt x="172" y="3"/>
                </a:lnTo>
                <a:lnTo>
                  <a:pt x="121"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59" name="Freeform 19"/>
          <p:cNvSpPr>
            <a:spLocks/>
          </p:cNvSpPr>
          <p:nvPr/>
        </p:nvSpPr>
        <p:spPr bwMode="auto">
          <a:xfrm>
            <a:off x="1436688" y="2519363"/>
            <a:ext cx="987425" cy="1616075"/>
          </a:xfrm>
          <a:custGeom>
            <a:avLst/>
            <a:gdLst>
              <a:gd name="T0" fmla="*/ 128587 w 622"/>
              <a:gd name="T1" fmla="*/ 0 h 1018"/>
              <a:gd name="T2" fmla="*/ 0 w 622"/>
              <a:gd name="T3" fmla="*/ 649288 h 1018"/>
              <a:gd name="T4" fmla="*/ 674687 w 622"/>
              <a:gd name="T5" fmla="*/ 1616075 h 1018"/>
              <a:gd name="T6" fmla="*/ 714375 w 622"/>
              <a:gd name="T7" fmla="*/ 1574800 h 1018"/>
              <a:gd name="T8" fmla="*/ 712787 w 622"/>
              <a:gd name="T9" fmla="*/ 1381125 h 1018"/>
              <a:gd name="T10" fmla="*/ 795337 w 622"/>
              <a:gd name="T11" fmla="*/ 1395413 h 1018"/>
              <a:gd name="T12" fmla="*/ 882650 w 622"/>
              <a:gd name="T13" fmla="*/ 803275 h 1018"/>
              <a:gd name="T14" fmla="*/ 939800 w 622"/>
              <a:gd name="T15" fmla="*/ 403225 h 1018"/>
              <a:gd name="T16" fmla="*/ 958850 w 622"/>
              <a:gd name="T17" fmla="*/ 280988 h 1018"/>
              <a:gd name="T18" fmla="*/ 987425 w 622"/>
              <a:gd name="T19" fmla="*/ 173038 h 1018"/>
              <a:gd name="T20" fmla="*/ 546100 w 622"/>
              <a:gd name="T21" fmla="*/ 96838 h 1018"/>
              <a:gd name="T22" fmla="*/ 128587 w 622"/>
              <a:gd name="T23" fmla="*/ 0 h 101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22"/>
              <a:gd name="T37" fmla="*/ 0 h 1018"/>
              <a:gd name="T38" fmla="*/ 622 w 622"/>
              <a:gd name="T39" fmla="*/ 1018 h 101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22" h="1018">
                <a:moveTo>
                  <a:pt x="81" y="0"/>
                </a:moveTo>
                <a:lnTo>
                  <a:pt x="0" y="409"/>
                </a:lnTo>
                <a:lnTo>
                  <a:pt x="425" y="1018"/>
                </a:lnTo>
                <a:lnTo>
                  <a:pt x="450" y="992"/>
                </a:lnTo>
                <a:lnTo>
                  <a:pt x="449" y="870"/>
                </a:lnTo>
                <a:lnTo>
                  <a:pt x="501" y="879"/>
                </a:lnTo>
                <a:lnTo>
                  <a:pt x="556" y="506"/>
                </a:lnTo>
                <a:lnTo>
                  <a:pt x="592" y="254"/>
                </a:lnTo>
                <a:lnTo>
                  <a:pt x="604" y="177"/>
                </a:lnTo>
                <a:lnTo>
                  <a:pt x="622" y="109"/>
                </a:lnTo>
                <a:lnTo>
                  <a:pt x="344" y="61"/>
                </a:lnTo>
                <a:lnTo>
                  <a:pt x="81"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0" name="Freeform 20"/>
          <p:cNvSpPr>
            <a:spLocks/>
          </p:cNvSpPr>
          <p:nvPr/>
        </p:nvSpPr>
        <p:spPr bwMode="auto">
          <a:xfrm>
            <a:off x="1982788" y="1192213"/>
            <a:ext cx="885825" cy="1562100"/>
          </a:xfrm>
          <a:custGeom>
            <a:avLst/>
            <a:gdLst>
              <a:gd name="T0" fmla="*/ 214205 w 397"/>
              <a:gd name="T1" fmla="*/ 0 h 644"/>
              <a:gd name="T2" fmla="*/ 133878 w 397"/>
              <a:gd name="T3" fmla="*/ 611256 h 644"/>
              <a:gd name="T4" fmla="*/ 216436 w 397"/>
              <a:gd name="T5" fmla="*/ 739814 h 644"/>
              <a:gd name="T6" fmla="*/ 87021 w 397"/>
              <a:gd name="T7" fmla="*/ 875649 h 644"/>
              <a:gd name="T8" fmla="*/ 69170 w 397"/>
              <a:gd name="T9" fmla="*/ 970248 h 644"/>
              <a:gd name="T10" fmla="*/ 107102 w 397"/>
              <a:gd name="T11" fmla="*/ 1035740 h 644"/>
              <a:gd name="T12" fmla="*/ 69170 w 397"/>
              <a:gd name="T13" fmla="*/ 1069699 h 644"/>
              <a:gd name="T14" fmla="*/ 0 w 397"/>
              <a:gd name="T15" fmla="*/ 1423840 h 644"/>
              <a:gd name="T16" fmla="*/ 423946 w 397"/>
              <a:gd name="T17" fmla="*/ 1503885 h 644"/>
              <a:gd name="T18" fmla="*/ 823349 w 397"/>
              <a:gd name="T19" fmla="*/ 1562100 h 644"/>
              <a:gd name="T20" fmla="*/ 865743 w 397"/>
              <a:gd name="T21" fmla="*/ 1239492 h 644"/>
              <a:gd name="T22" fmla="*/ 885825 w 397"/>
              <a:gd name="T23" fmla="*/ 1059996 h 644"/>
              <a:gd name="T24" fmla="*/ 847893 w 397"/>
              <a:gd name="T25" fmla="*/ 996930 h 644"/>
              <a:gd name="T26" fmla="*/ 756410 w 397"/>
              <a:gd name="T27" fmla="*/ 1016335 h 644"/>
              <a:gd name="T28" fmla="*/ 635920 w 397"/>
              <a:gd name="T29" fmla="*/ 1030889 h 644"/>
              <a:gd name="T30" fmla="*/ 613607 w 397"/>
              <a:gd name="T31" fmla="*/ 885352 h 644"/>
              <a:gd name="T32" fmla="*/ 470804 w 397"/>
              <a:gd name="T33" fmla="*/ 768922 h 644"/>
              <a:gd name="T34" fmla="*/ 488654 w 397"/>
              <a:gd name="T35" fmla="*/ 693728 h 644"/>
              <a:gd name="T36" fmla="*/ 504273 w 397"/>
              <a:gd name="T37" fmla="*/ 560318 h 644"/>
              <a:gd name="T38" fmla="*/ 316844 w 397"/>
              <a:gd name="T39" fmla="*/ 271670 h 644"/>
              <a:gd name="T40" fmla="*/ 341389 w 397"/>
              <a:gd name="T41" fmla="*/ 19405 h 644"/>
              <a:gd name="T42" fmla="*/ 214205 w 397"/>
              <a:gd name="T43" fmla="*/ 0 h 644"/>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397"/>
              <a:gd name="T67" fmla="*/ 0 h 644"/>
              <a:gd name="T68" fmla="*/ 397 w 397"/>
              <a:gd name="T69" fmla="*/ 644 h 644"/>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397" h="644">
                <a:moveTo>
                  <a:pt x="96" y="0"/>
                </a:moveTo>
                <a:lnTo>
                  <a:pt x="60" y="252"/>
                </a:lnTo>
                <a:lnTo>
                  <a:pt x="97" y="305"/>
                </a:lnTo>
                <a:lnTo>
                  <a:pt x="39" y="361"/>
                </a:lnTo>
                <a:lnTo>
                  <a:pt x="31" y="400"/>
                </a:lnTo>
                <a:lnTo>
                  <a:pt x="48" y="427"/>
                </a:lnTo>
                <a:lnTo>
                  <a:pt x="31" y="441"/>
                </a:lnTo>
                <a:lnTo>
                  <a:pt x="0" y="587"/>
                </a:lnTo>
                <a:lnTo>
                  <a:pt x="190" y="620"/>
                </a:lnTo>
                <a:lnTo>
                  <a:pt x="369" y="644"/>
                </a:lnTo>
                <a:lnTo>
                  <a:pt x="388" y="511"/>
                </a:lnTo>
                <a:lnTo>
                  <a:pt x="397" y="437"/>
                </a:lnTo>
                <a:lnTo>
                  <a:pt x="380" y="411"/>
                </a:lnTo>
                <a:lnTo>
                  <a:pt x="339" y="419"/>
                </a:lnTo>
                <a:lnTo>
                  <a:pt x="285" y="425"/>
                </a:lnTo>
                <a:lnTo>
                  <a:pt x="275" y="365"/>
                </a:lnTo>
                <a:lnTo>
                  <a:pt x="211" y="317"/>
                </a:lnTo>
                <a:lnTo>
                  <a:pt x="219" y="286"/>
                </a:lnTo>
                <a:lnTo>
                  <a:pt x="226" y="231"/>
                </a:lnTo>
                <a:lnTo>
                  <a:pt x="142" y="112"/>
                </a:lnTo>
                <a:lnTo>
                  <a:pt x="153" y="8"/>
                </a:lnTo>
                <a:lnTo>
                  <a:pt x="96"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1" name="Freeform 21"/>
          <p:cNvSpPr>
            <a:spLocks/>
          </p:cNvSpPr>
          <p:nvPr/>
        </p:nvSpPr>
        <p:spPr bwMode="auto">
          <a:xfrm>
            <a:off x="2254250" y="2693988"/>
            <a:ext cx="825500" cy="1154112"/>
          </a:xfrm>
          <a:custGeom>
            <a:avLst/>
            <a:gdLst>
              <a:gd name="T0" fmla="*/ 154362 w 369"/>
              <a:gd name="T1" fmla="*/ 0 h 476"/>
              <a:gd name="T2" fmla="*/ 557045 w 369"/>
              <a:gd name="T3" fmla="*/ 60615 h 476"/>
              <a:gd name="T4" fmla="*/ 530199 w 369"/>
              <a:gd name="T5" fmla="*/ 281254 h 476"/>
              <a:gd name="T6" fmla="*/ 825500 w 369"/>
              <a:gd name="T7" fmla="*/ 310350 h 476"/>
              <a:gd name="T8" fmla="*/ 744963 w 369"/>
              <a:gd name="T9" fmla="*/ 1154112 h 476"/>
              <a:gd name="T10" fmla="*/ 0 w 369"/>
              <a:gd name="T11" fmla="*/ 1066826 h 476"/>
              <a:gd name="T12" fmla="*/ 76062 w 369"/>
              <a:gd name="T13" fmla="*/ 528564 h 476"/>
              <a:gd name="T14" fmla="*/ 154362 w 369"/>
              <a:gd name="T15" fmla="*/ 0 h 476"/>
              <a:gd name="T16" fmla="*/ 0 60000 65536"/>
              <a:gd name="T17" fmla="*/ 0 60000 65536"/>
              <a:gd name="T18" fmla="*/ 0 60000 65536"/>
              <a:gd name="T19" fmla="*/ 0 60000 65536"/>
              <a:gd name="T20" fmla="*/ 0 60000 65536"/>
              <a:gd name="T21" fmla="*/ 0 60000 65536"/>
              <a:gd name="T22" fmla="*/ 0 60000 65536"/>
              <a:gd name="T23" fmla="*/ 0 60000 65536"/>
              <a:gd name="T24" fmla="*/ 0 w 369"/>
              <a:gd name="T25" fmla="*/ 0 h 476"/>
              <a:gd name="T26" fmla="*/ 369 w 369"/>
              <a:gd name="T27" fmla="*/ 476 h 4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69" h="476">
                <a:moveTo>
                  <a:pt x="69" y="0"/>
                </a:moveTo>
                <a:lnTo>
                  <a:pt x="249" y="25"/>
                </a:lnTo>
                <a:lnTo>
                  <a:pt x="237" y="116"/>
                </a:lnTo>
                <a:lnTo>
                  <a:pt x="369" y="128"/>
                </a:lnTo>
                <a:lnTo>
                  <a:pt x="333" y="476"/>
                </a:lnTo>
                <a:lnTo>
                  <a:pt x="0" y="440"/>
                </a:lnTo>
                <a:lnTo>
                  <a:pt x="34" y="218"/>
                </a:lnTo>
                <a:lnTo>
                  <a:pt x="69"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2" name="Freeform 22"/>
          <p:cNvSpPr>
            <a:spLocks/>
          </p:cNvSpPr>
          <p:nvPr/>
        </p:nvSpPr>
        <p:spPr bwMode="auto">
          <a:xfrm>
            <a:off x="2297113" y="1209675"/>
            <a:ext cx="1543050" cy="1042988"/>
          </a:xfrm>
          <a:custGeom>
            <a:avLst/>
            <a:gdLst>
              <a:gd name="T0" fmla="*/ 24564 w 691"/>
              <a:gd name="T1" fmla="*/ 0 h 430"/>
              <a:gd name="T2" fmla="*/ 328261 w 691"/>
              <a:gd name="T3" fmla="*/ 41234 h 430"/>
              <a:gd name="T4" fmla="*/ 511373 w 691"/>
              <a:gd name="T5" fmla="*/ 67915 h 430"/>
              <a:gd name="T6" fmla="*/ 752544 w 691"/>
              <a:gd name="T7" fmla="*/ 94597 h 430"/>
              <a:gd name="T8" fmla="*/ 975851 w 691"/>
              <a:gd name="T9" fmla="*/ 118852 h 430"/>
              <a:gd name="T10" fmla="*/ 1362172 w 691"/>
              <a:gd name="T11" fmla="*/ 150384 h 430"/>
              <a:gd name="T12" fmla="*/ 1543050 w 691"/>
              <a:gd name="T13" fmla="*/ 164938 h 430"/>
              <a:gd name="T14" fmla="*/ 1536351 w 691"/>
              <a:gd name="T15" fmla="*/ 1016307 h 430"/>
              <a:gd name="T16" fmla="*/ 591763 w 691"/>
              <a:gd name="T17" fmla="*/ 928987 h 430"/>
              <a:gd name="T18" fmla="*/ 571665 w 691"/>
              <a:gd name="T19" fmla="*/ 1042988 h 430"/>
              <a:gd name="T20" fmla="*/ 535936 w 691"/>
              <a:gd name="T21" fmla="*/ 989626 h 430"/>
              <a:gd name="T22" fmla="*/ 448847 w 691"/>
              <a:gd name="T23" fmla="*/ 999328 h 430"/>
              <a:gd name="T24" fmla="*/ 323795 w 691"/>
              <a:gd name="T25" fmla="*/ 1018732 h 430"/>
              <a:gd name="T26" fmla="*/ 301464 w 691"/>
              <a:gd name="T27" fmla="*/ 870774 h 430"/>
              <a:gd name="T28" fmla="*/ 154082 w 691"/>
              <a:gd name="T29" fmla="*/ 754347 h 430"/>
              <a:gd name="T30" fmla="*/ 176412 w 691"/>
              <a:gd name="T31" fmla="*/ 642772 h 430"/>
              <a:gd name="T32" fmla="*/ 192044 w 691"/>
              <a:gd name="T33" fmla="*/ 550601 h 430"/>
              <a:gd name="T34" fmla="*/ 0 w 691"/>
              <a:gd name="T35" fmla="*/ 259534 h 430"/>
              <a:gd name="T36" fmla="*/ 24564 w 691"/>
              <a:gd name="T37" fmla="*/ 0 h 4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91"/>
              <a:gd name="T58" fmla="*/ 0 h 430"/>
              <a:gd name="T59" fmla="*/ 691 w 691"/>
              <a:gd name="T60" fmla="*/ 430 h 4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91" h="430">
                <a:moveTo>
                  <a:pt x="11" y="0"/>
                </a:moveTo>
                <a:lnTo>
                  <a:pt x="147" y="17"/>
                </a:lnTo>
                <a:lnTo>
                  <a:pt x="229" y="28"/>
                </a:lnTo>
                <a:lnTo>
                  <a:pt x="337" y="39"/>
                </a:lnTo>
                <a:lnTo>
                  <a:pt x="437" y="49"/>
                </a:lnTo>
                <a:lnTo>
                  <a:pt x="610" y="62"/>
                </a:lnTo>
                <a:lnTo>
                  <a:pt x="691" y="68"/>
                </a:lnTo>
                <a:lnTo>
                  <a:pt x="688" y="419"/>
                </a:lnTo>
                <a:lnTo>
                  <a:pt x="265" y="383"/>
                </a:lnTo>
                <a:lnTo>
                  <a:pt x="256" y="430"/>
                </a:lnTo>
                <a:lnTo>
                  <a:pt x="240" y="408"/>
                </a:lnTo>
                <a:lnTo>
                  <a:pt x="201" y="412"/>
                </a:lnTo>
                <a:lnTo>
                  <a:pt x="145" y="420"/>
                </a:lnTo>
                <a:lnTo>
                  <a:pt x="135" y="359"/>
                </a:lnTo>
                <a:lnTo>
                  <a:pt x="69" y="311"/>
                </a:lnTo>
                <a:lnTo>
                  <a:pt x="79" y="265"/>
                </a:lnTo>
                <a:lnTo>
                  <a:pt x="86" y="227"/>
                </a:lnTo>
                <a:lnTo>
                  <a:pt x="0" y="107"/>
                </a:lnTo>
                <a:lnTo>
                  <a:pt x="11"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3" name="Freeform 23"/>
          <p:cNvSpPr>
            <a:spLocks/>
          </p:cNvSpPr>
          <p:nvPr/>
        </p:nvSpPr>
        <p:spPr bwMode="auto">
          <a:xfrm>
            <a:off x="2774950" y="2128838"/>
            <a:ext cx="1058863" cy="941387"/>
          </a:xfrm>
          <a:custGeom>
            <a:avLst/>
            <a:gdLst>
              <a:gd name="T0" fmla="*/ 102976 w 473"/>
              <a:gd name="T1" fmla="*/ 0 h 388"/>
              <a:gd name="T2" fmla="*/ 64920 w 473"/>
              <a:gd name="T3" fmla="*/ 351807 h 388"/>
              <a:gd name="T4" fmla="*/ 0 w 473"/>
              <a:gd name="T5" fmla="*/ 854042 h 388"/>
              <a:gd name="T6" fmla="*/ 306690 w 473"/>
              <a:gd name="T7" fmla="*/ 880731 h 388"/>
              <a:gd name="T8" fmla="*/ 1023045 w 473"/>
              <a:gd name="T9" fmla="*/ 941387 h 388"/>
              <a:gd name="T10" fmla="*/ 1058863 w 473"/>
              <a:gd name="T11" fmla="*/ 97050 h 388"/>
              <a:gd name="T12" fmla="*/ 102976 w 473"/>
              <a:gd name="T13" fmla="*/ 0 h 388"/>
              <a:gd name="T14" fmla="*/ 0 60000 65536"/>
              <a:gd name="T15" fmla="*/ 0 60000 65536"/>
              <a:gd name="T16" fmla="*/ 0 60000 65536"/>
              <a:gd name="T17" fmla="*/ 0 60000 65536"/>
              <a:gd name="T18" fmla="*/ 0 60000 65536"/>
              <a:gd name="T19" fmla="*/ 0 60000 65536"/>
              <a:gd name="T20" fmla="*/ 0 60000 65536"/>
              <a:gd name="T21" fmla="*/ 0 w 473"/>
              <a:gd name="T22" fmla="*/ 0 h 388"/>
              <a:gd name="T23" fmla="*/ 473 w 473"/>
              <a:gd name="T24" fmla="*/ 388 h 38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3" h="388">
                <a:moveTo>
                  <a:pt x="46" y="0"/>
                </a:moveTo>
                <a:lnTo>
                  <a:pt x="29" y="145"/>
                </a:lnTo>
                <a:lnTo>
                  <a:pt x="0" y="352"/>
                </a:lnTo>
                <a:lnTo>
                  <a:pt x="137" y="363"/>
                </a:lnTo>
                <a:lnTo>
                  <a:pt x="457" y="388"/>
                </a:lnTo>
                <a:lnTo>
                  <a:pt x="473" y="40"/>
                </a:lnTo>
                <a:lnTo>
                  <a:pt x="46"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4" name="Freeform 24"/>
          <p:cNvSpPr>
            <a:spLocks/>
          </p:cNvSpPr>
          <p:nvPr/>
        </p:nvSpPr>
        <p:spPr bwMode="auto">
          <a:xfrm>
            <a:off x="2989263" y="3005138"/>
            <a:ext cx="1101725" cy="892175"/>
          </a:xfrm>
          <a:custGeom>
            <a:avLst/>
            <a:gdLst>
              <a:gd name="T0" fmla="*/ 91624 w 493"/>
              <a:gd name="T1" fmla="*/ 0 h 368"/>
              <a:gd name="T2" fmla="*/ 35756 w 493"/>
              <a:gd name="T3" fmla="*/ 535790 h 368"/>
              <a:gd name="T4" fmla="*/ 0 w 493"/>
              <a:gd name="T5" fmla="*/ 843687 h 368"/>
              <a:gd name="T6" fmla="*/ 551980 w 493"/>
              <a:gd name="T7" fmla="*/ 872780 h 368"/>
              <a:gd name="T8" fmla="*/ 1077143 w 493"/>
              <a:gd name="T9" fmla="*/ 892175 h 368"/>
              <a:gd name="T10" fmla="*/ 1092786 w 493"/>
              <a:gd name="T11" fmla="*/ 475180 h 368"/>
              <a:gd name="T12" fmla="*/ 1101725 w 493"/>
              <a:gd name="T13" fmla="*/ 67883 h 368"/>
              <a:gd name="T14" fmla="*/ 802270 w 493"/>
              <a:gd name="T15" fmla="*/ 60610 h 368"/>
              <a:gd name="T16" fmla="*/ 91624 w 493"/>
              <a:gd name="T17" fmla="*/ 0 h 3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93"/>
              <a:gd name="T28" fmla="*/ 0 h 368"/>
              <a:gd name="T29" fmla="*/ 493 w 493"/>
              <a:gd name="T30" fmla="*/ 368 h 3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93" h="368">
                <a:moveTo>
                  <a:pt x="41" y="0"/>
                </a:moveTo>
                <a:lnTo>
                  <a:pt x="16" y="221"/>
                </a:lnTo>
                <a:lnTo>
                  <a:pt x="0" y="348"/>
                </a:lnTo>
                <a:lnTo>
                  <a:pt x="247" y="360"/>
                </a:lnTo>
                <a:lnTo>
                  <a:pt x="482" y="368"/>
                </a:lnTo>
                <a:lnTo>
                  <a:pt x="489" y="196"/>
                </a:lnTo>
                <a:lnTo>
                  <a:pt x="493" y="28"/>
                </a:lnTo>
                <a:lnTo>
                  <a:pt x="359" y="25"/>
                </a:lnTo>
                <a:lnTo>
                  <a:pt x="41" y="0"/>
                </a:lnTo>
                <a:close/>
              </a:path>
            </a:pathLst>
          </a:custGeom>
          <a:solidFill>
            <a:srgbClr val="3D5C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5" name="Freeform 26"/>
          <p:cNvSpPr>
            <a:spLocks/>
          </p:cNvSpPr>
          <p:nvPr/>
        </p:nvSpPr>
        <p:spPr bwMode="auto">
          <a:xfrm>
            <a:off x="3290888" y="4008438"/>
            <a:ext cx="2149475" cy="2163762"/>
          </a:xfrm>
          <a:custGeom>
            <a:avLst/>
            <a:gdLst>
              <a:gd name="T0" fmla="*/ 621158 w 962"/>
              <a:gd name="T1" fmla="*/ 0 h 892"/>
              <a:gd name="T2" fmla="*/ 1097081 w 962"/>
              <a:gd name="T3" fmla="*/ 16980 h 892"/>
              <a:gd name="T4" fmla="*/ 1097081 w 962"/>
              <a:gd name="T5" fmla="*/ 409950 h 892"/>
              <a:gd name="T6" fmla="*/ 1340629 w 962"/>
              <a:gd name="T7" fmla="*/ 519109 h 892"/>
              <a:gd name="T8" fmla="*/ 1407661 w 962"/>
              <a:gd name="T9" fmla="*/ 482723 h 892"/>
              <a:gd name="T10" fmla="*/ 1566302 w 962"/>
              <a:gd name="T11" fmla="*/ 567624 h 892"/>
              <a:gd name="T12" fmla="*/ 1660146 w 962"/>
              <a:gd name="T13" fmla="*/ 562772 h 892"/>
              <a:gd name="T14" fmla="*/ 1843365 w 962"/>
              <a:gd name="T15" fmla="*/ 477871 h 892"/>
              <a:gd name="T16" fmla="*/ 1950615 w 962"/>
              <a:gd name="T17" fmla="*/ 557921 h 892"/>
              <a:gd name="T18" fmla="*/ 2042225 w 962"/>
              <a:gd name="T19" fmla="*/ 579752 h 892"/>
              <a:gd name="T20" fmla="*/ 2042225 w 962"/>
              <a:gd name="T21" fmla="*/ 899950 h 892"/>
              <a:gd name="T22" fmla="*/ 2149475 w 962"/>
              <a:gd name="T23" fmla="*/ 1098861 h 892"/>
              <a:gd name="T24" fmla="*/ 2124897 w 962"/>
              <a:gd name="T25" fmla="*/ 1370545 h 892"/>
              <a:gd name="T26" fmla="*/ 2008709 w 962"/>
              <a:gd name="T27" fmla="*/ 1479703 h 892"/>
              <a:gd name="T28" fmla="*/ 1981896 w 962"/>
              <a:gd name="T29" fmla="*/ 1380247 h 892"/>
              <a:gd name="T30" fmla="*/ 1950615 w 962"/>
              <a:gd name="T31" fmla="*/ 1426337 h 892"/>
              <a:gd name="T32" fmla="*/ 1975193 w 962"/>
              <a:gd name="T33" fmla="*/ 1489406 h 892"/>
              <a:gd name="T34" fmla="*/ 1765161 w 962"/>
              <a:gd name="T35" fmla="*/ 1651931 h 892"/>
              <a:gd name="T36" fmla="*/ 1716005 w 962"/>
              <a:gd name="T37" fmla="*/ 1661634 h 892"/>
              <a:gd name="T38" fmla="*/ 1606520 w 962"/>
              <a:gd name="T39" fmla="*/ 1741683 h 892"/>
              <a:gd name="T40" fmla="*/ 1606520 w 962"/>
              <a:gd name="T41" fmla="*/ 1787772 h 892"/>
              <a:gd name="T42" fmla="*/ 1573005 w 962"/>
              <a:gd name="T43" fmla="*/ 1797475 h 892"/>
              <a:gd name="T44" fmla="*/ 1599817 w 962"/>
              <a:gd name="T45" fmla="*/ 1850841 h 892"/>
              <a:gd name="T46" fmla="*/ 1539489 w 962"/>
              <a:gd name="T47" fmla="*/ 1933317 h 892"/>
              <a:gd name="T48" fmla="*/ 1573005 w 962"/>
              <a:gd name="T49" fmla="*/ 2049752 h 892"/>
              <a:gd name="T50" fmla="*/ 1606520 w 962"/>
              <a:gd name="T51" fmla="*/ 2090990 h 892"/>
              <a:gd name="T52" fmla="*/ 1599817 w 962"/>
              <a:gd name="T53" fmla="*/ 2163762 h 892"/>
              <a:gd name="T54" fmla="*/ 1514911 w 962"/>
              <a:gd name="T55" fmla="*/ 2163762 h 892"/>
              <a:gd name="T56" fmla="*/ 1441176 w 962"/>
              <a:gd name="T57" fmla="*/ 2127376 h 892"/>
              <a:gd name="T58" fmla="*/ 1389785 w 962"/>
              <a:gd name="T59" fmla="*/ 2134653 h 892"/>
              <a:gd name="T60" fmla="*/ 1222207 w 962"/>
              <a:gd name="T61" fmla="*/ 2071584 h 892"/>
              <a:gd name="T62" fmla="*/ 1148472 w 962"/>
              <a:gd name="T63" fmla="*/ 1824158 h 892"/>
              <a:gd name="T64" fmla="*/ 1032284 w 962"/>
              <a:gd name="T65" fmla="*/ 1707723 h 892"/>
              <a:gd name="T66" fmla="*/ 927268 w 962"/>
              <a:gd name="T67" fmla="*/ 1489406 h 892"/>
              <a:gd name="T68" fmla="*/ 880346 w 962"/>
              <a:gd name="T69" fmla="*/ 1467574 h 892"/>
              <a:gd name="T70" fmla="*/ 824487 w 962"/>
              <a:gd name="T71" fmla="*/ 1414208 h 892"/>
              <a:gd name="T72" fmla="*/ 773096 w 962"/>
              <a:gd name="T73" fmla="*/ 1414208 h 892"/>
              <a:gd name="T74" fmla="*/ 692658 w 962"/>
              <a:gd name="T75" fmla="*/ 1394802 h 892"/>
              <a:gd name="T76" fmla="*/ 630096 w 962"/>
              <a:gd name="T77" fmla="*/ 1414208 h 892"/>
              <a:gd name="T78" fmla="*/ 589877 w 962"/>
              <a:gd name="T79" fmla="*/ 1523366 h 892"/>
              <a:gd name="T80" fmla="*/ 525080 w 962"/>
              <a:gd name="T81" fmla="*/ 1540346 h 892"/>
              <a:gd name="T82" fmla="*/ 388782 w 962"/>
              <a:gd name="T83" fmla="*/ 1455445 h 892"/>
              <a:gd name="T84" fmla="*/ 308345 w 962"/>
              <a:gd name="T85" fmla="*/ 1353564 h 892"/>
              <a:gd name="T86" fmla="*/ 294938 w 962"/>
              <a:gd name="T87" fmla="*/ 1229851 h 892"/>
              <a:gd name="T88" fmla="*/ 234610 w 962"/>
              <a:gd name="T89" fmla="*/ 1144950 h 892"/>
              <a:gd name="T90" fmla="*/ 98313 w 962"/>
              <a:gd name="T91" fmla="*/ 1026089 h 892"/>
              <a:gd name="T92" fmla="*/ 0 w 962"/>
              <a:gd name="T93" fmla="*/ 902376 h 892"/>
              <a:gd name="T94" fmla="*/ 0 w 962"/>
              <a:gd name="T95" fmla="*/ 851436 h 892"/>
              <a:gd name="T96" fmla="*/ 323985 w 962"/>
              <a:gd name="T97" fmla="*/ 853861 h 892"/>
              <a:gd name="T98" fmla="*/ 589877 w 962"/>
              <a:gd name="T99" fmla="*/ 878119 h 892"/>
              <a:gd name="T100" fmla="*/ 621158 w 962"/>
              <a:gd name="T101" fmla="*/ 0 h 89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62"/>
              <a:gd name="T154" fmla="*/ 0 h 892"/>
              <a:gd name="T155" fmla="*/ 962 w 962"/>
              <a:gd name="T156" fmla="*/ 892 h 89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62" h="892">
                <a:moveTo>
                  <a:pt x="278" y="0"/>
                </a:moveTo>
                <a:lnTo>
                  <a:pt x="491" y="7"/>
                </a:lnTo>
                <a:lnTo>
                  <a:pt x="491" y="169"/>
                </a:lnTo>
                <a:lnTo>
                  <a:pt x="600" y="214"/>
                </a:lnTo>
                <a:lnTo>
                  <a:pt x="630" y="199"/>
                </a:lnTo>
                <a:lnTo>
                  <a:pt x="701" y="234"/>
                </a:lnTo>
                <a:lnTo>
                  <a:pt x="743" y="232"/>
                </a:lnTo>
                <a:lnTo>
                  <a:pt x="825" y="197"/>
                </a:lnTo>
                <a:lnTo>
                  <a:pt x="873" y="230"/>
                </a:lnTo>
                <a:lnTo>
                  <a:pt x="914" y="239"/>
                </a:lnTo>
                <a:lnTo>
                  <a:pt x="914" y="371"/>
                </a:lnTo>
                <a:lnTo>
                  <a:pt x="962" y="453"/>
                </a:lnTo>
                <a:lnTo>
                  <a:pt x="951" y="565"/>
                </a:lnTo>
                <a:lnTo>
                  <a:pt x="899" y="610"/>
                </a:lnTo>
                <a:lnTo>
                  <a:pt x="887" y="569"/>
                </a:lnTo>
                <a:lnTo>
                  <a:pt x="873" y="588"/>
                </a:lnTo>
                <a:lnTo>
                  <a:pt x="884" y="614"/>
                </a:lnTo>
                <a:lnTo>
                  <a:pt x="790" y="681"/>
                </a:lnTo>
                <a:lnTo>
                  <a:pt x="768" y="685"/>
                </a:lnTo>
                <a:lnTo>
                  <a:pt x="719" y="718"/>
                </a:lnTo>
                <a:lnTo>
                  <a:pt x="719" y="737"/>
                </a:lnTo>
                <a:lnTo>
                  <a:pt x="704" y="741"/>
                </a:lnTo>
                <a:lnTo>
                  <a:pt x="716" y="763"/>
                </a:lnTo>
                <a:lnTo>
                  <a:pt x="689" y="797"/>
                </a:lnTo>
                <a:lnTo>
                  <a:pt x="704" y="845"/>
                </a:lnTo>
                <a:lnTo>
                  <a:pt x="719" y="862"/>
                </a:lnTo>
                <a:lnTo>
                  <a:pt x="716" y="892"/>
                </a:lnTo>
                <a:lnTo>
                  <a:pt x="678" y="892"/>
                </a:lnTo>
                <a:lnTo>
                  <a:pt x="645" y="877"/>
                </a:lnTo>
                <a:lnTo>
                  <a:pt x="622" y="880"/>
                </a:lnTo>
                <a:lnTo>
                  <a:pt x="547" y="854"/>
                </a:lnTo>
                <a:lnTo>
                  <a:pt x="514" y="752"/>
                </a:lnTo>
                <a:lnTo>
                  <a:pt x="462" y="704"/>
                </a:lnTo>
                <a:lnTo>
                  <a:pt x="415" y="614"/>
                </a:lnTo>
                <a:lnTo>
                  <a:pt x="394" y="605"/>
                </a:lnTo>
                <a:lnTo>
                  <a:pt x="369" y="583"/>
                </a:lnTo>
                <a:lnTo>
                  <a:pt x="346" y="583"/>
                </a:lnTo>
                <a:lnTo>
                  <a:pt x="310" y="575"/>
                </a:lnTo>
                <a:lnTo>
                  <a:pt x="282" y="583"/>
                </a:lnTo>
                <a:lnTo>
                  <a:pt x="264" y="628"/>
                </a:lnTo>
                <a:lnTo>
                  <a:pt x="235" y="635"/>
                </a:lnTo>
                <a:lnTo>
                  <a:pt x="174" y="600"/>
                </a:lnTo>
                <a:lnTo>
                  <a:pt x="138" y="558"/>
                </a:lnTo>
                <a:lnTo>
                  <a:pt x="132" y="507"/>
                </a:lnTo>
                <a:lnTo>
                  <a:pt x="105" y="472"/>
                </a:lnTo>
                <a:lnTo>
                  <a:pt x="44" y="423"/>
                </a:lnTo>
                <a:lnTo>
                  <a:pt x="0" y="372"/>
                </a:lnTo>
                <a:lnTo>
                  <a:pt x="0" y="351"/>
                </a:lnTo>
                <a:lnTo>
                  <a:pt x="145" y="352"/>
                </a:lnTo>
                <a:lnTo>
                  <a:pt x="264" y="362"/>
                </a:lnTo>
                <a:lnTo>
                  <a:pt x="278" y="0"/>
                </a:lnTo>
                <a:close/>
              </a:path>
            </a:pathLst>
          </a:custGeom>
          <a:solidFill>
            <a:srgbClr val="75B0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6" name="Freeform 27"/>
          <p:cNvSpPr>
            <a:spLocks/>
          </p:cNvSpPr>
          <p:nvPr/>
        </p:nvSpPr>
        <p:spPr bwMode="auto">
          <a:xfrm>
            <a:off x="3808413" y="2009775"/>
            <a:ext cx="1087437" cy="769938"/>
          </a:xfrm>
          <a:custGeom>
            <a:avLst/>
            <a:gdLst>
              <a:gd name="T0" fmla="*/ 20096 w 487"/>
              <a:gd name="T1" fmla="*/ 0 h 317"/>
              <a:gd name="T2" fmla="*/ 17863 w 487"/>
              <a:gd name="T3" fmla="*/ 298746 h 317"/>
              <a:gd name="T4" fmla="*/ 0 w 487"/>
              <a:gd name="T5" fmla="*/ 648497 h 317"/>
              <a:gd name="T6" fmla="*/ 790457 w 487"/>
              <a:gd name="T7" fmla="*/ 660641 h 317"/>
              <a:gd name="T8" fmla="*/ 873076 w 487"/>
              <a:gd name="T9" fmla="*/ 709217 h 317"/>
              <a:gd name="T10" fmla="*/ 931132 w 487"/>
              <a:gd name="T11" fmla="*/ 643639 h 317"/>
              <a:gd name="T12" fmla="*/ 1087437 w 487"/>
              <a:gd name="T13" fmla="*/ 769938 h 317"/>
              <a:gd name="T14" fmla="*/ 1065108 w 487"/>
              <a:gd name="T15" fmla="*/ 636353 h 317"/>
              <a:gd name="T16" fmla="*/ 1078505 w 487"/>
              <a:gd name="T17" fmla="*/ 534342 h 317"/>
              <a:gd name="T18" fmla="*/ 1087437 w 487"/>
              <a:gd name="T19" fmla="*/ 184591 h 317"/>
              <a:gd name="T20" fmla="*/ 1018216 w 487"/>
              <a:gd name="T21" fmla="*/ 106868 h 317"/>
              <a:gd name="T22" fmla="*/ 1045011 w 487"/>
              <a:gd name="T23" fmla="*/ 12144 h 317"/>
              <a:gd name="T24" fmla="*/ 529204 w 487"/>
              <a:gd name="T25" fmla="*/ 7286 h 317"/>
              <a:gd name="T26" fmla="*/ 20096 w 487"/>
              <a:gd name="T27" fmla="*/ 0 h 31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87"/>
              <a:gd name="T43" fmla="*/ 0 h 317"/>
              <a:gd name="T44" fmla="*/ 487 w 487"/>
              <a:gd name="T45" fmla="*/ 317 h 31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87" h="317">
                <a:moveTo>
                  <a:pt x="9" y="0"/>
                </a:moveTo>
                <a:lnTo>
                  <a:pt x="8" y="123"/>
                </a:lnTo>
                <a:lnTo>
                  <a:pt x="0" y="267"/>
                </a:lnTo>
                <a:lnTo>
                  <a:pt x="354" y="272"/>
                </a:lnTo>
                <a:lnTo>
                  <a:pt x="391" y="292"/>
                </a:lnTo>
                <a:lnTo>
                  <a:pt x="417" y="265"/>
                </a:lnTo>
                <a:lnTo>
                  <a:pt x="487" y="317"/>
                </a:lnTo>
                <a:lnTo>
                  <a:pt x="477" y="262"/>
                </a:lnTo>
                <a:lnTo>
                  <a:pt x="483" y="220"/>
                </a:lnTo>
                <a:lnTo>
                  <a:pt x="487" y="76"/>
                </a:lnTo>
                <a:lnTo>
                  <a:pt x="456" y="44"/>
                </a:lnTo>
                <a:lnTo>
                  <a:pt x="468" y="5"/>
                </a:lnTo>
                <a:lnTo>
                  <a:pt x="237" y="3"/>
                </a:lnTo>
                <a:lnTo>
                  <a:pt x="9"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7" name="Freeform 28"/>
          <p:cNvSpPr>
            <a:spLocks/>
          </p:cNvSpPr>
          <p:nvPr/>
        </p:nvSpPr>
        <p:spPr bwMode="auto">
          <a:xfrm>
            <a:off x="3792538" y="2651125"/>
            <a:ext cx="1295400" cy="631825"/>
          </a:xfrm>
          <a:custGeom>
            <a:avLst/>
            <a:gdLst>
              <a:gd name="T0" fmla="*/ 13401 w 580"/>
              <a:gd name="T1" fmla="*/ 0 h 261"/>
              <a:gd name="T2" fmla="*/ 0 w 580"/>
              <a:gd name="T3" fmla="*/ 418796 h 261"/>
              <a:gd name="T4" fmla="*/ 290348 w 580"/>
              <a:gd name="T5" fmla="*/ 426058 h 261"/>
              <a:gd name="T6" fmla="*/ 288115 w 580"/>
              <a:gd name="T7" fmla="*/ 631825 h 261"/>
              <a:gd name="T8" fmla="*/ 683435 w 580"/>
              <a:gd name="T9" fmla="*/ 626983 h 261"/>
              <a:gd name="T10" fmla="*/ 1036320 w 580"/>
              <a:gd name="T11" fmla="*/ 619721 h 261"/>
              <a:gd name="T12" fmla="*/ 1295400 w 580"/>
              <a:gd name="T13" fmla="*/ 626983 h 261"/>
              <a:gd name="T14" fmla="*/ 1214996 w 580"/>
              <a:gd name="T15" fmla="*/ 447845 h 261"/>
              <a:gd name="T16" fmla="*/ 1159160 w 580"/>
              <a:gd name="T17" fmla="*/ 283232 h 261"/>
              <a:gd name="T18" fmla="*/ 1098856 w 580"/>
              <a:gd name="T19" fmla="*/ 111356 h 261"/>
              <a:gd name="T20" fmla="*/ 951449 w 580"/>
              <a:gd name="T21" fmla="*/ 2421 h 261"/>
              <a:gd name="T22" fmla="*/ 884445 w 580"/>
              <a:gd name="T23" fmla="*/ 65361 h 261"/>
              <a:gd name="T24" fmla="*/ 804041 w 580"/>
              <a:gd name="T25" fmla="*/ 19366 h 261"/>
              <a:gd name="T26" fmla="*/ 448923 w 580"/>
              <a:gd name="T27" fmla="*/ 7262 h 261"/>
              <a:gd name="T28" fmla="*/ 13401 w 580"/>
              <a:gd name="T29" fmla="*/ 0 h 26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80"/>
              <a:gd name="T46" fmla="*/ 0 h 261"/>
              <a:gd name="T47" fmla="*/ 580 w 580"/>
              <a:gd name="T48" fmla="*/ 261 h 26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80" h="261">
                <a:moveTo>
                  <a:pt x="6" y="0"/>
                </a:moveTo>
                <a:lnTo>
                  <a:pt x="0" y="173"/>
                </a:lnTo>
                <a:lnTo>
                  <a:pt x="130" y="176"/>
                </a:lnTo>
                <a:lnTo>
                  <a:pt x="129" y="261"/>
                </a:lnTo>
                <a:lnTo>
                  <a:pt x="306" y="259"/>
                </a:lnTo>
                <a:lnTo>
                  <a:pt x="464" y="256"/>
                </a:lnTo>
                <a:lnTo>
                  <a:pt x="580" y="259"/>
                </a:lnTo>
                <a:lnTo>
                  <a:pt x="544" y="185"/>
                </a:lnTo>
                <a:lnTo>
                  <a:pt x="519" y="117"/>
                </a:lnTo>
                <a:lnTo>
                  <a:pt x="492" y="46"/>
                </a:lnTo>
                <a:lnTo>
                  <a:pt x="426" y="1"/>
                </a:lnTo>
                <a:lnTo>
                  <a:pt x="396" y="27"/>
                </a:lnTo>
                <a:lnTo>
                  <a:pt x="360" y="8"/>
                </a:lnTo>
                <a:lnTo>
                  <a:pt x="201" y="3"/>
                </a:lnTo>
                <a:lnTo>
                  <a:pt x="6" y="0"/>
                </a:lnTo>
                <a:close/>
              </a:path>
            </a:pathLst>
          </a:custGeom>
          <a:solidFill>
            <a:srgbClr val="00CC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8" name="Freeform 29"/>
          <p:cNvSpPr>
            <a:spLocks/>
          </p:cNvSpPr>
          <p:nvPr/>
        </p:nvSpPr>
        <p:spPr bwMode="auto">
          <a:xfrm>
            <a:off x="4068763" y="3268663"/>
            <a:ext cx="1139825" cy="630237"/>
          </a:xfrm>
          <a:custGeom>
            <a:avLst/>
            <a:gdLst>
              <a:gd name="T0" fmla="*/ 11153 w 511"/>
              <a:gd name="T1" fmla="*/ 4848 h 260"/>
              <a:gd name="T2" fmla="*/ 8922 w 511"/>
              <a:gd name="T3" fmla="*/ 368446 h 260"/>
              <a:gd name="T4" fmla="*/ 0 w 511"/>
              <a:gd name="T5" fmla="*/ 625389 h 260"/>
              <a:gd name="T6" fmla="*/ 1139825 w 511"/>
              <a:gd name="T7" fmla="*/ 630237 h 260"/>
              <a:gd name="T8" fmla="*/ 1117519 w 511"/>
              <a:gd name="T9" fmla="*/ 300575 h 260"/>
              <a:gd name="T10" fmla="*/ 1117519 w 511"/>
              <a:gd name="T11" fmla="*/ 176951 h 260"/>
              <a:gd name="T12" fmla="*/ 1026066 w 511"/>
              <a:gd name="T13" fmla="*/ 101808 h 260"/>
              <a:gd name="T14" fmla="*/ 1052833 w 511"/>
              <a:gd name="T15" fmla="*/ 36360 h 260"/>
              <a:gd name="T16" fmla="*/ 1014913 w 511"/>
              <a:gd name="T17" fmla="*/ 0 h 260"/>
              <a:gd name="T18" fmla="*/ 497419 w 511"/>
              <a:gd name="T19" fmla="*/ 4848 h 260"/>
              <a:gd name="T20" fmla="*/ 11153 w 511"/>
              <a:gd name="T21" fmla="*/ 4848 h 2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1"/>
              <a:gd name="T34" fmla="*/ 0 h 260"/>
              <a:gd name="T35" fmla="*/ 511 w 511"/>
              <a:gd name="T36" fmla="*/ 260 h 2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1" h="260">
                <a:moveTo>
                  <a:pt x="5" y="2"/>
                </a:moveTo>
                <a:lnTo>
                  <a:pt x="4" y="152"/>
                </a:lnTo>
                <a:lnTo>
                  <a:pt x="0" y="258"/>
                </a:lnTo>
                <a:lnTo>
                  <a:pt x="511" y="260"/>
                </a:lnTo>
                <a:lnTo>
                  <a:pt x="501" y="124"/>
                </a:lnTo>
                <a:lnTo>
                  <a:pt x="501" y="73"/>
                </a:lnTo>
                <a:lnTo>
                  <a:pt x="460" y="42"/>
                </a:lnTo>
                <a:lnTo>
                  <a:pt x="472" y="15"/>
                </a:lnTo>
                <a:lnTo>
                  <a:pt x="455" y="0"/>
                </a:lnTo>
                <a:lnTo>
                  <a:pt x="223" y="2"/>
                </a:lnTo>
                <a:lnTo>
                  <a:pt x="5" y="2"/>
                </a:lnTo>
                <a:close/>
              </a:path>
            </a:pathLst>
          </a:custGeom>
          <a:solidFill>
            <a:srgbClr val="75B0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69" name="Freeform 30"/>
          <p:cNvSpPr>
            <a:spLocks/>
          </p:cNvSpPr>
          <p:nvPr/>
        </p:nvSpPr>
        <p:spPr bwMode="auto">
          <a:xfrm>
            <a:off x="3913188" y="3884613"/>
            <a:ext cx="1330325" cy="693737"/>
          </a:xfrm>
          <a:custGeom>
            <a:avLst/>
            <a:gdLst>
              <a:gd name="T0" fmla="*/ 8928 w 596"/>
              <a:gd name="T1" fmla="*/ 0 h 286"/>
              <a:gd name="T2" fmla="*/ 0 w 596"/>
              <a:gd name="T3" fmla="*/ 123708 h 286"/>
              <a:gd name="T4" fmla="*/ 473203 w 596"/>
              <a:gd name="T5" fmla="*/ 140688 h 286"/>
              <a:gd name="T6" fmla="*/ 475435 w 596"/>
              <a:gd name="T7" fmla="*/ 538495 h 286"/>
              <a:gd name="T8" fmla="*/ 718733 w 596"/>
              <a:gd name="T9" fmla="*/ 645224 h 286"/>
              <a:gd name="T10" fmla="*/ 785695 w 596"/>
              <a:gd name="T11" fmla="*/ 606413 h 286"/>
              <a:gd name="T12" fmla="*/ 937477 w 596"/>
              <a:gd name="T13" fmla="*/ 693737 h 286"/>
              <a:gd name="T14" fmla="*/ 1037921 w 596"/>
              <a:gd name="T15" fmla="*/ 691311 h 286"/>
              <a:gd name="T16" fmla="*/ 1220953 w 596"/>
              <a:gd name="T17" fmla="*/ 606413 h 286"/>
              <a:gd name="T18" fmla="*/ 1330325 w 596"/>
              <a:gd name="T19" fmla="*/ 688886 h 286"/>
              <a:gd name="T20" fmla="*/ 1330325 w 596"/>
              <a:gd name="T21" fmla="*/ 259545 h 286"/>
              <a:gd name="T22" fmla="*/ 1296844 w 596"/>
              <a:gd name="T23" fmla="*/ 9703 h 286"/>
              <a:gd name="T24" fmla="*/ 8928 w 596"/>
              <a:gd name="T25" fmla="*/ 0 h 28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596"/>
              <a:gd name="T40" fmla="*/ 0 h 286"/>
              <a:gd name="T41" fmla="*/ 596 w 596"/>
              <a:gd name="T42" fmla="*/ 286 h 28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596" h="286">
                <a:moveTo>
                  <a:pt x="4" y="0"/>
                </a:moveTo>
                <a:lnTo>
                  <a:pt x="0" y="51"/>
                </a:lnTo>
                <a:lnTo>
                  <a:pt x="212" y="58"/>
                </a:lnTo>
                <a:lnTo>
                  <a:pt x="213" y="222"/>
                </a:lnTo>
                <a:lnTo>
                  <a:pt x="322" y="266"/>
                </a:lnTo>
                <a:lnTo>
                  <a:pt x="352" y="250"/>
                </a:lnTo>
                <a:lnTo>
                  <a:pt x="420" y="286"/>
                </a:lnTo>
                <a:lnTo>
                  <a:pt x="465" y="285"/>
                </a:lnTo>
                <a:lnTo>
                  <a:pt x="547" y="250"/>
                </a:lnTo>
                <a:lnTo>
                  <a:pt x="596" y="284"/>
                </a:lnTo>
                <a:lnTo>
                  <a:pt x="596" y="107"/>
                </a:lnTo>
                <a:lnTo>
                  <a:pt x="581" y="4"/>
                </a:lnTo>
                <a:lnTo>
                  <a:pt x="4" y="0"/>
                </a:lnTo>
                <a:close/>
              </a:path>
            </a:pathLst>
          </a:custGeom>
          <a:solidFill>
            <a:srgbClr val="75B0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0" name="Freeform 31" descr="3"/>
          <p:cNvSpPr>
            <a:spLocks/>
          </p:cNvSpPr>
          <p:nvPr/>
        </p:nvSpPr>
        <p:spPr bwMode="auto">
          <a:xfrm>
            <a:off x="5219700" y="3919538"/>
            <a:ext cx="747713" cy="755650"/>
          </a:xfrm>
          <a:custGeom>
            <a:avLst/>
            <a:gdLst>
              <a:gd name="T0" fmla="*/ 0 w 335"/>
              <a:gd name="T1" fmla="*/ 67815 h 312"/>
              <a:gd name="T2" fmla="*/ 294621 w 335"/>
              <a:gd name="T3" fmla="*/ 29063 h 312"/>
              <a:gd name="T4" fmla="*/ 658434 w 335"/>
              <a:gd name="T5" fmla="*/ 0 h 312"/>
              <a:gd name="T6" fmla="*/ 638346 w 335"/>
              <a:gd name="T7" fmla="*/ 99300 h 312"/>
              <a:gd name="T8" fmla="*/ 718697 w 335"/>
              <a:gd name="T9" fmla="*/ 77503 h 312"/>
              <a:gd name="T10" fmla="*/ 747713 w 335"/>
              <a:gd name="T11" fmla="*/ 142895 h 312"/>
              <a:gd name="T12" fmla="*/ 662898 w 335"/>
              <a:gd name="T13" fmla="*/ 203444 h 312"/>
              <a:gd name="T14" fmla="*/ 682986 w 335"/>
              <a:gd name="T15" fmla="*/ 310010 h 312"/>
              <a:gd name="T16" fmla="*/ 595938 w 335"/>
              <a:gd name="T17" fmla="*/ 484391 h 312"/>
              <a:gd name="T18" fmla="*/ 533443 w 335"/>
              <a:gd name="T19" fmla="*/ 593379 h 312"/>
              <a:gd name="T20" fmla="*/ 569155 w 335"/>
              <a:gd name="T21" fmla="*/ 731430 h 312"/>
              <a:gd name="T22" fmla="*/ 107135 w 335"/>
              <a:gd name="T23" fmla="*/ 755650 h 312"/>
              <a:gd name="T24" fmla="*/ 104903 w 335"/>
              <a:gd name="T25" fmla="*/ 670882 h 312"/>
              <a:gd name="T26" fmla="*/ 13392 w 335"/>
              <a:gd name="T27" fmla="*/ 653928 h 312"/>
              <a:gd name="T28" fmla="*/ 13392 w 335"/>
              <a:gd name="T29" fmla="*/ 203444 h 312"/>
              <a:gd name="T30" fmla="*/ 0 w 335"/>
              <a:gd name="T31" fmla="*/ 67815 h 31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35"/>
              <a:gd name="T49" fmla="*/ 0 h 312"/>
              <a:gd name="T50" fmla="*/ 335 w 335"/>
              <a:gd name="T51" fmla="*/ 312 h 312"/>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35" h="312">
                <a:moveTo>
                  <a:pt x="0" y="28"/>
                </a:moveTo>
                <a:lnTo>
                  <a:pt x="132" y="12"/>
                </a:lnTo>
                <a:lnTo>
                  <a:pt x="295" y="0"/>
                </a:lnTo>
                <a:lnTo>
                  <a:pt x="286" y="41"/>
                </a:lnTo>
                <a:lnTo>
                  <a:pt x="322" y="32"/>
                </a:lnTo>
                <a:lnTo>
                  <a:pt x="335" y="59"/>
                </a:lnTo>
                <a:lnTo>
                  <a:pt x="297" y="84"/>
                </a:lnTo>
                <a:lnTo>
                  <a:pt x="306" y="128"/>
                </a:lnTo>
                <a:lnTo>
                  <a:pt x="267" y="200"/>
                </a:lnTo>
                <a:lnTo>
                  <a:pt x="239" y="245"/>
                </a:lnTo>
                <a:lnTo>
                  <a:pt x="255" y="302"/>
                </a:lnTo>
                <a:lnTo>
                  <a:pt x="48" y="312"/>
                </a:lnTo>
                <a:lnTo>
                  <a:pt x="47" y="277"/>
                </a:lnTo>
                <a:lnTo>
                  <a:pt x="6" y="270"/>
                </a:lnTo>
                <a:lnTo>
                  <a:pt x="6" y="84"/>
                </a:lnTo>
                <a:lnTo>
                  <a:pt x="0" y="28"/>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1" name="Freeform 32"/>
          <p:cNvSpPr>
            <a:spLocks/>
          </p:cNvSpPr>
          <p:nvPr/>
        </p:nvSpPr>
        <p:spPr bwMode="auto">
          <a:xfrm>
            <a:off x="5327650" y="4649788"/>
            <a:ext cx="912813" cy="792162"/>
          </a:xfrm>
          <a:custGeom>
            <a:avLst/>
            <a:gdLst>
              <a:gd name="T0" fmla="*/ 0 w 409"/>
              <a:gd name="T1" fmla="*/ 16958 h 327"/>
              <a:gd name="T2" fmla="*/ 455291 w 409"/>
              <a:gd name="T3" fmla="*/ 0 h 327"/>
              <a:gd name="T4" fmla="*/ 535636 w 409"/>
              <a:gd name="T5" fmla="*/ 162308 h 327"/>
              <a:gd name="T6" fmla="*/ 466450 w 409"/>
              <a:gd name="T7" fmla="*/ 356110 h 327"/>
              <a:gd name="T8" fmla="*/ 444132 w 409"/>
              <a:gd name="T9" fmla="*/ 443320 h 327"/>
              <a:gd name="T10" fmla="*/ 749890 w 409"/>
              <a:gd name="T11" fmla="*/ 406982 h 327"/>
              <a:gd name="T12" fmla="*/ 769977 w 409"/>
              <a:gd name="T13" fmla="*/ 532953 h 327"/>
              <a:gd name="T14" fmla="*/ 678472 w 409"/>
              <a:gd name="T15" fmla="*/ 520840 h 327"/>
              <a:gd name="T16" fmla="*/ 636068 w 409"/>
              <a:gd name="T17" fmla="*/ 576558 h 327"/>
              <a:gd name="T18" fmla="*/ 682936 w 409"/>
              <a:gd name="T19" fmla="*/ 612896 h 327"/>
              <a:gd name="T20" fmla="*/ 767745 w 409"/>
              <a:gd name="T21" fmla="*/ 569291 h 327"/>
              <a:gd name="T22" fmla="*/ 769977 w 409"/>
              <a:gd name="T23" fmla="*/ 629854 h 327"/>
              <a:gd name="T24" fmla="*/ 819077 w 409"/>
              <a:gd name="T25" fmla="*/ 578981 h 327"/>
              <a:gd name="T26" fmla="*/ 852554 w 409"/>
              <a:gd name="T27" fmla="*/ 578981 h 327"/>
              <a:gd name="T28" fmla="*/ 814613 w 409"/>
              <a:gd name="T29" fmla="*/ 685571 h 327"/>
              <a:gd name="T30" fmla="*/ 890495 w 409"/>
              <a:gd name="T31" fmla="*/ 702529 h 327"/>
              <a:gd name="T32" fmla="*/ 912813 w 409"/>
              <a:gd name="T33" fmla="*/ 760669 h 327"/>
              <a:gd name="T34" fmla="*/ 879336 w 409"/>
              <a:gd name="T35" fmla="*/ 777627 h 327"/>
              <a:gd name="T36" fmla="*/ 830236 w 409"/>
              <a:gd name="T37" fmla="*/ 741289 h 327"/>
              <a:gd name="T38" fmla="*/ 743195 w 409"/>
              <a:gd name="T39" fmla="*/ 714642 h 327"/>
              <a:gd name="T40" fmla="*/ 761050 w 409"/>
              <a:gd name="T41" fmla="*/ 784894 h 327"/>
              <a:gd name="T42" fmla="*/ 716413 w 409"/>
              <a:gd name="T43" fmla="*/ 792162 h 327"/>
              <a:gd name="T44" fmla="*/ 680704 w 409"/>
              <a:gd name="T45" fmla="*/ 729177 h 327"/>
              <a:gd name="T46" fmla="*/ 658386 w 409"/>
              <a:gd name="T47" fmla="*/ 767937 h 327"/>
              <a:gd name="T48" fmla="*/ 524477 w 409"/>
              <a:gd name="T49" fmla="*/ 767937 h 327"/>
              <a:gd name="T50" fmla="*/ 524477 w 409"/>
              <a:gd name="T51" fmla="*/ 729177 h 327"/>
              <a:gd name="T52" fmla="*/ 475377 w 409"/>
              <a:gd name="T53" fmla="*/ 685571 h 327"/>
              <a:gd name="T54" fmla="*/ 374945 w 409"/>
              <a:gd name="T55" fmla="*/ 678304 h 327"/>
              <a:gd name="T56" fmla="*/ 459754 w 409"/>
              <a:gd name="T57" fmla="*/ 729177 h 327"/>
              <a:gd name="T58" fmla="*/ 341468 w 409"/>
              <a:gd name="T59" fmla="*/ 755824 h 327"/>
              <a:gd name="T60" fmla="*/ 158459 w 409"/>
              <a:gd name="T61" fmla="*/ 721909 h 327"/>
              <a:gd name="T62" fmla="*/ 89273 w 409"/>
              <a:gd name="T63" fmla="*/ 729177 h 327"/>
              <a:gd name="T64" fmla="*/ 113823 w 409"/>
              <a:gd name="T65" fmla="*/ 465123 h 327"/>
              <a:gd name="T66" fmla="*/ 2232 w 409"/>
              <a:gd name="T67" fmla="*/ 254364 h 327"/>
              <a:gd name="T68" fmla="*/ 0 w 409"/>
              <a:gd name="T69" fmla="*/ 16958 h 32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9"/>
              <a:gd name="T106" fmla="*/ 0 h 327"/>
              <a:gd name="T107" fmla="*/ 409 w 409"/>
              <a:gd name="T108" fmla="*/ 327 h 32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9" h="327">
                <a:moveTo>
                  <a:pt x="0" y="7"/>
                </a:moveTo>
                <a:lnTo>
                  <a:pt x="204" y="0"/>
                </a:lnTo>
                <a:lnTo>
                  <a:pt x="240" y="67"/>
                </a:lnTo>
                <a:lnTo>
                  <a:pt x="209" y="147"/>
                </a:lnTo>
                <a:lnTo>
                  <a:pt x="199" y="183"/>
                </a:lnTo>
                <a:lnTo>
                  <a:pt x="336" y="168"/>
                </a:lnTo>
                <a:lnTo>
                  <a:pt x="345" y="220"/>
                </a:lnTo>
                <a:lnTo>
                  <a:pt x="304" y="215"/>
                </a:lnTo>
                <a:lnTo>
                  <a:pt x="285" y="238"/>
                </a:lnTo>
                <a:lnTo>
                  <a:pt x="306" y="253"/>
                </a:lnTo>
                <a:lnTo>
                  <a:pt x="344" y="235"/>
                </a:lnTo>
                <a:lnTo>
                  <a:pt x="345" y="260"/>
                </a:lnTo>
                <a:lnTo>
                  <a:pt x="367" y="239"/>
                </a:lnTo>
                <a:lnTo>
                  <a:pt x="382" y="239"/>
                </a:lnTo>
                <a:lnTo>
                  <a:pt x="365" y="283"/>
                </a:lnTo>
                <a:lnTo>
                  <a:pt x="399" y="290"/>
                </a:lnTo>
                <a:lnTo>
                  <a:pt x="409" y="314"/>
                </a:lnTo>
                <a:lnTo>
                  <a:pt x="394" y="321"/>
                </a:lnTo>
                <a:lnTo>
                  <a:pt x="372" y="306"/>
                </a:lnTo>
                <a:lnTo>
                  <a:pt x="333" y="295"/>
                </a:lnTo>
                <a:lnTo>
                  <a:pt x="341" y="324"/>
                </a:lnTo>
                <a:lnTo>
                  <a:pt x="321" y="327"/>
                </a:lnTo>
                <a:lnTo>
                  <a:pt x="305" y="301"/>
                </a:lnTo>
                <a:lnTo>
                  <a:pt x="295" y="317"/>
                </a:lnTo>
                <a:lnTo>
                  <a:pt x="235" y="317"/>
                </a:lnTo>
                <a:lnTo>
                  <a:pt x="235" y="301"/>
                </a:lnTo>
                <a:lnTo>
                  <a:pt x="213" y="283"/>
                </a:lnTo>
                <a:lnTo>
                  <a:pt x="168" y="280"/>
                </a:lnTo>
                <a:lnTo>
                  <a:pt x="206" y="301"/>
                </a:lnTo>
                <a:lnTo>
                  <a:pt x="153" y="312"/>
                </a:lnTo>
                <a:lnTo>
                  <a:pt x="71" y="298"/>
                </a:lnTo>
                <a:lnTo>
                  <a:pt x="40" y="301"/>
                </a:lnTo>
                <a:lnTo>
                  <a:pt x="51" y="192"/>
                </a:lnTo>
                <a:lnTo>
                  <a:pt x="1" y="105"/>
                </a:lnTo>
                <a:lnTo>
                  <a:pt x="0" y="7"/>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2" name="Freeform 33"/>
          <p:cNvSpPr>
            <a:spLocks/>
          </p:cNvSpPr>
          <p:nvPr/>
        </p:nvSpPr>
        <p:spPr bwMode="auto">
          <a:xfrm>
            <a:off x="4700588" y="1296988"/>
            <a:ext cx="1019175" cy="1244600"/>
          </a:xfrm>
          <a:custGeom>
            <a:avLst/>
            <a:gdLst>
              <a:gd name="T0" fmla="*/ 0 w 456"/>
              <a:gd name="T1" fmla="*/ 97045 h 513"/>
              <a:gd name="T2" fmla="*/ 265969 w 456"/>
              <a:gd name="T3" fmla="*/ 97045 h 513"/>
              <a:gd name="T4" fmla="*/ 263734 w 456"/>
              <a:gd name="T5" fmla="*/ 0 h 513"/>
              <a:gd name="T6" fmla="*/ 321845 w 456"/>
              <a:gd name="T7" fmla="*/ 26687 h 513"/>
              <a:gd name="T8" fmla="*/ 333020 w 456"/>
              <a:gd name="T9" fmla="*/ 101897 h 513"/>
              <a:gd name="T10" fmla="*/ 462652 w 456"/>
              <a:gd name="T11" fmla="*/ 184385 h 513"/>
              <a:gd name="T12" fmla="*/ 500647 w 456"/>
              <a:gd name="T13" fmla="*/ 147993 h 513"/>
              <a:gd name="T14" fmla="*/ 576639 w 456"/>
              <a:gd name="T15" fmla="*/ 147993 h 513"/>
              <a:gd name="T16" fmla="*/ 634749 w 456"/>
              <a:gd name="T17" fmla="*/ 220777 h 513"/>
              <a:gd name="T18" fmla="*/ 672745 w 456"/>
              <a:gd name="T19" fmla="*/ 191664 h 513"/>
              <a:gd name="T20" fmla="*/ 784497 w 456"/>
              <a:gd name="T21" fmla="*/ 223203 h 513"/>
              <a:gd name="T22" fmla="*/ 824727 w 456"/>
              <a:gd name="T23" fmla="*/ 167402 h 513"/>
              <a:gd name="T24" fmla="*/ 894013 w 456"/>
              <a:gd name="T25" fmla="*/ 211072 h 513"/>
              <a:gd name="T26" fmla="*/ 1019175 w 456"/>
              <a:gd name="T27" fmla="*/ 203794 h 513"/>
              <a:gd name="T28" fmla="*/ 815787 w 456"/>
              <a:gd name="T29" fmla="*/ 359066 h 513"/>
              <a:gd name="T30" fmla="*/ 715211 w 456"/>
              <a:gd name="T31" fmla="*/ 494929 h 513"/>
              <a:gd name="T32" fmla="*/ 735326 w 456"/>
              <a:gd name="T33" fmla="*/ 691444 h 513"/>
              <a:gd name="T34" fmla="*/ 666040 w 456"/>
              <a:gd name="T35" fmla="*/ 771506 h 513"/>
              <a:gd name="T36" fmla="*/ 692860 w 456"/>
              <a:gd name="T37" fmla="*/ 829733 h 513"/>
              <a:gd name="T38" fmla="*/ 692860 w 456"/>
              <a:gd name="T39" fmla="*/ 975300 h 513"/>
              <a:gd name="T40" fmla="*/ 762146 w 456"/>
              <a:gd name="T41" fmla="*/ 975300 h 513"/>
              <a:gd name="T42" fmla="*/ 864958 w 456"/>
              <a:gd name="T43" fmla="*/ 1079624 h 513"/>
              <a:gd name="T44" fmla="*/ 907423 w 456"/>
              <a:gd name="T45" fmla="*/ 1208208 h 513"/>
              <a:gd name="T46" fmla="*/ 185508 w 456"/>
              <a:gd name="T47" fmla="*/ 1244600 h 513"/>
              <a:gd name="T48" fmla="*/ 189978 w 456"/>
              <a:gd name="T49" fmla="*/ 900091 h 513"/>
              <a:gd name="T50" fmla="*/ 125162 w 456"/>
              <a:gd name="T51" fmla="*/ 824881 h 513"/>
              <a:gd name="T52" fmla="*/ 147512 w 456"/>
              <a:gd name="T53" fmla="*/ 732688 h 513"/>
              <a:gd name="T54" fmla="*/ 169863 w 456"/>
              <a:gd name="T55" fmla="*/ 681740 h 513"/>
              <a:gd name="T56" fmla="*/ 125162 w 456"/>
              <a:gd name="T57" fmla="*/ 443980 h 513"/>
              <a:gd name="T58" fmla="*/ 64816 w 456"/>
              <a:gd name="T59" fmla="*/ 286282 h 513"/>
              <a:gd name="T60" fmla="*/ 0 w 456"/>
              <a:gd name="T61" fmla="*/ 97045 h 513"/>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56"/>
              <a:gd name="T94" fmla="*/ 0 h 513"/>
              <a:gd name="T95" fmla="*/ 456 w 456"/>
              <a:gd name="T96" fmla="*/ 513 h 513"/>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56" h="513">
                <a:moveTo>
                  <a:pt x="0" y="40"/>
                </a:moveTo>
                <a:lnTo>
                  <a:pt x="119" y="40"/>
                </a:lnTo>
                <a:lnTo>
                  <a:pt x="118" y="0"/>
                </a:lnTo>
                <a:lnTo>
                  <a:pt x="144" y="11"/>
                </a:lnTo>
                <a:lnTo>
                  <a:pt x="149" y="42"/>
                </a:lnTo>
                <a:lnTo>
                  <a:pt x="207" y="76"/>
                </a:lnTo>
                <a:lnTo>
                  <a:pt x="224" y="61"/>
                </a:lnTo>
                <a:lnTo>
                  <a:pt x="258" y="61"/>
                </a:lnTo>
                <a:lnTo>
                  <a:pt x="284" y="91"/>
                </a:lnTo>
                <a:lnTo>
                  <a:pt x="301" y="79"/>
                </a:lnTo>
                <a:lnTo>
                  <a:pt x="351" y="92"/>
                </a:lnTo>
                <a:lnTo>
                  <a:pt x="369" y="69"/>
                </a:lnTo>
                <a:lnTo>
                  <a:pt x="400" y="87"/>
                </a:lnTo>
                <a:lnTo>
                  <a:pt x="456" y="84"/>
                </a:lnTo>
                <a:lnTo>
                  <a:pt x="365" y="148"/>
                </a:lnTo>
                <a:lnTo>
                  <a:pt x="320" y="204"/>
                </a:lnTo>
                <a:lnTo>
                  <a:pt x="329" y="285"/>
                </a:lnTo>
                <a:lnTo>
                  <a:pt x="298" y="318"/>
                </a:lnTo>
                <a:lnTo>
                  <a:pt x="310" y="342"/>
                </a:lnTo>
                <a:lnTo>
                  <a:pt x="310" y="402"/>
                </a:lnTo>
                <a:lnTo>
                  <a:pt x="341" y="402"/>
                </a:lnTo>
                <a:lnTo>
                  <a:pt x="387" y="445"/>
                </a:lnTo>
                <a:lnTo>
                  <a:pt x="406" y="498"/>
                </a:lnTo>
                <a:lnTo>
                  <a:pt x="83" y="513"/>
                </a:lnTo>
                <a:lnTo>
                  <a:pt x="85" y="371"/>
                </a:lnTo>
                <a:lnTo>
                  <a:pt x="56" y="340"/>
                </a:lnTo>
                <a:lnTo>
                  <a:pt x="66" y="302"/>
                </a:lnTo>
                <a:lnTo>
                  <a:pt x="76" y="281"/>
                </a:lnTo>
                <a:lnTo>
                  <a:pt x="56" y="183"/>
                </a:lnTo>
                <a:lnTo>
                  <a:pt x="29" y="118"/>
                </a:lnTo>
                <a:lnTo>
                  <a:pt x="0" y="4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3" name="Freeform 34"/>
          <p:cNvSpPr>
            <a:spLocks/>
          </p:cNvSpPr>
          <p:nvPr/>
        </p:nvSpPr>
        <p:spPr bwMode="auto">
          <a:xfrm>
            <a:off x="5360988" y="1727200"/>
            <a:ext cx="773112" cy="979488"/>
          </a:xfrm>
          <a:custGeom>
            <a:avLst/>
            <a:gdLst>
              <a:gd name="T0" fmla="*/ 55861 w 346"/>
              <a:gd name="T1" fmla="*/ 65461 h 404"/>
              <a:gd name="T2" fmla="*/ 113956 w 346"/>
              <a:gd name="T3" fmla="*/ 55763 h 404"/>
              <a:gd name="T4" fmla="*/ 167582 w 346"/>
              <a:gd name="T5" fmla="*/ 55763 h 404"/>
              <a:gd name="T6" fmla="*/ 201098 w 346"/>
              <a:gd name="T7" fmla="*/ 0 h 404"/>
              <a:gd name="T8" fmla="*/ 225677 w 346"/>
              <a:gd name="T9" fmla="*/ 70310 h 404"/>
              <a:gd name="T10" fmla="*/ 308351 w 346"/>
              <a:gd name="T11" fmla="*/ 70310 h 404"/>
              <a:gd name="T12" fmla="*/ 353040 w 346"/>
              <a:gd name="T13" fmla="*/ 138195 h 404"/>
              <a:gd name="T14" fmla="*/ 440182 w 346"/>
              <a:gd name="T15" fmla="*/ 118799 h 404"/>
              <a:gd name="T16" fmla="*/ 498277 w 346"/>
              <a:gd name="T17" fmla="*/ 162440 h 404"/>
              <a:gd name="T18" fmla="*/ 607764 w 346"/>
              <a:gd name="T19" fmla="*/ 191534 h 404"/>
              <a:gd name="T20" fmla="*/ 625640 w 346"/>
              <a:gd name="T21" fmla="*/ 242448 h 404"/>
              <a:gd name="T22" fmla="*/ 681500 w 346"/>
              <a:gd name="T23" fmla="*/ 247296 h 404"/>
              <a:gd name="T24" fmla="*/ 665860 w 346"/>
              <a:gd name="T25" fmla="*/ 298210 h 404"/>
              <a:gd name="T26" fmla="*/ 683735 w 346"/>
              <a:gd name="T27" fmla="*/ 353973 h 404"/>
              <a:gd name="T28" fmla="*/ 647984 w 346"/>
              <a:gd name="T29" fmla="*/ 426708 h 404"/>
              <a:gd name="T30" fmla="*/ 672563 w 346"/>
              <a:gd name="T31" fmla="*/ 443679 h 404"/>
              <a:gd name="T32" fmla="*/ 735127 w 346"/>
              <a:gd name="T33" fmla="*/ 363671 h 404"/>
              <a:gd name="T34" fmla="*/ 732892 w 346"/>
              <a:gd name="T35" fmla="*/ 337002 h 404"/>
              <a:gd name="T36" fmla="*/ 757471 w 346"/>
              <a:gd name="T37" fmla="*/ 324880 h 404"/>
              <a:gd name="T38" fmla="*/ 773112 w 346"/>
              <a:gd name="T39" fmla="*/ 363671 h 404"/>
              <a:gd name="T40" fmla="*/ 726189 w 346"/>
              <a:gd name="T41" fmla="*/ 419434 h 404"/>
              <a:gd name="T42" fmla="*/ 706079 w 346"/>
              <a:gd name="T43" fmla="*/ 543082 h 404"/>
              <a:gd name="T44" fmla="*/ 706079 w 346"/>
              <a:gd name="T45" fmla="*/ 751587 h 404"/>
              <a:gd name="T46" fmla="*/ 735127 w 346"/>
              <a:gd name="T47" fmla="*/ 787955 h 404"/>
              <a:gd name="T48" fmla="*/ 723955 w 346"/>
              <a:gd name="T49" fmla="*/ 916452 h 404"/>
              <a:gd name="T50" fmla="*/ 355274 w 346"/>
              <a:gd name="T51" fmla="*/ 979488 h 404"/>
              <a:gd name="T52" fmla="*/ 263662 w 346"/>
              <a:gd name="T53" fmla="*/ 918876 h 404"/>
              <a:gd name="T54" fmla="*/ 283772 w 346"/>
              <a:gd name="T55" fmla="*/ 841293 h 404"/>
              <a:gd name="T56" fmla="*/ 239084 w 346"/>
              <a:gd name="T57" fmla="*/ 756436 h 404"/>
              <a:gd name="T58" fmla="*/ 201098 w 346"/>
              <a:gd name="T59" fmla="*/ 649759 h 404"/>
              <a:gd name="T60" fmla="*/ 98315 w 346"/>
              <a:gd name="T61" fmla="*/ 545507 h 404"/>
              <a:gd name="T62" fmla="*/ 33516 w 346"/>
              <a:gd name="T63" fmla="*/ 545507 h 404"/>
              <a:gd name="T64" fmla="*/ 33516 w 346"/>
              <a:gd name="T65" fmla="*/ 400038 h 404"/>
              <a:gd name="T66" fmla="*/ 0 w 346"/>
              <a:gd name="T67" fmla="*/ 346700 h 404"/>
              <a:gd name="T68" fmla="*/ 71502 w 346"/>
              <a:gd name="T69" fmla="*/ 261843 h 404"/>
              <a:gd name="T70" fmla="*/ 55861 w 346"/>
              <a:gd name="T71" fmla="*/ 65461 h 40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6"/>
              <a:gd name="T109" fmla="*/ 0 h 404"/>
              <a:gd name="T110" fmla="*/ 346 w 346"/>
              <a:gd name="T111" fmla="*/ 404 h 40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6" h="404">
                <a:moveTo>
                  <a:pt x="25" y="27"/>
                </a:moveTo>
                <a:lnTo>
                  <a:pt x="51" y="23"/>
                </a:lnTo>
                <a:lnTo>
                  <a:pt x="75" y="23"/>
                </a:lnTo>
                <a:lnTo>
                  <a:pt x="90" y="0"/>
                </a:lnTo>
                <a:lnTo>
                  <a:pt x="101" y="29"/>
                </a:lnTo>
                <a:lnTo>
                  <a:pt x="138" y="29"/>
                </a:lnTo>
                <a:lnTo>
                  <a:pt x="158" y="57"/>
                </a:lnTo>
                <a:lnTo>
                  <a:pt x="197" y="49"/>
                </a:lnTo>
                <a:lnTo>
                  <a:pt x="223" y="67"/>
                </a:lnTo>
                <a:lnTo>
                  <a:pt x="272" y="79"/>
                </a:lnTo>
                <a:lnTo>
                  <a:pt x="280" y="100"/>
                </a:lnTo>
                <a:lnTo>
                  <a:pt x="305" y="102"/>
                </a:lnTo>
                <a:lnTo>
                  <a:pt x="298" y="123"/>
                </a:lnTo>
                <a:lnTo>
                  <a:pt x="306" y="146"/>
                </a:lnTo>
                <a:lnTo>
                  <a:pt x="290" y="176"/>
                </a:lnTo>
                <a:lnTo>
                  <a:pt x="301" y="183"/>
                </a:lnTo>
                <a:lnTo>
                  <a:pt x="329" y="150"/>
                </a:lnTo>
                <a:lnTo>
                  <a:pt x="328" y="139"/>
                </a:lnTo>
                <a:lnTo>
                  <a:pt x="339" y="134"/>
                </a:lnTo>
                <a:lnTo>
                  <a:pt x="346" y="150"/>
                </a:lnTo>
                <a:lnTo>
                  <a:pt x="325" y="173"/>
                </a:lnTo>
                <a:lnTo>
                  <a:pt x="316" y="224"/>
                </a:lnTo>
                <a:lnTo>
                  <a:pt x="316" y="310"/>
                </a:lnTo>
                <a:lnTo>
                  <a:pt x="329" y="325"/>
                </a:lnTo>
                <a:lnTo>
                  <a:pt x="324" y="378"/>
                </a:lnTo>
                <a:lnTo>
                  <a:pt x="159" y="404"/>
                </a:lnTo>
                <a:lnTo>
                  <a:pt x="118" y="379"/>
                </a:lnTo>
                <a:lnTo>
                  <a:pt x="127" y="347"/>
                </a:lnTo>
                <a:lnTo>
                  <a:pt x="107" y="312"/>
                </a:lnTo>
                <a:lnTo>
                  <a:pt x="90" y="268"/>
                </a:lnTo>
                <a:lnTo>
                  <a:pt x="44" y="225"/>
                </a:lnTo>
                <a:lnTo>
                  <a:pt x="15" y="225"/>
                </a:lnTo>
                <a:lnTo>
                  <a:pt x="15" y="165"/>
                </a:lnTo>
                <a:lnTo>
                  <a:pt x="0" y="143"/>
                </a:lnTo>
                <a:lnTo>
                  <a:pt x="32" y="108"/>
                </a:lnTo>
                <a:lnTo>
                  <a:pt x="25" y="27"/>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4" name="Freeform 35"/>
          <p:cNvSpPr>
            <a:spLocks/>
          </p:cNvSpPr>
          <p:nvPr/>
        </p:nvSpPr>
        <p:spPr bwMode="auto">
          <a:xfrm>
            <a:off x="5664200" y="1585913"/>
            <a:ext cx="831850" cy="390525"/>
          </a:xfrm>
          <a:custGeom>
            <a:avLst/>
            <a:gdLst>
              <a:gd name="T0" fmla="*/ 0 w 372"/>
              <a:gd name="T1" fmla="*/ 215880 h 161"/>
              <a:gd name="T2" fmla="*/ 185601 w 372"/>
              <a:gd name="T3" fmla="*/ 0 h 161"/>
              <a:gd name="T4" fmla="*/ 152059 w 372"/>
              <a:gd name="T5" fmla="*/ 87322 h 161"/>
              <a:gd name="T6" fmla="*/ 178892 w 372"/>
              <a:gd name="T7" fmla="*/ 116430 h 161"/>
              <a:gd name="T8" fmla="*/ 237033 w 372"/>
              <a:gd name="T9" fmla="*/ 80046 h 161"/>
              <a:gd name="T10" fmla="*/ 364493 w 372"/>
              <a:gd name="T11" fmla="*/ 133409 h 161"/>
              <a:gd name="T12" fmla="*/ 420397 w 372"/>
              <a:gd name="T13" fmla="*/ 87322 h 161"/>
              <a:gd name="T14" fmla="*/ 592581 w 372"/>
              <a:gd name="T15" fmla="*/ 63066 h 161"/>
              <a:gd name="T16" fmla="*/ 626124 w 372"/>
              <a:gd name="T17" fmla="*/ 118855 h 161"/>
              <a:gd name="T18" fmla="*/ 693208 w 372"/>
              <a:gd name="T19" fmla="*/ 106727 h 161"/>
              <a:gd name="T20" fmla="*/ 822905 w 372"/>
              <a:gd name="T21" fmla="*/ 162517 h 161"/>
              <a:gd name="T22" fmla="*/ 831850 w 372"/>
              <a:gd name="T23" fmla="*/ 206178 h 161"/>
              <a:gd name="T24" fmla="*/ 690972 w 372"/>
              <a:gd name="T25" fmla="*/ 242562 h 161"/>
              <a:gd name="T26" fmla="*/ 648485 w 372"/>
              <a:gd name="T27" fmla="*/ 215880 h 161"/>
              <a:gd name="T28" fmla="*/ 576928 w 372"/>
              <a:gd name="T29" fmla="*/ 223157 h 161"/>
              <a:gd name="T30" fmla="*/ 491954 w 372"/>
              <a:gd name="T31" fmla="*/ 278946 h 161"/>
              <a:gd name="T32" fmla="*/ 453940 w 372"/>
              <a:gd name="T33" fmla="*/ 281372 h 161"/>
              <a:gd name="T34" fmla="*/ 422633 w 372"/>
              <a:gd name="T35" fmla="*/ 242562 h 161"/>
              <a:gd name="T36" fmla="*/ 375674 w 372"/>
              <a:gd name="T37" fmla="*/ 388099 h 161"/>
              <a:gd name="T38" fmla="*/ 322006 w 372"/>
              <a:gd name="T39" fmla="*/ 390525 h 161"/>
              <a:gd name="T40" fmla="*/ 299645 w 372"/>
              <a:gd name="T41" fmla="*/ 332310 h 161"/>
              <a:gd name="T42" fmla="*/ 187837 w 372"/>
              <a:gd name="T43" fmla="*/ 305628 h 161"/>
              <a:gd name="T44" fmla="*/ 136406 w 372"/>
              <a:gd name="T45" fmla="*/ 264393 h 161"/>
              <a:gd name="T46" fmla="*/ 44723 w 372"/>
              <a:gd name="T47" fmla="*/ 278946 h 161"/>
              <a:gd name="T48" fmla="*/ 0 w 372"/>
              <a:gd name="T49" fmla="*/ 215880 h 16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372"/>
              <a:gd name="T76" fmla="*/ 0 h 161"/>
              <a:gd name="T77" fmla="*/ 372 w 372"/>
              <a:gd name="T78" fmla="*/ 161 h 16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372" h="161">
                <a:moveTo>
                  <a:pt x="0" y="89"/>
                </a:moveTo>
                <a:lnTo>
                  <a:pt x="83" y="0"/>
                </a:lnTo>
                <a:lnTo>
                  <a:pt x="68" y="36"/>
                </a:lnTo>
                <a:lnTo>
                  <a:pt x="80" y="48"/>
                </a:lnTo>
                <a:lnTo>
                  <a:pt x="106" y="33"/>
                </a:lnTo>
                <a:lnTo>
                  <a:pt x="163" y="55"/>
                </a:lnTo>
                <a:lnTo>
                  <a:pt x="188" y="36"/>
                </a:lnTo>
                <a:lnTo>
                  <a:pt x="265" y="26"/>
                </a:lnTo>
                <a:lnTo>
                  <a:pt x="280" y="49"/>
                </a:lnTo>
                <a:lnTo>
                  <a:pt x="310" y="44"/>
                </a:lnTo>
                <a:lnTo>
                  <a:pt x="368" y="67"/>
                </a:lnTo>
                <a:lnTo>
                  <a:pt x="372" y="85"/>
                </a:lnTo>
                <a:lnTo>
                  <a:pt x="309" y="100"/>
                </a:lnTo>
                <a:lnTo>
                  <a:pt x="290" y="89"/>
                </a:lnTo>
                <a:lnTo>
                  <a:pt x="258" y="92"/>
                </a:lnTo>
                <a:lnTo>
                  <a:pt x="220" y="115"/>
                </a:lnTo>
                <a:lnTo>
                  <a:pt x="203" y="116"/>
                </a:lnTo>
                <a:lnTo>
                  <a:pt x="189" y="100"/>
                </a:lnTo>
                <a:lnTo>
                  <a:pt x="168" y="160"/>
                </a:lnTo>
                <a:lnTo>
                  <a:pt x="144" y="161"/>
                </a:lnTo>
                <a:lnTo>
                  <a:pt x="134" y="137"/>
                </a:lnTo>
                <a:lnTo>
                  <a:pt x="84" y="126"/>
                </a:lnTo>
                <a:lnTo>
                  <a:pt x="61" y="109"/>
                </a:lnTo>
                <a:lnTo>
                  <a:pt x="20" y="115"/>
                </a:lnTo>
                <a:lnTo>
                  <a:pt x="0" y="89"/>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5" name="Freeform 36"/>
          <p:cNvSpPr>
            <a:spLocks/>
          </p:cNvSpPr>
          <p:nvPr/>
        </p:nvSpPr>
        <p:spPr bwMode="auto">
          <a:xfrm>
            <a:off x="6240463" y="1862138"/>
            <a:ext cx="596900" cy="876300"/>
          </a:xfrm>
          <a:custGeom>
            <a:avLst/>
            <a:gdLst>
              <a:gd name="T0" fmla="*/ 150347 w 266"/>
              <a:gd name="T1" fmla="*/ 33984 h 361"/>
              <a:gd name="T2" fmla="*/ 172787 w 266"/>
              <a:gd name="T3" fmla="*/ 89815 h 361"/>
              <a:gd name="T4" fmla="*/ 130151 w 266"/>
              <a:gd name="T5" fmla="*/ 123799 h 361"/>
              <a:gd name="T6" fmla="*/ 127907 w 266"/>
              <a:gd name="T7" fmla="*/ 262162 h 361"/>
              <a:gd name="T8" fmla="*/ 105467 w 266"/>
              <a:gd name="T9" fmla="*/ 172347 h 361"/>
              <a:gd name="T10" fmla="*/ 17952 w 266"/>
              <a:gd name="T11" fmla="*/ 259734 h 361"/>
              <a:gd name="T12" fmla="*/ 0 w 266"/>
              <a:gd name="T13" fmla="*/ 509759 h 361"/>
              <a:gd name="T14" fmla="*/ 53856 w 266"/>
              <a:gd name="T15" fmla="*/ 633558 h 361"/>
              <a:gd name="T16" fmla="*/ 60588 w 266"/>
              <a:gd name="T17" fmla="*/ 696671 h 361"/>
              <a:gd name="T18" fmla="*/ 62832 w 266"/>
              <a:gd name="T19" fmla="*/ 747647 h 361"/>
              <a:gd name="T20" fmla="*/ 60588 w 266"/>
              <a:gd name="T21" fmla="*/ 793768 h 361"/>
              <a:gd name="T22" fmla="*/ 49368 w 266"/>
              <a:gd name="T23" fmla="*/ 876300 h 361"/>
              <a:gd name="T24" fmla="*/ 284986 w 266"/>
              <a:gd name="T25" fmla="*/ 859308 h 361"/>
              <a:gd name="T26" fmla="*/ 594656 w 266"/>
              <a:gd name="T27" fmla="*/ 830179 h 361"/>
              <a:gd name="T28" fmla="*/ 538556 w 266"/>
              <a:gd name="T29" fmla="*/ 813187 h 361"/>
              <a:gd name="T30" fmla="*/ 507141 w 266"/>
              <a:gd name="T31" fmla="*/ 767066 h 361"/>
              <a:gd name="T32" fmla="*/ 554264 w 266"/>
              <a:gd name="T33" fmla="*/ 728227 h 361"/>
              <a:gd name="T34" fmla="*/ 554264 w 266"/>
              <a:gd name="T35" fmla="*/ 679679 h 361"/>
              <a:gd name="T36" fmla="*/ 531824 w 266"/>
              <a:gd name="T37" fmla="*/ 635985 h 361"/>
              <a:gd name="T38" fmla="*/ 554264 w 266"/>
              <a:gd name="T39" fmla="*/ 606856 h 361"/>
              <a:gd name="T40" fmla="*/ 596900 w 266"/>
              <a:gd name="T41" fmla="*/ 609283 h 361"/>
              <a:gd name="T42" fmla="*/ 587924 w 266"/>
              <a:gd name="T43" fmla="*/ 487912 h 361"/>
              <a:gd name="T44" fmla="*/ 576704 w 266"/>
              <a:gd name="T45" fmla="*/ 415089 h 361"/>
              <a:gd name="T46" fmla="*/ 552020 w 266"/>
              <a:gd name="T47" fmla="*/ 371396 h 361"/>
              <a:gd name="T48" fmla="*/ 527336 w 266"/>
              <a:gd name="T49" fmla="*/ 344694 h 361"/>
              <a:gd name="T50" fmla="*/ 489189 w 266"/>
              <a:gd name="T51" fmla="*/ 334985 h 361"/>
              <a:gd name="T52" fmla="*/ 451041 w 266"/>
              <a:gd name="T53" fmla="*/ 334985 h 361"/>
              <a:gd name="T54" fmla="*/ 412893 w 266"/>
              <a:gd name="T55" fmla="*/ 390815 h 361"/>
              <a:gd name="T56" fmla="*/ 388209 w 266"/>
              <a:gd name="T57" fmla="*/ 410235 h 361"/>
              <a:gd name="T58" fmla="*/ 370257 w 266"/>
              <a:gd name="T59" fmla="*/ 415089 h 361"/>
              <a:gd name="T60" fmla="*/ 352306 w 266"/>
              <a:gd name="T61" fmla="*/ 407807 h 361"/>
              <a:gd name="T62" fmla="*/ 345574 w 266"/>
              <a:gd name="T63" fmla="*/ 378678 h 361"/>
              <a:gd name="T64" fmla="*/ 352306 w 266"/>
              <a:gd name="T65" fmla="*/ 361686 h 361"/>
              <a:gd name="T66" fmla="*/ 368014 w 266"/>
              <a:gd name="T67" fmla="*/ 344694 h 361"/>
              <a:gd name="T68" fmla="*/ 383721 w 266"/>
              <a:gd name="T69" fmla="*/ 334985 h 361"/>
              <a:gd name="T70" fmla="*/ 401673 w 266"/>
              <a:gd name="T71" fmla="*/ 332557 h 361"/>
              <a:gd name="T72" fmla="*/ 401673 w 266"/>
              <a:gd name="T73" fmla="*/ 298573 h 361"/>
              <a:gd name="T74" fmla="*/ 446553 w 266"/>
              <a:gd name="T75" fmla="*/ 262162 h 361"/>
              <a:gd name="T76" fmla="*/ 401673 w 266"/>
              <a:gd name="T77" fmla="*/ 148073 h 361"/>
              <a:gd name="T78" fmla="*/ 401673 w 266"/>
              <a:gd name="T79" fmla="*/ 92242 h 361"/>
              <a:gd name="T80" fmla="*/ 325378 w 266"/>
              <a:gd name="T81" fmla="*/ 70395 h 361"/>
              <a:gd name="T82" fmla="*/ 217667 w 266"/>
              <a:gd name="T83" fmla="*/ 0 h 361"/>
              <a:gd name="T84" fmla="*/ 150347 w 266"/>
              <a:gd name="T85" fmla="*/ 33984 h 36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66"/>
              <a:gd name="T130" fmla="*/ 0 h 361"/>
              <a:gd name="T131" fmla="*/ 266 w 266"/>
              <a:gd name="T132" fmla="*/ 361 h 36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66" h="361">
                <a:moveTo>
                  <a:pt x="67" y="14"/>
                </a:moveTo>
                <a:lnTo>
                  <a:pt x="77" y="37"/>
                </a:lnTo>
                <a:lnTo>
                  <a:pt x="58" y="51"/>
                </a:lnTo>
                <a:lnTo>
                  <a:pt x="57" y="108"/>
                </a:lnTo>
                <a:lnTo>
                  <a:pt x="47" y="71"/>
                </a:lnTo>
                <a:lnTo>
                  <a:pt x="8" y="107"/>
                </a:lnTo>
                <a:lnTo>
                  <a:pt x="0" y="210"/>
                </a:lnTo>
                <a:lnTo>
                  <a:pt x="24" y="261"/>
                </a:lnTo>
                <a:lnTo>
                  <a:pt x="27" y="287"/>
                </a:lnTo>
                <a:lnTo>
                  <a:pt x="28" y="308"/>
                </a:lnTo>
                <a:lnTo>
                  <a:pt x="27" y="327"/>
                </a:lnTo>
                <a:lnTo>
                  <a:pt x="22" y="361"/>
                </a:lnTo>
                <a:lnTo>
                  <a:pt x="127" y="354"/>
                </a:lnTo>
                <a:lnTo>
                  <a:pt x="265" y="342"/>
                </a:lnTo>
                <a:lnTo>
                  <a:pt x="240" y="335"/>
                </a:lnTo>
                <a:lnTo>
                  <a:pt x="226" y="316"/>
                </a:lnTo>
                <a:lnTo>
                  <a:pt x="247" y="300"/>
                </a:lnTo>
                <a:lnTo>
                  <a:pt x="247" y="280"/>
                </a:lnTo>
                <a:lnTo>
                  <a:pt x="237" y="262"/>
                </a:lnTo>
                <a:lnTo>
                  <a:pt x="247" y="250"/>
                </a:lnTo>
                <a:lnTo>
                  <a:pt x="266" y="251"/>
                </a:lnTo>
                <a:lnTo>
                  <a:pt x="262" y="201"/>
                </a:lnTo>
                <a:lnTo>
                  <a:pt x="257" y="171"/>
                </a:lnTo>
                <a:lnTo>
                  <a:pt x="246" y="153"/>
                </a:lnTo>
                <a:lnTo>
                  <a:pt x="235" y="142"/>
                </a:lnTo>
                <a:lnTo>
                  <a:pt x="218" y="138"/>
                </a:lnTo>
                <a:lnTo>
                  <a:pt x="201" y="138"/>
                </a:lnTo>
                <a:lnTo>
                  <a:pt x="184" y="161"/>
                </a:lnTo>
                <a:lnTo>
                  <a:pt x="173" y="169"/>
                </a:lnTo>
                <a:lnTo>
                  <a:pt x="165" y="171"/>
                </a:lnTo>
                <a:lnTo>
                  <a:pt x="157" y="168"/>
                </a:lnTo>
                <a:lnTo>
                  <a:pt x="154" y="156"/>
                </a:lnTo>
                <a:lnTo>
                  <a:pt x="157" y="149"/>
                </a:lnTo>
                <a:lnTo>
                  <a:pt x="164" y="142"/>
                </a:lnTo>
                <a:lnTo>
                  <a:pt x="171" y="138"/>
                </a:lnTo>
                <a:lnTo>
                  <a:pt x="179" y="137"/>
                </a:lnTo>
                <a:lnTo>
                  <a:pt x="179" y="123"/>
                </a:lnTo>
                <a:lnTo>
                  <a:pt x="199" y="108"/>
                </a:lnTo>
                <a:lnTo>
                  <a:pt x="179" y="61"/>
                </a:lnTo>
                <a:lnTo>
                  <a:pt x="179" y="38"/>
                </a:lnTo>
                <a:lnTo>
                  <a:pt x="145" y="29"/>
                </a:lnTo>
                <a:lnTo>
                  <a:pt x="97" y="0"/>
                </a:lnTo>
                <a:lnTo>
                  <a:pt x="67" y="14"/>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6" name="Freeform 37"/>
          <p:cNvSpPr>
            <a:spLocks/>
          </p:cNvSpPr>
          <p:nvPr/>
        </p:nvSpPr>
        <p:spPr bwMode="auto">
          <a:xfrm>
            <a:off x="5513388" y="2636838"/>
            <a:ext cx="722312" cy="1158875"/>
          </a:xfrm>
          <a:custGeom>
            <a:avLst/>
            <a:gdLst>
              <a:gd name="T0" fmla="*/ 134965 w 289"/>
              <a:gd name="T1" fmla="*/ 65597 h 477"/>
              <a:gd name="T2" fmla="*/ 549857 w 289"/>
              <a:gd name="T3" fmla="*/ 0 h 477"/>
              <a:gd name="T4" fmla="*/ 614840 w 289"/>
              <a:gd name="T5" fmla="*/ 140911 h 477"/>
              <a:gd name="T6" fmla="*/ 697319 w 289"/>
              <a:gd name="T7" fmla="*/ 733711 h 477"/>
              <a:gd name="T8" fmla="*/ 722312 w 289"/>
              <a:gd name="T9" fmla="*/ 813885 h 477"/>
              <a:gd name="T10" fmla="*/ 657329 w 289"/>
              <a:gd name="T11" fmla="*/ 969373 h 477"/>
              <a:gd name="T12" fmla="*/ 657329 w 289"/>
              <a:gd name="T13" fmla="*/ 1078701 h 477"/>
              <a:gd name="T14" fmla="*/ 582348 w 289"/>
              <a:gd name="T15" fmla="*/ 1066554 h 477"/>
              <a:gd name="T16" fmla="*/ 587347 w 289"/>
              <a:gd name="T17" fmla="*/ 1158875 h 477"/>
              <a:gd name="T18" fmla="*/ 507368 w 289"/>
              <a:gd name="T19" fmla="*/ 1122432 h 477"/>
              <a:gd name="T20" fmla="*/ 467378 w 289"/>
              <a:gd name="T21" fmla="*/ 1134580 h 477"/>
              <a:gd name="T22" fmla="*/ 409893 w 289"/>
              <a:gd name="T23" fmla="*/ 1124862 h 477"/>
              <a:gd name="T24" fmla="*/ 364905 w 289"/>
              <a:gd name="T25" fmla="*/ 986380 h 477"/>
              <a:gd name="T26" fmla="*/ 282426 w 289"/>
              <a:gd name="T27" fmla="*/ 942649 h 477"/>
              <a:gd name="T28" fmla="*/ 282426 w 289"/>
              <a:gd name="T29" fmla="*/ 794449 h 477"/>
              <a:gd name="T30" fmla="*/ 197449 w 289"/>
              <a:gd name="T31" fmla="*/ 813885 h 477"/>
              <a:gd name="T32" fmla="*/ 149961 w 289"/>
              <a:gd name="T33" fmla="*/ 704557 h 477"/>
              <a:gd name="T34" fmla="*/ 0 w 289"/>
              <a:gd name="T35" fmla="*/ 575793 h 477"/>
              <a:gd name="T36" fmla="*/ 109971 w 289"/>
              <a:gd name="T37" fmla="*/ 376574 h 477"/>
              <a:gd name="T38" fmla="*/ 79979 w 289"/>
              <a:gd name="T39" fmla="*/ 284252 h 477"/>
              <a:gd name="T40" fmla="*/ 187451 w 289"/>
              <a:gd name="T41" fmla="*/ 264816 h 477"/>
              <a:gd name="T42" fmla="*/ 197449 w 289"/>
              <a:gd name="T43" fmla="*/ 136052 h 477"/>
              <a:gd name="T44" fmla="*/ 134965 w 289"/>
              <a:gd name="T45" fmla="*/ 65597 h 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9"/>
              <a:gd name="T70" fmla="*/ 0 h 477"/>
              <a:gd name="T71" fmla="*/ 289 w 289"/>
              <a:gd name="T72" fmla="*/ 477 h 4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9" h="477">
                <a:moveTo>
                  <a:pt x="54" y="27"/>
                </a:moveTo>
                <a:lnTo>
                  <a:pt x="220" y="0"/>
                </a:lnTo>
                <a:lnTo>
                  <a:pt x="246" y="58"/>
                </a:lnTo>
                <a:lnTo>
                  <a:pt x="279" y="302"/>
                </a:lnTo>
                <a:lnTo>
                  <a:pt x="289" y="335"/>
                </a:lnTo>
                <a:lnTo>
                  <a:pt x="263" y="399"/>
                </a:lnTo>
                <a:lnTo>
                  <a:pt x="263" y="444"/>
                </a:lnTo>
                <a:lnTo>
                  <a:pt x="233" y="439"/>
                </a:lnTo>
                <a:lnTo>
                  <a:pt x="235" y="477"/>
                </a:lnTo>
                <a:lnTo>
                  <a:pt x="203" y="462"/>
                </a:lnTo>
                <a:lnTo>
                  <a:pt x="187" y="467"/>
                </a:lnTo>
                <a:lnTo>
                  <a:pt x="164" y="463"/>
                </a:lnTo>
                <a:lnTo>
                  <a:pt x="146" y="406"/>
                </a:lnTo>
                <a:lnTo>
                  <a:pt x="113" y="388"/>
                </a:lnTo>
                <a:lnTo>
                  <a:pt x="113" y="327"/>
                </a:lnTo>
                <a:lnTo>
                  <a:pt x="79" y="335"/>
                </a:lnTo>
                <a:lnTo>
                  <a:pt x="60" y="290"/>
                </a:lnTo>
                <a:lnTo>
                  <a:pt x="0" y="237"/>
                </a:lnTo>
                <a:lnTo>
                  <a:pt x="44" y="155"/>
                </a:lnTo>
                <a:lnTo>
                  <a:pt x="32" y="117"/>
                </a:lnTo>
                <a:lnTo>
                  <a:pt x="75" y="109"/>
                </a:lnTo>
                <a:lnTo>
                  <a:pt x="79" y="56"/>
                </a:lnTo>
                <a:lnTo>
                  <a:pt x="54" y="27"/>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7" name="Freeform 38"/>
          <p:cNvSpPr>
            <a:spLocks/>
          </p:cNvSpPr>
          <p:nvPr/>
        </p:nvSpPr>
        <p:spPr bwMode="auto">
          <a:xfrm>
            <a:off x="5018088" y="3106738"/>
            <a:ext cx="1025525" cy="914400"/>
          </a:xfrm>
          <a:custGeom>
            <a:avLst/>
            <a:gdLst>
              <a:gd name="T0" fmla="*/ 0 w 458"/>
              <a:gd name="T1" fmla="*/ 29106 h 377"/>
              <a:gd name="T2" fmla="*/ 447828 w 458"/>
              <a:gd name="T3" fmla="*/ 0 h 377"/>
              <a:gd name="T4" fmla="*/ 544110 w 458"/>
              <a:gd name="T5" fmla="*/ 0 h 377"/>
              <a:gd name="T6" fmla="*/ 615763 w 458"/>
              <a:gd name="T7" fmla="*/ 26680 h 377"/>
              <a:gd name="T8" fmla="*/ 577698 w 458"/>
              <a:gd name="T9" fmla="*/ 104295 h 377"/>
              <a:gd name="T10" fmla="*/ 707568 w 458"/>
              <a:gd name="T11" fmla="*/ 235270 h 377"/>
              <a:gd name="T12" fmla="*/ 750111 w 458"/>
              <a:gd name="T13" fmla="*/ 344416 h 377"/>
              <a:gd name="T14" fmla="*/ 828481 w 458"/>
              <a:gd name="T15" fmla="*/ 315310 h 377"/>
              <a:gd name="T16" fmla="*/ 826242 w 458"/>
              <a:gd name="T17" fmla="*/ 470540 h 377"/>
              <a:gd name="T18" fmla="*/ 902372 w 458"/>
              <a:gd name="T19" fmla="*/ 516624 h 377"/>
              <a:gd name="T20" fmla="*/ 940438 w 458"/>
              <a:gd name="T21" fmla="*/ 652450 h 377"/>
              <a:gd name="T22" fmla="*/ 994177 w 458"/>
              <a:gd name="T23" fmla="*/ 664577 h 377"/>
              <a:gd name="T24" fmla="*/ 1025525 w 458"/>
              <a:gd name="T25" fmla="*/ 720363 h 377"/>
              <a:gd name="T26" fmla="*/ 956112 w 458"/>
              <a:gd name="T27" fmla="*/ 800403 h 377"/>
              <a:gd name="T28" fmla="*/ 933720 w 458"/>
              <a:gd name="T29" fmla="*/ 890145 h 377"/>
              <a:gd name="T30" fmla="*/ 835198 w 458"/>
              <a:gd name="T31" fmla="*/ 914400 h 377"/>
              <a:gd name="T32" fmla="*/ 862068 w 458"/>
              <a:gd name="T33" fmla="*/ 814956 h 377"/>
              <a:gd name="T34" fmla="*/ 476936 w 458"/>
              <a:gd name="T35" fmla="*/ 851338 h 377"/>
              <a:gd name="T36" fmla="*/ 201522 w 458"/>
              <a:gd name="T37" fmla="*/ 887720 h 377"/>
              <a:gd name="T38" fmla="*/ 183609 w 458"/>
              <a:gd name="T39" fmla="*/ 790701 h 377"/>
              <a:gd name="T40" fmla="*/ 163457 w 458"/>
              <a:gd name="T41" fmla="*/ 497220 h 377"/>
              <a:gd name="T42" fmla="*/ 161218 w 458"/>
              <a:gd name="T43" fmla="*/ 337140 h 377"/>
              <a:gd name="T44" fmla="*/ 69413 w 458"/>
              <a:gd name="T45" fmla="*/ 264376 h 377"/>
              <a:gd name="T46" fmla="*/ 103000 w 458"/>
              <a:gd name="T47" fmla="*/ 198888 h 377"/>
              <a:gd name="T48" fmla="*/ 58218 w 458"/>
              <a:gd name="T49" fmla="*/ 162506 h 377"/>
              <a:gd name="T50" fmla="*/ 0 w 458"/>
              <a:gd name="T51" fmla="*/ 29106 h 37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458"/>
              <a:gd name="T79" fmla="*/ 0 h 377"/>
              <a:gd name="T80" fmla="*/ 458 w 458"/>
              <a:gd name="T81" fmla="*/ 377 h 37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458" h="377">
                <a:moveTo>
                  <a:pt x="0" y="12"/>
                </a:moveTo>
                <a:lnTo>
                  <a:pt x="200" y="0"/>
                </a:lnTo>
                <a:lnTo>
                  <a:pt x="243" y="0"/>
                </a:lnTo>
                <a:lnTo>
                  <a:pt x="275" y="11"/>
                </a:lnTo>
                <a:lnTo>
                  <a:pt x="258" y="43"/>
                </a:lnTo>
                <a:lnTo>
                  <a:pt x="316" y="97"/>
                </a:lnTo>
                <a:lnTo>
                  <a:pt x="335" y="142"/>
                </a:lnTo>
                <a:lnTo>
                  <a:pt x="370" y="130"/>
                </a:lnTo>
                <a:lnTo>
                  <a:pt x="369" y="194"/>
                </a:lnTo>
                <a:lnTo>
                  <a:pt x="403" y="213"/>
                </a:lnTo>
                <a:lnTo>
                  <a:pt x="420" y="269"/>
                </a:lnTo>
                <a:lnTo>
                  <a:pt x="444" y="274"/>
                </a:lnTo>
                <a:lnTo>
                  <a:pt x="458" y="297"/>
                </a:lnTo>
                <a:lnTo>
                  <a:pt x="427" y="330"/>
                </a:lnTo>
                <a:lnTo>
                  <a:pt x="417" y="367"/>
                </a:lnTo>
                <a:lnTo>
                  <a:pt x="373" y="377"/>
                </a:lnTo>
                <a:lnTo>
                  <a:pt x="385" y="336"/>
                </a:lnTo>
                <a:lnTo>
                  <a:pt x="213" y="351"/>
                </a:lnTo>
                <a:lnTo>
                  <a:pt x="90" y="366"/>
                </a:lnTo>
                <a:lnTo>
                  <a:pt x="82" y="326"/>
                </a:lnTo>
                <a:lnTo>
                  <a:pt x="73" y="205"/>
                </a:lnTo>
                <a:lnTo>
                  <a:pt x="72" y="139"/>
                </a:lnTo>
                <a:lnTo>
                  <a:pt x="31" y="109"/>
                </a:lnTo>
                <a:lnTo>
                  <a:pt x="46" y="82"/>
                </a:lnTo>
                <a:lnTo>
                  <a:pt x="26" y="67"/>
                </a:lnTo>
                <a:lnTo>
                  <a:pt x="0" y="12"/>
                </a:lnTo>
                <a:close/>
              </a:path>
            </a:pathLst>
          </a:custGeom>
          <a:solidFill>
            <a:srgbClr val="00CC00"/>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8" name="Freeform 39"/>
          <p:cNvSpPr>
            <a:spLocks/>
          </p:cNvSpPr>
          <p:nvPr/>
        </p:nvSpPr>
        <p:spPr bwMode="auto">
          <a:xfrm>
            <a:off x="6122988" y="2717800"/>
            <a:ext cx="517525" cy="895350"/>
          </a:xfrm>
          <a:custGeom>
            <a:avLst/>
            <a:gdLst>
              <a:gd name="T0" fmla="*/ 0 w 224"/>
              <a:gd name="T1" fmla="*/ 63087 h 369"/>
              <a:gd name="T2" fmla="*/ 60070 w 224"/>
              <a:gd name="T3" fmla="*/ 97057 h 369"/>
              <a:gd name="T4" fmla="*/ 117829 w 224"/>
              <a:gd name="T5" fmla="*/ 92204 h 369"/>
              <a:gd name="T6" fmla="*/ 138623 w 224"/>
              <a:gd name="T7" fmla="*/ 72793 h 369"/>
              <a:gd name="T8" fmla="*/ 152485 w 224"/>
              <a:gd name="T9" fmla="*/ 19411 h 369"/>
              <a:gd name="T10" fmla="*/ 402006 w 224"/>
              <a:gd name="T11" fmla="*/ 0 h 369"/>
              <a:gd name="T12" fmla="*/ 517525 w 224"/>
              <a:gd name="T13" fmla="*/ 630870 h 369"/>
              <a:gd name="T14" fmla="*/ 508283 w 224"/>
              <a:gd name="T15" fmla="*/ 626017 h 369"/>
              <a:gd name="T16" fmla="*/ 422799 w 224"/>
              <a:gd name="T17" fmla="*/ 662413 h 369"/>
              <a:gd name="T18" fmla="*/ 362730 w 224"/>
              <a:gd name="T19" fmla="*/ 832263 h 369"/>
              <a:gd name="T20" fmla="*/ 272625 w 224"/>
              <a:gd name="T21" fmla="*/ 807999 h 369"/>
              <a:gd name="T22" fmla="*/ 168658 w 224"/>
              <a:gd name="T23" fmla="*/ 871086 h 369"/>
              <a:gd name="T24" fmla="*/ 34656 w 224"/>
              <a:gd name="T25" fmla="*/ 895350 h 369"/>
              <a:gd name="T26" fmla="*/ 94726 w 224"/>
              <a:gd name="T27" fmla="*/ 727927 h 369"/>
              <a:gd name="T28" fmla="*/ 69311 w 224"/>
              <a:gd name="T29" fmla="*/ 635723 h 369"/>
              <a:gd name="T30" fmla="*/ 0 w 224"/>
              <a:gd name="T31" fmla="*/ 63087 h 36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24"/>
              <a:gd name="T49" fmla="*/ 0 h 369"/>
              <a:gd name="T50" fmla="*/ 224 w 224"/>
              <a:gd name="T51" fmla="*/ 369 h 36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24" h="369">
                <a:moveTo>
                  <a:pt x="0" y="26"/>
                </a:moveTo>
                <a:lnTo>
                  <a:pt x="26" y="40"/>
                </a:lnTo>
                <a:lnTo>
                  <a:pt x="51" y="38"/>
                </a:lnTo>
                <a:lnTo>
                  <a:pt x="60" y="30"/>
                </a:lnTo>
                <a:lnTo>
                  <a:pt x="66" y="8"/>
                </a:lnTo>
                <a:lnTo>
                  <a:pt x="174" y="0"/>
                </a:lnTo>
                <a:lnTo>
                  <a:pt x="224" y="260"/>
                </a:lnTo>
                <a:lnTo>
                  <a:pt x="220" y="258"/>
                </a:lnTo>
                <a:lnTo>
                  <a:pt x="183" y="273"/>
                </a:lnTo>
                <a:lnTo>
                  <a:pt x="157" y="343"/>
                </a:lnTo>
                <a:lnTo>
                  <a:pt x="118" y="333"/>
                </a:lnTo>
                <a:lnTo>
                  <a:pt x="73" y="359"/>
                </a:lnTo>
                <a:lnTo>
                  <a:pt x="15" y="369"/>
                </a:lnTo>
                <a:lnTo>
                  <a:pt x="41" y="300"/>
                </a:lnTo>
                <a:lnTo>
                  <a:pt x="30" y="262"/>
                </a:lnTo>
                <a:lnTo>
                  <a:pt x="0" y="26"/>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79" name="Freeform 40"/>
          <p:cNvSpPr>
            <a:spLocks/>
          </p:cNvSpPr>
          <p:nvPr/>
        </p:nvSpPr>
        <p:spPr bwMode="auto">
          <a:xfrm>
            <a:off x="6529388" y="2536825"/>
            <a:ext cx="644525" cy="808038"/>
          </a:xfrm>
          <a:custGeom>
            <a:avLst/>
            <a:gdLst>
              <a:gd name="T0" fmla="*/ 0 w 288"/>
              <a:gd name="T1" fmla="*/ 181991 h 333"/>
              <a:gd name="T2" fmla="*/ 290931 w 288"/>
              <a:gd name="T3" fmla="*/ 152872 h 333"/>
              <a:gd name="T4" fmla="*/ 351356 w 288"/>
              <a:gd name="T5" fmla="*/ 165005 h 333"/>
              <a:gd name="T6" fmla="*/ 487870 w 288"/>
              <a:gd name="T7" fmla="*/ 94635 h 333"/>
              <a:gd name="T8" fmla="*/ 519201 w 288"/>
              <a:gd name="T9" fmla="*/ 31545 h 333"/>
              <a:gd name="T10" fmla="*/ 599766 w 288"/>
              <a:gd name="T11" fmla="*/ 0 h 333"/>
              <a:gd name="T12" fmla="*/ 644525 w 288"/>
              <a:gd name="T13" fmla="*/ 305744 h 333"/>
              <a:gd name="T14" fmla="*/ 610956 w 288"/>
              <a:gd name="T15" fmla="*/ 339716 h 333"/>
              <a:gd name="T16" fmla="*/ 619908 w 288"/>
              <a:gd name="T17" fmla="*/ 550825 h 333"/>
              <a:gd name="T18" fmla="*/ 555008 w 288"/>
              <a:gd name="T19" fmla="*/ 570237 h 333"/>
              <a:gd name="T20" fmla="*/ 519201 w 288"/>
              <a:gd name="T21" fmla="*/ 686711 h 333"/>
              <a:gd name="T22" fmla="*/ 467728 w 288"/>
              <a:gd name="T23" fmla="*/ 672152 h 333"/>
              <a:gd name="T24" fmla="*/ 452063 w 288"/>
              <a:gd name="T25" fmla="*/ 808038 h 333"/>
              <a:gd name="T26" fmla="*/ 378211 w 288"/>
              <a:gd name="T27" fmla="*/ 749801 h 333"/>
              <a:gd name="T28" fmla="*/ 237221 w 288"/>
              <a:gd name="T29" fmla="*/ 786199 h 333"/>
              <a:gd name="T30" fmla="*/ 176797 w 288"/>
              <a:gd name="T31" fmla="*/ 735242 h 333"/>
              <a:gd name="T32" fmla="*/ 93993 w 288"/>
              <a:gd name="T33" fmla="*/ 732815 h 333"/>
              <a:gd name="T34" fmla="*/ 53710 w 288"/>
              <a:gd name="T35" fmla="*/ 504720 h 333"/>
              <a:gd name="T36" fmla="*/ 0 w 288"/>
              <a:gd name="T37" fmla="*/ 181991 h 33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88"/>
              <a:gd name="T58" fmla="*/ 0 h 333"/>
              <a:gd name="T59" fmla="*/ 288 w 288"/>
              <a:gd name="T60" fmla="*/ 333 h 33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88" h="333">
                <a:moveTo>
                  <a:pt x="0" y="75"/>
                </a:moveTo>
                <a:lnTo>
                  <a:pt x="130" y="63"/>
                </a:lnTo>
                <a:lnTo>
                  <a:pt x="157" y="68"/>
                </a:lnTo>
                <a:lnTo>
                  <a:pt x="218" y="39"/>
                </a:lnTo>
                <a:lnTo>
                  <a:pt x="232" y="13"/>
                </a:lnTo>
                <a:lnTo>
                  <a:pt x="268" y="0"/>
                </a:lnTo>
                <a:lnTo>
                  <a:pt x="288" y="126"/>
                </a:lnTo>
                <a:lnTo>
                  <a:pt x="273" y="140"/>
                </a:lnTo>
                <a:lnTo>
                  <a:pt x="277" y="227"/>
                </a:lnTo>
                <a:lnTo>
                  <a:pt x="248" y="235"/>
                </a:lnTo>
                <a:lnTo>
                  <a:pt x="232" y="283"/>
                </a:lnTo>
                <a:lnTo>
                  <a:pt x="209" y="277"/>
                </a:lnTo>
                <a:lnTo>
                  <a:pt x="202" y="333"/>
                </a:lnTo>
                <a:lnTo>
                  <a:pt x="169" y="309"/>
                </a:lnTo>
                <a:lnTo>
                  <a:pt x="106" y="324"/>
                </a:lnTo>
                <a:lnTo>
                  <a:pt x="79" y="303"/>
                </a:lnTo>
                <a:lnTo>
                  <a:pt x="42" y="302"/>
                </a:lnTo>
                <a:lnTo>
                  <a:pt x="24" y="208"/>
                </a:lnTo>
                <a:lnTo>
                  <a:pt x="0" y="75"/>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0" name="Freeform 41"/>
          <p:cNvSpPr>
            <a:spLocks/>
          </p:cNvSpPr>
          <p:nvPr/>
        </p:nvSpPr>
        <p:spPr bwMode="auto">
          <a:xfrm>
            <a:off x="5956300" y="3267075"/>
            <a:ext cx="1131888" cy="681038"/>
          </a:xfrm>
          <a:custGeom>
            <a:avLst/>
            <a:gdLst>
              <a:gd name="T0" fmla="*/ 0 w 506"/>
              <a:gd name="T1" fmla="*/ 681038 h 281"/>
              <a:gd name="T2" fmla="*/ 275143 w 506"/>
              <a:gd name="T3" fmla="*/ 639836 h 281"/>
              <a:gd name="T4" fmla="*/ 275143 w 506"/>
              <a:gd name="T5" fmla="*/ 608329 h 281"/>
              <a:gd name="T6" fmla="*/ 939512 w 506"/>
              <a:gd name="T7" fmla="*/ 508961 h 281"/>
              <a:gd name="T8" fmla="*/ 950696 w 506"/>
              <a:gd name="T9" fmla="*/ 458065 h 281"/>
              <a:gd name="T10" fmla="*/ 1049122 w 506"/>
              <a:gd name="T11" fmla="*/ 419287 h 281"/>
              <a:gd name="T12" fmla="*/ 1060306 w 506"/>
              <a:gd name="T13" fmla="*/ 363543 h 281"/>
              <a:gd name="T14" fmla="*/ 1102808 w 506"/>
              <a:gd name="T15" fmla="*/ 346578 h 281"/>
              <a:gd name="T16" fmla="*/ 1131888 w 506"/>
              <a:gd name="T17" fmla="*/ 264175 h 281"/>
              <a:gd name="T18" fmla="*/ 1040174 w 506"/>
              <a:gd name="T19" fmla="*/ 184195 h 281"/>
              <a:gd name="T20" fmla="*/ 1024515 w 506"/>
              <a:gd name="T21" fmla="*/ 75132 h 281"/>
              <a:gd name="T22" fmla="*/ 950696 w 506"/>
              <a:gd name="T23" fmla="*/ 19389 h 281"/>
              <a:gd name="T24" fmla="*/ 803059 w 506"/>
              <a:gd name="T25" fmla="*/ 50896 h 281"/>
              <a:gd name="T26" fmla="*/ 733714 w 506"/>
              <a:gd name="T27" fmla="*/ 2424 h 281"/>
              <a:gd name="T28" fmla="*/ 666606 w 506"/>
              <a:gd name="T29" fmla="*/ 0 h 281"/>
              <a:gd name="T30" fmla="*/ 682265 w 506"/>
              <a:gd name="T31" fmla="*/ 75132 h 281"/>
              <a:gd name="T32" fmla="*/ 590550 w 506"/>
              <a:gd name="T33" fmla="*/ 113910 h 281"/>
              <a:gd name="T34" fmla="*/ 527916 w 506"/>
              <a:gd name="T35" fmla="*/ 283564 h 281"/>
              <a:gd name="T36" fmla="*/ 445150 w 506"/>
              <a:gd name="T37" fmla="*/ 254480 h 281"/>
              <a:gd name="T38" fmla="*/ 344488 w 506"/>
              <a:gd name="T39" fmla="*/ 319918 h 281"/>
              <a:gd name="T40" fmla="*/ 216982 w 506"/>
              <a:gd name="T41" fmla="*/ 344154 h 281"/>
              <a:gd name="T42" fmla="*/ 216982 w 506"/>
              <a:gd name="T43" fmla="*/ 438676 h 281"/>
              <a:gd name="T44" fmla="*/ 152111 w 506"/>
              <a:gd name="T45" fmla="*/ 436252 h 281"/>
              <a:gd name="T46" fmla="*/ 154348 w 506"/>
              <a:gd name="T47" fmla="*/ 521079 h 281"/>
              <a:gd name="T48" fmla="*/ 87240 w 506"/>
              <a:gd name="T49" fmla="*/ 487148 h 281"/>
              <a:gd name="T50" fmla="*/ 49213 w 506"/>
              <a:gd name="T51" fmla="*/ 504113 h 281"/>
              <a:gd name="T52" fmla="*/ 82767 w 506"/>
              <a:gd name="T53" fmla="*/ 559857 h 281"/>
              <a:gd name="T54" fmla="*/ 13422 w 506"/>
              <a:gd name="T55" fmla="*/ 634989 h 281"/>
              <a:gd name="T56" fmla="*/ 0 w 506"/>
              <a:gd name="T57" fmla="*/ 681038 h 28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506"/>
              <a:gd name="T88" fmla="*/ 0 h 281"/>
              <a:gd name="T89" fmla="*/ 506 w 506"/>
              <a:gd name="T90" fmla="*/ 281 h 28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506" h="281">
                <a:moveTo>
                  <a:pt x="0" y="281"/>
                </a:moveTo>
                <a:lnTo>
                  <a:pt x="123" y="264"/>
                </a:lnTo>
                <a:lnTo>
                  <a:pt x="123" y="251"/>
                </a:lnTo>
                <a:lnTo>
                  <a:pt x="420" y="210"/>
                </a:lnTo>
                <a:lnTo>
                  <a:pt x="425" y="189"/>
                </a:lnTo>
                <a:lnTo>
                  <a:pt x="469" y="173"/>
                </a:lnTo>
                <a:lnTo>
                  <a:pt x="474" y="150"/>
                </a:lnTo>
                <a:lnTo>
                  <a:pt x="493" y="143"/>
                </a:lnTo>
                <a:lnTo>
                  <a:pt x="506" y="109"/>
                </a:lnTo>
                <a:lnTo>
                  <a:pt x="465" y="76"/>
                </a:lnTo>
                <a:lnTo>
                  <a:pt x="458" y="31"/>
                </a:lnTo>
                <a:lnTo>
                  <a:pt x="425" y="8"/>
                </a:lnTo>
                <a:lnTo>
                  <a:pt x="359" y="21"/>
                </a:lnTo>
                <a:lnTo>
                  <a:pt x="328" y="1"/>
                </a:lnTo>
                <a:lnTo>
                  <a:pt x="298" y="0"/>
                </a:lnTo>
                <a:lnTo>
                  <a:pt x="305" y="31"/>
                </a:lnTo>
                <a:lnTo>
                  <a:pt x="264" y="47"/>
                </a:lnTo>
                <a:lnTo>
                  <a:pt x="236" y="117"/>
                </a:lnTo>
                <a:lnTo>
                  <a:pt x="199" y="105"/>
                </a:lnTo>
                <a:lnTo>
                  <a:pt x="154" y="132"/>
                </a:lnTo>
                <a:lnTo>
                  <a:pt x="97" y="142"/>
                </a:lnTo>
                <a:lnTo>
                  <a:pt x="97" y="181"/>
                </a:lnTo>
                <a:lnTo>
                  <a:pt x="68" y="180"/>
                </a:lnTo>
                <a:lnTo>
                  <a:pt x="69" y="215"/>
                </a:lnTo>
                <a:lnTo>
                  <a:pt x="39" y="201"/>
                </a:lnTo>
                <a:lnTo>
                  <a:pt x="22" y="208"/>
                </a:lnTo>
                <a:lnTo>
                  <a:pt x="37" y="231"/>
                </a:lnTo>
                <a:lnTo>
                  <a:pt x="6" y="262"/>
                </a:lnTo>
                <a:lnTo>
                  <a:pt x="0" y="281"/>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1" name="Freeform 42"/>
          <p:cNvSpPr>
            <a:spLocks/>
          </p:cNvSpPr>
          <p:nvPr/>
        </p:nvSpPr>
        <p:spPr bwMode="auto">
          <a:xfrm>
            <a:off x="5881688" y="3705225"/>
            <a:ext cx="1304925" cy="517525"/>
          </a:xfrm>
          <a:custGeom>
            <a:avLst/>
            <a:gdLst>
              <a:gd name="T0" fmla="*/ 78206 w 584"/>
              <a:gd name="T1" fmla="*/ 238110 h 213"/>
              <a:gd name="T2" fmla="*/ 78206 w 584"/>
              <a:gd name="T3" fmla="*/ 245399 h 213"/>
              <a:gd name="T4" fmla="*/ 55862 w 584"/>
              <a:gd name="T5" fmla="*/ 293993 h 213"/>
              <a:gd name="T6" fmla="*/ 80441 w 584"/>
              <a:gd name="T7" fmla="*/ 362025 h 213"/>
              <a:gd name="T8" fmla="*/ 0 w 584"/>
              <a:gd name="T9" fmla="*/ 417908 h 213"/>
              <a:gd name="T10" fmla="*/ 15641 w 584"/>
              <a:gd name="T11" fmla="*/ 517525 h 213"/>
              <a:gd name="T12" fmla="*/ 359748 w 584"/>
              <a:gd name="T13" fmla="*/ 488369 h 213"/>
              <a:gd name="T14" fmla="*/ 764185 w 584"/>
              <a:gd name="T15" fmla="*/ 437345 h 213"/>
              <a:gd name="T16" fmla="*/ 967521 w 584"/>
              <a:gd name="T17" fmla="*/ 398470 h 213"/>
              <a:gd name="T18" fmla="*/ 1009976 w 584"/>
              <a:gd name="T19" fmla="*/ 264837 h 213"/>
              <a:gd name="T20" fmla="*/ 1081479 w 584"/>
              <a:gd name="T21" fmla="*/ 257548 h 213"/>
              <a:gd name="T22" fmla="*/ 1304925 w 584"/>
              <a:gd name="T23" fmla="*/ 0 h 213"/>
              <a:gd name="T24" fmla="*/ 1014445 w 584"/>
              <a:gd name="T25" fmla="*/ 65602 h 213"/>
              <a:gd name="T26" fmla="*/ 341872 w 584"/>
              <a:gd name="T27" fmla="*/ 170079 h 213"/>
              <a:gd name="T28" fmla="*/ 348576 w 584"/>
              <a:gd name="T29" fmla="*/ 201665 h 213"/>
              <a:gd name="T30" fmla="*/ 78206 w 584"/>
              <a:gd name="T31" fmla="*/ 238110 h 213"/>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584"/>
              <a:gd name="T49" fmla="*/ 0 h 213"/>
              <a:gd name="T50" fmla="*/ 584 w 584"/>
              <a:gd name="T51" fmla="*/ 213 h 213"/>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584" h="213">
                <a:moveTo>
                  <a:pt x="35" y="98"/>
                </a:moveTo>
                <a:lnTo>
                  <a:pt x="35" y="101"/>
                </a:lnTo>
                <a:lnTo>
                  <a:pt x="25" y="121"/>
                </a:lnTo>
                <a:lnTo>
                  <a:pt x="36" y="149"/>
                </a:lnTo>
                <a:lnTo>
                  <a:pt x="0" y="172"/>
                </a:lnTo>
                <a:lnTo>
                  <a:pt x="7" y="213"/>
                </a:lnTo>
                <a:lnTo>
                  <a:pt x="161" y="201"/>
                </a:lnTo>
                <a:lnTo>
                  <a:pt x="342" y="180"/>
                </a:lnTo>
                <a:lnTo>
                  <a:pt x="433" y="164"/>
                </a:lnTo>
                <a:lnTo>
                  <a:pt x="452" y="109"/>
                </a:lnTo>
                <a:lnTo>
                  <a:pt x="484" y="106"/>
                </a:lnTo>
                <a:lnTo>
                  <a:pt x="584" y="0"/>
                </a:lnTo>
                <a:lnTo>
                  <a:pt x="454" y="27"/>
                </a:lnTo>
                <a:lnTo>
                  <a:pt x="153" y="70"/>
                </a:lnTo>
                <a:lnTo>
                  <a:pt x="156" y="83"/>
                </a:lnTo>
                <a:lnTo>
                  <a:pt x="35" y="98"/>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2" name="Freeform 43"/>
          <p:cNvSpPr>
            <a:spLocks/>
          </p:cNvSpPr>
          <p:nvPr/>
        </p:nvSpPr>
        <p:spPr bwMode="auto">
          <a:xfrm>
            <a:off x="5753100" y="4183063"/>
            <a:ext cx="534988" cy="1011237"/>
          </a:xfrm>
          <a:custGeom>
            <a:avLst/>
            <a:gdLst>
              <a:gd name="T0" fmla="*/ 149976 w 239"/>
              <a:gd name="T1" fmla="*/ 33950 h 417"/>
              <a:gd name="T2" fmla="*/ 69392 w 239"/>
              <a:gd name="T3" fmla="*/ 206127 h 417"/>
              <a:gd name="T4" fmla="*/ 0 w 239"/>
              <a:gd name="T5" fmla="*/ 317679 h 417"/>
              <a:gd name="T6" fmla="*/ 22384 w 239"/>
              <a:gd name="T7" fmla="*/ 451055 h 417"/>
              <a:gd name="T8" fmla="*/ 105207 w 239"/>
              <a:gd name="T9" fmla="*/ 630508 h 417"/>
              <a:gd name="T10" fmla="*/ 40292 w 239"/>
              <a:gd name="T11" fmla="*/ 814810 h 417"/>
              <a:gd name="T12" fmla="*/ 13431 w 239"/>
              <a:gd name="T13" fmla="*/ 911811 h 417"/>
              <a:gd name="T14" fmla="*/ 324574 w 239"/>
              <a:gd name="T15" fmla="*/ 873010 h 417"/>
              <a:gd name="T16" fmla="*/ 340243 w 239"/>
              <a:gd name="T17" fmla="*/ 996687 h 417"/>
              <a:gd name="T18" fmla="*/ 402920 w 239"/>
              <a:gd name="T19" fmla="*/ 1011237 h 417"/>
              <a:gd name="T20" fmla="*/ 420827 w 239"/>
              <a:gd name="T21" fmla="*/ 948186 h 417"/>
              <a:gd name="T22" fmla="*/ 534988 w 239"/>
              <a:gd name="T23" fmla="*/ 931211 h 417"/>
              <a:gd name="T24" fmla="*/ 510365 w 239"/>
              <a:gd name="T25" fmla="*/ 725084 h 417"/>
              <a:gd name="T26" fmla="*/ 503650 w 239"/>
              <a:gd name="T27" fmla="*/ 0 h 417"/>
              <a:gd name="T28" fmla="*/ 149976 w 239"/>
              <a:gd name="T29" fmla="*/ 33950 h 41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39"/>
              <a:gd name="T46" fmla="*/ 0 h 417"/>
              <a:gd name="T47" fmla="*/ 239 w 239"/>
              <a:gd name="T48" fmla="*/ 417 h 41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39" h="417">
                <a:moveTo>
                  <a:pt x="67" y="14"/>
                </a:moveTo>
                <a:lnTo>
                  <a:pt x="31" y="85"/>
                </a:lnTo>
                <a:lnTo>
                  <a:pt x="0" y="131"/>
                </a:lnTo>
                <a:lnTo>
                  <a:pt x="10" y="186"/>
                </a:lnTo>
                <a:lnTo>
                  <a:pt x="47" y="260"/>
                </a:lnTo>
                <a:lnTo>
                  <a:pt x="18" y="336"/>
                </a:lnTo>
                <a:lnTo>
                  <a:pt x="6" y="376"/>
                </a:lnTo>
                <a:lnTo>
                  <a:pt x="145" y="360"/>
                </a:lnTo>
                <a:lnTo>
                  <a:pt x="152" y="411"/>
                </a:lnTo>
                <a:lnTo>
                  <a:pt x="180" y="417"/>
                </a:lnTo>
                <a:lnTo>
                  <a:pt x="188" y="391"/>
                </a:lnTo>
                <a:lnTo>
                  <a:pt x="239" y="384"/>
                </a:lnTo>
                <a:lnTo>
                  <a:pt x="228" y="299"/>
                </a:lnTo>
                <a:lnTo>
                  <a:pt x="225" y="0"/>
                </a:lnTo>
                <a:lnTo>
                  <a:pt x="67" y="14"/>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3" name="Freeform 44"/>
          <p:cNvSpPr>
            <a:spLocks/>
          </p:cNvSpPr>
          <p:nvPr/>
        </p:nvSpPr>
        <p:spPr bwMode="auto">
          <a:xfrm>
            <a:off x="6254750" y="4135438"/>
            <a:ext cx="603250" cy="1020762"/>
          </a:xfrm>
          <a:custGeom>
            <a:avLst/>
            <a:gdLst>
              <a:gd name="T0" fmla="*/ 0 w 270"/>
              <a:gd name="T1" fmla="*/ 50917 h 421"/>
              <a:gd name="T2" fmla="*/ 390995 w 270"/>
              <a:gd name="T3" fmla="*/ 0 h 421"/>
              <a:gd name="T4" fmla="*/ 516114 w 270"/>
              <a:gd name="T5" fmla="*/ 470375 h 421"/>
              <a:gd name="T6" fmla="*/ 603250 w 270"/>
              <a:gd name="T7" fmla="*/ 547962 h 421"/>
              <a:gd name="T8" fmla="*/ 533988 w 270"/>
              <a:gd name="T9" fmla="*/ 686166 h 421"/>
              <a:gd name="T10" fmla="*/ 601016 w 270"/>
              <a:gd name="T11" fmla="*/ 819519 h 421"/>
              <a:gd name="T12" fmla="*/ 198849 w 270"/>
              <a:gd name="T13" fmla="*/ 868011 h 421"/>
              <a:gd name="T14" fmla="*/ 216723 w 270"/>
              <a:gd name="T15" fmla="*/ 981968 h 421"/>
              <a:gd name="T16" fmla="*/ 158632 w 270"/>
              <a:gd name="T17" fmla="*/ 1020762 h 421"/>
              <a:gd name="T18" fmla="*/ 111713 w 270"/>
              <a:gd name="T19" fmla="*/ 875285 h 421"/>
              <a:gd name="T20" fmla="*/ 82668 w 270"/>
              <a:gd name="T21" fmla="*/ 994091 h 421"/>
              <a:gd name="T22" fmla="*/ 33514 w 270"/>
              <a:gd name="T23" fmla="*/ 981968 h 421"/>
              <a:gd name="T24" fmla="*/ 15640 w 270"/>
              <a:gd name="T25" fmla="*/ 863162 h 421"/>
              <a:gd name="T26" fmla="*/ 2234 w 270"/>
              <a:gd name="T27" fmla="*/ 761329 h 421"/>
              <a:gd name="T28" fmla="*/ 0 w 270"/>
              <a:gd name="T29" fmla="*/ 50917 h 42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70"/>
              <a:gd name="T46" fmla="*/ 0 h 421"/>
              <a:gd name="T47" fmla="*/ 270 w 270"/>
              <a:gd name="T48" fmla="*/ 421 h 42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70" h="421">
                <a:moveTo>
                  <a:pt x="0" y="21"/>
                </a:moveTo>
                <a:lnTo>
                  <a:pt x="175" y="0"/>
                </a:lnTo>
                <a:lnTo>
                  <a:pt x="231" y="194"/>
                </a:lnTo>
                <a:lnTo>
                  <a:pt x="270" y="226"/>
                </a:lnTo>
                <a:lnTo>
                  <a:pt x="239" y="283"/>
                </a:lnTo>
                <a:lnTo>
                  <a:pt x="269" y="338"/>
                </a:lnTo>
                <a:lnTo>
                  <a:pt x="89" y="358"/>
                </a:lnTo>
                <a:lnTo>
                  <a:pt x="97" y="405"/>
                </a:lnTo>
                <a:lnTo>
                  <a:pt x="71" y="421"/>
                </a:lnTo>
                <a:lnTo>
                  <a:pt x="50" y="361"/>
                </a:lnTo>
                <a:lnTo>
                  <a:pt x="37" y="410"/>
                </a:lnTo>
                <a:lnTo>
                  <a:pt x="15" y="405"/>
                </a:lnTo>
                <a:lnTo>
                  <a:pt x="7" y="356"/>
                </a:lnTo>
                <a:lnTo>
                  <a:pt x="1" y="314"/>
                </a:lnTo>
                <a:lnTo>
                  <a:pt x="0" y="21"/>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4" name="Freeform 45"/>
          <p:cNvSpPr>
            <a:spLocks/>
          </p:cNvSpPr>
          <p:nvPr/>
        </p:nvSpPr>
        <p:spPr bwMode="auto">
          <a:xfrm>
            <a:off x="6646863" y="4084638"/>
            <a:ext cx="833437" cy="938212"/>
          </a:xfrm>
          <a:custGeom>
            <a:avLst/>
            <a:gdLst>
              <a:gd name="T0" fmla="*/ 0 w 374"/>
              <a:gd name="T1" fmla="*/ 58184 h 387"/>
              <a:gd name="T2" fmla="*/ 8914 w 374"/>
              <a:gd name="T3" fmla="*/ 58184 h 387"/>
              <a:gd name="T4" fmla="*/ 202788 w 374"/>
              <a:gd name="T5" fmla="*/ 19395 h 387"/>
              <a:gd name="T6" fmla="*/ 376607 w 374"/>
              <a:gd name="T7" fmla="*/ 0 h 387"/>
              <a:gd name="T8" fmla="*/ 349865 w 374"/>
              <a:gd name="T9" fmla="*/ 48486 h 387"/>
              <a:gd name="T10" fmla="*/ 403348 w 374"/>
              <a:gd name="T11" fmla="*/ 48486 h 387"/>
              <a:gd name="T12" fmla="*/ 699731 w 374"/>
              <a:gd name="T13" fmla="*/ 339405 h 387"/>
              <a:gd name="T14" fmla="*/ 817838 w 374"/>
              <a:gd name="T15" fmla="*/ 526078 h 387"/>
              <a:gd name="T16" fmla="*/ 833437 w 374"/>
              <a:gd name="T17" fmla="*/ 652142 h 387"/>
              <a:gd name="T18" fmla="*/ 795554 w 374"/>
              <a:gd name="T19" fmla="*/ 681234 h 387"/>
              <a:gd name="T20" fmla="*/ 817838 w 374"/>
              <a:gd name="T21" fmla="*/ 809723 h 387"/>
              <a:gd name="T22" fmla="*/ 733157 w 374"/>
              <a:gd name="T23" fmla="*/ 814572 h 387"/>
              <a:gd name="T24" fmla="*/ 733157 w 374"/>
              <a:gd name="T25" fmla="*/ 923666 h 387"/>
              <a:gd name="T26" fmla="*/ 666304 w 374"/>
              <a:gd name="T27" fmla="*/ 870331 h 387"/>
              <a:gd name="T28" fmla="*/ 240672 w 374"/>
              <a:gd name="T29" fmla="*/ 938212 h 387"/>
              <a:gd name="T30" fmla="*/ 142620 w 374"/>
              <a:gd name="T31" fmla="*/ 736993 h 387"/>
              <a:gd name="T32" fmla="*/ 211702 w 374"/>
              <a:gd name="T33" fmla="*/ 598807 h 387"/>
              <a:gd name="T34" fmla="*/ 120336 w 374"/>
              <a:gd name="T35" fmla="*/ 528502 h 387"/>
              <a:gd name="T36" fmla="*/ 0 w 374"/>
              <a:gd name="T37" fmla="*/ 58184 h 38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74"/>
              <a:gd name="T58" fmla="*/ 0 h 387"/>
              <a:gd name="T59" fmla="*/ 374 w 374"/>
              <a:gd name="T60" fmla="*/ 387 h 38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74" h="387">
                <a:moveTo>
                  <a:pt x="0" y="24"/>
                </a:moveTo>
                <a:lnTo>
                  <a:pt x="4" y="24"/>
                </a:lnTo>
                <a:lnTo>
                  <a:pt x="91" y="8"/>
                </a:lnTo>
                <a:lnTo>
                  <a:pt x="169" y="0"/>
                </a:lnTo>
                <a:lnTo>
                  <a:pt x="157" y="20"/>
                </a:lnTo>
                <a:lnTo>
                  <a:pt x="181" y="20"/>
                </a:lnTo>
                <a:lnTo>
                  <a:pt x="314" y="140"/>
                </a:lnTo>
                <a:lnTo>
                  <a:pt x="367" y="217"/>
                </a:lnTo>
                <a:lnTo>
                  <a:pt x="374" y="269"/>
                </a:lnTo>
                <a:lnTo>
                  <a:pt x="357" y="281"/>
                </a:lnTo>
                <a:lnTo>
                  <a:pt x="367" y="334"/>
                </a:lnTo>
                <a:lnTo>
                  <a:pt x="329" y="336"/>
                </a:lnTo>
                <a:lnTo>
                  <a:pt x="329" y="381"/>
                </a:lnTo>
                <a:lnTo>
                  <a:pt x="299" y="359"/>
                </a:lnTo>
                <a:lnTo>
                  <a:pt x="108" y="387"/>
                </a:lnTo>
                <a:lnTo>
                  <a:pt x="64" y="304"/>
                </a:lnTo>
                <a:lnTo>
                  <a:pt x="95" y="247"/>
                </a:lnTo>
                <a:lnTo>
                  <a:pt x="54" y="218"/>
                </a:lnTo>
                <a:lnTo>
                  <a:pt x="0" y="24"/>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5" name="Freeform 46"/>
          <p:cNvSpPr>
            <a:spLocks/>
          </p:cNvSpPr>
          <p:nvPr/>
        </p:nvSpPr>
        <p:spPr bwMode="auto">
          <a:xfrm>
            <a:off x="6996113" y="3957638"/>
            <a:ext cx="763587" cy="655637"/>
          </a:xfrm>
          <a:custGeom>
            <a:avLst/>
            <a:gdLst>
              <a:gd name="T0" fmla="*/ 29025 w 342"/>
              <a:gd name="T1" fmla="*/ 116558 h 270"/>
              <a:gd name="T2" fmla="*/ 89308 w 342"/>
              <a:gd name="T3" fmla="*/ 53422 h 270"/>
              <a:gd name="T4" fmla="*/ 317045 w 342"/>
              <a:gd name="T5" fmla="*/ 0 h 270"/>
              <a:gd name="T6" fmla="*/ 386259 w 342"/>
              <a:gd name="T7" fmla="*/ 36424 h 270"/>
              <a:gd name="T8" fmla="*/ 533618 w 342"/>
              <a:gd name="T9" fmla="*/ 7285 h 270"/>
              <a:gd name="T10" fmla="*/ 654184 w 342"/>
              <a:gd name="T11" fmla="*/ 101988 h 270"/>
              <a:gd name="T12" fmla="*/ 763587 w 342"/>
              <a:gd name="T13" fmla="*/ 174837 h 270"/>
              <a:gd name="T14" fmla="*/ 701071 w 342"/>
              <a:gd name="T15" fmla="*/ 371528 h 270"/>
              <a:gd name="T16" fmla="*/ 609530 w 342"/>
              <a:gd name="T17" fmla="*/ 471087 h 270"/>
              <a:gd name="T18" fmla="*/ 509058 w 342"/>
              <a:gd name="T19" fmla="*/ 500227 h 270"/>
              <a:gd name="T20" fmla="*/ 529152 w 342"/>
              <a:gd name="T21" fmla="*/ 580360 h 270"/>
              <a:gd name="T22" fmla="*/ 468869 w 342"/>
              <a:gd name="T23" fmla="*/ 655637 h 270"/>
              <a:gd name="T24" fmla="*/ 350536 w 342"/>
              <a:gd name="T25" fmla="*/ 471087 h 270"/>
              <a:gd name="T26" fmla="*/ 51352 w 342"/>
              <a:gd name="T27" fmla="*/ 174837 h 270"/>
              <a:gd name="T28" fmla="*/ 0 w 342"/>
              <a:gd name="T29" fmla="*/ 174837 h 270"/>
              <a:gd name="T30" fmla="*/ 29025 w 342"/>
              <a:gd name="T31" fmla="*/ 116558 h 270"/>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342"/>
              <a:gd name="T49" fmla="*/ 0 h 270"/>
              <a:gd name="T50" fmla="*/ 342 w 342"/>
              <a:gd name="T51" fmla="*/ 270 h 270"/>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342" h="270">
                <a:moveTo>
                  <a:pt x="13" y="48"/>
                </a:moveTo>
                <a:lnTo>
                  <a:pt x="40" y="22"/>
                </a:lnTo>
                <a:lnTo>
                  <a:pt x="142" y="0"/>
                </a:lnTo>
                <a:lnTo>
                  <a:pt x="173" y="15"/>
                </a:lnTo>
                <a:lnTo>
                  <a:pt x="239" y="3"/>
                </a:lnTo>
                <a:lnTo>
                  <a:pt x="293" y="42"/>
                </a:lnTo>
                <a:lnTo>
                  <a:pt x="342" y="72"/>
                </a:lnTo>
                <a:lnTo>
                  <a:pt x="314" y="153"/>
                </a:lnTo>
                <a:lnTo>
                  <a:pt x="273" y="194"/>
                </a:lnTo>
                <a:lnTo>
                  <a:pt x="228" y="206"/>
                </a:lnTo>
                <a:lnTo>
                  <a:pt x="237" y="239"/>
                </a:lnTo>
                <a:lnTo>
                  <a:pt x="210" y="270"/>
                </a:lnTo>
                <a:lnTo>
                  <a:pt x="157" y="194"/>
                </a:lnTo>
                <a:lnTo>
                  <a:pt x="23" y="72"/>
                </a:lnTo>
                <a:lnTo>
                  <a:pt x="0" y="72"/>
                </a:lnTo>
                <a:lnTo>
                  <a:pt x="13" y="48"/>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6" name="Freeform 47"/>
          <p:cNvSpPr>
            <a:spLocks/>
          </p:cNvSpPr>
          <p:nvPr/>
        </p:nvSpPr>
        <p:spPr bwMode="auto">
          <a:xfrm>
            <a:off x="6427788" y="4846638"/>
            <a:ext cx="1427162" cy="1049337"/>
          </a:xfrm>
          <a:custGeom>
            <a:avLst/>
            <a:gdLst>
              <a:gd name="T0" fmla="*/ 0 w 639"/>
              <a:gd name="T1" fmla="*/ 101783 h 433"/>
              <a:gd name="T2" fmla="*/ 393084 w 639"/>
              <a:gd name="T3" fmla="*/ 60585 h 433"/>
              <a:gd name="T4" fmla="*/ 435519 w 639"/>
              <a:gd name="T5" fmla="*/ 128441 h 433"/>
              <a:gd name="T6" fmla="*/ 855404 w 639"/>
              <a:gd name="T7" fmla="*/ 60585 h 433"/>
              <a:gd name="T8" fmla="*/ 926874 w 639"/>
              <a:gd name="T9" fmla="*/ 116324 h 433"/>
              <a:gd name="T10" fmla="*/ 926874 w 639"/>
              <a:gd name="T11" fmla="*/ 9694 h 433"/>
              <a:gd name="T12" fmla="*/ 922407 w 639"/>
              <a:gd name="T13" fmla="*/ 0 h 433"/>
              <a:gd name="T14" fmla="*/ 1005044 w 639"/>
              <a:gd name="T15" fmla="*/ 4847 h 433"/>
              <a:gd name="T16" fmla="*/ 1094381 w 639"/>
              <a:gd name="T17" fmla="*/ 169639 h 433"/>
              <a:gd name="T18" fmla="*/ 1235087 w 639"/>
              <a:gd name="T19" fmla="*/ 387746 h 433"/>
              <a:gd name="T20" fmla="*/ 1306557 w 639"/>
              <a:gd name="T21" fmla="*/ 579195 h 433"/>
              <a:gd name="T22" fmla="*/ 1411528 w 639"/>
              <a:gd name="T23" fmla="*/ 712483 h 433"/>
              <a:gd name="T24" fmla="*/ 1427162 w 639"/>
              <a:gd name="T25" fmla="*/ 903932 h 433"/>
              <a:gd name="T26" fmla="*/ 1393661 w 639"/>
              <a:gd name="T27" fmla="*/ 1020256 h 433"/>
              <a:gd name="T28" fmla="*/ 1244021 w 639"/>
              <a:gd name="T29" fmla="*/ 1049337 h 433"/>
              <a:gd name="T30" fmla="*/ 1219453 w 639"/>
              <a:gd name="T31" fmla="*/ 1000869 h 433"/>
              <a:gd name="T32" fmla="*/ 1114482 w 639"/>
              <a:gd name="T33" fmla="*/ 933013 h 433"/>
              <a:gd name="T34" fmla="*/ 1080980 w 639"/>
              <a:gd name="T35" fmla="*/ 860311 h 433"/>
              <a:gd name="T36" fmla="*/ 1051946 w 639"/>
              <a:gd name="T37" fmla="*/ 831230 h 433"/>
              <a:gd name="T38" fmla="*/ 1036312 w 639"/>
              <a:gd name="T39" fmla="*/ 765798 h 433"/>
              <a:gd name="T40" fmla="*/ 1011744 w 639"/>
              <a:gd name="T41" fmla="*/ 785185 h 433"/>
              <a:gd name="T42" fmla="*/ 926874 w 639"/>
              <a:gd name="T43" fmla="*/ 695519 h 433"/>
              <a:gd name="T44" fmla="*/ 946974 w 639"/>
              <a:gd name="T45" fmla="*/ 615546 h 433"/>
              <a:gd name="T46" fmla="*/ 926874 w 639"/>
              <a:gd name="T47" fmla="*/ 569502 h 433"/>
              <a:gd name="T48" fmla="*/ 902306 w 639"/>
              <a:gd name="T49" fmla="*/ 584042 h 433"/>
              <a:gd name="T50" fmla="*/ 904539 w 639"/>
              <a:gd name="T51" fmla="*/ 632510 h 433"/>
              <a:gd name="T52" fmla="*/ 877738 w 639"/>
              <a:gd name="T53" fmla="*/ 569502 h 433"/>
              <a:gd name="T54" fmla="*/ 879971 w 639"/>
              <a:gd name="T55" fmla="*/ 421674 h 433"/>
              <a:gd name="T56" fmla="*/ 826369 w 639"/>
              <a:gd name="T57" fmla="*/ 334431 h 433"/>
              <a:gd name="T58" fmla="*/ 694597 w 639"/>
              <a:gd name="T59" fmla="*/ 261728 h 433"/>
              <a:gd name="T60" fmla="*/ 627594 w 639"/>
              <a:gd name="T61" fmla="*/ 181756 h 433"/>
              <a:gd name="T62" fmla="*/ 551657 w 639"/>
              <a:gd name="T63" fmla="*/ 172062 h 433"/>
              <a:gd name="T64" fmla="*/ 520389 w 639"/>
              <a:gd name="T65" fmla="*/ 222954 h 433"/>
              <a:gd name="T66" fmla="*/ 410951 w 639"/>
              <a:gd name="T67" fmla="*/ 259305 h 433"/>
              <a:gd name="T68" fmla="*/ 346182 w 639"/>
              <a:gd name="T69" fmla="*/ 222954 h 433"/>
              <a:gd name="T70" fmla="*/ 312680 w 639"/>
              <a:gd name="T71" fmla="*/ 169639 h 433"/>
              <a:gd name="T72" fmla="*/ 104971 w 639"/>
              <a:gd name="T73" fmla="*/ 215684 h 433"/>
              <a:gd name="T74" fmla="*/ 60303 w 639"/>
              <a:gd name="T75" fmla="*/ 176909 h 433"/>
              <a:gd name="T76" fmla="*/ 11167 w 639"/>
              <a:gd name="T77" fmla="*/ 220530 h 433"/>
              <a:gd name="T78" fmla="*/ 0 w 639"/>
              <a:gd name="T79" fmla="*/ 101783 h 43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639"/>
              <a:gd name="T121" fmla="*/ 0 h 433"/>
              <a:gd name="T122" fmla="*/ 639 w 639"/>
              <a:gd name="T123" fmla="*/ 433 h 43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639" h="433">
                <a:moveTo>
                  <a:pt x="0" y="42"/>
                </a:moveTo>
                <a:lnTo>
                  <a:pt x="176" y="25"/>
                </a:lnTo>
                <a:lnTo>
                  <a:pt x="195" y="53"/>
                </a:lnTo>
                <a:lnTo>
                  <a:pt x="383" y="25"/>
                </a:lnTo>
                <a:lnTo>
                  <a:pt x="415" y="48"/>
                </a:lnTo>
                <a:lnTo>
                  <a:pt x="415" y="4"/>
                </a:lnTo>
                <a:lnTo>
                  <a:pt x="413" y="0"/>
                </a:lnTo>
                <a:lnTo>
                  <a:pt x="450" y="2"/>
                </a:lnTo>
                <a:lnTo>
                  <a:pt x="490" y="70"/>
                </a:lnTo>
                <a:lnTo>
                  <a:pt x="553" y="160"/>
                </a:lnTo>
                <a:lnTo>
                  <a:pt x="585" y="239"/>
                </a:lnTo>
                <a:lnTo>
                  <a:pt x="632" y="294"/>
                </a:lnTo>
                <a:lnTo>
                  <a:pt x="639" y="373"/>
                </a:lnTo>
                <a:lnTo>
                  <a:pt x="624" y="421"/>
                </a:lnTo>
                <a:lnTo>
                  <a:pt x="557" y="433"/>
                </a:lnTo>
                <a:lnTo>
                  <a:pt x="546" y="413"/>
                </a:lnTo>
                <a:lnTo>
                  <a:pt x="499" y="385"/>
                </a:lnTo>
                <a:lnTo>
                  <a:pt x="484" y="355"/>
                </a:lnTo>
                <a:lnTo>
                  <a:pt x="471" y="343"/>
                </a:lnTo>
                <a:lnTo>
                  <a:pt x="464" y="316"/>
                </a:lnTo>
                <a:lnTo>
                  <a:pt x="453" y="324"/>
                </a:lnTo>
                <a:lnTo>
                  <a:pt x="415" y="287"/>
                </a:lnTo>
                <a:lnTo>
                  <a:pt x="424" y="254"/>
                </a:lnTo>
                <a:lnTo>
                  <a:pt x="415" y="235"/>
                </a:lnTo>
                <a:lnTo>
                  <a:pt x="404" y="241"/>
                </a:lnTo>
                <a:lnTo>
                  <a:pt x="405" y="261"/>
                </a:lnTo>
                <a:lnTo>
                  <a:pt x="393" y="235"/>
                </a:lnTo>
                <a:lnTo>
                  <a:pt x="394" y="174"/>
                </a:lnTo>
                <a:lnTo>
                  <a:pt x="370" y="138"/>
                </a:lnTo>
                <a:lnTo>
                  <a:pt x="311" y="108"/>
                </a:lnTo>
                <a:lnTo>
                  <a:pt x="281" y="75"/>
                </a:lnTo>
                <a:lnTo>
                  <a:pt x="247" y="71"/>
                </a:lnTo>
                <a:lnTo>
                  <a:pt x="233" y="92"/>
                </a:lnTo>
                <a:lnTo>
                  <a:pt x="184" y="107"/>
                </a:lnTo>
                <a:lnTo>
                  <a:pt x="155" y="92"/>
                </a:lnTo>
                <a:lnTo>
                  <a:pt x="140" y="70"/>
                </a:lnTo>
                <a:lnTo>
                  <a:pt x="47" y="89"/>
                </a:lnTo>
                <a:lnTo>
                  <a:pt x="27" y="73"/>
                </a:lnTo>
                <a:lnTo>
                  <a:pt x="5" y="91"/>
                </a:lnTo>
                <a:lnTo>
                  <a:pt x="0" y="42"/>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7" name="Freeform 48"/>
          <p:cNvSpPr>
            <a:spLocks/>
          </p:cNvSpPr>
          <p:nvPr/>
        </p:nvSpPr>
        <p:spPr bwMode="auto">
          <a:xfrm>
            <a:off x="6846888" y="3506788"/>
            <a:ext cx="1312862" cy="625475"/>
          </a:xfrm>
          <a:custGeom>
            <a:avLst/>
            <a:gdLst>
              <a:gd name="T0" fmla="*/ 44655 w 588"/>
              <a:gd name="T1" fmla="*/ 463045 h 258"/>
              <a:gd name="T2" fmla="*/ 0 w 588"/>
              <a:gd name="T3" fmla="*/ 596383 h 258"/>
              <a:gd name="T4" fmla="*/ 169690 w 588"/>
              <a:gd name="T5" fmla="*/ 576988 h 258"/>
              <a:gd name="T6" fmla="*/ 236672 w 588"/>
              <a:gd name="T7" fmla="*/ 516380 h 258"/>
              <a:gd name="T8" fmla="*/ 466646 w 588"/>
              <a:gd name="T9" fmla="*/ 450924 h 258"/>
              <a:gd name="T10" fmla="*/ 531396 w 588"/>
              <a:gd name="T11" fmla="*/ 487289 h 258"/>
              <a:gd name="T12" fmla="*/ 683224 w 588"/>
              <a:gd name="T13" fmla="*/ 463045 h 258"/>
              <a:gd name="T14" fmla="*/ 683224 w 588"/>
              <a:gd name="T15" fmla="*/ 470318 h 258"/>
              <a:gd name="T16" fmla="*/ 913198 w 588"/>
              <a:gd name="T17" fmla="*/ 625475 h 258"/>
              <a:gd name="T18" fmla="*/ 1044931 w 588"/>
              <a:gd name="T19" fmla="*/ 579413 h 258"/>
              <a:gd name="T20" fmla="*/ 1120845 w 588"/>
              <a:gd name="T21" fmla="*/ 407286 h 258"/>
              <a:gd name="T22" fmla="*/ 1250345 w 588"/>
              <a:gd name="T23" fmla="*/ 358800 h 258"/>
              <a:gd name="T24" fmla="*/ 1312862 w 588"/>
              <a:gd name="T25" fmla="*/ 232735 h 258"/>
              <a:gd name="T26" fmla="*/ 1310629 w 588"/>
              <a:gd name="T27" fmla="*/ 80003 h 258"/>
              <a:gd name="T28" fmla="*/ 1292767 w 588"/>
              <a:gd name="T29" fmla="*/ 206067 h 258"/>
              <a:gd name="T30" fmla="*/ 1221319 w 588"/>
              <a:gd name="T31" fmla="*/ 315162 h 258"/>
              <a:gd name="T32" fmla="*/ 1192293 w 588"/>
              <a:gd name="T33" fmla="*/ 305464 h 258"/>
              <a:gd name="T34" fmla="*/ 1096284 w 588"/>
              <a:gd name="T35" fmla="*/ 334556 h 258"/>
              <a:gd name="T36" fmla="*/ 1096284 w 588"/>
              <a:gd name="T37" fmla="*/ 298192 h 258"/>
              <a:gd name="T38" fmla="*/ 1192293 w 588"/>
              <a:gd name="T39" fmla="*/ 264251 h 258"/>
              <a:gd name="T40" fmla="*/ 1102983 w 588"/>
              <a:gd name="T41" fmla="*/ 252129 h 258"/>
              <a:gd name="T42" fmla="*/ 1203457 w 588"/>
              <a:gd name="T43" fmla="*/ 218189 h 258"/>
              <a:gd name="T44" fmla="*/ 1243647 w 588"/>
              <a:gd name="T45" fmla="*/ 235159 h 258"/>
              <a:gd name="T46" fmla="*/ 1261509 w 588"/>
              <a:gd name="T47" fmla="*/ 116367 h 258"/>
              <a:gd name="T48" fmla="*/ 1236948 w 588"/>
              <a:gd name="T49" fmla="*/ 87276 h 258"/>
              <a:gd name="T50" fmla="*/ 1118612 w 588"/>
              <a:gd name="T51" fmla="*/ 135762 h 258"/>
              <a:gd name="T52" fmla="*/ 1120845 w 588"/>
              <a:gd name="T53" fmla="*/ 63032 h 258"/>
              <a:gd name="T54" fmla="*/ 1169966 w 588"/>
              <a:gd name="T55" fmla="*/ 82427 h 258"/>
              <a:gd name="T56" fmla="*/ 1236948 w 588"/>
              <a:gd name="T57" fmla="*/ 26668 h 258"/>
              <a:gd name="T58" fmla="*/ 1201224 w 588"/>
              <a:gd name="T59" fmla="*/ 0 h 258"/>
              <a:gd name="T60" fmla="*/ 808259 w 588"/>
              <a:gd name="T61" fmla="*/ 96973 h 258"/>
              <a:gd name="T62" fmla="*/ 328215 w 588"/>
              <a:gd name="T63" fmla="*/ 203643 h 258"/>
              <a:gd name="T64" fmla="*/ 109405 w 588"/>
              <a:gd name="T65" fmla="*/ 458197 h 258"/>
              <a:gd name="T66" fmla="*/ 44655 w 588"/>
              <a:gd name="T67" fmla="*/ 463045 h 25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588"/>
              <a:gd name="T103" fmla="*/ 0 h 258"/>
              <a:gd name="T104" fmla="*/ 588 w 588"/>
              <a:gd name="T105" fmla="*/ 258 h 25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588" h="258">
                <a:moveTo>
                  <a:pt x="20" y="191"/>
                </a:moveTo>
                <a:lnTo>
                  <a:pt x="0" y="246"/>
                </a:lnTo>
                <a:lnTo>
                  <a:pt x="76" y="238"/>
                </a:lnTo>
                <a:lnTo>
                  <a:pt x="106" y="213"/>
                </a:lnTo>
                <a:lnTo>
                  <a:pt x="209" y="186"/>
                </a:lnTo>
                <a:lnTo>
                  <a:pt x="238" y="201"/>
                </a:lnTo>
                <a:lnTo>
                  <a:pt x="306" y="191"/>
                </a:lnTo>
                <a:lnTo>
                  <a:pt x="306" y="194"/>
                </a:lnTo>
                <a:lnTo>
                  <a:pt x="409" y="258"/>
                </a:lnTo>
                <a:lnTo>
                  <a:pt x="468" y="239"/>
                </a:lnTo>
                <a:lnTo>
                  <a:pt x="502" y="168"/>
                </a:lnTo>
                <a:lnTo>
                  <a:pt x="560" y="148"/>
                </a:lnTo>
                <a:lnTo>
                  <a:pt x="588" y="96"/>
                </a:lnTo>
                <a:lnTo>
                  <a:pt x="587" y="33"/>
                </a:lnTo>
                <a:lnTo>
                  <a:pt x="579" y="85"/>
                </a:lnTo>
                <a:lnTo>
                  <a:pt x="547" y="130"/>
                </a:lnTo>
                <a:lnTo>
                  <a:pt x="534" y="126"/>
                </a:lnTo>
                <a:lnTo>
                  <a:pt x="491" y="138"/>
                </a:lnTo>
                <a:lnTo>
                  <a:pt x="491" y="123"/>
                </a:lnTo>
                <a:lnTo>
                  <a:pt x="534" y="109"/>
                </a:lnTo>
                <a:lnTo>
                  <a:pt x="494" y="104"/>
                </a:lnTo>
                <a:lnTo>
                  <a:pt x="539" y="90"/>
                </a:lnTo>
                <a:lnTo>
                  <a:pt x="557" y="97"/>
                </a:lnTo>
                <a:lnTo>
                  <a:pt x="565" y="48"/>
                </a:lnTo>
                <a:lnTo>
                  <a:pt x="554" y="36"/>
                </a:lnTo>
                <a:lnTo>
                  <a:pt x="501" y="56"/>
                </a:lnTo>
                <a:lnTo>
                  <a:pt x="502" y="26"/>
                </a:lnTo>
                <a:lnTo>
                  <a:pt x="524" y="34"/>
                </a:lnTo>
                <a:lnTo>
                  <a:pt x="554" y="11"/>
                </a:lnTo>
                <a:lnTo>
                  <a:pt x="538" y="0"/>
                </a:lnTo>
                <a:lnTo>
                  <a:pt x="362" y="40"/>
                </a:lnTo>
                <a:lnTo>
                  <a:pt x="147" y="84"/>
                </a:lnTo>
                <a:lnTo>
                  <a:pt x="49" y="189"/>
                </a:lnTo>
                <a:lnTo>
                  <a:pt x="20" y="191"/>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8" name="Freeform 49"/>
          <p:cNvSpPr>
            <a:spLocks/>
          </p:cNvSpPr>
          <p:nvPr/>
        </p:nvSpPr>
        <p:spPr bwMode="auto">
          <a:xfrm>
            <a:off x="6900863" y="2990850"/>
            <a:ext cx="1149350" cy="774700"/>
          </a:xfrm>
          <a:custGeom>
            <a:avLst/>
            <a:gdLst>
              <a:gd name="T0" fmla="*/ 187831 w 514"/>
              <a:gd name="T1" fmla="*/ 542290 h 320"/>
              <a:gd name="T2" fmla="*/ 154290 w 514"/>
              <a:gd name="T3" fmla="*/ 622181 h 320"/>
              <a:gd name="T4" fmla="*/ 107332 w 514"/>
              <a:gd name="T5" fmla="*/ 643969 h 320"/>
              <a:gd name="T6" fmla="*/ 105096 w 514"/>
              <a:gd name="T7" fmla="*/ 694809 h 320"/>
              <a:gd name="T8" fmla="*/ 4472 w 514"/>
              <a:gd name="T9" fmla="*/ 733544 h 320"/>
              <a:gd name="T10" fmla="*/ 0 w 514"/>
              <a:gd name="T11" fmla="*/ 774700 h 320"/>
              <a:gd name="T12" fmla="*/ 272803 w 514"/>
              <a:gd name="T13" fmla="*/ 723860 h 320"/>
              <a:gd name="T14" fmla="*/ 766979 w 514"/>
              <a:gd name="T15" fmla="*/ 612497 h 320"/>
              <a:gd name="T16" fmla="*/ 1149350 w 514"/>
              <a:gd name="T17" fmla="*/ 513239 h 320"/>
              <a:gd name="T18" fmla="*/ 1149350 w 514"/>
              <a:gd name="T19" fmla="*/ 435769 h 320"/>
              <a:gd name="T20" fmla="*/ 1106864 w 514"/>
              <a:gd name="T21" fmla="*/ 411559 h 320"/>
              <a:gd name="T22" fmla="*/ 1073323 w 514"/>
              <a:gd name="T23" fmla="*/ 450294 h 320"/>
              <a:gd name="T24" fmla="*/ 1055434 w 514"/>
              <a:gd name="T25" fmla="*/ 343773 h 320"/>
              <a:gd name="T26" fmla="*/ 1073323 w 514"/>
              <a:gd name="T27" fmla="*/ 251777 h 320"/>
              <a:gd name="T28" fmla="*/ 932449 w 514"/>
              <a:gd name="T29" fmla="*/ 181570 h 320"/>
              <a:gd name="T30" fmla="*/ 834061 w 514"/>
              <a:gd name="T31" fmla="*/ 198517 h 320"/>
              <a:gd name="T32" fmla="*/ 831825 w 514"/>
              <a:gd name="T33" fmla="*/ 55682 h 320"/>
              <a:gd name="T34" fmla="*/ 731201 w 514"/>
              <a:gd name="T35" fmla="*/ 0 h 320"/>
              <a:gd name="T36" fmla="*/ 657410 w 514"/>
              <a:gd name="T37" fmla="*/ 33893 h 320"/>
              <a:gd name="T38" fmla="*/ 605980 w 514"/>
              <a:gd name="T39" fmla="*/ 169466 h 320"/>
              <a:gd name="T40" fmla="*/ 516537 w 514"/>
              <a:gd name="T41" fmla="*/ 222726 h 320"/>
              <a:gd name="T42" fmla="*/ 480759 w 514"/>
              <a:gd name="T43" fmla="*/ 438190 h 320"/>
              <a:gd name="T44" fmla="*/ 335413 w 514"/>
              <a:gd name="T45" fmla="*/ 542290 h 320"/>
              <a:gd name="T46" fmla="*/ 219137 w 514"/>
              <a:gd name="T47" fmla="*/ 585867 h 320"/>
              <a:gd name="T48" fmla="*/ 187831 w 514"/>
              <a:gd name="T49" fmla="*/ 542290 h 32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514"/>
              <a:gd name="T76" fmla="*/ 0 h 320"/>
              <a:gd name="T77" fmla="*/ 514 w 514"/>
              <a:gd name="T78" fmla="*/ 320 h 32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514" h="320">
                <a:moveTo>
                  <a:pt x="84" y="224"/>
                </a:moveTo>
                <a:lnTo>
                  <a:pt x="69" y="257"/>
                </a:lnTo>
                <a:lnTo>
                  <a:pt x="48" y="266"/>
                </a:lnTo>
                <a:lnTo>
                  <a:pt x="47" y="287"/>
                </a:lnTo>
                <a:lnTo>
                  <a:pt x="2" y="303"/>
                </a:lnTo>
                <a:lnTo>
                  <a:pt x="0" y="320"/>
                </a:lnTo>
                <a:lnTo>
                  <a:pt x="122" y="299"/>
                </a:lnTo>
                <a:lnTo>
                  <a:pt x="343" y="253"/>
                </a:lnTo>
                <a:lnTo>
                  <a:pt x="514" y="212"/>
                </a:lnTo>
                <a:lnTo>
                  <a:pt x="514" y="180"/>
                </a:lnTo>
                <a:lnTo>
                  <a:pt x="495" y="170"/>
                </a:lnTo>
                <a:lnTo>
                  <a:pt x="480" y="186"/>
                </a:lnTo>
                <a:lnTo>
                  <a:pt x="472" y="142"/>
                </a:lnTo>
                <a:lnTo>
                  <a:pt x="480" y="104"/>
                </a:lnTo>
                <a:lnTo>
                  <a:pt x="417" y="75"/>
                </a:lnTo>
                <a:lnTo>
                  <a:pt x="373" y="82"/>
                </a:lnTo>
                <a:lnTo>
                  <a:pt x="372" y="23"/>
                </a:lnTo>
                <a:lnTo>
                  <a:pt x="327" y="0"/>
                </a:lnTo>
                <a:lnTo>
                  <a:pt x="294" y="14"/>
                </a:lnTo>
                <a:lnTo>
                  <a:pt x="271" y="70"/>
                </a:lnTo>
                <a:lnTo>
                  <a:pt x="231" y="92"/>
                </a:lnTo>
                <a:lnTo>
                  <a:pt x="215" y="181"/>
                </a:lnTo>
                <a:lnTo>
                  <a:pt x="150" y="224"/>
                </a:lnTo>
                <a:lnTo>
                  <a:pt x="98" y="242"/>
                </a:lnTo>
                <a:lnTo>
                  <a:pt x="84" y="224"/>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89" name="Freeform 50"/>
          <p:cNvSpPr>
            <a:spLocks/>
          </p:cNvSpPr>
          <p:nvPr/>
        </p:nvSpPr>
        <p:spPr bwMode="auto">
          <a:xfrm>
            <a:off x="6980238" y="2836863"/>
            <a:ext cx="650875" cy="739775"/>
          </a:xfrm>
          <a:custGeom>
            <a:avLst/>
            <a:gdLst>
              <a:gd name="T0" fmla="*/ 67101 w 291"/>
              <a:gd name="T1" fmla="*/ 385653 h 305"/>
              <a:gd name="T2" fmla="*/ 15657 w 291"/>
              <a:gd name="T3" fmla="*/ 371100 h 305"/>
              <a:gd name="T4" fmla="*/ 0 w 291"/>
              <a:gd name="T5" fmla="*/ 487524 h 305"/>
              <a:gd name="T6" fmla="*/ 15657 w 291"/>
              <a:gd name="T7" fmla="*/ 613649 h 305"/>
              <a:gd name="T8" fmla="*/ 111834 w 291"/>
              <a:gd name="T9" fmla="*/ 696116 h 305"/>
              <a:gd name="T10" fmla="*/ 134201 w 291"/>
              <a:gd name="T11" fmla="*/ 739775 h 305"/>
              <a:gd name="T12" fmla="*/ 252745 w 291"/>
              <a:gd name="T13" fmla="*/ 696116 h 305"/>
              <a:gd name="T14" fmla="*/ 395893 w 291"/>
              <a:gd name="T15" fmla="*/ 596671 h 305"/>
              <a:gd name="T16" fmla="*/ 436153 w 291"/>
              <a:gd name="T17" fmla="*/ 380802 h 305"/>
              <a:gd name="T18" fmla="*/ 527857 w 291"/>
              <a:gd name="T19" fmla="*/ 322590 h 305"/>
              <a:gd name="T20" fmla="*/ 579301 w 291"/>
              <a:gd name="T21" fmla="*/ 189188 h 305"/>
              <a:gd name="T22" fmla="*/ 650875 w 291"/>
              <a:gd name="T23" fmla="*/ 152806 h 305"/>
              <a:gd name="T24" fmla="*/ 556934 w 291"/>
              <a:gd name="T25" fmla="*/ 135828 h 305"/>
              <a:gd name="T26" fmla="*/ 391420 w 291"/>
              <a:gd name="T27" fmla="*/ 232847 h 305"/>
              <a:gd name="T28" fmla="*/ 366816 w 291"/>
              <a:gd name="T29" fmla="*/ 138253 h 305"/>
              <a:gd name="T30" fmla="*/ 225905 w 291"/>
              <a:gd name="T31" fmla="*/ 147955 h 305"/>
              <a:gd name="T32" fmla="*/ 192355 w 291"/>
              <a:gd name="T33" fmla="*/ 0 h 305"/>
              <a:gd name="T34" fmla="*/ 156568 w 291"/>
              <a:gd name="T35" fmla="*/ 38808 h 305"/>
              <a:gd name="T36" fmla="*/ 167751 w 291"/>
              <a:gd name="T37" fmla="*/ 249826 h 305"/>
              <a:gd name="T38" fmla="*/ 102887 w 291"/>
              <a:gd name="T39" fmla="*/ 269230 h 305"/>
              <a:gd name="T40" fmla="*/ 67101 w 291"/>
              <a:gd name="T41" fmla="*/ 385653 h 30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91"/>
              <a:gd name="T64" fmla="*/ 0 h 305"/>
              <a:gd name="T65" fmla="*/ 291 w 291"/>
              <a:gd name="T66" fmla="*/ 305 h 30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91" h="305">
                <a:moveTo>
                  <a:pt x="30" y="159"/>
                </a:moveTo>
                <a:lnTo>
                  <a:pt x="7" y="153"/>
                </a:lnTo>
                <a:lnTo>
                  <a:pt x="0" y="201"/>
                </a:lnTo>
                <a:lnTo>
                  <a:pt x="7" y="253"/>
                </a:lnTo>
                <a:lnTo>
                  <a:pt x="50" y="287"/>
                </a:lnTo>
                <a:lnTo>
                  <a:pt x="60" y="305"/>
                </a:lnTo>
                <a:lnTo>
                  <a:pt x="113" y="287"/>
                </a:lnTo>
                <a:lnTo>
                  <a:pt x="177" y="246"/>
                </a:lnTo>
                <a:lnTo>
                  <a:pt x="195" y="157"/>
                </a:lnTo>
                <a:lnTo>
                  <a:pt x="236" y="133"/>
                </a:lnTo>
                <a:lnTo>
                  <a:pt x="259" y="78"/>
                </a:lnTo>
                <a:lnTo>
                  <a:pt x="291" y="63"/>
                </a:lnTo>
                <a:lnTo>
                  <a:pt x="249" y="56"/>
                </a:lnTo>
                <a:lnTo>
                  <a:pt x="175" y="96"/>
                </a:lnTo>
                <a:lnTo>
                  <a:pt x="164" y="57"/>
                </a:lnTo>
                <a:lnTo>
                  <a:pt x="101" y="61"/>
                </a:lnTo>
                <a:lnTo>
                  <a:pt x="86" y="0"/>
                </a:lnTo>
                <a:lnTo>
                  <a:pt x="70" y="16"/>
                </a:lnTo>
                <a:lnTo>
                  <a:pt x="75" y="103"/>
                </a:lnTo>
                <a:lnTo>
                  <a:pt x="46" y="111"/>
                </a:lnTo>
                <a:lnTo>
                  <a:pt x="30" y="159"/>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0" name="Freeform 51"/>
          <p:cNvSpPr>
            <a:spLocks/>
          </p:cNvSpPr>
          <p:nvPr/>
        </p:nvSpPr>
        <p:spPr bwMode="auto">
          <a:xfrm>
            <a:off x="7126288" y="2362200"/>
            <a:ext cx="879475" cy="628650"/>
          </a:xfrm>
          <a:custGeom>
            <a:avLst/>
            <a:gdLst>
              <a:gd name="T0" fmla="*/ 80358 w 394"/>
              <a:gd name="T1" fmla="*/ 92234 h 259"/>
              <a:gd name="T2" fmla="*/ 0 w 394"/>
              <a:gd name="T3" fmla="*/ 174760 h 259"/>
              <a:gd name="T4" fmla="*/ 44643 w 394"/>
              <a:gd name="T5" fmla="*/ 480589 h 259"/>
              <a:gd name="T6" fmla="*/ 80358 w 394"/>
              <a:gd name="T7" fmla="*/ 628650 h 259"/>
              <a:gd name="T8" fmla="*/ 229914 w 394"/>
              <a:gd name="T9" fmla="*/ 616514 h 259"/>
              <a:gd name="T10" fmla="*/ 785724 w 394"/>
              <a:gd name="T11" fmla="*/ 502434 h 259"/>
              <a:gd name="T12" fmla="*/ 823671 w 394"/>
              <a:gd name="T13" fmla="*/ 483017 h 259"/>
              <a:gd name="T14" fmla="*/ 879475 w 394"/>
              <a:gd name="T15" fmla="*/ 342238 h 259"/>
              <a:gd name="T16" fmla="*/ 796885 w 394"/>
              <a:gd name="T17" fmla="*/ 264567 h 259"/>
              <a:gd name="T18" fmla="*/ 841528 w 394"/>
              <a:gd name="T19" fmla="*/ 82525 h 259"/>
              <a:gd name="T20" fmla="*/ 776795 w 394"/>
              <a:gd name="T21" fmla="*/ 63108 h 259"/>
              <a:gd name="T22" fmla="*/ 776795 w 394"/>
              <a:gd name="T23" fmla="*/ 19418 h 259"/>
              <a:gd name="T24" fmla="*/ 750009 w 394"/>
              <a:gd name="T25" fmla="*/ 0 h 259"/>
              <a:gd name="T26" fmla="*/ 104912 w 394"/>
              <a:gd name="T27" fmla="*/ 131070 h 259"/>
              <a:gd name="T28" fmla="*/ 80358 w 394"/>
              <a:gd name="T29" fmla="*/ 92234 h 2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94"/>
              <a:gd name="T46" fmla="*/ 0 h 259"/>
              <a:gd name="T47" fmla="*/ 394 w 394"/>
              <a:gd name="T48" fmla="*/ 259 h 2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94" h="259">
                <a:moveTo>
                  <a:pt x="36" y="38"/>
                </a:moveTo>
                <a:lnTo>
                  <a:pt x="0" y="72"/>
                </a:lnTo>
                <a:lnTo>
                  <a:pt x="20" y="198"/>
                </a:lnTo>
                <a:lnTo>
                  <a:pt x="36" y="259"/>
                </a:lnTo>
                <a:lnTo>
                  <a:pt x="103" y="254"/>
                </a:lnTo>
                <a:lnTo>
                  <a:pt x="352" y="207"/>
                </a:lnTo>
                <a:lnTo>
                  <a:pt x="369" y="199"/>
                </a:lnTo>
                <a:lnTo>
                  <a:pt x="394" y="141"/>
                </a:lnTo>
                <a:lnTo>
                  <a:pt x="357" y="109"/>
                </a:lnTo>
                <a:lnTo>
                  <a:pt x="377" y="34"/>
                </a:lnTo>
                <a:lnTo>
                  <a:pt x="348" y="26"/>
                </a:lnTo>
                <a:lnTo>
                  <a:pt x="348" y="8"/>
                </a:lnTo>
                <a:lnTo>
                  <a:pt x="336" y="0"/>
                </a:lnTo>
                <a:lnTo>
                  <a:pt x="47" y="54"/>
                </a:lnTo>
                <a:lnTo>
                  <a:pt x="36" y="38"/>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1" name="Freeform 52"/>
          <p:cNvSpPr>
            <a:spLocks/>
          </p:cNvSpPr>
          <p:nvPr/>
        </p:nvSpPr>
        <p:spPr bwMode="auto">
          <a:xfrm>
            <a:off x="7923213" y="2435225"/>
            <a:ext cx="234950" cy="501650"/>
          </a:xfrm>
          <a:custGeom>
            <a:avLst/>
            <a:gdLst>
              <a:gd name="T0" fmla="*/ 42515 w 105"/>
              <a:gd name="T1" fmla="*/ 2423 h 207"/>
              <a:gd name="T2" fmla="*/ 98455 w 105"/>
              <a:gd name="T3" fmla="*/ 0 h 207"/>
              <a:gd name="T4" fmla="*/ 208099 w 105"/>
              <a:gd name="T5" fmla="*/ 75126 h 207"/>
              <a:gd name="T6" fmla="*/ 192435 w 105"/>
              <a:gd name="T7" fmla="*/ 135712 h 207"/>
              <a:gd name="T8" fmla="*/ 230475 w 105"/>
              <a:gd name="T9" fmla="*/ 174487 h 207"/>
              <a:gd name="T10" fmla="*/ 234950 w 105"/>
              <a:gd name="T11" fmla="*/ 409560 h 207"/>
              <a:gd name="T12" fmla="*/ 194673 w 105"/>
              <a:gd name="T13" fmla="*/ 501650 h 207"/>
              <a:gd name="T14" fmla="*/ 149921 w 105"/>
              <a:gd name="T15" fmla="*/ 467722 h 207"/>
              <a:gd name="T16" fmla="*/ 102930 w 105"/>
              <a:gd name="T17" fmla="*/ 465299 h 207"/>
              <a:gd name="T18" fmla="*/ 22376 w 105"/>
              <a:gd name="T19" fmla="*/ 416830 h 207"/>
              <a:gd name="T20" fmla="*/ 82792 w 105"/>
              <a:gd name="T21" fmla="*/ 269001 h 207"/>
              <a:gd name="T22" fmla="*/ 0 w 105"/>
              <a:gd name="T23" fmla="*/ 191451 h 207"/>
              <a:gd name="T24" fmla="*/ 42515 w 105"/>
              <a:gd name="T25" fmla="*/ 2423 h 20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5"/>
              <a:gd name="T40" fmla="*/ 0 h 207"/>
              <a:gd name="T41" fmla="*/ 105 w 105"/>
              <a:gd name="T42" fmla="*/ 207 h 20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5" h="207">
                <a:moveTo>
                  <a:pt x="19" y="1"/>
                </a:moveTo>
                <a:lnTo>
                  <a:pt x="44" y="0"/>
                </a:lnTo>
                <a:lnTo>
                  <a:pt x="93" y="31"/>
                </a:lnTo>
                <a:lnTo>
                  <a:pt x="86" y="56"/>
                </a:lnTo>
                <a:lnTo>
                  <a:pt x="103" y="72"/>
                </a:lnTo>
                <a:lnTo>
                  <a:pt x="105" y="169"/>
                </a:lnTo>
                <a:lnTo>
                  <a:pt x="87" y="207"/>
                </a:lnTo>
                <a:lnTo>
                  <a:pt x="67" y="193"/>
                </a:lnTo>
                <a:lnTo>
                  <a:pt x="46" y="192"/>
                </a:lnTo>
                <a:lnTo>
                  <a:pt x="10" y="172"/>
                </a:lnTo>
                <a:lnTo>
                  <a:pt x="37" y="111"/>
                </a:lnTo>
                <a:lnTo>
                  <a:pt x="0" y="79"/>
                </a:lnTo>
                <a:lnTo>
                  <a:pt x="19" y="1"/>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2" name="Freeform 53"/>
          <p:cNvSpPr>
            <a:spLocks/>
          </p:cNvSpPr>
          <p:nvPr/>
        </p:nvSpPr>
        <p:spPr bwMode="auto">
          <a:xfrm>
            <a:off x="7199313" y="1654175"/>
            <a:ext cx="977900" cy="863600"/>
          </a:xfrm>
          <a:custGeom>
            <a:avLst/>
            <a:gdLst>
              <a:gd name="T0" fmla="*/ 76084 w 437"/>
              <a:gd name="T1" fmla="*/ 579776 h 356"/>
              <a:gd name="T2" fmla="*/ 167832 w 437"/>
              <a:gd name="T3" fmla="*/ 528834 h 356"/>
              <a:gd name="T4" fmla="*/ 293146 w 437"/>
              <a:gd name="T5" fmla="*/ 516704 h 356"/>
              <a:gd name="T6" fmla="*/ 324475 w 437"/>
              <a:gd name="T7" fmla="*/ 470613 h 356"/>
              <a:gd name="T8" fmla="*/ 369230 w 437"/>
              <a:gd name="T9" fmla="*/ 463336 h 356"/>
              <a:gd name="T10" fmla="*/ 393845 w 437"/>
              <a:gd name="T11" fmla="*/ 414819 h 356"/>
              <a:gd name="T12" fmla="*/ 436363 w 437"/>
              <a:gd name="T13" fmla="*/ 397838 h 356"/>
              <a:gd name="T14" fmla="*/ 416223 w 437"/>
              <a:gd name="T15" fmla="*/ 308082 h 356"/>
              <a:gd name="T16" fmla="*/ 391608 w 437"/>
              <a:gd name="T17" fmla="*/ 283824 h 356"/>
              <a:gd name="T18" fmla="*/ 443076 w 437"/>
              <a:gd name="T19" fmla="*/ 211048 h 356"/>
              <a:gd name="T20" fmla="*/ 476642 w 437"/>
              <a:gd name="T21" fmla="*/ 211048 h 356"/>
              <a:gd name="T22" fmla="*/ 590768 w 437"/>
              <a:gd name="T23" fmla="*/ 55794 h 356"/>
              <a:gd name="T24" fmla="*/ 767551 w 437"/>
              <a:gd name="T25" fmla="*/ 0 h 356"/>
              <a:gd name="T26" fmla="*/ 785453 w 437"/>
              <a:gd name="T27" fmla="*/ 143125 h 356"/>
              <a:gd name="T28" fmla="*/ 794404 w 437"/>
              <a:gd name="T29" fmla="*/ 138273 h 356"/>
              <a:gd name="T30" fmla="*/ 836921 w 437"/>
              <a:gd name="T31" fmla="*/ 189216 h 356"/>
              <a:gd name="T32" fmla="*/ 839159 w 437"/>
              <a:gd name="T33" fmla="*/ 337192 h 356"/>
              <a:gd name="T34" fmla="*/ 892865 w 437"/>
              <a:gd name="T35" fmla="*/ 458484 h 356"/>
              <a:gd name="T36" fmla="*/ 910767 w 437"/>
              <a:gd name="T37" fmla="*/ 616164 h 356"/>
              <a:gd name="T38" fmla="*/ 917481 w 437"/>
              <a:gd name="T39" fmla="*/ 752011 h 356"/>
              <a:gd name="T40" fmla="*/ 977900 w 437"/>
              <a:gd name="T41" fmla="*/ 795676 h 356"/>
              <a:gd name="T42" fmla="*/ 933145 w 437"/>
              <a:gd name="T43" fmla="*/ 863600 h 356"/>
              <a:gd name="T44" fmla="*/ 819019 w 437"/>
              <a:gd name="T45" fmla="*/ 783547 h 356"/>
              <a:gd name="T46" fmla="*/ 760838 w 437"/>
              <a:gd name="T47" fmla="*/ 790825 h 356"/>
              <a:gd name="T48" fmla="*/ 702656 w 437"/>
              <a:gd name="T49" fmla="*/ 771418 h 356"/>
              <a:gd name="T50" fmla="*/ 704894 w 437"/>
              <a:gd name="T51" fmla="*/ 727753 h 356"/>
              <a:gd name="T52" fmla="*/ 669090 w 437"/>
              <a:gd name="T53" fmla="*/ 713198 h 356"/>
              <a:gd name="T54" fmla="*/ 29091 w 437"/>
              <a:gd name="T55" fmla="*/ 844193 h 356"/>
              <a:gd name="T56" fmla="*/ 0 w 437"/>
              <a:gd name="T57" fmla="*/ 805380 h 356"/>
              <a:gd name="T58" fmla="*/ 98461 w 437"/>
              <a:gd name="T59" fmla="*/ 652552 h 356"/>
              <a:gd name="T60" fmla="*/ 76084 w 437"/>
              <a:gd name="T61" fmla="*/ 579776 h 3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437"/>
              <a:gd name="T94" fmla="*/ 0 h 356"/>
              <a:gd name="T95" fmla="*/ 437 w 437"/>
              <a:gd name="T96" fmla="*/ 356 h 3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437" h="356">
                <a:moveTo>
                  <a:pt x="34" y="239"/>
                </a:moveTo>
                <a:lnTo>
                  <a:pt x="75" y="218"/>
                </a:lnTo>
                <a:lnTo>
                  <a:pt x="131" y="213"/>
                </a:lnTo>
                <a:lnTo>
                  <a:pt x="145" y="194"/>
                </a:lnTo>
                <a:lnTo>
                  <a:pt x="165" y="191"/>
                </a:lnTo>
                <a:lnTo>
                  <a:pt x="176" y="171"/>
                </a:lnTo>
                <a:lnTo>
                  <a:pt x="195" y="164"/>
                </a:lnTo>
                <a:lnTo>
                  <a:pt x="186" y="127"/>
                </a:lnTo>
                <a:lnTo>
                  <a:pt x="175" y="117"/>
                </a:lnTo>
                <a:lnTo>
                  <a:pt x="198" y="87"/>
                </a:lnTo>
                <a:lnTo>
                  <a:pt x="213" y="87"/>
                </a:lnTo>
                <a:lnTo>
                  <a:pt x="264" y="23"/>
                </a:lnTo>
                <a:lnTo>
                  <a:pt x="343" y="0"/>
                </a:lnTo>
                <a:lnTo>
                  <a:pt x="351" y="59"/>
                </a:lnTo>
                <a:lnTo>
                  <a:pt x="355" y="57"/>
                </a:lnTo>
                <a:lnTo>
                  <a:pt x="374" y="78"/>
                </a:lnTo>
                <a:lnTo>
                  <a:pt x="375" y="139"/>
                </a:lnTo>
                <a:lnTo>
                  <a:pt x="399" y="189"/>
                </a:lnTo>
                <a:lnTo>
                  <a:pt x="407" y="254"/>
                </a:lnTo>
                <a:lnTo>
                  <a:pt x="410" y="310"/>
                </a:lnTo>
                <a:lnTo>
                  <a:pt x="437" y="328"/>
                </a:lnTo>
                <a:lnTo>
                  <a:pt x="417" y="356"/>
                </a:lnTo>
                <a:lnTo>
                  <a:pt x="366" y="323"/>
                </a:lnTo>
                <a:lnTo>
                  <a:pt x="340" y="326"/>
                </a:lnTo>
                <a:lnTo>
                  <a:pt x="314" y="318"/>
                </a:lnTo>
                <a:lnTo>
                  <a:pt x="315" y="300"/>
                </a:lnTo>
                <a:lnTo>
                  <a:pt x="299" y="294"/>
                </a:lnTo>
                <a:lnTo>
                  <a:pt x="13" y="348"/>
                </a:lnTo>
                <a:lnTo>
                  <a:pt x="0" y="332"/>
                </a:lnTo>
                <a:lnTo>
                  <a:pt x="44" y="269"/>
                </a:lnTo>
                <a:lnTo>
                  <a:pt x="34" y="239"/>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3" name="Freeform 54"/>
          <p:cNvSpPr>
            <a:spLocks/>
          </p:cNvSpPr>
          <p:nvPr/>
        </p:nvSpPr>
        <p:spPr bwMode="auto">
          <a:xfrm>
            <a:off x="7961313" y="1604963"/>
            <a:ext cx="257175" cy="519112"/>
          </a:xfrm>
          <a:custGeom>
            <a:avLst/>
            <a:gdLst>
              <a:gd name="T0" fmla="*/ 0 w 116"/>
              <a:gd name="T1" fmla="*/ 53367 h 214"/>
              <a:gd name="T2" fmla="*/ 188447 w 116"/>
              <a:gd name="T3" fmla="*/ 0 h 214"/>
              <a:gd name="T4" fmla="*/ 257175 w 116"/>
              <a:gd name="T5" fmla="*/ 140694 h 214"/>
              <a:gd name="T6" fmla="*/ 221703 w 116"/>
              <a:gd name="T7" fmla="*/ 177080 h 214"/>
              <a:gd name="T8" fmla="*/ 235005 w 116"/>
              <a:gd name="T9" fmla="*/ 492429 h 214"/>
              <a:gd name="T10" fmla="*/ 126370 w 116"/>
              <a:gd name="T11" fmla="*/ 519112 h 214"/>
              <a:gd name="T12" fmla="*/ 75379 w 116"/>
              <a:gd name="T13" fmla="*/ 388121 h 214"/>
              <a:gd name="T14" fmla="*/ 73162 w 116"/>
              <a:gd name="T15" fmla="*/ 235298 h 214"/>
              <a:gd name="T16" fmla="*/ 24387 w 116"/>
              <a:gd name="T17" fmla="*/ 189209 h 214"/>
              <a:gd name="T18" fmla="*/ 0 w 116"/>
              <a:gd name="T19" fmla="*/ 53367 h 2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6"/>
              <a:gd name="T31" fmla="*/ 0 h 214"/>
              <a:gd name="T32" fmla="*/ 116 w 116"/>
              <a:gd name="T33" fmla="*/ 214 h 2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6" h="214">
                <a:moveTo>
                  <a:pt x="0" y="22"/>
                </a:moveTo>
                <a:lnTo>
                  <a:pt x="85" y="0"/>
                </a:lnTo>
                <a:lnTo>
                  <a:pt x="116" y="58"/>
                </a:lnTo>
                <a:lnTo>
                  <a:pt x="100" y="73"/>
                </a:lnTo>
                <a:lnTo>
                  <a:pt x="106" y="203"/>
                </a:lnTo>
                <a:lnTo>
                  <a:pt x="57" y="214"/>
                </a:lnTo>
                <a:lnTo>
                  <a:pt x="34" y="160"/>
                </a:lnTo>
                <a:lnTo>
                  <a:pt x="33" y="97"/>
                </a:lnTo>
                <a:lnTo>
                  <a:pt x="11" y="78"/>
                </a:lnTo>
                <a:lnTo>
                  <a:pt x="0" y="22"/>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4" name="Freeform 55"/>
          <p:cNvSpPr>
            <a:spLocks/>
          </p:cNvSpPr>
          <p:nvPr/>
        </p:nvSpPr>
        <p:spPr bwMode="auto">
          <a:xfrm>
            <a:off x="8083550" y="2009775"/>
            <a:ext cx="552450" cy="271463"/>
          </a:xfrm>
          <a:custGeom>
            <a:avLst/>
            <a:gdLst>
              <a:gd name="T0" fmla="*/ 0 w 247"/>
              <a:gd name="T1" fmla="*/ 106646 h 112"/>
              <a:gd name="T2" fmla="*/ 281817 w 247"/>
              <a:gd name="T3" fmla="*/ 31509 h 112"/>
              <a:gd name="T4" fmla="*/ 315366 w 247"/>
              <a:gd name="T5" fmla="*/ 36357 h 112"/>
              <a:gd name="T6" fmla="*/ 348916 w 247"/>
              <a:gd name="T7" fmla="*/ 0 h 112"/>
              <a:gd name="T8" fmla="*/ 375756 w 247"/>
              <a:gd name="T9" fmla="*/ 16966 h 112"/>
              <a:gd name="T10" fmla="*/ 342206 w 247"/>
              <a:gd name="T11" fmla="*/ 94527 h 112"/>
              <a:gd name="T12" fmla="*/ 402595 w 247"/>
              <a:gd name="T13" fmla="*/ 89680 h 112"/>
              <a:gd name="T14" fmla="*/ 436145 w 247"/>
              <a:gd name="T15" fmla="*/ 150274 h 112"/>
              <a:gd name="T16" fmla="*/ 474168 w 247"/>
              <a:gd name="T17" fmla="*/ 155122 h 112"/>
              <a:gd name="T18" fmla="*/ 501007 w 247"/>
              <a:gd name="T19" fmla="*/ 147850 h 112"/>
              <a:gd name="T20" fmla="*/ 501007 w 247"/>
              <a:gd name="T21" fmla="*/ 113918 h 112"/>
              <a:gd name="T22" fmla="*/ 454038 w 247"/>
              <a:gd name="T23" fmla="*/ 70290 h 112"/>
              <a:gd name="T24" fmla="*/ 489824 w 247"/>
              <a:gd name="T25" fmla="*/ 67866 h 112"/>
              <a:gd name="T26" fmla="*/ 552450 w 247"/>
              <a:gd name="T27" fmla="*/ 159969 h 112"/>
              <a:gd name="T28" fmla="*/ 494297 w 247"/>
              <a:gd name="T29" fmla="*/ 213292 h 112"/>
              <a:gd name="T30" fmla="*/ 427198 w 247"/>
              <a:gd name="T31" fmla="*/ 186631 h 112"/>
              <a:gd name="T32" fmla="*/ 384702 w 247"/>
              <a:gd name="T33" fmla="*/ 252073 h 112"/>
              <a:gd name="T34" fmla="*/ 301946 w 247"/>
              <a:gd name="T35" fmla="*/ 186631 h 112"/>
              <a:gd name="T36" fmla="*/ 22366 w 247"/>
              <a:gd name="T37" fmla="*/ 271463 h 112"/>
              <a:gd name="T38" fmla="*/ 0 w 247"/>
              <a:gd name="T39" fmla="*/ 106646 h 11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47"/>
              <a:gd name="T61" fmla="*/ 0 h 112"/>
              <a:gd name="T62" fmla="*/ 247 w 247"/>
              <a:gd name="T63" fmla="*/ 112 h 11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47" h="112">
                <a:moveTo>
                  <a:pt x="0" y="44"/>
                </a:moveTo>
                <a:lnTo>
                  <a:pt x="126" y="13"/>
                </a:lnTo>
                <a:lnTo>
                  <a:pt x="141" y="15"/>
                </a:lnTo>
                <a:lnTo>
                  <a:pt x="156" y="0"/>
                </a:lnTo>
                <a:lnTo>
                  <a:pt x="168" y="7"/>
                </a:lnTo>
                <a:lnTo>
                  <a:pt x="153" y="39"/>
                </a:lnTo>
                <a:lnTo>
                  <a:pt x="180" y="37"/>
                </a:lnTo>
                <a:lnTo>
                  <a:pt x="195" y="62"/>
                </a:lnTo>
                <a:lnTo>
                  <a:pt x="212" y="64"/>
                </a:lnTo>
                <a:lnTo>
                  <a:pt x="224" y="61"/>
                </a:lnTo>
                <a:lnTo>
                  <a:pt x="224" y="47"/>
                </a:lnTo>
                <a:lnTo>
                  <a:pt x="203" y="29"/>
                </a:lnTo>
                <a:lnTo>
                  <a:pt x="219" y="28"/>
                </a:lnTo>
                <a:lnTo>
                  <a:pt x="247" y="66"/>
                </a:lnTo>
                <a:lnTo>
                  <a:pt x="221" y="88"/>
                </a:lnTo>
                <a:lnTo>
                  <a:pt x="191" y="77"/>
                </a:lnTo>
                <a:lnTo>
                  <a:pt x="172" y="104"/>
                </a:lnTo>
                <a:lnTo>
                  <a:pt x="135" y="77"/>
                </a:lnTo>
                <a:lnTo>
                  <a:pt x="10" y="112"/>
                </a:lnTo>
                <a:lnTo>
                  <a:pt x="0" y="44"/>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5" name="Freeform 56"/>
          <p:cNvSpPr>
            <a:spLocks/>
          </p:cNvSpPr>
          <p:nvPr/>
        </p:nvSpPr>
        <p:spPr bwMode="auto">
          <a:xfrm>
            <a:off x="8104188" y="2214563"/>
            <a:ext cx="285750" cy="239712"/>
          </a:xfrm>
          <a:custGeom>
            <a:avLst/>
            <a:gdLst>
              <a:gd name="T0" fmla="*/ 0 w 128"/>
              <a:gd name="T1" fmla="*/ 60533 h 99"/>
              <a:gd name="T2" fmla="*/ 218777 w 128"/>
              <a:gd name="T3" fmla="*/ 0 h 99"/>
              <a:gd name="T4" fmla="*/ 285750 w 128"/>
              <a:gd name="T5" fmla="*/ 108960 h 99"/>
              <a:gd name="T6" fmla="*/ 247799 w 128"/>
              <a:gd name="T7" fmla="*/ 157387 h 99"/>
              <a:gd name="T8" fmla="*/ 178594 w 128"/>
              <a:gd name="T9" fmla="*/ 140437 h 99"/>
              <a:gd name="T10" fmla="*/ 69205 w 128"/>
              <a:gd name="T11" fmla="*/ 239712 h 99"/>
              <a:gd name="T12" fmla="*/ 11162 w 128"/>
              <a:gd name="T13" fmla="*/ 186443 h 99"/>
              <a:gd name="T14" fmla="*/ 0 w 128"/>
              <a:gd name="T15" fmla="*/ 60533 h 99"/>
              <a:gd name="T16" fmla="*/ 0 60000 65536"/>
              <a:gd name="T17" fmla="*/ 0 60000 65536"/>
              <a:gd name="T18" fmla="*/ 0 60000 65536"/>
              <a:gd name="T19" fmla="*/ 0 60000 65536"/>
              <a:gd name="T20" fmla="*/ 0 60000 65536"/>
              <a:gd name="T21" fmla="*/ 0 60000 65536"/>
              <a:gd name="T22" fmla="*/ 0 60000 65536"/>
              <a:gd name="T23" fmla="*/ 0 60000 65536"/>
              <a:gd name="T24" fmla="*/ 0 w 128"/>
              <a:gd name="T25" fmla="*/ 0 h 99"/>
              <a:gd name="T26" fmla="*/ 128 w 128"/>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8" h="99">
                <a:moveTo>
                  <a:pt x="0" y="25"/>
                </a:moveTo>
                <a:lnTo>
                  <a:pt x="98" y="0"/>
                </a:lnTo>
                <a:lnTo>
                  <a:pt x="128" y="45"/>
                </a:lnTo>
                <a:lnTo>
                  <a:pt x="111" y="65"/>
                </a:lnTo>
                <a:lnTo>
                  <a:pt x="80" y="58"/>
                </a:lnTo>
                <a:lnTo>
                  <a:pt x="31" y="99"/>
                </a:lnTo>
                <a:lnTo>
                  <a:pt x="5" y="77"/>
                </a:lnTo>
                <a:lnTo>
                  <a:pt x="0" y="25"/>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6" name="Freeform 57"/>
          <p:cNvSpPr>
            <a:spLocks/>
          </p:cNvSpPr>
          <p:nvPr/>
        </p:nvSpPr>
        <p:spPr bwMode="auto">
          <a:xfrm>
            <a:off x="8151813" y="2376488"/>
            <a:ext cx="282575" cy="184150"/>
          </a:xfrm>
          <a:custGeom>
            <a:avLst/>
            <a:gdLst>
              <a:gd name="T0" fmla="*/ 0 w 127"/>
              <a:gd name="T1" fmla="*/ 138112 h 76"/>
              <a:gd name="T2" fmla="*/ 115700 w 127"/>
              <a:gd name="T3" fmla="*/ 77537 h 76"/>
              <a:gd name="T4" fmla="*/ 231400 w 127"/>
              <a:gd name="T5" fmla="*/ 0 h 76"/>
              <a:gd name="T6" fmla="*/ 249200 w 127"/>
              <a:gd name="T7" fmla="*/ 4846 h 76"/>
              <a:gd name="T8" fmla="*/ 282575 w 127"/>
              <a:gd name="T9" fmla="*/ 7269 h 76"/>
              <a:gd name="T10" fmla="*/ 171325 w 127"/>
              <a:gd name="T11" fmla="*/ 104190 h 76"/>
              <a:gd name="T12" fmla="*/ 33375 w 127"/>
              <a:gd name="T13" fmla="*/ 184150 h 76"/>
              <a:gd name="T14" fmla="*/ 0 w 127"/>
              <a:gd name="T15" fmla="*/ 138112 h 76"/>
              <a:gd name="T16" fmla="*/ 0 60000 65536"/>
              <a:gd name="T17" fmla="*/ 0 60000 65536"/>
              <a:gd name="T18" fmla="*/ 0 60000 65536"/>
              <a:gd name="T19" fmla="*/ 0 60000 65536"/>
              <a:gd name="T20" fmla="*/ 0 60000 65536"/>
              <a:gd name="T21" fmla="*/ 0 60000 65536"/>
              <a:gd name="T22" fmla="*/ 0 60000 65536"/>
              <a:gd name="T23" fmla="*/ 0 60000 65536"/>
              <a:gd name="T24" fmla="*/ 0 w 127"/>
              <a:gd name="T25" fmla="*/ 0 h 76"/>
              <a:gd name="T26" fmla="*/ 127 w 127"/>
              <a:gd name="T27" fmla="*/ 76 h 7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7" h="76">
                <a:moveTo>
                  <a:pt x="0" y="57"/>
                </a:moveTo>
                <a:lnTo>
                  <a:pt x="52" y="32"/>
                </a:lnTo>
                <a:lnTo>
                  <a:pt x="104" y="0"/>
                </a:lnTo>
                <a:lnTo>
                  <a:pt x="112" y="2"/>
                </a:lnTo>
                <a:lnTo>
                  <a:pt x="127" y="3"/>
                </a:lnTo>
                <a:lnTo>
                  <a:pt x="77" y="43"/>
                </a:lnTo>
                <a:lnTo>
                  <a:pt x="15" y="76"/>
                </a:lnTo>
                <a:lnTo>
                  <a:pt x="0" y="57"/>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7" name="Freeform 58"/>
          <p:cNvSpPr>
            <a:spLocks/>
          </p:cNvSpPr>
          <p:nvPr/>
        </p:nvSpPr>
        <p:spPr bwMode="auto">
          <a:xfrm>
            <a:off x="8148638" y="1506538"/>
            <a:ext cx="304800" cy="584200"/>
          </a:xfrm>
          <a:custGeom>
            <a:avLst/>
            <a:gdLst>
              <a:gd name="T0" fmla="*/ 64994 w 136"/>
              <a:gd name="T1" fmla="*/ 0 h 241"/>
              <a:gd name="T2" fmla="*/ 0 w 136"/>
              <a:gd name="T3" fmla="*/ 101811 h 241"/>
              <a:gd name="T4" fmla="*/ 69476 w 136"/>
              <a:gd name="T5" fmla="*/ 237559 h 241"/>
              <a:gd name="T6" fmla="*/ 26894 w 136"/>
              <a:gd name="T7" fmla="*/ 273920 h 241"/>
              <a:gd name="T8" fmla="*/ 44824 w 136"/>
              <a:gd name="T9" fmla="*/ 584200 h 241"/>
              <a:gd name="T10" fmla="*/ 215153 w 136"/>
              <a:gd name="T11" fmla="*/ 540567 h 241"/>
              <a:gd name="T12" fmla="*/ 259976 w 136"/>
              <a:gd name="T13" fmla="*/ 540567 h 241"/>
              <a:gd name="T14" fmla="*/ 284629 w 136"/>
              <a:gd name="T15" fmla="*/ 506630 h 241"/>
              <a:gd name="T16" fmla="*/ 284629 w 136"/>
              <a:gd name="T17" fmla="*/ 448452 h 241"/>
              <a:gd name="T18" fmla="*/ 304800 w 136"/>
              <a:gd name="T19" fmla="*/ 412091 h 241"/>
              <a:gd name="T20" fmla="*/ 208429 w 136"/>
              <a:gd name="T21" fmla="*/ 368458 h 241"/>
              <a:gd name="T22" fmla="*/ 85165 w 136"/>
              <a:gd name="T23" fmla="*/ 26665 h 241"/>
              <a:gd name="T24" fmla="*/ 64994 w 136"/>
              <a:gd name="T25" fmla="*/ 0 h 24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6"/>
              <a:gd name="T40" fmla="*/ 0 h 241"/>
              <a:gd name="T41" fmla="*/ 136 w 136"/>
              <a:gd name="T42" fmla="*/ 241 h 24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6" h="241">
                <a:moveTo>
                  <a:pt x="29" y="0"/>
                </a:moveTo>
                <a:lnTo>
                  <a:pt x="0" y="42"/>
                </a:lnTo>
                <a:lnTo>
                  <a:pt x="31" y="98"/>
                </a:lnTo>
                <a:lnTo>
                  <a:pt x="12" y="113"/>
                </a:lnTo>
                <a:lnTo>
                  <a:pt x="20" y="241"/>
                </a:lnTo>
                <a:lnTo>
                  <a:pt x="96" y="223"/>
                </a:lnTo>
                <a:lnTo>
                  <a:pt x="116" y="223"/>
                </a:lnTo>
                <a:lnTo>
                  <a:pt x="127" y="209"/>
                </a:lnTo>
                <a:lnTo>
                  <a:pt x="127" y="185"/>
                </a:lnTo>
                <a:lnTo>
                  <a:pt x="136" y="170"/>
                </a:lnTo>
                <a:lnTo>
                  <a:pt x="93" y="152"/>
                </a:lnTo>
                <a:lnTo>
                  <a:pt x="38" y="11"/>
                </a:lnTo>
                <a:lnTo>
                  <a:pt x="29" y="0"/>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8" name="Freeform 59"/>
          <p:cNvSpPr>
            <a:spLocks/>
          </p:cNvSpPr>
          <p:nvPr/>
        </p:nvSpPr>
        <p:spPr bwMode="auto">
          <a:xfrm>
            <a:off x="8323263" y="2193925"/>
            <a:ext cx="146050" cy="128588"/>
          </a:xfrm>
          <a:custGeom>
            <a:avLst/>
            <a:gdLst>
              <a:gd name="T0" fmla="*/ 0 w 65"/>
              <a:gd name="T1" fmla="*/ 19410 h 53"/>
              <a:gd name="T2" fmla="*/ 62914 w 65"/>
              <a:gd name="T3" fmla="*/ 0 h 53"/>
              <a:gd name="T4" fmla="*/ 146050 w 65"/>
              <a:gd name="T5" fmla="*/ 65507 h 53"/>
              <a:gd name="T6" fmla="*/ 130322 w 65"/>
              <a:gd name="T7" fmla="*/ 82490 h 53"/>
              <a:gd name="T8" fmla="*/ 87630 w 65"/>
              <a:gd name="T9" fmla="*/ 82490 h 53"/>
              <a:gd name="T10" fmla="*/ 67408 w 65"/>
              <a:gd name="T11" fmla="*/ 128588 h 53"/>
              <a:gd name="T12" fmla="*/ 0 w 65"/>
              <a:gd name="T13" fmla="*/ 19410 h 53"/>
              <a:gd name="T14" fmla="*/ 0 60000 65536"/>
              <a:gd name="T15" fmla="*/ 0 60000 65536"/>
              <a:gd name="T16" fmla="*/ 0 60000 65536"/>
              <a:gd name="T17" fmla="*/ 0 60000 65536"/>
              <a:gd name="T18" fmla="*/ 0 60000 65536"/>
              <a:gd name="T19" fmla="*/ 0 60000 65536"/>
              <a:gd name="T20" fmla="*/ 0 60000 65536"/>
              <a:gd name="T21" fmla="*/ 0 w 65"/>
              <a:gd name="T22" fmla="*/ 0 h 53"/>
              <a:gd name="T23" fmla="*/ 65 w 65"/>
              <a:gd name="T24" fmla="*/ 53 h 5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5" h="53">
                <a:moveTo>
                  <a:pt x="0" y="8"/>
                </a:moveTo>
                <a:lnTo>
                  <a:pt x="28" y="0"/>
                </a:lnTo>
                <a:lnTo>
                  <a:pt x="65" y="27"/>
                </a:lnTo>
                <a:lnTo>
                  <a:pt x="58" y="34"/>
                </a:lnTo>
                <a:lnTo>
                  <a:pt x="39" y="34"/>
                </a:lnTo>
                <a:lnTo>
                  <a:pt x="30" y="53"/>
                </a:lnTo>
                <a:lnTo>
                  <a:pt x="0" y="8"/>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099" name="Freeform 60"/>
          <p:cNvSpPr>
            <a:spLocks/>
          </p:cNvSpPr>
          <p:nvPr/>
        </p:nvSpPr>
        <p:spPr bwMode="auto">
          <a:xfrm>
            <a:off x="7904163" y="2849563"/>
            <a:ext cx="187325" cy="247650"/>
          </a:xfrm>
          <a:custGeom>
            <a:avLst/>
            <a:gdLst>
              <a:gd name="T0" fmla="*/ 0 w 119"/>
              <a:gd name="T1" fmla="*/ 17462 h 156"/>
              <a:gd name="T2" fmla="*/ 42502 w 119"/>
              <a:gd name="T3" fmla="*/ 0 h 156"/>
              <a:gd name="T4" fmla="*/ 124359 w 119"/>
              <a:gd name="T5" fmla="*/ 53975 h 156"/>
              <a:gd name="T6" fmla="*/ 124359 w 119"/>
              <a:gd name="T7" fmla="*/ 109538 h 156"/>
              <a:gd name="T8" fmla="*/ 182603 w 119"/>
              <a:gd name="T9" fmla="*/ 147637 h 156"/>
              <a:gd name="T10" fmla="*/ 187325 w 119"/>
              <a:gd name="T11" fmla="*/ 220663 h 156"/>
              <a:gd name="T12" fmla="*/ 91301 w 119"/>
              <a:gd name="T13" fmla="*/ 247650 h 156"/>
              <a:gd name="T14" fmla="*/ 0 w 119"/>
              <a:gd name="T15" fmla="*/ 17462 h 156"/>
              <a:gd name="T16" fmla="*/ 0 60000 65536"/>
              <a:gd name="T17" fmla="*/ 0 60000 65536"/>
              <a:gd name="T18" fmla="*/ 0 60000 65536"/>
              <a:gd name="T19" fmla="*/ 0 60000 65536"/>
              <a:gd name="T20" fmla="*/ 0 60000 65536"/>
              <a:gd name="T21" fmla="*/ 0 60000 65536"/>
              <a:gd name="T22" fmla="*/ 0 60000 65536"/>
              <a:gd name="T23" fmla="*/ 0 60000 65536"/>
              <a:gd name="T24" fmla="*/ 0 w 119"/>
              <a:gd name="T25" fmla="*/ 0 h 156"/>
              <a:gd name="T26" fmla="*/ 119 w 119"/>
              <a:gd name="T27" fmla="*/ 156 h 15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19" h="156">
                <a:moveTo>
                  <a:pt x="0" y="11"/>
                </a:moveTo>
                <a:lnTo>
                  <a:pt x="27" y="0"/>
                </a:lnTo>
                <a:lnTo>
                  <a:pt x="79" y="34"/>
                </a:lnTo>
                <a:lnTo>
                  <a:pt x="79" y="69"/>
                </a:lnTo>
                <a:lnTo>
                  <a:pt x="116" y="93"/>
                </a:lnTo>
                <a:lnTo>
                  <a:pt x="119" y="139"/>
                </a:lnTo>
                <a:lnTo>
                  <a:pt x="58" y="156"/>
                </a:lnTo>
                <a:lnTo>
                  <a:pt x="0" y="11"/>
                </a:lnTo>
                <a:close/>
              </a:path>
            </a:pathLst>
          </a:custGeom>
          <a:solidFill>
            <a:schemeClr val="bg1"/>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00" name="Freeform 61"/>
          <p:cNvSpPr>
            <a:spLocks/>
          </p:cNvSpPr>
          <p:nvPr/>
        </p:nvSpPr>
        <p:spPr bwMode="auto">
          <a:xfrm>
            <a:off x="7342188" y="2863850"/>
            <a:ext cx="752475" cy="465138"/>
          </a:xfrm>
          <a:custGeom>
            <a:avLst/>
            <a:gdLst>
              <a:gd name="T0" fmla="*/ 0 w 473"/>
              <a:gd name="T1" fmla="*/ 114300 h 293"/>
              <a:gd name="T2" fmla="*/ 559981 w 473"/>
              <a:gd name="T3" fmla="*/ 0 h 293"/>
              <a:gd name="T4" fmla="*/ 652251 w 473"/>
              <a:gd name="T5" fmla="*/ 230188 h 293"/>
              <a:gd name="T6" fmla="*/ 750884 w 473"/>
              <a:gd name="T7" fmla="*/ 206375 h 293"/>
              <a:gd name="T8" fmla="*/ 752475 w 473"/>
              <a:gd name="T9" fmla="*/ 323850 h 293"/>
              <a:gd name="T10" fmla="*/ 711113 w 473"/>
              <a:gd name="T11" fmla="*/ 461963 h 293"/>
              <a:gd name="T12" fmla="*/ 677705 w 473"/>
              <a:gd name="T13" fmla="*/ 465138 h 293"/>
              <a:gd name="T14" fmla="*/ 676114 w 473"/>
              <a:gd name="T15" fmla="*/ 336550 h 293"/>
              <a:gd name="T16" fmla="*/ 604525 w 473"/>
              <a:gd name="T17" fmla="*/ 260350 h 293"/>
              <a:gd name="T18" fmla="*/ 559981 w 473"/>
              <a:gd name="T19" fmla="*/ 169863 h 293"/>
              <a:gd name="T20" fmla="*/ 550436 w 473"/>
              <a:gd name="T21" fmla="*/ 41275 h 293"/>
              <a:gd name="T22" fmla="*/ 517028 w 473"/>
              <a:gd name="T23" fmla="*/ 106363 h 293"/>
              <a:gd name="T24" fmla="*/ 558391 w 473"/>
              <a:gd name="T25" fmla="*/ 296863 h 293"/>
              <a:gd name="T26" fmla="*/ 391351 w 473"/>
              <a:gd name="T27" fmla="*/ 327025 h 293"/>
              <a:gd name="T28" fmla="*/ 388169 w 473"/>
              <a:gd name="T29" fmla="*/ 184150 h 293"/>
              <a:gd name="T30" fmla="*/ 286354 w 473"/>
              <a:gd name="T31" fmla="*/ 123825 h 293"/>
              <a:gd name="T32" fmla="*/ 198857 w 473"/>
              <a:gd name="T33" fmla="*/ 109538 h 293"/>
              <a:gd name="T34" fmla="*/ 22272 w 473"/>
              <a:gd name="T35" fmla="*/ 206375 h 293"/>
              <a:gd name="T36" fmla="*/ 0 w 473"/>
              <a:gd name="T37" fmla="*/ 114300 h 29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73"/>
              <a:gd name="T58" fmla="*/ 0 h 293"/>
              <a:gd name="T59" fmla="*/ 473 w 473"/>
              <a:gd name="T60" fmla="*/ 293 h 293"/>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73" h="293">
                <a:moveTo>
                  <a:pt x="0" y="72"/>
                </a:moveTo>
                <a:lnTo>
                  <a:pt x="352" y="0"/>
                </a:lnTo>
                <a:lnTo>
                  <a:pt x="410" y="145"/>
                </a:lnTo>
                <a:lnTo>
                  <a:pt x="472" y="130"/>
                </a:lnTo>
                <a:lnTo>
                  <a:pt x="473" y="204"/>
                </a:lnTo>
                <a:lnTo>
                  <a:pt x="447" y="291"/>
                </a:lnTo>
                <a:lnTo>
                  <a:pt x="426" y="293"/>
                </a:lnTo>
                <a:lnTo>
                  <a:pt x="425" y="212"/>
                </a:lnTo>
                <a:lnTo>
                  <a:pt x="380" y="164"/>
                </a:lnTo>
                <a:lnTo>
                  <a:pt x="352" y="107"/>
                </a:lnTo>
                <a:lnTo>
                  <a:pt x="346" y="26"/>
                </a:lnTo>
                <a:lnTo>
                  <a:pt x="325" y="67"/>
                </a:lnTo>
                <a:lnTo>
                  <a:pt x="351" y="187"/>
                </a:lnTo>
                <a:lnTo>
                  <a:pt x="246" y="206"/>
                </a:lnTo>
                <a:lnTo>
                  <a:pt x="244" y="116"/>
                </a:lnTo>
                <a:lnTo>
                  <a:pt x="180" y="78"/>
                </a:lnTo>
                <a:lnTo>
                  <a:pt x="125" y="69"/>
                </a:lnTo>
                <a:lnTo>
                  <a:pt x="14" y="130"/>
                </a:lnTo>
                <a:lnTo>
                  <a:pt x="0" y="72"/>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01" name="Freeform 62"/>
          <p:cNvSpPr>
            <a:spLocks/>
          </p:cNvSpPr>
          <p:nvPr/>
        </p:nvSpPr>
        <p:spPr bwMode="auto">
          <a:xfrm>
            <a:off x="3827463" y="1374775"/>
            <a:ext cx="1042987" cy="660400"/>
          </a:xfrm>
          <a:custGeom>
            <a:avLst/>
            <a:gdLst>
              <a:gd name="T0" fmla="*/ 11112 w 657"/>
              <a:gd name="T1" fmla="*/ 0 h 416"/>
              <a:gd name="T2" fmla="*/ 876300 w 657"/>
              <a:gd name="T3" fmla="*/ 22225 h 416"/>
              <a:gd name="T4" fmla="*/ 939800 w 657"/>
              <a:gd name="T5" fmla="*/ 214313 h 416"/>
              <a:gd name="T6" fmla="*/ 1000125 w 657"/>
              <a:gd name="T7" fmla="*/ 361950 h 416"/>
              <a:gd name="T8" fmla="*/ 1042987 w 657"/>
              <a:gd name="T9" fmla="*/ 604838 h 416"/>
              <a:gd name="T10" fmla="*/ 1019175 w 657"/>
              <a:gd name="T11" fmla="*/ 660400 h 416"/>
              <a:gd name="T12" fmla="*/ 696912 w 657"/>
              <a:gd name="T13" fmla="*/ 650875 h 416"/>
              <a:gd name="T14" fmla="*/ 0 w 657"/>
              <a:gd name="T15" fmla="*/ 635000 h 416"/>
              <a:gd name="T16" fmla="*/ 11112 w 657"/>
              <a:gd name="T17" fmla="*/ 0 h 41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57"/>
              <a:gd name="T28" fmla="*/ 0 h 416"/>
              <a:gd name="T29" fmla="*/ 657 w 657"/>
              <a:gd name="T30" fmla="*/ 416 h 41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57" h="416">
                <a:moveTo>
                  <a:pt x="7" y="0"/>
                </a:moveTo>
                <a:lnTo>
                  <a:pt x="552" y="14"/>
                </a:lnTo>
                <a:lnTo>
                  <a:pt x="592" y="135"/>
                </a:lnTo>
                <a:lnTo>
                  <a:pt x="630" y="228"/>
                </a:lnTo>
                <a:lnTo>
                  <a:pt x="657" y="381"/>
                </a:lnTo>
                <a:lnTo>
                  <a:pt x="642" y="416"/>
                </a:lnTo>
                <a:lnTo>
                  <a:pt x="439" y="410"/>
                </a:lnTo>
                <a:lnTo>
                  <a:pt x="0" y="400"/>
                </a:lnTo>
                <a:lnTo>
                  <a:pt x="7" y="0"/>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02" name="Freeform 63"/>
          <p:cNvSpPr>
            <a:spLocks/>
          </p:cNvSpPr>
          <p:nvPr/>
        </p:nvSpPr>
        <p:spPr bwMode="auto">
          <a:xfrm>
            <a:off x="5513388" y="2636838"/>
            <a:ext cx="722312" cy="1158875"/>
          </a:xfrm>
          <a:custGeom>
            <a:avLst/>
            <a:gdLst>
              <a:gd name="T0" fmla="*/ 134965 w 289"/>
              <a:gd name="T1" fmla="*/ 65597 h 477"/>
              <a:gd name="T2" fmla="*/ 549857 w 289"/>
              <a:gd name="T3" fmla="*/ 0 h 477"/>
              <a:gd name="T4" fmla="*/ 614840 w 289"/>
              <a:gd name="T5" fmla="*/ 140911 h 477"/>
              <a:gd name="T6" fmla="*/ 697319 w 289"/>
              <a:gd name="T7" fmla="*/ 733711 h 477"/>
              <a:gd name="T8" fmla="*/ 722312 w 289"/>
              <a:gd name="T9" fmla="*/ 813885 h 477"/>
              <a:gd name="T10" fmla="*/ 657329 w 289"/>
              <a:gd name="T11" fmla="*/ 969373 h 477"/>
              <a:gd name="T12" fmla="*/ 657329 w 289"/>
              <a:gd name="T13" fmla="*/ 1078701 h 477"/>
              <a:gd name="T14" fmla="*/ 582348 w 289"/>
              <a:gd name="T15" fmla="*/ 1066554 h 477"/>
              <a:gd name="T16" fmla="*/ 587347 w 289"/>
              <a:gd name="T17" fmla="*/ 1158875 h 477"/>
              <a:gd name="T18" fmla="*/ 507368 w 289"/>
              <a:gd name="T19" fmla="*/ 1122432 h 477"/>
              <a:gd name="T20" fmla="*/ 467378 w 289"/>
              <a:gd name="T21" fmla="*/ 1134580 h 477"/>
              <a:gd name="T22" fmla="*/ 409893 w 289"/>
              <a:gd name="T23" fmla="*/ 1124862 h 477"/>
              <a:gd name="T24" fmla="*/ 364905 w 289"/>
              <a:gd name="T25" fmla="*/ 986380 h 477"/>
              <a:gd name="T26" fmla="*/ 282426 w 289"/>
              <a:gd name="T27" fmla="*/ 942649 h 477"/>
              <a:gd name="T28" fmla="*/ 282426 w 289"/>
              <a:gd name="T29" fmla="*/ 794449 h 477"/>
              <a:gd name="T30" fmla="*/ 197449 w 289"/>
              <a:gd name="T31" fmla="*/ 813885 h 477"/>
              <a:gd name="T32" fmla="*/ 149961 w 289"/>
              <a:gd name="T33" fmla="*/ 704557 h 477"/>
              <a:gd name="T34" fmla="*/ 0 w 289"/>
              <a:gd name="T35" fmla="*/ 575793 h 477"/>
              <a:gd name="T36" fmla="*/ 109971 w 289"/>
              <a:gd name="T37" fmla="*/ 376574 h 477"/>
              <a:gd name="T38" fmla="*/ 79979 w 289"/>
              <a:gd name="T39" fmla="*/ 284252 h 477"/>
              <a:gd name="T40" fmla="*/ 187451 w 289"/>
              <a:gd name="T41" fmla="*/ 264816 h 477"/>
              <a:gd name="T42" fmla="*/ 197449 w 289"/>
              <a:gd name="T43" fmla="*/ 136052 h 477"/>
              <a:gd name="T44" fmla="*/ 134965 w 289"/>
              <a:gd name="T45" fmla="*/ 65597 h 47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9"/>
              <a:gd name="T70" fmla="*/ 0 h 477"/>
              <a:gd name="T71" fmla="*/ 289 w 289"/>
              <a:gd name="T72" fmla="*/ 477 h 477"/>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9" h="477">
                <a:moveTo>
                  <a:pt x="54" y="27"/>
                </a:moveTo>
                <a:lnTo>
                  <a:pt x="220" y="0"/>
                </a:lnTo>
                <a:lnTo>
                  <a:pt x="246" y="58"/>
                </a:lnTo>
                <a:lnTo>
                  <a:pt x="279" y="302"/>
                </a:lnTo>
                <a:lnTo>
                  <a:pt x="289" y="335"/>
                </a:lnTo>
                <a:lnTo>
                  <a:pt x="263" y="399"/>
                </a:lnTo>
                <a:lnTo>
                  <a:pt x="263" y="444"/>
                </a:lnTo>
                <a:lnTo>
                  <a:pt x="233" y="439"/>
                </a:lnTo>
                <a:lnTo>
                  <a:pt x="235" y="477"/>
                </a:lnTo>
                <a:lnTo>
                  <a:pt x="203" y="462"/>
                </a:lnTo>
                <a:lnTo>
                  <a:pt x="187" y="467"/>
                </a:lnTo>
                <a:lnTo>
                  <a:pt x="164" y="463"/>
                </a:lnTo>
                <a:lnTo>
                  <a:pt x="146" y="406"/>
                </a:lnTo>
                <a:lnTo>
                  <a:pt x="113" y="388"/>
                </a:lnTo>
                <a:lnTo>
                  <a:pt x="113" y="327"/>
                </a:lnTo>
                <a:lnTo>
                  <a:pt x="79" y="335"/>
                </a:lnTo>
                <a:lnTo>
                  <a:pt x="60" y="290"/>
                </a:lnTo>
                <a:lnTo>
                  <a:pt x="0" y="237"/>
                </a:lnTo>
                <a:lnTo>
                  <a:pt x="44" y="155"/>
                </a:lnTo>
                <a:lnTo>
                  <a:pt x="32" y="117"/>
                </a:lnTo>
                <a:lnTo>
                  <a:pt x="75" y="109"/>
                </a:lnTo>
                <a:lnTo>
                  <a:pt x="79" y="56"/>
                </a:lnTo>
                <a:lnTo>
                  <a:pt x="54" y="27"/>
                </a:lnTo>
                <a:close/>
              </a:path>
            </a:pathLst>
          </a:custGeom>
          <a:solidFill>
            <a:srgbClr val="99FF99"/>
          </a:solidFill>
          <a:ln w="6350" cap="flat" cmpd="sng">
            <a:solidFill>
              <a:schemeClr val="bg2"/>
            </a:solidFill>
            <a:prstDash val="solid"/>
            <a:round/>
            <a:headEnd type="none" w="med" len="med"/>
            <a:tailEnd type="none" w="med" len="med"/>
          </a:ln>
        </p:spPr>
        <p:txBody>
          <a:bodyPr lIns="0" tIns="0" rIns="0"/>
          <a:lstStyle/>
          <a:p>
            <a:endParaRPr lang="en-US"/>
          </a:p>
        </p:txBody>
      </p:sp>
      <p:sp>
        <p:nvSpPr>
          <p:cNvPr id="2103" name="Oval 64"/>
          <p:cNvSpPr>
            <a:spLocks noChangeArrowheads="1"/>
          </p:cNvSpPr>
          <p:nvPr/>
        </p:nvSpPr>
        <p:spPr bwMode="auto">
          <a:xfrm>
            <a:off x="7645400" y="3011488"/>
            <a:ext cx="152400" cy="150812"/>
          </a:xfrm>
          <a:prstGeom prst="ellipse">
            <a:avLst/>
          </a:prstGeom>
          <a:solidFill>
            <a:schemeClr val="bg1"/>
          </a:solidFill>
          <a:ln w="6350">
            <a:solidFill>
              <a:schemeClr val="bg2"/>
            </a:solidFill>
            <a:round/>
            <a:headEnd/>
            <a:tailEnd/>
          </a:ln>
        </p:spPr>
        <p:txBody>
          <a:bodyPr lIns="0" tIns="0" rIns="0"/>
          <a:lstStyle/>
          <a:p>
            <a:endParaRPr lang="en-US"/>
          </a:p>
        </p:txBody>
      </p:sp>
      <p:sp>
        <p:nvSpPr>
          <p:cNvPr id="2107" name="Text Box 74"/>
          <p:cNvSpPr txBox="1">
            <a:spLocks noChangeArrowheads="1"/>
          </p:cNvSpPr>
          <p:nvPr/>
        </p:nvSpPr>
        <p:spPr bwMode="auto">
          <a:xfrm>
            <a:off x="3276600" y="3200400"/>
            <a:ext cx="415925" cy="425450"/>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a:t>CO</a:t>
            </a:r>
          </a:p>
          <a:p>
            <a:pPr marL="342900" indent="-342900" algn="ctr">
              <a:lnSpc>
                <a:spcPct val="80000"/>
              </a:lnSpc>
              <a:spcBef>
                <a:spcPct val="20000"/>
              </a:spcBef>
            </a:pPr>
            <a:r>
              <a:rPr lang="en-US" sz="1200" b="1" dirty="0" smtClean="0"/>
              <a:t>40</a:t>
            </a:r>
            <a:endParaRPr lang="en-US" sz="1200" b="1" dirty="0"/>
          </a:p>
        </p:txBody>
      </p:sp>
      <p:sp>
        <p:nvSpPr>
          <p:cNvPr id="2112" name="Text Box 79"/>
          <p:cNvSpPr txBox="1">
            <a:spLocks noChangeArrowheads="1"/>
          </p:cNvSpPr>
          <p:nvPr/>
        </p:nvSpPr>
        <p:spPr bwMode="auto">
          <a:xfrm>
            <a:off x="5692609" y="2971800"/>
            <a:ext cx="448008" cy="240066"/>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IL 4</a:t>
            </a:r>
            <a:endParaRPr lang="en-US" sz="1200" b="1" dirty="0"/>
          </a:p>
        </p:txBody>
      </p:sp>
      <p:sp>
        <p:nvSpPr>
          <p:cNvPr id="2116" name="AutoShape 83"/>
          <p:cNvSpPr>
            <a:spLocks/>
          </p:cNvSpPr>
          <p:nvPr/>
        </p:nvSpPr>
        <p:spPr bwMode="auto">
          <a:xfrm>
            <a:off x="8382000" y="3946267"/>
            <a:ext cx="304800" cy="701731"/>
          </a:xfrm>
          <a:prstGeom prst="accentCallout1">
            <a:avLst>
              <a:gd name="adj1" fmla="val 40222"/>
              <a:gd name="adj2" fmla="val -25000"/>
              <a:gd name="adj3" fmla="val -140110"/>
              <a:gd name="adj4" fmla="val -192367"/>
            </a:avLst>
          </a:prstGeom>
          <a:noFill/>
          <a:ln w="9525">
            <a:solidFill>
              <a:srgbClr val="FFFF00"/>
            </a:solidFill>
            <a:miter lim="800000"/>
            <a:headEnd/>
            <a:tailEnd/>
          </a:ln>
        </p:spPr>
        <p:txBody>
          <a:bodyPr lIns="0" tIns="0" rIns="0" bIns="0" anchor="ctr" anchorCtr="1">
            <a:spAutoFit/>
          </a:bodyPr>
          <a:lstStyle/>
          <a:p>
            <a:pPr marL="342900" indent="-342900" algn="ctr">
              <a:lnSpc>
                <a:spcPct val="80000"/>
              </a:lnSpc>
              <a:spcBef>
                <a:spcPct val="20000"/>
              </a:spcBef>
            </a:pPr>
            <a:endParaRPr lang="en-US" sz="1200" b="1" dirty="0" smtClean="0">
              <a:solidFill>
                <a:schemeClr val="bg1"/>
              </a:solidFill>
            </a:endParaRPr>
          </a:p>
          <a:p>
            <a:pPr marL="342900" indent="-342900" algn="ctr">
              <a:lnSpc>
                <a:spcPct val="80000"/>
              </a:lnSpc>
              <a:spcBef>
                <a:spcPct val="20000"/>
              </a:spcBef>
            </a:pPr>
            <a:r>
              <a:rPr lang="en-US" sz="1200" b="1" dirty="0" smtClean="0">
                <a:solidFill>
                  <a:schemeClr val="bg1"/>
                </a:solidFill>
              </a:rPr>
              <a:t>MD</a:t>
            </a:r>
          </a:p>
          <a:p>
            <a:pPr marL="342900" indent="-342900" algn="ctr">
              <a:lnSpc>
                <a:spcPct val="80000"/>
              </a:lnSpc>
              <a:spcBef>
                <a:spcPct val="20000"/>
              </a:spcBef>
            </a:pPr>
            <a:r>
              <a:rPr lang="en-US" sz="1200" b="1" dirty="0" smtClean="0">
                <a:solidFill>
                  <a:schemeClr val="bg1"/>
                </a:solidFill>
              </a:rPr>
              <a:t>1</a:t>
            </a:r>
            <a:endParaRPr lang="en-US" sz="1200" b="1" dirty="0">
              <a:solidFill>
                <a:schemeClr val="bg1"/>
              </a:solidFill>
            </a:endParaRPr>
          </a:p>
          <a:p>
            <a:pPr marL="342900" indent="-342900" algn="ctr">
              <a:lnSpc>
                <a:spcPct val="80000"/>
              </a:lnSpc>
              <a:spcBef>
                <a:spcPct val="20000"/>
              </a:spcBef>
            </a:pPr>
            <a:endParaRPr lang="en-US" sz="1200" b="1" dirty="0">
              <a:solidFill>
                <a:schemeClr val="bg1"/>
              </a:solidFill>
            </a:endParaRPr>
          </a:p>
        </p:txBody>
      </p:sp>
      <p:sp>
        <p:nvSpPr>
          <p:cNvPr id="2122" name="Text Box 89"/>
          <p:cNvSpPr txBox="1">
            <a:spLocks noChangeArrowheads="1"/>
          </p:cNvSpPr>
          <p:nvPr/>
        </p:nvSpPr>
        <p:spPr bwMode="auto">
          <a:xfrm>
            <a:off x="3181525" y="4114800"/>
            <a:ext cx="423514"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NM</a:t>
            </a:r>
          </a:p>
          <a:p>
            <a:pPr marL="342900" indent="-342900" algn="ctr">
              <a:lnSpc>
                <a:spcPct val="80000"/>
              </a:lnSpc>
              <a:spcBef>
                <a:spcPct val="20000"/>
              </a:spcBef>
            </a:pPr>
            <a:r>
              <a:rPr lang="en-US" sz="1200" b="1" dirty="0" smtClean="0"/>
              <a:t>15</a:t>
            </a:r>
            <a:endParaRPr lang="en-US" sz="1200" b="1" dirty="0"/>
          </a:p>
          <a:p>
            <a:pPr marL="342900" indent="-342900" algn="ctr">
              <a:lnSpc>
                <a:spcPct val="80000"/>
              </a:lnSpc>
              <a:spcBef>
                <a:spcPct val="20000"/>
              </a:spcBef>
            </a:pPr>
            <a:endParaRPr lang="en-US" sz="1200" b="1" dirty="0"/>
          </a:p>
        </p:txBody>
      </p:sp>
      <p:sp>
        <p:nvSpPr>
          <p:cNvPr id="2126" name="Text Box 93"/>
          <p:cNvSpPr txBox="1">
            <a:spLocks noChangeArrowheads="1"/>
          </p:cNvSpPr>
          <p:nvPr/>
        </p:nvSpPr>
        <p:spPr bwMode="auto">
          <a:xfrm>
            <a:off x="4565864" y="3962400"/>
            <a:ext cx="415498"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OK</a:t>
            </a:r>
          </a:p>
          <a:p>
            <a:pPr marL="342900" indent="-342900" algn="ctr">
              <a:lnSpc>
                <a:spcPct val="80000"/>
              </a:lnSpc>
              <a:spcBef>
                <a:spcPct val="20000"/>
              </a:spcBef>
            </a:pPr>
            <a:r>
              <a:rPr lang="en-US" sz="1200" b="1" dirty="0" smtClean="0">
                <a:solidFill>
                  <a:srgbClr val="000000"/>
                </a:solidFill>
              </a:rPr>
              <a:t>12</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2131" name="Text Box 98"/>
          <p:cNvSpPr txBox="1">
            <a:spLocks noChangeArrowheads="1"/>
          </p:cNvSpPr>
          <p:nvPr/>
        </p:nvSpPr>
        <p:spPr bwMode="auto">
          <a:xfrm>
            <a:off x="4294188" y="4800600"/>
            <a:ext cx="382587" cy="425450"/>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a:t>TX</a:t>
            </a:r>
          </a:p>
          <a:p>
            <a:pPr marL="342900" indent="-342900" algn="ctr">
              <a:lnSpc>
                <a:spcPct val="80000"/>
              </a:lnSpc>
              <a:spcBef>
                <a:spcPct val="20000"/>
              </a:spcBef>
            </a:pPr>
            <a:r>
              <a:rPr lang="en-US" sz="1200" b="1" dirty="0" smtClean="0"/>
              <a:t>18</a:t>
            </a:r>
            <a:endParaRPr lang="en-US" sz="1200" b="1" dirty="0"/>
          </a:p>
        </p:txBody>
      </p:sp>
      <p:sp>
        <p:nvSpPr>
          <p:cNvPr id="2133" name="Text Box 100"/>
          <p:cNvSpPr txBox="1">
            <a:spLocks noChangeArrowheads="1"/>
          </p:cNvSpPr>
          <p:nvPr/>
        </p:nvSpPr>
        <p:spPr bwMode="auto">
          <a:xfrm>
            <a:off x="7400581" y="3267075"/>
            <a:ext cx="386451"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VA</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p:txBody>
      </p:sp>
      <p:sp>
        <p:nvSpPr>
          <p:cNvPr id="2136" name="Text Box 103"/>
          <p:cNvSpPr txBox="1">
            <a:spLocks noChangeArrowheads="1"/>
          </p:cNvSpPr>
          <p:nvPr/>
        </p:nvSpPr>
        <p:spPr bwMode="auto">
          <a:xfrm>
            <a:off x="6179136" y="2895600"/>
            <a:ext cx="338554"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IN</a:t>
            </a:r>
          </a:p>
          <a:p>
            <a:pPr marL="342900" indent="-342900" algn="ctr">
              <a:lnSpc>
                <a:spcPct val="80000"/>
              </a:lnSpc>
              <a:spcBef>
                <a:spcPct val="20000"/>
              </a:spcBef>
            </a:pPr>
            <a:r>
              <a:rPr lang="en-US" sz="1200" b="1" dirty="0" smtClean="0"/>
              <a:t>3</a:t>
            </a:r>
            <a:endParaRPr lang="en-US" sz="1200" b="1" dirty="0"/>
          </a:p>
        </p:txBody>
      </p:sp>
      <p:sp>
        <p:nvSpPr>
          <p:cNvPr id="2141" name="Text Box 113"/>
          <p:cNvSpPr txBox="1">
            <a:spLocks noChangeArrowheads="1"/>
          </p:cNvSpPr>
          <p:nvPr/>
        </p:nvSpPr>
        <p:spPr bwMode="auto">
          <a:xfrm>
            <a:off x="2890088" y="1524000"/>
            <a:ext cx="450764"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MT </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2142" name="Text Box 114"/>
          <p:cNvSpPr txBox="1">
            <a:spLocks noChangeArrowheads="1"/>
          </p:cNvSpPr>
          <p:nvPr/>
        </p:nvSpPr>
        <p:spPr bwMode="auto">
          <a:xfrm>
            <a:off x="3125916" y="2438400"/>
            <a:ext cx="433132"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WY</a:t>
            </a:r>
          </a:p>
          <a:p>
            <a:pPr marL="342900" indent="-342900" algn="ctr">
              <a:lnSpc>
                <a:spcPct val="80000"/>
              </a:lnSpc>
              <a:spcBef>
                <a:spcPct val="20000"/>
              </a:spcBef>
            </a:pPr>
            <a:r>
              <a:rPr lang="en-US" sz="1200" b="1" dirty="0">
                <a:solidFill>
                  <a:srgbClr val="000000"/>
                </a:solidFill>
              </a:rPr>
              <a:t>4</a:t>
            </a:r>
          </a:p>
          <a:p>
            <a:pPr marL="342900" indent="-342900" algn="ctr">
              <a:lnSpc>
                <a:spcPct val="80000"/>
              </a:lnSpc>
              <a:spcBef>
                <a:spcPct val="20000"/>
              </a:spcBef>
            </a:pPr>
            <a:endParaRPr lang="en-US" sz="1200" b="1" dirty="0">
              <a:solidFill>
                <a:srgbClr val="000000"/>
              </a:solidFill>
            </a:endParaRPr>
          </a:p>
        </p:txBody>
      </p:sp>
      <p:sp>
        <p:nvSpPr>
          <p:cNvPr id="2145" name="Text Box 118"/>
          <p:cNvSpPr txBox="1">
            <a:spLocks noChangeArrowheads="1"/>
          </p:cNvSpPr>
          <p:nvPr/>
        </p:nvSpPr>
        <p:spPr bwMode="auto">
          <a:xfrm>
            <a:off x="4210050" y="2819400"/>
            <a:ext cx="398463" cy="609600"/>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a:solidFill>
                  <a:srgbClr val="000000"/>
                </a:solidFill>
              </a:rPr>
              <a:t>NE</a:t>
            </a:r>
          </a:p>
          <a:p>
            <a:pPr marL="342900" indent="-342900" algn="ctr">
              <a:lnSpc>
                <a:spcPct val="80000"/>
              </a:lnSpc>
              <a:spcBef>
                <a:spcPct val="20000"/>
              </a:spcBef>
            </a:pPr>
            <a:r>
              <a:rPr lang="en-US" sz="1200" b="1" dirty="0">
                <a:solidFill>
                  <a:srgbClr val="000000"/>
                </a:solidFill>
              </a:rPr>
              <a:t>6</a:t>
            </a:r>
          </a:p>
          <a:p>
            <a:pPr marL="342900" indent="-342900" algn="ctr">
              <a:lnSpc>
                <a:spcPct val="80000"/>
              </a:lnSpc>
              <a:spcBef>
                <a:spcPct val="20000"/>
              </a:spcBef>
            </a:pPr>
            <a:endParaRPr lang="en-US" sz="1200" b="1" dirty="0">
              <a:solidFill>
                <a:srgbClr val="000000"/>
              </a:solidFill>
            </a:endParaRPr>
          </a:p>
        </p:txBody>
      </p:sp>
      <p:sp>
        <p:nvSpPr>
          <p:cNvPr id="2153" name="Text Box 126"/>
          <p:cNvSpPr txBox="1">
            <a:spLocks noChangeArrowheads="1"/>
          </p:cNvSpPr>
          <p:nvPr/>
        </p:nvSpPr>
        <p:spPr bwMode="auto">
          <a:xfrm>
            <a:off x="7008941" y="3124200"/>
            <a:ext cx="433131"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WV</a:t>
            </a:r>
          </a:p>
          <a:p>
            <a:pPr marL="342900" indent="-342900" algn="ctr">
              <a:lnSpc>
                <a:spcPct val="80000"/>
              </a:lnSpc>
              <a:spcBef>
                <a:spcPct val="20000"/>
              </a:spcBef>
            </a:pPr>
            <a:r>
              <a:rPr lang="en-US" sz="1200" b="1" dirty="0" smtClean="0">
                <a:solidFill>
                  <a:srgbClr val="000000"/>
                </a:solidFill>
              </a:rPr>
              <a:t>1</a:t>
            </a:r>
          </a:p>
        </p:txBody>
      </p:sp>
      <p:grpSp>
        <p:nvGrpSpPr>
          <p:cNvPr id="4" name="Group 123"/>
          <p:cNvGrpSpPr>
            <a:grpSpLocks/>
          </p:cNvGrpSpPr>
          <p:nvPr/>
        </p:nvGrpSpPr>
        <p:grpSpPr bwMode="auto">
          <a:xfrm>
            <a:off x="5562600" y="5638800"/>
            <a:ext cx="1676400" cy="990600"/>
            <a:chOff x="5257800" y="5867400"/>
            <a:chExt cx="1676400" cy="990600"/>
          </a:xfrm>
        </p:grpSpPr>
        <p:sp>
          <p:nvSpPr>
            <p:cNvPr id="2157" name="Rectangle 65"/>
            <p:cNvSpPr>
              <a:spLocks noChangeArrowheads="1"/>
            </p:cNvSpPr>
            <p:nvPr/>
          </p:nvSpPr>
          <p:spPr bwMode="auto">
            <a:xfrm>
              <a:off x="5257800" y="5923544"/>
              <a:ext cx="533400" cy="152400"/>
            </a:xfrm>
            <a:prstGeom prst="rect">
              <a:avLst/>
            </a:prstGeom>
            <a:solidFill>
              <a:srgbClr val="99FF99"/>
            </a:solidFill>
            <a:ln w="9525" algn="ctr">
              <a:solidFill>
                <a:schemeClr val="tx1"/>
              </a:solidFill>
              <a:miter lim="800000"/>
              <a:headEnd/>
              <a:tailEnd/>
            </a:ln>
          </p:spPr>
          <p:txBody>
            <a:bodyPr wrap="none" anchor="ctr"/>
            <a:lstStyle/>
            <a:p>
              <a:endParaRPr lang="en-US" b="1">
                <a:solidFill>
                  <a:schemeClr val="bg1"/>
                </a:solidFill>
                <a:latin typeface="Calibri" pitchFamily="34" charset="0"/>
              </a:endParaRPr>
            </a:p>
          </p:txBody>
        </p:sp>
        <p:sp>
          <p:nvSpPr>
            <p:cNvPr id="2158" name="Rectangle 67"/>
            <p:cNvSpPr>
              <a:spLocks noChangeArrowheads="1"/>
            </p:cNvSpPr>
            <p:nvPr/>
          </p:nvSpPr>
          <p:spPr bwMode="auto">
            <a:xfrm>
              <a:off x="5257800" y="6152144"/>
              <a:ext cx="533400" cy="152400"/>
            </a:xfrm>
            <a:prstGeom prst="rect">
              <a:avLst/>
            </a:prstGeom>
            <a:solidFill>
              <a:srgbClr val="33CC33"/>
            </a:solidFill>
            <a:ln w="9525" algn="ctr">
              <a:solidFill>
                <a:schemeClr val="tx1"/>
              </a:solidFill>
              <a:miter lim="800000"/>
              <a:headEnd/>
              <a:tailEnd/>
            </a:ln>
          </p:spPr>
          <p:txBody>
            <a:bodyPr wrap="none" anchor="ctr"/>
            <a:lstStyle/>
            <a:p>
              <a:endParaRPr lang="en-US" b="1">
                <a:solidFill>
                  <a:schemeClr val="bg1"/>
                </a:solidFill>
                <a:latin typeface="Calibri" pitchFamily="34" charset="0"/>
              </a:endParaRPr>
            </a:p>
          </p:txBody>
        </p:sp>
        <p:sp>
          <p:nvSpPr>
            <p:cNvPr id="2159" name="Text Box 69"/>
            <p:cNvSpPr txBox="1">
              <a:spLocks noChangeArrowheads="1"/>
            </p:cNvSpPr>
            <p:nvPr/>
          </p:nvSpPr>
          <p:spPr bwMode="auto">
            <a:xfrm>
              <a:off x="5743575" y="6096000"/>
              <a:ext cx="1114425" cy="268984"/>
            </a:xfrm>
            <a:prstGeom prst="rect">
              <a:avLst/>
            </a:prstGeom>
            <a:noFill/>
            <a:ln w="9525" algn="ctr">
              <a:noFill/>
              <a:miter lim="800000"/>
              <a:headEnd/>
              <a:tailEnd/>
            </a:ln>
          </p:spPr>
          <p:txBody>
            <a:bodyPr>
              <a:spAutoFit/>
            </a:bodyPr>
            <a:lstStyle/>
            <a:p>
              <a:pPr marL="342900" indent="-342900">
                <a:lnSpc>
                  <a:spcPct val="80000"/>
                </a:lnSpc>
                <a:spcBef>
                  <a:spcPct val="50000"/>
                </a:spcBef>
              </a:pPr>
              <a:r>
                <a:rPr lang="en-US" sz="1400" b="1">
                  <a:solidFill>
                    <a:schemeClr val="bg1"/>
                  </a:solidFill>
                  <a:latin typeface="Calibri" pitchFamily="34" charset="0"/>
                </a:rPr>
                <a:t>5-9 cases</a:t>
              </a:r>
            </a:p>
          </p:txBody>
        </p:sp>
        <p:sp>
          <p:nvSpPr>
            <p:cNvPr id="2160" name="Text Box 70"/>
            <p:cNvSpPr txBox="1">
              <a:spLocks noChangeArrowheads="1"/>
            </p:cNvSpPr>
            <p:nvPr/>
          </p:nvSpPr>
          <p:spPr bwMode="auto">
            <a:xfrm>
              <a:off x="5743575" y="5867400"/>
              <a:ext cx="962025" cy="268984"/>
            </a:xfrm>
            <a:prstGeom prst="rect">
              <a:avLst/>
            </a:prstGeom>
            <a:noFill/>
            <a:ln w="9525" algn="ctr">
              <a:noFill/>
              <a:miter lim="800000"/>
              <a:headEnd/>
              <a:tailEnd/>
            </a:ln>
          </p:spPr>
          <p:txBody>
            <a:bodyPr>
              <a:spAutoFit/>
            </a:bodyPr>
            <a:lstStyle/>
            <a:p>
              <a:pPr marL="342900" indent="-342900">
                <a:lnSpc>
                  <a:spcPct val="80000"/>
                </a:lnSpc>
                <a:spcBef>
                  <a:spcPct val="50000"/>
                </a:spcBef>
              </a:pPr>
              <a:r>
                <a:rPr lang="en-US" sz="1400" b="1" dirty="0">
                  <a:solidFill>
                    <a:schemeClr val="bg1"/>
                  </a:solidFill>
                  <a:latin typeface="Calibri" pitchFamily="34" charset="0"/>
                </a:rPr>
                <a:t>1-4 cases</a:t>
              </a:r>
            </a:p>
          </p:txBody>
        </p:sp>
        <p:sp>
          <p:nvSpPr>
            <p:cNvPr id="2161" name="Rectangle 67"/>
            <p:cNvSpPr>
              <a:spLocks noChangeArrowheads="1"/>
            </p:cNvSpPr>
            <p:nvPr/>
          </p:nvSpPr>
          <p:spPr bwMode="auto">
            <a:xfrm>
              <a:off x="5257800" y="6402387"/>
              <a:ext cx="533400" cy="152400"/>
            </a:xfrm>
            <a:prstGeom prst="rect">
              <a:avLst/>
            </a:prstGeom>
            <a:solidFill>
              <a:srgbClr val="75B000"/>
            </a:solidFill>
            <a:ln w="9525" algn="ctr">
              <a:solidFill>
                <a:schemeClr val="tx1"/>
              </a:solidFill>
              <a:miter lim="800000"/>
              <a:headEnd/>
              <a:tailEnd/>
            </a:ln>
          </p:spPr>
          <p:txBody>
            <a:bodyPr wrap="none" anchor="ctr"/>
            <a:lstStyle/>
            <a:p>
              <a:endParaRPr lang="en-US" b="1">
                <a:solidFill>
                  <a:schemeClr val="bg1"/>
                </a:solidFill>
                <a:latin typeface="Calibri" pitchFamily="34" charset="0"/>
              </a:endParaRPr>
            </a:p>
          </p:txBody>
        </p:sp>
        <p:sp>
          <p:nvSpPr>
            <p:cNvPr id="2162" name="TextBox 97"/>
            <p:cNvSpPr txBox="1">
              <a:spLocks noChangeArrowheads="1"/>
            </p:cNvSpPr>
            <p:nvPr/>
          </p:nvSpPr>
          <p:spPr bwMode="auto">
            <a:xfrm>
              <a:off x="5715000" y="6324600"/>
              <a:ext cx="1219200" cy="307975"/>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 10-19 cases</a:t>
              </a:r>
            </a:p>
          </p:txBody>
        </p:sp>
        <p:sp>
          <p:nvSpPr>
            <p:cNvPr id="2163" name="Rectangle 67"/>
            <p:cNvSpPr>
              <a:spLocks noChangeArrowheads="1"/>
            </p:cNvSpPr>
            <p:nvPr/>
          </p:nvSpPr>
          <p:spPr bwMode="auto">
            <a:xfrm>
              <a:off x="5257800" y="6627812"/>
              <a:ext cx="533400" cy="152400"/>
            </a:xfrm>
            <a:prstGeom prst="rect">
              <a:avLst/>
            </a:prstGeom>
            <a:solidFill>
              <a:srgbClr val="3D5C00"/>
            </a:solidFill>
            <a:ln w="9525" algn="ctr">
              <a:solidFill>
                <a:schemeClr val="tx1"/>
              </a:solidFill>
              <a:miter lim="800000"/>
              <a:headEnd/>
              <a:tailEnd/>
            </a:ln>
          </p:spPr>
          <p:txBody>
            <a:bodyPr wrap="none" anchor="ctr"/>
            <a:lstStyle/>
            <a:p>
              <a:endParaRPr lang="en-US" b="1">
                <a:solidFill>
                  <a:schemeClr val="bg1"/>
                </a:solidFill>
                <a:latin typeface="Calibri" pitchFamily="34" charset="0"/>
              </a:endParaRPr>
            </a:p>
          </p:txBody>
        </p:sp>
        <p:sp>
          <p:nvSpPr>
            <p:cNvPr id="2164" name="TextBox 97"/>
            <p:cNvSpPr txBox="1">
              <a:spLocks noChangeArrowheads="1"/>
            </p:cNvSpPr>
            <p:nvPr/>
          </p:nvSpPr>
          <p:spPr bwMode="auto">
            <a:xfrm>
              <a:off x="5715000" y="6550025"/>
              <a:ext cx="1219200" cy="307975"/>
            </a:xfrm>
            <a:prstGeom prst="rect">
              <a:avLst/>
            </a:prstGeom>
            <a:noFill/>
            <a:ln w="9525">
              <a:noFill/>
              <a:miter lim="800000"/>
              <a:headEnd/>
              <a:tailEnd/>
            </a:ln>
          </p:spPr>
          <p:txBody>
            <a:bodyPr>
              <a:spAutoFit/>
            </a:bodyPr>
            <a:lstStyle/>
            <a:p>
              <a:r>
                <a:rPr lang="en-US" sz="1400" b="1">
                  <a:solidFill>
                    <a:schemeClr val="bg1"/>
                  </a:solidFill>
                  <a:latin typeface="Calibri" pitchFamily="34" charset="0"/>
                </a:rPr>
                <a:t> ≥20 cases</a:t>
              </a:r>
            </a:p>
          </p:txBody>
        </p:sp>
      </p:grpSp>
      <p:sp>
        <p:nvSpPr>
          <p:cNvPr id="2156" name="TextBox 17"/>
          <p:cNvSpPr txBox="1">
            <a:spLocks noChangeArrowheads="1"/>
          </p:cNvSpPr>
          <p:nvPr/>
        </p:nvSpPr>
        <p:spPr bwMode="auto">
          <a:xfrm>
            <a:off x="0" y="6572250"/>
            <a:ext cx="5638800" cy="285750"/>
          </a:xfrm>
          <a:prstGeom prst="rect">
            <a:avLst/>
          </a:prstGeom>
          <a:noFill/>
          <a:ln w="9525">
            <a:noFill/>
            <a:miter lim="800000"/>
            <a:headEnd/>
            <a:tailEnd/>
          </a:ln>
        </p:spPr>
        <p:txBody>
          <a:bodyPr wrap="square">
            <a:spAutoFit/>
          </a:bodyPr>
          <a:lstStyle/>
          <a:p>
            <a:r>
              <a:rPr lang="en-US" sz="1200" b="1" i="1" dirty="0">
                <a:solidFill>
                  <a:schemeClr val="bg1"/>
                </a:solidFill>
                <a:cs typeface="Arial" charset="0"/>
              </a:rPr>
              <a:t>* </a:t>
            </a:r>
            <a:r>
              <a:rPr lang="en-US" sz="1200" b="1" dirty="0">
                <a:solidFill>
                  <a:schemeClr val="bg1"/>
                </a:solidFill>
                <a:cs typeface="Arial" charset="0"/>
              </a:rPr>
              <a:t>n= </a:t>
            </a:r>
            <a:r>
              <a:rPr lang="en-US" sz="1200" b="1" dirty="0" smtClean="0">
                <a:solidFill>
                  <a:schemeClr val="bg1"/>
                </a:solidFill>
                <a:cs typeface="Arial" charset="0"/>
              </a:rPr>
              <a:t>146 </a:t>
            </a:r>
            <a:r>
              <a:rPr lang="en-US" sz="1200" b="1" dirty="0">
                <a:solidFill>
                  <a:schemeClr val="bg1"/>
                </a:solidFill>
                <a:cs typeface="Arial" charset="0"/>
              </a:rPr>
              <a:t>for whom information was </a:t>
            </a:r>
            <a:r>
              <a:rPr lang="en-US" sz="1200" b="1" dirty="0" smtClean="0">
                <a:solidFill>
                  <a:schemeClr val="bg1"/>
                </a:solidFill>
                <a:cs typeface="Arial" charset="0"/>
              </a:rPr>
              <a:t>reported to CDC on December </a:t>
            </a:r>
            <a:r>
              <a:rPr lang="en-US" sz="1200" b="1" dirty="0">
                <a:solidFill>
                  <a:schemeClr val="bg1"/>
                </a:solidFill>
                <a:cs typeface="Arial" charset="0"/>
              </a:rPr>
              <a:t>2</a:t>
            </a:r>
            <a:r>
              <a:rPr lang="en-US" sz="1200" b="1" dirty="0" smtClean="0">
                <a:solidFill>
                  <a:schemeClr val="bg1"/>
                </a:solidFill>
                <a:cs typeface="Arial" charset="0"/>
              </a:rPr>
              <a:t>, </a:t>
            </a:r>
            <a:r>
              <a:rPr lang="en-US" sz="1200" b="1" dirty="0">
                <a:solidFill>
                  <a:schemeClr val="bg1"/>
                </a:solidFill>
                <a:cs typeface="Arial" charset="0"/>
              </a:rPr>
              <a:t>2011</a:t>
            </a:r>
          </a:p>
        </p:txBody>
      </p:sp>
      <p:sp>
        <p:nvSpPr>
          <p:cNvPr id="126" name="Text Box 74"/>
          <p:cNvSpPr txBox="1">
            <a:spLocks noChangeArrowheads="1"/>
          </p:cNvSpPr>
          <p:nvPr/>
        </p:nvSpPr>
        <p:spPr bwMode="auto">
          <a:xfrm>
            <a:off x="1224222" y="3505200"/>
            <a:ext cx="405881"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CA</a:t>
            </a:r>
            <a:endParaRPr lang="en-US" sz="1200" b="1" dirty="0"/>
          </a:p>
          <a:p>
            <a:pPr marL="342900" indent="-342900" algn="ctr">
              <a:lnSpc>
                <a:spcPct val="80000"/>
              </a:lnSpc>
              <a:spcBef>
                <a:spcPct val="20000"/>
              </a:spcBef>
            </a:pPr>
            <a:r>
              <a:rPr lang="en-US" sz="1200" b="1" dirty="0"/>
              <a:t>4</a:t>
            </a:r>
          </a:p>
        </p:txBody>
      </p:sp>
      <p:sp>
        <p:nvSpPr>
          <p:cNvPr id="127" name="Text Box 98"/>
          <p:cNvSpPr txBox="1">
            <a:spLocks noChangeArrowheads="1"/>
          </p:cNvSpPr>
          <p:nvPr/>
        </p:nvSpPr>
        <p:spPr bwMode="auto">
          <a:xfrm>
            <a:off x="5566984" y="1981200"/>
            <a:ext cx="373820"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WI</a:t>
            </a:r>
            <a:endParaRPr lang="en-US" sz="1200" b="1" dirty="0"/>
          </a:p>
          <a:p>
            <a:pPr marL="342900" indent="-342900" algn="ctr">
              <a:lnSpc>
                <a:spcPct val="80000"/>
              </a:lnSpc>
              <a:spcBef>
                <a:spcPct val="20000"/>
              </a:spcBef>
            </a:pPr>
            <a:r>
              <a:rPr lang="en-US" sz="1200" b="1" dirty="0" smtClean="0"/>
              <a:t>2</a:t>
            </a:r>
            <a:endParaRPr lang="en-US" sz="1200" b="1" dirty="0"/>
          </a:p>
        </p:txBody>
      </p:sp>
      <p:sp>
        <p:nvSpPr>
          <p:cNvPr id="91" name="Text Box 118"/>
          <p:cNvSpPr txBox="1">
            <a:spLocks noChangeArrowheads="1"/>
          </p:cNvSpPr>
          <p:nvPr/>
        </p:nvSpPr>
        <p:spPr bwMode="auto">
          <a:xfrm>
            <a:off x="4191000" y="3352800"/>
            <a:ext cx="838200" cy="609398"/>
          </a:xfrm>
          <a:prstGeom prst="rect">
            <a:avLst/>
          </a:prstGeom>
          <a:noFill/>
          <a:ln w="9525" algn="ctr">
            <a:noFill/>
            <a:miter lim="800000"/>
            <a:headEnd/>
            <a:tailEnd/>
          </a:ln>
        </p:spPr>
        <p:txBody>
          <a:bodyPr wrap="square">
            <a:spAutoFit/>
          </a:bodyPr>
          <a:lstStyle/>
          <a:p>
            <a:pPr marL="342900" indent="-342900" algn="ctr">
              <a:lnSpc>
                <a:spcPct val="80000"/>
              </a:lnSpc>
              <a:spcBef>
                <a:spcPct val="20000"/>
              </a:spcBef>
            </a:pPr>
            <a:r>
              <a:rPr lang="en-US" sz="1200" b="1" dirty="0" smtClean="0">
                <a:solidFill>
                  <a:srgbClr val="000000"/>
                </a:solidFill>
              </a:rPr>
              <a:t>KS</a:t>
            </a:r>
            <a:r>
              <a:rPr lang="en-US" sz="1200" b="1" dirty="0">
                <a:solidFill>
                  <a:srgbClr val="000000"/>
                </a:solidFill>
              </a:rPr>
              <a:t> </a:t>
            </a:r>
            <a:endParaRPr lang="en-US" sz="1200" b="1" dirty="0" smtClean="0">
              <a:solidFill>
                <a:srgbClr val="000000"/>
              </a:solidFill>
            </a:endParaRPr>
          </a:p>
          <a:p>
            <a:pPr marL="342900" indent="-342900" algn="ctr">
              <a:lnSpc>
                <a:spcPct val="80000"/>
              </a:lnSpc>
              <a:spcBef>
                <a:spcPct val="20000"/>
              </a:spcBef>
            </a:pPr>
            <a:r>
              <a:rPr lang="en-US" sz="1200" b="1" dirty="0" smtClean="0">
                <a:solidFill>
                  <a:srgbClr val="000000"/>
                </a:solidFill>
              </a:rPr>
              <a:t>11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92" name="Text Box 118"/>
          <p:cNvSpPr txBox="1">
            <a:spLocks noChangeArrowheads="1"/>
          </p:cNvSpPr>
          <p:nvPr/>
        </p:nvSpPr>
        <p:spPr bwMode="auto">
          <a:xfrm>
            <a:off x="5240466" y="3276600"/>
            <a:ext cx="433132"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MO</a:t>
            </a:r>
            <a:endParaRPr lang="en-US" sz="1200" b="1" dirty="0">
              <a:solidFill>
                <a:srgbClr val="000000"/>
              </a:solidFill>
            </a:endParaRPr>
          </a:p>
          <a:p>
            <a:pPr marL="342900" indent="-342900" algn="ctr">
              <a:lnSpc>
                <a:spcPct val="80000"/>
              </a:lnSpc>
              <a:spcBef>
                <a:spcPct val="20000"/>
              </a:spcBef>
            </a:pPr>
            <a:r>
              <a:rPr lang="en-US" sz="1200" b="1" dirty="0">
                <a:solidFill>
                  <a:srgbClr val="000000"/>
                </a:solidFill>
              </a:rPr>
              <a:t>7</a:t>
            </a:r>
          </a:p>
          <a:p>
            <a:pPr marL="342900" indent="-342900" algn="ctr">
              <a:lnSpc>
                <a:spcPct val="80000"/>
              </a:lnSpc>
              <a:spcBef>
                <a:spcPct val="20000"/>
              </a:spcBef>
            </a:pPr>
            <a:endParaRPr lang="en-US" sz="1200" b="1" dirty="0">
              <a:solidFill>
                <a:srgbClr val="000000"/>
              </a:solidFill>
            </a:endParaRPr>
          </a:p>
        </p:txBody>
      </p:sp>
      <p:sp>
        <p:nvSpPr>
          <p:cNvPr id="93" name="Text Box 113"/>
          <p:cNvSpPr txBox="1">
            <a:spLocks noChangeArrowheads="1"/>
          </p:cNvSpPr>
          <p:nvPr/>
        </p:nvSpPr>
        <p:spPr bwMode="auto">
          <a:xfrm>
            <a:off x="4038600" y="1524000"/>
            <a:ext cx="449162"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ND </a:t>
            </a:r>
          </a:p>
          <a:p>
            <a:pPr marL="342900" indent="-342900" algn="ctr">
              <a:lnSpc>
                <a:spcPct val="80000"/>
              </a:lnSpc>
              <a:spcBef>
                <a:spcPct val="20000"/>
              </a:spcBef>
            </a:pPr>
            <a:r>
              <a:rPr lang="en-US" sz="1200" b="1" dirty="0">
                <a:solidFill>
                  <a:srgbClr val="000000"/>
                </a:solidFill>
              </a:rPr>
              <a:t>2</a:t>
            </a:r>
          </a:p>
          <a:p>
            <a:pPr marL="342900" indent="-342900" algn="ctr">
              <a:lnSpc>
                <a:spcPct val="80000"/>
              </a:lnSpc>
              <a:spcBef>
                <a:spcPct val="20000"/>
              </a:spcBef>
            </a:pPr>
            <a:endParaRPr lang="en-US" sz="1200" b="1" dirty="0">
              <a:solidFill>
                <a:srgbClr val="000000"/>
              </a:solidFill>
            </a:endParaRPr>
          </a:p>
        </p:txBody>
      </p:sp>
      <p:sp>
        <p:nvSpPr>
          <p:cNvPr id="94" name="Text Box 118"/>
          <p:cNvSpPr txBox="1">
            <a:spLocks noChangeArrowheads="1"/>
          </p:cNvSpPr>
          <p:nvPr/>
        </p:nvSpPr>
        <p:spPr bwMode="auto">
          <a:xfrm>
            <a:off x="5410200" y="4038600"/>
            <a:ext cx="405880"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AR</a:t>
            </a:r>
            <a:endParaRPr lang="en-US" sz="1200" b="1" dirty="0">
              <a:solidFill>
                <a:srgbClr val="000000"/>
              </a:solidFill>
            </a:endParaRPr>
          </a:p>
          <a:p>
            <a:pPr marL="342900" indent="-342900" algn="ctr">
              <a:lnSpc>
                <a:spcPct val="80000"/>
              </a:lnSpc>
              <a:spcBef>
                <a:spcPct val="20000"/>
              </a:spcBef>
            </a:pPr>
            <a:r>
              <a:rPr lang="en-US" sz="1200" b="1" dirty="0">
                <a:solidFill>
                  <a:srgbClr val="000000"/>
                </a:solidFill>
              </a:rPr>
              <a:t>1</a:t>
            </a:r>
          </a:p>
          <a:p>
            <a:pPr marL="342900" indent="-342900" algn="ctr">
              <a:lnSpc>
                <a:spcPct val="80000"/>
              </a:lnSpc>
              <a:spcBef>
                <a:spcPct val="20000"/>
              </a:spcBef>
            </a:pPr>
            <a:endParaRPr lang="en-US" sz="1200" b="1" dirty="0">
              <a:solidFill>
                <a:srgbClr val="000000"/>
              </a:solidFill>
            </a:endParaRPr>
          </a:p>
        </p:txBody>
      </p:sp>
      <p:sp>
        <p:nvSpPr>
          <p:cNvPr id="95" name="Text Box 98"/>
          <p:cNvSpPr txBox="1">
            <a:spLocks noChangeArrowheads="1"/>
          </p:cNvSpPr>
          <p:nvPr/>
        </p:nvSpPr>
        <p:spPr bwMode="auto">
          <a:xfrm>
            <a:off x="6316585" y="4343400"/>
            <a:ext cx="389851"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AL</a:t>
            </a:r>
            <a:endParaRPr lang="en-US" sz="1200" b="1" dirty="0"/>
          </a:p>
          <a:p>
            <a:pPr marL="342900" indent="-342900" algn="ctr">
              <a:lnSpc>
                <a:spcPct val="80000"/>
              </a:lnSpc>
              <a:spcBef>
                <a:spcPct val="20000"/>
              </a:spcBef>
            </a:pPr>
            <a:r>
              <a:rPr lang="en-US" sz="1200" b="1" dirty="0" smtClean="0"/>
              <a:t>1</a:t>
            </a:r>
            <a:endParaRPr lang="en-US" sz="1200" b="1" dirty="0"/>
          </a:p>
        </p:txBody>
      </p:sp>
      <p:sp>
        <p:nvSpPr>
          <p:cNvPr id="96" name="Text Box 113"/>
          <p:cNvSpPr txBox="1">
            <a:spLocks noChangeArrowheads="1"/>
          </p:cNvSpPr>
          <p:nvPr/>
        </p:nvSpPr>
        <p:spPr bwMode="auto">
          <a:xfrm>
            <a:off x="2168064" y="1981200"/>
            <a:ext cx="381836"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ID </a:t>
            </a:r>
          </a:p>
          <a:p>
            <a:pPr marL="342900" indent="-342900" algn="ctr">
              <a:lnSpc>
                <a:spcPct val="80000"/>
              </a:lnSpc>
              <a:spcBef>
                <a:spcPct val="20000"/>
              </a:spcBef>
            </a:pPr>
            <a:r>
              <a:rPr lang="en-US" sz="1200" b="1" dirty="0">
                <a:solidFill>
                  <a:srgbClr val="000000"/>
                </a:solidFill>
              </a:rPr>
              <a:t>2</a:t>
            </a:r>
          </a:p>
          <a:p>
            <a:pPr marL="342900" indent="-342900" algn="ctr">
              <a:lnSpc>
                <a:spcPct val="80000"/>
              </a:lnSpc>
              <a:spcBef>
                <a:spcPct val="20000"/>
              </a:spcBef>
            </a:pPr>
            <a:endParaRPr lang="en-US" sz="1200" b="1" dirty="0">
              <a:solidFill>
                <a:srgbClr val="000000"/>
              </a:solidFill>
            </a:endParaRPr>
          </a:p>
        </p:txBody>
      </p:sp>
      <p:sp>
        <p:nvSpPr>
          <p:cNvPr id="97" name="Text Box 113"/>
          <p:cNvSpPr txBox="1">
            <a:spLocks noChangeArrowheads="1"/>
          </p:cNvSpPr>
          <p:nvPr/>
        </p:nvSpPr>
        <p:spPr bwMode="auto">
          <a:xfrm>
            <a:off x="5029200" y="2590800"/>
            <a:ext cx="376129"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IA </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98" name="Text Box 113"/>
          <p:cNvSpPr txBox="1">
            <a:spLocks noChangeArrowheads="1"/>
          </p:cNvSpPr>
          <p:nvPr/>
        </p:nvSpPr>
        <p:spPr bwMode="auto">
          <a:xfrm>
            <a:off x="1278569" y="1828800"/>
            <a:ext cx="415498"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OR</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99" name="Text Box 113"/>
          <p:cNvSpPr txBox="1">
            <a:spLocks noChangeArrowheads="1"/>
          </p:cNvSpPr>
          <p:nvPr/>
        </p:nvSpPr>
        <p:spPr bwMode="auto">
          <a:xfrm>
            <a:off x="4106786" y="2133600"/>
            <a:ext cx="397866"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SD</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100" name="Text Box 98"/>
          <p:cNvSpPr txBox="1">
            <a:spLocks noChangeArrowheads="1"/>
          </p:cNvSpPr>
          <p:nvPr/>
        </p:nvSpPr>
        <p:spPr bwMode="auto">
          <a:xfrm>
            <a:off x="7607977" y="1905000"/>
            <a:ext cx="397866"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NY</a:t>
            </a:r>
            <a:endParaRPr lang="en-US" sz="1200" b="1" dirty="0"/>
          </a:p>
          <a:p>
            <a:pPr marL="342900" indent="-342900" algn="ctr">
              <a:lnSpc>
                <a:spcPct val="80000"/>
              </a:lnSpc>
              <a:spcBef>
                <a:spcPct val="20000"/>
              </a:spcBef>
            </a:pPr>
            <a:r>
              <a:rPr lang="en-US" sz="1200" b="1" dirty="0" smtClean="0"/>
              <a:t>2</a:t>
            </a:r>
            <a:endParaRPr lang="en-US" sz="1200" b="1" dirty="0"/>
          </a:p>
        </p:txBody>
      </p:sp>
      <p:sp>
        <p:nvSpPr>
          <p:cNvPr id="101" name="Text Box 118"/>
          <p:cNvSpPr txBox="1">
            <a:spLocks noChangeArrowheads="1"/>
          </p:cNvSpPr>
          <p:nvPr/>
        </p:nvSpPr>
        <p:spPr bwMode="auto">
          <a:xfrm>
            <a:off x="5410200" y="4724400"/>
            <a:ext cx="389850"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LA</a:t>
            </a:r>
            <a:endParaRPr lang="en-US" sz="1200" b="1" dirty="0">
              <a:solidFill>
                <a:srgbClr val="000000"/>
              </a:solidFill>
            </a:endParaRPr>
          </a:p>
          <a:p>
            <a:pPr marL="342900" indent="-342900" algn="ctr">
              <a:lnSpc>
                <a:spcPct val="80000"/>
              </a:lnSpc>
              <a:spcBef>
                <a:spcPct val="20000"/>
              </a:spcBef>
            </a:pPr>
            <a:r>
              <a:rPr lang="en-US" sz="1200" b="1" dirty="0">
                <a:solidFill>
                  <a:srgbClr val="000000"/>
                </a:solidFill>
              </a:rPr>
              <a:t>2</a:t>
            </a:r>
          </a:p>
          <a:p>
            <a:pPr marL="342900" indent="-342900" algn="ctr">
              <a:lnSpc>
                <a:spcPct val="80000"/>
              </a:lnSpc>
              <a:spcBef>
                <a:spcPct val="20000"/>
              </a:spcBef>
            </a:pPr>
            <a:endParaRPr lang="en-US" sz="1200" b="1" dirty="0">
              <a:solidFill>
                <a:srgbClr val="000000"/>
              </a:solidFill>
            </a:endParaRPr>
          </a:p>
        </p:txBody>
      </p:sp>
      <p:sp>
        <p:nvSpPr>
          <p:cNvPr id="102" name="Text Box 98"/>
          <p:cNvSpPr txBox="1">
            <a:spLocks noChangeArrowheads="1"/>
          </p:cNvSpPr>
          <p:nvPr/>
        </p:nvSpPr>
        <p:spPr bwMode="auto">
          <a:xfrm>
            <a:off x="7397107" y="2438400"/>
            <a:ext cx="386452" cy="424732"/>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t>PA</a:t>
            </a:r>
            <a:endParaRPr lang="en-US" sz="1200" b="1" dirty="0"/>
          </a:p>
          <a:p>
            <a:pPr marL="342900" indent="-342900" algn="ctr">
              <a:lnSpc>
                <a:spcPct val="80000"/>
              </a:lnSpc>
              <a:spcBef>
                <a:spcPct val="20000"/>
              </a:spcBef>
            </a:pPr>
            <a:r>
              <a:rPr lang="en-US" sz="1200" b="1" dirty="0" smtClean="0"/>
              <a:t>1</a:t>
            </a:r>
            <a:endParaRPr lang="en-US" sz="1200" b="1" dirty="0"/>
          </a:p>
        </p:txBody>
      </p:sp>
      <p:sp>
        <p:nvSpPr>
          <p:cNvPr id="103" name="Text Box 113"/>
          <p:cNvSpPr txBox="1">
            <a:spLocks noChangeArrowheads="1"/>
          </p:cNvSpPr>
          <p:nvPr/>
        </p:nvSpPr>
        <p:spPr bwMode="auto">
          <a:xfrm>
            <a:off x="1702883" y="2812003"/>
            <a:ext cx="397866"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NV</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104" name="Text Box 113"/>
          <p:cNvSpPr txBox="1">
            <a:spLocks noChangeArrowheads="1"/>
          </p:cNvSpPr>
          <p:nvPr/>
        </p:nvSpPr>
        <p:spPr bwMode="auto">
          <a:xfrm>
            <a:off x="2459444" y="3090685"/>
            <a:ext cx="389851" cy="609398"/>
          </a:xfrm>
          <a:prstGeom prst="rect">
            <a:avLst/>
          </a:prstGeom>
          <a:noFill/>
          <a:ln w="9525" algn="ctr">
            <a:noFill/>
            <a:miter lim="800000"/>
            <a:headEnd/>
            <a:tailEnd/>
          </a:ln>
        </p:spPr>
        <p:txBody>
          <a:bodyPr wrap="none">
            <a:spAutoFit/>
          </a:bodyPr>
          <a:lstStyle/>
          <a:p>
            <a:pPr marL="342900" indent="-342900" algn="ctr">
              <a:lnSpc>
                <a:spcPct val="80000"/>
              </a:lnSpc>
              <a:spcBef>
                <a:spcPct val="20000"/>
              </a:spcBef>
            </a:pPr>
            <a:r>
              <a:rPr lang="en-US" sz="1200" b="1" dirty="0" smtClean="0">
                <a:solidFill>
                  <a:srgbClr val="000000"/>
                </a:solidFill>
              </a:rPr>
              <a:t>UT</a:t>
            </a:r>
          </a:p>
          <a:p>
            <a:pPr marL="342900" indent="-342900" algn="ctr">
              <a:lnSpc>
                <a:spcPct val="80000"/>
              </a:lnSpc>
              <a:spcBef>
                <a:spcPct val="20000"/>
              </a:spcBef>
            </a:pPr>
            <a:r>
              <a:rPr lang="en-US" sz="1200" b="1" dirty="0" smtClean="0">
                <a:solidFill>
                  <a:srgbClr val="000000"/>
                </a:solidFill>
              </a:rPr>
              <a:t>1</a:t>
            </a:r>
            <a:endParaRPr lang="en-US" sz="1200" b="1" dirty="0">
              <a:solidFill>
                <a:srgbClr val="000000"/>
              </a:solidFill>
            </a:endParaRPr>
          </a:p>
          <a:p>
            <a:pPr marL="342900" indent="-342900" algn="ctr">
              <a:lnSpc>
                <a:spcPct val="80000"/>
              </a:lnSpc>
              <a:spcBef>
                <a:spcPct val="20000"/>
              </a:spcBef>
            </a:pPr>
            <a:endParaRPr lang="en-US" sz="1200" b="1" dirty="0">
              <a:solidFill>
                <a:srgbClr val="000000"/>
              </a:solidFill>
            </a:endParaRPr>
          </a:p>
        </p:txBody>
      </p:sp>
      <p:sp>
        <p:nvSpPr>
          <p:cNvPr id="105" name="Title 3"/>
          <p:cNvSpPr>
            <a:spLocks noGrp="1"/>
          </p:cNvSpPr>
          <p:nvPr>
            <p:ph type="title"/>
          </p:nvPr>
        </p:nvSpPr>
        <p:spPr>
          <a:xfrm>
            <a:off x="457200" y="152400"/>
            <a:ext cx="8229600" cy="1143000"/>
          </a:xfrm>
        </p:spPr>
        <p:txBody>
          <a:bodyPr/>
          <a:lstStyle/>
          <a:p>
            <a:r>
              <a:rPr lang="en-US" sz="2800" dirty="0" smtClean="0">
                <a:solidFill>
                  <a:srgbClr val="FFFF00"/>
                </a:solidFill>
              </a:rPr>
              <a:t>Persons Infected with Outbreak Strains of LM, by State*</a:t>
            </a:r>
            <a:endParaRPr lang="en-US" sz="2800" dirty="0">
              <a:solidFill>
                <a:srgbClr val="FFFF00"/>
              </a:solidFill>
            </a:endParaRPr>
          </a:p>
        </p:txBody>
      </p:sp>
    </p:spTree>
    <p:extLst>
      <p:ext uri="{BB962C8B-B14F-4D97-AF65-F5344CB8AC3E}">
        <p14:creationId xmlns:p14="http://schemas.microsoft.com/office/powerpoint/2010/main" val="378990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686800" cy="1189038"/>
          </a:xfrm>
        </p:spPr>
        <p:txBody>
          <a:bodyPr/>
          <a:lstStyle/>
          <a:p>
            <a:r>
              <a:rPr lang="en-US" sz="3600" dirty="0" smtClean="0">
                <a:solidFill>
                  <a:srgbClr val="FFFF00"/>
                </a:solidFill>
              </a:rPr>
              <a:t>Characteristics — All Patients (n = 146)</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endParaRPr lang="en-US" dirty="0" smtClean="0">
              <a:solidFill>
                <a:schemeClr val="bg1"/>
              </a:solidFill>
            </a:endParaRPr>
          </a:p>
          <a:p>
            <a:pPr lvl="1">
              <a:buClr>
                <a:srgbClr val="FFFF00"/>
              </a:buClr>
            </a:pPr>
            <a:endParaRPr lang="en-US" dirty="0" smtClean="0">
              <a:solidFill>
                <a:schemeClr val="bg1"/>
              </a:solidFill>
            </a:endParaRP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graphicFrame>
        <p:nvGraphicFramePr>
          <p:cNvPr id="6" name="Content Placeholder 6"/>
          <p:cNvGraphicFramePr>
            <a:graphicFrameLocks/>
          </p:cNvGraphicFramePr>
          <p:nvPr/>
        </p:nvGraphicFramePr>
        <p:xfrm>
          <a:off x="1905000" y="1905000"/>
          <a:ext cx="5334000" cy="4190998"/>
        </p:xfrm>
        <a:graphic>
          <a:graphicData uri="http://schemas.openxmlformats.org/drawingml/2006/table">
            <a:tbl>
              <a:tblPr firstRow="1" bandRow="1">
                <a:tableStyleId>{2D5ABB26-0587-4C30-8999-92F81FD0307C}</a:tableStyleId>
              </a:tblPr>
              <a:tblGrid>
                <a:gridCol w="3657600"/>
                <a:gridCol w="1676400"/>
              </a:tblGrid>
              <a:tr h="59871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b="1" dirty="0" smtClean="0">
                          <a:solidFill>
                            <a:schemeClr val="bg1"/>
                          </a:solidFill>
                        </a:rPr>
                        <a:t>Characteristic</a:t>
                      </a:r>
                    </a:p>
                  </a:txBody>
                  <a:tcPr anchor="ctr">
                    <a:lnT w="28575" cap="flat" cmpd="sng" algn="ctr">
                      <a:noFill/>
                      <a:prstDash val="solid"/>
                      <a:round/>
                      <a:headEnd type="none" w="med" len="med"/>
                      <a:tailEnd type="none" w="med" len="med"/>
                    </a:lnT>
                    <a:lnB w="28575" cap="flat" cmpd="sng" algn="ctr">
                      <a:solidFill>
                        <a:srgbClr val="FFFF00"/>
                      </a:solidFill>
                      <a:prstDash val="solid"/>
                      <a:round/>
                      <a:headEnd type="none" w="med" len="med"/>
                      <a:tailEnd type="none" w="med" len="med"/>
                    </a:lnB>
                  </a:tcPr>
                </a:tc>
                <a:tc>
                  <a:txBody>
                    <a:bodyPr/>
                    <a:lstStyle/>
                    <a:p>
                      <a:pPr algn="l"/>
                      <a:r>
                        <a:rPr lang="en-US" sz="2000" b="1" dirty="0" smtClean="0">
                          <a:solidFill>
                            <a:schemeClr val="bg1"/>
                          </a:solidFill>
                        </a:rPr>
                        <a:t>Number (%)</a:t>
                      </a:r>
                      <a:endParaRPr lang="en-US" sz="2000" b="1" dirty="0">
                        <a:solidFill>
                          <a:schemeClr val="bg1"/>
                        </a:solidFill>
                      </a:endParaRPr>
                    </a:p>
                  </a:txBody>
                  <a:tcPr anchor="ctr">
                    <a:lnT w="28575" cap="flat" cmpd="sng" algn="ctr">
                      <a:noFill/>
                      <a:prstDash val="solid"/>
                      <a:round/>
                      <a:headEnd type="none" w="med" len="med"/>
                      <a:tailEnd type="none" w="med" len="med"/>
                    </a:lnT>
                    <a:lnB w="28575" cap="flat" cmpd="sng" algn="ctr">
                      <a:solidFill>
                        <a:srgbClr val="FFFF00"/>
                      </a:solidFill>
                      <a:prstDash val="solid"/>
                      <a:round/>
                      <a:headEnd type="none" w="med" len="med"/>
                      <a:tailEnd type="none" w="med" len="med"/>
                    </a:lnB>
                  </a:tcPr>
                </a:tc>
              </a:tr>
              <a:tr h="598714">
                <a:tc>
                  <a:txBody>
                    <a:bodyPr/>
                    <a:lstStyle/>
                    <a:p>
                      <a:r>
                        <a:rPr lang="en-US" sz="2000" b="1" dirty="0" smtClean="0">
                          <a:solidFill>
                            <a:schemeClr val="bg1"/>
                          </a:solidFill>
                        </a:rPr>
                        <a:t>Age, median years (range)</a:t>
                      </a:r>
                      <a:endParaRPr lang="en-US" sz="2000" b="1" dirty="0">
                        <a:solidFill>
                          <a:schemeClr val="bg1"/>
                        </a:solidFill>
                      </a:endParaRPr>
                    </a:p>
                  </a:txBody>
                  <a:tcPr anchor="ctr">
                    <a:lnT w="28575" cap="flat" cmpd="sng" algn="ctr">
                      <a:solidFill>
                        <a:srgbClr val="FFFF00"/>
                      </a:solidFill>
                      <a:prstDash val="solid"/>
                      <a:round/>
                      <a:headEnd type="none" w="med" len="med"/>
                      <a:tailEnd type="none" w="med" len="med"/>
                    </a:lnT>
                    <a:lnB w="28575" cap="flat" cmpd="sng" algn="ctr">
                      <a:noFill/>
                      <a:prstDash val="solid"/>
                      <a:round/>
                      <a:headEnd type="none" w="med" len="med"/>
                      <a:tailEnd type="none" w="med" len="med"/>
                    </a:lnB>
                  </a:tcPr>
                </a:tc>
                <a:tc>
                  <a:txBody>
                    <a:bodyPr/>
                    <a:lstStyle/>
                    <a:p>
                      <a:pPr algn="l"/>
                      <a:r>
                        <a:rPr lang="en-US" sz="2000" b="1" dirty="0" smtClean="0">
                          <a:solidFill>
                            <a:schemeClr val="bg1"/>
                          </a:solidFill>
                        </a:rPr>
                        <a:t>77 (&lt;1–96)</a:t>
                      </a:r>
                      <a:endParaRPr lang="en-US" sz="2000" b="1" dirty="0">
                        <a:solidFill>
                          <a:schemeClr val="bg1"/>
                        </a:solidFill>
                      </a:endParaRPr>
                    </a:p>
                  </a:txBody>
                  <a:tcPr anchor="ctr">
                    <a:lnT w="28575" cap="flat" cmpd="sng" algn="ctr">
                      <a:solidFill>
                        <a:srgbClr val="FFFF00"/>
                      </a:solidFill>
                      <a:prstDash val="solid"/>
                      <a:round/>
                      <a:headEnd type="none" w="med" len="med"/>
                      <a:tailEnd type="none" w="med" len="med"/>
                    </a:lnT>
                    <a:lnB w="28575" cap="flat" cmpd="sng" algn="ctr">
                      <a:noFill/>
                      <a:prstDash val="solid"/>
                      <a:round/>
                      <a:headEnd type="none" w="med" len="med"/>
                      <a:tailEnd type="none" w="med" len="med"/>
                    </a:lnB>
                  </a:tcPr>
                </a:tc>
              </a:tr>
              <a:tr h="598714">
                <a:tc>
                  <a:txBody>
                    <a:bodyPr/>
                    <a:lstStyle/>
                    <a:p>
                      <a:r>
                        <a:rPr lang="en-US" sz="2000" b="1" dirty="0" smtClean="0">
                          <a:solidFill>
                            <a:schemeClr val="bg1"/>
                          </a:solidFill>
                        </a:rPr>
                        <a:t>≥ 60 years of age</a:t>
                      </a:r>
                      <a:endParaRPr lang="en-US" sz="2000" b="1" dirty="0">
                        <a:solidFill>
                          <a:schemeClr val="bg1"/>
                        </a:solidFill>
                      </a:endParaRPr>
                    </a:p>
                  </a:txBody>
                  <a:tcPr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l"/>
                      <a:r>
                        <a:rPr lang="en-US" sz="2000" b="1" dirty="0" smtClean="0">
                          <a:solidFill>
                            <a:schemeClr val="bg1"/>
                          </a:solidFill>
                        </a:rPr>
                        <a:t>126 (86)</a:t>
                      </a:r>
                      <a:endParaRPr lang="en-US" sz="2000" b="1" dirty="0">
                        <a:solidFill>
                          <a:schemeClr val="bg1"/>
                        </a:solidFill>
                      </a:endParaRPr>
                    </a:p>
                  </a:txBody>
                  <a:tcPr anchor="ctr">
                    <a:lnL>
                      <a:noFill/>
                    </a:lnL>
                    <a:lnR>
                      <a:noFill/>
                    </a:lnR>
                    <a:lnT w="28575"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598714">
                <a:tc>
                  <a:txBody>
                    <a:bodyPr/>
                    <a:lstStyle/>
                    <a:p>
                      <a:r>
                        <a:rPr lang="en-US" sz="2000" b="1" dirty="0" smtClean="0">
                          <a:solidFill>
                            <a:schemeClr val="bg1"/>
                          </a:solidFill>
                        </a:rPr>
                        <a:t>Female</a:t>
                      </a:r>
                      <a:endParaRPr lang="en-US" sz="2000" b="1" dirty="0">
                        <a:solidFill>
                          <a:schemeClr val="bg1"/>
                        </a:solidFill>
                      </a:endParaRPr>
                    </a:p>
                  </a:txBody>
                  <a:tcPr anchor="ctr">
                    <a:lnT>
                      <a:noFill/>
                    </a:lnT>
                  </a:tcPr>
                </a:tc>
                <a:tc>
                  <a:txBody>
                    <a:bodyPr/>
                    <a:lstStyle/>
                    <a:p>
                      <a:pPr algn="l"/>
                      <a:r>
                        <a:rPr lang="en-US" sz="2000" b="1" baseline="0" dirty="0" smtClean="0">
                          <a:solidFill>
                            <a:schemeClr val="bg1"/>
                          </a:solidFill>
                        </a:rPr>
                        <a:t>85 </a:t>
                      </a:r>
                      <a:r>
                        <a:rPr lang="en-US" sz="2000" b="1" dirty="0" smtClean="0">
                          <a:solidFill>
                            <a:schemeClr val="bg1"/>
                          </a:solidFill>
                        </a:rPr>
                        <a:t>(58)</a:t>
                      </a:r>
                      <a:endParaRPr lang="en-US" sz="2000" b="1" dirty="0">
                        <a:solidFill>
                          <a:schemeClr val="bg1"/>
                        </a:solidFill>
                      </a:endParaRPr>
                    </a:p>
                  </a:txBody>
                  <a:tcPr anchor="ctr">
                    <a:lnT>
                      <a:noFill/>
                    </a:lnT>
                  </a:tcPr>
                </a:tc>
              </a:tr>
              <a:tr h="598714">
                <a:tc>
                  <a:txBody>
                    <a:bodyPr/>
                    <a:lstStyle/>
                    <a:p>
                      <a:r>
                        <a:rPr lang="en-US" sz="2000" b="1" dirty="0" smtClean="0">
                          <a:solidFill>
                            <a:schemeClr val="bg1"/>
                          </a:solidFill>
                        </a:rPr>
                        <a:t>Hospitalized*</a:t>
                      </a:r>
                      <a:endParaRPr lang="en-US" sz="2000" b="1" dirty="0">
                        <a:solidFill>
                          <a:schemeClr val="bg1"/>
                        </a:solidFill>
                      </a:endParaRPr>
                    </a:p>
                  </a:txBody>
                  <a:tcPr anchor="ctr"/>
                </a:tc>
                <a:tc>
                  <a:txBody>
                    <a:bodyPr/>
                    <a:lstStyle/>
                    <a:p>
                      <a:pPr algn="l"/>
                      <a:r>
                        <a:rPr lang="en-US" sz="2000" b="1" dirty="0" smtClean="0">
                          <a:solidFill>
                            <a:schemeClr val="bg1"/>
                          </a:solidFill>
                        </a:rPr>
                        <a:t>142 (99)</a:t>
                      </a:r>
                      <a:endParaRPr lang="en-US" sz="2000" b="1" dirty="0">
                        <a:solidFill>
                          <a:schemeClr val="bg1"/>
                        </a:solidFill>
                      </a:endParaRPr>
                    </a:p>
                  </a:txBody>
                  <a:tcPr anchor="ctr"/>
                </a:tc>
              </a:tr>
              <a:tr h="598714">
                <a:tc>
                  <a:txBody>
                    <a:bodyPr/>
                    <a:lstStyle/>
                    <a:p>
                      <a:r>
                        <a:rPr lang="en-US" sz="2000" b="1" dirty="0" smtClean="0">
                          <a:solidFill>
                            <a:schemeClr val="bg1"/>
                          </a:solidFill>
                        </a:rPr>
                        <a:t>Died</a:t>
                      </a:r>
                      <a:endParaRPr lang="en-US" sz="2000" b="1" dirty="0">
                        <a:solidFill>
                          <a:schemeClr val="bg1"/>
                        </a:solidFill>
                      </a:endParaRPr>
                    </a:p>
                  </a:txBody>
                  <a:tcPr anchor="ctr"/>
                </a:tc>
                <a:tc>
                  <a:txBody>
                    <a:bodyPr/>
                    <a:lstStyle/>
                    <a:p>
                      <a:pPr algn="l"/>
                      <a:r>
                        <a:rPr lang="en-US" sz="2000" b="1" dirty="0" smtClean="0">
                          <a:solidFill>
                            <a:schemeClr val="bg1"/>
                          </a:solidFill>
                        </a:rPr>
                        <a:t>30 (21)</a:t>
                      </a:r>
                      <a:endParaRPr lang="en-US" sz="2000" b="1" dirty="0">
                        <a:solidFill>
                          <a:schemeClr val="bg1"/>
                        </a:solidFill>
                      </a:endParaRPr>
                    </a:p>
                  </a:txBody>
                  <a:tcPr anchor="ctr"/>
                </a:tc>
              </a:tr>
              <a:tr h="598714">
                <a:tc>
                  <a:txBody>
                    <a:bodyPr/>
                    <a:lstStyle/>
                    <a:p>
                      <a:r>
                        <a:rPr lang="en-US" sz="2000" b="1" dirty="0" smtClean="0">
                          <a:solidFill>
                            <a:schemeClr val="bg1"/>
                          </a:solidFill>
                        </a:rPr>
                        <a:t>Pregnancy-associated</a:t>
                      </a:r>
                      <a:endParaRPr lang="en-US" sz="2000" b="1" dirty="0">
                        <a:solidFill>
                          <a:schemeClr val="bg1"/>
                        </a:solidFill>
                      </a:endParaRPr>
                    </a:p>
                  </a:txBody>
                  <a:tcPr anchor="ctr"/>
                </a:tc>
                <a:tc>
                  <a:txBody>
                    <a:bodyPr/>
                    <a:lstStyle/>
                    <a:p>
                      <a:pPr algn="l"/>
                      <a:r>
                        <a:rPr lang="en-US" sz="2000" b="1" dirty="0" smtClean="0">
                          <a:solidFill>
                            <a:schemeClr val="bg1"/>
                          </a:solidFill>
                        </a:rPr>
                        <a:t>6 (4)</a:t>
                      </a:r>
                      <a:endParaRPr lang="en-US" sz="2000" b="1" dirty="0">
                        <a:solidFill>
                          <a:schemeClr val="bg1"/>
                        </a:solidFill>
                      </a:endParaRPr>
                    </a:p>
                  </a:txBody>
                  <a:tcPr anchor="ctr"/>
                </a:tc>
              </a:tr>
            </a:tbl>
          </a:graphicData>
        </a:graphic>
      </p:graphicFrame>
      <p:sp>
        <p:nvSpPr>
          <p:cNvPr id="7" name="TextBox 6"/>
          <p:cNvSpPr txBox="1"/>
          <p:nvPr/>
        </p:nvSpPr>
        <p:spPr>
          <a:xfrm>
            <a:off x="228600" y="6400800"/>
            <a:ext cx="5181600" cy="276999"/>
          </a:xfrm>
          <a:prstGeom prst="rect">
            <a:avLst/>
          </a:prstGeom>
          <a:noFill/>
        </p:spPr>
        <p:txBody>
          <a:bodyPr wrap="square" rtlCol="0">
            <a:spAutoFit/>
          </a:bodyPr>
          <a:lstStyle/>
          <a:p>
            <a:r>
              <a:rPr lang="en-US" sz="1200" b="1" dirty="0" smtClean="0">
                <a:solidFill>
                  <a:schemeClr val="bg1"/>
                </a:solidFill>
              </a:rPr>
              <a:t>* Among 144 patients with available data</a:t>
            </a:r>
            <a:endParaRPr lang="en-US" sz="1200" b="1" dirty="0">
              <a:solidFill>
                <a:schemeClr val="bg1"/>
              </a:solidFill>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5769864" y="2212848"/>
            <a:ext cx="3127248" cy="3959352"/>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lstStyle/>
          <a:p>
            <a:pPr>
              <a:lnSpc>
                <a:spcPct val="100000"/>
              </a:lnSpc>
            </a:pPr>
            <a:r>
              <a:rPr lang="en-US" sz="3600" dirty="0" smtClean="0">
                <a:solidFill>
                  <a:srgbClr val="FFFF00"/>
                </a:solidFill>
              </a:rPr>
              <a:t>Number of Patients by Age — All Affected States (n = 146)</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endParaRPr lang="en-US" dirty="0" smtClean="0">
              <a:solidFill>
                <a:schemeClr val="bg1"/>
              </a:solidFill>
            </a:endParaRPr>
          </a:p>
          <a:p>
            <a:pPr lvl="1">
              <a:buClr>
                <a:srgbClr val="FFFF00"/>
              </a:buClr>
            </a:pPr>
            <a:endParaRPr lang="en-US" dirty="0" smtClean="0">
              <a:solidFill>
                <a:schemeClr val="bg1"/>
              </a:solidFill>
            </a:endParaRP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graphicFrame>
        <p:nvGraphicFramePr>
          <p:cNvPr id="6" name="Chart 5"/>
          <p:cNvGraphicFramePr/>
          <p:nvPr/>
        </p:nvGraphicFramePr>
        <p:xfrm>
          <a:off x="-152400" y="1981200"/>
          <a:ext cx="9296400" cy="51054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3657600" y="6464808"/>
            <a:ext cx="2209800" cy="307777"/>
          </a:xfrm>
          <a:prstGeom prst="rect">
            <a:avLst/>
          </a:prstGeom>
          <a:noFill/>
        </p:spPr>
        <p:txBody>
          <a:bodyPr wrap="square" rtlCol="0">
            <a:spAutoFit/>
          </a:bodyPr>
          <a:lstStyle/>
          <a:p>
            <a:pPr algn="ctr"/>
            <a:r>
              <a:rPr lang="en-US" sz="1400" b="1" dirty="0" smtClean="0">
                <a:solidFill>
                  <a:schemeClr val="bg1"/>
                </a:solidFill>
              </a:rPr>
              <a:t>Age in Years</a:t>
            </a:r>
            <a:endParaRPr lang="en-US" sz="1400" b="1" dirty="0">
              <a:solidFill>
                <a:schemeClr val="bg1"/>
              </a:solidFill>
            </a:endParaRPr>
          </a:p>
        </p:txBody>
      </p:sp>
      <p:sp>
        <p:nvSpPr>
          <p:cNvPr id="16" name="TextBox 1"/>
          <p:cNvSpPr txBox="1"/>
          <p:nvPr/>
        </p:nvSpPr>
        <p:spPr>
          <a:xfrm rot="16200000">
            <a:off x="-868680" y="4114800"/>
            <a:ext cx="2133586" cy="228599"/>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b="1" dirty="0" smtClean="0">
                <a:solidFill>
                  <a:schemeClr val="bg1"/>
                </a:solidFill>
              </a:rPr>
              <a:t>Number of Patients</a:t>
            </a:r>
            <a:endParaRPr lang="en-US" sz="1400" b="1" dirty="0">
              <a:solidFill>
                <a:schemeClr val="bg1"/>
              </a:solidFill>
            </a:endParaRPr>
          </a:p>
        </p:txBody>
      </p:sp>
      <p:sp>
        <p:nvSpPr>
          <p:cNvPr id="20" name="TextBox 19"/>
          <p:cNvSpPr txBox="1"/>
          <p:nvPr/>
        </p:nvSpPr>
        <p:spPr>
          <a:xfrm>
            <a:off x="6781800" y="1737360"/>
            <a:ext cx="1143000" cy="523220"/>
          </a:xfrm>
          <a:prstGeom prst="rect">
            <a:avLst/>
          </a:prstGeom>
          <a:noFill/>
        </p:spPr>
        <p:txBody>
          <a:bodyPr wrap="square" rtlCol="0">
            <a:spAutoFit/>
          </a:bodyPr>
          <a:lstStyle/>
          <a:p>
            <a:pPr algn="ctr"/>
            <a:r>
              <a:rPr lang="en-US" sz="1400" b="1" dirty="0" smtClean="0">
                <a:solidFill>
                  <a:srgbClr val="FFFF00"/>
                </a:solidFill>
              </a:rPr>
              <a:t>≥60 Years</a:t>
            </a:r>
          </a:p>
          <a:p>
            <a:pPr algn="ctr"/>
            <a:r>
              <a:rPr lang="en-US" sz="1400" b="1" dirty="0" smtClean="0">
                <a:solidFill>
                  <a:srgbClr val="FFFF00"/>
                </a:solidFill>
              </a:rPr>
              <a:t>86%</a:t>
            </a:r>
            <a:endParaRPr lang="en-US" sz="1400" b="1" dirty="0">
              <a:solidFill>
                <a:srgbClr val="FFFF00"/>
              </a:solidFill>
            </a:endParaRPr>
          </a:p>
        </p:txBody>
      </p:sp>
      <p:cxnSp>
        <p:nvCxnSpPr>
          <p:cNvPr id="19" name="Straight Connector 18"/>
          <p:cNvCxnSpPr/>
          <p:nvPr/>
        </p:nvCxnSpPr>
        <p:spPr>
          <a:xfrm>
            <a:off x="7848600" y="1993392"/>
            <a:ext cx="1024128"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60720" y="1993392"/>
            <a:ext cx="1066800" cy="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5760720" y="1920240"/>
            <a:ext cx="0" cy="1524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8887968" y="1920240"/>
            <a:ext cx="0" cy="152400"/>
          </a:xfrm>
          <a:prstGeom prst="line">
            <a:avLst/>
          </a:prstGeom>
          <a:ln w="25400">
            <a:solidFill>
              <a:srgbClr val="FFFF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2667000"/>
            <a:ext cx="8229600" cy="1143000"/>
          </a:xfrm>
        </p:spPr>
        <p:txBody>
          <a:bodyPr/>
          <a:lstStyle/>
          <a:p>
            <a:endParaRPr lang="en-US" sz="4800" dirty="0"/>
          </a:p>
        </p:txBody>
      </p:sp>
      <p:pic>
        <p:nvPicPr>
          <p:cNvPr id="3" name="Picture 2" descr="IMG_3294.JPG"/>
          <p:cNvPicPr>
            <a:picLocks noChangeAspect="1"/>
          </p:cNvPicPr>
          <p:nvPr/>
        </p:nvPicPr>
        <p:blipFill>
          <a:blip r:embed="rId3" cstate="print"/>
          <a:stretch>
            <a:fillRect/>
          </a:stretch>
        </p:blipFill>
        <p:spPr>
          <a:xfrm>
            <a:off x="1219200" y="1371600"/>
            <a:ext cx="6708140" cy="5031105"/>
          </a:xfrm>
          <a:prstGeom prst="rect">
            <a:avLst/>
          </a:prstGeom>
        </p:spPr>
      </p:pic>
      <p:sp>
        <p:nvSpPr>
          <p:cNvPr id="2" name="TextBox 1"/>
          <p:cNvSpPr txBox="1"/>
          <p:nvPr/>
        </p:nvSpPr>
        <p:spPr>
          <a:xfrm>
            <a:off x="990600" y="457200"/>
            <a:ext cx="8382000" cy="646331"/>
          </a:xfrm>
          <a:prstGeom prst="rect">
            <a:avLst/>
          </a:prstGeom>
          <a:noFill/>
        </p:spPr>
        <p:txBody>
          <a:bodyPr wrap="square" rtlCol="0">
            <a:spAutoFit/>
          </a:bodyPr>
          <a:lstStyle/>
          <a:p>
            <a:r>
              <a:rPr lang="en-US" sz="3600" b="1" dirty="0">
                <a:solidFill>
                  <a:srgbClr val="FFFF00"/>
                </a:solidFill>
              </a:rPr>
              <a:t>Jensen Farms </a:t>
            </a:r>
            <a:r>
              <a:rPr lang="en-US" sz="3600" b="1" dirty="0" smtClean="0">
                <a:solidFill>
                  <a:srgbClr val="FFFF00"/>
                </a:solidFill>
              </a:rPr>
              <a:t>Cantaloupe Field</a:t>
            </a:r>
            <a:endParaRPr lang="en-US" sz="3600" b="1" dirty="0">
              <a:solidFill>
                <a:srgbClr val="FFFF00"/>
              </a:solidFill>
            </a:endParaRPr>
          </a:p>
        </p:txBody>
      </p:sp>
    </p:spTree>
    <p:extLst>
      <p:ext uri="{BB962C8B-B14F-4D97-AF65-F5344CB8AC3E}">
        <p14:creationId xmlns:p14="http://schemas.microsoft.com/office/powerpoint/2010/main" val="1037393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274638"/>
            <a:ext cx="8229600" cy="1143000"/>
          </a:xfrm>
        </p:spPr>
        <p:txBody>
          <a:bodyPr/>
          <a:lstStyle/>
          <a:p>
            <a:r>
              <a:rPr lang="en-US" dirty="0" smtClean="0"/>
              <a:t>Jensen Farms Packing Operations</a:t>
            </a:r>
            <a:endParaRPr lang="en-US" dirty="0">
              <a:solidFill>
                <a:srgbClr val="FFFF00"/>
              </a:solidFill>
            </a:endParaRPr>
          </a:p>
        </p:txBody>
      </p:sp>
      <p:pic>
        <p:nvPicPr>
          <p:cNvPr id="5" name="Content Placeholder 4" descr="MelonFeet.JPG"/>
          <p:cNvPicPr>
            <a:picLocks noGrp="1"/>
          </p:cNvPicPr>
          <p:nvPr>
            <p:ph idx="1"/>
          </p:nvPr>
        </p:nvPicPr>
        <p:blipFill>
          <a:blip r:embed="rId3" cstate="print"/>
          <a:stretch>
            <a:fillRect/>
          </a:stretch>
        </p:blipFill>
        <p:spPr>
          <a:xfrm>
            <a:off x="795528" y="1371600"/>
            <a:ext cx="7589520" cy="5111496"/>
          </a:xfr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IMG_3288b.JPG"/>
          <p:cNvPicPr>
            <a:picLocks noGrp="1" noChangeAspect="1"/>
          </p:cNvPicPr>
          <p:nvPr>
            <p:ph idx="1"/>
          </p:nvPr>
        </p:nvPicPr>
        <p:blipFill>
          <a:blip r:embed="rId3" cstate="print"/>
          <a:stretch>
            <a:fillRect/>
          </a:stretch>
        </p:blipFill>
        <p:spPr>
          <a:xfrm>
            <a:off x="795528" y="1371600"/>
            <a:ext cx="7593604" cy="5111010"/>
          </a:xfrm>
        </p:spPr>
      </p:pic>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pic>
        <p:nvPicPr>
          <p:cNvPr id="5" name="Content Placeholder 4" descr="IMG_3260b.JPG"/>
          <p:cNvPicPr>
            <a:picLocks noGrp="1"/>
          </p:cNvPicPr>
          <p:nvPr>
            <p:ph idx="1"/>
          </p:nvPr>
        </p:nvPicPr>
        <p:blipFill>
          <a:blip r:embed="rId3" cstate="print"/>
          <a:stretch>
            <a:fillRect/>
          </a:stretch>
        </p:blipFill>
        <p:spPr>
          <a:xfrm>
            <a:off x="795528" y="1371600"/>
            <a:ext cx="7589520" cy="5111496"/>
          </a:xfrm>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76200"/>
            <a:ext cx="8229600" cy="1143000"/>
          </a:xfrm>
        </p:spPr>
        <p:txBody>
          <a:bodyPr/>
          <a:lstStyle/>
          <a:p>
            <a:r>
              <a:rPr lang="en-US" dirty="0" smtClean="0"/>
              <a:t>Jensen Farms Packing Operations</a:t>
            </a:r>
            <a:endParaRPr lang="en-US" dirty="0">
              <a:solidFill>
                <a:srgbClr val="FFFF00"/>
              </a:solidFill>
            </a:endParaRPr>
          </a:p>
        </p:txBody>
      </p:sp>
      <p:pic>
        <p:nvPicPr>
          <p:cNvPr id="6" name="Content Placeholder 5" descr="PreWash.JPG"/>
          <p:cNvPicPr>
            <a:picLocks noGrp="1"/>
          </p:cNvPicPr>
          <p:nvPr>
            <p:ph idx="1"/>
          </p:nvPr>
        </p:nvPicPr>
        <p:blipFill>
          <a:blip r:embed="rId3" cstate="print"/>
          <a:stretch>
            <a:fillRect/>
          </a:stretch>
        </p:blipFill>
        <p:spPr>
          <a:xfrm>
            <a:off x="795528" y="1371600"/>
            <a:ext cx="7589520" cy="5111496"/>
          </a:xfr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pic>
        <p:nvPicPr>
          <p:cNvPr id="5" name="Content Placeholder 4" descr="IMG_3263b.JPG"/>
          <p:cNvPicPr>
            <a:picLocks noGrp="1"/>
          </p:cNvPicPr>
          <p:nvPr>
            <p:ph idx="1"/>
          </p:nvPr>
        </p:nvPicPr>
        <p:blipFill>
          <a:blip r:embed="rId3" cstate="print"/>
          <a:stretch>
            <a:fillRect/>
          </a:stretch>
        </p:blipFill>
        <p:spPr>
          <a:xfrm>
            <a:off x="795528" y="1371600"/>
            <a:ext cx="7589520" cy="5111496"/>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52400"/>
            <a:ext cx="8229600" cy="1143000"/>
          </a:xfrm>
        </p:spPr>
        <p:txBody>
          <a:bodyPr/>
          <a:lstStyle/>
          <a:p>
            <a:r>
              <a:rPr lang="en-US" sz="3600" dirty="0" smtClean="0">
                <a:solidFill>
                  <a:srgbClr val="FFFF00"/>
                </a:solidFill>
              </a:rPr>
              <a:t>LM: Epidemiology</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r>
              <a:rPr lang="en-US" dirty="0" smtClean="0">
                <a:solidFill>
                  <a:schemeClr val="bg1"/>
                </a:solidFill>
              </a:rPr>
              <a:t>Ubiquitous in soil and water</a:t>
            </a:r>
          </a:p>
          <a:p>
            <a:pPr>
              <a:buClr>
                <a:srgbClr val="FFFF00"/>
              </a:buClr>
            </a:pPr>
            <a:r>
              <a:rPr lang="en-US" dirty="0" smtClean="0">
                <a:solidFill>
                  <a:schemeClr val="bg1"/>
                </a:solidFill>
              </a:rPr>
              <a:t>Animal reservoirs</a:t>
            </a:r>
          </a:p>
          <a:p>
            <a:pPr>
              <a:buClr>
                <a:srgbClr val="FFFF00"/>
              </a:buClr>
            </a:pPr>
            <a:r>
              <a:rPr lang="en-US" dirty="0" smtClean="0">
                <a:solidFill>
                  <a:schemeClr val="bg1"/>
                </a:solidFill>
              </a:rPr>
              <a:t>Typical food vehicles</a:t>
            </a:r>
          </a:p>
          <a:p>
            <a:pPr lvl="1">
              <a:buClr>
                <a:srgbClr val="FFFF00"/>
              </a:buClr>
            </a:pPr>
            <a:r>
              <a:rPr lang="en-US" dirty="0" smtClean="0">
                <a:solidFill>
                  <a:schemeClr val="bg1"/>
                </a:solidFill>
              </a:rPr>
              <a:t>Unpasteurized (raw) milk</a:t>
            </a:r>
          </a:p>
          <a:p>
            <a:pPr lvl="1">
              <a:buClr>
                <a:srgbClr val="FFFF00"/>
              </a:buClr>
            </a:pPr>
            <a:r>
              <a:rPr lang="en-US" dirty="0" smtClean="0">
                <a:solidFill>
                  <a:schemeClr val="bg1"/>
                </a:solidFill>
              </a:rPr>
              <a:t>Raw-milk cheeses</a:t>
            </a:r>
          </a:p>
          <a:p>
            <a:pPr lvl="1">
              <a:buClr>
                <a:srgbClr val="FFFF00"/>
              </a:buClr>
            </a:pPr>
            <a:r>
              <a:rPr lang="en-US" dirty="0" smtClean="0">
                <a:solidFill>
                  <a:schemeClr val="bg1"/>
                </a:solidFill>
              </a:rPr>
              <a:t>Hot dogs</a:t>
            </a:r>
          </a:p>
          <a:p>
            <a:pPr lvl="1">
              <a:buClr>
                <a:srgbClr val="FFFF00"/>
              </a:buClr>
            </a:pPr>
            <a:r>
              <a:rPr lang="en-US" dirty="0" smtClean="0">
                <a:solidFill>
                  <a:schemeClr val="bg1"/>
                </a:solidFill>
              </a:rPr>
              <a:t>Deli meats</a:t>
            </a:r>
          </a:p>
          <a:p>
            <a:pPr lvl="1">
              <a:buClr>
                <a:srgbClr val="FFFF00"/>
              </a:buClr>
            </a:pPr>
            <a:r>
              <a:rPr lang="en-US" dirty="0" smtClean="0">
                <a:solidFill>
                  <a:schemeClr val="bg1"/>
                </a:solidFill>
              </a:rPr>
              <a:t>Smoked seafood</a:t>
            </a:r>
          </a:p>
          <a:p>
            <a:pPr>
              <a:buClr>
                <a:srgbClr val="FFFF00"/>
              </a:buClr>
            </a:pPr>
            <a:r>
              <a:rPr lang="en-US" dirty="0" smtClean="0">
                <a:solidFill>
                  <a:schemeClr val="bg1"/>
                </a:solidFill>
              </a:rPr>
              <a:t>Growth during refrigeration</a:t>
            </a:r>
          </a:p>
          <a:p>
            <a:pPr>
              <a:buClr>
                <a:srgbClr val="FFFF00"/>
              </a:buClr>
            </a:pPr>
            <a:r>
              <a:rPr lang="en-US" dirty="0" smtClean="0">
                <a:solidFill>
                  <a:schemeClr val="bg1"/>
                </a:solidFill>
              </a:rPr>
              <a:t>Mostly sporadic illness</a:t>
            </a:r>
          </a:p>
          <a:p>
            <a:pPr lvl="1">
              <a:buClr>
                <a:srgbClr val="FFFF00"/>
              </a:buClr>
            </a:pPr>
            <a:r>
              <a:rPr lang="en-US" dirty="0" smtClean="0">
                <a:solidFill>
                  <a:schemeClr val="bg1"/>
                </a:solidFill>
              </a:rPr>
              <a:t>2–3 U.S. outbreaks annually</a:t>
            </a:r>
          </a:p>
        </p:txBody>
      </p:sp>
      <p:pic>
        <p:nvPicPr>
          <p:cNvPr id="6" name="Picture 4" descr="http://t3.gstatic.com/images?q=tbn:ANd9GcS69rC_dSqkZVj0TxcphwTs5GBbhYA6M753MVB63HqbLcMblKs8Sw"/>
          <p:cNvPicPr>
            <a:picLocks noChangeAspect="1" noChangeArrowheads="1"/>
          </p:cNvPicPr>
          <p:nvPr/>
        </p:nvPicPr>
        <p:blipFill>
          <a:blip r:embed="rId3" cstate="print"/>
          <a:srcRect/>
          <a:stretch>
            <a:fillRect/>
          </a:stretch>
        </p:blipFill>
        <p:spPr bwMode="auto">
          <a:xfrm>
            <a:off x="7086600" y="5105400"/>
            <a:ext cx="1828800" cy="1216984"/>
          </a:xfrm>
          <a:prstGeom prst="rect">
            <a:avLst/>
          </a:prstGeom>
          <a:noFill/>
        </p:spPr>
      </p:pic>
      <p:pic>
        <p:nvPicPr>
          <p:cNvPr id="7" name="Picture 6" descr="http://t0.gstatic.com/images?q=tbn:ANd9GcTwX2SMhoCIpEZJXe6l6rBO3BxbLY0YyHi1W8T6L0SP8CPakejpFw"/>
          <p:cNvPicPr>
            <a:picLocks noChangeAspect="1" noChangeArrowheads="1"/>
          </p:cNvPicPr>
          <p:nvPr/>
        </p:nvPicPr>
        <p:blipFill>
          <a:blip r:embed="rId4" cstate="print"/>
          <a:srcRect/>
          <a:stretch>
            <a:fillRect/>
          </a:stretch>
        </p:blipFill>
        <p:spPr bwMode="auto">
          <a:xfrm>
            <a:off x="7010400" y="3048000"/>
            <a:ext cx="1932315" cy="1219200"/>
          </a:xfrm>
          <a:prstGeom prst="rect">
            <a:avLst/>
          </a:prstGeom>
          <a:noFill/>
        </p:spPr>
      </p:pic>
      <p:pic>
        <p:nvPicPr>
          <p:cNvPr id="8" name="Picture 8" descr="http://dowdycornerscookbookclub.com/wp-content/uploads/2011/03/Queso-fresco_Low-res-473x325.jpg"/>
          <p:cNvPicPr>
            <a:picLocks noChangeAspect="1" noChangeArrowheads="1"/>
          </p:cNvPicPr>
          <p:nvPr/>
        </p:nvPicPr>
        <p:blipFill>
          <a:blip r:embed="rId5" cstate="print"/>
          <a:srcRect/>
          <a:stretch>
            <a:fillRect/>
          </a:stretch>
        </p:blipFill>
        <p:spPr bwMode="auto">
          <a:xfrm>
            <a:off x="6019800" y="4038600"/>
            <a:ext cx="1774789" cy="1179272"/>
          </a:xfrm>
          <a:prstGeom prst="rect">
            <a:avLst/>
          </a:prstGeom>
          <a:noFill/>
        </p:spPr>
      </p:pic>
      <p:pic>
        <p:nvPicPr>
          <p:cNvPr id="9" name="Picture 12" descr="http://t1.gstatic.com/images?q=tbn:ANd9GcR69huW2pdbon_MqauQPZaA5rvuvftZfd_cmcp2NIhujktbJdxr3Q"/>
          <p:cNvPicPr>
            <a:picLocks noChangeAspect="1" noChangeArrowheads="1"/>
          </p:cNvPicPr>
          <p:nvPr/>
        </p:nvPicPr>
        <p:blipFill>
          <a:blip r:embed="rId6" cstate="print"/>
          <a:srcRect/>
          <a:stretch>
            <a:fillRect/>
          </a:stretch>
        </p:blipFill>
        <p:spPr bwMode="auto">
          <a:xfrm>
            <a:off x="6019800" y="1752600"/>
            <a:ext cx="1668780" cy="1524000"/>
          </a:xfrm>
          <a:prstGeom prst="rect">
            <a:avLst/>
          </a:prstGeom>
          <a:noFill/>
        </p:spPr>
      </p:pic>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pic>
        <p:nvPicPr>
          <p:cNvPr id="6" name="Content Placeholder 5" descr="IMG_3264b.JPG"/>
          <p:cNvPicPr>
            <a:picLocks noGrp="1"/>
          </p:cNvPicPr>
          <p:nvPr>
            <p:ph idx="1"/>
          </p:nvPr>
        </p:nvPicPr>
        <p:blipFill>
          <a:blip r:embed="rId3" cstate="print"/>
          <a:stretch>
            <a:fillRect/>
          </a:stretch>
        </p:blipFill>
        <p:spPr>
          <a:xfrm>
            <a:off x="795528" y="1371600"/>
            <a:ext cx="7589520" cy="5111496"/>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pic>
        <p:nvPicPr>
          <p:cNvPr id="5" name="Content Placeholder 4" descr="GradingCantaloupes.JPG"/>
          <p:cNvPicPr>
            <a:picLocks noGrp="1"/>
          </p:cNvPicPr>
          <p:nvPr>
            <p:ph idx="1"/>
          </p:nvPr>
        </p:nvPicPr>
        <p:blipFill>
          <a:blip r:embed="rId3" cstate="print"/>
          <a:stretch>
            <a:fillRect/>
          </a:stretch>
        </p:blipFill>
        <p:spPr>
          <a:xfrm>
            <a:off x="795528" y="1371600"/>
            <a:ext cx="7589520" cy="5111496"/>
          </a:xfrm>
        </p:spPr>
      </p:pic>
      <p:sp>
        <p:nvSpPr>
          <p:cNvPr id="6" name="Rectangle 5"/>
          <p:cNvSpPr/>
          <p:nvPr/>
        </p:nvSpPr>
        <p:spPr>
          <a:xfrm>
            <a:off x="1676400" y="1981200"/>
            <a:ext cx="1143000" cy="1295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990600" y="2057400"/>
            <a:ext cx="685800" cy="6858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181600" y="2057400"/>
            <a:ext cx="609600" cy="5334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20000" y="1905000"/>
            <a:ext cx="685800" cy="6096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pic>
        <p:nvPicPr>
          <p:cNvPr id="4" name="Picture 3" descr="IMG_3275b.JPG"/>
          <p:cNvPicPr>
            <a:picLocks/>
          </p:cNvPicPr>
          <p:nvPr/>
        </p:nvPicPr>
        <p:blipFill>
          <a:blip r:embed="rId3" cstate="print"/>
          <a:stretch>
            <a:fillRect/>
          </a:stretch>
        </p:blipFill>
        <p:spPr>
          <a:xfrm>
            <a:off x="795528" y="1371600"/>
            <a:ext cx="7589520" cy="5111496"/>
          </a:xfrm>
          <a:prstGeom prst="rect">
            <a:avLst/>
          </a:prstGeom>
        </p:spPr>
      </p:pic>
      <p:sp>
        <p:nvSpPr>
          <p:cNvPr id="5" name="Rectangle 4"/>
          <p:cNvSpPr/>
          <p:nvPr/>
        </p:nvSpPr>
        <p:spPr>
          <a:xfrm>
            <a:off x="1447800" y="2895600"/>
            <a:ext cx="53340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3810000" y="2971800"/>
            <a:ext cx="457200" cy="381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5638800" y="3048000"/>
            <a:ext cx="381000" cy="381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3"/>
          <p:cNvSpPr>
            <a:spLocks noGrp="1"/>
          </p:cNvSpPr>
          <p:nvPr>
            <p:ph type="title"/>
          </p:nvPr>
        </p:nvSpPr>
        <p:spPr>
          <a:xfrm>
            <a:off x="457200" y="152400"/>
            <a:ext cx="8229600" cy="1143000"/>
          </a:xfrm>
        </p:spPr>
        <p:txBody>
          <a:bodyPr/>
          <a:lstStyle/>
          <a:p>
            <a:r>
              <a:rPr lang="en-US" dirty="0" smtClean="0"/>
              <a:t>Jensen Farms Packing Operations</a:t>
            </a:r>
            <a:endParaRPr lang="en-US" dirty="0">
              <a:solidFill>
                <a:srgbClr val="FFFF00"/>
              </a:solidFill>
            </a:endParaRPr>
          </a:p>
        </p:txBody>
      </p:sp>
      <p:pic>
        <p:nvPicPr>
          <p:cNvPr id="4" name="Picture 3" descr="IMG_3281b.JPG"/>
          <p:cNvPicPr>
            <a:picLocks/>
          </p:cNvPicPr>
          <p:nvPr/>
        </p:nvPicPr>
        <p:blipFill>
          <a:blip r:embed="rId3" cstate="print"/>
          <a:stretch>
            <a:fillRect/>
          </a:stretch>
        </p:blipFill>
        <p:spPr>
          <a:xfrm>
            <a:off x="795528" y="1371600"/>
            <a:ext cx="7589520" cy="5111496"/>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685800"/>
            <a:ext cx="8229600" cy="1143000"/>
          </a:xfrm>
        </p:spPr>
        <p:txBody>
          <a:bodyPr/>
          <a:lstStyle/>
          <a:p>
            <a:pPr>
              <a:lnSpc>
                <a:spcPct val="100000"/>
              </a:lnSpc>
            </a:pPr>
            <a:r>
              <a:rPr lang="en-US" sz="3200" dirty="0" smtClean="0">
                <a:solidFill>
                  <a:srgbClr val="FFFF00"/>
                </a:solidFill>
              </a:rPr>
              <a:t>Summary of LM PFGE Pattern Data Among Cantaloupe and Environmental Samples</a:t>
            </a:r>
            <a:endParaRPr lang="en-US" sz="3200" dirty="0">
              <a:solidFill>
                <a:srgbClr val="FFFF00"/>
              </a:solidFill>
            </a:endParaRPr>
          </a:p>
        </p:txBody>
      </p:sp>
      <p:sp>
        <p:nvSpPr>
          <p:cNvPr id="5" name="Content Placeholder 4"/>
          <p:cNvSpPr>
            <a:spLocks noGrp="1"/>
          </p:cNvSpPr>
          <p:nvPr>
            <p:ph idx="1"/>
          </p:nvPr>
        </p:nvSpPr>
        <p:spPr/>
        <p:txBody>
          <a:bodyPr/>
          <a:lstStyle/>
          <a:p>
            <a:pPr>
              <a:buClr>
                <a:srgbClr val="FFFF00"/>
              </a:buClr>
              <a:buNone/>
            </a:pPr>
            <a:endParaRPr lang="en-US" dirty="0" smtClean="0">
              <a:solidFill>
                <a:schemeClr val="bg1"/>
              </a:solidFill>
            </a:endParaRPr>
          </a:p>
          <a:p>
            <a:pPr lvl="1">
              <a:buClr>
                <a:srgbClr val="FFFF00"/>
              </a:buClr>
            </a:pPr>
            <a:endParaRPr lang="en-US" dirty="0" smtClean="0">
              <a:solidFill>
                <a:schemeClr val="bg1"/>
              </a:solidFill>
            </a:endParaRPr>
          </a:p>
          <a:p>
            <a:pPr>
              <a:buClr>
                <a:srgbClr val="FFFF00"/>
              </a:buClr>
              <a:buNone/>
            </a:pPr>
            <a:endParaRPr lang="en-US" dirty="0" smtClean="0">
              <a:solidFill>
                <a:schemeClr val="bg1"/>
              </a:solidFill>
            </a:endParaRPr>
          </a:p>
          <a:p>
            <a:pPr>
              <a:buClr>
                <a:srgbClr val="FFFF00"/>
              </a:buClr>
              <a:buNone/>
            </a:pPr>
            <a:r>
              <a:rPr lang="en-US" dirty="0" smtClean="0">
                <a:solidFill>
                  <a:schemeClr val="bg1"/>
                </a:solidFill>
              </a:rPr>
              <a:t>	</a:t>
            </a:r>
          </a:p>
          <a:p>
            <a:pPr>
              <a:buClr>
                <a:srgbClr val="FFFF00"/>
              </a:buClr>
            </a:pPr>
            <a:endParaRPr lang="en-US" dirty="0" smtClean="0">
              <a:solidFill>
                <a:schemeClr val="bg1"/>
              </a:solidFill>
            </a:endParaRPr>
          </a:p>
          <a:p>
            <a:pPr>
              <a:buClr>
                <a:srgbClr val="FFFF00"/>
              </a:buClr>
            </a:pPr>
            <a:endParaRPr lang="en-US" i="1" dirty="0" smtClean="0">
              <a:solidFill>
                <a:schemeClr val="bg1"/>
              </a:solidFill>
            </a:endParaRPr>
          </a:p>
          <a:p>
            <a:pPr>
              <a:buClr>
                <a:srgbClr val="FFFF00"/>
              </a:buClr>
            </a:pPr>
            <a:endParaRPr lang="en-US" dirty="0" smtClean="0">
              <a:solidFill>
                <a:schemeClr val="bg1"/>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70893297"/>
              </p:ext>
            </p:extLst>
          </p:nvPr>
        </p:nvGraphicFramePr>
        <p:xfrm>
          <a:off x="685800" y="2057400"/>
          <a:ext cx="7696200" cy="3886200"/>
        </p:xfrm>
        <a:graphic>
          <a:graphicData uri="http://schemas.openxmlformats.org/drawingml/2006/table">
            <a:tbl>
              <a:tblPr firstRow="1" bandRow="1">
                <a:tableStyleId>{5C22544A-7EE6-4342-B048-85BDC9FD1C3A}</a:tableStyleId>
              </a:tblPr>
              <a:tblGrid>
                <a:gridCol w="1524000"/>
                <a:gridCol w="1219200"/>
                <a:gridCol w="1104900"/>
                <a:gridCol w="1282700"/>
                <a:gridCol w="1282700"/>
                <a:gridCol w="1282700"/>
              </a:tblGrid>
              <a:tr h="399724">
                <a:tc rowSpan="2" gridSpan="2">
                  <a:txBody>
                    <a:bodyPr/>
                    <a:lstStyle/>
                    <a:p>
                      <a:endParaRPr lang="en-US" b="1" dirty="0">
                        <a:solidFill>
                          <a:schemeClr val="bg1"/>
                        </a:solidFill>
                      </a:endParaRPr>
                    </a:p>
                  </a:txBody>
                  <a:tcPr anchor="b" anchorCtr="1">
                    <a:lnL w="12700" cmpd="sng">
                      <a:noFill/>
                    </a:lnL>
                    <a:lnR w="12700" cmpd="sng">
                      <a:noFill/>
                    </a:lnR>
                    <a:lnT w="127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hMerge="1">
                  <a:txBody>
                    <a:bodyPr/>
                    <a:lstStyle/>
                    <a:p>
                      <a:endParaRPr lang="en-US" dirty="0"/>
                    </a:p>
                  </a:txBody>
                  <a:tcPr>
                    <a:noFill/>
                  </a:tcPr>
                </a:tc>
                <a:tc gridSpan="4">
                  <a:txBody>
                    <a:bodyPr/>
                    <a:lstStyle/>
                    <a:p>
                      <a:pPr algn="ctr"/>
                      <a:r>
                        <a:rPr lang="en-US" b="1" dirty="0" smtClean="0"/>
                        <a:t>PFGE Outbreak Pattern</a:t>
                      </a:r>
                      <a:endParaRPr lang="en-US" b="1" dirty="0"/>
                    </a:p>
                  </a:txBody>
                  <a:tcP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hMerge="1">
                  <a:txBody>
                    <a:bodyPr/>
                    <a:lstStyle/>
                    <a:p>
                      <a:endParaRPr lang="en-US" dirty="0"/>
                    </a:p>
                  </a:txBody>
                  <a:tcPr>
                    <a:noFill/>
                  </a:tcPr>
                </a:tc>
                <a:tc hMerge="1">
                  <a:txBody>
                    <a:bodyPr/>
                    <a:lstStyle/>
                    <a:p>
                      <a:endParaRPr lang="en-US" dirty="0"/>
                    </a:p>
                  </a:txBody>
                  <a:tcPr>
                    <a:noFill/>
                  </a:tcPr>
                </a:tc>
                <a:tc hMerge="1">
                  <a:txBody>
                    <a:bodyPr/>
                    <a:lstStyle/>
                    <a:p>
                      <a:endParaRPr lang="en-US" dirty="0"/>
                    </a:p>
                  </a:txBody>
                  <a:tcPr>
                    <a:noFill/>
                  </a:tcPr>
                </a:tc>
              </a:tr>
              <a:tr h="399724">
                <a:tc gridSpan="2" vMerge="1">
                  <a:txBody>
                    <a:bodyPr/>
                    <a:lstStyle/>
                    <a:p>
                      <a:endParaRPr lang="en-US" b="1" dirty="0">
                        <a:solidFill>
                          <a:schemeClr val="bg1"/>
                        </a:solidFill>
                      </a:endParaRPr>
                    </a:p>
                  </a:txBody>
                  <a:tcPr>
                    <a:noFill/>
                  </a:tcPr>
                </a:tc>
                <a:tc hMerge="1" vMerge="1">
                  <a:txBody>
                    <a:bodyPr/>
                    <a:lstStyle/>
                    <a:p>
                      <a:endParaRPr lang="en-US" b="1" dirty="0">
                        <a:solidFill>
                          <a:schemeClr val="bg1"/>
                        </a:solidFill>
                      </a:endParaRPr>
                    </a:p>
                  </a:txBody>
                  <a:tcPr>
                    <a:noFill/>
                  </a:tcPr>
                </a:tc>
                <a:tc>
                  <a:txBody>
                    <a:bodyPr/>
                    <a:lstStyle/>
                    <a:p>
                      <a:pPr algn="ctr"/>
                      <a:r>
                        <a:rPr lang="en-US" b="1" dirty="0" smtClean="0">
                          <a:solidFill>
                            <a:schemeClr val="bg1"/>
                          </a:solidFill>
                        </a:rPr>
                        <a:t>1</a:t>
                      </a:r>
                      <a:endParaRPr lang="en-US" b="1" dirty="0">
                        <a:solidFill>
                          <a:schemeClr val="bg1"/>
                        </a:solidFill>
                      </a:endParaRPr>
                    </a:p>
                  </a:txBody>
                  <a:tcPr>
                    <a:lnL w="381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bg1"/>
                          </a:solidFill>
                        </a:rPr>
                        <a:t>2</a:t>
                      </a:r>
                      <a:endParaRPr lang="en-US" b="1" dirty="0">
                        <a:solidFill>
                          <a:schemeClr val="bg1"/>
                        </a:solidFill>
                      </a:endParaRPr>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bg1"/>
                          </a:solidFill>
                        </a:rPr>
                        <a:t>3</a:t>
                      </a:r>
                      <a:endParaRPr lang="en-US" b="1" dirty="0">
                        <a:solidFill>
                          <a:schemeClr val="bg1"/>
                        </a:solidFill>
                      </a:endParaRPr>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b="1" dirty="0" smtClean="0">
                          <a:solidFill>
                            <a:schemeClr val="bg1"/>
                          </a:solidFill>
                        </a:rPr>
                        <a:t>4</a:t>
                      </a:r>
                      <a:endParaRPr lang="en-US" b="1" dirty="0">
                        <a:solidFill>
                          <a:schemeClr val="bg1"/>
                        </a:solidFill>
                      </a:endParaRPr>
                    </a:p>
                  </a:txBody>
                  <a:tcPr>
                    <a:lnL w="12700" cmpd="sng">
                      <a:noFill/>
                    </a:lnL>
                    <a:lnR w="12700" cmpd="sng">
                      <a:noFill/>
                    </a:lnR>
                    <a:lnT w="38100" cmpd="sng">
                      <a:noFill/>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71688">
                <a:tc row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Cantaloupe</a:t>
                      </a: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chemeClr val="bg1"/>
                          </a:solidFill>
                        </a:rPr>
                        <a:t>Patient</a:t>
                      </a: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71688">
                <a:tc vMerge="1">
                  <a:txBody>
                    <a:bodyPr/>
                    <a:lstStyle/>
                    <a:p>
                      <a:endParaRPr lang="en-US" dirty="0">
                        <a:solidFill>
                          <a:schemeClr val="bg1"/>
                        </a:solidFill>
                      </a:endParaRPr>
                    </a:p>
                  </a:txBody>
                  <a:tcPr>
                    <a:noFill/>
                  </a:tcPr>
                </a:tc>
                <a:tc>
                  <a:txBody>
                    <a:bodyPr/>
                    <a:lstStyle/>
                    <a:p>
                      <a:r>
                        <a:rPr lang="en-US" b="1" dirty="0" smtClean="0">
                          <a:solidFill>
                            <a:schemeClr val="bg1"/>
                          </a:solidFill>
                        </a:rPr>
                        <a:t>Retail</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71688">
                <a:tc vMerge="1">
                  <a:txBody>
                    <a:bodyPr/>
                    <a:lstStyle/>
                    <a:p>
                      <a:endParaRPr lang="en-US" dirty="0">
                        <a:solidFill>
                          <a:schemeClr val="bg1"/>
                        </a:solidFill>
                      </a:endParaRPr>
                    </a:p>
                  </a:txBody>
                  <a:tcPr>
                    <a:noFill/>
                  </a:tcPr>
                </a:tc>
                <a:tc>
                  <a:txBody>
                    <a:bodyPr/>
                    <a:lstStyle/>
                    <a:p>
                      <a:r>
                        <a:rPr lang="en-US" b="1" dirty="0" smtClean="0">
                          <a:solidFill>
                            <a:schemeClr val="bg1"/>
                          </a:solidFill>
                        </a:rPr>
                        <a:t>JF </a:t>
                      </a:r>
                      <a:r>
                        <a:rPr lang="en-US" b="1" baseline="0" dirty="0" smtClean="0">
                          <a:solidFill>
                            <a:schemeClr val="bg1"/>
                          </a:solidFill>
                        </a:rPr>
                        <a:t>cooler</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r h="771688">
                <a:tc gridSpan="2">
                  <a:txBody>
                    <a:bodyPr/>
                    <a:lstStyle/>
                    <a:p>
                      <a:r>
                        <a:rPr lang="en-US" b="1" dirty="0" smtClean="0">
                          <a:solidFill>
                            <a:schemeClr val="bg1"/>
                          </a:solidFill>
                        </a:rPr>
                        <a:t>Swabs,</a:t>
                      </a:r>
                      <a:r>
                        <a:rPr lang="en-US" b="1" baseline="0" dirty="0" smtClean="0">
                          <a:solidFill>
                            <a:schemeClr val="bg1"/>
                          </a:solidFill>
                        </a:rPr>
                        <a:t> JF p</a:t>
                      </a:r>
                      <a:r>
                        <a:rPr lang="en-US" b="1" dirty="0" smtClean="0">
                          <a:solidFill>
                            <a:schemeClr val="bg1"/>
                          </a:solidFill>
                        </a:rPr>
                        <a:t>rocessing</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b="1" dirty="0" smtClean="0">
                          <a:solidFill>
                            <a:schemeClr val="bg1"/>
                          </a:solidFill>
                        </a:rPr>
                        <a:t>X</a:t>
                      </a:r>
                      <a:endParaRPr lang="en-US" b="1" dirty="0">
                        <a:solidFill>
                          <a:schemeClr val="bg1"/>
                        </a:solidFill>
                      </a:endParaRPr>
                    </a:p>
                  </a:txBody>
                  <a:tcPr anchor="ctr" anchorCtr="1">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pPr>
              <a:lnSpc>
                <a:spcPct val="100000"/>
              </a:lnSpc>
            </a:pPr>
            <a:r>
              <a:rPr lang="en-US" sz="3600" dirty="0" smtClean="0">
                <a:solidFill>
                  <a:srgbClr val="FFFF00"/>
                </a:solidFill>
              </a:rPr>
              <a:t>Summary: Jensen Farms Root Cause Environmental Assessment</a:t>
            </a:r>
            <a:endParaRPr lang="en-US" sz="3600" dirty="0">
              <a:solidFill>
                <a:srgbClr val="FFFF00"/>
              </a:solidFill>
            </a:endParaRPr>
          </a:p>
        </p:txBody>
      </p:sp>
      <p:sp>
        <p:nvSpPr>
          <p:cNvPr id="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Multiple </a:t>
            </a:r>
            <a:r>
              <a:rPr lang="en-US" i="1" dirty="0" err="1" smtClean="0">
                <a:solidFill>
                  <a:schemeClr val="bg1"/>
                </a:solidFill>
              </a:rPr>
              <a:t>Listeria</a:t>
            </a:r>
            <a:r>
              <a:rPr lang="en-US" dirty="0" smtClean="0">
                <a:solidFill>
                  <a:schemeClr val="bg1"/>
                </a:solidFill>
              </a:rPr>
              <a:t> outbreak strains found</a:t>
            </a:r>
          </a:p>
          <a:p>
            <a:pPr lvl="1">
              <a:buClr>
                <a:srgbClr val="FFFF00"/>
              </a:buClr>
            </a:pPr>
            <a:r>
              <a:rPr lang="en-US" dirty="0" smtClean="0">
                <a:solidFill>
                  <a:schemeClr val="bg1"/>
                </a:solidFill>
              </a:rPr>
              <a:t>Food contact surfaces</a:t>
            </a:r>
          </a:p>
          <a:p>
            <a:pPr lvl="1">
              <a:buClr>
                <a:srgbClr val="FFFF00"/>
              </a:buClr>
            </a:pPr>
            <a:r>
              <a:rPr lang="en-US" dirty="0" smtClean="0">
                <a:solidFill>
                  <a:schemeClr val="bg1"/>
                </a:solidFill>
              </a:rPr>
              <a:t>Whole, processed cantaloupes</a:t>
            </a:r>
          </a:p>
          <a:p>
            <a:pPr>
              <a:buClr>
                <a:srgbClr val="FFFF00"/>
              </a:buClr>
            </a:pPr>
            <a:r>
              <a:rPr lang="en-US" dirty="0" smtClean="0">
                <a:solidFill>
                  <a:schemeClr val="bg1"/>
                </a:solidFill>
              </a:rPr>
              <a:t>Processing facility most likely source of cantaloupe contamination</a:t>
            </a:r>
          </a:p>
          <a:p>
            <a:pPr>
              <a:buClr>
                <a:srgbClr val="FFFF00"/>
              </a:buClr>
            </a:pPr>
            <a:r>
              <a:rPr lang="en-US" dirty="0" smtClean="0">
                <a:solidFill>
                  <a:schemeClr val="bg1"/>
                </a:solidFill>
              </a:rPr>
              <a:t>Deficiencies</a:t>
            </a:r>
          </a:p>
          <a:p>
            <a:pPr lvl="1">
              <a:buClr>
                <a:srgbClr val="FFFF00"/>
              </a:buClr>
            </a:pPr>
            <a:r>
              <a:rPr lang="en-US" dirty="0" smtClean="0">
                <a:solidFill>
                  <a:schemeClr val="bg1"/>
                </a:solidFill>
              </a:rPr>
              <a:t>Inadequate sanitation</a:t>
            </a:r>
          </a:p>
          <a:p>
            <a:pPr lvl="1">
              <a:buClr>
                <a:srgbClr val="FFFF00"/>
              </a:buClr>
            </a:pPr>
            <a:r>
              <a:rPr lang="en-US" dirty="0" smtClean="0">
                <a:solidFill>
                  <a:schemeClr val="bg1"/>
                </a:solidFill>
              </a:rPr>
              <a:t>Facility design and use</a:t>
            </a:r>
          </a:p>
          <a:p>
            <a:pPr lvl="1">
              <a:buClr>
                <a:srgbClr val="FFFF00"/>
              </a:buClr>
            </a:pPr>
            <a:r>
              <a:rPr lang="en-US" dirty="0" smtClean="0">
                <a:solidFill>
                  <a:schemeClr val="bg1"/>
                </a:solidFill>
              </a:rPr>
              <a:t>Equipment</a:t>
            </a:r>
          </a:p>
          <a:p>
            <a:pPr lvl="1">
              <a:buClr>
                <a:srgbClr val="FFFF00"/>
              </a:buClr>
            </a:pPr>
            <a:r>
              <a:rPr lang="en-US" dirty="0" smtClean="0">
                <a:solidFill>
                  <a:schemeClr val="bg1"/>
                </a:solidFill>
              </a:rPr>
              <a:t>Lack of postharvest cooling</a:t>
            </a:r>
          </a:p>
          <a:p>
            <a:pPr>
              <a:buClr>
                <a:srgbClr val="FFFF00"/>
              </a:buClr>
            </a:pPr>
            <a:endParaRPr lang="en-US" dirty="0" smtClean="0">
              <a:solidFill>
                <a:schemeClr val="bg1"/>
              </a:solidFill>
            </a:endParaRPr>
          </a:p>
          <a:p>
            <a:pPr>
              <a:buClr>
                <a:srgbClr val="FFFF00"/>
              </a:buClr>
            </a:pPr>
            <a:endParaRPr lang="en-US" dirty="0" smtClean="0">
              <a:solidFill>
                <a:schemeClr val="bg1"/>
              </a:solidFill>
            </a:endParaRPr>
          </a:p>
        </p:txBody>
      </p:sp>
      <p:pic>
        <p:nvPicPr>
          <p:cNvPr id="5" name="Picture 4" descr="IMG_3294.JPG"/>
          <p:cNvPicPr>
            <a:picLocks noChangeAspect="1"/>
          </p:cNvPicPr>
          <p:nvPr/>
        </p:nvPicPr>
        <p:blipFill>
          <a:blip r:embed="rId3" cstate="print"/>
          <a:stretch>
            <a:fillRect/>
          </a:stretch>
        </p:blipFill>
        <p:spPr>
          <a:xfrm>
            <a:off x="5562600" y="4114800"/>
            <a:ext cx="3307080" cy="2480310"/>
          </a:xfrm>
          <a:prstGeom prst="rect">
            <a:avLst/>
          </a:prstGeom>
        </p:spPr>
      </p:pic>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lstStyle/>
          <a:p>
            <a:r>
              <a:rPr lang="en-US" sz="3600" dirty="0" smtClean="0">
                <a:solidFill>
                  <a:srgbClr val="FFFF00"/>
                </a:solidFill>
              </a:rPr>
              <a:t>Conclusions</a:t>
            </a:r>
            <a:endParaRPr lang="en-US" sz="3600" dirty="0">
              <a:solidFill>
                <a:srgbClr val="FFFF00"/>
              </a:solidFill>
            </a:endParaRPr>
          </a:p>
        </p:txBody>
      </p:sp>
      <p:sp>
        <p:nvSpPr>
          <p:cNvPr id="7" name="Content Placeholder 4"/>
          <p:cNvSpPr>
            <a:spLocks noGrp="1"/>
          </p:cNvSpPr>
          <p:nvPr>
            <p:ph idx="1"/>
          </p:nvPr>
        </p:nvSpPr>
        <p:spPr>
          <a:xfrm>
            <a:off x="457200" y="1600201"/>
            <a:ext cx="8229600" cy="4191000"/>
          </a:xfrm>
        </p:spPr>
        <p:txBody>
          <a:bodyPr/>
          <a:lstStyle/>
          <a:p>
            <a:pPr>
              <a:buClr>
                <a:srgbClr val="FFFF00"/>
              </a:buClr>
            </a:pPr>
            <a:r>
              <a:rPr lang="en-US" dirty="0" smtClean="0">
                <a:solidFill>
                  <a:schemeClr val="bg1"/>
                </a:solidFill>
              </a:rPr>
              <a:t>Whole cantaloupes produced and packed by Jensen Farms caused outbreak</a:t>
            </a:r>
          </a:p>
          <a:p>
            <a:pPr>
              <a:buClr>
                <a:srgbClr val="FFFF00"/>
              </a:buClr>
            </a:pPr>
            <a:r>
              <a:rPr lang="en-US" dirty="0" smtClean="0">
                <a:solidFill>
                  <a:schemeClr val="bg1"/>
                </a:solidFill>
              </a:rPr>
              <a:t>First reported </a:t>
            </a:r>
            <a:r>
              <a:rPr lang="en-US" dirty="0" err="1" smtClean="0">
                <a:solidFill>
                  <a:schemeClr val="bg1"/>
                </a:solidFill>
              </a:rPr>
              <a:t>Listeriosis</a:t>
            </a:r>
            <a:r>
              <a:rPr lang="en-US" dirty="0" smtClean="0">
                <a:solidFill>
                  <a:schemeClr val="bg1"/>
                </a:solidFill>
              </a:rPr>
              <a:t> outbreak associated with whole cantaloupe</a:t>
            </a:r>
          </a:p>
          <a:p>
            <a:pPr lvl="1">
              <a:buClr>
                <a:srgbClr val="FFFF00"/>
              </a:buClr>
            </a:pPr>
            <a:r>
              <a:rPr lang="en-US" dirty="0" smtClean="0">
                <a:solidFill>
                  <a:schemeClr val="bg1"/>
                </a:solidFill>
              </a:rPr>
              <a:t>Ready-to-eat and processed foods previously</a:t>
            </a:r>
          </a:p>
          <a:p>
            <a:pPr>
              <a:buClr>
                <a:srgbClr val="FFFF00"/>
              </a:buClr>
            </a:pPr>
            <a:r>
              <a:rPr lang="en-US" dirty="0" smtClean="0">
                <a:solidFill>
                  <a:schemeClr val="bg1"/>
                </a:solidFill>
              </a:rPr>
              <a:t>Older adults ≥60 a majority of patients</a:t>
            </a:r>
          </a:p>
          <a:p>
            <a:pPr>
              <a:buClr>
                <a:srgbClr val="FFFF00"/>
              </a:buClr>
            </a:pPr>
            <a:r>
              <a:rPr lang="en-US" dirty="0" smtClean="0">
                <a:solidFill>
                  <a:schemeClr val="bg1"/>
                </a:solidFill>
              </a:rPr>
              <a:t>Few pregnancy-associated cases</a:t>
            </a:r>
          </a:p>
          <a:p>
            <a:pPr>
              <a:buClr>
                <a:srgbClr val="FFFF00"/>
              </a:buClr>
            </a:pPr>
            <a:r>
              <a:rPr lang="en-US" dirty="0" smtClean="0">
                <a:solidFill>
                  <a:schemeClr val="bg1"/>
                </a:solidFill>
              </a:rPr>
              <a:t>Largest documented U.S. outbreak of </a:t>
            </a:r>
            <a:r>
              <a:rPr lang="en-US" dirty="0" err="1" smtClean="0">
                <a:solidFill>
                  <a:schemeClr val="bg1"/>
                </a:solidFill>
              </a:rPr>
              <a:t>Listeriosis</a:t>
            </a:r>
            <a:endParaRPr lang="en-US" dirty="0" smtClean="0">
              <a:solidFill>
                <a:schemeClr val="bg1"/>
              </a:solidFill>
            </a:endParaRPr>
          </a:p>
          <a:p>
            <a:pPr lvl="1">
              <a:buClr>
                <a:srgbClr val="FFFF00"/>
              </a:buClr>
            </a:pPr>
            <a:r>
              <a:rPr lang="en-US" dirty="0" smtClean="0">
                <a:solidFill>
                  <a:schemeClr val="bg1"/>
                </a:solidFill>
              </a:rPr>
              <a:t>Deadliest U.S. foodborne outbreak in &gt;90 years</a:t>
            </a:r>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381000" y="2667000"/>
            <a:ext cx="8229600" cy="1143000"/>
          </a:xfrm>
        </p:spPr>
        <p:txBody>
          <a:bodyPr/>
          <a:lstStyle/>
          <a:p>
            <a:r>
              <a:rPr lang="en-US" sz="4800" dirty="0" smtClean="0"/>
              <a:t>Thank You!</a:t>
            </a:r>
            <a:endParaRPr lang="en-US" sz="4800"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nSpc>
                <a:spcPct val="100000"/>
              </a:lnSpc>
            </a:pPr>
            <a:r>
              <a:rPr lang="en-US" sz="3600" dirty="0">
                <a:solidFill>
                  <a:srgbClr val="FFFF00"/>
                </a:solidFill>
              </a:rPr>
              <a:t>Cantaloupe </a:t>
            </a:r>
            <a:r>
              <a:rPr lang="en-US" sz="3600" dirty="0" smtClean="0">
                <a:solidFill>
                  <a:srgbClr val="FFFF00"/>
                </a:solidFill>
              </a:rPr>
              <a:t>Association and The </a:t>
            </a:r>
            <a:r>
              <a:rPr lang="en-US" sz="3600" i="1" dirty="0" smtClean="0">
                <a:solidFill>
                  <a:srgbClr val="FFFF00"/>
                </a:solidFill>
              </a:rPr>
              <a:t>Listeria</a:t>
            </a:r>
            <a:r>
              <a:rPr lang="en-US" sz="3600" dirty="0" smtClean="0">
                <a:solidFill>
                  <a:srgbClr val="FFFF00"/>
                </a:solidFill>
              </a:rPr>
              <a:t> Initiative*</a:t>
            </a:r>
            <a:endParaRPr lang="en-US" sz="3600" dirty="0">
              <a:solidFill>
                <a:srgbClr val="FFFF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319596536"/>
              </p:ext>
            </p:extLst>
          </p:nvPr>
        </p:nvGraphicFramePr>
        <p:xfrm>
          <a:off x="457200" y="1828800"/>
          <a:ext cx="8305799" cy="3571240"/>
        </p:xfrm>
        <a:graphic>
          <a:graphicData uri="http://schemas.openxmlformats.org/drawingml/2006/table">
            <a:tbl>
              <a:tblPr firstRow="1" bandRow="1">
                <a:tableStyleId>{073A0DAA-6AF3-43AB-8588-CEC1D06C72B9}</a:tableStyleId>
              </a:tblPr>
              <a:tblGrid>
                <a:gridCol w="1447800"/>
                <a:gridCol w="3453009"/>
                <a:gridCol w="3404990"/>
              </a:tblGrid>
              <a:tr h="370840">
                <a:tc>
                  <a:txBody>
                    <a:bodyPr/>
                    <a:lstStyle/>
                    <a:p>
                      <a:pPr algn="ctr"/>
                      <a:r>
                        <a:rPr lang="en-US" sz="1600" dirty="0" smtClean="0"/>
                        <a:t>Date</a:t>
                      </a:r>
                      <a:endParaRPr lang="en-US" sz="1600" dirty="0"/>
                    </a:p>
                  </a:txBody>
                  <a:tcPr/>
                </a:tc>
                <a:tc>
                  <a:txBody>
                    <a:bodyPr/>
                    <a:lstStyle/>
                    <a:p>
                      <a:pPr algn="ctr"/>
                      <a:r>
                        <a:rPr lang="en-US" sz="1600" dirty="0" smtClean="0"/>
                        <a:t>Cantaloupe</a:t>
                      </a:r>
                      <a:endParaRPr lang="en-US" sz="1600" dirty="0"/>
                    </a:p>
                  </a:txBody>
                  <a:tcPr/>
                </a:tc>
                <a:tc>
                  <a:txBody>
                    <a:bodyPr/>
                    <a:lstStyle/>
                    <a:p>
                      <a:pPr algn="ctr"/>
                      <a:r>
                        <a:rPr lang="en-US" sz="1600" dirty="0" smtClean="0"/>
                        <a:t>Ham</a:t>
                      </a:r>
                      <a:endParaRPr lang="en-US" sz="1600" dirty="0"/>
                    </a:p>
                  </a:txBody>
                  <a:tcPr/>
                </a:tc>
              </a:tr>
              <a:tr h="370840">
                <a:tc>
                  <a:txBody>
                    <a:bodyPr/>
                    <a:lstStyle/>
                    <a:p>
                      <a:r>
                        <a:rPr lang="en-US" sz="1600" dirty="0" smtClean="0"/>
                        <a:t>Sept 9</a:t>
                      </a:r>
                      <a:endParaRPr lang="en-US" sz="1600" dirty="0"/>
                    </a:p>
                  </a:txBody>
                  <a:tcPr/>
                </a:tc>
                <a:tc>
                  <a:txBody>
                    <a:bodyPr/>
                    <a:lstStyle/>
                    <a:p>
                      <a:r>
                        <a:rPr lang="en-US" sz="1600" b="1" dirty="0" smtClean="0"/>
                        <a:t>OR (95% CI)</a:t>
                      </a:r>
                      <a:r>
                        <a:rPr lang="en-US" sz="1600" b="1" baseline="0" dirty="0" smtClean="0"/>
                        <a:t> = </a:t>
                      </a:r>
                      <a:r>
                        <a:rPr lang="en-US" sz="1600" b="1" dirty="0" smtClean="0"/>
                        <a:t>8.54 (1.32-∞) </a:t>
                      </a:r>
                    </a:p>
                    <a:p>
                      <a:r>
                        <a:rPr lang="en-US" sz="1600" dirty="0" smtClean="0"/>
                        <a:t>Cases: 11/11 (100%)	</a:t>
                      </a:r>
                    </a:p>
                    <a:p>
                      <a:r>
                        <a:rPr lang="en-US" sz="1600" dirty="0" smtClean="0"/>
                        <a:t>Controls: 54/85 (64%)</a:t>
                      </a:r>
                      <a:br>
                        <a:rPr lang="en-US" sz="1600" dirty="0" smtClean="0"/>
                      </a:br>
                      <a:r>
                        <a:rPr lang="en-US" sz="1600" dirty="0" smtClean="0"/>
                        <a:t>P=0.02</a:t>
                      </a:r>
                      <a:endParaRPr lang="en-US" sz="1600" dirty="0"/>
                    </a:p>
                  </a:txBody>
                  <a:tcPr/>
                </a:tc>
                <a:tc>
                  <a:txBody>
                    <a:bodyPr/>
                    <a:lstStyle/>
                    <a:p>
                      <a:r>
                        <a:rPr lang="en-US" sz="1600" b="1" dirty="0" smtClean="0"/>
                        <a:t>OR (95% CI)</a:t>
                      </a:r>
                      <a:r>
                        <a:rPr lang="en-US" sz="1600" b="1" baseline="0" dirty="0" smtClean="0"/>
                        <a:t> = </a:t>
                      </a:r>
                      <a:r>
                        <a:rPr lang="en-US" sz="1600" b="1" dirty="0" smtClean="0"/>
                        <a:t>2.01 (0.51–9.44) </a:t>
                      </a:r>
                    </a:p>
                    <a:p>
                      <a:r>
                        <a:rPr lang="en-US" sz="1600" dirty="0" smtClean="0"/>
                        <a:t>Cases: 7/11 (64%)	</a:t>
                      </a:r>
                    </a:p>
                    <a:p>
                      <a:r>
                        <a:rPr lang="en-US" sz="1600" dirty="0" smtClean="0"/>
                        <a:t>Controls: 360/774 (47%)</a:t>
                      </a:r>
                      <a:br>
                        <a:rPr lang="en-US" sz="1600" dirty="0" smtClean="0"/>
                      </a:br>
                      <a:r>
                        <a:rPr lang="en-US" sz="1600" dirty="0" smtClean="0"/>
                        <a:t>P=0.41</a:t>
                      </a:r>
                      <a:endParaRPr lang="en-US" sz="1600" dirty="0"/>
                    </a:p>
                  </a:txBody>
                  <a:tcPr/>
                </a:tc>
              </a:tr>
              <a:tr h="370840">
                <a:tc>
                  <a:txBody>
                    <a:bodyPr/>
                    <a:lstStyle/>
                    <a:p>
                      <a:r>
                        <a:rPr lang="en-US" sz="1600" dirty="0" smtClean="0"/>
                        <a:t>Sept 12</a:t>
                      </a:r>
                      <a:endParaRPr lang="en-US" sz="1600" dirty="0"/>
                    </a:p>
                  </a:txBody>
                  <a:tcPr/>
                </a:tc>
                <a:tc>
                  <a:txBody>
                    <a:bodyPr/>
                    <a:lstStyle/>
                    <a:p>
                      <a:r>
                        <a:rPr lang="en-US" sz="1600" b="1" dirty="0" smtClean="0"/>
                        <a:t>OR (95% CI) =</a:t>
                      </a:r>
                      <a:r>
                        <a:rPr lang="en-US" sz="1600" b="1" baseline="0" dirty="0" smtClean="0"/>
                        <a:t> </a:t>
                      </a:r>
                      <a:r>
                        <a:rPr lang="en-US" sz="1600" b="1" dirty="0" smtClean="0"/>
                        <a:t>10.13 (1.60–∞)</a:t>
                      </a:r>
                      <a:r>
                        <a:rPr lang="en-US" sz="1600" dirty="0" smtClean="0"/>
                        <a:t> </a:t>
                      </a:r>
                    </a:p>
                    <a:p>
                      <a:r>
                        <a:rPr lang="en-US" sz="1600" dirty="0" smtClean="0"/>
                        <a:t>Cases: 13/13 (100%)	</a:t>
                      </a:r>
                    </a:p>
                    <a:p>
                      <a:r>
                        <a:rPr lang="en-US" sz="1600" dirty="0" smtClean="0"/>
                        <a:t>Controls: 54/85 (64%)</a:t>
                      </a:r>
                    </a:p>
                    <a:p>
                      <a:r>
                        <a:rPr lang="en-US" sz="1600" dirty="0" smtClean="0"/>
                        <a:t>P=0.01</a:t>
                      </a:r>
                      <a:endParaRPr lang="en-US" sz="1600" dirty="0"/>
                    </a:p>
                  </a:txBody>
                  <a:tcPr/>
                </a:tc>
                <a:tc>
                  <a:txBody>
                    <a:bodyPr/>
                    <a:lstStyle/>
                    <a:p>
                      <a:r>
                        <a:rPr lang="en-US" sz="1600" b="1" dirty="0" smtClean="0"/>
                        <a:t>OR (95% CI) = 2.58 (0.71–11.58) </a:t>
                      </a:r>
                    </a:p>
                    <a:p>
                      <a:r>
                        <a:rPr lang="en-US" sz="1600" dirty="0" smtClean="0"/>
                        <a:t>Cases: 9/13 (69%)	</a:t>
                      </a:r>
                    </a:p>
                    <a:p>
                      <a:r>
                        <a:rPr lang="en-US" sz="1600" dirty="0" smtClean="0"/>
                        <a:t>Controls: 360/774 (47%)	</a:t>
                      </a:r>
                    </a:p>
                    <a:p>
                      <a:r>
                        <a:rPr lang="en-US" sz="1600" dirty="0" smtClean="0"/>
                        <a:t>P=0.18</a:t>
                      </a:r>
                      <a:endParaRPr lang="en-US" sz="1600" dirty="0"/>
                    </a:p>
                  </a:txBody>
                  <a:tcPr/>
                </a:tc>
              </a:tr>
              <a:tr h="370840">
                <a:tc>
                  <a:txBody>
                    <a:bodyPr/>
                    <a:lstStyle/>
                    <a:p>
                      <a:r>
                        <a:rPr lang="en-US" sz="1600" dirty="0" smtClean="0"/>
                        <a:t>Sept</a:t>
                      </a:r>
                      <a:r>
                        <a:rPr lang="en-US" sz="1600" baseline="0" dirty="0" smtClean="0"/>
                        <a:t> 14</a:t>
                      </a:r>
                      <a:endParaRPr lang="en-US" sz="1600" dirty="0"/>
                    </a:p>
                  </a:txBody>
                  <a:tcPr/>
                </a:tc>
                <a:tc>
                  <a:txBody>
                    <a:bodyPr/>
                    <a:lstStyle/>
                    <a:p>
                      <a:r>
                        <a:rPr lang="en-US" sz="1600" b="1" dirty="0" smtClean="0"/>
                        <a:t>OR (95%</a:t>
                      </a:r>
                      <a:r>
                        <a:rPr lang="en-US" sz="1600" b="1" baseline="0" dirty="0" smtClean="0"/>
                        <a:t> CI) = </a:t>
                      </a:r>
                      <a:r>
                        <a:rPr lang="en-US" sz="1600" b="1" dirty="0" smtClean="0"/>
                        <a:t>14.93 (2.43–∞)</a:t>
                      </a:r>
                      <a:r>
                        <a:rPr lang="en-US" sz="1600" dirty="0" smtClean="0"/>
                        <a:t> </a:t>
                      </a:r>
                    </a:p>
                    <a:p>
                      <a:r>
                        <a:rPr lang="en-US" sz="1600" dirty="0" smtClean="0"/>
                        <a:t>Cases: 19/19 (100%)	</a:t>
                      </a:r>
                    </a:p>
                    <a:p>
                      <a:r>
                        <a:rPr lang="en-US" sz="1600" dirty="0" smtClean="0"/>
                        <a:t>Controls: 54/85 (64%)</a:t>
                      </a:r>
                    </a:p>
                    <a:p>
                      <a:r>
                        <a:rPr lang="en-US" sz="1600" dirty="0" smtClean="0"/>
                        <a:t>P=0.001</a:t>
                      </a:r>
                      <a:endParaRPr lang="en-US" sz="1600" dirty="0"/>
                    </a:p>
                  </a:txBody>
                  <a:tcPr/>
                </a:tc>
                <a:tc>
                  <a:txBody>
                    <a:bodyPr/>
                    <a:lstStyle/>
                    <a:p>
                      <a:r>
                        <a:rPr lang="en-US" sz="1600" b="1" dirty="0" smtClean="0"/>
                        <a:t>OR (95% CI) = 1.44 (0.50–4.24)</a:t>
                      </a:r>
                    </a:p>
                    <a:p>
                      <a:r>
                        <a:rPr lang="en-US" sz="1600" dirty="0" smtClean="0"/>
                        <a:t>Cases: 10/18 (56%)</a:t>
                      </a:r>
                    </a:p>
                    <a:p>
                      <a:r>
                        <a:rPr lang="en-US" sz="1600" dirty="0" smtClean="0"/>
                        <a:t>Controls: 360/774 (47%)	</a:t>
                      </a:r>
                    </a:p>
                    <a:p>
                      <a:r>
                        <a:rPr lang="en-US" sz="1600" dirty="0" smtClean="0"/>
                        <a:t>P=0.60</a:t>
                      </a:r>
                      <a:endParaRPr lang="en-US" sz="1600" dirty="0"/>
                    </a:p>
                  </a:txBody>
                  <a:tcPr/>
                </a:tc>
              </a:tr>
            </a:tbl>
          </a:graphicData>
        </a:graphic>
      </p:graphicFrame>
      <p:sp>
        <p:nvSpPr>
          <p:cNvPr id="4" name="Text Placeholder 3"/>
          <p:cNvSpPr>
            <a:spLocks noGrp="1"/>
          </p:cNvSpPr>
          <p:nvPr>
            <p:ph type="body" sz="quarter" idx="4294967295"/>
          </p:nvPr>
        </p:nvSpPr>
        <p:spPr>
          <a:xfrm>
            <a:off x="457200" y="5791200"/>
            <a:ext cx="8229600" cy="609600"/>
          </a:xfrm>
          <a:prstGeom prst="rect">
            <a:avLst/>
          </a:prstGeom>
        </p:spPr>
        <p:txBody>
          <a:bodyPr/>
          <a:lstStyle/>
          <a:p>
            <a:pPr marL="0" indent="0">
              <a:buNone/>
            </a:pPr>
            <a:r>
              <a:rPr lang="en-US" sz="1200" b="1" dirty="0" smtClean="0"/>
              <a:t>* In controls, cantaloupe </a:t>
            </a:r>
            <a:r>
              <a:rPr lang="en-US" sz="1200" b="1" dirty="0"/>
              <a:t>exposures limited </a:t>
            </a:r>
            <a:r>
              <a:rPr lang="en-US" sz="1200" b="1" dirty="0" smtClean="0"/>
              <a:t>to </a:t>
            </a:r>
            <a:r>
              <a:rPr lang="en-US" sz="1200" b="1" dirty="0"/>
              <a:t>those with isolation </a:t>
            </a:r>
            <a:r>
              <a:rPr lang="en-US" sz="1200" b="1" dirty="0" smtClean="0"/>
              <a:t>dates </a:t>
            </a:r>
            <a:r>
              <a:rPr lang="en-US" sz="1200" b="1" dirty="0"/>
              <a:t>in </a:t>
            </a:r>
            <a:r>
              <a:rPr lang="en-US" sz="1200" b="1" dirty="0" smtClean="0"/>
              <a:t>August</a:t>
            </a:r>
            <a:r>
              <a:rPr lang="en-US" sz="1200" b="1" dirty="0"/>
              <a:t>. Controls are non-pregnancy associated sporadic cases among persons 60 years or greater.	</a:t>
            </a:r>
            <a:endParaRPr lang="en-US" sz="1200" b="1" dirty="0" smtClean="0"/>
          </a:p>
          <a:p>
            <a:pPr marL="0" indent="0">
              <a:buNone/>
            </a:pPr>
            <a:r>
              <a:rPr lang="en-US" sz="1200" b="1" dirty="0" smtClean="0"/>
              <a:t>** </a:t>
            </a:r>
            <a:r>
              <a:rPr lang="en-US" sz="1200" b="1" dirty="0"/>
              <a:t>Cases initially limited to PFGE patterns 1 and </a:t>
            </a:r>
            <a:r>
              <a:rPr lang="en-US" sz="1200" b="1" dirty="0" smtClean="0"/>
              <a:t>2. </a:t>
            </a:r>
            <a:r>
              <a:rPr lang="en-US" sz="1200" b="1" dirty="0"/>
              <a:t>	</a:t>
            </a:r>
          </a:p>
        </p:txBody>
      </p:sp>
    </p:spTree>
    <p:extLst>
      <p:ext uri="{BB962C8B-B14F-4D97-AF65-F5344CB8AC3E}">
        <p14:creationId xmlns:p14="http://schemas.microsoft.com/office/powerpoint/2010/main" val="419974938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76200"/>
            <a:ext cx="8991600" cy="1189038"/>
          </a:xfrm>
        </p:spPr>
        <p:txBody>
          <a:bodyPr/>
          <a:lstStyle/>
          <a:p>
            <a:r>
              <a:rPr lang="en-US" sz="3600" dirty="0" smtClean="0">
                <a:solidFill>
                  <a:srgbClr val="FFFF00"/>
                </a:solidFill>
              </a:rPr>
              <a:t>LM Outbreaks: Historical Perspective</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endParaRPr lang="en-US" dirty="0" smtClean="0">
              <a:solidFill>
                <a:schemeClr val="bg1"/>
              </a:solidFill>
            </a:endParaRPr>
          </a:p>
          <a:p>
            <a:pPr lvl="1"/>
            <a:endParaRPr lang="en-US" dirty="0" smtClean="0">
              <a:solidFill>
                <a:schemeClr val="bg1"/>
              </a:solidFill>
            </a:endParaRPr>
          </a:p>
          <a:p>
            <a:pPr>
              <a:buNone/>
            </a:pPr>
            <a:endParaRPr lang="en-US" dirty="0">
              <a:solidFill>
                <a:schemeClr val="bg1"/>
              </a:solidFill>
            </a:endParaRPr>
          </a:p>
        </p:txBody>
      </p:sp>
      <p:cxnSp>
        <p:nvCxnSpPr>
          <p:cNvPr id="21" name="Straight Arrow Connector 20"/>
          <p:cNvCxnSpPr/>
          <p:nvPr/>
        </p:nvCxnSpPr>
        <p:spPr>
          <a:xfrm>
            <a:off x="5715000" y="4114800"/>
            <a:ext cx="29718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3400" y="4114800"/>
            <a:ext cx="25908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480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242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8200" y="4191000"/>
            <a:ext cx="609600" cy="307777"/>
          </a:xfrm>
          <a:prstGeom prst="rect">
            <a:avLst/>
          </a:prstGeom>
          <a:noFill/>
        </p:spPr>
        <p:txBody>
          <a:bodyPr wrap="square" rtlCol="0">
            <a:spAutoFit/>
          </a:bodyPr>
          <a:lstStyle/>
          <a:p>
            <a:pPr algn="ctr"/>
            <a:r>
              <a:rPr lang="en-US" sz="1400" b="1" dirty="0" smtClean="0">
                <a:solidFill>
                  <a:schemeClr val="bg1"/>
                </a:solidFill>
              </a:rPr>
              <a:t>1981</a:t>
            </a:r>
            <a:endParaRPr lang="en-US" sz="1400" b="1" dirty="0">
              <a:solidFill>
                <a:schemeClr val="bg1"/>
              </a:solidFill>
            </a:endParaRPr>
          </a:p>
        </p:txBody>
      </p:sp>
      <p:sp>
        <p:nvSpPr>
          <p:cNvPr id="31" name="TextBox 30"/>
          <p:cNvSpPr txBox="1"/>
          <p:nvPr/>
        </p:nvSpPr>
        <p:spPr>
          <a:xfrm>
            <a:off x="1524000" y="4191000"/>
            <a:ext cx="609600" cy="307777"/>
          </a:xfrm>
          <a:prstGeom prst="rect">
            <a:avLst/>
          </a:prstGeom>
          <a:noFill/>
        </p:spPr>
        <p:txBody>
          <a:bodyPr wrap="square" rtlCol="0">
            <a:spAutoFit/>
          </a:bodyPr>
          <a:lstStyle/>
          <a:p>
            <a:pPr algn="ctr"/>
            <a:r>
              <a:rPr lang="en-US" sz="1400" b="1" dirty="0" smtClean="0">
                <a:solidFill>
                  <a:schemeClr val="bg1"/>
                </a:solidFill>
              </a:rPr>
              <a:t>1983</a:t>
            </a:r>
            <a:endParaRPr lang="en-US" sz="1400" b="1" dirty="0">
              <a:solidFill>
                <a:schemeClr val="bg1"/>
              </a:solidFill>
            </a:endParaRPr>
          </a:p>
        </p:txBody>
      </p:sp>
      <p:sp>
        <p:nvSpPr>
          <p:cNvPr id="32" name="TextBox 31"/>
          <p:cNvSpPr txBox="1"/>
          <p:nvPr/>
        </p:nvSpPr>
        <p:spPr>
          <a:xfrm>
            <a:off x="2209800" y="4191000"/>
            <a:ext cx="609600" cy="307777"/>
          </a:xfrm>
          <a:prstGeom prst="rect">
            <a:avLst/>
          </a:prstGeom>
          <a:noFill/>
        </p:spPr>
        <p:txBody>
          <a:bodyPr wrap="square" rtlCol="0">
            <a:spAutoFit/>
          </a:bodyPr>
          <a:lstStyle/>
          <a:p>
            <a:pPr algn="ctr"/>
            <a:r>
              <a:rPr lang="en-US" sz="1400" b="1" dirty="0" smtClean="0">
                <a:solidFill>
                  <a:schemeClr val="bg1"/>
                </a:solidFill>
              </a:rPr>
              <a:t>1985</a:t>
            </a:r>
            <a:endParaRPr lang="en-US" sz="1400" b="1" dirty="0">
              <a:solidFill>
                <a:schemeClr val="bg1"/>
              </a:solidFill>
            </a:endParaRPr>
          </a:p>
        </p:txBody>
      </p:sp>
      <p:cxnSp>
        <p:nvCxnSpPr>
          <p:cNvPr id="34" name="Straight Connector 33"/>
          <p:cNvCxnSpPr/>
          <p:nvPr/>
        </p:nvCxnSpPr>
        <p:spPr>
          <a:xfrm flipV="1">
            <a:off x="1143000" y="2667000"/>
            <a:ext cx="0" cy="1447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6072" y="1920240"/>
            <a:ext cx="11430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Coleslaw</a:t>
            </a:r>
          </a:p>
          <a:p>
            <a:pPr algn="ctr"/>
            <a:r>
              <a:rPr lang="en-US" sz="1400" b="1" dirty="0" smtClean="0">
                <a:solidFill>
                  <a:schemeClr val="bg1"/>
                </a:solidFill>
              </a:rPr>
              <a:t>41 cases </a:t>
            </a:r>
          </a:p>
          <a:p>
            <a:pPr algn="ctr"/>
            <a:r>
              <a:rPr lang="en-US" sz="1400" b="1" dirty="0" smtClean="0">
                <a:solidFill>
                  <a:schemeClr val="bg1"/>
                </a:solidFill>
              </a:rPr>
              <a:t>Canada</a:t>
            </a:r>
            <a:endParaRPr lang="en-US" sz="1400" b="1" dirty="0">
              <a:solidFill>
                <a:schemeClr val="bg1"/>
              </a:solidFill>
            </a:endParaRPr>
          </a:p>
        </p:txBody>
      </p:sp>
      <p:cxnSp>
        <p:nvCxnSpPr>
          <p:cNvPr id="39" name="Straight Connector 38"/>
          <p:cNvCxnSpPr/>
          <p:nvPr/>
        </p:nvCxnSpPr>
        <p:spPr>
          <a:xfrm flipV="1">
            <a:off x="18288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66800" y="5334000"/>
            <a:ext cx="15240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Pasteurized milk</a:t>
            </a:r>
          </a:p>
          <a:p>
            <a:pPr algn="ctr"/>
            <a:r>
              <a:rPr lang="en-US" sz="1400" b="1" dirty="0" smtClean="0">
                <a:solidFill>
                  <a:schemeClr val="bg1"/>
                </a:solidFill>
              </a:rPr>
              <a:t>49 cases </a:t>
            </a:r>
          </a:p>
          <a:p>
            <a:pPr algn="ctr"/>
            <a:r>
              <a:rPr lang="en-US" sz="1400" b="1" dirty="0" smtClean="0">
                <a:solidFill>
                  <a:schemeClr val="bg1"/>
                </a:solidFill>
              </a:rPr>
              <a:t>Massachusetts</a:t>
            </a:r>
            <a:endParaRPr lang="en-US" sz="1400" b="1" dirty="0">
              <a:solidFill>
                <a:schemeClr val="bg1"/>
              </a:solidFill>
            </a:endParaRPr>
          </a:p>
        </p:txBody>
      </p:sp>
      <p:cxnSp>
        <p:nvCxnSpPr>
          <p:cNvPr id="42" name="Straight Connector 41"/>
          <p:cNvCxnSpPr/>
          <p:nvPr/>
        </p:nvCxnSpPr>
        <p:spPr>
          <a:xfrm flipV="1">
            <a:off x="2514600" y="3581400"/>
            <a:ext cx="0" cy="533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28800" y="2615184"/>
            <a:ext cx="13716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Mexican-style cheese</a:t>
            </a:r>
          </a:p>
          <a:p>
            <a:pPr algn="ctr"/>
            <a:r>
              <a:rPr lang="en-US" sz="1400" b="1" dirty="0" smtClean="0">
                <a:solidFill>
                  <a:schemeClr val="bg1"/>
                </a:solidFill>
              </a:rPr>
              <a:t>142 cases </a:t>
            </a:r>
          </a:p>
          <a:p>
            <a:pPr algn="ctr"/>
            <a:r>
              <a:rPr lang="en-US" sz="1400" b="1" dirty="0" smtClean="0">
                <a:solidFill>
                  <a:schemeClr val="bg1"/>
                </a:solidFill>
              </a:rPr>
              <a:t>California</a:t>
            </a:r>
            <a:endParaRPr lang="en-US" sz="1400" b="1" dirty="0">
              <a:solidFill>
                <a:schemeClr val="bg1"/>
              </a:solidFill>
            </a:endParaRPr>
          </a:p>
        </p:txBody>
      </p:sp>
      <p:sp>
        <p:nvSpPr>
          <p:cNvPr id="46" name="TextBox 45"/>
          <p:cNvSpPr txBox="1"/>
          <p:nvPr/>
        </p:nvSpPr>
        <p:spPr>
          <a:xfrm>
            <a:off x="3352800" y="4191000"/>
            <a:ext cx="609600" cy="307777"/>
          </a:xfrm>
          <a:prstGeom prst="rect">
            <a:avLst/>
          </a:prstGeom>
          <a:noFill/>
        </p:spPr>
        <p:txBody>
          <a:bodyPr wrap="square" rtlCol="0">
            <a:spAutoFit/>
          </a:bodyPr>
          <a:lstStyle/>
          <a:p>
            <a:pPr algn="ctr"/>
            <a:r>
              <a:rPr lang="en-US" sz="1400" b="1" dirty="0" smtClean="0">
                <a:solidFill>
                  <a:schemeClr val="bg1"/>
                </a:solidFill>
              </a:rPr>
              <a:t>1998</a:t>
            </a:r>
            <a:endParaRPr lang="en-US" sz="1400" b="1" dirty="0">
              <a:solidFill>
                <a:schemeClr val="bg1"/>
              </a:solidFill>
            </a:endParaRPr>
          </a:p>
        </p:txBody>
      </p:sp>
      <p:sp>
        <p:nvSpPr>
          <p:cNvPr id="47" name="TextBox 46"/>
          <p:cNvSpPr txBox="1"/>
          <p:nvPr/>
        </p:nvSpPr>
        <p:spPr>
          <a:xfrm>
            <a:off x="4041648" y="4191000"/>
            <a:ext cx="609600" cy="307777"/>
          </a:xfrm>
          <a:prstGeom prst="rect">
            <a:avLst/>
          </a:prstGeom>
          <a:noFill/>
        </p:spPr>
        <p:txBody>
          <a:bodyPr wrap="square" rtlCol="0">
            <a:spAutoFit/>
          </a:bodyPr>
          <a:lstStyle/>
          <a:p>
            <a:pPr algn="ctr"/>
            <a:r>
              <a:rPr lang="en-US" sz="1400" b="1" dirty="0" smtClean="0">
                <a:solidFill>
                  <a:schemeClr val="bg1"/>
                </a:solidFill>
              </a:rPr>
              <a:t>2000</a:t>
            </a:r>
            <a:endParaRPr lang="en-US" sz="1400" b="1" dirty="0">
              <a:solidFill>
                <a:schemeClr val="bg1"/>
              </a:solidFill>
            </a:endParaRPr>
          </a:p>
        </p:txBody>
      </p:sp>
      <p:sp>
        <p:nvSpPr>
          <p:cNvPr id="48" name="TextBox 47"/>
          <p:cNvSpPr txBox="1"/>
          <p:nvPr/>
        </p:nvSpPr>
        <p:spPr>
          <a:xfrm>
            <a:off x="4727448" y="4191000"/>
            <a:ext cx="609600" cy="307777"/>
          </a:xfrm>
          <a:prstGeom prst="rect">
            <a:avLst/>
          </a:prstGeom>
          <a:noFill/>
        </p:spPr>
        <p:txBody>
          <a:bodyPr wrap="square" rtlCol="0">
            <a:spAutoFit/>
          </a:bodyPr>
          <a:lstStyle/>
          <a:p>
            <a:pPr algn="ctr"/>
            <a:r>
              <a:rPr lang="en-US" sz="1400" b="1" dirty="0" smtClean="0">
                <a:solidFill>
                  <a:schemeClr val="bg1"/>
                </a:solidFill>
              </a:rPr>
              <a:t>2002</a:t>
            </a:r>
            <a:endParaRPr lang="en-US" sz="1400" b="1" dirty="0">
              <a:solidFill>
                <a:schemeClr val="bg1"/>
              </a:solidFill>
            </a:endParaRPr>
          </a:p>
        </p:txBody>
      </p:sp>
      <p:cxnSp>
        <p:nvCxnSpPr>
          <p:cNvPr id="66" name="Straight Connector 65"/>
          <p:cNvCxnSpPr/>
          <p:nvPr/>
        </p:nvCxnSpPr>
        <p:spPr>
          <a:xfrm flipH="1">
            <a:off x="3200400" y="4114800"/>
            <a:ext cx="2438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5626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6388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867400" y="4191000"/>
            <a:ext cx="609600" cy="307777"/>
          </a:xfrm>
          <a:prstGeom prst="rect">
            <a:avLst/>
          </a:prstGeom>
          <a:noFill/>
        </p:spPr>
        <p:txBody>
          <a:bodyPr wrap="square" rtlCol="0">
            <a:spAutoFit/>
          </a:bodyPr>
          <a:lstStyle/>
          <a:p>
            <a:pPr algn="ctr"/>
            <a:r>
              <a:rPr lang="en-US" sz="1400" b="1" dirty="0" smtClean="0">
                <a:solidFill>
                  <a:schemeClr val="bg1"/>
                </a:solidFill>
              </a:rPr>
              <a:t>2008</a:t>
            </a:r>
            <a:endParaRPr lang="en-US" sz="1400" b="1" dirty="0">
              <a:solidFill>
                <a:schemeClr val="bg1"/>
              </a:solidFill>
            </a:endParaRPr>
          </a:p>
        </p:txBody>
      </p:sp>
      <p:sp>
        <p:nvSpPr>
          <p:cNvPr id="73" name="TextBox 72"/>
          <p:cNvSpPr txBox="1"/>
          <p:nvPr/>
        </p:nvSpPr>
        <p:spPr>
          <a:xfrm>
            <a:off x="6553200" y="4191000"/>
            <a:ext cx="609600" cy="307777"/>
          </a:xfrm>
          <a:prstGeom prst="rect">
            <a:avLst/>
          </a:prstGeom>
          <a:noFill/>
        </p:spPr>
        <p:txBody>
          <a:bodyPr wrap="square" rtlCol="0">
            <a:spAutoFit/>
          </a:bodyPr>
          <a:lstStyle/>
          <a:p>
            <a:pPr algn="ctr"/>
            <a:r>
              <a:rPr lang="en-US" sz="1400" b="1" dirty="0" smtClean="0">
                <a:solidFill>
                  <a:schemeClr val="bg1"/>
                </a:solidFill>
              </a:rPr>
              <a:t>2009</a:t>
            </a:r>
            <a:endParaRPr lang="en-US" sz="1400" b="1" dirty="0">
              <a:solidFill>
                <a:schemeClr val="bg1"/>
              </a:solidFill>
            </a:endParaRPr>
          </a:p>
        </p:txBody>
      </p:sp>
      <p:sp>
        <p:nvSpPr>
          <p:cNvPr id="74" name="TextBox 73"/>
          <p:cNvSpPr txBox="1"/>
          <p:nvPr/>
        </p:nvSpPr>
        <p:spPr>
          <a:xfrm>
            <a:off x="7242048" y="4191000"/>
            <a:ext cx="609600" cy="307777"/>
          </a:xfrm>
          <a:prstGeom prst="rect">
            <a:avLst/>
          </a:prstGeom>
          <a:noFill/>
        </p:spPr>
        <p:txBody>
          <a:bodyPr wrap="square" rtlCol="0">
            <a:spAutoFit/>
          </a:bodyPr>
          <a:lstStyle/>
          <a:p>
            <a:pPr algn="ctr"/>
            <a:r>
              <a:rPr lang="en-US" sz="1400" b="1" dirty="0" smtClean="0">
                <a:solidFill>
                  <a:schemeClr val="bg1"/>
                </a:solidFill>
              </a:rPr>
              <a:t>2010</a:t>
            </a:r>
            <a:endParaRPr lang="en-US" sz="1400" b="1" dirty="0">
              <a:solidFill>
                <a:schemeClr val="bg1"/>
              </a:solidFill>
            </a:endParaRPr>
          </a:p>
        </p:txBody>
      </p:sp>
      <p:sp>
        <p:nvSpPr>
          <p:cNvPr id="75" name="TextBox 74"/>
          <p:cNvSpPr txBox="1"/>
          <p:nvPr/>
        </p:nvSpPr>
        <p:spPr>
          <a:xfrm>
            <a:off x="7927848" y="4191000"/>
            <a:ext cx="609600" cy="307777"/>
          </a:xfrm>
          <a:prstGeom prst="rect">
            <a:avLst/>
          </a:prstGeom>
          <a:noFill/>
        </p:spPr>
        <p:txBody>
          <a:bodyPr wrap="square" rtlCol="0">
            <a:spAutoFit/>
          </a:bodyPr>
          <a:lstStyle/>
          <a:p>
            <a:pPr algn="ctr"/>
            <a:r>
              <a:rPr lang="en-US" sz="1400" b="1" dirty="0" smtClean="0">
                <a:solidFill>
                  <a:schemeClr val="bg1"/>
                </a:solidFill>
              </a:rPr>
              <a:t>2011</a:t>
            </a:r>
            <a:endParaRPr lang="en-US" sz="1400" b="1" dirty="0">
              <a:solidFill>
                <a:schemeClr val="bg1"/>
              </a:solidFill>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7214" y="76200"/>
            <a:ext cx="8915400" cy="1189038"/>
          </a:xfrm>
        </p:spPr>
        <p:txBody>
          <a:bodyPr/>
          <a:lstStyle/>
          <a:p>
            <a:r>
              <a:rPr lang="en-US" sz="3600" dirty="0" smtClean="0">
                <a:solidFill>
                  <a:srgbClr val="FFFF00"/>
                </a:solidFill>
              </a:rPr>
              <a:t>LM Outbreaks: Historical Perspective</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endParaRPr lang="en-US" dirty="0" smtClean="0">
              <a:solidFill>
                <a:schemeClr val="bg1"/>
              </a:solidFill>
            </a:endParaRPr>
          </a:p>
          <a:p>
            <a:pPr lvl="1"/>
            <a:endParaRPr lang="en-US" dirty="0" smtClean="0">
              <a:solidFill>
                <a:schemeClr val="bg1"/>
              </a:solidFill>
            </a:endParaRPr>
          </a:p>
          <a:p>
            <a:pPr>
              <a:buNone/>
            </a:pPr>
            <a:endParaRPr lang="en-US" dirty="0">
              <a:solidFill>
                <a:schemeClr val="bg1"/>
              </a:solidFill>
            </a:endParaRPr>
          </a:p>
        </p:txBody>
      </p:sp>
      <p:cxnSp>
        <p:nvCxnSpPr>
          <p:cNvPr id="21" name="Straight Arrow Connector 20"/>
          <p:cNvCxnSpPr/>
          <p:nvPr/>
        </p:nvCxnSpPr>
        <p:spPr>
          <a:xfrm>
            <a:off x="5715000" y="4114800"/>
            <a:ext cx="29718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3400" y="4114800"/>
            <a:ext cx="25908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480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242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8200" y="4191000"/>
            <a:ext cx="609600" cy="307777"/>
          </a:xfrm>
          <a:prstGeom prst="rect">
            <a:avLst/>
          </a:prstGeom>
          <a:noFill/>
        </p:spPr>
        <p:txBody>
          <a:bodyPr wrap="square" rtlCol="0">
            <a:spAutoFit/>
          </a:bodyPr>
          <a:lstStyle/>
          <a:p>
            <a:pPr algn="ctr"/>
            <a:r>
              <a:rPr lang="en-US" sz="1400" b="1" dirty="0" smtClean="0">
                <a:solidFill>
                  <a:schemeClr val="bg1"/>
                </a:solidFill>
              </a:rPr>
              <a:t>1981</a:t>
            </a:r>
            <a:endParaRPr lang="en-US" sz="1400" b="1" dirty="0">
              <a:solidFill>
                <a:schemeClr val="bg1"/>
              </a:solidFill>
            </a:endParaRPr>
          </a:p>
        </p:txBody>
      </p:sp>
      <p:sp>
        <p:nvSpPr>
          <p:cNvPr id="31" name="TextBox 30"/>
          <p:cNvSpPr txBox="1"/>
          <p:nvPr/>
        </p:nvSpPr>
        <p:spPr>
          <a:xfrm>
            <a:off x="1524000" y="4191000"/>
            <a:ext cx="609600" cy="307777"/>
          </a:xfrm>
          <a:prstGeom prst="rect">
            <a:avLst/>
          </a:prstGeom>
          <a:noFill/>
        </p:spPr>
        <p:txBody>
          <a:bodyPr wrap="square" rtlCol="0">
            <a:spAutoFit/>
          </a:bodyPr>
          <a:lstStyle/>
          <a:p>
            <a:pPr algn="ctr"/>
            <a:r>
              <a:rPr lang="en-US" sz="1400" b="1" dirty="0" smtClean="0">
                <a:solidFill>
                  <a:schemeClr val="bg1"/>
                </a:solidFill>
              </a:rPr>
              <a:t>1983</a:t>
            </a:r>
            <a:endParaRPr lang="en-US" sz="1400" b="1" dirty="0">
              <a:solidFill>
                <a:schemeClr val="bg1"/>
              </a:solidFill>
            </a:endParaRPr>
          </a:p>
        </p:txBody>
      </p:sp>
      <p:sp>
        <p:nvSpPr>
          <p:cNvPr id="32" name="TextBox 31"/>
          <p:cNvSpPr txBox="1"/>
          <p:nvPr/>
        </p:nvSpPr>
        <p:spPr>
          <a:xfrm>
            <a:off x="2209800" y="4191000"/>
            <a:ext cx="609600" cy="307777"/>
          </a:xfrm>
          <a:prstGeom prst="rect">
            <a:avLst/>
          </a:prstGeom>
          <a:noFill/>
        </p:spPr>
        <p:txBody>
          <a:bodyPr wrap="square" rtlCol="0">
            <a:spAutoFit/>
          </a:bodyPr>
          <a:lstStyle/>
          <a:p>
            <a:pPr algn="ctr"/>
            <a:r>
              <a:rPr lang="en-US" sz="1400" b="1" dirty="0" smtClean="0">
                <a:solidFill>
                  <a:schemeClr val="bg1"/>
                </a:solidFill>
              </a:rPr>
              <a:t>1985</a:t>
            </a:r>
            <a:endParaRPr lang="en-US" sz="1400" b="1" dirty="0">
              <a:solidFill>
                <a:schemeClr val="bg1"/>
              </a:solidFill>
            </a:endParaRPr>
          </a:p>
        </p:txBody>
      </p:sp>
      <p:cxnSp>
        <p:nvCxnSpPr>
          <p:cNvPr id="34" name="Straight Connector 33"/>
          <p:cNvCxnSpPr/>
          <p:nvPr/>
        </p:nvCxnSpPr>
        <p:spPr>
          <a:xfrm flipV="1">
            <a:off x="1143000" y="2667000"/>
            <a:ext cx="0" cy="1447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6072" y="1920240"/>
            <a:ext cx="11430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Coleslaw</a:t>
            </a:r>
          </a:p>
          <a:p>
            <a:pPr algn="ctr"/>
            <a:r>
              <a:rPr lang="en-US" sz="1400" b="1" dirty="0" smtClean="0">
                <a:solidFill>
                  <a:schemeClr val="bg1"/>
                </a:solidFill>
              </a:rPr>
              <a:t>41 cases </a:t>
            </a:r>
          </a:p>
          <a:p>
            <a:pPr algn="ctr"/>
            <a:r>
              <a:rPr lang="en-US" sz="1400" b="1" dirty="0" smtClean="0">
                <a:solidFill>
                  <a:schemeClr val="bg1"/>
                </a:solidFill>
              </a:rPr>
              <a:t>Canada</a:t>
            </a:r>
            <a:endParaRPr lang="en-US" sz="1400" b="1" dirty="0">
              <a:solidFill>
                <a:schemeClr val="bg1"/>
              </a:solidFill>
            </a:endParaRPr>
          </a:p>
        </p:txBody>
      </p:sp>
      <p:cxnSp>
        <p:nvCxnSpPr>
          <p:cNvPr id="39" name="Straight Connector 38"/>
          <p:cNvCxnSpPr/>
          <p:nvPr/>
        </p:nvCxnSpPr>
        <p:spPr>
          <a:xfrm flipV="1">
            <a:off x="18288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66800" y="5334000"/>
            <a:ext cx="15240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Pasteurized milk</a:t>
            </a:r>
          </a:p>
          <a:p>
            <a:pPr algn="ctr"/>
            <a:r>
              <a:rPr lang="en-US" sz="1400" b="1" dirty="0" smtClean="0">
                <a:solidFill>
                  <a:schemeClr val="bg1"/>
                </a:solidFill>
              </a:rPr>
              <a:t>49 cases </a:t>
            </a:r>
          </a:p>
          <a:p>
            <a:pPr algn="ctr"/>
            <a:r>
              <a:rPr lang="en-US" sz="1400" b="1" dirty="0" smtClean="0">
                <a:solidFill>
                  <a:schemeClr val="bg1"/>
                </a:solidFill>
              </a:rPr>
              <a:t>Massachusetts</a:t>
            </a:r>
            <a:endParaRPr lang="en-US" sz="1400" b="1" dirty="0">
              <a:solidFill>
                <a:schemeClr val="bg1"/>
              </a:solidFill>
            </a:endParaRPr>
          </a:p>
        </p:txBody>
      </p:sp>
      <p:cxnSp>
        <p:nvCxnSpPr>
          <p:cNvPr id="42" name="Straight Connector 41"/>
          <p:cNvCxnSpPr/>
          <p:nvPr/>
        </p:nvCxnSpPr>
        <p:spPr>
          <a:xfrm flipV="1">
            <a:off x="2514600" y="3581400"/>
            <a:ext cx="0" cy="533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28800" y="2615184"/>
            <a:ext cx="13716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Mexican-style cheese</a:t>
            </a:r>
          </a:p>
          <a:p>
            <a:pPr algn="ctr"/>
            <a:r>
              <a:rPr lang="en-US" sz="1400" b="1" dirty="0" smtClean="0">
                <a:solidFill>
                  <a:schemeClr val="bg1"/>
                </a:solidFill>
              </a:rPr>
              <a:t>142 cases </a:t>
            </a:r>
          </a:p>
          <a:p>
            <a:pPr algn="ctr"/>
            <a:r>
              <a:rPr lang="en-US" sz="1400" b="1" dirty="0" smtClean="0">
                <a:solidFill>
                  <a:schemeClr val="bg1"/>
                </a:solidFill>
              </a:rPr>
              <a:t>California</a:t>
            </a:r>
            <a:endParaRPr lang="en-US" sz="1400" b="1" dirty="0">
              <a:solidFill>
                <a:schemeClr val="bg1"/>
              </a:solidFill>
            </a:endParaRPr>
          </a:p>
        </p:txBody>
      </p:sp>
      <p:sp>
        <p:nvSpPr>
          <p:cNvPr id="46" name="TextBox 45"/>
          <p:cNvSpPr txBox="1"/>
          <p:nvPr/>
        </p:nvSpPr>
        <p:spPr>
          <a:xfrm>
            <a:off x="3352800" y="4191000"/>
            <a:ext cx="609600" cy="307777"/>
          </a:xfrm>
          <a:prstGeom prst="rect">
            <a:avLst/>
          </a:prstGeom>
          <a:noFill/>
        </p:spPr>
        <p:txBody>
          <a:bodyPr wrap="square" rtlCol="0">
            <a:spAutoFit/>
          </a:bodyPr>
          <a:lstStyle/>
          <a:p>
            <a:pPr algn="ctr"/>
            <a:r>
              <a:rPr lang="en-US" sz="1400" b="1" dirty="0" smtClean="0">
                <a:solidFill>
                  <a:schemeClr val="bg1"/>
                </a:solidFill>
              </a:rPr>
              <a:t>1998</a:t>
            </a:r>
            <a:endParaRPr lang="en-US" sz="1400" b="1" dirty="0">
              <a:solidFill>
                <a:schemeClr val="bg1"/>
              </a:solidFill>
            </a:endParaRPr>
          </a:p>
        </p:txBody>
      </p:sp>
      <p:sp>
        <p:nvSpPr>
          <p:cNvPr id="47" name="TextBox 46"/>
          <p:cNvSpPr txBox="1"/>
          <p:nvPr/>
        </p:nvSpPr>
        <p:spPr>
          <a:xfrm>
            <a:off x="4041648" y="4191000"/>
            <a:ext cx="609600" cy="307777"/>
          </a:xfrm>
          <a:prstGeom prst="rect">
            <a:avLst/>
          </a:prstGeom>
          <a:noFill/>
        </p:spPr>
        <p:txBody>
          <a:bodyPr wrap="square" rtlCol="0">
            <a:spAutoFit/>
          </a:bodyPr>
          <a:lstStyle/>
          <a:p>
            <a:pPr algn="ctr"/>
            <a:r>
              <a:rPr lang="en-US" sz="1400" b="1" dirty="0" smtClean="0">
                <a:solidFill>
                  <a:schemeClr val="bg1"/>
                </a:solidFill>
              </a:rPr>
              <a:t>2000</a:t>
            </a:r>
            <a:endParaRPr lang="en-US" sz="1400" b="1" dirty="0">
              <a:solidFill>
                <a:schemeClr val="bg1"/>
              </a:solidFill>
            </a:endParaRPr>
          </a:p>
        </p:txBody>
      </p:sp>
      <p:sp>
        <p:nvSpPr>
          <p:cNvPr id="48" name="TextBox 47"/>
          <p:cNvSpPr txBox="1"/>
          <p:nvPr/>
        </p:nvSpPr>
        <p:spPr>
          <a:xfrm>
            <a:off x="4727448" y="4191000"/>
            <a:ext cx="609600" cy="307777"/>
          </a:xfrm>
          <a:prstGeom prst="rect">
            <a:avLst/>
          </a:prstGeom>
          <a:noFill/>
        </p:spPr>
        <p:txBody>
          <a:bodyPr wrap="square" rtlCol="0">
            <a:spAutoFit/>
          </a:bodyPr>
          <a:lstStyle/>
          <a:p>
            <a:pPr algn="ctr"/>
            <a:r>
              <a:rPr lang="en-US" sz="1400" b="1" dirty="0" smtClean="0">
                <a:solidFill>
                  <a:schemeClr val="bg1"/>
                </a:solidFill>
              </a:rPr>
              <a:t>2002</a:t>
            </a:r>
            <a:endParaRPr lang="en-US" sz="1400" b="1" dirty="0">
              <a:solidFill>
                <a:schemeClr val="bg1"/>
              </a:solidFill>
            </a:endParaRPr>
          </a:p>
        </p:txBody>
      </p:sp>
      <p:cxnSp>
        <p:nvCxnSpPr>
          <p:cNvPr id="51" name="Straight Connector 50"/>
          <p:cNvCxnSpPr/>
          <p:nvPr/>
        </p:nvCxnSpPr>
        <p:spPr>
          <a:xfrm flipV="1">
            <a:off x="36576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819400" y="5334000"/>
            <a:ext cx="10668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Hot dogs</a:t>
            </a:r>
          </a:p>
          <a:p>
            <a:pPr algn="ctr"/>
            <a:r>
              <a:rPr lang="en-US" sz="1400" b="1" dirty="0" smtClean="0">
                <a:solidFill>
                  <a:schemeClr val="bg1"/>
                </a:solidFill>
              </a:rPr>
              <a:t>108 cases </a:t>
            </a:r>
          </a:p>
          <a:p>
            <a:pPr algn="ctr"/>
            <a:r>
              <a:rPr lang="en-US" sz="1400" b="1" dirty="0" smtClean="0">
                <a:solidFill>
                  <a:schemeClr val="bg1"/>
                </a:solidFill>
              </a:rPr>
              <a:t>Multistate</a:t>
            </a:r>
            <a:endParaRPr lang="en-US" sz="1400" b="1" dirty="0">
              <a:solidFill>
                <a:schemeClr val="bg1"/>
              </a:solidFill>
            </a:endParaRPr>
          </a:p>
        </p:txBody>
      </p:sp>
      <p:cxnSp>
        <p:nvCxnSpPr>
          <p:cNvPr id="55" name="Straight Connector 54"/>
          <p:cNvCxnSpPr/>
          <p:nvPr/>
        </p:nvCxnSpPr>
        <p:spPr>
          <a:xfrm flipV="1">
            <a:off x="4343400" y="2667000"/>
            <a:ext cx="0" cy="1447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52800" y="1920240"/>
            <a:ext cx="16002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Turkey deli meat</a:t>
            </a:r>
          </a:p>
          <a:p>
            <a:pPr algn="ctr"/>
            <a:r>
              <a:rPr lang="en-US" sz="1400" b="1" dirty="0" smtClean="0">
                <a:solidFill>
                  <a:schemeClr val="bg1"/>
                </a:solidFill>
              </a:rPr>
              <a:t>30 cases </a:t>
            </a:r>
          </a:p>
          <a:p>
            <a:pPr algn="ctr"/>
            <a:r>
              <a:rPr lang="en-US" sz="1400" b="1" dirty="0" smtClean="0">
                <a:solidFill>
                  <a:schemeClr val="bg1"/>
                </a:solidFill>
              </a:rPr>
              <a:t>Multistate</a:t>
            </a:r>
            <a:endParaRPr lang="en-US" sz="1400" b="1" dirty="0">
              <a:solidFill>
                <a:schemeClr val="bg1"/>
              </a:solidFill>
            </a:endParaRPr>
          </a:p>
        </p:txBody>
      </p:sp>
      <p:cxnSp>
        <p:nvCxnSpPr>
          <p:cNvPr id="61" name="Straight Connector 60"/>
          <p:cNvCxnSpPr/>
          <p:nvPr/>
        </p:nvCxnSpPr>
        <p:spPr>
          <a:xfrm flipV="1">
            <a:off x="5029200" y="3581400"/>
            <a:ext cx="0" cy="533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572000" y="2834640"/>
            <a:ext cx="16002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Turkey deli meat</a:t>
            </a:r>
          </a:p>
          <a:p>
            <a:pPr algn="ctr"/>
            <a:r>
              <a:rPr lang="en-US" sz="1400" b="1" dirty="0" smtClean="0">
                <a:solidFill>
                  <a:schemeClr val="bg1"/>
                </a:solidFill>
              </a:rPr>
              <a:t>54 cases </a:t>
            </a:r>
          </a:p>
          <a:p>
            <a:pPr algn="ctr"/>
            <a:r>
              <a:rPr lang="en-US" sz="1400" b="1" dirty="0" smtClean="0">
                <a:solidFill>
                  <a:schemeClr val="bg1"/>
                </a:solidFill>
              </a:rPr>
              <a:t>Multistate</a:t>
            </a:r>
            <a:endParaRPr lang="en-US" sz="1400" b="1" dirty="0">
              <a:solidFill>
                <a:schemeClr val="bg1"/>
              </a:solidFill>
            </a:endParaRPr>
          </a:p>
        </p:txBody>
      </p:sp>
      <p:cxnSp>
        <p:nvCxnSpPr>
          <p:cNvPr id="66" name="Straight Connector 65"/>
          <p:cNvCxnSpPr/>
          <p:nvPr/>
        </p:nvCxnSpPr>
        <p:spPr>
          <a:xfrm flipH="1">
            <a:off x="3200400" y="4114800"/>
            <a:ext cx="2438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5626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6388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867400" y="4191000"/>
            <a:ext cx="609600" cy="307777"/>
          </a:xfrm>
          <a:prstGeom prst="rect">
            <a:avLst/>
          </a:prstGeom>
          <a:noFill/>
        </p:spPr>
        <p:txBody>
          <a:bodyPr wrap="square" rtlCol="0">
            <a:spAutoFit/>
          </a:bodyPr>
          <a:lstStyle/>
          <a:p>
            <a:pPr algn="ctr"/>
            <a:r>
              <a:rPr lang="en-US" sz="1400" b="1" dirty="0" smtClean="0">
                <a:solidFill>
                  <a:schemeClr val="bg1"/>
                </a:solidFill>
              </a:rPr>
              <a:t>2008</a:t>
            </a:r>
            <a:endParaRPr lang="en-US" sz="1400" b="1" dirty="0">
              <a:solidFill>
                <a:schemeClr val="bg1"/>
              </a:solidFill>
            </a:endParaRPr>
          </a:p>
        </p:txBody>
      </p:sp>
      <p:sp>
        <p:nvSpPr>
          <p:cNvPr id="73" name="TextBox 72"/>
          <p:cNvSpPr txBox="1"/>
          <p:nvPr/>
        </p:nvSpPr>
        <p:spPr>
          <a:xfrm>
            <a:off x="6553200" y="4191000"/>
            <a:ext cx="609600" cy="307777"/>
          </a:xfrm>
          <a:prstGeom prst="rect">
            <a:avLst/>
          </a:prstGeom>
          <a:noFill/>
        </p:spPr>
        <p:txBody>
          <a:bodyPr wrap="square" rtlCol="0">
            <a:spAutoFit/>
          </a:bodyPr>
          <a:lstStyle/>
          <a:p>
            <a:pPr algn="ctr"/>
            <a:r>
              <a:rPr lang="en-US" sz="1400" b="1" dirty="0" smtClean="0">
                <a:solidFill>
                  <a:schemeClr val="bg1"/>
                </a:solidFill>
              </a:rPr>
              <a:t>2009</a:t>
            </a:r>
            <a:endParaRPr lang="en-US" sz="1400" b="1" dirty="0">
              <a:solidFill>
                <a:schemeClr val="bg1"/>
              </a:solidFill>
            </a:endParaRPr>
          </a:p>
        </p:txBody>
      </p:sp>
      <p:sp>
        <p:nvSpPr>
          <p:cNvPr id="74" name="TextBox 73"/>
          <p:cNvSpPr txBox="1"/>
          <p:nvPr/>
        </p:nvSpPr>
        <p:spPr>
          <a:xfrm>
            <a:off x="7242048" y="4191000"/>
            <a:ext cx="609600" cy="307777"/>
          </a:xfrm>
          <a:prstGeom prst="rect">
            <a:avLst/>
          </a:prstGeom>
          <a:noFill/>
        </p:spPr>
        <p:txBody>
          <a:bodyPr wrap="square" rtlCol="0">
            <a:spAutoFit/>
          </a:bodyPr>
          <a:lstStyle/>
          <a:p>
            <a:pPr algn="ctr"/>
            <a:r>
              <a:rPr lang="en-US" sz="1400" b="1" dirty="0" smtClean="0">
                <a:solidFill>
                  <a:schemeClr val="bg1"/>
                </a:solidFill>
              </a:rPr>
              <a:t>2010</a:t>
            </a:r>
            <a:endParaRPr lang="en-US" sz="1400" b="1" dirty="0">
              <a:solidFill>
                <a:schemeClr val="bg1"/>
              </a:solidFill>
            </a:endParaRPr>
          </a:p>
        </p:txBody>
      </p:sp>
      <p:sp>
        <p:nvSpPr>
          <p:cNvPr id="75" name="TextBox 74"/>
          <p:cNvSpPr txBox="1"/>
          <p:nvPr/>
        </p:nvSpPr>
        <p:spPr>
          <a:xfrm>
            <a:off x="7927848" y="4191000"/>
            <a:ext cx="609600" cy="307777"/>
          </a:xfrm>
          <a:prstGeom prst="rect">
            <a:avLst/>
          </a:prstGeom>
          <a:noFill/>
        </p:spPr>
        <p:txBody>
          <a:bodyPr wrap="square" rtlCol="0">
            <a:spAutoFit/>
          </a:bodyPr>
          <a:lstStyle/>
          <a:p>
            <a:pPr algn="ctr"/>
            <a:r>
              <a:rPr lang="en-US" sz="1400" b="1" dirty="0" smtClean="0">
                <a:solidFill>
                  <a:schemeClr val="bg1"/>
                </a:solidFill>
              </a:rPr>
              <a:t>2011</a:t>
            </a:r>
            <a:endParaRPr lang="en-US" sz="1400" b="1" dirty="0">
              <a:solidFill>
                <a:schemeClr val="bg1"/>
              </a:solidFill>
            </a:endParaRPr>
          </a:p>
        </p:txBody>
      </p:sp>
      <p:cxnSp>
        <p:nvCxnSpPr>
          <p:cNvPr id="86" name="Straight Connector 85"/>
          <p:cNvCxnSpPr/>
          <p:nvPr/>
        </p:nvCxnSpPr>
        <p:spPr>
          <a:xfrm flipV="1">
            <a:off x="43434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191000" y="5334000"/>
            <a:ext cx="14478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Mexican-style cheese</a:t>
            </a:r>
          </a:p>
          <a:p>
            <a:pPr algn="ctr"/>
            <a:r>
              <a:rPr lang="en-US" sz="1400" b="1" dirty="0" smtClean="0">
                <a:solidFill>
                  <a:schemeClr val="bg1"/>
                </a:solidFill>
              </a:rPr>
              <a:t>13 cases </a:t>
            </a:r>
          </a:p>
          <a:p>
            <a:pPr algn="ctr"/>
            <a:r>
              <a:rPr lang="en-US" sz="1400" b="1" dirty="0" smtClean="0">
                <a:solidFill>
                  <a:schemeClr val="bg1"/>
                </a:solidFill>
              </a:rPr>
              <a:t>North Carolina</a:t>
            </a:r>
            <a:endParaRPr lang="en-US" sz="1400" b="1" dirty="0">
              <a:solidFill>
                <a:schemeClr val="bg1"/>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6200" y="0"/>
            <a:ext cx="8915400" cy="1189038"/>
          </a:xfrm>
        </p:spPr>
        <p:txBody>
          <a:bodyPr/>
          <a:lstStyle/>
          <a:p>
            <a:r>
              <a:rPr lang="en-US" sz="3600" dirty="0" smtClean="0">
                <a:solidFill>
                  <a:srgbClr val="FFFF00"/>
                </a:solidFill>
              </a:rPr>
              <a:t>LM Outbreaks: Historical Perspective</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endParaRPr lang="en-US" dirty="0" smtClean="0">
              <a:solidFill>
                <a:schemeClr val="bg1"/>
              </a:solidFill>
            </a:endParaRPr>
          </a:p>
          <a:p>
            <a:pPr lvl="1"/>
            <a:endParaRPr lang="en-US" dirty="0" smtClean="0">
              <a:solidFill>
                <a:schemeClr val="bg1"/>
              </a:solidFill>
            </a:endParaRPr>
          </a:p>
          <a:p>
            <a:pPr>
              <a:buNone/>
            </a:pPr>
            <a:endParaRPr lang="en-US" dirty="0">
              <a:solidFill>
                <a:schemeClr val="bg1"/>
              </a:solidFill>
            </a:endParaRPr>
          </a:p>
        </p:txBody>
      </p:sp>
      <p:cxnSp>
        <p:nvCxnSpPr>
          <p:cNvPr id="21" name="Straight Arrow Connector 20"/>
          <p:cNvCxnSpPr/>
          <p:nvPr/>
        </p:nvCxnSpPr>
        <p:spPr>
          <a:xfrm>
            <a:off x="5715000" y="4114800"/>
            <a:ext cx="2971800" cy="0"/>
          </a:xfrm>
          <a:prstGeom prst="straightConnector1">
            <a:avLst/>
          </a:prstGeom>
          <a:ln w="3175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533400" y="4114800"/>
            <a:ext cx="25908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30480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31242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838200" y="4191000"/>
            <a:ext cx="609600" cy="307777"/>
          </a:xfrm>
          <a:prstGeom prst="rect">
            <a:avLst/>
          </a:prstGeom>
          <a:noFill/>
        </p:spPr>
        <p:txBody>
          <a:bodyPr wrap="square" rtlCol="0">
            <a:spAutoFit/>
          </a:bodyPr>
          <a:lstStyle/>
          <a:p>
            <a:pPr algn="ctr"/>
            <a:r>
              <a:rPr lang="en-US" sz="1400" b="1" dirty="0" smtClean="0">
                <a:solidFill>
                  <a:schemeClr val="bg1"/>
                </a:solidFill>
              </a:rPr>
              <a:t>1981</a:t>
            </a:r>
            <a:endParaRPr lang="en-US" sz="1400" b="1" dirty="0">
              <a:solidFill>
                <a:schemeClr val="bg1"/>
              </a:solidFill>
            </a:endParaRPr>
          </a:p>
        </p:txBody>
      </p:sp>
      <p:sp>
        <p:nvSpPr>
          <p:cNvPr id="31" name="TextBox 30"/>
          <p:cNvSpPr txBox="1"/>
          <p:nvPr/>
        </p:nvSpPr>
        <p:spPr>
          <a:xfrm>
            <a:off x="1524000" y="4191000"/>
            <a:ext cx="609600" cy="307777"/>
          </a:xfrm>
          <a:prstGeom prst="rect">
            <a:avLst/>
          </a:prstGeom>
          <a:noFill/>
        </p:spPr>
        <p:txBody>
          <a:bodyPr wrap="square" rtlCol="0">
            <a:spAutoFit/>
          </a:bodyPr>
          <a:lstStyle/>
          <a:p>
            <a:pPr algn="ctr"/>
            <a:r>
              <a:rPr lang="en-US" sz="1400" b="1" dirty="0" smtClean="0">
                <a:solidFill>
                  <a:schemeClr val="bg1"/>
                </a:solidFill>
              </a:rPr>
              <a:t>1983</a:t>
            </a:r>
            <a:endParaRPr lang="en-US" sz="1400" b="1" dirty="0">
              <a:solidFill>
                <a:schemeClr val="bg1"/>
              </a:solidFill>
            </a:endParaRPr>
          </a:p>
        </p:txBody>
      </p:sp>
      <p:sp>
        <p:nvSpPr>
          <p:cNvPr id="32" name="TextBox 31"/>
          <p:cNvSpPr txBox="1"/>
          <p:nvPr/>
        </p:nvSpPr>
        <p:spPr>
          <a:xfrm>
            <a:off x="2209800" y="4191000"/>
            <a:ext cx="609600" cy="307777"/>
          </a:xfrm>
          <a:prstGeom prst="rect">
            <a:avLst/>
          </a:prstGeom>
          <a:noFill/>
        </p:spPr>
        <p:txBody>
          <a:bodyPr wrap="square" rtlCol="0">
            <a:spAutoFit/>
          </a:bodyPr>
          <a:lstStyle/>
          <a:p>
            <a:pPr algn="ctr"/>
            <a:r>
              <a:rPr lang="en-US" sz="1400" b="1" dirty="0" smtClean="0">
                <a:solidFill>
                  <a:schemeClr val="bg1"/>
                </a:solidFill>
              </a:rPr>
              <a:t>1985</a:t>
            </a:r>
            <a:endParaRPr lang="en-US" sz="1400" b="1" dirty="0">
              <a:solidFill>
                <a:schemeClr val="bg1"/>
              </a:solidFill>
            </a:endParaRPr>
          </a:p>
        </p:txBody>
      </p:sp>
      <p:cxnSp>
        <p:nvCxnSpPr>
          <p:cNvPr id="34" name="Straight Connector 33"/>
          <p:cNvCxnSpPr/>
          <p:nvPr/>
        </p:nvCxnSpPr>
        <p:spPr>
          <a:xfrm flipV="1">
            <a:off x="1143000" y="2667000"/>
            <a:ext cx="0" cy="1447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76072" y="1920240"/>
            <a:ext cx="11430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Coleslaw</a:t>
            </a:r>
          </a:p>
          <a:p>
            <a:pPr algn="ctr"/>
            <a:r>
              <a:rPr lang="en-US" sz="1400" b="1" dirty="0" smtClean="0">
                <a:solidFill>
                  <a:schemeClr val="bg1"/>
                </a:solidFill>
              </a:rPr>
              <a:t>41 cases </a:t>
            </a:r>
          </a:p>
          <a:p>
            <a:pPr algn="ctr"/>
            <a:r>
              <a:rPr lang="en-US" sz="1400" b="1" dirty="0" smtClean="0">
                <a:solidFill>
                  <a:schemeClr val="bg1"/>
                </a:solidFill>
              </a:rPr>
              <a:t>Canada</a:t>
            </a:r>
            <a:endParaRPr lang="en-US" sz="1400" b="1" dirty="0">
              <a:solidFill>
                <a:schemeClr val="bg1"/>
              </a:solidFill>
            </a:endParaRPr>
          </a:p>
        </p:txBody>
      </p:sp>
      <p:cxnSp>
        <p:nvCxnSpPr>
          <p:cNvPr id="39" name="Straight Connector 38"/>
          <p:cNvCxnSpPr/>
          <p:nvPr/>
        </p:nvCxnSpPr>
        <p:spPr>
          <a:xfrm flipV="1">
            <a:off x="18288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066800" y="5334000"/>
            <a:ext cx="15240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Pasteurized milk</a:t>
            </a:r>
          </a:p>
          <a:p>
            <a:pPr algn="ctr"/>
            <a:r>
              <a:rPr lang="en-US" sz="1400" b="1" dirty="0" smtClean="0">
                <a:solidFill>
                  <a:schemeClr val="bg1"/>
                </a:solidFill>
              </a:rPr>
              <a:t>49 cases </a:t>
            </a:r>
          </a:p>
          <a:p>
            <a:pPr algn="ctr"/>
            <a:r>
              <a:rPr lang="en-US" sz="1400" b="1" dirty="0" smtClean="0">
                <a:solidFill>
                  <a:schemeClr val="bg1"/>
                </a:solidFill>
              </a:rPr>
              <a:t>Massachusetts</a:t>
            </a:r>
            <a:endParaRPr lang="en-US" sz="1400" b="1" dirty="0">
              <a:solidFill>
                <a:schemeClr val="bg1"/>
              </a:solidFill>
            </a:endParaRPr>
          </a:p>
        </p:txBody>
      </p:sp>
      <p:cxnSp>
        <p:nvCxnSpPr>
          <p:cNvPr id="42" name="Straight Connector 41"/>
          <p:cNvCxnSpPr/>
          <p:nvPr/>
        </p:nvCxnSpPr>
        <p:spPr>
          <a:xfrm flipV="1">
            <a:off x="2514600" y="3581400"/>
            <a:ext cx="0" cy="533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1828800" y="2615184"/>
            <a:ext cx="13716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Mexican-style cheese</a:t>
            </a:r>
          </a:p>
          <a:p>
            <a:pPr algn="ctr"/>
            <a:r>
              <a:rPr lang="en-US" sz="1400" b="1" dirty="0" smtClean="0">
                <a:solidFill>
                  <a:schemeClr val="bg1"/>
                </a:solidFill>
              </a:rPr>
              <a:t>142 cases </a:t>
            </a:r>
          </a:p>
          <a:p>
            <a:pPr algn="ctr"/>
            <a:r>
              <a:rPr lang="en-US" sz="1400" b="1" dirty="0" smtClean="0">
                <a:solidFill>
                  <a:schemeClr val="bg1"/>
                </a:solidFill>
              </a:rPr>
              <a:t>California</a:t>
            </a:r>
            <a:endParaRPr lang="en-US" sz="1400" b="1" dirty="0">
              <a:solidFill>
                <a:schemeClr val="bg1"/>
              </a:solidFill>
            </a:endParaRPr>
          </a:p>
        </p:txBody>
      </p:sp>
      <p:sp>
        <p:nvSpPr>
          <p:cNvPr id="46" name="TextBox 45"/>
          <p:cNvSpPr txBox="1"/>
          <p:nvPr/>
        </p:nvSpPr>
        <p:spPr>
          <a:xfrm>
            <a:off x="3352800" y="4191000"/>
            <a:ext cx="609600" cy="307777"/>
          </a:xfrm>
          <a:prstGeom prst="rect">
            <a:avLst/>
          </a:prstGeom>
          <a:noFill/>
        </p:spPr>
        <p:txBody>
          <a:bodyPr wrap="square" rtlCol="0">
            <a:spAutoFit/>
          </a:bodyPr>
          <a:lstStyle/>
          <a:p>
            <a:pPr algn="ctr"/>
            <a:r>
              <a:rPr lang="en-US" sz="1400" b="1" dirty="0" smtClean="0">
                <a:solidFill>
                  <a:schemeClr val="bg1"/>
                </a:solidFill>
              </a:rPr>
              <a:t>1998</a:t>
            </a:r>
            <a:endParaRPr lang="en-US" sz="1400" b="1" dirty="0">
              <a:solidFill>
                <a:schemeClr val="bg1"/>
              </a:solidFill>
            </a:endParaRPr>
          </a:p>
        </p:txBody>
      </p:sp>
      <p:sp>
        <p:nvSpPr>
          <p:cNvPr id="47" name="TextBox 46"/>
          <p:cNvSpPr txBox="1"/>
          <p:nvPr/>
        </p:nvSpPr>
        <p:spPr>
          <a:xfrm>
            <a:off x="4041648" y="4191000"/>
            <a:ext cx="609600" cy="307777"/>
          </a:xfrm>
          <a:prstGeom prst="rect">
            <a:avLst/>
          </a:prstGeom>
          <a:noFill/>
        </p:spPr>
        <p:txBody>
          <a:bodyPr wrap="square" rtlCol="0">
            <a:spAutoFit/>
          </a:bodyPr>
          <a:lstStyle/>
          <a:p>
            <a:pPr algn="ctr"/>
            <a:r>
              <a:rPr lang="en-US" sz="1400" b="1" dirty="0" smtClean="0">
                <a:solidFill>
                  <a:schemeClr val="bg1"/>
                </a:solidFill>
              </a:rPr>
              <a:t>2000</a:t>
            </a:r>
            <a:endParaRPr lang="en-US" sz="1400" b="1" dirty="0">
              <a:solidFill>
                <a:schemeClr val="bg1"/>
              </a:solidFill>
            </a:endParaRPr>
          </a:p>
        </p:txBody>
      </p:sp>
      <p:sp>
        <p:nvSpPr>
          <p:cNvPr id="48" name="TextBox 47"/>
          <p:cNvSpPr txBox="1"/>
          <p:nvPr/>
        </p:nvSpPr>
        <p:spPr>
          <a:xfrm>
            <a:off x="4727448" y="4191000"/>
            <a:ext cx="609600" cy="307777"/>
          </a:xfrm>
          <a:prstGeom prst="rect">
            <a:avLst/>
          </a:prstGeom>
          <a:noFill/>
        </p:spPr>
        <p:txBody>
          <a:bodyPr wrap="square" rtlCol="0">
            <a:spAutoFit/>
          </a:bodyPr>
          <a:lstStyle/>
          <a:p>
            <a:pPr algn="ctr"/>
            <a:r>
              <a:rPr lang="en-US" sz="1400" b="1" dirty="0" smtClean="0">
                <a:solidFill>
                  <a:schemeClr val="bg1"/>
                </a:solidFill>
              </a:rPr>
              <a:t>2002</a:t>
            </a:r>
            <a:endParaRPr lang="en-US" sz="1400" b="1" dirty="0">
              <a:solidFill>
                <a:schemeClr val="bg1"/>
              </a:solidFill>
            </a:endParaRPr>
          </a:p>
        </p:txBody>
      </p:sp>
      <p:cxnSp>
        <p:nvCxnSpPr>
          <p:cNvPr id="51" name="Straight Connector 50"/>
          <p:cNvCxnSpPr/>
          <p:nvPr/>
        </p:nvCxnSpPr>
        <p:spPr>
          <a:xfrm flipV="1">
            <a:off x="36576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3" name="TextBox 52"/>
          <p:cNvSpPr txBox="1"/>
          <p:nvPr/>
        </p:nvSpPr>
        <p:spPr>
          <a:xfrm>
            <a:off x="2819400" y="5334000"/>
            <a:ext cx="10668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Hot dogs</a:t>
            </a:r>
          </a:p>
          <a:p>
            <a:pPr algn="ctr"/>
            <a:r>
              <a:rPr lang="en-US" sz="1400" b="1" dirty="0" smtClean="0">
                <a:solidFill>
                  <a:schemeClr val="bg1"/>
                </a:solidFill>
              </a:rPr>
              <a:t>108 cases </a:t>
            </a:r>
          </a:p>
          <a:p>
            <a:pPr algn="ctr"/>
            <a:r>
              <a:rPr lang="en-US" sz="1400" b="1" dirty="0" smtClean="0">
                <a:solidFill>
                  <a:schemeClr val="bg1"/>
                </a:solidFill>
              </a:rPr>
              <a:t>Multistate</a:t>
            </a:r>
            <a:endParaRPr lang="en-US" sz="1400" b="1" dirty="0">
              <a:solidFill>
                <a:schemeClr val="bg1"/>
              </a:solidFill>
            </a:endParaRPr>
          </a:p>
        </p:txBody>
      </p:sp>
      <p:cxnSp>
        <p:nvCxnSpPr>
          <p:cNvPr id="55" name="Straight Connector 54"/>
          <p:cNvCxnSpPr/>
          <p:nvPr/>
        </p:nvCxnSpPr>
        <p:spPr>
          <a:xfrm flipV="1">
            <a:off x="4343400" y="2667000"/>
            <a:ext cx="0" cy="1447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3352800" y="1920240"/>
            <a:ext cx="16002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Turkey deli meat</a:t>
            </a:r>
          </a:p>
          <a:p>
            <a:pPr algn="ctr"/>
            <a:r>
              <a:rPr lang="en-US" sz="1400" b="1" dirty="0" smtClean="0">
                <a:solidFill>
                  <a:schemeClr val="bg1"/>
                </a:solidFill>
              </a:rPr>
              <a:t>30 cases </a:t>
            </a:r>
          </a:p>
          <a:p>
            <a:pPr algn="ctr"/>
            <a:r>
              <a:rPr lang="en-US" sz="1400" b="1" dirty="0" smtClean="0">
                <a:solidFill>
                  <a:schemeClr val="bg1"/>
                </a:solidFill>
              </a:rPr>
              <a:t>Multistate</a:t>
            </a:r>
            <a:endParaRPr lang="en-US" sz="1400" b="1" dirty="0">
              <a:solidFill>
                <a:schemeClr val="bg1"/>
              </a:solidFill>
            </a:endParaRPr>
          </a:p>
        </p:txBody>
      </p:sp>
      <p:cxnSp>
        <p:nvCxnSpPr>
          <p:cNvPr id="61" name="Straight Connector 60"/>
          <p:cNvCxnSpPr/>
          <p:nvPr/>
        </p:nvCxnSpPr>
        <p:spPr>
          <a:xfrm flipV="1">
            <a:off x="5029200" y="3581400"/>
            <a:ext cx="0" cy="5334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4572000" y="2834640"/>
            <a:ext cx="16002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Turkey deli meat</a:t>
            </a:r>
          </a:p>
          <a:p>
            <a:pPr algn="ctr"/>
            <a:r>
              <a:rPr lang="en-US" sz="1400" b="1" dirty="0" smtClean="0">
                <a:solidFill>
                  <a:schemeClr val="bg1"/>
                </a:solidFill>
              </a:rPr>
              <a:t>54 cases </a:t>
            </a:r>
          </a:p>
          <a:p>
            <a:pPr algn="ctr"/>
            <a:r>
              <a:rPr lang="en-US" sz="1400" b="1" dirty="0" smtClean="0">
                <a:solidFill>
                  <a:schemeClr val="bg1"/>
                </a:solidFill>
              </a:rPr>
              <a:t>Multistate</a:t>
            </a:r>
            <a:endParaRPr lang="en-US" sz="1400" b="1" dirty="0">
              <a:solidFill>
                <a:schemeClr val="bg1"/>
              </a:solidFill>
            </a:endParaRPr>
          </a:p>
        </p:txBody>
      </p:sp>
      <p:cxnSp>
        <p:nvCxnSpPr>
          <p:cNvPr id="66" name="Straight Connector 65"/>
          <p:cNvCxnSpPr/>
          <p:nvPr/>
        </p:nvCxnSpPr>
        <p:spPr>
          <a:xfrm flipH="1">
            <a:off x="3200400" y="4114800"/>
            <a:ext cx="2438400" cy="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55626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5638800" y="3886200"/>
            <a:ext cx="152400" cy="381000"/>
          </a:xfrm>
          <a:prstGeom prst="line">
            <a:avLst/>
          </a:prstGeom>
          <a:ln w="34925">
            <a:solidFill>
              <a:schemeClr val="bg1"/>
            </a:solidFill>
          </a:ln>
        </p:spPr>
        <p:style>
          <a:lnRef idx="1">
            <a:schemeClr val="accent1"/>
          </a:lnRef>
          <a:fillRef idx="0">
            <a:schemeClr val="accent1"/>
          </a:fillRef>
          <a:effectRef idx="0">
            <a:schemeClr val="accent1"/>
          </a:effectRef>
          <a:fontRef idx="minor">
            <a:schemeClr val="tx1"/>
          </a:fontRef>
        </p:style>
      </p:cxnSp>
      <p:sp>
        <p:nvSpPr>
          <p:cNvPr id="72" name="TextBox 71"/>
          <p:cNvSpPr txBox="1"/>
          <p:nvPr/>
        </p:nvSpPr>
        <p:spPr>
          <a:xfrm>
            <a:off x="5867400" y="4191000"/>
            <a:ext cx="609600" cy="307777"/>
          </a:xfrm>
          <a:prstGeom prst="rect">
            <a:avLst/>
          </a:prstGeom>
          <a:noFill/>
        </p:spPr>
        <p:txBody>
          <a:bodyPr wrap="square" rtlCol="0">
            <a:spAutoFit/>
          </a:bodyPr>
          <a:lstStyle/>
          <a:p>
            <a:pPr algn="ctr"/>
            <a:r>
              <a:rPr lang="en-US" sz="1400" b="1" dirty="0" smtClean="0">
                <a:solidFill>
                  <a:schemeClr val="bg1"/>
                </a:solidFill>
              </a:rPr>
              <a:t>2008</a:t>
            </a:r>
            <a:endParaRPr lang="en-US" sz="1400" b="1" dirty="0">
              <a:solidFill>
                <a:schemeClr val="bg1"/>
              </a:solidFill>
            </a:endParaRPr>
          </a:p>
        </p:txBody>
      </p:sp>
      <p:sp>
        <p:nvSpPr>
          <p:cNvPr id="73" name="TextBox 72"/>
          <p:cNvSpPr txBox="1"/>
          <p:nvPr/>
        </p:nvSpPr>
        <p:spPr>
          <a:xfrm>
            <a:off x="6553200" y="4191000"/>
            <a:ext cx="609600" cy="307777"/>
          </a:xfrm>
          <a:prstGeom prst="rect">
            <a:avLst/>
          </a:prstGeom>
          <a:noFill/>
        </p:spPr>
        <p:txBody>
          <a:bodyPr wrap="square" rtlCol="0">
            <a:spAutoFit/>
          </a:bodyPr>
          <a:lstStyle/>
          <a:p>
            <a:pPr algn="ctr"/>
            <a:r>
              <a:rPr lang="en-US" sz="1400" b="1" dirty="0" smtClean="0">
                <a:solidFill>
                  <a:schemeClr val="bg1"/>
                </a:solidFill>
              </a:rPr>
              <a:t>2009</a:t>
            </a:r>
            <a:endParaRPr lang="en-US" sz="1400" b="1" dirty="0">
              <a:solidFill>
                <a:schemeClr val="bg1"/>
              </a:solidFill>
            </a:endParaRPr>
          </a:p>
        </p:txBody>
      </p:sp>
      <p:sp>
        <p:nvSpPr>
          <p:cNvPr id="74" name="TextBox 73"/>
          <p:cNvSpPr txBox="1"/>
          <p:nvPr/>
        </p:nvSpPr>
        <p:spPr>
          <a:xfrm>
            <a:off x="7242048" y="4191000"/>
            <a:ext cx="609600" cy="307777"/>
          </a:xfrm>
          <a:prstGeom prst="rect">
            <a:avLst/>
          </a:prstGeom>
          <a:noFill/>
        </p:spPr>
        <p:txBody>
          <a:bodyPr wrap="square" rtlCol="0">
            <a:spAutoFit/>
          </a:bodyPr>
          <a:lstStyle/>
          <a:p>
            <a:pPr algn="ctr"/>
            <a:r>
              <a:rPr lang="en-US" sz="1400" b="1" dirty="0" smtClean="0">
                <a:solidFill>
                  <a:schemeClr val="bg1"/>
                </a:solidFill>
              </a:rPr>
              <a:t>2010</a:t>
            </a:r>
            <a:endParaRPr lang="en-US" sz="1400" b="1" dirty="0">
              <a:solidFill>
                <a:schemeClr val="bg1"/>
              </a:solidFill>
            </a:endParaRPr>
          </a:p>
        </p:txBody>
      </p:sp>
      <p:sp>
        <p:nvSpPr>
          <p:cNvPr id="75" name="TextBox 74"/>
          <p:cNvSpPr txBox="1"/>
          <p:nvPr/>
        </p:nvSpPr>
        <p:spPr>
          <a:xfrm>
            <a:off x="7927848" y="4191000"/>
            <a:ext cx="609600" cy="307777"/>
          </a:xfrm>
          <a:prstGeom prst="rect">
            <a:avLst/>
          </a:prstGeom>
          <a:noFill/>
        </p:spPr>
        <p:txBody>
          <a:bodyPr wrap="square" rtlCol="0">
            <a:spAutoFit/>
          </a:bodyPr>
          <a:lstStyle/>
          <a:p>
            <a:pPr algn="ctr"/>
            <a:r>
              <a:rPr lang="en-US" sz="1400" b="1" dirty="0" smtClean="0">
                <a:solidFill>
                  <a:schemeClr val="bg1"/>
                </a:solidFill>
              </a:rPr>
              <a:t>2011</a:t>
            </a:r>
            <a:endParaRPr lang="en-US" sz="1400" b="1" dirty="0">
              <a:solidFill>
                <a:schemeClr val="bg1"/>
              </a:solidFill>
            </a:endParaRPr>
          </a:p>
        </p:txBody>
      </p:sp>
      <p:cxnSp>
        <p:nvCxnSpPr>
          <p:cNvPr id="76" name="Straight Connector 75"/>
          <p:cNvCxnSpPr/>
          <p:nvPr/>
        </p:nvCxnSpPr>
        <p:spPr>
          <a:xfrm flipV="1">
            <a:off x="61722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5943600" y="5334000"/>
            <a:ext cx="11430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 Alfalfa sprouts</a:t>
            </a:r>
          </a:p>
          <a:p>
            <a:pPr algn="ctr"/>
            <a:r>
              <a:rPr lang="en-US" sz="1400" b="1" dirty="0" smtClean="0">
                <a:solidFill>
                  <a:schemeClr val="bg1"/>
                </a:solidFill>
              </a:rPr>
              <a:t>20 cases </a:t>
            </a:r>
          </a:p>
          <a:p>
            <a:pPr algn="ctr"/>
            <a:r>
              <a:rPr lang="en-US" sz="1400" b="1" dirty="0" smtClean="0">
                <a:solidFill>
                  <a:schemeClr val="bg1"/>
                </a:solidFill>
              </a:rPr>
              <a:t>Multistate</a:t>
            </a:r>
            <a:endParaRPr lang="en-US" sz="1400" b="1" dirty="0">
              <a:solidFill>
                <a:schemeClr val="bg1"/>
              </a:solidFill>
            </a:endParaRPr>
          </a:p>
        </p:txBody>
      </p:sp>
      <p:cxnSp>
        <p:nvCxnSpPr>
          <p:cNvPr id="80" name="Straight Connector 79"/>
          <p:cNvCxnSpPr/>
          <p:nvPr/>
        </p:nvCxnSpPr>
        <p:spPr>
          <a:xfrm flipV="1">
            <a:off x="68580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7543800" y="2667000"/>
            <a:ext cx="0" cy="14478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6739128" y="1920240"/>
            <a:ext cx="16002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Chopped celery 10 cases </a:t>
            </a:r>
          </a:p>
          <a:p>
            <a:pPr algn="ctr"/>
            <a:r>
              <a:rPr lang="en-US" sz="1400" b="1" dirty="0" smtClean="0">
                <a:solidFill>
                  <a:schemeClr val="bg1"/>
                </a:solidFill>
              </a:rPr>
              <a:t>Texas</a:t>
            </a:r>
            <a:endParaRPr lang="en-US" sz="1400" b="1" dirty="0">
              <a:solidFill>
                <a:schemeClr val="bg1"/>
              </a:solidFill>
            </a:endParaRPr>
          </a:p>
        </p:txBody>
      </p:sp>
      <p:cxnSp>
        <p:nvCxnSpPr>
          <p:cNvPr id="83" name="Straight Connector 82"/>
          <p:cNvCxnSpPr/>
          <p:nvPr/>
        </p:nvCxnSpPr>
        <p:spPr>
          <a:xfrm flipV="1">
            <a:off x="8257032"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4" name="TextBox 83"/>
          <p:cNvSpPr txBox="1"/>
          <p:nvPr/>
        </p:nvSpPr>
        <p:spPr>
          <a:xfrm>
            <a:off x="7315200" y="5334000"/>
            <a:ext cx="1295400" cy="738664"/>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 Cantaloupe</a:t>
            </a:r>
          </a:p>
          <a:p>
            <a:pPr algn="ctr"/>
            <a:r>
              <a:rPr lang="en-US" sz="1400" b="1" dirty="0" smtClean="0">
                <a:solidFill>
                  <a:schemeClr val="bg1"/>
                </a:solidFill>
              </a:rPr>
              <a:t>146 cases </a:t>
            </a:r>
          </a:p>
          <a:p>
            <a:pPr algn="ctr"/>
            <a:r>
              <a:rPr lang="en-US" sz="1400" b="1" dirty="0" smtClean="0">
                <a:solidFill>
                  <a:schemeClr val="bg1"/>
                </a:solidFill>
              </a:rPr>
              <a:t>Multistate</a:t>
            </a:r>
            <a:endParaRPr lang="en-US" sz="1400" b="1" dirty="0">
              <a:solidFill>
                <a:schemeClr val="bg1"/>
              </a:solidFill>
            </a:endParaRPr>
          </a:p>
        </p:txBody>
      </p:sp>
      <p:cxnSp>
        <p:nvCxnSpPr>
          <p:cNvPr id="86" name="Straight Connector 85"/>
          <p:cNvCxnSpPr/>
          <p:nvPr/>
        </p:nvCxnSpPr>
        <p:spPr>
          <a:xfrm flipV="1">
            <a:off x="4343400" y="4495800"/>
            <a:ext cx="0" cy="8382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87" name="TextBox 86"/>
          <p:cNvSpPr txBox="1"/>
          <p:nvPr/>
        </p:nvSpPr>
        <p:spPr>
          <a:xfrm>
            <a:off x="4191000" y="5334000"/>
            <a:ext cx="1447800" cy="954107"/>
          </a:xfrm>
          <a:prstGeom prst="rect">
            <a:avLst/>
          </a:prstGeom>
          <a:noFill/>
          <a:ln w="25400">
            <a:solidFill>
              <a:schemeClr val="bg1"/>
            </a:solidFill>
          </a:ln>
        </p:spPr>
        <p:txBody>
          <a:bodyPr wrap="square" rtlCol="0">
            <a:spAutoFit/>
          </a:bodyPr>
          <a:lstStyle/>
          <a:p>
            <a:pPr algn="ctr"/>
            <a:r>
              <a:rPr lang="en-US" sz="1400" b="1" dirty="0" smtClean="0">
                <a:solidFill>
                  <a:schemeClr val="bg1"/>
                </a:solidFill>
              </a:rPr>
              <a:t>Mexican-style cheese</a:t>
            </a:r>
          </a:p>
          <a:p>
            <a:pPr algn="ctr"/>
            <a:r>
              <a:rPr lang="en-US" sz="1400" b="1" dirty="0" smtClean="0">
                <a:solidFill>
                  <a:schemeClr val="bg1"/>
                </a:solidFill>
              </a:rPr>
              <a:t>13 cases </a:t>
            </a:r>
          </a:p>
          <a:p>
            <a:pPr algn="ctr"/>
            <a:r>
              <a:rPr lang="en-US" sz="1400" b="1" dirty="0" smtClean="0">
                <a:solidFill>
                  <a:schemeClr val="bg1"/>
                </a:solidFill>
              </a:rPr>
              <a:t>North Carolina</a:t>
            </a:r>
            <a:endParaRPr lang="en-US" sz="1400" b="1" dirty="0">
              <a:solidFill>
                <a:schemeClr val="bg1"/>
              </a:solidFill>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Autofit/>
          </a:bodyPr>
          <a:lstStyle/>
          <a:p>
            <a:pPr algn="l">
              <a:defRPr/>
            </a:pPr>
            <a:r>
              <a:rPr lang="en-US" sz="2000" b="1" dirty="0" smtClean="0">
                <a:solidFill>
                  <a:srgbClr val="FFFF00"/>
                </a:solidFill>
                <a:latin typeface="+mn-lt"/>
                <a:cs typeface="Times New Roman" pitchFamily="18" charset="0"/>
              </a:rPr>
              <a:t>Relative Rates of Laboratory-confirmed Infections with </a:t>
            </a:r>
            <a:r>
              <a:rPr lang="en-US" sz="2000" b="1" i="1" dirty="0" smtClean="0">
                <a:solidFill>
                  <a:srgbClr val="FFFF00"/>
                </a:solidFill>
                <a:latin typeface="+mn-lt"/>
                <a:cs typeface="Times New Roman" pitchFamily="18" charset="0"/>
              </a:rPr>
              <a:t>Listeria</a:t>
            </a:r>
            <a:r>
              <a:rPr lang="en-US" sz="2000" b="1" dirty="0" smtClean="0">
                <a:solidFill>
                  <a:srgbClr val="FFFF00"/>
                </a:solidFill>
                <a:latin typeface="+mn-lt"/>
                <a:cs typeface="Times New Roman" pitchFamily="18" charset="0"/>
              </a:rPr>
              <a:t> Compared with 1996-1998 Rates, by Year, FoodNet 1996-2010</a:t>
            </a:r>
            <a:r>
              <a:rPr lang="en-US" sz="2000" b="1" baseline="30000" dirty="0" smtClean="0">
                <a:solidFill>
                  <a:srgbClr val="FFFF00"/>
                </a:solidFill>
                <a:latin typeface="+mn-lt"/>
                <a:cs typeface="Times New Roman" pitchFamily="18" charset="0"/>
              </a:rPr>
              <a:t>*</a:t>
            </a:r>
            <a:endParaRPr lang="en-US" sz="2000" b="1" dirty="0">
              <a:solidFill>
                <a:srgbClr val="FFFF00"/>
              </a:solidFill>
              <a:latin typeface="+mn-lt"/>
            </a:endParaRPr>
          </a:p>
        </p:txBody>
      </p:sp>
      <p:graphicFrame>
        <p:nvGraphicFramePr>
          <p:cNvPr id="23555" name="Content Placeholder 3"/>
          <p:cNvGraphicFramePr>
            <a:graphicFrameLocks noGrp="1"/>
          </p:cNvGraphicFramePr>
          <p:nvPr>
            <p:ph idx="1"/>
            <p:extLst>
              <p:ext uri="{D42A27DB-BD31-4B8C-83A1-F6EECF244321}">
                <p14:modId xmlns:p14="http://schemas.microsoft.com/office/powerpoint/2010/main" val="2081560399"/>
              </p:ext>
            </p:extLst>
          </p:nvPr>
        </p:nvGraphicFramePr>
        <p:xfrm>
          <a:off x="544513" y="993775"/>
          <a:ext cx="8280400" cy="5097463"/>
        </p:xfrm>
        <a:graphic>
          <a:graphicData uri="http://schemas.openxmlformats.org/presentationml/2006/ole">
            <mc:AlternateContent xmlns:mc="http://schemas.openxmlformats.org/markup-compatibility/2006">
              <mc:Choice xmlns:v="urn:schemas-microsoft-com:vml" Requires="v">
                <p:oleObj spid="_x0000_s326689" name="Worksheet" r:id="rId5" imgW="8772430" imgH="5400675" progId="Excel.Sheet.8">
                  <p:embed/>
                </p:oleObj>
              </mc:Choice>
              <mc:Fallback>
                <p:oleObj name="Worksheet" r:id="rId5" imgW="8772430" imgH="5400675" progId="Excel.Sheet.8">
                  <p:embed/>
                  <p:pic>
                    <p:nvPicPr>
                      <p:cNvPr id="0" name=""/>
                      <p:cNvPicPr>
                        <a:picLocks noGrp="1" noChangeArrowheads="1"/>
                      </p:cNvPicPr>
                      <p:nvPr/>
                    </p:nvPicPr>
                    <p:blipFill>
                      <a:blip r:embed="rId6"/>
                      <a:srcRect/>
                      <a:stretch>
                        <a:fillRect/>
                      </a:stretch>
                    </p:blipFill>
                    <p:spPr bwMode="auto">
                      <a:xfrm>
                        <a:off x="544513" y="993775"/>
                        <a:ext cx="8280400" cy="5097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TextBox 144"/>
          <p:cNvSpPr txBox="1">
            <a:spLocks noChangeArrowheads="1"/>
          </p:cNvSpPr>
          <p:nvPr/>
        </p:nvSpPr>
        <p:spPr bwMode="auto">
          <a:xfrm>
            <a:off x="381000" y="6019800"/>
            <a:ext cx="8458200" cy="400110"/>
          </a:xfrm>
          <a:prstGeom prst="rect">
            <a:avLst/>
          </a:prstGeom>
          <a:noFill/>
          <a:ln w="9525">
            <a:noFill/>
            <a:miter lim="800000"/>
            <a:headEnd/>
            <a:tailEnd/>
          </a:ln>
        </p:spPr>
        <p:txBody>
          <a:bodyPr>
            <a:spAutoFit/>
          </a:bodyPr>
          <a:lstStyle/>
          <a:p>
            <a:pPr>
              <a:defRPr/>
            </a:pPr>
            <a:r>
              <a:rPr lang="en-US" sz="1000" b="1" baseline="30000" dirty="0">
                <a:solidFill>
                  <a:schemeClr val="bg1"/>
                </a:solidFill>
                <a:latin typeface="+mn-lt"/>
                <a:cs typeface="Times New Roman" pitchFamily="18" charset="0"/>
              </a:rPr>
              <a:t>*</a:t>
            </a:r>
            <a:r>
              <a:rPr lang="en-US" sz="1000" b="1" dirty="0">
                <a:solidFill>
                  <a:schemeClr val="bg1"/>
                </a:solidFill>
                <a:latin typeface="+mn-lt"/>
                <a:cs typeface="Times New Roman" pitchFamily="18" charset="0"/>
              </a:rPr>
              <a:t> </a:t>
            </a:r>
            <a:r>
              <a:rPr lang="en-US" sz="1000" b="1" dirty="0" smtClean="0">
                <a:solidFill>
                  <a:schemeClr val="bg1"/>
                </a:solidFill>
                <a:latin typeface="+mn-lt"/>
                <a:cs typeface="Times New Roman" pitchFamily="18" charset="0"/>
              </a:rPr>
              <a:t>The </a:t>
            </a:r>
            <a:r>
              <a:rPr lang="en-US" sz="1000" b="1" dirty="0">
                <a:solidFill>
                  <a:schemeClr val="bg1"/>
                </a:solidFill>
                <a:latin typeface="+mn-lt"/>
                <a:cs typeface="Times New Roman" pitchFamily="18" charset="0"/>
              </a:rPr>
              <a:t>position of each line indicates the relative change in the incidence of that pathogen compared with 1996-1998.  The actual incidences of </a:t>
            </a:r>
            <a:r>
              <a:rPr lang="en-US" sz="1000" b="1" dirty="0" smtClean="0">
                <a:solidFill>
                  <a:schemeClr val="bg1"/>
                </a:solidFill>
                <a:latin typeface="+mn-lt"/>
                <a:cs typeface="Times New Roman" pitchFamily="18" charset="0"/>
              </a:rPr>
              <a:t>these </a:t>
            </a:r>
            <a:r>
              <a:rPr lang="en-US" sz="1000" b="1" dirty="0">
                <a:solidFill>
                  <a:schemeClr val="bg1"/>
                </a:solidFill>
                <a:latin typeface="+mn-lt"/>
                <a:cs typeface="Times New Roman" pitchFamily="18" charset="0"/>
              </a:rPr>
              <a:t>infections cannot be determined from this graph.  </a:t>
            </a:r>
          </a:p>
        </p:txBody>
      </p:sp>
      <p:sp>
        <p:nvSpPr>
          <p:cNvPr id="6" name="TextBox 5"/>
          <p:cNvSpPr txBox="1"/>
          <p:nvPr/>
        </p:nvSpPr>
        <p:spPr>
          <a:xfrm>
            <a:off x="229382" y="1649186"/>
            <a:ext cx="369332" cy="3048000"/>
          </a:xfrm>
          <a:prstGeom prst="rect">
            <a:avLst/>
          </a:prstGeom>
          <a:noFill/>
        </p:spPr>
        <p:txBody>
          <a:bodyPr vert="vert270" wrap="square" rtlCol="0">
            <a:spAutoFit/>
          </a:bodyPr>
          <a:lstStyle/>
          <a:p>
            <a:pPr algn="ctr"/>
            <a:r>
              <a:rPr lang="en-US" sz="1200" b="1" dirty="0" smtClean="0">
                <a:solidFill>
                  <a:schemeClr val="bg1"/>
                </a:solidFill>
              </a:rPr>
              <a:t>Relative rate (log scale)</a:t>
            </a:r>
            <a:endParaRPr lang="en-US" sz="1200" b="1" dirty="0">
              <a:solidFill>
                <a:schemeClr val="bg1"/>
              </a:solidFill>
            </a:endParaRPr>
          </a:p>
        </p:txBody>
      </p:sp>
    </p:spTree>
    <p:extLst>
      <p:ext uri="{BB962C8B-B14F-4D97-AF65-F5344CB8AC3E}">
        <p14:creationId xmlns:p14="http://schemas.microsoft.com/office/powerpoint/2010/main" val="41209509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8229600" cy="1143000"/>
          </a:xfrm>
        </p:spPr>
        <p:txBody>
          <a:bodyPr/>
          <a:lstStyle/>
          <a:p>
            <a:r>
              <a:rPr lang="en-US" sz="3600" dirty="0" smtClean="0">
                <a:solidFill>
                  <a:srgbClr val="FFFF00"/>
                </a:solidFill>
              </a:rPr>
              <a:t>LM: Clinical Manifestations</a:t>
            </a:r>
            <a:endParaRPr lang="en-US" sz="3600" dirty="0">
              <a:solidFill>
                <a:srgbClr val="FFFF00"/>
              </a:solidFill>
            </a:endParaRPr>
          </a:p>
        </p:txBody>
      </p:sp>
      <p:sp>
        <p:nvSpPr>
          <p:cNvPr id="5" name="Content Placeholder 4"/>
          <p:cNvSpPr>
            <a:spLocks noGrp="1"/>
          </p:cNvSpPr>
          <p:nvPr>
            <p:ph idx="1"/>
          </p:nvPr>
        </p:nvSpPr>
        <p:spPr/>
        <p:txBody>
          <a:bodyPr/>
          <a:lstStyle/>
          <a:p>
            <a:pPr>
              <a:buClr>
                <a:srgbClr val="FFFF00"/>
              </a:buClr>
            </a:pPr>
            <a:r>
              <a:rPr lang="en-US" dirty="0" smtClean="0">
                <a:solidFill>
                  <a:schemeClr val="bg1"/>
                </a:solidFill>
              </a:rPr>
              <a:t>Long incubation: 3–70 days (median: 21 days)</a:t>
            </a:r>
          </a:p>
          <a:p>
            <a:pPr>
              <a:buClr>
                <a:srgbClr val="FFFF00"/>
              </a:buClr>
            </a:pPr>
            <a:r>
              <a:rPr lang="en-US" dirty="0" smtClean="0">
                <a:solidFill>
                  <a:schemeClr val="bg1"/>
                </a:solidFill>
              </a:rPr>
              <a:t>“Healthy” individuals</a:t>
            </a:r>
          </a:p>
          <a:p>
            <a:pPr lvl="1">
              <a:buClr>
                <a:srgbClr val="FFFF00"/>
              </a:buClr>
            </a:pPr>
            <a:r>
              <a:rPr lang="en-US" dirty="0" smtClean="0">
                <a:solidFill>
                  <a:schemeClr val="bg1"/>
                </a:solidFill>
              </a:rPr>
              <a:t>Asymptomatic</a:t>
            </a:r>
          </a:p>
          <a:p>
            <a:pPr lvl="1">
              <a:buClr>
                <a:srgbClr val="FFFF00"/>
              </a:buClr>
            </a:pPr>
            <a:r>
              <a:rPr lang="en-US" dirty="0" smtClean="0">
                <a:solidFill>
                  <a:schemeClr val="bg1"/>
                </a:solidFill>
              </a:rPr>
              <a:t>Febrile gastroenteritis</a:t>
            </a:r>
          </a:p>
          <a:p>
            <a:pPr>
              <a:buClr>
                <a:srgbClr val="FFFF00"/>
              </a:buClr>
            </a:pPr>
            <a:r>
              <a:rPr lang="en-US" dirty="0" smtClean="0">
                <a:solidFill>
                  <a:schemeClr val="bg1"/>
                </a:solidFill>
              </a:rPr>
              <a:t>High-risk groups</a:t>
            </a:r>
          </a:p>
          <a:p>
            <a:pPr lvl="1">
              <a:buClr>
                <a:srgbClr val="FFFF00"/>
              </a:buClr>
            </a:pPr>
            <a:r>
              <a:rPr lang="en-US" dirty="0" err="1" smtClean="0">
                <a:solidFill>
                  <a:schemeClr val="bg1"/>
                </a:solidFill>
              </a:rPr>
              <a:t>Immunocompromised</a:t>
            </a:r>
            <a:endParaRPr lang="en-US" dirty="0" smtClean="0">
              <a:solidFill>
                <a:schemeClr val="bg1"/>
              </a:solidFill>
            </a:endParaRPr>
          </a:p>
          <a:p>
            <a:pPr lvl="1">
              <a:buClr>
                <a:srgbClr val="FFFF00"/>
              </a:buClr>
            </a:pPr>
            <a:r>
              <a:rPr lang="en-US" dirty="0" smtClean="0">
                <a:solidFill>
                  <a:schemeClr val="bg1"/>
                </a:solidFill>
              </a:rPr>
              <a:t>Older adults (≥60 years)</a:t>
            </a:r>
          </a:p>
          <a:p>
            <a:pPr lvl="1">
              <a:buClr>
                <a:srgbClr val="FFFF00"/>
              </a:buClr>
            </a:pPr>
            <a:r>
              <a:rPr lang="en-US" dirty="0" smtClean="0">
                <a:solidFill>
                  <a:schemeClr val="bg1"/>
                </a:solidFill>
              </a:rPr>
              <a:t>Pregnant women</a:t>
            </a:r>
          </a:p>
          <a:p>
            <a:pPr lvl="1">
              <a:buClr>
                <a:srgbClr val="FFFF00"/>
              </a:buClr>
            </a:pPr>
            <a:r>
              <a:rPr lang="en-US" dirty="0" smtClean="0">
                <a:solidFill>
                  <a:schemeClr val="bg1"/>
                </a:solidFill>
              </a:rPr>
              <a:t>Newborns </a:t>
            </a:r>
          </a:p>
          <a:p>
            <a:pPr>
              <a:buClr>
                <a:srgbClr val="FFFF00"/>
              </a:buClr>
            </a:pPr>
            <a:r>
              <a:rPr lang="en-US" dirty="0" smtClean="0">
                <a:solidFill>
                  <a:schemeClr val="bg1"/>
                </a:solidFill>
              </a:rPr>
              <a:t>Invasive disease</a:t>
            </a:r>
          </a:p>
          <a:p>
            <a:pPr lvl="1">
              <a:buClr>
                <a:srgbClr val="FFFF00"/>
              </a:buClr>
            </a:pPr>
            <a:r>
              <a:rPr lang="en-US" dirty="0" smtClean="0">
                <a:solidFill>
                  <a:schemeClr val="bg1"/>
                </a:solidFill>
              </a:rPr>
              <a:t>Septicemia</a:t>
            </a:r>
          </a:p>
          <a:p>
            <a:pPr lvl="1">
              <a:buClr>
                <a:srgbClr val="FFFF00"/>
              </a:buClr>
            </a:pPr>
            <a:r>
              <a:rPr lang="en-US" dirty="0" smtClean="0">
                <a:solidFill>
                  <a:schemeClr val="bg1"/>
                </a:solidFill>
              </a:rPr>
              <a:t>Meningitis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EISGeneric">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
      <a:dk1>
        <a:srgbClr val="000040"/>
      </a:dk1>
      <a:lt1>
        <a:srgbClr val="FFFFFF"/>
      </a:lt1>
      <a:dk2>
        <a:srgbClr val="0000FF"/>
      </a:dk2>
      <a:lt2>
        <a:srgbClr val="FFFF00"/>
      </a:lt2>
      <a:accent1>
        <a:srgbClr val="FFFF80"/>
      </a:accent1>
      <a:accent2>
        <a:srgbClr val="4F4F4F"/>
      </a:accent2>
      <a:accent3>
        <a:srgbClr val="AAAAFF"/>
      </a:accent3>
      <a:accent4>
        <a:srgbClr val="DADADA"/>
      </a:accent4>
      <a:accent5>
        <a:srgbClr val="FFFFC0"/>
      </a:accent5>
      <a:accent6>
        <a:srgbClr val="474747"/>
      </a:accent6>
      <a:hlink>
        <a:srgbClr val="A1A100"/>
      </a:hlink>
      <a:folHlink>
        <a:srgbClr val="00C2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7900</TotalTime>
  <Words>4023</Words>
  <Application>Microsoft Office PowerPoint</Application>
  <PresentationFormat>On-screen Show (4:3)</PresentationFormat>
  <Paragraphs>670</Paragraphs>
  <Slides>48</Slides>
  <Notes>48</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48</vt:i4>
      </vt:variant>
    </vt:vector>
  </HeadingPairs>
  <TitlesOfParts>
    <vt:vector size="51" baseType="lpstr">
      <vt:lpstr>EISGeneric</vt:lpstr>
      <vt:lpstr>1_Default Design</vt:lpstr>
      <vt:lpstr>Worksheet</vt:lpstr>
      <vt:lpstr>Outbreak of Listeria Infections Associated with Whole Cantaloupe – United States, 2011   </vt:lpstr>
      <vt:lpstr>Listeria monocytogenes (LM)</vt:lpstr>
      <vt:lpstr>Estimated Annual Health Burden — Select Bacterial Foodborne Pathogens, United States</vt:lpstr>
      <vt:lpstr>LM: Epidemiology</vt:lpstr>
      <vt:lpstr>LM Outbreaks: Historical Perspective</vt:lpstr>
      <vt:lpstr>LM Outbreaks: Historical Perspective</vt:lpstr>
      <vt:lpstr>LM Outbreaks: Historical Perspective</vt:lpstr>
      <vt:lpstr>Relative Rates of Laboratory-confirmed Infections with Listeria Compared with 1996-1998 Rates, by Year, FoodNet 1996-2010*</vt:lpstr>
      <vt:lpstr>LM: Clinical Manifestations</vt:lpstr>
      <vt:lpstr>Cantaloupe-Associated Outbreaks — United States, 1973–2003</vt:lpstr>
      <vt:lpstr>LM in Cantaloupes?</vt:lpstr>
      <vt:lpstr>Multistate Outbreak of Listeriosis Linked to Whole Cantaloupes from Jensen Farms, Colorado — 2011</vt:lpstr>
      <vt:lpstr>Investigation Methods</vt:lpstr>
      <vt:lpstr>Timeline of Events: Multistate Listeriosis Outbreak Linked to Whole Cantaloupes — July–October, 2011 (n = 8)</vt:lpstr>
      <vt:lpstr>Timeline of Events: Multistate Listeriosis Outbreak Linked to Whole Cantaloupes — July–October, 2011 (n = 11)</vt:lpstr>
      <vt:lpstr>Timeline of Events: Multistate Listeriosis Outbreak Linked to Whole Cantaloupes — July–October, 2011 (n = 13)</vt:lpstr>
      <vt:lpstr>Timeline of Events: Multistate Listeriosis Outbreak Linked to Whole Cantaloupes — July–October, 2011 (n = 15)</vt:lpstr>
      <vt:lpstr>Timeline of Events: Multistate Listeriosis Outbreak Linked to Whole Cantaloupes — July–October, 2011 (n = 15)</vt:lpstr>
      <vt:lpstr>Timeline of Events: Multistate Listeriosis Outbreak Linked to Whole Cantaloupes — July–October, 2011 (n = 15)</vt:lpstr>
      <vt:lpstr>Timeline of Events: Multistate Listeriosis Outbreak Linked to Whole Cantaloupes — July–October, 2011 (n = 15)</vt:lpstr>
      <vt:lpstr>Timeline of Events: Multistate Listeriosis Outbreak Linked to Whole Cantaloupes — July–October, 2011 (n = 15)</vt:lpstr>
      <vt:lpstr>Timeline of Events: Multistate Listeriosis Outbreak Linked to Whole Cantaloupes — July–October, 2011 (n = 28)</vt:lpstr>
      <vt:lpstr>Timeline of Events: Multistate Listeriosis Outbreak Linked to Whole Cantaloupes — July–October, 2011 (n = 41)</vt:lpstr>
      <vt:lpstr>Timeline of Events: Multistate Listeriosis Outbreak Linked to Whole Cantaloupes — July–October, 2011 (n = 53)</vt:lpstr>
      <vt:lpstr>Timeline of Events: Multistate Listeriosis Outbreak Linked to Whole Cantaloupes — July–October, 2011 (n = 73)</vt:lpstr>
      <vt:lpstr>Timeline of Events: Multistate Listeriosis Outbreak Linked to Whole Cantaloupes — July–October, 2011 (n = 131)</vt:lpstr>
      <vt:lpstr>Timeline of Events: Multistate Listeriosis Outbreak Linked to Whole Cantaloupes — July–October, 2011 (n = 145)</vt:lpstr>
      <vt:lpstr>Timeline of Events: Multistate Listeriosis Outbreak Linked to Whole Cantaloupes — July–October, 2011 (n = 145)</vt:lpstr>
      <vt:lpstr>Number of Patients by Date of Illness Onset — All States, July–October, 2011 (n = 145)</vt:lpstr>
      <vt:lpstr>Final Case Finding: PulseNet</vt:lpstr>
      <vt:lpstr>Persons Infected with Outbreak Strains of LM, by State*</vt:lpstr>
      <vt:lpstr>Characteristics — All Patients (n = 146)</vt:lpstr>
      <vt:lpstr>Number of Patients by Age — All Affected States (n = 146)</vt:lpstr>
      <vt:lpstr>PowerPoint Presentation</vt:lpstr>
      <vt:lpstr>Jensen Farms Packing Operations</vt:lpstr>
      <vt:lpstr>Jensen Farms Packing Operations</vt:lpstr>
      <vt:lpstr>Jensen Farms Packing Operations</vt:lpstr>
      <vt:lpstr>Jensen Farms Packing Operations</vt:lpstr>
      <vt:lpstr>Jensen Farms Packing Operations</vt:lpstr>
      <vt:lpstr>Jensen Farms Packing Operations</vt:lpstr>
      <vt:lpstr>Jensen Farms Packing Operations</vt:lpstr>
      <vt:lpstr>Jensen Farms Packing Operations</vt:lpstr>
      <vt:lpstr>Jensen Farms Packing Operations</vt:lpstr>
      <vt:lpstr>Summary of LM PFGE Pattern Data Among Cantaloupe and Environmental Samples</vt:lpstr>
      <vt:lpstr>Summary: Jensen Farms Root Cause Environmental Assessment</vt:lpstr>
      <vt:lpstr>Conclusions</vt:lpstr>
      <vt:lpstr>Thank You!</vt:lpstr>
      <vt:lpstr>Cantaloupe Association and The Listeria Initiative*</vt:lpstr>
    </vt:vector>
  </TitlesOfParts>
  <Company>CDPHE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jmccollu</dc:creator>
  <cp:lastModifiedBy>Sharp, Donald (CDC/OID/NCEZID)</cp:lastModifiedBy>
  <cp:revision>698</cp:revision>
  <cp:lastPrinted>2012-02-13T16:17:26Z</cp:lastPrinted>
  <dcterms:created xsi:type="dcterms:W3CDTF">2011-05-04T15:14:08Z</dcterms:created>
  <dcterms:modified xsi:type="dcterms:W3CDTF">2012-02-16T17:31:19Z</dcterms:modified>
</cp:coreProperties>
</file>